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5"/>
  </p:notesMasterIdLst>
  <p:handoutMasterIdLst>
    <p:handoutMasterId r:id="rId126"/>
  </p:handoutMasterIdLst>
  <p:sldIdLst>
    <p:sldId id="258" r:id="rId2"/>
    <p:sldId id="260" r:id="rId3"/>
    <p:sldId id="261" r:id="rId4"/>
    <p:sldId id="262" r:id="rId5"/>
    <p:sldId id="263" r:id="rId6"/>
    <p:sldId id="301" r:id="rId7"/>
    <p:sldId id="265" r:id="rId8"/>
    <p:sldId id="266" r:id="rId9"/>
    <p:sldId id="267" r:id="rId10"/>
    <p:sldId id="268" r:id="rId11"/>
    <p:sldId id="269" r:id="rId12"/>
    <p:sldId id="302" r:id="rId13"/>
    <p:sldId id="303" r:id="rId14"/>
    <p:sldId id="270" r:id="rId15"/>
    <p:sldId id="271" r:id="rId16"/>
    <p:sldId id="274" r:id="rId17"/>
    <p:sldId id="275" r:id="rId18"/>
    <p:sldId id="276" r:id="rId19"/>
    <p:sldId id="30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60" r:id="rId50"/>
    <p:sldId id="361" r:id="rId51"/>
    <p:sldId id="362" r:id="rId52"/>
    <p:sldId id="363" r:id="rId53"/>
    <p:sldId id="364" r:id="rId54"/>
    <p:sldId id="365" r:id="rId55"/>
    <p:sldId id="366" r:id="rId56"/>
    <p:sldId id="370" r:id="rId57"/>
    <p:sldId id="371" r:id="rId58"/>
    <p:sldId id="372" r:id="rId59"/>
    <p:sldId id="373" r:id="rId60"/>
    <p:sldId id="374" r:id="rId61"/>
    <p:sldId id="375" r:id="rId62"/>
    <p:sldId id="376" r:id="rId63"/>
    <p:sldId id="377" r:id="rId64"/>
    <p:sldId id="378" r:id="rId65"/>
    <p:sldId id="379" r:id="rId66"/>
    <p:sldId id="380" r:id="rId67"/>
    <p:sldId id="381" r:id="rId68"/>
    <p:sldId id="382" r:id="rId69"/>
    <p:sldId id="383" r:id="rId70"/>
    <p:sldId id="384" r:id="rId71"/>
    <p:sldId id="385" r:id="rId72"/>
    <p:sldId id="386" r:id="rId73"/>
    <p:sldId id="387" r:id="rId74"/>
    <p:sldId id="388" r:id="rId75"/>
    <p:sldId id="389" r:id="rId76"/>
    <p:sldId id="390" r:id="rId77"/>
    <p:sldId id="391" r:id="rId78"/>
    <p:sldId id="392" r:id="rId79"/>
    <p:sldId id="393" r:id="rId80"/>
    <p:sldId id="394" r:id="rId81"/>
    <p:sldId id="395" r:id="rId82"/>
    <p:sldId id="396" r:id="rId83"/>
    <p:sldId id="397" r:id="rId84"/>
    <p:sldId id="398" r:id="rId85"/>
    <p:sldId id="399" r:id="rId86"/>
    <p:sldId id="400" r:id="rId87"/>
    <p:sldId id="401" r:id="rId88"/>
    <p:sldId id="402" r:id="rId89"/>
    <p:sldId id="403" r:id="rId90"/>
    <p:sldId id="404" r:id="rId91"/>
    <p:sldId id="405" r:id="rId92"/>
    <p:sldId id="406" r:id="rId93"/>
    <p:sldId id="407" r:id="rId94"/>
    <p:sldId id="408" r:id="rId95"/>
    <p:sldId id="409" r:id="rId96"/>
    <p:sldId id="410" r:id="rId97"/>
    <p:sldId id="411" r:id="rId98"/>
    <p:sldId id="412" r:id="rId99"/>
    <p:sldId id="413" r:id="rId100"/>
    <p:sldId id="414" r:id="rId101"/>
    <p:sldId id="415" r:id="rId102"/>
    <p:sldId id="416" r:id="rId103"/>
    <p:sldId id="417" r:id="rId104"/>
    <p:sldId id="418" r:id="rId105"/>
    <p:sldId id="420" r:id="rId106"/>
    <p:sldId id="421" r:id="rId107"/>
    <p:sldId id="422" r:id="rId108"/>
    <p:sldId id="423" r:id="rId109"/>
    <p:sldId id="424" r:id="rId110"/>
    <p:sldId id="425" r:id="rId111"/>
    <p:sldId id="426" r:id="rId112"/>
    <p:sldId id="427" r:id="rId113"/>
    <p:sldId id="428" r:id="rId114"/>
    <p:sldId id="429" r:id="rId115"/>
    <p:sldId id="430" r:id="rId116"/>
    <p:sldId id="431" r:id="rId117"/>
    <p:sldId id="432" r:id="rId118"/>
    <p:sldId id="433" r:id="rId119"/>
    <p:sldId id="434" r:id="rId120"/>
    <p:sldId id="435" r:id="rId121"/>
    <p:sldId id="436" r:id="rId122"/>
    <p:sldId id="437" r:id="rId123"/>
    <p:sldId id="438" r:id="rId124"/>
  </p:sldIdLst>
  <p:sldSz cx="9144000" cy="6858000" type="screen4x3"/>
  <p:notesSz cx="6858000" cy="9144000"/>
  <p:custDataLst>
    <p:tags r:id="rId127"/>
  </p:custDataLst>
  <p:defaultTextStyle>
    <a:defPPr>
      <a:defRPr lang="en-US"/>
    </a:defPPr>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FF99"/>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05" autoAdjust="0"/>
  </p:normalViewPr>
  <p:slideViewPr>
    <p:cSldViewPr showGuides="1">
      <p:cViewPr varScale="1">
        <p:scale>
          <a:sx n="71" d="100"/>
          <a:sy n="71" d="100"/>
        </p:scale>
        <p:origin x="46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4.wmf"/><Relationship Id="rId4" Type="http://schemas.openxmlformats.org/officeDocument/2006/relationships/image" Target="../media/image8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4" Type="http://schemas.openxmlformats.org/officeDocument/2006/relationships/image" Target="../media/image88.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661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661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661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C6F30E28-4171-4864-89F3-1F0CC56A058E}"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95DE73C8-7F88-4269-9AB4-B39633BA9F67}"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en.wikipedia.org/wiki/Closed-form_expression" TargetMode="External"/><Relationship Id="rId2" Type="http://schemas.openxmlformats.org/officeDocument/2006/relationships/slide" Target="../slides/slide88.xml"/><Relationship Id="rId1" Type="http://schemas.openxmlformats.org/officeDocument/2006/relationships/notesMaster" Target="../notesMasters/notesMaster1.xml"/><Relationship Id="rId6" Type="http://schemas.openxmlformats.org/officeDocument/2006/relationships/hyperlink" Target="http://en.wikipedia.org/wiki/Recursion" TargetMode="External"/><Relationship Id="rId5" Type="http://schemas.openxmlformats.org/officeDocument/2006/relationships/hyperlink" Target="http://en.wikipedia.org/wiki/Infinite_series" TargetMode="External"/><Relationship Id="rId4" Type="http://schemas.openxmlformats.org/officeDocument/2006/relationships/hyperlink" Target="http://en.wikipedia.org/wiki/Expression_%28mathematics%29"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ea typeface="宋体" panose="02010600030101010101" pitchFamily="2" charset="-122"/>
              </a:rPr>
              <a:t>2</a:t>
            </a:fld>
            <a:endParaRPr lang="zh-CN" altLang="en-US" dirty="0">
              <a:ea typeface="宋体" panose="02010600030101010101" pitchFamily="2" charset="-122"/>
            </a:endParaRPr>
          </a:p>
        </p:txBody>
      </p:sp>
      <p:sp>
        <p:nvSpPr>
          <p:cNvPr id="7171" name="Rectangle 2"/>
          <p:cNvSpPr>
            <a:spLocks noGrp="1" noRot="1" noChangeAspect="1" noTextEdit="1"/>
          </p:cNvSpPr>
          <p:nvPr>
            <p:ph type="sldImg"/>
          </p:nvPr>
        </p:nvSpPr>
        <p:spPr>
          <a:xfrm>
            <a:off x="1138238" y="701675"/>
            <a:ext cx="4583112" cy="3436938"/>
          </a:xfrm>
        </p:spPr>
      </p:sp>
      <p:sp>
        <p:nvSpPr>
          <p:cNvPr id="7172" name="Rectangle 3"/>
          <p:cNvSpPr>
            <a:spLocks noGrp="1"/>
          </p:cNvSpPr>
          <p:nvPr>
            <p:ph type="body" idx="1"/>
          </p:nvPr>
        </p:nvSpPr>
        <p:spPr>
          <a:xfrm>
            <a:off x="914400" y="4371975"/>
            <a:ext cx="5029200" cy="4060825"/>
          </a:xfrm>
        </p:spPr>
        <p:txBody>
          <a:bodyPr wrap="square" lIns="91440" tIns="45720" rIns="91440" bIns="45720" anchor="t"/>
          <a:lstStyle/>
          <a:p>
            <a:pPr lvl="0" eaLnBrk="1" hangingPunct="1"/>
            <a:r>
              <a:rPr lang="en-US" altLang="zh-CN" dirty="0">
                <a:ea typeface="宋体" panose="02010600030101010101" pitchFamily="2" charset="-122"/>
              </a:rPr>
              <a:t>Read {a, b, c} as “the set whose elements are a, b, and c” or just “the set a, b, c”.</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ea typeface="宋体" panose="02010600030101010101" pitchFamily="2" charset="-122"/>
              </a:rPr>
              <a:t>17</a:t>
            </a:fld>
            <a:endParaRPr lang="zh-CN" altLang="en-US" dirty="0">
              <a:ea typeface="宋体" panose="02010600030101010101" pitchFamily="2" charset="-122"/>
            </a:endParaRPr>
          </a:p>
        </p:txBody>
      </p:sp>
      <p:sp>
        <p:nvSpPr>
          <p:cNvPr id="33795" name="Rectangle 2"/>
          <p:cNvSpPr>
            <a:spLocks noGrp="1" noRot="1" noChangeAspect="1" noTextEdit="1"/>
          </p:cNvSpPr>
          <p:nvPr>
            <p:ph type="sldImg"/>
          </p:nvPr>
        </p:nvSpPr>
        <p:spPr>
          <a:xfrm>
            <a:off x="1138238" y="701675"/>
            <a:ext cx="4583112" cy="3436938"/>
          </a:xfrm>
        </p:spPr>
      </p:sp>
      <p:sp>
        <p:nvSpPr>
          <p:cNvPr id="33796" name="Rectangle 3"/>
          <p:cNvSpPr>
            <a:spLocks noGrp="1"/>
          </p:cNvSpPr>
          <p:nvPr>
            <p:ph type="body" idx="1"/>
          </p:nvPr>
        </p:nvSpPr>
        <p:spPr>
          <a:xfrm>
            <a:off x="914400" y="4371975"/>
            <a:ext cx="5029200" cy="4060825"/>
          </a:xfrm>
        </p:spPr>
        <p:txBody>
          <a:bodyPr wrap="square" lIns="91440" tIns="45720" rIns="91440" bIns="45720" anchor="t"/>
          <a:lstStyle/>
          <a:p>
            <a:pPr lvl="0" eaLnBrk="1" hangingPunct="1"/>
            <a:r>
              <a:rPr lang="zh-CN" altLang="en-US" dirty="0">
                <a:solidFill>
                  <a:srgbClr val="FF0000"/>
                </a:solidFill>
                <a:ea typeface="宋体" panose="02010600030101010101" pitchFamily="2" charset="-122"/>
                <a:sym typeface="Symbol" panose="05050102010706020507" pitchFamily="18" charset="2"/>
              </a:rPr>
              <a:t>注意： </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AB</a:t>
            </a:r>
            <a:r>
              <a:rPr lang="en-US" altLang="zh-CN" dirty="0">
                <a:solidFill>
                  <a:srgbClr val="FF0000"/>
                </a:solidFill>
                <a:ea typeface="宋体" panose="02010600030101010101" pitchFamily="2" charset="-122"/>
                <a:sym typeface="Symbol" panose="05050102010706020507" pitchFamily="18" charset="2"/>
              </a:rPr>
              <a:t>: </a:t>
            </a:r>
            <a:r>
              <a:rPr lang="en-US" altLang="zh-CN" i="1" dirty="0">
                <a:solidFill>
                  <a:srgbClr val="FF0000"/>
                </a:solidFill>
                <a:ea typeface="宋体" panose="02010600030101010101" pitchFamily="2" charset="-122"/>
              </a:rPr>
              <a:t>A</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rPr>
              <a:t>B=B</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rPr>
              <a:t>A</a:t>
            </a:r>
            <a:r>
              <a:rPr lang="en-US" altLang="zh-CN" dirty="0">
                <a:ea typeface="宋体" panose="02010600030101010101" pitchFamily="2" charset="-122"/>
                <a:sym typeface="Symbol" panose="05050102010706020507" pitchFamily="18" charset="2"/>
              </a:rPr>
              <a:t>.</a:t>
            </a:r>
            <a:r>
              <a:rPr lang="zh-CN" altLang="en-US" dirty="0">
                <a:solidFill>
                  <a:srgbClr val="FF0000"/>
                </a:solidFill>
                <a:ea typeface="宋体" panose="02010600030101010101" pitchFamily="2" charset="-122"/>
                <a:sym typeface="Symbol" panose="05050102010706020507" pitchFamily="18" charset="2"/>
              </a:rPr>
              <a:t>  与 </a:t>
            </a:r>
            <a:r>
              <a:rPr lang="en-US" altLang="zh-CN" i="1" dirty="0">
                <a:solidFill>
                  <a:srgbClr val="FF0000"/>
                </a:solidFill>
                <a:ea typeface="宋体" panose="02010600030101010101" pitchFamily="2" charset="-122"/>
                <a:sym typeface="Symbol" panose="05050102010706020507" pitchFamily="18" charset="2"/>
              </a:rPr>
              <a:t>AB</a:t>
            </a:r>
            <a:r>
              <a:rPr lang="en-US" altLang="zh-CN" dirty="0">
                <a:solidFill>
                  <a:srgbClr val="FF0000"/>
                </a:solidFill>
                <a:ea typeface="宋体" panose="02010600030101010101" pitchFamily="2" charset="-122"/>
                <a:sym typeface="Symbol" panose="05050102010706020507" pitchFamily="18" charset="2"/>
              </a:rPr>
              <a:t>: </a:t>
            </a:r>
            <a:r>
              <a:rPr lang="en-US" altLang="zh-CN" i="1" dirty="0">
                <a:solidFill>
                  <a:srgbClr val="FF0000"/>
                </a:solidFill>
                <a:ea typeface="宋体" panose="02010600030101010101" pitchFamily="2" charset="-122"/>
              </a:rPr>
              <a:t>A</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rPr>
              <a:t>B&lt;&gt;B</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rPr>
              <a:t>A</a:t>
            </a:r>
            <a:r>
              <a:rPr lang="zh-CN" altLang="en-US" i="1" dirty="0">
                <a:solidFill>
                  <a:srgbClr val="FF0000"/>
                </a:solidFill>
                <a:ea typeface="宋体" panose="02010600030101010101" pitchFamily="2" charset="-122"/>
              </a:rPr>
              <a:t>的区别。</a:t>
            </a:r>
            <a:endParaRPr lang="en-US" altLang="zh-CN" i="1" dirty="0">
              <a:solidFill>
                <a:srgbClr val="FF0000"/>
              </a:solidFill>
              <a:ea typeface="宋体" panose="02010600030101010101" pitchFamily="2" charset="-122"/>
            </a:endParaRPr>
          </a:p>
          <a:p>
            <a:pPr lvl="0" eaLnBrk="1" hangingPunct="1"/>
            <a:r>
              <a:rPr lang="en-US" altLang="zh-CN" dirty="0">
                <a:ea typeface="宋体" panose="02010600030101010101" pitchFamily="2" charset="-122"/>
              </a:rPr>
              <a:t>Usually AxBxC is defined as {(a,b,c) | a is in A and b is in B and c is in C}.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ea typeface="宋体" panose="02010600030101010101" pitchFamily="2" charset="-122"/>
              </a:rPr>
              <a:t>19</a:t>
            </a:fld>
            <a:endParaRPr lang="zh-CN" altLang="en-US" dirty="0">
              <a:ea typeface="宋体" panose="02010600030101010101" pitchFamily="2" charset="-122"/>
            </a:endParaRPr>
          </a:p>
        </p:txBody>
      </p:sp>
      <p:sp>
        <p:nvSpPr>
          <p:cNvPr id="36867" name="Rectangle 2"/>
          <p:cNvSpPr>
            <a:spLocks noGrp="1" noRot="1" noChangeAspect="1" noTextEdit="1"/>
          </p:cNvSpPr>
          <p:nvPr>
            <p:ph type="sldImg"/>
          </p:nvPr>
        </p:nvSpPr>
        <p:spPr/>
      </p:sp>
      <p:sp>
        <p:nvSpPr>
          <p:cNvPr id="36868" name="Rectangle 3"/>
          <p:cNvSpPr>
            <a:spLocks noGrp="1"/>
          </p:cNvSpPr>
          <p:nvPr>
            <p:ph type="body" idx="1"/>
          </p:nvPr>
        </p:nvSpPr>
        <p:spPr>
          <a:xfrm>
            <a:off x="914400" y="4343400"/>
            <a:ext cx="5029200" cy="4114800"/>
          </a:xfrm>
        </p:spPr>
        <p:txBody>
          <a:bodyPr wrap="square" lIns="91440" tIns="45720" rIns="91440" bIns="45720" anchor="t"/>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txBox="1">
            <a:spLocks noGrp="1"/>
          </p:cNvSpPr>
          <p:nvPr>
            <p:ph type="sldNum" sz="quarter"/>
          </p:nvPr>
        </p:nvSpPr>
        <p:spPr>
          <a:xfrm>
            <a:off x="3849688" y="9429750"/>
            <a:ext cx="2946400" cy="496888"/>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20</a:t>
            </a:fld>
            <a:endParaRPr lang="zh-CN" altLang="en-US" sz="1200" dirty="0">
              <a:ea typeface="宋体" panose="02010600030101010101" pitchFamily="2" charset="-122"/>
            </a:endParaRPr>
          </a:p>
        </p:txBody>
      </p:sp>
      <p:sp>
        <p:nvSpPr>
          <p:cNvPr id="6147" name="Rectangle 2"/>
          <p:cNvSpPr>
            <a:spLocks noGrp="1" noRot="1" noChangeAspect="1" noTextEdit="1"/>
          </p:cNvSpPr>
          <p:nvPr>
            <p:ph type="sldImg"/>
          </p:nvPr>
        </p:nvSpPr>
        <p:spPr/>
      </p:sp>
      <p:sp>
        <p:nvSpPr>
          <p:cNvPr id="6148" name="Rectangle 3"/>
          <p:cNvSpPr>
            <a:spLocks noGrp="1"/>
          </p:cNvSpPr>
          <p:nvPr>
            <p:ph type="body" idx="1"/>
          </p:nvPr>
        </p:nvSpPr>
        <p:spPr/>
        <p:txBody>
          <a:bodyPr wrap="square" lIns="91440" tIns="45720" rIns="91440" bIns="45720" anchor="t"/>
          <a:lstStyle/>
          <a:p>
            <a:pPr lvl="0" eaLnBrk="1" hangingPunct="1"/>
            <a:r>
              <a:rPr lang="en-US" altLang="zh-CN" i="1" dirty="0">
                <a:solidFill>
                  <a:srgbClr val="FF0000"/>
                </a:solidFill>
                <a:ea typeface="宋体" panose="02010600030101010101" pitchFamily="2" charset="-122"/>
              </a:rPr>
              <a:t>A</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rPr>
              <a:t>B is shaded</a:t>
            </a:r>
            <a:endParaRPr lang="zh-CN" altLang="en-US" i="1" dirty="0">
              <a:solidFill>
                <a:srgbClr val="FF0000"/>
              </a:solidFill>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txBox="1">
            <a:spLocks noGrp="1"/>
          </p:cNvSpPr>
          <p:nvPr>
            <p:ph type="sldNum" sz="quarter"/>
          </p:nvPr>
        </p:nvSpPr>
        <p:spPr>
          <a:xfrm>
            <a:off x="3849688" y="9429750"/>
            <a:ext cx="2946400" cy="496888"/>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25</a:t>
            </a:fld>
            <a:endParaRPr lang="zh-CN" altLang="en-US" sz="1200" dirty="0">
              <a:ea typeface="宋体" panose="02010600030101010101" pitchFamily="2" charset="-122"/>
            </a:endParaRPr>
          </a:p>
        </p:txBody>
      </p:sp>
      <p:sp>
        <p:nvSpPr>
          <p:cNvPr id="12291" name="Rectangle 2"/>
          <p:cNvSpPr>
            <a:spLocks noGrp="1" noRot="1" noChangeAspect="1" noTextEdit="1"/>
          </p:cNvSpPr>
          <p:nvPr>
            <p:ph type="sldImg"/>
          </p:nvPr>
        </p:nvSpPr>
        <p:spPr>
          <a:xfrm>
            <a:off x="912813" y="762000"/>
            <a:ext cx="4973637" cy="3732213"/>
          </a:xfrm>
        </p:spPr>
      </p:sp>
      <p:sp>
        <p:nvSpPr>
          <p:cNvPr id="12292" name="Rectangle 3"/>
          <p:cNvSpPr>
            <a:spLocks noGrp="1"/>
          </p:cNvSpPr>
          <p:nvPr>
            <p:ph type="body" idx="1"/>
          </p:nvPr>
        </p:nvSpPr>
        <p:spPr>
          <a:xfrm>
            <a:off x="906463" y="4746625"/>
            <a:ext cx="4984750" cy="4410075"/>
          </a:xfrm>
        </p:spPr>
        <p:txBody>
          <a:bodyPr wrap="square" lIns="91440" tIns="45720" rIns="91440" bIns="45720" anchor="t"/>
          <a:lstStyle/>
          <a:p>
            <a:pPr lvl="0" eaLnBrk="1" hangingPunct="1"/>
            <a:r>
              <a:rPr lang="en-US" altLang="zh-CN" dirty="0">
                <a:ea typeface="宋体" panose="02010600030101010101" pitchFamily="2" charset="-122"/>
              </a:rPr>
              <a:t>NOT (x in A -&gt; x in B) = NOT (x not in A or x in B) (defn. of implies) = x in A AND x not in B (DeMorgan’s law).</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txBox="1">
            <a:spLocks noGrp="1"/>
          </p:cNvSpPr>
          <p:nvPr>
            <p:ph type="sldNum" sz="quarter"/>
          </p:nvPr>
        </p:nvSpPr>
        <p:spPr>
          <a:xfrm>
            <a:off x="3849688" y="9429750"/>
            <a:ext cx="2946400" cy="496888"/>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27</a:t>
            </a:fld>
            <a:endParaRPr lang="zh-CN" altLang="en-US" sz="1200" dirty="0">
              <a:ea typeface="宋体" panose="02010600030101010101" pitchFamily="2" charset="-122"/>
            </a:endParaRPr>
          </a:p>
        </p:txBody>
      </p:sp>
      <p:sp>
        <p:nvSpPr>
          <p:cNvPr id="15363" name="Rectangle 2"/>
          <p:cNvSpPr>
            <a:spLocks noGrp="1" noRot="1" noChangeAspect="1" noTextEdit="1"/>
          </p:cNvSpPr>
          <p:nvPr>
            <p:ph type="sldImg"/>
          </p:nvPr>
        </p:nvSpPr>
        <p:spPr/>
      </p:sp>
      <p:sp>
        <p:nvSpPr>
          <p:cNvPr id="15364" name="Rectangle 3"/>
          <p:cNvSpPr>
            <a:spLocks noGrp="1"/>
          </p:cNvSpPr>
          <p:nvPr>
            <p:ph type="body" idx="1"/>
          </p:nvPr>
        </p:nvSpPr>
        <p:spPr/>
        <p:txBody>
          <a:bodyPr wrap="square" lIns="91440" tIns="45720" rIns="91440" bIns="45720" anchor="t"/>
          <a:lstStyle/>
          <a:p>
            <a:pPr lvl="0" eaLnBrk="1" hangingPunct="1"/>
            <a:r>
              <a:rPr lang="en-US" altLang="zh-CN" dirty="0">
                <a:ea typeface="宋体" panose="02010600030101010101" pitchFamily="2" charset="-122"/>
              </a:rPr>
              <a:t>For remember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txBox="1">
            <a:spLocks noGrp="1"/>
          </p:cNvSpPr>
          <p:nvPr>
            <p:ph type="sldNum" sz="quarter"/>
          </p:nvPr>
        </p:nvSpPr>
        <p:spPr>
          <a:xfrm>
            <a:off x="3849688" y="9429750"/>
            <a:ext cx="2946400" cy="496888"/>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28</a:t>
            </a:fld>
            <a:endParaRPr lang="zh-CN" altLang="en-US" sz="1200" dirty="0">
              <a:ea typeface="宋体" panose="02010600030101010101" pitchFamily="2" charset="-122"/>
            </a:endParaRPr>
          </a:p>
        </p:txBody>
      </p:sp>
      <p:sp>
        <p:nvSpPr>
          <p:cNvPr id="17411" name="Rectangle 2"/>
          <p:cNvSpPr>
            <a:spLocks noGrp="1" noRot="1" noChangeAspect="1" noTextEdit="1"/>
          </p:cNvSpPr>
          <p:nvPr>
            <p:ph type="sldImg"/>
          </p:nvPr>
        </p:nvSpPr>
        <p:spPr>
          <a:xfrm>
            <a:off x="912813" y="762000"/>
            <a:ext cx="4973637" cy="3732213"/>
          </a:xfrm>
        </p:spPr>
      </p:sp>
      <p:sp>
        <p:nvSpPr>
          <p:cNvPr id="17412" name="Rectangle 3"/>
          <p:cNvSpPr>
            <a:spLocks noGrp="1"/>
          </p:cNvSpPr>
          <p:nvPr>
            <p:ph type="body" idx="1"/>
          </p:nvPr>
        </p:nvSpPr>
        <p:spPr>
          <a:xfrm>
            <a:off x="906463" y="4746625"/>
            <a:ext cx="4984750" cy="4410075"/>
          </a:xfrm>
        </p:spPr>
        <p:txBody>
          <a:bodyPr wrap="square" lIns="91440" tIns="45720" rIns="91440" bIns="45720" anchor="t"/>
          <a:lstStyle/>
          <a:p>
            <a:pPr lvl="0" eaLnBrk="1" hangingPunct="1"/>
            <a:endParaRPr lang="en-US" altLang="zh-CN" dirty="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txBox="1">
            <a:spLocks noGrp="1"/>
          </p:cNvSpPr>
          <p:nvPr>
            <p:ph type="sldNum" sz="quarter"/>
          </p:nvPr>
        </p:nvSpPr>
        <p:spPr>
          <a:xfrm>
            <a:off x="3849688" y="9429750"/>
            <a:ext cx="2946400" cy="496888"/>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29</a:t>
            </a:fld>
            <a:endParaRPr lang="zh-CN" altLang="en-US" sz="1200" dirty="0">
              <a:ea typeface="宋体" panose="02010600030101010101" pitchFamily="2" charset="-122"/>
            </a:endParaRPr>
          </a:p>
        </p:txBody>
      </p:sp>
      <p:sp>
        <p:nvSpPr>
          <p:cNvPr id="19459" name="Rectangle 2"/>
          <p:cNvSpPr>
            <a:spLocks noGrp="1" noRot="1" noChangeAspect="1" noTextEdit="1"/>
          </p:cNvSpPr>
          <p:nvPr>
            <p:ph type="sldImg"/>
          </p:nvPr>
        </p:nvSpPr>
        <p:spPr/>
      </p:sp>
      <p:sp>
        <p:nvSpPr>
          <p:cNvPr id="19460" name="Rectangle 3"/>
          <p:cNvSpPr>
            <a:spLocks noGrp="1"/>
          </p:cNvSpPr>
          <p:nvPr>
            <p:ph type="body" idx="1"/>
          </p:nvPr>
        </p:nvSpPr>
        <p:spPr/>
        <p:txBody>
          <a:bodyPr wrap="square" lIns="91440" tIns="45720" rIns="91440" bIns="45720" anchor="t"/>
          <a:lstStyle/>
          <a:p>
            <a:pPr lvl="0" eaLnBrk="1" hangingPunct="1"/>
            <a:r>
              <a:rPr lang="en-US" altLang="zh-TW" dirty="0">
                <a:ea typeface="PMingLiU" pitchFamily="18" charset="-120"/>
              </a:rPr>
              <a:t>U take away A</a:t>
            </a:r>
            <a:endParaRPr lang="en-US" altLang="zh-CN" dirty="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txBox="1">
            <a:spLocks noGrp="1"/>
          </p:cNvSpPr>
          <p:nvPr>
            <p:ph type="sldNum" sz="quarter"/>
          </p:nvPr>
        </p:nvSpPr>
        <p:spPr>
          <a:xfrm>
            <a:off x="3849688" y="9429750"/>
            <a:ext cx="2946400" cy="496888"/>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30</a:t>
            </a:fld>
            <a:endParaRPr lang="zh-CN" altLang="en-US" sz="1200" dirty="0">
              <a:ea typeface="宋体" panose="02010600030101010101" pitchFamily="2" charset="-122"/>
            </a:endParaRPr>
          </a:p>
        </p:txBody>
      </p:sp>
      <p:sp>
        <p:nvSpPr>
          <p:cNvPr id="21507" name="Rectangle 2"/>
          <p:cNvSpPr>
            <a:spLocks noGrp="1" noRot="1" noChangeAspect="1" noTextEdit="1"/>
          </p:cNvSpPr>
          <p:nvPr>
            <p:ph type="sldImg"/>
          </p:nvPr>
        </p:nvSpPr>
        <p:spPr>
          <a:xfrm>
            <a:off x="912813" y="762000"/>
            <a:ext cx="4973637" cy="3732213"/>
          </a:xfrm>
        </p:spPr>
      </p:sp>
      <p:sp>
        <p:nvSpPr>
          <p:cNvPr id="21508" name="Rectangle 3"/>
          <p:cNvSpPr>
            <a:spLocks noGrp="1"/>
          </p:cNvSpPr>
          <p:nvPr>
            <p:ph type="body" idx="1"/>
          </p:nvPr>
        </p:nvSpPr>
        <p:spPr>
          <a:xfrm>
            <a:off x="906463" y="4746625"/>
            <a:ext cx="4984750" cy="4410075"/>
          </a:xfrm>
        </p:spPr>
        <p:txBody>
          <a:bodyPr wrap="square" lIns="91440" tIns="45720" rIns="91440" bIns="45720" anchor="t"/>
          <a:lstStyle/>
          <a:p>
            <a:pPr lvl="0" eaLnBrk="1" hangingPunct="1"/>
            <a:r>
              <a:rPr lang="en-US" altLang="zh-CN" dirty="0">
                <a:ea typeface="宋体" panose="02010600030101010101" pitchFamily="2" charset="-122"/>
              </a:rPr>
              <a:t>Note that set difference and complement do not relate to each other like arithmetic difference and negative.  In arithmetic, we know that a-b = -(b-a).  But in sets, A-B is not generally the same as the complement of B-A.</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p:cNvSpPr>
          <p:nvPr>
            <p:ph type="sldNum" sz="quarter"/>
          </p:nvPr>
        </p:nvSpPr>
        <p:spPr>
          <a:xfrm>
            <a:off x="3849688" y="9429750"/>
            <a:ext cx="2946400" cy="496888"/>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33</a:t>
            </a:fld>
            <a:endParaRPr lang="zh-CN" altLang="en-US" sz="1200" dirty="0">
              <a:ea typeface="宋体" panose="02010600030101010101" pitchFamily="2" charset="-122"/>
            </a:endParaRPr>
          </a:p>
        </p:txBody>
      </p:sp>
      <p:sp>
        <p:nvSpPr>
          <p:cNvPr id="25603" name="Rectangle 2"/>
          <p:cNvSpPr>
            <a:spLocks noGrp="1" noRot="1" noChangeAspect="1" noTextEdit="1"/>
          </p:cNvSpPr>
          <p:nvPr>
            <p:ph type="sldImg"/>
          </p:nvPr>
        </p:nvSpPr>
        <p:spPr>
          <a:xfrm>
            <a:off x="912813" y="762000"/>
            <a:ext cx="4973637" cy="3732213"/>
          </a:xfrm>
        </p:spPr>
      </p:sp>
      <p:sp>
        <p:nvSpPr>
          <p:cNvPr id="25604" name="Rectangle 3"/>
          <p:cNvSpPr>
            <a:spLocks noGrp="1"/>
          </p:cNvSpPr>
          <p:nvPr>
            <p:ph type="body" idx="1"/>
          </p:nvPr>
        </p:nvSpPr>
        <p:spPr>
          <a:xfrm>
            <a:off x="906463" y="4746625"/>
            <a:ext cx="4984750" cy="4410075"/>
          </a:xfrm>
        </p:spPr>
        <p:txBody>
          <a:bodyPr wrap="square" lIns="91440" tIns="45720" rIns="91440" bIns="45720" anchor="t"/>
          <a:lstStyle/>
          <a:p>
            <a:pPr lvl="0" eaLnBrk="1" hangingPunct="1"/>
            <a:r>
              <a:rPr lang="en-US" altLang="zh-CN" dirty="0">
                <a:ea typeface="宋体" panose="02010600030101010101" pitchFamily="2" charset="-122"/>
              </a:rPr>
              <a:t>A membership table is like a truth table.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txBox="1">
            <a:spLocks noGrp="1"/>
          </p:cNvSpPr>
          <p:nvPr>
            <p:ph type="sldNum" sz="quarter"/>
          </p:nvPr>
        </p:nvSpPr>
        <p:spPr>
          <a:xfrm>
            <a:off x="3849688" y="9429750"/>
            <a:ext cx="2946400" cy="496888"/>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35</a:t>
            </a:fld>
            <a:endParaRPr lang="zh-CN" altLang="en-US" sz="1200" dirty="0">
              <a:ea typeface="宋体" panose="02010600030101010101" pitchFamily="2" charset="-122"/>
            </a:endParaRPr>
          </a:p>
        </p:txBody>
      </p:sp>
      <p:sp>
        <p:nvSpPr>
          <p:cNvPr id="28675" name="Rectangle 2"/>
          <p:cNvSpPr>
            <a:spLocks noGrp="1" noRot="1" noChangeAspect="1" noTextEdit="1"/>
          </p:cNvSpPr>
          <p:nvPr>
            <p:ph type="sldImg"/>
          </p:nvPr>
        </p:nvSpPr>
        <p:spPr/>
      </p:sp>
      <p:sp>
        <p:nvSpPr>
          <p:cNvPr id="28676" name="Rectangle 3"/>
          <p:cNvSpPr>
            <a:spLocks noGrp="1"/>
          </p:cNvSpPr>
          <p:nvPr>
            <p:ph type="body" idx="1"/>
          </p:nvPr>
        </p:nvSpPr>
        <p:spPr/>
        <p:txBody>
          <a:bodyPr wrap="square" lIns="91440" tIns="45720" rIns="91440" bIns="45720" anchor="t"/>
          <a:lstStyle/>
          <a:p>
            <a:pPr lvl="0" eaLnBrk="1" hangingPunct="1"/>
            <a:r>
              <a:rPr lang="en-US" altLang="zh-CN" i="1" dirty="0">
                <a:ea typeface="宋体" panose="02010600030101010101" pitchFamily="2" charset="-122"/>
              </a:rPr>
              <a:t>X is </a:t>
            </a:r>
            <a:r>
              <a:rPr lang="en-US" altLang="en-US" dirty="0"/>
              <a:t>arbitrary</a:t>
            </a:r>
            <a:r>
              <a:rPr lang="en-US" altLang="zh-CN" dirty="0">
                <a:ea typeface="宋体" panose="02010600030101010101" pitchFamily="2" charset="-122"/>
              </a:rPr>
              <a:t>: </a:t>
            </a:r>
            <a:r>
              <a:rPr lang="en-US" altLang="zh-CN" i="1" dirty="0">
                <a:ea typeface="宋体" panose="02010600030101010101" pitchFamily="2" charset="-122"/>
              </a:rPr>
              <a:t>Universal Instantiation, Universal Generalization</a:t>
            </a:r>
            <a:endParaRPr lang="zh-CN" altLang="en-US" i="1"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ea typeface="宋体" panose="02010600030101010101" pitchFamily="2" charset="-122"/>
              </a:rPr>
              <a:t>6</a:t>
            </a:fld>
            <a:endParaRPr lang="zh-CN" altLang="en-US" dirty="0">
              <a:ea typeface="宋体" panose="02010600030101010101" pitchFamily="2" charset="-122"/>
            </a:endParaRPr>
          </a:p>
        </p:txBody>
      </p:sp>
      <p:sp>
        <p:nvSpPr>
          <p:cNvPr id="12291" name="Rectangle 2"/>
          <p:cNvSpPr>
            <a:spLocks noGrp="1" noRot="1" noChangeAspect="1" noTextEdit="1"/>
          </p:cNvSpPr>
          <p:nvPr>
            <p:ph type="sldImg"/>
          </p:nvPr>
        </p:nvSpPr>
        <p:spPr>
          <a:xfrm>
            <a:off x="1138238" y="701675"/>
            <a:ext cx="4583112" cy="3436938"/>
          </a:xfrm>
        </p:spPr>
      </p:sp>
      <p:sp>
        <p:nvSpPr>
          <p:cNvPr id="12292" name="Rectangle 3"/>
          <p:cNvSpPr>
            <a:spLocks noGrp="1"/>
          </p:cNvSpPr>
          <p:nvPr>
            <p:ph type="body" idx="1"/>
          </p:nvPr>
        </p:nvSpPr>
        <p:spPr>
          <a:xfrm>
            <a:off x="914400" y="4371975"/>
            <a:ext cx="5029200" cy="4060825"/>
          </a:xfrm>
        </p:spPr>
        <p:txBody>
          <a:bodyPr wrap="square" lIns="91440" tIns="45720" rIns="91440" bIns="45720" anchor="t"/>
          <a:lstStyle/>
          <a:p>
            <a:pPr lvl="0" eaLnBrk="1" hangingPunct="1"/>
            <a:r>
              <a:rPr lang="en-US" altLang="zh-CN" dirty="0">
                <a:ea typeface="宋体" panose="02010600030101010101" pitchFamily="2" charset="-122"/>
              </a:rPr>
              <a:t>All possible combinations of the sets must be Represented</a:t>
            </a:r>
          </a:p>
          <a:p>
            <a:pPr lvl="0" eaLnBrk="1" hangingPunct="1"/>
            <a:endParaRPr lang="en-US" altLang="zh-CN" dirty="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txBox="1">
            <a:spLocks noGrp="1"/>
          </p:cNvSpPr>
          <p:nvPr>
            <p:ph type="sldNum" sz="quarter"/>
          </p:nvPr>
        </p:nvSpPr>
        <p:spPr>
          <a:xfrm>
            <a:off x="3849688" y="9429750"/>
            <a:ext cx="2946400" cy="496888"/>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39</a:t>
            </a:fld>
            <a:endParaRPr lang="zh-CN" altLang="en-US" sz="1200" dirty="0">
              <a:ea typeface="宋体" panose="02010600030101010101" pitchFamily="2" charset="-122"/>
            </a:endParaRPr>
          </a:p>
        </p:txBody>
      </p:sp>
      <p:sp>
        <p:nvSpPr>
          <p:cNvPr id="33795" name="Rectangle 2"/>
          <p:cNvSpPr>
            <a:spLocks noGrp="1" noRot="1" noChangeAspect="1" noTextEdit="1"/>
          </p:cNvSpPr>
          <p:nvPr>
            <p:ph type="sldImg"/>
          </p:nvPr>
        </p:nvSpPr>
        <p:spPr/>
      </p:sp>
      <p:sp>
        <p:nvSpPr>
          <p:cNvPr id="33796" name="Rectangle 3"/>
          <p:cNvSpPr>
            <a:spLocks noGrp="1"/>
          </p:cNvSpPr>
          <p:nvPr>
            <p:ph type="body" idx="1"/>
          </p:nvPr>
        </p:nvSpPr>
        <p:spPr/>
        <p:txBody>
          <a:bodyPr wrap="square" lIns="91440" tIns="45720" rIns="91440" bIns="45720" anchor="t"/>
          <a:lstStyle/>
          <a:p>
            <a:pPr lvl="0" eaLnBrk="1" hangingPunct="1"/>
            <a:r>
              <a:rPr lang="en-US" altLang="zh-CN" dirty="0">
                <a:ea typeface="宋体" panose="02010600030101010101" pitchFamily="2" charset="-122"/>
              </a:rPr>
              <a:t>because 'and' and 'or' are commutative and associative</a:t>
            </a:r>
            <a:endParaRPr lang="zh-CN" altLang="en-US" dirty="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p:cNvSpPr>
          <p:nvPr>
            <p:ph type="sldNum" sz="quarter"/>
          </p:nvPr>
        </p:nvSpPr>
        <p:spPr>
          <a:xfrm>
            <a:off x="3849688" y="9429750"/>
            <a:ext cx="2946400" cy="496888"/>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40</a:t>
            </a:fld>
            <a:endParaRPr lang="zh-CN" altLang="en-US" sz="1200" dirty="0">
              <a:ea typeface="宋体" panose="02010600030101010101" pitchFamily="2" charset="-122"/>
            </a:endParaRPr>
          </a:p>
        </p:txBody>
      </p:sp>
      <p:sp>
        <p:nvSpPr>
          <p:cNvPr id="35843" name="Rectangle 2"/>
          <p:cNvSpPr>
            <a:spLocks noGrp="1" noRot="1" noChangeAspect="1" noTextEdit="1"/>
          </p:cNvSpPr>
          <p:nvPr>
            <p:ph type="sldImg"/>
          </p:nvPr>
        </p:nvSpPr>
        <p:spPr/>
      </p:sp>
      <p:sp>
        <p:nvSpPr>
          <p:cNvPr id="35844" name="Rectangle 3"/>
          <p:cNvSpPr>
            <a:spLocks noGrp="1"/>
          </p:cNvSpPr>
          <p:nvPr>
            <p:ph type="body" idx="1"/>
          </p:nvPr>
        </p:nvSpPr>
        <p:spPr/>
        <p:txBody>
          <a:bodyPr wrap="square" lIns="91440" tIns="45720" rIns="91440" bIns="45720" anchor="t"/>
          <a:lstStyle/>
          <a:p>
            <a:pPr lvl="0" eaLnBrk="1" hangingPunct="1"/>
            <a:r>
              <a:rPr lang="zh-TW" altLang="en-US" dirty="0">
                <a:ea typeface="PMingLiU" pitchFamily="18" charset="-120"/>
              </a:rPr>
              <a:t>扩展</a:t>
            </a:r>
            <a:r>
              <a:rPr lang="zh-CN" altLang="en-US" dirty="0">
                <a:ea typeface="宋体" panose="02010600030101010101" pitchFamily="2" charset="-122"/>
              </a:rPr>
              <a:t>的并集</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p:cNvSpPr>
          <p:nvPr>
            <p:ph type="sldNum" sz="quarter"/>
          </p:nvPr>
        </p:nvSpPr>
        <p:spPr>
          <a:xfrm>
            <a:off x="3849688" y="9429750"/>
            <a:ext cx="2946400" cy="496888"/>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42</a:t>
            </a:fld>
            <a:endParaRPr lang="zh-CN" altLang="en-US" sz="1200" dirty="0">
              <a:ea typeface="宋体" panose="02010600030101010101" pitchFamily="2" charset="-122"/>
            </a:endParaRPr>
          </a:p>
        </p:txBody>
      </p:sp>
      <p:sp>
        <p:nvSpPr>
          <p:cNvPr id="38915" name="Rectangle 2"/>
          <p:cNvSpPr>
            <a:spLocks noGrp="1" noRot="1" noChangeAspect="1" noTextEdit="1"/>
          </p:cNvSpPr>
          <p:nvPr>
            <p:ph type="sldImg"/>
          </p:nvPr>
        </p:nvSpPr>
        <p:spPr/>
      </p:sp>
      <p:sp>
        <p:nvSpPr>
          <p:cNvPr id="38916" name="Rectangle 3"/>
          <p:cNvSpPr>
            <a:spLocks noGrp="1"/>
          </p:cNvSpPr>
          <p:nvPr>
            <p:ph type="body" idx="1"/>
          </p:nvPr>
        </p:nvSpPr>
        <p:spPr/>
        <p:txBody>
          <a:bodyPr wrap="square" lIns="91440" tIns="45720" rIns="91440" bIns="45720" anchor="t"/>
          <a:lstStyle/>
          <a:p>
            <a:pPr lvl="0" eaLnBrk="1" hangingPunct="1"/>
            <a:r>
              <a:rPr lang="en-US" altLang="zh-CN" dirty="0">
                <a:ea typeface="宋体" panose="02010600030101010101" pitchFamily="2" charset="-122"/>
              </a:rPr>
              <a:t>interval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p:cNvSpPr>
          <p:nvPr>
            <p:ph type="sldNum" sz="quarter"/>
          </p:nvPr>
        </p:nvSpPr>
        <p:spPr>
          <a:xfrm>
            <a:off x="3849688" y="9429750"/>
            <a:ext cx="2946400" cy="496888"/>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43</a:t>
            </a:fld>
            <a:endParaRPr lang="zh-CN" altLang="en-US" sz="1200" dirty="0">
              <a:ea typeface="宋体" panose="02010600030101010101" pitchFamily="2" charset="-122"/>
            </a:endParaRPr>
          </a:p>
        </p:txBody>
      </p:sp>
      <p:sp>
        <p:nvSpPr>
          <p:cNvPr id="40963" name="Rectangle 2"/>
          <p:cNvSpPr>
            <a:spLocks noGrp="1" noRot="1" noChangeAspect="1" noTextEdit="1"/>
          </p:cNvSpPr>
          <p:nvPr>
            <p:ph type="sldImg"/>
          </p:nvPr>
        </p:nvSpPr>
        <p:spPr/>
      </p:sp>
      <p:sp>
        <p:nvSpPr>
          <p:cNvPr id="40964" name="Rectangle 3"/>
          <p:cNvSpPr>
            <a:spLocks noGrp="1"/>
          </p:cNvSpPr>
          <p:nvPr>
            <p:ph type="body" idx="1"/>
          </p:nvPr>
        </p:nvSpPr>
        <p:spPr/>
        <p:txBody>
          <a:bodyPr wrap="square" lIns="91440" tIns="45720" rIns="91440" bIns="45720" anchor="t"/>
          <a:lstStyle/>
          <a:p>
            <a:pPr lvl="0" eaLnBrk="1" hangingPunct="1"/>
            <a:r>
              <a:rPr lang="en-US" altLang="zh-CN" dirty="0">
                <a:ea typeface="宋体" panose="02010600030101010101" pitchFamily="2" charset="-122"/>
              </a:rPr>
              <a:t>interval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p:cNvSpPr>
          <p:nvPr>
            <p:ph type="sldNum" sz="quarter"/>
          </p:nvPr>
        </p:nvSpPr>
        <p:spPr>
          <a:xfrm>
            <a:off x="3849688" y="9429750"/>
            <a:ext cx="2946400" cy="496888"/>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44</a:t>
            </a:fld>
            <a:endParaRPr lang="zh-CN" altLang="en-US" sz="1200" dirty="0">
              <a:ea typeface="宋体" panose="02010600030101010101" pitchFamily="2" charset="-122"/>
            </a:endParaRPr>
          </a:p>
        </p:txBody>
      </p:sp>
      <p:sp>
        <p:nvSpPr>
          <p:cNvPr id="43011" name="Rectangle 2"/>
          <p:cNvSpPr>
            <a:spLocks noGrp="1" noRot="1" noChangeAspect="1" noTextEdit="1"/>
          </p:cNvSpPr>
          <p:nvPr>
            <p:ph type="sldImg"/>
          </p:nvPr>
        </p:nvSpPr>
        <p:spPr/>
      </p:sp>
      <p:sp>
        <p:nvSpPr>
          <p:cNvPr id="43012" name="Rectangle 3"/>
          <p:cNvSpPr>
            <a:spLocks noGrp="1"/>
          </p:cNvSpPr>
          <p:nvPr>
            <p:ph type="body" idx="1"/>
          </p:nvPr>
        </p:nvSpPr>
        <p:spPr>
          <a:xfrm>
            <a:off x="906463" y="4716463"/>
            <a:ext cx="4984750" cy="4467225"/>
          </a:xfrm>
        </p:spPr>
        <p:txBody>
          <a:bodyPr wrap="square" lIns="91440" tIns="45720" rIns="91440" bIns="45720" anchor="t"/>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p:cNvSpPr>
          <p:nvPr>
            <p:ph type="sldNum" sz="quarter"/>
          </p:nvPr>
        </p:nvSpPr>
        <p:spPr>
          <a:xfrm>
            <a:off x="3849688" y="9429750"/>
            <a:ext cx="2946400" cy="496888"/>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45</a:t>
            </a:fld>
            <a:endParaRPr lang="zh-CN" altLang="en-US" sz="1200" dirty="0">
              <a:ea typeface="宋体" panose="02010600030101010101" pitchFamily="2" charset="-122"/>
            </a:endParaRPr>
          </a:p>
        </p:txBody>
      </p:sp>
      <p:sp>
        <p:nvSpPr>
          <p:cNvPr id="45059" name="Rectangle 2"/>
          <p:cNvSpPr>
            <a:spLocks noGrp="1" noRot="1" noChangeAspect="1" noTextEdit="1"/>
          </p:cNvSpPr>
          <p:nvPr>
            <p:ph type="sldImg"/>
          </p:nvPr>
        </p:nvSpPr>
        <p:spPr/>
      </p:sp>
      <p:sp>
        <p:nvSpPr>
          <p:cNvPr id="45060" name="Rectangle 3"/>
          <p:cNvSpPr>
            <a:spLocks noGrp="1"/>
          </p:cNvSpPr>
          <p:nvPr>
            <p:ph type="body" idx="1"/>
          </p:nvPr>
        </p:nvSpPr>
        <p:spPr>
          <a:xfrm>
            <a:off x="906463" y="4716463"/>
            <a:ext cx="4984750" cy="4467225"/>
          </a:xfrm>
        </p:spPr>
        <p:txBody>
          <a:bodyPr wrap="square" lIns="91440" tIns="45720" rIns="91440" bIns="45720" anchor="t"/>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p:cNvSpPr>
          <p:nvPr>
            <p:ph type="sldNum" sz="quarter"/>
          </p:nvPr>
        </p:nvSpPr>
        <p:spPr>
          <a:xfrm>
            <a:off x="3849688" y="9429750"/>
            <a:ext cx="2946400" cy="496888"/>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46</a:t>
            </a:fld>
            <a:endParaRPr lang="zh-CN" altLang="en-US" sz="1200" dirty="0">
              <a:ea typeface="宋体" panose="02010600030101010101" pitchFamily="2" charset="-122"/>
            </a:endParaRPr>
          </a:p>
        </p:txBody>
      </p:sp>
      <p:sp>
        <p:nvSpPr>
          <p:cNvPr id="47107" name="Rectangle 2"/>
          <p:cNvSpPr>
            <a:spLocks noGrp="1" noRot="1" noChangeAspect="1" noTextEdit="1"/>
          </p:cNvSpPr>
          <p:nvPr>
            <p:ph type="sldImg"/>
          </p:nvPr>
        </p:nvSpPr>
        <p:spPr/>
      </p:sp>
      <p:sp>
        <p:nvSpPr>
          <p:cNvPr id="47108" name="Rectangle 3"/>
          <p:cNvSpPr>
            <a:spLocks noGrp="1"/>
          </p:cNvSpPr>
          <p:nvPr>
            <p:ph type="body" idx="1"/>
          </p:nvPr>
        </p:nvSpPr>
        <p:spPr>
          <a:xfrm>
            <a:off x="906463" y="4716463"/>
            <a:ext cx="4984750" cy="4467225"/>
          </a:xfrm>
        </p:spPr>
        <p:txBody>
          <a:bodyPr wrap="square" lIns="91440" tIns="45720" rIns="91440" bIns="45720" anchor="t"/>
          <a:lstStyle/>
          <a:p>
            <a:pPr lvl="0" eaLnBrk="1" hangingPunct="1"/>
            <a:r>
              <a:rPr lang="en-US" altLang="zh-CN" dirty="0">
                <a:latin typeface="Comic Sans MS" panose="030F0702030302020204" pitchFamily="66" charset="0"/>
                <a:ea typeface="宋体" panose="02010600030101010101" pitchFamily="2" charset="-122"/>
                <a:sym typeface="Symbol" panose="05050102010706020507" pitchFamily="18" charset="2"/>
              </a:rPr>
              <a:t>Yes!</a:t>
            </a:r>
            <a:r>
              <a:rPr lang="en-US" altLang="zh-CN" dirty="0">
                <a:latin typeface="Comic Sans MS" panose="030F0702030302020204" pitchFamily="66" charset="0"/>
                <a:ea typeface="宋体" panose="02010600030101010101" pitchFamily="2" charset="-122"/>
              </a:rPr>
              <a:t> </a:t>
            </a:r>
            <a:r>
              <a:rPr lang="en-US" altLang="zh-CN" dirty="0">
                <a:latin typeface="Comic Sans MS" panose="030F0702030302020204" pitchFamily="66" charset="0"/>
                <a:ea typeface="宋体" panose="02010600030101010101" pitchFamily="2" charset="-122"/>
                <a:sym typeface="Symbol" panose="05050102010706020507" pitchFamily="18" charset="2"/>
              </a:rPr>
              <a:t>x (x  ) </a:t>
            </a:r>
            <a:r>
              <a:rPr lang="en-US" altLang="zh-CN" dirty="0">
                <a:latin typeface="Comic Sans MS" panose="030F0702030302020204" pitchFamily="66" charset="0"/>
                <a:ea typeface="宋体" panose="02010600030101010101" pitchFamily="2" charset="-122"/>
              </a:rPr>
              <a:t> (x </a:t>
            </a:r>
            <a:r>
              <a:rPr lang="en-US" altLang="zh-CN" dirty="0">
                <a:latin typeface="Comic Sans MS" panose="030F0702030302020204" pitchFamily="66" charset="0"/>
                <a:ea typeface="宋体" panose="02010600030101010101" pitchFamily="2" charset="-122"/>
                <a:sym typeface="Symbol" panose="05050102010706020507" pitchFamily="18" charset="2"/>
              </a:rPr>
              <a:t> {1,2,3}) holds, because (x  ) is false.</a:t>
            </a:r>
          </a:p>
          <a:p>
            <a:pPr lvl="0" eaLnBrk="1" hangingPunct="1"/>
            <a:endParaRPr lang="zh-CN" altLang="en-US" dirty="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p:cNvSpPr>
          <p:nvPr>
            <p:ph type="sldNum" sz="quarter"/>
          </p:nvPr>
        </p:nvSpPr>
        <p:spPr>
          <a:xfrm>
            <a:off x="3849688" y="9429750"/>
            <a:ext cx="2946400" cy="496888"/>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48</a:t>
            </a:fld>
            <a:endParaRPr lang="zh-CN" altLang="en-US" sz="1200" dirty="0">
              <a:ea typeface="宋体" panose="02010600030101010101" pitchFamily="2" charset="-122"/>
            </a:endParaRPr>
          </a:p>
        </p:txBody>
      </p:sp>
      <p:sp>
        <p:nvSpPr>
          <p:cNvPr id="50179" name="Rectangle 2"/>
          <p:cNvSpPr>
            <a:spLocks noGrp="1" noRot="1" noChangeAspect="1" noTextEdit="1"/>
          </p:cNvSpPr>
          <p:nvPr>
            <p:ph type="sldImg"/>
          </p:nvPr>
        </p:nvSpPr>
        <p:spPr>
          <a:xfrm>
            <a:off x="912813" y="762000"/>
            <a:ext cx="4973637" cy="3732213"/>
          </a:xfrm>
        </p:spPr>
      </p:sp>
      <p:sp>
        <p:nvSpPr>
          <p:cNvPr id="50180" name="Rectangle 3"/>
          <p:cNvSpPr>
            <a:spLocks noGrp="1"/>
          </p:cNvSpPr>
          <p:nvPr>
            <p:ph type="body" idx="1"/>
          </p:nvPr>
        </p:nvSpPr>
        <p:spPr>
          <a:xfrm>
            <a:off x="906463" y="4746625"/>
            <a:ext cx="4984750" cy="4410075"/>
          </a:xfrm>
        </p:spPr>
        <p:txBody>
          <a:bodyPr wrap="square" lIns="91440" tIns="45720" rIns="91440" bIns="45720" anchor="t"/>
          <a:lstStyle/>
          <a:p>
            <a:pPr lvl="0" eaLnBrk="1" hangingPunct="1"/>
            <a:endParaRPr lang="en-US" altLang="zh-CN" dirty="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49</a:t>
            </a:fld>
            <a:endParaRPr lang="zh-CN" altLang="en-US" sz="1200" dirty="0">
              <a:ea typeface="宋体" panose="02010600030101010101" pitchFamily="2" charset="-122"/>
            </a:endParaRPr>
          </a:p>
        </p:txBody>
      </p:sp>
      <p:sp>
        <p:nvSpPr>
          <p:cNvPr id="6147" name="Rectangle 2"/>
          <p:cNvSpPr>
            <a:spLocks noGrp="1" noRot="1" noChangeAspect="1" noTextEdit="1"/>
          </p:cNvSpPr>
          <p:nvPr>
            <p:ph type="sldImg"/>
          </p:nvPr>
        </p:nvSpPr>
        <p:spPr/>
      </p:sp>
      <p:sp>
        <p:nvSpPr>
          <p:cNvPr id="6148" name="Rectangle 3"/>
          <p:cNvSpPr>
            <a:spLocks noGrp="1"/>
          </p:cNvSpPr>
          <p:nvPr>
            <p:ph type="body" idx="1"/>
          </p:nvPr>
        </p:nvSpPr>
        <p:spPr/>
        <p:txBody>
          <a:bodyPr wrap="square" lIns="91440" tIns="45720" rIns="91440" bIns="45720" anchor="t"/>
          <a:lstStyle/>
          <a:p>
            <a:pPr lvl="0" eaLnBrk="1" hangingPunct="1"/>
            <a:r>
              <a:rPr lang="en-US" altLang="zh-TW" dirty="0">
                <a:ea typeface="PMingLiU" pitchFamily="18" charset="-120"/>
              </a:rPr>
              <a:t>does” f(n)=a positive integer multiple of n” define a function?</a:t>
            </a:r>
            <a:endParaRPr lang="en-US" altLang="zh-CN" dirty="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p:sp>
      <p:sp>
        <p:nvSpPr>
          <p:cNvPr id="9219" name="备注占位符 2"/>
          <p:cNvSpPr>
            <a:spLocks noGrp="1"/>
          </p:cNvSpPr>
          <p:nvPr>
            <p:ph type="body" idx="1"/>
          </p:nvPr>
        </p:nvSpPr>
        <p:spPr/>
        <p:txBody>
          <a:bodyPr wrap="square" lIns="91440" tIns="45720" rIns="91440" bIns="45720" anchor="t"/>
          <a:lstStyle/>
          <a:p>
            <a:pPr lvl="0" eaLnBrk="1" hangingPunct="1"/>
            <a:r>
              <a:rPr lang="en-US" altLang="zh-CN" i="1" dirty="0">
                <a:ea typeface="宋体" panose="02010600030101010101" pitchFamily="2" charset="-122"/>
              </a:rPr>
              <a:t>codomain</a:t>
            </a:r>
            <a:r>
              <a:rPr lang="zh-CN" altLang="en-US" dirty="0">
                <a:ea typeface="宋体" panose="02010600030101010101" pitchFamily="2" charset="-122"/>
              </a:rPr>
              <a:t>上域</a:t>
            </a:r>
          </a:p>
        </p:txBody>
      </p:sp>
      <p:sp>
        <p:nvSpPr>
          <p:cNvPr id="922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51</a:t>
            </a:fld>
            <a:endParaRPr lang="zh-CN" altLang="en-US" sz="1200"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ea typeface="宋体" panose="02010600030101010101" pitchFamily="2" charset="-122"/>
              </a:rPr>
              <a:t>9</a:t>
            </a:fld>
            <a:endParaRPr lang="zh-CN" altLang="en-US" dirty="0">
              <a:ea typeface="宋体" panose="02010600030101010101" pitchFamily="2" charset="-122"/>
            </a:endParaRPr>
          </a:p>
        </p:txBody>
      </p:sp>
      <p:sp>
        <p:nvSpPr>
          <p:cNvPr id="16387" name="Rectangle 2"/>
          <p:cNvSpPr>
            <a:spLocks noGrp="1" noRot="1" noChangeAspect="1" noTextEdit="1"/>
          </p:cNvSpPr>
          <p:nvPr>
            <p:ph type="sldImg"/>
          </p:nvPr>
        </p:nvSpPr>
        <p:spPr>
          <a:xfrm>
            <a:off x="1138238" y="701675"/>
            <a:ext cx="4583112" cy="3436938"/>
          </a:xfrm>
        </p:spPr>
      </p:sp>
      <p:sp>
        <p:nvSpPr>
          <p:cNvPr id="16388" name="Rectangle 3"/>
          <p:cNvSpPr>
            <a:spLocks noGrp="1"/>
          </p:cNvSpPr>
          <p:nvPr>
            <p:ph type="body" idx="1"/>
          </p:nvPr>
        </p:nvSpPr>
        <p:spPr>
          <a:xfrm>
            <a:off x="914400" y="4371975"/>
            <a:ext cx="5029200" cy="4060825"/>
          </a:xfrm>
        </p:spPr>
        <p:txBody>
          <a:bodyPr wrap="square" lIns="91440" tIns="45720" rIns="91440" bIns="45720" anchor="t"/>
          <a:lstStyle/>
          <a:p>
            <a:pPr lvl="0" eaLnBrk="1" hangingPunct="1"/>
            <a:endParaRPr lang="en-US" altLang="zh-CN" dirty="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55</a:t>
            </a:fld>
            <a:endParaRPr lang="zh-CN" altLang="en-US" sz="1200" dirty="0">
              <a:ea typeface="宋体" panose="02010600030101010101" pitchFamily="2" charset="-122"/>
            </a:endParaRPr>
          </a:p>
        </p:txBody>
      </p:sp>
      <p:sp>
        <p:nvSpPr>
          <p:cNvPr id="14339" name="Rectangle 2"/>
          <p:cNvSpPr>
            <a:spLocks noGrp="1" noRot="1" noChangeAspect="1" noTextEdit="1"/>
          </p:cNvSpPr>
          <p:nvPr>
            <p:ph type="sldImg"/>
          </p:nvPr>
        </p:nvSpPr>
        <p:spPr/>
      </p:sp>
      <p:sp>
        <p:nvSpPr>
          <p:cNvPr id="14340" name="Rectangle 3"/>
          <p:cNvSpPr>
            <a:spLocks noGrp="1"/>
          </p:cNvSpPr>
          <p:nvPr>
            <p:ph type="body" idx="1"/>
          </p:nvPr>
        </p:nvSpPr>
        <p:spPr>
          <a:xfrm>
            <a:off x="914400" y="4343400"/>
            <a:ext cx="5029200" cy="4114800"/>
          </a:xfrm>
        </p:spPr>
        <p:txBody>
          <a:bodyPr wrap="square" lIns="91440" tIns="45720" rIns="91440" bIns="45720" anchor="t"/>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62</a:t>
            </a:fld>
            <a:endParaRPr lang="zh-CN" altLang="en-US" sz="1200" dirty="0">
              <a:ea typeface="宋体" panose="02010600030101010101" pitchFamily="2" charset="-122"/>
            </a:endParaRPr>
          </a:p>
        </p:txBody>
      </p:sp>
      <p:sp>
        <p:nvSpPr>
          <p:cNvPr id="28675" name="Rectangle 2"/>
          <p:cNvSpPr>
            <a:spLocks noGrp="1" noRot="1" noChangeAspect="1" noTextEdit="1"/>
          </p:cNvSpPr>
          <p:nvPr>
            <p:ph type="sldImg"/>
          </p:nvPr>
        </p:nvSpPr>
        <p:spPr/>
      </p:sp>
      <p:sp>
        <p:nvSpPr>
          <p:cNvPr id="28676" name="Rectangle 3"/>
          <p:cNvSpPr>
            <a:spLocks noGrp="1"/>
          </p:cNvSpPr>
          <p:nvPr>
            <p:ph type="body" idx="1"/>
          </p:nvPr>
        </p:nvSpPr>
        <p:spPr/>
        <p:txBody>
          <a:bodyPr wrap="square" lIns="91440" tIns="45720" rIns="91440" bIns="45720" anchor="t"/>
          <a:lstStyle/>
          <a:p>
            <a:pPr lvl="0" eaLnBrk="1" hangingPunct="1"/>
            <a:r>
              <a:rPr lang="en-US" altLang="zh-CN" dirty="0">
                <a:ea typeface="宋体" panose="02010600030101010101" pitchFamily="2" charset="-122"/>
              </a:rPr>
              <a:t>That will become our </a:t>
            </a:r>
            <a:r>
              <a:rPr lang="en-US" altLang="zh-CN" i="1" dirty="0">
                <a:ea typeface="宋体" panose="02010600030101010101" pitchFamily="2" charset="-122"/>
              </a:rPr>
              <a:t>definition</a:t>
            </a:r>
            <a:r>
              <a:rPr lang="en-US" altLang="zh-CN" dirty="0">
                <a:ea typeface="宋体" panose="02010600030101010101" pitchFamily="2" charset="-122"/>
              </a:rPr>
              <a:t>, especially for infinite sets.</a:t>
            </a:r>
            <a:endParaRPr lang="zh-CN" altLang="en-US" dirty="0">
              <a:ea typeface="宋体" panose="02010600030101010101" pitchFamily="2" charset="-122"/>
            </a:endParaRPr>
          </a:p>
          <a:p>
            <a:pPr lvl="0" eaLnBrk="1" hangingPunct="1"/>
            <a:endParaRPr lang="zh-CN" altLang="en-US" dirty="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Read as f composed with g</a:t>
            </a:r>
            <a:endParaRPr lang="zh-CN" altLang="en-US" dirty="0"/>
          </a:p>
        </p:txBody>
      </p:sp>
    </p:spTree>
    <p:extLst>
      <p:ext uri="{BB962C8B-B14F-4D97-AF65-F5344CB8AC3E}">
        <p14:creationId xmlns:p14="http://schemas.microsoft.com/office/powerpoint/2010/main" val="4011970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68</a:t>
            </a:fld>
            <a:endParaRPr lang="zh-CN" altLang="en-US" sz="1200" dirty="0">
              <a:ea typeface="宋体" panose="02010600030101010101" pitchFamily="2" charset="-122"/>
            </a:endParaRPr>
          </a:p>
        </p:txBody>
      </p:sp>
      <p:sp>
        <p:nvSpPr>
          <p:cNvPr id="35843" name="Rectangle 2"/>
          <p:cNvSpPr>
            <a:spLocks noGrp="1" noRot="1" noChangeAspect="1" noTextEdit="1"/>
          </p:cNvSpPr>
          <p:nvPr>
            <p:ph type="sldImg"/>
          </p:nvPr>
        </p:nvSpPr>
        <p:spPr/>
      </p:sp>
      <p:sp>
        <p:nvSpPr>
          <p:cNvPr id="35844" name="Rectangle 3"/>
          <p:cNvSpPr>
            <a:spLocks noGrp="1"/>
          </p:cNvSpPr>
          <p:nvPr>
            <p:ph type="body" idx="1"/>
          </p:nvPr>
        </p:nvSpPr>
        <p:spPr/>
        <p:txBody>
          <a:bodyPr wrap="square" lIns="91440" tIns="45720" rIns="91440" bIns="45720" anchor="t"/>
          <a:lstStyle/>
          <a:p>
            <a:pPr lvl="0" eaLnBrk="1" hangingPunct="1"/>
            <a:r>
              <a:rPr lang="en-US" altLang="zh-CN" dirty="0">
                <a:ea typeface="宋体" panose="02010600030101010101" pitchFamily="2" charset="-122"/>
              </a:rPr>
              <a:t>In this example, we use vertical axis for illustration</a:t>
            </a:r>
            <a:endParaRPr lang="zh-CN" altLang="en-US" dirty="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Step function</a:t>
            </a:r>
            <a:endParaRPr lang="zh-CN" altLang="en-US" dirty="0"/>
          </a:p>
        </p:txBody>
      </p:sp>
    </p:spTree>
    <p:extLst>
      <p:ext uri="{BB962C8B-B14F-4D97-AF65-F5344CB8AC3E}">
        <p14:creationId xmlns:p14="http://schemas.microsoft.com/office/powerpoint/2010/main" val="7169193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75</a:t>
            </a:fld>
            <a:endParaRPr lang="zh-CN" altLang="en-US" sz="1200" dirty="0">
              <a:ea typeface="宋体" panose="02010600030101010101" pitchFamily="2" charset="-122"/>
            </a:endParaRPr>
          </a:p>
        </p:txBody>
      </p:sp>
      <p:sp>
        <p:nvSpPr>
          <p:cNvPr id="8195" name="Rectangle 2"/>
          <p:cNvSpPr>
            <a:spLocks noGrp="1" noRot="1" noChangeAspect="1" noTextEdit="1"/>
          </p:cNvSpPr>
          <p:nvPr>
            <p:ph type="sldImg"/>
          </p:nvPr>
        </p:nvSpPr>
        <p:spPr/>
      </p:sp>
      <p:sp>
        <p:nvSpPr>
          <p:cNvPr id="8196" name="Rectangle 3"/>
          <p:cNvSpPr>
            <a:spLocks noGrp="1"/>
          </p:cNvSpPr>
          <p:nvPr>
            <p:ph type="body" idx="1"/>
          </p:nvPr>
        </p:nvSpPr>
        <p:spPr/>
        <p:txBody>
          <a:bodyPr wrap="square" lIns="91440" tIns="45720" rIns="91440" bIns="45720" anchor="t"/>
          <a:lstStyle/>
          <a:p>
            <a:pPr lvl="0" eaLnBrk="1" hangingPunct="1"/>
            <a:r>
              <a:rPr lang="en-US" altLang="zh-CN" dirty="0">
                <a:ea typeface="宋体" panose="02010600030101010101" pitchFamily="2" charset="-122"/>
              </a:rPr>
              <a:t>Using zero-origin indexing or one -origin indexing</a:t>
            </a:r>
            <a:endParaRPr lang="zh-CN" altLang="en-US" dirty="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77</a:t>
            </a:fld>
            <a:endParaRPr lang="zh-CN" altLang="en-US" sz="1200" dirty="0">
              <a:ea typeface="宋体" panose="02010600030101010101" pitchFamily="2" charset="-122"/>
            </a:endParaRPr>
          </a:p>
        </p:txBody>
      </p:sp>
      <p:sp>
        <p:nvSpPr>
          <p:cNvPr id="11267" name="Rectangle 2"/>
          <p:cNvSpPr>
            <a:spLocks noGrp="1" noRot="1" noChangeAspect="1" noTextEdit="1"/>
          </p:cNvSpPr>
          <p:nvPr>
            <p:ph type="sldImg"/>
          </p:nvPr>
        </p:nvSpPr>
        <p:spPr/>
      </p:sp>
      <p:sp>
        <p:nvSpPr>
          <p:cNvPr id="11268" name="Rectangle 3"/>
          <p:cNvSpPr>
            <a:spLocks noGrp="1"/>
          </p:cNvSpPr>
          <p:nvPr>
            <p:ph type="body" idx="1"/>
          </p:nvPr>
        </p:nvSpPr>
        <p:spPr/>
        <p:txBody>
          <a:bodyPr wrap="square" lIns="91440" tIns="45720" rIns="91440" bIns="45720" anchor="t"/>
          <a:lstStyle/>
          <a:p>
            <a:pPr lvl="0" eaLnBrk="1" hangingPunct="1"/>
            <a:r>
              <a:rPr lang="en-US" altLang="zh-CN" dirty="0">
                <a:ea typeface="宋体" panose="02010600030101010101" pitchFamily="2" charset="-122"/>
              </a:rPr>
              <a:t>These are included in the exam for civil servant</a:t>
            </a:r>
            <a:endParaRPr lang="zh-CN" altLang="en-US" dirty="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78</a:t>
            </a:fld>
            <a:endParaRPr lang="zh-CN" altLang="en-US" sz="1200" dirty="0">
              <a:ea typeface="宋体" panose="02010600030101010101" pitchFamily="2" charset="-122"/>
            </a:endParaRPr>
          </a:p>
        </p:txBody>
      </p:sp>
      <p:sp>
        <p:nvSpPr>
          <p:cNvPr id="13315" name="Rectangle 2"/>
          <p:cNvSpPr>
            <a:spLocks noGrp="1" noRot="1" noChangeAspect="1" noTextEdit="1"/>
          </p:cNvSpPr>
          <p:nvPr>
            <p:ph type="sldImg"/>
          </p:nvPr>
        </p:nvSpPr>
        <p:spPr/>
      </p:sp>
      <p:sp>
        <p:nvSpPr>
          <p:cNvPr id="13316" name="Rectangle 3"/>
          <p:cNvSpPr>
            <a:spLocks noGrp="1"/>
          </p:cNvSpPr>
          <p:nvPr>
            <p:ph type="body" idx="1"/>
          </p:nvPr>
        </p:nvSpPr>
        <p:spPr/>
        <p:txBody>
          <a:bodyPr wrap="square" lIns="91440" tIns="45720" rIns="91440" bIns="45720" anchor="t"/>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p:txBody>
          <a:bodyPr wrap="square" lIns="91440" tIns="45720" rIns="91440" bIns="45720" anchor="t"/>
          <a:lstStyle/>
          <a:p>
            <a:pPr lvl="0" eaLnBrk="1" hangingPunct="1"/>
            <a:endParaRPr lang="zh-CN" altLang="en-US" dirty="0">
              <a:ea typeface="宋体" panose="02010600030101010101" pitchFamily="2" charset="-122"/>
            </a:endParaRPr>
          </a:p>
        </p:txBody>
      </p:sp>
      <p:sp>
        <p:nvSpPr>
          <p:cNvPr id="1741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81</a:t>
            </a:fld>
            <a:endParaRPr lang="zh-CN" altLang="en-US" sz="1200" dirty="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88</a:t>
            </a:fld>
            <a:endParaRPr lang="zh-CN" altLang="en-US" sz="1200" dirty="0">
              <a:ea typeface="宋体" panose="02010600030101010101" pitchFamily="2" charset="-122"/>
            </a:endParaRPr>
          </a:p>
        </p:txBody>
      </p:sp>
      <p:sp>
        <p:nvSpPr>
          <p:cNvPr id="25603" name="Rectangle 2"/>
          <p:cNvSpPr>
            <a:spLocks noGrp="1" noRot="1" noChangeAspect="1" noTextEdit="1"/>
          </p:cNvSpPr>
          <p:nvPr>
            <p:ph type="sldImg"/>
          </p:nvPr>
        </p:nvSpPr>
        <p:spPr/>
      </p:sp>
      <p:sp>
        <p:nvSpPr>
          <p:cNvPr id="25604" name="Rectangle 3"/>
          <p:cNvSpPr>
            <a:spLocks noGrp="1"/>
          </p:cNvSpPr>
          <p:nvPr>
            <p:ph type="body" idx="1"/>
          </p:nvPr>
        </p:nvSpPr>
        <p:spPr/>
        <p:txBody>
          <a:bodyPr wrap="square" lIns="91440" tIns="45720" rIns="91440" bIns="45720" anchor="t"/>
          <a:lstStyle/>
          <a:p>
            <a:pPr lvl="0" eaLnBrk="1" hangingPunct="1"/>
            <a:r>
              <a:rPr lang="en-US" altLang="zh-CN" dirty="0">
                <a:ea typeface="宋体" panose="02010600030101010101" pitchFamily="2" charset="-122"/>
                <a:hlinkClick r:id="rId3" tooltip="Closed-form expression"/>
              </a:rPr>
              <a:t>Closed-form expression</a:t>
            </a:r>
            <a:r>
              <a:rPr lang="en-US" altLang="zh-CN" dirty="0">
                <a:ea typeface="宋体" panose="02010600030101010101" pitchFamily="2" charset="-122"/>
              </a:rPr>
              <a:t>, a finitary </a:t>
            </a:r>
            <a:r>
              <a:rPr lang="en-US" altLang="zh-CN" dirty="0">
                <a:ea typeface="宋体" panose="02010600030101010101" pitchFamily="2" charset="-122"/>
                <a:hlinkClick r:id="rId4" tooltip="Expression (mathematics)"/>
              </a:rPr>
              <a:t>expression</a:t>
            </a:r>
            <a:r>
              <a:rPr lang="en-US" altLang="zh-CN" dirty="0">
                <a:ea typeface="宋体" panose="02010600030101010101" pitchFamily="2" charset="-122"/>
              </a:rPr>
              <a:t>, rather than one involving (for example) an </a:t>
            </a:r>
            <a:r>
              <a:rPr lang="en-US" altLang="zh-CN" dirty="0">
                <a:ea typeface="宋体" panose="02010600030101010101" pitchFamily="2" charset="-122"/>
                <a:hlinkClick r:id="rId5" tooltip="Infinite series"/>
              </a:rPr>
              <a:t>infinite series</a:t>
            </a:r>
            <a:r>
              <a:rPr lang="en-US" altLang="zh-CN" dirty="0">
                <a:ea typeface="宋体" panose="02010600030101010101" pitchFamily="2" charset="-122"/>
              </a:rPr>
              <a:t>, or use of </a:t>
            </a:r>
            <a:r>
              <a:rPr lang="en-US" altLang="zh-CN" dirty="0">
                <a:ea typeface="宋体" panose="02010600030101010101" pitchFamily="2" charset="-122"/>
                <a:hlinkClick r:id="rId6" tooltip="Recursion"/>
              </a:rPr>
              <a:t>recursion</a:t>
            </a:r>
            <a:r>
              <a:rPr lang="en-US" altLang="zh-CN" dirty="0">
                <a:ea typeface="宋体" panose="02010600030101010101" pitchFamily="2" charset="-122"/>
              </a:rPr>
              <a:t> </a:t>
            </a:r>
            <a:endParaRPr lang="zh-CN" altLang="en-US" dirty="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ea typeface="宋体" panose="02010600030101010101" pitchFamily="2" charset="-122"/>
              </a:rPr>
              <a:t>10</a:t>
            </a:fld>
            <a:endParaRPr lang="zh-CN" altLang="en-US" dirty="0">
              <a:ea typeface="宋体" panose="02010600030101010101" pitchFamily="2" charset="-122"/>
            </a:endParaRPr>
          </a:p>
        </p:txBody>
      </p:sp>
      <p:sp>
        <p:nvSpPr>
          <p:cNvPr id="18435" name="Rectangle 2"/>
          <p:cNvSpPr>
            <a:spLocks noGrp="1" noRot="1" noChangeAspect="1" noTextEdit="1"/>
          </p:cNvSpPr>
          <p:nvPr>
            <p:ph type="sldImg"/>
          </p:nvPr>
        </p:nvSpPr>
        <p:spPr>
          <a:xfrm>
            <a:off x="1138238" y="701675"/>
            <a:ext cx="4583112" cy="3436938"/>
          </a:xfrm>
        </p:spPr>
      </p:sp>
      <p:sp>
        <p:nvSpPr>
          <p:cNvPr id="18436" name="Rectangle 3"/>
          <p:cNvSpPr>
            <a:spLocks noGrp="1"/>
          </p:cNvSpPr>
          <p:nvPr>
            <p:ph type="body" idx="1"/>
          </p:nvPr>
        </p:nvSpPr>
        <p:spPr>
          <a:xfrm>
            <a:off x="914400" y="4371975"/>
            <a:ext cx="5029200" cy="4060825"/>
          </a:xfrm>
        </p:spPr>
        <p:txBody>
          <a:bodyPr wrap="square" lIns="91440" tIns="45720" rIns="91440" bIns="45720" anchor="t"/>
          <a:lstStyle/>
          <a:p>
            <a:pPr lvl="0" eaLnBrk="1" hangingPunct="1"/>
            <a:r>
              <a:rPr lang="en-US" altLang="zh-CN" dirty="0">
                <a:ea typeface="宋体" panose="02010600030101010101" pitchFamily="2" charset="-122"/>
              </a:rPr>
              <a:t>We may also say, “S is a strict subset of T”, or “S is strictly a subset of T” to mean the same thing.</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91</a:t>
            </a:fld>
            <a:endParaRPr lang="zh-CN" altLang="en-US" sz="1200" dirty="0">
              <a:ea typeface="宋体" panose="02010600030101010101" pitchFamily="2" charset="-122"/>
            </a:endParaRPr>
          </a:p>
        </p:txBody>
      </p:sp>
      <p:sp>
        <p:nvSpPr>
          <p:cNvPr id="29699" name="Rectangle 2"/>
          <p:cNvSpPr>
            <a:spLocks noGrp="1" noRot="1" noChangeAspect="1" noTextEdit="1"/>
          </p:cNvSpPr>
          <p:nvPr>
            <p:ph type="sldImg"/>
          </p:nvPr>
        </p:nvSpPr>
        <p:spPr/>
      </p:sp>
      <p:sp>
        <p:nvSpPr>
          <p:cNvPr id="29700" name="Rectangle 3"/>
          <p:cNvSpPr>
            <a:spLocks noGrp="1"/>
          </p:cNvSpPr>
          <p:nvPr>
            <p:ph type="body" idx="1"/>
          </p:nvPr>
        </p:nvSpPr>
        <p:spPr>
          <a:xfrm>
            <a:off x="914400" y="4343400"/>
            <a:ext cx="5029200" cy="4114800"/>
          </a:xfrm>
        </p:spPr>
        <p:txBody>
          <a:bodyPr wrap="square" lIns="91440" tIns="45720" rIns="91440" bIns="45720" anchor="t"/>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92</a:t>
            </a:fld>
            <a:endParaRPr lang="zh-CN" altLang="en-US" sz="1200" dirty="0">
              <a:ea typeface="宋体" panose="02010600030101010101" pitchFamily="2" charset="-122"/>
            </a:endParaRPr>
          </a:p>
        </p:txBody>
      </p:sp>
      <p:sp>
        <p:nvSpPr>
          <p:cNvPr id="31747" name="Rectangle 2"/>
          <p:cNvSpPr>
            <a:spLocks noGrp="1" noRot="1" noChangeAspect="1" noTextEdit="1"/>
          </p:cNvSpPr>
          <p:nvPr>
            <p:ph type="sldImg"/>
          </p:nvPr>
        </p:nvSpPr>
        <p:spPr/>
      </p:sp>
      <p:sp>
        <p:nvSpPr>
          <p:cNvPr id="31748" name="Rectangle 3"/>
          <p:cNvSpPr>
            <a:spLocks noGrp="1"/>
          </p:cNvSpPr>
          <p:nvPr>
            <p:ph type="body" idx="1"/>
          </p:nvPr>
        </p:nvSpPr>
        <p:spPr>
          <a:xfrm>
            <a:off x="914400" y="4343400"/>
            <a:ext cx="5029200" cy="4114800"/>
          </a:xfrm>
        </p:spPr>
        <p:txBody>
          <a:bodyPr wrap="square" lIns="91440" tIns="45720" rIns="91440" bIns="45720" anchor="t"/>
          <a:lstStyle/>
          <a:p>
            <a:pPr lvl="0" eaLnBrk="1" hangingPunct="1"/>
            <a:r>
              <a:rPr lang="en-US" altLang="zh-TW" dirty="0">
                <a:ea typeface="PMingLiU" pitchFamily="18" charset="-120"/>
              </a:rPr>
              <a:t>If you know the result is polynomial.</a:t>
            </a:r>
          </a:p>
          <a:p>
            <a:pPr lvl="0" eaLnBrk="1" hangingPunct="1"/>
            <a:r>
              <a:rPr lang="en-US" altLang="zh-TW" dirty="0">
                <a:ea typeface="PMingLiU" pitchFamily="18" charset="-120"/>
              </a:rPr>
              <a:t>Method of undetermined coefficient.</a:t>
            </a:r>
          </a:p>
          <a:p>
            <a:pPr lvl="0" eaLnBrk="1" hangingPunct="1"/>
            <a:endParaRPr lang="en-US" altLang="zh-CN" dirty="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94</a:t>
            </a:fld>
            <a:endParaRPr lang="zh-CN" altLang="en-US" sz="1200" dirty="0">
              <a:ea typeface="宋体" panose="02010600030101010101" pitchFamily="2" charset="-122"/>
            </a:endParaRPr>
          </a:p>
        </p:txBody>
      </p:sp>
      <p:sp>
        <p:nvSpPr>
          <p:cNvPr id="34819" name="Rectangle 2"/>
          <p:cNvSpPr>
            <a:spLocks noGrp="1" noRot="1" noChangeAspect="1" noTextEdit="1"/>
          </p:cNvSpPr>
          <p:nvPr>
            <p:ph type="sldImg"/>
          </p:nvPr>
        </p:nvSpPr>
        <p:spPr/>
      </p:sp>
      <p:sp>
        <p:nvSpPr>
          <p:cNvPr id="34820" name="Rectangle 3"/>
          <p:cNvSpPr>
            <a:spLocks noGrp="1"/>
          </p:cNvSpPr>
          <p:nvPr>
            <p:ph type="body" idx="1"/>
          </p:nvPr>
        </p:nvSpPr>
        <p:spPr/>
        <p:txBody>
          <a:bodyPr wrap="square" lIns="91440" tIns="45720" rIns="91440" bIns="45720" anchor="t"/>
          <a:lstStyle/>
          <a:p>
            <a:pPr lvl="0" eaLnBrk="1" hangingPunct="1"/>
            <a:r>
              <a:rPr lang="en-US" altLang="zh-CN" dirty="0">
                <a:solidFill>
                  <a:srgbClr val="000066"/>
                </a:solidFill>
                <a:ea typeface="宋体" panose="02010600030101010101" pitchFamily="2" charset="-122"/>
              </a:rPr>
              <a:t>Geometric</a:t>
            </a:r>
            <a:r>
              <a:rPr lang="en-US" altLang="zh-CN" dirty="0">
                <a:ea typeface="宋体" panose="02010600030101010101" pitchFamily="2" charset="-122"/>
              </a:rPr>
              <a:t>/arithmetical progression</a:t>
            </a:r>
          </a:p>
          <a:p>
            <a:pPr lvl="0" eaLnBrk="1" hangingPunct="1"/>
            <a:r>
              <a:rPr lang="en-US" altLang="zh-CN" dirty="0">
                <a:ea typeface="宋体" panose="02010600030101010101" pitchFamily="2" charset="-122"/>
              </a:rPr>
              <a:t>method of undetermined coefficient; </a:t>
            </a:r>
            <a:endParaRPr lang="zh-CN" altLang="en-US" dirty="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96</a:t>
            </a:fld>
            <a:endParaRPr lang="zh-CN" altLang="en-US" sz="1200" dirty="0">
              <a:ea typeface="宋体" panose="02010600030101010101" pitchFamily="2" charset="-122"/>
            </a:endParaRPr>
          </a:p>
        </p:txBody>
      </p:sp>
      <p:sp>
        <p:nvSpPr>
          <p:cNvPr id="37891" name="Rectangle 2"/>
          <p:cNvSpPr>
            <a:spLocks noGrp="1" noRot="1" noChangeAspect="1" noTextEdit="1"/>
          </p:cNvSpPr>
          <p:nvPr>
            <p:ph type="sldImg"/>
          </p:nvPr>
        </p:nvSpPr>
        <p:spPr/>
      </p:sp>
      <p:sp>
        <p:nvSpPr>
          <p:cNvPr id="37892" name="Rectangle 3"/>
          <p:cNvSpPr>
            <a:spLocks noGrp="1"/>
          </p:cNvSpPr>
          <p:nvPr>
            <p:ph type="body" idx="1"/>
          </p:nvPr>
        </p:nvSpPr>
        <p:spPr/>
        <p:txBody>
          <a:bodyPr wrap="square" lIns="91440" tIns="45720" rIns="91440" bIns="45720" anchor="t"/>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101</a:t>
            </a:fld>
            <a:endParaRPr lang="zh-CN" altLang="en-US" sz="1200" dirty="0">
              <a:ea typeface="宋体" panose="02010600030101010101" pitchFamily="2" charset="-122"/>
            </a:endParaRPr>
          </a:p>
        </p:txBody>
      </p:sp>
      <p:sp>
        <p:nvSpPr>
          <p:cNvPr id="44035" name="Rectangle 2"/>
          <p:cNvSpPr>
            <a:spLocks noGrp="1" noRot="1" noChangeAspect="1" noTextEdit="1"/>
          </p:cNvSpPr>
          <p:nvPr>
            <p:ph type="sldImg"/>
          </p:nvPr>
        </p:nvSpPr>
        <p:spPr/>
      </p:sp>
      <p:sp>
        <p:nvSpPr>
          <p:cNvPr id="44036" name="Rectangle 3"/>
          <p:cNvSpPr>
            <a:spLocks noGrp="1"/>
          </p:cNvSpPr>
          <p:nvPr>
            <p:ph type="body" idx="1"/>
          </p:nvPr>
        </p:nvSpPr>
        <p:spPr/>
        <p:txBody>
          <a:bodyPr wrap="square" lIns="91440" tIns="45720" rIns="91440" bIns="45720" anchor="t"/>
          <a:lstStyle/>
          <a:p>
            <a:pPr lvl="0" eaLnBrk="1" hangingPunct="1"/>
            <a:r>
              <a:rPr lang="en-US" altLang="zh-CN" dirty="0">
                <a:ea typeface="宋体" panose="02010600030101010101" pitchFamily="2" charset="-122"/>
              </a:rPr>
              <a:t>Whenever we encounter a number that is already listed, we don’t list it again.</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103</a:t>
            </a:fld>
            <a:endParaRPr lang="zh-CN" altLang="en-US" sz="1200" dirty="0">
              <a:ea typeface="宋体" panose="02010600030101010101" pitchFamily="2" charset="-122"/>
            </a:endParaRPr>
          </a:p>
        </p:txBody>
      </p:sp>
      <p:sp>
        <p:nvSpPr>
          <p:cNvPr id="47107" name="Rectangle 2"/>
          <p:cNvSpPr>
            <a:spLocks noGrp="1" noRot="1" noChangeAspect="1" noTextEdit="1"/>
          </p:cNvSpPr>
          <p:nvPr>
            <p:ph type="sldImg"/>
          </p:nvPr>
        </p:nvSpPr>
        <p:spPr>
          <a:xfrm>
            <a:off x="1138238" y="701675"/>
            <a:ext cx="4583112" cy="3436938"/>
          </a:xfrm>
        </p:spPr>
      </p:sp>
      <p:sp>
        <p:nvSpPr>
          <p:cNvPr id="47108" name="Rectangle 3"/>
          <p:cNvSpPr>
            <a:spLocks noGrp="1"/>
          </p:cNvSpPr>
          <p:nvPr>
            <p:ph type="body" idx="1"/>
          </p:nvPr>
        </p:nvSpPr>
        <p:spPr>
          <a:xfrm>
            <a:off x="914400" y="4371975"/>
            <a:ext cx="5029200" cy="4060825"/>
          </a:xfrm>
        </p:spPr>
        <p:txBody>
          <a:bodyPr wrap="square" lIns="91440" tIns="45720" rIns="91440" bIns="45720" anchor="t"/>
          <a:lstStyle/>
          <a:p>
            <a:pPr lvl="0" eaLnBrk="1" hangingPunct="1"/>
            <a:r>
              <a:rPr lang="en-US" altLang="zh-CN" dirty="0">
                <a:ea typeface="宋体" panose="02010600030101010101" pitchFamily="2" charset="-122"/>
              </a:rPr>
              <a:t>Why? Because it’s first digit is different from the first digit of r1, its second digit is different from the second digit of r2, and in general its nth digit is different from the nth digit of rn.  Therefore it is different from every number in the list.  We may want to restrict ourselves to change the digit to one other than 9 because if we change it to a nine, the resulting number could be say .1239999999999… infinitely which is equal to .1240000000000… (which could be in the list) even though the digits don’t match.  But, actually this imagined problem doesn’t actually arise because since there are an infinite number of reals that don’t include </a:t>
            </a:r>
            <a:r>
              <a:rPr lang="en-US" altLang="zh-CN" i="1" dirty="0">
                <a:ea typeface="宋体" panose="02010600030101010101" pitchFamily="2" charset="-122"/>
              </a:rPr>
              <a:t>any</a:t>
            </a:r>
            <a:r>
              <a:rPr lang="en-US" altLang="zh-CN" dirty="0">
                <a:ea typeface="宋体" panose="02010600030101010101" pitchFamily="2" charset="-122"/>
              </a:rPr>
              <a:t> 9’s, it is impossible for the diagonal to be all 9’s beyond some finite point.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ea typeface="宋体" panose="02010600030101010101" pitchFamily="2" charset="-122"/>
              </a:rPr>
              <a:t>116</a:t>
            </a:fld>
            <a:endParaRPr lang="zh-CN" altLang="en-US" sz="1200" dirty="0">
              <a:ea typeface="宋体" panose="02010600030101010101" pitchFamily="2" charset="-122"/>
            </a:endParaRPr>
          </a:p>
        </p:txBody>
      </p:sp>
      <p:sp>
        <p:nvSpPr>
          <p:cNvPr id="13315" name="Rectangle 2"/>
          <p:cNvSpPr>
            <a:spLocks noGrp="1" noRot="1" noChangeAspect="1" noTextEdit="1"/>
          </p:cNvSpPr>
          <p:nvPr>
            <p:ph type="sldImg"/>
          </p:nvPr>
        </p:nvSpPr>
        <p:spPr/>
      </p:sp>
      <p:sp>
        <p:nvSpPr>
          <p:cNvPr id="13316" name="Rectangle 3"/>
          <p:cNvSpPr>
            <a:spLocks noGrp="1"/>
          </p:cNvSpPr>
          <p:nvPr>
            <p:ph type="body" idx="1"/>
          </p:nvPr>
        </p:nvSpPr>
        <p:spPr/>
        <p:txBody>
          <a:bodyPr wrap="square" lIns="91440" tIns="45720" rIns="91440" bIns="45720" anchor="t"/>
          <a:lstStyle/>
          <a:p>
            <a:pPr lvl="0" eaLnBrk="1" hangingPunct="1"/>
            <a:r>
              <a:rPr lang="en-US" altLang="zh-CN" dirty="0">
                <a:ea typeface="宋体" panose="02010600030101010101" pitchFamily="2" charset="-122"/>
              </a:rPr>
              <a:t>full rank </a:t>
            </a:r>
            <a:r>
              <a:rPr lang="en-US" altLang="zh-TW" dirty="0">
                <a:ea typeface="PMingLiU" pitchFamily="18" charset="-120"/>
              </a:rPr>
              <a:t>matrix</a:t>
            </a:r>
            <a:endParaRPr lang="zh-CN" altLang="en-US" dirty="0">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p:sp>
      <p:sp>
        <p:nvSpPr>
          <p:cNvPr id="19459" name="Notes Placeholder 2"/>
          <p:cNvSpPr>
            <a:spLocks noGrp="1"/>
          </p:cNvSpPr>
          <p:nvPr>
            <p:ph type="body" idx="1"/>
          </p:nvPr>
        </p:nvSpPr>
        <p:spPr/>
        <p:txBody>
          <a:bodyPr wrap="square" lIns="91440" tIns="45720" rIns="91440" bIns="45720" anchor="t"/>
          <a:lstStyle/>
          <a:p>
            <a:pPr lvl="0" eaLnBrk="1" hangingPunct="1"/>
            <a:endParaRPr lang="en-US" altLang="zh-CN" dirty="0"/>
          </a:p>
        </p:txBody>
      </p:sp>
      <p:sp>
        <p:nvSpPr>
          <p:cNvPr id="1946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t>121</a:t>
            </a:fld>
            <a:endParaRPr lang="en-US" alt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ea typeface="宋体" panose="02010600030101010101" pitchFamily="2" charset="-122"/>
              </a:rPr>
              <a:t>11</a:t>
            </a:fld>
            <a:endParaRPr lang="zh-CN" altLang="en-US" dirty="0">
              <a:ea typeface="宋体" panose="02010600030101010101" pitchFamily="2" charset="-122"/>
            </a:endParaRPr>
          </a:p>
        </p:txBody>
      </p:sp>
      <p:sp>
        <p:nvSpPr>
          <p:cNvPr id="20483" name="Rectangle 2"/>
          <p:cNvSpPr>
            <a:spLocks noGrp="1" noRot="1" noChangeAspect="1" noTextEdit="1"/>
          </p:cNvSpPr>
          <p:nvPr>
            <p:ph type="sldImg"/>
          </p:nvPr>
        </p:nvSpPr>
        <p:spPr>
          <a:xfrm>
            <a:off x="1138238" y="701675"/>
            <a:ext cx="4583112" cy="3436938"/>
          </a:xfrm>
        </p:spPr>
      </p:sp>
      <p:sp>
        <p:nvSpPr>
          <p:cNvPr id="20484" name="Rectangle 3"/>
          <p:cNvSpPr>
            <a:spLocks noGrp="1"/>
          </p:cNvSpPr>
          <p:nvPr>
            <p:ph type="body" idx="1"/>
          </p:nvPr>
        </p:nvSpPr>
        <p:spPr>
          <a:xfrm>
            <a:off x="914400" y="4371975"/>
            <a:ext cx="5029200" cy="4060825"/>
          </a:xfrm>
        </p:spPr>
        <p:txBody>
          <a:bodyPr wrap="square" lIns="91440" tIns="45720" rIns="91440" bIns="45720" anchor="t"/>
          <a:lstStyle/>
          <a:p>
            <a:pPr lvl="0" eaLnBrk="1" hangingPunct="1"/>
            <a:endParaRPr lang="en-US" altLang="zh-CN" dirty="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ea typeface="宋体" panose="02010600030101010101" pitchFamily="2" charset="-122"/>
              </a:rPr>
              <a:t>12</a:t>
            </a:fld>
            <a:endParaRPr lang="zh-CN" altLang="en-US" dirty="0">
              <a:ea typeface="宋体" panose="02010600030101010101" pitchFamily="2" charset="-122"/>
            </a:endParaRPr>
          </a:p>
        </p:txBody>
      </p:sp>
      <p:sp>
        <p:nvSpPr>
          <p:cNvPr id="24579" name="Rectangle 2"/>
          <p:cNvSpPr>
            <a:spLocks noGrp="1" noRot="1" noChangeAspect="1" noTextEdit="1"/>
          </p:cNvSpPr>
          <p:nvPr>
            <p:ph type="sldImg"/>
          </p:nvPr>
        </p:nvSpPr>
        <p:spPr>
          <a:xfrm>
            <a:off x="1138238" y="701675"/>
            <a:ext cx="4583112" cy="3436938"/>
          </a:xfrm>
        </p:spPr>
      </p:sp>
      <p:sp>
        <p:nvSpPr>
          <p:cNvPr id="24580" name="Rectangle 3"/>
          <p:cNvSpPr>
            <a:spLocks noGrp="1"/>
          </p:cNvSpPr>
          <p:nvPr>
            <p:ph type="body" idx="1"/>
          </p:nvPr>
        </p:nvSpPr>
        <p:spPr>
          <a:xfrm>
            <a:off x="914400" y="4371975"/>
            <a:ext cx="5029200" cy="4060825"/>
          </a:xfrm>
        </p:spPr>
        <p:txBody>
          <a:bodyPr wrap="square" lIns="91440" tIns="45720" rIns="91440" bIns="45720" anchor="t"/>
          <a:lstStyle/>
          <a:p>
            <a:pPr lvl="0" eaLnBrk="1" hangingPunct="1"/>
            <a:endParaRPr lang="en-US" altLang="zh-CN"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ea typeface="宋体" panose="02010600030101010101" pitchFamily="2" charset="-122"/>
              </a:rPr>
              <a:t>13</a:t>
            </a:fld>
            <a:endParaRPr lang="zh-CN" altLang="en-US" dirty="0">
              <a:ea typeface="宋体" panose="02010600030101010101" pitchFamily="2" charset="-122"/>
            </a:endParaRPr>
          </a:p>
        </p:txBody>
      </p:sp>
      <p:sp>
        <p:nvSpPr>
          <p:cNvPr id="26627" name="Rectangle 2"/>
          <p:cNvSpPr>
            <a:spLocks noGrp="1" noRot="1" noChangeAspect="1" noTextEdit="1"/>
          </p:cNvSpPr>
          <p:nvPr>
            <p:ph type="sldImg"/>
          </p:nvPr>
        </p:nvSpPr>
        <p:spPr>
          <a:xfrm>
            <a:off x="1138238" y="701675"/>
            <a:ext cx="4583112" cy="3436938"/>
          </a:xfrm>
        </p:spPr>
      </p:sp>
      <p:sp>
        <p:nvSpPr>
          <p:cNvPr id="26628" name="Rectangle 3"/>
          <p:cNvSpPr>
            <a:spLocks noGrp="1"/>
          </p:cNvSpPr>
          <p:nvPr>
            <p:ph type="body" idx="1"/>
          </p:nvPr>
        </p:nvSpPr>
        <p:spPr>
          <a:xfrm>
            <a:off x="914400" y="4371975"/>
            <a:ext cx="5029200" cy="4060825"/>
          </a:xfrm>
        </p:spPr>
        <p:txBody>
          <a:bodyPr wrap="square" lIns="91440" tIns="45720" rIns="91440" bIns="45720" anchor="t"/>
          <a:lstStyle/>
          <a:p>
            <a:pPr lvl="0" eaLnBrk="1" hangingPunct="1"/>
            <a:endParaRPr lang="en-US" altLang="zh-CN"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ea typeface="宋体" panose="02010600030101010101" pitchFamily="2" charset="-122"/>
              </a:rPr>
              <a:t>15</a:t>
            </a:fld>
            <a:endParaRPr lang="zh-CN" altLang="en-US" dirty="0">
              <a:ea typeface="宋体" panose="02010600030101010101" pitchFamily="2" charset="-122"/>
            </a:endParaRPr>
          </a:p>
        </p:txBody>
      </p:sp>
      <p:sp>
        <p:nvSpPr>
          <p:cNvPr id="29699" name="Rectangle 2"/>
          <p:cNvSpPr>
            <a:spLocks noGrp="1" noRot="1" noChangeAspect="1" noTextEdit="1"/>
          </p:cNvSpPr>
          <p:nvPr>
            <p:ph type="sldImg"/>
          </p:nvPr>
        </p:nvSpPr>
        <p:spPr>
          <a:xfrm>
            <a:off x="1138238" y="701675"/>
            <a:ext cx="4583112" cy="3436938"/>
          </a:xfrm>
        </p:spPr>
      </p:sp>
      <p:sp>
        <p:nvSpPr>
          <p:cNvPr id="29700" name="Rectangle 3"/>
          <p:cNvSpPr>
            <a:spLocks noGrp="1"/>
          </p:cNvSpPr>
          <p:nvPr>
            <p:ph type="body" idx="1"/>
          </p:nvPr>
        </p:nvSpPr>
        <p:spPr>
          <a:xfrm>
            <a:off x="914400" y="4371975"/>
            <a:ext cx="5029200" cy="4060825"/>
          </a:xfrm>
        </p:spPr>
        <p:txBody>
          <a:bodyPr wrap="square" lIns="91440" tIns="45720" rIns="91440" bIns="45720" anchor="t"/>
          <a:lstStyle/>
          <a:p>
            <a:pPr lvl="0" eaLnBrk="1" hangingPunct="1"/>
            <a:r>
              <a:rPr lang="zh-CN" altLang="en-US" dirty="0">
                <a:solidFill>
                  <a:srgbClr val="FF0000"/>
                </a:solidFill>
                <a:ea typeface="宋体" panose="02010600030101010101" pitchFamily="2" charset="-122"/>
                <a:sym typeface="Symbol" panose="05050102010706020507" pitchFamily="18" charset="2"/>
              </a:rPr>
              <a:t>画蛇添足：</a:t>
            </a:r>
            <a:r>
              <a:rPr lang="en-US" altLang="zh-CN" i="1" dirty="0">
                <a:solidFill>
                  <a:srgbClr val="FF0000"/>
                </a:solidFill>
                <a:ea typeface="宋体" panose="02010600030101010101" pitchFamily="2" charset="-122"/>
                <a:sym typeface="Symbol" panose="05050102010706020507" pitchFamily="18" charset="2"/>
              </a:rPr>
              <a:t>S</a:t>
            </a:r>
            <a:r>
              <a:rPr lang="en-US" altLang="zh-TW" i="1" dirty="0">
                <a:ea typeface="PMingLiU" pitchFamily="18" charset="-120"/>
                <a:sym typeface="Symbol" panose="05050102010706020507" pitchFamily="18" charset="2"/>
              </a:rPr>
              <a:t>≠</a:t>
            </a:r>
            <a:r>
              <a:rPr lang="en-US" altLang="zh-CN" dirty="0">
                <a:solidFill>
                  <a:srgbClr val="0000CC"/>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 </a:t>
            </a:r>
            <a:r>
              <a:rPr lang="en-US" altLang="zh-CN" dirty="0">
                <a:solidFill>
                  <a:srgbClr val="FF0000"/>
                </a:solidFill>
                <a:ea typeface="宋体" panose="02010600030101010101" pitchFamily="2" charset="-122"/>
                <a:sym typeface="Symbol" panose="05050102010706020507" pitchFamily="18" charset="2"/>
              </a:rPr>
              <a:t>:|P(</a:t>
            </a:r>
            <a:r>
              <a:rPr lang="en-US" altLang="zh-CN" i="1" dirty="0">
                <a:solidFill>
                  <a:srgbClr val="FF0000"/>
                </a:solidFill>
                <a:ea typeface="宋体" panose="02010600030101010101" pitchFamily="2" charset="-122"/>
                <a:sym typeface="Symbol" panose="05050102010706020507" pitchFamily="18" charset="2"/>
              </a:rPr>
              <a:t>S</a:t>
            </a:r>
            <a:r>
              <a:rPr lang="en-US" altLang="zh-CN" dirty="0">
                <a:solidFill>
                  <a:srgbClr val="FF0000"/>
                </a:solidFill>
                <a:ea typeface="宋体" panose="02010600030101010101" pitchFamily="2" charset="-122"/>
                <a:sym typeface="Symbol" panose="05050102010706020507" pitchFamily="18" charset="2"/>
              </a:rPr>
              <a:t>)|&gt;|</a:t>
            </a:r>
            <a:r>
              <a:rPr lang="en-US" altLang="zh-CN" i="1" dirty="0">
                <a:solidFill>
                  <a:srgbClr val="FF0000"/>
                </a:solidFill>
                <a:ea typeface="宋体" panose="02010600030101010101" pitchFamily="2" charset="-122"/>
                <a:sym typeface="Symbol" panose="05050102010706020507" pitchFamily="18" charset="2"/>
              </a:rPr>
              <a:t>S</a:t>
            </a:r>
            <a:r>
              <a:rPr lang="en-US" altLang="zh-CN" dirty="0">
                <a:solidFill>
                  <a:srgbClr val="FF0000"/>
                </a:solidFill>
                <a:ea typeface="宋体" panose="02010600030101010101" pitchFamily="2" charset="-122"/>
                <a:sym typeface="Symbol" panose="05050102010706020507" pitchFamily="18" charset="2"/>
              </a:rPr>
              <a:t>|</a:t>
            </a:r>
            <a:r>
              <a:rPr lang="en-US" altLang="zh-TW" dirty="0">
                <a:solidFill>
                  <a:srgbClr val="FF0000"/>
                </a:solidFill>
                <a:ea typeface="宋体" panose="02010600030101010101" pitchFamily="2" charset="-122"/>
                <a:sym typeface="Symbol" panose="05050102010706020507" pitchFamily="18" charset="2"/>
              </a:rPr>
              <a:t>.</a:t>
            </a:r>
            <a:endParaRPr lang="en-US" altLang="zh-TW" dirty="0">
              <a:ea typeface="宋体" panose="02010600030101010101" pitchFamily="2" charset="-122"/>
            </a:endParaRPr>
          </a:p>
          <a:p>
            <a:pPr lvl="0" eaLnBrk="1" hangingPunct="1"/>
            <a:r>
              <a:rPr lang="en-US" altLang="zh-CN" dirty="0">
                <a:ea typeface="宋体" panose="02010600030101010101" pitchFamily="2" charset="-122"/>
              </a:rPr>
              <a:t>We’ll get to different sizes of infinite sets later, in the module on functions.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zh-CN" altLang="en-US" dirty="0">
                <a:ea typeface="宋体" panose="02010600030101010101" pitchFamily="2" charset="-122"/>
              </a:rPr>
              <a:t>16</a:t>
            </a:fld>
            <a:endParaRPr lang="zh-CN" altLang="en-US" dirty="0">
              <a:ea typeface="宋体" panose="02010600030101010101" pitchFamily="2" charset="-122"/>
            </a:endParaRPr>
          </a:p>
        </p:txBody>
      </p:sp>
      <p:sp>
        <p:nvSpPr>
          <p:cNvPr id="31747" name="Rectangle 2"/>
          <p:cNvSpPr>
            <a:spLocks noGrp="1" noRot="1" noChangeAspect="1" noTextEdit="1"/>
          </p:cNvSpPr>
          <p:nvPr>
            <p:ph type="sldImg"/>
          </p:nvPr>
        </p:nvSpPr>
        <p:spPr>
          <a:xfrm>
            <a:off x="1138238" y="701675"/>
            <a:ext cx="4583112" cy="3436938"/>
          </a:xfrm>
        </p:spPr>
      </p:sp>
      <p:sp>
        <p:nvSpPr>
          <p:cNvPr id="31748" name="Rectangle 3"/>
          <p:cNvSpPr>
            <a:spLocks noGrp="1"/>
          </p:cNvSpPr>
          <p:nvPr>
            <p:ph type="body" idx="1"/>
          </p:nvPr>
        </p:nvSpPr>
        <p:spPr>
          <a:xfrm>
            <a:off x="914400" y="4371975"/>
            <a:ext cx="5029200" cy="4060825"/>
          </a:xfrm>
        </p:spPr>
        <p:txBody>
          <a:bodyPr wrap="square" lIns="91440" tIns="45720" rIns="91440" bIns="45720" anchor="t"/>
          <a:lstStyle/>
          <a:p>
            <a:pPr lvl="0" eaLnBrk="1" hangingPunct="1"/>
            <a:r>
              <a:rPr lang="en-US" altLang="zh-CN" dirty="0">
                <a:ea typeface="宋体" panose="02010600030101010101" pitchFamily="2" charset="-122"/>
              </a:rPr>
              <a:t>Sometimes people also define “bags”, which are unordered collections in which duplicates matter.  If you have a bag of coins, they are in no particular order, but it matters how many coins of each type you have.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927100"/>
            <a:ext cx="8991600" cy="4495800"/>
            <a:chOff x="0" y="584"/>
            <a:chExt cx="5664" cy="2832"/>
          </a:xfrm>
        </p:grpSpPr>
        <p:sp>
          <p:nvSpPr>
            <p:cNvPr id="12" name="AutoShape 3"/>
            <p:cNvSpPr>
              <a:spLocks noChangeArrowheads="1"/>
            </p:cNvSpPr>
            <p:nvPr/>
          </p:nvSpPr>
          <p:spPr bwMode="auto">
            <a:xfrm>
              <a:off x="432" y="1304"/>
              <a:ext cx="4656" cy="2112"/>
            </a:xfrm>
            <a:prstGeom prst="roundRect">
              <a:avLst>
                <a:gd name="adj" fmla="val 16667"/>
              </a:avLst>
            </a:prstGeom>
            <a:noFill/>
            <a:ln w="508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20000"/>
                </a:spcBef>
                <a:spcAft>
                  <a:spcPct val="0"/>
                </a:spcAft>
                <a:defRPr sz="3200">
                  <a:solidFill>
                    <a:schemeClr val="tx1"/>
                  </a:solidFill>
                  <a:latin typeface="Arial" panose="020B0604020202020204" pitchFamily="34" charset="0"/>
                </a:defRPr>
              </a:lvl6pPr>
              <a:lvl7pPr marL="2971800" indent="-228600" eaLnBrk="0" fontAlgn="base" hangingPunct="0">
                <a:spcBef>
                  <a:spcPct val="20000"/>
                </a:spcBef>
                <a:spcAft>
                  <a:spcPct val="0"/>
                </a:spcAft>
                <a:defRPr sz="3200">
                  <a:solidFill>
                    <a:schemeClr val="tx1"/>
                  </a:solidFill>
                  <a:latin typeface="Arial" panose="020B0604020202020204" pitchFamily="34" charset="0"/>
                </a:defRPr>
              </a:lvl7pPr>
              <a:lvl8pPr marL="3429000" indent="-228600" eaLnBrk="0" fontAlgn="base" hangingPunct="0">
                <a:spcBef>
                  <a:spcPct val="20000"/>
                </a:spcBef>
                <a:spcAft>
                  <a:spcPct val="0"/>
                </a:spcAft>
                <a:defRPr sz="3200">
                  <a:solidFill>
                    <a:schemeClr val="tx1"/>
                  </a:solidFill>
                  <a:latin typeface="Arial" panose="020B0604020202020204" pitchFamily="34" charset="0"/>
                </a:defRPr>
              </a:lvl8pPr>
              <a:lvl9pPr marL="3886200" indent="-228600" eaLnBrk="0" fontAlgn="base" hangingPunct="0">
                <a:spcBef>
                  <a:spcPct val="20000"/>
                </a:spcBef>
                <a:spcAft>
                  <a:spcPct val="0"/>
                </a:spcAft>
                <a:defRPr sz="3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Rectangle 4"/>
            <p:cNvSpPr>
              <a:spLocks noChangeArrowheads="1"/>
            </p:cNvSpPr>
            <p:nvPr/>
          </p:nvSpPr>
          <p:spPr bwMode="blackWhite">
            <a:xfrm>
              <a:off x="144" y="584"/>
              <a:ext cx="4512" cy="624"/>
            </a:xfrm>
            <a:prstGeom prst="rect">
              <a:avLst/>
            </a:prstGeom>
            <a:solidFill>
              <a:schemeClr val="bg1"/>
            </a:solidFill>
            <a:ln w="57150">
              <a:solidFill>
                <a:schemeClr val="bg2"/>
              </a:solidFill>
              <a:miter lim="800000"/>
            </a:ln>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20000"/>
                </a:spcBef>
                <a:spcAft>
                  <a:spcPct val="0"/>
                </a:spcAft>
                <a:defRPr sz="3200">
                  <a:solidFill>
                    <a:schemeClr val="tx1"/>
                  </a:solidFill>
                  <a:latin typeface="Arial" panose="020B0604020202020204" pitchFamily="34" charset="0"/>
                </a:defRPr>
              </a:lvl6pPr>
              <a:lvl7pPr marL="2971800" indent="-228600" eaLnBrk="0" fontAlgn="base" hangingPunct="0">
                <a:spcBef>
                  <a:spcPct val="20000"/>
                </a:spcBef>
                <a:spcAft>
                  <a:spcPct val="0"/>
                </a:spcAft>
                <a:defRPr sz="3200">
                  <a:solidFill>
                    <a:schemeClr val="tx1"/>
                  </a:solidFill>
                  <a:latin typeface="Arial" panose="020B0604020202020204" pitchFamily="34" charset="0"/>
                </a:defRPr>
              </a:lvl7pPr>
              <a:lvl8pPr marL="3429000" indent="-228600" eaLnBrk="0" fontAlgn="base" hangingPunct="0">
                <a:spcBef>
                  <a:spcPct val="20000"/>
                </a:spcBef>
                <a:spcAft>
                  <a:spcPct val="0"/>
                </a:spcAft>
                <a:defRPr sz="3200">
                  <a:solidFill>
                    <a:schemeClr val="tx1"/>
                  </a:solidFill>
                  <a:latin typeface="Arial" panose="020B0604020202020204" pitchFamily="34" charset="0"/>
                </a:defRPr>
              </a:lvl8pPr>
              <a:lvl9pPr marL="3886200" indent="-228600" eaLnBrk="0" fontAlgn="base" hangingPunct="0">
                <a:spcBef>
                  <a:spcPct val="20000"/>
                </a:spcBef>
                <a:spcAft>
                  <a:spcPct val="0"/>
                </a:spcAft>
                <a:defRPr sz="3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8" name="AutoShape 5"/>
            <p:cNvSpPr/>
            <p:nvPr userDrawn="1"/>
          </p:nvSpPr>
          <p:spPr>
            <a:xfrm>
              <a:off x="0" y="872"/>
              <a:ext cx="5664" cy="1152"/>
            </a:xfrm>
            <a:custGeom>
              <a:avLst/>
              <a:gdLst>
                <a:gd name="txL" fmla="*/ 0 w 4917"/>
                <a:gd name="txT" fmla="*/ 0 h 1000"/>
                <a:gd name="txR" fmla="*/ 2459 w 4917"/>
                <a:gd name="txB" fmla="*/ 1000 h 1000"/>
              </a:gdLst>
              <a:ahLst/>
              <a:cxnLst>
                <a:cxn ang="0">
                  <a:pos x="0" y="0"/>
                </a:cxn>
                <a:cxn ang="0">
                  <a:pos x="6750" y="0"/>
                </a:cxn>
                <a:cxn ang="0">
                  <a:pos x="7515" y="765"/>
                </a:cxn>
                <a:cxn ang="0">
                  <a:pos x="6751" y="1529"/>
                </a:cxn>
                <a:cxn ang="0">
                  <a:pos x="0" y="1529"/>
                </a:cxn>
              </a:cxnLst>
              <a:rect l="txL" t="txT" r="txR" b="txB"/>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chemeClr val="folHlink">
                <a:alpha val="100000"/>
              </a:schemeClr>
            </a:solidFill>
            <a:ln w="9525">
              <a:noFill/>
            </a:ln>
          </p:spPr>
          <p:txBody>
            <a:bodyPr/>
            <a:lstStyle/>
            <a:p>
              <a:endParaRPr lang="zh-CN" altLang="en-US"/>
            </a:p>
          </p:txBody>
        </p:sp>
        <p:sp>
          <p:nvSpPr>
            <p:cNvPr id="2059" name="Line 6"/>
            <p:cNvSpPr/>
            <p:nvPr userDrawn="1"/>
          </p:nvSpPr>
          <p:spPr>
            <a:xfrm>
              <a:off x="0" y="1928"/>
              <a:ext cx="5232" cy="0"/>
            </a:xfrm>
            <a:prstGeom prst="line">
              <a:avLst/>
            </a:prstGeom>
            <a:ln w="50800" cap="flat" cmpd="sng">
              <a:solidFill>
                <a:schemeClr val="bg1"/>
              </a:solidFill>
              <a:prstDash val="solid"/>
              <a:headEnd type="none" w="med" len="med"/>
              <a:tailEnd type="none" w="med" len="med"/>
            </a:ln>
          </p:spPr>
        </p:sp>
      </p:grpSp>
      <p:sp>
        <p:nvSpPr>
          <p:cNvPr id="16" name="Rectangle 12"/>
          <p:cNvSpPr>
            <a:spLocks noChangeArrowheads="1"/>
          </p:cNvSpPr>
          <p:nvPr/>
        </p:nvSpPr>
        <p:spPr bwMode="auto">
          <a:xfrm>
            <a:off x="3657600" y="6477000"/>
            <a:ext cx="541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20000"/>
              </a:spcBef>
              <a:spcAft>
                <a:spcPct val="0"/>
              </a:spcAft>
              <a:defRPr sz="3200">
                <a:solidFill>
                  <a:schemeClr val="tx1"/>
                </a:solidFill>
                <a:latin typeface="Arial" panose="020B0604020202020204" pitchFamily="34" charset="0"/>
              </a:defRPr>
            </a:lvl6pPr>
            <a:lvl7pPr marL="2971800" indent="-228600" eaLnBrk="0" fontAlgn="base" hangingPunct="0">
              <a:spcBef>
                <a:spcPct val="20000"/>
              </a:spcBef>
              <a:spcAft>
                <a:spcPct val="0"/>
              </a:spcAft>
              <a:defRPr sz="3200">
                <a:solidFill>
                  <a:schemeClr val="tx1"/>
                </a:solidFill>
                <a:latin typeface="Arial" panose="020B0604020202020204" pitchFamily="34" charset="0"/>
              </a:defRPr>
            </a:lvl7pPr>
            <a:lvl8pPr marL="3429000" indent="-228600" eaLnBrk="0" fontAlgn="base" hangingPunct="0">
              <a:spcBef>
                <a:spcPct val="20000"/>
              </a:spcBef>
              <a:spcAft>
                <a:spcPct val="0"/>
              </a:spcAft>
              <a:defRPr sz="3200">
                <a:solidFill>
                  <a:schemeClr val="tx1"/>
                </a:solidFill>
                <a:latin typeface="Arial" panose="020B0604020202020204" pitchFamily="34" charset="0"/>
              </a:defRPr>
            </a:lvl8pPr>
            <a:lvl9pPr marL="3886200" indent="-228600" eaLnBrk="0" fontAlgn="base" hangingPunct="0">
              <a:spcBef>
                <a:spcPct val="20000"/>
              </a:spcBef>
              <a:spcAft>
                <a:spcPct val="0"/>
              </a:spcAft>
              <a:defRPr sz="3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Discrete Mathematics                       </a:t>
            </a: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fld id="{D7BDA97A-02E7-4447-AD4E-A1E06962C77A}" type="slidenum">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2" name="Line 13"/>
          <p:cNvSpPr/>
          <p:nvPr userDrawn="1"/>
        </p:nvSpPr>
        <p:spPr>
          <a:xfrm>
            <a:off x="750888" y="6400800"/>
            <a:ext cx="8229600" cy="0"/>
          </a:xfrm>
          <a:prstGeom prst="line">
            <a:avLst/>
          </a:prstGeom>
          <a:ln w="28575" cap="flat" cmpd="sng">
            <a:solidFill>
              <a:schemeClr val="tx1"/>
            </a:solidFill>
            <a:prstDash val="solid"/>
            <a:headEnd type="none" w="med" len="med"/>
            <a:tailEnd type="none" w="med" len="med"/>
          </a:ln>
        </p:spPr>
      </p:sp>
      <p:sp>
        <p:nvSpPr>
          <p:cNvPr id="18" name="Text Box 14"/>
          <p:cNvSpPr txBox="1">
            <a:spLocks noChangeArrowheads="1"/>
          </p:cNvSpPr>
          <p:nvPr/>
        </p:nvSpPr>
        <p:spPr bwMode="auto">
          <a:xfrm>
            <a:off x="1219200" y="64770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20000"/>
              </a:spcBef>
              <a:spcAft>
                <a:spcPct val="0"/>
              </a:spcAft>
              <a:defRPr sz="3200">
                <a:solidFill>
                  <a:schemeClr val="tx1"/>
                </a:solidFill>
                <a:latin typeface="Arial" panose="020B0604020202020204" pitchFamily="34" charset="0"/>
              </a:defRPr>
            </a:lvl6pPr>
            <a:lvl7pPr marL="2971800" indent="-228600" eaLnBrk="0" fontAlgn="base" hangingPunct="0">
              <a:spcBef>
                <a:spcPct val="20000"/>
              </a:spcBef>
              <a:spcAft>
                <a:spcPct val="0"/>
              </a:spcAft>
              <a:defRPr sz="3200">
                <a:solidFill>
                  <a:schemeClr val="tx1"/>
                </a:solidFill>
                <a:latin typeface="Arial" panose="020B0604020202020204" pitchFamily="34" charset="0"/>
              </a:defRPr>
            </a:lvl7pPr>
            <a:lvl8pPr marL="3429000" indent="-228600" eaLnBrk="0" fontAlgn="base" hangingPunct="0">
              <a:spcBef>
                <a:spcPct val="20000"/>
              </a:spcBef>
              <a:spcAft>
                <a:spcPct val="0"/>
              </a:spcAft>
              <a:defRPr sz="3200">
                <a:solidFill>
                  <a:schemeClr val="tx1"/>
                </a:solidFill>
                <a:latin typeface="Arial" panose="020B0604020202020204" pitchFamily="34" charset="0"/>
              </a:defRPr>
            </a:lvl8pPr>
            <a:lvl9pPr marL="3886200" indent="-228600" eaLnBrk="0" fontAlgn="base" hangingPunct="0">
              <a:spcBef>
                <a:spcPct val="20000"/>
              </a:spcBef>
              <a:spcAft>
                <a:spcPct val="0"/>
              </a:spcAft>
              <a:defRPr sz="3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Huil Gao</a:t>
            </a:r>
          </a:p>
        </p:txBody>
      </p:sp>
      <p:sp>
        <p:nvSpPr>
          <p:cNvPr id="92167" name="Rectangle 7"/>
          <p:cNvSpPr>
            <a:spLocks noGrp="1" noChangeArrowheads="1"/>
          </p:cNvSpPr>
          <p:nvPr>
            <p:ph type="ctrTitle"/>
          </p:nvPr>
        </p:nvSpPr>
        <p:spPr>
          <a:xfrm>
            <a:off x="228600" y="1427163"/>
            <a:ext cx="8077200" cy="1609725"/>
          </a:xfrm>
        </p:spPr>
        <p:txBody>
          <a:bodyPr/>
          <a:lstStyle>
            <a:lvl1pPr>
              <a:defRPr sz="4600"/>
            </a:lvl1pPr>
          </a:lstStyle>
          <a:p>
            <a:r>
              <a:rPr lang="en-US" altLang="zh-CN"/>
              <a:t>Click to edit Master title style</a:t>
            </a:r>
          </a:p>
        </p:txBody>
      </p:sp>
      <p:sp>
        <p:nvSpPr>
          <p:cNvPr id="92168" name="Rectangle 8"/>
          <p:cNvSpPr>
            <a:spLocks noGrp="1" noChangeArrowheads="1"/>
          </p:cNvSpPr>
          <p:nvPr>
            <p:ph type="subTitle" idx="1"/>
          </p:nvPr>
        </p:nvSpPr>
        <p:spPr>
          <a:xfrm>
            <a:off x="1066800" y="3441700"/>
            <a:ext cx="6629400" cy="1676400"/>
          </a:xfrm>
        </p:spPr>
        <p:txBody>
          <a:bodyPr/>
          <a:lstStyle>
            <a:lvl1pPr marL="0" indent="0">
              <a:buFont typeface="Wingdings" panose="05000000000000000000" pitchFamily="2" charset="2"/>
              <a:buNone/>
              <a:defRPr/>
            </a:lvl1pPr>
          </a:lstStyle>
          <a:p>
            <a:r>
              <a:rPr lang="en-US" altLang="zh-CN"/>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0013" y="228600"/>
            <a:ext cx="2084387"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95263" y="228600"/>
            <a:ext cx="6102350"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886200" cy="4419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3886200" cy="4419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95263" y="228600"/>
            <a:ext cx="8015287"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886200" cy="4419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3886200" cy="213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886200"/>
            <a:ext cx="3886200" cy="213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0" y="152400"/>
            <a:ext cx="8686800" cy="6096000"/>
            <a:chOff x="0" y="96"/>
            <a:chExt cx="5472" cy="3840"/>
          </a:xfrm>
        </p:grpSpPr>
        <p:sp>
          <p:nvSpPr>
            <p:cNvPr id="1032"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20000"/>
                </a:spcBef>
                <a:spcAft>
                  <a:spcPct val="0"/>
                </a:spcAft>
                <a:defRPr sz="3200">
                  <a:solidFill>
                    <a:schemeClr val="tx1"/>
                  </a:solidFill>
                  <a:latin typeface="Arial" panose="020B0604020202020204" pitchFamily="34" charset="0"/>
                </a:defRPr>
              </a:lvl6pPr>
              <a:lvl7pPr marL="2971800" indent="-228600" eaLnBrk="0" fontAlgn="base" hangingPunct="0">
                <a:spcBef>
                  <a:spcPct val="20000"/>
                </a:spcBef>
                <a:spcAft>
                  <a:spcPct val="0"/>
                </a:spcAft>
                <a:defRPr sz="3200">
                  <a:solidFill>
                    <a:schemeClr val="tx1"/>
                  </a:solidFill>
                  <a:latin typeface="Arial" panose="020B0604020202020204" pitchFamily="34" charset="0"/>
                </a:defRPr>
              </a:lvl7pPr>
              <a:lvl8pPr marL="3429000" indent="-228600" eaLnBrk="0" fontAlgn="base" hangingPunct="0">
                <a:spcBef>
                  <a:spcPct val="20000"/>
                </a:spcBef>
                <a:spcAft>
                  <a:spcPct val="0"/>
                </a:spcAft>
                <a:defRPr sz="3200">
                  <a:solidFill>
                    <a:schemeClr val="tx1"/>
                  </a:solidFill>
                  <a:latin typeface="Arial" panose="020B0604020202020204" pitchFamily="34" charset="0"/>
                </a:defRPr>
              </a:lvl8pPr>
              <a:lvl9pPr marL="3886200" indent="-228600" eaLnBrk="0" fontAlgn="base" hangingPunct="0">
                <a:spcBef>
                  <a:spcPct val="20000"/>
                </a:spcBef>
                <a:spcAft>
                  <a:spcPct val="0"/>
                </a:spcAft>
                <a:defRPr sz="3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AutoShape 4"/>
            <p:cNvSpPr/>
            <p:nvPr/>
          </p:nvSpPr>
          <p:spPr>
            <a:xfrm>
              <a:off x="0" y="96"/>
              <a:ext cx="5376" cy="768"/>
            </a:xfrm>
            <a:custGeom>
              <a:avLst/>
              <a:gdLst>
                <a:gd name="txL" fmla="*/ 0 w 7000"/>
                <a:gd name="txT" fmla="*/ 0 h 1000"/>
                <a:gd name="txR" fmla="*/ 3500 w 7000"/>
                <a:gd name="txB" fmla="*/ 1000 h 1000"/>
              </a:gdLst>
              <a:ahLst/>
              <a:cxnLst>
                <a:cxn ang="0">
                  <a:pos x="0" y="0"/>
                </a:cxn>
                <a:cxn ang="0">
                  <a:pos x="2944" y="0"/>
                </a:cxn>
                <a:cxn ang="0">
                  <a:pos x="3171" y="227"/>
                </a:cxn>
                <a:cxn ang="0">
                  <a:pos x="2945" y="453"/>
                </a:cxn>
                <a:cxn ang="0">
                  <a:pos x="0" y="453"/>
                </a:cxn>
              </a:cxnLst>
              <a:rect l="txL" t="txT" r="txR" b="txB"/>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chemeClr val="folHlink">
                <a:alpha val="100000"/>
              </a:schemeClr>
            </a:solidFill>
            <a:ln w="9525">
              <a:noFill/>
            </a:ln>
          </p:spPr>
          <p:txBody>
            <a:bodyPr/>
            <a:lstStyle/>
            <a:p>
              <a:endParaRPr lang="zh-CN" altLang="en-US"/>
            </a:p>
          </p:txBody>
        </p:sp>
        <p:sp>
          <p:nvSpPr>
            <p:cNvPr id="1034" name="Line 5"/>
            <p:cNvSpPr/>
            <p:nvPr/>
          </p:nvSpPr>
          <p:spPr>
            <a:xfrm>
              <a:off x="0" y="768"/>
              <a:ext cx="5088" cy="0"/>
            </a:xfrm>
            <a:prstGeom prst="line">
              <a:avLst/>
            </a:prstGeom>
            <a:ln w="38100" cap="flat" cmpd="sng">
              <a:solidFill>
                <a:schemeClr val="bg1"/>
              </a:solidFill>
              <a:prstDash val="solid"/>
              <a:headEnd type="none" w="med" len="med"/>
              <a:tailEnd type="none" w="med" len="med"/>
            </a:ln>
          </p:spPr>
        </p:sp>
      </p:grpSp>
      <p:sp>
        <p:nvSpPr>
          <p:cNvPr id="1027" name="Rectangle 6"/>
          <p:cNvSpPr>
            <a:spLocks noGrp="1"/>
          </p:cNvSpPr>
          <p:nvPr>
            <p:ph type="title"/>
          </p:nvPr>
        </p:nvSpPr>
        <p:spPr>
          <a:xfrm>
            <a:off x="195263" y="228600"/>
            <a:ext cx="8015287" cy="914400"/>
          </a:xfrm>
          <a:prstGeom prst="rect">
            <a:avLst/>
          </a:prstGeom>
          <a:noFill/>
          <a:ln w="9525">
            <a:noFill/>
          </a:ln>
        </p:spPr>
        <p:txBody>
          <a:bodyPr anchor="ctr"/>
          <a:lstStyle/>
          <a:p>
            <a:pPr lvl="0"/>
            <a:r>
              <a:rPr lang="en-US" altLang="zh-CN" dirty="0"/>
              <a:t>Click to edit Master title style</a:t>
            </a:r>
          </a:p>
        </p:txBody>
      </p:sp>
      <p:sp>
        <p:nvSpPr>
          <p:cNvPr id="1028" name="Rectangle 7"/>
          <p:cNvSpPr>
            <a:spLocks noGrp="1"/>
          </p:cNvSpPr>
          <p:nvPr>
            <p:ph type="body" idx="1"/>
          </p:nvPr>
        </p:nvSpPr>
        <p:spPr>
          <a:xfrm>
            <a:off x="609600" y="1600200"/>
            <a:ext cx="7924800" cy="44196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11"/>
          <p:cNvSpPr>
            <a:spLocks noChangeArrowheads="1"/>
          </p:cNvSpPr>
          <p:nvPr/>
        </p:nvSpPr>
        <p:spPr bwMode="auto">
          <a:xfrm>
            <a:off x="3657600" y="6477000"/>
            <a:ext cx="541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20000"/>
              </a:spcBef>
              <a:spcAft>
                <a:spcPct val="0"/>
              </a:spcAft>
              <a:defRPr sz="3200">
                <a:solidFill>
                  <a:schemeClr val="tx1"/>
                </a:solidFill>
                <a:latin typeface="Arial" panose="020B0604020202020204" pitchFamily="34" charset="0"/>
              </a:defRPr>
            </a:lvl6pPr>
            <a:lvl7pPr marL="2971800" indent="-228600" eaLnBrk="0" fontAlgn="base" hangingPunct="0">
              <a:spcBef>
                <a:spcPct val="20000"/>
              </a:spcBef>
              <a:spcAft>
                <a:spcPct val="0"/>
              </a:spcAft>
              <a:defRPr sz="3200">
                <a:solidFill>
                  <a:schemeClr val="tx1"/>
                </a:solidFill>
                <a:latin typeface="Arial" panose="020B0604020202020204" pitchFamily="34" charset="0"/>
              </a:defRPr>
            </a:lvl7pPr>
            <a:lvl8pPr marL="3429000" indent="-228600" eaLnBrk="0" fontAlgn="base" hangingPunct="0">
              <a:spcBef>
                <a:spcPct val="20000"/>
              </a:spcBef>
              <a:spcAft>
                <a:spcPct val="0"/>
              </a:spcAft>
              <a:defRPr sz="3200">
                <a:solidFill>
                  <a:schemeClr val="tx1"/>
                </a:solidFill>
                <a:latin typeface="Arial" panose="020B0604020202020204" pitchFamily="34" charset="0"/>
              </a:defRPr>
            </a:lvl8pPr>
            <a:lvl9pPr marL="3886200" indent="-228600" eaLnBrk="0" fontAlgn="base" hangingPunct="0">
              <a:spcBef>
                <a:spcPct val="20000"/>
              </a:spcBef>
              <a:spcAft>
                <a:spcPct val="0"/>
              </a:spcAft>
              <a:defRPr sz="3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Discrete Mathematics                       </a:t>
            </a: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fld id="{73F997FC-2019-439E-AF83-CB50ACD92CAE}" type="slidenum">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Line 12"/>
          <p:cNvSpPr/>
          <p:nvPr userDrawn="1"/>
        </p:nvSpPr>
        <p:spPr>
          <a:xfrm>
            <a:off x="1295400" y="6400800"/>
            <a:ext cx="7685088" cy="0"/>
          </a:xfrm>
          <a:prstGeom prst="line">
            <a:avLst/>
          </a:prstGeom>
          <a:ln w="28575" cap="flat" cmpd="sng">
            <a:solidFill>
              <a:schemeClr val="tx1"/>
            </a:solidFill>
            <a:prstDash val="solid"/>
            <a:headEnd type="none" w="med" len="med"/>
            <a:tailEnd type="none" w="med" len="med"/>
          </a:ln>
        </p:spPr>
      </p:sp>
      <p:sp>
        <p:nvSpPr>
          <p:cNvPr id="1031" name="Text Box 13"/>
          <p:cNvSpPr txBox="1">
            <a:spLocks noChangeArrowheads="1"/>
          </p:cNvSpPr>
          <p:nvPr/>
        </p:nvSpPr>
        <p:spPr bwMode="auto">
          <a:xfrm>
            <a:off x="1219200" y="64770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anose="020B0604020202020204" pitchFamily="34" charset="0"/>
              </a:defRPr>
            </a:lvl1pPr>
            <a:lvl2pPr marL="742950" indent="-285750" eaLnBrk="0" hangingPunct="0">
              <a:defRPr sz="3200">
                <a:solidFill>
                  <a:schemeClr val="tx1"/>
                </a:solidFill>
                <a:latin typeface="Arial" panose="020B0604020202020204" pitchFamily="34" charset="0"/>
              </a:defRPr>
            </a:lvl2pPr>
            <a:lvl3pPr marL="1143000" indent="-228600" eaLnBrk="0" hangingPunct="0">
              <a:defRPr sz="3200">
                <a:solidFill>
                  <a:schemeClr val="tx1"/>
                </a:solidFill>
                <a:latin typeface="Arial" panose="020B0604020202020204" pitchFamily="34" charset="0"/>
              </a:defRPr>
            </a:lvl3pPr>
            <a:lvl4pPr marL="1600200" indent="-228600" eaLnBrk="0" hangingPunct="0">
              <a:defRPr sz="3200">
                <a:solidFill>
                  <a:schemeClr val="tx1"/>
                </a:solidFill>
                <a:latin typeface="Arial" panose="020B0604020202020204" pitchFamily="34" charset="0"/>
              </a:defRPr>
            </a:lvl4pPr>
            <a:lvl5pPr marL="2057400" indent="-228600" eaLnBrk="0" hangingPunct="0">
              <a:defRPr sz="3200">
                <a:solidFill>
                  <a:schemeClr val="tx1"/>
                </a:solidFill>
                <a:latin typeface="Arial" panose="020B0604020202020204" pitchFamily="34" charset="0"/>
              </a:defRPr>
            </a:lvl5pPr>
            <a:lvl6pPr marL="2514600" indent="-228600" eaLnBrk="0" fontAlgn="base" hangingPunct="0">
              <a:spcBef>
                <a:spcPct val="20000"/>
              </a:spcBef>
              <a:spcAft>
                <a:spcPct val="0"/>
              </a:spcAft>
              <a:defRPr sz="3200">
                <a:solidFill>
                  <a:schemeClr val="tx1"/>
                </a:solidFill>
                <a:latin typeface="Arial" panose="020B0604020202020204" pitchFamily="34" charset="0"/>
              </a:defRPr>
            </a:lvl6pPr>
            <a:lvl7pPr marL="2971800" indent="-228600" eaLnBrk="0" fontAlgn="base" hangingPunct="0">
              <a:spcBef>
                <a:spcPct val="20000"/>
              </a:spcBef>
              <a:spcAft>
                <a:spcPct val="0"/>
              </a:spcAft>
              <a:defRPr sz="3200">
                <a:solidFill>
                  <a:schemeClr val="tx1"/>
                </a:solidFill>
                <a:latin typeface="Arial" panose="020B0604020202020204" pitchFamily="34" charset="0"/>
              </a:defRPr>
            </a:lvl7pPr>
            <a:lvl8pPr marL="3429000" indent="-228600" eaLnBrk="0" fontAlgn="base" hangingPunct="0">
              <a:spcBef>
                <a:spcPct val="20000"/>
              </a:spcBef>
              <a:spcAft>
                <a:spcPct val="0"/>
              </a:spcAft>
              <a:defRPr sz="3200">
                <a:solidFill>
                  <a:schemeClr val="tx1"/>
                </a:solidFill>
                <a:latin typeface="Arial" panose="020B0604020202020204" pitchFamily="34" charset="0"/>
              </a:defRPr>
            </a:lvl8pPr>
            <a:lvl9pPr marL="3886200" indent="-228600" eaLnBrk="0" fontAlgn="base" hangingPunct="0">
              <a:spcBef>
                <a:spcPct val="20000"/>
              </a:spcBef>
              <a:spcAft>
                <a:spcPct val="0"/>
              </a:spcAft>
              <a:defRPr sz="3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Hui Gao</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defRPr>
      </a:lvl2pPr>
      <a:lvl3pPr algn="l" rtl="0" eaLnBrk="0" fontAlgn="base" hangingPunct="0">
        <a:spcBef>
          <a:spcPct val="0"/>
        </a:spcBef>
        <a:spcAft>
          <a:spcPct val="0"/>
        </a:spcAft>
        <a:defRPr sz="4200">
          <a:solidFill>
            <a:schemeClr val="tx2"/>
          </a:solidFill>
          <a:latin typeface="Arial" panose="020B0604020202020204" pitchFamily="34" charset="0"/>
        </a:defRPr>
      </a:lvl3pPr>
      <a:lvl4pPr algn="l" rtl="0" eaLnBrk="0" fontAlgn="base" hangingPunct="0">
        <a:spcBef>
          <a:spcPct val="0"/>
        </a:spcBef>
        <a:spcAft>
          <a:spcPct val="0"/>
        </a:spcAft>
        <a:defRPr sz="4200">
          <a:solidFill>
            <a:schemeClr val="tx2"/>
          </a:solidFill>
          <a:latin typeface="Arial" panose="020B0604020202020204" pitchFamily="34" charset="0"/>
        </a:defRPr>
      </a:lvl4pPr>
      <a:lvl5pPr algn="l" rtl="0" eaLnBrk="0" fontAlgn="base" hangingPunct="0">
        <a:spcBef>
          <a:spcPct val="0"/>
        </a:spcBef>
        <a:spcAft>
          <a:spcPct val="0"/>
        </a:spcAft>
        <a:defRPr sz="4200">
          <a:solidFill>
            <a:schemeClr val="tx2"/>
          </a:solidFill>
          <a:latin typeface="Arial" panose="020B0604020202020204" pitchFamily="34" charset="0"/>
        </a:defRPr>
      </a:lvl5pPr>
      <a:lvl6pPr marL="457200" algn="l" rtl="0" fontAlgn="base">
        <a:spcBef>
          <a:spcPct val="0"/>
        </a:spcBef>
        <a:spcAft>
          <a:spcPct val="0"/>
        </a:spcAft>
        <a:defRPr sz="4200">
          <a:solidFill>
            <a:schemeClr val="tx2"/>
          </a:solidFill>
          <a:latin typeface="Arial" panose="020B0604020202020204" pitchFamily="34" charset="0"/>
        </a:defRPr>
      </a:lvl6pPr>
      <a:lvl7pPr marL="914400" algn="l" rtl="0" fontAlgn="base">
        <a:spcBef>
          <a:spcPct val="0"/>
        </a:spcBef>
        <a:spcAft>
          <a:spcPct val="0"/>
        </a:spcAft>
        <a:defRPr sz="4200">
          <a:solidFill>
            <a:schemeClr val="tx2"/>
          </a:solidFill>
          <a:latin typeface="Arial" panose="020B0604020202020204" pitchFamily="34" charset="0"/>
        </a:defRPr>
      </a:lvl7pPr>
      <a:lvl8pPr marL="1371600" algn="l" rtl="0" fontAlgn="base">
        <a:spcBef>
          <a:spcPct val="0"/>
        </a:spcBef>
        <a:spcAft>
          <a:spcPct val="0"/>
        </a:spcAft>
        <a:defRPr sz="4200">
          <a:solidFill>
            <a:schemeClr val="tx2"/>
          </a:solidFill>
          <a:latin typeface="Arial" panose="020B0604020202020204" pitchFamily="34" charset="0"/>
        </a:defRPr>
      </a:lvl8pPr>
      <a:lvl9pPr marL="1828800" algn="l" rtl="0" fontAlgn="base">
        <a:spcBef>
          <a:spcPct val="0"/>
        </a:spcBef>
        <a:spcAft>
          <a:spcPct val="0"/>
        </a:spcAft>
        <a:defRPr sz="42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6pPr>
      <a:lvl7pPr marL="2971800" indent="-228600" algn="l" rtl="0" fontAlgn="base">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7pPr>
      <a:lvl8pPr marL="3429000" indent="-228600" algn="l" rtl="0" fontAlgn="base">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8pPr>
      <a:lvl9pPr marL="3886200" indent="-228600" algn="l" rtl="0" fontAlgn="base">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90.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91.w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92.w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93.wmf"/></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94.wmf"/></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95.wmf"/></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tags" Target="../tags/tag9.xml"/><Relationship Id="rId7" Type="http://schemas.openxmlformats.org/officeDocument/2006/relationships/image" Target="../media/image99.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98.png"/><Relationship Id="rId5" Type="http://schemas.openxmlformats.org/officeDocument/2006/relationships/slideLayout" Target="../slideLayouts/slideLayout2.xml"/><Relationship Id="rId4" Type="http://schemas.openxmlformats.org/officeDocument/2006/relationships/tags" Target="../tags/tag10.xml"/><Relationship Id="rId9" Type="http://schemas.openxmlformats.org/officeDocument/2006/relationships/image" Target="../media/image10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97.png"/><Relationship Id="rId4"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tags" Target="../tags/tag16.xml"/><Relationship Id="rId7" Type="http://schemas.openxmlformats.org/officeDocument/2006/relationships/notesSlide" Target="../notesSlides/notesSlide47.xml"/><Relationship Id="rId12" Type="http://schemas.openxmlformats.org/officeDocument/2006/relationships/image" Target="../media/image106.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2.xml"/><Relationship Id="rId11" Type="http://schemas.openxmlformats.org/officeDocument/2006/relationships/image" Target="../media/image105.png"/><Relationship Id="rId5" Type="http://schemas.openxmlformats.org/officeDocument/2006/relationships/tags" Target="../tags/tag18.xml"/><Relationship Id="rId10" Type="http://schemas.openxmlformats.org/officeDocument/2006/relationships/image" Target="../media/image104.png"/><Relationship Id="rId4" Type="http://schemas.openxmlformats.org/officeDocument/2006/relationships/tags" Target="../tags/tag17.xml"/><Relationship Id="rId9" Type="http://schemas.openxmlformats.org/officeDocument/2006/relationships/image" Target="../media/image103.png"/></Relationships>
</file>

<file path=ppt/slides/_rels/slide12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23.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tags" Target="../tags/tag22.xml"/><Relationship Id="rId7" Type="http://schemas.openxmlformats.org/officeDocument/2006/relationships/image" Target="../media/image108.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Layout" Target="../slideLayouts/slideLayout2.xml"/><Relationship Id="rId11" Type="http://schemas.openxmlformats.org/officeDocument/2006/relationships/image" Target="../media/image112.png"/><Relationship Id="rId5" Type="http://schemas.openxmlformats.org/officeDocument/2006/relationships/tags" Target="../tags/tag24.xml"/><Relationship Id="rId10" Type="http://schemas.openxmlformats.org/officeDocument/2006/relationships/image" Target="../media/image111.png"/><Relationship Id="rId4" Type="http://schemas.openxmlformats.org/officeDocument/2006/relationships/tags" Target="../tags/tag23.xml"/><Relationship Id="rId9" Type="http://schemas.openxmlformats.org/officeDocument/2006/relationships/image" Target="../media/image1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5.w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7.wmf"/><Relationship Id="rId4"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5.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6.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image" Target="../media/image27.wmf"/><Relationship Id="rId4" Type="http://schemas.openxmlformats.org/officeDocument/2006/relationships/oleObject" Target="../embeddings/oleObject11.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0.wmf"/><Relationship Id="rId5" Type="http://schemas.openxmlformats.org/officeDocument/2006/relationships/oleObject" Target="../embeddings/oleObject14.bin"/><Relationship Id="rId4" Type="http://schemas.openxmlformats.org/officeDocument/2006/relationships/image" Target="../media/image29.wmf"/></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23.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6.bin"/><Relationship Id="rId5" Type="http://schemas.openxmlformats.org/officeDocument/2006/relationships/image" Target="../media/image34.wmf"/><Relationship Id="rId4" Type="http://schemas.openxmlformats.org/officeDocument/2006/relationships/oleObject" Target="../embeddings/oleObject15.bin"/><Relationship Id="rId9" Type="http://schemas.openxmlformats.org/officeDocument/2006/relationships/image" Target="../media/image36.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vmlDrawing" Target="../drawings/vmlDrawing12.vml"/><Relationship Id="rId5" Type="http://schemas.openxmlformats.org/officeDocument/2006/relationships/image" Target="../media/image37.wmf"/><Relationship Id="rId4" Type="http://schemas.openxmlformats.org/officeDocument/2006/relationships/oleObject" Target="../embeddings/oleObject18.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42.w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20.bin"/><Relationship Id="rId5" Type="http://schemas.openxmlformats.org/officeDocument/2006/relationships/image" Target="../media/image41.wmf"/><Relationship Id="rId4" Type="http://schemas.openxmlformats.org/officeDocument/2006/relationships/oleObject" Target="../embeddings/oleObject19.bin"/></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50.png"/><Relationship Id="rId4" Type="http://schemas.openxmlformats.org/officeDocument/2006/relationships/image" Target="../media/image49.png"/></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42.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53.wmf"/><Relationship Id="rId4" Type="http://schemas.openxmlformats.org/officeDocument/2006/relationships/oleObject" Target="../embeddings/oleObject22.bin"/></Relationships>
</file>

<file path=ppt/slides/_rels/slide82.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5.wmf"/><Relationship Id="rId5" Type="http://schemas.openxmlformats.org/officeDocument/2006/relationships/oleObject" Target="../embeddings/oleObject24.bin"/><Relationship Id="rId4" Type="http://schemas.openxmlformats.org/officeDocument/2006/relationships/image" Target="../media/image54.wmf"/></Relationships>
</file>

<file path=ppt/slides/_rels/slide83.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67.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9.wmf"/><Relationship Id="rId5" Type="http://schemas.openxmlformats.org/officeDocument/2006/relationships/oleObject" Target="../embeddings/oleObject28.bin"/><Relationship Id="rId4" Type="http://schemas.openxmlformats.org/officeDocument/2006/relationships/image" Target="../media/image68.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70.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71.wmf"/></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72.wmf"/><Relationship Id="rId4" Type="http://schemas.openxmlformats.org/officeDocument/2006/relationships/oleObject" Target="../embeddings/oleObject31.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73.wmf"/></Relationships>
</file>

<file path=ppt/slides/_rels/slide91.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notesSlide" Target="../notesSlides/notesSlide40.xml"/><Relationship Id="rId7" Type="http://schemas.openxmlformats.org/officeDocument/2006/relationships/oleObject" Target="../embeddings/oleObject35.bin"/><Relationship Id="rId12" Type="http://schemas.openxmlformats.org/officeDocument/2006/relationships/image" Target="../media/image77.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34.bin"/><Relationship Id="rId11" Type="http://schemas.openxmlformats.org/officeDocument/2006/relationships/oleObject" Target="../embeddings/oleObject37.bin"/><Relationship Id="rId5" Type="http://schemas.openxmlformats.org/officeDocument/2006/relationships/image" Target="../media/image74.wmf"/><Relationship Id="rId10" Type="http://schemas.openxmlformats.org/officeDocument/2006/relationships/image" Target="../media/image76.wmf"/><Relationship Id="rId4" Type="http://schemas.openxmlformats.org/officeDocument/2006/relationships/oleObject" Target="../embeddings/oleObject33.bin"/><Relationship Id="rId9" Type="http://schemas.openxmlformats.org/officeDocument/2006/relationships/oleObject" Target="../embeddings/oleObject36.bin"/></Relationships>
</file>

<file path=ppt/slides/_rels/slide92.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notesSlide" Target="../notesSlides/notesSlide41.xml"/><Relationship Id="rId7" Type="http://schemas.openxmlformats.org/officeDocument/2006/relationships/oleObject" Target="../embeddings/oleObject40.bin"/><Relationship Id="rId12" Type="http://schemas.openxmlformats.org/officeDocument/2006/relationships/image" Target="../media/image80.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39.bin"/><Relationship Id="rId11" Type="http://schemas.openxmlformats.org/officeDocument/2006/relationships/oleObject" Target="../embeddings/oleObject42.bin"/><Relationship Id="rId5" Type="http://schemas.openxmlformats.org/officeDocument/2006/relationships/image" Target="../media/image74.wmf"/><Relationship Id="rId10" Type="http://schemas.openxmlformats.org/officeDocument/2006/relationships/image" Target="../media/image79.wmf"/><Relationship Id="rId4" Type="http://schemas.openxmlformats.org/officeDocument/2006/relationships/oleObject" Target="../embeddings/oleObject38.bin"/><Relationship Id="rId9" Type="http://schemas.openxmlformats.org/officeDocument/2006/relationships/oleObject" Target="../embeddings/oleObject41.bin"/></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81.wmf"/></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82.wmf"/><Relationship Id="rId4" Type="http://schemas.openxmlformats.org/officeDocument/2006/relationships/oleObject" Target="../embeddings/oleObject44.bin"/></Relationships>
</file>

<file path=ppt/slides/_rels/slide95.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84.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46.bin"/><Relationship Id="rId5" Type="http://schemas.openxmlformats.org/officeDocument/2006/relationships/image" Target="../media/image83.wmf"/><Relationship Id="rId4" Type="http://schemas.openxmlformats.org/officeDocument/2006/relationships/oleObject" Target="../embeddings/oleObject45.bin"/></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notesSlide" Target="../notesSlides/notesSlide43.xml"/><Relationship Id="rId7" Type="http://schemas.openxmlformats.org/officeDocument/2006/relationships/image" Target="../media/image86.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48.bin"/><Relationship Id="rId11" Type="http://schemas.openxmlformats.org/officeDocument/2006/relationships/image" Target="../media/image88.wmf"/><Relationship Id="rId5" Type="http://schemas.openxmlformats.org/officeDocument/2006/relationships/image" Target="../media/image85.w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87.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§2.1 Sets</a:t>
            </a:r>
          </a:p>
        </p:txBody>
      </p:sp>
      <p:sp>
        <p:nvSpPr>
          <p:cNvPr id="5123" name="Rectangle 3"/>
          <p:cNvSpPr>
            <a:spLocks noGrp="1"/>
          </p:cNvSpPr>
          <p:nvPr>
            <p:ph idx="1"/>
          </p:nvPr>
        </p:nvSpPr>
        <p:spPr>
          <a:xfrm>
            <a:off x="457200" y="1600200"/>
            <a:ext cx="8077200" cy="4419600"/>
          </a:xfrm>
        </p:spPr>
        <p:txBody>
          <a:bodyPr vert="horz" wrap="square" lIns="91440" tIns="45720" rIns="91440" bIns="45720" anchor="t"/>
          <a:lstStyle/>
          <a:p>
            <a:pPr eaLnBrk="1" hangingPunct="1"/>
            <a:r>
              <a:rPr lang="en-US" altLang="zh-CN" sz="2800" dirty="0">
                <a:ea typeface="宋体" panose="02010600030101010101" pitchFamily="2" charset="-122"/>
              </a:rPr>
              <a:t>A </a:t>
            </a:r>
            <a:r>
              <a:rPr lang="en-US" altLang="zh-CN" sz="2800" i="1" dirty="0">
                <a:ea typeface="宋体" panose="02010600030101010101" pitchFamily="2" charset="-122"/>
              </a:rPr>
              <a:t>set</a:t>
            </a:r>
            <a:r>
              <a:rPr lang="en-US" altLang="zh-CN" sz="2800" dirty="0">
                <a:ea typeface="宋体" panose="02010600030101010101" pitchFamily="2" charset="-122"/>
              </a:rPr>
              <a:t> is a type of structure, representing an </a:t>
            </a:r>
            <a:r>
              <a:rPr lang="en-US" altLang="zh-CN" sz="2800" i="1" dirty="0">
                <a:ea typeface="宋体" panose="02010600030101010101" pitchFamily="2" charset="-122"/>
              </a:rPr>
              <a:t>unordered </a:t>
            </a:r>
            <a:r>
              <a:rPr lang="en-US" altLang="zh-CN" sz="2800" dirty="0">
                <a:ea typeface="宋体" panose="02010600030101010101" pitchFamily="2" charset="-122"/>
              </a:rPr>
              <a:t>collection of zero or more </a:t>
            </a:r>
            <a:r>
              <a:rPr lang="en-US" altLang="zh-CN" sz="2800" i="1" dirty="0">
                <a:ea typeface="宋体" panose="02010600030101010101" pitchFamily="2" charset="-122"/>
              </a:rPr>
              <a:t>distinct </a:t>
            </a:r>
            <a:r>
              <a:rPr lang="en-US" altLang="zh-CN" sz="2800" dirty="0">
                <a:ea typeface="宋体" panose="02010600030101010101" pitchFamily="2" charset="-122"/>
              </a:rPr>
              <a:t>(different) objects.</a:t>
            </a:r>
          </a:p>
          <a:p>
            <a:pPr eaLnBrk="1" hangingPunct="1"/>
            <a:r>
              <a:rPr lang="en-US" altLang="zh-CN" sz="2800" dirty="0">
                <a:solidFill>
                  <a:srgbClr val="0000CC"/>
                </a:solidFill>
                <a:ea typeface="宋体" panose="02010600030101010101" pitchFamily="2" charset="-122"/>
              </a:rPr>
              <a:t>Set theory deals with operations between, relations among, and statements about sets.</a:t>
            </a:r>
          </a:p>
          <a:p>
            <a:pPr eaLnBrk="1" hangingPunct="1"/>
            <a:r>
              <a:rPr lang="en-US" altLang="zh-CN" sz="2800" dirty="0">
                <a:ea typeface="宋体" panose="02010600030101010101" pitchFamily="2" charset="-122"/>
              </a:rPr>
              <a:t>Sets are ubiquitous in computer software systems.</a:t>
            </a:r>
          </a:p>
          <a:p>
            <a:pPr eaLnBrk="1" hangingPunct="1"/>
            <a:r>
              <a:rPr lang="en-US" altLang="zh-CN" sz="2800" i="1" dirty="0">
                <a:solidFill>
                  <a:srgbClr val="0000CC"/>
                </a:solidFill>
                <a:ea typeface="宋体" panose="02010600030101010101" pitchFamily="2" charset="-122"/>
              </a:rPr>
              <a:t>All</a:t>
            </a:r>
            <a:r>
              <a:rPr lang="en-US" altLang="zh-CN" sz="2800" dirty="0">
                <a:solidFill>
                  <a:srgbClr val="0000CC"/>
                </a:solidFill>
                <a:ea typeface="宋体" panose="02010600030101010101" pitchFamily="2" charset="-122"/>
              </a:rPr>
              <a:t> of mathematics can be defined in terms of some form of set theory (using predicate logic).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1"/>
          <p:cNvPicPr>
            <a:picLocks noChangeAspect="1"/>
          </p:cNvPicPr>
          <p:nvPr/>
        </p:nvPicPr>
        <p:blipFill>
          <a:blip r:embed="rId4"/>
          <a:stretch>
            <a:fillRect/>
          </a:stretch>
        </p:blipFill>
        <p:spPr>
          <a:xfrm>
            <a:off x="990600" y="2819400"/>
            <a:ext cx="5486400" cy="2895600"/>
          </a:xfrm>
          <a:prstGeom prst="rect">
            <a:avLst/>
          </a:prstGeom>
          <a:noFill/>
          <a:ln w="9525">
            <a:noFill/>
          </a:ln>
        </p:spPr>
      </p:pic>
      <p:sp>
        <p:nvSpPr>
          <p:cNvPr id="17411" name="Rectangle 2"/>
          <p:cNvSpPr>
            <a:spLocks noGrp="1"/>
          </p:cNvSpPr>
          <p:nvPr>
            <p:ph type="title"/>
          </p:nvPr>
        </p:nvSpPr>
        <p:spPr/>
        <p:txBody>
          <a:bodyPr vert="horz" wrap="square" lIns="91440" tIns="45720" rIns="91440" bIns="45720" anchor="ctr"/>
          <a:lstStyle/>
          <a:p>
            <a:pPr eaLnBrk="1" hangingPunct="1"/>
            <a:r>
              <a:rPr lang="en-US" altLang="zh-CN" sz="3800" dirty="0">
                <a:ea typeface="宋体" panose="02010600030101010101" pitchFamily="2" charset="-122"/>
              </a:rPr>
              <a:t>Proper (Strict) Subsets &amp; Supersets</a:t>
            </a:r>
          </a:p>
        </p:txBody>
      </p:sp>
      <p:sp>
        <p:nvSpPr>
          <p:cNvPr id="17412" name="Rectangle 3"/>
          <p:cNvSpPr>
            <a:spLocks noGrp="1"/>
          </p:cNvSpPr>
          <p:nvPr>
            <p:ph idx="1"/>
          </p:nvPr>
        </p:nvSpPr>
        <p:spPr/>
        <p:txBody>
          <a:bodyPr vert="horz" wrap="square" lIns="91440" tIns="45720" rIns="91440" bIns="45720" anchor="t"/>
          <a:lstStyle/>
          <a:p>
            <a:pPr eaLnBrk="1" hangingPunct="1"/>
            <a:r>
              <a:rPr lang="en-US" altLang="zh-CN" i="1" dirty="0">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T </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 is a proper subset of </a:t>
            </a:r>
            <a:r>
              <a:rPr lang="en-US" altLang="zh-CN" i="1" dirty="0">
                <a:ea typeface="宋体" panose="02010600030101010101" pitchFamily="2" charset="-122"/>
                <a:sym typeface="Symbol" panose="05050102010706020507" pitchFamily="18" charset="2"/>
              </a:rPr>
              <a:t>T</a:t>
            </a:r>
            <a:r>
              <a:rPr lang="en-US" altLang="zh-CN" dirty="0">
                <a:ea typeface="宋体" panose="02010600030101010101" pitchFamily="2" charset="-122"/>
                <a:sym typeface="Symbol" panose="05050102010706020507" pitchFamily="18" charset="2"/>
              </a:rPr>
              <a:t>”) means that </a:t>
            </a:r>
            <a:r>
              <a:rPr lang="en-US" altLang="zh-CN" i="1" dirty="0">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T </a:t>
            </a:r>
            <a:r>
              <a:rPr lang="en-US" altLang="zh-CN" dirty="0">
                <a:ea typeface="宋体" panose="02010600030101010101" pitchFamily="2" charset="-122"/>
                <a:sym typeface="Symbol" panose="05050102010706020507" pitchFamily="18" charset="2"/>
              </a:rPr>
              <a:t>but</a:t>
            </a:r>
            <a:r>
              <a:rPr lang="en-US" altLang="zh-CN" i="1" dirty="0">
                <a:ea typeface="宋体" panose="02010600030101010101" pitchFamily="2" charset="-122"/>
                <a:sym typeface="Symbol" panose="05050102010706020507" pitchFamily="18" charset="2"/>
              </a:rPr>
              <a:t>           .  </a:t>
            </a:r>
            <a:r>
              <a:rPr lang="en-US" altLang="zh-CN" dirty="0">
                <a:ea typeface="宋体" panose="02010600030101010101" pitchFamily="2" charset="-122"/>
                <a:sym typeface="Symbol" panose="05050102010706020507" pitchFamily="18" charset="2"/>
              </a:rPr>
              <a:t>Similar for </a:t>
            </a:r>
            <a:r>
              <a:rPr lang="en-US" altLang="zh-CN" i="1" dirty="0">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T.</a:t>
            </a:r>
          </a:p>
        </p:txBody>
      </p:sp>
      <p:graphicFrame>
        <p:nvGraphicFramePr>
          <p:cNvPr id="17413" name="Object 4"/>
          <p:cNvGraphicFramePr>
            <a:graphicFrameLocks noChangeAspect="1"/>
          </p:cNvGraphicFramePr>
          <p:nvPr/>
        </p:nvGraphicFramePr>
        <p:xfrm>
          <a:off x="3595688" y="2178050"/>
          <a:ext cx="1042987" cy="536575"/>
        </p:xfrm>
        <a:graphic>
          <a:graphicData uri="http://schemas.openxmlformats.org/presentationml/2006/ole">
            <mc:AlternateContent xmlns:mc="http://schemas.openxmlformats.org/markup-compatibility/2006">
              <mc:Choice xmlns:v="urn:schemas-microsoft-com:vml" Requires="v">
                <p:oleObj spid="_x0000_s4102" r:id="rId5" imgW="393700" imgH="203200" progId="Equation.3">
                  <p:embed/>
                </p:oleObj>
              </mc:Choice>
              <mc:Fallback>
                <p:oleObj r:id="rId5" imgW="393700" imgH="203200" progId="Equation.3">
                  <p:embed/>
                  <p:pic>
                    <p:nvPicPr>
                      <p:cNvPr id="0" name="图片 3075"/>
                      <p:cNvPicPr/>
                      <p:nvPr/>
                    </p:nvPicPr>
                    <p:blipFill>
                      <a:blip r:embed="rId6"/>
                      <a:stretch>
                        <a:fillRect/>
                      </a:stretch>
                    </p:blipFill>
                    <p:spPr>
                      <a:xfrm>
                        <a:off x="3595688" y="2178050"/>
                        <a:ext cx="1042987" cy="536575"/>
                      </a:xfrm>
                      <a:prstGeom prst="rect">
                        <a:avLst/>
                      </a:prstGeom>
                      <a:noFill/>
                      <a:ln w="38100">
                        <a:noFill/>
                        <a:miter/>
                      </a:ln>
                    </p:spPr>
                  </p:pic>
                </p:oleObj>
              </mc:Fallback>
            </mc:AlternateContent>
          </a:graphicData>
        </a:graphic>
      </p:graphicFrame>
      <p:sp>
        <p:nvSpPr>
          <p:cNvPr id="17414" name="Oval 5"/>
          <p:cNvSpPr/>
          <p:nvPr/>
        </p:nvSpPr>
        <p:spPr>
          <a:xfrm>
            <a:off x="1676400" y="3200400"/>
            <a:ext cx="4419600" cy="2133600"/>
          </a:xfrm>
          <a:prstGeom prst="ellipse">
            <a:avLst/>
          </a:prstGeom>
          <a:solidFill>
            <a:schemeClr val="accent1"/>
          </a:solidFill>
          <a:ln w="254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eaLnBrk="1" hangingPunct="1">
              <a:buClrTx/>
              <a:buSzPct val="100000"/>
              <a:buNone/>
            </a:pPr>
            <a:endParaRPr lang="zh-CN" altLang="en-US" dirty="0">
              <a:ea typeface="宋体" panose="02010600030101010101" pitchFamily="2" charset="-122"/>
            </a:endParaRPr>
          </a:p>
        </p:txBody>
      </p:sp>
      <p:sp>
        <p:nvSpPr>
          <p:cNvPr id="17415" name="Oval 6"/>
          <p:cNvSpPr/>
          <p:nvPr/>
        </p:nvSpPr>
        <p:spPr>
          <a:xfrm>
            <a:off x="2438400" y="3733800"/>
            <a:ext cx="1828800" cy="1295400"/>
          </a:xfrm>
          <a:prstGeom prst="ellipse">
            <a:avLst/>
          </a:prstGeom>
          <a:solidFill>
            <a:srgbClr val="FF9900"/>
          </a:solidFill>
          <a:ln w="254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eaLnBrk="1" hangingPunct="1">
              <a:buClrTx/>
              <a:buSzPct val="100000"/>
              <a:buNone/>
            </a:pPr>
            <a:endParaRPr lang="zh-CN" altLang="en-US" dirty="0">
              <a:ea typeface="宋体" panose="02010600030101010101" pitchFamily="2" charset="-122"/>
            </a:endParaRPr>
          </a:p>
        </p:txBody>
      </p:sp>
      <p:sp>
        <p:nvSpPr>
          <p:cNvPr id="17416" name="Text Box 7"/>
          <p:cNvSpPr txBox="1"/>
          <p:nvPr/>
        </p:nvSpPr>
        <p:spPr>
          <a:xfrm>
            <a:off x="3124200" y="4419600"/>
            <a:ext cx="7620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50000"/>
              </a:spcBef>
              <a:buClrTx/>
              <a:buSzPct val="100000"/>
              <a:buNone/>
            </a:pPr>
            <a:r>
              <a:rPr lang="en-US" altLang="zh-CN" sz="4000" i="1" dirty="0">
                <a:latin typeface="Times New Roman" panose="02020603050405020304" pitchFamily="18" charset="0"/>
                <a:ea typeface="宋体" panose="02010600030101010101" pitchFamily="2" charset="-122"/>
              </a:rPr>
              <a:t>S</a:t>
            </a:r>
            <a:endParaRPr lang="en-US" altLang="zh-CN" sz="2400" dirty="0">
              <a:latin typeface="Times New Roman" panose="02020603050405020304" pitchFamily="18" charset="0"/>
              <a:ea typeface="宋体" panose="02010600030101010101" pitchFamily="2" charset="-122"/>
            </a:endParaRPr>
          </a:p>
        </p:txBody>
      </p:sp>
      <p:sp>
        <p:nvSpPr>
          <p:cNvPr id="17417" name="Text Box 8"/>
          <p:cNvSpPr txBox="1"/>
          <p:nvPr/>
        </p:nvSpPr>
        <p:spPr>
          <a:xfrm>
            <a:off x="4038600" y="4686300"/>
            <a:ext cx="7620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50000"/>
              </a:spcBef>
              <a:buClrTx/>
              <a:buSzPct val="100000"/>
              <a:buNone/>
            </a:pPr>
            <a:r>
              <a:rPr lang="en-US" altLang="zh-CN" sz="4000" i="1" dirty="0">
                <a:latin typeface="Times New Roman" panose="02020603050405020304" pitchFamily="18" charset="0"/>
                <a:ea typeface="宋体" panose="02010600030101010101" pitchFamily="2" charset="-122"/>
              </a:rPr>
              <a:t>T</a:t>
            </a:r>
            <a:endParaRPr lang="en-US" altLang="zh-CN" sz="2400" dirty="0">
              <a:latin typeface="Times New Roman" panose="02020603050405020304" pitchFamily="18" charset="0"/>
              <a:ea typeface="宋体" panose="02010600030101010101" pitchFamily="2" charset="-122"/>
            </a:endParaRPr>
          </a:p>
        </p:txBody>
      </p:sp>
      <p:sp>
        <p:nvSpPr>
          <p:cNvPr id="17418" name="Text Box 9"/>
          <p:cNvSpPr txBox="1"/>
          <p:nvPr/>
        </p:nvSpPr>
        <p:spPr>
          <a:xfrm>
            <a:off x="1752600" y="5676900"/>
            <a:ext cx="449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50000"/>
              </a:spcBef>
              <a:buClrTx/>
              <a:buSzPct val="100000"/>
              <a:buNone/>
            </a:pPr>
            <a:r>
              <a:rPr lang="en-US" altLang="zh-CN" sz="2400" dirty="0">
                <a:latin typeface="Times New Roman" panose="02020603050405020304" pitchFamily="18" charset="0"/>
                <a:ea typeface="宋体" panose="02010600030101010101" pitchFamily="2" charset="-122"/>
              </a:rPr>
              <a:t>Venn Diagram equivalent of </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S</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i="1" dirty="0">
                <a:latin typeface="Times New Roman" panose="02020603050405020304" pitchFamily="18" charset="0"/>
                <a:ea typeface="宋体" panose="02010600030101010101" pitchFamily="2" charset="-122"/>
                <a:sym typeface="Symbol" panose="05050102010706020507" pitchFamily="18" charset="2"/>
              </a:rPr>
              <a:t>T</a:t>
            </a:r>
            <a:endParaRPr lang="en-US" altLang="zh-CN" sz="2400" dirty="0">
              <a:latin typeface="Times New Roman" panose="02020603050405020304" pitchFamily="18" charset="0"/>
              <a:ea typeface="宋体" panose="02010600030101010101" pitchFamily="2" charset="-122"/>
            </a:endParaRPr>
          </a:p>
        </p:txBody>
      </p:sp>
      <p:sp>
        <p:nvSpPr>
          <p:cNvPr id="17419" name="Text Box 10"/>
          <p:cNvSpPr txBox="1"/>
          <p:nvPr/>
        </p:nvSpPr>
        <p:spPr>
          <a:xfrm>
            <a:off x="6553200" y="3352800"/>
            <a:ext cx="22098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50000"/>
              </a:spcBef>
              <a:buClrTx/>
              <a:buSzPct val="100000"/>
              <a:buNone/>
            </a:pPr>
            <a:r>
              <a:rPr lang="en-US" altLang="zh-CN" sz="2400" dirty="0">
                <a:latin typeface="Times New Roman" panose="02020603050405020304" pitchFamily="18" charset="0"/>
                <a:ea typeface="宋体" panose="02010600030101010101" pitchFamily="2" charset="-122"/>
              </a:rPr>
              <a:t>Example:</a:t>
            </a:r>
            <a:br>
              <a:rPr lang="en-US" altLang="zh-CN" sz="2400" dirty="0">
                <a:latin typeface="Times New Roman" panose="02020603050405020304" pitchFamily="18" charset="0"/>
                <a:ea typeface="宋体" panose="02010600030101010101" pitchFamily="2" charset="-122"/>
              </a:rPr>
            </a:br>
            <a:r>
              <a:rPr lang="en-US" altLang="zh-CN" sz="2400" dirty="0">
                <a:latin typeface="Times New Roman" panose="02020603050405020304" pitchFamily="18" charset="0"/>
                <a:ea typeface="宋体" panose="02010600030101010101" pitchFamily="2" charset="-122"/>
              </a:rPr>
              <a:t>{1,2} </a:t>
            </a:r>
            <a:r>
              <a:rPr lang="en-US" altLang="zh-CN" sz="2400" dirty="0">
                <a:latin typeface="Times New Roman" panose="02020603050405020304" pitchFamily="18" charset="0"/>
                <a:ea typeface="宋体" panose="02010600030101010101" pitchFamily="2" charset="-122"/>
                <a:sym typeface="Symbol" panose="05050102010706020507" pitchFamily="18" charset="2"/>
              </a:rPr>
              <a:t> {1,2,3}</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Countable Sets: Examples</a:t>
            </a:r>
          </a:p>
        </p:txBody>
      </p:sp>
      <p:sp>
        <p:nvSpPr>
          <p:cNvPr id="41987" name="Rectangle 3"/>
          <p:cNvSpPr>
            <a:spLocks noGrp="1"/>
          </p:cNvSpPr>
          <p:nvPr>
            <p:ph idx="1"/>
          </p:nvPr>
        </p:nvSpPr>
        <p:spPr/>
        <p:txBody>
          <a:bodyPr vert="horz" wrap="square" lIns="91440" tIns="45720" rIns="91440" bIns="45720" anchor="t"/>
          <a:lstStyle/>
          <a:p>
            <a:pPr eaLnBrk="1" hangingPunct="1"/>
            <a:r>
              <a:rPr lang="en-US" altLang="zh-CN" b="1" dirty="0">
                <a:ea typeface="宋体" panose="02010600030101010101" pitchFamily="2" charset="-122"/>
              </a:rPr>
              <a:t>Theorem:</a:t>
            </a:r>
            <a:r>
              <a:rPr lang="en-US" altLang="zh-CN" dirty="0">
                <a:ea typeface="宋体" panose="02010600030101010101" pitchFamily="2" charset="-122"/>
              </a:rPr>
              <a:t> The set </a:t>
            </a:r>
            <a:r>
              <a:rPr lang="en-US" altLang="zh-CN" b="1" dirty="0">
                <a:solidFill>
                  <a:srgbClr val="FF0000"/>
                </a:solidFill>
                <a:ea typeface="宋体" panose="02010600030101010101" pitchFamily="2" charset="-122"/>
              </a:rPr>
              <a:t>Z</a:t>
            </a:r>
            <a:r>
              <a:rPr lang="en-US" altLang="zh-CN" dirty="0">
                <a:ea typeface="宋体" panose="02010600030101010101" pitchFamily="2" charset="-122"/>
              </a:rPr>
              <a:t> is countable.</a:t>
            </a:r>
          </a:p>
          <a:p>
            <a:pPr lvl="1" eaLnBrk="1" hangingPunct="1"/>
            <a:r>
              <a:rPr lang="en-US" altLang="zh-CN" b="1" dirty="0">
                <a:solidFill>
                  <a:srgbClr val="990033"/>
                </a:solidFill>
                <a:ea typeface="宋体" panose="02010600030101010101" pitchFamily="2" charset="-122"/>
              </a:rPr>
              <a:t>Proof:</a:t>
            </a:r>
            <a:r>
              <a:rPr lang="en-US" altLang="zh-CN" dirty="0">
                <a:solidFill>
                  <a:schemeClr val="accent2"/>
                </a:solidFill>
                <a:ea typeface="宋体" panose="02010600030101010101" pitchFamily="2" charset="-122"/>
              </a:rPr>
              <a:t> </a:t>
            </a:r>
            <a:r>
              <a:rPr lang="en-US" altLang="zh-CN" dirty="0">
                <a:solidFill>
                  <a:srgbClr val="990033"/>
                </a:solidFill>
                <a:ea typeface="宋体" panose="02010600030101010101" pitchFamily="2" charset="-122"/>
              </a:rPr>
              <a:t>Consider</a:t>
            </a:r>
            <a:r>
              <a:rPr lang="en-US" altLang="zh-CN" dirty="0">
                <a:solidFill>
                  <a:schemeClr val="accent2"/>
                </a:solidFill>
                <a:ea typeface="宋体" panose="02010600030101010101" pitchFamily="2" charset="-122"/>
              </a:rPr>
              <a:t> </a:t>
            </a:r>
            <a:r>
              <a:rPr lang="en-US" altLang="zh-CN" i="1" dirty="0">
                <a:solidFill>
                  <a:srgbClr val="FF0000"/>
                </a:solidFill>
                <a:ea typeface="宋体" panose="02010600030101010101" pitchFamily="2" charset="-122"/>
              </a:rPr>
              <a:t>f</a:t>
            </a:r>
            <a:r>
              <a:rPr lang="en-US" altLang="zh-CN" dirty="0">
                <a:solidFill>
                  <a:srgbClr val="FF0000"/>
                </a:solidFill>
                <a:ea typeface="宋体" panose="02010600030101010101" pitchFamily="2" charset="-122"/>
              </a:rPr>
              <a:t>:</a:t>
            </a:r>
            <a:r>
              <a:rPr lang="en-US" altLang="zh-CN" b="1" dirty="0">
                <a:solidFill>
                  <a:srgbClr val="FF0000"/>
                </a:solidFill>
                <a:ea typeface="宋体" panose="02010600030101010101" pitchFamily="2" charset="-122"/>
              </a:rPr>
              <a:t>Z</a:t>
            </a:r>
            <a:r>
              <a:rPr lang="en-US" altLang="zh-CN" dirty="0">
                <a:solidFill>
                  <a:srgbClr val="FF0000"/>
                </a:solidFill>
                <a:ea typeface="宋体" panose="02010600030101010101" pitchFamily="2" charset="-122"/>
                <a:sym typeface="Symbol" panose="05050102010706020507" pitchFamily="18" charset="2"/>
              </a:rPr>
              <a:t></a:t>
            </a:r>
            <a:r>
              <a:rPr lang="en-US" altLang="zh-CN" b="1" dirty="0">
                <a:solidFill>
                  <a:srgbClr val="FF0000"/>
                </a:solidFill>
                <a:ea typeface="宋体" panose="02010600030101010101" pitchFamily="2" charset="-122"/>
                <a:sym typeface="Symbol" panose="05050102010706020507" pitchFamily="18" charset="2"/>
              </a:rPr>
              <a:t>N</a:t>
            </a:r>
            <a:r>
              <a:rPr lang="en-US" altLang="zh-CN" dirty="0">
                <a:solidFill>
                  <a:schemeClr val="accent2"/>
                </a:solidFill>
                <a:ea typeface="宋体" panose="02010600030101010101" pitchFamily="2" charset="-122"/>
                <a:sym typeface="Symbol" panose="05050102010706020507" pitchFamily="18" charset="2"/>
              </a:rPr>
              <a:t> </a:t>
            </a:r>
            <a:r>
              <a:rPr lang="en-US" altLang="zh-CN" dirty="0">
                <a:solidFill>
                  <a:srgbClr val="990033"/>
                </a:solidFill>
                <a:ea typeface="宋体" panose="02010600030101010101" pitchFamily="2" charset="-122"/>
                <a:sym typeface="Symbol" panose="05050102010706020507" pitchFamily="18" charset="2"/>
              </a:rPr>
              <a:t>where</a:t>
            </a:r>
            <a:r>
              <a:rPr lang="en-US" altLang="zh-CN" dirty="0">
                <a:solidFill>
                  <a:schemeClr val="accent2"/>
                </a:solidFill>
                <a:ea typeface="宋体" panose="02010600030101010101" pitchFamily="2" charset="-122"/>
                <a:sym typeface="Symbol" panose="05050102010706020507" pitchFamily="18" charset="2"/>
              </a:rPr>
              <a:t> </a:t>
            </a:r>
            <a:r>
              <a:rPr lang="en-US" altLang="zh-CN" i="1" dirty="0">
                <a:solidFill>
                  <a:srgbClr val="FF0000"/>
                </a:solidFill>
                <a:ea typeface="宋体" panose="02010600030101010101" pitchFamily="2" charset="-122"/>
                <a:sym typeface="Symbol" panose="05050102010706020507" pitchFamily="18" charset="2"/>
              </a:rPr>
              <a:t>f</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i</a:t>
            </a:r>
            <a:r>
              <a:rPr lang="en-US" altLang="zh-CN" dirty="0">
                <a:solidFill>
                  <a:srgbClr val="FF0000"/>
                </a:solidFill>
                <a:ea typeface="宋体" panose="02010600030101010101" pitchFamily="2" charset="-122"/>
                <a:sym typeface="Symbol" panose="05050102010706020507" pitchFamily="18" charset="2"/>
              </a:rPr>
              <a:t>)=2</a:t>
            </a:r>
            <a:r>
              <a:rPr lang="en-US" altLang="zh-CN" i="1" dirty="0">
                <a:solidFill>
                  <a:srgbClr val="FF0000"/>
                </a:solidFill>
                <a:ea typeface="宋体" panose="02010600030101010101" pitchFamily="2" charset="-122"/>
                <a:sym typeface="Symbol" panose="05050102010706020507" pitchFamily="18" charset="2"/>
              </a:rPr>
              <a:t>i</a:t>
            </a:r>
            <a:r>
              <a:rPr lang="en-US" altLang="zh-CN" dirty="0">
                <a:solidFill>
                  <a:schemeClr val="accent2"/>
                </a:solidFill>
                <a:ea typeface="宋体" panose="02010600030101010101" pitchFamily="2" charset="-122"/>
                <a:sym typeface="Symbol" panose="05050102010706020507" pitchFamily="18" charset="2"/>
              </a:rPr>
              <a:t> </a:t>
            </a:r>
            <a:r>
              <a:rPr lang="en-US" altLang="zh-CN" dirty="0">
                <a:solidFill>
                  <a:srgbClr val="990033"/>
                </a:solidFill>
                <a:ea typeface="宋体" panose="02010600030101010101" pitchFamily="2" charset="-122"/>
                <a:sym typeface="Symbol" panose="05050102010706020507" pitchFamily="18" charset="2"/>
              </a:rPr>
              <a:t>for</a:t>
            </a:r>
            <a:r>
              <a:rPr lang="en-US" altLang="zh-CN" dirty="0">
                <a:solidFill>
                  <a:schemeClr val="accent2"/>
                </a:solidFill>
                <a:ea typeface="宋体" panose="02010600030101010101" pitchFamily="2" charset="-122"/>
                <a:sym typeface="Symbol" panose="05050102010706020507" pitchFamily="18" charset="2"/>
              </a:rPr>
              <a:t> </a:t>
            </a:r>
            <a:r>
              <a:rPr lang="en-US" altLang="zh-CN" i="1" dirty="0">
                <a:solidFill>
                  <a:srgbClr val="FF0000"/>
                </a:solidFill>
                <a:ea typeface="宋体" panose="02010600030101010101" pitchFamily="2" charset="-122"/>
                <a:sym typeface="Symbol" panose="05050102010706020507" pitchFamily="18" charset="2"/>
              </a:rPr>
              <a:t>i</a:t>
            </a:r>
            <a:r>
              <a:rPr lang="en-US" altLang="zh-CN" dirty="0">
                <a:solidFill>
                  <a:srgbClr val="FF0000"/>
                </a:solidFill>
                <a:ea typeface="宋体" panose="02010600030101010101" pitchFamily="2" charset="-122"/>
                <a:sym typeface="Symbol" panose="05050102010706020507" pitchFamily="18" charset="2"/>
              </a:rPr>
              <a:t>0</a:t>
            </a:r>
            <a:r>
              <a:rPr lang="en-US" altLang="zh-CN" dirty="0">
                <a:solidFill>
                  <a:schemeClr val="accent2"/>
                </a:solidFill>
                <a:ea typeface="宋体" panose="02010600030101010101" pitchFamily="2" charset="-122"/>
                <a:sym typeface="Symbol" panose="05050102010706020507" pitchFamily="18" charset="2"/>
              </a:rPr>
              <a:t> </a:t>
            </a:r>
            <a:r>
              <a:rPr lang="en-US" altLang="zh-CN" dirty="0">
                <a:solidFill>
                  <a:srgbClr val="990033"/>
                </a:solidFill>
                <a:ea typeface="宋体" panose="02010600030101010101" pitchFamily="2" charset="-122"/>
                <a:sym typeface="Symbol" panose="05050102010706020507" pitchFamily="18" charset="2"/>
              </a:rPr>
              <a:t>and</a:t>
            </a:r>
            <a:r>
              <a:rPr lang="en-US" altLang="zh-CN" dirty="0">
                <a:solidFill>
                  <a:schemeClr val="accent2"/>
                </a:solidFill>
                <a:ea typeface="宋体" panose="02010600030101010101" pitchFamily="2" charset="-122"/>
                <a:sym typeface="Symbol" panose="05050102010706020507" pitchFamily="18" charset="2"/>
              </a:rPr>
              <a:t> </a:t>
            </a:r>
            <a:r>
              <a:rPr lang="en-US" altLang="zh-CN" i="1" dirty="0">
                <a:solidFill>
                  <a:srgbClr val="FF0000"/>
                </a:solidFill>
                <a:ea typeface="宋体" panose="02010600030101010101" pitchFamily="2" charset="-122"/>
                <a:sym typeface="Symbol" panose="05050102010706020507" pitchFamily="18" charset="2"/>
              </a:rPr>
              <a:t>f</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i</a:t>
            </a:r>
            <a:r>
              <a:rPr lang="en-US" altLang="zh-CN" dirty="0">
                <a:solidFill>
                  <a:srgbClr val="FF0000"/>
                </a:solidFill>
                <a:ea typeface="宋体" panose="02010600030101010101" pitchFamily="2" charset="-122"/>
                <a:sym typeface="Symbol" panose="05050102010706020507" pitchFamily="18" charset="2"/>
              </a:rPr>
              <a:t>) = 2</a:t>
            </a:r>
            <a:r>
              <a:rPr lang="en-US" altLang="zh-CN" i="1" dirty="0">
                <a:solidFill>
                  <a:srgbClr val="FF0000"/>
                </a:solidFill>
                <a:ea typeface="宋体" panose="02010600030101010101" pitchFamily="2" charset="-122"/>
                <a:sym typeface="Symbol" panose="05050102010706020507" pitchFamily="18" charset="2"/>
              </a:rPr>
              <a:t>i</a:t>
            </a:r>
            <a:r>
              <a:rPr lang="en-US" altLang="zh-CN" dirty="0">
                <a:solidFill>
                  <a:srgbClr val="FF0000"/>
                </a:solidFill>
                <a:ea typeface="宋体" panose="02010600030101010101" pitchFamily="2" charset="-122"/>
                <a:sym typeface="Symbol" panose="05050102010706020507" pitchFamily="18" charset="2"/>
              </a:rPr>
              <a:t>1</a:t>
            </a:r>
            <a:r>
              <a:rPr lang="en-US" altLang="zh-CN" dirty="0">
                <a:solidFill>
                  <a:schemeClr val="accent2"/>
                </a:solidFill>
                <a:ea typeface="宋体" panose="02010600030101010101" pitchFamily="2" charset="-122"/>
                <a:sym typeface="Symbol" panose="05050102010706020507" pitchFamily="18" charset="2"/>
              </a:rPr>
              <a:t> </a:t>
            </a:r>
            <a:r>
              <a:rPr lang="en-US" altLang="zh-CN" dirty="0">
                <a:solidFill>
                  <a:srgbClr val="990033"/>
                </a:solidFill>
                <a:ea typeface="宋体" panose="02010600030101010101" pitchFamily="2" charset="-122"/>
                <a:sym typeface="Symbol" panose="05050102010706020507" pitchFamily="18" charset="2"/>
              </a:rPr>
              <a:t>for</a:t>
            </a:r>
            <a:r>
              <a:rPr lang="en-US" altLang="zh-CN" dirty="0">
                <a:solidFill>
                  <a:schemeClr val="accent2"/>
                </a:solidFill>
                <a:ea typeface="宋体" panose="02010600030101010101" pitchFamily="2" charset="-122"/>
                <a:sym typeface="Symbol" panose="05050102010706020507" pitchFamily="18" charset="2"/>
              </a:rPr>
              <a:t> </a:t>
            </a:r>
            <a:r>
              <a:rPr lang="en-US" altLang="zh-CN" i="1" dirty="0">
                <a:solidFill>
                  <a:srgbClr val="FF0000"/>
                </a:solidFill>
                <a:ea typeface="宋体" panose="02010600030101010101" pitchFamily="2" charset="-122"/>
                <a:sym typeface="Symbol" panose="05050102010706020507" pitchFamily="18" charset="2"/>
              </a:rPr>
              <a:t>i</a:t>
            </a:r>
            <a:r>
              <a:rPr lang="en-US" altLang="zh-CN" dirty="0">
                <a:solidFill>
                  <a:srgbClr val="FF0000"/>
                </a:solidFill>
                <a:ea typeface="宋体" panose="02010600030101010101" pitchFamily="2" charset="-122"/>
                <a:sym typeface="Symbol" panose="05050102010706020507" pitchFamily="18" charset="2"/>
              </a:rPr>
              <a:t>&lt;0</a:t>
            </a:r>
            <a:r>
              <a:rPr lang="en-US" altLang="zh-CN" dirty="0">
                <a:solidFill>
                  <a:schemeClr val="accent2"/>
                </a:solidFill>
                <a:ea typeface="宋体" panose="02010600030101010101" pitchFamily="2" charset="-122"/>
                <a:sym typeface="Symbol" panose="05050102010706020507" pitchFamily="18" charset="2"/>
              </a:rPr>
              <a:t>.  </a:t>
            </a:r>
            <a:r>
              <a:rPr lang="en-US" altLang="zh-CN" dirty="0">
                <a:solidFill>
                  <a:srgbClr val="990033"/>
                </a:solidFill>
                <a:ea typeface="宋体" panose="02010600030101010101" pitchFamily="2" charset="-122"/>
                <a:sym typeface="Symbol" panose="05050102010706020507" pitchFamily="18" charset="2"/>
              </a:rPr>
              <a:t>Note </a:t>
            </a:r>
            <a:r>
              <a:rPr lang="en-US" altLang="zh-CN" i="1" dirty="0">
                <a:solidFill>
                  <a:srgbClr val="990033"/>
                </a:solidFill>
                <a:ea typeface="宋体" panose="02010600030101010101" pitchFamily="2" charset="-122"/>
                <a:sym typeface="Symbol" panose="05050102010706020507" pitchFamily="18" charset="2"/>
              </a:rPr>
              <a:t>f</a:t>
            </a:r>
            <a:r>
              <a:rPr lang="en-US" altLang="zh-CN" dirty="0">
                <a:solidFill>
                  <a:srgbClr val="990033"/>
                </a:solidFill>
                <a:ea typeface="宋体" panose="02010600030101010101" pitchFamily="2" charset="-122"/>
                <a:sym typeface="Symbol" panose="05050102010706020507" pitchFamily="18" charset="2"/>
              </a:rPr>
              <a:t> is bijective</a:t>
            </a:r>
            <a:r>
              <a:rPr lang="en-US" altLang="zh-CN" dirty="0">
                <a:solidFill>
                  <a:schemeClr val="accent2"/>
                </a:solidFill>
                <a:ea typeface="宋体" panose="02010600030101010101" pitchFamily="2" charset="-122"/>
                <a:sym typeface="Symbol" panose="05050102010706020507" pitchFamily="18" charset="2"/>
              </a:rPr>
              <a:t>.</a:t>
            </a:r>
          </a:p>
          <a:p>
            <a:pPr eaLnBrk="1" hangingPunct="1"/>
            <a:r>
              <a:rPr lang="en-US" altLang="zh-CN" b="1" dirty="0">
                <a:ea typeface="宋体" panose="02010600030101010101" pitchFamily="2" charset="-122"/>
                <a:sym typeface="Symbol" panose="05050102010706020507" pitchFamily="18" charset="2"/>
              </a:rPr>
              <a:t>Theorem:</a:t>
            </a:r>
            <a:r>
              <a:rPr lang="en-US" altLang="zh-CN" dirty="0">
                <a:ea typeface="宋体" panose="02010600030101010101" pitchFamily="2" charset="-122"/>
                <a:sym typeface="Symbol" panose="05050102010706020507" pitchFamily="18" charset="2"/>
              </a:rPr>
              <a:t> The set of all ordered pairs of natural numbers </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n</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m</a:t>
            </a:r>
            <a:r>
              <a:rPr lang="en-US" altLang="zh-CN" dirty="0">
                <a:solidFill>
                  <a:srgbClr val="FF0000"/>
                </a:solidFill>
                <a:ea typeface="宋体" panose="02010600030101010101" pitchFamily="2" charset="-122"/>
                <a:sym typeface="Symbol" panose="05050102010706020507" pitchFamily="18" charset="2"/>
              </a:rPr>
              <a:t>)</a:t>
            </a:r>
            <a:r>
              <a:rPr lang="en-US" altLang="zh-CN" dirty="0">
                <a:ea typeface="宋体" panose="02010600030101010101" pitchFamily="2" charset="-122"/>
                <a:sym typeface="Symbol" panose="05050102010706020507" pitchFamily="18" charset="2"/>
              </a:rPr>
              <a:t> is countable.</a:t>
            </a:r>
          </a:p>
          <a:p>
            <a:pPr lvl="1" eaLnBrk="1" hangingPunct="1"/>
            <a:r>
              <a:rPr lang="en-US" altLang="zh-CN" dirty="0">
                <a:solidFill>
                  <a:srgbClr val="990033"/>
                </a:solidFill>
                <a:ea typeface="宋体" panose="02010600030101010101" pitchFamily="2" charset="-122"/>
                <a:sym typeface="Symbol" panose="05050102010706020507" pitchFamily="18" charset="2"/>
              </a:rPr>
              <a:t>Consider listing the pairs in order by their sum </a:t>
            </a:r>
            <a:r>
              <a:rPr lang="en-US" altLang="zh-CN" i="1" dirty="0">
                <a:solidFill>
                  <a:srgbClr val="000066"/>
                </a:solidFill>
                <a:ea typeface="宋体" panose="02010600030101010101" pitchFamily="2" charset="-122"/>
                <a:sym typeface="Symbol" panose="05050102010706020507" pitchFamily="18" charset="2"/>
              </a:rPr>
              <a:t>s=n</a:t>
            </a:r>
            <a:r>
              <a:rPr lang="en-US" altLang="zh-CN" dirty="0">
                <a:solidFill>
                  <a:srgbClr val="000066"/>
                </a:solidFill>
                <a:ea typeface="宋体" panose="02010600030101010101" pitchFamily="2" charset="-122"/>
                <a:sym typeface="Symbol" panose="05050102010706020507" pitchFamily="18" charset="2"/>
              </a:rPr>
              <a:t>+</a:t>
            </a:r>
            <a:r>
              <a:rPr lang="en-US" altLang="zh-CN" i="1" dirty="0">
                <a:solidFill>
                  <a:srgbClr val="000066"/>
                </a:solidFill>
                <a:ea typeface="宋体" panose="02010600030101010101" pitchFamily="2" charset="-122"/>
                <a:sym typeface="Symbol" panose="05050102010706020507" pitchFamily="18" charset="2"/>
              </a:rPr>
              <a:t>m</a:t>
            </a:r>
            <a:r>
              <a:rPr lang="en-US" altLang="zh-CN" i="1" dirty="0">
                <a:solidFill>
                  <a:srgbClr val="990033"/>
                </a:solidFill>
                <a:ea typeface="宋体" panose="02010600030101010101" pitchFamily="2" charset="-122"/>
                <a:sym typeface="Symbol" panose="05050102010706020507" pitchFamily="18" charset="2"/>
              </a:rPr>
              <a:t>,</a:t>
            </a:r>
            <a:r>
              <a:rPr lang="en-US" altLang="zh-CN" dirty="0">
                <a:solidFill>
                  <a:srgbClr val="990033"/>
                </a:solidFill>
                <a:ea typeface="宋体" panose="02010600030101010101" pitchFamily="2" charset="-122"/>
                <a:sym typeface="Symbol" panose="05050102010706020507" pitchFamily="18" charset="2"/>
              </a:rPr>
              <a:t> then by </a:t>
            </a:r>
            <a:r>
              <a:rPr lang="en-US" altLang="zh-CN" i="1" dirty="0">
                <a:solidFill>
                  <a:srgbClr val="000066"/>
                </a:solidFill>
                <a:ea typeface="宋体" panose="02010600030101010101" pitchFamily="2" charset="-122"/>
                <a:sym typeface="Symbol" panose="05050102010706020507" pitchFamily="18" charset="2"/>
              </a:rPr>
              <a:t>n</a:t>
            </a:r>
            <a:r>
              <a:rPr lang="en-US" altLang="zh-CN" dirty="0">
                <a:solidFill>
                  <a:srgbClr val="990033"/>
                </a:solidFill>
                <a:ea typeface="宋体" panose="02010600030101010101" pitchFamily="2" charset="-122"/>
                <a:sym typeface="Symbol" panose="05050102010706020507" pitchFamily="18" charset="2"/>
              </a:rPr>
              <a:t>.  Every pair appears once in this series; the generating function is bijective.</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Countable Sets: Examples</a:t>
            </a:r>
          </a:p>
        </p:txBody>
      </p:sp>
      <p:sp>
        <p:nvSpPr>
          <p:cNvPr id="43011" name="Rectangle 3"/>
          <p:cNvSpPr>
            <a:spLocks noGrp="1"/>
          </p:cNvSpPr>
          <p:nvPr>
            <p:ph idx="1"/>
          </p:nvPr>
        </p:nvSpPr>
        <p:spPr>
          <a:xfrm>
            <a:off x="457200" y="1447800"/>
            <a:ext cx="7924800" cy="4419600"/>
          </a:xfrm>
        </p:spPr>
        <p:txBody>
          <a:bodyPr vert="horz" wrap="square" lIns="91440" tIns="45720" rIns="91440" bIns="45720" anchor="t"/>
          <a:lstStyle/>
          <a:p>
            <a:pPr eaLnBrk="1" hangingPunct="1"/>
            <a:r>
              <a:rPr lang="en-US" altLang="zh-CN" b="1" dirty="0">
                <a:ea typeface="宋体" panose="02010600030101010101" pitchFamily="2" charset="-122"/>
              </a:rPr>
              <a:t>Theorem:</a:t>
            </a:r>
            <a:r>
              <a:rPr lang="en-US" altLang="zh-CN" dirty="0">
                <a:ea typeface="宋体" panose="02010600030101010101" pitchFamily="2" charset="-122"/>
              </a:rPr>
              <a:t> The set of positive rational numbers Q</a:t>
            </a:r>
            <a:r>
              <a:rPr lang="en-US" altLang="zh-CN" baseline="30000" dirty="0">
                <a:ea typeface="宋体" panose="02010600030101010101" pitchFamily="2" charset="-122"/>
              </a:rPr>
              <a:t>+</a:t>
            </a:r>
            <a:r>
              <a:rPr lang="en-US" altLang="zh-CN" dirty="0">
                <a:ea typeface="宋体" panose="02010600030101010101" pitchFamily="2" charset="-122"/>
              </a:rPr>
              <a:t> is countably infinite.</a:t>
            </a:r>
          </a:p>
        </p:txBody>
      </p:sp>
      <p:sp>
        <p:nvSpPr>
          <p:cNvPr id="43012" name="Text Box 5"/>
          <p:cNvSpPr txBox="1"/>
          <p:nvPr/>
        </p:nvSpPr>
        <p:spPr>
          <a:xfrm>
            <a:off x="228600" y="2579688"/>
            <a:ext cx="3124200" cy="3440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457200" lvl="1" indent="0" eaLnBrk="1" hangingPunct="1"/>
            <a:r>
              <a:rPr lang="en-US" altLang="zh-CN" b="1" dirty="0">
                <a:solidFill>
                  <a:srgbClr val="990033"/>
                </a:solidFill>
                <a:ea typeface="宋体" panose="02010600030101010101" pitchFamily="2" charset="-122"/>
              </a:rPr>
              <a:t> Proof:</a:t>
            </a:r>
            <a:r>
              <a:rPr lang="en-US" altLang="zh-CN" sz="1800" b="1" dirty="0">
                <a:solidFill>
                  <a:srgbClr val="990033"/>
                </a:solidFill>
                <a:ea typeface="宋体" panose="02010600030101010101" pitchFamily="2" charset="-122"/>
              </a:rPr>
              <a:t> </a:t>
            </a:r>
            <a:r>
              <a:rPr lang="en-US" altLang="zh-CN" sz="2400" dirty="0">
                <a:ea typeface="宋体" panose="02010600030101010101" pitchFamily="2" charset="-122"/>
                <a:sym typeface="Symbol" panose="05050102010706020507" pitchFamily="18" charset="2"/>
              </a:rPr>
              <a:t>Every rational number appears on the list. Terms not circled are not listed because they repeated previously listed terms.</a:t>
            </a:r>
            <a:endParaRPr lang="zh-CN" altLang="en-US" sz="2400" dirty="0">
              <a:ea typeface="宋体" panose="02010600030101010101" pitchFamily="2" charset="-122"/>
            </a:endParaRPr>
          </a:p>
        </p:txBody>
      </p:sp>
      <p:pic>
        <p:nvPicPr>
          <p:cNvPr id="43013" name="Picture 6"/>
          <p:cNvPicPr>
            <a:picLocks noChangeAspect="1"/>
          </p:cNvPicPr>
          <p:nvPr/>
        </p:nvPicPr>
        <p:blipFill>
          <a:blip r:embed="rId3"/>
          <a:stretch>
            <a:fillRect/>
          </a:stretch>
        </p:blipFill>
        <p:spPr>
          <a:xfrm>
            <a:off x="3048000" y="2397125"/>
            <a:ext cx="5638800" cy="3698875"/>
          </a:xfrm>
          <a:prstGeom prst="rect">
            <a:avLst/>
          </a:prstGeom>
          <a:noFill/>
          <a:ln w="9525">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Uncountable Sets: Example</a:t>
            </a:r>
          </a:p>
        </p:txBody>
      </p:sp>
      <p:sp>
        <p:nvSpPr>
          <p:cNvPr id="45059" name="Rectangle 3"/>
          <p:cNvSpPr>
            <a:spLocks noGrp="1"/>
          </p:cNvSpPr>
          <p:nvPr>
            <p:ph idx="1"/>
          </p:nvPr>
        </p:nvSpPr>
        <p:spPr>
          <a:xfrm>
            <a:off x="609600" y="1600200"/>
            <a:ext cx="7924800" cy="4114800"/>
          </a:xfrm>
        </p:spPr>
        <p:txBody>
          <a:bodyPr vert="horz" wrap="square" lIns="91440" tIns="45720" rIns="91440" bIns="45720" anchor="t"/>
          <a:lstStyle/>
          <a:p>
            <a:pPr eaLnBrk="1" hangingPunct="1"/>
            <a:r>
              <a:rPr lang="en-US" altLang="zh-CN" b="1" dirty="0">
                <a:ea typeface="宋体" panose="02010600030101010101" pitchFamily="2" charset="-122"/>
              </a:rPr>
              <a:t>Theorem:</a:t>
            </a:r>
            <a:r>
              <a:rPr lang="en-US" altLang="zh-CN" dirty="0">
                <a:ea typeface="宋体" panose="02010600030101010101" pitchFamily="2" charset="-122"/>
              </a:rPr>
              <a:t> The open interval of reals</a:t>
            </a:r>
            <a:br>
              <a:rPr lang="en-US" altLang="zh-CN" dirty="0">
                <a:ea typeface="宋体" panose="02010600030101010101" pitchFamily="2" charset="-122"/>
              </a:rPr>
            </a:br>
            <a:r>
              <a:rPr lang="en-US" altLang="zh-CN" dirty="0">
                <a:solidFill>
                  <a:srgbClr val="FF0000"/>
                </a:solidFill>
                <a:ea typeface="宋体" panose="02010600030101010101" pitchFamily="2" charset="-122"/>
              </a:rPr>
              <a:t>[0,1) :</a:t>
            </a:r>
            <a:r>
              <a:rPr lang="en-US" altLang="zh-CN" dirty="0">
                <a:solidFill>
                  <a:srgbClr val="FF0000"/>
                </a:solidFill>
                <a:ea typeface="宋体" panose="02010600030101010101" pitchFamily="2" charset="-122"/>
                <a:sym typeface="Symbol" panose="05050102010706020507" pitchFamily="18" charset="2"/>
              </a:rPr>
              <a:t> </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r</a:t>
            </a:r>
            <a:r>
              <a:rPr lang="en-US" altLang="zh-CN" dirty="0">
                <a:solidFill>
                  <a:srgbClr val="FF0000"/>
                </a:solidFill>
                <a:ea typeface="宋体" panose="02010600030101010101" pitchFamily="2" charset="-122"/>
                <a:sym typeface="Symbol" panose="05050102010706020507" pitchFamily="18" charset="2"/>
              </a:rPr>
              <a:t></a:t>
            </a:r>
            <a:r>
              <a:rPr lang="en-US" altLang="zh-CN" b="1" dirty="0">
                <a:solidFill>
                  <a:srgbClr val="FF0000"/>
                </a:solidFill>
                <a:ea typeface="宋体" panose="02010600030101010101" pitchFamily="2" charset="-122"/>
              </a:rPr>
              <a:t>R</a:t>
            </a:r>
            <a:r>
              <a:rPr lang="en-US" altLang="zh-CN" dirty="0">
                <a:solidFill>
                  <a:srgbClr val="FF0000"/>
                </a:solidFill>
                <a:ea typeface="宋体" panose="02010600030101010101" pitchFamily="2" charset="-122"/>
              </a:rPr>
              <a:t>| 0 </a:t>
            </a:r>
            <a:r>
              <a:rPr lang="en-US" altLang="zh-CN" dirty="0">
                <a:solidFill>
                  <a:srgbClr val="FF0000"/>
                </a:solidFill>
                <a:ea typeface="宋体" panose="02010600030101010101" pitchFamily="2" charset="-122"/>
                <a:sym typeface="Symbol" panose="05050102010706020507" pitchFamily="18" charset="2"/>
              </a:rPr>
              <a:t> </a:t>
            </a:r>
            <a:r>
              <a:rPr lang="en-US" altLang="zh-CN" i="1" dirty="0">
                <a:solidFill>
                  <a:srgbClr val="FF0000"/>
                </a:solidFill>
                <a:ea typeface="宋体" panose="02010600030101010101" pitchFamily="2" charset="-122"/>
                <a:sym typeface="Symbol" panose="05050102010706020507" pitchFamily="18" charset="2"/>
              </a:rPr>
              <a:t>r </a:t>
            </a:r>
            <a:r>
              <a:rPr lang="en-US" altLang="zh-CN" dirty="0">
                <a:solidFill>
                  <a:srgbClr val="FF0000"/>
                </a:solidFill>
                <a:ea typeface="宋体" panose="02010600030101010101" pitchFamily="2" charset="-122"/>
                <a:sym typeface="Symbol" panose="05050102010706020507" pitchFamily="18" charset="2"/>
              </a:rPr>
              <a:t>&lt; 1}</a:t>
            </a:r>
            <a:r>
              <a:rPr lang="en-US" altLang="zh-CN" dirty="0">
                <a:ea typeface="宋体" panose="02010600030101010101" pitchFamily="2" charset="-122"/>
              </a:rPr>
              <a:t> is uncountable.</a:t>
            </a:r>
          </a:p>
          <a:p>
            <a:pPr eaLnBrk="1" hangingPunct="1"/>
            <a:r>
              <a:rPr lang="en-US" altLang="zh-CN" b="1" dirty="0">
                <a:ea typeface="宋体" panose="02010600030101010101" pitchFamily="2" charset="-122"/>
              </a:rPr>
              <a:t>Proof</a:t>
            </a:r>
            <a:r>
              <a:rPr lang="en-US" altLang="zh-CN" dirty="0">
                <a:ea typeface="宋体" panose="02010600030101010101" pitchFamily="2" charset="-122"/>
              </a:rPr>
              <a:t> by </a:t>
            </a:r>
            <a:r>
              <a:rPr lang="en-US" altLang="zh-CN" i="1" dirty="0">
                <a:ea typeface="宋体" panose="02010600030101010101" pitchFamily="2" charset="-122"/>
              </a:rPr>
              <a:t>diagonalization</a:t>
            </a:r>
            <a:r>
              <a:rPr lang="en-US" altLang="zh-CN" dirty="0">
                <a:ea typeface="宋体" panose="02010600030101010101" pitchFamily="2" charset="-122"/>
              </a:rPr>
              <a:t>: (Cantor, 1891)</a:t>
            </a:r>
          </a:p>
          <a:p>
            <a:pPr lvl="1" eaLnBrk="1" hangingPunct="1"/>
            <a:r>
              <a:rPr lang="en-US" altLang="zh-CN" dirty="0">
                <a:solidFill>
                  <a:srgbClr val="990033"/>
                </a:solidFill>
                <a:ea typeface="宋体" panose="02010600030101010101" pitchFamily="2" charset="-122"/>
              </a:rPr>
              <a:t>Assume there is a series</a:t>
            </a:r>
            <a:r>
              <a:rPr lang="en-US" altLang="zh-CN" dirty="0">
                <a:solidFill>
                  <a:schemeClr val="accent2"/>
                </a:solidFill>
                <a:ea typeface="宋体" panose="02010600030101010101" pitchFamily="2" charset="-122"/>
              </a:rPr>
              <a:t> </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r</a:t>
            </a:r>
            <a:r>
              <a:rPr lang="en-US" altLang="zh-CN" i="1" baseline="-25000" dirty="0">
                <a:solidFill>
                  <a:srgbClr val="FF0000"/>
                </a:solidFill>
                <a:ea typeface="宋体" panose="02010600030101010101" pitchFamily="2" charset="-122"/>
              </a:rPr>
              <a:t>i</a:t>
            </a:r>
            <a:r>
              <a:rPr lang="en-US" altLang="zh-CN" dirty="0">
                <a:solidFill>
                  <a:srgbClr val="FF0000"/>
                </a:solidFill>
                <a:ea typeface="宋体" panose="02010600030101010101" pitchFamily="2" charset="-122"/>
              </a:rPr>
              <a:t>} = </a:t>
            </a:r>
            <a:r>
              <a:rPr lang="en-US" altLang="zh-CN" i="1" dirty="0">
                <a:solidFill>
                  <a:srgbClr val="FF0000"/>
                </a:solidFill>
                <a:ea typeface="宋体" panose="02010600030101010101" pitchFamily="2" charset="-122"/>
              </a:rPr>
              <a:t>r</a:t>
            </a:r>
            <a:r>
              <a:rPr lang="en-US" altLang="zh-CN" baseline="-25000" dirty="0">
                <a:solidFill>
                  <a:srgbClr val="FF0000"/>
                </a:solidFill>
                <a:ea typeface="宋体" panose="02010600030101010101" pitchFamily="2" charset="-122"/>
              </a:rPr>
              <a:t>1</a:t>
            </a:r>
            <a:r>
              <a:rPr lang="en-US" altLang="zh-CN" dirty="0">
                <a:solidFill>
                  <a:srgbClr val="FF0000"/>
                </a:solidFill>
                <a:ea typeface="宋体" panose="02010600030101010101" pitchFamily="2" charset="-122"/>
              </a:rPr>
              <a:t>, </a:t>
            </a:r>
            <a:r>
              <a:rPr lang="en-US" altLang="zh-CN" i="1" dirty="0">
                <a:solidFill>
                  <a:srgbClr val="FF0000"/>
                </a:solidFill>
                <a:ea typeface="宋体" panose="02010600030101010101" pitchFamily="2" charset="-122"/>
              </a:rPr>
              <a:t>r</a:t>
            </a:r>
            <a:r>
              <a:rPr lang="en-US" altLang="zh-CN" baseline="-25000" dirty="0">
                <a:solidFill>
                  <a:srgbClr val="FF0000"/>
                </a:solidFill>
                <a:ea typeface="宋体" panose="02010600030101010101" pitchFamily="2" charset="-122"/>
              </a:rPr>
              <a:t>2</a:t>
            </a:r>
            <a:r>
              <a:rPr lang="en-US" altLang="zh-CN" dirty="0">
                <a:solidFill>
                  <a:srgbClr val="FF0000"/>
                </a:solidFill>
                <a:ea typeface="宋体" panose="02010600030101010101" pitchFamily="2" charset="-122"/>
              </a:rPr>
              <a:t>, ...</a:t>
            </a:r>
            <a:r>
              <a:rPr lang="en-US" altLang="zh-CN" dirty="0">
                <a:solidFill>
                  <a:schemeClr val="accent2"/>
                </a:solidFill>
                <a:ea typeface="宋体" panose="02010600030101010101" pitchFamily="2" charset="-122"/>
              </a:rPr>
              <a:t> </a:t>
            </a:r>
            <a:r>
              <a:rPr lang="en-US" altLang="zh-CN" dirty="0">
                <a:solidFill>
                  <a:srgbClr val="990033"/>
                </a:solidFill>
                <a:ea typeface="宋体" panose="02010600030101010101" pitchFamily="2" charset="-122"/>
              </a:rPr>
              <a:t>containing </a:t>
            </a:r>
            <a:r>
              <a:rPr lang="en-US" altLang="zh-CN" i="1" dirty="0">
                <a:solidFill>
                  <a:srgbClr val="990033"/>
                </a:solidFill>
                <a:ea typeface="宋体" panose="02010600030101010101" pitchFamily="2" charset="-122"/>
              </a:rPr>
              <a:t>all</a:t>
            </a:r>
            <a:r>
              <a:rPr lang="en-US" altLang="zh-CN" dirty="0">
                <a:solidFill>
                  <a:srgbClr val="990033"/>
                </a:solidFill>
                <a:ea typeface="宋体" panose="02010600030101010101" pitchFamily="2" charset="-122"/>
              </a:rPr>
              <a:t> elements</a:t>
            </a:r>
            <a:r>
              <a:rPr lang="en-US" altLang="zh-CN" dirty="0">
                <a:solidFill>
                  <a:schemeClr val="accent2"/>
                </a:solidFill>
                <a:ea typeface="宋体" panose="02010600030101010101" pitchFamily="2" charset="-122"/>
              </a:rPr>
              <a:t> </a:t>
            </a:r>
            <a:r>
              <a:rPr lang="en-US" altLang="zh-CN" i="1" dirty="0">
                <a:solidFill>
                  <a:srgbClr val="FF0000"/>
                </a:solidFill>
                <a:ea typeface="宋体" panose="02010600030101010101" pitchFamily="2" charset="-122"/>
              </a:rPr>
              <a:t>r</a:t>
            </a:r>
            <a:r>
              <a:rPr lang="en-US" altLang="zh-CN" dirty="0">
                <a:solidFill>
                  <a:srgbClr val="FF0000"/>
                </a:solidFill>
                <a:ea typeface="宋体" panose="02010600030101010101" pitchFamily="2" charset="-122"/>
                <a:sym typeface="Symbol" panose="05050102010706020507" pitchFamily="18" charset="2"/>
              </a:rPr>
              <a:t></a:t>
            </a:r>
            <a:r>
              <a:rPr lang="en-US" altLang="zh-CN" dirty="0">
                <a:solidFill>
                  <a:srgbClr val="FF0000"/>
                </a:solidFill>
                <a:ea typeface="宋体" panose="02010600030101010101" pitchFamily="2" charset="-122"/>
              </a:rPr>
              <a:t>[0,1)</a:t>
            </a:r>
            <a:r>
              <a:rPr lang="en-US" altLang="zh-CN" dirty="0">
                <a:solidFill>
                  <a:schemeClr val="accent2"/>
                </a:solidFill>
                <a:ea typeface="宋体" panose="02010600030101010101" pitchFamily="2" charset="-122"/>
              </a:rPr>
              <a:t>.</a:t>
            </a:r>
          </a:p>
          <a:p>
            <a:pPr lvl="1" eaLnBrk="1" hangingPunct="1"/>
            <a:r>
              <a:rPr lang="en-US" altLang="zh-CN" dirty="0">
                <a:solidFill>
                  <a:srgbClr val="990033"/>
                </a:solidFill>
                <a:ea typeface="宋体" panose="02010600030101010101" pitchFamily="2" charset="-122"/>
              </a:rPr>
              <a:t>Consider listing the elements of</a:t>
            </a:r>
            <a:r>
              <a:rPr lang="en-US" altLang="zh-CN" dirty="0">
                <a:solidFill>
                  <a:schemeClr val="accent2"/>
                </a:solidFill>
                <a:ea typeface="宋体" panose="02010600030101010101" pitchFamily="2" charset="-122"/>
              </a:rPr>
              <a:t> </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r</a:t>
            </a:r>
            <a:r>
              <a:rPr lang="en-US" altLang="zh-CN" i="1" baseline="-25000" dirty="0">
                <a:solidFill>
                  <a:srgbClr val="FF0000"/>
                </a:solidFill>
                <a:ea typeface="宋体" panose="02010600030101010101" pitchFamily="2" charset="-122"/>
              </a:rPr>
              <a:t>i</a:t>
            </a:r>
            <a:r>
              <a:rPr lang="en-US" altLang="zh-CN" dirty="0">
                <a:solidFill>
                  <a:srgbClr val="FF0000"/>
                </a:solidFill>
                <a:ea typeface="宋体" panose="02010600030101010101" pitchFamily="2" charset="-122"/>
              </a:rPr>
              <a:t>}</a:t>
            </a:r>
            <a:r>
              <a:rPr lang="en-US" altLang="zh-CN" dirty="0">
                <a:solidFill>
                  <a:schemeClr val="accent2"/>
                </a:solidFill>
                <a:ea typeface="宋体" panose="02010600030101010101" pitchFamily="2" charset="-122"/>
              </a:rPr>
              <a:t> </a:t>
            </a:r>
            <a:r>
              <a:rPr lang="en-US" altLang="zh-CN" dirty="0">
                <a:solidFill>
                  <a:srgbClr val="990033"/>
                </a:solidFill>
                <a:ea typeface="宋体" panose="02010600030101010101" pitchFamily="2" charset="-122"/>
              </a:rPr>
              <a:t>in decimal notation (although any base will do) in order of increasing index:</a:t>
            </a:r>
            <a:r>
              <a:rPr lang="en-US" altLang="zh-CN" dirty="0">
                <a:solidFill>
                  <a:schemeClr val="accent2"/>
                </a:solidFill>
                <a:ea typeface="宋体" panose="02010600030101010101" pitchFamily="2" charset="-122"/>
              </a:rPr>
              <a:t> ...</a:t>
            </a:r>
            <a:r>
              <a:rPr lang="en-US" altLang="zh-CN" dirty="0">
                <a:ea typeface="宋体" panose="02010600030101010101" pitchFamily="2" charset="-122"/>
              </a:rPr>
              <a:t>  </a:t>
            </a:r>
            <a:r>
              <a:rPr lang="en-US" altLang="zh-CN" i="1" dirty="0">
                <a:ea typeface="宋体" panose="02010600030101010101" pitchFamily="2" charset="-122"/>
              </a:rPr>
              <a:t>(continued on next slide)</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Uncountability of Reals, cont’d</a:t>
            </a:r>
          </a:p>
        </p:txBody>
      </p:sp>
      <p:sp>
        <p:nvSpPr>
          <p:cNvPr id="46083" name="Rectangle 3"/>
          <p:cNvSpPr>
            <a:spLocks noGrp="1"/>
          </p:cNvSpPr>
          <p:nvPr>
            <p:ph idx="1"/>
          </p:nvPr>
        </p:nvSpPr>
        <p:spPr/>
        <p:txBody>
          <a:bodyPr vert="horz" wrap="square" lIns="91440" tIns="45720" rIns="91440" bIns="45720" anchor="t"/>
          <a:lstStyle/>
          <a:p>
            <a:pPr eaLnBrk="1" hangingPunct="1">
              <a:buNone/>
            </a:pPr>
            <a:r>
              <a:rPr lang="en-US" altLang="zh-CN" dirty="0">
                <a:ea typeface="宋体" panose="02010600030101010101" pitchFamily="2" charset="-122"/>
              </a:rPr>
              <a:t>A postulated enumeration of the reals:</a:t>
            </a:r>
            <a:br>
              <a:rPr lang="en-US" altLang="zh-CN" i="1" dirty="0">
                <a:ea typeface="宋体" panose="02010600030101010101" pitchFamily="2" charset="-122"/>
              </a:rPr>
            </a:br>
            <a:r>
              <a:rPr lang="en-US" altLang="zh-CN" i="1" dirty="0">
                <a:solidFill>
                  <a:srgbClr val="990033"/>
                </a:solidFill>
                <a:ea typeface="宋体" panose="02010600030101010101" pitchFamily="2" charset="-122"/>
              </a:rPr>
              <a:t>r</a:t>
            </a:r>
            <a:r>
              <a:rPr lang="en-US" altLang="zh-CN" baseline="-25000" dirty="0">
                <a:solidFill>
                  <a:srgbClr val="990033"/>
                </a:solidFill>
                <a:ea typeface="宋体" panose="02010600030101010101" pitchFamily="2" charset="-122"/>
              </a:rPr>
              <a:t>1</a:t>
            </a:r>
            <a:r>
              <a:rPr lang="en-US" altLang="zh-CN" dirty="0">
                <a:solidFill>
                  <a:srgbClr val="990033"/>
                </a:solidFill>
                <a:ea typeface="宋体" panose="02010600030101010101" pitchFamily="2" charset="-122"/>
              </a:rPr>
              <a:t> =  0.</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1,1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1,2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1,3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1,4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1,5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1,6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1,7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1,8</a:t>
            </a:r>
            <a:r>
              <a:rPr lang="en-US" altLang="zh-CN" dirty="0">
                <a:solidFill>
                  <a:srgbClr val="990033"/>
                </a:solidFill>
                <a:ea typeface="宋体" panose="02010600030101010101" pitchFamily="2" charset="-122"/>
              </a:rPr>
              <a:t>…</a:t>
            </a:r>
            <a:br>
              <a:rPr lang="en-US" altLang="zh-CN" dirty="0">
                <a:solidFill>
                  <a:srgbClr val="990033"/>
                </a:solidFill>
                <a:ea typeface="宋体" panose="02010600030101010101" pitchFamily="2" charset="-122"/>
              </a:rPr>
            </a:br>
            <a:r>
              <a:rPr lang="en-US" altLang="zh-CN" i="1" dirty="0">
                <a:solidFill>
                  <a:srgbClr val="990033"/>
                </a:solidFill>
                <a:ea typeface="宋体" panose="02010600030101010101" pitchFamily="2" charset="-122"/>
              </a:rPr>
              <a:t>r</a:t>
            </a:r>
            <a:r>
              <a:rPr lang="en-US" altLang="zh-CN" baseline="-25000" dirty="0">
                <a:solidFill>
                  <a:srgbClr val="990033"/>
                </a:solidFill>
                <a:ea typeface="宋体" panose="02010600030101010101" pitchFamily="2" charset="-122"/>
              </a:rPr>
              <a:t>2</a:t>
            </a:r>
            <a:r>
              <a:rPr lang="en-US" altLang="zh-CN" dirty="0">
                <a:solidFill>
                  <a:srgbClr val="990033"/>
                </a:solidFill>
                <a:ea typeface="宋体" panose="02010600030101010101" pitchFamily="2" charset="-122"/>
              </a:rPr>
              <a:t> =  0.</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2,1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2,2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2,3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2,4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2,5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2,6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2,7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2,8</a:t>
            </a:r>
            <a:r>
              <a:rPr lang="en-US" altLang="zh-CN" dirty="0">
                <a:solidFill>
                  <a:srgbClr val="990033"/>
                </a:solidFill>
                <a:ea typeface="宋体" panose="02010600030101010101" pitchFamily="2" charset="-122"/>
              </a:rPr>
              <a:t>…</a:t>
            </a:r>
            <a:br>
              <a:rPr lang="en-US" altLang="zh-CN" dirty="0">
                <a:solidFill>
                  <a:srgbClr val="990033"/>
                </a:solidFill>
                <a:ea typeface="宋体" panose="02010600030101010101" pitchFamily="2" charset="-122"/>
              </a:rPr>
            </a:br>
            <a:r>
              <a:rPr lang="en-US" altLang="zh-CN" i="1" dirty="0">
                <a:solidFill>
                  <a:srgbClr val="990033"/>
                </a:solidFill>
                <a:ea typeface="宋体" panose="02010600030101010101" pitchFamily="2" charset="-122"/>
              </a:rPr>
              <a:t>r</a:t>
            </a:r>
            <a:r>
              <a:rPr lang="en-US" altLang="zh-CN" baseline="-25000" dirty="0">
                <a:solidFill>
                  <a:srgbClr val="990033"/>
                </a:solidFill>
                <a:ea typeface="宋体" panose="02010600030101010101" pitchFamily="2" charset="-122"/>
              </a:rPr>
              <a:t>3</a:t>
            </a:r>
            <a:r>
              <a:rPr lang="en-US" altLang="zh-CN" dirty="0">
                <a:solidFill>
                  <a:srgbClr val="990033"/>
                </a:solidFill>
                <a:ea typeface="宋体" panose="02010600030101010101" pitchFamily="2" charset="-122"/>
              </a:rPr>
              <a:t> =  0.</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3,1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3,2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3,3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3,4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3,5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3,6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3,7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3,8</a:t>
            </a:r>
            <a:r>
              <a:rPr lang="en-US" altLang="zh-CN" dirty="0">
                <a:solidFill>
                  <a:srgbClr val="990033"/>
                </a:solidFill>
                <a:ea typeface="宋体" panose="02010600030101010101" pitchFamily="2" charset="-122"/>
              </a:rPr>
              <a:t>…</a:t>
            </a:r>
            <a:br>
              <a:rPr lang="en-US" altLang="zh-CN" dirty="0">
                <a:solidFill>
                  <a:srgbClr val="990033"/>
                </a:solidFill>
                <a:ea typeface="宋体" panose="02010600030101010101" pitchFamily="2" charset="-122"/>
              </a:rPr>
            </a:br>
            <a:r>
              <a:rPr lang="en-US" altLang="zh-CN" i="1" dirty="0">
                <a:solidFill>
                  <a:srgbClr val="990033"/>
                </a:solidFill>
                <a:ea typeface="宋体" panose="02010600030101010101" pitchFamily="2" charset="-122"/>
              </a:rPr>
              <a:t>r</a:t>
            </a:r>
            <a:r>
              <a:rPr lang="en-US" altLang="zh-CN" baseline="-25000" dirty="0">
                <a:solidFill>
                  <a:srgbClr val="990033"/>
                </a:solidFill>
                <a:ea typeface="宋体" panose="02010600030101010101" pitchFamily="2" charset="-122"/>
              </a:rPr>
              <a:t>4</a:t>
            </a:r>
            <a:r>
              <a:rPr lang="en-US" altLang="zh-CN" dirty="0">
                <a:solidFill>
                  <a:srgbClr val="990033"/>
                </a:solidFill>
                <a:ea typeface="宋体" panose="02010600030101010101" pitchFamily="2" charset="-122"/>
              </a:rPr>
              <a:t> =  0.</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4,1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4,2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4,3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4,4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4,5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4,6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4,7 </a:t>
            </a:r>
            <a:r>
              <a:rPr lang="en-US" altLang="zh-CN" i="1" dirty="0">
                <a:solidFill>
                  <a:srgbClr val="990033"/>
                </a:solidFill>
                <a:ea typeface="宋体" panose="02010600030101010101" pitchFamily="2" charset="-122"/>
              </a:rPr>
              <a:t>d</a:t>
            </a:r>
            <a:r>
              <a:rPr lang="en-US" altLang="zh-CN" baseline="-25000" dirty="0">
                <a:solidFill>
                  <a:srgbClr val="990033"/>
                </a:solidFill>
                <a:ea typeface="宋体" panose="02010600030101010101" pitchFamily="2" charset="-122"/>
              </a:rPr>
              <a:t>4,8</a:t>
            </a:r>
            <a:r>
              <a:rPr lang="en-US" altLang="zh-CN" dirty="0">
                <a:solidFill>
                  <a:srgbClr val="990033"/>
                </a:solidFill>
                <a:ea typeface="宋体" panose="02010600030101010101" pitchFamily="2" charset="-122"/>
              </a:rPr>
              <a:t>…</a:t>
            </a:r>
            <a:endParaRPr lang="en-US" altLang="zh-CN" baseline="-25000" dirty="0">
              <a:solidFill>
                <a:srgbClr val="990033"/>
              </a:solidFill>
              <a:ea typeface="宋体" panose="02010600030101010101" pitchFamily="2" charset="-122"/>
            </a:endParaRPr>
          </a:p>
        </p:txBody>
      </p:sp>
      <p:sp>
        <p:nvSpPr>
          <p:cNvPr id="342020" name="Text Box 4"/>
          <p:cNvSpPr txBox="1"/>
          <p:nvPr/>
        </p:nvSpPr>
        <p:spPr>
          <a:xfrm>
            <a:off x="762000" y="4222750"/>
            <a:ext cx="7620000" cy="1187450"/>
          </a:xfrm>
          <a:prstGeom prst="rect">
            <a:avLst/>
          </a:prstGeom>
          <a:noFill/>
          <a:ln w="38100">
            <a:noFill/>
          </a:ln>
        </p:spPr>
        <p:txBody>
          <a:bodyPr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spcBef>
                <a:spcPct val="50000"/>
              </a:spcBef>
              <a:buClrTx/>
              <a:buSzPct val="100000"/>
              <a:buNone/>
            </a:pPr>
            <a:r>
              <a:rPr lang="en-US" altLang="zh-CN" sz="2400" dirty="0">
                <a:solidFill>
                  <a:srgbClr val="006600"/>
                </a:solidFill>
                <a:latin typeface="Times New Roman" panose="02020603050405020304" pitchFamily="18" charset="0"/>
                <a:ea typeface="宋体" panose="02010600030101010101" pitchFamily="2" charset="-122"/>
              </a:rPr>
              <a:t>Now, consider a real number generated by taking all the digits </a:t>
            </a:r>
            <a:r>
              <a:rPr lang="en-US" altLang="zh-CN" sz="2400" i="1" dirty="0">
                <a:solidFill>
                  <a:srgbClr val="FF0000"/>
                </a:solidFill>
                <a:latin typeface="Times New Roman" panose="02020603050405020304" pitchFamily="18" charset="0"/>
                <a:ea typeface="宋体" panose="02010600030101010101" pitchFamily="2" charset="-122"/>
              </a:rPr>
              <a:t>d</a:t>
            </a:r>
            <a:r>
              <a:rPr lang="en-US" altLang="zh-CN" sz="2400" i="1" baseline="-25000" dirty="0">
                <a:solidFill>
                  <a:srgbClr val="FF0000"/>
                </a:solidFill>
                <a:latin typeface="Times New Roman" panose="02020603050405020304" pitchFamily="18" charset="0"/>
                <a:ea typeface="宋体" panose="02010600030101010101" pitchFamily="2" charset="-122"/>
              </a:rPr>
              <a:t>i,i</a:t>
            </a:r>
            <a:r>
              <a:rPr lang="en-US" altLang="zh-CN" sz="2400" dirty="0">
                <a:solidFill>
                  <a:srgbClr val="006600"/>
                </a:solidFill>
                <a:latin typeface="Times New Roman" panose="02020603050405020304" pitchFamily="18" charset="0"/>
                <a:ea typeface="宋体" panose="02010600030101010101" pitchFamily="2" charset="-122"/>
              </a:rPr>
              <a:t> that lie along the </a:t>
            </a:r>
            <a:r>
              <a:rPr lang="en-US" altLang="zh-CN" sz="2400" i="1" dirty="0">
                <a:solidFill>
                  <a:srgbClr val="006600"/>
                </a:solidFill>
                <a:latin typeface="Times New Roman" panose="02020603050405020304" pitchFamily="18" charset="0"/>
                <a:ea typeface="宋体" panose="02010600030101010101" pitchFamily="2" charset="-122"/>
              </a:rPr>
              <a:t>diagonal </a:t>
            </a:r>
            <a:r>
              <a:rPr lang="en-US" altLang="zh-CN" sz="2400" dirty="0">
                <a:solidFill>
                  <a:srgbClr val="006600"/>
                </a:solidFill>
                <a:latin typeface="Times New Roman" panose="02020603050405020304" pitchFamily="18" charset="0"/>
                <a:ea typeface="宋体" panose="02010600030101010101" pitchFamily="2" charset="-122"/>
              </a:rPr>
              <a:t>in this figure and replacing them with </a:t>
            </a:r>
            <a:r>
              <a:rPr lang="en-US" altLang="zh-CN" sz="2400" i="1" dirty="0">
                <a:solidFill>
                  <a:srgbClr val="006600"/>
                </a:solidFill>
                <a:latin typeface="Times New Roman" panose="02020603050405020304" pitchFamily="18" charset="0"/>
                <a:ea typeface="宋体" panose="02010600030101010101" pitchFamily="2" charset="-122"/>
              </a:rPr>
              <a:t>different</a:t>
            </a:r>
            <a:r>
              <a:rPr lang="en-US" altLang="zh-CN" sz="2400" dirty="0">
                <a:solidFill>
                  <a:srgbClr val="006600"/>
                </a:solidFill>
                <a:latin typeface="Times New Roman" panose="02020603050405020304" pitchFamily="18" charset="0"/>
                <a:ea typeface="宋体" panose="02010600030101010101" pitchFamily="2" charset="-122"/>
              </a:rPr>
              <a:t> digits.</a:t>
            </a:r>
          </a:p>
        </p:txBody>
      </p:sp>
      <p:sp>
        <p:nvSpPr>
          <p:cNvPr id="342021" name="Freeform 5"/>
          <p:cNvSpPr/>
          <p:nvPr/>
        </p:nvSpPr>
        <p:spPr>
          <a:xfrm>
            <a:off x="2057400" y="1981200"/>
            <a:ext cx="3124200" cy="2209800"/>
          </a:xfrm>
          <a:custGeom>
            <a:avLst/>
            <a:gdLst/>
            <a:ahLst/>
            <a:cxnLst>
              <a:cxn ang="0">
                <a:pos x="2147483646" y="2147483646"/>
              </a:cxn>
              <a:cxn ang="0">
                <a:pos x="619426572" y="937527166"/>
              </a:cxn>
              <a:cxn ang="0">
                <a:pos x="747584132" y="396645589"/>
              </a:cxn>
              <a:cxn ang="0">
                <a:pos x="2147483646" y="2147483646"/>
              </a:cxn>
            </a:cxnLst>
            <a:rect l="0" t="0" r="0" b="0"/>
            <a:pathLst>
              <a:path w="1912" h="1472">
                <a:moveTo>
                  <a:pt x="1432" y="1424"/>
                </a:moveTo>
                <a:cubicBezTo>
                  <a:pt x="928" y="1024"/>
                  <a:pt x="424" y="624"/>
                  <a:pt x="232" y="416"/>
                </a:cubicBezTo>
                <a:cubicBezTo>
                  <a:pt x="40" y="208"/>
                  <a:pt x="0" y="0"/>
                  <a:pt x="280" y="176"/>
                </a:cubicBezTo>
                <a:cubicBezTo>
                  <a:pt x="560" y="352"/>
                  <a:pt x="1236" y="912"/>
                  <a:pt x="1912" y="1472"/>
                </a:cubicBez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sp>
        <p:nvSpPr>
          <p:cNvPr id="46086" name="WordArt 6"/>
          <p:cNvSpPr>
            <a:spLocks noTextEdit="1"/>
          </p:cNvSpPr>
          <p:nvPr/>
        </p:nvSpPr>
        <p:spPr>
          <a:xfrm>
            <a:off x="152400" y="5410200"/>
            <a:ext cx="8991600" cy="914400"/>
          </a:xfrm>
          <a:prstGeom prst="rect">
            <a:avLst/>
          </a:prstGeom>
        </p:spPr>
        <p:txBody>
          <a:bodyPr wrap="none" fromWordArt="1">
            <a:prstTxWarp prst="textFadeUp">
              <a:avLst>
                <a:gd name="adj" fmla="val 3653"/>
              </a:avLst>
            </a:prstTxWarp>
            <a:normAutofit/>
          </a:bodyPr>
          <a:lstStyle/>
          <a:p>
            <a:pPr algn="ctr"/>
            <a:r>
              <a:rPr lang="zh-CN" altLang="en-US" sz="3600">
                <a:ln w="12700" cap="flat" cmpd="sng">
                  <a:solidFill>
                    <a:srgbClr val="B2B2B2"/>
                  </a:solidFill>
                  <a:prstDash val="solid"/>
                  <a:headEnd type="none" w="med" len="med"/>
                  <a:tailEnd type="none" w="med" len="med"/>
                </a:ln>
                <a:gradFill rotWithShape="1">
                  <a:gsLst>
                    <a:gs pos="0">
                      <a:srgbClr val="520402"/>
                    </a:gs>
                    <a:gs pos="100000">
                      <a:srgbClr val="FFCC00"/>
                    </a:gs>
                  </a:gsLst>
                  <a:lin ang="5400000" scaled="1"/>
                  <a:tileRect/>
                </a:gradFill>
                <a:effectLst>
                  <a:outerShdw dist="35921" dir="2699999" sy="50000" rotWithShape="0">
                    <a:srgbClr val="875B0D"/>
                  </a:outerShdw>
                </a:effectLst>
                <a:latin typeface="Arial Black" panose="020B0A04020102020204" charset="0"/>
                <a:ea typeface="Arial Black" panose="020B0A04020102020204" charset="0"/>
              </a:rPr>
              <a:t>That real doesn't appear in the list!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42020"/>
                                        </p:tgtEl>
                                        <p:attrNameLst>
                                          <p:attrName>style.visibility</p:attrName>
                                        </p:attrNameLst>
                                      </p:cBhvr>
                                      <p:to>
                                        <p:strVal val="visible"/>
                                      </p:to>
                                    </p:set>
                                    <p:anim calcmode="lin" valueType="num">
                                      <p:cBhvr additive="base">
                                        <p:cTn id="7" dur="500" fill="hold"/>
                                        <p:tgtEl>
                                          <p:spTgt spid="342020"/>
                                        </p:tgtEl>
                                        <p:attrNameLst>
                                          <p:attrName>ppt_x</p:attrName>
                                        </p:attrNameLst>
                                      </p:cBhvr>
                                      <p:tavLst>
                                        <p:tav tm="0">
                                          <p:val>
                                            <p:strVal val="1+#ppt_w/2"/>
                                          </p:val>
                                        </p:tav>
                                        <p:tav tm="100000">
                                          <p:val>
                                            <p:strVal val="#ppt_x"/>
                                          </p:val>
                                        </p:tav>
                                      </p:tavLst>
                                    </p:anim>
                                    <p:anim calcmode="lin" valueType="num">
                                      <p:cBhvr additive="base">
                                        <p:cTn id="8" dur="500" fill="hold"/>
                                        <p:tgtEl>
                                          <p:spTgt spid="3420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342021"/>
                                        </p:tgtEl>
                                        <p:attrNameLst>
                                          <p:attrName>style.visibility</p:attrName>
                                        </p:attrNameLst>
                                      </p:cBhvr>
                                      <p:to>
                                        <p:strVal val="visible"/>
                                      </p:to>
                                    </p:set>
                                    <p:animEffect transition="in" filter="wipe(up)">
                                      <p:cBhvr>
                                        <p:cTn id="13" dur="500"/>
                                        <p:tgtEl>
                                          <p:spTgt spid="342021"/>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528" fill="hold" nodeType="clickEffect">
                                  <p:stCondLst>
                                    <p:cond delay="0"/>
                                  </p:stCondLst>
                                  <p:childTnLst>
                                    <p:set>
                                      <p:cBhvr>
                                        <p:cTn id="17" dur="1" fill="hold">
                                          <p:stCondLst>
                                            <p:cond delay="0"/>
                                          </p:stCondLst>
                                        </p:cTn>
                                        <p:tgtEl>
                                          <p:spTgt spid="46086"/>
                                        </p:tgtEl>
                                        <p:attrNameLst>
                                          <p:attrName>style.visibility</p:attrName>
                                        </p:attrNameLst>
                                      </p:cBhvr>
                                      <p:to>
                                        <p:strVal val="visible"/>
                                      </p:to>
                                    </p:set>
                                    <p:anim calcmode="lin" valueType="num">
                                      <p:cBhvr>
                                        <p:cTn id="18" dur="500" fill="hold"/>
                                        <p:tgtEl>
                                          <p:spTgt spid="46086"/>
                                        </p:tgtEl>
                                        <p:attrNameLst>
                                          <p:attrName>ppt_w</p:attrName>
                                        </p:attrNameLst>
                                      </p:cBhvr>
                                      <p:tavLst>
                                        <p:tav tm="0">
                                          <p:val>
                                            <p:fltVal val="0"/>
                                          </p:val>
                                        </p:tav>
                                        <p:tav tm="100000">
                                          <p:val>
                                            <p:strVal val="#ppt_w"/>
                                          </p:val>
                                        </p:tav>
                                      </p:tavLst>
                                    </p:anim>
                                    <p:anim calcmode="lin" valueType="num">
                                      <p:cBhvr>
                                        <p:cTn id="19" dur="500" fill="hold"/>
                                        <p:tgtEl>
                                          <p:spTgt spid="46086"/>
                                        </p:tgtEl>
                                        <p:attrNameLst>
                                          <p:attrName>ppt_h</p:attrName>
                                        </p:attrNameLst>
                                      </p:cBhvr>
                                      <p:tavLst>
                                        <p:tav tm="0">
                                          <p:val>
                                            <p:fltVal val="0"/>
                                          </p:val>
                                        </p:tav>
                                        <p:tav tm="100000">
                                          <p:val>
                                            <p:strVal val="#ppt_h"/>
                                          </p:val>
                                        </p:tav>
                                      </p:tavLst>
                                    </p:anim>
                                    <p:anim calcmode="lin" valueType="num">
                                      <p:cBhvr>
                                        <p:cTn id="20" dur="500" fill="hold"/>
                                        <p:tgtEl>
                                          <p:spTgt spid="46086"/>
                                        </p:tgtEl>
                                        <p:attrNameLst>
                                          <p:attrName>ppt_x</p:attrName>
                                        </p:attrNameLst>
                                      </p:cBhvr>
                                      <p:tavLst>
                                        <p:tav tm="0">
                                          <p:val>
                                            <p:fltVal val="0.5"/>
                                          </p:val>
                                        </p:tav>
                                        <p:tav tm="100000">
                                          <p:val>
                                            <p:strVal val="#ppt_x"/>
                                          </p:val>
                                        </p:tav>
                                      </p:tavLst>
                                    </p:anim>
                                    <p:anim calcmode="lin" valueType="num">
                                      <p:cBhvr>
                                        <p:cTn id="21" dur="500" fill="hold"/>
                                        <p:tgtEl>
                                          <p:spTgt spid="4608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0"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Uncountability of Reals</a:t>
            </a:r>
          </a:p>
        </p:txBody>
      </p:sp>
      <p:sp>
        <p:nvSpPr>
          <p:cNvPr id="48131" name="Rectangle 3"/>
          <p:cNvSpPr>
            <a:spLocks noGrp="1"/>
          </p:cNvSpPr>
          <p:nvPr>
            <p:ph idx="1"/>
          </p:nvPr>
        </p:nvSpPr>
        <p:spPr>
          <a:xfrm>
            <a:off x="533400" y="1219200"/>
            <a:ext cx="7772400" cy="4267200"/>
          </a:xfrm>
        </p:spPr>
        <p:txBody>
          <a:bodyPr vert="horz" wrap="square" lIns="91440" tIns="45720" rIns="91440" bIns="45720" anchor="t"/>
          <a:lstStyle/>
          <a:p>
            <a:pPr eaLnBrk="1" hangingPunct="1"/>
            <a:r>
              <a:rPr lang="en-US" altLang="zh-CN" i="1" dirty="0">
                <a:ea typeface="宋体" panose="02010600030101010101" pitchFamily="2" charset="-122"/>
              </a:rPr>
              <a:t>E.g.</a:t>
            </a:r>
            <a:r>
              <a:rPr lang="en-US" altLang="zh-CN" dirty="0">
                <a:ea typeface="宋体" panose="02010600030101010101" pitchFamily="2" charset="-122"/>
              </a:rPr>
              <a:t>, a postulated enumeration of the reals:</a:t>
            </a:r>
            <a:br>
              <a:rPr lang="en-US" altLang="zh-CN" i="1" dirty="0">
                <a:ea typeface="宋体" panose="02010600030101010101" pitchFamily="2" charset="-122"/>
              </a:rPr>
            </a:br>
            <a:r>
              <a:rPr lang="en-US" altLang="zh-CN" i="1" dirty="0">
                <a:solidFill>
                  <a:srgbClr val="990033"/>
                </a:solidFill>
                <a:ea typeface="宋体" panose="02010600030101010101" pitchFamily="2" charset="-122"/>
              </a:rPr>
              <a:t>r</a:t>
            </a:r>
            <a:r>
              <a:rPr lang="en-US" altLang="zh-CN" baseline="-25000" dirty="0">
                <a:solidFill>
                  <a:srgbClr val="990033"/>
                </a:solidFill>
                <a:ea typeface="宋体" panose="02010600030101010101" pitchFamily="2" charset="-122"/>
              </a:rPr>
              <a:t>1</a:t>
            </a:r>
            <a:r>
              <a:rPr lang="en-US" altLang="zh-CN" dirty="0">
                <a:solidFill>
                  <a:srgbClr val="990033"/>
                </a:solidFill>
                <a:ea typeface="宋体" panose="02010600030101010101" pitchFamily="2" charset="-122"/>
              </a:rPr>
              <a:t> = </a:t>
            </a:r>
            <a:r>
              <a:rPr lang="en-US" altLang="zh-CN" dirty="0">
                <a:solidFill>
                  <a:srgbClr val="990033"/>
                </a:solidFill>
                <a:latin typeface="Courier New" panose="02070309020205020404" pitchFamily="49" charset="0"/>
                <a:ea typeface="宋体" panose="02010600030101010101" pitchFamily="2" charset="-122"/>
              </a:rPr>
              <a:t>0.301948571</a:t>
            </a:r>
            <a:r>
              <a:rPr lang="en-US" altLang="zh-CN" dirty="0">
                <a:solidFill>
                  <a:srgbClr val="990033"/>
                </a:solidFill>
                <a:ea typeface="宋体" panose="02010600030101010101" pitchFamily="2" charset="-122"/>
              </a:rPr>
              <a:t>…</a:t>
            </a:r>
            <a:br>
              <a:rPr lang="en-US" altLang="zh-CN" dirty="0">
                <a:solidFill>
                  <a:srgbClr val="990033"/>
                </a:solidFill>
                <a:ea typeface="宋体" panose="02010600030101010101" pitchFamily="2" charset="-122"/>
              </a:rPr>
            </a:br>
            <a:r>
              <a:rPr lang="en-US" altLang="zh-CN" i="1" dirty="0">
                <a:solidFill>
                  <a:srgbClr val="990033"/>
                </a:solidFill>
                <a:ea typeface="宋体" panose="02010600030101010101" pitchFamily="2" charset="-122"/>
              </a:rPr>
              <a:t>r</a:t>
            </a:r>
            <a:r>
              <a:rPr lang="en-US" altLang="zh-CN" baseline="-25000" dirty="0">
                <a:solidFill>
                  <a:srgbClr val="990033"/>
                </a:solidFill>
                <a:ea typeface="宋体" panose="02010600030101010101" pitchFamily="2" charset="-122"/>
              </a:rPr>
              <a:t>2</a:t>
            </a:r>
            <a:r>
              <a:rPr lang="en-US" altLang="zh-CN" dirty="0">
                <a:solidFill>
                  <a:srgbClr val="990033"/>
                </a:solidFill>
                <a:ea typeface="宋体" panose="02010600030101010101" pitchFamily="2" charset="-122"/>
              </a:rPr>
              <a:t> = </a:t>
            </a:r>
            <a:r>
              <a:rPr lang="en-US" altLang="zh-CN" dirty="0">
                <a:solidFill>
                  <a:srgbClr val="990033"/>
                </a:solidFill>
                <a:latin typeface="Courier New" panose="02070309020205020404" pitchFamily="49" charset="0"/>
                <a:ea typeface="宋体" panose="02010600030101010101" pitchFamily="2" charset="-122"/>
              </a:rPr>
              <a:t>0.103918481</a:t>
            </a:r>
            <a:r>
              <a:rPr lang="en-US" altLang="zh-CN" dirty="0">
                <a:solidFill>
                  <a:srgbClr val="990033"/>
                </a:solidFill>
                <a:ea typeface="宋体" panose="02010600030101010101" pitchFamily="2" charset="-122"/>
              </a:rPr>
              <a:t>…</a:t>
            </a:r>
            <a:br>
              <a:rPr lang="en-US" altLang="zh-CN" dirty="0">
                <a:solidFill>
                  <a:srgbClr val="990033"/>
                </a:solidFill>
                <a:ea typeface="宋体" panose="02010600030101010101" pitchFamily="2" charset="-122"/>
              </a:rPr>
            </a:br>
            <a:r>
              <a:rPr lang="en-US" altLang="zh-CN" i="1" dirty="0">
                <a:solidFill>
                  <a:srgbClr val="990033"/>
                </a:solidFill>
                <a:ea typeface="宋体" panose="02010600030101010101" pitchFamily="2" charset="-122"/>
              </a:rPr>
              <a:t>r</a:t>
            </a:r>
            <a:r>
              <a:rPr lang="en-US" altLang="zh-CN" baseline="-25000" dirty="0">
                <a:solidFill>
                  <a:srgbClr val="990033"/>
                </a:solidFill>
                <a:ea typeface="宋体" panose="02010600030101010101" pitchFamily="2" charset="-122"/>
              </a:rPr>
              <a:t>3</a:t>
            </a:r>
            <a:r>
              <a:rPr lang="en-US" altLang="zh-CN" dirty="0">
                <a:solidFill>
                  <a:srgbClr val="990033"/>
                </a:solidFill>
                <a:ea typeface="宋体" panose="02010600030101010101" pitchFamily="2" charset="-122"/>
              </a:rPr>
              <a:t> = </a:t>
            </a:r>
            <a:r>
              <a:rPr lang="en-US" altLang="zh-CN" dirty="0">
                <a:solidFill>
                  <a:srgbClr val="990033"/>
                </a:solidFill>
                <a:latin typeface="Courier New" panose="02070309020205020404" pitchFamily="49" charset="0"/>
                <a:ea typeface="宋体" panose="02010600030101010101" pitchFamily="2" charset="-122"/>
              </a:rPr>
              <a:t>0.039194193</a:t>
            </a:r>
            <a:r>
              <a:rPr lang="en-US" altLang="zh-CN" dirty="0">
                <a:solidFill>
                  <a:srgbClr val="990033"/>
                </a:solidFill>
                <a:ea typeface="宋体" panose="02010600030101010101" pitchFamily="2" charset="-122"/>
              </a:rPr>
              <a:t>…</a:t>
            </a:r>
            <a:br>
              <a:rPr lang="en-US" altLang="zh-CN" dirty="0">
                <a:solidFill>
                  <a:srgbClr val="990033"/>
                </a:solidFill>
                <a:ea typeface="宋体" panose="02010600030101010101" pitchFamily="2" charset="-122"/>
              </a:rPr>
            </a:br>
            <a:r>
              <a:rPr lang="en-US" altLang="zh-CN" i="1" dirty="0">
                <a:solidFill>
                  <a:srgbClr val="990033"/>
                </a:solidFill>
                <a:ea typeface="宋体" panose="02010600030101010101" pitchFamily="2" charset="-122"/>
              </a:rPr>
              <a:t>r</a:t>
            </a:r>
            <a:r>
              <a:rPr lang="en-US" altLang="zh-CN" baseline="-25000" dirty="0">
                <a:solidFill>
                  <a:srgbClr val="990033"/>
                </a:solidFill>
                <a:ea typeface="宋体" panose="02010600030101010101" pitchFamily="2" charset="-122"/>
              </a:rPr>
              <a:t>4</a:t>
            </a:r>
            <a:r>
              <a:rPr lang="en-US" altLang="zh-CN" dirty="0">
                <a:solidFill>
                  <a:srgbClr val="990033"/>
                </a:solidFill>
                <a:ea typeface="宋体" panose="02010600030101010101" pitchFamily="2" charset="-122"/>
              </a:rPr>
              <a:t> = </a:t>
            </a:r>
            <a:r>
              <a:rPr lang="en-US" altLang="zh-CN" dirty="0">
                <a:solidFill>
                  <a:srgbClr val="990033"/>
                </a:solidFill>
                <a:latin typeface="Courier New" panose="02070309020205020404" pitchFamily="49" charset="0"/>
                <a:ea typeface="宋体" panose="02010600030101010101" pitchFamily="2" charset="-122"/>
              </a:rPr>
              <a:t>0.918237461</a:t>
            </a:r>
            <a:r>
              <a:rPr lang="en-US" altLang="zh-CN" dirty="0">
                <a:solidFill>
                  <a:srgbClr val="990033"/>
                </a:solidFill>
                <a:ea typeface="宋体" panose="02010600030101010101" pitchFamily="2" charset="-122"/>
              </a:rPr>
              <a:t>…</a:t>
            </a:r>
          </a:p>
          <a:p>
            <a:pPr eaLnBrk="1" hangingPunct="1"/>
            <a:r>
              <a:rPr lang="en-US" altLang="zh-CN" dirty="0">
                <a:ea typeface="宋体" panose="02010600030101010101" pitchFamily="2" charset="-122"/>
              </a:rPr>
              <a:t>OK, now let’s add 1 to each of the diagonal digits (mod 10), that is changing 9’s to 0.</a:t>
            </a:r>
          </a:p>
          <a:p>
            <a:pPr lvl="1" eaLnBrk="1" hangingPunct="1"/>
            <a:r>
              <a:rPr lang="en-US" altLang="zh-CN" dirty="0">
                <a:solidFill>
                  <a:srgbClr val="990033"/>
                </a:solidFill>
                <a:ea typeface="宋体" panose="02010600030101010101" pitchFamily="2" charset="-122"/>
              </a:rPr>
              <a:t>0.4103… can’t be on the list anywhere!</a:t>
            </a:r>
          </a:p>
        </p:txBody>
      </p:sp>
      <p:sp>
        <p:nvSpPr>
          <p:cNvPr id="48132" name="Freeform 4"/>
          <p:cNvSpPr/>
          <p:nvPr/>
        </p:nvSpPr>
        <p:spPr>
          <a:xfrm>
            <a:off x="2133600" y="2133600"/>
            <a:ext cx="1206500" cy="2165350"/>
          </a:xfrm>
          <a:custGeom>
            <a:avLst/>
            <a:gdLst/>
            <a:ahLst/>
            <a:cxnLst>
              <a:cxn ang="0">
                <a:pos x="1431448750" y="2147483646"/>
              </a:cxn>
              <a:cxn ang="0">
                <a:pos x="221773750" y="897175625"/>
              </a:cxn>
              <a:cxn ang="0">
                <a:pos x="105846563" y="529232813"/>
              </a:cxn>
              <a:cxn ang="0">
                <a:pos x="443547500" y="483870000"/>
              </a:cxn>
              <a:cxn ang="0">
                <a:pos x="1915318750" y="2147483646"/>
              </a:cxn>
            </a:cxnLst>
            <a:rect l="0" t="0" r="0" b="0"/>
            <a:pathLst>
              <a:path w="760" h="1364">
                <a:moveTo>
                  <a:pt x="568" y="1316"/>
                </a:moveTo>
                <a:cubicBezTo>
                  <a:pt x="368" y="932"/>
                  <a:pt x="176" y="540"/>
                  <a:pt x="88" y="356"/>
                </a:cubicBezTo>
                <a:cubicBezTo>
                  <a:pt x="0" y="172"/>
                  <a:pt x="27" y="237"/>
                  <a:pt x="42" y="210"/>
                </a:cubicBezTo>
                <a:cubicBezTo>
                  <a:pt x="57" y="183"/>
                  <a:pt x="56" y="0"/>
                  <a:pt x="176" y="192"/>
                </a:cubicBezTo>
                <a:cubicBezTo>
                  <a:pt x="296" y="384"/>
                  <a:pt x="638" y="1120"/>
                  <a:pt x="760" y="1364"/>
                </a:cubicBez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Can we write programs for all functions?</a:t>
            </a:r>
            <a:endParaRPr lang="en-US" altLang="zh-CN" sz="3400" dirty="0">
              <a:ea typeface="宋体" panose="02010600030101010101" pitchFamily="2" charset="-122"/>
            </a:endParaRPr>
          </a:p>
        </p:txBody>
      </p:sp>
      <p:sp>
        <p:nvSpPr>
          <p:cNvPr id="51203" name="Rectangle 3"/>
          <p:cNvSpPr>
            <a:spLocks noGrp="1"/>
          </p:cNvSpPr>
          <p:nvPr>
            <p:ph idx="1"/>
          </p:nvPr>
        </p:nvSpPr>
        <p:spPr>
          <a:xfrm>
            <a:off x="457200" y="1447800"/>
            <a:ext cx="7766050" cy="4419600"/>
          </a:xfrm>
        </p:spPr>
        <p:txBody>
          <a:bodyPr vert="horz" wrap="square" lIns="91440" tIns="45720" rIns="91440" bIns="45720" anchor="t"/>
          <a:lstStyle/>
          <a:p>
            <a:pPr>
              <a:spcBef>
                <a:spcPct val="0"/>
              </a:spcBef>
              <a:buClr>
                <a:schemeClr val="bg1"/>
              </a:buClr>
              <a:buNone/>
            </a:pPr>
            <a:r>
              <a:rPr lang="en-US" altLang="zh-CN" sz="2800" dirty="0">
                <a:latin typeface="Comic Sans MS" panose="030F0702030302020204" pitchFamily="66" charset="0"/>
                <a:ea typeface="宋体" panose="02010600030101010101" pitchFamily="2" charset="-122"/>
                <a:sym typeface="Symbol" panose="05050102010706020507" pitchFamily="18" charset="2"/>
              </a:rPr>
              <a:t>How many different programs can we write?</a:t>
            </a:r>
          </a:p>
          <a:p>
            <a:pPr>
              <a:spcBef>
                <a:spcPct val="0"/>
              </a:spcBef>
              <a:buClr>
                <a:schemeClr val="bg1"/>
              </a:buClr>
              <a:buNone/>
            </a:pPr>
            <a:endParaRPr lang="en-US" altLang="zh-CN" sz="2800" dirty="0">
              <a:latin typeface="Comic Sans MS" panose="030F0702030302020204" pitchFamily="66" charset="0"/>
              <a:ea typeface="宋体" panose="02010600030101010101" pitchFamily="2" charset="-122"/>
              <a:sym typeface="Symbol" panose="05050102010706020507" pitchFamily="18" charset="2"/>
            </a:endParaRPr>
          </a:p>
          <a:p>
            <a:pPr>
              <a:spcBef>
                <a:spcPct val="0"/>
              </a:spcBef>
              <a:buClr>
                <a:schemeClr val="bg1"/>
              </a:buClr>
              <a:buNone/>
            </a:pPr>
            <a:endParaRPr lang="en-US" altLang="zh-CN" dirty="0">
              <a:latin typeface="Comic Sans MS" panose="030F0702030302020204" pitchFamily="66" charset="0"/>
              <a:ea typeface="宋体" panose="02010600030101010101" pitchFamily="2" charset="-122"/>
              <a:sym typeface="Symbol" panose="05050102010706020507" pitchFamily="18" charset="2"/>
            </a:endParaRPr>
          </a:p>
          <a:p>
            <a:pPr>
              <a:spcBef>
                <a:spcPct val="0"/>
              </a:spcBef>
              <a:buClr>
                <a:schemeClr val="bg1"/>
              </a:buClr>
              <a:buNone/>
            </a:pPr>
            <a:endParaRPr lang="en-US" altLang="zh-CN" dirty="0">
              <a:latin typeface="Comic Sans MS" panose="030F0702030302020204" pitchFamily="66" charset="0"/>
              <a:ea typeface="宋体" panose="02010600030101010101" pitchFamily="2" charset="-122"/>
              <a:sym typeface="Symbol" panose="05050102010706020507" pitchFamily="18" charset="2"/>
            </a:endParaRPr>
          </a:p>
          <a:p>
            <a:pPr>
              <a:spcBef>
                <a:spcPct val="0"/>
              </a:spcBef>
              <a:buClr>
                <a:schemeClr val="bg1"/>
              </a:buClr>
              <a:buNone/>
            </a:pPr>
            <a:endParaRPr lang="en-US" altLang="zh-CN" dirty="0">
              <a:latin typeface="Comic Sans MS" panose="030F0702030302020204" pitchFamily="66" charset="0"/>
              <a:ea typeface="宋体" panose="02010600030101010101" pitchFamily="2" charset="-122"/>
              <a:sym typeface="Symbol" panose="05050102010706020507" pitchFamily="18" charset="2"/>
            </a:endParaRPr>
          </a:p>
          <a:p>
            <a:pPr>
              <a:spcBef>
                <a:spcPct val="0"/>
              </a:spcBef>
              <a:buClr>
                <a:schemeClr val="bg1"/>
              </a:buClr>
              <a:buNone/>
            </a:pPr>
            <a:endParaRPr lang="en-US" altLang="zh-CN" dirty="0">
              <a:latin typeface="Comic Sans MS" panose="030F0702030302020204" pitchFamily="66" charset="0"/>
              <a:ea typeface="宋体" panose="02010600030101010101" pitchFamily="2" charset="-122"/>
              <a:sym typeface="Symbol" panose="05050102010706020507" pitchFamily="18" charset="2"/>
            </a:endParaRPr>
          </a:p>
          <a:p>
            <a:pPr>
              <a:spcBef>
                <a:spcPct val="0"/>
              </a:spcBef>
              <a:buClr>
                <a:schemeClr val="bg1"/>
              </a:buClr>
              <a:buNone/>
            </a:pPr>
            <a:endParaRPr lang="en-US" altLang="zh-CN" dirty="0">
              <a:latin typeface="Comic Sans MS" panose="030F0702030302020204" pitchFamily="66" charset="0"/>
              <a:ea typeface="宋体" panose="02010600030101010101" pitchFamily="2" charset="-122"/>
              <a:sym typeface="Symbol" panose="05050102010706020507" pitchFamily="18" charset="2"/>
            </a:endParaRPr>
          </a:p>
          <a:p>
            <a:pPr>
              <a:spcBef>
                <a:spcPct val="0"/>
              </a:spcBef>
              <a:buClr>
                <a:schemeClr val="bg1"/>
              </a:buClr>
              <a:buNone/>
            </a:pPr>
            <a:endParaRPr lang="zh-CN" altLang="en-US" dirty="0">
              <a:latin typeface="Comic Sans MS" panose="030F0702030302020204" pitchFamily="66" charset="0"/>
              <a:ea typeface="宋体" panose="02010600030101010101" pitchFamily="2" charset="-122"/>
              <a:sym typeface="Symbol" panose="05050102010706020507" pitchFamily="18" charset="2"/>
            </a:endParaRPr>
          </a:p>
        </p:txBody>
      </p:sp>
      <p:grpSp>
        <p:nvGrpSpPr>
          <p:cNvPr id="362500" name="Group 4"/>
          <p:cNvGrpSpPr/>
          <p:nvPr/>
        </p:nvGrpSpPr>
        <p:grpSpPr>
          <a:xfrm>
            <a:off x="4114800" y="5570538"/>
            <a:ext cx="4191000" cy="830262"/>
            <a:chOff x="286" y="3168"/>
            <a:chExt cx="4428" cy="768"/>
          </a:xfrm>
        </p:grpSpPr>
        <p:sp>
          <p:nvSpPr>
            <p:cNvPr id="51206" name="Oval 5"/>
            <p:cNvSpPr/>
            <p:nvPr/>
          </p:nvSpPr>
          <p:spPr>
            <a:xfrm>
              <a:off x="286" y="3168"/>
              <a:ext cx="4428" cy="768"/>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51207" name="Text Box 6"/>
            <p:cNvSpPr txBox="1"/>
            <p:nvPr/>
          </p:nvSpPr>
          <p:spPr>
            <a:xfrm>
              <a:off x="288" y="3264"/>
              <a:ext cx="4382" cy="64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2000" dirty="0">
                  <a:latin typeface="Comic Sans MS" panose="030F0702030302020204" pitchFamily="66" charset="0"/>
                  <a:ea typeface="宋体" panose="02010600030101010101" pitchFamily="2" charset="-122"/>
                  <a:sym typeface="Symbol" panose="05050102010706020507" pitchFamily="18" charset="2"/>
                </a:rPr>
                <a:t>Countably many, we can list them by length.</a:t>
              </a:r>
            </a:p>
          </p:txBody>
        </p:sp>
      </p:grpSp>
      <p:sp>
        <p:nvSpPr>
          <p:cNvPr id="362503" name="Rectangle 7"/>
          <p:cNvSpPr/>
          <p:nvPr/>
        </p:nvSpPr>
        <p:spPr>
          <a:xfrm>
            <a:off x="457200" y="2133600"/>
            <a:ext cx="7924800" cy="34290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342900" lvl="0" indent="-342900">
              <a:spcBef>
                <a:spcPct val="0"/>
              </a:spcBef>
              <a:buClr>
                <a:schemeClr val="bg1"/>
              </a:buClr>
              <a:buNone/>
            </a:pPr>
            <a:r>
              <a:rPr lang="en-US" altLang="zh-CN" sz="2800" dirty="0">
                <a:latin typeface="Comic Sans MS" panose="030F0702030302020204" pitchFamily="66" charset="0"/>
                <a:ea typeface="宋体" panose="02010600030101010101" pitchFamily="2" charset="-122"/>
                <a:sym typeface="Symbol" panose="05050102010706020507" pitchFamily="18" charset="2"/>
              </a:rPr>
              <a:t>Depends on the size of the alphabet we use.  Let’s say our alphabet is size 100.</a:t>
            </a:r>
          </a:p>
          <a:p>
            <a:pPr marL="342900" lvl="0" indent="-342900">
              <a:spcBef>
                <a:spcPct val="0"/>
              </a:spcBef>
              <a:buClr>
                <a:schemeClr val="bg1"/>
              </a:buClr>
              <a:buNone/>
            </a:pPr>
            <a:endParaRPr lang="en-US" altLang="zh-CN" sz="1000" dirty="0">
              <a:latin typeface="Comic Sans MS" panose="030F0702030302020204" pitchFamily="66" charset="0"/>
              <a:ea typeface="宋体" panose="02010600030101010101" pitchFamily="2" charset="-122"/>
              <a:sym typeface="Symbol" panose="05050102010706020507" pitchFamily="18" charset="2"/>
            </a:endParaRPr>
          </a:p>
          <a:p>
            <a:pPr marL="342900" lvl="0" indent="-342900">
              <a:spcBef>
                <a:spcPct val="0"/>
              </a:spcBef>
              <a:buClr>
                <a:schemeClr val="bg1"/>
              </a:buClr>
              <a:buNone/>
            </a:pPr>
            <a:r>
              <a:rPr lang="en-US" altLang="zh-CN" sz="2800" dirty="0">
                <a:latin typeface="Comic Sans MS" panose="030F0702030302020204" pitchFamily="66" charset="0"/>
                <a:ea typeface="宋体" panose="02010600030101010101" pitchFamily="2" charset="-122"/>
                <a:sym typeface="Symbol" panose="05050102010706020507" pitchFamily="18" charset="2"/>
              </a:rPr>
              <a:t>How many 1 character programs are there?</a:t>
            </a:r>
          </a:p>
          <a:p>
            <a:pPr marL="342900" lvl="0" indent="-342900">
              <a:spcBef>
                <a:spcPct val="0"/>
              </a:spcBef>
              <a:buClr>
                <a:schemeClr val="bg1"/>
              </a:buClr>
              <a:buNone/>
            </a:pPr>
            <a:r>
              <a:rPr lang="en-US" altLang="zh-CN" sz="2800" dirty="0">
                <a:latin typeface="Comic Sans MS" panose="030F0702030302020204" pitchFamily="66" charset="0"/>
                <a:ea typeface="宋体" panose="02010600030101010101" pitchFamily="2" charset="-122"/>
                <a:sym typeface="Symbol" panose="05050102010706020507" pitchFamily="18" charset="2"/>
              </a:rPr>
              <a:t>How many 2 character programs are there?</a:t>
            </a:r>
          </a:p>
          <a:p>
            <a:pPr marL="342900" lvl="0" indent="-342900">
              <a:spcBef>
                <a:spcPct val="0"/>
              </a:spcBef>
              <a:buClr>
                <a:schemeClr val="bg1"/>
              </a:buClr>
              <a:buNone/>
            </a:pPr>
            <a:r>
              <a:rPr lang="en-US" altLang="zh-TW" sz="2800" dirty="0">
                <a:latin typeface="Comic Sans MS" panose="030F0702030302020204" pitchFamily="66" charset="0"/>
                <a:ea typeface="宋体" panose="02010600030101010101" pitchFamily="2" charset="-122"/>
                <a:sym typeface="Symbol" panose="05050102010706020507" pitchFamily="18" charset="2"/>
              </a:rPr>
              <a:t>…</a:t>
            </a:r>
          </a:p>
          <a:p>
            <a:pPr marL="342900" lvl="0" indent="-342900">
              <a:spcBef>
                <a:spcPct val="0"/>
              </a:spcBef>
              <a:buClr>
                <a:schemeClr val="bg1"/>
              </a:buClr>
              <a:buNone/>
            </a:pPr>
            <a:r>
              <a:rPr lang="en-US" altLang="zh-CN" sz="2800" dirty="0">
                <a:latin typeface="Comic Sans MS" panose="030F0702030302020204" pitchFamily="66" charset="0"/>
                <a:ea typeface="宋体" panose="02010600030101010101" pitchFamily="2" charset="-122"/>
                <a:sym typeface="Symbol" panose="05050102010706020507" pitchFamily="18" charset="2"/>
              </a:rPr>
              <a:t>How many n character programs are there?</a:t>
            </a:r>
          </a:p>
          <a:p>
            <a:pPr marL="342900" lvl="0" indent="-342900">
              <a:spcBef>
                <a:spcPct val="0"/>
              </a:spcBef>
              <a:buClr>
                <a:schemeClr val="bg1"/>
              </a:buClr>
              <a:buNone/>
            </a:pPr>
            <a:endParaRPr lang="en-US" altLang="zh-CN" sz="1000" dirty="0">
              <a:latin typeface="Comic Sans MS" panose="030F0702030302020204" pitchFamily="66" charset="0"/>
              <a:ea typeface="宋体" panose="02010600030101010101" pitchFamily="2" charset="-122"/>
              <a:sym typeface="Symbol" panose="05050102010706020507" pitchFamily="18" charset="2"/>
            </a:endParaRPr>
          </a:p>
          <a:p>
            <a:pPr marL="342900" lvl="0" indent="-342900">
              <a:spcBef>
                <a:spcPct val="0"/>
              </a:spcBef>
              <a:buClr>
                <a:schemeClr val="bg1"/>
              </a:buClr>
              <a:buNone/>
            </a:pPr>
            <a:r>
              <a:rPr lang="en-US" altLang="zh-CN" sz="2800" dirty="0">
                <a:latin typeface="Comic Sans MS" panose="030F0702030302020204" pitchFamily="66" charset="0"/>
                <a:ea typeface="宋体" panose="02010600030101010101" pitchFamily="2" charset="-122"/>
                <a:sym typeface="Symbol" panose="05050102010706020507" pitchFamily="18" charset="2"/>
              </a:rPr>
              <a:t>How many programs are there?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25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62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p:txBody>
          <a:bodyPr vert="horz" wrap="square" lIns="91440" tIns="45720" rIns="91440" bIns="45720" anchor="ctr"/>
          <a:lstStyle/>
          <a:p>
            <a:pPr eaLnBrk="1" hangingPunct="1"/>
            <a:r>
              <a:rPr lang="en-US" altLang="zh-CN" sz="3200" dirty="0">
                <a:ea typeface="宋体" panose="02010600030101010101" pitchFamily="2" charset="-122"/>
              </a:rPr>
              <a:t>Can we write programs for all functions?</a:t>
            </a:r>
            <a:endParaRPr lang="en-US" altLang="zh-CN" sz="2400" dirty="0">
              <a:ea typeface="宋体" panose="02010600030101010101" pitchFamily="2" charset="-122"/>
            </a:endParaRPr>
          </a:p>
        </p:txBody>
      </p:sp>
      <p:sp>
        <p:nvSpPr>
          <p:cNvPr id="52227" name="Rectangle 3"/>
          <p:cNvSpPr>
            <a:spLocks noGrp="1"/>
          </p:cNvSpPr>
          <p:nvPr>
            <p:ph idx="1"/>
          </p:nvPr>
        </p:nvSpPr>
        <p:spPr>
          <a:xfrm>
            <a:off x="457200" y="1447800"/>
            <a:ext cx="7766050" cy="4419600"/>
          </a:xfrm>
        </p:spPr>
        <p:txBody>
          <a:bodyPr vert="horz" wrap="square" lIns="91440" tIns="45720" rIns="91440" bIns="45720" anchor="t"/>
          <a:lstStyle/>
          <a:p>
            <a:pPr>
              <a:lnSpc>
                <a:spcPct val="90000"/>
              </a:lnSpc>
              <a:spcBef>
                <a:spcPct val="0"/>
              </a:spcBef>
              <a:buClr>
                <a:schemeClr val="bg1"/>
              </a:buClr>
              <a:buNone/>
            </a:pPr>
            <a:r>
              <a:rPr lang="en-US" altLang="zh-CN" sz="2800" dirty="0">
                <a:latin typeface="Comic Sans MS" panose="030F0702030302020204" pitchFamily="66" charset="0"/>
                <a:ea typeface="宋体" panose="02010600030101010101" pitchFamily="2" charset="-122"/>
                <a:sym typeface="Symbol" panose="05050102010706020507" pitchFamily="18" charset="2"/>
              </a:rPr>
              <a:t>How many different functions are there?</a:t>
            </a:r>
          </a:p>
          <a:p>
            <a:pPr>
              <a:lnSpc>
                <a:spcPct val="90000"/>
              </a:lnSpc>
              <a:spcBef>
                <a:spcPct val="0"/>
              </a:spcBef>
              <a:buClr>
                <a:schemeClr val="bg1"/>
              </a:buClr>
              <a:buNone/>
            </a:pPr>
            <a:r>
              <a:rPr lang="en-US" altLang="zh-CN" sz="2800" dirty="0">
                <a:latin typeface="Comic Sans MS" panose="030F0702030302020204" pitchFamily="66" charset="0"/>
                <a:ea typeface="宋体" panose="02010600030101010101" pitchFamily="2" charset="-122"/>
                <a:sym typeface="Symbol" panose="05050102010706020507" pitchFamily="18" charset="2"/>
              </a:rPr>
              <a:t>Suppose domain is N, and codomain is {0,1,…9}, so we’re really only asking “how many functions f:N{0,1,2,…9} are there?”</a:t>
            </a:r>
          </a:p>
          <a:p>
            <a:pPr>
              <a:lnSpc>
                <a:spcPct val="90000"/>
              </a:lnSpc>
              <a:spcBef>
                <a:spcPct val="0"/>
              </a:spcBef>
              <a:buClr>
                <a:schemeClr val="bg1"/>
              </a:buClr>
              <a:buNone/>
            </a:pPr>
            <a:r>
              <a:rPr lang="en-US" altLang="zh-CN" sz="2800" dirty="0">
                <a:latin typeface="Comic Sans MS" panose="030F0702030302020204" pitchFamily="66" charset="0"/>
                <a:ea typeface="宋体" panose="02010600030101010101" pitchFamily="2" charset="-122"/>
                <a:sym typeface="Symbol" panose="05050102010706020507" pitchFamily="18" charset="2"/>
              </a:rPr>
              <a:t>Can we even write programs for all of these?</a:t>
            </a:r>
          </a:p>
          <a:p>
            <a:pPr>
              <a:lnSpc>
                <a:spcPct val="90000"/>
              </a:lnSpc>
              <a:spcBef>
                <a:spcPct val="0"/>
              </a:spcBef>
              <a:buClr>
                <a:schemeClr val="bg1"/>
              </a:buClr>
              <a:buNone/>
            </a:pPr>
            <a:endParaRPr lang="en-US" altLang="zh-CN" sz="2800" dirty="0">
              <a:latin typeface="Comic Sans MS" panose="030F0702030302020204" pitchFamily="66" charset="0"/>
              <a:ea typeface="宋体" panose="02010600030101010101" pitchFamily="2" charset="-122"/>
              <a:sym typeface="Symbol" panose="05050102010706020507" pitchFamily="18" charset="2"/>
            </a:endParaRPr>
          </a:p>
          <a:p>
            <a:pPr>
              <a:lnSpc>
                <a:spcPct val="90000"/>
              </a:lnSpc>
              <a:spcBef>
                <a:spcPct val="0"/>
              </a:spcBef>
              <a:buClr>
                <a:schemeClr val="bg1"/>
              </a:buClr>
              <a:buNone/>
            </a:pPr>
            <a:endParaRPr lang="en-US" altLang="zh-CN" sz="2800" dirty="0">
              <a:latin typeface="Comic Sans MS" panose="030F0702030302020204" pitchFamily="66" charset="0"/>
              <a:ea typeface="宋体" panose="02010600030101010101" pitchFamily="2" charset="-122"/>
              <a:sym typeface="Symbol" panose="05050102010706020507" pitchFamily="18" charset="2"/>
            </a:endParaRPr>
          </a:p>
          <a:p>
            <a:pPr>
              <a:lnSpc>
                <a:spcPct val="90000"/>
              </a:lnSpc>
              <a:spcBef>
                <a:spcPct val="0"/>
              </a:spcBef>
              <a:buClr>
                <a:schemeClr val="bg1"/>
              </a:buClr>
              <a:buNone/>
            </a:pPr>
            <a:endParaRPr lang="en-US" altLang="zh-CN" sz="2800" dirty="0">
              <a:latin typeface="Comic Sans MS" panose="030F0702030302020204" pitchFamily="66" charset="0"/>
              <a:ea typeface="宋体" panose="02010600030101010101" pitchFamily="2" charset="-122"/>
              <a:sym typeface="Symbol" panose="05050102010706020507" pitchFamily="18" charset="2"/>
            </a:endParaRPr>
          </a:p>
          <a:p>
            <a:pPr>
              <a:lnSpc>
                <a:spcPct val="90000"/>
              </a:lnSpc>
              <a:spcBef>
                <a:spcPct val="0"/>
              </a:spcBef>
              <a:buClr>
                <a:schemeClr val="bg1"/>
              </a:buClr>
              <a:buNone/>
            </a:pPr>
            <a:endParaRPr lang="en-US" altLang="zh-CN" sz="2800" dirty="0">
              <a:latin typeface="Comic Sans MS" panose="030F0702030302020204" pitchFamily="66" charset="0"/>
              <a:ea typeface="宋体" panose="02010600030101010101" pitchFamily="2" charset="-122"/>
              <a:sym typeface="Symbol" panose="05050102010706020507" pitchFamily="18" charset="2"/>
            </a:endParaRPr>
          </a:p>
          <a:p>
            <a:pPr>
              <a:lnSpc>
                <a:spcPct val="90000"/>
              </a:lnSpc>
              <a:spcBef>
                <a:spcPct val="0"/>
              </a:spcBef>
              <a:buClr>
                <a:schemeClr val="bg1"/>
              </a:buClr>
              <a:buNone/>
            </a:pPr>
            <a:endParaRPr lang="en-US" altLang="zh-CN" sz="2800" dirty="0">
              <a:latin typeface="Comic Sans MS" panose="030F0702030302020204" pitchFamily="66" charset="0"/>
              <a:ea typeface="宋体" panose="02010600030101010101" pitchFamily="2" charset="-122"/>
              <a:sym typeface="Symbol" panose="05050102010706020507" pitchFamily="18" charset="2"/>
            </a:endParaRPr>
          </a:p>
          <a:p>
            <a:pPr>
              <a:lnSpc>
                <a:spcPct val="90000"/>
              </a:lnSpc>
              <a:spcBef>
                <a:spcPct val="0"/>
              </a:spcBef>
              <a:buClr>
                <a:schemeClr val="bg1"/>
              </a:buClr>
              <a:buNone/>
            </a:pPr>
            <a:endParaRPr lang="zh-CN" altLang="en-US" sz="2800" dirty="0">
              <a:latin typeface="Comic Sans MS" panose="030F0702030302020204" pitchFamily="66" charset="0"/>
              <a:ea typeface="宋体" panose="02010600030101010101" pitchFamily="2" charset="-122"/>
              <a:sym typeface="Symbol" panose="05050102010706020507" pitchFamily="18" charset="2"/>
            </a:endParaRPr>
          </a:p>
        </p:txBody>
      </p:sp>
      <p:grpSp>
        <p:nvGrpSpPr>
          <p:cNvPr id="363524" name="Group 4"/>
          <p:cNvGrpSpPr/>
          <p:nvPr/>
        </p:nvGrpSpPr>
        <p:grpSpPr>
          <a:xfrm>
            <a:off x="4114800" y="5257800"/>
            <a:ext cx="2133600" cy="533400"/>
            <a:chOff x="286" y="3168"/>
            <a:chExt cx="4428" cy="768"/>
          </a:xfrm>
        </p:grpSpPr>
        <p:sp>
          <p:nvSpPr>
            <p:cNvPr id="52267" name="Oval 5"/>
            <p:cNvSpPr/>
            <p:nvPr/>
          </p:nvSpPr>
          <p:spPr>
            <a:xfrm>
              <a:off x="286" y="3168"/>
              <a:ext cx="4428" cy="768"/>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52268" name="Text Box 6"/>
            <p:cNvSpPr txBox="1"/>
            <p:nvPr/>
          </p:nvSpPr>
          <p:spPr>
            <a:xfrm>
              <a:off x="289" y="3264"/>
              <a:ext cx="4382" cy="57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a:spcBef>
                  <a:spcPct val="0"/>
                </a:spcBef>
                <a:buClrTx/>
                <a:buSzPct val="100000"/>
                <a:buNone/>
              </a:pPr>
              <a:r>
                <a:rPr lang="en-US" altLang="zh-TW" sz="2000" dirty="0">
                  <a:latin typeface="Comic Sans MS" panose="030F0702030302020204" pitchFamily="66" charset="0"/>
                  <a:ea typeface="宋体" panose="02010600030101010101" pitchFamily="2" charset="-122"/>
                  <a:sym typeface="Symbol" panose="05050102010706020507" pitchFamily="18" charset="2"/>
                </a:rPr>
                <a:t>0</a:t>
              </a:r>
              <a:r>
                <a:rPr lang="en-US" altLang="zh-CN" sz="2000" dirty="0">
                  <a:latin typeface="Comic Sans MS" panose="030F0702030302020204" pitchFamily="66" charset="0"/>
                  <a:ea typeface="宋体" panose="02010600030101010101" pitchFamily="2" charset="-122"/>
                  <a:sym typeface="Symbol" panose="05050102010706020507" pitchFamily="18" charset="2"/>
                </a:rPr>
                <a:t>.1415926…</a:t>
              </a:r>
            </a:p>
          </p:txBody>
        </p:sp>
      </p:grpSp>
      <p:graphicFrame>
        <p:nvGraphicFramePr>
          <p:cNvPr id="363566" name="Group 46"/>
          <p:cNvGraphicFramePr>
            <a:graphicFrameLocks noGrp="1"/>
          </p:cNvGraphicFramePr>
          <p:nvPr/>
        </p:nvGraphicFramePr>
        <p:xfrm>
          <a:off x="685800" y="3810000"/>
          <a:ext cx="8077200" cy="1193800"/>
        </p:xfrm>
        <a:graphic>
          <a:graphicData uri="http://schemas.openxmlformats.org/drawingml/2006/table">
            <a:tbl>
              <a:tblPr/>
              <a:tblGrid>
                <a:gridCol w="808038">
                  <a:extLst>
                    <a:ext uri="{9D8B030D-6E8A-4147-A177-3AD203B41FA5}">
                      <a16:colId xmlns:a16="http://schemas.microsoft.com/office/drawing/2014/main" val="20000"/>
                    </a:ext>
                  </a:extLst>
                </a:gridCol>
                <a:gridCol w="806450">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806450">
                  <a:extLst>
                    <a:ext uri="{9D8B030D-6E8A-4147-A177-3AD203B41FA5}">
                      <a16:colId xmlns:a16="http://schemas.microsoft.com/office/drawing/2014/main" val="20003"/>
                    </a:ext>
                  </a:extLst>
                </a:gridCol>
                <a:gridCol w="808037">
                  <a:extLst>
                    <a:ext uri="{9D8B030D-6E8A-4147-A177-3AD203B41FA5}">
                      <a16:colId xmlns:a16="http://schemas.microsoft.com/office/drawing/2014/main" val="20004"/>
                    </a:ext>
                  </a:extLst>
                </a:gridCol>
                <a:gridCol w="808038">
                  <a:extLst>
                    <a:ext uri="{9D8B030D-6E8A-4147-A177-3AD203B41FA5}">
                      <a16:colId xmlns:a16="http://schemas.microsoft.com/office/drawing/2014/main" val="20005"/>
                    </a:ext>
                  </a:extLst>
                </a:gridCol>
                <a:gridCol w="806450">
                  <a:extLst>
                    <a:ext uri="{9D8B030D-6E8A-4147-A177-3AD203B41FA5}">
                      <a16:colId xmlns:a16="http://schemas.microsoft.com/office/drawing/2014/main" val="20006"/>
                    </a:ext>
                  </a:extLst>
                </a:gridCol>
                <a:gridCol w="809625">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08037">
                  <a:extLst>
                    <a:ext uri="{9D8B030D-6E8A-4147-A177-3AD203B41FA5}">
                      <a16:colId xmlns:a16="http://schemas.microsoft.com/office/drawing/2014/main" val="20009"/>
                    </a:ext>
                  </a:extLst>
                </a:gridCol>
              </a:tblGrid>
              <a:tr h="59690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x</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690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f(x)</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TW"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363562" name="Group 42"/>
          <p:cNvGrpSpPr/>
          <p:nvPr/>
        </p:nvGrpSpPr>
        <p:grpSpPr>
          <a:xfrm>
            <a:off x="6248400" y="5562600"/>
            <a:ext cx="2133600" cy="533400"/>
            <a:chOff x="286" y="3168"/>
            <a:chExt cx="4428" cy="768"/>
          </a:xfrm>
        </p:grpSpPr>
        <p:sp>
          <p:nvSpPr>
            <p:cNvPr id="52265" name="Oval 43"/>
            <p:cNvSpPr/>
            <p:nvPr/>
          </p:nvSpPr>
          <p:spPr>
            <a:xfrm>
              <a:off x="286" y="3168"/>
              <a:ext cx="4428" cy="768"/>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52266" name="Text Box 44"/>
            <p:cNvSpPr txBox="1"/>
            <p:nvPr/>
          </p:nvSpPr>
          <p:spPr>
            <a:xfrm>
              <a:off x="289" y="3264"/>
              <a:ext cx="4382" cy="57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2000" dirty="0">
                  <a:latin typeface="Comic Sans MS" panose="030F0702030302020204" pitchFamily="66" charset="0"/>
                  <a:ea typeface="宋体" panose="02010600030101010101" pitchFamily="2" charset="-122"/>
                  <a:sym typeface="Symbol" panose="05050102010706020507" pitchFamily="18" charset="2"/>
                </a:rPr>
                <a:t>Real, irrational.</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635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635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Can we write programs for all functions?</a:t>
            </a:r>
            <a:endParaRPr lang="en-US" altLang="zh-CN" sz="3400" dirty="0">
              <a:ea typeface="宋体" panose="02010600030101010101" pitchFamily="2" charset="-122"/>
            </a:endParaRPr>
          </a:p>
        </p:txBody>
      </p:sp>
      <p:sp>
        <p:nvSpPr>
          <p:cNvPr id="53251" name="Rectangle 3"/>
          <p:cNvSpPr>
            <a:spLocks noGrp="1"/>
          </p:cNvSpPr>
          <p:nvPr>
            <p:ph idx="1"/>
          </p:nvPr>
        </p:nvSpPr>
        <p:spPr>
          <a:xfrm>
            <a:off x="654050" y="1601788"/>
            <a:ext cx="7766050" cy="4419600"/>
          </a:xfrm>
        </p:spPr>
        <p:txBody>
          <a:bodyPr vert="horz" wrap="square" lIns="91440" tIns="45720" rIns="91440" bIns="45720" anchor="t"/>
          <a:lstStyle/>
          <a:p>
            <a:pPr>
              <a:spcBef>
                <a:spcPct val="0"/>
              </a:spcBef>
              <a:buClr>
                <a:schemeClr val="bg1"/>
              </a:buClr>
              <a:buNone/>
            </a:pPr>
            <a:r>
              <a:rPr lang="en-US" altLang="zh-CN" sz="2800" dirty="0">
                <a:latin typeface="Comic Sans MS" panose="030F0702030302020204" pitchFamily="66" charset="0"/>
                <a:ea typeface="宋体" panose="02010600030101010101" pitchFamily="2" charset="-122"/>
                <a:sym typeface="Symbol" panose="05050102010706020507" pitchFamily="18" charset="2"/>
              </a:rPr>
              <a:t>How many different functions are there?</a:t>
            </a:r>
          </a:p>
          <a:p>
            <a:pPr>
              <a:spcBef>
                <a:spcPct val="0"/>
              </a:spcBef>
              <a:buClr>
                <a:schemeClr val="bg1"/>
              </a:buClr>
              <a:buNone/>
            </a:pPr>
            <a:endParaRPr lang="en-US" altLang="zh-CN" sz="2800" dirty="0">
              <a:latin typeface="Comic Sans MS" panose="030F0702030302020204" pitchFamily="66" charset="0"/>
              <a:ea typeface="宋体" panose="02010600030101010101" pitchFamily="2" charset="-122"/>
              <a:sym typeface="Symbol" panose="05050102010706020507" pitchFamily="18" charset="2"/>
            </a:endParaRPr>
          </a:p>
          <a:p>
            <a:pPr>
              <a:spcBef>
                <a:spcPct val="0"/>
              </a:spcBef>
              <a:buClr>
                <a:schemeClr val="bg1"/>
              </a:buClr>
              <a:buNone/>
            </a:pPr>
            <a:r>
              <a:rPr lang="en-US" altLang="zh-CN" sz="2800" dirty="0">
                <a:latin typeface="Comic Sans MS" panose="030F0702030302020204" pitchFamily="66" charset="0"/>
                <a:ea typeface="宋体" panose="02010600030101010101" pitchFamily="2" charset="-122"/>
                <a:sym typeface="Symbol" panose="05050102010706020507" pitchFamily="18" charset="2"/>
              </a:rPr>
              <a:t>We can make a function for each of the real numbers in [0,1].</a:t>
            </a:r>
          </a:p>
          <a:p>
            <a:pPr>
              <a:spcBef>
                <a:spcPct val="0"/>
              </a:spcBef>
              <a:buClr>
                <a:schemeClr val="bg1"/>
              </a:buClr>
              <a:buNone/>
            </a:pPr>
            <a:r>
              <a:rPr lang="en-US" altLang="zh-CN" sz="2800" dirty="0">
                <a:latin typeface="Comic Sans MS" panose="030F0702030302020204" pitchFamily="66" charset="0"/>
                <a:ea typeface="宋体" panose="02010600030101010101" pitchFamily="2" charset="-122"/>
                <a:sym typeface="Symbol" panose="05050102010706020507" pitchFamily="18" charset="2"/>
              </a:rPr>
              <a:t>This means there are uncountably many functions.</a:t>
            </a:r>
          </a:p>
          <a:p>
            <a:pPr>
              <a:spcBef>
                <a:spcPct val="0"/>
              </a:spcBef>
              <a:buClr>
                <a:schemeClr val="bg1"/>
              </a:buClr>
              <a:buNone/>
            </a:pPr>
            <a:endParaRPr lang="en-US" altLang="zh-CN" sz="2800" dirty="0">
              <a:latin typeface="Comic Sans MS" panose="030F0702030302020204" pitchFamily="66" charset="0"/>
              <a:ea typeface="宋体" panose="02010600030101010101" pitchFamily="2" charset="-122"/>
              <a:sym typeface="Symbol" panose="05050102010706020507" pitchFamily="18" charset="2"/>
            </a:endParaRPr>
          </a:p>
          <a:p>
            <a:pPr>
              <a:spcBef>
                <a:spcPct val="0"/>
              </a:spcBef>
              <a:buClr>
                <a:schemeClr val="bg1"/>
              </a:buClr>
              <a:buNone/>
            </a:pPr>
            <a:endParaRPr lang="en-US" altLang="zh-CN" sz="2800" dirty="0">
              <a:latin typeface="Comic Sans MS" panose="030F0702030302020204" pitchFamily="66" charset="0"/>
              <a:ea typeface="宋体" panose="02010600030101010101" pitchFamily="2" charset="-122"/>
              <a:sym typeface="Symbol" panose="05050102010706020507" pitchFamily="18" charset="2"/>
            </a:endParaRPr>
          </a:p>
          <a:p>
            <a:pPr>
              <a:spcBef>
                <a:spcPct val="0"/>
              </a:spcBef>
              <a:buClr>
                <a:schemeClr val="bg1"/>
              </a:buClr>
              <a:buNone/>
            </a:pPr>
            <a:endParaRPr lang="en-US" altLang="zh-CN" sz="2800" dirty="0">
              <a:latin typeface="Comic Sans MS" panose="030F0702030302020204" pitchFamily="66" charset="0"/>
              <a:ea typeface="宋体" panose="02010600030101010101" pitchFamily="2" charset="-122"/>
              <a:sym typeface="Symbol" panose="05050102010706020507" pitchFamily="18" charset="2"/>
            </a:endParaRPr>
          </a:p>
          <a:p>
            <a:pPr>
              <a:spcBef>
                <a:spcPct val="0"/>
              </a:spcBef>
              <a:buClr>
                <a:schemeClr val="bg1"/>
              </a:buClr>
              <a:buNone/>
            </a:pPr>
            <a:endParaRPr lang="en-US" altLang="zh-CN" sz="2800" dirty="0">
              <a:latin typeface="Comic Sans MS" panose="030F0702030302020204" pitchFamily="66" charset="0"/>
              <a:ea typeface="宋体" panose="02010600030101010101" pitchFamily="2" charset="-122"/>
              <a:sym typeface="Symbol" panose="05050102010706020507" pitchFamily="18" charset="2"/>
            </a:endParaRPr>
          </a:p>
          <a:p>
            <a:pPr>
              <a:spcBef>
                <a:spcPct val="0"/>
              </a:spcBef>
              <a:buClr>
                <a:schemeClr val="bg1"/>
              </a:buClr>
              <a:buNone/>
            </a:pPr>
            <a:endParaRPr lang="en-US" altLang="zh-CN" sz="2800" dirty="0">
              <a:latin typeface="Comic Sans MS" panose="030F0702030302020204" pitchFamily="66" charset="0"/>
              <a:ea typeface="宋体" panose="02010600030101010101" pitchFamily="2" charset="-122"/>
              <a:sym typeface="Symbol" panose="05050102010706020507" pitchFamily="18" charset="2"/>
            </a:endParaRPr>
          </a:p>
          <a:p>
            <a:pPr>
              <a:spcBef>
                <a:spcPct val="0"/>
              </a:spcBef>
              <a:buClr>
                <a:schemeClr val="bg1"/>
              </a:buClr>
              <a:buNone/>
            </a:pPr>
            <a:endParaRPr lang="zh-CN" altLang="en-US" sz="2800" dirty="0">
              <a:latin typeface="Comic Sans MS" panose="030F0702030302020204" pitchFamily="66" charset="0"/>
              <a:ea typeface="宋体" panose="02010600030101010101" pitchFamily="2" charset="-122"/>
              <a:sym typeface="Symbol" panose="05050102010706020507" pitchFamily="18" charset="2"/>
            </a:endParaRPr>
          </a:p>
        </p:txBody>
      </p:sp>
      <p:grpSp>
        <p:nvGrpSpPr>
          <p:cNvPr id="53252" name="Group 4"/>
          <p:cNvGrpSpPr/>
          <p:nvPr/>
        </p:nvGrpSpPr>
        <p:grpSpPr>
          <a:xfrm>
            <a:off x="4038600" y="5638800"/>
            <a:ext cx="2133600" cy="533400"/>
            <a:chOff x="286" y="3168"/>
            <a:chExt cx="4428" cy="768"/>
          </a:xfrm>
        </p:grpSpPr>
        <p:sp>
          <p:nvSpPr>
            <p:cNvPr id="53294" name="Oval 5"/>
            <p:cNvSpPr/>
            <p:nvPr/>
          </p:nvSpPr>
          <p:spPr>
            <a:xfrm>
              <a:off x="286" y="3168"/>
              <a:ext cx="4428" cy="768"/>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53295" name="Text Box 6"/>
            <p:cNvSpPr txBox="1"/>
            <p:nvPr/>
          </p:nvSpPr>
          <p:spPr>
            <a:xfrm>
              <a:off x="289" y="3264"/>
              <a:ext cx="4382" cy="57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a:spcBef>
                  <a:spcPct val="0"/>
                </a:spcBef>
                <a:buClrTx/>
                <a:buSzPct val="100000"/>
                <a:buNone/>
              </a:pPr>
              <a:r>
                <a:rPr lang="en-US" altLang="zh-TW" sz="2000" dirty="0">
                  <a:latin typeface="Comic Sans MS" panose="030F0702030302020204" pitchFamily="66" charset="0"/>
                  <a:ea typeface="宋体" panose="02010600030101010101" pitchFamily="2" charset="-122"/>
                  <a:sym typeface="Symbol" panose="05050102010706020507" pitchFamily="18" charset="2"/>
                </a:rPr>
                <a:t>0</a:t>
              </a:r>
              <a:r>
                <a:rPr lang="en-US" altLang="zh-CN" sz="2000" dirty="0">
                  <a:latin typeface="Comic Sans MS" panose="030F0702030302020204" pitchFamily="66" charset="0"/>
                  <a:ea typeface="宋体" panose="02010600030101010101" pitchFamily="2" charset="-122"/>
                  <a:sym typeface="Symbol" panose="05050102010706020507" pitchFamily="18" charset="2"/>
                </a:rPr>
                <a:t>.1415926…</a:t>
              </a:r>
            </a:p>
          </p:txBody>
        </p:sp>
      </p:grpSp>
      <p:graphicFrame>
        <p:nvGraphicFramePr>
          <p:cNvPr id="364593" name="Group 49"/>
          <p:cNvGraphicFramePr>
            <a:graphicFrameLocks noGrp="1"/>
          </p:cNvGraphicFramePr>
          <p:nvPr/>
        </p:nvGraphicFramePr>
        <p:xfrm>
          <a:off x="838200" y="4267200"/>
          <a:ext cx="7543800" cy="1193800"/>
        </p:xfrm>
        <a:graphic>
          <a:graphicData uri="http://schemas.openxmlformats.org/drawingml/2006/table">
            <a:tbl>
              <a:tblPr/>
              <a:tblGrid>
                <a:gridCol w="754063">
                  <a:extLst>
                    <a:ext uri="{9D8B030D-6E8A-4147-A177-3AD203B41FA5}">
                      <a16:colId xmlns:a16="http://schemas.microsoft.com/office/drawing/2014/main" val="20000"/>
                    </a:ext>
                  </a:extLst>
                </a:gridCol>
                <a:gridCol w="754062">
                  <a:extLst>
                    <a:ext uri="{9D8B030D-6E8A-4147-A177-3AD203B41FA5}">
                      <a16:colId xmlns:a16="http://schemas.microsoft.com/office/drawing/2014/main" val="20001"/>
                    </a:ext>
                  </a:extLst>
                </a:gridCol>
                <a:gridCol w="755650">
                  <a:extLst>
                    <a:ext uri="{9D8B030D-6E8A-4147-A177-3AD203B41FA5}">
                      <a16:colId xmlns:a16="http://schemas.microsoft.com/office/drawing/2014/main" val="20002"/>
                    </a:ext>
                  </a:extLst>
                </a:gridCol>
                <a:gridCol w="754063">
                  <a:extLst>
                    <a:ext uri="{9D8B030D-6E8A-4147-A177-3AD203B41FA5}">
                      <a16:colId xmlns:a16="http://schemas.microsoft.com/office/drawing/2014/main" val="20003"/>
                    </a:ext>
                  </a:extLst>
                </a:gridCol>
                <a:gridCol w="754062">
                  <a:extLst>
                    <a:ext uri="{9D8B030D-6E8A-4147-A177-3AD203B41FA5}">
                      <a16:colId xmlns:a16="http://schemas.microsoft.com/office/drawing/2014/main" val="20004"/>
                    </a:ext>
                  </a:extLst>
                </a:gridCol>
                <a:gridCol w="754063">
                  <a:extLst>
                    <a:ext uri="{9D8B030D-6E8A-4147-A177-3AD203B41FA5}">
                      <a16:colId xmlns:a16="http://schemas.microsoft.com/office/drawing/2014/main" val="20005"/>
                    </a:ext>
                  </a:extLst>
                </a:gridCol>
                <a:gridCol w="754062">
                  <a:extLst>
                    <a:ext uri="{9D8B030D-6E8A-4147-A177-3AD203B41FA5}">
                      <a16:colId xmlns:a16="http://schemas.microsoft.com/office/drawing/2014/main" val="20006"/>
                    </a:ext>
                  </a:extLst>
                </a:gridCol>
                <a:gridCol w="755650">
                  <a:extLst>
                    <a:ext uri="{9D8B030D-6E8A-4147-A177-3AD203B41FA5}">
                      <a16:colId xmlns:a16="http://schemas.microsoft.com/office/drawing/2014/main" val="20007"/>
                    </a:ext>
                  </a:extLst>
                </a:gridCol>
                <a:gridCol w="754063">
                  <a:extLst>
                    <a:ext uri="{9D8B030D-6E8A-4147-A177-3AD203B41FA5}">
                      <a16:colId xmlns:a16="http://schemas.microsoft.com/office/drawing/2014/main" val="20008"/>
                    </a:ext>
                  </a:extLst>
                </a:gridCol>
                <a:gridCol w="754062">
                  <a:extLst>
                    <a:ext uri="{9D8B030D-6E8A-4147-A177-3AD203B41FA5}">
                      <a16:colId xmlns:a16="http://schemas.microsoft.com/office/drawing/2014/main" val="20009"/>
                    </a:ext>
                  </a:extLst>
                </a:gridCol>
              </a:tblGrid>
              <a:tr h="59690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x</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690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f(x)</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TW"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0</a:t>
                      </a:r>
                      <a:endPar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8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53288" name="Group 42"/>
          <p:cNvGrpSpPr/>
          <p:nvPr/>
        </p:nvGrpSpPr>
        <p:grpSpPr>
          <a:xfrm>
            <a:off x="6553200" y="5791200"/>
            <a:ext cx="2133600" cy="533400"/>
            <a:chOff x="286" y="3168"/>
            <a:chExt cx="4428" cy="768"/>
          </a:xfrm>
        </p:grpSpPr>
        <p:sp>
          <p:nvSpPr>
            <p:cNvPr id="53292" name="Oval 43"/>
            <p:cNvSpPr/>
            <p:nvPr/>
          </p:nvSpPr>
          <p:spPr>
            <a:xfrm>
              <a:off x="286" y="3168"/>
              <a:ext cx="4428" cy="768"/>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53293" name="Text Box 44"/>
            <p:cNvSpPr txBox="1"/>
            <p:nvPr/>
          </p:nvSpPr>
          <p:spPr>
            <a:xfrm>
              <a:off x="289" y="3264"/>
              <a:ext cx="4382" cy="57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2000" dirty="0">
                  <a:latin typeface="Comic Sans MS" panose="030F0702030302020204" pitchFamily="66" charset="0"/>
                  <a:ea typeface="宋体" panose="02010600030101010101" pitchFamily="2" charset="-122"/>
                  <a:sym typeface="Symbol" panose="05050102010706020507" pitchFamily="18" charset="2"/>
                </a:rPr>
                <a:t>Real, irrational.</a:t>
              </a:r>
            </a:p>
          </p:txBody>
        </p:sp>
      </p:grpSp>
      <p:grpSp>
        <p:nvGrpSpPr>
          <p:cNvPr id="364589" name="Group 45"/>
          <p:cNvGrpSpPr/>
          <p:nvPr/>
        </p:nvGrpSpPr>
        <p:grpSpPr>
          <a:xfrm>
            <a:off x="0" y="5562600"/>
            <a:ext cx="3429000" cy="990600"/>
            <a:chOff x="286" y="3168"/>
            <a:chExt cx="4428" cy="768"/>
          </a:xfrm>
        </p:grpSpPr>
        <p:sp>
          <p:nvSpPr>
            <p:cNvPr id="53290" name="Oval 46"/>
            <p:cNvSpPr/>
            <p:nvPr/>
          </p:nvSpPr>
          <p:spPr>
            <a:xfrm>
              <a:off x="286" y="3168"/>
              <a:ext cx="4428" cy="768"/>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53291" name="Text Box 47"/>
            <p:cNvSpPr txBox="1"/>
            <p:nvPr/>
          </p:nvSpPr>
          <p:spPr>
            <a:xfrm>
              <a:off x="288" y="3264"/>
              <a:ext cx="4383" cy="54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2000" dirty="0">
                  <a:latin typeface="Comic Sans MS" panose="030F0702030302020204" pitchFamily="66" charset="0"/>
                  <a:ea typeface="宋体" panose="02010600030101010101" pitchFamily="2" charset="-122"/>
                  <a:sym typeface="Symbol" panose="05050102010706020507" pitchFamily="18" charset="2"/>
                </a:rPr>
                <a:t>there are MANY more functions than programs.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64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Countable vs. Uncountable</a:t>
            </a:r>
          </a:p>
        </p:txBody>
      </p:sp>
      <p:sp>
        <p:nvSpPr>
          <p:cNvPr id="54275" name="Rectangle 3"/>
          <p:cNvSpPr>
            <a:spLocks noGrp="1"/>
          </p:cNvSpPr>
          <p:nvPr>
            <p:ph idx="1"/>
          </p:nvPr>
        </p:nvSpPr>
        <p:spPr>
          <a:xfrm>
            <a:off x="457200" y="1371600"/>
            <a:ext cx="8153400" cy="3724275"/>
          </a:xfrm>
        </p:spPr>
        <p:txBody>
          <a:bodyPr vert="horz" wrap="square" lIns="91440" tIns="45720" rIns="91440" bIns="45720" anchor="t"/>
          <a:lstStyle/>
          <a:p>
            <a:pPr eaLnBrk="1" hangingPunct="1"/>
            <a:r>
              <a:rPr lang="en-US" altLang="zh-CN" dirty="0">
                <a:ea typeface="宋体" panose="02010600030101010101" pitchFamily="2" charset="-122"/>
              </a:rPr>
              <a:t>You should:</a:t>
            </a:r>
          </a:p>
          <a:p>
            <a:pPr lvl="1" eaLnBrk="1" hangingPunct="1"/>
            <a:r>
              <a:rPr lang="en-US" altLang="zh-CN" dirty="0">
                <a:solidFill>
                  <a:srgbClr val="990033"/>
                </a:solidFill>
                <a:ea typeface="宋体" panose="02010600030101010101" pitchFamily="2" charset="-122"/>
              </a:rPr>
              <a:t>Know how to define “same cardinality” in the case of infinite sets.</a:t>
            </a:r>
          </a:p>
          <a:p>
            <a:pPr lvl="1" eaLnBrk="1" hangingPunct="1"/>
            <a:r>
              <a:rPr lang="en-US" altLang="zh-CN" dirty="0">
                <a:solidFill>
                  <a:srgbClr val="990033"/>
                </a:solidFill>
                <a:ea typeface="宋体" panose="02010600030101010101" pitchFamily="2" charset="-122"/>
              </a:rPr>
              <a:t>With infinite sets proper subsets can have the same cardinality. This cannot happen with finite sets.</a:t>
            </a:r>
          </a:p>
          <a:p>
            <a:pPr lvl="1" eaLnBrk="1" hangingPunct="1"/>
            <a:r>
              <a:rPr lang="en-US" altLang="zh-CN" dirty="0">
                <a:solidFill>
                  <a:srgbClr val="990033"/>
                </a:solidFill>
                <a:ea typeface="宋体" panose="02010600030101010101" pitchFamily="2" charset="-122"/>
              </a:rPr>
              <a:t>Know the definitions of </a:t>
            </a:r>
            <a:r>
              <a:rPr lang="en-US" altLang="zh-CN" i="1" dirty="0">
                <a:solidFill>
                  <a:srgbClr val="990033"/>
                </a:solidFill>
                <a:ea typeface="宋体" panose="02010600030101010101" pitchFamily="2" charset="-122"/>
              </a:rPr>
              <a:t>countable</a:t>
            </a:r>
            <a:r>
              <a:rPr lang="en-US" altLang="zh-CN" dirty="0">
                <a:solidFill>
                  <a:srgbClr val="990033"/>
                </a:solidFill>
                <a:ea typeface="宋体" panose="02010600030101010101" pitchFamily="2" charset="-122"/>
              </a:rPr>
              <a:t> and </a:t>
            </a:r>
            <a:r>
              <a:rPr lang="en-US" altLang="zh-CN" i="1" dirty="0">
                <a:solidFill>
                  <a:srgbClr val="990033"/>
                </a:solidFill>
                <a:ea typeface="宋体" panose="02010600030101010101" pitchFamily="2" charset="-122"/>
              </a:rPr>
              <a:t>uncountable</a:t>
            </a:r>
            <a:r>
              <a:rPr lang="en-US" altLang="zh-CN" dirty="0">
                <a:solidFill>
                  <a:srgbClr val="990033"/>
                </a:solidFill>
                <a:ea typeface="宋体" panose="02010600030101010101" pitchFamily="2" charset="-122"/>
              </a:rPr>
              <a:t>.</a:t>
            </a:r>
          </a:p>
          <a:p>
            <a:pPr lvl="1" eaLnBrk="1" hangingPunct="1"/>
            <a:r>
              <a:rPr lang="en-US" altLang="zh-CN" dirty="0">
                <a:solidFill>
                  <a:srgbClr val="990033"/>
                </a:solidFill>
                <a:ea typeface="宋体" panose="02010600030101010101" pitchFamily="2" charset="-122"/>
              </a:rPr>
              <a:t>Know how to prove (at least in easy cases) that sets are either countable or uncountable.</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§2.6 Matrices</a:t>
            </a:r>
          </a:p>
        </p:txBody>
      </p:sp>
      <p:sp>
        <p:nvSpPr>
          <p:cNvPr id="5123" name="Rectangle 3"/>
          <p:cNvSpPr>
            <a:spLocks noGrp="1"/>
          </p:cNvSpPr>
          <p:nvPr>
            <p:ph idx="1"/>
          </p:nvPr>
        </p:nvSpPr>
        <p:spPr>
          <a:xfrm>
            <a:off x="533400" y="1371600"/>
            <a:ext cx="8001000" cy="5105400"/>
          </a:xfrm>
        </p:spPr>
        <p:txBody>
          <a:bodyPr vert="horz" wrap="square" lIns="91440" tIns="45720" rIns="91440" bIns="45720" anchor="t"/>
          <a:lstStyle/>
          <a:p>
            <a:pPr eaLnBrk="1" hangingPunct="1"/>
            <a:r>
              <a:rPr lang="en-US" altLang="zh-CN" dirty="0">
                <a:ea typeface="宋体" panose="02010600030101010101" pitchFamily="2" charset="-122"/>
              </a:rPr>
              <a:t>A </a:t>
            </a:r>
            <a:r>
              <a:rPr lang="en-US" altLang="zh-CN" i="1" dirty="0">
                <a:ea typeface="宋体" panose="02010600030101010101" pitchFamily="2" charset="-122"/>
              </a:rPr>
              <a:t>matrix</a:t>
            </a:r>
            <a:r>
              <a:rPr lang="en-US" altLang="zh-CN" dirty="0">
                <a:ea typeface="宋体" panose="02010600030101010101" pitchFamily="2" charset="-122"/>
              </a:rPr>
              <a:t> is a rectangular array of </a:t>
            </a:r>
            <a:br>
              <a:rPr lang="en-US" altLang="zh-CN" dirty="0">
                <a:ea typeface="宋体" panose="02010600030101010101" pitchFamily="2" charset="-122"/>
              </a:rPr>
            </a:br>
            <a:r>
              <a:rPr lang="en-US" altLang="zh-CN" dirty="0">
                <a:ea typeface="宋体" panose="02010600030101010101" pitchFamily="2" charset="-122"/>
              </a:rPr>
              <a:t>objects (usually numbers).</a:t>
            </a:r>
          </a:p>
          <a:p>
            <a:pPr eaLnBrk="1" hangingPunct="1"/>
            <a:r>
              <a:rPr lang="en-US" altLang="zh-CN" dirty="0">
                <a:solidFill>
                  <a:srgbClr val="000099"/>
                </a:solidFill>
                <a:ea typeface="宋体" panose="02010600030101010101" pitchFamily="2" charset="-122"/>
              </a:rPr>
              <a:t>An </a:t>
            </a:r>
            <a:r>
              <a:rPr lang="en-US" altLang="zh-CN" i="1" dirty="0">
                <a:solidFill>
                  <a:srgbClr val="000099"/>
                </a:solidFill>
                <a:ea typeface="宋体" panose="02010600030101010101" pitchFamily="2" charset="-122"/>
              </a:rPr>
              <a:t>m</a:t>
            </a:r>
            <a:r>
              <a:rPr lang="en-US" altLang="zh-CN" dirty="0">
                <a:solidFill>
                  <a:srgbClr val="000099"/>
                </a:solidFill>
                <a:ea typeface="宋体" panose="02010600030101010101" pitchFamily="2" charset="-122"/>
                <a:sym typeface="Symbol" panose="05050102010706020507" pitchFamily="18" charset="2"/>
              </a:rPr>
              <a:t></a:t>
            </a:r>
            <a:r>
              <a:rPr lang="en-US" altLang="zh-CN" i="1" dirty="0">
                <a:solidFill>
                  <a:srgbClr val="000099"/>
                </a:solidFill>
                <a:ea typeface="宋体" panose="02010600030101010101" pitchFamily="2" charset="-122"/>
                <a:sym typeface="Symbol" panose="05050102010706020507" pitchFamily="18" charset="2"/>
              </a:rPr>
              <a:t>n</a:t>
            </a:r>
            <a:r>
              <a:rPr lang="en-US" altLang="zh-CN" dirty="0">
                <a:solidFill>
                  <a:srgbClr val="000099"/>
                </a:solidFill>
                <a:ea typeface="宋体" panose="02010600030101010101" pitchFamily="2" charset="-122"/>
                <a:sym typeface="Symbol" panose="05050102010706020507" pitchFamily="18" charset="2"/>
              </a:rPr>
              <a:t> (“</a:t>
            </a:r>
            <a:r>
              <a:rPr lang="en-US" altLang="zh-CN" i="1" dirty="0">
                <a:solidFill>
                  <a:srgbClr val="000099"/>
                </a:solidFill>
                <a:ea typeface="宋体" panose="02010600030101010101" pitchFamily="2" charset="-122"/>
                <a:sym typeface="Symbol" panose="05050102010706020507" pitchFamily="18" charset="2"/>
              </a:rPr>
              <a:t>m</a:t>
            </a:r>
            <a:r>
              <a:rPr lang="en-US" altLang="zh-CN" dirty="0">
                <a:solidFill>
                  <a:srgbClr val="000099"/>
                </a:solidFill>
                <a:ea typeface="宋体" panose="02010600030101010101" pitchFamily="2" charset="-122"/>
                <a:sym typeface="Symbol" panose="05050102010706020507" pitchFamily="18" charset="2"/>
              </a:rPr>
              <a:t> by </a:t>
            </a:r>
            <a:r>
              <a:rPr lang="en-US" altLang="zh-CN" i="1" dirty="0">
                <a:solidFill>
                  <a:srgbClr val="000099"/>
                </a:solidFill>
                <a:ea typeface="宋体" panose="02010600030101010101" pitchFamily="2" charset="-122"/>
                <a:sym typeface="Symbol" panose="05050102010706020507" pitchFamily="18" charset="2"/>
              </a:rPr>
              <a:t>n</a:t>
            </a:r>
            <a:r>
              <a:rPr lang="en-US" altLang="zh-CN" dirty="0">
                <a:solidFill>
                  <a:srgbClr val="000099"/>
                </a:solidFill>
                <a:ea typeface="宋体" panose="02010600030101010101" pitchFamily="2" charset="-122"/>
                <a:sym typeface="Symbol" panose="05050102010706020507" pitchFamily="18" charset="2"/>
              </a:rPr>
              <a:t>”) matrix has exactly </a:t>
            </a:r>
            <a:r>
              <a:rPr lang="en-US" altLang="zh-CN" i="1" dirty="0">
                <a:solidFill>
                  <a:srgbClr val="000099"/>
                </a:solidFill>
                <a:ea typeface="宋体" panose="02010600030101010101" pitchFamily="2" charset="-122"/>
                <a:sym typeface="Symbol" panose="05050102010706020507" pitchFamily="18" charset="2"/>
              </a:rPr>
              <a:t>m</a:t>
            </a:r>
            <a:r>
              <a:rPr lang="en-US" altLang="zh-CN" dirty="0">
                <a:solidFill>
                  <a:srgbClr val="000099"/>
                </a:solidFill>
                <a:ea typeface="宋体" panose="02010600030101010101" pitchFamily="2" charset="-122"/>
                <a:sym typeface="Symbol" panose="05050102010706020507" pitchFamily="18" charset="2"/>
              </a:rPr>
              <a:t> horizontal rows, and </a:t>
            </a:r>
            <a:r>
              <a:rPr lang="en-US" altLang="zh-CN" i="1" dirty="0">
                <a:solidFill>
                  <a:srgbClr val="000099"/>
                </a:solidFill>
                <a:ea typeface="宋体" panose="02010600030101010101" pitchFamily="2" charset="-122"/>
                <a:sym typeface="Symbol" panose="05050102010706020507" pitchFamily="18" charset="2"/>
              </a:rPr>
              <a:t>n</a:t>
            </a:r>
            <a:r>
              <a:rPr lang="en-US" altLang="zh-CN" dirty="0">
                <a:solidFill>
                  <a:srgbClr val="000099"/>
                </a:solidFill>
                <a:ea typeface="宋体" panose="02010600030101010101" pitchFamily="2" charset="-122"/>
                <a:sym typeface="Symbol" panose="05050102010706020507" pitchFamily="18" charset="2"/>
              </a:rPr>
              <a:t> vertical columns.</a:t>
            </a:r>
          </a:p>
          <a:p>
            <a:pPr eaLnBrk="1" hangingPunct="1"/>
            <a:r>
              <a:rPr lang="en-US" altLang="zh-CN" dirty="0">
                <a:solidFill>
                  <a:srgbClr val="006600"/>
                </a:solidFill>
                <a:ea typeface="宋体" panose="02010600030101010101" pitchFamily="2" charset="-122"/>
                <a:sym typeface="Symbol" panose="05050102010706020507" pitchFamily="18" charset="2"/>
              </a:rPr>
              <a:t>Plural of matrix = </a:t>
            </a:r>
            <a:r>
              <a:rPr lang="en-US" altLang="zh-CN" i="1" dirty="0">
                <a:solidFill>
                  <a:srgbClr val="006600"/>
                </a:solidFill>
                <a:ea typeface="宋体" panose="02010600030101010101" pitchFamily="2" charset="-122"/>
                <a:sym typeface="Symbol" panose="05050102010706020507" pitchFamily="18" charset="2"/>
              </a:rPr>
              <a:t>matrices</a:t>
            </a:r>
            <a:r>
              <a:rPr lang="en-US" altLang="zh-CN" dirty="0">
                <a:solidFill>
                  <a:srgbClr val="006600"/>
                </a:solidFill>
                <a:ea typeface="宋体" panose="02010600030101010101" pitchFamily="2" charset="-122"/>
                <a:sym typeface="Symbol" panose="05050102010706020507" pitchFamily="18" charset="2"/>
              </a:rPr>
              <a:t> </a:t>
            </a:r>
            <a:br>
              <a:rPr lang="en-US" altLang="zh-CN" dirty="0">
                <a:solidFill>
                  <a:srgbClr val="006600"/>
                </a:solidFill>
                <a:ea typeface="宋体" panose="02010600030101010101" pitchFamily="2" charset="-122"/>
                <a:sym typeface="Symbol" panose="05050102010706020507" pitchFamily="18" charset="2"/>
              </a:rPr>
            </a:br>
            <a:endParaRPr lang="en-US" altLang="zh-CN" dirty="0">
              <a:solidFill>
                <a:srgbClr val="006600"/>
              </a:solidFill>
              <a:ea typeface="宋体" panose="02010600030101010101" pitchFamily="2" charset="-122"/>
              <a:sym typeface="Symbol" panose="05050102010706020507" pitchFamily="18" charset="2"/>
            </a:endParaRPr>
          </a:p>
          <a:p>
            <a:pPr eaLnBrk="1" hangingPunct="1"/>
            <a:r>
              <a:rPr lang="en-US" altLang="zh-CN" dirty="0">
                <a:solidFill>
                  <a:srgbClr val="FF0000"/>
                </a:solidFill>
                <a:ea typeface="宋体" panose="02010600030101010101" pitchFamily="2" charset="-122"/>
                <a:sym typeface="Symbol" panose="05050102010706020507" pitchFamily="18" charset="2"/>
              </a:rPr>
              <a:t>An </a:t>
            </a:r>
            <a:r>
              <a:rPr lang="en-US" altLang="zh-CN" i="1" dirty="0">
                <a:solidFill>
                  <a:srgbClr val="FF0000"/>
                </a:solidFill>
                <a:ea typeface="宋体" panose="02010600030101010101" pitchFamily="2" charset="-122"/>
                <a:sym typeface="Symbol" panose="05050102010706020507" pitchFamily="18" charset="2"/>
              </a:rPr>
              <a:t>n</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n</a:t>
            </a:r>
            <a:r>
              <a:rPr lang="en-US" altLang="zh-CN" dirty="0">
                <a:solidFill>
                  <a:srgbClr val="FF0000"/>
                </a:solidFill>
                <a:ea typeface="宋体" panose="02010600030101010101" pitchFamily="2" charset="-122"/>
                <a:sym typeface="Symbol" panose="05050102010706020507" pitchFamily="18" charset="2"/>
              </a:rPr>
              <a:t> matrix is called a </a:t>
            </a:r>
            <a:r>
              <a:rPr lang="en-US" altLang="zh-CN" i="1" dirty="0">
                <a:solidFill>
                  <a:srgbClr val="FF0000"/>
                </a:solidFill>
                <a:ea typeface="宋体" panose="02010600030101010101" pitchFamily="2" charset="-122"/>
                <a:sym typeface="Symbol" panose="05050102010706020507" pitchFamily="18" charset="2"/>
              </a:rPr>
              <a:t>square</a:t>
            </a:r>
            <a:r>
              <a:rPr lang="en-US" altLang="zh-CN" dirty="0">
                <a:solidFill>
                  <a:srgbClr val="FF0000"/>
                </a:solidFill>
                <a:ea typeface="宋体" panose="02010600030101010101" pitchFamily="2" charset="-122"/>
                <a:sym typeface="Symbol" panose="05050102010706020507" pitchFamily="18" charset="2"/>
              </a:rPr>
              <a:t> matrix</a:t>
            </a:r>
            <a:r>
              <a:rPr lang="en-US" altLang="zh-CN" i="1" dirty="0">
                <a:solidFill>
                  <a:srgbClr val="FF0000"/>
                </a:solidFill>
                <a:ea typeface="宋体" panose="02010600030101010101" pitchFamily="2" charset="-122"/>
                <a:sym typeface="Symbol" panose="05050102010706020507" pitchFamily="18" charset="2"/>
              </a:rPr>
              <a:t>,</a:t>
            </a:r>
            <a:br>
              <a:rPr lang="en-US" altLang="zh-CN" i="1" dirty="0">
                <a:solidFill>
                  <a:srgbClr val="FF0000"/>
                </a:solidFill>
                <a:ea typeface="宋体" panose="02010600030101010101" pitchFamily="2" charset="-122"/>
                <a:sym typeface="Symbol" panose="05050102010706020507" pitchFamily="18" charset="2"/>
              </a:rPr>
            </a:br>
            <a:r>
              <a:rPr lang="en-US" altLang="zh-CN" dirty="0">
                <a:solidFill>
                  <a:srgbClr val="FF0000"/>
                </a:solidFill>
                <a:ea typeface="宋体" panose="02010600030101010101" pitchFamily="2" charset="-122"/>
                <a:sym typeface="Symbol" panose="05050102010706020507" pitchFamily="18" charset="2"/>
              </a:rPr>
              <a:t>whose </a:t>
            </a:r>
            <a:r>
              <a:rPr lang="en-US" altLang="zh-CN" i="1" dirty="0">
                <a:solidFill>
                  <a:srgbClr val="FF0000"/>
                </a:solidFill>
                <a:ea typeface="宋体" panose="02010600030101010101" pitchFamily="2" charset="-122"/>
                <a:sym typeface="Symbol" panose="05050102010706020507" pitchFamily="18" charset="2"/>
              </a:rPr>
              <a:t>order</a:t>
            </a:r>
            <a:r>
              <a:rPr lang="en-US" altLang="zh-CN" dirty="0">
                <a:solidFill>
                  <a:srgbClr val="FF0000"/>
                </a:solidFill>
                <a:ea typeface="宋体" panose="02010600030101010101" pitchFamily="2" charset="-122"/>
                <a:sym typeface="Symbol" panose="05050102010706020507" pitchFamily="18" charset="2"/>
              </a:rPr>
              <a:t> or </a:t>
            </a:r>
            <a:r>
              <a:rPr lang="en-US" altLang="zh-CN" i="1" dirty="0">
                <a:solidFill>
                  <a:srgbClr val="FF0000"/>
                </a:solidFill>
                <a:ea typeface="宋体" panose="02010600030101010101" pitchFamily="2" charset="-122"/>
                <a:sym typeface="Symbol" panose="05050102010706020507" pitchFamily="18" charset="2"/>
              </a:rPr>
              <a:t>rank</a:t>
            </a:r>
            <a:r>
              <a:rPr lang="en-US" altLang="zh-CN" dirty="0">
                <a:solidFill>
                  <a:srgbClr val="FF0000"/>
                </a:solidFill>
                <a:ea typeface="宋体" panose="02010600030101010101" pitchFamily="2" charset="-122"/>
                <a:sym typeface="Symbol" panose="05050102010706020507" pitchFamily="18" charset="2"/>
              </a:rPr>
              <a:t> is </a:t>
            </a:r>
            <a:r>
              <a:rPr lang="en-US" altLang="zh-CN" i="1" dirty="0">
                <a:solidFill>
                  <a:srgbClr val="FF0000"/>
                </a:solidFill>
                <a:ea typeface="宋体" panose="02010600030101010101" pitchFamily="2" charset="-122"/>
                <a:sym typeface="Symbol" panose="05050102010706020507" pitchFamily="18" charset="2"/>
              </a:rPr>
              <a:t>n</a:t>
            </a:r>
            <a:r>
              <a:rPr lang="en-US" altLang="zh-CN" dirty="0">
                <a:solidFill>
                  <a:srgbClr val="FF0000"/>
                </a:solidFill>
                <a:ea typeface="宋体" panose="02010600030101010101" pitchFamily="2" charset="-122"/>
                <a:sym typeface="Symbol" panose="05050102010706020507" pitchFamily="18" charset="2"/>
              </a:rPr>
              <a:t>.</a:t>
            </a:r>
            <a:endParaRPr lang="en-US" altLang="zh-CN" i="1" dirty="0">
              <a:solidFill>
                <a:srgbClr val="FF0000"/>
              </a:solidFill>
              <a:ea typeface="宋体" panose="02010600030101010101" pitchFamily="2" charset="-122"/>
              <a:sym typeface="Symbol" panose="05050102010706020507" pitchFamily="18" charset="2"/>
            </a:endParaRPr>
          </a:p>
        </p:txBody>
      </p:sp>
      <p:graphicFrame>
        <p:nvGraphicFramePr>
          <p:cNvPr id="5124" name="Object 4"/>
          <p:cNvGraphicFramePr>
            <a:graphicFrameLocks noChangeAspect="1"/>
          </p:cNvGraphicFramePr>
          <p:nvPr/>
        </p:nvGraphicFramePr>
        <p:xfrm>
          <a:off x="6248400" y="3352800"/>
          <a:ext cx="1077913" cy="1371600"/>
        </p:xfrm>
        <a:graphic>
          <a:graphicData uri="http://schemas.openxmlformats.org/presentationml/2006/ole">
            <mc:AlternateContent xmlns:mc="http://schemas.openxmlformats.org/markup-compatibility/2006">
              <mc:Choice xmlns:v="urn:schemas-microsoft-com:vml" Requires="v">
                <p:oleObj spid="_x0000_s31750" r:id="rId3" imgW="558800" imgH="711200" progId="Equation.3">
                  <p:embed/>
                </p:oleObj>
              </mc:Choice>
              <mc:Fallback>
                <p:oleObj r:id="rId3" imgW="558800" imgH="711200" progId="Equation.3">
                  <p:embed/>
                  <p:pic>
                    <p:nvPicPr>
                      <p:cNvPr id="0" name="图片 3075"/>
                      <p:cNvPicPr/>
                      <p:nvPr/>
                    </p:nvPicPr>
                    <p:blipFill>
                      <a:blip r:embed="rId4"/>
                      <a:stretch>
                        <a:fillRect/>
                      </a:stretch>
                    </p:blipFill>
                    <p:spPr>
                      <a:xfrm>
                        <a:off x="6248400" y="3352800"/>
                        <a:ext cx="1077913" cy="1371600"/>
                      </a:xfrm>
                      <a:prstGeom prst="rect">
                        <a:avLst/>
                      </a:prstGeom>
                      <a:noFill/>
                      <a:ln w="38100">
                        <a:noFill/>
                        <a:miter/>
                      </a:ln>
                    </p:spPr>
                  </p:pic>
                </p:oleObj>
              </mc:Fallback>
            </mc:AlternateContent>
          </a:graphicData>
        </a:graphic>
      </p:graphicFrame>
      <p:sp>
        <p:nvSpPr>
          <p:cNvPr id="5125" name="Text Box 5"/>
          <p:cNvSpPr txBox="1"/>
          <p:nvPr/>
        </p:nvSpPr>
        <p:spPr>
          <a:xfrm>
            <a:off x="7315200" y="3597275"/>
            <a:ext cx="1371600" cy="822325"/>
          </a:xfrm>
          <a:prstGeom prst="rect">
            <a:avLst/>
          </a:prstGeom>
          <a:noFill/>
          <a:ln w="9525">
            <a:noFill/>
          </a:ln>
        </p:spPr>
        <p:txBody>
          <a:bodyPr anchor="ctr">
            <a:spAutoFit/>
          </a:bodyPr>
          <a:lstStyle/>
          <a:p>
            <a:pPr algn="ctr">
              <a:spcBef>
                <a:spcPct val="50000"/>
              </a:spcBef>
            </a:pPr>
            <a:r>
              <a:rPr lang="en-US" altLang="zh-CN" sz="2400" dirty="0">
                <a:solidFill>
                  <a:srgbClr val="990099"/>
                </a:solidFill>
                <a:latin typeface="Times New Roman" panose="02020603050405020304" pitchFamily="18" charset="0"/>
                <a:ea typeface="宋体" panose="02010600030101010101" pitchFamily="2" charset="-122"/>
              </a:rPr>
              <a:t>a 3</a:t>
            </a:r>
            <a:r>
              <a:rPr lang="en-US" altLang="zh-CN" sz="2400" dirty="0">
                <a:solidFill>
                  <a:srgbClr val="990099"/>
                </a:solidFill>
                <a:latin typeface="Times New Roman" panose="02020603050405020304" pitchFamily="18" charset="0"/>
                <a:ea typeface="宋体" panose="02010600030101010101" pitchFamily="2" charset="-122"/>
                <a:sym typeface="Symbol" panose="05050102010706020507" pitchFamily="18" charset="2"/>
              </a:rPr>
              <a:t>2</a:t>
            </a:r>
            <a:r>
              <a:rPr lang="en-US" altLang="zh-CN" sz="2400" dirty="0">
                <a:solidFill>
                  <a:srgbClr val="990099"/>
                </a:solidFill>
                <a:latin typeface="Times New Roman" panose="02020603050405020304" pitchFamily="18" charset="0"/>
                <a:ea typeface="宋体" panose="02010600030101010101" pitchFamily="2" charset="-122"/>
              </a:rPr>
              <a:t> matrix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Sets Are Objects, Too!</a:t>
            </a:r>
          </a:p>
        </p:txBody>
      </p:sp>
      <p:sp>
        <p:nvSpPr>
          <p:cNvPr id="19459" name="Rectangle 3"/>
          <p:cNvSpPr>
            <a:spLocks noGrp="1"/>
          </p:cNvSpPr>
          <p:nvPr>
            <p:ph idx="1"/>
          </p:nvPr>
        </p:nvSpPr>
        <p:spPr>
          <a:xfrm>
            <a:off x="381000" y="1447800"/>
            <a:ext cx="8153400" cy="4800600"/>
          </a:xfrm>
        </p:spPr>
        <p:txBody>
          <a:bodyPr vert="horz" wrap="square" lIns="91440" tIns="45720" rIns="91440" bIns="45720" anchor="t"/>
          <a:lstStyle/>
          <a:p>
            <a:pPr eaLnBrk="1" hangingPunct="1"/>
            <a:r>
              <a:rPr lang="en-US" altLang="zh-CN" dirty="0">
                <a:ea typeface="宋体" panose="02010600030101010101" pitchFamily="2" charset="-122"/>
              </a:rPr>
              <a:t>The objects or structures are elements of a set or may </a:t>
            </a:r>
            <a:r>
              <a:rPr lang="en-US" altLang="zh-CN" i="1" dirty="0">
                <a:ea typeface="宋体" panose="02010600030101010101" pitchFamily="2" charset="-122"/>
              </a:rPr>
              <a:t>themselves</a:t>
            </a:r>
            <a:r>
              <a:rPr lang="en-US" altLang="zh-CN" dirty="0">
                <a:ea typeface="宋体" panose="02010600030101010101" pitchFamily="2" charset="-122"/>
              </a:rPr>
              <a:t> be sets.</a:t>
            </a:r>
          </a:p>
          <a:p>
            <a:pPr eaLnBrk="1" hangingPunct="1"/>
            <a:r>
              <a:rPr lang="en-US" altLang="zh-CN" dirty="0">
                <a:ea typeface="宋体" panose="02010600030101010101" pitchFamily="2" charset="-122"/>
              </a:rPr>
              <a:t>Sets can be both members and subsets of other sets. </a:t>
            </a:r>
            <a:endParaRPr lang="en-US" altLang="zh-TW" dirty="0">
              <a:ea typeface="宋体" panose="02010600030101010101" pitchFamily="2" charset="-122"/>
            </a:endParaRPr>
          </a:p>
          <a:p>
            <a:pPr lvl="1" eaLnBrk="1" hangingPunct="1"/>
            <a:r>
              <a:rPr lang="en-US" altLang="zh-TW" dirty="0">
                <a:ea typeface="宋体" panose="02010600030101010101" pitchFamily="2" charset="-122"/>
              </a:rPr>
              <a:t>If </a:t>
            </a:r>
            <a:r>
              <a:rPr lang="en-US" altLang="zh-CN" dirty="0">
                <a:solidFill>
                  <a:srgbClr val="FF0000"/>
                </a:solidFill>
                <a:ea typeface="宋体" panose="02010600030101010101" pitchFamily="2" charset="-122"/>
              </a:rPr>
              <a:t>A={a}</a:t>
            </a:r>
            <a:r>
              <a:rPr lang="en-US" altLang="zh-TW" dirty="0">
                <a:solidFill>
                  <a:srgbClr val="FF0000"/>
                </a:solidFill>
                <a:ea typeface="PMingLiU" pitchFamily="18" charset="-120"/>
              </a:rPr>
              <a:t>, </a:t>
            </a:r>
            <a:r>
              <a:rPr lang="en-US" altLang="zh-CN" dirty="0">
                <a:solidFill>
                  <a:srgbClr val="FF0000"/>
                </a:solidFill>
                <a:ea typeface="宋体" panose="02010600030101010101" pitchFamily="2" charset="-122"/>
              </a:rPr>
              <a:t>B={{a},{{a}}}</a:t>
            </a:r>
            <a:r>
              <a:rPr lang="en-US" altLang="zh-TW" dirty="0">
                <a:solidFill>
                  <a:srgbClr val="FF0000"/>
                </a:solidFill>
                <a:ea typeface="PMingLiU" pitchFamily="18" charset="-120"/>
              </a:rPr>
              <a:t>,</a:t>
            </a:r>
            <a:r>
              <a:rPr lang="en-US" altLang="zh-TW" dirty="0">
                <a:ea typeface="PMingLiU" pitchFamily="18" charset="-120"/>
              </a:rPr>
              <a:t> then </a:t>
            </a:r>
            <a:r>
              <a:rPr lang="en-US" altLang="zh-CN" dirty="0">
                <a:solidFill>
                  <a:srgbClr val="FF0000"/>
                </a:solidFill>
                <a:ea typeface="宋体" panose="02010600030101010101" pitchFamily="2" charset="-122"/>
              </a:rPr>
              <a:t>{A}</a:t>
            </a:r>
            <a:r>
              <a:rPr lang="en-US" altLang="zh-CN" dirty="0">
                <a:solidFill>
                  <a:srgbClr val="FF0000"/>
                </a:solidFill>
                <a:ea typeface="宋体" panose="02010600030101010101" pitchFamily="2" charset="-122"/>
                <a:sym typeface="Symbol" panose="05050102010706020507" pitchFamily="18" charset="2"/>
              </a:rPr>
              <a:t>∈B</a:t>
            </a:r>
            <a:r>
              <a:rPr lang="en-US" altLang="zh-TW" dirty="0">
                <a:solidFill>
                  <a:srgbClr val="FF0000"/>
                </a:solidFill>
                <a:ea typeface="PMingLiU" pitchFamily="18" charset="-120"/>
                <a:sym typeface="Symbol" panose="05050102010706020507" pitchFamily="18" charset="2"/>
              </a:rPr>
              <a:t> and </a:t>
            </a:r>
            <a:r>
              <a:rPr lang="en-US" altLang="zh-CN" dirty="0">
                <a:solidFill>
                  <a:srgbClr val="FF0000"/>
                </a:solidFill>
                <a:ea typeface="宋体" panose="02010600030101010101" pitchFamily="2" charset="-122"/>
                <a:sym typeface="Symbol" panose="05050102010706020507" pitchFamily="18" charset="2"/>
              </a:rPr>
              <a:t>{A}B</a:t>
            </a:r>
            <a:endParaRPr lang="en-US" altLang="zh-CN" dirty="0">
              <a:ea typeface="宋体" panose="02010600030101010101" pitchFamily="2" charset="-122"/>
            </a:endParaRPr>
          </a:p>
          <a:p>
            <a:pPr lvl="1" eaLnBrk="1" hangingPunct="1"/>
            <a:r>
              <a:rPr lang="en-US" altLang="zh-TW" dirty="0">
                <a:ea typeface="宋体" panose="02010600030101010101" pitchFamily="2" charset="-122"/>
              </a:rPr>
              <a:t>if</a:t>
            </a:r>
            <a:r>
              <a:rPr lang="en-US" altLang="zh-CN" dirty="0">
                <a:ea typeface="宋体" panose="02010600030101010101" pitchFamily="2" charset="-122"/>
              </a:rPr>
              <a:t> </a:t>
            </a:r>
            <a:r>
              <a:rPr lang="en-US" altLang="zh-CN" dirty="0">
                <a:solidFill>
                  <a:srgbClr val="FF0000"/>
                </a:solidFill>
                <a:ea typeface="宋体" panose="02010600030101010101" pitchFamily="2" charset="-122"/>
              </a:rPr>
              <a:t>A = {</a:t>
            </a:r>
            <a:r>
              <a:rPr lang="en-US" altLang="zh-CN" dirty="0">
                <a:solidFill>
                  <a:srgbClr val="FF0000"/>
                </a:solidFill>
                <a:ea typeface="宋体" panose="02010600030101010101" pitchFamily="2" charset="-122"/>
                <a:sym typeface="Symbol" panose="05050102010706020507" pitchFamily="18" charset="2"/>
              </a:rPr>
              <a:t></a:t>
            </a:r>
            <a:r>
              <a:rPr lang="en-US" altLang="zh-CN" dirty="0">
                <a:solidFill>
                  <a:srgbClr val="FF0000"/>
                </a:solidFill>
                <a:ea typeface="宋体" panose="02010600030101010101" pitchFamily="2" charset="-122"/>
              </a:rPr>
              <a:t>,{</a:t>
            </a:r>
            <a:r>
              <a:rPr lang="en-US" altLang="zh-CN" dirty="0">
                <a:solidFill>
                  <a:srgbClr val="FF0000"/>
                </a:solidFill>
                <a:ea typeface="宋体" panose="02010600030101010101" pitchFamily="2" charset="-122"/>
                <a:sym typeface="Symbol" panose="05050102010706020507" pitchFamily="18" charset="2"/>
              </a:rPr>
              <a:t></a:t>
            </a:r>
            <a:r>
              <a:rPr lang="en-US" altLang="zh-CN" dirty="0">
                <a:solidFill>
                  <a:srgbClr val="FF0000"/>
                </a:solidFill>
                <a:ea typeface="宋体" panose="02010600030101010101" pitchFamily="2" charset="-122"/>
              </a:rPr>
              <a:t>}}</a:t>
            </a:r>
            <a:r>
              <a:rPr lang="en-US" altLang="zh-TW" dirty="0">
                <a:solidFill>
                  <a:srgbClr val="FF0000"/>
                </a:solidFill>
                <a:ea typeface="宋体" panose="02010600030101010101" pitchFamily="2" charset="-122"/>
              </a:rPr>
              <a:t>, </a:t>
            </a:r>
            <a:r>
              <a:rPr lang="en-US" altLang="zh-TW" dirty="0">
                <a:ea typeface="宋体" panose="02010600030101010101" pitchFamily="2" charset="-122"/>
              </a:rPr>
              <a:t>then</a:t>
            </a:r>
            <a:r>
              <a:rPr lang="en-US" altLang="zh-TW" dirty="0">
                <a:solidFill>
                  <a:srgbClr val="FF0000"/>
                </a:solidFill>
                <a:ea typeface="宋体" panose="02010600030101010101" pitchFamily="2" charset="-122"/>
              </a:rPr>
              <a:t> </a:t>
            </a:r>
            <a:r>
              <a:rPr lang="en-US" altLang="zh-CN" dirty="0">
                <a:solidFill>
                  <a:srgbClr val="FF0000"/>
                </a:solidFill>
                <a:ea typeface="宋体" panose="02010600030101010101" pitchFamily="2" charset="-122"/>
              </a:rPr>
              <a:t>A</a:t>
            </a:r>
            <a:r>
              <a:rPr lang="en-US" altLang="zh-CN" dirty="0">
                <a:ea typeface="宋体" panose="02010600030101010101" pitchFamily="2" charset="-122"/>
              </a:rPr>
              <a:t> has two elements </a:t>
            </a:r>
            <a:r>
              <a:rPr lang="en-US" altLang="zh-CN" dirty="0">
                <a:solidFill>
                  <a:srgbClr val="FF0000"/>
                </a:solidFill>
                <a:ea typeface="宋体" panose="02010600030101010101" pitchFamily="2" charset="-122"/>
                <a:sym typeface="Symbol" panose="05050102010706020507" pitchFamily="18" charset="2"/>
              </a:rPr>
              <a:t></a:t>
            </a:r>
            <a:r>
              <a:rPr lang="en-US" altLang="zh-CN" dirty="0">
                <a:solidFill>
                  <a:srgbClr val="FF0000"/>
                </a:solidFill>
                <a:ea typeface="宋体" panose="02010600030101010101" pitchFamily="2" charset="-122"/>
              </a:rPr>
              <a:t>,{</a:t>
            </a:r>
            <a:r>
              <a:rPr lang="en-US" altLang="zh-CN" dirty="0">
                <a:solidFill>
                  <a:srgbClr val="FF0000"/>
                </a:solidFill>
                <a:ea typeface="宋体" panose="02010600030101010101" pitchFamily="2" charset="-122"/>
                <a:sym typeface="Symbol" panose="05050102010706020507" pitchFamily="18" charset="2"/>
              </a:rPr>
              <a:t></a:t>
            </a:r>
            <a:r>
              <a:rPr lang="en-US" altLang="zh-CN" dirty="0">
                <a:solidFill>
                  <a:srgbClr val="FF0000"/>
                </a:solidFill>
                <a:ea typeface="宋体" panose="02010600030101010101" pitchFamily="2" charset="-122"/>
              </a:rPr>
              <a:t>}</a:t>
            </a:r>
            <a:r>
              <a:rPr lang="en-US" altLang="zh-TW" dirty="0">
                <a:solidFill>
                  <a:srgbClr val="FF0000"/>
                </a:solidFill>
                <a:ea typeface="宋体" panose="02010600030101010101" pitchFamily="2" charset="-122"/>
              </a:rPr>
              <a:t>,</a:t>
            </a:r>
            <a:r>
              <a:rPr lang="en-US" altLang="zh-TW" i="1" dirty="0">
                <a:solidFill>
                  <a:srgbClr val="990033"/>
                </a:solidFill>
                <a:ea typeface="宋体" panose="02010600030101010101" pitchFamily="2" charset="-122"/>
              </a:rPr>
              <a:t> </a:t>
            </a:r>
            <a:r>
              <a:rPr lang="en-US" altLang="zh-CN" dirty="0">
                <a:ea typeface="宋体" panose="02010600030101010101" pitchFamily="2" charset="-122"/>
              </a:rPr>
              <a:t>and hence four subsets:</a:t>
            </a:r>
            <a:r>
              <a:rPr lang="en-US" altLang="zh-CN" dirty="0">
                <a:ea typeface="宋体" panose="02010600030101010101" pitchFamily="2" charset="-122"/>
                <a:sym typeface="Symbol" panose="05050102010706020507" pitchFamily="18" charset="2"/>
              </a:rPr>
              <a:t> </a:t>
            </a:r>
            <a:r>
              <a:rPr lang="en-US" altLang="zh-CN" dirty="0">
                <a:solidFill>
                  <a:srgbClr val="FF0000"/>
                </a:solidFill>
                <a:ea typeface="宋体" panose="02010600030101010101" pitchFamily="2" charset="-122"/>
                <a:sym typeface="Symbol" panose="05050102010706020507" pitchFamily="18" charset="2"/>
              </a:rPr>
              <a:t></a:t>
            </a:r>
            <a:r>
              <a:rPr lang="en-US" altLang="zh-CN" dirty="0">
                <a:solidFill>
                  <a:srgbClr val="FF0000"/>
                </a:solidFill>
                <a:ea typeface="宋体" panose="02010600030101010101" pitchFamily="2" charset="-122"/>
              </a:rPr>
              <a:t>, {</a:t>
            </a:r>
            <a:r>
              <a:rPr lang="en-US" altLang="zh-CN" dirty="0">
                <a:solidFill>
                  <a:srgbClr val="FF0000"/>
                </a:solidFill>
                <a:ea typeface="宋体" panose="02010600030101010101" pitchFamily="2" charset="-122"/>
                <a:sym typeface="Symbol" panose="05050102010706020507" pitchFamily="18" charset="2"/>
              </a:rPr>
              <a:t></a:t>
            </a:r>
            <a:r>
              <a:rPr lang="en-US" altLang="zh-CN" dirty="0">
                <a:solidFill>
                  <a:srgbClr val="FF0000"/>
                </a:solidFill>
                <a:ea typeface="宋体" panose="02010600030101010101" pitchFamily="2" charset="-122"/>
              </a:rPr>
              <a:t>}, {{</a:t>
            </a:r>
            <a:r>
              <a:rPr lang="en-US" altLang="zh-CN" dirty="0">
                <a:solidFill>
                  <a:srgbClr val="FF0000"/>
                </a:solidFill>
                <a:ea typeface="宋体" panose="02010600030101010101" pitchFamily="2" charset="-122"/>
                <a:sym typeface="Symbol" panose="05050102010706020507" pitchFamily="18" charset="2"/>
              </a:rPr>
              <a:t></a:t>
            </a:r>
            <a:r>
              <a:rPr lang="en-US" altLang="zh-CN" dirty="0">
                <a:solidFill>
                  <a:srgbClr val="FF0000"/>
                </a:solidFill>
                <a:ea typeface="宋体" panose="02010600030101010101" pitchFamily="2" charset="-122"/>
              </a:rPr>
              <a:t>}}. {</a:t>
            </a:r>
            <a:r>
              <a:rPr lang="en-US" altLang="zh-CN" dirty="0">
                <a:solidFill>
                  <a:srgbClr val="FF0000"/>
                </a:solidFill>
                <a:ea typeface="宋体" panose="02010600030101010101" pitchFamily="2" charset="-122"/>
                <a:sym typeface="Symbol" panose="05050102010706020507" pitchFamily="18" charset="2"/>
              </a:rPr>
              <a:t></a:t>
            </a:r>
            <a:r>
              <a:rPr lang="en-US" altLang="zh-CN" dirty="0">
                <a:solidFill>
                  <a:srgbClr val="FF0000"/>
                </a:solidFill>
                <a:ea typeface="宋体" panose="02010600030101010101" pitchFamily="2" charset="-122"/>
              </a:rPr>
              <a:t>,{</a:t>
            </a:r>
            <a:r>
              <a:rPr lang="en-US" altLang="zh-CN" dirty="0">
                <a:solidFill>
                  <a:srgbClr val="FF0000"/>
                </a:solidFill>
                <a:ea typeface="宋体" panose="02010600030101010101" pitchFamily="2" charset="-122"/>
                <a:sym typeface="Symbol" panose="05050102010706020507" pitchFamily="18" charset="2"/>
              </a:rPr>
              <a:t></a:t>
            </a:r>
            <a:r>
              <a:rPr lang="en-US" altLang="zh-CN" dirty="0">
                <a:solidFill>
                  <a:srgbClr val="FF0000"/>
                </a:solidFill>
                <a:ea typeface="宋体" panose="02010600030101010101" pitchFamily="2" charset="-122"/>
              </a:rPr>
              <a:t>}}</a:t>
            </a:r>
          </a:p>
          <a:p>
            <a:pPr eaLnBrk="1" hangingPunct="1"/>
            <a:r>
              <a:rPr lang="en-US" altLang="zh-CN" dirty="0">
                <a:ea typeface="宋体" panose="02010600030101010101" pitchFamily="2" charset="-122"/>
                <a:sym typeface="Symbol" panose="05050102010706020507" pitchFamily="18" charset="2"/>
              </a:rPr>
              <a:t>Note that 1  {1}  {{1}} !!!!</a:t>
            </a:r>
          </a:p>
        </p:txBody>
      </p:sp>
      <p:sp>
        <p:nvSpPr>
          <p:cNvPr id="19460" name="Rectangle 4"/>
          <p:cNvSpPr/>
          <p:nvPr/>
        </p:nvSpPr>
        <p:spPr>
          <a:xfrm>
            <a:off x="6400800" y="5029200"/>
            <a:ext cx="2590800" cy="13716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eaLnBrk="1" hangingPunct="1">
              <a:buClrTx/>
              <a:buSzPct val="100000"/>
              <a:buNone/>
            </a:pPr>
            <a:endParaRPr lang="zh-CN" altLang="en-US" dirty="0">
              <a:ea typeface="宋体" panose="02010600030101010101" pitchFamily="2" charset="-122"/>
            </a:endParaRPr>
          </a:p>
        </p:txBody>
      </p:sp>
      <p:sp>
        <p:nvSpPr>
          <p:cNvPr id="19461" name="WordArt 5"/>
          <p:cNvSpPr>
            <a:spLocks noTextEdit="1"/>
          </p:cNvSpPr>
          <p:nvPr/>
        </p:nvSpPr>
        <p:spPr>
          <a:xfrm>
            <a:off x="6629400" y="5105400"/>
            <a:ext cx="2133600" cy="1143000"/>
          </a:xfrm>
          <a:prstGeom prst="rect">
            <a:avLst/>
          </a:prstGeom>
        </p:spPr>
        <p:txBody>
          <a:bodyPr wrap="none" fromWordArt="1">
            <a:prstTxWarp prst="textPlain">
              <a:avLst>
                <a:gd name="adj" fmla="val 50000"/>
              </a:avLst>
            </a:prstTxWarp>
            <a:normAutofit lnSpcReduction="10000"/>
          </a:bodyPr>
          <a:lstStyle/>
          <a:p>
            <a:pPr algn="ctr"/>
            <a:r>
              <a:rPr lang="zh-CN" altLang="en-US" sz="3600">
                <a:gradFill rotWithShape="1">
                  <a:gsLst>
                    <a:gs pos="0">
                      <a:srgbClr val="FFFF00"/>
                    </a:gs>
                    <a:gs pos="100000">
                      <a:srgbClr val="FF9933"/>
                    </a:gs>
                  </a:gsLst>
                  <a:path path="rect">
                    <a:fillToRect l="50000" t="50000" r="50000" b="50000"/>
                  </a:path>
                  <a:tileRect/>
                </a:gradFill>
                <a:effectLst>
                  <a:outerShdw dist="35921" dir="2699999" algn="ctr" rotWithShape="0">
                    <a:srgbClr val="C0C0C0">
                      <a:alpha val="79999"/>
                    </a:srgbClr>
                  </a:outerShdw>
                </a:effectLst>
                <a:latin typeface="Impact" panose="020B0806030902050204" charset="0"/>
                <a:ea typeface="Impact" panose="020B0806030902050204" charset="0"/>
              </a:rPr>
              <a:t>Very</a:t>
            </a:r>
          </a:p>
          <a:p>
            <a:pPr algn="ctr"/>
            <a:r>
              <a:rPr lang="zh-CN" altLang="en-US" sz="3600">
                <a:gradFill rotWithShape="1">
                  <a:gsLst>
                    <a:gs pos="0">
                      <a:srgbClr val="FFFF00"/>
                    </a:gs>
                    <a:gs pos="100000">
                      <a:srgbClr val="FF9933"/>
                    </a:gs>
                  </a:gsLst>
                  <a:path path="rect">
                    <a:fillToRect l="50000" t="50000" r="50000" b="50000"/>
                  </a:path>
                  <a:tileRect/>
                </a:gradFill>
                <a:effectLst>
                  <a:outerShdw dist="35921" dir="2699999" algn="ctr" rotWithShape="0">
                    <a:srgbClr val="C0C0C0">
                      <a:alpha val="79999"/>
                    </a:srgbClr>
                  </a:outerShdw>
                </a:effectLst>
                <a:latin typeface="Impact" panose="020B0806030902050204" charset="0"/>
                <a:ea typeface="Impact" panose="020B0806030902050204" charset="0"/>
              </a:rPr>
              <a:t>Important!</a:t>
            </a:r>
          </a:p>
        </p:txBody>
      </p:sp>
      <p:sp>
        <p:nvSpPr>
          <p:cNvPr id="19462" name="Line 6"/>
          <p:cNvSpPr/>
          <p:nvPr/>
        </p:nvSpPr>
        <p:spPr>
          <a:xfrm flipH="1" flipV="1">
            <a:off x="5664200" y="5600700"/>
            <a:ext cx="685800" cy="228600"/>
          </a:xfrm>
          <a:prstGeom prst="line">
            <a:avLst/>
          </a:prstGeom>
          <a:ln w="76200" cap="flat" cmpd="sng">
            <a:solidFill>
              <a:srgbClr val="FF0000"/>
            </a:solidFill>
            <a:prstDash val="solid"/>
            <a:headEnd type="none" w="med" len="med"/>
            <a:tailEnd type="triangle" w="med" len="med"/>
          </a:ln>
        </p:spPr>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Applications of Matrices</a:t>
            </a:r>
          </a:p>
        </p:txBody>
      </p:sp>
      <p:sp>
        <p:nvSpPr>
          <p:cNvPr id="6147" name="Rectangle 3"/>
          <p:cNvSpPr>
            <a:spLocks noGrp="1"/>
          </p:cNvSpPr>
          <p:nvPr>
            <p:ph idx="1"/>
          </p:nvPr>
        </p:nvSpPr>
        <p:spPr>
          <a:xfrm>
            <a:off x="609600" y="1524000"/>
            <a:ext cx="7924800" cy="4419600"/>
          </a:xfrm>
        </p:spPr>
        <p:txBody>
          <a:bodyPr vert="horz" wrap="square" lIns="91440" tIns="45720" rIns="91440" bIns="45720" anchor="t"/>
          <a:lstStyle/>
          <a:p>
            <a:pPr eaLnBrk="1" hangingPunct="1">
              <a:buNone/>
            </a:pPr>
            <a:r>
              <a:rPr lang="en-US" altLang="zh-CN" dirty="0">
                <a:ea typeface="宋体" panose="02010600030101010101" pitchFamily="2" charset="-122"/>
              </a:rPr>
              <a:t>Tons of applications, including:</a:t>
            </a:r>
          </a:p>
          <a:p>
            <a:pPr eaLnBrk="1" hangingPunct="1"/>
            <a:r>
              <a:rPr lang="en-US" altLang="zh-CN" dirty="0">
                <a:solidFill>
                  <a:srgbClr val="000099"/>
                </a:solidFill>
                <a:ea typeface="宋体" panose="02010600030101010101" pitchFamily="2" charset="-122"/>
              </a:rPr>
              <a:t>Solving systems of linear equations</a:t>
            </a:r>
          </a:p>
          <a:p>
            <a:pPr eaLnBrk="1" hangingPunct="1"/>
            <a:r>
              <a:rPr lang="en-US" altLang="zh-CN" dirty="0">
                <a:solidFill>
                  <a:srgbClr val="000099"/>
                </a:solidFill>
                <a:ea typeface="宋体" panose="02010600030101010101" pitchFamily="2" charset="-122"/>
              </a:rPr>
              <a:t>Computer Graphics, Image Processing</a:t>
            </a:r>
          </a:p>
          <a:p>
            <a:pPr eaLnBrk="1" hangingPunct="1"/>
            <a:r>
              <a:rPr lang="en-US" altLang="zh-CN" dirty="0">
                <a:solidFill>
                  <a:srgbClr val="000099"/>
                </a:solidFill>
                <a:ea typeface="宋体" panose="02010600030101010101" pitchFamily="2" charset="-122"/>
              </a:rPr>
              <a:t>Models within many areas of </a:t>
            </a:r>
            <a:br>
              <a:rPr lang="en-US" altLang="zh-CN" dirty="0">
                <a:solidFill>
                  <a:srgbClr val="000099"/>
                </a:solidFill>
                <a:ea typeface="宋体" panose="02010600030101010101" pitchFamily="2" charset="-122"/>
              </a:rPr>
            </a:br>
            <a:r>
              <a:rPr lang="en-US" altLang="zh-CN" dirty="0">
                <a:solidFill>
                  <a:srgbClr val="000099"/>
                </a:solidFill>
                <a:ea typeface="宋体" panose="02010600030101010101" pitchFamily="2" charset="-122"/>
              </a:rPr>
              <a:t>Computational Science &amp; Engineering</a:t>
            </a:r>
          </a:p>
          <a:p>
            <a:pPr eaLnBrk="1" hangingPunct="1"/>
            <a:r>
              <a:rPr lang="en-US" altLang="zh-CN" dirty="0">
                <a:solidFill>
                  <a:srgbClr val="000099"/>
                </a:solidFill>
                <a:ea typeface="宋体" panose="02010600030101010101" pitchFamily="2" charset="-122"/>
              </a:rPr>
              <a:t>Quantum Mechanics, Quantum Computing</a:t>
            </a:r>
          </a:p>
          <a:p>
            <a:pPr eaLnBrk="1" hangingPunct="1"/>
            <a:r>
              <a:rPr lang="en-US" altLang="zh-CN" dirty="0">
                <a:solidFill>
                  <a:srgbClr val="000099"/>
                </a:solidFill>
                <a:ea typeface="宋体" panose="02010600030101010101" pitchFamily="2" charset="-122"/>
              </a:rPr>
              <a:t>Many, many more…</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Matrix Equality</a:t>
            </a:r>
          </a:p>
        </p:txBody>
      </p:sp>
      <p:sp>
        <p:nvSpPr>
          <p:cNvPr id="7171" name="Rectangle 3"/>
          <p:cNvSpPr>
            <a:spLocks noGrp="1"/>
          </p:cNvSpPr>
          <p:nvPr>
            <p:ph idx="1"/>
          </p:nvPr>
        </p:nvSpPr>
        <p:spPr/>
        <p:txBody>
          <a:bodyPr vert="horz" wrap="square" lIns="91440" tIns="45720" rIns="91440" bIns="45720" anchor="t"/>
          <a:lstStyle/>
          <a:p>
            <a:pPr eaLnBrk="1" hangingPunct="1"/>
            <a:r>
              <a:rPr lang="en-US" altLang="zh-CN" dirty="0">
                <a:ea typeface="宋体" panose="02010600030101010101" pitchFamily="2" charset="-122"/>
              </a:rPr>
              <a:t>Two matrices </a:t>
            </a:r>
            <a:r>
              <a:rPr lang="en-US" altLang="zh-CN" b="1" dirty="0">
                <a:ea typeface="宋体" panose="02010600030101010101" pitchFamily="2" charset="-122"/>
              </a:rPr>
              <a:t>A</a:t>
            </a:r>
            <a:r>
              <a:rPr lang="en-US" altLang="zh-CN" dirty="0">
                <a:ea typeface="宋体" panose="02010600030101010101" pitchFamily="2" charset="-122"/>
              </a:rPr>
              <a:t> and </a:t>
            </a:r>
            <a:r>
              <a:rPr lang="en-US" altLang="zh-CN" b="1" dirty="0">
                <a:ea typeface="宋体" panose="02010600030101010101" pitchFamily="2" charset="-122"/>
              </a:rPr>
              <a:t>B</a:t>
            </a:r>
            <a:r>
              <a:rPr lang="en-US" altLang="zh-CN" dirty="0">
                <a:ea typeface="宋体" panose="02010600030101010101" pitchFamily="2" charset="-122"/>
              </a:rPr>
              <a:t> are considered equal iff they have the same number of rows, the same number of columns, and all their corresponding elements are equal.</a:t>
            </a:r>
          </a:p>
        </p:txBody>
      </p:sp>
      <p:graphicFrame>
        <p:nvGraphicFramePr>
          <p:cNvPr id="7172" name="Object 4"/>
          <p:cNvGraphicFramePr>
            <a:graphicFrameLocks noChangeAspect="1"/>
          </p:cNvGraphicFramePr>
          <p:nvPr/>
        </p:nvGraphicFramePr>
        <p:xfrm>
          <a:off x="1981200" y="4191000"/>
          <a:ext cx="4679950" cy="1490663"/>
        </p:xfrm>
        <a:graphic>
          <a:graphicData uri="http://schemas.openxmlformats.org/presentationml/2006/ole">
            <mc:AlternateContent xmlns:mc="http://schemas.openxmlformats.org/markup-compatibility/2006">
              <mc:Choice xmlns:v="urn:schemas-microsoft-com:vml" Requires="v">
                <p:oleObj spid="_x0000_s32774" r:id="rId3" imgW="1435100" imgH="457200" progId="Equation.3">
                  <p:embed/>
                </p:oleObj>
              </mc:Choice>
              <mc:Fallback>
                <p:oleObj r:id="rId3" imgW="1435100" imgH="457200" progId="Equation.3">
                  <p:embed/>
                  <p:pic>
                    <p:nvPicPr>
                      <p:cNvPr id="0" name="图片 3076"/>
                      <p:cNvPicPr/>
                      <p:nvPr/>
                    </p:nvPicPr>
                    <p:blipFill>
                      <a:blip r:embed="rId4"/>
                      <a:stretch>
                        <a:fillRect/>
                      </a:stretch>
                    </p:blipFill>
                    <p:spPr>
                      <a:xfrm>
                        <a:off x="1981200" y="4191000"/>
                        <a:ext cx="4679950" cy="1490663"/>
                      </a:xfrm>
                      <a:prstGeom prst="rect">
                        <a:avLst/>
                      </a:prstGeom>
                      <a:noFill/>
                      <a:ln w="38100">
                        <a:noFill/>
                        <a:miter/>
                      </a:ln>
                    </p:spPr>
                  </p:pic>
                </p:oleObj>
              </mc:Fallback>
            </mc:AlternateContent>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Row and Column Order</a:t>
            </a:r>
          </a:p>
        </p:txBody>
      </p:sp>
      <p:sp>
        <p:nvSpPr>
          <p:cNvPr id="8195" name="Rectangle 3"/>
          <p:cNvSpPr>
            <a:spLocks noGrp="1"/>
          </p:cNvSpPr>
          <p:nvPr>
            <p:ph idx="1"/>
          </p:nvPr>
        </p:nvSpPr>
        <p:spPr>
          <a:xfrm>
            <a:off x="457200" y="1371600"/>
            <a:ext cx="7924800" cy="4419600"/>
          </a:xfrm>
        </p:spPr>
        <p:txBody>
          <a:bodyPr vert="horz" wrap="square" lIns="91440" tIns="45720" rIns="91440" bIns="45720" anchor="t"/>
          <a:lstStyle/>
          <a:p>
            <a:pPr eaLnBrk="1" hangingPunct="1"/>
            <a:r>
              <a:rPr lang="en-US" altLang="zh-CN" dirty="0">
                <a:ea typeface="宋体" panose="02010600030101010101" pitchFamily="2" charset="-122"/>
              </a:rPr>
              <a:t>The rows in a matrix are usually indexed </a:t>
            </a:r>
            <a:r>
              <a:rPr lang="en-US" altLang="zh-CN" dirty="0">
                <a:solidFill>
                  <a:srgbClr val="FF0000"/>
                </a:solidFill>
                <a:ea typeface="宋体" panose="02010600030101010101" pitchFamily="2" charset="-122"/>
              </a:rPr>
              <a:t>1</a:t>
            </a:r>
            <a:r>
              <a:rPr lang="en-US" altLang="zh-CN" dirty="0">
                <a:ea typeface="宋体" panose="02010600030101010101" pitchFamily="2" charset="-122"/>
              </a:rPr>
              <a:t> to </a:t>
            </a:r>
            <a:r>
              <a:rPr lang="en-US" altLang="zh-CN" i="1" dirty="0">
                <a:solidFill>
                  <a:srgbClr val="FF0000"/>
                </a:solidFill>
                <a:ea typeface="宋体" panose="02010600030101010101" pitchFamily="2" charset="-122"/>
              </a:rPr>
              <a:t>m</a:t>
            </a:r>
            <a:r>
              <a:rPr lang="en-US" altLang="zh-CN" dirty="0">
                <a:ea typeface="宋体" panose="02010600030101010101" pitchFamily="2" charset="-122"/>
              </a:rPr>
              <a:t> from top to bottom.  The columns are usually indexed </a:t>
            </a:r>
            <a:r>
              <a:rPr lang="en-US" altLang="zh-CN" dirty="0">
                <a:solidFill>
                  <a:srgbClr val="FF0000"/>
                </a:solidFill>
                <a:ea typeface="宋体" panose="02010600030101010101" pitchFamily="2" charset="-122"/>
              </a:rPr>
              <a:t>1</a:t>
            </a:r>
            <a:r>
              <a:rPr lang="en-US" altLang="zh-CN" dirty="0">
                <a:ea typeface="宋体" panose="02010600030101010101" pitchFamily="2" charset="-122"/>
              </a:rPr>
              <a:t> to </a:t>
            </a:r>
            <a:r>
              <a:rPr lang="en-US" altLang="zh-CN" i="1" dirty="0">
                <a:solidFill>
                  <a:srgbClr val="FF0000"/>
                </a:solidFill>
                <a:ea typeface="宋体" panose="02010600030101010101" pitchFamily="2" charset="-122"/>
              </a:rPr>
              <a:t>n</a:t>
            </a:r>
            <a:r>
              <a:rPr lang="en-US" altLang="zh-CN" dirty="0">
                <a:ea typeface="宋体" panose="02010600030101010101" pitchFamily="2" charset="-122"/>
              </a:rPr>
              <a:t> from left to right.  Elements are indexed by row, then column.</a:t>
            </a:r>
          </a:p>
        </p:txBody>
      </p:sp>
      <p:graphicFrame>
        <p:nvGraphicFramePr>
          <p:cNvPr id="8196" name="Object 4"/>
          <p:cNvGraphicFramePr>
            <a:graphicFrameLocks noChangeAspect="1"/>
          </p:cNvGraphicFramePr>
          <p:nvPr/>
        </p:nvGraphicFramePr>
        <p:xfrm>
          <a:off x="2286000" y="3429000"/>
          <a:ext cx="5956300" cy="2622550"/>
        </p:xfrm>
        <a:graphic>
          <a:graphicData uri="http://schemas.openxmlformats.org/presentationml/2006/ole">
            <mc:AlternateContent xmlns:mc="http://schemas.openxmlformats.org/markup-compatibility/2006">
              <mc:Choice xmlns:v="urn:schemas-microsoft-com:vml" Requires="v">
                <p:oleObj spid="_x0000_s33798" r:id="rId3" imgW="2133600" imgH="939800" progId="Equation.3">
                  <p:embed/>
                </p:oleObj>
              </mc:Choice>
              <mc:Fallback>
                <p:oleObj r:id="rId3" imgW="2133600" imgH="939800" progId="Equation.3">
                  <p:embed/>
                  <p:pic>
                    <p:nvPicPr>
                      <p:cNvPr id="0" name="图片 3079"/>
                      <p:cNvPicPr/>
                      <p:nvPr/>
                    </p:nvPicPr>
                    <p:blipFill>
                      <a:blip r:embed="rId4"/>
                      <a:stretch>
                        <a:fillRect/>
                      </a:stretch>
                    </p:blipFill>
                    <p:spPr>
                      <a:xfrm>
                        <a:off x="2286000" y="3429000"/>
                        <a:ext cx="5956300" cy="2622550"/>
                      </a:xfrm>
                      <a:prstGeom prst="rect">
                        <a:avLst/>
                      </a:prstGeom>
                      <a:solidFill>
                        <a:schemeClr val="bg1"/>
                      </a:solidFill>
                      <a:ln w="38100">
                        <a:noFill/>
                        <a:miter/>
                      </a:ln>
                    </p:spPr>
                  </p:pic>
                </p:oleObj>
              </mc:Fallback>
            </mc:AlternateContent>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Matrix Sums</a:t>
            </a:r>
          </a:p>
        </p:txBody>
      </p:sp>
      <p:sp>
        <p:nvSpPr>
          <p:cNvPr id="9219" name="Rectangle 3"/>
          <p:cNvSpPr>
            <a:spLocks noGrp="1"/>
          </p:cNvSpPr>
          <p:nvPr>
            <p:ph idx="1"/>
          </p:nvPr>
        </p:nvSpPr>
        <p:spPr>
          <a:xfrm>
            <a:off x="381000" y="1295400"/>
            <a:ext cx="7924800" cy="4419600"/>
          </a:xfrm>
        </p:spPr>
        <p:txBody>
          <a:bodyPr vert="horz" wrap="square" lIns="91440" tIns="45720" rIns="91440" bIns="45720" anchor="t"/>
          <a:lstStyle/>
          <a:p>
            <a:pPr eaLnBrk="1" hangingPunct="1"/>
            <a:r>
              <a:rPr lang="en-US" altLang="zh-CN" dirty="0">
                <a:ea typeface="宋体" panose="02010600030101010101" pitchFamily="2" charset="-122"/>
              </a:rPr>
              <a:t>The </a:t>
            </a:r>
            <a:r>
              <a:rPr lang="en-US" altLang="zh-CN" i="1" dirty="0">
                <a:ea typeface="宋体" panose="02010600030101010101" pitchFamily="2" charset="-122"/>
              </a:rPr>
              <a:t>sum</a:t>
            </a:r>
            <a:r>
              <a:rPr lang="en-US" altLang="zh-CN" dirty="0">
                <a:ea typeface="宋体" panose="02010600030101010101" pitchFamily="2" charset="-122"/>
              </a:rPr>
              <a:t> </a:t>
            </a:r>
            <a:r>
              <a:rPr lang="en-US" altLang="zh-CN" b="1" dirty="0">
                <a:ea typeface="宋体" panose="02010600030101010101" pitchFamily="2" charset="-122"/>
              </a:rPr>
              <a:t>A</a:t>
            </a:r>
            <a:r>
              <a:rPr lang="en-US" altLang="zh-CN" dirty="0">
                <a:ea typeface="宋体" panose="02010600030101010101" pitchFamily="2" charset="-122"/>
              </a:rPr>
              <a:t>+</a:t>
            </a:r>
            <a:r>
              <a:rPr lang="en-US" altLang="zh-CN" b="1" dirty="0">
                <a:ea typeface="宋体" panose="02010600030101010101" pitchFamily="2" charset="-122"/>
              </a:rPr>
              <a:t>B</a:t>
            </a:r>
            <a:r>
              <a:rPr lang="en-US" altLang="zh-CN" dirty="0">
                <a:ea typeface="宋体" panose="02010600030101010101" pitchFamily="2" charset="-122"/>
              </a:rPr>
              <a:t> of two matrices </a:t>
            </a:r>
            <a:r>
              <a:rPr lang="en-US" altLang="zh-CN" b="1" dirty="0">
                <a:ea typeface="宋体" panose="02010600030101010101" pitchFamily="2" charset="-122"/>
              </a:rPr>
              <a:t>A</a:t>
            </a:r>
            <a:r>
              <a:rPr lang="en-US" altLang="zh-CN" dirty="0">
                <a:ea typeface="宋体" panose="02010600030101010101" pitchFamily="2" charset="-122"/>
              </a:rPr>
              <a:t>, </a:t>
            </a:r>
            <a:r>
              <a:rPr lang="en-US" altLang="zh-CN" b="1" dirty="0">
                <a:ea typeface="宋体" panose="02010600030101010101" pitchFamily="2" charset="-122"/>
              </a:rPr>
              <a:t>B</a:t>
            </a:r>
            <a:r>
              <a:rPr lang="en-US" altLang="zh-CN" dirty="0">
                <a:ea typeface="宋体" panose="02010600030101010101" pitchFamily="2" charset="-122"/>
              </a:rPr>
              <a:t> </a:t>
            </a:r>
            <a:r>
              <a:rPr lang="en-US" altLang="zh-CN" dirty="0">
                <a:solidFill>
                  <a:schemeClr val="accent2"/>
                </a:solidFill>
                <a:ea typeface="宋体" panose="02010600030101010101" pitchFamily="2" charset="-122"/>
              </a:rPr>
              <a:t>(which </a:t>
            </a:r>
            <a:r>
              <a:rPr lang="en-US" altLang="zh-CN" b="1" dirty="0">
                <a:solidFill>
                  <a:schemeClr val="accent2"/>
                </a:solidFill>
                <a:ea typeface="宋体" panose="02010600030101010101" pitchFamily="2" charset="-122"/>
              </a:rPr>
              <a:t>must</a:t>
            </a:r>
            <a:r>
              <a:rPr lang="en-US" altLang="zh-CN" dirty="0">
                <a:solidFill>
                  <a:schemeClr val="accent2"/>
                </a:solidFill>
                <a:ea typeface="宋体" panose="02010600030101010101" pitchFamily="2" charset="-122"/>
              </a:rPr>
              <a:t> have the same number of rows, and the same number of columns)</a:t>
            </a:r>
            <a:r>
              <a:rPr lang="en-US" altLang="zh-CN" dirty="0">
                <a:ea typeface="宋体" panose="02010600030101010101" pitchFamily="2" charset="-122"/>
              </a:rPr>
              <a:t> is the matrix </a:t>
            </a:r>
            <a:r>
              <a:rPr lang="en-US" altLang="zh-CN" dirty="0">
                <a:solidFill>
                  <a:schemeClr val="accent2"/>
                </a:solidFill>
                <a:ea typeface="宋体" panose="02010600030101010101" pitchFamily="2" charset="-122"/>
              </a:rPr>
              <a:t>(also with the same shape)</a:t>
            </a:r>
            <a:r>
              <a:rPr lang="en-US" altLang="zh-CN" dirty="0">
                <a:ea typeface="宋体" panose="02010600030101010101" pitchFamily="2" charset="-122"/>
              </a:rPr>
              <a:t> given by adding corresponding elements of </a:t>
            </a:r>
            <a:r>
              <a:rPr lang="en-US" altLang="zh-CN" b="1" dirty="0">
                <a:ea typeface="宋体" panose="02010600030101010101" pitchFamily="2" charset="-122"/>
              </a:rPr>
              <a:t>A</a:t>
            </a:r>
            <a:r>
              <a:rPr lang="en-US" altLang="zh-CN" dirty="0">
                <a:ea typeface="宋体" panose="02010600030101010101" pitchFamily="2" charset="-122"/>
              </a:rPr>
              <a:t> and </a:t>
            </a:r>
            <a:r>
              <a:rPr lang="en-US" altLang="zh-CN" b="1" dirty="0">
                <a:ea typeface="宋体" panose="02010600030101010101" pitchFamily="2" charset="-122"/>
              </a:rPr>
              <a:t>B</a:t>
            </a:r>
            <a:r>
              <a:rPr lang="en-US" altLang="zh-CN" dirty="0">
                <a:ea typeface="宋体" panose="02010600030101010101" pitchFamily="2" charset="-122"/>
              </a:rPr>
              <a:t>.</a:t>
            </a:r>
          </a:p>
          <a:p>
            <a:pPr eaLnBrk="1" hangingPunct="1">
              <a:buNone/>
            </a:pPr>
            <a:r>
              <a:rPr lang="en-US" altLang="zh-CN" b="1" dirty="0">
                <a:ea typeface="宋体" panose="02010600030101010101" pitchFamily="2" charset="-122"/>
              </a:rPr>
              <a:t>			      </a:t>
            </a:r>
            <a:r>
              <a:rPr lang="en-US" altLang="zh-CN" b="1" dirty="0">
                <a:solidFill>
                  <a:srgbClr val="FF0000"/>
                </a:solidFill>
                <a:ea typeface="宋体" panose="02010600030101010101" pitchFamily="2" charset="-122"/>
              </a:rPr>
              <a:t>A</a:t>
            </a:r>
            <a:r>
              <a:rPr lang="en-US" altLang="zh-CN" dirty="0">
                <a:solidFill>
                  <a:srgbClr val="FF0000"/>
                </a:solidFill>
                <a:ea typeface="宋体" panose="02010600030101010101" pitchFamily="2" charset="-122"/>
              </a:rPr>
              <a:t>+</a:t>
            </a:r>
            <a:r>
              <a:rPr lang="en-US" altLang="zh-CN" b="1" dirty="0">
                <a:solidFill>
                  <a:srgbClr val="FF0000"/>
                </a:solidFill>
                <a:ea typeface="宋体" panose="02010600030101010101" pitchFamily="2" charset="-122"/>
              </a:rPr>
              <a:t>B</a:t>
            </a:r>
            <a:r>
              <a:rPr lang="en-US" altLang="zh-CN" dirty="0">
                <a:solidFill>
                  <a:srgbClr val="FF0000"/>
                </a:solidFill>
                <a:ea typeface="宋体" panose="02010600030101010101" pitchFamily="2" charset="-122"/>
              </a:rPr>
              <a:t> = [</a:t>
            </a:r>
            <a:r>
              <a:rPr lang="en-US" altLang="zh-CN" i="1" dirty="0">
                <a:solidFill>
                  <a:srgbClr val="FF0000"/>
                </a:solidFill>
                <a:ea typeface="宋体" panose="02010600030101010101" pitchFamily="2" charset="-122"/>
              </a:rPr>
              <a:t>a</a:t>
            </a:r>
            <a:r>
              <a:rPr lang="en-US" altLang="zh-CN" i="1" baseline="-25000" dirty="0">
                <a:solidFill>
                  <a:srgbClr val="FF0000"/>
                </a:solidFill>
                <a:ea typeface="宋体" panose="02010600030101010101" pitchFamily="2" charset="-122"/>
              </a:rPr>
              <a:t>i</a:t>
            </a:r>
            <a:r>
              <a:rPr lang="en-US" altLang="zh-CN" baseline="-25000" dirty="0">
                <a:solidFill>
                  <a:srgbClr val="FF0000"/>
                </a:solidFill>
                <a:ea typeface="宋体" panose="02010600030101010101" pitchFamily="2" charset="-122"/>
              </a:rPr>
              <a:t>,</a:t>
            </a:r>
            <a:r>
              <a:rPr lang="en-US" altLang="zh-CN" i="1" baseline="-25000" dirty="0">
                <a:solidFill>
                  <a:srgbClr val="FF0000"/>
                </a:solidFill>
                <a:ea typeface="宋体" panose="02010600030101010101" pitchFamily="2" charset="-122"/>
              </a:rPr>
              <a:t>j</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b</a:t>
            </a:r>
            <a:r>
              <a:rPr lang="en-US" altLang="zh-CN" i="1" baseline="-25000" dirty="0">
                <a:solidFill>
                  <a:srgbClr val="FF0000"/>
                </a:solidFill>
                <a:ea typeface="宋体" panose="02010600030101010101" pitchFamily="2" charset="-122"/>
              </a:rPr>
              <a:t>i</a:t>
            </a:r>
            <a:r>
              <a:rPr lang="en-US" altLang="zh-CN" baseline="-25000" dirty="0">
                <a:solidFill>
                  <a:srgbClr val="FF0000"/>
                </a:solidFill>
                <a:ea typeface="宋体" panose="02010600030101010101" pitchFamily="2" charset="-122"/>
              </a:rPr>
              <a:t>,</a:t>
            </a:r>
            <a:r>
              <a:rPr lang="en-US" altLang="zh-CN" i="1" baseline="-25000" dirty="0">
                <a:solidFill>
                  <a:srgbClr val="FF0000"/>
                </a:solidFill>
                <a:ea typeface="宋体" panose="02010600030101010101" pitchFamily="2" charset="-122"/>
              </a:rPr>
              <a:t>j</a:t>
            </a:r>
            <a:r>
              <a:rPr lang="en-US" altLang="zh-CN" dirty="0">
                <a:solidFill>
                  <a:srgbClr val="FF0000"/>
                </a:solidFill>
                <a:ea typeface="宋体" panose="02010600030101010101" pitchFamily="2" charset="-122"/>
              </a:rPr>
              <a:t>]</a:t>
            </a:r>
          </a:p>
        </p:txBody>
      </p:sp>
      <p:graphicFrame>
        <p:nvGraphicFramePr>
          <p:cNvPr id="9220" name="Object 4"/>
          <p:cNvGraphicFramePr>
            <a:graphicFrameLocks noChangeAspect="1"/>
          </p:cNvGraphicFramePr>
          <p:nvPr/>
        </p:nvGraphicFramePr>
        <p:xfrm>
          <a:off x="1676400" y="4953000"/>
          <a:ext cx="6019800" cy="1219200"/>
        </p:xfrm>
        <a:graphic>
          <a:graphicData uri="http://schemas.openxmlformats.org/presentationml/2006/ole">
            <mc:AlternateContent xmlns:mc="http://schemas.openxmlformats.org/markup-compatibility/2006">
              <mc:Choice xmlns:v="urn:schemas-microsoft-com:vml" Requires="v">
                <p:oleObj spid="_x0000_s34822" r:id="rId3" imgW="2120900" imgH="457200" progId="Equation.3">
                  <p:embed/>
                </p:oleObj>
              </mc:Choice>
              <mc:Fallback>
                <p:oleObj r:id="rId3" imgW="2120900" imgH="457200" progId="Equation.3">
                  <p:embed/>
                  <p:pic>
                    <p:nvPicPr>
                      <p:cNvPr id="0" name="图片 3077"/>
                      <p:cNvPicPr/>
                      <p:nvPr/>
                    </p:nvPicPr>
                    <p:blipFill>
                      <a:blip r:embed="rId4"/>
                      <a:stretch>
                        <a:fillRect/>
                      </a:stretch>
                    </p:blipFill>
                    <p:spPr>
                      <a:xfrm>
                        <a:off x="1676400" y="4953000"/>
                        <a:ext cx="6019800" cy="1219200"/>
                      </a:xfrm>
                      <a:prstGeom prst="rect">
                        <a:avLst/>
                      </a:prstGeom>
                      <a:solidFill>
                        <a:srgbClr val="FFFFCC"/>
                      </a:solidFill>
                      <a:ln w="38100" cap="flat" cmpd="sng">
                        <a:solidFill>
                          <a:srgbClr val="006600"/>
                        </a:solidFill>
                        <a:prstDash val="solid"/>
                        <a:miter/>
                        <a:headEnd type="none" w="med" len="med"/>
                        <a:tailEnd type="none" w="med" len="med"/>
                      </a:ln>
                    </p:spPr>
                  </p:pic>
                </p:oleObj>
              </mc:Fallback>
            </mc:AlternateContent>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Matrix Products</a:t>
            </a:r>
          </a:p>
        </p:txBody>
      </p:sp>
      <p:sp>
        <p:nvSpPr>
          <p:cNvPr id="10243" name="Rectangle 3"/>
          <p:cNvSpPr>
            <a:spLocks noGrp="1"/>
          </p:cNvSpPr>
          <p:nvPr>
            <p:ph idx="1"/>
          </p:nvPr>
        </p:nvSpPr>
        <p:spPr>
          <a:xfrm>
            <a:off x="457200" y="1371600"/>
            <a:ext cx="8077200" cy="4495800"/>
          </a:xfrm>
        </p:spPr>
        <p:txBody>
          <a:bodyPr vert="horz" wrap="square" lIns="91440" tIns="45720" rIns="91440" bIns="45720" anchor="t"/>
          <a:lstStyle/>
          <a:p>
            <a:pPr eaLnBrk="1" hangingPunct="1"/>
            <a:r>
              <a:rPr lang="en-US" altLang="zh-CN" sz="2800" dirty="0">
                <a:ea typeface="宋体" panose="02010600030101010101" pitchFamily="2" charset="-122"/>
              </a:rPr>
              <a:t>For an </a:t>
            </a:r>
            <a:r>
              <a:rPr lang="en-US" altLang="zh-CN" sz="2800" i="1" dirty="0">
                <a:solidFill>
                  <a:schemeClr val="accent2"/>
                </a:solidFill>
                <a:ea typeface="宋体" panose="02010600030101010101" pitchFamily="2" charset="-122"/>
              </a:rPr>
              <a:t>m</a:t>
            </a:r>
            <a:r>
              <a:rPr lang="en-US" altLang="zh-CN" sz="2800" dirty="0">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k</a:t>
            </a:r>
            <a:r>
              <a:rPr lang="en-US" altLang="zh-CN" sz="2800" dirty="0">
                <a:ea typeface="宋体" panose="02010600030101010101" pitchFamily="2" charset="-122"/>
                <a:sym typeface="Symbol" panose="05050102010706020507" pitchFamily="18" charset="2"/>
              </a:rPr>
              <a:t> matrix </a:t>
            </a:r>
            <a:r>
              <a:rPr lang="en-US" altLang="zh-CN" sz="2800" b="1" dirty="0">
                <a:ea typeface="宋体" panose="02010600030101010101" pitchFamily="2" charset="-122"/>
                <a:sym typeface="Symbol" panose="05050102010706020507" pitchFamily="18" charset="2"/>
              </a:rPr>
              <a:t>A</a:t>
            </a:r>
            <a:r>
              <a:rPr lang="en-US" altLang="zh-CN" sz="2800" dirty="0">
                <a:ea typeface="宋体" panose="02010600030101010101" pitchFamily="2" charset="-122"/>
                <a:sym typeface="Symbol" panose="05050102010706020507" pitchFamily="18" charset="2"/>
              </a:rPr>
              <a:t> and a </a:t>
            </a:r>
            <a:r>
              <a:rPr lang="en-US" altLang="zh-CN" sz="2800" i="1" dirty="0">
                <a:solidFill>
                  <a:srgbClr val="FF0000"/>
                </a:solidFill>
                <a:ea typeface="宋体" panose="02010600030101010101" pitchFamily="2" charset="-122"/>
                <a:sym typeface="Symbol" panose="05050102010706020507" pitchFamily="18" charset="2"/>
              </a:rPr>
              <a:t>k</a:t>
            </a:r>
            <a:r>
              <a:rPr lang="en-US" altLang="zh-CN" sz="2800" dirty="0">
                <a:ea typeface="宋体" panose="02010600030101010101" pitchFamily="2" charset="-122"/>
                <a:sym typeface="Symbol" panose="05050102010706020507" pitchFamily="18" charset="2"/>
              </a:rPr>
              <a:t></a:t>
            </a:r>
            <a:r>
              <a:rPr lang="en-US" altLang="zh-CN" sz="2800" i="1" dirty="0">
                <a:solidFill>
                  <a:srgbClr val="006600"/>
                </a:solidFill>
                <a:ea typeface="宋体" panose="02010600030101010101" pitchFamily="2" charset="-122"/>
                <a:sym typeface="Symbol" panose="05050102010706020507" pitchFamily="18" charset="2"/>
              </a:rPr>
              <a:t>n</a:t>
            </a:r>
            <a:r>
              <a:rPr lang="en-US" altLang="zh-CN" sz="2800" dirty="0">
                <a:ea typeface="宋体" panose="02010600030101010101" pitchFamily="2" charset="-122"/>
                <a:sym typeface="Symbol" panose="05050102010706020507" pitchFamily="18" charset="2"/>
              </a:rPr>
              <a:t> matrix </a:t>
            </a:r>
            <a:r>
              <a:rPr lang="en-US" altLang="zh-CN" sz="2800" b="1" dirty="0">
                <a:ea typeface="宋体" panose="02010600030101010101" pitchFamily="2" charset="-122"/>
                <a:sym typeface="Symbol" panose="05050102010706020507" pitchFamily="18" charset="2"/>
              </a:rPr>
              <a:t>B</a:t>
            </a:r>
            <a:r>
              <a:rPr lang="en-US" altLang="zh-CN" sz="2800" dirty="0">
                <a:ea typeface="宋体" panose="02010600030101010101" pitchFamily="2" charset="-122"/>
                <a:sym typeface="Symbol" panose="05050102010706020507" pitchFamily="18" charset="2"/>
              </a:rPr>
              <a:t>, the </a:t>
            </a:r>
            <a:r>
              <a:rPr lang="en-US" altLang="zh-CN" sz="2800" i="1" dirty="0">
                <a:ea typeface="宋体" panose="02010600030101010101" pitchFamily="2" charset="-122"/>
              </a:rPr>
              <a:t>product</a:t>
            </a:r>
            <a:r>
              <a:rPr lang="en-US" altLang="zh-CN" sz="2800" dirty="0">
                <a:ea typeface="宋体" panose="02010600030101010101" pitchFamily="2" charset="-122"/>
              </a:rPr>
              <a:t> </a:t>
            </a:r>
            <a:r>
              <a:rPr lang="en-US" altLang="zh-CN" sz="2800" b="1" dirty="0">
                <a:ea typeface="宋体" panose="02010600030101010101" pitchFamily="2" charset="-122"/>
              </a:rPr>
              <a:t>AB</a:t>
            </a:r>
            <a:r>
              <a:rPr lang="en-US" altLang="zh-CN" sz="2800" dirty="0">
                <a:ea typeface="宋体" panose="02010600030101010101" pitchFamily="2" charset="-122"/>
              </a:rPr>
              <a:t> is the </a:t>
            </a:r>
            <a:r>
              <a:rPr lang="en-US" altLang="zh-CN" sz="2800" i="1" dirty="0">
                <a:solidFill>
                  <a:schemeClr val="accent2"/>
                </a:solidFill>
                <a:ea typeface="宋体" panose="02010600030101010101" pitchFamily="2" charset="-122"/>
              </a:rPr>
              <a:t>m</a:t>
            </a:r>
            <a:r>
              <a:rPr lang="en-US" altLang="zh-CN" sz="2800" dirty="0">
                <a:ea typeface="宋体" panose="02010600030101010101" pitchFamily="2" charset="-122"/>
                <a:sym typeface="Symbol" panose="05050102010706020507" pitchFamily="18" charset="2"/>
              </a:rPr>
              <a:t></a:t>
            </a:r>
            <a:r>
              <a:rPr lang="en-US" altLang="zh-CN" sz="2800" i="1" dirty="0">
                <a:solidFill>
                  <a:srgbClr val="006600"/>
                </a:solidFill>
                <a:ea typeface="宋体" panose="02010600030101010101" pitchFamily="2" charset="-122"/>
                <a:sym typeface="Symbol" panose="05050102010706020507" pitchFamily="18" charset="2"/>
              </a:rPr>
              <a:t>n</a:t>
            </a:r>
            <a:r>
              <a:rPr lang="en-US" altLang="zh-CN" sz="2800" dirty="0">
                <a:ea typeface="宋体" panose="02010600030101010101" pitchFamily="2" charset="-122"/>
              </a:rPr>
              <a:t> matrix:</a:t>
            </a:r>
          </a:p>
          <a:p>
            <a:pPr eaLnBrk="1" hangingPunct="1"/>
            <a:endParaRPr lang="en-US" altLang="zh-CN" sz="2800" dirty="0">
              <a:ea typeface="宋体" panose="02010600030101010101" pitchFamily="2" charset="-122"/>
            </a:endParaRPr>
          </a:p>
          <a:p>
            <a:pPr eaLnBrk="1" hangingPunct="1"/>
            <a:endParaRPr lang="en-US" altLang="zh-CN" sz="2800" dirty="0">
              <a:ea typeface="宋体" panose="02010600030101010101" pitchFamily="2" charset="-122"/>
            </a:endParaRPr>
          </a:p>
          <a:p>
            <a:pPr eaLnBrk="1" hangingPunct="1"/>
            <a:endParaRPr lang="en-US" altLang="zh-CN" sz="2800" i="1" dirty="0">
              <a:ea typeface="宋体" panose="02010600030101010101" pitchFamily="2" charset="-122"/>
            </a:endParaRPr>
          </a:p>
          <a:p>
            <a:pPr eaLnBrk="1" hangingPunct="1"/>
            <a:r>
              <a:rPr lang="en-US" altLang="zh-CN" sz="2800" i="1" dirty="0">
                <a:solidFill>
                  <a:srgbClr val="000099"/>
                </a:solidFill>
                <a:ea typeface="宋体" panose="02010600030101010101" pitchFamily="2" charset="-122"/>
              </a:rPr>
              <a:t>i.e.</a:t>
            </a:r>
            <a:r>
              <a:rPr lang="en-US" altLang="zh-CN" sz="2800" dirty="0">
                <a:solidFill>
                  <a:srgbClr val="000099"/>
                </a:solidFill>
                <a:ea typeface="宋体" panose="02010600030101010101" pitchFamily="2" charset="-122"/>
              </a:rPr>
              <a:t>, the element of </a:t>
            </a:r>
            <a:r>
              <a:rPr lang="en-US" altLang="zh-CN" sz="2800" b="1" dirty="0">
                <a:solidFill>
                  <a:srgbClr val="000099"/>
                </a:solidFill>
                <a:ea typeface="宋体" panose="02010600030101010101" pitchFamily="2" charset="-122"/>
              </a:rPr>
              <a:t>AB</a:t>
            </a:r>
            <a:r>
              <a:rPr lang="en-US" altLang="zh-CN" sz="2800" dirty="0">
                <a:solidFill>
                  <a:srgbClr val="000099"/>
                </a:solidFill>
                <a:ea typeface="宋体" panose="02010600030101010101" pitchFamily="2" charset="-122"/>
              </a:rPr>
              <a:t> indexed (</a:t>
            </a:r>
            <a:r>
              <a:rPr lang="en-US" altLang="zh-CN" sz="2800" i="1" dirty="0">
                <a:solidFill>
                  <a:srgbClr val="000099"/>
                </a:solidFill>
                <a:ea typeface="宋体" panose="02010600030101010101" pitchFamily="2" charset="-122"/>
              </a:rPr>
              <a:t>i</a:t>
            </a:r>
            <a:r>
              <a:rPr lang="en-US" altLang="zh-CN" sz="2800" dirty="0">
                <a:solidFill>
                  <a:srgbClr val="000099"/>
                </a:solidFill>
                <a:ea typeface="宋体" panose="02010600030101010101" pitchFamily="2" charset="-122"/>
              </a:rPr>
              <a:t>,</a:t>
            </a:r>
            <a:r>
              <a:rPr lang="en-US" altLang="zh-CN" sz="2800" i="1" dirty="0">
                <a:solidFill>
                  <a:srgbClr val="000099"/>
                </a:solidFill>
                <a:ea typeface="宋体" panose="02010600030101010101" pitchFamily="2" charset="-122"/>
              </a:rPr>
              <a:t>j</a:t>
            </a:r>
            <a:r>
              <a:rPr lang="en-US" altLang="zh-CN" sz="2800" dirty="0">
                <a:solidFill>
                  <a:srgbClr val="000099"/>
                </a:solidFill>
                <a:ea typeface="宋体" panose="02010600030101010101" pitchFamily="2" charset="-122"/>
              </a:rPr>
              <a:t>) is given by the </a:t>
            </a:r>
            <a:r>
              <a:rPr lang="en-US" altLang="zh-CN" sz="2800" dirty="0">
                <a:solidFill>
                  <a:srgbClr val="990033"/>
                </a:solidFill>
                <a:ea typeface="宋体" panose="02010600030101010101" pitchFamily="2" charset="-122"/>
              </a:rPr>
              <a:t>vector </a:t>
            </a:r>
            <a:r>
              <a:rPr lang="en-US" altLang="zh-CN" sz="2800" i="1" dirty="0">
                <a:solidFill>
                  <a:srgbClr val="990033"/>
                </a:solidFill>
                <a:ea typeface="宋体" panose="02010600030101010101" pitchFamily="2" charset="-122"/>
              </a:rPr>
              <a:t>dot product</a:t>
            </a:r>
            <a:r>
              <a:rPr lang="en-US" altLang="zh-CN" sz="2800" dirty="0">
                <a:solidFill>
                  <a:srgbClr val="000099"/>
                </a:solidFill>
                <a:ea typeface="宋体" panose="02010600030101010101" pitchFamily="2" charset="-122"/>
              </a:rPr>
              <a:t> of the </a:t>
            </a:r>
            <a:r>
              <a:rPr lang="en-US" altLang="zh-CN" sz="2800" i="1" u="sng" dirty="0">
                <a:solidFill>
                  <a:srgbClr val="000099"/>
                </a:solidFill>
                <a:ea typeface="宋体" panose="02010600030101010101" pitchFamily="2" charset="-122"/>
              </a:rPr>
              <a:t>i</a:t>
            </a:r>
            <a:r>
              <a:rPr lang="en-US" altLang="zh-CN" sz="2800" u="sng" dirty="0">
                <a:solidFill>
                  <a:srgbClr val="000099"/>
                </a:solidFill>
                <a:ea typeface="宋体" panose="02010600030101010101" pitchFamily="2" charset="-122"/>
              </a:rPr>
              <a:t>th row of </a:t>
            </a:r>
            <a:r>
              <a:rPr lang="en-US" altLang="zh-CN" sz="2800" b="1" u="sng" dirty="0">
                <a:solidFill>
                  <a:srgbClr val="000099"/>
                </a:solidFill>
                <a:ea typeface="宋体" panose="02010600030101010101" pitchFamily="2" charset="-122"/>
              </a:rPr>
              <a:t>A</a:t>
            </a:r>
            <a:r>
              <a:rPr lang="en-US" altLang="zh-CN" sz="2800" dirty="0">
                <a:solidFill>
                  <a:srgbClr val="000099"/>
                </a:solidFill>
                <a:ea typeface="宋体" panose="02010600030101010101" pitchFamily="2" charset="-122"/>
              </a:rPr>
              <a:t> and the </a:t>
            </a:r>
            <a:r>
              <a:rPr lang="en-US" altLang="zh-CN" sz="2800" i="1" u="sng" dirty="0">
                <a:solidFill>
                  <a:srgbClr val="000099"/>
                </a:solidFill>
                <a:ea typeface="宋体" panose="02010600030101010101" pitchFamily="2" charset="-122"/>
              </a:rPr>
              <a:t>j</a:t>
            </a:r>
            <a:r>
              <a:rPr lang="en-US" altLang="zh-CN" sz="2800" u="sng" dirty="0">
                <a:solidFill>
                  <a:srgbClr val="000099"/>
                </a:solidFill>
                <a:ea typeface="宋体" panose="02010600030101010101" pitchFamily="2" charset="-122"/>
              </a:rPr>
              <a:t>th column of </a:t>
            </a:r>
            <a:r>
              <a:rPr lang="en-US" altLang="zh-CN" sz="2800" b="1" u="sng" dirty="0">
                <a:solidFill>
                  <a:srgbClr val="000099"/>
                </a:solidFill>
                <a:ea typeface="宋体" panose="02010600030101010101" pitchFamily="2" charset="-122"/>
              </a:rPr>
              <a:t>B</a:t>
            </a:r>
            <a:r>
              <a:rPr lang="en-US" altLang="zh-CN" sz="2800" dirty="0">
                <a:solidFill>
                  <a:srgbClr val="000099"/>
                </a:solidFill>
                <a:ea typeface="宋体" panose="02010600030101010101" pitchFamily="2" charset="-122"/>
              </a:rPr>
              <a:t> (considered as vectors).</a:t>
            </a:r>
          </a:p>
          <a:p>
            <a:pPr eaLnBrk="1" hangingPunct="1"/>
            <a:r>
              <a:rPr lang="en-US" altLang="zh-CN" sz="2800" b="1" dirty="0">
                <a:solidFill>
                  <a:srgbClr val="006600"/>
                </a:solidFill>
                <a:ea typeface="宋体" panose="02010600030101010101" pitchFamily="2" charset="-122"/>
              </a:rPr>
              <a:t>Note: </a:t>
            </a:r>
            <a:r>
              <a:rPr lang="en-US" altLang="zh-CN" sz="2800" dirty="0">
                <a:solidFill>
                  <a:srgbClr val="006600"/>
                </a:solidFill>
                <a:ea typeface="宋体" panose="02010600030101010101" pitchFamily="2" charset="-122"/>
              </a:rPr>
              <a:t>Matrix multiplication </a:t>
            </a:r>
            <a:r>
              <a:rPr lang="en-US" altLang="zh-CN" sz="2800" dirty="0">
                <a:solidFill>
                  <a:srgbClr val="FF0000"/>
                </a:solidFill>
                <a:ea typeface="宋体" panose="02010600030101010101" pitchFamily="2" charset="-122"/>
              </a:rPr>
              <a:t>is </a:t>
            </a:r>
            <a:r>
              <a:rPr lang="en-US" altLang="zh-CN" sz="2800" u="sng" dirty="0">
                <a:solidFill>
                  <a:srgbClr val="FF0000"/>
                </a:solidFill>
                <a:ea typeface="宋体" panose="02010600030101010101" pitchFamily="2" charset="-122"/>
              </a:rPr>
              <a:t>not</a:t>
            </a:r>
            <a:r>
              <a:rPr lang="en-US" altLang="zh-CN" sz="2800" dirty="0">
                <a:solidFill>
                  <a:srgbClr val="FF0000"/>
                </a:solidFill>
                <a:ea typeface="宋体" panose="02010600030101010101" pitchFamily="2" charset="-122"/>
              </a:rPr>
              <a:t> commutative</a:t>
            </a:r>
            <a:r>
              <a:rPr lang="en-US" altLang="zh-CN" sz="2800" dirty="0">
                <a:solidFill>
                  <a:srgbClr val="006600"/>
                </a:solidFill>
                <a:ea typeface="宋体" panose="02010600030101010101" pitchFamily="2" charset="-122"/>
              </a:rPr>
              <a:t>!</a:t>
            </a:r>
          </a:p>
        </p:txBody>
      </p:sp>
      <p:graphicFrame>
        <p:nvGraphicFramePr>
          <p:cNvPr id="10244" name="Object 4"/>
          <p:cNvGraphicFramePr>
            <a:graphicFrameLocks noChangeAspect="1"/>
          </p:cNvGraphicFramePr>
          <p:nvPr/>
        </p:nvGraphicFramePr>
        <p:xfrm>
          <a:off x="1371600" y="2274888"/>
          <a:ext cx="5715000" cy="1458912"/>
        </p:xfrm>
        <a:graphic>
          <a:graphicData uri="http://schemas.openxmlformats.org/presentationml/2006/ole">
            <mc:AlternateContent xmlns:mc="http://schemas.openxmlformats.org/markup-compatibility/2006">
              <mc:Choice xmlns:v="urn:schemas-microsoft-com:vml" Requires="v">
                <p:oleObj spid="_x0000_s35846" r:id="rId3" imgW="1790700" imgH="457200" progId="Equation.3">
                  <p:embed/>
                </p:oleObj>
              </mc:Choice>
              <mc:Fallback>
                <p:oleObj r:id="rId3" imgW="1790700" imgH="457200" progId="Equation.3">
                  <p:embed/>
                  <p:pic>
                    <p:nvPicPr>
                      <p:cNvPr id="0" name="图片 3080"/>
                      <p:cNvPicPr/>
                      <p:nvPr/>
                    </p:nvPicPr>
                    <p:blipFill>
                      <a:blip r:embed="rId4"/>
                      <a:stretch>
                        <a:fillRect/>
                      </a:stretch>
                    </p:blipFill>
                    <p:spPr>
                      <a:xfrm>
                        <a:off x="1371600" y="2274888"/>
                        <a:ext cx="5715000" cy="1458912"/>
                      </a:xfrm>
                      <a:prstGeom prst="rect">
                        <a:avLst/>
                      </a:prstGeom>
                      <a:noFill/>
                      <a:ln w="38100">
                        <a:noFill/>
                        <a:miter/>
                      </a:ln>
                    </p:spPr>
                  </p:pic>
                </p:oleObj>
              </mc:Fallback>
            </mc:AlternateContent>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p:cNvSpPr>
          <p:nvPr>
            <p:ph idx="1"/>
          </p:nvPr>
        </p:nvSpPr>
        <p:spPr>
          <a:xfrm>
            <a:off x="381000" y="1371600"/>
            <a:ext cx="7772400" cy="4495800"/>
          </a:xfrm>
        </p:spPr>
        <p:txBody>
          <a:bodyPr vert="horz" wrap="square" lIns="91440" tIns="45720" rIns="91440" bIns="45720" anchor="t"/>
          <a:lstStyle/>
          <a:p>
            <a:pPr eaLnBrk="1" hangingPunct="1"/>
            <a:r>
              <a:rPr lang="en-US" altLang="zh-CN" sz="2800" dirty="0">
                <a:solidFill>
                  <a:srgbClr val="000099"/>
                </a:solidFill>
                <a:ea typeface="宋体" panose="02010600030101010101" pitchFamily="2" charset="-122"/>
              </a:rPr>
              <a:t>The </a:t>
            </a:r>
            <a:r>
              <a:rPr lang="en-US" altLang="zh-CN" sz="2800" i="1" dirty="0">
                <a:solidFill>
                  <a:srgbClr val="000099"/>
                </a:solidFill>
                <a:ea typeface="宋体" panose="02010600030101010101" pitchFamily="2" charset="-122"/>
              </a:rPr>
              <a:t>identity matrix of order n, </a:t>
            </a:r>
            <a:r>
              <a:rPr lang="en-US" altLang="zh-CN" sz="2800" b="1" dirty="0">
                <a:solidFill>
                  <a:srgbClr val="000099"/>
                </a:solidFill>
                <a:ea typeface="宋体" panose="02010600030101010101" pitchFamily="2" charset="-122"/>
              </a:rPr>
              <a:t>I</a:t>
            </a:r>
            <a:r>
              <a:rPr lang="en-US" altLang="zh-CN" sz="2800" i="1" baseline="-25000" dirty="0">
                <a:solidFill>
                  <a:srgbClr val="000099"/>
                </a:solidFill>
                <a:ea typeface="宋体" panose="02010600030101010101" pitchFamily="2" charset="-122"/>
              </a:rPr>
              <a:t>n</a:t>
            </a:r>
            <a:r>
              <a:rPr lang="en-US" altLang="zh-CN" sz="2800" i="1" dirty="0">
                <a:solidFill>
                  <a:srgbClr val="000099"/>
                </a:solidFill>
                <a:ea typeface="宋体" panose="02010600030101010101" pitchFamily="2" charset="-122"/>
              </a:rPr>
              <a:t>,</a:t>
            </a:r>
            <a:r>
              <a:rPr lang="en-US" altLang="zh-CN" sz="2800" dirty="0">
                <a:solidFill>
                  <a:srgbClr val="000099"/>
                </a:solidFill>
                <a:ea typeface="宋体" panose="02010600030101010101" pitchFamily="2" charset="-122"/>
              </a:rPr>
              <a:t> is the rank-</a:t>
            </a:r>
            <a:r>
              <a:rPr lang="en-US" altLang="zh-CN" sz="2800" i="1" dirty="0">
                <a:solidFill>
                  <a:srgbClr val="000099"/>
                </a:solidFill>
                <a:ea typeface="宋体" panose="02010600030101010101" pitchFamily="2" charset="-122"/>
              </a:rPr>
              <a:t>n</a:t>
            </a:r>
            <a:r>
              <a:rPr lang="en-US" altLang="zh-CN" sz="2800" dirty="0">
                <a:solidFill>
                  <a:srgbClr val="000099"/>
                </a:solidFill>
                <a:ea typeface="宋体" panose="02010600030101010101" pitchFamily="2" charset="-122"/>
              </a:rPr>
              <a:t> square </a:t>
            </a:r>
            <a:r>
              <a:rPr lang="en-US" altLang="zh-CN" sz="2800" dirty="0">
                <a:solidFill>
                  <a:srgbClr val="000099"/>
                </a:solidFill>
                <a:ea typeface="宋体" panose="02010600030101010101" pitchFamily="2" charset="-122"/>
                <a:sym typeface="Symbol" panose="05050102010706020507" pitchFamily="18" charset="2"/>
              </a:rPr>
              <a:t>matrix with 1’s along the upper-left to lower-right diagonal, and 0’s everywhere else.</a:t>
            </a:r>
            <a:r>
              <a:rPr lang="en-US" altLang="zh-CN" sz="2800" dirty="0">
                <a:ea typeface="宋体" panose="02010600030101010101" pitchFamily="2" charset="-122"/>
                <a:sym typeface="Symbol" panose="05050102010706020507" pitchFamily="18" charset="2"/>
              </a:rPr>
              <a:t>  </a:t>
            </a:r>
          </a:p>
          <a:p>
            <a:pPr eaLnBrk="1" hangingPunct="1"/>
            <a:endParaRPr lang="zh-CN" altLang="en-US" dirty="0">
              <a:ea typeface="宋体" panose="02010600030101010101" pitchFamily="2" charset="-122"/>
            </a:endParaRPr>
          </a:p>
        </p:txBody>
      </p:sp>
      <p:sp>
        <p:nvSpPr>
          <p:cNvPr id="11267" name="Rectangle 4"/>
          <p:cNvSpPr>
            <a:spLocks noGrp="1"/>
          </p:cNvSpPr>
          <p:nvPr>
            <p:ph type="title"/>
          </p:nvPr>
        </p:nvSpPr>
        <p:spPr/>
        <p:txBody>
          <a:bodyPr vert="horz" wrap="square" lIns="91440" tIns="45720" rIns="91440" bIns="45720" anchor="ctr"/>
          <a:lstStyle/>
          <a:p>
            <a:pPr eaLnBrk="1" hangingPunct="1"/>
            <a:r>
              <a:rPr lang="en-US" altLang="zh-CN" sz="3600" dirty="0">
                <a:ea typeface="宋体" panose="02010600030101010101" pitchFamily="2" charset="-122"/>
              </a:rPr>
              <a:t>Identity Matrix </a:t>
            </a:r>
            <a:r>
              <a:rPr lang="en-US" altLang="zh-CN" sz="3600" dirty="0"/>
              <a:t>and Powers of Matrices</a:t>
            </a:r>
            <a:endParaRPr lang="en-US" altLang="zh-CN" sz="3600" dirty="0">
              <a:ea typeface="宋体" panose="02010600030101010101" pitchFamily="2" charset="-122"/>
            </a:endParaRPr>
          </a:p>
        </p:txBody>
      </p:sp>
      <p:graphicFrame>
        <p:nvGraphicFramePr>
          <p:cNvPr id="11268" name="Object 6"/>
          <p:cNvGraphicFramePr>
            <a:graphicFrameLocks noChangeAspect="1"/>
          </p:cNvGraphicFramePr>
          <p:nvPr/>
        </p:nvGraphicFramePr>
        <p:xfrm>
          <a:off x="1981200" y="2720975"/>
          <a:ext cx="4648200" cy="1698625"/>
        </p:xfrm>
        <a:graphic>
          <a:graphicData uri="http://schemas.openxmlformats.org/presentationml/2006/ole">
            <mc:AlternateContent xmlns:mc="http://schemas.openxmlformats.org/markup-compatibility/2006">
              <mc:Choice xmlns:v="urn:schemas-microsoft-com:vml" Requires="v">
                <p:oleObj spid="_x0000_s36871" r:id="rId3" imgW="2501900" imgH="914400" progId="Equation.3">
                  <p:embed/>
                </p:oleObj>
              </mc:Choice>
              <mc:Fallback>
                <p:oleObj r:id="rId3" imgW="2501900" imgH="914400" progId="Equation.3">
                  <p:embed/>
                  <p:pic>
                    <p:nvPicPr>
                      <p:cNvPr id="0" name="图片 3078"/>
                      <p:cNvPicPr/>
                      <p:nvPr/>
                    </p:nvPicPr>
                    <p:blipFill>
                      <a:blip r:embed="rId4"/>
                      <a:stretch>
                        <a:fillRect/>
                      </a:stretch>
                    </p:blipFill>
                    <p:spPr>
                      <a:xfrm>
                        <a:off x="1981200" y="2720975"/>
                        <a:ext cx="4648200" cy="1698625"/>
                      </a:xfrm>
                      <a:prstGeom prst="rect">
                        <a:avLst/>
                      </a:prstGeom>
                      <a:noFill/>
                      <a:ln w="38100">
                        <a:noFill/>
                        <a:miter/>
                      </a:ln>
                    </p:spPr>
                  </p:pic>
                </p:oleObj>
              </mc:Fallback>
            </mc:AlternateContent>
          </a:graphicData>
        </a:graphic>
      </p:graphicFrame>
      <p:sp>
        <p:nvSpPr>
          <p:cNvPr id="11269" name="Text Box 7"/>
          <p:cNvSpPr txBox="1"/>
          <p:nvPr/>
        </p:nvSpPr>
        <p:spPr>
          <a:xfrm>
            <a:off x="1828800" y="3886200"/>
            <a:ext cx="1885950" cy="400050"/>
          </a:xfrm>
          <a:prstGeom prst="rect">
            <a:avLst/>
          </a:prstGeom>
          <a:noFill/>
          <a:ln w="9525">
            <a:noFill/>
          </a:ln>
        </p:spPr>
        <p:txBody>
          <a:bodyPr wrap="none">
            <a:spAutoFit/>
          </a:bodyPr>
          <a:lstStyle/>
          <a:p>
            <a:r>
              <a:rPr lang="en-US" altLang="zh-CN" sz="2000" dirty="0">
                <a:solidFill>
                  <a:srgbClr val="FF0000"/>
                </a:solidFill>
                <a:latin typeface="Times New Roman" panose="02020603050405020304" pitchFamily="18" charset="0"/>
                <a:ea typeface="宋体" panose="02010600030101010101" pitchFamily="2" charset="-122"/>
              </a:rPr>
              <a:t>Kronecker Delta</a:t>
            </a:r>
          </a:p>
        </p:txBody>
      </p:sp>
      <p:sp>
        <p:nvSpPr>
          <p:cNvPr id="11270" name="Line 8"/>
          <p:cNvSpPr/>
          <p:nvPr/>
        </p:nvSpPr>
        <p:spPr>
          <a:xfrm flipV="1">
            <a:off x="2705100" y="3771900"/>
            <a:ext cx="0" cy="266700"/>
          </a:xfrm>
          <a:prstGeom prst="line">
            <a:avLst/>
          </a:prstGeom>
          <a:ln w="38100" cap="flat" cmpd="sng">
            <a:solidFill>
              <a:srgbClr val="FF0000"/>
            </a:solidFill>
            <a:prstDash val="solid"/>
            <a:headEnd type="none" w="med" len="med"/>
            <a:tailEnd type="triangle" w="med" len="med"/>
          </a:ln>
        </p:spPr>
      </p:sp>
      <p:sp>
        <p:nvSpPr>
          <p:cNvPr id="11271" name="Text Box 11"/>
          <p:cNvSpPr txBox="1"/>
          <p:nvPr/>
        </p:nvSpPr>
        <p:spPr>
          <a:xfrm>
            <a:off x="2216150" y="2989263"/>
            <a:ext cx="1111250" cy="400050"/>
          </a:xfrm>
          <a:prstGeom prst="rect">
            <a:avLst/>
          </a:prstGeom>
          <a:noFill/>
          <a:ln w="9525">
            <a:noFill/>
          </a:ln>
        </p:spPr>
        <p:txBody>
          <a:bodyPr wrap="none">
            <a:spAutoFit/>
          </a:bodyPr>
          <a:lstStyle/>
          <a:p>
            <a:r>
              <a:rPr lang="zh-CN" altLang="en-US" sz="2000"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dirty="0">
                <a:solidFill>
                  <a:srgbClr val="FF0000"/>
                </a:solidFill>
                <a:latin typeface="Times New Roman" panose="02020603050405020304" pitchFamily="18" charset="0"/>
                <a:ea typeface="宋体" panose="02010600030101010101" pitchFamily="2" charset="-122"/>
                <a:sym typeface="Symbol" panose="05050102010706020507" pitchFamily="18" charset="2"/>
              </a:rPr>
              <a:t>1≤</a:t>
            </a:r>
            <a:r>
              <a:rPr lang="en-US" altLang="zh-CN" sz="2000"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i</a:t>
            </a:r>
            <a:r>
              <a:rPr lang="en-US" altLang="zh-CN" sz="2000"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j</a:t>
            </a:r>
            <a:r>
              <a:rPr lang="en-US" altLang="zh-CN" sz="2000"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n</a:t>
            </a:r>
            <a:endParaRPr lang="en-US" altLang="zh-CN" sz="2000" dirty="0">
              <a:solidFill>
                <a:srgbClr val="FF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3" name="矩形 2"/>
          <p:cNvSpPr/>
          <p:nvPr/>
        </p:nvSpPr>
        <p:spPr>
          <a:xfrm>
            <a:off x="609600" y="4343400"/>
            <a:ext cx="7467600" cy="1538288"/>
          </a:xfrm>
          <a:prstGeom prst="rect">
            <a:avLst/>
          </a:prstGeom>
        </p:spPr>
        <p:txBody>
          <a:bodyPr wrap="square">
            <a:spAutoFit/>
          </a:bodyPr>
          <a:lstStyle/>
          <a:p>
            <a:pPr marL="342900" indent="-342900">
              <a:buFont typeface="Arial" panose="020B0604020202020204" pitchFamily="34" charset="0"/>
              <a:buChar char="•"/>
            </a:pPr>
            <a:r>
              <a:rPr lang="en-US" altLang="zh-CN" sz="2800" dirty="0">
                <a:solidFill>
                  <a:srgbClr val="000099"/>
                </a:solidFill>
                <a:latin typeface="Arial" panose="020B0604020202020204" pitchFamily="34" charset="0"/>
                <a:ea typeface="宋体" panose="02010600030101010101" pitchFamily="2" charset="-122"/>
                <a:sym typeface="Symbol" panose="05050102010706020507" pitchFamily="18" charset="2"/>
              </a:rPr>
              <a:t>Powers of square matrices can be defined. When A is an n</a:t>
            </a:r>
            <a:r>
              <a:rPr lang="en-US" altLang="zh-CN" sz="2800" dirty="0">
                <a:solidFill>
                  <a:srgbClr val="000099"/>
                </a:solidFill>
                <a:latin typeface="Arial" panose="020B0604020202020204" pitchFamily="34" charset="0"/>
                <a:ea typeface="宋体" panose="02010600030101010101" pitchFamily="2" charset="-122"/>
              </a:rPr>
              <a:t> </a:t>
            </a:r>
            <a:r>
              <a:rPr lang="en-US" altLang="zh-CN" sz="2800" dirty="0">
                <a:solidFill>
                  <a:srgbClr val="000099"/>
                </a:solidFill>
                <a:latin typeface="Arial" panose="020B0604020202020204" pitchFamily="34" charset="0"/>
                <a:ea typeface="宋体" panose="02010600030101010101" pitchFamily="2" charset="-122"/>
                <a:sym typeface="Symbol" panose="05050102010706020507" pitchFamily="18" charset="2"/>
              </a:rPr>
              <a:t> n</a:t>
            </a:r>
            <a:r>
              <a:rPr lang="en-US" altLang="zh-CN" sz="2800" dirty="0">
                <a:solidFill>
                  <a:srgbClr val="000099"/>
                </a:solidFill>
                <a:latin typeface="Arial" panose="020B0604020202020204" pitchFamily="34" charset="0"/>
                <a:ea typeface="宋体" panose="02010600030101010101" pitchFamily="2" charset="-122"/>
              </a:rPr>
              <a:t>  matrix, we have:</a:t>
            </a:r>
            <a:br>
              <a:rPr lang="en-US" altLang="zh-CN" sz="2800" dirty="0">
                <a:solidFill>
                  <a:srgbClr val="000099"/>
                </a:solidFill>
                <a:latin typeface="Arial" panose="020B0604020202020204" pitchFamily="34" charset="0"/>
                <a:ea typeface="宋体" panose="02010600030101010101" pitchFamily="2" charset="-122"/>
              </a:rPr>
            </a:br>
            <a:endParaRPr lang="en-US" altLang="zh-CN" sz="1000" dirty="0">
              <a:solidFill>
                <a:srgbClr val="000099"/>
              </a:solidFill>
              <a:latin typeface="Arial" panose="020B0604020202020204" pitchFamily="34" charset="0"/>
              <a:ea typeface="宋体" panose="02010600030101010101" pitchFamily="2" charset="-122"/>
              <a:sym typeface="Symbol" panose="05050102010706020507" pitchFamily="18" charset="2"/>
            </a:endParaRPr>
          </a:p>
          <a:p>
            <a:pPr marL="342900" indent="-342900"/>
            <a:r>
              <a:rPr lang="en-US" altLang="zh-CN" sz="2400" dirty="0">
                <a:latin typeface="Cambria Math" panose="02040503050406030204" pitchFamily="18" charset="0"/>
                <a:cs typeface="Cambria Math" panose="02040503050406030204" pitchFamily="18" charset="0"/>
                <a:sym typeface="Symbol" panose="05050102010706020507" pitchFamily="18" charset="2"/>
              </a:rPr>
              <a:t>            </a:t>
            </a:r>
            <a:r>
              <a:rPr lang="en-US" altLang="zh-CN" sz="2800" b="1" dirty="0">
                <a:latin typeface="Arial" panose="020B0604020202020204" pitchFamily="34" charset="0"/>
                <a:cs typeface="Cambria Math" panose="02040503050406030204" pitchFamily="18" charset="0"/>
                <a:sym typeface="Symbol" panose="05050102010706020507" pitchFamily="18" charset="2"/>
              </a:rPr>
              <a:t>A</a:t>
            </a:r>
            <a:r>
              <a:rPr lang="en-US" altLang="zh-CN" sz="2800" baseline="30000" dirty="0">
                <a:latin typeface="Cambria Math" panose="02040503050406030204" pitchFamily="18" charset="0"/>
                <a:cs typeface="Cambria Math" panose="02040503050406030204" pitchFamily="18" charset="0"/>
                <a:sym typeface="Symbol" panose="05050102010706020507" pitchFamily="18" charset="2"/>
              </a:rPr>
              <a:t>0  </a:t>
            </a:r>
            <a:r>
              <a:rPr lang="en-US" altLang="zh-CN" sz="2800" dirty="0">
                <a:latin typeface="Cambria Math" panose="02040503050406030204" pitchFamily="18" charset="0"/>
                <a:cs typeface="Cambria Math" panose="02040503050406030204" pitchFamily="18" charset="0"/>
                <a:sym typeface="Symbol" panose="05050102010706020507" pitchFamily="18" charset="2"/>
              </a:rPr>
              <a:t>= </a:t>
            </a:r>
            <a:r>
              <a:rPr lang="en-US" altLang="zh-CN" sz="2800" b="1" dirty="0">
                <a:latin typeface="Arial" panose="020B0604020202020204" pitchFamily="34" charset="0"/>
              </a:rPr>
              <a:t>I</a:t>
            </a:r>
            <a:r>
              <a:rPr lang="en-US" altLang="zh-CN" sz="2800" i="1" baseline="-25000" dirty="0">
                <a:latin typeface="Arial" panose="020B0604020202020204" pitchFamily="34" charset="0"/>
              </a:rPr>
              <a:t>n</a:t>
            </a:r>
            <a:r>
              <a:rPr lang="en-US" altLang="zh-CN" sz="2800" baseline="-25000" dirty="0">
                <a:latin typeface="Arial" panose="020B0604020202020204" pitchFamily="34" charset="0"/>
              </a:rPr>
              <a:t>         </a:t>
            </a:r>
            <a:r>
              <a:rPr lang="en-US" altLang="zh-CN" sz="2800" b="1" dirty="0">
                <a:latin typeface="Arial" panose="020B0604020202020204" pitchFamily="34" charset="0"/>
                <a:cs typeface="Cambria Math" panose="02040503050406030204" pitchFamily="18" charset="0"/>
                <a:sym typeface="Symbol" panose="05050102010706020507" pitchFamily="18" charset="2"/>
              </a:rPr>
              <a:t>A</a:t>
            </a:r>
            <a:r>
              <a:rPr lang="en-US" altLang="zh-CN" sz="2800" i="1" baseline="30000" dirty="0">
                <a:latin typeface="Arial" panose="020B0604020202020204" pitchFamily="34" charset="0"/>
                <a:cs typeface="Cambria Math" panose="02040503050406030204" pitchFamily="18" charset="0"/>
                <a:sym typeface="Symbol" panose="05050102010706020507" pitchFamily="18" charset="2"/>
              </a:rPr>
              <a:t>r</a:t>
            </a:r>
            <a:r>
              <a:rPr lang="en-US" altLang="zh-CN" sz="2800" dirty="0">
                <a:latin typeface="Cambria Math" panose="02040503050406030204" pitchFamily="18" charset="0"/>
                <a:cs typeface="Cambria Math" panose="02040503050406030204" pitchFamily="18" charset="0"/>
                <a:sym typeface="Symbol" panose="05050102010706020507" pitchFamily="18" charset="2"/>
              </a:rPr>
              <a:t> = </a:t>
            </a:r>
            <a:r>
              <a:rPr lang="en-US" altLang="zh-CN" sz="2800" b="1" dirty="0">
                <a:latin typeface="Arial" panose="020B0604020202020204" pitchFamily="34" charset="0"/>
                <a:cs typeface="Cambria Math" panose="02040503050406030204" pitchFamily="18" charset="0"/>
                <a:sym typeface="Symbol" panose="05050102010706020507" pitchFamily="18" charset="2"/>
              </a:rPr>
              <a:t>AAA</a:t>
            </a:r>
            <a:r>
              <a:rPr lang="en-US" altLang="zh-CN" sz="2800" dirty="0">
                <a:latin typeface="Arial" panose="020B0604020202020204" pitchFamily="34" charset="0"/>
                <a:cs typeface="Cambria Math" panose="02040503050406030204" pitchFamily="18" charset="0"/>
                <a:sym typeface="Symbol" panose="05050102010706020507" pitchFamily="18" charset="2"/>
              </a:rPr>
              <a:t>∙∙∙</a:t>
            </a:r>
            <a:r>
              <a:rPr lang="en-US" altLang="zh-CN" sz="2800" b="1" dirty="0">
                <a:latin typeface="Arial" panose="020B0604020202020204" pitchFamily="34" charset="0"/>
                <a:cs typeface="Cambria Math" panose="02040503050406030204" pitchFamily="18" charset="0"/>
                <a:sym typeface="Symbol" panose="05050102010706020507" pitchFamily="18" charset="2"/>
              </a:rPr>
              <a:t>A</a:t>
            </a:r>
            <a:endParaRPr lang="en-US" altLang="zh-CN" sz="2800" b="1" dirty="0">
              <a:latin typeface="Arial" panose="020B0604020202020204" pitchFamily="34" charset="0"/>
            </a:endParaRPr>
          </a:p>
        </p:txBody>
      </p:sp>
      <p:sp>
        <p:nvSpPr>
          <p:cNvPr id="14" name="Left Brace 9"/>
          <p:cNvSpPr/>
          <p:nvPr/>
        </p:nvSpPr>
        <p:spPr>
          <a:xfrm rot="16200000">
            <a:off x="4564856" y="5188744"/>
            <a:ext cx="90488" cy="1295400"/>
          </a:xfrm>
          <a:prstGeom prst="leftBrace">
            <a:avLst>
              <a:gd name="adj1" fmla="val 8333"/>
              <a:gd name="adj2" fmla="val 47350"/>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a:endParaRPr lang="en-US" altLang="zh-CN" dirty="0">
              <a:latin typeface="Arial" panose="020B0604020202020204" pitchFamily="34" charset="0"/>
            </a:endParaRPr>
          </a:p>
        </p:txBody>
      </p:sp>
      <p:sp>
        <p:nvSpPr>
          <p:cNvPr id="11274" name="TextBox 10"/>
          <p:cNvSpPr txBox="1"/>
          <p:nvPr/>
        </p:nvSpPr>
        <p:spPr>
          <a:xfrm>
            <a:off x="3962400" y="5911850"/>
            <a:ext cx="2514600" cy="584775"/>
          </a:xfrm>
          <a:prstGeom prst="rect">
            <a:avLst/>
          </a:prstGeom>
          <a:noFill/>
          <a:ln w="9525">
            <a:noFill/>
          </a:ln>
        </p:spPr>
        <p:txBody>
          <a:bodyPr wrap="square">
            <a:spAutoFit/>
          </a:bodyPr>
          <a:lstStyle/>
          <a:p>
            <a:r>
              <a:rPr lang="en-US" altLang="zh-CN" dirty="0">
                <a:latin typeface="Arial" panose="020B0604020202020204" pitchFamily="34" charset="0"/>
              </a:rPr>
              <a:t>    r times</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Matrix Inverses</a:t>
            </a:r>
          </a:p>
        </p:txBody>
      </p:sp>
      <p:sp>
        <p:nvSpPr>
          <p:cNvPr id="12291" name="Rectangle 3"/>
          <p:cNvSpPr>
            <a:spLocks noGrp="1"/>
          </p:cNvSpPr>
          <p:nvPr>
            <p:ph idx="1"/>
          </p:nvPr>
        </p:nvSpPr>
        <p:spPr>
          <a:xfrm>
            <a:off x="381000" y="1447800"/>
            <a:ext cx="8229600" cy="4419600"/>
          </a:xfrm>
        </p:spPr>
        <p:txBody>
          <a:bodyPr vert="horz" wrap="square" lIns="91440" tIns="45720" rIns="91440" bIns="45720" anchor="t"/>
          <a:lstStyle/>
          <a:p>
            <a:pPr eaLnBrk="1" hangingPunct="1"/>
            <a:r>
              <a:rPr lang="en-US" altLang="zh-CN" dirty="0">
                <a:ea typeface="宋体" panose="02010600030101010101" pitchFamily="2" charset="-122"/>
              </a:rPr>
              <a:t>For some (but not all) square matrices </a:t>
            </a:r>
            <a:r>
              <a:rPr lang="en-US" altLang="zh-CN" b="1" dirty="0">
                <a:ea typeface="宋体" panose="02010600030101010101" pitchFamily="2" charset="-122"/>
              </a:rPr>
              <a:t>A</a:t>
            </a:r>
            <a:r>
              <a:rPr lang="en-US" altLang="zh-CN" dirty="0">
                <a:ea typeface="宋体" panose="02010600030101010101" pitchFamily="2" charset="-122"/>
              </a:rPr>
              <a:t>, there exists a unique multiplicative </a:t>
            </a:r>
            <a:r>
              <a:rPr lang="en-US" altLang="zh-CN" i="1" dirty="0">
                <a:solidFill>
                  <a:srgbClr val="FF0000"/>
                </a:solidFill>
                <a:ea typeface="宋体" panose="02010600030101010101" pitchFamily="2" charset="-122"/>
              </a:rPr>
              <a:t>inverse</a:t>
            </a:r>
            <a:r>
              <a:rPr lang="en-US" altLang="zh-CN" dirty="0">
                <a:ea typeface="宋体" panose="02010600030101010101" pitchFamily="2" charset="-122"/>
              </a:rPr>
              <a:t> </a:t>
            </a:r>
            <a:r>
              <a:rPr lang="en-US" altLang="zh-CN" b="1" dirty="0">
                <a:ea typeface="宋体" panose="02010600030101010101" pitchFamily="2" charset="-122"/>
              </a:rPr>
              <a:t>A</a:t>
            </a:r>
            <a:r>
              <a:rPr lang="en-US" altLang="zh-CN" baseline="30000" dirty="0">
                <a:ea typeface="宋体" panose="02010600030101010101" pitchFamily="2" charset="-122"/>
              </a:rPr>
              <a:t>−1</a:t>
            </a:r>
            <a:r>
              <a:rPr lang="en-US" altLang="zh-CN" dirty="0">
                <a:ea typeface="宋体" panose="02010600030101010101" pitchFamily="2" charset="-122"/>
              </a:rPr>
              <a:t> of </a:t>
            </a:r>
            <a:r>
              <a:rPr lang="en-US" altLang="zh-CN" b="1" dirty="0">
                <a:ea typeface="宋体" panose="02010600030101010101" pitchFamily="2" charset="-122"/>
              </a:rPr>
              <a:t>A</a:t>
            </a:r>
            <a:r>
              <a:rPr lang="en-US" altLang="zh-CN" dirty="0">
                <a:ea typeface="宋体" panose="02010600030101010101" pitchFamily="2" charset="-122"/>
              </a:rPr>
              <a:t>, a matrix such that </a:t>
            </a:r>
            <a:r>
              <a:rPr lang="en-US" altLang="zh-CN" b="1" dirty="0">
                <a:ea typeface="宋体" panose="02010600030101010101" pitchFamily="2" charset="-122"/>
              </a:rPr>
              <a:t>A</a:t>
            </a:r>
            <a:r>
              <a:rPr lang="en-US" altLang="zh-CN" baseline="30000" dirty="0">
                <a:ea typeface="宋体" panose="02010600030101010101" pitchFamily="2" charset="-122"/>
              </a:rPr>
              <a:t>−1</a:t>
            </a:r>
            <a:r>
              <a:rPr lang="en-US" altLang="zh-CN" b="1" dirty="0">
                <a:ea typeface="宋体" panose="02010600030101010101" pitchFamily="2" charset="-122"/>
              </a:rPr>
              <a:t>A</a:t>
            </a:r>
            <a:r>
              <a:rPr lang="en-US" altLang="zh-CN" dirty="0">
                <a:ea typeface="宋体" panose="02010600030101010101" pitchFamily="2" charset="-122"/>
              </a:rPr>
              <a:t> = </a:t>
            </a:r>
            <a:r>
              <a:rPr lang="en-US" altLang="zh-CN" b="1" dirty="0">
                <a:ea typeface="宋体" panose="02010600030101010101" pitchFamily="2" charset="-122"/>
              </a:rPr>
              <a:t>I</a:t>
            </a:r>
            <a:r>
              <a:rPr lang="en-US" altLang="zh-CN" i="1" baseline="-25000" dirty="0">
                <a:ea typeface="宋体" panose="02010600030101010101" pitchFamily="2" charset="-122"/>
              </a:rPr>
              <a:t>n</a:t>
            </a:r>
            <a:r>
              <a:rPr lang="en-US" altLang="zh-CN" i="1" dirty="0">
                <a:ea typeface="宋体" panose="02010600030101010101" pitchFamily="2" charset="-122"/>
              </a:rPr>
              <a:t>.</a:t>
            </a:r>
          </a:p>
          <a:p>
            <a:pPr eaLnBrk="1" hangingPunct="1"/>
            <a:r>
              <a:rPr lang="en-US" altLang="zh-CN" dirty="0">
                <a:ea typeface="宋体" panose="02010600030101010101" pitchFamily="2" charset="-122"/>
              </a:rPr>
              <a:t>If the inverse exists, it is unique, and </a:t>
            </a:r>
            <a:br>
              <a:rPr lang="en-US" altLang="zh-CN" dirty="0">
                <a:ea typeface="宋体" panose="02010600030101010101" pitchFamily="2" charset="-122"/>
              </a:rPr>
            </a:br>
            <a:r>
              <a:rPr lang="en-US" altLang="zh-CN" b="1" dirty="0">
                <a:ea typeface="宋体" panose="02010600030101010101" pitchFamily="2" charset="-122"/>
              </a:rPr>
              <a:t>A</a:t>
            </a:r>
            <a:r>
              <a:rPr lang="en-US" altLang="zh-CN" baseline="30000" dirty="0">
                <a:ea typeface="宋体" panose="02010600030101010101" pitchFamily="2" charset="-122"/>
              </a:rPr>
              <a:t>−1</a:t>
            </a:r>
            <a:r>
              <a:rPr lang="en-US" altLang="zh-CN" b="1" dirty="0">
                <a:ea typeface="宋体" panose="02010600030101010101" pitchFamily="2" charset="-122"/>
              </a:rPr>
              <a:t>A</a:t>
            </a:r>
            <a:r>
              <a:rPr lang="en-US" altLang="zh-CN" dirty="0">
                <a:ea typeface="宋体" panose="02010600030101010101" pitchFamily="2" charset="-122"/>
              </a:rPr>
              <a:t> = </a:t>
            </a:r>
            <a:r>
              <a:rPr lang="en-US" altLang="zh-CN" b="1" dirty="0">
                <a:ea typeface="宋体" panose="02010600030101010101" pitchFamily="2" charset="-122"/>
              </a:rPr>
              <a:t>AA</a:t>
            </a:r>
            <a:r>
              <a:rPr lang="en-US" altLang="zh-CN" baseline="30000" dirty="0">
                <a:ea typeface="宋体" panose="02010600030101010101" pitchFamily="2" charset="-122"/>
              </a:rPr>
              <a:t>−1</a:t>
            </a:r>
            <a:r>
              <a:rPr lang="en-US" altLang="zh-CN" dirty="0">
                <a:ea typeface="宋体" panose="02010600030101010101" pitchFamily="2" charset="-122"/>
              </a:rPr>
              <a:t>.</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vert="horz" wrap="square" lIns="91440" tIns="45720" rIns="91440" bIns="45720" anchor="ctr"/>
          <a:lstStyle/>
          <a:p>
            <a:pPr eaLnBrk="1" hangingPunct="1"/>
            <a:r>
              <a:rPr lang="en-US" altLang="zh-CN" dirty="0"/>
              <a:t>Transposes of Matrices</a:t>
            </a:r>
          </a:p>
        </p:txBody>
      </p:sp>
      <p:sp>
        <p:nvSpPr>
          <p:cNvPr id="14339" name="Content Placeholder 2"/>
          <p:cNvSpPr>
            <a:spLocks noGrp="1"/>
          </p:cNvSpPr>
          <p:nvPr>
            <p:ph idx="1"/>
          </p:nvPr>
        </p:nvSpPr>
        <p:spPr>
          <a:xfrm>
            <a:off x="304800" y="1447800"/>
            <a:ext cx="8312150" cy="4419600"/>
          </a:xfrm>
        </p:spPr>
        <p:txBody>
          <a:bodyPr vert="horz" wrap="square" lIns="91440" tIns="45720" rIns="91440" bIns="45720" anchor="t"/>
          <a:lstStyle/>
          <a:p>
            <a:pPr eaLnBrk="1" hangingPunct="1">
              <a:buNone/>
            </a:pPr>
            <a:r>
              <a:rPr lang="en-US" altLang="zh-CN" b="1" dirty="0"/>
              <a:t>   </a:t>
            </a:r>
            <a:r>
              <a:rPr lang="en-US" altLang="zh-CN" dirty="0"/>
              <a:t>Definition: Let </a:t>
            </a:r>
            <a:r>
              <a:rPr lang="en-US" altLang="zh-CN" sz="2800" dirty="0"/>
              <a:t>A = [</a:t>
            </a:r>
            <a:r>
              <a:rPr lang="en-US" altLang="zh-CN" sz="2800" i="1" dirty="0">
                <a:cs typeface="Cambria Math" panose="02040503050406030204" pitchFamily="18" charset="0"/>
              </a:rPr>
              <a:t>a</a:t>
            </a:r>
            <a:r>
              <a:rPr lang="en-US" altLang="zh-CN" sz="2800" i="1" baseline="-25000" dirty="0">
                <a:cs typeface="Cambria Math" panose="02040503050406030204" pitchFamily="18" charset="0"/>
              </a:rPr>
              <a:t>ij</a:t>
            </a:r>
            <a:r>
              <a:rPr lang="en-US" altLang="zh-CN" sz="2800" dirty="0">
                <a:latin typeface="Cambria Math" panose="02040503050406030204" pitchFamily="18" charset="0"/>
                <a:cs typeface="Cambria Math" panose="02040503050406030204" pitchFamily="18" charset="0"/>
              </a:rPr>
              <a:t>] be an </a:t>
            </a:r>
            <a:r>
              <a:rPr lang="en-US" altLang="zh-CN" i="1" dirty="0">
                <a:cs typeface="Cambria Math" panose="02040503050406030204" pitchFamily="18" charset="0"/>
              </a:rPr>
              <a:t>m</a:t>
            </a:r>
            <a:r>
              <a:rPr lang="en-US" altLang="zh-CN" i="1" dirty="0">
                <a:latin typeface="Cambria Math" panose="02040503050406030204" pitchFamily="18" charset="0"/>
                <a:cs typeface="Cambria Math" panose="02040503050406030204" pitchFamily="18" charset="0"/>
              </a:rPr>
              <a:t> </a:t>
            </a:r>
            <a:r>
              <a:rPr lang="en-US" altLang="zh-CN" dirty="0">
                <a:latin typeface="Cambria Math" panose="02040503050406030204" pitchFamily="18" charset="0"/>
                <a:cs typeface="Cambria Math" panose="02040503050406030204" pitchFamily="18" charset="0"/>
                <a:sym typeface="Symbol" panose="05050102010706020507" pitchFamily="18" charset="2"/>
              </a:rPr>
              <a:t>  </a:t>
            </a:r>
            <a:r>
              <a:rPr lang="en-US" altLang="zh-CN" i="1" dirty="0">
                <a:latin typeface="Cambria Math" panose="02040503050406030204" pitchFamily="18" charset="0"/>
                <a:cs typeface="Cambria Math" panose="02040503050406030204" pitchFamily="18" charset="0"/>
                <a:sym typeface="Symbol" panose="05050102010706020507" pitchFamily="18" charset="2"/>
              </a:rPr>
              <a:t> </a:t>
            </a:r>
            <a:r>
              <a:rPr lang="en-US" altLang="zh-CN" i="1" dirty="0">
                <a:cs typeface="Cambria Math" panose="02040503050406030204" pitchFamily="18" charset="0"/>
                <a:sym typeface="Symbol" panose="05050102010706020507" pitchFamily="18" charset="2"/>
              </a:rPr>
              <a:t>n</a:t>
            </a:r>
            <a:r>
              <a:rPr lang="en-US" altLang="zh-CN" dirty="0">
                <a:latin typeface="Cambria Math" panose="02040503050406030204" pitchFamily="18" charset="0"/>
                <a:cs typeface="Cambria Math" panose="02040503050406030204" pitchFamily="18" charset="0"/>
                <a:sym typeface="Symbol" panose="05050102010706020507" pitchFamily="18" charset="2"/>
              </a:rPr>
              <a:t> matrix. The </a:t>
            </a:r>
            <a:r>
              <a:rPr lang="en-US" altLang="zh-CN" i="1" dirty="0">
                <a:latin typeface="Cambria Math" panose="02040503050406030204" pitchFamily="18" charset="0"/>
                <a:cs typeface="Cambria Math" panose="02040503050406030204" pitchFamily="18" charset="0"/>
                <a:sym typeface="Symbol" panose="05050102010706020507" pitchFamily="18" charset="2"/>
              </a:rPr>
              <a:t>transpose</a:t>
            </a:r>
            <a:r>
              <a:rPr lang="en-US" altLang="zh-CN" dirty="0">
                <a:latin typeface="Cambria Math" panose="02040503050406030204" pitchFamily="18" charset="0"/>
                <a:cs typeface="Cambria Math" panose="02040503050406030204" pitchFamily="18" charset="0"/>
                <a:sym typeface="Symbol" panose="05050102010706020507" pitchFamily="18" charset="2"/>
              </a:rPr>
              <a:t> of </a:t>
            </a:r>
            <a:r>
              <a:rPr lang="en-US" altLang="zh-CN" dirty="0">
                <a:cs typeface="Cambria Math" panose="02040503050406030204" pitchFamily="18" charset="0"/>
                <a:sym typeface="Symbol" panose="05050102010706020507" pitchFamily="18" charset="2"/>
              </a:rPr>
              <a:t>A</a:t>
            </a:r>
            <a:r>
              <a:rPr lang="en-US" altLang="zh-CN" dirty="0">
                <a:latin typeface="Cambria Math" panose="02040503050406030204" pitchFamily="18" charset="0"/>
                <a:cs typeface="Cambria Math" panose="02040503050406030204" pitchFamily="18" charset="0"/>
                <a:sym typeface="Symbol" panose="05050102010706020507" pitchFamily="18" charset="2"/>
              </a:rPr>
              <a:t>, denoted by </a:t>
            </a:r>
            <a:r>
              <a:rPr lang="en-US" altLang="zh-CN" sz="2400" dirty="0"/>
              <a:t>A</a:t>
            </a:r>
            <a:r>
              <a:rPr lang="en-US" altLang="zh-CN" baseline="30000" dirty="0">
                <a:latin typeface="Cambria Math" panose="02040503050406030204" pitchFamily="18" charset="0"/>
                <a:cs typeface="Cambria Math" panose="02040503050406030204" pitchFamily="18" charset="0"/>
                <a:sym typeface="Symbol" panose="05050102010706020507" pitchFamily="18" charset="2"/>
              </a:rPr>
              <a:t>t</a:t>
            </a:r>
            <a:r>
              <a:rPr lang="en-US" altLang="zh-CN" dirty="0">
                <a:sym typeface="Symbol" panose="05050102010706020507" pitchFamily="18" charset="2"/>
              </a:rPr>
              <a:t> ,</a:t>
            </a:r>
            <a:r>
              <a:rPr lang="en-US" altLang="zh-CN" dirty="0"/>
              <a:t>is the </a:t>
            </a:r>
            <a:r>
              <a:rPr lang="en-US" altLang="zh-CN" i="1" dirty="0">
                <a:cs typeface="Cambria Math" panose="02040503050406030204" pitchFamily="18" charset="0"/>
              </a:rPr>
              <a:t>n</a:t>
            </a:r>
            <a:r>
              <a:rPr lang="en-US" altLang="zh-CN" i="1" dirty="0">
                <a:latin typeface="Cambria Math" panose="02040503050406030204" pitchFamily="18" charset="0"/>
                <a:cs typeface="Cambria Math" panose="02040503050406030204" pitchFamily="18" charset="0"/>
              </a:rPr>
              <a:t>  </a:t>
            </a:r>
            <a:r>
              <a:rPr lang="en-US" altLang="zh-CN" dirty="0">
                <a:latin typeface="Cambria Math" panose="02040503050406030204" pitchFamily="18" charset="0"/>
                <a:cs typeface="Cambria Math" panose="02040503050406030204" pitchFamily="18" charset="0"/>
                <a:sym typeface="Symbol" panose="05050102010706020507" pitchFamily="18" charset="2"/>
              </a:rPr>
              <a:t> </a:t>
            </a:r>
            <a:r>
              <a:rPr lang="en-US" altLang="zh-CN" i="1" dirty="0">
                <a:latin typeface="Cambria Math" panose="02040503050406030204" pitchFamily="18" charset="0"/>
                <a:cs typeface="Cambria Math" panose="02040503050406030204" pitchFamily="18" charset="0"/>
                <a:sym typeface="Symbol" panose="05050102010706020507" pitchFamily="18" charset="2"/>
              </a:rPr>
              <a:t> </a:t>
            </a:r>
            <a:r>
              <a:rPr lang="en-US" altLang="zh-CN" i="1" dirty="0">
                <a:cs typeface="Cambria Math" panose="02040503050406030204" pitchFamily="18" charset="0"/>
                <a:sym typeface="Symbol" panose="05050102010706020507" pitchFamily="18" charset="2"/>
              </a:rPr>
              <a:t>m</a:t>
            </a:r>
            <a:r>
              <a:rPr lang="en-US" altLang="zh-CN" dirty="0"/>
              <a:t> matrix obtained by interchanging the rows and columns of A.  </a:t>
            </a:r>
          </a:p>
          <a:p>
            <a:pPr lvl="1" eaLnBrk="1" hangingPunct="1">
              <a:buNone/>
            </a:pPr>
            <a:endParaRPr lang="en-US" altLang="zh-CN" sz="1400" dirty="0"/>
          </a:p>
          <a:p>
            <a:pPr eaLnBrk="1" hangingPunct="1"/>
            <a:endParaRPr lang="en-US" altLang="zh-CN" dirty="0">
              <a:latin typeface="Cambria Math" panose="02040503050406030204" pitchFamily="18" charset="0"/>
              <a:ea typeface="Cambria Math" panose="02040503050406030204" pitchFamily="18" charset="0"/>
              <a:sym typeface="Symbol" panose="05050102010706020507" pitchFamily="18" charset="2"/>
            </a:endParaRPr>
          </a:p>
        </p:txBody>
      </p:sp>
      <p:pic>
        <p:nvPicPr>
          <p:cNvPr id="14340" name="Picture 4" descr="addin_tmp.png"/>
          <p:cNvPicPr>
            <a:picLocks noChangeAspect="1"/>
          </p:cNvPicPr>
          <p:nvPr>
            <p:custDataLst>
              <p:tags r:id="rId1"/>
            </p:custDataLst>
          </p:nvPr>
        </p:nvPicPr>
        <p:blipFill>
          <a:blip r:embed="rId5"/>
          <a:stretch>
            <a:fillRect/>
          </a:stretch>
        </p:blipFill>
        <p:spPr>
          <a:xfrm>
            <a:off x="685800" y="3733800"/>
            <a:ext cx="8113713" cy="990600"/>
          </a:xfrm>
          <a:prstGeom prst="rect">
            <a:avLst/>
          </a:prstGeom>
          <a:noFill/>
          <a:ln w="9525">
            <a:noFill/>
          </a:ln>
        </p:spPr>
      </p:pic>
      <p:pic>
        <p:nvPicPr>
          <p:cNvPr id="14341" name="Picture 6" descr="addin_tmp.png"/>
          <p:cNvPicPr>
            <a:picLocks noChangeAspect="1"/>
          </p:cNvPicPr>
          <p:nvPr>
            <p:custDataLst>
              <p:tags r:id="rId2"/>
            </p:custDataLst>
          </p:nvPr>
        </p:nvPicPr>
        <p:blipFill>
          <a:blip r:embed="rId6"/>
          <a:stretch>
            <a:fillRect/>
          </a:stretch>
        </p:blipFill>
        <p:spPr>
          <a:xfrm>
            <a:off x="7391400" y="2184400"/>
            <a:ext cx="153988" cy="152400"/>
          </a:xfrm>
          <a:prstGeom prst="rect">
            <a:avLst/>
          </a:prstGeom>
          <a:noFill/>
          <a:ln w="9525">
            <a:noFill/>
          </a:ln>
        </p:spPr>
      </p:pic>
      <p:pic>
        <p:nvPicPr>
          <p:cNvPr id="14342" name="Picture 6" descr="addin_tmp.png"/>
          <p:cNvPicPr>
            <a:picLocks noChangeAspect="1"/>
          </p:cNvPicPr>
          <p:nvPr>
            <p:custDataLst>
              <p:tags r:id="rId3"/>
            </p:custDataLst>
          </p:nvPr>
        </p:nvPicPr>
        <p:blipFill>
          <a:blip r:embed="rId6"/>
          <a:stretch>
            <a:fillRect/>
          </a:stretch>
        </p:blipFill>
        <p:spPr>
          <a:xfrm>
            <a:off x="5867400" y="1676400"/>
            <a:ext cx="153988" cy="152400"/>
          </a:xfrm>
          <a:prstGeom prst="rect">
            <a:avLst/>
          </a:prstGeom>
          <a:noFill/>
          <a:ln w="9525">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vert="horz" wrap="square" lIns="91440" tIns="45720" rIns="91440" bIns="45720" anchor="ctr"/>
          <a:lstStyle/>
          <a:p>
            <a:pPr eaLnBrk="1" hangingPunct="1"/>
            <a:r>
              <a:rPr lang="en-US" altLang="zh-CN" dirty="0"/>
              <a:t>Zero-One Matrices</a:t>
            </a:r>
          </a:p>
        </p:txBody>
      </p:sp>
      <p:sp>
        <p:nvSpPr>
          <p:cNvPr id="15363" name="Content Placeholder 2"/>
          <p:cNvSpPr>
            <a:spLocks noGrp="1"/>
          </p:cNvSpPr>
          <p:nvPr>
            <p:ph idx="1"/>
          </p:nvPr>
        </p:nvSpPr>
        <p:spPr>
          <a:xfrm>
            <a:off x="381000" y="1371600"/>
            <a:ext cx="8229600" cy="4419600"/>
          </a:xfrm>
        </p:spPr>
        <p:txBody>
          <a:bodyPr vert="horz" wrap="square" lIns="91440" tIns="45720" rIns="91440" bIns="45720" anchor="t"/>
          <a:lstStyle/>
          <a:p>
            <a:pPr eaLnBrk="1" hangingPunct="1">
              <a:buNone/>
            </a:pPr>
            <a:r>
              <a:rPr lang="en-US" altLang="zh-CN" sz="2800" b="1" dirty="0"/>
              <a:t>Definition</a:t>
            </a:r>
            <a:r>
              <a:rPr lang="en-US" altLang="zh-CN" sz="2800" dirty="0"/>
              <a:t>: A matrix all of whose entries are either </a:t>
            </a:r>
            <a:r>
              <a:rPr lang="en-US" altLang="zh-CN" sz="2800" dirty="0">
                <a:latin typeface="Cambria Math" panose="02040503050406030204" pitchFamily="18" charset="0"/>
                <a:cs typeface="Cambria Math" panose="02040503050406030204" pitchFamily="18" charset="0"/>
              </a:rPr>
              <a:t>0</a:t>
            </a:r>
            <a:r>
              <a:rPr lang="en-US" altLang="zh-CN" sz="2800" dirty="0"/>
              <a:t> or </a:t>
            </a:r>
            <a:r>
              <a:rPr lang="en-US" altLang="zh-CN" sz="2800" dirty="0">
                <a:latin typeface="Cambria Math" panose="02040503050406030204" pitchFamily="18" charset="0"/>
                <a:cs typeface="Cambria Math" panose="02040503050406030204" pitchFamily="18" charset="0"/>
              </a:rPr>
              <a:t>1</a:t>
            </a:r>
            <a:r>
              <a:rPr lang="en-US" altLang="zh-CN" sz="2800" dirty="0"/>
              <a:t> is called a </a:t>
            </a:r>
            <a:r>
              <a:rPr lang="en-US" altLang="zh-CN" sz="2800" i="1" dirty="0"/>
              <a:t>zero-one matrix</a:t>
            </a:r>
            <a:r>
              <a:rPr lang="en-US" altLang="zh-CN" sz="2800" dirty="0"/>
              <a:t>. </a:t>
            </a:r>
          </a:p>
          <a:p>
            <a:pPr eaLnBrk="1" hangingPunct="1">
              <a:buNone/>
            </a:pPr>
            <a:r>
              <a:rPr lang="en-US" altLang="zh-CN" sz="2800" b="1" dirty="0"/>
              <a:t>Definition</a:t>
            </a:r>
            <a:r>
              <a:rPr lang="en-US" altLang="zh-CN" sz="2800" dirty="0"/>
              <a:t>: Let </a:t>
            </a:r>
            <a:r>
              <a:rPr lang="en-US" altLang="zh-CN" sz="2400" b="1" dirty="0"/>
              <a:t>A</a:t>
            </a:r>
            <a:r>
              <a:rPr lang="en-US" altLang="zh-CN" sz="2400" dirty="0"/>
              <a:t> = [</a:t>
            </a:r>
            <a:r>
              <a:rPr lang="en-US" altLang="zh-CN" sz="2400" i="1" dirty="0">
                <a:cs typeface="Cambria Math" panose="02040503050406030204" pitchFamily="18" charset="0"/>
              </a:rPr>
              <a:t>a</a:t>
            </a:r>
            <a:r>
              <a:rPr lang="en-US" altLang="zh-CN" sz="2400" i="1" baseline="-25000" dirty="0">
                <a:cs typeface="Cambria Math" panose="02040503050406030204" pitchFamily="18" charset="0"/>
              </a:rPr>
              <a:t>ij</a:t>
            </a:r>
            <a:r>
              <a:rPr lang="en-US" altLang="zh-CN" sz="2400" dirty="0">
                <a:latin typeface="Cambria Math" panose="02040503050406030204" pitchFamily="18" charset="0"/>
                <a:cs typeface="Cambria Math" panose="02040503050406030204" pitchFamily="18" charset="0"/>
              </a:rPr>
              <a:t>]  and </a:t>
            </a:r>
            <a:r>
              <a:rPr lang="en-US" altLang="zh-CN" sz="2400" b="1" dirty="0"/>
              <a:t>B</a:t>
            </a:r>
            <a:r>
              <a:rPr lang="en-US" altLang="zh-CN" sz="2400" dirty="0"/>
              <a:t> = [</a:t>
            </a:r>
            <a:r>
              <a:rPr lang="en-US" altLang="zh-CN" sz="2400" i="1" dirty="0">
                <a:cs typeface="Cambria Math" panose="02040503050406030204" pitchFamily="18" charset="0"/>
              </a:rPr>
              <a:t>b</a:t>
            </a:r>
            <a:r>
              <a:rPr lang="en-US" altLang="zh-CN" sz="2400" i="1" baseline="-25000" dirty="0">
                <a:cs typeface="Cambria Math" panose="02040503050406030204" pitchFamily="18" charset="0"/>
              </a:rPr>
              <a:t>ij</a:t>
            </a:r>
            <a:r>
              <a:rPr lang="en-US" altLang="zh-CN" sz="2400" dirty="0">
                <a:latin typeface="Cambria Math" panose="02040503050406030204" pitchFamily="18" charset="0"/>
                <a:cs typeface="Cambria Math" panose="02040503050406030204" pitchFamily="18" charset="0"/>
              </a:rPr>
              <a:t>] be an </a:t>
            </a:r>
            <a:r>
              <a:rPr lang="en-US" altLang="zh-CN" sz="2800" i="1" dirty="0">
                <a:cs typeface="Cambria Math" panose="02040503050406030204" pitchFamily="18" charset="0"/>
              </a:rPr>
              <a:t>m</a:t>
            </a:r>
            <a:r>
              <a:rPr lang="en-US" altLang="zh-CN" sz="2800" i="1" dirty="0">
                <a:latin typeface="Cambria Math" panose="02040503050406030204" pitchFamily="18" charset="0"/>
                <a:cs typeface="Cambria Math" panose="02040503050406030204" pitchFamily="18" charset="0"/>
              </a:rPr>
              <a:t> </a:t>
            </a:r>
            <a:r>
              <a:rPr lang="en-US" altLang="zh-CN" sz="2800" dirty="0">
                <a:latin typeface="Cambria Math" panose="02040503050406030204" pitchFamily="18" charset="0"/>
                <a:cs typeface="Cambria Math" panose="02040503050406030204" pitchFamily="18" charset="0"/>
                <a:sym typeface="Symbol" panose="05050102010706020507" pitchFamily="18" charset="2"/>
              </a:rPr>
              <a:t></a:t>
            </a:r>
            <a:r>
              <a:rPr lang="en-US" altLang="zh-CN" sz="2800" i="1" dirty="0">
                <a:latin typeface="Cambria Math" panose="02040503050406030204" pitchFamily="18" charset="0"/>
                <a:cs typeface="Cambria Math" panose="02040503050406030204" pitchFamily="18" charset="0"/>
                <a:sym typeface="Symbol" panose="05050102010706020507" pitchFamily="18" charset="2"/>
              </a:rPr>
              <a:t> </a:t>
            </a:r>
            <a:r>
              <a:rPr lang="en-US" altLang="zh-CN" sz="2800" i="1" dirty="0">
                <a:cs typeface="Cambria Math" panose="02040503050406030204" pitchFamily="18" charset="0"/>
                <a:sym typeface="Symbol" panose="05050102010706020507" pitchFamily="18" charset="2"/>
              </a:rPr>
              <a:t>n</a:t>
            </a:r>
            <a:r>
              <a:rPr lang="en-US" altLang="zh-CN" sz="2800" dirty="0">
                <a:latin typeface="Cambria Math" panose="02040503050406030204" pitchFamily="18" charset="0"/>
                <a:cs typeface="Cambria Math" panose="02040503050406030204" pitchFamily="18" charset="0"/>
                <a:sym typeface="Symbol" panose="05050102010706020507" pitchFamily="18" charset="2"/>
              </a:rPr>
              <a:t> zero-one matrices. </a:t>
            </a:r>
          </a:p>
          <a:p>
            <a:pPr lvl="1" eaLnBrk="1" hangingPunct="1"/>
            <a:r>
              <a:rPr lang="en-US" altLang="zh-CN" sz="2400" dirty="0">
                <a:latin typeface="Cambria Math" panose="02040503050406030204" pitchFamily="18" charset="0"/>
                <a:cs typeface="Cambria Math" panose="02040503050406030204" pitchFamily="18" charset="0"/>
                <a:sym typeface="Symbol" panose="05050102010706020507" pitchFamily="18" charset="2"/>
              </a:rPr>
              <a:t>The </a:t>
            </a:r>
            <a:r>
              <a:rPr lang="en-US" altLang="zh-CN" sz="2400" i="1" dirty="0">
                <a:solidFill>
                  <a:srgbClr val="FF0000"/>
                </a:solidFill>
                <a:cs typeface="Cambria Math" panose="02040503050406030204" pitchFamily="18" charset="0"/>
                <a:sym typeface="Symbol" panose="05050102010706020507" pitchFamily="18" charset="2"/>
              </a:rPr>
              <a:t>join</a:t>
            </a:r>
            <a:r>
              <a:rPr lang="en-US" altLang="zh-CN" sz="2400" dirty="0">
                <a:solidFill>
                  <a:srgbClr val="FF0000"/>
                </a:solidFill>
                <a:cs typeface="Cambria Math" panose="02040503050406030204" pitchFamily="18" charset="0"/>
                <a:sym typeface="Symbol" panose="05050102010706020507" pitchFamily="18" charset="2"/>
              </a:rPr>
              <a:t> </a:t>
            </a:r>
            <a:r>
              <a:rPr lang="en-US" altLang="zh-CN" sz="2400" dirty="0">
                <a:latin typeface="Cambria Math" panose="02040503050406030204" pitchFamily="18" charset="0"/>
                <a:cs typeface="Cambria Math" panose="02040503050406030204" pitchFamily="18" charset="0"/>
                <a:sym typeface="Symbol" panose="05050102010706020507" pitchFamily="18" charset="2"/>
              </a:rPr>
              <a:t>of </a:t>
            </a:r>
            <a:r>
              <a:rPr lang="en-US" altLang="zh-CN" sz="2400" b="1" dirty="0">
                <a:cs typeface="Cambria Math" panose="02040503050406030204" pitchFamily="18" charset="0"/>
                <a:sym typeface="Symbol" panose="05050102010706020507" pitchFamily="18" charset="2"/>
              </a:rPr>
              <a:t>A </a:t>
            </a:r>
            <a:r>
              <a:rPr lang="en-US" altLang="zh-CN" sz="2400" dirty="0">
                <a:cs typeface="Cambria Math" panose="02040503050406030204" pitchFamily="18" charset="0"/>
                <a:sym typeface="Symbol" panose="05050102010706020507" pitchFamily="18" charset="2"/>
              </a:rPr>
              <a:t>and </a:t>
            </a:r>
            <a:r>
              <a:rPr lang="en-US" altLang="zh-CN" sz="2400" b="1" dirty="0">
                <a:cs typeface="Cambria Math" panose="02040503050406030204" pitchFamily="18" charset="0"/>
                <a:sym typeface="Symbol" panose="05050102010706020507" pitchFamily="18" charset="2"/>
              </a:rPr>
              <a:t>B </a:t>
            </a:r>
            <a:r>
              <a:rPr lang="en-US" altLang="zh-CN" sz="2400" dirty="0">
                <a:cs typeface="Cambria Math" panose="02040503050406030204" pitchFamily="18" charset="0"/>
                <a:sym typeface="Symbol" panose="05050102010706020507" pitchFamily="18" charset="2"/>
              </a:rPr>
              <a:t>is the zero-one matrix with (</a:t>
            </a:r>
            <a:r>
              <a:rPr lang="en-US" altLang="zh-CN" sz="2400" i="1" dirty="0">
                <a:cs typeface="Cambria Math" panose="02040503050406030204" pitchFamily="18" charset="0"/>
                <a:sym typeface="Symbol" panose="05050102010706020507" pitchFamily="18" charset="2"/>
              </a:rPr>
              <a:t>i,j</a:t>
            </a:r>
            <a:r>
              <a:rPr lang="en-US" altLang="zh-CN" sz="2400" dirty="0">
                <a:cs typeface="Cambria Math" panose="02040503050406030204" pitchFamily="18" charset="0"/>
                <a:sym typeface="Symbol" panose="05050102010706020507" pitchFamily="18" charset="2"/>
              </a:rPr>
              <a:t>)th  entry  </a:t>
            </a:r>
            <a:r>
              <a:rPr lang="en-US" altLang="zh-CN" sz="2400" i="1" dirty="0">
                <a:cs typeface="Cambria Math" panose="02040503050406030204" pitchFamily="18" charset="0"/>
                <a:sym typeface="Symbol" panose="05050102010706020507" pitchFamily="18" charset="2"/>
              </a:rPr>
              <a:t>a</a:t>
            </a:r>
            <a:r>
              <a:rPr lang="en-US" altLang="zh-CN" sz="2400" baseline="-25000" dirty="0">
                <a:cs typeface="Cambria Math" panose="02040503050406030204" pitchFamily="18" charset="0"/>
                <a:sym typeface="Symbol" panose="05050102010706020507" pitchFamily="18" charset="2"/>
              </a:rPr>
              <a:t>ij</a:t>
            </a:r>
            <a:r>
              <a:rPr lang="en-US" altLang="zh-CN" sz="2400" dirty="0">
                <a:latin typeface="Cambria Math" panose="02040503050406030204" pitchFamily="18" charset="0"/>
                <a:cs typeface="Cambria Math" panose="02040503050406030204" pitchFamily="18" charset="0"/>
                <a:sym typeface="Symbol" panose="05050102010706020507" pitchFamily="18" charset="2"/>
              </a:rPr>
              <a:t> ∨ </a:t>
            </a:r>
            <a:r>
              <a:rPr lang="en-US" altLang="zh-CN" sz="2400" i="1" dirty="0">
                <a:cs typeface="Cambria Math" panose="02040503050406030204" pitchFamily="18" charset="0"/>
                <a:sym typeface="Symbol" panose="05050102010706020507" pitchFamily="18" charset="2"/>
              </a:rPr>
              <a:t>b</a:t>
            </a:r>
            <a:r>
              <a:rPr lang="en-US" altLang="zh-CN" sz="2400" baseline="-25000" dirty="0">
                <a:cs typeface="Cambria Math" panose="02040503050406030204" pitchFamily="18" charset="0"/>
                <a:sym typeface="Symbol" panose="05050102010706020507" pitchFamily="18" charset="2"/>
              </a:rPr>
              <a:t>ij</a:t>
            </a:r>
            <a:r>
              <a:rPr lang="en-US" altLang="zh-CN" sz="2400" dirty="0">
                <a:cs typeface="Cambria Math" panose="02040503050406030204" pitchFamily="18" charset="0"/>
                <a:sym typeface="Symbol" panose="05050102010706020507" pitchFamily="18" charset="2"/>
              </a:rPr>
              <a:t>. </a:t>
            </a:r>
            <a:r>
              <a:rPr lang="en-US" altLang="zh-CN" sz="2400" dirty="0">
                <a:latin typeface="Cambria Math" panose="02040503050406030204" pitchFamily="18" charset="0"/>
                <a:cs typeface="Cambria Math" panose="02040503050406030204" pitchFamily="18" charset="0"/>
                <a:sym typeface="Symbol" panose="05050102010706020507" pitchFamily="18" charset="2"/>
              </a:rPr>
              <a:t>The </a:t>
            </a:r>
            <a:r>
              <a:rPr lang="en-US" altLang="zh-CN" sz="2400" i="1" dirty="0">
                <a:cs typeface="Cambria Math" panose="02040503050406030204" pitchFamily="18" charset="0"/>
                <a:sym typeface="Symbol" panose="05050102010706020507" pitchFamily="18" charset="2"/>
              </a:rPr>
              <a:t>join</a:t>
            </a:r>
            <a:r>
              <a:rPr lang="en-US" altLang="zh-CN" sz="2400" dirty="0">
                <a:cs typeface="Cambria Math" panose="02040503050406030204" pitchFamily="18" charset="0"/>
                <a:sym typeface="Symbol" panose="05050102010706020507" pitchFamily="18" charset="2"/>
              </a:rPr>
              <a:t> </a:t>
            </a:r>
            <a:r>
              <a:rPr lang="en-US" altLang="zh-CN" sz="2400" dirty="0">
                <a:latin typeface="Cambria Math" panose="02040503050406030204" pitchFamily="18" charset="0"/>
                <a:cs typeface="Cambria Math" panose="02040503050406030204" pitchFamily="18" charset="0"/>
                <a:sym typeface="Symbol" panose="05050102010706020507" pitchFamily="18" charset="2"/>
              </a:rPr>
              <a:t>of </a:t>
            </a:r>
            <a:r>
              <a:rPr lang="en-US" altLang="zh-CN" sz="2400" b="1" dirty="0">
                <a:cs typeface="Cambria Math" panose="02040503050406030204" pitchFamily="18" charset="0"/>
                <a:sym typeface="Symbol" panose="05050102010706020507" pitchFamily="18" charset="2"/>
              </a:rPr>
              <a:t>A </a:t>
            </a:r>
            <a:r>
              <a:rPr lang="en-US" altLang="zh-CN" sz="2400" dirty="0">
                <a:cs typeface="Cambria Math" panose="02040503050406030204" pitchFamily="18" charset="0"/>
                <a:sym typeface="Symbol" panose="05050102010706020507" pitchFamily="18" charset="2"/>
              </a:rPr>
              <a:t>and </a:t>
            </a:r>
            <a:r>
              <a:rPr lang="en-US" altLang="zh-CN" sz="2400" b="1" dirty="0">
                <a:cs typeface="Cambria Math" panose="02040503050406030204" pitchFamily="18" charset="0"/>
                <a:sym typeface="Symbol" panose="05050102010706020507" pitchFamily="18" charset="2"/>
              </a:rPr>
              <a:t>B </a:t>
            </a:r>
            <a:r>
              <a:rPr lang="en-US" altLang="zh-CN" sz="2400" dirty="0"/>
              <a:t>is denoted by </a:t>
            </a:r>
            <a:r>
              <a:rPr lang="en-US" altLang="zh-CN" sz="2400" b="1" dirty="0">
                <a:cs typeface="Cambria Math" panose="02040503050406030204" pitchFamily="18" charset="0"/>
                <a:sym typeface="Symbol" panose="05050102010706020507" pitchFamily="18" charset="2"/>
              </a:rPr>
              <a:t>A </a:t>
            </a:r>
            <a:r>
              <a:rPr lang="en-US" altLang="zh-CN" sz="2400" dirty="0">
                <a:latin typeface="Cambria Math" panose="02040503050406030204" pitchFamily="18" charset="0"/>
                <a:cs typeface="Cambria Math" panose="02040503050406030204" pitchFamily="18" charset="0"/>
                <a:sym typeface="Symbol" panose="05050102010706020507" pitchFamily="18" charset="2"/>
              </a:rPr>
              <a:t>∨</a:t>
            </a:r>
            <a:r>
              <a:rPr lang="en-US" altLang="zh-CN" sz="2400" dirty="0">
                <a:cs typeface="Cambria Math" panose="02040503050406030204" pitchFamily="18" charset="0"/>
                <a:sym typeface="Symbol" panose="05050102010706020507" pitchFamily="18" charset="2"/>
              </a:rPr>
              <a:t> </a:t>
            </a:r>
            <a:r>
              <a:rPr lang="en-US" altLang="zh-CN" sz="2400" b="1" dirty="0">
                <a:cs typeface="Cambria Math" panose="02040503050406030204" pitchFamily="18" charset="0"/>
                <a:sym typeface="Symbol" panose="05050102010706020507" pitchFamily="18" charset="2"/>
              </a:rPr>
              <a:t>B</a:t>
            </a:r>
            <a:r>
              <a:rPr lang="en-US" altLang="zh-CN" sz="2400" dirty="0">
                <a:cs typeface="Cambria Math" panose="02040503050406030204" pitchFamily="18" charset="0"/>
                <a:sym typeface="Symbol" panose="05050102010706020507" pitchFamily="18" charset="2"/>
              </a:rPr>
              <a:t>. </a:t>
            </a:r>
          </a:p>
          <a:p>
            <a:pPr lvl="1" eaLnBrk="1" hangingPunct="1"/>
            <a:r>
              <a:rPr lang="en-US" altLang="zh-CN" sz="2400" dirty="0">
                <a:sym typeface="Symbol" panose="05050102010706020507" pitchFamily="18" charset="2"/>
              </a:rPr>
              <a:t> T</a:t>
            </a:r>
            <a:r>
              <a:rPr lang="en-US" altLang="zh-CN" sz="2400" dirty="0"/>
              <a:t>he </a:t>
            </a:r>
            <a:r>
              <a:rPr lang="en-US" altLang="zh-CN" sz="2400" dirty="0">
                <a:solidFill>
                  <a:srgbClr val="FF0000"/>
                </a:solidFill>
              </a:rPr>
              <a:t>meet</a:t>
            </a:r>
            <a:r>
              <a:rPr lang="en-US" altLang="zh-CN" sz="2400" dirty="0"/>
              <a:t> of </a:t>
            </a:r>
            <a:r>
              <a:rPr lang="en-US" altLang="zh-CN" sz="2400" dirty="0">
                <a:latin typeface="Cambria Math" panose="02040503050406030204" pitchFamily="18" charset="0"/>
                <a:cs typeface="Cambria Math" panose="02040503050406030204" pitchFamily="18" charset="0"/>
                <a:sym typeface="Symbol" panose="05050102010706020507" pitchFamily="18" charset="2"/>
              </a:rPr>
              <a:t>of </a:t>
            </a:r>
            <a:r>
              <a:rPr lang="en-US" altLang="zh-CN" sz="2400" b="1" dirty="0">
                <a:cs typeface="Cambria Math" panose="02040503050406030204" pitchFamily="18" charset="0"/>
                <a:sym typeface="Symbol" panose="05050102010706020507" pitchFamily="18" charset="2"/>
              </a:rPr>
              <a:t>A </a:t>
            </a:r>
            <a:r>
              <a:rPr lang="en-US" altLang="zh-CN" sz="2400" dirty="0">
                <a:cs typeface="Cambria Math" panose="02040503050406030204" pitchFamily="18" charset="0"/>
                <a:sym typeface="Symbol" panose="05050102010706020507" pitchFamily="18" charset="2"/>
              </a:rPr>
              <a:t>and </a:t>
            </a:r>
            <a:r>
              <a:rPr lang="en-US" altLang="zh-CN" sz="2400" b="1" dirty="0">
                <a:cs typeface="Cambria Math" panose="02040503050406030204" pitchFamily="18" charset="0"/>
                <a:sym typeface="Symbol" panose="05050102010706020507" pitchFamily="18" charset="2"/>
              </a:rPr>
              <a:t>B </a:t>
            </a:r>
            <a:r>
              <a:rPr lang="en-US" altLang="zh-CN" sz="2400" dirty="0"/>
              <a:t>is the zero-one matrix with </a:t>
            </a:r>
            <a:r>
              <a:rPr lang="en-US" altLang="zh-CN" sz="2400" dirty="0">
                <a:cs typeface="Cambria Math" panose="02040503050406030204" pitchFamily="18" charset="0"/>
                <a:sym typeface="Symbol" panose="05050102010706020507" pitchFamily="18" charset="2"/>
              </a:rPr>
              <a:t>(</a:t>
            </a:r>
            <a:r>
              <a:rPr lang="en-US" altLang="zh-CN" sz="2400" i="1" dirty="0">
                <a:cs typeface="Cambria Math" panose="02040503050406030204" pitchFamily="18" charset="0"/>
                <a:sym typeface="Symbol" panose="05050102010706020507" pitchFamily="18" charset="2"/>
              </a:rPr>
              <a:t>i,j</a:t>
            </a:r>
            <a:r>
              <a:rPr lang="en-US" altLang="zh-CN" sz="2400" dirty="0">
                <a:cs typeface="Cambria Math" panose="02040503050406030204" pitchFamily="18" charset="0"/>
                <a:sym typeface="Symbol" panose="05050102010706020507" pitchFamily="18" charset="2"/>
              </a:rPr>
              <a:t>)th</a:t>
            </a:r>
            <a:r>
              <a:rPr lang="en-US" altLang="zh-CN" sz="2400" dirty="0"/>
              <a:t> </a:t>
            </a:r>
            <a:r>
              <a:rPr lang="en-US" altLang="zh-CN" sz="2400" dirty="0">
                <a:cs typeface="Cambria Math" panose="02040503050406030204" pitchFamily="18" charset="0"/>
              </a:rPr>
              <a:t>entry</a:t>
            </a:r>
            <a:r>
              <a:rPr lang="en-US" altLang="zh-CN" sz="2400" i="1" dirty="0">
                <a:cs typeface="Cambria Math" panose="02040503050406030204" pitchFamily="18" charset="0"/>
              </a:rPr>
              <a:t> </a:t>
            </a:r>
            <a:r>
              <a:rPr lang="en-US" altLang="zh-CN" sz="2400" i="1" dirty="0">
                <a:cs typeface="Cambria Math" panose="02040503050406030204" pitchFamily="18" charset="0"/>
                <a:sym typeface="Symbol" panose="05050102010706020507" pitchFamily="18" charset="2"/>
              </a:rPr>
              <a:t>a</a:t>
            </a:r>
            <a:r>
              <a:rPr lang="en-US" altLang="zh-CN" sz="2400" baseline="-25000" dirty="0">
                <a:cs typeface="Cambria Math" panose="02040503050406030204" pitchFamily="18" charset="0"/>
                <a:sym typeface="Symbol" panose="05050102010706020507" pitchFamily="18" charset="2"/>
              </a:rPr>
              <a:t>ij</a:t>
            </a:r>
            <a:r>
              <a:rPr lang="en-US" altLang="zh-CN" sz="2400" dirty="0">
                <a:latin typeface="Cambria Math" panose="02040503050406030204" pitchFamily="18" charset="0"/>
                <a:cs typeface="Cambria Math" panose="02040503050406030204" pitchFamily="18" charset="0"/>
                <a:sym typeface="Symbol" panose="05050102010706020507" pitchFamily="18" charset="2"/>
              </a:rPr>
              <a:t> ∧ </a:t>
            </a:r>
            <a:r>
              <a:rPr lang="en-US" altLang="zh-CN" sz="2400" i="1" dirty="0">
                <a:cs typeface="Cambria Math" panose="02040503050406030204" pitchFamily="18" charset="0"/>
                <a:sym typeface="Symbol" panose="05050102010706020507" pitchFamily="18" charset="2"/>
              </a:rPr>
              <a:t>b</a:t>
            </a:r>
            <a:r>
              <a:rPr lang="en-US" altLang="zh-CN" sz="2400" baseline="-25000" dirty="0">
                <a:cs typeface="Cambria Math" panose="02040503050406030204" pitchFamily="18" charset="0"/>
                <a:sym typeface="Symbol" panose="05050102010706020507" pitchFamily="18" charset="2"/>
              </a:rPr>
              <a:t>ij</a:t>
            </a:r>
            <a:r>
              <a:rPr lang="en-US" altLang="zh-CN" sz="2400" dirty="0">
                <a:sym typeface="Symbol" panose="05050102010706020507" pitchFamily="18" charset="2"/>
              </a:rPr>
              <a:t>.</a:t>
            </a:r>
            <a:r>
              <a:rPr lang="en-US" altLang="zh-CN" sz="2400" dirty="0"/>
              <a:t> </a:t>
            </a:r>
            <a:r>
              <a:rPr lang="en-US" altLang="zh-CN" sz="2400" dirty="0">
                <a:latin typeface="Cambria Math" panose="02040503050406030204" pitchFamily="18" charset="0"/>
                <a:cs typeface="Cambria Math" panose="02040503050406030204" pitchFamily="18" charset="0"/>
                <a:sym typeface="Symbol" panose="05050102010706020507" pitchFamily="18" charset="2"/>
              </a:rPr>
              <a:t> The </a:t>
            </a:r>
            <a:r>
              <a:rPr lang="en-US" altLang="zh-CN" sz="2400" i="1" dirty="0">
                <a:cs typeface="Cambria Math" panose="02040503050406030204" pitchFamily="18" charset="0"/>
                <a:sym typeface="Symbol" panose="05050102010706020507" pitchFamily="18" charset="2"/>
              </a:rPr>
              <a:t>meet</a:t>
            </a:r>
            <a:r>
              <a:rPr lang="en-US" altLang="zh-CN" sz="2400" dirty="0">
                <a:cs typeface="Cambria Math" panose="02040503050406030204" pitchFamily="18" charset="0"/>
                <a:sym typeface="Symbol" panose="05050102010706020507" pitchFamily="18" charset="2"/>
              </a:rPr>
              <a:t> </a:t>
            </a:r>
            <a:r>
              <a:rPr lang="en-US" altLang="zh-CN" sz="2400" dirty="0">
                <a:latin typeface="Cambria Math" panose="02040503050406030204" pitchFamily="18" charset="0"/>
                <a:cs typeface="Cambria Math" panose="02040503050406030204" pitchFamily="18" charset="0"/>
                <a:sym typeface="Symbol" panose="05050102010706020507" pitchFamily="18" charset="2"/>
              </a:rPr>
              <a:t>of </a:t>
            </a:r>
            <a:r>
              <a:rPr lang="en-US" altLang="zh-CN" sz="2400" b="1" dirty="0">
                <a:cs typeface="Cambria Math" panose="02040503050406030204" pitchFamily="18" charset="0"/>
                <a:sym typeface="Symbol" panose="05050102010706020507" pitchFamily="18" charset="2"/>
              </a:rPr>
              <a:t>A </a:t>
            </a:r>
            <a:r>
              <a:rPr lang="en-US" altLang="zh-CN" sz="2400" dirty="0">
                <a:cs typeface="Cambria Math" panose="02040503050406030204" pitchFamily="18" charset="0"/>
                <a:sym typeface="Symbol" panose="05050102010706020507" pitchFamily="18" charset="2"/>
              </a:rPr>
              <a:t>and </a:t>
            </a:r>
            <a:r>
              <a:rPr lang="en-US" altLang="zh-CN" sz="2400" b="1" dirty="0">
                <a:cs typeface="Cambria Math" panose="02040503050406030204" pitchFamily="18" charset="0"/>
                <a:sym typeface="Symbol" panose="05050102010706020507" pitchFamily="18" charset="2"/>
              </a:rPr>
              <a:t>B </a:t>
            </a:r>
            <a:r>
              <a:rPr lang="en-US" altLang="zh-CN" sz="2400" dirty="0"/>
              <a:t>is denoted       by </a:t>
            </a:r>
            <a:r>
              <a:rPr lang="en-US" altLang="zh-CN" sz="2400" b="1" dirty="0">
                <a:cs typeface="Cambria Math" panose="02040503050406030204" pitchFamily="18" charset="0"/>
                <a:sym typeface="Symbol" panose="05050102010706020507" pitchFamily="18" charset="2"/>
              </a:rPr>
              <a:t>A </a:t>
            </a:r>
            <a:r>
              <a:rPr lang="en-US" altLang="zh-CN" sz="2400" dirty="0">
                <a:latin typeface="Cambria Math" panose="02040503050406030204" pitchFamily="18" charset="0"/>
                <a:cs typeface="Cambria Math" panose="02040503050406030204" pitchFamily="18" charset="0"/>
                <a:sym typeface="Symbol" panose="05050102010706020507" pitchFamily="18" charset="2"/>
              </a:rPr>
              <a:t>∧</a:t>
            </a:r>
            <a:r>
              <a:rPr lang="en-US" altLang="zh-CN" sz="2400" dirty="0">
                <a:cs typeface="Cambria Math" panose="02040503050406030204" pitchFamily="18" charset="0"/>
                <a:sym typeface="Symbol" panose="05050102010706020507" pitchFamily="18" charset="2"/>
              </a:rPr>
              <a:t> </a:t>
            </a:r>
            <a:r>
              <a:rPr lang="en-US" altLang="zh-CN" sz="2400" b="1" dirty="0">
                <a:cs typeface="Cambria Math" panose="02040503050406030204" pitchFamily="18" charset="0"/>
                <a:sym typeface="Symbol" panose="05050102010706020507" pitchFamily="18" charset="2"/>
              </a:rPr>
              <a:t>B</a:t>
            </a:r>
            <a:r>
              <a:rPr lang="en-US" altLang="zh-CN" sz="2400" dirty="0">
                <a:cs typeface="Cambria Math" panose="02040503050406030204" pitchFamily="18" charset="0"/>
                <a:sym typeface="Symbol" panose="05050102010706020507" pitchFamily="18" charset="2"/>
              </a:rPr>
              <a:t>. </a:t>
            </a:r>
            <a:endParaRPr lang="en-US" altLang="zh-CN" sz="2400" dirty="0"/>
          </a:p>
          <a:p>
            <a:pPr eaLnBrk="1" hangingPunct="1">
              <a:buNone/>
            </a:pPr>
            <a:endParaRPr lang="en-US" altLang="zh-CN" sz="2800" dirty="0"/>
          </a:p>
          <a:p>
            <a:pPr eaLnBrk="1" hangingPunct="1">
              <a:buNone/>
            </a:pPr>
            <a:r>
              <a:rPr lang="en-US" altLang="zh-CN" sz="2800" dirty="0"/>
              <a:t>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63" y="228600"/>
            <a:ext cx="8015288" cy="914400"/>
          </a:xfrm>
        </p:spPr>
        <p:txBody>
          <a:bodyPr vert="horz" wrap="square" lIns="91440" tIns="45720" rIns="91440" bIns="45720" numCol="1" anchor="ctr"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000" b="0" i="0" u="none" strike="noStrike" kern="1200" cap="none" spc="0" normalizeH="0" baseline="0" noProof="0" dirty="0">
                <a:ln>
                  <a:noFill/>
                </a:ln>
                <a:solidFill>
                  <a:schemeClr val="tx2"/>
                </a:solidFill>
                <a:effectLst/>
                <a:uLnTx/>
                <a:uFillTx/>
                <a:latin typeface="+mj-lt"/>
                <a:ea typeface="+mj-ea"/>
                <a:cs typeface="+mj-cs"/>
              </a:rPr>
              <a:t>Joins and Meets of Zero-One Matrices</a:t>
            </a:r>
          </a:p>
        </p:txBody>
      </p:sp>
      <p:sp>
        <p:nvSpPr>
          <p:cNvPr id="16387" name="Content Placeholder 2"/>
          <p:cNvSpPr>
            <a:spLocks noGrp="1"/>
          </p:cNvSpPr>
          <p:nvPr>
            <p:ph idx="1"/>
          </p:nvPr>
        </p:nvSpPr>
        <p:spPr>
          <a:xfrm>
            <a:off x="381000" y="1371600"/>
            <a:ext cx="8077200" cy="5029200"/>
          </a:xfrm>
        </p:spPr>
        <p:txBody>
          <a:bodyPr vert="horz" wrap="square" lIns="91440" tIns="45720" rIns="91440" bIns="45720" anchor="t"/>
          <a:lstStyle/>
          <a:p>
            <a:pPr eaLnBrk="1" hangingPunct="1">
              <a:buNone/>
            </a:pPr>
            <a:r>
              <a:rPr lang="en-US" altLang="zh-CN" b="1" dirty="0"/>
              <a:t>   </a:t>
            </a:r>
            <a:r>
              <a:rPr lang="en-US" altLang="zh-CN" sz="2800" b="1" dirty="0"/>
              <a:t>Example</a:t>
            </a:r>
            <a:r>
              <a:rPr lang="en-US" altLang="zh-CN" sz="2800" dirty="0"/>
              <a:t>: Find the join and meet of the zero-one matrices</a:t>
            </a:r>
          </a:p>
          <a:p>
            <a:pPr eaLnBrk="1" hangingPunct="1">
              <a:buNone/>
            </a:pPr>
            <a:endParaRPr lang="en-US" altLang="zh-CN" dirty="0"/>
          </a:p>
          <a:p>
            <a:pPr eaLnBrk="1" hangingPunct="1">
              <a:buNone/>
            </a:pPr>
            <a:endParaRPr lang="en-US" altLang="zh-CN" dirty="0"/>
          </a:p>
          <a:p>
            <a:pPr eaLnBrk="1" hangingPunct="1">
              <a:buNone/>
            </a:pPr>
            <a:r>
              <a:rPr lang="en-US" altLang="zh-CN" dirty="0"/>
              <a:t>   </a:t>
            </a:r>
            <a:r>
              <a:rPr lang="en-US" altLang="zh-CN" sz="2800" b="1" dirty="0"/>
              <a:t>Solution</a:t>
            </a:r>
            <a:r>
              <a:rPr lang="en-US" altLang="zh-CN" sz="2800" dirty="0"/>
              <a:t>: </a:t>
            </a:r>
            <a:r>
              <a:rPr lang="en-US" altLang="zh-CN" sz="2800" dirty="0">
                <a:solidFill>
                  <a:srgbClr val="FF0000"/>
                </a:solidFill>
              </a:rPr>
              <a:t>The join of  </a:t>
            </a:r>
            <a:r>
              <a:rPr lang="en-US" altLang="zh-CN" sz="2800" b="1" dirty="0">
                <a:solidFill>
                  <a:srgbClr val="FF0000"/>
                </a:solidFill>
              </a:rPr>
              <a:t>A</a:t>
            </a:r>
            <a:r>
              <a:rPr lang="en-US" altLang="zh-CN" sz="2800" dirty="0">
                <a:solidFill>
                  <a:srgbClr val="FF0000"/>
                </a:solidFill>
              </a:rPr>
              <a:t> and </a:t>
            </a:r>
            <a:r>
              <a:rPr lang="en-US" altLang="zh-CN" sz="2800" b="1" dirty="0">
                <a:solidFill>
                  <a:srgbClr val="FF0000"/>
                </a:solidFill>
              </a:rPr>
              <a:t>B</a:t>
            </a:r>
            <a:r>
              <a:rPr lang="en-US" altLang="zh-CN" sz="2800" dirty="0">
                <a:solidFill>
                  <a:srgbClr val="FF0000"/>
                </a:solidFill>
              </a:rPr>
              <a:t> is</a:t>
            </a:r>
          </a:p>
          <a:p>
            <a:pPr eaLnBrk="1" hangingPunct="1">
              <a:buNone/>
            </a:pPr>
            <a:endParaRPr lang="en-US" altLang="zh-CN" dirty="0"/>
          </a:p>
          <a:p>
            <a:pPr eaLnBrk="1" hangingPunct="1">
              <a:buNone/>
            </a:pPr>
            <a:r>
              <a:rPr lang="en-US" altLang="zh-CN" dirty="0"/>
              <a:t>           </a:t>
            </a:r>
            <a:r>
              <a:rPr lang="en-US" altLang="zh-CN" sz="2800" dirty="0">
                <a:solidFill>
                  <a:srgbClr val="FF0000"/>
                </a:solidFill>
              </a:rPr>
              <a:t>The meet of </a:t>
            </a:r>
            <a:r>
              <a:rPr lang="en-US" altLang="zh-CN" sz="2800" b="1" dirty="0">
                <a:solidFill>
                  <a:srgbClr val="FF0000"/>
                </a:solidFill>
              </a:rPr>
              <a:t>A</a:t>
            </a:r>
            <a:r>
              <a:rPr lang="en-US" altLang="zh-CN" sz="2800" dirty="0">
                <a:solidFill>
                  <a:srgbClr val="FF0000"/>
                </a:solidFill>
              </a:rPr>
              <a:t> and </a:t>
            </a:r>
            <a:r>
              <a:rPr lang="en-US" altLang="zh-CN" sz="2800" b="1" dirty="0">
                <a:solidFill>
                  <a:srgbClr val="FF0000"/>
                </a:solidFill>
              </a:rPr>
              <a:t>B</a:t>
            </a:r>
            <a:r>
              <a:rPr lang="en-US" altLang="zh-CN" sz="2800" dirty="0">
                <a:solidFill>
                  <a:srgbClr val="FF0000"/>
                </a:solidFill>
              </a:rPr>
              <a:t> is</a:t>
            </a:r>
          </a:p>
        </p:txBody>
      </p:sp>
      <p:pic>
        <p:nvPicPr>
          <p:cNvPr id="16388" name="Picture 6" descr="addin_tmp.png"/>
          <p:cNvPicPr>
            <a:picLocks noChangeAspect="1"/>
          </p:cNvPicPr>
          <p:nvPr>
            <p:custDataLst>
              <p:tags r:id="rId1"/>
            </p:custDataLst>
          </p:nvPr>
        </p:nvPicPr>
        <p:blipFill>
          <a:blip r:embed="rId6"/>
          <a:stretch>
            <a:fillRect/>
          </a:stretch>
        </p:blipFill>
        <p:spPr>
          <a:xfrm>
            <a:off x="1828800" y="2667000"/>
            <a:ext cx="2047875" cy="609600"/>
          </a:xfrm>
          <a:prstGeom prst="rect">
            <a:avLst/>
          </a:prstGeom>
          <a:noFill/>
          <a:ln w="9525">
            <a:noFill/>
          </a:ln>
        </p:spPr>
      </p:pic>
      <p:pic>
        <p:nvPicPr>
          <p:cNvPr id="16389" name="Picture 9" descr="addin_tmp.png"/>
          <p:cNvPicPr>
            <a:picLocks noChangeAspect="1"/>
          </p:cNvPicPr>
          <p:nvPr>
            <p:custDataLst>
              <p:tags r:id="rId2"/>
            </p:custDataLst>
          </p:nvPr>
        </p:nvPicPr>
        <p:blipFill>
          <a:blip r:embed="rId7"/>
          <a:stretch>
            <a:fillRect/>
          </a:stretch>
        </p:blipFill>
        <p:spPr>
          <a:xfrm>
            <a:off x="4419600" y="2667000"/>
            <a:ext cx="2035175" cy="609600"/>
          </a:xfrm>
          <a:prstGeom prst="rect">
            <a:avLst/>
          </a:prstGeom>
          <a:noFill/>
          <a:ln w="9525">
            <a:noFill/>
          </a:ln>
        </p:spPr>
      </p:pic>
      <p:pic>
        <p:nvPicPr>
          <p:cNvPr id="16390" name="Picture 12" descr="addin_tmp.png"/>
          <p:cNvPicPr>
            <a:picLocks noChangeAspect="1"/>
          </p:cNvPicPr>
          <p:nvPr>
            <p:custDataLst>
              <p:tags r:id="rId3"/>
            </p:custDataLst>
          </p:nvPr>
        </p:nvPicPr>
        <p:blipFill>
          <a:blip r:embed="rId8"/>
          <a:stretch>
            <a:fillRect/>
          </a:stretch>
        </p:blipFill>
        <p:spPr>
          <a:xfrm>
            <a:off x="1828800" y="4191000"/>
            <a:ext cx="5502275" cy="609600"/>
          </a:xfrm>
          <a:prstGeom prst="rect">
            <a:avLst/>
          </a:prstGeom>
          <a:noFill/>
          <a:ln w="9525">
            <a:noFill/>
          </a:ln>
        </p:spPr>
      </p:pic>
      <p:pic>
        <p:nvPicPr>
          <p:cNvPr id="16391" name="Picture 14" descr="addin_tmp.png"/>
          <p:cNvPicPr>
            <a:picLocks noChangeAspect="1"/>
          </p:cNvPicPr>
          <p:nvPr>
            <p:custDataLst>
              <p:tags r:id="rId4"/>
            </p:custDataLst>
          </p:nvPr>
        </p:nvPicPr>
        <p:blipFill>
          <a:blip r:embed="rId9"/>
          <a:stretch>
            <a:fillRect/>
          </a:stretch>
        </p:blipFill>
        <p:spPr>
          <a:xfrm>
            <a:off x="1828800" y="5410200"/>
            <a:ext cx="5502275" cy="6096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Russell's paradox</a:t>
            </a:r>
            <a:r>
              <a:rPr lang="en-US" altLang="zh-TW" dirty="0">
                <a:ea typeface="宋体" panose="02010600030101010101" pitchFamily="2" charset="-122"/>
              </a:rPr>
              <a:t> (Cont.)</a:t>
            </a:r>
            <a:endParaRPr lang="en-US" altLang="zh-CN" dirty="0">
              <a:ea typeface="宋体" panose="02010600030101010101" pitchFamily="2" charset="-122"/>
            </a:endParaRPr>
          </a:p>
        </p:txBody>
      </p:sp>
      <p:sp>
        <p:nvSpPr>
          <p:cNvPr id="23555" name="Rectangle 3"/>
          <p:cNvSpPr>
            <a:spLocks noGrp="1"/>
          </p:cNvSpPr>
          <p:nvPr>
            <p:ph idx="1"/>
          </p:nvPr>
        </p:nvSpPr>
        <p:spPr>
          <a:xfrm>
            <a:off x="457200" y="1371600"/>
            <a:ext cx="8153400" cy="4953000"/>
          </a:xfrm>
        </p:spPr>
        <p:txBody>
          <a:bodyPr vert="horz" wrap="square" lIns="91440" tIns="45720" rIns="91440" bIns="45720" anchor="t"/>
          <a:lstStyle/>
          <a:p>
            <a:pPr eaLnBrk="1" hangingPunct="1"/>
            <a:r>
              <a:rPr lang="en-US" altLang="zh-CN" dirty="0">
                <a:ea typeface="宋体" panose="02010600030101010101" pitchFamily="2" charset="-122"/>
              </a:rPr>
              <a:t>Russell's paradox: Let </a:t>
            </a:r>
            <a:r>
              <a:rPr lang="en-US" altLang="zh-CN" dirty="0">
                <a:solidFill>
                  <a:srgbClr val="990033"/>
                </a:solidFill>
                <a:ea typeface="宋体" panose="02010600030101010101" pitchFamily="2" charset="-122"/>
              </a:rPr>
              <a:t>A</a:t>
            </a:r>
            <a:r>
              <a:rPr lang="en-US" altLang="zh-CN" dirty="0">
                <a:ea typeface="宋体" panose="02010600030101010101" pitchFamily="2" charset="-122"/>
              </a:rPr>
              <a:t> be the set of all sets which are not members of themselves. Is </a:t>
            </a:r>
            <a:r>
              <a:rPr lang="en-US" altLang="zh-CN" dirty="0">
                <a:solidFill>
                  <a:srgbClr val="990033"/>
                </a:solidFill>
                <a:ea typeface="宋体" panose="02010600030101010101" pitchFamily="2" charset="-122"/>
              </a:rPr>
              <a:t>A</a:t>
            </a:r>
            <a:r>
              <a:rPr lang="en-US" altLang="zh-CN" dirty="0">
                <a:ea typeface="宋体" panose="02010600030101010101" pitchFamily="2" charset="-122"/>
              </a:rPr>
              <a:t> a member of itself?</a:t>
            </a:r>
          </a:p>
          <a:p>
            <a:pPr lvl="1" eaLnBrk="1" hangingPunct="1"/>
            <a:r>
              <a:rPr lang="en-US" altLang="zh-CN" dirty="0">
                <a:ea typeface="宋体" panose="02010600030101010101" pitchFamily="2" charset="-122"/>
              </a:rPr>
              <a:t> </a:t>
            </a:r>
            <a:r>
              <a:rPr lang="en-US" altLang="zh-TW" sz="3000" i="1" dirty="0">
                <a:solidFill>
                  <a:srgbClr val="990033"/>
                </a:solidFill>
                <a:ea typeface="宋体" panose="02010600030101010101" pitchFamily="2" charset="-122"/>
                <a:sym typeface="Symbol" panose="05050102010706020507" pitchFamily="18" charset="2"/>
              </a:rPr>
              <a:t>A={ X | X </a:t>
            </a:r>
            <a:r>
              <a:rPr lang="en-US" altLang="zh-CN" sz="3000" i="1" dirty="0">
                <a:solidFill>
                  <a:srgbClr val="990033"/>
                </a:solidFill>
                <a:ea typeface="宋体" panose="02010600030101010101" pitchFamily="2" charset="-122"/>
                <a:sym typeface="Symbol" panose="05050102010706020507" pitchFamily="18" charset="2"/>
              </a:rPr>
              <a:t></a:t>
            </a:r>
            <a:r>
              <a:rPr lang="en-US" altLang="zh-TW" sz="3000" i="1" dirty="0">
                <a:solidFill>
                  <a:srgbClr val="990033"/>
                </a:solidFill>
                <a:ea typeface="宋体" panose="02010600030101010101" pitchFamily="2" charset="-122"/>
                <a:sym typeface="Symbol" panose="05050102010706020507" pitchFamily="18" charset="2"/>
              </a:rPr>
              <a:t> X} </a:t>
            </a:r>
          </a:p>
          <a:p>
            <a:pPr lvl="1" eaLnBrk="1" hangingPunct="1"/>
            <a:r>
              <a:rPr lang="en-US" altLang="zh-TW" sz="3000" i="1" dirty="0">
                <a:solidFill>
                  <a:srgbClr val="990033"/>
                </a:solidFill>
                <a:ea typeface="宋体" panose="02010600030101010101" pitchFamily="2" charset="-122"/>
                <a:sym typeface="Symbol" panose="05050102010706020507" pitchFamily="18" charset="2"/>
              </a:rPr>
              <a:t>if A</a:t>
            </a:r>
            <a:r>
              <a:rPr lang="en-US" altLang="zh-CN" sz="3000" i="1" dirty="0">
                <a:solidFill>
                  <a:srgbClr val="990033"/>
                </a:solidFill>
                <a:ea typeface="宋体" panose="02010600030101010101" pitchFamily="2" charset="-122"/>
                <a:sym typeface="Symbol" panose="05050102010706020507" pitchFamily="18" charset="2"/>
              </a:rPr>
              <a:t></a:t>
            </a:r>
            <a:r>
              <a:rPr lang="en-US" altLang="zh-TW" sz="3000" i="1" dirty="0">
                <a:solidFill>
                  <a:srgbClr val="990033"/>
                </a:solidFill>
                <a:ea typeface="宋体" panose="02010600030101010101" pitchFamily="2" charset="-122"/>
                <a:sym typeface="Symbol" panose="05050102010706020507" pitchFamily="18" charset="2"/>
              </a:rPr>
              <a:t> A then A </a:t>
            </a:r>
            <a:r>
              <a:rPr lang="en-US" altLang="zh-CN" sz="3000" i="1" dirty="0">
                <a:solidFill>
                  <a:srgbClr val="990033"/>
                </a:solidFill>
                <a:ea typeface="宋体" panose="02010600030101010101" pitchFamily="2" charset="-122"/>
                <a:sym typeface="Symbol" panose="05050102010706020507" pitchFamily="18" charset="2"/>
              </a:rPr>
              <a:t></a:t>
            </a:r>
            <a:r>
              <a:rPr lang="en-US" altLang="zh-TW" sz="3000" i="1" dirty="0">
                <a:solidFill>
                  <a:srgbClr val="990033"/>
                </a:solidFill>
                <a:ea typeface="宋体" panose="02010600030101010101" pitchFamily="2" charset="-122"/>
                <a:sym typeface="Symbol" panose="05050102010706020507" pitchFamily="18" charset="2"/>
              </a:rPr>
              <a:t> A;</a:t>
            </a:r>
          </a:p>
          <a:p>
            <a:pPr lvl="1" eaLnBrk="1" hangingPunct="1"/>
            <a:r>
              <a:rPr lang="en-US" altLang="zh-TW" sz="3000" i="1" dirty="0">
                <a:solidFill>
                  <a:srgbClr val="990033"/>
                </a:solidFill>
                <a:ea typeface="宋体" panose="02010600030101010101" pitchFamily="2" charset="-122"/>
                <a:sym typeface="Symbol" panose="05050102010706020507" pitchFamily="18" charset="2"/>
              </a:rPr>
              <a:t>if A </a:t>
            </a:r>
            <a:r>
              <a:rPr lang="en-US" altLang="zh-CN" sz="3000" i="1" dirty="0">
                <a:solidFill>
                  <a:srgbClr val="990033"/>
                </a:solidFill>
                <a:ea typeface="宋体" panose="02010600030101010101" pitchFamily="2" charset="-122"/>
                <a:sym typeface="Symbol" panose="05050102010706020507" pitchFamily="18" charset="2"/>
              </a:rPr>
              <a:t></a:t>
            </a:r>
            <a:r>
              <a:rPr lang="en-US" altLang="zh-TW" sz="3000" i="1" dirty="0">
                <a:solidFill>
                  <a:srgbClr val="990033"/>
                </a:solidFill>
                <a:ea typeface="宋体" panose="02010600030101010101" pitchFamily="2" charset="-122"/>
                <a:sym typeface="Symbol" panose="05050102010706020507" pitchFamily="18" charset="2"/>
              </a:rPr>
              <a:t> A then A </a:t>
            </a:r>
            <a:r>
              <a:rPr lang="en-US" altLang="zh-CN" sz="3000" i="1" dirty="0">
                <a:solidFill>
                  <a:srgbClr val="990033"/>
                </a:solidFill>
                <a:ea typeface="宋体" panose="02010600030101010101" pitchFamily="2" charset="-122"/>
                <a:sym typeface="Symbol" panose="05050102010706020507" pitchFamily="18" charset="2"/>
              </a:rPr>
              <a:t></a:t>
            </a:r>
            <a:r>
              <a:rPr lang="en-US" altLang="zh-TW" sz="3000" i="1" dirty="0">
                <a:solidFill>
                  <a:srgbClr val="990033"/>
                </a:solidFill>
                <a:ea typeface="宋体" panose="02010600030101010101" pitchFamily="2" charset="-122"/>
                <a:sym typeface="Symbol" panose="05050102010706020507" pitchFamily="18" charset="2"/>
              </a:rPr>
              <a:t> A;</a:t>
            </a:r>
            <a:endParaRPr lang="en-US" altLang="zh-CN" sz="3200" dirty="0">
              <a:ea typeface="宋体" panose="02010600030101010101" pitchFamily="2" charset="-122"/>
            </a:endParaRPr>
          </a:p>
          <a:p>
            <a:pPr lvl="1" eaLnBrk="1" hangingPunct="1"/>
            <a:r>
              <a:rPr lang="en-US" altLang="zh-CN" sz="3200" dirty="0">
                <a:ea typeface="宋体" panose="02010600030101010101" pitchFamily="2" charset="-122"/>
              </a:rPr>
              <a:t>Si</a:t>
            </a:r>
            <a:r>
              <a:rPr lang="en-US" altLang="zh-TW" sz="3200" dirty="0">
                <a:ea typeface="宋体" panose="02010600030101010101" pitchFamily="2" charset="-122"/>
              </a:rPr>
              <a:t>n</a:t>
            </a:r>
            <a:r>
              <a:rPr lang="en-US" altLang="zh-CN" sz="3200" dirty="0">
                <a:ea typeface="宋体" panose="02010600030101010101" pitchFamily="2" charset="-122"/>
              </a:rPr>
              <a:t>ce neither " </a:t>
            </a:r>
            <a:r>
              <a:rPr lang="en-US" altLang="zh-TW" sz="3000" i="1" dirty="0">
                <a:solidFill>
                  <a:srgbClr val="990033"/>
                </a:solidFill>
                <a:ea typeface="宋体" panose="02010600030101010101" pitchFamily="2" charset="-122"/>
                <a:sym typeface="Symbol" panose="05050102010706020507" pitchFamily="18" charset="2"/>
              </a:rPr>
              <a:t>A</a:t>
            </a:r>
            <a:r>
              <a:rPr lang="en-US" altLang="zh-CN" sz="3000" i="1" dirty="0">
                <a:solidFill>
                  <a:srgbClr val="990033"/>
                </a:solidFill>
                <a:ea typeface="宋体" panose="02010600030101010101" pitchFamily="2" charset="-122"/>
                <a:sym typeface="Symbol" panose="05050102010706020507" pitchFamily="18" charset="2"/>
              </a:rPr>
              <a:t></a:t>
            </a:r>
            <a:r>
              <a:rPr lang="en-US" altLang="zh-TW" sz="3000" i="1" dirty="0">
                <a:solidFill>
                  <a:srgbClr val="990033"/>
                </a:solidFill>
                <a:ea typeface="宋体" panose="02010600030101010101" pitchFamily="2" charset="-122"/>
                <a:sym typeface="Symbol" panose="05050102010706020507" pitchFamily="18" charset="2"/>
              </a:rPr>
              <a:t> A </a:t>
            </a:r>
            <a:r>
              <a:rPr lang="en-US" altLang="zh-CN" sz="3200" dirty="0">
                <a:ea typeface="宋体" panose="02010600030101010101" pitchFamily="2" charset="-122"/>
              </a:rPr>
              <a:t>" nor " </a:t>
            </a:r>
            <a:r>
              <a:rPr lang="en-US" altLang="zh-TW" sz="3000" i="1" dirty="0">
                <a:solidFill>
                  <a:srgbClr val="990033"/>
                </a:solidFill>
                <a:ea typeface="宋体" panose="02010600030101010101" pitchFamily="2" charset="-122"/>
                <a:sym typeface="Symbol" panose="05050102010706020507" pitchFamily="18" charset="2"/>
              </a:rPr>
              <a:t>A </a:t>
            </a:r>
            <a:r>
              <a:rPr lang="en-US" altLang="zh-CN" sz="3000" i="1" dirty="0">
                <a:solidFill>
                  <a:srgbClr val="990033"/>
                </a:solidFill>
                <a:ea typeface="宋体" panose="02010600030101010101" pitchFamily="2" charset="-122"/>
                <a:sym typeface="Symbol" panose="05050102010706020507" pitchFamily="18" charset="2"/>
              </a:rPr>
              <a:t></a:t>
            </a:r>
            <a:r>
              <a:rPr lang="en-US" altLang="zh-TW" sz="3000" i="1" dirty="0">
                <a:solidFill>
                  <a:srgbClr val="990033"/>
                </a:solidFill>
                <a:ea typeface="宋体" panose="02010600030101010101" pitchFamily="2" charset="-122"/>
                <a:sym typeface="Symbol" panose="05050102010706020507" pitchFamily="18" charset="2"/>
              </a:rPr>
              <a:t> A </a:t>
            </a:r>
            <a:r>
              <a:rPr lang="en-US" altLang="zh-CN" sz="3200" dirty="0">
                <a:ea typeface="宋体" panose="02010600030101010101" pitchFamily="2" charset="-122"/>
              </a:rPr>
              <a:t>" holds, this is trivially a paradox.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63" y="228600"/>
            <a:ext cx="8015288" cy="914400"/>
          </a:xfrm>
        </p:spPr>
        <p:txBody>
          <a:bodyPr vert="horz" wrap="square" lIns="91440" tIns="45720" rIns="91440" bIns="45720" numCol="1" anchor="ctr"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000" b="0" i="0" u="none" strike="noStrike" kern="1200" cap="none" spc="0" normalizeH="0" baseline="0" noProof="0" dirty="0">
                <a:ln>
                  <a:noFill/>
                </a:ln>
                <a:solidFill>
                  <a:schemeClr val="tx2"/>
                </a:solidFill>
                <a:effectLst/>
                <a:uLnTx/>
                <a:uFillTx/>
                <a:latin typeface="+mj-lt"/>
                <a:ea typeface="+mj-ea"/>
                <a:cs typeface="+mj-cs"/>
              </a:rPr>
              <a:t>Boolean Product of Zero-One Matrices</a:t>
            </a:r>
          </a:p>
        </p:txBody>
      </p:sp>
      <p:sp>
        <p:nvSpPr>
          <p:cNvPr id="17411" name="Content Placeholder 2"/>
          <p:cNvSpPr>
            <a:spLocks noGrp="1"/>
          </p:cNvSpPr>
          <p:nvPr>
            <p:ph idx="1"/>
          </p:nvPr>
        </p:nvSpPr>
        <p:spPr>
          <a:xfrm>
            <a:off x="228600" y="1447800"/>
            <a:ext cx="7924800" cy="4419600"/>
          </a:xfrm>
        </p:spPr>
        <p:txBody>
          <a:bodyPr vert="horz" wrap="square" lIns="91440" tIns="45720" rIns="91440" bIns="45720" anchor="t"/>
          <a:lstStyle/>
          <a:p>
            <a:pPr eaLnBrk="1" hangingPunct="1">
              <a:buNone/>
            </a:pPr>
            <a:r>
              <a:rPr lang="en-US" altLang="zh-CN" b="1" dirty="0"/>
              <a:t>   Definition</a:t>
            </a:r>
            <a:r>
              <a:rPr lang="en-US" altLang="zh-CN" dirty="0"/>
              <a:t>: Let </a:t>
            </a:r>
            <a:r>
              <a:rPr lang="en-US" altLang="zh-CN" sz="2800" b="1" dirty="0"/>
              <a:t>A</a:t>
            </a:r>
            <a:r>
              <a:rPr lang="en-US" altLang="zh-CN" sz="2800" dirty="0"/>
              <a:t> = [</a:t>
            </a:r>
            <a:r>
              <a:rPr lang="en-US" altLang="zh-CN" sz="2800" i="1" dirty="0">
                <a:cs typeface="Cambria Math" panose="02040503050406030204" pitchFamily="18" charset="0"/>
              </a:rPr>
              <a:t>a</a:t>
            </a:r>
            <a:r>
              <a:rPr lang="en-US" altLang="zh-CN" sz="2800" i="1" baseline="-25000" dirty="0">
                <a:cs typeface="Cambria Math" panose="02040503050406030204" pitchFamily="18" charset="0"/>
              </a:rPr>
              <a:t>ij</a:t>
            </a:r>
            <a:r>
              <a:rPr lang="en-US" altLang="zh-CN" sz="2800" dirty="0">
                <a:latin typeface="Cambria Math" panose="02040503050406030204" pitchFamily="18" charset="0"/>
                <a:cs typeface="Cambria Math" panose="02040503050406030204" pitchFamily="18" charset="0"/>
              </a:rPr>
              <a:t>]  be an </a:t>
            </a:r>
            <a:r>
              <a:rPr lang="en-US" altLang="zh-CN" sz="2800" i="1" dirty="0">
                <a:cs typeface="Cambria Math" panose="02040503050406030204" pitchFamily="18" charset="0"/>
              </a:rPr>
              <a:t>m</a:t>
            </a:r>
            <a:r>
              <a:rPr lang="en-US" altLang="zh-CN" sz="2800" i="1" dirty="0">
                <a:latin typeface="Cambria Math" panose="02040503050406030204" pitchFamily="18" charset="0"/>
                <a:cs typeface="Cambria Math" panose="02040503050406030204" pitchFamily="18" charset="0"/>
              </a:rPr>
              <a:t> </a:t>
            </a:r>
            <a:r>
              <a:rPr lang="en-US" altLang="zh-CN" sz="2800" dirty="0">
                <a:latin typeface="Cambria Math" panose="02040503050406030204" pitchFamily="18" charset="0"/>
                <a:cs typeface="Cambria Math" panose="02040503050406030204" pitchFamily="18" charset="0"/>
                <a:sym typeface="Symbol" panose="05050102010706020507" pitchFamily="18" charset="2"/>
              </a:rPr>
              <a:t>  </a:t>
            </a:r>
            <a:r>
              <a:rPr lang="en-US" altLang="zh-CN" sz="2800" i="1" dirty="0">
                <a:latin typeface="Cambria Math" panose="02040503050406030204" pitchFamily="18" charset="0"/>
                <a:cs typeface="Cambria Math" panose="02040503050406030204" pitchFamily="18" charset="0"/>
                <a:sym typeface="Symbol" panose="05050102010706020507" pitchFamily="18" charset="2"/>
              </a:rPr>
              <a:t> </a:t>
            </a:r>
            <a:r>
              <a:rPr lang="en-US" altLang="zh-CN" sz="2800" i="1" dirty="0">
                <a:cs typeface="Cambria Math" panose="02040503050406030204" pitchFamily="18" charset="0"/>
                <a:sym typeface="Symbol" panose="05050102010706020507" pitchFamily="18" charset="2"/>
              </a:rPr>
              <a:t>k</a:t>
            </a:r>
            <a:r>
              <a:rPr lang="en-US" altLang="zh-CN" sz="2800" dirty="0">
                <a:latin typeface="Cambria Math" panose="02040503050406030204" pitchFamily="18" charset="0"/>
                <a:cs typeface="Cambria Math" panose="02040503050406030204" pitchFamily="18" charset="0"/>
                <a:sym typeface="Symbol" panose="05050102010706020507" pitchFamily="18" charset="2"/>
              </a:rPr>
              <a:t> zero-one matrix </a:t>
            </a:r>
            <a:r>
              <a:rPr lang="en-US" altLang="zh-CN" sz="2800" dirty="0">
                <a:latin typeface="Cambria Math" panose="02040503050406030204" pitchFamily="18" charset="0"/>
                <a:cs typeface="Cambria Math" panose="02040503050406030204" pitchFamily="18" charset="0"/>
              </a:rPr>
              <a:t>and </a:t>
            </a:r>
            <a:r>
              <a:rPr lang="en-US" altLang="zh-CN" sz="2800" b="1" dirty="0"/>
              <a:t>B</a:t>
            </a:r>
            <a:r>
              <a:rPr lang="en-US" altLang="zh-CN" sz="2800" dirty="0"/>
              <a:t> = [</a:t>
            </a:r>
            <a:r>
              <a:rPr lang="en-US" altLang="zh-CN" sz="2800" i="1" dirty="0">
                <a:cs typeface="Cambria Math" panose="02040503050406030204" pitchFamily="18" charset="0"/>
              </a:rPr>
              <a:t>b</a:t>
            </a:r>
            <a:r>
              <a:rPr lang="en-US" altLang="zh-CN" sz="2800" i="1" baseline="-25000" dirty="0">
                <a:cs typeface="Cambria Math" panose="02040503050406030204" pitchFamily="18" charset="0"/>
              </a:rPr>
              <a:t>ij</a:t>
            </a:r>
            <a:r>
              <a:rPr lang="en-US" altLang="zh-CN" sz="2800" dirty="0">
                <a:latin typeface="Cambria Math" panose="02040503050406030204" pitchFamily="18" charset="0"/>
                <a:cs typeface="Cambria Math" panose="02040503050406030204" pitchFamily="18" charset="0"/>
              </a:rPr>
              <a:t>] be a </a:t>
            </a:r>
            <a:r>
              <a:rPr lang="en-US" altLang="zh-CN" i="1" dirty="0">
                <a:cs typeface="Cambria Math" panose="02040503050406030204" pitchFamily="18" charset="0"/>
              </a:rPr>
              <a:t>k</a:t>
            </a:r>
            <a:r>
              <a:rPr lang="en-US" altLang="zh-CN" i="1" dirty="0">
                <a:latin typeface="Cambria Math" panose="02040503050406030204" pitchFamily="18" charset="0"/>
                <a:cs typeface="Cambria Math" panose="02040503050406030204" pitchFamily="18" charset="0"/>
              </a:rPr>
              <a:t> </a:t>
            </a:r>
            <a:r>
              <a:rPr lang="en-US" altLang="zh-CN" dirty="0">
                <a:latin typeface="Cambria Math" panose="02040503050406030204" pitchFamily="18" charset="0"/>
                <a:cs typeface="Cambria Math" panose="02040503050406030204" pitchFamily="18" charset="0"/>
                <a:sym typeface="Symbol" panose="05050102010706020507" pitchFamily="18" charset="2"/>
              </a:rPr>
              <a:t>  </a:t>
            </a:r>
            <a:r>
              <a:rPr lang="en-US" altLang="zh-CN" i="1" dirty="0">
                <a:latin typeface="Cambria Math" panose="02040503050406030204" pitchFamily="18" charset="0"/>
                <a:cs typeface="Cambria Math" panose="02040503050406030204" pitchFamily="18" charset="0"/>
                <a:sym typeface="Symbol" panose="05050102010706020507" pitchFamily="18" charset="2"/>
              </a:rPr>
              <a:t> </a:t>
            </a:r>
            <a:r>
              <a:rPr lang="en-US" altLang="zh-CN" i="1" dirty="0">
                <a:cs typeface="Cambria Math" panose="02040503050406030204" pitchFamily="18" charset="0"/>
                <a:sym typeface="Symbol" panose="05050102010706020507" pitchFamily="18" charset="2"/>
              </a:rPr>
              <a:t>n</a:t>
            </a:r>
            <a:r>
              <a:rPr lang="en-US" altLang="zh-CN" dirty="0">
                <a:latin typeface="Cambria Math" panose="02040503050406030204" pitchFamily="18" charset="0"/>
                <a:cs typeface="Cambria Math" panose="02040503050406030204" pitchFamily="18" charset="0"/>
                <a:sym typeface="Symbol" panose="05050102010706020507" pitchFamily="18" charset="2"/>
              </a:rPr>
              <a:t> zero-one matrix. The </a:t>
            </a:r>
            <a:r>
              <a:rPr lang="en-US" altLang="zh-CN" i="1" dirty="0">
                <a:solidFill>
                  <a:srgbClr val="FF0000"/>
                </a:solidFill>
                <a:cs typeface="Cambria Math" panose="02040503050406030204" pitchFamily="18" charset="0"/>
                <a:sym typeface="Symbol" panose="05050102010706020507" pitchFamily="18" charset="2"/>
              </a:rPr>
              <a:t>Boolean product</a:t>
            </a:r>
            <a:r>
              <a:rPr lang="en-US" altLang="zh-CN" dirty="0">
                <a:solidFill>
                  <a:srgbClr val="FF0000"/>
                </a:solidFill>
                <a:cs typeface="Cambria Math" panose="02040503050406030204" pitchFamily="18" charset="0"/>
                <a:sym typeface="Symbol" panose="05050102010706020507" pitchFamily="18" charset="2"/>
              </a:rPr>
              <a:t> </a:t>
            </a:r>
            <a:r>
              <a:rPr lang="en-US" altLang="zh-CN" dirty="0">
                <a:latin typeface="Cambria Math" panose="02040503050406030204" pitchFamily="18" charset="0"/>
                <a:cs typeface="Cambria Math" panose="02040503050406030204" pitchFamily="18" charset="0"/>
                <a:sym typeface="Symbol" panose="05050102010706020507" pitchFamily="18" charset="2"/>
              </a:rPr>
              <a:t>of </a:t>
            </a:r>
            <a:r>
              <a:rPr lang="en-US" altLang="zh-CN" b="1" dirty="0">
                <a:cs typeface="Cambria Math" panose="02040503050406030204" pitchFamily="18" charset="0"/>
                <a:sym typeface="Symbol" panose="05050102010706020507" pitchFamily="18" charset="2"/>
              </a:rPr>
              <a:t>A </a:t>
            </a:r>
            <a:r>
              <a:rPr lang="en-US" altLang="zh-CN" dirty="0">
                <a:cs typeface="Cambria Math" panose="02040503050406030204" pitchFamily="18" charset="0"/>
                <a:sym typeface="Symbol" panose="05050102010706020507" pitchFamily="18" charset="2"/>
              </a:rPr>
              <a:t>and </a:t>
            </a:r>
            <a:r>
              <a:rPr lang="en-US" altLang="zh-CN" b="1" dirty="0">
                <a:cs typeface="Cambria Math" panose="02040503050406030204" pitchFamily="18" charset="0"/>
                <a:sym typeface="Symbol" panose="05050102010706020507" pitchFamily="18" charset="2"/>
              </a:rPr>
              <a:t>B</a:t>
            </a:r>
            <a:r>
              <a:rPr lang="en-US" altLang="zh-CN" dirty="0">
                <a:cs typeface="Cambria Math" panose="02040503050406030204" pitchFamily="18" charset="0"/>
                <a:sym typeface="Symbol" panose="05050102010706020507" pitchFamily="18" charset="2"/>
              </a:rPr>
              <a:t>,</a:t>
            </a:r>
            <a:r>
              <a:rPr lang="en-US" altLang="zh-CN" b="1" dirty="0">
                <a:cs typeface="Cambria Math" panose="02040503050406030204" pitchFamily="18" charset="0"/>
                <a:sym typeface="Symbol" panose="05050102010706020507" pitchFamily="18" charset="2"/>
              </a:rPr>
              <a:t> </a:t>
            </a:r>
            <a:r>
              <a:rPr lang="en-US" altLang="zh-CN" dirty="0"/>
              <a:t>denoted by </a:t>
            </a:r>
            <a:r>
              <a:rPr lang="en-US" altLang="zh-CN" b="1" dirty="0">
                <a:cs typeface="Cambria Math" panose="02040503050406030204" pitchFamily="18" charset="0"/>
                <a:sym typeface="Symbol" panose="05050102010706020507" pitchFamily="18" charset="2"/>
              </a:rPr>
              <a:t>A </a:t>
            </a:r>
            <a:r>
              <a:rPr lang="en-US" altLang="zh-CN" dirty="0">
                <a:latin typeface="Cambria Math" panose="02040503050406030204" pitchFamily="18" charset="0"/>
                <a:cs typeface="Cambria Math" panose="02040503050406030204" pitchFamily="18" charset="0"/>
                <a:sym typeface="Symbol" panose="05050102010706020507" pitchFamily="18" charset="2"/>
              </a:rPr>
              <a:t>⊙</a:t>
            </a:r>
            <a:r>
              <a:rPr lang="en-US" altLang="zh-CN" dirty="0">
                <a:cs typeface="Cambria Math" panose="02040503050406030204" pitchFamily="18" charset="0"/>
                <a:sym typeface="Symbol" panose="05050102010706020507" pitchFamily="18" charset="2"/>
              </a:rPr>
              <a:t> </a:t>
            </a:r>
            <a:r>
              <a:rPr lang="en-US" altLang="zh-CN" b="1" dirty="0">
                <a:cs typeface="Cambria Math" panose="02040503050406030204" pitchFamily="18" charset="0"/>
                <a:sym typeface="Symbol" panose="05050102010706020507" pitchFamily="18" charset="2"/>
              </a:rPr>
              <a:t>B</a:t>
            </a:r>
            <a:r>
              <a:rPr lang="en-US" altLang="zh-CN" dirty="0">
                <a:cs typeface="Cambria Math" panose="02040503050406030204" pitchFamily="18" charset="0"/>
                <a:sym typeface="Symbol" panose="05050102010706020507" pitchFamily="18" charset="2"/>
              </a:rPr>
              <a:t>, is the </a:t>
            </a:r>
            <a:r>
              <a:rPr lang="en-US" altLang="zh-CN" i="1" dirty="0">
                <a:cs typeface="Cambria Math" panose="02040503050406030204" pitchFamily="18" charset="0"/>
              </a:rPr>
              <a:t>m</a:t>
            </a:r>
            <a:r>
              <a:rPr lang="en-US" altLang="zh-CN" i="1" dirty="0">
                <a:latin typeface="Cambria Math" panose="02040503050406030204" pitchFamily="18" charset="0"/>
                <a:cs typeface="Cambria Math" panose="02040503050406030204" pitchFamily="18" charset="0"/>
              </a:rPr>
              <a:t> </a:t>
            </a:r>
            <a:r>
              <a:rPr lang="en-US" altLang="zh-CN" dirty="0">
                <a:latin typeface="Cambria Math" panose="02040503050406030204" pitchFamily="18" charset="0"/>
                <a:cs typeface="Cambria Math" panose="02040503050406030204" pitchFamily="18" charset="0"/>
                <a:sym typeface="Symbol" panose="05050102010706020507" pitchFamily="18" charset="2"/>
              </a:rPr>
              <a:t>  </a:t>
            </a:r>
            <a:r>
              <a:rPr lang="en-US" altLang="zh-CN" i="1" dirty="0">
                <a:latin typeface="Cambria Math" panose="02040503050406030204" pitchFamily="18" charset="0"/>
                <a:cs typeface="Cambria Math" panose="02040503050406030204" pitchFamily="18" charset="0"/>
                <a:sym typeface="Symbol" panose="05050102010706020507" pitchFamily="18" charset="2"/>
              </a:rPr>
              <a:t> </a:t>
            </a:r>
            <a:r>
              <a:rPr lang="en-US" altLang="zh-CN" i="1" dirty="0">
                <a:cs typeface="Cambria Math" panose="02040503050406030204" pitchFamily="18" charset="0"/>
                <a:sym typeface="Symbol" panose="05050102010706020507" pitchFamily="18" charset="2"/>
              </a:rPr>
              <a:t>n</a:t>
            </a:r>
            <a:r>
              <a:rPr lang="en-US" altLang="zh-CN" dirty="0">
                <a:latin typeface="Cambria Math" panose="02040503050406030204" pitchFamily="18" charset="0"/>
                <a:cs typeface="Cambria Math" panose="02040503050406030204" pitchFamily="18" charset="0"/>
                <a:sym typeface="Symbol" panose="05050102010706020507" pitchFamily="18" charset="2"/>
              </a:rPr>
              <a:t> </a:t>
            </a:r>
            <a:r>
              <a:rPr lang="en-US" altLang="zh-CN" dirty="0">
                <a:cs typeface="Cambria Math" panose="02040503050406030204" pitchFamily="18" charset="0"/>
                <a:sym typeface="Symbol" panose="05050102010706020507" pitchFamily="18" charset="2"/>
              </a:rPr>
              <a:t>zero-one matrix with (</a:t>
            </a:r>
            <a:r>
              <a:rPr lang="en-US" altLang="zh-CN" i="1" dirty="0">
                <a:cs typeface="Cambria Math" panose="02040503050406030204" pitchFamily="18" charset="0"/>
                <a:sym typeface="Symbol" panose="05050102010706020507" pitchFamily="18" charset="2"/>
              </a:rPr>
              <a:t>i,j</a:t>
            </a:r>
            <a:r>
              <a:rPr lang="en-US" altLang="zh-CN" dirty="0">
                <a:cs typeface="Cambria Math" panose="02040503050406030204" pitchFamily="18" charset="0"/>
                <a:sym typeface="Symbol" panose="05050102010706020507" pitchFamily="18" charset="2"/>
              </a:rPr>
              <a:t>)</a:t>
            </a:r>
            <a:r>
              <a:rPr lang="en-US" altLang="zh-CN" baseline="30000" dirty="0">
                <a:cs typeface="Cambria Math" panose="02040503050406030204" pitchFamily="18" charset="0"/>
                <a:sym typeface="Symbol" panose="05050102010706020507" pitchFamily="18" charset="2"/>
              </a:rPr>
              <a:t>th</a:t>
            </a:r>
            <a:r>
              <a:rPr lang="en-US" altLang="zh-CN" dirty="0">
                <a:cs typeface="Cambria Math" panose="02040503050406030204" pitchFamily="18" charset="0"/>
                <a:sym typeface="Symbol" panose="05050102010706020507" pitchFamily="18" charset="2"/>
              </a:rPr>
              <a:t> entry</a:t>
            </a:r>
            <a:endParaRPr lang="en-US" altLang="zh-CN" dirty="0">
              <a:latin typeface="Cambria Math" panose="02040503050406030204" pitchFamily="18" charset="0"/>
              <a:cs typeface="Cambria Math" panose="02040503050406030204" pitchFamily="18" charset="0"/>
              <a:sym typeface="Symbol" panose="05050102010706020507" pitchFamily="18" charset="2"/>
            </a:endParaRPr>
          </a:p>
          <a:p>
            <a:pPr lvl="1" eaLnBrk="1" hangingPunct="1">
              <a:buNone/>
            </a:pPr>
            <a:r>
              <a:rPr lang="en-US" altLang="zh-CN" dirty="0">
                <a:latin typeface="Cambria Math" panose="02040503050406030204" pitchFamily="18" charset="0"/>
                <a:cs typeface="Cambria Math" panose="02040503050406030204" pitchFamily="18" charset="0"/>
                <a:sym typeface="Symbol" panose="05050102010706020507" pitchFamily="18" charset="2"/>
              </a:rPr>
              <a:t>           </a:t>
            </a:r>
            <a:r>
              <a:rPr lang="en-US" altLang="zh-CN" i="1" dirty="0">
                <a:cs typeface="Cambria Math" panose="02040503050406030204" pitchFamily="18" charset="0"/>
                <a:sym typeface="Symbol" panose="05050102010706020507" pitchFamily="18" charset="2"/>
              </a:rPr>
              <a:t>c</a:t>
            </a:r>
            <a:r>
              <a:rPr lang="en-US" altLang="zh-CN" i="1" baseline="-25000" dirty="0">
                <a:cs typeface="Cambria Math" panose="02040503050406030204" pitchFamily="18" charset="0"/>
                <a:sym typeface="Symbol" panose="05050102010706020507" pitchFamily="18" charset="2"/>
              </a:rPr>
              <a:t>ij</a:t>
            </a:r>
            <a:r>
              <a:rPr lang="en-US" altLang="zh-CN" baseline="-25000" dirty="0">
                <a:cs typeface="Cambria Math" panose="02040503050406030204" pitchFamily="18" charset="0"/>
                <a:sym typeface="Symbol" panose="05050102010706020507" pitchFamily="18" charset="2"/>
              </a:rPr>
              <a:t> </a:t>
            </a:r>
            <a:r>
              <a:rPr lang="en-US" altLang="zh-CN" dirty="0">
                <a:cs typeface="Cambria Math" panose="02040503050406030204" pitchFamily="18" charset="0"/>
                <a:sym typeface="Symbol" panose="05050102010706020507" pitchFamily="18" charset="2"/>
              </a:rPr>
              <a:t>= (</a:t>
            </a:r>
            <a:r>
              <a:rPr lang="en-US" altLang="zh-CN" i="1" dirty="0">
                <a:cs typeface="Cambria Math" panose="02040503050406030204" pitchFamily="18" charset="0"/>
                <a:sym typeface="Symbol" panose="05050102010706020507" pitchFamily="18" charset="2"/>
              </a:rPr>
              <a:t>a</a:t>
            </a:r>
            <a:r>
              <a:rPr lang="en-US" altLang="zh-CN" i="1" baseline="-25000" dirty="0">
                <a:cs typeface="Cambria Math" panose="02040503050406030204" pitchFamily="18" charset="0"/>
                <a:sym typeface="Symbol" panose="05050102010706020507" pitchFamily="18" charset="2"/>
              </a:rPr>
              <a:t>i</a:t>
            </a:r>
            <a:r>
              <a:rPr lang="en-US" altLang="zh-CN" baseline="-25000" dirty="0">
                <a:cs typeface="Cambria Math" panose="02040503050406030204" pitchFamily="18" charset="0"/>
                <a:sym typeface="Symbol" panose="05050102010706020507" pitchFamily="18" charset="2"/>
              </a:rPr>
              <a:t>1</a:t>
            </a:r>
            <a:r>
              <a:rPr lang="en-US" altLang="zh-CN" dirty="0">
                <a:latin typeface="Cambria Math" panose="02040503050406030204" pitchFamily="18" charset="0"/>
                <a:cs typeface="Cambria Math" panose="02040503050406030204" pitchFamily="18" charset="0"/>
                <a:sym typeface="Symbol" panose="05050102010706020507" pitchFamily="18" charset="2"/>
              </a:rPr>
              <a:t> ∧ </a:t>
            </a:r>
            <a:r>
              <a:rPr lang="en-US" altLang="zh-CN" i="1" dirty="0">
                <a:cs typeface="Cambria Math" panose="02040503050406030204" pitchFamily="18" charset="0"/>
                <a:sym typeface="Symbol" panose="05050102010706020507" pitchFamily="18" charset="2"/>
              </a:rPr>
              <a:t>b</a:t>
            </a:r>
            <a:r>
              <a:rPr lang="en-US" altLang="zh-CN" baseline="-25000" dirty="0">
                <a:cs typeface="Cambria Math" panose="02040503050406030204" pitchFamily="18" charset="0"/>
                <a:sym typeface="Symbol" panose="05050102010706020507" pitchFamily="18" charset="2"/>
              </a:rPr>
              <a:t>1</a:t>
            </a:r>
            <a:r>
              <a:rPr lang="en-US" altLang="zh-CN" i="1" baseline="-25000" dirty="0">
                <a:cs typeface="Cambria Math" panose="02040503050406030204" pitchFamily="18" charset="0"/>
                <a:sym typeface="Symbol" panose="05050102010706020507" pitchFamily="18" charset="2"/>
              </a:rPr>
              <a:t>j</a:t>
            </a:r>
            <a:r>
              <a:rPr lang="en-US" altLang="zh-CN" dirty="0">
                <a:cs typeface="Cambria Math" panose="02040503050406030204" pitchFamily="18" charset="0"/>
                <a:sym typeface="Symbol" panose="05050102010706020507" pitchFamily="18" charset="2"/>
              </a:rPr>
              <a:t>)</a:t>
            </a:r>
            <a:r>
              <a:rPr lang="en-US" altLang="zh-CN" dirty="0">
                <a:latin typeface="Cambria Math" panose="02040503050406030204" pitchFamily="18" charset="0"/>
                <a:cs typeface="Cambria Math" panose="02040503050406030204" pitchFamily="18" charset="0"/>
                <a:sym typeface="Symbol" panose="05050102010706020507" pitchFamily="18" charset="2"/>
              </a:rPr>
              <a:t>∨</a:t>
            </a:r>
            <a:r>
              <a:rPr lang="en-US" altLang="zh-CN" dirty="0">
                <a:cs typeface="Cambria Math" panose="02040503050406030204" pitchFamily="18" charset="0"/>
                <a:sym typeface="Symbol" panose="05050102010706020507" pitchFamily="18" charset="2"/>
              </a:rPr>
              <a:t> (</a:t>
            </a:r>
            <a:r>
              <a:rPr lang="en-US" altLang="zh-CN" i="1" dirty="0">
                <a:cs typeface="Cambria Math" panose="02040503050406030204" pitchFamily="18" charset="0"/>
                <a:sym typeface="Symbol" panose="05050102010706020507" pitchFamily="18" charset="2"/>
              </a:rPr>
              <a:t>a</a:t>
            </a:r>
            <a:r>
              <a:rPr lang="en-US" altLang="zh-CN" baseline="-25000" dirty="0">
                <a:cs typeface="Cambria Math" panose="02040503050406030204" pitchFamily="18" charset="0"/>
                <a:sym typeface="Symbol" panose="05050102010706020507" pitchFamily="18" charset="2"/>
              </a:rPr>
              <a:t>i2</a:t>
            </a:r>
            <a:r>
              <a:rPr lang="en-US" altLang="zh-CN" dirty="0">
                <a:latin typeface="Cambria Math" panose="02040503050406030204" pitchFamily="18" charset="0"/>
                <a:cs typeface="Cambria Math" panose="02040503050406030204" pitchFamily="18" charset="0"/>
                <a:sym typeface="Symbol" panose="05050102010706020507" pitchFamily="18" charset="2"/>
              </a:rPr>
              <a:t> ∧ </a:t>
            </a:r>
            <a:r>
              <a:rPr lang="en-US" altLang="zh-CN" i="1" dirty="0">
                <a:cs typeface="Cambria Math" panose="02040503050406030204" pitchFamily="18" charset="0"/>
                <a:sym typeface="Symbol" panose="05050102010706020507" pitchFamily="18" charset="2"/>
              </a:rPr>
              <a:t>b</a:t>
            </a:r>
            <a:r>
              <a:rPr lang="en-US" altLang="zh-CN" baseline="-25000" dirty="0">
                <a:cs typeface="Cambria Math" panose="02040503050406030204" pitchFamily="18" charset="0"/>
                <a:sym typeface="Symbol" panose="05050102010706020507" pitchFamily="18" charset="2"/>
              </a:rPr>
              <a:t>2j</a:t>
            </a:r>
            <a:r>
              <a:rPr lang="en-US" altLang="zh-CN" dirty="0">
                <a:cs typeface="Cambria Math" panose="02040503050406030204" pitchFamily="18" charset="0"/>
                <a:sym typeface="Symbol" panose="05050102010706020507" pitchFamily="18" charset="2"/>
              </a:rPr>
              <a:t>)</a:t>
            </a:r>
            <a:r>
              <a:rPr lang="en-US" altLang="zh-CN" dirty="0">
                <a:latin typeface="Cambria Math" panose="02040503050406030204" pitchFamily="18" charset="0"/>
                <a:cs typeface="Cambria Math" panose="02040503050406030204" pitchFamily="18" charset="0"/>
                <a:sym typeface="Symbol" panose="05050102010706020507" pitchFamily="18" charset="2"/>
              </a:rPr>
              <a:t> ∨ </a:t>
            </a:r>
            <a:r>
              <a:rPr lang="en-US" altLang="zh-CN" dirty="0">
                <a:latin typeface="Cambria Math" panose="02040503050406030204" pitchFamily="18" charset="0"/>
                <a:ea typeface="Cambria Math" panose="02040503050406030204" pitchFamily="18" charset="0"/>
                <a:sym typeface="Symbol" panose="05050102010706020507" pitchFamily="18" charset="2"/>
              </a:rPr>
              <a:t>…</a:t>
            </a:r>
            <a:r>
              <a:rPr lang="en-US" altLang="zh-CN" dirty="0">
                <a:latin typeface="Cambria Math" panose="02040503050406030204" pitchFamily="18" charset="0"/>
                <a:cs typeface="Cambria Math" panose="02040503050406030204" pitchFamily="18" charset="0"/>
                <a:sym typeface="Symbol" panose="05050102010706020507" pitchFamily="18" charset="2"/>
              </a:rPr>
              <a:t> ∨ </a:t>
            </a:r>
            <a:r>
              <a:rPr lang="en-US" altLang="zh-CN" dirty="0">
                <a:cs typeface="Cambria Math" panose="02040503050406030204" pitchFamily="18" charset="0"/>
                <a:sym typeface="Symbol" panose="05050102010706020507" pitchFamily="18" charset="2"/>
              </a:rPr>
              <a:t>(</a:t>
            </a:r>
            <a:r>
              <a:rPr lang="en-US" altLang="zh-CN" i="1" dirty="0">
                <a:cs typeface="Cambria Math" panose="02040503050406030204" pitchFamily="18" charset="0"/>
                <a:sym typeface="Symbol" panose="05050102010706020507" pitchFamily="18" charset="2"/>
              </a:rPr>
              <a:t>a</a:t>
            </a:r>
            <a:r>
              <a:rPr lang="en-US" altLang="zh-CN" i="1" baseline="-25000" dirty="0">
                <a:cs typeface="Cambria Math" panose="02040503050406030204" pitchFamily="18" charset="0"/>
                <a:sym typeface="Symbol" panose="05050102010706020507" pitchFamily="18" charset="2"/>
              </a:rPr>
              <a:t>ik</a:t>
            </a:r>
            <a:r>
              <a:rPr lang="en-US" altLang="zh-CN" dirty="0">
                <a:latin typeface="Cambria Math" panose="02040503050406030204" pitchFamily="18" charset="0"/>
                <a:cs typeface="Cambria Math" panose="02040503050406030204" pitchFamily="18" charset="0"/>
                <a:sym typeface="Symbol" panose="05050102010706020507" pitchFamily="18" charset="2"/>
              </a:rPr>
              <a:t> ∧ </a:t>
            </a:r>
            <a:r>
              <a:rPr lang="en-US" altLang="zh-CN" i="1" dirty="0">
                <a:cs typeface="Cambria Math" panose="02040503050406030204" pitchFamily="18" charset="0"/>
                <a:sym typeface="Symbol" panose="05050102010706020507" pitchFamily="18" charset="2"/>
              </a:rPr>
              <a:t>b</a:t>
            </a:r>
            <a:r>
              <a:rPr lang="en-US" altLang="zh-CN" i="1" baseline="-25000" dirty="0">
                <a:cs typeface="Cambria Math" panose="02040503050406030204" pitchFamily="18" charset="0"/>
                <a:sym typeface="Symbol" panose="05050102010706020507" pitchFamily="18" charset="2"/>
              </a:rPr>
              <a:t>kj</a:t>
            </a:r>
            <a:r>
              <a:rPr lang="en-US" altLang="zh-CN" dirty="0">
                <a:cs typeface="Cambria Math" panose="02040503050406030204" pitchFamily="18" charset="0"/>
                <a:sym typeface="Symbol" panose="05050102010706020507" pitchFamily="18" charset="2"/>
              </a:rPr>
              <a:t>)</a:t>
            </a:r>
            <a:r>
              <a:rPr lang="en-US" altLang="zh-CN" dirty="0">
                <a:latin typeface="Cambria Math" panose="02040503050406030204" pitchFamily="18" charset="0"/>
                <a:cs typeface="Cambria Math" panose="02040503050406030204" pitchFamily="18" charset="0"/>
                <a:sym typeface="Symbol" panose="05050102010706020507" pitchFamily="18" charset="2"/>
              </a:rPr>
              <a:t>.</a:t>
            </a:r>
          </a:p>
          <a:p>
            <a:pPr eaLnBrk="1" hangingPunct="1">
              <a:buNone/>
            </a:pPr>
            <a:r>
              <a:rPr lang="en-US" altLang="zh-CN" b="1" dirty="0">
                <a:latin typeface="Cambria Math" panose="02040503050406030204" pitchFamily="18" charset="0"/>
                <a:cs typeface="Cambria Math" panose="02040503050406030204" pitchFamily="18" charset="0"/>
                <a:sym typeface="Symbol" panose="05050102010706020507" pitchFamily="18" charset="2"/>
              </a:rPr>
              <a:t>    </a:t>
            </a:r>
            <a:endParaRPr lang="en-US" altLang="zh-CN" dirty="0"/>
          </a:p>
        </p:txBody>
      </p:sp>
      <p:pic>
        <p:nvPicPr>
          <p:cNvPr id="17412" name="Picture 8" descr="addin_tmp.png"/>
          <p:cNvPicPr>
            <a:picLocks noChangeAspect="1"/>
          </p:cNvPicPr>
          <p:nvPr>
            <p:custDataLst>
              <p:tags r:id="rId1"/>
            </p:custDataLst>
          </p:nvPr>
        </p:nvPicPr>
        <p:blipFill>
          <a:blip r:embed="rId5"/>
          <a:stretch>
            <a:fillRect/>
          </a:stretch>
        </p:blipFill>
        <p:spPr>
          <a:xfrm>
            <a:off x="5740400" y="3125788"/>
            <a:ext cx="155575" cy="152400"/>
          </a:xfrm>
          <a:prstGeom prst="rect">
            <a:avLst/>
          </a:prstGeom>
          <a:noFill/>
          <a:ln w="9525">
            <a:noFill/>
          </a:ln>
        </p:spPr>
      </p:pic>
      <p:pic>
        <p:nvPicPr>
          <p:cNvPr id="17413" name="Picture 9" descr="addin_tmp.png"/>
          <p:cNvPicPr>
            <a:picLocks noChangeAspect="1"/>
          </p:cNvPicPr>
          <p:nvPr>
            <p:custDataLst>
              <p:tags r:id="rId2"/>
            </p:custDataLst>
          </p:nvPr>
        </p:nvPicPr>
        <p:blipFill>
          <a:blip r:embed="rId5"/>
          <a:stretch>
            <a:fillRect/>
          </a:stretch>
        </p:blipFill>
        <p:spPr>
          <a:xfrm>
            <a:off x="4656138" y="2139950"/>
            <a:ext cx="155575" cy="152400"/>
          </a:xfrm>
          <a:prstGeom prst="rect">
            <a:avLst/>
          </a:prstGeom>
          <a:noFill/>
          <a:ln w="9525">
            <a:noFill/>
          </a:ln>
        </p:spPr>
      </p:pic>
      <p:pic>
        <p:nvPicPr>
          <p:cNvPr id="17414" name="Picture 10" descr="addin_tmp.png"/>
          <p:cNvPicPr>
            <a:picLocks noChangeAspect="1"/>
          </p:cNvPicPr>
          <p:nvPr>
            <p:custDataLst>
              <p:tags r:id="rId3"/>
            </p:custDataLst>
          </p:nvPr>
        </p:nvPicPr>
        <p:blipFill>
          <a:blip r:embed="rId5"/>
          <a:stretch>
            <a:fillRect/>
          </a:stretch>
        </p:blipFill>
        <p:spPr>
          <a:xfrm>
            <a:off x="6057900" y="1676400"/>
            <a:ext cx="155575" cy="152400"/>
          </a:xfrm>
          <a:prstGeom prst="rect">
            <a:avLst/>
          </a:prstGeom>
          <a:noFill/>
          <a:ln w="9525">
            <a:noFill/>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63" y="228600"/>
            <a:ext cx="8015288" cy="914400"/>
          </a:xfrm>
        </p:spPr>
        <p:txBody>
          <a:bodyPr vert="horz" wrap="square" lIns="91440" tIns="45720" rIns="91440" bIns="45720" numCol="1" anchor="ctr"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000" b="0" i="0" u="none" strike="noStrike" kern="1200" cap="none" spc="0" normalizeH="0" baseline="0" noProof="0" dirty="0">
                <a:ln>
                  <a:noFill/>
                </a:ln>
                <a:solidFill>
                  <a:schemeClr val="tx2"/>
                </a:solidFill>
                <a:effectLst/>
                <a:uLnTx/>
                <a:uFillTx/>
                <a:latin typeface="+mj-lt"/>
                <a:ea typeface="+mj-ea"/>
                <a:cs typeface="+mj-cs"/>
              </a:rPr>
              <a:t>Boolean Product of Zero-One Matrices</a:t>
            </a:r>
          </a:p>
        </p:txBody>
      </p:sp>
      <p:sp>
        <p:nvSpPr>
          <p:cNvPr id="18435" name="Content Placeholder 2"/>
          <p:cNvSpPr>
            <a:spLocks noGrp="1"/>
          </p:cNvSpPr>
          <p:nvPr>
            <p:ph idx="1"/>
          </p:nvPr>
        </p:nvSpPr>
        <p:spPr>
          <a:xfrm>
            <a:off x="349250" y="1341438"/>
            <a:ext cx="7924800" cy="4419600"/>
          </a:xfrm>
        </p:spPr>
        <p:txBody>
          <a:bodyPr vert="horz" wrap="square" lIns="91440" tIns="45720" rIns="91440" bIns="45720" anchor="t"/>
          <a:lstStyle/>
          <a:p>
            <a:pPr eaLnBrk="1" hangingPunct="1">
              <a:buNone/>
            </a:pPr>
            <a:r>
              <a:rPr lang="en-US" altLang="zh-CN" b="1" dirty="0">
                <a:cs typeface="Cambria Math" panose="02040503050406030204" pitchFamily="18" charset="0"/>
                <a:sym typeface="Symbol" panose="05050102010706020507" pitchFamily="18" charset="2"/>
              </a:rPr>
              <a:t>Example</a:t>
            </a:r>
            <a:r>
              <a:rPr lang="en-US" altLang="zh-CN" dirty="0">
                <a:latin typeface="Cambria Math" panose="02040503050406030204" pitchFamily="18" charset="0"/>
                <a:cs typeface="Cambria Math" panose="02040503050406030204" pitchFamily="18" charset="0"/>
                <a:sym typeface="Symbol" panose="05050102010706020507" pitchFamily="18" charset="2"/>
              </a:rPr>
              <a:t>: </a:t>
            </a:r>
            <a:r>
              <a:rPr lang="en-US" altLang="zh-CN" dirty="0">
                <a:cs typeface="Cambria Math" panose="02040503050406030204" pitchFamily="18" charset="0"/>
                <a:sym typeface="Symbol" panose="05050102010706020507" pitchFamily="18" charset="2"/>
              </a:rPr>
              <a:t>Find the Boolean product of </a:t>
            </a:r>
            <a:r>
              <a:rPr lang="en-US" altLang="zh-CN" b="1" dirty="0">
                <a:cs typeface="Cambria Math" panose="02040503050406030204" pitchFamily="18" charset="0"/>
                <a:sym typeface="Symbol" panose="05050102010706020507" pitchFamily="18" charset="2"/>
              </a:rPr>
              <a:t>A</a:t>
            </a:r>
            <a:r>
              <a:rPr lang="en-US" altLang="zh-CN" dirty="0">
                <a:cs typeface="Cambria Math" panose="02040503050406030204" pitchFamily="18" charset="0"/>
                <a:sym typeface="Symbol" panose="05050102010706020507" pitchFamily="18" charset="2"/>
              </a:rPr>
              <a:t> </a:t>
            </a:r>
            <a:br>
              <a:rPr lang="en-US" altLang="zh-CN" dirty="0">
                <a:cs typeface="Cambria Math" panose="02040503050406030204" pitchFamily="18" charset="0"/>
                <a:sym typeface="Symbol" panose="05050102010706020507" pitchFamily="18" charset="2"/>
              </a:rPr>
            </a:br>
            <a:br>
              <a:rPr lang="en-US" altLang="zh-CN" sz="1600" dirty="0">
                <a:cs typeface="Cambria Math" panose="02040503050406030204" pitchFamily="18" charset="0"/>
                <a:sym typeface="Symbol" panose="05050102010706020507" pitchFamily="18" charset="2"/>
              </a:rPr>
            </a:br>
            <a:r>
              <a:rPr lang="en-US" altLang="zh-CN" dirty="0">
                <a:cs typeface="Cambria Math" panose="02040503050406030204" pitchFamily="18" charset="0"/>
                <a:sym typeface="Symbol" panose="05050102010706020507" pitchFamily="18" charset="2"/>
              </a:rPr>
              <a:t>and </a:t>
            </a:r>
            <a:r>
              <a:rPr lang="en-US" altLang="zh-CN" b="1" dirty="0">
                <a:cs typeface="Cambria Math" panose="02040503050406030204" pitchFamily="18" charset="0"/>
                <a:sym typeface="Symbol" panose="05050102010706020507" pitchFamily="18" charset="2"/>
              </a:rPr>
              <a:t>B</a:t>
            </a:r>
            <a:r>
              <a:rPr lang="en-US" altLang="zh-CN" dirty="0">
                <a:cs typeface="Cambria Math" panose="02040503050406030204" pitchFamily="18" charset="0"/>
                <a:sym typeface="Symbol" panose="05050102010706020507" pitchFamily="18" charset="2"/>
              </a:rPr>
              <a:t>, where </a:t>
            </a:r>
          </a:p>
          <a:p>
            <a:pPr eaLnBrk="1" hangingPunct="1">
              <a:buNone/>
            </a:pPr>
            <a:endParaRPr lang="en-US" altLang="zh-CN" sz="2000" dirty="0">
              <a:cs typeface="Cambria Math" panose="02040503050406030204" pitchFamily="18" charset="0"/>
              <a:sym typeface="Symbol" panose="05050102010706020507" pitchFamily="18" charset="2"/>
            </a:endParaRPr>
          </a:p>
          <a:p>
            <a:pPr eaLnBrk="1" hangingPunct="1">
              <a:buNone/>
            </a:pPr>
            <a:r>
              <a:rPr lang="en-US" altLang="zh-CN" dirty="0"/>
              <a:t>S</a:t>
            </a:r>
            <a:r>
              <a:rPr lang="en-US" altLang="zh-CN" b="1" dirty="0"/>
              <a:t>olution</a:t>
            </a:r>
            <a:r>
              <a:rPr lang="en-US" altLang="zh-CN" dirty="0"/>
              <a:t>:</a:t>
            </a:r>
          </a:p>
        </p:txBody>
      </p:sp>
      <p:grpSp>
        <p:nvGrpSpPr>
          <p:cNvPr id="18436" name="组合 3"/>
          <p:cNvGrpSpPr/>
          <p:nvPr/>
        </p:nvGrpSpPr>
        <p:grpSpPr>
          <a:xfrm>
            <a:off x="1727200" y="4724400"/>
            <a:ext cx="5054600" cy="950913"/>
            <a:chOff x="1719943" y="4229100"/>
            <a:chExt cx="5054237" cy="950595"/>
          </a:xfrm>
        </p:grpSpPr>
        <p:pic>
          <p:nvPicPr>
            <p:cNvPr id="18441" name="Picture 11" descr="addin_tmp.png"/>
            <p:cNvPicPr>
              <a:picLocks noChangeAspect="1"/>
            </p:cNvPicPr>
            <p:nvPr>
              <p:custDataLst>
                <p:tags r:id="rId4"/>
              </p:custDataLst>
            </p:nvPr>
          </p:nvPicPr>
          <p:blipFill>
            <a:blip r:embed="rId8"/>
            <a:stretch>
              <a:fillRect/>
            </a:stretch>
          </p:blipFill>
          <p:spPr>
            <a:xfrm>
              <a:off x="4953000" y="4267200"/>
              <a:ext cx="1821180" cy="912495"/>
            </a:xfrm>
            <a:prstGeom prst="rect">
              <a:avLst/>
            </a:prstGeom>
            <a:noFill/>
            <a:ln w="9525">
              <a:noFill/>
            </a:ln>
          </p:spPr>
        </p:pic>
        <p:pic>
          <p:nvPicPr>
            <p:cNvPr id="18442" name="Picture 16" descr="addin_tmp.png"/>
            <p:cNvPicPr>
              <a:picLocks noChangeAspect="1"/>
            </p:cNvPicPr>
            <p:nvPr>
              <p:custDataLst>
                <p:tags r:id="rId5"/>
              </p:custDataLst>
            </p:nvPr>
          </p:nvPicPr>
          <p:blipFill>
            <a:blip r:embed="rId9"/>
            <a:stretch>
              <a:fillRect/>
            </a:stretch>
          </p:blipFill>
          <p:spPr>
            <a:xfrm>
              <a:off x="1719943" y="4229100"/>
              <a:ext cx="2872740" cy="912495"/>
            </a:xfrm>
            <a:prstGeom prst="rect">
              <a:avLst/>
            </a:prstGeom>
            <a:noFill/>
            <a:ln w="9525">
              <a:noFill/>
            </a:ln>
          </p:spPr>
        </p:pic>
      </p:grpSp>
      <p:pic>
        <p:nvPicPr>
          <p:cNvPr id="18437" name="Picture 19" descr="addin_tmp.png"/>
          <p:cNvPicPr>
            <a:picLocks noChangeAspect="1"/>
          </p:cNvPicPr>
          <p:nvPr>
            <p:custDataLst>
              <p:tags r:id="rId1"/>
            </p:custDataLst>
          </p:nvPr>
        </p:nvPicPr>
        <p:blipFill>
          <a:blip r:embed="rId10"/>
          <a:stretch>
            <a:fillRect/>
          </a:stretch>
        </p:blipFill>
        <p:spPr>
          <a:xfrm>
            <a:off x="898525" y="3581400"/>
            <a:ext cx="7312025" cy="912813"/>
          </a:xfrm>
          <a:prstGeom prst="rect">
            <a:avLst/>
          </a:prstGeom>
          <a:noFill/>
          <a:ln w="9525">
            <a:noFill/>
          </a:ln>
        </p:spPr>
      </p:pic>
      <p:grpSp>
        <p:nvGrpSpPr>
          <p:cNvPr id="18438" name="组合 7"/>
          <p:cNvGrpSpPr/>
          <p:nvPr/>
        </p:nvGrpSpPr>
        <p:grpSpPr>
          <a:xfrm>
            <a:off x="3352800" y="1941513"/>
            <a:ext cx="3925888" cy="912812"/>
            <a:chOff x="3442335" y="5107305"/>
            <a:chExt cx="3926205" cy="912495"/>
          </a:xfrm>
        </p:grpSpPr>
        <p:pic>
          <p:nvPicPr>
            <p:cNvPr id="18439" name="Picture 5" descr="addin_tmp.png"/>
            <p:cNvPicPr>
              <a:picLocks noChangeAspect="1"/>
            </p:cNvPicPr>
            <p:nvPr>
              <p:custDataLst>
                <p:tags r:id="rId2"/>
              </p:custDataLst>
            </p:nvPr>
          </p:nvPicPr>
          <p:blipFill>
            <a:blip r:embed="rId11"/>
            <a:stretch>
              <a:fillRect/>
            </a:stretch>
          </p:blipFill>
          <p:spPr>
            <a:xfrm>
              <a:off x="3442335" y="5107305"/>
              <a:ext cx="1739265" cy="912495"/>
            </a:xfrm>
            <a:prstGeom prst="rect">
              <a:avLst/>
            </a:prstGeom>
            <a:noFill/>
            <a:ln w="9525">
              <a:noFill/>
            </a:ln>
          </p:spPr>
        </p:pic>
        <p:pic>
          <p:nvPicPr>
            <p:cNvPr id="18440" name="Picture 6" descr="addin_tmp.png"/>
            <p:cNvPicPr>
              <a:picLocks noChangeAspect="1"/>
            </p:cNvPicPr>
            <p:nvPr>
              <p:custDataLst>
                <p:tags r:id="rId3"/>
              </p:custDataLst>
            </p:nvPr>
          </p:nvPicPr>
          <p:blipFill>
            <a:blip r:embed="rId12"/>
            <a:stretch>
              <a:fillRect/>
            </a:stretch>
          </p:blipFill>
          <p:spPr>
            <a:xfrm>
              <a:off x="5334000" y="5231674"/>
              <a:ext cx="2034540" cy="609600"/>
            </a:xfrm>
            <a:prstGeom prst="rect">
              <a:avLst/>
            </a:prstGeom>
            <a:noFill/>
            <a:ln w="9525">
              <a:noFill/>
            </a:ln>
          </p:spPr>
        </p:pic>
      </p:gr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63" y="228600"/>
            <a:ext cx="8015288" cy="914400"/>
          </a:xfrm>
        </p:spPr>
        <p:txBody>
          <a:bodyPr vert="horz" wrap="square" lIns="91440" tIns="45720" rIns="91440" bIns="45720" numCol="1" anchor="ctr"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000" b="0" i="0" u="none" strike="noStrike" kern="1200" cap="none" spc="0" normalizeH="0" baseline="0" noProof="0" dirty="0">
                <a:ln>
                  <a:noFill/>
                </a:ln>
                <a:solidFill>
                  <a:schemeClr val="tx2"/>
                </a:solidFill>
                <a:effectLst/>
                <a:uLnTx/>
                <a:uFillTx/>
                <a:latin typeface="+mj-lt"/>
                <a:ea typeface="+mj-ea"/>
                <a:cs typeface="+mj-cs"/>
              </a:rPr>
              <a:t>Boolean Powers of Zero-One Matrices</a:t>
            </a:r>
          </a:p>
        </p:txBody>
      </p:sp>
      <p:sp>
        <p:nvSpPr>
          <p:cNvPr id="20483" name="Content Placeholder 2"/>
          <p:cNvSpPr>
            <a:spLocks noGrp="1"/>
          </p:cNvSpPr>
          <p:nvPr>
            <p:ph idx="1"/>
          </p:nvPr>
        </p:nvSpPr>
        <p:spPr>
          <a:xfrm>
            <a:off x="228600" y="1371600"/>
            <a:ext cx="8305800" cy="4419600"/>
          </a:xfrm>
        </p:spPr>
        <p:txBody>
          <a:bodyPr vert="horz" wrap="square" lIns="91440" tIns="45720" rIns="91440" bIns="45720" anchor="t"/>
          <a:lstStyle/>
          <a:p>
            <a:pPr eaLnBrk="1" hangingPunct="1">
              <a:buNone/>
            </a:pPr>
            <a:r>
              <a:rPr lang="en-US" altLang="zh-CN" b="1" dirty="0"/>
              <a:t>   Definition</a:t>
            </a:r>
            <a:r>
              <a:rPr lang="en-US" altLang="zh-CN" dirty="0"/>
              <a:t>: Let </a:t>
            </a:r>
            <a:r>
              <a:rPr lang="en-US" altLang="zh-CN" sz="2800" b="1" dirty="0"/>
              <a:t>A</a:t>
            </a:r>
            <a:r>
              <a:rPr lang="en-US" altLang="zh-CN" sz="2800" dirty="0"/>
              <a:t> be a square </a:t>
            </a:r>
            <a:r>
              <a:rPr lang="en-US" altLang="zh-CN" sz="2800" dirty="0">
                <a:cs typeface="Cambria Math" panose="02040503050406030204" pitchFamily="18" charset="0"/>
                <a:sym typeface="Symbol" panose="05050102010706020507" pitchFamily="18" charset="2"/>
              </a:rPr>
              <a:t>zero-one matrix </a:t>
            </a:r>
            <a:r>
              <a:rPr lang="en-US" altLang="zh-CN" sz="2800" dirty="0">
                <a:cs typeface="Cambria Math" panose="02040503050406030204" pitchFamily="18" charset="0"/>
              </a:rPr>
              <a:t>and let </a:t>
            </a:r>
            <a:r>
              <a:rPr lang="en-US" altLang="zh-CN" sz="2800" i="1" dirty="0">
                <a:cs typeface="Cambria Math" panose="02040503050406030204" pitchFamily="18" charset="0"/>
              </a:rPr>
              <a:t>r</a:t>
            </a:r>
            <a:r>
              <a:rPr lang="en-US" altLang="zh-CN" sz="2800" dirty="0">
                <a:cs typeface="Cambria Math" panose="02040503050406030204" pitchFamily="18" charset="0"/>
              </a:rPr>
              <a:t> be a positive integer. The </a:t>
            </a:r>
            <a:r>
              <a:rPr lang="en-US" altLang="zh-CN" sz="2800" i="1" dirty="0">
                <a:cs typeface="Cambria Math" panose="02040503050406030204" pitchFamily="18" charset="0"/>
              </a:rPr>
              <a:t>r</a:t>
            </a:r>
            <a:r>
              <a:rPr lang="en-US" altLang="zh-CN" sz="2800" dirty="0">
                <a:cs typeface="Cambria Math" panose="02040503050406030204" pitchFamily="18" charset="0"/>
              </a:rPr>
              <a:t>th Boolean power of  </a:t>
            </a:r>
            <a:r>
              <a:rPr lang="en-US" altLang="zh-CN" sz="2800" b="1" dirty="0"/>
              <a:t>A</a:t>
            </a:r>
            <a:r>
              <a:rPr lang="en-US" altLang="zh-CN" sz="2800" dirty="0"/>
              <a:t> </a:t>
            </a:r>
            <a:r>
              <a:rPr lang="en-US" altLang="zh-CN" sz="2800" dirty="0">
                <a:cs typeface="Cambria Math" panose="02040503050406030204" pitchFamily="18" charset="0"/>
              </a:rPr>
              <a:t>is the Boolean product of </a:t>
            </a:r>
            <a:r>
              <a:rPr lang="en-US" altLang="zh-CN" sz="2800" i="1" dirty="0">
                <a:cs typeface="Cambria Math" panose="02040503050406030204" pitchFamily="18" charset="0"/>
              </a:rPr>
              <a:t>r</a:t>
            </a:r>
            <a:r>
              <a:rPr lang="en-US" altLang="zh-CN" sz="2800" dirty="0">
                <a:cs typeface="Cambria Math" panose="02040503050406030204" pitchFamily="18" charset="0"/>
              </a:rPr>
              <a:t> factors of </a:t>
            </a:r>
            <a:r>
              <a:rPr lang="en-US" altLang="zh-CN" sz="2800" b="1" dirty="0"/>
              <a:t>A</a:t>
            </a:r>
            <a:r>
              <a:rPr lang="en-US" altLang="zh-CN" sz="2800" dirty="0"/>
              <a:t>, denoted by </a:t>
            </a:r>
            <a:r>
              <a:rPr lang="en-US" altLang="zh-CN" sz="2800" b="1" dirty="0"/>
              <a:t>A</a:t>
            </a:r>
            <a:r>
              <a:rPr lang="en-US" altLang="zh-CN" sz="2800" b="1" baseline="30000" dirty="0"/>
              <a:t>[</a:t>
            </a:r>
            <a:r>
              <a:rPr lang="en-US" altLang="zh-CN" sz="2800" i="1" baseline="30000" dirty="0"/>
              <a:t>r</a:t>
            </a:r>
            <a:r>
              <a:rPr lang="en-US" altLang="zh-CN" sz="2800" b="1" baseline="30000" dirty="0"/>
              <a:t>] </a:t>
            </a:r>
            <a:r>
              <a:rPr lang="en-US" altLang="zh-CN" sz="2800" dirty="0"/>
              <a:t>.  Hence,</a:t>
            </a:r>
            <a:endParaRPr lang="en-US" altLang="zh-CN" sz="2400" dirty="0">
              <a:cs typeface="Cambria Math" panose="02040503050406030204" pitchFamily="18" charset="0"/>
            </a:endParaRPr>
          </a:p>
          <a:p>
            <a:pPr eaLnBrk="1" hangingPunct="1">
              <a:buNone/>
            </a:pPr>
            <a:endParaRPr lang="en-US" altLang="zh-CN" sz="2800" i="1" dirty="0">
              <a:latin typeface="Cambria Math" panose="02040503050406030204" pitchFamily="18" charset="0"/>
              <a:cs typeface="Cambria Math" panose="02040503050406030204" pitchFamily="18" charset="0"/>
              <a:sym typeface="Symbol" panose="05050102010706020507" pitchFamily="18" charset="2"/>
            </a:endParaRPr>
          </a:p>
          <a:p>
            <a:pPr eaLnBrk="1" hangingPunct="1">
              <a:buNone/>
            </a:pPr>
            <a:r>
              <a:rPr lang="en-US" altLang="zh-CN" sz="2800" i="1" dirty="0">
                <a:latin typeface="Cambria Math" panose="02040503050406030204" pitchFamily="18" charset="0"/>
                <a:cs typeface="Cambria Math" panose="02040503050406030204" pitchFamily="18" charset="0"/>
                <a:sym typeface="Symbol" panose="05050102010706020507" pitchFamily="18" charset="2"/>
              </a:rPr>
              <a:t>   </a:t>
            </a:r>
            <a:br>
              <a:rPr lang="en-US" altLang="zh-CN" sz="2800" i="1" dirty="0">
                <a:latin typeface="Cambria Math" panose="02040503050406030204" pitchFamily="18" charset="0"/>
                <a:cs typeface="Cambria Math" panose="02040503050406030204" pitchFamily="18" charset="0"/>
                <a:sym typeface="Symbol" panose="05050102010706020507" pitchFamily="18" charset="2"/>
              </a:rPr>
            </a:br>
            <a:r>
              <a:rPr lang="en-US" altLang="zh-CN" sz="2800" dirty="0">
                <a:cs typeface="Cambria Math" panose="02040503050406030204" pitchFamily="18" charset="0"/>
                <a:sym typeface="Symbol" panose="05050102010706020507" pitchFamily="18" charset="2"/>
              </a:rPr>
              <a:t>We define </a:t>
            </a:r>
            <a:r>
              <a:rPr lang="en-US" altLang="zh-CN" sz="2800" b="1" dirty="0"/>
              <a:t>A</a:t>
            </a:r>
            <a:r>
              <a:rPr lang="en-US" altLang="zh-CN" sz="2800" b="1" baseline="30000" dirty="0"/>
              <a:t>[</a:t>
            </a:r>
            <a:r>
              <a:rPr lang="en-US" altLang="zh-CN" sz="2800" baseline="30000" dirty="0"/>
              <a:t>0</a:t>
            </a:r>
            <a:r>
              <a:rPr lang="en-US" altLang="zh-CN" sz="2800" b="1" baseline="30000" dirty="0"/>
              <a:t>] </a:t>
            </a:r>
            <a:r>
              <a:rPr lang="en-US" altLang="zh-CN" sz="2800" b="1" dirty="0"/>
              <a:t> </a:t>
            </a:r>
            <a:r>
              <a:rPr lang="en-US" altLang="zh-CN" sz="2800" dirty="0">
                <a:cs typeface="Cambria Math" panose="02040503050406030204" pitchFamily="18" charset="0"/>
                <a:sym typeface="Symbol" panose="05050102010706020507" pitchFamily="18" charset="2"/>
              </a:rPr>
              <a:t>to be  </a:t>
            </a:r>
            <a:r>
              <a:rPr lang="en-US" altLang="zh-CN" b="1" dirty="0">
                <a:sym typeface="Symbol" panose="05050102010706020507" pitchFamily="18" charset="2"/>
              </a:rPr>
              <a:t>I</a:t>
            </a:r>
            <a:r>
              <a:rPr lang="en-US" altLang="zh-CN" i="1" baseline="-25000" dirty="0">
                <a:sym typeface="Symbol" panose="05050102010706020507" pitchFamily="18" charset="2"/>
              </a:rPr>
              <a:t>n</a:t>
            </a:r>
            <a:r>
              <a:rPr lang="en-US" altLang="zh-CN" dirty="0">
                <a:sym typeface="Symbol" panose="05050102010706020507" pitchFamily="18" charset="2"/>
              </a:rPr>
              <a:t>.</a:t>
            </a:r>
            <a:endParaRPr lang="en-US" altLang="zh-CN" sz="2800" i="1" dirty="0">
              <a:latin typeface="Cambria Math" panose="02040503050406030204" pitchFamily="18" charset="0"/>
              <a:cs typeface="Cambria Math" panose="02040503050406030204" pitchFamily="18" charset="0"/>
              <a:sym typeface="Symbol" panose="05050102010706020507" pitchFamily="18" charset="2"/>
            </a:endParaRPr>
          </a:p>
          <a:p>
            <a:pPr eaLnBrk="1" hangingPunct="1">
              <a:buNone/>
            </a:pPr>
            <a:r>
              <a:rPr lang="en-US" altLang="zh-CN" sz="2400" dirty="0">
                <a:latin typeface="Cambria Math" panose="02040503050406030204" pitchFamily="18" charset="0"/>
                <a:cs typeface="Cambria Math" panose="02040503050406030204" pitchFamily="18" charset="0"/>
                <a:sym typeface="Symbol" panose="05050102010706020507" pitchFamily="18" charset="2"/>
              </a:rPr>
              <a:t>   (</a:t>
            </a:r>
            <a:r>
              <a:rPr lang="en-US" altLang="zh-CN" sz="2800" dirty="0">
                <a:latin typeface="Cambria Math" panose="02040503050406030204" pitchFamily="18" charset="0"/>
                <a:cs typeface="Cambria Math" panose="02040503050406030204" pitchFamily="18" charset="0"/>
                <a:sym typeface="Symbol" panose="05050102010706020507" pitchFamily="18" charset="2"/>
              </a:rPr>
              <a:t>The Boolean product is  well defined because the </a:t>
            </a:r>
            <a:r>
              <a:rPr lang="en-US" altLang="zh-CN" sz="2800" dirty="0">
                <a:cs typeface="Cambria Math" panose="02040503050406030204" pitchFamily="18" charset="0"/>
                <a:sym typeface="Symbol" panose="05050102010706020507" pitchFamily="18" charset="2"/>
              </a:rPr>
              <a:t>Boolean product of matrices is associative.)</a:t>
            </a:r>
            <a:endParaRPr lang="en-US" altLang="zh-CN" sz="2800" dirty="0"/>
          </a:p>
        </p:txBody>
      </p:sp>
      <p:pic>
        <p:nvPicPr>
          <p:cNvPr id="20484" name="Picture 8" descr="addin_tmp.png"/>
          <p:cNvPicPr>
            <a:picLocks noChangeAspect="1"/>
          </p:cNvPicPr>
          <p:nvPr>
            <p:custDataLst>
              <p:tags r:id="rId1"/>
            </p:custDataLst>
          </p:nvPr>
        </p:nvPicPr>
        <p:blipFill>
          <a:blip r:embed="rId3"/>
          <a:stretch>
            <a:fillRect/>
          </a:stretch>
        </p:blipFill>
        <p:spPr>
          <a:xfrm>
            <a:off x="2362200" y="3257550"/>
            <a:ext cx="3636963" cy="857250"/>
          </a:xfrm>
          <a:prstGeom prst="rect">
            <a:avLst/>
          </a:prstGeom>
          <a:noFill/>
          <a:ln w="9525">
            <a:noFill/>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63" y="228600"/>
            <a:ext cx="8015288" cy="914400"/>
          </a:xfrm>
        </p:spPr>
        <p:txBody>
          <a:bodyPr vert="horz" wrap="square" lIns="91440" tIns="45720" rIns="91440" bIns="45720" numCol="1" anchor="ctr"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4000" b="0" i="0" u="none" strike="noStrike" kern="1200" cap="none" spc="0" normalizeH="0" baseline="0" noProof="0" dirty="0">
                <a:ln>
                  <a:noFill/>
                </a:ln>
                <a:solidFill>
                  <a:schemeClr val="tx2"/>
                </a:solidFill>
                <a:effectLst/>
                <a:uLnTx/>
                <a:uFillTx/>
                <a:latin typeface="+mj-lt"/>
                <a:ea typeface="+mj-ea"/>
                <a:cs typeface="+mj-cs"/>
              </a:rPr>
              <a:t>Boolean Powers of Zero-One Matrices</a:t>
            </a:r>
          </a:p>
        </p:txBody>
      </p:sp>
      <p:sp>
        <p:nvSpPr>
          <p:cNvPr id="21507" name="Content Placeholder 2"/>
          <p:cNvSpPr>
            <a:spLocks noGrp="1"/>
          </p:cNvSpPr>
          <p:nvPr>
            <p:ph idx="1"/>
          </p:nvPr>
        </p:nvSpPr>
        <p:spPr/>
        <p:txBody>
          <a:bodyPr vert="horz" wrap="square" lIns="91440" tIns="45720" rIns="91440" bIns="45720" anchor="t"/>
          <a:lstStyle/>
          <a:p>
            <a:pPr eaLnBrk="1" hangingPunct="1">
              <a:buNone/>
            </a:pPr>
            <a:r>
              <a:rPr lang="en-US" altLang="zh-CN" b="1" dirty="0"/>
              <a:t>  Example</a:t>
            </a:r>
            <a:r>
              <a:rPr lang="en-US" altLang="zh-CN" dirty="0"/>
              <a:t>: Let</a:t>
            </a:r>
          </a:p>
          <a:p>
            <a:pPr eaLnBrk="1" hangingPunct="1">
              <a:buNone/>
            </a:pPr>
            <a:endParaRPr lang="en-US" altLang="zh-CN" sz="1200" dirty="0"/>
          </a:p>
          <a:p>
            <a:pPr eaLnBrk="1" hangingPunct="1">
              <a:buNone/>
            </a:pPr>
            <a:r>
              <a:rPr lang="en-US" altLang="zh-CN" dirty="0"/>
              <a:t>    Find </a:t>
            </a:r>
            <a:r>
              <a:rPr lang="en-US" altLang="zh-CN" b="1" dirty="0"/>
              <a:t>A</a:t>
            </a:r>
            <a:r>
              <a:rPr lang="en-US" altLang="zh-CN" baseline="30000" dirty="0"/>
              <a:t>[</a:t>
            </a:r>
            <a:r>
              <a:rPr lang="en-US" altLang="zh-CN" i="1" baseline="30000" dirty="0"/>
              <a:t>n</a:t>
            </a:r>
            <a:r>
              <a:rPr lang="en-US" altLang="zh-CN" baseline="30000" dirty="0"/>
              <a:t>] </a:t>
            </a:r>
            <a:r>
              <a:rPr lang="en-US" altLang="zh-CN" dirty="0"/>
              <a:t>  for all positive integers </a:t>
            </a:r>
            <a:r>
              <a:rPr lang="en-US" altLang="zh-CN" i="1" dirty="0"/>
              <a:t>n</a:t>
            </a:r>
            <a:r>
              <a:rPr lang="en-US" altLang="zh-CN" dirty="0"/>
              <a:t>.</a:t>
            </a:r>
          </a:p>
          <a:p>
            <a:pPr eaLnBrk="1" hangingPunct="1">
              <a:buNone/>
            </a:pPr>
            <a:r>
              <a:rPr lang="en-US" altLang="zh-CN" dirty="0"/>
              <a:t>    </a:t>
            </a:r>
            <a:r>
              <a:rPr lang="en-US" altLang="zh-CN" b="1" dirty="0"/>
              <a:t>Solution</a:t>
            </a:r>
            <a:r>
              <a:rPr lang="en-US" altLang="zh-CN" dirty="0"/>
              <a:t>: </a:t>
            </a:r>
          </a:p>
        </p:txBody>
      </p:sp>
      <p:pic>
        <p:nvPicPr>
          <p:cNvPr id="21508" name="Picture 19" descr="addin_tmp.png"/>
          <p:cNvPicPr>
            <a:picLocks noChangeAspect="1"/>
          </p:cNvPicPr>
          <p:nvPr>
            <p:custDataLst>
              <p:tags r:id="rId1"/>
            </p:custDataLst>
          </p:nvPr>
        </p:nvPicPr>
        <p:blipFill>
          <a:blip r:embed="rId7"/>
          <a:stretch>
            <a:fillRect/>
          </a:stretch>
        </p:blipFill>
        <p:spPr>
          <a:xfrm>
            <a:off x="3657600" y="1644650"/>
            <a:ext cx="1481138" cy="638175"/>
          </a:xfrm>
          <a:prstGeom prst="rect">
            <a:avLst/>
          </a:prstGeom>
          <a:noFill/>
          <a:ln w="9525">
            <a:noFill/>
          </a:ln>
        </p:spPr>
      </p:pic>
      <p:pic>
        <p:nvPicPr>
          <p:cNvPr id="21509" name="Picture 16" descr="addin_tmp.png"/>
          <p:cNvPicPr>
            <a:picLocks noChangeAspect="1"/>
          </p:cNvPicPr>
          <p:nvPr>
            <p:custDataLst>
              <p:tags r:id="rId2"/>
            </p:custDataLst>
          </p:nvPr>
        </p:nvPicPr>
        <p:blipFill>
          <a:blip r:embed="rId8"/>
          <a:stretch>
            <a:fillRect/>
          </a:stretch>
        </p:blipFill>
        <p:spPr>
          <a:xfrm>
            <a:off x="1177925" y="3751263"/>
            <a:ext cx="2444750" cy="685800"/>
          </a:xfrm>
          <a:prstGeom prst="rect">
            <a:avLst/>
          </a:prstGeom>
          <a:noFill/>
          <a:ln w="9525">
            <a:noFill/>
          </a:ln>
        </p:spPr>
      </p:pic>
      <p:pic>
        <p:nvPicPr>
          <p:cNvPr id="21510" name="Picture 17" descr="addin_tmp.png"/>
          <p:cNvPicPr>
            <a:picLocks noChangeAspect="1"/>
          </p:cNvPicPr>
          <p:nvPr>
            <p:custDataLst>
              <p:tags r:id="rId3"/>
            </p:custDataLst>
          </p:nvPr>
        </p:nvPicPr>
        <p:blipFill>
          <a:blip r:embed="rId9"/>
          <a:stretch>
            <a:fillRect/>
          </a:stretch>
        </p:blipFill>
        <p:spPr>
          <a:xfrm>
            <a:off x="4000500" y="3751263"/>
            <a:ext cx="2614613" cy="685800"/>
          </a:xfrm>
          <a:prstGeom prst="rect">
            <a:avLst/>
          </a:prstGeom>
          <a:noFill/>
          <a:ln w="9525">
            <a:noFill/>
          </a:ln>
        </p:spPr>
      </p:pic>
      <p:pic>
        <p:nvPicPr>
          <p:cNvPr id="21511" name="Picture 15" descr="addin_tmp.png"/>
          <p:cNvPicPr>
            <a:picLocks noChangeAspect="1"/>
          </p:cNvPicPr>
          <p:nvPr>
            <p:custDataLst>
              <p:tags r:id="rId4"/>
            </p:custDataLst>
          </p:nvPr>
        </p:nvPicPr>
        <p:blipFill>
          <a:blip r:embed="rId10"/>
          <a:stretch>
            <a:fillRect/>
          </a:stretch>
        </p:blipFill>
        <p:spPr>
          <a:xfrm>
            <a:off x="1177925" y="4551363"/>
            <a:ext cx="2614613" cy="684212"/>
          </a:xfrm>
          <a:prstGeom prst="rect">
            <a:avLst/>
          </a:prstGeom>
          <a:noFill/>
          <a:ln w="9525">
            <a:noFill/>
          </a:ln>
        </p:spPr>
      </p:pic>
      <p:pic>
        <p:nvPicPr>
          <p:cNvPr id="21512" name="Picture 18" descr="addin_tmp.png"/>
          <p:cNvPicPr>
            <a:picLocks noChangeAspect="1"/>
          </p:cNvPicPr>
          <p:nvPr>
            <p:custDataLst>
              <p:tags r:id="rId5"/>
            </p:custDataLst>
          </p:nvPr>
        </p:nvPicPr>
        <p:blipFill>
          <a:blip r:embed="rId11"/>
          <a:stretch>
            <a:fillRect/>
          </a:stretch>
        </p:blipFill>
        <p:spPr>
          <a:xfrm>
            <a:off x="1177925" y="5430838"/>
            <a:ext cx="5975350" cy="684212"/>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Another paradox:</a:t>
            </a:r>
          </a:p>
        </p:txBody>
      </p:sp>
      <p:sp>
        <p:nvSpPr>
          <p:cNvPr id="25603" name="Rectangle 3"/>
          <p:cNvSpPr>
            <a:spLocks noGrp="1"/>
          </p:cNvSpPr>
          <p:nvPr>
            <p:ph idx="1"/>
          </p:nvPr>
        </p:nvSpPr>
        <p:spPr>
          <a:xfrm>
            <a:off x="381000" y="1371600"/>
            <a:ext cx="8229600" cy="5257800"/>
          </a:xfrm>
        </p:spPr>
        <p:txBody>
          <a:bodyPr vert="horz" wrap="square" lIns="91440" tIns="45720" rIns="91440" bIns="45720" anchor="t"/>
          <a:lstStyle/>
          <a:p>
            <a:pPr eaLnBrk="1" hangingPunct="1"/>
            <a:r>
              <a:rPr lang="en-US" altLang="zh-CN" sz="2800" dirty="0">
                <a:ea typeface="宋体" panose="02010600030101010101" pitchFamily="2" charset="-122"/>
              </a:rPr>
              <a:t>Henry is a barber who shaves all people who do not shave themselves. Does Henry shave himself</a:t>
            </a:r>
            <a:r>
              <a:rPr lang="en-US" altLang="zh-TW" sz="2800" dirty="0">
                <a:ea typeface="宋体" panose="02010600030101010101" pitchFamily="2" charset="-122"/>
              </a:rPr>
              <a:t>?</a:t>
            </a:r>
          </a:p>
          <a:p>
            <a:pPr lvl="1" eaLnBrk="1" hangingPunct="1"/>
            <a:r>
              <a:rPr lang="en-US" altLang="zh-TW" sz="2600" i="1" dirty="0">
                <a:solidFill>
                  <a:srgbClr val="990033"/>
                </a:solidFill>
                <a:ea typeface="宋体" panose="02010600030101010101" pitchFamily="2" charset="-122"/>
                <a:sym typeface="Symbol" panose="05050102010706020507" pitchFamily="18" charset="2"/>
              </a:rPr>
              <a:t>H={</a:t>
            </a:r>
            <a:r>
              <a:rPr lang="en-US" altLang="zh-CN" sz="2600" i="1" dirty="0">
                <a:solidFill>
                  <a:srgbClr val="990033"/>
                </a:solidFill>
                <a:ea typeface="宋体" panose="02010600030101010101" pitchFamily="2" charset="-122"/>
                <a:sym typeface="Symbol" panose="05050102010706020507" pitchFamily="18" charset="2"/>
              </a:rPr>
              <a:t>x</a:t>
            </a:r>
            <a:r>
              <a:rPr lang="en-US" altLang="zh-TW" sz="2600" i="1" dirty="0">
                <a:solidFill>
                  <a:srgbClr val="990033"/>
                </a:solidFill>
                <a:ea typeface="宋体" panose="02010600030101010101" pitchFamily="2" charset="-122"/>
                <a:sym typeface="Symbol" panose="05050102010706020507" pitchFamily="18" charset="2"/>
              </a:rPr>
              <a:t>| </a:t>
            </a:r>
            <a:r>
              <a:rPr lang="en-US" altLang="zh-CN" sz="2600" i="1" dirty="0">
                <a:solidFill>
                  <a:srgbClr val="990033"/>
                </a:solidFill>
                <a:ea typeface="宋体" panose="02010600030101010101" pitchFamily="2" charset="-122"/>
                <a:sym typeface="Symbol" panose="05050102010706020507" pitchFamily="18" charset="2"/>
              </a:rPr>
              <a:t> </a:t>
            </a:r>
            <a:r>
              <a:rPr lang="en-US" altLang="zh-TW" sz="2600" i="1" dirty="0">
                <a:solidFill>
                  <a:srgbClr val="990033"/>
                </a:solidFill>
                <a:ea typeface="宋体" panose="02010600030101010101" pitchFamily="2" charset="-122"/>
                <a:sym typeface="Symbol" panose="05050102010706020507" pitchFamily="18" charset="2"/>
              </a:rPr>
              <a:t>Shave(x,x)} </a:t>
            </a:r>
          </a:p>
          <a:p>
            <a:pPr lvl="1" eaLnBrk="1" hangingPunct="1"/>
            <a:r>
              <a:rPr lang="en-US" altLang="zh-TW" sz="2600" dirty="0">
                <a:ea typeface="宋体" panose="02010600030101010101" pitchFamily="2" charset="-122"/>
                <a:sym typeface="Symbol" panose="05050102010706020507" pitchFamily="18" charset="2"/>
              </a:rPr>
              <a:t>The premise</a:t>
            </a:r>
            <a:r>
              <a:rPr lang="en-US" altLang="zh-TW" sz="2600" dirty="0">
                <a:solidFill>
                  <a:srgbClr val="990033"/>
                </a:solidFill>
                <a:ea typeface="宋体" panose="02010600030101010101" pitchFamily="2" charset="-122"/>
                <a:sym typeface="Symbol" panose="05050102010706020507" pitchFamily="18" charset="2"/>
              </a:rPr>
              <a:t>:</a:t>
            </a:r>
            <a:r>
              <a:rPr lang="en-US" altLang="zh-TW" sz="2600" i="1" dirty="0">
                <a:solidFill>
                  <a:srgbClr val="990033"/>
                </a:solidFill>
                <a:ea typeface="宋体" panose="02010600030101010101" pitchFamily="2" charset="-122"/>
                <a:sym typeface="Symbol" panose="05050102010706020507" pitchFamily="18" charset="2"/>
              </a:rPr>
              <a:t> </a:t>
            </a:r>
            <a:r>
              <a:rPr lang="en-US" altLang="zh-CN" sz="2600" i="1" dirty="0">
                <a:solidFill>
                  <a:srgbClr val="990033"/>
                </a:solidFill>
                <a:ea typeface="宋体" panose="02010600030101010101" pitchFamily="2" charset="-122"/>
                <a:sym typeface="Symbol" panose="05050102010706020507" pitchFamily="18" charset="2"/>
              </a:rPr>
              <a:t>x</a:t>
            </a:r>
            <a:r>
              <a:rPr lang="en-US" altLang="zh-TW" sz="2600" i="1" dirty="0">
                <a:solidFill>
                  <a:srgbClr val="990033"/>
                </a:solidFill>
                <a:ea typeface="宋体" panose="02010600030101010101" pitchFamily="2" charset="-122"/>
                <a:sym typeface="Symbol" panose="05050102010706020507" pitchFamily="18" charset="2"/>
              </a:rPr>
              <a:t>: x </a:t>
            </a:r>
            <a:r>
              <a:rPr lang="en-US" altLang="zh-CN" sz="2600" i="1" dirty="0">
                <a:solidFill>
                  <a:srgbClr val="990033"/>
                </a:solidFill>
                <a:ea typeface="宋体" panose="02010600030101010101" pitchFamily="2" charset="-122"/>
                <a:sym typeface="Symbol" panose="05050102010706020507" pitchFamily="18" charset="2"/>
              </a:rPr>
              <a:t></a:t>
            </a:r>
            <a:r>
              <a:rPr lang="en-US" altLang="zh-TW" sz="2600" i="1" dirty="0">
                <a:solidFill>
                  <a:srgbClr val="990033"/>
                </a:solidFill>
                <a:ea typeface="宋体" panose="02010600030101010101" pitchFamily="2" charset="-122"/>
                <a:sym typeface="Symbol" panose="05050102010706020507" pitchFamily="18" charset="2"/>
              </a:rPr>
              <a:t>H </a:t>
            </a:r>
            <a:r>
              <a:rPr lang="en-US" altLang="zh-CN" sz="2600" i="1" dirty="0">
                <a:solidFill>
                  <a:srgbClr val="990033"/>
                </a:solidFill>
                <a:ea typeface="宋体" panose="02010600030101010101" pitchFamily="2" charset="-122"/>
                <a:sym typeface="Symbol" panose="05050102010706020507" pitchFamily="18" charset="2"/>
              </a:rPr>
              <a:t>   </a:t>
            </a:r>
            <a:r>
              <a:rPr lang="en-US" altLang="zh-TW" sz="2600" i="1" dirty="0">
                <a:solidFill>
                  <a:srgbClr val="990033"/>
                </a:solidFill>
                <a:ea typeface="宋体" panose="02010600030101010101" pitchFamily="2" charset="-122"/>
                <a:sym typeface="Symbol" panose="05050102010706020507" pitchFamily="18" charset="2"/>
              </a:rPr>
              <a:t>Shave(Henry,x)</a:t>
            </a:r>
          </a:p>
          <a:p>
            <a:pPr lvl="1" eaLnBrk="1" hangingPunct="1"/>
            <a:r>
              <a:rPr lang="en-US" altLang="zh-TW" sz="2600" dirty="0">
                <a:ea typeface="宋体" panose="02010600030101010101" pitchFamily="2" charset="-122"/>
                <a:sym typeface="Symbol" panose="05050102010706020507" pitchFamily="18" charset="2"/>
              </a:rPr>
              <a:t>By univ. inst.</a:t>
            </a:r>
            <a:r>
              <a:rPr lang="en-US" altLang="zh-TW" sz="2600" dirty="0">
                <a:solidFill>
                  <a:srgbClr val="990033"/>
                </a:solidFill>
                <a:ea typeface="宋体" panose="02010600030101010101" pitchFamily="2" charset="-122"/>
                <a:sym typeface="Symbol" panose="05050102010706020507" pitchFamily="18" charset="2"/>
              </a:rPr>
              <a:t>:</a:t>
            </a:r>
            <a:r>
              <a:rPr lang="en-US" altLang="zh-TW" sz="2600" i="1" dirty="0">
                <a:solidFill>
                  <a:srgbClr val="990033"/>
                </a:solidFill>
                <a:ea typeface="宋体" panose="02010600030101010101" pitchFamily="2" charset="-122"/>
                <a:sym typeface="Symbol" panose="05050102010706020507" pitchFamily="18" charset="2"/>
              </a:rPr>
              <a:t> Henry </a:t>
            </a:r>
            <a:r>
              <a:rPr lang="en-US" altLang="zh-CN" sz="2600" i="1" dirty="0">
                <a:solidFill>
                  <a:srgbClr val="990033"/>
                </a:solidFill>
                <a:ea typeface="宋体" panose="02010600030101010101" pitchFamily="2" charset="-122"/>
                <a:sym typeface="Symbol" panose="05050102010706020507" pitchFamily="18" charset="2"/>
              </a:rPr>
              <a:t></a:t>
            </a:r>
            <a:r>
              <a:rPr lang="en-US" altLang="zh-TW" sz="2600" i="1" dirty="0">
                <a:solidFill>
                  <a:srgbClr val="990033"/>
                </a:solidFill>
                <a:ea typeface="宋体" panose="02010600030101010101" pitchFamily="2" charset="-122"/>
                <a:sym typeface="Symbol" panose="05050102010706020507" pitchFamily="18" charset="2"/>
              </a:rPr>
              <a:t>H</a:t>
            </a:r>
            <a:r>
              <a:rPr lang="en-US" altLang="zh-CN" sz="2600" i="1" dirty="0">
                <a:solidFill>
                  <a:srgbClr val="990033"/>
                </a:solidFill>
                <a:ea typeface="宋体" panose="02010600030101010101" pitchFamily="2" charset="-122"/>
                <a:sym typeface="Symbol" panose="05050102010706020507" pitchFamily="18" charset="2"/>
              </a:rPr>
              <a:t></a:t>
            </a:r>
            <a:r>
              <a:rPr lang="en-US" altLang="zh-TW" sz="2600" i="1" dirty="0">
                <a:solidFill>
                  <a:srgbClr val="990033"/>
                </a:solidFill>
                <a:ea typeface="宋体" panose="02010600030101010101" pitchFamily="2" charset="-122"/>
                <a:sym typeface="Symbol" panose="05050102010706020507" pitchFamily="18" charset="2"/>
              </a:rPr>
              <a:t> Shave(Henry,Henry)</a:t>
            </a:r>
          </a:p>
          <a:p>
            <a:pPr lvl="1" eaLnBrk="1" hangingPunct="1"/>
            <a:r>
              <a:rPr lang="en-US" altLang="zh-TW" sz="2600" dirty="0">
                <a:ea typeface="宋体" panose="02010600030101010101" pitchFamily="2" charset="-122"/>
              </a:rPr>
              <a:t>If </a:t>
            </a:r>
            <a:r>
              <a:rPr lang="en-US" altLang="zh-TW" sz="2600" i="1" dirty="0">
                <a:solidFill>
                  <a:srgbClr val="990033"/>
                </a:solidFill>
                <a:ea typeface="宋体" panose="02010600030101010101" pitchFamily="2" charset="-122"/>
              </a:rPr>
              <a:t>Henry</a:t>
            </a:r>
            <a:r>
              <a:rPr lang="en-US" altLang="zh-TW" sz="2600" dirty="0">
                <a:ea typeface="宋体" panose="02010600030101010101" pitchFamily="2" charset="-122"/>
              </a:rPr>
              <a:t> is in </a:t>
            </a:r>
            <a:r>
              <a:rPr lang="en-US" altLang="zh-TW" sz="2600" i="1" dirty="0">
                <a:solidFill>
                  <a:srgbClr val="990033"/>
                </a:solidFill>
                <a:ea typeface="宋体" panose="02010600030101010101" pitchFamily="2" charset="-122"/>
              </a:rPr>
              <a:t>H</a:t>
            </a:r>
            <a:r>
              <a:rPr lang="en-US" altLang="zh-TW" sz="2600" dirty="0">
                <a:ea typeface="宋体" panose="02010600030101010101" pitchFamily="2" charset="-122"/>
              </a:rPr>
              <a:t> (i.e., </a:t>
            </a:r>
            <a:r>
              <a:rPr lang="en-US" altLang="zh-CN" sz="2600" i="1" dirty="0">
                <a:solidFill>
                  <a:srgbClr val="990033"/>
                </a:solidFill>
                <a:ea typeface="宋体" panose="02010600030101010101" pitchFamily="2" charset="-122"/>
                <a:sym typeface="Symbol" panose="05050102010706020507" pitchFamily="18" charset="2"/>
              </a:rPr>
              <a:t> </a:t>
            </a:r>
            <a:r>
              <a:rPr lang="en-US" altLang="zh-TW" sz="2600" i="1" dirty="0">
                <a:solidFill>
                  <a:srgbClr val="990033"/>
                </a:solidFill>
                <a:ea typeface="宋体" panose="02010600030101010101" pitchFamily="2" charset="-122"/>
                <a:sym typeface="Symbol" panose="05050102010706020507" pitchFamily="18" charset="2"/>
              </a:rPr>
              <a:t>Shave(Henry,Henry)</a:t>
            </a:r>
            <a:r>
              <a:rPr lang="en-US" altLang="zh-TW" sz="2600" dirty="0">
                <a:ea typeface="宋体" panose="02010600030101010101" pitchFamily="2" charset="-122"/>
                <a:sym typeface="Symbol" panose="05050102010706020507" pitchFamily="18" charset="2"/>
              </a:rPr>
              <a:t>)</a:t>
            </a:r>
            <a:r>
              <a:rPr lang="en-US" altLang="zh-TW" sz="2600" i="1" dirty="0">
                <a:solidFill>
                  <a:srgbClr val="990033"/>
                </a:solidFill>
                <a:ea typeface="宋体" panose="02010600030101010101" pitchFamily="2" charset="-122"/>
                <a:sym typeface="Symbol" panose="05050102010706020507" pitchFamily="18" charset="2"/>
              </a:rPr>
              <a:t> </a:t>
            </a:r>
            <a:r>
              <a:rPr lang="en-US" altLang="zh-TW" sz="2600" dirty="0">
                <a:ea typeface="宋体" panose="02010600030101010101" pitchFamily="2" charset="-122"/>
              </a:rPr>
              <a:t>then we have </a:t>
            </a:r>
            <a:r>
              <a:rPr lang="en-US" altLang="zh-TW" sz="2600" i="1" dirty="0">
                <a:solidFill>
                  <a:srgbClr val="990033"/>
                </a:solidFill>
                <a:ea typeface="宋体" panose="02010600030101010101" pitchFamily="2" charset="-122"/>
                <a:sym typeface="Symbol" panose="05050102010706020507" pitchFamily="18" charset="2"/>
              </a:rPr>
              <a:t>Shave(Henry,Henry).</a:t>
            </a:r>
            <a:endParaRPr lang="en-US" altLang="zh-TW" sz="2600" i="1" dirty="0">
              <a:solidFill>
                <a:srgbClr val="990033"/>
              </a:solidFill>
              <a:ea typeface="宋体" panose="02010600030101010101" pitchFamily="2" charset="-122"/>
            </a:endParaRPr>
          </a:p>
          <a:p>
            <a:pPr lvl="1" eaLnBrk="1" hangingPunct="1"/>
            <a:r>
              <a:rPr lang="en-US" altLang="zh-TW" sz="2600" dirty="0">
                <a:ea typeface="宋体" panose="02010600030101010101" pitchFamily="2" charset="-122"/>
              </a:rPr>
              <a:t>If </a:t>
            </a:r>
            <a:r>
              <a:rPr lang="en-US" altLang="zh-TW" sz="2600" i="1" dirty="0">
                <a:solidFill>
                  <a:srgbClr val="990033"/>
                </a:solidFill>
                <a:ea typeface="宋体" panose="02010600030101010101" pitchFamily="2" charset="-122"/>
              </a:rPr>
              <a:t>Henry</a:t>
            </a:r>
            <a:r>
              <a:rPr lang="en-US" altLang="zh-TW" sz="2600" dirty="0">
                <a:ea typeface="宋体" panose="02010600030101010101" pitchFamily="2" charset="-122"/>
              </a:rPr>
              <a:t> is not in </a:t>
            </a:r>
            <a:r>
              <a:rPr lang="en-US" altLang="zh-TW" sz="2600" i="1" dirty="0">
                <a:solidFill>
                  <a:srgbClr val="990033"/>
                </a:solidFill>
                <a:ea typeface="宋体" panose="02010600030101010101" pitchFamily="2" charset="-122"/>
              </a:rPr>
              <a:t>H</a:t>
            </a:r>
            <a:r>
              <a:rPr lang="en-US" altLang="zh-TW" sz="2600" dirty="0">
                <a:ea typeface="宋体" panose="02010600030101010101" pitchFamily="2" charset="-122"/>
              </a:rPr>
              <a:t> (i.e., </a:t>
            </a:r>
            <a:r>
              <a:rPr lang="en-US" altLang="zh-TW" sz="2600" i="1" dirty="0">
                <a:solidFill>
                  <a:srgbClr val="990033"/>
                </a:solidFill>
                <a:ea typeface="宋体" panose="02010600030101010101" pitchFamily="2" charset="-122"/>
                <a:sym typeface="Symbol" panose="05050102010706020507" pitchFamily="18" charset="2"/>
              </a:rPr>
              <a:t>Shave(Henry,Henry) </a:t>
            </a:r>
            <a:r>
              <a:rPr lang="en-US" altLang="zh-TW" sz="2600" dirty="0">
                <a:ea typeface="宋体" panose="02010600030101010101" pitchFamily="2" charset="-122"/>
                <a:sym typeface="Symbol" panose="05050102010706020507" pitchFamily="18" charset="2"/>
              </a:rPr>
              <a:t>)</a:t>
            </a:r>
            <a:r>
              <a:rPr lang="en-US" altLang="zh-TW" sz="2600" dirty="0">
                <a:ea typeface="宋体" panose="02010600030101010101" pitchFamily="2" charset="-122"/>
              </a:rPr>
              <a:t> then we have </a:t>
            </a:r>
            <a:r>
              <a:rPr lang="en-US" altLang="zh-TW" sz="2600" i="1" dirty="0">
                <a:solidFill>
                  <a:srgbClr val="990033"/>
                </a:solidFill>
                <a:ea typeface="宋体" panose="02010600030101010101" pitchFamily="2" charset="-122"/>
                <a:sym typeface="Symbol" panose="05050102010706020507" pitchFamily="18" charset="2"/>
              </a:rPr>
              <a:t>Henry</a:t>
            </a:r>
            <a:r>
              <a:rPr lang="en-US" altLang="zh-CN" sz="2600" i="1" dirty="0">
                <a:solidFill>
                  <a:srgbClr val="990033"/>
                </a:solidFill>
                <a:ea typeface="宋体" panose="02010600030101010101" pitchFamily="2" charset="-122"/>
                <a:sym typeface="Symbol" panose="05050102010706020507" pitchFamily="18" charset="2"/>
              </a:rPr>
              <a:t></a:t>
            </a:r>
            <a:r>
              <a:rPr lang="en-US" altLang="zh-TW" sz="2600" i="1" dirty="0">
                <a:solidFill>
                  <a:srgbClr val="990033"/>
                </a:solidFill>
                <a:ea typeface="宋体" panose="02010600030101010101" pitchFamily="2" charset="-122"/>
                <a:sym typeface="Symbol" panose="05050102010706020507" pitchFamily="18" charset="2"/>
              </a:rPr>
              <a:t>H.</a:t>
            </a:r>
            <a:endParaRPr lang="en-US" altLang="zh-CN" sz="2600" dirty="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Cardinality and Finiteness</a:t>
            </a:r>
          </a:p>
        </p:txBody>
      </p:sp>
      <p:sp>
        <p:nvSpPr>
          <p:cNvPr id="27651" name="Rectangle 3"/>
          <p:cNvSpPr>
            <a:spLocks noGrp="1"/>
          </p:cNvSpPr>
          <p:nvPr>
            <p:ph idx="1"/>
          </p:nvPr>
        </p:nvSpPr>
        <p:spPr>
          <a:xfrm>
            <a:off x="457200" y="1371600"/>
            <a:ext cx="7924800" cy="4800600"/>
          </a:xfrm>
        </p:spPr>
        <p:txBody>
          <a:bodyPr vert="horz" wrap="square" lIns="91440" tIns="45720" rIns="91440" bIns="45720" anchor="t"/>
          <a:lstStyle/>
          <a:p>
            <a:pPr eaLnBrk="1" hangingPunct="1">
              <a:lnSpc>
                <a:spcPct val="90000"/>
              </a:lnSpc>
            </a:pPr>
            <a:r>
              <a:rPr lang="en-US" altLang="zh-CN" dirty="0">
                <a:solidFill>
                  <a:srgbClr val="990033"/>
                </a:solidFill>
                <a:ea typeface="宋体" panose="02010600030101010101" pitchFamily="2" charset="-122"/>
              </a:rPr>
              <a:t>|</a:t>
            </a:r>
            <a:r>
              <a:rPr lang="en-US" altLang="zh-CN" i="1" dirty="0">
                <a:solidFill>
                  <a:srgbClr val="990033"/>
                </a:solidFill>
                <a:ea typeface="宋体" panose="02010600030101010101" pitchFamily="2" charset="-122"/>
              </a:rPr>
              <a:t>S</a:t>
            </a:r>
            <a:r>
              <a:rPr lang="en-US" altLang="zh-CN" dirty="0">
                <a:solidFill>
                  <a:srgbClr val="990033"/>
                </a:solidFill>
                <a:ea typeface="宋体" panose="02010600030101010101" pitchFamily="2" charset="-122"/>
              </a:rPr>
              <a:t>|</a:t>
            </a:r>
            <a:r>
              <a:rPr lang="en-US" altLang="zh-CN" dirty="0">
                <a:ea typeface="宋体" panose="02010600030101010101" pitchFamily="2" charset="-122"/>
              </a:rPr>
              <a:t> (read “the </a:t>
            </a:r>
            <a:r>
              <a:rPr lang="en-US" altLang="zh-CN" i="1" dirty="0">
                <a:ea typeface="宋体" panose="02010600030101010101" pitchFamily="2" charset="-122"/>
              </a:rPr>
              <a:t>cardinality</a:t>
            </a:r>
            <a:r>
              <a:rPr lang="en-US" altLang="zh-CN" dirty="0">
                <a:ea typeface="宋体" panose="02010600030101010101" pitchFamily="2" charset="-122"/>
              </a:rPr>
              <a:t> of </a:t>
            </a:r>
            <a:r>
              <a:rPr lang="en-US" altLang="zh-CN" i="1" dirty="0">
                <a:ea typeface="宋体" panose="02010600030101010101" pitchFamily="2" charset="-122"/>
              </a:rPr>
              <a:t>S</a:t>
            </a:r>
            <a:r>
              <a:rPr lang="en-US" altLang="zh-CN" dirty="0">
                <a:ea typeface="宋体" panose="02010600030101010101" pitchFamily="2" charset="-122"/>
              </a:rPr>
              <a:t>”) is a measure of how many different elements </a:t>
            </a:r>
            <a:r>
              <a:rPr lang="en-US" altLang="zh-CN" i="1" dirty="0">
                <a:solidFill>
                  <a:srgbClr val="990033"/>
                </a:solidFill>
                <a:ea typeface="宋体" panose="02010600030101010101" pitchFamily="2" charset="-122"/>
              </a:rPr>
              <a:t>S</a:t>
            </a:r>
            <a:r>
              <a:rPr lang="en-US" altLang="zh-CN" dirty="0">
                <a:ea typeface="宋体" panose="02010600030101010101" pitchFamily="2" charset="-122"/>
              </a:rPr>
              <a:t> has.</a:t>
            </a:r>
          </a:p>
          <a:p>
            <a:pPr eaLnBrk="1" hangingPunct="1">
              <a:lnSpc>
                <a:spcPct val="90000"/>
              </a:lnSpc>
            </a:pPr>
            <a:r>
              <a:rPr lang="en-US" altLang="zh-CN" i="1" dirty="0">
                <a:ea typeface="宋体" panose="02010600030101010101" pitchFamily="2" charset="-122"/>
              </a:rPr>
              <a:t>E.g.</a:t>
            </a:r>
            <a:r>
              <a:rPr lang="en-US" altLang="zh-CN" dirty="0">
                <a:ea typeface="宋体" panose="02010600030101010101" pitchFamily="2" charset="-122"/>
              </a:rPr>
              <a:t>, |</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|=0,    |{1,2,3}| = 3,   |{a,b}| = 2,</a:t>
            </a:r>
            <a:br>
              <a:rPr lang="en-US" altLang="zh-CN" dirty="0">
                <a:ea typeface="宋体" panose="02010600030101010101" pitchFamily="2" charset="-122"/>
              </a:rPr>
            </a:br>
            <a:r>
              <a:rPr lang="en-US" altLang="zh-CN" dirty="0">
                <a:ea typeface="宋体" panose="02010600030101010101" pitchFamily="2" charset="-122"/>
              </a:rPr>
              <a:t>        |{{1,2,3},{4,5}}| = ____</a:t>
            </a:r>
          </a:p>
          <a:p>
            <a:pPr eaLnBrk="1" hangingPunct="1">
              <a:lnSpc>
                <a:spcPct val="90000"/>
              </a:lnSpc>
            </a:pPr>
            <a:r>
              <a:rPr lang="en-US" altLang="zh-CN" dirty="0">
                <a:ea typeface="宋体" panose="02010600030101010101" pitchFamily="2" charset="-122"/>
              </a:rPr>
              <a:t>If </a:t>
            </a:r>
            <a:r>
              <a:rPr lang="en-US" altLang="zh-CN" dirty="0">
                <a:solidFill>
                  <a:srgbClr val="990033"/>
                </a:solidFill>
                <a:ea typeface="宋体" panose="02010600030101010101" pitchFamily="2" charset="-122"/>
              </a:rPr>
              <a:t>|</a:t>
            </a:r>
            <a:r>
              <a:rPr lang="en-US" altLang="zh-CN" i="1" dirty="0">
                <a:solidFill>
                  <a:srgbClr val="990033"/>
                </a:solidFill>
                <a:ea typeface="宋体" panose="02010600030101010101" pitchFamily="2" charset="-122"/>
              </a:rPr>
              <a:t>S</a:t>
            </a:r>
            <a:r>
              <a:rPr lang="en-US" altLang="zh-CN" dirty="0">
                <a:solidFill>
                  <a:srgbClr val="990033"/>
                </a:solidFill>
                <a:ea typeface="宋体" panose="02010600030101010101" pitchFamily="2" charset="-122"/>
              </a:rPr>
              <a:t>|</a:t>
            </a:r>
            <a:r>
              <a:rPr lang="en-US" altLang="zh-CN" dirty="0">
                <a:solidFill>
                  <a:srgbClr val="990033"/>
                </a:solidFill>
                <a:ea typeface="宋体" panose="02010600030101010101" pitchFamily="2" charset="-122"/>
                <a:sym typeface="Symbol" panose="05050102010706020507" pitchFamily="18" charset="2"/>
              </a:rPr>
              <a:t></a:t>
            </a:r>
            <a:r>
              <a:rPr lang="en-US" altLang="zh-CN" b="1" dirty="0">
                <a:solidFill>
                  <a:srgbClr val="990033"/>
                </a:solidFill>
                <a:ea typeface="宋体" panose="02010600030101010101" pitchFamily="2" charset="-122"/>
                <a:sym typeface="Symbol" panose="05050102010706020507" pitchFamily="18" charset="2"/>
              </a:rPr>
              <a:t>N</a:t>
            </a:r>
            <a:r>
              <a:rPr lang="en-US" altLang="zh-CN" dirty="0">
                <a:ea typeface="宋体" panose="02010600030101010101" pitchFamily="2" charset="-122"/>
                <a:sym typeface="Symbol" panose="05050102010706020507" pitchFamily="18" charset="2"/>
              </a:rPr>
              <a:t>, then we say </a:t>
            </a:r>
            <a:r>
              <a:rPr lang="en-US" altLang="zh-CN" i="1" dirty="0">
                <a:solidFill>
                  <a:srgbClr val="990033"/>
                </a:solidFill>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 is </a:t>
            </a:r>
            <a:r>
              <a:rPr lang="en-US" altLang="zh-CN" i="1" dirty="0">
                <a:ea typeface="宋体" panose="02010600030101010101" pitchFamily="2" charset="-122"/>
                <a:sym typeface="Symbol" panose="05050102010706020507" pitchFamily="18" charset="2"/>
              </a:rPr>
              <a:t>finite</a:t>
            </a:r>
            <a:r>
              <a:rPr lang="en-US" altLang="zh-CN" dirty="0">
                <a:ea typeface="宋体" panose="02010600030101010101" pitchFamily="2" charset="-122"/>
                <a:sym typeface="Symbol" panose="05050102010706020507" pitchFamily="18" charset="2"/>
              </a:rPr>
              <a:t>.</a:t>
            </a:r>
            <a:br>
              <a:rPr lang="en-US" altLang="zh-CN" dirty="0">
                <a:ea typeface="宋体" panose="02010600030101010101" pitchFamily="2" charset="-122"/>
                <a:sym typeface="Symbol" panose="05050102010706020507" pitchFamily="18" charset="2"/>
              </a:rPr>
            </a:br>
            <a:r>
              <a:rPr lang="en-US" altLang="zh-CN" dirty="0">
                <a:ea typeface="宋体" panose="02010600030101010101" pitchFamily="2" charset="-122"/>
                <a:sym typeface="Symbol" panose="05050102010706020507" pitchFamily="18" charset="2"/>
              </a:rPr>
              <a:t>Otherwise, we say </a:t>
            </a:r>
            <a:r>
              <a:rPr lang="en-US" altLang="zh-CN" i="1" dirty="0">
                <a:solidFill>
                  <a:srgbClr val="990033"/>
                </a:solidFill>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 is </a:t>
            </a:r>
            <a:r>
              <a:rPr lang="en-US" altLang="zh-CN" i="1" dirty="0">
                <a:ea typeface="宋体" panose="02010600030101010101" pitchFamily="2" charset="-122"/>
                <a:sym typeface="Symbol" panose="05050102010706020507" pitchFamily="18" charset="2"/>
              </a:rPr>
              <a:t>infinite</a:t>
            </a:r>
            <a:r>
              <a:rPr lang="en-US" altLang="zh-CN" dirty="0">
                <a:ea typeface="宋体" panose="02010600030101010101" pitchFamily="2" charset="-122"/>
                <a:sym typeface="Symbol" panose="05050102010706020507" pitchFamily="18" charset="2"/>
              </a:rPr>
              <a:t>.</a:t>
            </a:r>
            <a:endParaRPr lang="en-US" altLang="zh-CN" dirty="0">
              <a:ea typeface="宋体" panose="02010600030101010101" pitchFamily="2" charset="-122"/>
            </a:endParaRPr>
          </a:p>
          <a:p>
            <a:pPr eaLnBrk="1" hangingPunct="1">
              <a:lnSpc>
                <a:spcPct val="90000"/>
              </a:lnSpc>
            </a:pPr>
            <a:r>
              <a:rPr lang="en-US" altLang="zh-CN" dirty="0">
                <a:ea typeface="宋体" panose="02010600030101010101" pitchFamily="2" charset="-122"/>
              </a:rPr>
              <a:t> </a:t>
            </a:r>
            <a:r>
              <a:rPr lang="en-US" altLang="zh-CN" b="1" dirty="0">
                <a:solidFill>
                  <a:srgbClr val="990033"/>
                </a:solidFill>
                <a:ea typeface="宋体" panose="02010600030101010101" pitchFamily="2" charset="-122"/>
              </a:rPr>
              <a:t>N</a:t>
            </a:r>
            <a:r>
              <a:rPr lang="en-US" altLang="zh-CN" dirty="0">
                <a:ea typeface="宋体" panose="02010600030101010101" pitchFamily="2" charset="-122"/>
              </a:rPr>
              <a:t> is infinite since </a:t>
            </a:r>
            <a:r>
              <a:rPr lang="en-US" altLang="zh-CN" dirty="0">
                <a:solidFill>
                  <a:srgbClr val="990033"/>
                </a:solidFill>
                <a:ea typeface="宋体" panose="02010600030101010101" pitchFamily="2" charset="-122"/>
              </a:rPr>
              <a:t>|</a:t>
            </a:r>
            <a:r>
              <a:rPr lang="en-US" altLang="zh-CN" b="1" dirty="0">
                <a:solidFill>
                  <a:srgbClr val="990033"/>
                </a:solidFill>
                <a:ea typeface="宋体" panose="02010600030101010101" pitchFamily="2" charset="-122"/>
              </a:rPr>
              <a:t>N</a:t>
            </a:r>
            <a:r>
              <a:rPr lang="en-US" altLang="zh-CN" dirty="0">
                <a:solidFill>
                  <a:srgbClr val="990033"/>
                </a:solidFill>
                <a:ea typeface="宋体" panose="02010600030101010101" pitchFamily="2" charset="-122"/>
              </a:rPr>
              <a:t>|</a:t>
            </a:r>
            <a:r>
              <a:rPr lang="en-US" altLang="zh-CN" dirty="0">
                <a:ea typeface="宋体" panose="02010600030101010101" pitchFamily="2" charset="-122"/>
              </a:rPr>
              <a:t> is not a natural number. It is called a transfinite cardinal number.</a:t>
            </a:r>
          </a:p>
        </p:txBody>
      </p:sp>
      <p:sp>
        <p:nvSpPr>
          <p:cNvPr id="27652" name="WordArt 4"/>
          <p:cNvSpPr>
            <a:spLocks noTextEdit="1"/>
          </p:cNvSpPr>
          <p:nvPr/>
        </p:nvSpPr>
        <p:spPr>
          <a:xfrm>
            <a:off x="5181600" y="3276600"/>
            <a:ext cx="457200" cy="381000"/>
          </a:xfrm>
          <a:prstGeom prst="rect">
            <a:avLst/>
          </a:prstGeom>
        </p:spPr>
        <p:txBody>
          <a:bodyPr wrap="none" fromWordArt="1">
            <a:prstTxWarp prst="textPlain">
              <a:avLst>
                <a:gd name="adj" fmla="val 50000"/>
              </a:avLst>
            </a:prstTxWarp>
            <a:normAutofit fontScale="62500" lnSpcReduction="20000"/>
            <a:scene3d>
              <a:camera prst="legacyPerspectiveTopLeft">
                <a:rot lat="0" lon="0" rev="0"/>
              </a:camera>
              <a:lightRig rig="legacyNormal3" dir="r"/>
            </a:scene3d>
            <a:sp3d extrusionH="201600" prstMaterial="legacyMetal">
              <a:extrusionClr>
                <a:srgbClr val="FFFFFF"/>
              </a:extrusionClr>
            </a:sp3d>
          </a:bodyPr>
          <a:lstStyle/>
          <a:p>
            <a:pPr algn="ctr"/>
            <a:r>
              <a:rPr lang="zh-CN" altLang="en-US" sz="3600">
                <a:gradFill rotWithShape="1">
                  <a:gsLst>
                    <a:gs pos="0">
                      <a:srgbClr val="CBCBCB">
                        <a:alpha val="100000"/>
                      </a:srgbClr>
                    </a:gs>
                    <a:gs pos="13000">
                      <a:srgbClr val="5F5F5F">
                        <a:alpha val="100000"/>
                      </a:srgbClr>
                    </a:gs>
                    <a:gs pos="21001">
                      <a:srgbClr val="5F5F5F">
                        <a:alpha val="100000"/>
                      </a:srgbClr>
                    </a:gs>
                    <a:gs pos="63000">
                      <a:srgbClr val="FFFFFF">
                        <a:alpha val="100000"/>
                      </a:srgbClr>
                    </a:gs>
                    <a:gs pos="67000">
                      <a:srgbClr val="B2B2B2">
                        <a:alpha val="100000"/>
                      </a:srgbClr>
                    </a:gs>
                    <a:gs pos="69000">
                      <a:srgbClr val="292929">
                        <a:alpha val="100000"/>
                      </a:srgbClr>
                    </a:gs>
                    <a:gs pos="82001">
                      <a:srgbClr val="777777">
                        <a:alpha val="100000"/>
                      </a:srgbClr>
                    </a:gs>
                    <a:gs pos="100000">
                      <a:srgbClr val="EAEAEA">
                        <a:alpha val="100000"/>
                      </a:srgbClr>
                    </a:gs>
                  </a:gsLst>
                  <a:lin ang="5400000" scaled="1"/>
                  <a:tileRect/>
                </a:gradFill>
                <a:latin typeface="Times New Roman" panose="02020603050405020304" pitchFamily="18" charset="0"/>
                <a:ea typeface="Times New Roman" panose="02020603050405020304" pitchFamily="18" charset="0"/>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anim calcmode="lin" valueType="num">
                                      <p:cBhvr>
                                        <p:cTn id="7" dur="500" fill="hold"/>
                                        <p:tgtEl>
                                          <p:spTgt spid="27652"/>
                                        </p:tgtEl>
                                        <p:attrNameLst>
                                          <p:attrName>ppt_w</p:attrName>
                                        </p:attrNameLst>
                                      </p:cBhvr>
                                      <p:tavLst>
                                        <p:tav tm="0">
                                          <p:val>
                                            <p:strVal val="4*#ppt_w"/>
                                          </p:val>
                                        </p:tav>
                                        <p:tav tm="100000">
                                          <p:val>
                                            <p:strVal val="#ppt_w"/>
                                          </p:val>
                                        </p:tav>
                                      </p:tavLst>
                                    </p:anim>
                                    <p:anim calcmode="lin" valueType="num">
                                      <p:cBhvr>
                                        <p:cTn id="8" dur="500" fill="hold"/>
                                        <p:tgtEl>
                                          <p:spTgt spid="2765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The </a:t>
            </a:r>
            <a:r>
              <a:rPr lang="en-US" altLang="zh-CN" i="1" dirty="0">
                <a:ea typeface="宋体" panose="02010600030101010101" pitchFamily="2" charset="-122"/>
              </a:rPr>
              <a:t>Power Set</a:t>
            </a:r>
            <a:r>
              <a:rPr lang="en-US" altLang="zh-CN" dirty="0">
                <a:ea typeface="宋体" panose="02010600030101010101" pitchFamily="2" charset="-122"/>
              </a:rPr>
              <a:t> Operation</a:t>
            </a:r>
          </a:p>
        </p:txBody>
      </p:sp>
      <p:sp>
        <p:nvSpPr>
          <p:cNvPr id="28675" name="Rectangle 3"/>
          <p:cNvSpPr>
            <a:spLocks noGrp="1"/>
          </p:cNvSpPr>
          <p:nvPr>
            <p:ph idx="1"/>
          </p:nvPr>
        </p:nvSpPr>
        <p:spPr>
          <a:xfrm>
            <a:off x="533400" y="1447800"/>
            <a:ext cx="7543800" cy="4419600"/>
          </a:xfrm>
        </p:spPr>
        <p:txBody>
          <a:bodyPr vert="horz" wrap="square" lIns="91440" tIns="45720" rIns="91440" bIns="45720" anchor="t"/>
          <a:lstStyle/>
          <a:p>
            <a:pPr eaLnBrk="1" hangingPunct="1"/>
            <a:r>
              <a:rPr lang="en-US" altLang="zh-CN" dirty="0">
                <a:ea typeface="宋体" panose="02010600030101010101" pitchFamily="2" charset="-122"/>
              </a:rPr>
              <a:t>The </a:t>
            </a:r>
            <a:r>
              <a:rPr lang="en-US" altLang="zh-CN" i="1" dirty="0">
                <a:ea typeface="宋体" panose="02010600030101010101" pitchFamily="2" charset="-122"/>
              </a:rPr>
              <a:t>power set</a:t>
            </a:r>
            <a:r>
              <a:rPr lang="en-US" altLang="zh-CN" dirty="0">
                <a:ea typeface="宋体" panose="02010600030101010101" pitchFamily="2" charset="-122"/>
              </a:rPr>
              <a:t> P(</a:t>
            </a:r>
            <a:r>
              <a:rPr lang="en-US" altLang="zh-CN" i="1" dirty="0">
                <a:ea typeface="宋体" panose="02010600030101010101" pitchFamily="2" charset="-122"/>
              </a:rPr>
              <a:t>S</a:t>
            </a:r>
            <a:r>
              <a:rPr lang="en-US" altLang="zh-CN" dirty="0">
                <a:ea typeface="宋体" panose="02010600030101010101" pitchFamily="2" charset="-122"/>
              </a:rPr>
              <a:t>) of a set </a:t>
            </a:r>
            <a:r>
              <a:rPr lang="en-US" altLang="zh-CN" i="1" dirty="0">
                <a:ea typeface="宋体" panose="02010600030101010101" pitchFamily="2" charset="-122"/>
              </a:rPr>
              <a:t>S</a:t>
            </a:r>
            <a:r>
              <a:rPr lang="en-US" altLang="zh-CN" dirty="0">
                <a:ea typeface="宋体" panose="02010600030101010101" pitchFamily="2" charset="-122"/>
              </a:rPr>
              <a:t> is the set of all subsets of </a:t>
            </a:r>
            <a:r>
              <a:rPr lang="en-US" altLang="zh-CN" i="1" dirty="0">
                <a:ea typeface="宋体" panose="02010600030101010101" pitchFamily="2" charset="-122"/>
              </a:rPr>
              <a:t>S</a:t>
            </a:r>
            <a:r>
              <a:rPr lang="en-US" altLang="zh-CN" dirty="0">
                <a:ea typeface="宋体" panose="02010600030101010101" pitchFamily="2" charset="-122"/>
              </a:rPr>
              <a:t>.  </a:t>
            </a:r>
            <a:endParaRPr lang="en-US" altLang="zh-TW" dirty="0">
              <a:ea typeface="宋体" panose="02010600030101010101" pitchFamily="2" charset="-122"/>
            </a:endParaRPr>
          </a:p>
          <a:p>
            <a:pPr lvl="1" eaLnBrk="1" hangingPunct="1"/>
            <a:r>
              <a:rPr lang="en-US" altLang="zh-CN" dirty="0">
                <a:solidFill>
                  <a:srgbClr val="FF0000"/>
                </a:solidFill>
                <a:ea typeface="宋体" panose="02010600030101010101" pitchFamily="2" charset="-122"/>
              </a:rPr>
              <a:t>P(</a:t>
            </a:r>
            <a:r>
              <a:rPr lang="en-US" altLang="zh-CN" i="1" dirty="0">
                <a:solidFill>
                  <a:srgbClr val="FF0000"/>
                </a:solidFill>
                <a:ea typeface="宋体" panose="02010600030101010101" pitchFamily="2" charset="-122"/>
              </a:rPr>
              <a:t>S</a:t>
            </a:r>
            <a:r>
              <a:rPr lang="en-US" altLang="zh-CN" dirty="0">
                <a:solidFill>
                  <a:srgbClr val="FF0000"/>
                </a:solidFill>
                <a:ea typeface="宋体" panose="02010600030101010101" pitchFamily="2" charset="-122"/>
              </a:rPr>
              <a:t>) :≡ {</a:t>
            </a:r>
            <a:r>
              <a:rPr lang="en-US" altLang="zh-CN" i="1" dirty="0">
                <a:solidFill>
                  <a:srgbClr val="FF0000"/>
                </a:solidFill>
                <a:ea typeface="宋体" panose="02010600030101010101" pitchFamily="2" charset="-122"/>
              </a:rPr>
              <a:t>x </a:t>
            </a:r>
            <a:r>
              <a:rPr lang="en-US" altLang="zh-CN" dirty="0">
                <a:solidFill>
                  <a:srgbClr val="FF0000"/>
                </a:solidFill>
                <a:ea typeface="宋体" panose="02010600030101010101" pitchFamily="2" charset="-122"/>
              </a:rPr>
              <a:t>| </a:t>
            </a:r>
            <a:r>
              <a:rPr lang="en-US" altLang="zh-CN" i="1" dirty="0">
                <a:solidFill>
                  <a:srgbClr val="FF0000"/>
                </a:solidFill>
                <a:ea typeface="宋体" panose="02010600030101010101" pitchFamily="2" charset="-122"/>
              </a:rPr>
              <a:t>x</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rPr>
              <a:t>S</a:t>
            </a:r>
            <a:r>
              <a:rPr lang="en-US" altLang="zh-CN" dirty="0">
                <a:solidFill>
                  <a:srgbClr val="FF0000"/>
                </a:solidFill>
                <a:ea typeface="宋体" panose="02010600030101010101" pitchFamily="2" charset="-122"/>
              </a:rPr>
              <a:t>}.</a:t>
            </a:r>
          </a:p>
          <a:p>
            <a:pPr eaLnBrk="1" hangingPunct="1"/>
            <a:r>
              <a:rPr lang="en-US" altLang="zh-CN" i="1" dirty="0">
                <a:solidFill>
                  <a:srgbClr val="0000CC"/>
                </a:solidFill>
                <a:ea typeface="宋体" panose="02010600030101010101" pitchFamily="2" charset="-122"/>
              </a:rPr>
              <a:t>E</a:t>
            </a:r>
            <a:r>
              <a:rPr lang="en-US" altLang="zh-CN" dirty="0">
                <a:solidFill>
                  <a:srgbClr val="0000CC"/>
                </a:solidFill>
                <a:ea typeface="宋体" panose="02010600030101010101" pitchFamily="2" charset="-122"/>
              </a:rPr>
              <a:t>.</a:t>
            </a:r>
            <a:r>
              <a:rPr lang="en-US" altLang="zh-CN" i="1" dirty="0">
                <a:solidFill>
                  <a:srgbClr val="0000CC"/>
                </a:solidFill>
                <a:ea typeface="宋体" panose="02010600030101010101" pitchFamily="2" charset="-122"/>
              </a:rPr>
              <a:t>g.</a:t>
            </a:r>
            <a:r>
              <a:rPr lang="en-US" altLang="zh-CN" dirty="0">
                <a:solidFill>
                  <a:srgbClr val="0000CC"/>
                </a:solidFill>
                <a:ea typeface="宋体" panose="02010600030101010101" pitchFamily="2" charset="-122"/>
              </a:rPr>
              <a:t> P({a,b}) = {</a:t>
            </a:r>
            <a:r>
              <a:rPr lang="en-US" altLang="zh-CN" dirty="0">
                <a:solidFill>
                  <a:srgbClr val="0000CC"/>
                </a:solidFill>
                <a:ea typeface="宋体" panose="02010600030101010101" pitchFamily="2" charset="-122"/>
                <a:sym typeface="Symbol" panose="05050102010706020507" pitchFamily="18" charset="2"/>
              </a:rPr>
              <a:t></a:t>
            </a:r>
            <a:r>
              <a:rPr lang="en-US" altLang="zh-CN" dirty="0">
                <a:solidFill>
                  <a:srgbClr val="0000CC"/>
                </a:solidFill>
                <a:ea typeface="宋体" panose="02010600030101010101" pitchFamily="2" charset="-122"/>
              </a:rPr>
              <a:t>, {a}, {b}, {a,b}}.</a:t>
            </a:r>
          </a:p>
          <a:p>
            <a:pPr eaLnBrk="1" hangingPunct="1"/>
            <a:endParaRPr lang="en-US" altLang="zh-CN" sz="2000" dirty="0">
              <a:ea typeface="宋体" panose="02010600030101010101" pitchFamily="2" charset="-122"/>
            </a:endParaRPr>
          </a:p>
          <a:p>
            <a:pPr eaLnBrk="1" hangingPunct="1"/>
            <a:r>
              <a:rPr lang="en-US" altLang="zh-CN" dirty="0">
                <a:ea typeface="宋体" panose="02010600030101010101" pitchFamily="2" charset="-122"/>
              </a:rPr>
              <a:t>Sometimes P(</a:t>
            </a:r>
            <a:r>
              <a:rPr lang="en-US" altLang="zh-CN" i="1" dirty="0">
                <a:ea typeface="宋体" panose="02010600030101010101" pitchFamily="2" charset="-122"/>
              </a:rPr>
              <a:t>S</a:t>
            </a:r>
            <a:r>
              <a:rPr lang="en-US" altLang="zh-CN" dirty="0">
                <a:ea typeface="宋体" panose="02010600030101010101" pitchFamily="2" charset="-122"/>
              </a:rPr>
              <a:t>) is written </a:t>
            </a:r>
            <a:r>
              <a:rPr lang="en-US" altLang="zh-CN" b="1" dirty="0">
                <a:ea typeface="宋体" panose="02010600030101010101" pitchFamily="2" charset="-122"/>
              </a:rPr>
              <a:t>2</a:t>
            </a:r>
            <a:r>
              <a:rPr lang="en-US" altLang="zh-CN" i="1" baseline="30000" dirty="0">
                <a:ea typeface="宋体" panose="02010600030101010101" pitchFamily="2" charset="-122"/>
              </a:rPr>
              <a:t>S</a:t>
            </a:r>
            <a:r>
              <a:rPr lang="en-US" altLang="zh-CN" i="1" dirty="0">
                <a:ea typeface="宋体" panose="02010600030101010101" pitchFamily="2" charset="-122"/>
              </a:rPr>
              <a:t>.</a:t>
            </a:r>
            <a:br>
              <a:rPr lang="en-US" altLang="zh-CN" i="1" dirty="0">
                <a:ea typeface="宋体" panose="02010600030101010101" pitchFamily="2" charset="-122"/>
              </a:rPr>
            </a:br>
            <a:r>
              <a:rPr lang="en-US" altLang="zh-CN" dirty="0">
                <a:ea typeface="宋体" panose="02010600030101010101" pitchFamily="2" charset="-122"/>
              </a:rPr>
              <a:t>Note that for finite </a:t>
            </a:r>
            <a:r>
              <a:rPr lang="en-US" altLang="zh-CN" i="1" dirty="0">
                <a:ea typeface="宋体" panose="02010600030101010101" pitchFamily="2" charset="-122"/>
              </a:rPr>
              <a:t>S</a:t>
            </a:r>
            <a:r>
              <a:rPr lang="en-US" altLang="zh-CN" dirty="0">
                <a:ea typeface="宋体" panose="02010600030101010101" pitchFamily="2" charset="-122"/>
              </a:rPr>
              <a:t>,   </a:t>
            </a:r>
            <a:r>
              <a:rPr lang="en-US" altLang="zh-CN" dirty="0">
                <a:solidFill>
                  <a:srgbClr val="FF0000"/>
                </a:solidFill>
                <a:ea typeface="宋体" panose="02010600030101010101" pitchFamily="2" charset="-122"/>
              </a:rPr>
              <a:t>|P(</a:t>
            </a:r>
            <a:r>
              <a:rPr lang="en-US" altLang="zh-CN" i="1" dirty="0">
                <a:solidFill>
                  <a:srgbClr val="FF0000"/>
                </a:solidFill>
                <a:ea typeface="宋体" panose="02010600030101010101" pitchFamily="2" charset="-122"/>
              </a:rPr>
              <a:t>S</a:t>
            </a:r>
            <a:r>
              <a:rPr lang="en-US" altLang="zh-CN" dirty="0">
                <a:solidFill>
                  <a:srgbClr val="FF0000"/>
                </a:solidFill>
                <a:ea typeface="宋体" panose="02010600030101010101" pitchFamily="2" charset="-122"/>
              </a:rPr>
              <a:t>)| = 2</a:t>
            </a:r>
            <a:r>
              <a:rPr lang="en-US" altLang="zh-CN" baseline="30000" dirty="0">
                <a:solidFill>
                  <a:srgbClr val="FF0000"/>
                </a:solidFill>
                <a:ea typeface="宋体" panose="02010600030101010101" pitchFamily="2" charset="-122"/>
              </a:rPr>
              <a:t>|</a:t>
            </a:r>
            <a:r>
              <a:rPr lang="en-US" altLang="zh-CN" i="1" baseline="30000" dirty="0">
                <a:solidFill>
                  <a:srgbClr val="FF0000"/>
                </a:solidFill>
                <a:ea typeface="宋体" panose="02010600030101010101" pitchFamily="2" charset="-122"/>
              </a:rPr>
              <a:t>S</a:t>
            </a:r>
            <a:r>
              <a:rPr lang="en-US" altLang="zh-CN" baseline="30000" dirty="0">
                <a:solidFill>
                  <a:srgbClr val="FF0000"/>
                </a:solidFill>
                <a:ea typeface="宋体" panose="02010600030101010101" pitchFamily="2" charset="-122"/>
              </a:rPr>
              <a:t>|</a:t>
            </a:r>
            <a:r>
              <a:rPr lang="en-US" altLang="zh-CN" dirty="0">
                <a:ea typeface="宋体" panose="02010600030101010101" pitchFamily="2" charset="-122"/>
              </a:rPr>
              <a:t>.</a:t>
            </a:r>
            <a:endParaRPr lang="en-US" altLang="zh-TW" dirty="0">
              <a:solidFill>
                <a:srgbClr val="FF0000"/>
              </a:solidFill>
              <a:ea typeface="宋体" panose="02010600030101010101" pitchFamily="2" charset="-122"/>
              <a:sym typeface="Symbol" panose="05050102010706020507" pitchFamily="18" charset="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Ordered </a:t>
            </a:r>
            <a:r>
              <a:rPr lang="en-US" altLang="zh-CN" i="1" dirty="0">
                <a:ea typeface="宋体" panose="02010600030101010101" pitchFamily="2" charset="-122"/>
              </a:rPr>
              <a:t>n</a:t>
            </a:r>
            <a:r>
              <a:rPr lang="en-US" altLang="zh-CN" dirty="0">
                <a:ea typeface="宋体" panose="02010600030101010101" pitchFamily="2" charset="-122"/>
              </a:rPr>
              <a:t>-tuples</a:t>
            </a:r>
          </a:p>
        </p:txBody>
      </p:sp>
      <p:sp>
        <p:nvSpPr>
          <p:cNvPr id="30723" name="Rectangle 3"/>
          <p:cNvSpPr>
            <a:spLocks noGrp="1"/>
          </p:cNvSpPr>
          <p:nvPr>
            <p:ph idx="1"/>
          </p:nvPr>
        </p:nvSpPr>
        <p:spPr>
          <a:xfrm>
            <a:off x="304800" y="1447800"/>
            <a:ext cx="7772400" cy="4343400"/>
          </a:xfrm>
        </p:spPr>
        <p:txBody>
          <a:bodyPr vert="horz" wrap="square" lIns="91440" tIns="45720" rIns="91440" bIns="45720" anchor="t"/>
          <a:lstStyle/>
          <a:p>
            <a:pPr eaLnBrk="1" hangingPunct="1"/>
            <a:r>
              <a:rPr lang="en-US" altLang="zh-CN" dirty="0">
                <a:ea typeface="宋体" panose="02010600030101010101" pitchFamily="2" charset="-122"/>
              </a:rPr>
              <a:t>These are like sets, except that duplicates matter, and the order makes a difference.</a:t>
            </a:r>
          </a:p>
          <a:p>
            <a:pPr eaLnBrk="1" hangingPunct="1"/>
            <a:r>
              <a:rPr lang="en-US" altLang="zh-CN" dirty="0">
                <a:ea typeface="宋体" panose="02010600030101010101" pitchFamily="2" charset="-122"/>
              </a:rPr>
              <a:t>For </a:t>
            </a:r>
            <a:r>
              <a:rPr lang="en-US" altLang="zh-CN" i="1" dirty="0">
                <a:ea typeface="宋体" panose="02010600030101010101" pitchFamily="2" charset="-122"/>
              </a:rPr>
              <a:t>n</a:t>
            </a:r>
            <a:r>
              <a:rPr lang="en-US" altLang="zh-CN" dirty="0">
                <a:ea typeface="宋体" panose="02010600030101010101" pitchFamily="2" charset="-122"/>
                <a:sym typeface="Symbol" panose="05050102010706020507" pitchFamily="18" charset="2"/>
              </a:rPr>
              <a:t></a:t>
            </a:r>
            <a:r>
              <a:rPr lang="en-US" altLang="zh-CN" b="1" dirty="0">
                <a:ea typeface="宋体" panose="02010600030101010101" pitchFamily="2" charset="-122"/>
                <a:sym typeface="Symbol" panose="05050102010706020507" pitchFamily="18" charset="2"/>
              </a:rPr>
              <a:t>N</a:t>
            </a:r>
            <a:r>
              <a:rPr lang="en-US" altLang="zh-CN" dirty="0">
                <a:ea typeface="宋体" panose="02010600030101010101" pitchFamily="2" charset="-122"/>
                <a:sym typeface="Symbol" panose="05050102010706020507" pitchFamily="18" charset="2"/>
              </a:rPr>
              <a:t>, a</a:t>
            </a:r>
            <a:r>
              <a:rPr lang="en-US" altLang="zh-CN" dirty="0">
                <a:ea typeface="宋体" panose="02010600030101010101" pitchFamily="2" charset="-122"/>
              </a:rPr>
              <a:t>n </a:t>
            </a:r>
            <a:r>
              <a:rPr lang="en-US" altLang="zh-CN" i="1" dirty="0">
                <a:ea typeface="宋体" panose="02010600030101010101" pitchFamily="2" charset="-122"/>
              </a:rPr>
              <a:t>ordered n-tuple</a:t>
            </a:r>
            <a:r>
              <a:rPr lang="en-US" altLang="zh-CN" dirty="0">
                <a:ea typeface="宋体" panose="02010600030101010101" pitchFamily="2" charset="-122"/>
              </a:rPr>
              <a:t> or a </a:t>
            </a:r>
            <a:r>
              <a:rPr lang="en-US" altLang="zh-CN" i="1" dirty="0">
                <a:ea typeface="宋体" panose="02010600030101010101" pitchFamily="2" charset="-122"/>
              </a:rPr>
              <a:t>sequence</a:t>
            </a:r>
            <a:r>
              <a:rPr lang="en-US" altLang="zh-CN" dirty="0">
                <a:ea typeface="宋体" panose="02010600030101010101" pitchFamily="2" charset="-122"/>
              </a:rPr>
              <a:t> or </a:t>
            </a:r>
            <a:r>
              <a:rPr lang="en-US" altLang="zh-CN" i="1" dirty="0">
                <a:ea typeface="宋体" panose="02010600030101010101" pitchFamily="2" charset="-122"/>
              </a:rPr>
              <a:t>list</a:t>
            </a:r>
            <a:r>
              <a:rPr lang="en-US" altLang="zh-CN" dirty="0">
                <a:ea typeface="宋体" panose="02010600030101010101" pitchFamily="2" charset="-122"/>
              </a:rPr>
              <a:t> </a:t>
            </a:r>
            <a:r>
              <a:rPr lang="en-US" altLang="zh-CN" i="1" dirty="0">
                <a:ea typeface="宋体" panose="02010600030101010101" pitchFamily="2" charset="-122"/>
              </a:rPr>
              <a:t>of</a:t>
            </a:r>
            <a:r>
              <a:rPr lang="en-US" altLang="zh-CN" dirty="0">
                <a:ea typeface="宋体" panose="02010600030101010101" pitchFamily="2" charset="-122"/>
              </a:rPr>
              <a:t> </a:t>
            </a:r>
            <a:r>
              <a:rPr lang="en-US" altLang="zh-CN" i="1" dirty="0">
                <a:ea typeface="宋体" panose="02010600030101010101" pitchFamily="2" charset="-122"/>
              </a:rPr>
              <a:t>length n</a:t>
            </a:r>
            <a:r>
              <a:rPr lang="en-US" altLang="zh-CN" dirty="0">
                <a:ea typeface="宋体" panose="02010600030101010101" pitchFamily="2" charset="-122"/>
              </a:rPr>
              <a:t> is written (</a:t>
            </a:r>
            <a:r>
              <a:rPr lang="en-US" altLang="zh-CN" i="1" dirty="0">
                <a:ea typeface="宋体" panose="02010600030101010101" pitchFamily="2" charset="-122"/>
              </a:rPr>
              <a:t>a</a:t>
            </a:r>
            <a:r>
              <a:rPr lang="en-US" altLang="zh-CN" baseline="-25000" dirty="0">
                <a:ea typeface="宋体" panose="02010600030101010101" pitchFamily="2" charset="-122"/>
              </a:rPr>
              <a:t>1</a:t>
            </a:r>
            <a:r>
              <a:rPr lang="en-US" altLang="zh-CN" dirty="0">
                <a:ea typeface="宋体" panose="02010600030101010101" pitchFamily="2" charset="-122"/>
              </a:rPr>
              <a:t>, </a:t>
            </a:r>
            <a:r>
              <a:rPr lang="en-US" altLang="zh-CN" i="1" dirty="0">
                <a:ea typeface="宋体" panose="02010600030101010101" pitchFamily="2" charset="-122"/>
              </a:rPr>
              <a:t>a</a:t>
            </a:r>
            <a:r>
              <a:rPr lang="en-US" altLang="zh-CN" baseline="-25000" dirty="0">
                <a:ea typeface="宋体" panose="02010600030101010101" pitchFamily="2" charset="-122"/>
              </a:rPr>
              <a:t>2</a:t>
            </a:r>
            <a:r>
              <a:rPr lang="en-US" altLang="zh-CN" dirty="0">
                <a:ea typeface="宋体" panose="02010600030101010101" pitchFamily="2" charset="-122"/>
              </a:rPr>
              <a:t>, …, </a:t>
            </a:r>
            <a:r>
              <a:rPr lang="en-US" altLang="zh-CN" i="1" dirty="0">
                <a:ea typeface="宋体" panose="02010600030101010101" pitchFamily="2" charset="-122"/>
              </a:rPr>
              <a:t>a</a:t>
            </a:r>
            <a:r>
              <a:rPr lang="en-US" altLang="zh-CN" i="1" baseline="-25000" dirty="0">
                <a:ea typeface="宋体" panose="02010600030101010101" pitchFamily="2" charset="-122"/>
              </a:rPr>
              <a:t>n</a:t>
            </a:r>
            <a:r>
              <a:rPr lang="en-US" altLang="zh-CN" dirty="0">
                <a:ea typeface="宋体" panose="02010600030101010101" pitchFamily="2" charset="-122"/>
              </a:rPr>
              <a:t>). Its </a:t>
            </a:r>
            <a:r>
              <a:rPr lang="en-US" altLang="zh-CN" i="1" dirty="0">
                <a:ea typeface="宋体" panose="02010600030101010101" pitchFamily="2" charset="-122"/>
              </a:rPr>
              <a:t>first</a:t>
            </a:r>
            <a:r>
              <a:rPr lang="en-US" altLang="zh-CN" dirty="0">
                <a:ea typeface="宋体" panose="02010600030101010101" pitchFamily="2" charset="-122"/>
              </a:rPr>
              <a:t> element is </a:t>
            </a:r>
            <a:r>
              <a:rPr lang="en-US" altLang="zh-CN" i="1" dirty="0">
                <a:ea typeface="宋体" panose="02010600030101010101" pitchFamily="2" charset="-122"/>
              </a:rPr>
              <a:t>a</a:t>
            </a:r>
            <a:r>
              <a:rPr lang="en-US" altLang="zh-CN" baseline="-25000" dirty="0">
                <a:ea typeface="宋体" panose="02010600030101010101" pitchFamily="2" charset="-122"/>
              </a:rPr>
              <a:t>1</a:t>
            </a:r>
            <a:r>
              <a:rPr lang="en-US" altLang="zh-CN" dirty="0">
                <a:ea typeface="宋体" panose="02010600030101010101" pitchFamily="2" charset="-122"/>
              </a:rPr>
              <a:t>, </a:t>
            </a:r>
            <a:r>
              <a:rPr lang="en-US" altLang="zh-CN" i="1" dirty="0">
                <a:ea typeface="宋体" panose="02010600030101010101" pitchFamily="2" charset="-122"/>
              </a:rPr>
              <a:t>etc.</a:t>
            </a:r>
          </a:p>
          <a:p>
            <a:pPr eaLnBrk="1" hangingPunct="1"/>
            <a:r>
              <a:rPr lang="en-US" altLang="zh-CN" dirty="0">
                <a:solidFill>
                  <a:srgbClr val="0000CC"/>
                </a:solidFill>
                <a:ea typeface="宋体" panose="02010600030101010101" pitchFamily="2" charset="-122"/>
              </a:rPr>
              <a:t>Note that (1, 2) </a:t>
            </a:r>
            <a:r>
              <a:rPr lang="en-US" altLang="zh-CN" dirty="0">
                <a:solidFill>
                  <a:srgbClr val="0000CC"/>
                </a:solidFill>
                <a:ea typeface="宋体" panose="02010600030101010101" pitchFamily="2" charset="-122"/>
                <a:sym typeface="Symbol" panose="05050102010706020507" pitchFamily="18" charset="2"/>
              </a:rPr>
              <a:t> (2, 1)  (2, 1, 1).</a:t>
            </a:r>
            <a:endParaRPr lang="en-US" altLang="zh-CN" i="1" dirty="0">
              <a:solidFill>
                <a:srgbClr val="0000CC"/>
              </a:solidFill>
              <a:ea typeface="宋体" panose="02010600030101010101" pitchFamily="2" charset="-122"/>
            </a:endParaRPr>
          </a:p>
          <a:p>
            <a:pPr eaLnBrk="1" hangingPunct="1"/>
            <a:r>
              <a:rPr lang="en-US" altLang="zh-CN" dirty="0">
                <a:ea typeface="宋体" panose="02010600030101010101" pitchFamily="2" charset="-122"/>
              </a:rPr>
              <a:t>Empty sequence, singlets, pairs, triples, quadruples, quin</a:t>
            </a:r>
            <a:r>
              <a:rPr lang="en-US" altLang="zh-CN" u="sng" dirty="0">
                <a:ea typeface="宋体" panose="02010600030101010101" pitchFamily="2" charset="-122"/>
              </a:rPr>
              <a:t>tuples</a:t>
            </a:r>
            <a:r>
              <a:rPr lang="en-US" altLang="zh-CN" dirty="0">
                <a:ea typeface="宋体" panose="02010600030101010101" pitchFamily="2" charset="-122"/>
              </a:rPr>
              <a:t>, …,  </a:t>
            </a:r>
            <a:r>
              <a:rPr lang="en-US" altLang="zh-CN" i="1" dirty="0">
                <a:ea typeface="宋体" panose="02010600030101010101" pitchFamily="2" charset="-122"/>
              </a:rPr>
              <a:t>n</a:t>
            </a:r>
            <a:r>
              <a:rPr lang="en-US" altLang="zh-CN" dirty="0">
                <a:ea typeface="宋体" panose="02010600030101010101" pitchFamily="2" charset="-122"/>
              </a:rPr>
              <a:t>-tuples.</a:t>
            </a:r>
            <a:endParaRPr lang="en-US" altLang="zh-CN" i="1" dirty="0">
              <a:ea typeface="宋体" panose="02010600030101010101" pitchFamily="2" charset="-122"/>
            </a:endParaRPr>
          </a:p>
        </p:txBody>
      </p:sp>
      <p:sp>
        <p:nvSpPr>
          <p:cNvPr id="30724" name="Text Box 4"/>
          <p:cNvSpPr txBox="1"/>
          <p:nvPr/>
        </p:nvSpPr>
        <p:spPr>
          <a:xfrm>
            <a:off x="7272338" y="4495800"/>
            <a:ext cx="1719262" cy="739775"/>
          </a:xfrm>
          <a:prstGeom prst="rect">
            <a:avLst/>
          </a:prstGeom>
          <a:solidFill>
            <a:srgbClr val="FFFFCC"/>
          </a:solidFill>
          <a:ln w="38100" cap="flat" cmpd="sng">
            <a:solidFill>
              <a:srgbClr val="00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r>
              <a:rPr lang="en-US" altLang="zh-CN" sz="2000" dirty="0">
                <a:latin typeface="Times New Roman" panose="02020603050405020304" pitchFamily="18" charset="0"/>
                <a:ea typeface="宋体" panose="02010600030101010101" pitchFamily="2" charset="-122"/>
              </a:rPr>
              <a:t>Contrast with</a:t>
            </a:r>
            <a:br>
              <a:rPr lang="en-US" altLang="zh-CN" sz="2000" dirty="0">
                <a:latin typeface="Times New Roman" panose="02020603050405020304" pitchFamily="18" charset="0"/>
                <a:ea typeface="宋体" panose="02010600030101010101" pitchFamily="2" charset="-122"/>
              </a:rPr>
            </a:br>
            <a:r>
              <a:rPr lang="en-US" altLang="zh-CN" sz="2000" dirty="0">
                <a:latin typeface="Times New Roman" panose="02020603050405020304" pitchFamily="18" charset="0"/>
                <a:ea typeface="宋体" panose="02010600030101010101" pitchFamily="2" charset="-122"/>
              </a:rPr>
              <a:t>sets’ {} </a:t>
            </a:r>
          </a:p>
        </p:txBody>
      </p:sp>
      <p:sp>
        <p:nvSpPr>
          <p:cNvPr id="30725" name="Line 5"/>
          <p:cNvSpPr/>
          <p:nvPr/>
        </p:nvSpPr>
        <p:spPr>
          <a:xfrm flipH="1">
            <a:off x="6781800" y="4953000"/>
            <a:ext cx="381000" cy="0"/>
          </a:xfrm>
          <a:prstGeom prst="line">
            <a:avLst/>
          </a:prstGeom>
          <a:ln w="57150" cap="flat" cmpd="sng">
            <a:solidFill>
              <a:schemeClr val="tx1"/>
            </a:solidFill>
            <a:prstDash val="solid"/>
            <a:headEnd type="none" w="med" len="med"/>
            <a:tailEnd type="triangle" w="med" len="med"/>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Cartesian Products of Sets</a:t>
            </a:r>
          </a:p>
        </p:txBody>
      </p:sp>
      <p:sp>
        <p:nvSpPr>
          <p:cNvPr id="32771" name="Rectangle 3"/>
          <p:cNvSpPr>
            <a:spLocks noGrp="1"/>
          </p:cNvSpPr>
          <p:nvPr>
            <p:ph idx="1"/>
          </p:nvPr>
        </p:nvSpPr>
        <p:spPr>
          <a:xfrm>
            <a:off x="609600" y="1600200"/>
            <a:ext cx="6858000" cy="4724400"/>
          </a:xfrm>
        </p:spPr>
        <p:txBody>
          <a:bodyPr vert="horz" wrap="square" lIns="91440" tIns="45720" rIns="91440" bIns="45720" anchor="t"/>
          <a:lstStyle/>
          <a:p>
            <a:pPr eaLnBrk="1" hangingPunct="1"/>
            <a:r>
              <a:rPr lang="en-US" altLang="zh-CN" sz="2800" dirty="0">
                <a:ea typeface="宋体" panose="02010600030101010101" pitchFamily="2" charset="-122"/>
              </a:rPr>
              <a:t>For sets </a:t>
            </a:r>
            <a:r>
              <a:rPr lang="en-US" altLang="zh-CN" sz="2800" i="1" dirty="0">
                <a:ea typeface="宋体" panose="02010600030101010101" pitchFamily="2" charset="-122"/>
              </a:rPr>
              <a:t>A</a:t>
            </a:r>
            <a:r>
              <a:rPr lang="en-US" altLang="zh-CN" sz="2800" dirty="0">
                <a:ea typeface="宋体" panose="02010600030101010101" pitchFamily="2" charset="-122"/>
              </a:rPr>
              <a:t>, </a:t>
            </a:r>
            <a:r>
              <a:rPr lang="en-US" altLang="zh-CN" sz="2800" i="1" dirty="0">
                <a:ea typeface="宋体" panose="02010600030101010101" pitchFamily="2" charset="-122"/>
              </a:rPr>
              <a:t>B</a:t>
            </a:r>
            <a:r>
              <a:rPr lang="en-US" altLang="zh-CN" sz="2800" dirty="0">
                <a:ea typeface="宋体" panose="02010600030101010101" pitchFamily="2" charset="-122"/>
              </a:rPr>
              <a:t>, their </a:t>
            </a:r>
            <a:r>
              <a:rPr lang="en-US" altLang="zh-CN" sz="2800" i="1" dirty="0">
                <a:ea typeface="宋体" panose="02010600030101010101" pitchFamily="2" charset="-122"/>
              </a:rPr>
              <a:t>Cartesian product</a:t>
            </a:r>
            <a:br>
              <a:rPr lang="en-US" altLang="zh-CN" sz="2800" i="1" dirty="0">
                <a:ea typeface="宋体" panose="02010600030101010101" pitchFamily="2" charset="-122"/>
              </a:rPr>
            </a:br>
            <a:r>
              <a:rPr lang="en-US" altLang="zh-CN" sz="2800" i="1" dirty="0">
                <a:solidFill>
                  <a:srgbClr val="FF0000"/>
                </a:solidFill>
                <a:ea typeface="宋体" panose="02010600030101010101" pitchFamily="2" charset="-122"/>
              </a:rPr>
              <a:t>A</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rPr>
              <a:t>B </a:t>
            </a:r>
            <a:r>
              <a:rPr lang="en-US" altLang="zh-CN" sz="2800" dirty="0">
                <a:solidFill>
                  <a:srgbClr val="FF0000"/>
                </a:solidFill>
                <a:ea typeface="宋体" panose="02010600030101010101" pitchFamily="2" charset="-122"/>
              </a:rPr>
              <a:t>:</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i="1" dirty="0">
                <a:solidFill>
                  <a:srgbClr val="FF0000"/>
                </a:solidFill>
                <a:ea typeface="宋体" panose="02010600030101010101" pitchFamily="2" charset="-122"/>
                <a:sym typeface="Symbol" panose="05050102010706020507" pitchFamily="18" charset="2"/>
              </a:rPr>
              <a:t>a</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i="1" dirty="0">
                <a:solidFill>
                  <a:srgbClr val="FF0000"/>
                </a:solidFill>
                <a:ea typeface="宋体" panose="02010600030101010101" pitchFamily="2" charset="-122"/>
                <a:sym typeface="Symbol" panose="05050102010706020507" pitchFamily="18" charset="2"/>
              </a:rPr>
              <a:t>b</a:t>
            </a:r>
            <a:r>
              <a:rPr lang="en-US" altLang="zh-CN" sz="2800" dirty="0">
                <a:solidFill>
                  <a:srgbClr val="FF0000"/>
                </a:solidFill>
                <a:ea typeface="宋体" panose="02010600030101010101" pitchFamily="2" charset="-122"/>
                <a:sym typeface="Symbol" panose="05050102010706020507" pitchFamily="18" charset="2"/>
              </a:rPr>
              <a:t>) | </a:t>
            </a:r>
            <a:r>
              <a:rPr lang="en-US" altLang="zh-CN" sz="2800" i="1" dirty="0">
                <a:solidFill>
                  <a:srgbClr val="FF0000"/>
                </a:solidFill>
                <a:ea typeface="宋体" panose="02010600030101010101" pitchFamily="2" charset="-122"/>
                <a:sym typeface="Symbol" panose="05050102010706020507" pitchFamily="18" charset="2"/>
              </a:rPr>
              <a:t>a</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A</a:t>
            </a:r>
            <a:r>
              <a:rPr lang="en-US" altLang="zh-CN" sz="2800" dirty="0">
                <a:solidFill>
                  <a:srgbClr val="FF0000"/>
                </a:solidFill>
                <a:ea typeface="宋体" panose="02010600030101010101" pitchFamily="2" charset="-122"/>
                <a:sym typeface="Symbol" panose="05050102010706020507" pitchFamily="18" charset="2"/>
              </a:rPr>
              <a:t>  </a:t>
            </a:r>
            <a:r>
              <a:rPr lang="en-US" altLang="zh-CN" sz="2800" i="1" dirty="0">
                <a:solidFill>
                  <a:srgbClr val="FF0000"/>
                </a:solidFill>
                <a:ea typeface="宋体" panose="02010600030101010101" pitchFamily="2" charset="-122"/>
                <a:sym typeface="Symbol" panose="05050102010706020507" pitchFamily="18" charset="2"/>
              </a:rPr>
              <a:t>b</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B </a:t>
            </a:r>
            <a:r>
              <a:rPr lang="en-US" altLang="zh-CN" sz="2800" dirty="0">
                <a:solidFill>
                  <a:srgbClr val="FF0000"/>
                </a:solidFill>
                <a:ea typeface="宋体" panose="02010600030101010101" pitchFamily="2" charset="-122"/>
                <a:sym typeface="Symbol" panose="05050102010706020507" pitchFamily="18" charset="2"/>
              </a:rPr>
              <a:t>}</a:t>
            </a:r>
            <a:r>
              <a:rPr lang="en-US" altLang="zh-CN" sz="2800" dirty="0">
                <a:ea typeface="宋体" panose="02010600030101010101" pitchFamily="2" charset="-122"/>
                <a:sym typeface="Symbol" panose="05050102010706020507" pitchFamily="18" charset="2"/>
              </a:rPr>
              <a:t>.</a:t>
            </a:r>
          </a:p>
          <a:p>
            <a:pPr eaLnBrk="1" hangingPunct="1"/>
            <a:r>
              <a:rPr lang="en-US" altLang="zh-CN" sz="2800" i="1" dirty="0">
                <a:solidFill>
                  <a:srgbClr val="0000CC"/>
                </a:solidFill>
                <a:ea typeface="宋体" panose="02010600030101010101" pitchFamily="2" charset="-122"/>
                <a:sym typeface="Symbol" panose="05050102010706020507" pitchFamily="18" charset="2"/>
              </a:rPr>
              <a:t>E.g.</a:t>
            </a:r>
            <a:r>
              <a:rPr lang="en-US" altLang="zh-CN" sz="2800" dirty="0">
                <a:solidFill>
                  <a:srgbClr val="0000CC"/>
                </a:solidFill>
                <a:ea typeface="宋体" panose="02010600030101010101" pitchFamily="2" charset="-122"/>
                <a:sym typeface="Symbol" panose="05050102010706020507" pitchFamily="18" charset="2"/>
              </a:rPr>
              <a:t> {a,b}{1,2} = {(a,1),(a,2),(b,1),(b,2)}</a:t>
            </a:r>
          </a:p>
          <a:p>
            <a:pPr eaLnBrk="1" hangingPunct="1"/>
            <a:r>
              <a:rPr lang="en-US" altLang="zh-CN" sz="2800" dirty="0">
                <a:ea typeface="宋体" panose="02010600030101010101" pitchFamily="2" charset="-122"/>
                <a:sym typeface="Symbol" panose="05050102010706020507" pitchFamily="18" charset="2"/>
              </a:rPr>
              <a:t>Note that for finite </a:t>
            </a:r>
            <a:r>
              <a:rPr lang="en-US" altLang="zh-CN" sz="2800" i="1" dirty="0">
                <a:ea typeface="宋体" panose="02010600030101010101" pitchFamily="2" charset="-122"/>
                <a:sym typeface="Symbol" panose="05050102010706020507" pitchFamily="18" charset="2"/>
              </a:rPr>
              <a:t>A</a:t>
            </a:r>
            <a:r>
              <a:rPr lang="en-US" altLang="zh-CN" sz="2800" dirty="0">
                <a:ea typeface="宋体" panose="02010600030101010101" pitchFamily="2" charset="-122"/>
                <a:sym typeface="Symbol" panose="05050102010706020507" pitchFamily="18" charset="2"/>
              </a:rPr>
              <a:t>, </a:t>
            </a:r>
            <a:r>
              <a:rPr lang="en-US" altLang="zh-CN" sz="2800" i="1" dirty="0">
                <a:ea typeface="宋体" panose="02010600030101010101" pitchFamily="2" charset="-122"/>
                <a:sym typeface="Symbol" panose="05050102010706020507" pitchFamily="18" charset="2"/>
              </a:rPr>
              <a:t>B</a:t>
            </a:r>
            <a:r>
              <a:rPr lang="en-US" altLang="zh-CN" sz="2800" dirty="0">
                <a:ea typeface="宋体" panose="02010600030101010101" pitchFamily="2" charset="-122"/>
                <a:sym typeface="Symbol" panose="05050102010706020507" pitchFamily="18" charset="2"/>
              </a:rPr>
              <a:t>,   </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rPr>
              <a:t>A</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rPr>
              <a:t>B</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A</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B</a:t>
            </a:r>
            <a:r>
              <a:rPr lang="en-US" altLang="zh-CN" sz="2800" dirty="0">
                <a:solidFill>
                  <a:srgbClr val="FF0000"/>
                </a:solidFill>
                <a:ea typeface="宋体" panose="02010600030101010101" pitchFamily="2" charset="-122"/>
                <a:sym typeface="Symbol" panose="05050102010706020507" pitchFamily="18" charset="2"/>
              </a:rPr>
              <a:t>|</a:t>
            </a:r>
            <a:r>
              <a:rPr lang="en-US" altLang="zh-CN" sz="2800" dirty="0">
                <a:ea typeface="宋体" panose="02010600030101010101" pitchFamily="2" charset="-122"/>
                <a:sym typeface="Symbol" panose="05050102010706020507" pitchFamily="18" charset="2"/>
              </a:rPr>
              <a:t>.</a:t>
            </a:r>
          </a:p>
          <a:p>
            <a:pPr eaLnBrk="1" hangingPunct="1"/>
            <a:r>
              <a:rPr lang="en-US" altLang="zh-CN" sz="2800" dirty="0">
                <a:ea typeface="宋体" panose="02010600030101010101" pitchFamily="2" charset="-122"/>
                <a:sym typeface="Symbol" panose="05050102010706020507" pitchFamily="18" charset="2"/>
              </a:rPr>
              <a:t>Note that the Cartesian product is </a:t>
            </a:r>
            <a:r>
              <a:rPr lang="en-US" altLang="zh-CN" sz="2800" i="1" dirty="0">
                <a:ea typeface="宋体" panose="02010600030101010101" pitchFamily="2" charset="-122"/>
                <a:sym typeface="Symbol" panose="05050102010706020507" pitchFamily="18" charset="2"/>
              </a:rPr>
              <a:t>not</a:t>
            </a:r>
            <a:r>
              <a:rPr lang="en-US" altLang="zh-CN" sz="2800" dirty="0">
                <a:ea typeface="宋体" panose="02010600030101010101" pitchFamily="2" charset="-122"/>
                <a:sym typeface="Symbol" panose="05050102010706020507" pitchFamily="18" charset="2"/>
              </a:rPr>
              <a:t> commutative: </a:t>
            </a:r>
            <a:r>
              <a:rPr lang="en-US" altLang="zh-CN" sz="2800" i="1" dirty="0">
                <a:ea typeface="宋体" panose="02010600030101010101" pitchFamily="2" charset="-122"/>
                <a:sym typeface="Symbol" panose="05050102010706020507" pitchFamily="18" charset="2"/>
              </a:rPr>
              <a:t>i.e.</a:t>
            </a:r>
            <a:r>
              <a:rPr lang="en-US" altLang="zh-CN" sz="2800" dirty="0">
                <a:ea typeface="宋体" panose="02010600030101010101" pitchFamily="2" charset="-122"/>
                <a:sym typeface="Symbol" panose="05050102010706020507" pitchFamily="18" charset="2"/>
              </a:rPr>
              <a:t>, </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AB</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i="1" dirty="0">
                <a:solidFill>
                  <a:srgbClr val="FF0000"/>
                </a:solidFill>
                <a:ea typeface="宋体" panose="02010600030101010101" pitchFamily="2" charset="-122"/>
              </a:rPr>
              <a:t>A</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rPr>
              <a:t>B=B</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rPr>
              <a:t>A</a:t>
            </a:r>
            <a:r>
              <a:rPr lang="en-US" altLang="zh-CN" sz="2800" dirty="0">
                <a:ea typeface="宋体" panose="02010600030101010101" pitchFamily="2" charset="-122"/>
                <a:sym typeface="Symbol" panose="05050102010706020507" pitchFamily="18" charset="2"/>
              </a:rPr>
              <a:t>.</a:t>
            </a:r>
          </a:p>
          <a:p>
            <a:pPr eaLnBrk="1" hangingPunct="1"/>
            <a:r>
              <a:rPr lang="en-US" altLang="zh-CN" sz="2800" dirty="0">
                <a:ea typeface="宋体" panose="02010600030101010101" pitchFamily="2" charset="-122"/>
                <a:sym typeface="Symbol" panose="05050102010706020507" pitchFamily="18" charset="2"/>
              </a:rPr>
              <a:t>Extends to </a:t>
            </a:r>
            <a:r>
              <a:rPr lang="en-US" altLang="zh-CN" sz="2800" i="1" dirty="0">
                <a:ea typeface="宋体" panose="02010600030101010101" pitchFamily="2" charset="-122"/>
                <a:sym typeface="Symbol" panose="05050102010706020507" pitchFamily="18" charset="2"/>
              </a:rPr>
              <a:t>A</a:t>
            </a:r>
            <a:r>
              <a:rPr lang="en-US" altLang="zh-CN" sz="2800" baseline="-25000" dirty="0">
                <a:ea typeface="宋体" panose="02010600030101010101" pitchFamily="2" charset="-122"/>
                <a:sym typeface="Symbol" panose="05050102010706020507" pitchFamily="18" charset="2"/>
              </a:rPr>
              <a:t>1</a:t>
            </a:r>
            <a:r>
              <a:rPr lang="en-US" altLang="zh-CN" sz="2800" dirty="0">
                <a:ea typeface="宋体" panose="02010600030101010101" pitchFamily="2" charset="-122"/>
                <a:sym typeface="Symbol" panose="05050102010706020507" pitchFamily="18" charset="2"/>
              </a:rPr>
              <a:t>  </a:t>
            </a:r>
            <a:r>
              <a:rPr lang="en-US" altLang="zh-CN" sz="2800" i="1" dirty="0">
                <a:ea typeface="宋体" panose="02010600030101010101" pitchFamily="2" charset="-122"/>
                <a:sym typeface="Symbol" panose="05050102010706020507" pitchFamily="18" charset="2"/>
              </a:rPr>
              <a:t>A</a:t>
            </a:r>
            <a:r>
              <a:rPr lang="en-US" altLang="zh-CN" sz="2800" baseline="-25000" dirty="0">
                <a:ea typeface="宋体" panose="02010600030101010101" pitchFamily="2" charset="-122"/>
                <a:sym typeface="Symbol" panose="05050102010706020507" pitchFamily="18" charset="2"/>
              </a:rPr>
              <a:t>2</a:t>
            </a:r>
            <a:r>
              <a:rPr lang="en-US" altLang="zh-CN" sz="2800" dirty="0">
                <a:ea typeface="宋体" panose="02010600030101010101" pitchFamily="2" charset="-122"/>
                <a:sym typeface="Symbol" panose="05050102010706020507" pitchFamily="18" charset="2"/>
              </a:rPr>
              <a:t>  …  </a:t>
            </a:r>
            <a:r>
              <a:rPr lang="en-US" altLang="zh-CN" sz="2800" i="1" dirty="0">
                <a:ea typeface="宋体" panose="02010600030101010101" pitchFamily="2" charset="-122"/>
                <a:sym typeface="Symbol" panose="05050102010706020507" pitchFamily="18" charset="2"/>
              </a:rPr>
              <a:t>A</a:t>
            </a:r>
            <a:r>
              <a:rPr lang="en-US" altLang="zh-CN" sz="2800" i="1" baseline="-25000" dirty="0">
                <a:ea typeface="宋体" panose="02010600030101010101" pitchFamily="2" charset="-122"/>
                <a:sym typeface="Symbol" panose="05050102010706020507" pitchFamily="18" charset="2"/>
              </a:rPr>
              <a:t>n</a:t>
            </a:r>
            <a:r>
              <a:rPr lang="en-US" altLang="zh-CN" sz="2800" dirty="0">
                <a:ea typeface="宋体" panose="02010600030101010101" pitchFamily="2" charset="-122"/>
                <a:sym typeface="Symbol" panose="05050102010706020507" pitchFamily="18" charset="2"/>
              </a:rPr>
              <a:t>...</a:t>
            </a:r>
          </a:p>
        </p:txBody>
      </p:sp>
      <p:sp>
        <p:nvSpPr>
          <p:cNvPr id="32772" name="Text Box 4"/>
          <p:cNvSpPr txBox="1"/>
          <p:nvPr/>
        </p:nvSpPr>
        <p:spPr>
          <a:xfrm>
            <a:off x="5029200" y="5334000"/>
            <a:ext cx="1857375" cy="739775"/>
          </a:xfrm>
          <a:prstGeom prst="rect">
            <a:avLst/>
          </a:prstGeom>
          <a:solidFill>
            <a:srgbClr val="FFFFCC"/>
          </a:solidFill>
          <a:ln w="38100" cap="flat" cmpd="sng">
            <a:solidFill>
              <a:srgbClr val="0066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0"/>
              </a:spcBef>
              <a:buClrTx/>
              <a:buSzPct val="100000"/>
              <a:buNone/>
            </a:pPr>
            <a:r>
              <a:rPr lang="en-US" altLang="zh-CN" sz="2000" dirty="0">
                <a:latin typeface="Times New Roman" panose="02020603050405020304" pitchFamily="18" charset="0"/>
                <a:ea typeface="宋体" panose="02010600030101010101" pitchFamily="2" charset="-122"/>
              </a:rPr>
              <a:t>René Descartes </a:t>
            </a:r>
            <a:br>
              <a:rPr lang="en-US" altLang="zh-CN" sz="2000" dirty="0">
                <a:latin typeface="Times New Roman" panose="02020603050405020304" pitchFamily="18" charset="0"/>
                <a:ea typeface="宋体" panose="02010600030101010101" pitchFamily="2" charset="-122"/>
              </a:rPr>
            </a:br>
            <a:r>
              <a:rPr lang="en-US" altLang="zh-CN" sz="2000" dirty="0">
                <a:latin typeface="Times New Roman" panose="02020603050405020304" pitchFamily="18" charset="0"/>
                <a:ea typeface="宋体" panose="02010600030101010101" pitchFamily="2" charset="-122"/>
              </a:rPr>
              <a:t>(1596-1650) </a:t>
            </a:r>
          </a:p>
        </p:txBody>
      </p:sp>
      <p:pic>
        <p:nvPicPr>
          <p:cNvPr id="32773" name="Picture 5" descr="descartes"/>
          <p:cNvPicPr>
            <a:picLocks noChangeAspect="1"/>
          </p:cNvPicPr>
          <p:nvPr/>
        </p:nvPicPr>
        <p:blipFill>
          <a:blip r:embed="rId3"/>
          <a:stretch>
            <a:fillRect/>
          </a:stretch>
        </p:blipFill>
        <p:spPr>
          <a:xfrm>
            <a:off x="6934200" y="4159250"/>
            <a:ext cx="1538288" cy="1905000"/>
          </a:xfrm>
          <a:prstGeom prst="rect">
            <a:avLst/>
          </a:prstGeom>
          <a:noFill/>
          <a:ln w="28575" cap="flat" cmpd="sng">
            <a:solidFill>
              <a:srgbClr val="99FF66"/>
            </a:solidFill>
            <a:prstDash val="solid"/>
            <a:miter/>
            <a:headEnd type="none" w="med" len="med"/>
            <a:tailEnd type="none" w="med" len="me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Review of §2.1</a:t>
            </a:r>
          </a:p>
        </p:txBody>
      </p:sp>
      <p:sp>
        <p:nvSpPr>
          <p:cNvPr id="34819" name="Rectangle 3"/>
          <p:cNvSpPr>
            <a:spLocks noGrp="1"/>
          </p:cNvSpPr>
          <p:nvPr>
            <p:ph idx="1"/>
          </p:nvPr>
        </p:nvSpPr>
        <p:spPr/>
        <p:txBody>
          <a:bodyPr vert="horz" wrap="square" lIns="91440" tIns="45720" rIns="91440" bIns="45720" anchor="t"/>
          <a:lstStyle/>
          <a:p>
            <a:pPr eaLnBrk="1" hangingPunct="1"/>
            <a:r>
              <a:rPr lang="en-US" altLang="zh-CN" dirty="0">
                <a:ea typeface="宋体" panose="02010600030101010101" pitchFamily="2" charset="-122"/>
              </a:rPr>
              <a:t>Sets </a:t>
            </a:r>
            <a:r>
              <a:rPr lang="en-US" altLang="zh-CN" i="1" dirty="0">
                <a:ea typeface="宋体" panose="02010600030101010101" pitchFamily="2" charset="-122"/>
              </a:rPr>
              <a:t>S</a:t>
            </a:r>
            <a:r>
              <a:rPr lang="en-US" altLang="zh-CN" dirty="0">
                <a:ea typeface="宋体" panose="02010600030101010101" pitchFamily="2" charset="-122"/>
              </a:rPr>
              <a:t>, </a:t>
            </a:r>
            <a:r>
              <a:rPr lang="en-US" altLang="zh-CN" i="1" dirty="0">
                <a:ea typeface="宋体" panose="02010600030101010101" pitchFamily="2" charset="-122"/>
              </a:rPr>
              <a:t>T</a:t>
            </a:r>
            <a:r>
              <a:rPr lang="en-US" altLang="zh-CN" dirty="0">
                <a:ea typeface="宋体" panose="02010600030101010101" pitchFamily="2" charset="-122"/>
              </a:rPr>
              <a:t>, </a:t>
            </a:r>
            <a:r>
              <a:rPr lang="en-US" altLang="zh-CN" i="1" dirty="0">
                <a:ea typeface="宋体" panose="02010600030101010101" pitchFamily="2" charset="-122"/>
              </a:rPr>
              <a:t>U</a:t>
            </a:r>
            <a:r>
              <a:rPr lang="en-US" altLang="zh-CN" dirty="0">
                <a:ea typeface="宋体" panose="02010600030101010101" pitchFamily="2" charset="-122"/>
              </a:rPr>
              <a:t>… Special sets </a:t>
            </a:r>
            <a:r>
              <a:rPr lang="en-US" altLang="zh-CN" b="1" dirty="0">
                <a:ea typeface="宋体" panose="02010600030101010101" pitchFamily="2" charset="-122"/>
              </a:rPr>
              <a:t>N</a:t>
            </a:r>
            <a:r>
              <a:rPr lang="en-US" altLang="zh-CN" dirty="0">
                <a:ea typeface="宋体" panose="02010600030101010101" pitchFamily="2" charset="-122"/>
              </a:rPr>
              <a:t>, </a:t>
            </a:r>
            <a:r>
              <a:rPr lang="en-US" altLang="zh-CN" b="1" dirty="0">
                <a:ea typeface="宋体" panose="02010600030101010101" pitchFamily="2" charset="-122"/>
              </a:rPr>
              <a:t>Z</a:t>
            </a:r>
            <a:r>
              <a:rPr lang="en-US" altLang="zh-CN" dirty="0">
                <a:ea typeface="宋体" panose="02010600030101010101" pitchFamily="2" charset="-122"/>
              </a:rPr>
              <a:t>, </a:t>
            </a:r>
            <a:r>
              <a:rPr lang="en-US" altLang="zh-CN" b="1" dirty="0">
                <a:ea typeface="宋体" panose="02010600030101010101" pitchFamily="2" charset="-122"/>
              </a:rPr>
              <a:t>R</a:t>
            </a:r>
            <a:r>
              <a:rPr lang="en-US" altLang="zh-CN" dirty="0">
                <a:ea typeface="宋体" panose="02010600030101010101" pitchFamily="2" charset="-122"/>
              </a:rPr>
              <a:t>.</a:t>
            </a:r>
          </a:p>
          <a:p>
            <a:pPr eaLnBrk="1" hangingPunct="1"/>
            <a:r>
              <a:rPr lang="en-US" altLang="zh-CN" dirty="0">
                <a:ea typeface="宋体" panose="02010600030101010101" pitchFamily="2" charset="-122"/>
              </a:rPr>
              <a:t>Set notations {a,b,...}, {</a:t>
            </a:r>
            <a:r>
              <a:rPr lang="en-US" altLang="zh-CN" i="1" dirty="0">
                <a:ea typeface="宋体" panose="02010600030101010101" pitchFamily="2" charset="-122"/>
              </a:rPr>
              <a:t>x</a:t>
            </a:r>
            <a:r>
              <a:rPr lang="en-US" altLang="zh-CN" dirty="0">
                <a:ea typeface="宋体" panose="02010600030101010101" pitchFamily="2" charset="-122"/>
              </a:rPr>
              <a:t>|</a:t>
            </a:r>
            <a:r>
              <a:rPr lang="en-US" altLang="zh-CN" i="1" dirty="0">
                <a:ea typeface="宋体" panose="02010600030101010101" pitchFamily="2" charset="-122"/>
              </a:rPr>
              <a:t>P</a:t>
            </a:r>
            <a:r>
              <a:rPr lang="en-US" altLang="zh-CN" dirty="0">
                <a:ea typeface="宋体" panose="02010600030101010101" pitchFamily="2" charset="-122"/>
              </a:rPr>
              <a:t>(</a:t>
            </a:r>
            <a:r>
              <a:rPr lang="en-US" altLang="zh-CN" i="1" dirty="0">
                <a:ea typeface="宋体" panose="02010600030101010101" pitchFamily="2" charset="-122"/>
              </a:rPr>
              <a:t>x</a:t>
            </a:r>
            <a:r>
              <a:rPr lang="en-US" altLang="zh-CN" dirty="0">
                <a:ea typeface="宋体" panose="02010600030101010101" pitchFamily="2" charset="-122"/>
              </a:rPr>
              <a:t>)}…</a:t>
            </a:r>
          </a:p>
          <a:p>
            <a:pPr eaLnBrk="1" hangingPunct="1"/>
            <a:r>
              <a:rPr lang="en-US" altLang="zh-CN" dirty="0">
                <a:ea typeface="宋体" panose="02010600030101010101" pitchFamily="2" charset="-122"/>
              </a:rPr>
              <a:t>Set relation operators </a:t>
            </a:r>
            <a:r>
              <a:rPr lang="en-US" altLang="zh-CN" i="1" dirty="0">
                <a:ea typeface="宋体" panose="02010600030101010101" pitchFamily="2" charset="-122"/>
              </a:rPr>
              <a:t>x</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 </a:t>
            </a:r>
            <a:r>
              <a:rPr lang="en-US" altLang="zh-CN" i="1" dirty="0">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T</a:t>
            </a:r>
            <a:r>
              <a:rPr lang="en-US" altLang="zh-CN" dirty="0">
                <a:ea typeface="宋体" panose="02010600030101010101" pitchFamily="2" charset="-122"/>
                <a:sym typeface="Symbol" panose="05050102010706020507" pitchFamily="18" charset="2"/>
              </a:rPr>
              <a:t>, </a:t>
            </a:r>
            <a:r>
              <a:rPr lang="en-US" altLang="zh-CN" i="1" dirty="0">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T</a:t>
            </a:r>
            <a:r>
              <a:rPr lang="en-US" altLang="zh-CN" dirty="0">
                <a:ea typeface="宋体" panose="02010600030101010101" pitchFamily="2" charset="-122"/>
                <a:sym typeface="Symbol" panose="05050102010706020507" pitchFamily="18" charset="2"/>
              </a:rPr>
              <a:t>, </a:t>
            </a:r>
            <a:r>
              <a:rPr lang="en-US" altLang="zh-CN" i="1" dirty="0">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T</a:t>
            </a:r>
            <a:r>
              <a:rPr lang="en-US" altLang="zh-CN" dirty="0">
                <a:ea typeface="宋体" panose="02010600030101010101" pitchFamily="2" charset="-122"/>
                <a:sym typeface="Symbol" panose="05050102010706020507" pitchFamily="18" charset="2"/>
              </a:rPr>
              <a:t>, </a:t>
            </a:r>
            <a:r>
              <a:rPr lang="en-US" altLang="zh-CN" i="1" dirty="0">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T</a:t>
            </a:r>
            <a:r>
              <a:rPr lang="en-US" altLang="zh-CN" dirty="0">
                <a:ea typeface="宋体" panose="02010600030101010101" pitchFamily="2" charset="-122"/>
                <a:sym typeface="Symbol" panose="05050102010706020507" pitchFamily="18" charset="2"/>
              </a:rPr>
              <a:t>, </a:t>
            </a:r>
            <a:r>
              <a:rPr lang="en-US" altLang="zh-CN" i="1" dirty="0">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T</a:t>
            </a:r>
            <a:r>
              <a:rPr lang="en-US" altLang="zh-CN" dirty="0">
                <a:ea typeface="宋体" panose="02010600030101010101" pitchFamily="2" charset="-122"/>
                <a:sym typeface="Symbol" panose="05050102010706020507" pitchFamily="18" charset="2"/>
              </a:rPr>
              <a:t>.  (These form propositions.)</a:t>
            </a:r>
          </a:p>
          <a:p>
            <a:pPr eaLnBrk="1" hangingPunct="1"/>
            <a:r>
              <a:rPr lang="en-US" altLang="zh-CN" dirty="0">
                <a:ea typeface="宋体" panose="02010600030101010101" pitchFamily="2" charset="-122"/>
                <a:sym typeface="Symbol" panose="05050102010706020507" pitchFamily="18" charset="2"/>
              </a:rPr>
              <a:t>Finite vs. infinite sets.</a:t>
            </a:r>
          </a:p>
          <a:p>
            <a:pPr eaLnBrk="1" hangingPunct="1"/>
            <a:r>
              <a:rPr lang="en-US" altLang="zh-CN" dirty="0">
                <a:ea typeface="宋体" panose="02010600030101010101" pitchFamily="2" charset="-122"/>
                <a:sym typeface="Symbol" panose="05050102010706020507" pitchFamily="18" charset="2"/>
              </a:rPr>
              <a:t>Set operations |</a:t>
            </a:r>
            <a:r>
              <a:rPr lang="en-US" altLang="zh-CN" i="1" dirty="0">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 P(</a:t>
            </a:r>
            <a:r>
              <a:rPr lang="en-US" altLang="zh-CN" i="1" dirty="0">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 </a:t>
            </a:r>
            <a:r>
              <a:rPr lang="en-US" altLang="zh-CN" i="1" dirty="0">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T.</a:t>
            </a:r>
          </a:p>
          <a:p>
            <a:pPr eaLnBrk="1" hangingPunct="1"/>
            <a:r>
              <a:rPr lang="en-US" altLang="zh-CN" dirty="0">
                <a:ea typeface="宋体" panose="02010600030101010101" pitchFamily="2" charset="-122"/>
                <a:sym typeface="Symbol" panose="05050102010706020507" pitchFamily="18" charset="2"/>
              </a:rPr>
              <a:t>Next up: </a:t>
            </a:r>
            <a:r>
              <a:rPr lang="en-US" altLang="zh-CN" dirty="0">
                <a:ea typeface="宋体" panose="02010600030101010101" pitchFamily="2" charset="-122"/>
              </a:rPr>
              <a:t>§</a:t>
            </a:r>
            <a:r>
              <a:rPr lang="en-US" altLang="zh-CN" dirty="0">
                <a:ea typeface="宋体" panose="02010600030101010101" pitchFamily="2" charset="-122"/>
                <a:sym typeface="Symbol" panose="05050102010706020507" pitchFamily="18" charset="2"/>
              </a:rPr>
              <a:t>2.2: More set ops: , ,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vert="horz" wrap="square" lIns="91440" tIns="45720" rIns="91440" bIns="45720" anchor="ctr"/>
          <a:lstStyle/>
          <a:p>
            <a:pPr eaLnBrk="1" hangingPunct="1"/>
            <a:r>
              <a:rPr lang="en-US" altLang="zh-CN" sz="3800" dirty="0">
                <a:ea typeface="宋体" panose="02010600030101010101" pitchFamily="2" charset="-122"/>
              </a:rPr>
              <a:t>Blackboard Exercises</a:t>
            </a:r>
          </a:p>
        </p:txBody>
      </p:sp>
      <p:sp>
        <p:nvSpPr>
          <p:cNvPr id="35843" name="Rectangle 3"/>
          <p:cNvSpPr>
            <a:spLocks noGrp="1"/>
          </p:cNvSpPr>
          <p:nvPr>
            <p:ph idx="1"/>
          </p:nvPr>
        </p:nvSpPr>
        <p:spPr>
          <a:xfrm>
            <a:off x="457200" y="1447800"/>
            <a:ext cx="7924800" cy="4419600"/>
          </a:xfrm>
        </p:spPr>
        <p:txBody>
          <a:bodyPr vert="horz" wrap="square" lIns="91440" tIns="45720" rIns="91440" bIns="45720" anchor="t"/>
          <a:lstStyle/>
          <a:p>
            <a:pPr eaLnBrk="1" hangingPunct="1">
              <a:lnSpc>
                <a:spcPct val="90000"/>
              </a:lnSpc>
              <a:spcAft>
                <a:spcPct val="10000"/>
              </a:spcAft>
            </a:pPr>
            <a:r>
              <a:rPr lang="en-US" altLang="zh-CN" sz="2800" dirty="0">
                <a:latin typeface="Comic Sans MS" panose="030F0702030302020204" pitchFamily="66" charset="0"/>
                <a:ea typeface="宋体" panose="02010600030101010101" pitchFamily="2" charset="-122"/>
                <a:sym typeface="Symbol" panose="05050102010706020507" pitchFamily="18" charset="2"/>
              </a:rPr>
              <a:t>Is {x}  {x}?</a:t>
            </a:r>
          </a:p>
          <a:p>
            <a:pPr eaLnBrk="1" hangingPunct="1">
              <a:lnSpc>
                <a:spcPct val="90000"/>
              </a:lnSpc>
              <a:spcAft>
                <a:spcPct val="10000"/>
              </a:spcAft>
            </a:pPr>
            <a:r>
              <a:rPr lang="en-US" altLang="zh-CN" sz="2800" dirty="0">
                <a:latin typeface="Comic Sans MS" panose="030F0702030302020204" pitchFamily="66" charset="0"/>
                <a:ea typeface="宋体" panose="02010600030101010101" pitchFamily="2" charset="-122"/>
                <a:sym typeface="Symbol" panose="05050102010706020507" pitchFamily="18" charset="2"/>
              </a:rPr>
              <a:t>Is {x}  {x,{x}}?</a:t>
            </a:r>
          </a:p>
          <a:p>
            <a:pPr eaLnBrk="1" hangingPunct="1">
              <a:lnSpc>
                <a:spcPct val="90000"/>
              </a:lnSpc>
              <a:spcAft>
                <a:spcPct val="10000"/>
              </a:spcAft>
            </a:pPr>
            <a:r>
              <a:rPr lang="en-US" altLang="zh-CN" sz="2800" dirty="0">
                <a:latin typeface="Comic Sans MS" panose="030F0702030302020204" pitchFamily="66" charset="0"/>
                <a:ea typeface="宋体" panose="02010600030101010101" pitchFamily="2" charset="-122"/>
                <a:sym typeface="Symbol" panose="05050102010706020507" pitchFamily="18" charset="2"/>
              </a:rPr>
              <a:t>Is {x}  {x,{x}}?</a:t>
            </a:r>
          </a:p>
          <a:p>
            <a:pPr eaLnBrk="1" hangingPunct="1">
              <a:lnSpc>
                <a:spcPct val="90000"/>
              </a:lnSpc>
              <a:spcAft>
                <a:spcPct val="10000"/>
              </a:spcAft>
            </a:pPr>
            <a:r>
              <a:rPr lang="en-US" altLang="zh-CN" sz="2800" dirty="0">
                <a:latin typeface="Comic Sans MS" panose="030F0702030302020204" pitchFamily="66" charset="0"/>
                <a:ea typeface="宋体" panose="02010600030101010101" pitchFamily="2" charset="-122"/>
                <a:sym typeface="Symbol" panose="05050102010706020507" pitchFamily="18" charset="2"/>
              </a:rPr>
              <a:t>Is {x}  {x}?</a:t>
            </a:r>
          </a:p>
          <a:p>
            <a:pPr eaLnBrk="1" hangingPunct="1">
              <a:lnSpc>
                <a:spcPct val="90000"/>
              </a:lnSpc>
              <a:spcAft>
                <a:spcPct val="10000"/>
              </a:spcAft>
            </a:pPr>
            <a:r>
              <a:rPr lang="en-US" altLang="zh-CN" sz="2800" dirty="0">
                <a:latin typeface="Comic Sans MS" panose="030F0702030302020204" pitchFamily="66" charset="0"/>
                <a:ea typeface="宋体" panose="02010600030101010101" pitchFamily="2" charset="-122"/>
                <a:sym typeface="Symbol" panose="05050102010706020507" pitchFamily="18" charset="2"/>
              </a:rPr>
              <a:t>Is   {1,2,3}?</a:t>
            </a:r>
          </a:p>
          <a:p>
            <a:pPr eaLnBrk="1" hangingPunct="1">
              <a:lnSpc>
                <a:spcPct val="90000"/>
              </a:lnSpc>
              <a:spcAft>
                <a:spcPct val="10000"/>
              </a:spcAft>
            </a:pPr>
            <a:r>
              <a:rPr lang="en-US" altLang="zh-CN" sz="2800" dirty="0">
                <a:latin typeface="Comic Sans MS" panose="030F0702030302020204" pitchFamily="66" charset="0"/>
                <a:ea typeface="宋体" panose="02010600030101010101" pitchFamily="2" charset="-122"/>
                <a:sym typeface="Symbol" panose="05050102010706020507" pitchFamily="18" charset="2"/>
              </a:rPr>
              <a:t>Is   {1,2,3}?</a:t>
            </a:r>
          </a:p>
          <a:p>
            <a:pPr eaLnBrk="1" hangingPunct="1">
              <a:lnSpc>
                <a:spcPct val="90000"/>
              </a:lnSpc>
              <a:spcAft>
                <a:spcPct val="10000"/>
              </a:spcAft>
            </a:pPr>
            <a:r>
              <a:rPr lang="en-US" altLang="zh-CN" sz="2800" dirty="0">
                <a:latin typeface="Comic Sans MS" panose="030F0702030302020204" pitchFamily="66" charset="0"/>
                <a:ea typeface="宋体" panose="02010600030101010101" pitchFamily="2" charset="-122"/>
                <a:sym typeface="Symbol" panose="05050102010706020507" pitchFamily="18" charset="2"/>
              </a:rPr>
              <a:t>Is   {,1,2,3}?</a:t>
            </a:r>
          </a:p>
          <a:p>
            <a:pPr eaLnBrk="1" hangingPunct="1">
              <a:lnSpc>
                <a:spcPct val="90000"/>
              </a:lnSpc>
              <a:spcAft>
                <a:spcPct val="10000"/>
              </a:spcAft>
            </a:pPr>
            <a:r>
              <a:rPr lang="en-US" altLang="zh-CN" sz="2800" dirty="0">
                <a:latin typeface="Comic Sans MS" panose="030F0702030302020204" pitchFamily="66" charset="0"/>
                <a:ea typeface="宋体" panose="02010600030101010101" pitchFamily="2" charset="-122"/>
                <a:sym typeface="Symbol" panose="05050102010706020507" pitchFamily="18" charset="2"/>
              </a:rPr>
              <a:t>Is   {,1,2,3}?</a:t>
            </a:r>
          </a:p>
          <a:p>
            <a:pPr eaLnBrk="1" hangingPunct="1">
              <a:lnSpc>
                <a:spcPct val="90000"/>
              </a:lnSpc>
              <a:spcAft>
                <a:spcPct val="10000"/>
              </a:spcAft>
              <a:buNone/>
            </a:pPr>
            <a:endParaRPr lang="en-US" altLang="zh-CN" sz="2800" dirty="0">
              <a:latin typeface="Comic Sans MS" panose="030F0702030302020204" pitchFamily="66" charset="0"/>
              <a:ea typeface="宋体" panose="02010600030101010101" pitchFamily="2" charset="-122"/>
              <a:sym typeface="Symbol" panose="05050102010706020507" pitchFamily="18" charset="2"/>
            </a:endParaRPr>
          </a:p>
          <a:p>
            <a:pPr eaLnBrk="1" hangingPunct="1">
              <a:lnSpc>
                <a:spcPct val="90000"/>
              </a:lnSpc>
              <a:spcAft>
                <a:spcPct val="10000"/>
              </a:spcAft>
            </a:pPr>
            <a:endParaRPr lang="en-US" altLang="zh-CN" sz="2800" dirty="0">
              <a:latin typeface="Comic Sans MS" panose="030F0702030302020204" pitchFamily="66" charset="0"/>
              <a:ea typeface="宋体" panose="02010600030101010101" pitchFamily="2" charset="-122"/>
              <a:sym typeface="Symbol" panose="05050102010706020507" pitchFamily="18" charset="2"/>
            </a:endParaRPr>
          </a:p>
          <a:p>
            <a:pPr eaLnBrk="1" hangingPunct="1">
              <a:lnSpc>
                <a:spcPct val="90000"/>
              </a:lnSpc>
              <a:buNone/>
            </a:pPr>
            <a:endParaRPr lang="en-US" altLang="zh-CN" sz="2800" dirty="0">
              <a:latin typeface="Comic Sans MS" panose="030F0702030302020204" pitchFamily="66" charset="0"/>
              <a:ea typeface="宋体" panose="02010600030101010101" pitchFamily="2" charset="-122"/>
              <a:sym typeface="Symbol" panose="05050102010706020507" pitchFamily="18" charset="2"/>
            </a:endParaRPr>
          </a:p>
          <a:p>
            <a:pPr eaLnBrk="1" hangingPunct="1">
              <a:lnSpc>
                <a:spcPct val="90000"/>
              </a:lnSpc>
              <a:buNone/>
            </a:pPr>
            <a:endParaRPr lang="en-US" altLang="zh-CN" dirty="0">
              <a:latin typeface="Comic Sans MS" panose="030F0702030302020204" pitchFamily="66" charset="0"/>
              <a:ea typeface="宋体" panose="02010600030101010101" pitchFamily="2" charset="-122"/>
              <a:sym typeface="Symbol" panose="05050102010706020507" pitchFamily="18" charset="2"/>
            </a:endParaRPr>
          </a:p>
          <a:p>
            <a:pPr eaLnBrk="1" hangingPunct="1">
              <a:lnSpc>
                <a:spcPct val="90000"/>
              </a:lnSpc>
              <a:buNone/>
            </a:pPr>
            <a:endParaRPr lang="en-US" altLang="zh-CN" dirty="0">
              <a:latin typeface="Comic Sans MS" panose="030F0702030302020204" pitchFamily="66" charset="0"/>
              <a:ea typeface="宋体" panose="02010600030101010101" pitchFamily="2" charset="-122"/>
              <a:sym typeface="Symbol" panose="05050102010706020507" pitchFamily="18" charset="2"/>
            </a:endParaRPr>
          </a:p>
          <a:p>
            <a:pPr eaLnBrk="1" hangingPunct="1">
              <a:lnSpc>
                <a:spcPct val="90000"/>
              </a:lnSpc>
              <a:buNone/>
            </a:pPr>
            <a:endParaRPr lang="en-US" altLang="zh-CN" dirty="0">
              <a:latin typeface="Comic Sans MS" panose="030F0702030302020204" pitchFamily="66" charset="0"/>
              <a:ea typeface="宋体" panose="02010600030101010101" pitchFamily="2" charset="-122"/>
              <a:sym typeface="Symbol" panose="05050102010706020507" pitchFamily="18" charset="2"/>
            </a:endParaRPr>
          </a:p>
        </p:txBody>
      </p:sp>
      <p:grpSp>
        <p:nvGrpSpPr>
          <p:cNvPr id="2" name="Group 13"/>
          <p:cNvGrpSpPr/>
          <p:nvPr/>
        </p:nvGrpSpPr>
        <p:grpSpPr>
          <a:xfrm>
            <a:off x="3886200" y="2438400"/>
            <a:ext cx="990600" cy="533400"/>
            <a:chOff x="288" y="3168"/>
            <a:chExt cx="4428" cy="768"/>
          </a:xfrm>
        </p:grpSpPr>
        <p:sp>
          <p:nvSpPr>
            <p:cNvPr id="35879" name="Oval 14"/>
            <p:cNvSpPr/>
            <p:nvPr/>
          </p:nvSpPr>
          <p:spPr>
            <a:xfrm>
              <a:off x="288" y="3168"/>
              <a:ext cx="4428" cy="768"/>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eaLnBrk="1" hangingPunct="1">
                <a:buClrTx/>
                <a:buSzPct val="100000"/>
                <a:buNone/>
              </a:pPr>
              <a:endParaRPr lang="zh-CN" altLang="en-US" dirty="0">
                <a:ea typeface="宋体" panose="02010600030101010101" pitchFamily="2" charset="-122"/>
              </a:endParaRPr>
            </a:p>
          </p:txBody>
        </p:sp>
        <p:sp>
          <p:nvSpPr>
            <p:cNvPr id="35880" name="Text Box 15"/>
            <p:cNvSpPr txBox="1"/>
            <p:nvPr/>
          </p:nvSpPr>
          <p:spPr>
            <a:xfrm>
              <a:off x="288" y="3264"/>
              <a:ext cx="4385" cy="60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lnSpc>
                  <a:spcPct val="90000"/>
                </a:lnSpc>
                <a:spcBef>
                  <a:spcPct val="0"/>
                </a:spcBef>
                <a:buClrTx/>
                <a:buSzPct val="100000"/>
                <a:buNone/>
              </a:pPr>
              <a:r>
                <a:rPr lang="en-US" altLang="zh-CN" sz="2400" dirty="0">
                  <a:latin typeface="Comic Sans MS" panose="030F0702030302020204" pitchFamily="66" charset="0"/>
                  <a:ea typeface="宋体" panose="02010600030101010101" pitchFamily="2" charset="-122"/>
                  <a:sym typeface="Symbol" panose="05050102010706020507" pitchFamily="18" charset="2"/>
                </a:rPr>
                <a:t>Yes</a:t>
              </a:r>
            </a:p>
          </p:txBody>
        </p:sp>
      </p:grpSp>
      <p:grpSp>
        <p:nvGrpSpPr>
          <p:cNvPr id="3" name="Group 16"/>
          <p:cNvGrpSpPr/>
          <p:nvPr/>
        </p:nvGrpSpPr>
        <p:grpSpPr>
          <a:xfrm>
            <a:off x="3886200" y="2971800"/>
            <a:ext cx="990600" cy="533400"/>
            <a:chOff x="288" y="3168"/>
            <a:chExt cx="4428" cy="768"/>
          </a:xfrm>
        </p:grpSpPr>
        <p:sp>
          <p:nvSpPr>
            <p:cNvPr id="35877" name="Oval 17"/>
            <p:cNvSpPr/>
            <p:nvPr/>
          </p:nvSpPr>
          <p:spPr>
            <a:xfrm>
              <a:off x="288" y="3168"/>
              <a:ext cx="4428" cy="768"/>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eaLnBrk="1" hangingPunct="1">
                <a:buClrTx/>
                <a:buSzPct val="100000"/>
                <a:buNone/>
              </a:pPr>
              <a:endParaRPr lang="zh-CN" altLang="en-US" dirty="0">
                <a:ea typeface="宋体" panose="02010600030101010101" pitchFamily="2" charset="-122"/>
              </a:endParaRPr>
            </a:p>
          </p:txBody>
        </p:sp>
        <p:sp>
          <p:nvSpPr>
            <p:cNvPr id="35878" name="Text Box 18"/>
            <p:cNvSpPr txBox="1"/>
            <p:nvPr/>
          </p:nvSpPr>
          <p:spPr>
            <a:xfrm>
              <a:off x="288" y="3264"/>
              <a:ext cx="4385" cy="60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lnSpc>
                  <a:spcPct val="90000"/>
                </a:lnSpc>
                <a:spcBef>
                  <a:spcPct val="0"/>
                </a:spcBef>
                <a:buClrTx/>
                <a:buSzPct val="100000"/>
                <a:buNone/>
              </a:pPr>
              <a:r>
                <a:rPr lang="en-US" altLang="zh-CN" sz="2400" dirty="0">
                  <a:latin typeface="Comic Sans MS" panose="030F0702030302020204" pitchFamily="66" charset="0"/>
                  <a:ea typeface="宋体" panose="02010600030101010101" pitchFamily="2" charset="-122"/>
                  <a:sym typeface="Symbol" panose="05050102010706020507" pitchFamily="18" charset="2"/>
                </a:rPr>
                <a:t>No</a:t>
              </a:r>
            </a:p>
          </p:txBody>
        </p:sp>
      </p:grpSp>
      <p:grpSp>
        <p:nvGrpSpPr>
          <p:cNvPr id="4" name="Group 19"/>
          <p:cNvGrpSpPr/>
          <p:nvPr/>
        </p:nvGrpSpPr>
        <p:grpSpPr>
          <a:xfrm>
            <a:off x="3886200" y="1371600"/>
            <a:ext cx="990600" cy="533400"/>
            <a:chOff x="288" y="3168"/>
            <a:chExt cx="4428" cy="768"/>
          </a:xfrm>
        </p:grpSpPr>
        <p:sp>
          <p:nvSpPr>
            <p:cNvPr id="35875" name="Oval 20"/>
            <p:cNvSpPr/>
            <p:nvPr/>
          </p:nvSpPr>
          <p:spPr>
            <a:xfrm>
              <a:off x="288" y="3168"/>
              <a:ext cx="4428" cy="768"/>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eaLnBrk="1" hangingPunct="1">
                <a:buClrTx/>
                <a:buSzPct val="100000"/>
                <a:buNone/>
              </a:pPr>
              <a:endParaRPr lang="zh-CN" altLang="en-US" dirty="0">
                <a:ea typeface="宋体" panose="02010600030101010101" pitchFamily="2" charset="-122"/>
              </a:endParaRPr>
            </a:p>
          </p:txBody>
        </p:sp>
        <p:sp>
          <p:nvSpPr>
            <p:cNvPr id="35876" name="Text Box 21"/>
            <p:cNvSpPr txBox="1"/>
            <p:nvPr/>
          </p:nvSpPr>
          <p:spPr>
            <a:xfrm>
              <a:off x="288" y="3264"/>
              <a:ext cx="4385" cy="60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lnSpc>
                  <a:spcPct val="90000"/>
                </a:lnSpc>
                <a:spcBef>
                  <a:spcPct val="0"/>
                </a:spcBef>
                <a:buClrTx/>
                <a:buSzPct val="100000"/>
                <a:buNone/>
              </a:pPr>
              <a:r>
                <a:rPr lang="en-US" altLang="zh-CN" sz="2400" dirty="0">
                  <a:latin typeface="Comic Sans MS" panose="030F0702030302020204" pitchFamily="66" charset="0"/>
                  <a:ea typeface="宋体" panose="02010600030101010101" pitchFamily="2" charset="-122"/>
                  <a:sym typeface="Symbol" panose="05050102010706020507" pitchFamily="18" charset="2"/>
                </a:rPr>
                <a:t>Yes</a:t>
              </a:r>
            </a:p>
          </p:txBody>
        </p:sp>
      </p:grpSp>
      <p:grpSp>
        <p:nvGrpSpPr>
          <p:cNvPr id="5" name="Group 22"/>
          <p:cNvGrpSpPr/>
          <p:nvPr/>
        </p:nvGrpSpPr>
        <p:grpSpPr>
          <a:xfrm>
            <a:off x="3886200" y="1905000"/>
            <a:ext cx="990600" cy="533400"/>
            <a:chOff x="288" y="3168"/>
            <a:chExt cx="4428" cy="768"/>
          </a:xfrm>
        </p:grpSpPr>
        <p:sp>
          <p:nvSpPr>
            <p:cNvPr id="35873" name="Oval 23"/>
            <p:cNvSpPr/>
            <p:nvPr/>
          </p:nvSpPr>
          <p:spPr>
            <a:xfrm>
              <a:off x="288" y="3168"/>
              <a:ext cx="4428" cy="768"/>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eaLnBrk="1" hangingPunct="1">
                <a:buClrTx/>
                <a:buSzPct val="100000"/>
                <a:buNone/>
              </a:pPr>
              <a:endParaRPr lang="zh-CN" altLang="en-US" dirty="0">
                <a:ea typeface="宋体" panose="02010600030101010101" pitchFamily="2" charset="-122"/>
              </a:endParaRPr>
            </a:p>
          </p:txBody>
        </p:sp>
        <p:sp>
          <p:nvSpPr>
            <p:cNvPr id="35874" name="Text Box 24"/>
            <p:cNvSpPr txBox="1"/>
            <p:nvPr/>
          </p:nvSpPr>
          <p:spPr>
            <a:xfrm>
              <a:off x="288" y="3264"/>
              <a:ext cx="4385" cy="60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lnSpc>
                  <a:spcPct val="90000"/>
                </a:lnSpc>
                <a:spcBef>
                  <a:spcPct val="0"/>
                </a:spcBef>
                <a:buClrTx/>
                <a:buSzPct val="100000"/>
                <a:buNone/>
              </a:pPr>
              <a:r>
                <a:rPr lang="en-US" altLang="zh-CN" sz="2400" dirty="0">
                  <a:latin typeface="Comic Sans MS" panose="030F0702030302020204" pitchFamily="66" charset="0"/>
                  <a:ea typeface="宋体" panose="02010600030101010101" pitchFamily="2" charset="-122"/>
                  <a:sym typeface="Symbol" panose="05050102010706020507" pitchFamily="18" charset="2"/>
                </a:rPr>
                <a:t>Yes</a:t>
              </a:r>
            </a:p>
          </p:txBody>
        </p:sp>
      </p:grpSp>
      <p:grpSp>
        <p:nvGrpSpPr>
          <p:cNvPr id="6" name="Group 25"/>
          <p:cNvGrpSpPr/>
          <p:nvPr/>
        </p:nvGrpSpPr>
        <p:grpSpPr>
          <a:xfrm>
            <a:off x="3886200" y="3505200"/>
            <a:ext cx="990600" cy="533400"/>
            <a:chOff x="288" y="3168"/>
            <a:chExt cx="4428" cy="768"/>
          </a:xfrm>
        </p:grpSpPr>
        <p:sp>
          <p:nvSpPr>
            <p:cNvPr id="35871" name="Oval 26"/>
            <p:cNvSpPr/>
            <p:nvPr/>
          </p:nvSpPr>
          <p:spPr>
            <a:xfrm>
              <a:off x="288" y="3168"/>
              <a:ext cx="4428" cy="768"/>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eaLnBrk="1" hangingPunct="1">
                <a:buClrTx/>
                <a:buSzPct val="100000"/>
                <a:buNone/>
              </a:pPr>
              <a:endParaRPr lang="zh-CN" altLang="en-US" dirty="0">
                <a:ea typeface="宋体" panose="02010600030101010101" pitchFamily="2" charset="-122"/>
              </a:endParaRPr>
            </a:p>
          </p:txBody>
        </p:sp>
        <p:sp>
          <p:nvSpPr>
            <p:cNvPr id="35872" name="Text Box 27"/>
            <p:cNvSpPr txBox="1"/>
            <p:nvPr/>
          </p:nvSpPr>
          <p:spPr>
            <a:xfrm>
              <a:off x="288" y="3264"/>
              <a:ext cx="4385" cy="60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lnSpc>
                  <a:spcPct val="90000"/>
                </a:lnSpc>
                <a:spcBef>
                  <a:spcPct val="0"/>
                </a:spcBef>
                <a:buClrTx/>
                <a:buSzPct val="100000"/>
                <a:buNone/>
              </a:pPr>
              <a:r>
                <a:rPr lang="en-US" altLang="zh-CN" sz="2400" dirty="0">
                  <a:latin typeface="Comic Sans MS" panose="030F0702030302020204" pitchFamily="66" charset="0"/>
                  <a:ea typeface="宋体" panose="02010600030101010101" pitchFamily="2" charset="-122"/>
                  <a:sym typeface="Symbol" panose="05050102010706020507" pitchFamily="18" charset="2"/>
                </a:rPr>
                <a:t>Yes</a:t>
              </a:r>
            </a:p>
          </p:txBody>
        </p:sp>
      </p:grpSp>
      <p:grpSp>
        <p:nvGrpSpPr>
          <p:cNvPr id="7" name="Group 28"/>
          <p:cNvGrpSpPr/>
          <p:nvPr/>
        </p:nvGrpSpPr>
        <p:grpSpPr>
          <a:xfrm>
            <a:off x="3886200" y="4038600"/>
            <a:ext cx="990600" cy="533400"/>
            <a:chOff x="288" y="3168"/>
            <a:chExt cx="4428" cy="768"/>
          </a:xfrm>
        </p:grpSpPr>
        <p:sp>
          <p:nvSpPr>
            <p:cNvPr id="35869" name="Oval 29"/>
            <p:cNvSpPr/>
            <p:nvPr/>
          </p:nvSpPr>
          <p:spPr>
            <a:xfrm>
              <a:off x="288" y="3168"/>
              <a:ext cx="4428" cy="768"/>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eaLnBrk="1" hangingPunct="1">
                <a:buClrTx/>
                <a:buSzPct val="100000"/>
                <a:buNone/>
              </a:pPr>
              <a:endParaRPr lang="zh-CN" altLang="en-US" dirty="0">
                <a:ea typeface="宋体" panose="02010600030101010101" pitchFamily="2" charset="-122"/>
              </a:endParaRPr>
            </a:p>
          </p:txBody>
        </p:sp>
        <p:sp>
          <p:nvSpPr>
            <p:cNvPr id="35870" name="Text Box 30"/>
            <p:cNvSpPr txBox="1"/>
            <p:nvPr/>
          </p:nvSpPr>
          <p:spPr>
            <a:xfrm>
              <a:off x="288" y="3264"/>
              <a:ext cx="4385" cy="60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lnSpc>
                  <a:spcPct val="90000"/>
                </a:lnSpc>
                <a:spcBef>
                  <a:spcPct val="0"/>
                </a:spcBef>
                <a:buClrTx/>
                <a:buSzPct val="100000"/>
                <a:buNone/>
              </a:pPr>
              <a:r>
                <a:rPr lang="en-US" altLang="zh-CN" sz="2400" dirty="0">
                  <a:latin typeface="Comic Sans MS" panose="030F0702030302020204" pitchFamily="66" charset="0"/>
                  <a:ea typeface="宋体" panose="02010600030101010101" pitchFamily="2" charset="-122"/>
                  <a:sym typeface="Symbol" panose="05050102010706020507" pitchFamily="18" charset="2"/>
                </a:rPr>
                <a:t>No</a:t>
              </a:r>
            </a:p>
          </p:txBody>
        </p:sp>
      </p:grpSp>
      <p:grpSp>
        <p:nvGrpSpPr>
          <p:cNvPr id="8" name="Group 31"/>
          <p:cNvGrpSpPr/>
          <p:nvPr/>
        </p:nvGrpSpPr>
        <p:grpSpPr>
          <a:xfrm>
            <a:off x="3886200" y="4572000"/>
            <a:ext cx="990600" cy="533400"/>
            <a:chOff x="288" y="3168"/>
            <a:chExt cx="4428" cy="768"/>
          </a:xfrm>
        </p:grpSpPr>
        <p:sp>
          <p:nvSpPr>
            <p:cNvPr id="35867" name="Oval 32"/>
            <p:cNvSpPr/>
            <p:nvPr/>
          </p:nvSpPr>
          <p:spPr>
            <a:xfrm>
              <a:off x="288" y="3168"/>
              <a:ext cx="4428" cy="768"/>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eaLnBrk="1" hangingPunct="1">
                <a:buClrTx/>
                <a:buSzPct val="100000"/>
                <a:buNone/>
              </a:pPr>
              <a:endParaRPr lang="zh-CN" altLang="en-US" dirty="0">
                <a:ea typeface="宋体" panose="02010600030101010101" pitchFamily="2" charset="-122"/>
              </a:endParaRPr>
            </a:p>
          </p:txBody>
        </p:sp>
        <p:sp>
          <p:nvSpPr>
            <p:cNvPr id="35868" name="Text Box 33"/>
            <p:cNvSpPr txBox="1"/>
            <p:nvPr/>
          </p:nvSpPr>
          <p:spPr>
            <a:xfrm>
              <a:off x="288" y="3264"/>
              <a:ext cx="4385" cy="60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lnSpc>
                  <a:spcPct val="90000"/>
                </a:lnSpc>
                <a:spcBef>
                  <a:spcPct val="0"/>
                </a:spcBef>
                <a:buClrTx/>
                <a:buSzPct val="100000"/>
                <a:buNone/>
              </a:pPr>
              <a:r>
                <a:rPr lang="en-US" altLang="zh-CN" sz="2400" dirty="0">
                  <a:latin typeface="Comic Sans MS" panose="030F0702030302020204" pitchFamily="66" charset="0"/>
                  <a:ea typeface="宋体" panose="02010600030101010101" pitchFamily="2" charset="-122"/>
                  <a:sym typeface="Symbol" panose="05050102010706020507" pitchFamily="18" charset="2"/>
                </a:rPr>
                <a:t>Yes</a:t>
              </a:r>
            </a:p>
          </p:txBody>
        </p:sp>
      </p:grpSp>
      <p:grpSp>
        <p:nvGrpSpPr>
          <p:cNvPr id="9" name="Group 34"/>
          <p:cNvGrpSpPr/>
          <p:nvPr/>
        </p:nvGrpSpPr>
        <p:grpSpPr>
          <a:xfrm>
            <a:off x="3886200" y="5105400"/>
            <a:ext cx="990600" cy="533400"/>
            <a:chOff x="288" y="3168"/>
            <a:chExt cx="4428" cy="768"/>
          </a:xfrm>
        </p:grpSpPr>
        <p:sp>
          <p:nvSpPr>
            <p:cNvPr id="35865" name="Oval 35"/>
            <p:cNvSpPr/>
            <p:nvPr/>
          </p:nvSpPr>
          <p:spPr>
            <a:xfrm>
              <a:off x="288" y="3168"/>
              <a:ext cx="4428" cy="768"/>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eaLnBrk="1" hangingPunct="1">
                <a:buClrTx/>
                <a:buSzPct val="100000"/>
                <a:buNone/>
              </a:pPr>
              <a:endParaRPr lang="zh-CN" altLang="en-US" dirty="0">
                <a:ea typeface="宋体" panose="02010600030101010101" pitchFamily="2" charset="-122"/>
              </a:endParaRPr>
            </a:p>
          </p:txBody>
        </p:sp>
        <p:sp>
          <p:nvSpPr>
            <p:cNvPr id="35866" name="Text Box 36"/>
            <p:cNvSpPr txBox="1"/>
            <p:nvPr/>
          </p:nvSpPr>
          <p:spPr>
            <a:xfrm>
              <a:off x="288" y="3264"/>
              <a:ext cx="4385" cy="60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lnSpc>
                  <a:spcPct val="90000"/>
                </a:lnSpc>
                <a:spcBef>
                  <a:spcPct val="0"/>
                </a:spcBef>
                <a:buClrTx/>
                <a:buSzPct val="100000"/>
                <a:buNone/>
              </a:pPr>
              <a:r>
                <a:rPr lang="en-US" altLang="zh-CN" sz="2400" dirty="0">
                  <a:latin typeface="Comic Sans MS" panose="030F0702030302020204" pitchFamily="66" charset="0"/>
                  <a:ea typeface="宋体" panose="02010600030101010101" pitchFamily="2" charset="-122"/>
                  <a:sym typeface="Symbol" panose="05050102010706020507" pitchFamily="18" charset="2"/>
                </a:rPr>
                <a:t>Yes</a:t>
              </a:r>
            </a:p>
          </p:txBody>
        </p:sp>
      </p:grpSp>
      <p:sp>
        <p:nvSpPr>
          <p:cNvPr id="35852" name="Rectangle 41"/>
          <p:cNvSpPr/>
          <p:nvPr/>
        </p:nvSpPr>
        <p:spPr>
          <a:xfrm>
            <a:off x="4953000" y="1385888"/>
            <a:ext cx="3725863" cy="47371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eaLnBrk="1" hangingPunct="1">
              <a:buClrTx/>
              <a:buSzPct val="100000"/>
              <a:buNone/>
            </a:pPr>
            <a:r>
              <a:rPr lang="en-US" altLang="zh-CN" sz="2800" dirty="0">
                <a:ea typeface="宋体" panose="02010600030101010101" pitchFamily="2" charset="-122"/>
                <a:sym typeface="Symbol" panose="05050102010706020507" pitchFamily="18" charset="2"/>
              </a:rPr>
              <a:t>If S = {,{}}, </a:t>
            </a:r>
            <a:r>
              <a:rPr lang="en-US" altLang="zh-TW" sz="2800" dirty="0">
                <a:ea typeface="PMingLiU" pitchFamily="18" charset="-120"/>
                <a:sym typeface="Symbol" panose="05050102010706020507" pitchFamily="18" charset="2"/>
              </a:rPr>
              <a:t>then </a:t>
            </a:r>
            <a:r>
              <a:rPr lang="en-US" altLang="zh-CN" sz="2800" dirty="0">
                <a:ea typeface="宋体" panose="02010600030101010101" pitchFamily="2" charset="-122"/>
                <a:sym typeface="Symbol" panose="05050102010706020507" pitchFamily="18" charset="2"/>
              </a:rPr>
              <a:t>2</a:t>
            </a:r>
            <a:r>
              <a:rPr lang="en-US" altLang="zh-CN" sz="2800" baseline="30000" dirty="0">
                <a:ea typeface="宋体" panose="02010600030101010101" pitchFamily="2" charset="-122"/>
                <a:sym typeface="Symbol" panose="05050102010706020507" pitchFamily="18" charset="2"/>
              </a:rPr>
              <a:t>S</a:t>
            </a:r>
            <a:r>
              <a:rPr lang="en-US" altLang="zh-CN" sz="2800" dirty="0">
                <a:ea typeface="宋体" panose="02010600030101010101" pitchFamily="2" charset="-122"/>
                <a:sym typeface="Symbol" panose="05050102010706020507" pitchFamily="18" charset="2"/>
              </a:rPr>
              <a:t> </a:t>
            </a:r>
            <a:br>
              <a:rPr lang="en-US" altLang="zh-TW" sz="2800" dirty="0">
                <a:ea typeface="PMingLiU" pitchFamily="18" charset="-120"/>
                <a:sym typeface="Symbol" panose="05050102010706020507" pitchFamily="18" charset="2"/>
              </a:rPr>
            </a:br>
            <a:r>
              <a:rPr lang="en-US" altLang="zh-CN" sz="2800" dirty="0">
                <a:ea typeface="宋体" panose="02010600030101010101" pitchFamily="2" charset="-122"/>
                <a:sym typeface="Symbol" panose="05050102010706020507" pitchFamily="18" charset="2"/>
              </a:rPr>
              <a:t>=</a:t>
            </a:r>
            <a:endParaRPr lang="en-US" altLang="zh-TW" sz="2800" dirty="0">
              <a:ea typeface="PMingLiU" pitchFamily="18" charset="-120"/>
              <a:sym typeface="Symbol" panose="05050102010706020507" pitchFamily="18" charset="2"/>
            </a:endParaRPr>
          </a:p>
          <a:p>
            <a:pPr marL="0" lvl="0" indent="0" eaLnBrk="1" hangingPunct="1">
              <a:buClrTx/>
              <a:buSzPct val="100000"/>
              <a:buNone/>
            </a:pPr>
            <a:br>
              <a:rPr lang="en-US" altLang="zh-TW" sz="2800" dirty="0">
                <a:ea typeface="PMingLiU" pitchFamily="18" charset="-120"/>
                <a:sym typeface="Symbol" panose="05050102010706020507" pitchFamily="18" charset="2"/>
              </a:rPr>
            </a:br>
            <a:r>
              <a:rPr lang="en-US" altLang="zh-CN" sz="2800" dirty="0">
                <a:ea typeface="宋体" panose="02010600030101010101" pitchFamily="2" charset="-122"/>
                <a:sym typeface="Symbol" panose="05050102010706020507" pitchFamily="18" charset="2"/>
              </a:rPr>
              <a:t>If S = , </a:t>
            </a:r>
            <a:r>
              <a:rPr lang="en-US" altLang="zh-TW" sz="2800" dirty="0">
                <a:ea typeface="PMingLiU" pitchFamily="18" charset="-120"/>
                <a:sym typeface="Symbol" panose="05050102010706020507" pitchFamily="18" charset="2"/>
              </a:rPr>
              <a:t>then </a:t>
            </a:r>
            <a:r>
              <a:rPr lang="en-US" altLang="zh-CN" sz="2800" dirty="0">
                <a:ea typeface="宋体" panose="02010600030101010101" pitchFamily="2" charset="-122"/>
                <a:sym typeface="Symbol" panose="05050102010706020507" pitchFamily="18" charset="2"/>
              </a:rPr>
              <a:t>2</a:t>
            </a:r>
            <a:r>
              <a:rPr lang="en-US" altLang="zh-CN" sz="2800" baseline="30000" dirty="0">
                <a:ea typeface="宋体" panose="02010600030101010101" pitchFamily="2" charset="-122"/>
                <a:sym typeface="Symbol" panose="05050102010706020507" pitchFamily="18" charset="2"/>
              </a:rPr>
              <a:t>S</a:t>
            </a:r>
            <a:br>
              <a:rPr lang="en-US" altLang="zh-TW" sz="2800" baseline="30000" dirty="0">
                <a:ea typeface="PMingLiU" pitchFamily="18" charset="-120"/>
                <a:sym typeface="Symbol" panose="05050102010706020507" pitchFamily="18" charset="2"/>
              </a:rPr>
            </a:br>
            <a:r>
              <a:rPr lang="en-US" altLang="zh-CN" sz="2800" dirty="0">
                <a:ea typeface="宋体" panose="02010600030101010101" pitchFamily="2" charset="-122"/>
                <a:sym typeface="Symbol" panose="05050102010706020507" pitchFamily="18" charset="2"/>
              </a:rPr>
              <a:t>=</a:t>
            </a:r>
            <a:br>
              <a:rPr lang="en-US" altLang="zh-TW" sz="2800" baseline="30000" dirty="0">
                <a:ea typeface="PMingLiU" pitchFamily="18" charset="-120"/>
                <a:sym typeface="Symbol" panose="05050102010706020507" pitchFamily="18" charset="2"/>
              </a:rPr>
            </a:br>
            <a:r>
              <a:rPr lang="en-US" altLang="zh-TW" sz="1000" baseline="30000" dirty="0">
                <a:ea typeface="PMingLiU" pitchFamily="18" charset="-120"/>
                <a:sym typeface="Symbol" panose="05050102010706020507" pitchFamily="18" charset="2"/>
              </a:rPr>
              <a:t> </a:t>
            </a:r>
            <a:br>
              <a:rPr lang="en-US" altLang="zh-TW" sz="2800" dirty="0">
                <a:ea typeface="PMingLiU" pitchFamily="18" charset="-120"/>
                <a:sym typeface="Symbol" panose="05050102010706020507" pitchFamily="18" charset="2"/>
              </a:rPr>
            </a:br>
            <a:r>
              <a:rPr lang="en-US" altLang="zh-CN" sz="2800" dirty="0">
                <a:ea typeface="宋体" panose="02010600030101010101" pitchFamily="2" charset="-122"/>
                <a:sym typeface="Symbol" panose="05050102010706020507" pitchFamily="18" charset="2"/>
              </a:rPr>
              <a:t>If S = {3,3,3}, </a:t>
            </a:r>
            <a:r>
              <a:rPr lang="en-US" altLang="zh-TW" sz="2800" dirty="0">
                <a:ea typeface="PMingLiU" pitchFamily="18" charset="-120"/>
                <a:sym typeface="Symbol" panose="05050102010706020507" pitchFamily="18" charset="2"/>
              </a:rPr>
              <a:t>then |S|</a:t>
            </a:r>
            <a:br>
              <a:rPr lang="en-US" altLang="zh-TW" sz="2800" dirty="0">
                <a:ea typeface="PMingLiU" pitchFamily="18" charset="-120"/>
                <a:sym typeface="Symbol" panose="05050102010706020507" pitchFamily="18" charset="2"/>
              </a:rPr>
            </a:br>
            <a:r>
              <a:rPr lang="en-US" altLang="zh-CN" sz="2800" dirty="0">
                <a:ea typeface="宋体" panose="02010600030101010101" pitchFamily="2" charset="-122"/>
                <a:sym typeface="Symbol" panose="05050102010706020507" pitchFamily="18" charset="2"/>
              </a:rPr>
              <a:t>=</a:t>
            </a:r>
          </a:p>
          <a:p>
            <a:pPr marL="0" lvl="0" indent="0">
              <a:lnSpc>
                <a:spcPct val="90000"/>
              </a:lnSpc>
              <a:spcBef>
                <a:spcPct val="0"/>
              </a:spcBef>
              <a:buClrTx/>
              <a:buSzPct val="100000"/>
              <a:buNone/>
            </a:pPr>
            <a:r>
              <a:rPr lang="en-US" altLang="zh-TW" sz="1000" dirty="0">
                <a:ea typeface="PMingLiU" pitchFamily="18" charset="-120"/>
              </a:rPr>
              <a:t> </a:t>
            </a:r>
          </a:p>
          <a:p>
            <a:pPr marL="0" lvl="0" indent="0">
              <a:lnSpc>
                <a:spcPct val="90000"/>
              </a:lnSpc>
              <a:spcBef>
                <a:spcPct val="0"/>
              </a:spcBef>
              <a:buClrTx/>
              <a:buSzPct val="100000"/>
              <a:buNone/>
            </a:pPr>
            <a:r>
              <a:rPr lang="en-US" altLang="zh-TW" sz="2800" dirty="0">
                <a:ea typeface="PMingLiU" pitchFamily="18" charset="-120"/>
              </a:rPr>
              <a:t>If </a:t>
            </a:r>
            <a:r>
              <a:rPr lang="en-US" altLang="zh-CN" sz="2800" dirty="0">
                <a:ea typeface="宋体" panose="02010600030101010101" pitchFamily="2" charset="-122"/>
              </a:rPr>
              <a:t>A,B finite</a:t>
            </a:r>
            <a:r>
              <a:rPr lang="en-US" altLang="zh-TW" sz="2800" dirty="0">
                <a:ea typeface="PMingLiU" pitchFamily="18" charset="-120"/>
              </a:rPr>
              <a:t> then </a:t>
            </a:r>
            <a:r>
              <a:rPr lang="en-US" altLang="zh-CN" sz="2800" dirty="0">
                <a:ea typeface="宋体" panose="02010600030101010101" pitchFamily="2" charset="-122"/>
                <a:sym typeface="Symbol" panose="05050102010706020507" pitchFamily="18" charset="2"/>
              </a:rPr>
              <a:t>|AxB|</a:t>
            </a:r>
            <a:br>
              <a:rPr lang="en-US" altLang="zh-TW" sz="2800" dirty="0">
                <a:ea typeface="PMingLiU" pitchFamily="18" charset="-120"/>
                <a:sym typeface="Symbol" panose="05050102010706020507" pitchFamily="18" charset="2"/>
              </a:rPr>
            </a:br>
            <a:r>
              <a:rPr lang="en-US" altLang="zh-CN" sz="2800" dirty="0">
                <a:ea typeface="宋体" panose="02010600030101010101" pitchFamily="2" charset="-122"/>
                <a:sym typeface="Symbol" panose="05050102010706020507" pitchFamily="18" charset="2"/>
              </a:rPr>
              <a:t>=</a:t>
            </a:r>
            <a:endParaRPr lang="en-US" altLang="zh-CN" sz="2800" dirty="0">
              <a:ea typeface="宋体" panose="02010600030101010101" pitchFamily="2" charset="-122"/>
            </a:endParaRPr>
          </a:p>
          <a:p>
            <a:pPr marL="0" lvl="0" indent="0" eaLnBrk="1" hangingPunct="1">
              <a:buClrTx/>
              <a:buSzPct val="100000"/>
              <a:buNone/>
            </a:pPr>
            <a:endParaRPr lang="en-US" altLang="zh-CN" sz="2800" dirty="0">
              <a:ea typeface="宋体" panose="02010600030101010101" pitchFamily="2" charset="-122"/>
              <a:sym typeface="Symbol" panose="05050102010706020507" pitchFamily="18" charset="2"/>
            </a:endParaRPr>
          </a:p>
        </p:txBody>
      </p:sp>
      <p:grpSp>
        <p:nvGrpSpPr>
          <p:cNvPr id="10" name="Group 42"/>
          <p:cNvGrpSpPr/>
          <p:nvPr/>
        </p:nvGrpSpPr>
        <p:grpSpPr>
          <a:xfrm>
            <a:off x="5410200" y="4267200"/>
            <a:ext cx="1524000" cy="609600"/>
            <a:chOff x="288" y="3168"/>
            <a:chExt cx="4428" cy="768"/>
          </a:xfrm>
        </p:grpSpPr>
        <p:sp>
          <p:nvSpPr>
            <p:cNvPr id="35863" name="Oval 43"/>
            <p:cNvSpPr/>
            <p:nvPr/>
          </p:nvSpPr>
          <p:spPr>
            <a:xfrm>
              <a:off x="288" y="3168"/>
              <a:ext cx="4428" cy="768"/>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eaLnBrk="1" hangingPunct="1">
                <a:buClrTx/>
                <a:buSzPct val="100000"/>
                <a:buNone/>
              </a:pPr>
              <a:endParaRPr lang="zh-CN" altLang="en-US" dirty="0">
                <a:ea typeface="宋体" panose="02010600030101010101" pitchFamily="2" charset="-122"/>
              </a:endParaRPr>
            </a:p>
          </p:txBody>
        </p:sp>
        <p:sp>
          <p:nvSpPr>
            <p:cNvPr id="35864" name="Text Box 44"/>
            <p:cNvSpPr txBox="1"/>
            <p:nvPr/>
          </p:nvSpPr>
          <p:spPr>
            <a:xfrm>
              <a:off x="288" y="3264"/>
              <a:ext cx="4386" cy="53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lnSpc>
                  <a:spcPct val="90000"/>
                </a:lnSpc>
                <a:spcBef>
                  <a:spcPct val="0"/>
                </a:spcBef>
                <a:buClrTx/>
                <a:buSzPct val="100000"/>
                <a:buNone/>
              </a:pPr>
              <a:r>
                <a:rPr lang="en-US" altLang="zh-CN" sz="2400" dirty="0">
                  <a:latin typeface="Comic Sans MS" panose="030F0702030302020204" pitchFamily="66" charset="0"/>
                  <a:ea typeface="宋体" panose="02010600030101010101" pitchFamily="2" charset="-122"/>
                </a:rPr>
                <a:t>|S| = </a:t>
              </a:r>
              <a:r>
                <a:rPr lang="en-US" altLang="zh-TW" sz="2400" dirty="0">
                  <a:latin typeface="Comic Sans MS" panose="030F0702030302020204" pitchFamily="66" charset="0"/>
                  <a:ea typeface="宋体" panose="02010600030101010101" pitchFamily="2" charset="-122"/>
                </a:rPr>
                <a:t>1</a:t>
              </a:r>
              <a:r>
                <a:rPr lang="en-US" altLang="zh-CN" sz="2400" dirty="0">
                  <a:latin typeface="Comic Sans MS" panose="030F0702030302020204" pitchFamily="66" charset="0"/>
                  <a:ea typeface="宋体" panose="02010600030101010101" pitchFamily="2" charset="-122"/>
                </a:rPr>
                <a:t>.</a:t>
              </a:r>
            </a:p>
          </p:txBody>
        </p:sp>
      </p:grpSp>
      <p:grpSp>
        <p:nvGrpSpPr>
          <p:cNvPr id="11" name="Group 45"/>
          <p:cNvGrpSpPr/>
          <p:nvPr/>
        </p:nvGrpSpPr>
        <p:grpSpPr>
          <a:xfrm>
            <a:off x="5334000" y="3200400"/>
            <a:ext cx="1752600" cy="685800"/>
            <a:chOff x="288" y="3168"/>
            <a:chExt cx="4428" cy="768"/>
          </a:xfrm>
        </p:grpSpPr>
        <p:sp>
          <p:nvSpPr>
            <p:cNvPr id="35861" name="Oval 46"/>
            <p:cNvSpPr/>
            <p:nvPr/>
          </p:nvSpPr>
          <p:spPr>
            <a:xfrm>
              <a:off x="288" y="3168"/>
              <a:ext cx="4428" cy="768"/>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eaLnBrk="1" hangingPunct="1">
                <a:buClrTx/>
                <a:buSzPct val="100000"/>
                <a:buNone/>
              </a:pPr>
              <a:endParaRPr lang="zh-CN" altLang="en-US" dirty="0">
                <a:ea typeface="宋体" panose="02010600030101010101" pitchFamily="2" charset="-122"/>
              </a:endParaRPr>
            </a:p>
          </p:txBody>
        </p:sp>
        <p:sp>
          <p:nvSpPr>
            <p:cNvPr id="35862" name="Text Box 47"/>
            <p:cNvSpPr txBox="1"/>
            <p:nvPr/>
          </p:nvSpPr>
          <p:spPr>
            <a:xfrm>
              <a:off x="288" y="3264"/>
              <a:ext cx="4384" cy="5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0"/>
                </a:spcBef>
                <a:buClrTx/>
                <a:buSzPct val="100000"/>
                <a:buNone/>
              </a:pPr>
              <a:r>
                <a:rPr lang="en-US" altLang="zh-CN" sz="2400" dirty="0">
                  <a:latin typeface="Comic Sans MS" panose="030F0702030302020204" pitchFamily="66" charset="0"/>
                  <a:ea typeface="宋体" panose="02010600030101010101" pitchFamily="2" charset="-122"/>
                  <a:sym typeface="Symbol" panose="05050102010706020507" pitchFamily="18" charset="2"/>
                </a:rPr>
                <a:t>2</a:t>
              </a:r>
              <a:r>
                <a:rPr lang="en-US" altLang="zh-CN" sz="2400" baseline="30000" dirty="0">
                  <a:latin typeface="Comic Sans MS" panose="030F0702030302020204" pitchFamily="66" charset="0"/>
                  <a:ea typeface="宋体" panose="02010600030101010101" pitchFamily="2" charset="-122"/>
                  <a:sym typeface="Symbol" panose="05050102010706020507" pitchFamily="18" charset="2"/>
                </a:rPr>
                <a:t>S </a:t>
              </a:r>
              <a:r>
                <a:rPr lang="en-US" altLang="zh-CN" sz="2400" dirty="0">
                  <a:latin typeface="Comic Sans MS" panose="030F0702030302020204" pitchFamily="66" charset="0"/>
                  <a:ea typeface="宋体" panose="02010600030101010101" pitchFamily="2" charset="-122"/>
                  <a:sym typeface="Symbol" panose="05050102010706020507" pitchFamily="18" charset="2"/>
                </a:rPr>
                <a:t>= {}.</a:t>
              </a:r>
            </a:p>
          </p:txBody>
        </p:sp>
      </p:grpSp>
      <p:grpSp>
        <p:nvGrpSpPr>
          <p:cNvPr id="12" name="Group 48"/>
          <p:cNvGrpSpPr/>
          <p:nvPr/>
        </p:nvGrpSpPr>
        <p:grpSpPr>
          <a:xfrm>
            <a:off x="4592638" y="2090738"/>
            <a:ext cx="4876800" cy="685800"/>
            <a:chOff x="288" y="3168"/>
            <a:chExt cx="4428" cy="768"/>
          </a:xfrm>
        </p:grpSpPr>
        <p:sp>
          <p:nvSpPr>
            <p:cNvPr id="35859" name="Oval 49"/>
            <p:cNvSpPr/>
            <p:nvPr/>
          </p:nvSpPr>
          <p:spPr>
            <a:xfrm>
              <a:off x="288" y="3168"/>
              <a:ext cx="4428" cy="768"/>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eaLnBrk="1" hangingPunct="1">
                <a:buClrTx/>
                <a:buSzPct val="100000"/>
                <a:buNone/>
              </a:pPr>
              <a:endParaRPr lang="zh-CN" altLang="en-US" dirty="0">
                <a:ea typeface="宋体" panose="02010600030101010101" pitchFamily="2" charset="-122"/>
              </a:endParaRPr>
            </a:p>
          </p:txBody>
        </p:sp>
        <p:sp>
          <p:nvSpPr>
            <p:cNvPr id="35860" name="Text Box 50"/>
            <p:cNvSpPr txBox="1"/>
            <p:nvPr/>
          </p:nvSpPr>
          <p:spPr>
            <a:xfrm>
              <a:off x="288" y="3264"/>
              <a:ext cx="4385" cy="5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0"/>
                </a:spcBef>
                <a:buClrTx/>
                <a:buSzPct val="100000"/>
                <a:buNone/>
              </a:pPr>
              <a:r>
                <a:rPr lang="en-US" altLang="zh-CN" sz="2400" dirty="0">
                  <a:latin typeface="Comic Sans MS" panose="030F0702030302020204" pitchFamily="66" charset="0"/>
                  <a:ea typeface="宋体" panose="02010600030101010101" pitchFamily="2" charset="-122"/>
                  <a:sym typeface="Symbol" panose="05050102010706020507" pitchFamily="18" charset="2"/>
                </a:rPr>
                <a:t>2</a:t>
              </a:r>
              <a:r>
                <a:rPr lang="en-US" altLang="zh-CN" sz="2400" baseline="30000" dirty="0">
                  <a:latin typeface="Comic Sans MS" panose="030F0702030302020204" pitchFamily="66" charset="0"/>
                  <a:ea typeface="宋体" panose="02010600030101010101" pitchFamily="2" charset="-122"/>
                  <a:sym typeface="Symbol" panose="05050102010706020507" pitchFamily="18" charset="2"/>
                </a:rPr>
                <a:t>S </a:t>
              </a:r>
              <a:r>
                <a:rPr lang="en-US" altLang="zh-CN" sz="2400" dirty="0">
                  <a:latin typeface="Comic Sans MS" panose="030F0702030302020204" pitchFamily="66" charset="0"/>
                  <a:ea typeface="宋体" panose="02010600030101010101" pitchFamily="2" charset="-122"/>
                  <a:sym typeface="Symbol" panose="05050102010706020507" pitchFamily="18" charset="2"/>
                </a:rPr>
                <a:t>= {, {}, {{}}, {,{}}}.</a:t>
              </a:r>
            </a:p>
          </p:txBody>
        </p:sp>
      </p:grpSp>
      <p:grpSp>
        <p:nvGrpSpPr>
          <p:cNvPr id="13" name="Group 52"/>
          <p:cNvGrpSpPr/>
          <p:nvPr/>
        </p:nvGrpSpPr>
        <p:grpSpPr>
          <a:xfrm>
            <a:off x="5410200" y="5181600"/>
            <a:ext cx="1524000" cy="881063"/>
            <a:chOff x="288" y="3168"/>
            <a:chExt cx="4428" cy="1110"/>
          </a:xfrm>
        </p:grpSpPr>
        <p:sp>
          <p:nvSpPr>
            <p:cNvPr id="35857" name="Oval 53"/>
            <p:cNvSpPr/>
            <p:nvPr/>
          </p:nvSpPr>
          <p:spPr>
            <a:xfrm>
              <a:off x="288" y="3168"/>
              <a:ext cx="4428" cy="768"/>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eaLnBrk="1" hangingPunct="1">
                <a:buClrTx/>
                <a:buSzPct val="100000"/>
                <a:buNone/>
              </a:pPr>
              <a:endParaRPr lang="zh-CN" altLang="en-US" dirty="0">
                <a:ea typeface="宋体" panose="02010600030101010101" pitchFamily="2" charset="-122"/>
              </a:endParaRPr>
            </a:p>
          </p:txBody>
        </p:sp>
        <p:sp>
          <p:nvSpPr>
            <p:cNvPr id="35858" name="Text Box 54"/>
            <p:cNvSpPr txBox="1"/>
            <p:nvPr/>
          </p:nvSpPr>
          <p:spPr>
            <a:xfrm>
              <a:off x="288" y="3264"/>
              <a:ext cx="4386" cy="101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342900" lvl="0" indent="-342900">
                <a:lnSpc>
                  <a:spcPct val="90000"/>
                </a:lnSpc>
                <a:spcBef>
                  <a:spcPct val="0"/>
                </a:spcBef>
                <a:buClrTx/>
                <a:buSzPct val="100000"/>
                <a:buFont typeface="Times" pitchFamily="18" charset="0"/>
                <a:buNone/>
              </a:pPr>
              <a:r>
                <a:rPr lang="en-US" altLang="zh-TW" sz="2800" dirty="0">
                  <a:ea typeface="PMingLiU" pitchFamily="18" charset="-120"/>
                </a:rPr>
                <a:t>   </a:t>
              </a:r>
              <a:r>
                <a:rPr lang="en-US" altLang="zh-CN" sz="2800" dirty="0">
                  <a:ea typeface="宋体" panose="02010600030101010101" pitchFamily="2" charset="-122"/>
                </a:rPr>
                <a:t>|A||B|</a:t>
              </a:r>
            </a:p>
            <a:p>
              <a:pPr marL="342900" lvl="0" indent="-342900" algn="ctr">
                <a:lnSpc>
                  <a:spcPct val="90000"/>
                </a:lnSpc>
                <a:spcBef>
                  <a:spcPct val="0"/>
                </a:spcBef>
                <a:buClrTx/>
                <a:buSzPct val="100000"/>
                <a:buNone/>
              </a:pPr>
              <a:endParaRPr lang="en-US" altLang="zh-CN" sz="2400" dirty="0">
                <a:latin typeface="Comic Sans MS" panose="030F0702030302020204" pitchFamily="66"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Basic notations for sets</a:t>
            </a:r>
          </a:p>
        </p:txBody>
      </p:sp>
      <p:sp>
        <p:nvSpPr>
          <p:cNvPr id="6147" name="Rectangle 3"/>
          <p:cNvSpPr>
            <a:spLocks noGrp="1"/>
          </p:cNvSpPr>
          <p:nvPr>
            <p:ph idx="1"/>
          </p:nvPr>
        </p:nvSpPr>
        <p:spPr>
          <a:xfrm>
            <a:off x="533400" y="1447800"/>
            <a:ext cx="7924800" cy="4724400"/>
          </a:xfrm>
        </p:spPr>
        <p:txBody>
          <a:bodyPr vert="horz" wrap="square" lIns="91440" tIns="45720" rIns="91440" bIns="45720" anchor="t"/>
          <a:lstStyle/>
          <a:p>
            <a:pPr marL="0" indent="0" eaLnBrk="1" hangingPunct="1">
              <a:lnSpc>
                <a:spcPct val="90000"/>
              </a:lnSpc>
              <a:buNone/>
            </a:pPr>
            <a:r>
              <a:rPr lang="en-US" altLang="zh-CN" dirty="0">
                <a:ea typeface="宋体" panose="02010600030101010101" pitchFamily="2" charset="-122"/>
              </a:rPr>
              <a:t>For sets, we’ll use variables </a:t>
            </a:r>
            <a:r>
              <a:rPr lang="en-US" altLang="zh-CN" i="1" dirty="0">
                <a:solidFill>
                  <a:srgbClr val="990033"/>
                </a:solidFill>
                <a:ea typeface="宋体" panose="02010600030101010101" pitchFamily="2" charset="-122"/>
              </a:rPr>
              <a:t>S</a:t>
            </a:r>
            <a:r>
              <a:rPr lang="en-US" altLang="zh-CN" dirty="0">
                <a:solidFill>
                  <a:srgbClr val="990033"/>
                </a:solidFill>
                <a:ea typeface="宋体" panose="02010600030101010101" pitchFamily="2" charset="-122"/>
              </a:rPr>
              <a:t>, </a:t>
            </a:r>
            <a:r>
              <a:rPr lang="en-US" altLang="zh-CN" i="1" dirty="0">
                <a:solidFill>
                  <a:srgbClr val="990033"/>
                </a:solidFill>
                <a:ea typeface="宋体" panose="02010600030101010101" pitchFamily="2" charset="-122"/>
              </a:rPr>
              <a:t>T</a:t>
            </a:r>
            <a:r>
              <a:rPr lang="en-US" altLang="zh-CN" dirty="0">
                <a:solidFill>
                  <a:srgbClr val="990033"/>
                </a:solidFill>
                <a:ea typeface="宋体" panose="02010600030101010101" pitchFamily="2" charset="-122"/>
              </a:rPr>
              <a:t>, </a:t>
            </a:r>
            <a:r>
              <a:rPr lang="en-US" altLang="zh-CN" i="1" dirty="0">
                <a:solidFill>
                  <a:srgbClr val="990033"/>
                </a:solidFill>
                <a:ea typeface="宋体" panose="02010600030101010101" pitchFamily="2" charset="-122"/>
              </a:rPr>
              <a:t>U</a:t>
            </a:r>
            <a:r>
              <a:rPr lang="en-US" altLang="zh-CN" dirty="0">
                <a:solidFill>
                  <a:srgbClr val="990033"/>
                </a:solidFill>
                <a:ea typeface="宋体" panose="02010600030101010101" pitchFamily="2" charset="-122"/>
              </a:rPr>
              <a:t>, …</a:t>
            </a:r>
            <a:r>
              <a:rPr lang="en-US" altLang="zh-CN" sz="2800" dirty="0">
                <a:ea typeface="宋体" panose="02010600030101010101" pitchFamily="2" charset="-122"/>
              </a:rPr>
              <a:t> </a:t>
            </a:r>
          </a:p>
          <a:p>
            <a:pPr eaLnBrk="1" hangingPunct="1">
              <a:lnSpc>
                <a:spcPct val="90000"/>
              </a:lnSpc>
            </a:pPr>
            <a:r>
              <a:rPr lang="en-US" altLang="zh-CN" sz="2800" dirty="0">
                <a:ea typeface="宋体" panose="02010600030101010101" pitchFamily="2" charset="-122"/>
              </a:rPr>
              <a:t>Explicitly: </a:t>
            </a:r>
            <a:r>
              <a:rPr lang="en-US" altLang="zh-CN" sz="2800" dirty="0">
                <a:solidFill>
                  <a:srgbClr val="990033"/>
                </a:solidFill>
                <a:ea typeface="宋体" panose="02010600030101010101" pitchFamily="2" charset="-122"/>
              </a:rPr>
              <a:t>{John, Paul, George, Ringo}</a:t>
            </a:r>
            <a:endParaRPr lang="en-US" altLang="zh-CN" sz="2800" dirty="0">
              <a:solidFill>
                <a:srgbClr val="990033"/>
              </a:solidFill>
              <a:ea typeface="宋体" panose="02010600030101010101" pitchFamily="2" charset="-122"/>
              <a:sym typeface="Symbol" panose="05050102010706020507" pitchFamily="18" charset="2"/>
            </a:endParaRPr>
          </a:p>
          <a:p>
            <a:pPr eaLnBrk="1" hangingPunct="1">
              <a:lnSpc>
                <a:spcPct val="90000"/>
              </a:lnSpc>
            </a:pPr>
            <a:r>
              <a:rPr lang="en-US" altLang="zh-CN" sz="2800" dirty="0">
                <a:ea typeface="宋体" panose="02010600030101010101" pitchFamily="2" charset="-122"/>
              </a:rPr>
              <a:t>Implicitly: </a:t>
            </a:r>
            <a:r>
              <a:rPr lang="en-US" altLang="zh-CN" sz="2400" dirty="0">
                <a:solidFill>
                  <a:srgbClr val="990033"/>
                </a:solidFill>
                <a:ea typeface="宋体" panose="02010600030101010101" pitchFamily="2" charset="-122"/>
              </a:rPr>
              <a:t>{1,2,3,…},</a:t>
            </a:r>
            <a:r>
              <a:rPr lang="en-US" altLang="zh-CN" sz="2400" dirty="0">
                <a:ea typeface="宋体" panose="02010600030101010101" pitchFamily="2" charset="-122"/>
              </a:rPr>
              <a:t> or </a:t>
            </a:r>
            <a:r>
              <a:rPr lang="en-US" altLang="zh-CN" sz="2400" dirty="0">
                <a:solidFill>
                  <a:srgbClr val="990033"/>
                </a:solidFill>
                <a:ea typeface="宋体" panose="02010600030101010101" pitchFamily="2" charset="-122"/>
              </a:rPr>
              <a:t>{2,3,5,7,11,13,17,…}</a:t>
            </a:r>
          </a:p>
          <a:p>
            <a:pPr eaLnBrk="1" hangingPunct="1">
              <a:lnSpc>
                <a:spcPct val="90000"/>
              </a:lnSpc>
            </a:pPr>
            <a:r>
              <a:rPr lang="en-US" altLang="zh-CN" sz="2800" i="1" dirty="0">
                <a:ea typeface="宋体" panose="02010600030101010101" pitchFamily="2" charset="-122"/>
              </a:rPr>
              <a:t>Set</a:t>
            </a:r>
            <a:r>
              <a:rPr lang="en-US" altLang="zh-CN" sz="2800" dirty="0">
                <a:ea typeface="宋体" panose="02010600030101010101" pitchFamily="2" charset="-122"/>
              </a:rPr>
              <a:t> </a:t>
            </a:r>
            <a:r>
              <a:rPr lang="en-US" altLang="zh-CN" sz="2800" i="1" dirty="0">
                <a:ea typeface="宋体" panose="02010600030101010101" pitchFamily="2" charset="-122"/>
              </a:rPr>
              <a:t>builder notation</a:t>
            </a:r>
            <a:r>
              <a:rPr lang="en-US" altLang="zh-CN" sz="2800" dirty="0">
                <a:ea typeface="宋体" panose="02010600030101010101" pitchFamily="2" charset="-122"/>
              </a:rPr>
              <a:t>: For any proposition </a:t>
            </a:r>
            <a:r>
              <a:rPr lang="en-US" altLang="zh-CN" sz="2800" i="1" dirty="0">
                <a:ea typeface="宋体" panose="02010600030101010101" pitchFamily="2" charset="-122"/>
              </a:rPr>
              <a:t>P</a:t>
            </a:r>
            <a:r>
              <a:rPr lang="en-US" altLang="zh-CN" sz="2800" dirty="0">
                <a:ea typeface="宋体" panose="02010600030101010101" pitchFamily="2" charset="-122"/>
              </a:rPr>
              <a:t>(</a:t>
            </a:r>
            <a:r>
              <a:rPr lang="en-US" altLang="zh-CN" sz="2800" i="1" dirty="0">
                <a:ea typeface="宋体" panose="02010600030101010101" pitchFamily="2" charset="-122"/>
              </a:rPr>
              <a:t>x</a:t>
            </a:r>
            <a:r>
              <a:rPr lang="en-US" altLang="zh-CN" sz="2800" dirty="0">
                <a:ea typeface="宋体" panose="02010600030101010101" pitchFamily="2" charset="-122"/>
              </a:rPr>
              <a:t>) over any universe of discourse, {</a:t>
            </a:r>
            <a:r>
              <a:rPr lang="en-US" altLang="zh-CN" sz="2800" i="1" dirty="0">
                <a:ea typeface="宋体" panose="02010600030101010101" pitchFamily="2" charset="-122"/>
              </a:rPr>
              <a:t>x</a:t>
            </a:r>
            <a:r>
              <a:rPr lang="en-US" altLang="zh-CN" sz="2800" dirty="0">
                <a:ea typeface="宋体" panose="02010600030101010101" pitchFamily="2" charset="-122"/>
              </a:rPr>
              <a:t>|</a:t>
            </a:r>
            <a:r>
              <a:rPr lang="en-US" altLang="zh-CN" sz="2800" i="1" dirty="0">
                <a:ea typeface="宋体" panose="02010600030101010101" pitchFamily="2" charset="-122"/>
              </a:rPr>
              <a:t>P</a:t>
            </a:r>
            <a:r>
              <a:rPr lang="en-US" altLang="zh-CN" sz="2800" dirty="0">
                <a:ea typeface="宋体" panose="02010600030101010101" pitchFamily="2" charset="-122"/>
              </a:rPr>
              <a:t>(</a:t>
            </a:r>
            <a:r>
              <a:rPr lang="en-US" altLang="zh-CN" sz="2800" i="1" dirty="0">
                <a:ea typeface="宋体" panose="02010600030101010101" pitchFamily="2" charset="-122"/>
              </a:rPr>
              <a:t>x</a:t>
            </a:r>
            <a:r>
              <a:rPr lang="en-US" altLang="zh-CN" sz="2800" dirty="0">
                <a:ea typeface="宋体" panose="02010600030101010101" pitchFamily="2" charset="-122"/>
              </a:rPr>
              <a:t>)} is </a:t>
            </a:r>
            <a:r>
              <a:rPr lang="en-US" altLang="zh-CN" sz="2800" i="1" dirty="0">
                <a:ea typeface="宋体" panose="02010600030101010101" pitchFamily="2" charset="-122"/>
              </a:rPr>
              <a:t>the set of all x such that P(x).</a:t>
            </a:r>
            <a:endParaRPr lang="en-US" altLang="zh-TW" sz="2800" i="1" dirty="0">
              <a:ea typeface="宋体" panose="02010600030101010101" pitchFamily="2" charset="-122"/>
            </a:endParaRPr>
          </a:p>
          <a:p>
            <a:pPr eaLnBrk="1" hangingPunct="1">
              <a:lnSpc>
                <a:spcPct val="90000"/>
              </a:lnSpc>
              <a:buNone/>
            </a:pPr>
            <a:endParaRPr lang="en-US" altLang="zh-TW" sz="2800" dirty="0">
              <a:latin typeface="Comic Sans MS" panose="030F0702030302020204" pitchFamily="66" charset="0"/>
              <a:ea typeface="宋体" panose="02010600030101010101" pitchFamily="2" charset="-122"/>
              <a:sym typeface="Symbol" panose="05050102010706020507" pitchFamily="18" charset="2"/>
            </a:endParaRPr>
          </a:p>
          <a:p>
            <a:pPr eaLnBrk="1" hangingPunct="1">
              <a:lnSpc>
                <a:spcPct val="90000"/>
              </a:lnSpc>
            </a:pPr>
            <a:r>
              <a:rPr lang="en-US" altLang="zh-CN" sz="2800" dirty="0">
                <a:latin typeface="Comic Sans MS" panose="030F0702030302020204" pitchFamily="66" charset="0"/>
                <a:ea typeface="宋体" panose="02010600030101010101" pitchFamily="2" charset="-122"/>
                <a:sym typeface="Symbol" panose="05050102010706020507" pitchFamily="18" charset="2"/>
              </a:rPr>
              <a:t>Ex. Let D(x,y) denote “x is divisible by y.”</a:t>
            </a:r>
          </a:p>
          <a:p>
            <a:pPr eaLnBrk="1" hangingPunct="1">
              <a:lnSpc>
                <a:spcPct val="90000"/>
              </a:lnSpc>
              <a:buNone/>
            </a:pPr>
            <a:r>
              <a:rPr lang="en-US" altLang="zh-CN" sz="2800" dirty="0">
                <a:latin typeface="Comic Sans MS" panose="030F0702030302020204" pitchFamily="66" charset="0"/>
                <a:ea typeface="宋体" panose="02010600030101010101" pitchFamily="2" charset="-122"/>
                <a:sym typeface="Symbol" panose="05050102010706020507" pitchFamily="18" charset="2"/>
              </a:rPr>
              <a:t>Give another name for </a:t>
            </a:r>
          </a:p>
          <a:p>
            <a:pPr algn="ctr" eaLnBrk="1" hangingPunct="1">
              <a:lnSpc>
                <a:spcPct val="90000"/>
              </a:lnSpc>
              <a:buNone/>
            </a:pPr>
            <a:r>
              <a:rPr lang="en-US" altLang="zh-CN" sz="2800" dirty="0">
                <a:latin typeface="Comic Sans MS" panose="030F0702030302020204" pitchFamily="66" charset="0"/>
                <a:ea typeface="宋体" panose="02010600030101010101" pitchFamily="2" charset="-122"/>
                <a:sym typeface="Symbol" panose="05050102010706020507" pitchFamily="18" charset="2"/>
              </a:rPr>
              <a:t>{ x : y ((y &gt; 1)  (y &lt; x)) </a:t>
            </a:r>
            <a:r>
              <a:rPr lang="en-US" altLang="zh-CN" sz="2800" dirty="0">
                <a:latin typeface="Comic Sans MS" panose="030F0702030302020204" pitchFamily="66" charset="0"/>
                <a:ea typeface="宋体" panose="02010600030101010101" pitchFamily="2" charset="-122"/>
              </a:rPr>
              <a:t> </a:t>
            </a:r>
            <a:r>
              <a:rPr lang="en-US" altLang="zh-CN" sz="2800" dirty="0">
                <a:latin typeface="Comic Sans MS" panose="030F0702030302020204" pitchFamily="66" charset="0"/>
                <a:ea typeface="宋体" panose="02010600030101010101" pitchFamily="2" charset="-122"/>
                <a:sym typeface="Symbol" panose="05050102010706020507" pitchFamily="18" charset="2"/>
              </a:rPr>
              <a:t>D(x,y) }.</a:t>
            </a:r>
            <a:endParaRPr lang="en-US" altLang="zh-CN" sz="2800" i="1" dirty="0">
              <a:ea typeface="宋体" panose="02010600030101010101" pitchFamily="2" charset="-122"/>
            </a:endParaRPr>
          </a:p>
        </p:txBody>
      </p:sp>
      <p:sp>
        <p:nvSpPr>
          <p:cNvPr id="6148" name="Rectangle 4"/>
          <p:cNvSpPr/>
          <p:nvPr/>
        </p:nvSpPr>
        <p:spPr>
          <a:xfrm>
            <a:off x="1905000" y="4095750"/>
            <a:ext cx="4038600" cy="476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457200" lvl="1" indent="0" eaLnBrk="1" hangingPunct="1">
              <a:lnSpc>
                <a:spcPct val="90000"/>
              </a:lnSpc>
              <a:buClr>
                <a:schemeClr val="accent2"/>
              </a:buClr>
              <a:buSzPct val="100000"/>
              <a:buNone/>
            </a:pPr>
            <a:r>
              <a:rPr lang="en-US" altLang="zh-CN" b="1" dirty="0">
                <a:ea typeface="宋体" panose="02010600030101010101" pitchFamily="2" charset="-122"/>
              </a:rPr>
              <a:t>{</a:t>
            </a:r>
            <a:r>
              <a:rPr lang="en-US" altLang="zh-CN" b="1" i="1" dirty="0">
                <a:ea typeface="宋体" panose="02010600030101010101" pitchFamily="2" charset="-122"/>
              </a:rPr>
              <a:t>x</a:t>
            </a:r>
            <a:r>
              <a:rPr lang="en-US" altLang="zh-CN" b="1" dirty="0">
                <a:ea typeface="宋体" panose="02010600030101010101" pitchFamily="2" charset="-122"/>
              </a:rPr>
              <a:t> | P(</a:t>
            </a:r>
            <a:r>
              <a:rPr lang="en-US" altLang="zh-CN" b="1" i="1" dirty="0">
                <a:ea typeface="宋体" panose="02010600030101010101" pitchFamily="2" charset="-122"/>
              </a:rPr>
              <a:t>x) : </a:t>
            </a:r>
            <a:r>
              <a:rPr lang="en-US" altLang="zh-CN" b="1" dirty="0">
                <a:ea typeface="宋体" panose="02010600030101010101" pitchFamily="2" charset="-122"/>
              </a:rPr>
              <a:t>9 &lt; </a:t>
            </a:r>
            <a:r>
              <a:rPr lang="en-US" altLang="zh-CN" b="1" i="1" dirty="0">
                <a:ea typeface="宋体" panose="02010600030101010101" pitchFamily="2" charset="-122"/>
              </a:rPr>
              <a:t>x </a:t>
            </a:r>
            <a:r>
              <a:rPr lang="en-US" altLang="zh-CN" b="1" dirty="0">
                <a:ea typeface="宋体" panose="02010600030101010101" pitchFamily="2" charset="-122"/>
              </a:rPr>
              <a:t>&lt;16}</a:t>
            </a:r>
          </a:p>
        </p:txBody>
      </p:sp>
      <p:sp>
        <p:nvSpPr>
          <p:cNvPr id="258053" name="Text Box 5"/>
          <p:cNvSpPr txBox="1"/>
          <p:nvPr/>
        </p:nvSpPr>
        <p:spPr>
          <a:xfrm>
            <a:off x="1149350" y="3650615"/>
            <a:ext cx="6400800" cy="1076325"/>
          </a:xfrm>
          <a:prstGeom prst="rect">
            <a:avLst/>
          </a:prstGeom>
          <a:solidFill>
            <a:srgbClr val="000080"/>
          </a:solid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eaLnBrk="1" hangingPunct="1">
              <a:buClrTx/>
              <a:buSzPct val="100000"/>
              <a:buNone/>
            </a:pPr>
            <a:r>
              <a:rPr lang="en-US" altLang="zh-CN" dirty="0">
                <a:solidFill>
                  <a:schemeClr val="bg1"/>
                </a:solidFill>
                <a:ea typeface="宋体" panose="02010600030101010101" pitchFamily="2" charset="-122"/>
                <a:sym typeface="Symbol" panose="05050102010706020507" pitchFamily="18" charset="2"/>
              </a:rPr>
              <a:t>Can we use </a:t>
            </a:r>
            <a:r>
              <a:rPr lang="en-US" altLang="zh-CN" b="1" dirty="0">
                <a:solidFill>
                  <a:schemeClr val="bg1"/>
                </a:solidFill>
                <a:ea typeface="宋体" panose="02010600030101010101" pitchFamily="2" charset="-122"/>
                <a:sym typeface="Symbol" panose="05050102010706020507" pitchFamily="18" charset="2"/>
              </a:rPr>
              <a:t>any </a:t>
            </a:r>
            <a:r>
              <a:rPr lang="en-US" altLang="zh-CN" dirty="0">
                <a:solidFill>
                  <a:schemeClr val="bg1"/>
                </a:solidFill>
                <a:ea typeface="宋体" panose="02010600030101010101" pitchFamily="2" charset="-122"/>
                <a:sym typeface="Symbol" panose="05050102010706020507" pitchFamily="18" charset="2"/>
              </a:rPr>
              <a:t>predicate P to define a set S = { x : P(x) }?</a:t>
            </a:r>
            <a:endParaRPr lang="zh-CN" altLang="en-US" dirty="0">
              <a:solidFill>
                <a:schemeClr val="bg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8053"/>
                                        </p:tgtEl>
                                        <p:attrNameLst>
                                          <p:attrName>style.visibility</p:attrName>
                                        </p:attrNameLst>
                                      </p:cBhvr>
                                      <p:to>
                                        <p:strVal val="visible"/>
                                      </p:to>
                                    </p:set>
                                    <p:anim calcmode="lin" valueType="num">
                                      <p:cBhvr additive="base">
                                        <p:cTn id="7" dur="500" fill="hold"/>
                                        <p:tgtEl>
                                          <p:spTgt spid="258053"/>
                                        </p:tgtEl>
                                        <p:attrNameLst>
                                          <p:attrName>ppt_x</p:attrName>
                                        </p:attrNameLst>
                                      </p:cBhvr>
                                      <p:tavLst>
                                        <p:tav tm="0">
                                          <p:val>
                                            <p:strVal val="#ppt_x"/>
                                          </p:val>
                                        </p:tav>
                                        <p:tav tm="100000">
                                          <p:val>
                                            <p:strVal val="#ppt_x"/>
                                          </p:val>
                                        </p:tav>
                                      </p:tavLst>
                                    </p:anim>
                                    <p:anim calcmode="lin" valueType="num">
                                      <p:cBhvr additive="base">
                                        <p:cTn id="8" dur="500" fill="hold"/>
                                        <p:tgtEl>
                                          <p:spTgt spid="258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3"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68263" y="382588"/>
            <a:ext cx="8015287" cy="914400"/>
          </a:xfrm>
        </p:spPr>
        <p:txBody>
          <a:bodyPr vert="horz" wrap="square" lIns="91440" tIns="45720" rIns="91440" bIns="45720" anchor="ctr"/>
          <a:lstStyle/>
          <a:p>
            <a:pPr eaLnBrk="1" hangingPunct="1"/>
            <a:r>
              <a:rPr lang="en-US" altLang="zh-CN" dirty="0">
                <a:ea typeface="宋体" panose="02010600030101010101" pitchFamily="2" charset="-122"/>
              </a:rPr>
              <a:t>§2.2: Set operations</a:t>
            </a:r>
          </a:p>
        </p:txBody>
      </p:sp>
      <p:sp>
        <p:nvSpPr>
          <p:cNvPr id="5123" name="Rectangle 3"/>
          <p:cNvSpPr>
            <a:spLocks noGrp="1"/>
          </p:cNvSpPr>
          <p:nvPr>
            <p:ph idx="1"/>
          </p:nvPr>
        </p:nvSpPr>
        <p:spPr>
          <a:xfrm>
            <a:off x="533400" y="1447800"/>
            <a:ext cx="7924800" cy="4876800"/>
          </a:xfrm>
        </p:spPr>
        <p:txBody>
          <a:bodyPr vert="horz" wrap="square" lIns="91440" tIns="45720" rIns="91440" bIns="45720" anchor="t"/>
          <a:lstStyle/>
          <a:p>
            <a:pPr eaLnBrk="1" hangingPunct="1">
              <a:lnSpc>
                <a:spcPct val="90000"/>
              </a:lnSpc>
            </a:pPr>
            <a:r>
              <a:rPr lang="en-US" altLang="zh-CN" sz="2800" dirty="0">
                <a:ea typeface="宋体" panose="02010600030101010101" pitchFamily="2" charset="-122"/>
              </a:rPr>
              <a:t>For sets </a:t>
            </a:r>
            <a:r>
              <a:rPr lang="en-US" altLang="zh-CN" sz="2800" i="1" dirty="0">
                <a:ea typeface="宋体" panose="02010600030101010101" pitchFamily="2" charset="-122"/>
              </a:rPr>
              <a:t>A</a:t>
            </a:r>
            <a:r>
              <a:rPr lang="en-US" altLang="zh-CN" sz="2800" dirty="0">
                <a:ea typeface="宋体" panose="02010600030101010101" pitchFamily="2" charset="-122"/>
              </a:rPr>
              <a:t>, </a:t>
            </a:r>
            <a:r>
              <a:rPr lang="en-US" altLang="zh-CN" sz="2800" i="1" dirty="0">
                <a:ea typeface="宋体" panose="02010600030101010101" pitchFamily="2" charset="-122"/>
              </a:rPr>
              <a:t>B</a:t>
            </a:r>
            <a:r>
              <a:rPr lang="en-US" altLang="zh-CN" sz="2800" dirty="0">
                <a:ea typeface="宋体" panose="02010600030101010101" pitchFamily="2" charset="-122"/>
              </a:rPr>
              <a:t>, their</a:t>
            </a:r>
            <a:r>
              <a:rPr lang="en-US" altLang="zh-CN" sz="2800" b="1" i="1" dirty="0">
                <a:ea typeface="宋体" panose="02010600030101010101" pitchFamily="2" charset="-122"/>
                <a:sym typeface="Symbol" panose="05050102010706020507" pitchFamily="18" charset="2"/>
              </a:rPr>
              <a:t> u</a:t>
            </a:r>
            <a:r>
              <a:rPr lang="en-US" altLang="zh-CN" sz="2800" i="1" dirty="0">
                <a:ea typeface="宋体" panose="02010600030101010101" pitchFamily="2" charset="-122"/>
              </a:rPr>
              <a:t>nion</a:t>
            </a:r>
            <a:r>
              <a:rPr lang="en-US" altLang="zh-CN" sz="2800" dirty="0">
                <a:ea typeface="宋体" panose="02010600030101010101" pitchFamily="2" charset="-122"/>
              </a:rPr>
              <a:t> </a:t>
            </a:r>
            <a:r>
              <a:rPr lang="en-US" altLang="zh-CN" sz="2800" i="1" dirty="0">
                <a:ea typeface="宋体" panose="02010600030101010101" pitchFamily="2" charset="-122"/>
              </a:rPr>
              <a:t>A</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rPr>
              <a:t>B</a:t>
            </a:r>
            <a:r>
              <a:rPr lang="en-US" altLang="zh-CN" sz="2800" dirty="0">
                <a:ea typeface="宋体" panose="02010600030101010101" pitchFamily="2" charset="-122"/>
              </a:rPr>
              <a:t> is the set containing all elements that are either in </a:t>
            </a:r>
            <a:r>
              <a:rPr lang="en-US" altLang="zh-CN" sz="2800" i="1" dirty="0">
                <a:ea typeface="宋体" panose="02010600030101010101" pitchFamily="2" charset="-122"/>
              </a:rPr>
              <a:t>A</a:t>
            </a:r>
            <a:r>
              <a:rPr lang="en-US" altLang="zh-CN" sz="2800" dirty="0">
                <a:ea typeface="宋体" panose="02010600030101010101" pitchFamily="2" charset="-122"/>
              </a:rPr>
              <a:t>, </a:t>
            </a:r>
            <a:r>
              <a:rPr lang="en-US" altLang="zh-CN" sz="2800" b="1" dirty="0">
                <a:ea typeface="宋体" panose="02010600030101010101" pitchFamily="2" charset="-122"/>
              </a:rPr>
              <a:t>or</a:t>
            </a:r>
            <a:r>
              <a:rPr lang="en-US" altLang="zh-CN" sz="2800" dirty="0">
                <a:ea typeface="宋体" panose="02010600030101010101" pitchFamily="2" charset="-122"/>
              </a:rPr>
              <a:t> (“</a:t>
            </a:r>
            <a:r>
              <a:rPr lang="en-US" altLang="zh-CN" sz="2800" dirty="0">
                <a:ea typeface="宋体" panose="02010600030101010101" pitchFamily="2" charset="-122"/>
                <a:sym typeface="Symbol" panose="05050102010706020507" pitchFamily="18" charset="2"/>
              </a:rPr>
              <a:t>”) </a:t>
            </a:r>
            <a:r>
              <a:rPr lang="en-US" altLang="zh-CN" sz="2800" dirty="0">
                <a:ea typeface="宋体" panose="02010600030101010101" pitchFamily="2" charset="-122"/>
              </a:rPr>
              <a:t>in </a:t>
            </a:r>
            <a:r>
              <a:rPr lang="en-US" altLang="zh-CN" sz="2800" i="1" dirty="0">
                <a:ea typeface="宋体" panose="02010600030101010101" pitchFamily="2" charset="-122"/>
              </a:rPr>
              <a:t>B</a:t>
            </a:r>
            <a:r>
              <a:rPr lang="en-US" altLang="zh-CN" sz="2800" dirty="0">
                <a:ea typeface="宋体" panose="02010600030101010101" pitchFamily="2" charset="-122"/>
              </a:rPr>
              <a:t> (or, of course, in both).</a:t>
            </a:r>
          </a:p>
          <a:p>
            <a:pPr eaLnBrk="1" hangingPunct="1">
              <a:lnSpc>
                <a:spcPct val="90000"/>
              </a:lnSpc>
            </a:pPr>
            <a:endParaRPr lang="en-US" altLang="zh-CN" sz="2800" dirty="0">
              <a:ea typeface="宋体" panose="02010600030101010101" pitchFamily="2" charset="-122"/>
            </a:endParaRPr>
          </a:p>
          <a:p>
            <a:pPr eaLnBrk="1" hangingPunct="1">
              <a:lnSpc>
                <a:spcPct val="90000"/>
              </a:lnSpc>
              <a:buNone/>
            </a:pPr>
            <a:endParaRPr lang="en-US" altLang="zh-CN" sz="2800" dirty="0">
              <a:ea typeface="宋体" panose="02010600030101010101" pitchFamily="2" charset="-122"/>
            </a:endParaRPr>
          </a:p>
          <a:p>
            <a:pPr eaLnBrk="1" hangingPunct="1">
              <a:lnSpc>
                <a:spcPct val="90000"/>
              </a:lnSpc>
              <a:buNone/>
            </a:pPr>
            <a:endParaRPr lang="en-US" altLang="zh-CN" sz="2800" dirty="0">
              <a:ea typeface="宋体" panose="02010600030101010101" pitchFamily="2" charset="-122"/>
            </a:endParaRPr>
          </a:p>
          <a:p>
            <a:pPr eaLnBrk="1" hangingPunct="1">
              <a:lnSpc>
                <a:spcPct val="90000"/>
              </a:lnSpc>
              <a:buNone/>
            </a:pPr>
            <a:endParaRPr lang="en-US" altLang="zh-CN" sz="2800" dirty="0">
              <a:ea typeface="宋体" panose="02010600030101010101" pitchFamily="2" charset="-122"/>
            </a:endParaRPr>
          </a:p>
          <a:p>
            <a:pPr eaLnBrk="1" hangingPunct="1">
              <a:lnSpc>
                <a:spcPct val="90000"/>
              </a:lnSpc>
            </a:pPr>
            <a:r>
              <a:rPr lang="en-US" altLang="zh-CN" sz="2800" dirty="0">
                <a:ea typeface="宋体" panose="02010600030101010101" pitchFamily="2" charset="-122"/>
              </a:rPr>
              <a:t>Formally, </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A</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B</a:t>
            </a:r>
            <a:r>
              <a:rPr lang="en-US" altLang="zh-CN" sz="2800" dirty="0">
                <a:solidFill>
                  <a:srgbClr val="FF0000"/>
                </a:solidFill>
                <a:ea typeface="宋体" panose="02010600030101010101" pitchFamily="2" charset="-122"/>
                <a:sym typeface="Symbol" panose="05050102010706020507" pitchFamily="18" charset="2"/>
              </a:rPr>
              <a:t>:</a:t>
            </a:r>
            <a:r>
              <a:rPr lang="en-US" altLang="zh-CN" sz="2800" dirty="0">
                <a:solidFill>
                  <a:srgbClr val="FF0000"/>
                </a:solidFill>
                <a:ea typeface="宋体" panose="02010600030101010101" pitchFamily="2" charset="-122"/>
              </a:rPr>
              <a:t> </a:t>
            </a:r>
            <a:r>
              <a:rPr lang="en-US" altLang="zh-CN" sz="2800" i="1" dirty="0">
                <a:solidFill>
                  <a:srgbClr val="FF0000"/>
                </a:solidFill>
                <a:ea typeface="宋体" panose="02010600030101010101" pitchFamily="2" charset="-122"/>
              </a:rPr>
              <a:t>A</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rPr>
              <a:t>B</a:t>
            </a:r>
            <a:r>
              <a:rPr lang="en-US" altLang="zh-CN" sz="2800" dirty="0">
                <a:solidFill>
                  <a:srgbClr val="FF0000"/>
                </a:solidFill>
                <a:ea typeface="宋体" panose="02010600030101010101" pitchFamily="2" charset="-122"/>
                <a:sym typeface="Symbol" panose="05050102010706020507" pitchFamily="18" charset="2"/>
              </a:rPr>
              <a:t> = </a:t>
            </a:r>
            <a:r>
              <a:rPr lang="en-US" altLang="zh-CN" sz="2800" dirty="0">
                <a:solidFill>
                  <a:srgbClr val="FF0000"/>
                </a:solidFill>
                <a:ea typeface="宋体" panose="02010600030101010101" pitchFamily="2" charset="-122"/>
              </a:rPr>
              <a:t>{</a:t>
            </a:r>
            <a:r>
              <a:rPr lang="en-US" altLang="zh-CN" sz="2800" i="1" dirty="0">
                <a:solidFill>
                  <a:srgbClr val="FF0000"/>
                </a:solidFill>
                <a:ea typeface="宋体" panose="02010600030101010101" pitchFamily="2" charset="-122"/>
              </a:rPr>
              <a:t>x </a:t>
            </a:r>
            <a:r>
              <a:rPr lang="en-US" altLang="zh-CN" sz="2800" dirty="0">
                <a:solidFill>
                  <a:srgbClr val="FF0000"/>
                </a:solidFill>
                <a:ea typeface="宋体" panose="02010600030101010101" pitchFamily="2" charset="-122"/>
              </a:rPr>
              <a:t>| </a:t>
            </a:r>
            <a:r>
              <a:rPr lang="en-US" altLang="zh-CN" sz="2800" i="1" dirty="0">
                <a:solidFill>
                  <a:srgbClr val="FF0000"/>
                </a:solidFill>
                <a:ea typeface="宋体" panose="02010600030101010101" pitchFamily="2" charset="-122"/>
              </a:rPr>
              <a:t>x</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A</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b="1" dirty="0">
                <a:solidFill>
                  <a:srgbClr val="FF0000"/>
                </a:solidFill>
                <a:ea typeface="宋体" panose="02010600030101010101" pitchFamily="2" charset="-122"/>
                <a:sym typeface="Symbol" panose="05050102010706020507" pitchFamily="18" charset="2"/>
              </a:rPr>
              <a:t></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i="1" dirty="0">
                <a:solidFill>
                  <a:srgbClr val="FF0000"/>
                </a:solidFill>
                <a:ea typeface="宋体" panose="02010600030101010101" pitchFamily="2" charset="-122"/>
                <a:sym typeface="Symbol" panose="05050102010706020507" pitchFamily="18" charset="2"/>
              </a:rPr>
              <a:t>x</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B</a:t>
            </a:r>
            <a:r>
              <a:rPr lang="en-US" altLang="zh-CN" sz="2800" dirty="0">
                <a:solidFill>
                  <a:srgbClr val="FF0000"/>
                </a:solidFill>
                <a:ea typeface="宋体" panose="02010600030101010101" pitchFamily="2" charset="-122"/>
                <a:sym typeface="Symbol" panose="05050102010706020507" pitchFamily="18" charset="2"/>
              </a:rPr>
              <a:t>}.</a:t>
            </a:r>
          </a:p>
          <a:p>
            <a:pPr eaLnBrk="1" hangingPunct="1">
              <a:lnSpc>
                <a:spcPct val="90000"/>
              </a:lnSpc>
            </a:pPr>
            <a:r>
              <a:rPr lang="en-US" altLang="zh-CN" sz="2800" dirty="0">
                <a:ea typeface="宋体" panose="02010600030101010101" pitchFamily="2" charset="-122"/>
                <a:sym typeface="Symbol" panose="05050102010706020507" pitchFamily="18" charset="2"/>
              </a:rPr>
              <a:t>Note that </a:t>
            </a:r>
            <a:r>
              <a:rPr lang="en-US" altLang="zh-CN" sz="2800" i="1" dirty="0">
                <a:ea typeface="宋体" panose="02010600030101010101" pitchFamily="2" charset="-122"/>
              </a:rPr>
              <a:t>A</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rPr>
              <a:t>B </a:t>
            </a:r>
            <a:r>
              <a:rPr lang="en-US" altLang="zh-CN" sz="2800" dirty="0">
                <a:ea typeface="宋体" panose="02010600030101010101" pitchFamily="2" charset="-122"/>
              </a:rPr>
              <a:t>is a </a:t>
            </a:r>
            <a:r>
              <a:rPr lang="en-US" altLang="zh-CN" sz="2800" b="1" dirty="0">
                <a:ea typeface="宋体" panose="02010600030101010101" pitchFamily="2" charset="-122"/>
              </a:rPr>
              <a:t>superset</a:t>
            </a:r>
            <a:r>
              <a:rPr lang="en-US" altLang="zh-CN" sz="2800" dirty="0">
                <a:ea typeface="宋体" panose="02010600030101010101" pitchFamily="2" charset="-122"/>
              </a:rPr>
              <a:t> of both </a:t>
            </a:r>
            <a:r>
              <a:rPr lang="en-US" altLang="zh-CN" sz="2800" i="1" dirty="0">
                <a:ea typeface="宋体" panose="02010600030101010101" pitchFamily="2" charset="-122"/>
              </a:rPr>
              <a:t>A</a:t>
            </a:r>
            <a:r>
              <a:rPr lang="en-US" altLang="zh-CN" sz="2800" dirty="0">
                <a:ea typeface="宋体" panose="02010600030101010101" pitchFamily="2" charset="-122"/>
              </a:rPr>
              <a:t> and </a:t>
            </a:r>
            <a:r>
              <a:rPr lang="en-US" altLang="zh-CN" sz="2800" i="1" dirty="0">
                <a:ea typeface="宋体" panose="02010600030101010101" pitchFamily="2" charset="-122"/>
              </a:rPr>
              <a:t>B </a:t>
            </a:r>
            <a:r>
              <a:rPr lang="en-US" altLang="zh-CN" sz="2800" dirty="0">
                <a:ea typeface="宋体" panose="02010600030101010101" pitchFamily="2" charset="-122"/>
              </a:rPr>
              <a:t>(</a:t>
            </a:r>
            <a:r>
              <a:rPr lang="en-US" altLang="zh-CN" sz="2800" dirty="0">
                <a:solidFill>
                  <a:schemeClr val="accent2">
                    <a:lumMod val="50000"/>
                  </a:schemeClr>
                </a:solidFill>
                <a:ea typeface="宋体" panose="02010600030101010101" pitchFamily="2" charset="-122"/>
              </a:rPr>
              <a:t>in fact, it is the smallest such superset</a:t>
            </a:r>
            <a:r>
              <a:rPr lang="en-US" altLang="zh-CN" sz="2800" dirty="0">
                <a:ea typeface="宋体" panose="02010600030101010101" pitchFamily="2" charset="-122"/>
              </a:rPr>
              <a:t>):</a:t>
            </a:r>
            <a:r>
              <a:rPr lang="en-US" altLang="zh-CN" sz="2800" i="1" dirty="0">
                <a:ea typeface="宋体" panose="02010600030101010101" pitchFamily="2" charset="-122"/>
              </a:rPr>
              <a:t> </a:t>
            </a:r>
            <a:br>
              <a:rPr lang="en-US" altLang="zh-CN" sz="2800" dirty="0">
                <a:ea typeface="宋体" panose="02010600030101010101" pitchFamily="2" charset="-122"/>
              </a:rPr>
            </a:br>
            <a:r>
              <a:rPr lang="en-US" altLang="zh-CN" sz="2800" dirty="0">
                <a:ea typeface="宋体" panose="02010600030101010101" pitchFamily="2" charset="-122"/>
              </a:rPr>
              <a:t>	</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A</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i="1" dirty="0">
                <a:solidFill>
                  <a:srgbClr val="FF0000"/>
                </a:solidFill>
                <a:ea typeface="宋体" panose="02010600030101010101" pitchFamily="2" charset="-122"/>
                <a:sym typeface="Symbol" panose="05050102010706020507" pitchFamily="18" charset="2"/>
              </a:rPr>
              <a:t>B</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dirty="0">
                <a:solidFill>
                  <a:srgbClr val="FF0000"/>
                </a:solidFill>
                <a:ea typeface="宋体" panose="02010600030101010101" pitchFamily="2" charset="-122"/>
              </a:rPr>
              <a:t>(</a:t>
            </a:r>
            <a:r>
              <a:rPr lang="en-US" altLang="zh-CN" sz="2800" i="1" dirty="0">
                <a:solidFill>
                  <a:srgbClr val="FF0000"/>
                </a:solidFill>
                <a:ea typeface="宋体" panose="02010600030101010101" pitchFamily="2" charset="-122"/>
              </a:rPr>
              <a:t>A</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rPr>
              <a:t>B </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i="1" dirty="0">
                <a:solidFill>
                  <a:srgbClr val="FF0000"/>
                </a:solidFill>
                <a:ea typeface="宋体" panose="02010600030101010101" pitchFamily="2" charset="-122"/>
                <a:sym typeface="Symbol" panose="05050102010706020507" pitchFamily="18" charset="2"/>
              </a:rPr>
              <a:t>A</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b="1" dirty="0">
                <a:solidFill>
                  <a:srgbClr val="FF0000"/>
                </a:solidFill>
                <a:ea typeface="宋体" panose="02010600030101010101" pitchFamily="2" charset="-122"/>
                <a:sym typeface="Symbol" panose="05050102010706020507" pitchFamily="18" charset="2"/>
              </a:rPr>
              <a:t></a:t>
            </a:r>
            <a:r>
              <a:rPr lang="en-US" altLang="zh-CN" sz="2800" dirty="0">
                <a:solidFill>
                  <a:srgbClr val="FF0000"/>
                </a:solidFill>
                <a:ea typeface="宋体" panose="02010600030101010101" pitchFamily="2" charset="-122"/>
              </a:rPr>
              <a:t> (</a:t>
            </a:r>
            <a:r>
              <a:rPr lang="en-US" altLang="zh-CN" sz="2800" i="1" dirty="0">
                <a:solidFill>
                  <a:srgbClr val="FF0000"/>
                </a:solidFill>
                <a:ea typeface="宋体" panose="02010600030101010101" pitchFamily="2" charset="-122"/>
              </a:rPr>
              <a:t>A</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rPr>
              <a:t>B </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i="1" dirty="0">
                <a:solidFill>
                  <a:srgbClr val="FF0000"/>
                </a:solidFill>
                <a:ea typeface="宋体" panose="02010600030101010101" pitchFamily="2" charset="-122"/>
                <a:sym typeface="Symbol" panose="05050102010706020507" pitchFamily="18" charset="2"/>
              </a:rPr>
              <a:t>B</a:t>
            </a:r>
            <a:r>
              <a:rPr lang="en-US" altLang="zh-CN" sz="2800" dirty="0">
                <a:solidFill>
                  <a:srgbClr val="FF0000"/>
                </a:solidFill>
                <a:ea typeface="宋体" panose="02010600030101010101" pitchFamily="2" charset="-122"/>
                <a:sym typeface="Symbol" panose="05050102010706020507" pitchFamily="18" charset="2"/>
              </a:rPr>
              <a:t>)</a:t>
            </a:r>
          </a:p>
        </p:txBody>
      </p:sp>
      <p:pic>
        <p:nvPicPr>
          <p:cNvPr id="5124" name="Picture 5"/>
          <p:cNvPicPr>
            <a:picLocks noChangeAspect="1"/>
          </p:cNvPicPr>
          <p:nvPr/>
        </p:nvPicPr>
        <p:blipFill>
          <a:blip r:embed="rId3"/>
          <a:stretch>
            <a:fillRect/>
          </a:stretch>
        </p:blipFill>
        <p:spPr>
          <a:xfrm>
            <a:off x="2133600" y="2663825"/>
            <a:ext cx="3886200" cy="190817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9"/>
          <p:cNvPicPr>
            <a:picLocks noChangeAspect="1"/>
          </p:cNvPicPr>
          <p:nvPr/>
        </p:nvPicPr>
        <p:blipFill>
          <a:blip r:embed="rId2"/>
          <a:stretch>
            <a:fillRect/>
          </a:stretch>
        </p:blipFill>
        <p:spPr>
          <a:xfrm>
            <a:off x="2514600" y="3352800"/>
            <a:ext cx="4310063" cy="2327275"/>
          </a:xfrm>
          <a:prstGeom prst="rect">
            <a:avLst/>
          </a:prstGeom>
          <a:noFill/>
          <a:ln w="9525">
            <a:noFill/>
          </a:ln>
        </p:spPr>
      </p:pic>
      <p:sp>
        <p:nvSpPr>
          <p:cNvPr id="7171" name="Rectangle 2"/>
          <p:cNvSpPr>
            <a:spLocks noGrp="1"/>
          </p:cNvSpPr>
          <p:nvPr>
            <p:ph idx="1"/>
          </p:nvPr>
        </p:nvSpPr>
        <p:spPr/>
        <p:txBody>
          <a:bodyPr vert="horz" wrap="square" lIns="91440" tIns="45720" rIns="91440" bIns="45720" anchor="t"/>
          <a:lstStyle/>
          <a:p>
            <a:pPr eaLnBrk="1" hangingPunct="1"/>
            <a:r>
              <a:rPr lang="en-US" altLang="zh-CN" dirty="0">
                <a:ea typeface="宋体" panose="02010600030101010101" pitchFamily="2" charset="-122"/>
              </a:rPr>
              <a:t>{a,b,c}</a:t>
            </a:r>
            <a:r>
              <a:rPr lang="en-US" altLang="zh-CN" b="1" dirty="0">
                <a:ea typeface="宋体" panose="02010600030101010101" pitchFamily="2" charset="-122"/>
                <a:sym typeface="Symbol" panose="05050102010706020507" pitchFamily="18" charset="2"/>
              </a:rPr>
              <a:t></a:t>
            </a:r>
            <a:r>
              <a:rPr lang="en-US" altLang="zh-CN" dirty="0">
                <a:ea typeface="宋体" panose="02010600030101010101" pitchFamily="2" charset="-122"/>
                <a:sym typeface="Symbol" panose="05050102010706020507" pitchFamily="18" charset="2"/>
              </a:rPr>
              <a:t>{2,3} = {a,b,c,2,3}</a:t>
            </a:r>
          </a:p>
          <a:p>
            <a:pPr eaLnBrk="1" hangingPunct="1"/>
            <a:r>
              <a:rPr lang="en-US" altLang="zh-CN" dirty="0">
                <a:solidFill>
                  <a:schemeClr val="accent2"/>
                </a:solidFill>
                <a:ea typeface="宋体" panose="02010600030101010101" pitchFamily="2" charset="-122"/>
                <a:sym typeface="Symbol" panose="05050102010706020507" pitchFamily="18" charset="2"/>
              </a:rPr>
              <a:t>{2,3,5}</a:t>
            </a:r>
            <a:r>
              <a:rPr lang="en-US" altLang="zh-CN" b="1" dirty="0">
                <a:ea typeface="宋体" panose="02010600030101010101" pitchFamily="2" charset="-122"/>
                <a:sym typeface="Symbol" panose="05050102010706020507" pitchFamily="18" charset="2"/>
              </a:rPr>
              <a:t></a:t>
            </a:r>
            <a:r>
              <a:rPr lang="en-US" altLang="zh-CN" dirty="0">
                <a:solidFill>
                  <a:srgbClr val="FF0000"/>
                </a:solidFill>
                <a:ea typeface="宋体" panose="02010600030101010101" pitchFamily="2" charset="-122"/>
                <a:sym typeface="Symbol" panose="05050102010706020507" pitchFamily="18" charset="2"/>
              </a:rPr>
              <a:t>{3,5,7}</a:t>
            </a:r>
            <a:r>
              <a:rPr lang="en-US" altLang="zh-CN" dirty="0">
                <a:ea typeface="宋体" panose="02010600030101010101" pitchFamily="2" charset="-122"/>
                <a:sym typeface="Symbol" panose="05050102010706020507" pitchFamily="18" charset="2"/>
              </a:rPr>
              <a:t> = {</a:t>
            </a:r>
            <a:r>
              <a:rPr lang="en-US" altLang="zh-CN" dirty="0">
                <a:solidFill>
                  <a:schemeClr val="accent2"/>
                </a:solidFill>
                <a:ea typeface="宋体" panose="02010600030101010101" pitchFamily="2" charset="-122"/>
                <a:sym typeface="Symbol" panose="05050102010706020507" pitchFamily="18" charset="2"/>
              </a:rPr>
              <a:t>2,3,5</a:t>
            </a:r>
            <a:r>
              <a:rPr lang="en-US" altLang="zh-CN" dirty="0">
                <a:ea typeface="宋体" panose="02010600030101010101" pitchFamily="2" charset="-122"/>
                <a:sym typeface="Symbol" panose="05050102010706020507" pitchFamily="18" charset="2"/>
              </a:rPr>
              <a:t>,</a:t>
            </a:r>
            <a:r>
              <a:rPr lang="en-US" altLang="zh-CN" dirty="0">
                <a:solidFill>
                  <a:srgbClr val="FF0000"/>
                </a:solidFill>
                <a:ea typeface="宋体" panose="02010600030101010101" pitchFamily="2" charset="-122"/>
                <a:sym typeface="Symbol" panose="05050102010706020507" pitchFamily="18" charset="2"/>
              </a:rPr>
              <a:t>3,5,7</a:t>
            </a:r>
            <a:r>
              <a:rPr lang="en-US" altLang="zh-CN" dirty="0">
                <a:ea typeface="宋体" panose="02010600030101010101" pitchFamily="2" charset="-122"/>
                <a:sym typeface="Symbol" panose="05050102010706020507" pitchFamily="18" charset="2"/>
              </a:rPr>
              <a:t>} =</a:t>
            </a:r>
            <a:r>
              <a:rPr lang="en-US" altLang="zh-CN" dirty="0">
                <a:solidFill>
                  <a:srgbClr val="006600"/>
                </a:solidFill>
                <a:ea typeface="宋体" panose="02010600030101010101" pitchFamily="2" charset="-122"/>
                <a:sym typeface="Symbol" panose="05050102010706020507" pitchFamily="18" charset="2"/>
              </a:rPr>
              <a:t>{2,3,5,7} </a:t>
            </a:r>
            <a:endParaRPr lang="en-US" altLang="zh-CN" dirty="0">
              <a:ea typeface="宋体" panose="02010600030101010101" pitchFamily="2" charset="-122"/>
              <a:sym typeface="Symbol" panose="05050102010706020507" pitchFamily="18" charset="2"/>
            </a:endParaRPr>
          </a:p>
        </p:txBody>
      </p:sp>
      <p:grpSp>
        <p:nvGrpSpPr>
          <p:cNvPr id="2" name="Group 3"/>
          <p:cNvGrpSpPr/>
          <p:nvPr/>
        </p:nvGrpSpPr>
        <p:grpSpPr>
          <a:xfrm>
            <a:off x="2971800" y="3505200"/>
            <a:ext cx="3505200" cy="1981200"/>
            <a:chOff x="624" y="2400"/>
            <a:chExt cx="2208" cy="1248"/>
          </a:xfrm>
        </p:grpSpPr>
        <p:sp>
          <p:nvSpPr>
            <p:cNvPr id="7184" name="Oval 4"/>
            <p:cNvSpPr/>
            <p:nvPr/>
          </p:nvSpPr>
          <p:spPr>
            <a:xfrm>
              <a:off x="624" y="2400"/>
              <a:ext cx="1680" cy="960"/>
            </a:xfrm>
            <a:prstGeom prst="ellipse">
              <a:avLst/>
            </a:prstGeom>
            <a:solidFill>
              <a:srgbClr val="008000">
                <a:alpha val="50195"/>
              </a:srgbClr>
            </a:solidFill>
            <a:ln w="9525" cap="flat" cmpd="sng">
              <a:solidFill>
                <a:srgbClr val="008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7185" name="Oval 5"/>
            <p:cNvSpPr/>
            <p:nvPr/>
          </p:nvSpPr>
          <p:spPr>
            <a:xfrm>
              <a:off x="1104" y="2736"/>
              <a:ext cx="1728" cy="912"/>
            </a:xfrm>
            <a:prstGeom prst="ellipse">
              <a:avLst/>
            </a:prstGeom>
            <a:solidFill>
              <a:srgbClr val="008000">
                <a:alpha val="50195"/>
              </a:srgbClr>
            </a:solidFill>
            <a:ln w="9525" cap="flat" cmpd="sng">
              <a:solidFill>
                <a:srgbClr val="008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grpSp>
      <p:sp>
        <p:nvSpPr>
          <p:cNvPr id="7173" name="Rectangle 6"/>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Union Examples</a:t>
            </a:r>
          </a:p>
        </p:txBody>
      </p:sp>
      <p:grpSp>
        <p:nvGrpSpPr>
          <p:cNvPr id="3" name="Group 7"/>
          <p:cNvGrpSpPr/>
          <p:nvPr/>
        </p:nvGrpSpPr>
        <p:grpSpPr>
          <a:xfrm>
            <a:off x="6096000" y="1600200"/>
            <a:ext cx="2743200" cy="1219200"/>
            <a:chOff x="3840" y="1296"/>
            <a:chExt cx="1728" cy="768"/>
          </a:xfrm>
        </p:grpSpPr>
        <p:sp>
          <p:nvSpPr>
            <p:cNvPr id="7182" name="Oval 8"/>
            <p:cNvSpPr/>
            <p:nvPr/>
          </p:nvSpPr>
          <p:spPr>
            <a:xfrm>
              <a:off x="4176" y="1632"/>
              <a:ext cx="1104" cy="432"/>
            </a:xfrm>
            <a:prstGeom prst="ellipse">
              <a:avLst/>
            </a:prstGeom>
            <a:noFill/>
            <a:ln w="3810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7183" name="WordArt 9"/>
            <p:cNvSpPr>
              <a:spLocks noTextEdit="1"/>
            </p:cNvSpPr>
            <p:nvPr/>
          </p:nvSpPr>
          <p:spPr>
            <a:xfrm>
              <a:off x="3840" y="1296"/>
              <a:ext cx="1728" cy="360"/>
            </a:xfrm>
            <a:prstGeom prst="rect">
              <a:avLst/>
            </a:prstGeom>
          </p:spPr>
          <p:txBody>
            <a:bodyPr wrap="none" fromWordArt="1">
              <a:prstTxWarp prst="textPlain">
                <a:avLst>
                  <a:gd name="adj" fmla="val 50000"/>
                </a:avLst>
              </a:prstTxWarp>
              <a:normAutofit fontScale="92500" lnSpcReduction="10000"/>
            </a:bodyPr>
            <a:lstStyle/>
            <a:p>
              <a:pPr algn="ctr"/>
              <a:r>
                <a:rPr lang="zh-CN" altLang="en-US" sz="3600">
                  <a:gradFill rotWithShape="1">
                    <a:gsLst>
                      <a:gs pos="0">
                        <a:srgbClr val="FFFF00"/>
                      </a:gs>
                      <a:gs pos="100000">
                        <a:srgbClr val="FF9933"/>
                      </a:gs>
                    </a:gsLst>
                    <a:path path="rect">
                      <a:fillToRect l="50000" t="50000" r="50000" b="50000"/>
                    </a:path>
                    <a:tileRect/>
                  </a:gradFill>
                  <a:effectLst>
                    <a:outerShdw dist="35921" dir="2699999" algn="ctr" rotWithShape="0">
                      <a:srgbClr val="C0C0C0"/>
                    </a:outerShdw>
                  </a:effectLst>
                  <a:latin typeface="Impact" panose="020B0806030902050204" charset="0"/>
                  <a:ea typeface="Impact" panose="020B0806030902050204" charset="0"/>
                </a:rPr>
                <a:t>Required Form</a:t>
              </a:r>
            </a:p>
          </p:txBody>
        </p:sp>
      </p:grpSp>
      <p:grpSp>
        <p:nvGrpSpPr>
          <p:cNvPr id="4" name="Group 10"/>
          <p:cNvGrpSpPr/>
          <p:nvPr/>
        </p:nvGrpSpPr>
        <p:grpSpPr>
          <a:xfrm>
            <a:off x="2971800" y="3505200"/>
            <a:ext cx="3505200" cy="1981200"/>
            <a:chOff x="624" y="2400"/>
            <a:chExt cx="2208" cy="1248"/>
          </a:xfrm>
        </p:grpSpPr>
        <p:sp>
          <p:nvSpPr>
            <p:cNvPr id="7176" name="Oval 11"/>
            <p:cNvSpPr/>
            <p:nvPr/>
          </p:nvSpPr>
          <p:spPr>
            <a:xfrm>
              <a:off x="624" y="2400"/>
              <a:ext cx="1680" cy="960"/>
            </a:xfrm>
            <a:prstGeom prst="ellipse">
              <a:avLst/>
            </a:prstGeom>
            <a:noFill/>
            <a:ln w="38100" cap="flat" cmpd="sng">
              <a:solidFill>
                <a:srgbClr val="0000FF"/>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7177" name="Oval 12"/>
            <p:cNvSpPr/>
            <p:nvPr/>
          </p:nvSpPr>
          <p:spPr>
            <a:xfrm>
              <a:off x="1104" y="2736"/>
              <a:ext cx="1728" cy="912"/>
            </a:xfrm>
            <a:prstGeom prst="ellipse">
              <a:avLst/>
            </a:prstGeom>
            <a:noFill/>
            <a:ln w="3810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7178" name="WordArt 13"/>
            <p:cNvSpPr>
              <a:spLocks noTextEdit="1"/>
            </p:cNvSpPr>
            <p:nvPr/>
          </p:nvSpPr>
          <p:spPr>
            <a:xfrm>
              <a:off x="1008" y="2640"/>
              <a:ext cx="144" cy="240"/>
            </a:xfrm>
            <a:prstGeom prst="rect">
              <a:avLst/>
            </a:prstGeom>
          </p:spPr>
          <p:txBody>
            <a:bodyPr wrap="none" fromWordArt="1">
              <a:prstTxWarp prst="textSlantUp">
                <a:avLst>
                  <a:gd name="adj" fmla="val 0"/>
                </a:avLst>
              </a:prstTxWarp>
              <a:normAutofit fontScale="62500" lnSpcReduction="20000"/>
            </a:bodyPr>
            <a:lstStyle/>
            <a:p>
              <a:pPr algn="ctr"/>
              <a:r>
                <a:rPr lang="zh-CN" altLang="en-US" sz="3600">
                  <a:ln w="9525" cap="flat" cmpd="sng">
                    <a:solidFill>
                      <a:srgbClr val="000000"/>
                    </a:solidFill>
                    <a:prstDash val="solid"/>
                    <a:headEnd type="none" w="med" len="med"/>
                    <a:tailEnd type="none" w="med" len="med"/>
                  </a:ln>
                  <a:solidFill>
                    <a:srgbClr val="000000"/>
                  </a:solidFill>
                  <a:latin typeface="Arial Black" panose="020B0A04020102020204" charset="0"/>
                  <a:ea typeface="Arial Black" panose="020B0A04020102020204" charset="0"/>
                </a:rPr>
                <a:t>2</a:t>
              </a:r>
            </a:p>
          </p:txBody>
        </p:sp>
        <p:sp>
          <p:nvSpPr>
            <p:cNvPr id="7179" name="WordArt 14"/>
            <p:cNvSpPr>
              <a:spLocks noTextEdit="1"/>
            </p:cNvSpPr>
            <p:nvPr/>
          </p:nvSpPr>
          <p:spPr>
            <a:xfrm>
              <a:off x="1392" y="2976"/>
              <a:ext cx="144" cy="240"/>
            </a:xfrm>
            <a:prstGeom prst="rect">
              <a:avLst/>
            </a:prstGeom>
          </p:spPr>
          <p:txBody>
            <a:bodyPr wrap="none" fromWordArt="1">
              <a:prstTxWarp prst="textSlantUp">
                <a:avLst>
                  <a:gd name="adj" fmla="val 0"/>
                </a:avLst>
              </a:prstTxWarp>
              <a:normAutofit fontScale="62500" lnSpcReduction="20000"/>
            </a:bodyPr>
            <a:lstStyle/>
            <a:p>
              <a:pPr algn="ctr"/>
              <a:r>
                <a:rPr lang="zh-CN" altLang="en-US" sz="3600">
                  <a:ln w="9525" cap="flat" cmpd="sng">
                    <a:solidFill>
                      <a:srgbClr val="000000"/>
                    </a:solidFill>
                    <a:prstDash val="solid"/>
                    <a:headEnd type="none" w="med" len="med"/>
                    <a:tailEnd type="none" w="med" len="med"/>
                  </a:ln>
                  <a:solidFill>
                    <a:srgbClr val="000000"/>
                  </a:solidFill>
                  <a:latin typeface="Arial Black" panose="020B0A04020102020204" charset="0"/>
                  <a:ea typeface="Arial Black" panose="020B0A04020102020204" charset="0"/>
                </a:rPr>
                <a:t>3</a:t>
              </a:r>
            </a:p>
          </p:txBody>
        </p:sp>
        <p:sp>
          <p:nvSpPr>
            <p:cNvPr id="7180" name="WordArt 15"/>
            <p:cNvSpPr>
              <a:spLocks noTextEdit="1"/>
            </p:cNvSpPr>
            <p:nvPr/>
          </p:nvSpPr>
          <p:spPr>
            <a:xfrm>
              <a:off x="1872" y="2880"/>
              <a:ext cx="144" cy="240"/>
            </a:xfrm>
            <a:prstGeom prst="rect">
              <a:avLst/>
            </a:prstGeom>
          </p:spPr>
          <p:txBody>
            <a:bodyPr wrap="none" fromWordArt="1">
              <a:prstTxWarp prst="textSlantUp">
                <a:avLst>
                  <a:gd name="adj" fmla="val 0"/>
                </a:avLst>
              </a:prstTxWarp>
              <a:normAutofit fontScale="62500" lnSpcReduction="20000"/>
            </a:bodyPr>
            <a:lstStyle/>
            <a:p>
              <a:pPr algn="ctr"/>
              <a:r>
                <a:rPr lang="zh-CN" altLang="en-US" sz="3600">
                  <a:ln w="9525" cap="flat" cmpd="sng">
                    <a:solidFill>
                      <a:srgbClr val="000000"/>
                    </a:solidFill>
                    <a:prstDash val="solid"/>
                    <a:headEnd type="none" w="med" len="med"/>
                    <a:tailEnd type="none" w="med" len="med"/>
                  </a:ln>
                  <a:solidFill>
                    <a:srgbClr val="000000"/>
                  </a:solidFill>
                  <a:latin typeface="Arial Black" panose="020B0A04020102020204" charset="0"/>
                  <a:ea typeface="Arial Black" panose="020B0A04020102020204" charset="0"/>
                </a:rPr>
                <a:t>5</a:t>
              </a:r>
            </a:p>
          </p:txBody>
        </p:sp>
        <p:sp>
          <p:nvSpPr>
            <p:cNvPr id="7181" name="WordArt 16"/>
            <p:cNvSpPr>
              <a:spLocks noTextEdit="1"/>
            </p:cNvSpPr>
            <p:nvPr/>
          </p:nvSpPr>
          <p:spPr>
            <a:xfrm>
              <a:off x="2400" y="3120"/>
              <a:ext cx="144" cy="240"/>
            </a:xfrm>
            <a:prstGeom prst="rect">
              <a:avLst/>
            </a:prstGeom>
          </p:spPr>
          <p:txBody>
            <a:bodyPr wrap="none" fromWordArt="1">
              <a:prstTxWarp prst="textSlantUp">
                <a:avLst>
                  <a:gd name="adj" fmla="val 0"/>
                </a:avLst>
              </a:prstTxWarp>
              <a:normAutofit fontScale="62500" lnSpcReduction="20000"/>
            </a:bodyPr>
            <a:lstStyle/>
            <a:p>
              <a:pPr algn="ctr"/>
              <a:r>
                <a:rPr lang="zh-CN" altLang="en-US" sz="3600">
                  <a:ln w="9525" cap="flat" cmpd="sng">
                    <a:solidFill>
                      <a:srgbClr val="000000"/>
                    </a:solidFill>
                    <a:prstDash val="solid"/>
                    <a:headEnd type="none" w="med" len="med"/>
                    <a:tailEnd type="none" w="med" len="med"/>
                  </a:ln>
                  <a:solidFill>
                    <a:srgbClr val="000000"/>
                  </a:solidFill>
                  <a:latin typeface="Arial Black" panose="020B0A04020102020204" charset="0"/>
                  <a:ea typeface="Arial Black" panose="020B0A04020102020204" charset="0"/>
                </a:rPr>
                <a:t>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The Intersection Operator</a:t>
            </a:r>
          </a:p>
        </p:txBody>
      </p:sp>
      <p:sp>
        <p:nvSpPr>
          <p:cNvPr id="8195" name="Rectangle 3"/>
          <p:cNvSpPr>
            <a:spLocks noGrp="1"/>
          </p:cNvSpPr>
          <p:nvPr>
            <p:ph idx="1"/>
          </p:nvPr>
        </p:nvSpPr>
        <p:spPr>
          <a:xfrm>
            <a:off x="609600" y="1447800"/>
            <a:ext cx="7924800" cy="4953000"/>
          </a:xfrm>
        </p:spPr>
        <p:txBody>
          <a:bodyPr vert="horz" wrap="square" lIns="91440" tIns="45720" rIns="91440" bIns="45720" anchor="t"/>
          <a:lstStyle/>
          <a:p>
            <a:pPr eaLnBrk="1" hangingPunct="1">
              <a:lnSpc>
                <a:spcPct val="90000"/>
              </a:lnSpc>
            </a:pPr>
            <a:r>
              <a:rPr lang="en-US" altLang="zh-CN" sz="2800" dirty="0">
                <a:ea typeface="宋体" panose="02010600030101010101" pitchFamily="2" charset="-122"/>
              </a:rPr>
              <a:t>For sets </a:t>
            </a:r>
            <a:r>
              <a:rPr lang="en-US" altLang="zh-CN" sz="2800" i="1" dirty="0">
                <a:ea typeface="宋体" panose="02010600030101010101" pitchFamily="2" charset="-122"/>
              </a:rPr>
              <a:t>A</a:t>
            </a:r>
            <a:r>
              <a:rPr lang="en-US" altLang="zh-CN" sz="2800" dirty="0">
                <a:ea typeface="宋体" panose="02010600030101010101" pitchFamily="2" charset="-122"/>
              </a:rPr>
              <a:t>, </a:t>
            </a:r>
            <a:r>
              <a:rPr lang="en-US" altLang="zh-CN" sz="2800" i="1" dirty="0">
                <a:ea typeface="宋体" panose="02010600030101010101" pitchFamily="2" charset="-122"/>
              </a:rPr>
              <a:t>B</a:t>
            </a:r>
            <a:r>
              <a:rPr lang="en-US" altLang="zh-CN" sz="2800" dirty="0">
                <a:ea typeface="宋体" panose="02010600030101010101" pitchFamily="2" charset="-122"/>
              </a:rPr>
              <a:t>, their </a:t>
            </a:r>
            <a:r>
              <a:rPr lang="en-US" altLang="zh-CN" sz="2800" i="1" dirty="0">
                <a:ea typeface="宋体" panose="02010600030101010101" pitchFamily="2" charset="-122"/>
              </a:rPr>
              <a:t>intersection</a:t>
            </a:r>
            <a:r>
              <a:rPr lang="en-US" altLang="zh-CN" sz="2800" dirty="0">
                <a:ea typeface="宋体" panose="02010600030101010101" pitchFamily="2" charset="-122"/>
              </a:rPr>
              <a:t> </a:t>
            </a:r>
            <a:r>
              <a:rPr lang="en-US" altLang="zh-CN" sz="2800" i="1" dirty="0">
                <a:ea typeface="宋体" panose="02010600030101010101" pitchFamily="2" charset="-122"/>
              </a:rPr>
              <a:t>A</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rPr>
              <a:t>B</a:t>
            </a:r>
            <a:r>
              <a:rPr lang="en-US" altLang="zh-CN" sz="2800" dirty="0">
                <a:ea typeface="宋体" panose="02010600030101010101" pitchFamily="2" charset="-122"/>
              </a:rPr>
              <a:t> is the set containing all elements that are simultaneously in </a:t>
            </a:r>
            <a:r>
              <a:rPr lang="en-US" altLang="zh-CN" sz="2800" i="1" dirty="0">
                <a:ea typeface="宋体" panose="02010600030101010101" pitchFamily="2" charset="-122"/>
              </a:rPr>
              <a:t>A </a:t>
            </a:r>
            <a:r>
              <a:rPr lang="en-US" altLang="zh-CN" sz="2800" b="1" dirty="0">
                <a:ea typeface="宋体" panose="02010600030101010101" pitchFamily="2" charset="-122"/>
              </a:rPr>
              <a:t>and</a:t>
            </a:r>
            <a:r>
              <a:rPr lang="en-US" altLang="zh-CN" sz="2800" dirty="0">
                <a:ea typeface="宋体" panose="02010600030101010101" pitchFamily="2" charset="-122"/>
              </a:rPr>
              <a:t> (“</a:t>
            </a:r>
            <a:r>
              <a:rPr lang="en-US" altLang="zh-CN" sz="2800" dirty="0">
                <a:ea typeface="宋体" panose="02010600030101010101" pitchFamily="2" charset="-122"/>
                <a:sym typeface="Symbol" panose="05050102010706020507" pitchFamily="18" charset="2"/>
              </a:rPr>
              <a:t>”) </a:t>
            </a:r>
            <a:r>
              <a:rPr lang="en-US" altLang="zh-CN" sz="2800" dirty="0">
                <a:ea typeface="宋体" panose="02010600030101010101" pitchFamily="2" charset="-122"/>
              </a:rPr>
              <a:t>in </a:t>
            </a:r>
            <a:r>
              <a:rPr lang="en-US" altLang="zh-CN" sz="2800" i="1" dirty="0">
                <a:ea typeface="宋体" panose="02010600030101010101" pitchFamily="2" charset="-122"/>
              </a:rPr>
              <a:t>B</a:t>
            </a:r>
            <a:r>
              <a:rPr lang="en-US" altLang="zh-CN" sz="2800" dirty="0">
                <a:ea typeface="宋体" panose="02010600030101010101" pitchFamily="2" charset="-122"/>
              </a:rPr>
              <a:t>.</a:t>
            </a:r>
          </a:p>
          <a:p>
            <a:pPr eaLnBrk="1" hangingPunct="1">
              <a:lnSpc>
                <a:spcPct val="90000"/>
              </a:lnSpc>
            </a:pPr>
            <a:endParaRPr lang="en-US" altLang="zh-CN" sz="2800" dirty="0">
              <a:ea typeface="宋体" panose="02010600030101010101" pitchFamily="2" charset="-122"/>
            </a:endParaRPr>
          </a:p>
          <a:p>
            <a:pPr eaLnBrk="1" hangingPunct="1">
              <a:lnSpc>
                <a:spcPct val="90000"/>
              </a:lnSpc>
            </a:pPr>
            <a:endParaRPr lang="en-US" altLang="zh-CN" sz="2800" dirty="0">
              <a:ea typeface="宋体" panose="02010600030101010101" pitchFamily="2" charset="-122"/>
            </a:endParaRPr>
          </a:p>
          <a:p>
            <a:pPr eaLnBrk="1" hangingPunct="1">
              <a:lnSpc>
                <a:spcPct val="90000"/>
              </a:lnSpc>
            </a:pPr>
            <a:endParaRPr lang="en-US" altLang="zh-CN" sz="2800" dirty="0">
              <a:ea typeface="宋体" panose="02010600030101010101" pitchFamily="2" charset="-122"/>
            </a:endParaRPr>
          </a:p>
          <a:p>
            <a:pPr eaLnBrk="1" hangingPunct="1">
              <a:lnSpc>
                <a:spcPct val="90000"/>
              </a:lnSpc>
            </a:pPr>
            <a:endParaRPr lang="en-US" altLang="zh-CN" sz="2800" dirty="0">
              <a:ea typeface="宋体" panose="02010600030101010101" pitchFamily="2" charset="-122"/>
            </a:endParaRPr>
          </a:p>
          <a:p>
            <a:pPr eaLnBrk="1" hangingPunct="1">
              <a:lnSpc>
                <a:spcPct val="90000"/>
              </a:lnSpc>
            </a:pPr>
            <a:r>
              <a:rPr lang="en-US" altLang="zh-CN" sz="2800" dirty="0">
                <a:ea typeface="宋体" panose="02010600030101010101" pitchFamily="2" charset="-122"/>
              </a:rPr>
              <a:t>Formally, </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A</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B</a:t>
            </a:r>
            <a:r>
              <a:rPr lang="en-US" altLang="zh-CN" sz="2800" dirty="0">
                <a:solidFill>
                  <a:srgbClr val="FF0000"/>
                </a:solidFill>
                <a:ea typeface="宋体" panose="02010600030101010101" pitchFamily="2" charset="-122"/>
                <a:sym typeface="Symbol" panose="05050102010706020507" pitchFamily="18" charset="2"/>
              </a:rPr>
              <a:t>:</a:t>
            </a:r>
            <a:r>
              <a:rPr lang="en-US" altLang="zh-CN" sz="2800" dirty="0">
                <a:solidFill>
                  <a:srgbClr val="FF0000"/>
                </a:solidFill>
                <a:ea typeface="宋体" panose="02010600030101010101" pitchFamily="2" charset="-122"/>
              </a:rPr>
              <a:t> </a:t>
            </a:r>
            <a:r>
              <a:rPr lang="en-US" altLang="zh-CN" sz="2800" i="1" dirty="0">
                <a:solidFill>
                  <a:srgbClr val="FF0000"/>
                </a:solidFill>
                <a:ea typeface="宋体" panose="02010600030101010101" pitchFamily="2" charset="-122"/>
              </a:rPr>
              <a:t>A</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rPr>
              <a:t>B</a:t>
            </a:r>
            <a:r>
              <a:rPr lang="en-US" altLang="zh-CN" sz="2800" dirty="0">
                <a:solidFill>
                  <a:srgbClr val="FF0000"/>
                </a:solidFill>
                <a:ea typeface="宋体" panose="02010600030101010101" pitchFamily="2" charset="-122"/>
                <a:sym typeface="Symbol" panose="05050102010706020507" pitchFamily="18" charset="2"/>
              </a:rPr>
              <a:t>=</a:t>
            </a:r>
            <a:r>
              <a:rPr lang="en-US" altLang="zh-CN" sz="2800" dirty="0">
                <a:solidFill>
                  <a:srgbClr val="FF0000"/>
                </a:solidFill>
                <a:ea typeface="宋体" panose="02010600030101010101" pitchFamily="2" charset="-122"/>
              </a:rPr>
              <a:t>{</a:t>
            </a:r>
            <a:r>
              <a:rPr lang="en-US" altLang="zh-CN" sz="2800" i="1" dirty="0">
                <a:solidFill>
                  <a:srgbClr val="FF0000"/>
                </a:solidFill>
                <a:ea typeface="宋体" panose="02010600030101010101" pitchFamily="2" charset="-122"/>
              </a:rPr>
              <a:t>x </a:t>
            </a:r>
            <a:r>
              <a:rPr lang="en-US" altLang="zh-CN" sz="2800" dirty="0">
                <a:solidFill>
                  <a:srgbClr val="FF0000"/>
                </a:solidFill>
                <a:ea typeface="宋体" panose="02010600030101010101" pitchFamily="2" charset="-122"/>
              </a:rPr>
              <a:t>| </a:t>
            </a:r>
            <a:r>
              <a:rPr lang="en-US" altLang="zh-CN" sz="2800" i="1" dirty="0">
                <a:solidFill>
                  <a:srgbClr val="FF0000"/>
                </a:solidFill>
                <a:ea typeface="宋体" panose="02010600030101010101" pitchFamily="2" charset="-122"/>
              </a:rPr>
              <a:t>x</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A</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b="1" dirty="0">
                <a:solidFill>
                  <a:srgbClr val="FF0000"/>
                </a:solidFill>
                <a:ea typeface="宋体" panose="02010600030101010101" pitchFamily="2" charset="-122"/>
                <a:sym typeface="Symbol" panose="05050102010706020507" pitchFamily="18" charset="2"/>
              </a:rPr>
              <a:t></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i="1" dirty="0">
                <a:solidFill>
                  <a:srgbClr val="FF0000"/>
                </a:solidFill>
                <a:ea typeface="宋体" panose="02010600030101010101" pitchFamily="2" charset="-122"/>
                <a:sym typeface="Symbol" panose="05050102010706020507" pitchFamily="18" charset="2"/>
              </a:rPr>
              <a:t>x</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B</a:t>
            </a:r>
            <a:r>
              <a:rPr lang="en-US" altLang="zh-CN" sz="2800" dirty="0">
                <a:solidFill>
                  <a:srgbClr val="FF0000"/>
                </a:solidFill>
                <a:ea typeface="宋体" panose="02010600030101010101" pitchFamily="2" charset="-122"/>
                <a:sym typeface="Symbol" panose="05050102010706020507" pitchFamily="18" charset="2"/>
              </a:rPr>
              <a:t>}</a:t>
            </a:r>
            <a:r>
              <a:rPr lang="en-US" altLang="zh-CN" sz="2800" dirty="0">
                <a:ea typeface="宋体" panose="02010600030101010101" pitchFamily="2" charset="-122"/>
                <a:sym typeface="Symbol" panose="05050102010706020507" pitchFamily="18" charset="2"/>
              </a:rPr>
              <a:t>.</a:t>
            </a:r>
          </a:p>
          <a:p>
            <a:pPr eaLnBrk="1" hangingPunct="1">
              <a:lnSpc>
                <a:spcPct val="90000"/>
              </a:lnSpc>
            </a:pPr>
            <a:r>
              <a:rPr lang="en-US" altLang="zh-CN" sz="2800" dirty="0">
                <a:ea typeface="宋体" panose="02010600030101010101" pitchFamily="2" charset="-122"/>
                <a:sym typeface="Symbol" panose="05050102010706020507" pitchFamily="18" charset="2"/>
              </a:rPr>
              <a:t>Note that </a:t>
            </a:r>
            <a:r>
              <a:rPr lang="en-US" altLang="zh-CN" sz="2800" i="1" dirty="0">
                <a:ea typeface="宋体" panose="02010600030101010101" pitchFamily="2" charset="-122"/>
              </a:rPr>
              <a:t>A</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rPr>
              <a:t>B </a:t>
            </a:r>
            <a:r>
              <a:rPr lang="en-US" altLang="zh-CN" sz="2800" dirty="0">
                <a:ea typeface="宋体" panose="02010600030101010101" pitchFamily="2" charset="-122"/>
              </a:rPr>
              <a:t>is a </a:t>
            </a:r>
            <a:r>
              <a:rPr lang="en-US" altLang="zh-CN" sz="2800" b="1" dirty="0">
                <a:ea typeface="宋体" panose="02010600030101010101" pitchFamily="2" charset="-122"/>
              </a:rPr>
              <a:t>subset</a:t>
            </a:r>
            <a:r>
              <a:rPr lang="en-US" altLang="zh-CN" sz="2800" dirty="0">
                <a:ea typeface="宋体" panose="02010600030101010101" pitchFamily="2" charset="-122"/>
              </a:rPr>
              <a:t> of both A and B (</a:t>
            </a:r>
            <a:r>
              <a:rPr lang="en-US" altLang="zh-CN" sz="2800" dirty="0">
                <a:solidFill>
                  <a:schemeClr val="accent2">
                    <a:lumMod val="50000"/>
                  </a:schemeClr>
                </a:solidFill>
                <a:ea typeface="宋体" panose="02010600030101010101" pitchFamily="2" charset="-122"/>
              </a:rPr>
              <a:t>in fact it is the largest such subset</a:t>
            </a:r>
            <a:r>
              <a:rPr lang="en-US" altLang="zh-CN" sz="2800" dirty="0">
                <a:ea typeface="宋体" panose="02010600030101010101" pitchFamily="2" charset="-122"/>
              </a:rPr>
              <a:t>):</a:t>
            </a:r>
            <a:r>
              <a:rPr lang="en-US" altLang="zh-CN" sz="2800" i="1" dirty="0">
                <a:ea typeface="宋体" panose="02010600030101010101" pitchFamily="2" charset="-122"/>
              </a:rPr>
              <a:t> </a:t>
            </a:r>
            <a:br>
              <a:rPr lang="en-US" altLang="zh-CN" sz="2800" dirty="0">
                <a:ea typeface="宋体" panose="02010600030101010101" pitchFamily="2" charset="-122"/>
              </a:rPr>
            </a:br>
            <a:r>
              <a:rPr lang="en-US" altLang="zh-CN" sz="2800" dirty="0">
                <a:ea typeface="宋体" panose="02010600030101010101" pitchFamily="2" charset="-122"/>
              </a:rPr>
              <a:t>	</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A</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i="1" dirty="0">
                <a:solidFill>
                  <a:srgbClr val="FF0000"/>
                </a:solidFill>
                <a:ea typeface="宋体" panose="02010600030101010101" pitchFamily="2" charset="-122"/>
                <a:sym typeface="Symbol" panose="05050102010706020507" pitchFamily="18" charset="2"/>
              </a:rPr>
              <a:t>B</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dirty="0">
                <a:solidFill>
                  <a:srgbClr val="FF0000"/>
                </a:solidFill>
                <a:ea typeface="宋体" panose="02010600030101010101" pitchFamily="2" charset="-122"/>
              </a:rPr>
              <a:t>(</a:t>
            </a:r>
            <a:r>
              <a:rPr lang="en-US" altLang="zh-CN" sz="2800" i="1" dirty="0">
                <a:solidFill>
                  <a:srgbClr val="FF0000"/>
                </a:solidFill>
                <a:ea typeface="宋体" panose="02010600030101010101" pitchFamily="2" charset="-122"/>
              </a:rPr>
              <a:t>A</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rPr>
              <a:t>B </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i="1" dirty="0">
                <a:solidFill>
                  <a:srgbClr val="FF0000"/>
                </a:solidFill>
                <a:ea typeface="宋体" panose="02010600030101010101" pitchFamily="2" charset="-122"/>
                <a:sym typeface="Symbol" panose="05050102010706020507" pitchFamily="18" charset="2"/>
              </a:rPr>
              <a:t>A</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b="1" dirty="0">
                <a:solidFill>
                  <a:srgbClr val="FF0000"/>
                </a:solidFill>
                <a:ea typeface="宋体" panose="02010600030101010101" pitchFamily="2" charset="-122"/>
                <a:sym typeface="Symbol" panose="05050102010706020507" pitchFamily="18" charset="2"/>
              </a:rPr>
              <a:t></a:t>
            </a:r>
            <a:r>
              <a:rPr lang="en-US" altLang="zh-CN" sz="2800" dirty="0">
                <a:solidFill>
                  <a:srgbClr val="FF0000"/>
                </a:solidFill>
                <a:ea typeface="宋体" panose="02010600030101010101" pitchFamily="2" charset="-122"/>
              </a:rPr>
              <a:t> (</a:t>
            </a:r>
            <a:r>
              <a:rPr lang="en-US" altLang="zh-CN" sz="2800" i="1" dirty="0">
                <a:solidFill>
                  <a:srgbClr val="FF0000"/>
                </a:solidFill>
                <a:ea typeface="宋体" panose="02010600030101010101" pitchFamily="2" charset="-122"/>
              </a:rPr>
              <a:t>A</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rPr>
              <a:t>B </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i="1" dirty="0">
                <a:solidFill>
                  <a:srgbClr val="FF0000"/>
                </a:solidFill>
                <a:ea typeface="宋体" panose="02010600030101010101" pitchFamily="2" charset="-122"/>
                <a:sym typeface="Symbol" panose="05050102010706020507" pitchFamily="18" charset="2"/>
              </a:rPr>
              <a:t>B</a:t>
            </a:r>
            <a:r>
              <a:rPr lang="en-US" altLang="zh-CN" sz="2800" dirty="0">
                <a:solidFill>
                  <a:srgbClr val="FF0000"/>
                </a:solidFill>
                <a:ea typeface="宋体" panose="02010600030101010101" pitchFamily="2" charset="-122"/>
                <a:sym typeface="Symbol" panose="05050102010706020507" pitchFamily="18" charset="2"/>
              </a:rPr>
              <a:t>)</a:t>
            </a:r>
            <a:endParaRPr lang="en-US" altLang="zh-CN" sz="2800" dirty="0">
              <a:solidFill>
                <a:srgbClr val="FF0000"/>
              </a:solidFill>
              <a:ea typeface="宋体" panose="02010600030101010101" pitchFamily="2" charset="-122"/>
            </a:endParaRPr>
          </a:p>
        </p:txBody>
      </p:sp>
      <p:pic>
        <p:nvPicPr>
          <p:cNvPr id="8196" name="Picture 4"/>
          <p:cNvPicPr>
            <a:picLocks noChangeAspect="1"/>
          </p:cNvPicPr>
          <p:nvPr/>
        </p:nvPicPr>
        <p:blipFill>
          <a:blip r:embed="rId2"/>
          <a:stretch>
            <a:fillRect/>
          </a:stretch>
        </p:blipFill>
        <p:spPr>
          <a:xfrm>
            <a:off x="2971800" y="2674938"/>
            <a:ext cx="3429000" cy="1849437"/>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6"/>
          <p:cNvPicPr>
            <a:picLocks noChangeAspect="1"/>
          </p:cNvPicPr>
          <p:nvPr/>
        </p:nvPicPr>
        <p:blipFill>
          <a:blip r:embed="rId2"/>
          <a:stretch>
            <a:fillRect/>
          </a:stretch>
        </p:blipFill>
        <p:spPr>
          <a:xfrm>
            <a:off x="2514600" y="3124200"/>
            <a:ext cx="4310063" cy="2971800"/>
          </a:xfrm>
          <a:prstGeom prst="rect">
            <a:avLst/>
          </a:prstGeom>
          <a:noFill/>
          <a:ln w="9525">
            <a:noFill/>
          </a:ln>
        </p:spPr>
      </p:pic>
      <p:sp>
        <p:nvSpPr>
          <p:cNvPr id="9219" name="Rectangle 2"/>
          <p:cNvSpPr>
            <a:spLocks noGrp="1"/>
          </p:cNvSpPr>
          <p:nvPr>
            <p:ph idx="1"/>
          </p:nvPr>
        </p:nvSpPr>
        <p:spPr/>
        <p:txBody>
          <a:bodyPr vert="horz" wrap="square" lIns="91440" tIns="45720" rIns="91440" bIns="45720" anchor="t"/>
          <a:lstStyle/>
          <a:p>
            <a:pPr eaLnBrk="1" hangingPunct="1"/>
            <a:r>
              <a:rPr lang="en-US" altLang="zh-CN" dirty="0">
                <a:ea typeface="宋体" panose="02010600030101010101" pitchFamily="2" charset="-122"/>
              </a:rPr>
              <a:t>{a,b,c}</a:t>
            </a:r>
            <a:r>
              <a:rPr lang="en-US" altLang="zh-CN" dirty="0">
                <a:ea typeface="宋体" panose="02010600030101010101" pitchFamily="2" charset="-122"/>
                <a:sym typeface="Symbol" panose="05050102010706020507" pitchFamily="18" charset="2"/>
              </a:rPr>
              <a:t>{2,3} = ___</a:t>
            </a:r>
          </a:p>
          <a:p>
            <a:pPr eaLnBrk="1" hangingPunct="1"/>
            <a:r>
              <a:rPr lang="en-US" altLang="zh-CN" dirty="0">
                <a:solidFill>
                  <a:schemeClr val="accent2"/>
                </a:solidFill>
                <a:ea typeface="宋体" panose="02010600030101010101" pitchFamily="2" charset="-122"/>
                <a:sym typeface="Symbol" panose="05050102010706020507" pitchFamily="18" charset="2"/>
              </a:rPr>
              <a:t>{2,4,6}</a:t>
            </a:r>
            <a:r>
              <a:rPr lang="en-US" altLang="zh-CN" dirty="0">
                <a:ea typeface="宋体" panose="02010600030101010101" pitchFamily="2" charset="-122"/>
                <a:sym typeface="Symbol" panose="05050102010706020507" pitchFamily="18" charset="2"/>
              </a:rPr>
              <a:t></a:t>
            </a:r>
            <a:r>
              <a:rPr lang="en-US" altLang="zh-CN" dirty="0">
                <a:solidFill>
                  <a:srgbClr val="FF0000"/>
                </a:solidFill>
                <a:ea typeface="宋体" panose="02010600030101010101" pitchFamily="2" charset="-122"/>
                <a:sym typeface="Symbol" panose="05050102010706020507" pitchFamily="18" charset="2"/>
              </a:rPr>
              <a:t>{3,4,5}</a:t>
            </a:r>
            <a:r>
              <a:rPr lang="en-US" altLang="zh-CN" dirty="0">
                <a:ea typeface="宋体" panose="02010600030101010101" pitchFamily="2" charset="-122"/>
                <a:sym typeface="Symbol" panose="05050102010706020507" pitchFamily="18" charset="2"/>
              </a:rPr>
              <a:t> = ______</a:t>
            </a:r>
          </a:p>
        </p:txBody>
      </p:sp>
      <p:sp>
        <p:nvSpPr>
          <p:cNvPr id="258051" name="Freeform 3"/>
          <p:cNvSpPr/>
          <p:nvPr/>
        </p:nvSpPr>
        <p:spPr>
          <a:xfrm>
            <a:off x="4024313" y="4114800"/>
            <a:ext cx="968375" cy="939800"/>
          </a:xfrm>
          <a:custGeom>
            <a:avLst/>
            <a:gdLst>
              <a:gd name="txL" fmla="*/ 0 w 610"/>
              <a:gd name="txT" fmla="*/ 0 h 592"/>
              <a:gd name="txR" fmla="*/ 610 w 610"/>
              <a:gd name="txB" fmla="*/ 592 h 592"/>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610" h="592">
                <a:moveTo>
                  <a:pt x="41" y="569"/>
                </a:moveTo>
                <a:cubicBezTo>
                  <a:pt x="9" y="471"/>
                  <a:pt x="0" y="372"/>
                  <a:pt x="14" y="270"/>
                </a:cubicBezTo>
                <a:cubicBezTo>
                  <a:pt x="7" y="210"/>
                  <a:pt x="23" y="130"/>
                  <a:pt x="25" y="74"/>
                </a:cubicBezTo>
                <a:cubicBezTo>
                  <a:pt x="26" y="57"/>
                  <a:pt x="25" y="31"/>
                  <a:pt x="41" y="26"/>
                </a:cubicBezTo>
                <a:cubicBezTo>
                  <a:pt x="86" y="11"/>
                  <a:pt x="57" y="19"/>
                  <a:pt x="130" y="10"/>
                </a:cubicBezTo>
                <a:cubicBezTo>
                  <a:pt x="165" y="0"/>
                  <a:pt x="208" y="17"/>
                  <a:pt x="244" y="10"/>
                </a:cubicBezTo>
                <a:cubicBezTo>
                  <a:pt x="355" y="13"/>
                  <a:pt x="438" y="10"/>
                  <a:pt x="576" y="26"/>
                </a:cubicBezTo>
                <a:cubicBezTo>
                  <a:pt x="590" y="68"/>
                  <a:pt x="565" y="84"/>
                  <a:pt x="573" y="140"/>
                </a:cubicBezTo>
                <a:cubicBezTo>
                  <a:pt x="577" y="162"/>
                  <a:pt x="608" y="265"/>
                  <a:pt x="608" y="285"/>
                </a:cubicBezTo>
                <a:cubicBezTo>
                  <a:pt x="608" y="394"/>
                  <a:pt x="610" y="484"/>
                  <a:pt x="576" y="585"/>
                </a:cubicBezTo>
                <a:cubicBezTo>
                  <a:pt x="574" y="592"/>
                  <a:pt x="431" y="559"/>
                  <a:pt x="422" y="561"/>
                </a:cubicBezTo>
                <a:cubicBezTo>
                  <a:pt x="315" y="583"/>
                  <a:pt x="288" y="568"/>
                  <a:pt x="179" y="577"/>
                </a:cubicBezTo>
                <a:cubicBezTo>
                  <a:pt x="140" y="564"/>
                  <a:pt x="98" y="586"/>
                  <a:pt x="81" y="569"/>
                </a:cubicBezTo>
              </a:path>
            </a:pathLst>
          </a:custGeom>
          <a:solidFill>
            <a:srgbClr val="008000">
              <a:alpha val="50195"/>
            </a:srgbClr>
          </a:solidFill>
          <a:ln w="9525">
            <a:noFill/>
          </a:ln>
        </p:spPr>
        <p:txBody>
          <a:bodyPr/>
          <a:lstStyle/>
          <a:p>
            <a:endParaRPr lang="zh-CN" altLang="en-US"/>
          </a:p>
        </p:txBody>
      </p:sp>
      <p:sp>
        <p:nvSpPr>
          <p:cNvPr id="9221" name="Rectangle 4"/>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Intersection Examples</a:t>
            </a:r>
          </a:p>
        </p:txBody>
      </p:sp>
      <p:grpSp>
        <p:nvGrpSpPr>
          <p:cNvPr id="2" name="Group 6"/>
          <p:cNvGrpSpPr/>
          <p:nvPr/>
        </p:nvGrpSpPr>
        <p:grpSpPr>
          <a:xfrm>
            <a:off x="2819400" y="3276600"/>
            <a:ext cx="3352800" cy="2590800"/>
            <a:chOff x="768" y="2064"/>
            <a:chExt cx="2112" cy="1632"/>
          </a:xfrm>
        </p:grpSpPr>
        <p:sp>
          <p:nvSpPr>
            <p:cNvPr id="9225" name="Oval 7"/>
            <p:cNvSpPr/>
            <p:nvPr/>
          </p:nvSpPr>
          <p:spPr>
            <a:xfrm>
              <a:off x="768" y="2592"/>
              <a:ext cx="2112" cy="576"/>
            </a:xfrm>
            <a:prstGeom prst="ellipse">
              <a:avLst/>
            </a:prstGeom>
            <a:noFill/>
            <a:ln w="38100" cap="flat" cmpd="sng">
              <a:solidFill>
                <a:srgbClr val="0000FF"/>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9226" name="Oval 8"/>
            <p:cNvSpPr/>
            <p:nvPr/>
          </p:nvSpPr>
          <p:spPr>
            <a:xfrm>
              <a:off x="1536" y="2064"/>
              <a:ext cx="576" cy="1632"/>
            </a:xfrm>
            <a:prstGeom prst="ellipse">
              <a:avLst/>
            </a:prstGeom>
            <a:noFill/>
            <a:ln w="3810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9227" name="WordArt 9"/>
            <p:cNvSpPr>
              <a:spLocks noTextEdit="1"/>
            </p:cNvSpPr>
            <p:nvPr/>
          </p:nvSpPr>
          <p:spPr>
            <a:xfrm>
              <a:off x="1200" y="2736"/>
              <a:ext cx="144" cy="240"/>
            </a:xfrm>
            <a:prstGeom prst="rect">
              <a:avLst/>
            </a:prstGeom>
          </p:spPr>
          <p:txBody>
            <a:bodyPr wrap="none" fromWordArt="1">
              <a:prstTxWarp prst="textSlantUp">
                <a:avLst>
                  <a:gd name="adj" fmla="val 0"/>
                </a:avLst>
              </a:prstTxWarp>
              <a:normAutofit fontScale="62500" lnSpcReduction="20000"/>
            </a:bodyPr>
            <a:lstStyle/>
            <a:p>
              <a:pPr algn="ctr"/>
              <a:r>
                <a:rPr lang="zh-CN" altLang="en-US" sz="3600">
                  <a:ln w="9525" cap="flat" cmpd="sng">
                    <a:solidFill>
                      <a:srgbClr val="000000"/>
                    </a:solidFill>
                    <a:prstDash val="solid"/>
                    <a:headEnd type="none" w="med" len="med"/>
                    <a:tailEnd type="none" w="med" len="med"/>
                  </a:ln>
                  <a:solidFill>
                    <a:srgbClr val="000000"/>
                  </a:solidFill>
                  <a:latin typeface="Arial Black" panose="020B0A04020102020204" charset="0"/>
                  <a:ea typeface="Arial Black" panose="020B0A04020102020204" charset="0"/>
                </a:rPr>
                <a:t>2</a:t>
              </a:r>
            </a:p>
          </p:txBody>
        </p:sp>
        <p:sp>
          <p:nvSpPr>
            <p:cNvPr id="9228" name="WordArt 10"/>
            <p:cNvSpPr>
              <a:spLocks noTextEdit="1"/>
            </p:cNvSpPr>
            <p:nvPr/>
          </p:nvSpPr>
          <p:spPr>
            <a:xfrm>
              <a:off x="1776" y="2208"/>
              <a:ext cx="144" cy="240"/>
            </a:xfrm>
            <a:prstGeom prst="rect">
              <a:avLst/>
            </a:prstGeom>
          </p:spPr>
          <p:txBody>
            <a:bodyPr wrap="none" fromWordArt="1">
              <a:prstTxWarp prst="textSlantUp">
                <a:avLst>
                  <a:gd name="adj" fmla="val 0"/>
                </a:avLst>
              </a:prstTxWarp>
              <a:normAutofit fontScale="62500" lnSpcReduction="20000"/>
            </a:bodyPr>
            <a:lstStyle/>
            <a:p>
              <a:pPr algn="ctr"/>
              <a:r>
                <a:rPr lang="zh-CN" altLang="en-US" sz="3600">
                  <a:ln w="9525" cap="flat" cmpd="sng">
                    <a:solidFill>
                      <a:srgbClr val="000000"/>
                    </a:solidFill>
                    <a:prstDash val="solid"/>
                    <a:headEnd type="none" w="med" len="med"/>
                    <a:tailEnd type="none" w="med" len="med"/>
                  </a:ln>
                  <a:solidFill>
                    <a:srgbClr val="000000"/>
                  </a:solidFill>
                  <a:latin typeface="Arial Black" panose="020B0A04020102020204" charset="0"/>
                  <a:ea typeface="Arial Black" panose="020B0A04020102020204" charset="0"/>
                </a:rPr>
                <a:t>3</a:t>
              </a:r>
            </a:p>
          </p:txBody>
        </p:sp>
        <p:sp>
          <p:nvSpPr>
            <p:cNvPr id="9229" name="WordArt 11"/>
            <p:cNvSpPr>
              <a:spLocks noTextEdit="1"/>
            </p:cNvSpPr>
            <p:nvPr/>
          </p:nvSpPr>
          <p:spPr>
            <a:xfrm>
              <a:off x="1728" y="3264"/>
              <a:ext cx="144" cy="240"/>
            </a:xfrm>
            <a:prstGeom prst="rect">
              <a:avLst/>
            </a:prstGeom>
          </p:spPr>
          <p:txBody>
            <a:bodyPr wrap="none" fromWordArt="1">
              <a:prstTxWarp prst="textSlantUp">
                <a:avLst>
                  <a:gd name="adj" fmla="val 0"/>
                </a:avLst>
              </a:prstTxWarp>
              <a:normAutofit fontScale="62500" lnSpcReduction="20000"/>
            </a:bodyPr>
            <a:lstStyle/>
            <a:p>
              <a:pPr algn="ctr"/>
              <a:r>
                <a:rPr lang="zh-CN" altLang="en-US" sz="3600">
                  <a:ln w="9525" cap="flat" cmpd="sng">
                    <a:solidFill>
                      <a:srgbClr val="000000"/>
                    </a:solidFill>
                    <a:prstDash val="solid"/>
                    <a:headEnd type="none" w="med" len="med"/>
                    <a:tailEnd type="none" w="med" len="med"/>
                  </a:ln>
                  <a:solidFill>
                    <a:srgbClr val="000000"/>
                  </a:solidFill>
                  <a:latin typeface="Arial Black" panose="020B0A04020102020204" charset="0"/>
                  <a:ea typeface="Arial Black" panose="020B0A04020102020204" charset="0"/>
                </a:rPr>
                <a:t>5</a:t>
              </a:r>
            </a:p>
          </p:txBody>
        </p:sp>
        <p:sp>
          <p:nvSpPr>
            <p:cNvPr id="9230" name="WordArt 12"/>
            <p:cNvSpPr>
              <a:spLocks noTextEdit="1"/>
            </p:cNvSpPr>
            <p:nvPr/>
          </p:nvSpPr>
          <p:spPr>
            <a:xfrm>
              <a:off x="2304" y="2784"/>
              <a:ext cx="144" cy="240"/>
            </a:xfrm>
            <a:prstGeom prst="rect">
              <a:avLst/>
            </a:prstGeom>
          </p:spPr>
          <p:txBody>
            <a:bodyPr wrap="none" fromWordArt="1">
              <a:prstTxWarp prst="textSlantUp">
                <a:avLst>
                  <a:gd name="adj" fmla="val 0"/>
                </a:avLst>
              </a:prstTxWarp>
              <a:normAutofit fontScale="62500" lnSpcReduction="20000"/>
            </a:bodyPr>
            <a:lstStyle/>
            <a:p>
              <a:pPr algn="ctr"/>
              <a:r>
                <a:rPr lang="zh-CN" altLang="en-US" sz="3600">
                  <a:ln w="9525" cap="flat" cmpd="sng">
                    <a:solidFill>
                      <a:srgbClr val="000000"/>
                    </a:solidFill>
                    <a:prstDash val="solid"/>
                    <a:headEnd type="none" w="med" len="med"/>
                    <a:tailEnd type="none" w="med" len="med"/>
                  </a:ln>
                  <a:solidFill>
                    <a:srgbClr val="000000"/>
                  </a:solidFill>
                  <a:latin typeface="Arial Black" panose="020B0A04020102020204" charset="0"/>
                  <a:ea typeface="Arial Black" panose="020B0A04020102020204" charset="0"/>
                </a:rPr>
                <a:t>6</a:t>
              </a:r>
            </a:p>
          </p:txBody>
        </p:sp>
        <p:sp>
          <p:nvSpPr>
            <p:cNvPr id="9231" name="WordArt 13"/>
            <p:cNvSpPr>
              <a:spLocks noTextEdit="1"/>
            </p:cNvSpPr>
            <p:nvPr/>
          </p:nvSpPr>
          <p:spPr>
            <a:xfrm>
              <a:off x="1728" y="2784"/>
              <a:ext cx="144" cy="240"/>
            </a:xfrm>
            <a:prstGeom prst="rect">
              <a:avLst/>
            </a:prstGeom>
          </p:spPr>
          <p:txBody>
            <a:bodyPr wrap="none" fromWordArt="1">
              <a:prstTxWarp prst="textSlantUp">
                <a:avLst>
                  <a:gd name="adj" fmla="val 0"/>
                </a:avLst>
              </a:prstTxWarp>
              <a:normAutofit fontScale="62500" lnSpcReduction="20000"/>
            </a:bodyPr>
            <a:lstStyle/>
            <a:p>
              <a:pPr algn="ctr"/>
              <a:r>
                <a:rPr lang="zh-CN" altLang="en-US" sz="3600">
                  <a:ln w="9525" cap="flat" cmpd="sng">
                    <a:solidFill>
                      <a:srgbClr val="000000"/>
                    </a:solidFill>
                    <a:prstDash val="solid"/>
                    <a:headEnd type="none" w="med" len="med"/>
                    <a:tailEnd type="none" w="med" len="med"/>
                  </a:ln>
                  <a:solidFill>
                    <a:srgbClr val="000000"/>
                  </a:solidFill>
                  <a:latin typeface="Arial Black" panose="020B0A04020102020204" charset="0"/>
                  <a:ea typeface="Arial Black" panose="020B0A04020102020204" charset="0"/>
                </a:rPr>
                <a:t>4</a:t>
              </a:r>
            </a:p>
          </p:txBody>
        </p:sp>
      </p:grpSp>
      <p:sp>
        <p:nvSpPr>
          <p:cNvPr id="258062" name="Text Box 14"/>
          <p:cNvSpPr txBox="1"/>
          <p:nvPr/>
        </p:nvSpPr>
        <p:spPr>
          <a:xfrm>
            <a:off x="3886200" y="1524000"/>
            <a:ext cx="4572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50000"/>
              </a:spcBef>
              <a:buClrTx/>
              <a:buSzPct val="100000"/>
              <a:buNone/>
            </a:pPr>
            <a:r>
              <a:rPr lang="zh-CN" altLang="en-US" dirty="0">
                <a:latin typeface="Times New Roman" panose="02020603050405020304" pitchFamily="18" charset="0"/>
                <a:ea typeface="宋体" panose="02010600030101010101" pitchFamily="2" charset="-122"/>
                <a:sym typeface="Symbol" panose="05050102010706020507" pitchFamily="18" charset="2"/>
              </a:rPr>
              <a:t></a:t>
            </a:r>
            <a:endParaRPr lang="zh-CN" altLang="en-US" sz="2400" dirty="0">
              <a:latin typeface="Times New Roman" panose="02020603050405020304" pitchFamily="18" charset="0"/>
              <a:ea typeface="宋体" panose="02010600030101010101" pitchFamily="2" charset="-122"/>
              <a:sym typeface="Symbol" panose="05050102010706020507" pitchFamily="18" charset="2"/>
            </a:endParaRPr>
          </a:p>
        </p:txBody>
      </p:sp>
      <p:sp>
        <p:nvSpPr>
          <p:cNvPr id="258063" name="Text Box 15"/>
          <p:cNvSpPr txBox="1"/>
          <p:nvPr/>
        </p:nvSpPr>
        <p:spPr>
          <a:xfrm>
            <a:off x="4419600" y="2133600"/>
            <a:ext cx="8382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50000"/>
              </a:spcBef>
              <a:buClrTx/>
              <a:buSzPct val="100000"/>
              <a:buNone/>
            </a:pPr>
            <a:r>
              <a:rPr lang="en-US" altLang="zh-CN" dirty="0">
                <a:solidFill>
                  <a:srgbClr val="006600"/>
                </a:solidFill>
                <a:latin typeface="Times New Roman" panose="02020603050405020304" pitchFamily="18" charset="0"/>
                <a:ea typeface="宋体" panose="02010600030101010101" pitchFamily="2" charset="-122"/>
                <a:sym typeface="Symbol" panose="05050102010706020507" pitchFamily="18" charset="2"/>
              </a:rPr>
              <a:t>{4}</a:t>
            </a:r>
            <a:endParaRPr lang="en-US" altLang="zh-CN" sz="2400" dirty="0">
              <a:solidFill>
                <a:srgbClr val="006600"/>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258062"/>
                                        </p:tgtEl>
                                        <p:attrNameLst>
                                          <p:attrName>style.visibility</p:attrName>
                                        </p:attrNameLst>
                                      </p:cBhvr>
                                      <p:to>
                                        <p:strVal val="visible"/>
                                      </p:to>
                                    </p:set>
                                    <p:anim calcmode="lin" valueType="num">
                                      <p:cBhvr>
                                        <p:cTn id="7" dur="500" fill="hold"/>
                                        <p:tgtEl>
                                          <p:spTgt spid="258062"/>
                                        </p:tgtEl>
                                        <p:attrNameLst>
                                          <p:attrName>ppt_w</p:attrName>
                                        </p:attrNameLst>
                                      </p:cBhvr>
                                      <p:tavLst>
                                        <p:tav tm="0">
                                          <p:val>
                                            <p:strVal val="4*#ppt_w"/>
                                          </p:val>
                                        </p:tav>
                                        <p:tav tm="100000">
                                          <p:val>
                                            <p:strVal val="#ppt_w"/>
                                          </p:val>
                                        </p:tav>
                                      </p:tavLst>
                                    </p:anim>
                                    <p:anim calcmode="lin" valueType="num">
                                      <p:cBhvr>
                                        <p:cTn id="8" dur="500" fill="hold"/>
                                        <p:tgtEl>
                                          <p:spTgt spid="258062"/>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258063"/>
                                        </p:tgtEl>
                                        <p:attrNameLst>
                                          <p:attrName>style.visibility</p:attrName>
                                        </p:attrNameLst>
                                      </p:cBhvr>
                                      <p:to>
                                        <p:strVal val="visible"/>
                                      </p:to>
                                    </p:set>
                                    <p:anim calcmode="lin" valueType="num">
                                      <p:cBhvr>
                                        <p:cTn id="13" dur="500" fill="hold"/>
                                        <p:tgtEl>
                                          <p:spTgt spid="258063"/>
                                        </p:tgtEl>
                                        <p:attrNameLst>
                                          <p:attrName>ppt_w</p:attrName>
                                        </p:attrNameLst>
                                      </p:cBhvr>
                                      <p:tavLst>
                                        <p:tav tm="0">
                                          <p:val>
                                            <p:strVal val="4*#ppt_w"/>
                                          </p:val>
                                        </p:tav>
                                        <p:tav tm="100000">
                                          <p:val>
                                            <p:strVal val="#ppt_w"/>
                                          </p:val>
                                        </p:tav>
                                      </p:tavLst>
                                    </p:anim>
                                    <p:anim calcmode="lin" valueType="num">
                                      <p:cBhvr>
                                        <p:cTn id="14" dur="500" fill="hold"/>
                                        <p:tgtEl>
                                          <p:spTgt spid="258063"/>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52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 calcmode="lin" valueType="num">
                                      <p:cBhvr>
                                        <p:cTn id="21" dur="500" fill="hold"/>
                                        <p:tgtEl>
                                          <p:spTgt spid="2"/>
                                        </p:tgtEl>
                                        <p:attrNameLst>
                                          <p:attrName>ppt_x</p:attrName>
                                        </p:attrNameLst>
                                      </p:cBhvr>
                                      <p:tavLst>
                                        <p:tav tm="0">
                                          <p:val>
                                            <p:fltVal val="0.5"/>
                                          </p:val>
                                        </p:tav>
                                        <p:tav tm="100000">
                                          <p:val>
                                            <p:strVal val="#ppt_x"/>
                                          </p:val>
                                        </p:tav>
                                      </p:tavLst>
                                    </p:anim>
                                    <p:anim calcmode="lin" valueType="num">
                                      <p:cBhvr>
                                        <p:cTn id="22"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8051"/>
                                        </p:tgtEl>
                                        <p:attrNameLst>
                                          <p:attrName>style.visibility</p:attrName>
                                        </p:attrNameLst>
                                      </p:cBhvr>
                                      <p:to>
                                        <p:strVal val="visible"/>
                                      </p:to>
                                    </p:set>
                                    <p:animEffect transition="in" filter="dissolve">
                                      <p:cBhvr>
                                        <p:cTn id="27" dur="500"/>
                                        <p:tgtEl>
                                          <p:spTgt spid="258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62" grpId="0"/>
      <p:bldP spid="25806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Disjointedness</a:t>
            </a:r>
          </a:p>
        </p:txBody>
      </p:sp>
      <p:sp>
        <p:nvSpPr>
          <p:cNvPr id="10243" name="Rectangle 3"/>
          <p:cNvSpPr>
            <a:spLocks noGrp="1"/>
          </p:cNvSpPr>
          <p:nvPr>
            <p:ph idx="1"/>
          </p:nvPr>
        </p:nvSpPr>
        <p:spPr/>
        <p:txBody>
          <a:bodyPr vert="horz" wrap="square" lIns="91440" tIns="45720" rIns="91440" bIns="45720" anchor="t"/>
          <a:lstStyle/>
          <a:p>
            <a:pPr eaLnBrk="1" hangingPunct="1"/>
            <a:r>
              <a:rPr lang="en-US" altLang="zh-CN" dirty="0">
                <a:ea typeface="宋体" panose="02010600030101010101" pitchFamily="2" charset="-122"/>
              </a:rPr>
              <a:t>Two sets </a:t>
            </a:r>
            <a:r>
              <a:rPr lang="en-US" altLang="zh-CN" i="1" dirty="0">
                <a:ea typeface="宋体" panose="02010600030101010101" pitchFamily="2" charset="-122"/>
              </a:rPr>
              <a:t>A</a:t>
            </a:r>
            <a:r>
              <a:rPr lang="en-US" altLang="zh-CN" dirty="0">
                <a:ea typeface="宋体" panose="02010600030101010101" pitchFamily="2" charset="-122"/>
              </a:rPr>
              <a:t>, </a:t>
            </a:r>
            <a:r>
              <a:rPr lang="en-US" altLang="zh-CN" i="1" dirty="0">
                <a:ea typeface="宋体" panose="02010600030101010101" pitchFamily="2" charset="-122"/>
              </a:rPr>
              <a:t>B</a:t>
            </a:r>
            <a:r>
              <a:rPr lang="en-US" altLang="zh-CN" dirty="0">
                <a:ea typeface="宋体" panose="02010600030101010101" pitchFamily="2" charset="-122"/>
              </a:rPr>
              <a:t> are called</a:t>
            </a:r>
            <a:br>
              <a:rPr lang="en-US" altLang="zh-CN" dirty="0">
                <a:ea typeface="宋体" panose="02010600030101010101" pitchFamily="2" charset="-122"/>
              </a:rPr>
            </a:br>
            <a:r>
              <a:rPr lang="en-US" altLang="zh-CN" i="1" dirty="0">
                <a:ea typeface="宋体" panose="02010600030101010101" pitchFamily="2" charset="-122"/>
              </a:rPr>
              <a:t>disjoint</a:t>
            </a:r>
            <a:r>
              <a:rPr lang="en-US" altLang="zh-CN" dirty="0">
                <a:ea typeface="宋体" panose="02010600030101010101" pitchFamily="2" charset="-122"/>
              </a:rPr>
              <a:t> (</a:t>
            </a:r>
            <a:r>
              <a:rPr lang="en-US" altLang="zh-CN" i="1" dirty="0">
                <a:ea typeface="宋体" panose="02010600030101010101" pitchFamily="2" charset="-122"/>
              </a:rPr>
              <a:t>i.e.</a:t>
            </a:r>
            <a:r>
              <a:rPr lang="en-US" altLang="zh-CN" dirty="0">
                <a:ea typeface="宋体" panose="02010600030101010101" pitchFamily="2" charset="-122"/>
              </a:rPr>
              <a:t>, unjoined)</a:t>
            </a:r>
            <a:br>
              <a:rPr lang="en-US" altLang="zh-CN" dirty="0">
                <a:ea typeface="宋体" panose="02010600030101010101" pitchFamily="2" charset="-122"/>
              </a:rPr>
            </a:br>
            <a:r>
              <a:rPr lang="en-US" altLang="zh-CN" dirty="0">
                <a:ea typeface="宋体" panose="02010600030101010101" pitchFamily="2" charset="-122"/>
              </a:rPr>
              <a:t>iff their intersection is</a:t>
            </a:r>
            <a:br>
              <a:rPr lang="en-US" altLang="zh-CN" dirty="0">
                <a:ea typeface="宋体" panose="02010600030101010101" pitchFamily="2" charset="-122"/>
              </a:rPr>
            </a:br>
            <a:r>
              <a:rPr lang="en-US" altLang="zh-CN" dirty="0">
                <a:ea typeface="宋体" panose="02010600030101010101" pitchFamily="2" charset="-122"/>
              </a:rPr>
              <a:t>empty.  (</a:t>
            </a:r>
            <a:r>
              <a:rPr lang="en-US" altLang="zh-CN" i="1" dirty="0">
                <a:solidFill>
                  <a:srgbClr val="FF0000"/>
                </a:solidFill>
                <a:ea typeface="宋体" panose="02010600030101010101" pitchFamily="2" charset="-122"/>
              </a:rPr>
              <a:t>A</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rPr>
              <a:t>B</a:t>
            </a:r>
            <a:r>
              <a:rPr lang="en-US" altLang="zh-CN" dirty="0">
                <a:solidFill>
                  <a:srgbClr val="FF0000"/>
                </a:solidFill>
                <a:ea typeface="宋体" panose="02010600030101010101" pitchFamily="2" charset="-122"/>
              </a:rPr>
              <a:t>=</a:t>
            </a:r>
            <a:r>
              <a:rPr lang="en-US" altLang="zh-CN" dirty="0">
                <a:solidFill>
                  <a:srgbClr val="FF0000"/>
                </a:solidFill>
                <a:ea typeface="宋体" panose="02010600030101010101" pitchFamily="2" charset="-122"/>
                <a:sym typeface="Symbol" panose="05050102010706020507" pitchFamily="18" charset="2"/>
              </a:rPr>
              <a:t></a:t>
            </a:r>
            <a:r>
              <a:rPr lang="en-US" altLang="zh-CN" dirty="0">
                <a:ea typeface="宋体" panose="02010600030101010101" pitchFamily="2" charset="-122"/>
                <a:sym typeface="Symbol" panose="05050102010706020507" pitchFamily="18" charset="2"/>
              </a:rPr>
              <a:t>)</a:t>
            </a:r>
          </a:p>
          <a:p>
            <a:pPr eaLnBrk="1" hangingPunct="1"/>
            <a:r>
              <a:rPr lang="en-US" altLang="zh-CN" dirty="0">
                <a:ea typeface="宋体" panose="02010600030101010101" pitchFamily="2" charset="-122"/>
              </a:rPr>
              <a:t>Example: the set of even</a:t>
            </a:r>
            <a:br>
              <a:rPr lang="en-US" altLang="zh-CN" dirty="0">
                <a:ea typeface="宋体" panose="02010600030101010101" pitchFamily="2" charset="-122"/>
              </a:rPr>
            </a:br>
            <a:r>
              <a:rPr lang="en-US" altLang="zh-CN" dirty="0">
                <a:ea typeface="宋体" panose="02010600030101010101" pitchFamily="2" charset="-122"/>
              </a:rPr>
              <a:t>integers is disjoint with</a:t>
            </a:r>
            <a:br>
              <a:rPr lang="en-US" altLang="zh-CN" dirty="0">
                <a:ea typeface="宋体" panose="02010600030101010101" pitchFamily="2" charset="-122"/>
              </a:rPr>
            </a:br>
            <a:r>
              <a:rPr lang="en-US" altLang="zh-CN" dirty="0">
                <a:ea typeface="宋体" panose="02010600030101010101" pitchFamily="2" charset="-122"/>
              </a:rPr>
              <a:t>the set of odd integers.</a:t>
            </a:r>
          </a:p>
        </p:txBody>
      </p:sp>
      <p:grpSp>
        <p:nvGrpSpPr>
          <p:cNvPr id="2" name="Group 4"/>
          <p:cNvGrpSpPr/>
          <p:nvPr/>
        </p:nvGrpSpPr>
        <p:grpSpPr>
          <a:xfrm>
            <a:off x="5334000" y="1600200"/>
            <a:ext cx="3429000" cy="3886200"/>
            <a:chOff x="3360" y="1008"/>
            <a:chExt cx="2160" cy="2448"/>
          </a:xfrm>
        </p:grpSpPr>
        <p:sp>
          <p:nvSpPr>
            <p:cNvPr id="10245" name="Line 5"/>
            <p:cNvSpPr/>
            <p:nvPr/>
          </p:nvSpPr>
          <p:spPr>
            <a:xfrm flipH="1">
              <a:off x="3792" y="2976"/>
              <a:ext cx="144" cy="480"/>
            </a:xfrm>
            <a:prstGeom prst="line">
              <a:avLst/>
            </a:prstGeom>
            <a:ln w="38100" cap="flat" cmpd="sng">
              <a:solidFill>
                <a:schemeClr val="tx1"/>
              </a:solidFill>
              <a:prstDash val="solid"/>
              <a:headEnd type="oval" w="med" len="med"/>
              <a:tailEnd type="oval" w="med" len="med"/>
            </a:ln>
          </p:spPr>
        </p:sp>
        <p:sp>
          <p:nvSpPr>
            <p:cNvPr id="10246" name="Line 6"/>
            <p:cNvSpPr/>
            <p:nvPr/>
          </p:nvSpPr>
          <p:spPr>
            <a:xfrm>
              <a:off x="4224" y="2976"/>
              <a:ext cx="192" cy="480"/>
            </a:xfrm>
            <a:prstGeom prst="line">
              <a:avLst/>
            </a:prstGeom>
            <a:ln w="38100" cap="flat" cmpd="sng">
              <a:solidFill>
                <a:schemeClr val="tx1"/>
              </a:solidFill>
              <a:prstDash val="solid"/>
              <a:headEnd type="oval" w="med" len="med"/>
              <a:tailEnd type="oval" w="med" len="med"/>
            </a:ln>
          </p:spPr>
        </p:sp>
        <p:sp>
          <p:nvSpPr>
            <p:cNvPr id="10247" name="Line 7"/>
            <p:cNvSpPr/>
            <p:nvPr/>
          </p:nvSpPr>
          <p:spPr>
            <a:xfrm>
              <a:off x="4080" y="2352"/>
              <a:ext cx="0" cy="480"/>
            </a:xfrm>
            <a:prstGeom prst="line">
              <a:avLst/>
            </a:prstGeom>
            <a:ln w="38100" cap="flat" cmpd="sng">
              <a:solidFill>
                <a:schemeClr val="tx1"/>
              </a:solidFill>
              <a:prstDash val="solid"/>
              <a:headEnd type="oval" w="med" len="med"/>
              <a:tailEnd type="oval" w="med" len="med"/>
            </a:ln>
          </p:spPr>
        </p:sp>
        <p:sp>
          <p:nvSpPr>
            <p:cNvPr id="10248" name="Line 8"/>
            <p:cNvSpPr/>
            <p:nvPr/>
          </p:nvSpPr>
          <p:spPr>
            <a:xfrm>
              <a:off x="3360" y="2160"/>
              <a:ext cx="528" cy="48"/>
            </a:xfrm>
            <a:prstGeom prst="line">
              <a:avLst/>
            </a:prstGeom>
            <a:ln w="38100" cap="flat" cmpd="sng">
              <a:solidFill>
                <a:schemeClr val="tx1"/>
              </a:solidFill>
              <a:prstDash val="solid"/>
              <a:headEnd type="oval" w="med" len="med"/>
              <a:tailEnd type="oval" w="med" len="med"/>
            </a:ln>
          </p:spPr>
        </p:sp>
        <p:sp>
          <p:nvSpPr>
            <p:cNvPr id="10249" name="Line 9"/>
            <p:cNvSpPr/>
            <p:nvPr/>
          </p:nvSpPr>
          <p:spPr>
            <a:xfrm flipV="1">
              <a:off x="4320" y="2064"/>
              <a:ext cx="576" cy="144"/>
            </a:xfrm>
            <a:prstGeom prst="line">
              <a:avLst/>
            </a:prstGeom>
            <a:ln w="38100" cap="flat" cmpd="sng">
              <a:solidFill>
                <a:schemeClr val="tx1"/>
              </a:solidFill>
              <a:prstDash val="solid"/>
              <a:headEnd type="oval" w="med" len="med"/>
              <a:tailEnd type="oval" w="med" len="med"/>
            </a:ln>
          </p:spPr>
        </p:sp>
        <p:sp>
          <p:nvSpPr>
            <p:cNvPr id="10250" name="Oval 10"/>
            <p:cNvSpPr/>
            <p:nvPr/>
          </p:nvSpPr>
          <p:spPr>
            <a:xfrm>
              <a:off x="3888" y="1824"/>
              <a:ext cx="384" cy="384"/>
            </a:xfrm>
            <a:prstGeom prst="ellipse">
              <a:avLst/>
            </a:prstGeom>
            <a:noFill/>
            <a:ln w="381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10251" name="Oval 11"/>
            <p:cNvSpPr/>
            <p:nvPr/>
          </p:nvSpPr>
          <p:spPr>
            <a:xfrm>
              <a:off x="3984" y="1920"/>
              <a:ext cx="48" cy="48"/>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10252" name="Oval 12"/>
            <p:cNvSpPr/>
            <p:nvPr/>
          </p:nvSpPr>
          <p:spPr>
            <a:xfrm>
              <a:off x="4128" y="1920"/>
              <a:ext cx="48" cy="48"/>
            </a:xfrm>
            <a:prstGeom prst="ellipse">
              <a:avLst/>
            </a:prstGeom>
            <a:solidFill>
              <a:schemeClr val="accent1"/>
            </a:solidFill>
            <a:ln w="381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10253" name="AutoShape 13"/>
            <p:cNvSpPr/>
            <p:nvPr/>
          </p:nvSpPr>
          <p:spPr>
            <a:xfrm rot="5515029">
              <a:off x="4032" y="1968"/>
              <a:ext cx="96" cy="192"/>
            </a:xfrm>
            <a:prstGeom prst="moon">
              <a:avLst>
                <a:gd name="adj" fmla="val 50000"/>
              </a:avLst>
            </a:prstGeom>
            <a:solidFill>
              <a:schemeClr val="accent1"/>
            </a:solidFill>
            <a:ln w="381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10254" name="AutoShape 14"/>
            <p:cNvSpPr/>
            <p:nvPr/>
          </p:nvSpPr>
          <p:spPr>
            <a:xfrm>
              <a:off x="4320" y="1008"/>
              <a:ext cx="1200" cy="816"/>
            </a:xfrm>
            <a:prstGeom prst="wedgeEllipseCallout">
              <a:avLst>
                <a:gd name="adj1" fmla="val -45000"/>
                <a:gd name="adj2" fmla="val 55884"/>
              </a:avLst>
            </a:prstGeom>
            <a:solidFill>
              <a:schemeClr val="hlink"/>
            </a:solidFill>
            <a:ln w="57150"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0"/>
                </a:spcBef>
                <a:buClrTx/>
                <a:buSzPct val="100000"/>
                <a:buNone/>
              </a:pPr>
              <a:r>
                <a:rPr lang="en-US" altLang="zh-CN" sz="2000" dirty="0">
                  <a:latin typeface="Times New Roman" panose="02020603050405020304" pitchFamily="18" charset="0"/>
                  <a:ea typeface="宋体" panose="02010600030101010101" pitchFamily="2" charset="-122"/>
                </a:rPr>
                <a:t>Help, I’ve</a:t>
              </a:r>
              <a:br>
                <a:rPr lang="en-US" altLang="zh-CN" sz="2000" dirty="0">
                  <a:latin typeface="Times New Roman" panose="02020603050405020304" pitchFamily="18" charset="0"/>
                  <a:ea typeface="宋体" panose="02010600030101010101" pitchFamily="2" charset="-122"/>
                </a:rPr>
              </a:br>
              <a:r>
                <a:rPr lang="en-US" altLang="zh-CN" sz="2000" dirty="0">
                  <a:latin typeface="Times New Roman" panose="02020603050405020304" pitchFamily="18" charset="0"/>
                  <a:ea typeface="宋体" panose="02010600030101010101" pitchFamily="2" charset="-122"/>
                </a:rPr>
                <a:t>been</a:t>
              </a:r>
              <a:br>
                <a:rPr lang="en-US" altLang="zh-CN" sz="2000" dirty="0">
                  <a:latin typeface="Times New Roman" panose="02020603050405020304" pitchFamily="18" charset="0"/>
                  <a:ea typeface="宋体" panose="02010600030101010101" pitchFamily="2" charset="-122"/>
                </a:rPr>
              </a:br>
              <a:r>
                <a:rPr lang="en-US" altLang="zh-CN" sz="2000" dirty="0">
                  <a:latin typeface="Times New Roman" panose="02020603050405020304" pitchFamily="18" charset="0"/>
                  <a:ea typeface="宋体" panose="02010600030101010101" pitchFamily="2" charset="-122"/>
                </a:rPr>
                <a:t>disjointed!</a:t>
              </a:r>
              <a:endParaRPr lang="en-US" altLang="zh-CN" sz="2400" dirty="0">
                <a:latin typeface="Times New Roman" panose="02020603050405020304" pitchFamily="18" charset="0"/>
                <a:ea typeface="宋体" panose="02010600030101010101" pitchFamily="2" charset="-122"/>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Set Difference</a:t>
            </a:r>
          </a:p>
        </p:txBody>
      </p:sp>
      <p:sp>
        <p:nvSpPr>
          <p:cNvPr id="11267" name="Rectangle 3"/>
          <p:cNvSpPr>
            <a:spLocks noGrp="1"/>
          </p:cNvSpPr>
          <p:nvPr>
            <p:ph idx="1"/>
          </p:nvPr>
        </p:nvSpPr>
        <p:spPr>
          <a:xfrm>
            <a:off x="609600" y="1447800"/>
            <a:ext cx="7924800" cy="5105400"/>
          </a:xfrm>
        </p:spPr>
        <p:txBody>
          <a:bodyPr vert="horz" wrap="square" lIns="91440" tIns="45720" rIns="91440" bIns="45720" anchor="t"/>
          <a:lstStyle/>
          <a:p>
            <a:pPr eaLnBrk="1" hangingPunct="1">
              <a:lnSpc>
                <a:spcPct val="90000"/>
              </a:lnSpc>
            </a:pPr>
            <a:r>
              <a:rPr lang="en-US" altLang="zh-CN" sz="2800" dirty="0">
                <a:ea typeface="宋体" panose="02010600030101010101" pitchFamily="2" charset="-122"/>
              </a:rPr>
              <a:t>For sets </a:t>
            </a:r>
            <a:r>
              <a:rPr lang="en-US" altLang="zh-CN" sz="2800" i="1" dirty="0">
                <a:ea typeface="宋体" panose="02010600030101010101" pitchFamily="2" charset="-122"/>
              </a:rPr>
              <a:t>A</a:t>
            </a:r>
            <a:r>
              <a:rPr lang="en-US" altLang="zh-CN" sz="2800" dirty="0">
                <a:ea typeface="宋体" panose="02010600030101010101" pitchFamily="2" charset="-122"/>
              </a:rPr>
              <a:t>, </a:t>
            </a:r>
            <a:r>
              <a:rPr lang="en-US" altLang="zh-CN" sz="2800" i="1" dirty="0">
                <a:ea typeface="宋体" panose="02010600030101010101" pitchFamily="2" charset="-122"/>
              </a:rPr>
              <a:t>B</a:t>
            </a:r>
            <a:r>
              <a:rPr lang="en-US" altLang="zh-CN" sz="2800" dirty="0">
                <a:ea typeface="宋体" panose="02010600030101010101" pitchFamily="2" charset="-122"/>
              </a:rPr>
              <a:t>, the </a:t>
            </a:r>
            <a:r>
              <a:rPr lang="en-US" altLang="zh-CN" sz="2800" i="1" dirty="0">
                <a:ea typeface="宋体" panose="02010600030101010101" pitchFamily="2" charset="-122"/>
              </a:rPr>
              <a:t>difference</a:t>
            </a:r>
            <a:r>
              <a:rPr lang="en-US" altLang="zh-CN" sz="2800" dirty="0">
                <a:ea typeface="宋体" panose="02010600030101010101" pitchFamily="2" charset="-122"/>
              </a:rPr>
              <a:t> </a:t>
            </a:r>
            <a:r>
              <a:rPr lang="en-US" altLang="zh-CN" sz="2800" i="1" dirty="0">
                <a:ea typeface="宋体" panose="02010600030101010101" pitchFamily="2" charset="-122"/>
              </a:rPr>
              <a:t>of A and B</a:t>
            </a:r>
            <a:r>
              <a:rPr lang="en-US" altLang="zh-CN" sz="2800" dirty="0">
                <a:ea typeface="宋体" panose="02010600030101010101" pitchFamily="2" charset="-122"/>
              </a:rPr>
              <a:t>, written </a:t>
            </a:r>
            <a:r>
              <a:rPr lang="en-US" altLang="zh-CN" sz="2800" i="1" dirty="0">
                <a:ea typeface="宋体" panose="02010600030101010101" pitchFamily="2" charset="-122"/>
              </a:rPr>
              <a:t>A</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rPr>
              <a:t>B</a:t>
            </a:r>
            <a:r>
              <a:rPr lang="en-US" altLang="zh-CN" sz="2800" dirty="0">
                <a:ea typeface="宋体" panose="02010600030101010101" pitchFamily="2" charset="-122"/>
              </a:rPr>
              <a:t>, is the set of all elements that are in </a:t>
            </a:r>
            <a:r>
              <a:rPr lang="en-US" altLang="zh-CN" sz="2800" i="1" dirty="0">
                <a:ea typeface="宋体" panose="02010600030101010101" pitchFamily="2" charset="-122"/>
              </a:rPr>
              <a:t>A</a:t>
            </a:r>
            <a:r>
              <a:rPr lang="en-US" altLang="zh-CN" sz="2800" dirty="0">
                <a:ea typeface="宋体" panose="02010600030101010101" pitchFamily="2" charset="-122"/>
              </a:rPr>
              <a:t> but not </a:t>
            </a:r>
            <a:r>
              <a:rPr lang="en-US" altLang="zh-CN" sz="2800" i="1" dirty="0">
                <a:ea typeface="宋体" panose="02010600030101010101" pitchFamily="2" charset="-122"/>
              </a:rPr>
              <a:t>B</a:t>
            </a:r>
            <a:r>
              <a:rPr lang="en-US" altLang="zh-CN" sz="2800" dirty="0">
                <a:ea typeface="宋体" panose="02010600030101010101" pitchFamily="2" charset="-122"/>
              </a:rPr>
              <a:t>.   </a:t>
            </a:r>
          </a:p>
          <a:p>
            <a:pPr eaLnBrk="1" hangingPunct="1">
              <a:lnSpc>
                <a:spcPct val="90000"/>
              </a:lnSpc>
            </a:pPr>
            <a:endParaRPr lang="en-US" altLang="zh-CN" sz="2800" dirty="0">
              <a:ea typeface="宋体" panose="02010600030101010101" pitchFamily="2" charset="-122"/>
            </a:endParaRPr>
          </a:p>
          <a:p>
            <a:pPr eaLnBrk="1" hangingPunct="1">
              <a:lnSpc>
                <a:spcPct val="90000"/>
              </a:lnSpc>
            </a:pPr>
            <a:endParaRPr lang="en-US" altLang="zh-CN" sz="2800" dirty="0">
              <a:ea typeface="宋体" panose="02010600030101010101" pitchFamily="2" charset="-122"/>
            </a:endParaRPr>
          </a:p>
          <a:p>
            <a:pPr eaLnBrk="1" hangingPunct="1">
              <a:lnSpc>
                <a:spcPct val="90000"/>
              </a:lnSpc>
            </a:pPr>
            <a:endParaRPr lang="en-US" altLang="zh-CN" sz="2800" dirty="0">
              <a:ea typeface="宋体" panose="02010600030101010101" pitchFamily="2" charset="-122"/>
            </a:endParaRPr>
          </a:p>
          <a:p>
            <a:pPr eaLnBrk="1" hangingPunct="1">
              <a:lnSpc>
                <a:spcPct val="90000"/>
              </a:lnSpc>
            </a:pPr>
            <a:endParaRPr lang="en-US" altLang="zh-CN" sz="2800" dirty="0">
              <a:ea typeface="宋体" panose="02010600030101010101" pitchFamily="2" charset="-122"/>
            </a:endParaRPr>
          </a:p>
          <a:p>
            <a:pPr eaLnBrk="1" hangingPunct="1">
              <a:lnSpc>
                <a:spcPct val="90000"/>
              </a:lnSpc>
            </a:pPr>
            <a:r>
              <a:rPr lang="en-US" altLang="zh-CN" sz="2800" dirty="0">
                <a:ea typeface="宋体" panose="02010600030101010101" pitchFamily="2" charset="-122"/>
              </a:rPr>
              <a:t>Formally:  </a:t>
            </a:r>
            <a:r>
              <a:rPr lang="en-US" altLang="zh-CN" sz="2800" i="1" dirty="0">
                <a:solidFill>
                  <a:srgbClr val="FF0000"/>
                </a:solidFill>
                <a:ea typeface="宋体" panose="02010600030101010101" pitchFamily="2" charset="-122"/>
              </a:rPr>
              <a:t>A </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i="1" dirty="0">
                <a:solidFill>
                  <a:srgbClr val="FF0000"/>
                </a:solidFill>
                <a:ea typeface="宋体" panose="02010600030101010101" pitchFamily="2" charset="-122"/>
              </a:rPr>
              <a:t>B </a:t>
            </a:r>
            <a:r>
              <a:rPr lang="en-US" altLang="zh-CN" sz="2800" dirty="0">
                <a:solidFill>
                  <a:srgbClr val="FF0000"/>
                </a:solidFill>
                <a:ea typeface="宋体" panose="02010600030101010101" pitchFamily="2" charset="-122"/>
              </a:rPr>
              <a:t>:</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i="1" dirty="0">
                <a:solidFill>
                  <a:srgbClr val="FF0000"/>
                </a:solidFill>
                <a:ea typeface="宋体" panose="02010600030101010101" pitchFamily="2" charset="-122"/>
                <a:sym typeface="Symbol" panose="05050102010706020507" pitchFamily="18" charset="2"/>
              </a:rPr>
              <a:t>x </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 x</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A </a:t>
            </a:r>
            <a:r>
              <a:rPr lang="en-US" altLang="zh-CN" sz="2800" dirty="0">
                <a:solidFill>
                  <a:srgbClr val="FF0000"/>
                </a:solidFill>
                <a:ea typeface="宋体" panose="02010600030101010101" pitchFamily="2" charset="-122"/>
                <a:sym typeface="Symbol" panose="05050102010706020507" pitchFamily="18" charset="2"/>
              </a:rPr>
              <a:t> x</a:t>
            </a:r>
            <a:r>
              <a:rPr lang="en-US" altLang="zh-CN" sz="2800" i="1" dirty="0">
                <a:solidFill>
                  <a:srgbClr val="FF0000"/>
                </a:solidFill>
                <a:ea typeface="宋体" panose="02010600030101010101" pitchFamily="2" charset="-122"/>
                <a:sym typeface="Symbol" panose="05050102010706020507" pitchFamily="18" charset="2"/>
              </a:rPr>
              <a:t>B</a:t>
            </a:r>
            <a:r>
              <a:rPr lang="en-US" altLang="zh-CN" sz="2800" dirty="0">
                <a:solidFill>
                  <a:srgbClr val="FF0000"/>
                </a:solidFill>
                <a:ea typeface="宋体" panose="02010600030101010101" pitchFamily="2" charset="-122"/>
                <a:sym typeface="Symbol" panose="05050102010706020507" pitchFamily="18" charset="2"/>
              </a:rPr>
              <a:t></a:t>
            </a:r>
            <a:br>
              <a:rPr lang="en-US" altLang="zh-CN" sz="2800" dirty="0">
                <a:solidFill>
                  <a:srgbClr val="FF0000"/>
                </a:solidFill>
                <a:ea typeface="宋体" panose="02010600030101010101" pitchFamily="2" charset="-122"/>
                <a:sym typeface="Symbol" panose="05050102010706020507" pitchFamily="18" charset="2"/>
              </a:rPr>
            </a:br>
            <a:r>
              <a:rPr lang="en-US" altLang="zh-CN" sz="2800" dirty="0">
                <a:solidFill>
                  <a:srgbClr val="FF0000"/>
                </a:solidFill>
                <a:ea typeface="宋体" panose="02010600030101010101" pitchFamily="2" charset="-122"/>
                <a:sym typeface="Symbol" panose="05050102010706020507" pitchFamily="18" charset="2"/>
              </a:rPr>
              <a:t>                      </a:t>
            </a:r>
            <a:r>
              <a:rPr lang="en-US" altLang="zh-CN" sz="2800" i="1" dirty="0">
                <a:solidFill>
                  <a:srgbClr val="FF0000"/>
                </a:solidFill>
                <a:ea typeface="宋体" panose="02010600030101010101" pitchFamily="2" charset="-122"/>
                <a:sym typeface="Symbol" panose="05050102010706020507" pitchFamily="18" charset="2"/>
              </a:rPr>
              <a:t>x</a:t>
            </a:r>
            <a:r>
              <a:rPr lang="en-US" altLang="zh-CN" sz="2800" dirty="0">
                <a:solidFill>
                  <a:srgbClr val="FF0000"/>
                </a:solidFill>
                <a:ea typeface="宋体" panose="02010600030101010101" pitchFamily="2" charset="-122"/>
                <a:sym typeface="Symbol" panose="05050102010706020507" pitchFamily="18" charset="2"/>
              </a:rPr>
              <a:t>  </a:t>
            </a:r>
            <a:r>
              <a:rPr lang="en-US" altLang="zh-CN" sz="2800" i="1" dirty="0">
                <a:solidFill>
                  <a:srgbClr val="FF0000"/>
                </a:solidFill>
                <a:ea typeface="宋体" panose="02010600030101010101" pitchFamily="2" charset="-122"/>
                <a:sym typeface="Symbol" panose="05050102010706020507" pitchFamily="18" charset="2"/>
              </a:rPr>
              <a:t>x</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A</a:t>
            </a:r>
            <a:r>
              <a:rPr lang="en-US" altLang="zh-CN" sz="2800" dirty="0">
                <a:solidFill>
                  <a:srgbClr val="FF0000"/>
                </a:solidFill>
                <a:ea typeface="宋体" panose="02010600030101010101" pitchFamily="2" charset="-122"/>
                <a:sym typeface="Symbol" panose="05050102010706020507" pitchFamily="18" charset="2"/>
              </a:rPr>
              <a:t>  </a:t>
            </a:r>
            <a:r>
              <a:rPr lang="en-US" altLang="zh-CN" sz="2800" i="1" dirty="0">
                <a:solidFill>
                  <a:srgbClr val="FF0000"/>
                </a:solidFill>
                <a:ea typeface="宋体" panose="02010600030101010101" pitchFamily="2" charset="-122"/>
                <a:sym typeface="Symbol" panose="05050102010706020507" pitchFamily="18" charset="2"/>
              </a:rPr>
              <a:t>x</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B</a:t>
            </a:r>
            <a:r>
              <a:rPr lang="en-US" altLang="zh-CN" sz="2800" dirty="0">
                <a:solidFill>
                  <a:srgbClr val="FF0000"/>
                </a:solidFill>
                <a:ea typeface="宋体" panose="02010600030101010101" pitchFamily="2" charset="-122"/>
                <a:sym typeface="Symbol" panose="05050102010706020507" pitchFamily="18" charset="2"/>
              </a:rPr>
              <a:t> </a:t>
            </a:r>
            <a:endParaRPr lang="en-US" altLang="zh-CN" sz="2800" dirty="0">
              <a:solidFill>
                <a:srgbClr val="FF0000"/>
              </a:solidFill>
              <a:ea typeface="宋体" panose="02010600030101010101" pitchFamily="2" charset="-122"/>
            </a:endParaRPr>
          </a:p>
          <a:p>
            <a:pPr eaLnBrk="1" hangingPunct="1">
              <a:lnSpc>
                <a:spcPct val="90000"/>
              </a:lnSpc>
            </a:pPr>
            <a:r>
              <a:rPr lang="en-US" altLang="zh-CN" sz="2800" dirty="0">
                <a:ea typeface="宋体" panose="02010600030101010101" pitchFamily="2" charset="-122"/>
              </a:rPr>
              <a:t>Also called: The </a:t>
            </a:r>
            <a:r>
              <a:rPr lang="en-US" altLang="zh-CN" sz="2800" i="1" dirty="0">
                <a:ea typeface="宋体" panose="02010600030101010101" pitchFamily="2" charset="-122"/>
              </a:rPr>
              <a:t>complement</a:t>
            </a:r>
            <a:r>
              <a:rPr lang="en-US" altLang="zh-CN" sz="2800" dirty="0">
                <a:ea typeface="宋体" panose="02010600030101010101" pitchFamily="2" charset="-122"/>
              </a:rPr>
              <a:t> </a:t>
            </a:r>
            <a:r>
              <a:rPr lang="en-US" altLang="zh-CN" sz="2800" i="1" dirty="0">
                <a:ea typeface="宋体" panose="02010600030101010101" pitchFamily="2" charset="-122"/>
              </a:rPr>
              <a:t>of</a:t>
            </a:r>
            <a:r>
              <a:rPr lang="en-US" altLang="zh-CN" sz="2800" dirty="0">
                <a:ea typeface="宋体" panose="02010600030101010101" pitchFamily="2" charset="-122"/>
              </a:rPr>
              <a:t> </a:t>
            </a:r>
            <a:r>
              <a:rPr lang="en-US" altLang="zh-CN" sz="2800" i="1" dirty="0">
                <a:ea typeface="宋体" panose="02010600030101010101" pitchFamily="2" charset="-122"/>
              </a:rPr>
              <a:t>B</a:t>
            </a:r>
            <a:r>
              <a:rPr lang="en-US" altLang="zh-CN" sz="2800" dirty="0">
                <a:ea typeface="宋体" panose="02010600030101010101" pitchFamily="2" charset="-122"/>
              </a:rPr>
              <a:t> </a:t>
            </a:r>
            <a:r>
              <a:rPr lang="en-US" altLang="zh-CN" sz="2800" i="1" dirty="0">
                <a:ea typeface="宋体" panose="02010600030101010101" pitchFamily="2" charset="-122"/>
              </a:rPr>
              <a:t>with respect to</a:t>
            </a:r>
            <a:r>
              <a:rPr lang="en-US" altLang="zh-CN" sz="2800" dirty="0">
                <a:ea typeface="宋体" panose="02010600030101010101" pitchFamily="2" charset="-122"/>
              </a:rPr>
              <a:t> </a:t>
            </a:r>
            <a:r>
              <a:rPr lang="en-US" altLang="zh-CN" sz="2800" i="1" dirty="0">
                <a:ea typeface="宋体" panose="02010600030101010101" pitchFamily="2" charset="-122"/>
              </a:rPr>
              <a:t>A</a:t>
            </a:r>
            <a:r>
              <a:rPr lang="en-US" altLang="zh-CN" sz="2800" dirty="0">
                <a:ea typeface="宋体" panose="02010600030101010101" pitchFamily="2" charset="-122"/>
              </a:rPr>
              <a:t>.</a:t>
            </a:r>
          </a:p>
        </p:txBody>
      </p:sp>
      <p:pic>
        <p:nvPicPr>
          <p:cNvPr id="11268" name="Picture 4"/>
          <p:cNvPicPr>
            <a:picLocks noChangeAspect="1"/>
          </p:cNvPicPr>
          <p:nvPr/>
        </p:nvPicPr>
        <p:blipFill>
          <a:blip r:embed="rId3"/>
          <a:stretch>
            <a:fillRect/>
          </a:stretch>
        </p:blipFill>
        <p:spPr>
          <a:xfrm>
            <a:off x="3352800" y="2644775"/>
            <a:ext cx="3200400" cy="191452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Set Difference Examples</a:t>
            </a:r>
          </a:p>
        </p:txBody>
      </p:sp>
      <p:sp>
        <p:nvSpPr>
          <p:cNvPr id="13315" name="Rectangle 3"/>
          <p:cNvSpPr>
            <a:spLocks noGrp="1"/>
          </p:cNvSpPr>
          <p:nvPr>
            <p:ph idx="1"/>
          </p:nvPr>
        </p:nvSpPr>
        <p:spPr>
          <a:xfrm>
            <a:off x="457200" y="1600200"/>
            <a:ext cx="7696200" cy="4419600"/>
          </a:xfrm>
        </p:spPr>
        <p:txBody>
          <a:bodyPr vert="horz" wrap="square" lIns="91440" tIns="45720" rIns="91440" bIns="45720" anchor="t"/>
          <a:lstStyle/>
          <a:p>
            <a:pPr eaLnBrk="1" hangingPunct="1"/>
            <a:r>
              <a:rPr lang="en-US" altLang="zh-CN" dirty="0">
                <a:ea typeface="宋体" panose="02010600030101010101" pitchFamily="2" charset="-122"/>
              </a:rPr>
              <a:t>{1,2,3,4,5,6} </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 {2,3,5,7,9,11} =</a:t>
            </a:r>
            <a:br>
              <a:rPr lang="en-US" altLang="zh-CN" dirty="0">
                <a:ea typeface="宋体" panose="02010600030101010101" pitchFamily="2" charset="-122"/>
              </a:rPr>
            </a:br>
            <a:r>
              <a:rPr lang="en-US" altLang="zh-CN" dirty="0">
                <a:ea typeface="宋体" panose="02010600030101010101" pitchFamily="2" charset="-122"/>
              </a:rPr>
              <a:t>          ___________</a:t>
            </a:r>
            <a:endParaRPr lang="en-US" altLang="zh-CN" b="1" dirty="0">
              <a:ea typeface="宋体" panose="02010600030101010101" pitchFamily="2" charset="-122"/>
            </a:endParaRPr>
          </a:p>
          <a:p>
            <a:pPr eaLnBrk="1" hangingPunct="1"/>
            <a:r>
              <a:rPr lang="en-US" altLang="zh-CN" b="1" dirty="0">
                <a:ea typeface="宋体" panose="02010600030101010101" pitchFamily="2" charset="-122"/>
              </a:rPr>
              <a:t>Z </a:t>
            </a:r>
            <a:r>
              <a:rPr lang="en-US" altLang="zh-CN" dirty="0">
                <a:ea typeface="宋体" panose="02010600030101010101" pitchFamily="2" charset="-122"/>
                <a:sym typeface="Symbol" panose="05050102010706020507" pitchFamily="18" charset="2"/>
              </a:rPr>
              <a:t> </a:t>
            </a:r>
            <a:r>
              <a:rPr lang="en-US" altLang="zh-CN" b="1" dirty="0">
                <a:ea typeface="宋体" panose="02010600030101010101" pitchFamily="2" charset="-122"/>
                <a:sym typeface="Symbol" panose="05050102010706020507" pitchFamily="18" charset="2"/>
              </a:rPr>
              <a:t>N </a:t>
            </a:r>
            <a:r>
              <a:rPr lang="en-US" altLang="zh-CN" dirty="0">
                <a:ea typeface="宋体" panose="02010600030101010101" pitchFamily="2" charset="-122"/>
                <a:sym typeface="Symbol" panose="05050102010706020507" pitchFamily="18" charset="2"/>
              </a:rPr>
              <a:t> {… , −1, 0, 1, 2, … }  {0, 1, … }</a:t>
            </a:r>
            <a:br>
              <a:rPr lang="en-US" altLang="zh-CN" dirty="0">
                <a:ea typeface="宋体" panose="02010600030101010101" pitchFamily="2" charset="-122"/>
                <a:sym typeface="Symbol" panose="05050102010706020507" pitchFamily="18" charset="2"/>
              </a:rPr>
            </a:br>
            <a:r>
              <a:rPr lang="en-US" altLang="zh-CN" dirty="0">
                <a:ea typeface="宋体" panose="02010600030101010101" pitchFamily="2" charset="-122"/>
                <a:sym typeface="Symbol" panose="05050102010706020507" pitchFamily="18" charset="2"/>
              </a:rPr>
              <a:t>           = {</a:t>
            </a:r>
            <a:r>
              <a:rPr lang="en-US" altLang="zh-CN" i="1" dirty="0">
                <a:ea typeface="宋体" panose="02010600030101010101" pitchFamily="2" charset="-122"/>
                <a:sym typeface="Symbol" panose="05050102010706020507" pitchFamily="18" charset="2"/>
              </a:rPr>
              <a:t>x </a:t>
            </a:r>
            <a:r>
              <a:rPr lang="en-US" altLang="zh-CN" dirty="0">
                <a:ea typeface="宋体" panose="02010600030101010101" pitchFamily="2" charset="-122"/>
                <a:sym typeface="Symbol" panose="05050102010706020507" pitchFamily="18" charset="2"/>
              </a:rPr>
              <a:t>| </a:t>
            </a:r>
            <a:r>
              <a:rPr lang="en-US" altLang="zh-CN" i="1" dirty="0">
                <a:ea typeface="宋体" panose="02010600030101010101" pitchFamily="2" charset="-122"/>
                <a:sym typeface="Symbol" panose="05050102010706020507" pitchFamily="18" charset="2"/>
              </a:rPr>
              <a:t>x</a:t>
            </a:r>
            <a:r>
              <a:rPr lang="en-US" altLang="zh-CN" dirty="0">
                <a:ea typeface="宋体" panose="02010600030101010101" pitchFamily="2" charset="-122"/>
                <a:sym typeface="Symbol" panose="05050102010706020507" pitchFamily="18" charset="2"/>
              </a:rPr>
              <a:t> is an integer but not a 			nat. #}</a:t>
            </a:r>
            <a:br>
              <a:rPr lang="en-US" altLang="zh-CN" dirty="0">
                <a:ea typeface="宋体" panose="02010600030101010101" pitchFamily="2" charset="-122"/>
                <a:sym typeface="Symbol" panose="05050102010706020507" pitchFamily="18" charset="2"/>
              </a:rPr>
            </a:br>
            <a:r>
              <a:rPr lang="en-US" altLang="zh-CN" dirty="0">
                <a:ea typeface="宋体" panose="02010600030101010101" pitchFamily="2" charset="-122"/>
                <a:sym typeface="Symbol" panose="05050102010706020507" pitchFamily="18" charset="2"/>
              </a:rPr>
              <a:t>           = {</a:t>
            </a:r>
            <a:r>
              <a:rPr lang="en-US" altLang="zh-CN" i="1" dirty="0">
                <a:ea typeface="宋体" panose="02010600030101010101" pitchFamily="2" charset="-122"/>
                <a:sym typeface="Symbol" panose="05050102010706020507" pitchFamily="18" charset="2"/>
              </a:rPr>
              <a:t>x</a:t>
            </a:r>
            <a:r>
              <a:rPr lang="en-US" altLang="zh-CN" dirty="0">
                <a:ea typeface="宋体" panose="02010600030101010101" pitchFamily="2" charset="-122"/>
                <a:sym typeface="Symbol" panose="05050102010706020507" pitchFamily="18" charset="2"/>
              </a:rPr>
              <a:t> |</a:t>
            </a:r>
            <a:r>
              <a:rPr lang="en-US" altLang="zh-CN" i="1" dirty="0">
                <a:ea typeface="宋体" panose="02010600030101010101" pitchFamily="2" charset="-122"/>
                <a:sym typeface="Symbol" panose="05050102010706020507" pitchFamily="18" charset="2"/>
              </a:rPr>
              <a:t> x</a:t>
            </a:r>
            <a:r>
              <a:rPr lang="en-US" altLang="zh-CN" dirty="0">
                <a:ea typeface="宋体" panose="02010600030101010101" pitchFamily="2" charset="-122"/>
                <a:sym typeface="Symbol" panose="05050102010706020507" pitchFamily="18" charset="2"/>
              </a:rPr>
              <a:t> is a negative integer}</a:t>
            </a:r>
            <a:br>
              <a:rPr lang="en-US" altLang="zh-CN" dirty="0">
                <a:ea typeface="宋体" panose="02010600030101010101" pitchFamily="2" charset="-122"/>
                <a:sym typeface="Symbol" panose="05050102010706020507" pitchFamily="18" charset="2"/>
              </a:rPr>
            </a:br>
            <a:r>
              <a:rPr lang="en-US" altLang="zh-CN" dirty="0">
                <a:ea typeface="宋体" panose="02010600030101010101" pitchFamily="2" charset="-122"/>
                <a:sym typeface="Symbol" panose="05050102010706020507" pitchFamily="18" charset="2"/>
              </a:rPr>
              <a:t>           </a:t>
            </a:r>
          </a:p>
          <a:p>
            <a:pPr eaLnBrk="1" hangingPunct="1"/>
            <a:r>
              <a:rPr lang="en-US" altLang="zh-CN" dirty="0">
                <a:ea typeface="宋体" panose="02010600030101010101" pitchFamily="2" charset="-122"/>
                <a:sym typeface="Symbol" panose="05050102010706020507" pitchFamily="18" charset="2"/>
              </a:rPr>
              <a:t>Result = {… , −3, −2, −1}</a:t>
            </a:r>
          </a:p>
        </p:txBody>
      </p:sp>
      <p:sp>
        <p:nvSpPr>
          <p:cNvPr id="264196" name="Text Box 4"/>
          <p:cNvSpPr txBox="1"/>
          <p:nvPr/>
        </p:nvSpPr>
        <p:spPr>
          <a:xfrm>
            <a:off x="2514600" y="2057400"/>
            <a:ext cx="14478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50000"/>
              </a:spcBef>
              <a:buClrTx/>
              <a:buSzPct val="100000"/>
              <a:buNone/>
            </a:pPr>
            <a:r>
              <a:rPr lang="en-US" altLang="zh-CN" dirty="0">
                <a:solidFill>
                  <a:srgbClr val="006600"/>
                </a:solidFill>
                <a:latin typeface="Times New Roman" panose="02020603050405020304" pitchFamily="18" charset="0"/>
                <a:ea typeface="宋体" panose="02010600030101010101" pitchFamily="2" charset="-122"/>
              </a:rPr>
              <a:t>{1,4,6}</a:t>
            </a:r>
            <a:endParaRPr lang="en-US" altLang="zh-CN" sz="2400" dirty="0">
              <a:latin typeface="Times New Roman" panose="02020603050405020304" pitchFamily="18" charset="0"/>
              <a:ea typeface="宋体" panose="02010600030101010101" pitchFamily="2" charset="-122"/>
            </a:endParaRPr>
          </a:p>
        </p:txBody>
      </p:sp>
      <p:sp>
        <p:nvSpPr>
          <p:cNvPr id="264197" name="Line 5"/>
          <p:cNvSpPr/>
          <p:nvPr/>
        </p:nvSpPr>
        <p:spPr>
          <a:xfrm flipH="1">
            <a:off x="1409700" y="1676400"/>
            <a:ext cx="152400" cy="457200"/>
          </a:xfrm>
          <a:prstGeom prst="line">
            <a:avLst/>
          </a:prstGeom>
          <a:ln w="57150" cap="flat" cmpd="sng">
            <a:solidFill>
              <a:srgbClr val="FF0000"/>
            </a:solidFill>
            <a:prstDash val="solid"/>
            <a:headEnd type="none" w="med" len="med"/>
            <a:tailEnd type="none" w="med" len="med"/>
          </a:ln>
        </p:spPr>
      </p:sp>
      <p:sp>
        <p:nvSpPr>
          <p:cNvPr id="264198" name="Line 6"/>
          <p:cNvSpPr/>
          <p:nvPr/>
        </p:nvSpPr>
        <p:spPr>
          <a:xfrm flipH="1">
            <a:off x="1752600" y="1676400"/>
            <a:ext cx="152400" cy="457200"/>
          </a:xfrm>
          <a:prstGeom prst="line">
            <a:avLst/>
          </a:prstGeom>
          <a:ln w="57150" cap="flat" cmpd="sng">
            <a:solidFill>
              <a:srgbClr val="FF0000"/>
            </a:solidFill>
            <a:prstDash val="solid"/>
            <a:headEnd type="none" w="med" len="med"/>
            <a:tailEnd type="none" w="med" len="med"/>
          </a:ln>
        </p:spPr>
      </p:sp>
      <p:sp>
        <p:nvSpPr>
          <p:cNvPr id="264199" name="Line 7"/>
          <p:cNvSpPr/>
          <p:nvPr/>
        </p:nvSpPr>
        <p:spPr>
          <a:xfrm flipH="1">
            <a:off x="2413000" y="1676400"/>
            <a:ext cx="152400" cy="457200"/>
          </a:xfrm>
          <a:prstGeom prst="line">
            <a:avLst/>
          </a:prstGeom>
          <a:ln w="57150" cap="flat" cmpd="sng">
            <a:solidFill>
              <a:srgbClr val="FF0000"/>
            </a:solidFill>
            <a:prstDash val="solid"/>
            <a:headEnd type="none" w="med" len="med"/>
            <a:tailEnd type="none" w="med" len="med"/>
          </a:ln>
        </p:spPr>
      </p:sp>
      <p:sp>
        <p:nvSpPr>
          <p:cNvPr id="264200" name="Freeform 8"/>
          <p:cNvSpPr/>
          <p:nvPr/>
        </p:nvSpPr>
        <p:spPr>
          <a:xfrm>
            <a:off x="1651000" y="1143000"/>
            <a:ext cx="2057400" cy="533400"/>
          </a:xfrm>
          <a:custGeom>
            <a:avLst/>
            <a:gdLst>
              <a:gd name="txL" fmla="*/ 0 w 1392"/>
              <a:gd name="txT" fmla="*/ 0 h 336"/>
              <a:gd name="txR" fmla="*/ 1392 w 1392"/>
              <a:gd name="txB" fmla="*/ 336 h 336"/>
            </a:gdLst>
            <a:ahLst/>
            <a:cxnLst>
              <a:cxn ang="0">
                <a:pos x="2147483646" y="2147483646"/>
              </a:cxn>
              <a:cxn ang="0">
                <a:pos x="2147483646" y="0"/>
              </a:cxn>
              <a:cxn ang="0">
                <a:pos x="0" y="2147483646"/>
              </a:cxn>
            </a:cxnLst>
            <a:rect l="txL" t="txT" r="txR" b="txB"/>
            <a:pathLst>
              <a:path w="1392" h="336">
                <a:moveTo>
                  <a:pt x="1392" y="336"/>
                </a:moveTo>
                <a:cubicBezTo>
                  <a:pt x="1148" y="168"/>
                  <a:pt x="904" y="0"/>
                  <a:pt x="672" y="0"/>
                </a:cubicBezTo>
                <a:cubicBezTo>
                  <a:pt x="440" y="0"/>
                  <a:pt x="112" y="280"/>
                  <a:pt x="0" y="336"/>
                </a:cubicBezTo>
              </a:path>
            </a:pathLst>
          </a:custGeom>
          <a:noFill/>
          <a:ln w="38100" cap="flat" cmpd="sng">
            <a:solidFill>
              <a:srgbClr val="FF6600">
                <a:alpha val="100000"/>
              </a:srgbClr>
            </a:solidFill>
            <a:prstDash val="solid"/>
            <a:round/>
            <a:headEnd type="none" w="med" len="med"/>
            <a:tailEnd type="stealth" w="med" len="med"/>
          </a:ln>
        </p:spPr>
        <p:txBody>
          <a:bodyPr/>
          <a:lstStyle/>
          <a:p>
            <a:endParaRPr lang="zh-CN" altLang="en-US"/>
          </a:p>
        </p:txBody>
      </p:sp>
      <p:sp>
        <p:nvSpPr>
          <p:cNvPr id="264201" name="Freeform 9"/>
          <p:cNvSpPr/>
          <p:nvPr/>
        </p:nvSpPr>
        <p:spPr>
          <a:xfrm>
            <a:off x="1955800" y="1143000"/>
            <a:ext cx="2057400" cy="533400"/>
          </a:xfrm>
          <a:custGeom>
            <a:avLst/>
            <a:gdLst>
              <a:gd name="txL" fmla="*/ 0 w 1392"/>
              <a:gd name="txT" fmla="*/ 0 h 336"/>
              <a:gd name="txR" fmla="*/ 1392 w 1392"/>
              <a:gd name="txB" fmla="*/ 336 h 336"/>
            </a:gdLst>
            <a:ahLst/>
            <a:cxnLst>
              <a:cxn ang="0">
                <a:pos x="2147483646" y="2147483646"/>
              </a:cxn>
              <a:cxn ang="0">
                <a:pos x="2147483646" y="0"/>
              </a:cxn>
              <a:cxn ang="0">
                <a:pos x="0" y="2147483646"/>
              </a:cxn>
            </a:cxnLst>
            <a:rect l="txL" t="txT" r="txR" b="txB"/>
            <a:pathLst>
              <a:path w="1392" h="336">
                <a:moveTo>
                  <a:pt x="1392" y="336"/>
                </a:moveTo>
                <a:cubicBezTo>
                  <a:pt x="1148" y="168"/>
                  <a:pt x="904" y="0"/>
                  <a:pt x="672" y="0"/>
                </a:cubicBezTo>
                <a:cubicBezTo>
                  <a:pt x="440" y="0"/>
                  <a:pt x="112" y="280"/>
                  <a:pt x="0" y="336"/>
                </a:cubicBezTo>
              </a:path>
            </a:pathLst>
          </a:custGeom>
          <a:noFill/>
          <a:ln w="38100" cap="flat" cmpd="sng">
            <a:solidFill>
              <a:srgbClr val="FF6600">
                <a:alpha val="100000"/>
              </a:srgbClr>
            </a:solidFill>
            <a:prstDash val="solid"/>
            <a:round/>
            <a:headEnd type="none" w="med" len="med"/>
            <a:tailEnd type="stealth" w="med" len="med"/>
          </a:ln>
        </p:spPr>
        <p:txBody>
          <a:bodyPr/>
          <a:lstStyle/>
          <a:p>
            <a:endParaRPr lang="zh-CN" altLang="en-US"/>
          </a:p>
        </p:txBody>
      </p:sp>
      <p:sp>
        <p:nvSpPr>
          <p:cNvPr id="264202" name="Freeform 10"/>
          <p:cNvSpPr/>
          <p:nvPr/>
        </p:nvSpPr>
        <p:spPr>
          <a:xfrm>
            <a:off x="2565400" y="1143000"/>
            <a:ext cx="1828800" cy="533400"/>
          </a:xfrm>
          <a:custGeom>
            <a:avLst/>
            <a:gdLst>
              <a:gd name="txL" fmla="*/ 0 w 1392"/>
              <a:gd name="txT" fmla="*/ 0 h 336"/>
              <a:gd name="txR" fmla="*/ 1392 w 1392"/>
              <a:gd name="txB" fmla="*/ 336 h 336"/>
            </a:gdLst>
            <a:ahLst/>
            <a:cxnLst>
              <a:cxn ang="0">
                <a:pos x="2147483646" y="2147483646"/>
              </a:cxn>
              <a:cxn ang="0">
                <a:pos x="2147483646" y="0"/>
              </a:cxn>
              <a:cxn ang="0">
                <a:pos x="0" y="2147483646"/>
              </a:cxn>
            </a:cxnLst>
            <a:rect l="txL" t="txT" r="txR" b="txB"/>
            <a:pathLst>
              <a:path w="1392" h="336">
                <a:moveTo>
                  <a:pt x="1392" y="336"/>
                </a:moveTo>
                <a:cubicBezTo>
                  <a:pt x="1148" y="168"/>
                  <a:pt x="904" y="0"/>
                  <a:pt x="672" y="0"/>
                </a:cubicBezTo>
                <a:cubicBezTo>
                  <a:pt x="440" y="0"/>
                  <a:pt x="112" y="280"/>
                  <a:pt x="0" y="336"/>
                </a:cubicBezTo>
              </a:path>
            </a:pathLst>
          </a:custGeom>
          <a:noFill/>
          <a:ln w="38100" cap="flat" cmpd="sng">
            <a:solidFill>
              <a:srgbClr val="FF6600">
                <a:alpha val="100000"/>
              </a:srgbClr>
            </a:solidFill>
            <a:prstDash val="solid"/>
            <a:round/>
            <a:headEnd type="none" w="med" len="med"/>
            <a:tailEnd type="stealth" w="med" len="med"/>
          </a:ln>
        </p:spPr>
        <p:txBody>
          <a:bodyPr/>
          <a:lstStyle/>
          <a:p>
            <a:endParaRPr lang="zh-CN" altLang="en-US"/>
          </a:p>
        </p:txBody>
      </p:sp>
      <p:sp>
        <p:nvSpPr>
          <p:cNvPr id="264203" name="Oval 11"/>
          <p:cNvSpPr/>
          <p:nvPr/>
        </p:nvSpPr>
        <p:spPr>
          <a:xfrm>
            <a:off x="990600" y="1625600"/>
            <a:ext cx="304800" cy="533400"/>
          </a:xfrm>
          <a:prstGeom prst="ellipse">
            <a:avLst/>
          </a:prstGeom>
          <a:noFill/>
          <a:ln w="57150" cap="flat" cmpd="sng">
            <a:solidFill>
              <a:srgbClr val="00CC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264204" name="Oval 12"/>
          <p:cNvSpPr/>
          <p:nvPr/>
        </p:nvSpPr>
        <p:spPr>
          <a:xfrm>
            <a:off x="2032000" y="1600200"/>
            <a:ext cx="304800" cy="533400"/>
          </a:xfrm>
          <a:prstGeom prst="ellipse">
            <a:avLst/>
          </a:prstGeom>
          <a:noFill/>
          <a:ln w="57150" cap="flat" cmpd="sng">
            <a:solidFill>
              <a:srgbClr val="00CC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264205" name="Oval 13"/>
          <p:cNvSpPr/>
          <p:nvPr/>
        </p:nvSpPr>
        <p:spPr>
          <a:xfrm>
            <a:off x="2641600" y="1600200"/>
            <a:ext cx="304800" cy="533400"/>
          </a:xfrm>
          <a:prstGeom prst="ellipse">
            <a:avLst/>
          </a:prstGeom>
          <a:noFill/>
          <a:ln w="57150" cap="flat" cmpd="sng">
            <a:solidFill>
              <a:srgbClr val="00CC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64200"/>
                                        </p:tgtEl>
                                        <p:attrNameLst>
                                          <p:attrName>style.visibility</p:attrName>
                                        </p:attrNameLst>
                                      </p:cBhvr>
                                      <p:to>
                                        <p:strVal val="visible"/>
                                      </p:to>
                                    </p:set>
                                    <p:animEffect transition="in" filter="wipe(right)">
                                      <p:cBhvr>
                                        <p:cTn id="7" dur="500"/>
                                        <p:tgtEl>
                                          <p:spTgt spid="26420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64197"/>
                                        </p:tgtEl>
                                        <p:attrNameLst>
                                          <p:attrName>style.visibility</p:attrName>
                                        </p:attrNameLst>
                                      </p:cBhvr>
                                      <p:to>
                                        <p:strVal val="visible"/>
                                      </p:to>
                                    </p:set>
                                    <p:animEffect transition="in" filter="wipe(up)">
                                      <p:cBhvr>
                                        <p:cTn id="11" dur="500"/>
                                        <p:tgtEl>
                                          <p:spTgt spid="264197"/>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264201"/>
                                        </p:tgtEl>
                                        <p:attrNameLst>
                                          <p:attrName>style.visibility</p:attrName>
                                        </p:attrNameLst>
                                      </p:cBhvr>
                                      <p:to>
                                        <p:strVal val="visible"/>
                                      </p:to>
                                    </p:set>
                                    <p:animEffect transition="in" filter="wipe(right)">
                                      <p:cBhvr>
                                        <p:cTn id="15" dur="500"/>
                                        <p:tgtEl>
                                          <p:spTgt spid="264201"/>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64198"/>
                                        </p:tgtEl>
                                        <p:attrNameLst>
                                          <p:attrName>style.visibility</p:attrName>
                                        </p:attrNameLst>
                                      </p:cBhvr>
                                      <p:to>
                                        <p:strVal val="visible"/>
                                      </p:to>
                                    </p:set>
                                    <p:animEffect transition="in" filter="wipe(up)">
                                      <p:cBhvr>
                                        <p:cTn id="19" dur="500"/>
                                        <p:tgtEl>
                                          <p:spTgt spid="264198"/>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264202"/>
                                        </p:tgtEl>
                                        <p:attrNameLst>
                                          <p:attrName>style.visibility</p:attrName>
                                        </p:attrNameLst>
                                      </p:cBhvr>
                                      <p:to>
                                        <p:strVal val="visible"/>
                                      </p:to>
                                    </p:set>
                                    <p:animEffect transition="in" filter="wipe(right)">
                                      <p:cBhvr>
                                        <p:cTn id="23" dur="500"/>
                                        <p:tgtEl>
                                          <p:spTgt spid="264202"/>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64199"/>
                                        </p:tgtEl>
                                        <p:attrNameLst>
                                          <p:attrName>style.visibility</p:attrName>
                                        </p:attrNameLst>
                                      </p:cBhvr>
                                      <p:to>
                                        <p:strVal val="visible"/>
                                      </p:to>
                                    </p:set>
                                    <p:animEffect transition="in" filter="wipe(up)">
                                      <p:cBhvr>
                                        <p:cTn id="27" dur="500"/>
                                        <p:tgtEl>
                                          <p:spTgt spid="264199"/>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32" fill="hold" grpId="0" nodeType="clickEffect">
                                  <p:stCondLst>
                                    <p:cond delay="0"/>
                                  </p:stCondLst>
                                  <p:childTnLst>
                                    <p:set>
                                      <p:cBhvr>
                                        <p:cTn id="31" dur="1" fill="hold">
                                          <p:stCondLst>
                                            <p:cond delay="0"/>
                                          </p:stCondLst>
                                        </p:cTn>
                                        <p:tgtEl>
                                          <p:spTgt spid="264203"/>
                                        </p:tgtEl>
                                        <p:attrNameLst>
                                          <p:attrName>style.visibility</p:attrName>
                                        </p:attrNameLst>
                                      </p:cBhvr>
                                      <p:to>
                                        <p:strVal val="visible"/>
                                      </p:to>
                                    </p:set>
                                    <p:anim calcmode="lin" valueType="num">
                                      <p:cBhvr>
                                        <p:cTn id="32" dur="500" fill="hold"/>
                                        <p:tgtEl>
                                          <p:spTgt spid="264203"/>
                                        </p:tgtEl>
                                        <p:attrNameLst>
                                          <p:attrName>ppt_w</p:attrName>
                                        </p:attrNameLst>
                                      </p:cBhvr>
                                      <p:tavLst>
                                        <p:tav tm="0">
                                          <p:val>
                                            <p:strVal val="4*#ppt_w"/>
                                          </p:val>
                                        </p:tav>
                                        <p:tav tm="100000">
                                          <p:val>
                                            <p:strVal val="#ppt_w"/>
                                          </p:val>
                                        </p:tav>
                                      </p:tavLst>
                                    </p:anim>
                                    <p:anim calcmode="lin" valueType="num">
                                      <p:cBhvr>
                                        <p:cTn id="33" dur="500" fill="hold"/>
                                        <p:tgtEl>
                                          <p:spTgt spid="264203"/>
                                        </p:tgtEl>
                                        <p:attrNameLst>
                                          <p:attrName>ppt_h</p:attrName>
                                        </p:attrNameLst>
                                      </p:cBhvr>
                                      <p:tavLst>
                                        <p:tav tm="0">
                                          <p:val>
                                            <p:strVal val="4*#ppt_h"/>
                                          </p:val>
                                        </p:tav>
                                        <p:tav tm="100000">
                                          <p:val>
                                            <p:strVal val="#ppt_h"/>
                                          </p:val>
                                        </p:tav>
                                      </p:tavLst>
                                    </p:anim>
                                  </p:childTnLst>
                                </p:cTn>
                              </p:par>
                            </p:childTnLst>
                          </p:cTn>
                        </p:par>
                        <p:par>
                          <p:cTn id="34" fill="hold">
                            <p:stCondLst>
                              <p:cond delay="500"/>
                            </p:stCondLst>
                            <p:childTnLst>
                              <p:par>
                                <p:cTn id="35" presetID="23" presetClass="entr" presetSubtype="32" fill="hold" grpId="0" nodeType="afterEffect">
                                  <p:stCondLst>
                                    <p:cond delay="0"/>
                                  </p:stCondLst>
                                  <p:childTnLst>
                                    <p:set>
                                      <p:cBhvr>
                                        <p:cTn id="36" dur="1" fill="hold">
                                          <p:stCondLst>
                                            <p:cond delay="0"/>
                                          </p:stCondLst>
                                        </p:cTn>
                                        <p:tgtEl>
                                          <p:spTgt spid="264204"/>
                                        </p:tgtEl>
                                        <p:attrNameLst>
                                          <p:attrName>style.visibility</p:attrName>
                                        </p:attrNameLst>
                                      </p:cBhvr>
                                      <p:to>
                                        <p:strVal val="visible"/>
                                      </p:to>
                                    </p:set>
                                    <p:anim calcmode="lin" valueType="num">
                                      <p:cBhvr>
                                        <p:cTn id="37" dur="500" fill="hold"/>
                                        <p:tgtEl>
                                          <p:spTgt spid="264204"/>
                                        </p:tgtEl>
                                        <p:attrNameLst>
                                          <p:attrName>ppt_w</p:attrName>
                                        </p:attrNameLst>
                                      </p:cBhvr>
                                      <p:tavLst>
                                        <p:tav tm="0">
                                          <p:val>
                                            <p:strVal val="4*#ppt_w"/>
                                          </p:val>
                                        </p:tav>
                                        <p:tav tm="100000">
                                          <p:val>
                                            <p:strVal val="#ppt_w"/>
                                          </p:val>
                                        </p:tav>
                                      </p:tavLst>
                                    </p:anim>
                                    <p:anim calcmode="lin" valueType="num">
                                      <p:cBhvr>
                                        <p:cTn id="38" dur="500" fill="hold"/>
                                        <p:tgtEl>
                                          <p:spTgt spid="264204"/>
                                        </p:tgtEl>
                                        <p:attrNameLst>
                                          <p:attrName>ppt_h</p:attrName>
                                        </p:attrNameLst>
                                      </p:cBhvr>
                                      <p:tavLst>
                                        <p:tav tm="0">
                                          <p:val>
                                            <p:strVal val="4*#ppt_h"/>
                                          </p:val>
                                        </p:tav>
                                        <p:tav tm="100000">
                                          <p:val>
                                            <p:strVal val="#ppt_h"/>
                                          </p:val>
                                        </p:tav>
                                      </p:tavLst>
                                    </p:anim>
                                  </p:childTnLst>
                                </p:cTn>
                              </p:par>
                            </p:childTnLst>
                          </p:cTn>
                        </p:par>
                        <p:par>
                          <p:cTn id="39" fill="hold">
                            <p:stCondLst>
                              <p:cond delay="1000"/>
                            </p:stCondLst>
                            <p:childTnLst>
                              <p:par>
                                <p:cTn id="40" presetID="23" presetClass="entr" presetSubtype="32" fill="hold" grpId="0" nodeType="afterEffect">
                                  <p:stCondLst>
                                    <p:cond delay="0"/>
                                  </p:stCondLst>
                                  <p:childTnLst>
                                    <p:set>
                                      <p:cBhvr>
                                        <p:cTn id="41" dur="1" fill="hold">
                                          <p:stCondLst>
                                            <p:cond delay="0"/>
                                          </p:stCondLst>
                                        </p:cTn>
                                        <p:tgtEl>
                                          <p:spTgt spid="264205"/>
                                        </p:tgtEl>
                                        <p:attrNameLst>
                                          <p:attrName>style.visibility</p:attrName>
                                        </p:attrNameLst>
                                      </p:cBhvr>
                                      <p:to>
                                        <p:strVal val="visible"/>
                                      </p:to>
                                    </p:set>
                                    <p:anim calcmode="lin" valueType="num">
                                      <p:cBhvr>
                                        <p:cTn id="42" dur="500" fill="hold"/>
                                        <p:tgtEl>
                                          <p:spTgt spid="264205"/>
                                        </p:tgtEl>
                                        <p:attrNameLst>
                                          <p:attrName>ppt_w</p:attrName>
                                        </p:attrNameLst>
                                      </p:cBhvr>
                                      <p:tavLst>
                                        <p:tav tm="0">
                                          <p:val>
                                            <p:strVal val="4*#ppt_w"/>
                                          </p:val>
                                        </p:tav>
                                        <p:tav tm="100000">
                                          <p:val>
                                            <p:strVal val="#ppt_w"/>
                                          </p:val>
                                        </p:tav>
                                      </p:tavLst>
                                    </p:anim>
                                    <p:anim calcmode="lin" valueType="num">
                                      <p:cBhvr>
                                        <p:cTn id="43" dur="500" fill="hold"/>
                                        <p:tgtEl>
                                          <p:spTgt spid="264205"/>
                                        </p:tgtEl>
                                        <p:attrNameLst>
                                          <p:attrName>ppt_h</p:attrName>
                                        </p:attrNameLst>
                                      </p:cBhvr>
                                      <p:tavLst>
                                        <p:tav tm="0">
                                          <p:val>
                                            <p:strVal val="4*#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3" presetClass="entr" presetSubtype="32" fill="hold" grpId="0" nodeType="clickEffect">
                                  <p:stCondLst>
                                    <p:cond delay="0"/>
                                  </p:stCondLst>
                                  <p:childTnLst>
                                    <p:set>
                                      <p:cBhvr>
                                        <p:cTn id="47" dur="1" fill="hold">
                                          <p:stCondLst>
                                            <p:cond delay="0"/>
                                          </p:stCondLst>
                                        </p:cTn>
                                        <p:tgtEl>
                                          <p:spTgt spid="264196"/>
                                        </p:tgtEl>
                                        <p:attrNameLst>
                                          <p:attrName>style.visibility</p:attrName>
                                        </p:attrNameLst>
                                      </p:cBhvr>
                                      <p:to>
                                        <p:strVal val="visible"/>
                                      </p:to>
                                    </p:set>
                                    <p:anim calcmode="lin" valueType="num">
                                      <p:cBhvr>
                                        <p:cTn id="48" dur="500" fill="hold"/>
                                        <p:tgtEl>
                                          <p:spTgt spid="264196"/>
                                        </p:tgtEl>
                                        <p:attrNameLst>
                                          <p:attrName>ppt_w</p:attrName>
                                        </p:attrNameLst>
                                      </p:cBhvr>
                                      <p:tavLst>
                                        <p:tav tm="0">
                                          <p:val>
                                            <p:strVal val="4*#ppt_w"/>
                                          </p:val>
                                        </p:tav>
                                        <p:tav tm="100000">
                                          <p:val>
                                            <p:strVal val="#ppt_w"/>
                                          </p:val>
                                        </p:tav>
                                      </p:tavLst>
                                    </p:anim>
                                    <p:anim calcmode="lin" valueType="num">
                                      <p:cBhvr>
                                        <p:cTn id="49" dur="500" fill="hold"/>
                                        <p:tgtEl>
                                          <p:spTgt spid="26419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6" grpId="0"/>
      <p:bldP spid="264203" grpId="0" bldLvl="0" animBg="1"/>
      <p:bldP spid="264204" grpId="0" bldLvl="0" animBg="1"/>
      <p:bldP spid="264205"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Set Difference</a:t>
            </a:r>
          </a:p>
        </p:txBody>
      </p:sp>
      <p:sp>
        <p:nvSpPr>
          <p:cNvPr id="14339" name="Rectangle 3"/>
          <p:cNvSpPr>
            <a:spLocks noGrp="1"/>
          </p:cNvSpPr>
          <p:nvPr>
            <p:ph idx="1"/>
          </p:nvPr>
        </p:nvSpPr>
        <p:spPr/>
        <p:txBody>
          <a:bodyPr vert="horz" wrap="square" lIns="91440" tIns="45720" rIns="91440" bIns="45720" anchor="t"/>
          <a:lstStyle/>
          <a:p>
            <a:pPr eaLnBrk="1" hangingPunct="1"/>
            <a:r>
              <a:rPr lang="en-US" altLang="zh-CN" i="1" dirty="0">
                <a:ea typeface="宋体" panose="02010600030101010101" pitchFamily="2" charset="-122"/>
              </a:rPr>
              <a:t>A</a:t>
            </a:r>
            <a:r>
              <a:rPr lang="en-US" altLang="zh-CN" dirty="0">
                <a:ea typeface="宋体" panose="02010600030101010101" pitchFamily="2" charset="-122"/>
              </a:rPr>
              <a:t>−</a:t>
            </a:r>
            <a:r>
              <a:rPr lang="en-US" altLang="zh-CN" i="1" dirty="0">
                <a:ea typeface="宋体" panose="02010600030101010101" pitchFamily="2" charset="-122"/>
              </a:rPr>
              <a:t>B</a:t>
            </a:r>
            <a:r>
              <a:rPr lang="en-US" altLang="zh-CN" dirty="0">
                <a:ea typeface="宋体" panose="02010600030101010101" pitchFamily="2" charset="-122"/>
              </a:rPr>
              <a:t> is what’s left after </a:t>
            </a:r>
            <a:r>
              <a:rPr lang="en-US" altLang="zh-CN" i="1" dirty="0">
                <a:ea typeface="宋体" panose="02010600030101010101" pitchFamily="2" charset="-122"/>
              </a:rPr>
              <a:t>B</a:t>
            </a:r>
            <a:br>
              <a:rPr lang="en-US" altLang="zh-CN" dirty="0">
                <a:ea typeface="宋体" panose="02010600030101010101" pitchFamily="2" charset="-122"/>
              </a:rPr>
            </a:br>
            <a:r>
              <a:rPr lang="en-US" altLang="zh-CN" dirty="0">
                <a:ea typeface="宋体" panose="02010600030101010101" pitchFamily="2" charset="-122"/>
              </a:rPr>
              <a:t>“takes a bite out of </a:t>
            </a:r>
            <a:r>
              <a:rPr lang="en-US" altLang="zh-CN" i="1" dirty="0">
                <a:ea typeface="宋体" panose="02010600030101010101" pitchFamily="2" charset="-122"/>
              </a:rPr>
              <a:t>A</a:t>
            </a:r>
            <a:r>
              <a:rPr lang="en-US" altLang="zh-CN" dirty="0">
                <a:ea typeface="宋体" panose="02010600030101010101" pitchFamily="2" charset="-122"/>
              </a:rPr>
              <a:t>”</a:t>
            </a:r>
          </a:p>
        </p:txBody>
      </p:sp>
      <p:sp>
        <p:nvSpPr>
          <p:cNvPr id="14340" name="Oval 4"/>
          <p:cNvSpPr/>
          <p:nvPr/>
        </p:nvSpPr>
        <p:spPr>
          <a:xfrm>
            <a:off x="1371600" y="3124200"/>
            <a:ext cx="3200400" cy="2057400"/>
          </a:xfrm>
          <a:prstGeom prst="ellipse">
            <a:avLst/>
          </a:prstGeom>
          <a:solidFill>
            <a:srgbClr val="FFCC99"/>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14341" name="Text Box 5"/>
          <p:cNvSpPr txBox="1"/>
          <p:nvPr/>
        </p:nvSpPr>
        <p:spPr>
          <a:xfrm>
            <a:off x="2286000" y="5105400"/>
            <a:ext cx="14478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50000"/>
              </a:spcBef>
              <a:buClrTx/>
              <a:buSzPct val="100000"/>
              <a:buNone/>
            </a:pPr>
            <a:r>
              <a:rPr lang="en-US" altLang="zh-CN" sz="4000" dirty="0">
                <a:latin typeface="Times New Roman" panose="02020603050405020304" pitchFamily="18" charset="0"/>
                <a:ea typeface="宋体" panose="02010600030101010101" pitchFamily="2" charset="-122"/>
              </a:rPr>
              <a:t>Set </a:t>
            </a:r>
            <a:r>
              <a:rPr lang="en-US" altLang="zh-CN" sz="4000" i="1" dirty="0">
                <a:latin typeface="Times New Roman" panose="02020603050405020304" pitchFamily="18" charset="0"/>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p:txBody>
      </p:sp>
      <p:sp>
        <p:nvSpPr>
          <p:cNvPr id="14342" name="Oval 6"/>
          <p:cNvSpPr/>
          <p:nvPr/>
        </p:nvSpPr>
        <p:spPr>
          <a:xfrm>
            <a:off x="3429000" y="3200400"/>
            <a:ext cx="3276600" cy="2057400"/>
          </a:xfrm>
          <a:prstGeom prst="ellipse">
            <a:avLst/>
          </a:prstGeom>
          <a:solidFill>
            <a:srgbClr val="0000FF">
              <a:alpha val="50195"/>
            </a:srgbClr>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14343" name="Text Box 7"/>
          <p:cNvSpPr txBox="1"/>
          <p:nvPr/>
        </p:nvSpPr>
        <p:spPr>
          <a:xfrm>
            <a:off x="4419600" y="5181600"/>
            <a:ext cx="14478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50000"/>
              </a:spcBef>
              <a:buClrTx/>
              <a:buSzPct val="100000"/>
              <a:buNone/>
            </a:pPr>
            <a:r>
              <a:rPr lang="en-US" altLang="zh-CN" sz="4000" dirty="0">
                <a:latin typeface="Times New Roman" panose="02020603050405020304" pitchFamily="18" charset="0"/>
                <a:ea typeface="宋体" panose="02010600030101010101" pitchFamily="2" charset="-122"/>
              </a:rPr>
              <a:t>Set </a:t>
            </a:r>
            <a:r>
              <a:rPr lang="en-US" altLang="zh-CN" sz="4000" i="1" dirty="0">
                <a:latin typeface="Times New Roman" panose="02020603050405020304" pitchFamily="18" charset="0"/>
                <a:ea typeface="宋体" panose="02010600030101010101" pitchFamily="2" charset="-122"/>
              </a:rPr>
              <a:t>B</a:t>
            </a:r>
            <a:endParaRPr lang="en-US" altLang="zh-CN" sz="2400" dirty="0">
              <a:latin typeface="Times New Roman" panose="02020603050405020304" pitchFamily="18" charset="0"/>
              <a:ea typeface="宋体" panose="02010600030101010101" pitchFamily="2" charset="-122"/>
            </a:endParaRPr>
          </a:p>
        </p:txBody>
      </p:sp>
      <p:grpSp>
        <p:nvGrpSpPr>
          <p:cNvPr id="2" name="Group 8"/>
          <p:cNvGrpSpPr/>
          <p:nvPr/>
        </p:nvGrpSpPr>
        <p:grpSpPr>
          <a:xfrm>
            <a:off x="1397000" y="3140075"/>
            <a:ext cx="2695575" cy="2046288"/>
            <a:chOff x="880" y="1978"/>
            <a:chExt cx="1698" cy="1289"/>
          </a:xfrm>
        </p:grpSpPr>
        <p:sp>
          <p:nvSpPr>
            <p:cNvPr id="14359" name="Freeform 9"/>
            <p:cNvSpPr/>
            <p:nvPr/>
          </p:nvSpPr>
          <p:spPr>
            <a:xfrm>
              <a:off x="880" y="1978"/>
              <a:ext cx="1698" cy="1289"/>
            </a:xfrm>
            <a:custGeom>
              <a:avLst/>
              <a:gdLst>
                <a:gd name="txL" fmla="*/ 0 w 1698"/>
                <a:gd name="txT" fmla="*/ 0 h 1289"/>
                <a:gd name="txR" fmla="*/ 1698 w 1698"/>
                <a:gd name="txB" fmla="*/ 1289 h 1289"/>
              </a:gdLst>
              <a:ahLst/>
              <a:cxnLst>
                <a:cxn ang="0">
                  <a:pos x="466" y="1176"/>
                </a:cxn>
                <a:cxn ang="0">
                  <a:pos x="320" y="1119"/>
                </a:cxn>
                <a:cxn ang="0">
                  <a:pos x="271" y="1087"/>
                </a:cxn>
                <a:cxn ang="0">
                  <a:pos x="198" y="1006"/>
                </a:cxn>
                <a:cxn ang="0">
                  <a:pos x="166" y="965"/>
                </a:cxn>
                <a:cxn ang="0">
                  <a:pos x="125" y="933"/>
                </a:cxn>
                <a:cxn ang="0">
                  <a:pos x="93" y="860"/>
                </a:cxn>
                <a:cxn ang="0">
                  <a:pos x="61" y="819"/>
                </a:cxn>
                <a:cxn ang="0">
                  <a:pos x="36" y="746"/>
                </a:cxn>
                <a:cxn ang="0">
                  <a:pos x="28" y="722"/>
                </a:cxn>
                <a:cxn ang="0">
                  <a:pos x="20" y="511"/>
                </a:cxn>
                <a:cxn ang="0">
                  <a:pos x="69" y="398"/>
                </a:cxn>
                <a:cxn ang="0">
                  <a:pos x="101" y="333"/>
                </a:cxn>
                <a:cxn ang="0">
                  <a:pos x="158" y="276"/>
                </a:cxn>
                <a:cxn ang="0">
                  <a:pos x="231" y="227"/>
                </a:cxn>
                <a:cxn ang="0">
                  <a:pos x="312" y="162"/>
                </a:cxn>
                <a:cxn ang="0">
                  <a:pos x="450" y="106"/>
                </a:cxn>
                <a:cxn ang="0">
                  <a:pos x="701" y="25"/>
                </a:cxn>
                <a:cxn ang="0">
                  <a:pos x="1034" y="0"/>
                </a:cxn>
                <a:cxn ang="0">
                  <a:pos x="1423" y="73"/>
                </a:cxn>
                <a:cxn ang="0">
                  <a:pos x="1577" y="122"/>
                </a:cxn>
                <a:cxn ang="0">
                  <a:pos x="1691" y="171"/>
                </a:cxn>
                <a:cxn ang="0">
                  <a:pos x="1609" y="195"/>
                </a:cxn>
                <a:cxn ang="0">
                  <a:pos x="1536" y="235"/>
                </a:cxn>
                <a:cxn ang="0">
                  <a:pos x="1455" y="292"/>
                </a:cxn>
                <a:cxn ang="0">
                  <a:pos x="1439" y="325"/>
                </a:cxn>
                <a:cxn ang="0">
                  <a:pos x="1374" y="389"/>
                </a:cxn>
                <a:cxn ang="0">
                  <a:pos x="1342" y="438"/>
                </a:cxn>
                <a:cxn ang="0">
                  <a:pos x="1293" y="519"/>
                </a:cxn>
                <a:cxn ang="0">
                  <a:pos x="1277" y="584"/>
                </a:cxn>
                <a:cxn ang="0">
                  <a:pos x="1269" y="633"/>
                </a:cxn>
                <a:cxn ang="0">
                  <a:pos x="1285" y="852"/>
                </a:cxn>
                <a:cxn ang="0">
                  <a:pos x="1399" y="1046"/>
                </a:cxn>
                <a:cxn ang="0">
                  <a:pos x="1601" y="1168"/>
                </a:cxn>
                <a:cxn ang="0">
                  <a:pos x="1285" y="1273"/>
                </a:cxn>
                <a:cxn ang="0">
                  <a:pos x="985" y="1289"/>
                </a:cxn>
                <a:cxn ang="0">
                  <a:pos x="685" y="1257"/>
                </a:cxn>
                <a:cxn ang="0">
                  <a:pos x="555" y="1200"/>
                </a:cxn>
                <a:cxn ang="0">
                  <a:pos x="466" y="1176"/>
                </a:cxn>
              </a:cxnLst>
              <a:rect l="txL" t="txT" r="txR" b="txB"/>
              <a:pathLst>
                <a:path w="1698" h="1289">
                  <a:moveTo>
                    <a:pt x="466" y="1176"/>
                  </a:moveTo>
                  <a:cubicBezTo>
                    <a:pt x="416" y="1160"/>
                    <a:pt x="366" y="1144"/>
                    <a:pt x="320" y="1119"/>
                  </a:cubicBezTo>
                  <a:cubicBezTo>
                    <a:pt x="303" y="1110"/>
                    <a:pt x="271" y="1087"/>
                    <a:pt x="271" y="1087"/>
                  </a:cubicBezTo>
                  <a:cubicBezTo>
                    <a:pt x="260" y="1051"/>
                    <a:pt x="227" y="1029"/>
                    <a:pt x="198" y="1006"/>
                  </a:cubicBezTo>
                  <a:cubicBezTo>
                    <a:pt x="163" y="978"/>
                    <a:pt x="202" y="1001"/>
                    <a:pt x="166" y="965"/>
                  </a:cubicBezTo>
                  <a:cubicBezTo>
                    <a:pt x="154" y="953"/>
                    <a:pt x="138" y="945"/>
                    <a:pt x="125" y="933"/>
                  </a:cubicBezTo>
                  <a:cubicBezTo>
                    <a:pt x="117" y="909"/>
                    <a:pt x="106" y="881"/>
                    <a:pt x="93" y="860"/>
                  </a:cubicBezTo>
                  <a:cubicBezTo>
                    <a:pt x="65" y="812"/>
                    <a:pt x="88" y="880"/>
                    <a:pt x="61" y="819"/>
                  </a:cubicBezTo>
                  <a:cubicBezTo>
                    <a:pt x="58" y="812"/>
                    <a:pt x="41" y="762"/>
                    <a:pt x="36" y="746"/>
                  </a:cubicBezTo>
                  <a:cubicBezTo>
                    <a:pt x="33" y="738"/>
                    <a:pt x="28" y="722"/>
                    <a:pt x="28" y="722"/>
                  </a:cubicBezTo>
                  <a:cubicBezTo>
                    <a:pt x="38" y="622"/>
                    <a:pt x="0" y="610"/>
                    <a:pt x="20" y="511"/>
                  </a:cubicBezTo>
                  <a:cubicBezTo>
                    <a:pt x="22" y="499"/>
                    <a:pt x="64" y="402"/>
                    <a:pt x="69" y="398"/>
                  </a:cubicBezTo>
                  <a:cubicBezTo>
                    <a:pt x="85" y="387"/>
                    <a:pt x="82" y="339"/>
                    <a:pt x="101" y="333"/>
                  </a:cubicBezTo>
                  <a:cubicBezTo>
                    <a:pt x="117" y="328"/>
                    <a:pt x="144" y="285"/>
                    <a:pt x="158" y="276"/>
                  </a:cubicBezTo>
                  <a:cubicBezTo>
                    <a:pt x="214" y="239"/>
                    <a:pt x="188" y="241"/>
                    <a:pt x="231" y="227"/>
                  </a:cubicBezTo>
                  <a:cubicBezTo>
                    <a:pt x="274" y="164"/>
                    <a:pt x="226" y="243"/>
                    <a:pt x="312" y="162"/>
                  </a:cubicBezTo>
                  <a:cubicBezTo>
                    <a:pt x="332" y="144"/>
                    <a:pt x="423" y="117"/>
                    <a:pt x="450" y="106"/>
                  </a:cubicBezTo>
                  <a:cubicBezTo>
                    <a:pt x="511" y="80"/>
                    <a:pt x="637" y="37"/>
                    <a:pt x="701" y="25"/>
                  </a:cubicBezTo>
                  <a:cubicBezTo>
                    <a:pt x="831" y="1"/>
                    <a:pt x="903" y="18"/>
                    <a:pt x="1034" y="0"/>
                  </a:cubicBezTo>
                  <a:cubicBezTo>
                    <a:pt x="1185" y="14"/>
                    <a:pt x="1278" y="27"/>
                    <a:pt x="1423" y="73"/>
                  </a:cubicBezTo>
                  <a:cubicBezTo>
                    <a:pt x="1450" y="91"/>
                    <a:pt x="1546" y="112"/>
                    <a:pt x="1577" y="122"/>
                  </a:cubicBezTo>
                  <a:cubicBezTo>
                    <a:pt x="1582" y="128"/>
                    <a:pt x="1685" y="166"/>
                    <a:pt x="1691" y="171"/>
                  </a:cubicBezTo>
                  <a:cubicBezTo>
                    <a:pt x="1698" y="177"/>
                    <a:pt x="1609" y="185"/>
                    <a:pt x="1609" y="195"/>
                  </a:cubicBezTo>
                  <a:cubicBezTo>
                    <a:pt x="1609" y="199"/>
                    <a:pt x="1543" y="229"/>
                    <a:pt x="1536" y="235"/>
                  </a:cubicBezTo>
                  <a:cubicBezTo>
                    <a:pt x="1512" y="254"/>
                    <a:pt x="1482" y="276"/>
                    <a:pt x="1455" y="292"/>
                  </a:cubicBezTo>
                  <a:cubicBezTo>
                    <a:pt x="1401" y="324"/>
                    <a:pt x="1494" y="281"/>
                    <a:pt x="1439" y="325"/>
                  </a:cubicBezTo>
                  <a:cubicBezTo>
                    <a:pt x="1412" y="347"/>
                    <a:pt x="1398" y="363"/>
                    <a:pt x="1374" y="389"/>
                  </a:cubicBezTo>
                  <a:cubicBezTo>
                    <a:pt x="1358" y="437"/>
                    <a:pt x="1379" y="391"/>
                    <a:pt x="1342" y="438"/>
                  </a:cubicBezTo>
                  <a:cubicBezTo>
                    <a:pt x="1319" y="468"/>
                    <a:pt x="1314" y="487"/>
                    <a:pt x="1293" y="519"/>
                  </a:cubicBezTo>
                  <a:cubicBezTo>
                    <a:pt x="1283" y="533"/>
                    <a:pt x="1283" y="568"/>
                    <a:pt x="1277" y="584"/>
                  </a:cubicBezTo>
                  <a:cubicBezTo>
                    <a:pt x="1274" y="592"/>
                    <a:pt x="1269" y="633"/>
                    <a:pt x="1269" y="633"/>
                  </a:cubicBezTo>
                  <a:cubicBezTo>
                    <a:pt x="1287" y="746"/>
                    <a:pt x="1249" y="743"/>
                    <a:pt x="1285" y="852"/>
                  </a:cubicBezTo>
                  <a:cubicBezTo>
                    <a:pt x="1291" y="870"/>
                    <a:pt x="1388" y="1030"/>
                    <a:pt x="1399" y="1046"/>
                  </a:cubicBezTo>
                  <a:cubicBezTo>
                    <a:pt x="1445" y="1115"/>
                    <a:pt x="1575" y="1091"/>
                    <a:pt x="1601" y="1168"/>
                  </a:cubicBezTo>
                  <a:cubicBezTo>
                    <a:pt x="1514" y="1197"/>
                    <a:pt x="1389" y="1268"/>
                    <a:pt x="1285" y="1273"/>
                  </a:cubicBezTo>
                  <a:cubicBezTo>
                    <a:pt x="1217" y="1282"/>
                    <a:pt x="1052" y="1276"/>
                    <a:pt x="985" y="1289"/>
                  </a:cubicBezTo>
                  <a:cubicBezTo>
                    <a:pt x="861" y="1274"/>
                    <a:pt x="810" y="1268"/>
                    <a:pt x="685" y="1257"/>
                  </a:cubicBezTo>
                  <a:cubicBezTo>
                    <a:pt x="656" y="1251"/>
                    <a:pt x="591" y="1210"/>
                    <a:pt x="555" y="1200"/>
                  </a:cubicBezTo>
                  <a:cubicBezTo>
                    <a:pt x="527" y="1192"/>
                    <a:pt x="495" y="1176"/>
                    <a:pt x="466" y="1176"/>
                  </a:cubicBezTo>
                  <a:close/>
                </a:path>
              </a:pathLst>
            </a:custGeom>
            <a:noFill/>
            <a:ln w="101600" cap="flat" cmpd="sng">
              <a:solidFill>
                <a:srgbClr val="FF0000">
                  <a:alpha val="100000"/>
                </a:srgbClr>
              </a:solidFill>
              <a:prstDash val="solid"/>
              <a:round/>
              <a:headEnd type="none" w="med" len="med"/>
              <a:tailEnd type="none" w="med" len="med"/>
            </a:ln>
          </p:spPr>
          <p:txBody>
            <a:bodyPr/>
            <a:lstStyle/>
            <a:p>
              <a:endParaRPr lang="zh-CN" altLang="en-US"/>
            </a:p>
          </p:txBody>
        </p:sp>
        <p:sp>
          <p:nvSpPr>
            <p:cNvPr id="14360" name="Text Box 10"/>
            <p:cNvSpPr txBox="1"/>
            <p:nvPr/>
          </p:nvSpPr>
          <p:spPr>
            <a:xfrm>
              <a:off x="1200" y="2160"/>
              <a:ext cx="912" cy="82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50000"/>
                </a:spcBef>
                <a:buClrTx/>
                <a:buSzPct val="100000"/>
                <a:buNone/>
              </a:pPr>
              <a:r>
                <a:rPr lang="zh-CN" altLang="en-US" sz="4000" b="1" dirty="0">
                  <a:solidFill>
                    <a:srgbClr val="FF0000"/>
                  </a:solidFill>
                  <a:latin typeface="Times New Roman" panose="02020603050405020304" pitchFamily="18" charset="0"/>
                  <a:ea typeface="宋体" panose="02010600030101010101" pitchFamily="2" charset="-122"/>
                </a:rPr>
                <a:t> </a:t>
              </a:r>
              <a:r>
                <a:rPr lang="en-US" altLang="zh-CN" sz="4000" b="1" dirty="0">
                  <a:solidFill>
                    <a:srgbClr val="FF0000"/>
                  </a:solidFill>
                  <a:latin typeface="Times New Roman" panose="02020603050405020304" pitchFamily="18" charset="0"/>
                  <a:ea typeface="宋体" panose="02010600030101010101" pitchFamily="2" charset="-122"/>
                </a:rPr>
                <a:t>Set</a:t>
              </a:r>
              <a:br>
                <a:rPr lang="en-US" altLang="zh-CN" sz="4000" b="1" dirty="0">
                  <a:solidFill>
                    <a:srgbClr val="FF0000"/>
                  </a:solidFill>
                  <a:latin typeface="Times New Roman" panose="02020603050405020304" pitchFamily="18" charset="0"/>
                  <a:ea typeface="宋体" panose="02010600030101010101" pitchFamily="2" charset="-122"/>
                </a:rPr>
              </a:br>
              <a:r>
                <a:rPr lang="en-US" altLang="zh-CN" sz="4000" b="1" i="1" dirty="0">
                  <a:solidFill>
                    <a:srgbClr val="FF0000"/>
                  </a:solidFill>
                  <a:latin typeface="Times New Roman" panose="02020603050405020304" pitchFamily="18" charset="0"/>
                  <a:ea typeface="宋体" panose="02010600030101010101" pitchFamily="2" charset="-122"/>
                </a:rPr>
                <a:t>A</a:t>
              </a:r>
              <a:r>
                <a:rPr lang="en-US" altLang="zh-CN" sz="4000"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40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B</a:t>
              </a:r>
              <a:endParaRPr lang="en-US" altLang="zh-CN" sz="2400" dirty="0">
                <a:latin typeface="Times New Roman" panose="02020603050405020304" pitchFamily="18" charset="0"/>
                <a:ea typeface="宋体" panose="02010600030101010101" pitchFamily="2" charset="-122"/>
              </a:endParaRPr>
            </a:p>
          </p:txBody>
        </p:sp>
      </p:grpSp>
      <p:grpSp>
        <p:nvGrpSpPr>
          <p:cNvPr id="3" name="Group 11"/>
          <p:cNvGrpSpPr/>
          <p:nvPr/>
        </p:nvGrpSpPr>
        <p:grpSpPr>
          <a:xfrm>
            <a:off x="3657600" y="2514600"/>
            <a:ext cx="5181600" cy="2514600"/>
            <a:chOff x="2304" y="1536"/>
            <a:chExt cx="3264" cy="1584"/>
          </a:xfrm>
        </p:grpSpPr>
        <p:sp>
          <p:nvSpPr>
            <p:cNvPr id="14346" name="AutoShape 12"/>
            <p:cNvSpPr/>
            <p:nvPr/>
          </p:nvSpPr>
          <p:spPr>
            <a:xfrm>
              <a:off x="4272" y="1536"/>
              <a:ext cx="1296" cy="864"/>
            </a:xfrm>
            <a:prstGeom prst="wedgeEllipseCallout">
              <a:avLst>
                <a:gd name="adj1" fmla="val -58796"/>
                <a:gd name="adj2" fmla="val 36227"/>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0"/>
                </a:spcBef>
                <a:buClrTx/>
                <a:buSzPct val="100000"/>
                <a:buNone/>
              </a:pPr>
              <a:r>
                <a:rPr lang="en-US" altLang="zh-CN" sz="4000" dirty="0">
                  <a:latin typeface="Beesknees ITC" pitchFamily="82" charset="0"/>
                  <a:ea typeface="宋体" panose="02010600030101010101" pitchFamily="2" charset="-122"/>
                </a:rPr>
                <a:t>Chomp!</a:t>
              </a:r>
              <a:endParaRPr lang="en-US" altLang="zh-CN" sz="2400" dirty="0">
                <a:latin typeface="Times New Roman" panose="02020603050405020304" pitchFamily="18" charset="0"/>
                <a:ea typeface="宋体" panose="02010600030101010101" pitchFamily="2" charset="-122"/>
              </a:endParaRPr>
            </a:p>
          </p:txBody>
        </p:sp>
        <p:grpSp>
          <p:nvGrpSpPr>
            <p:cNvPr id="14347" name="Group 13"/>
            <p:cNvGrpSpPr/>
            <p:nvPr/>
          </p:nvGrpSpPr>
          <p:grpSpPr>
            <a:xfrm rot="240913">
              <a:off x="2304" y="2592"/>
              <a:ext cx="624" cy="528"/>
              <a:chOff x="2880" y="2544"/>
              <a:chExt cx="624" cy="528"/>
            </a:xfrm>
          </p:grpSpPr>
          <p:sp>
            <p:nvSpPr>
              <p:cNvPr id="14354" name="AutoShape 14"/>
              <p:cNvSpPr/>
              <p:nvPr/>
            </p:nvSpPr>
            <p:spPr>
              <a:xfrm rot="-2945991">
                <a:off x="2928" y="2880"/>
                <a:ext cx="144" cy="240"/>
              </a:xfrm>
              <a:prstGeom prst="triangle">
                <a:avLst>
                  <a:gd name="adj" fmla="val 50000"/>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14355" name="AutoShape 15"/>
              <p:cNvSpPr/>
              <p:nvPr/>
            </p:nvSpPr>
            <p:spPr>
              <a:xfrm rot="-2945991">
                <a:off x="3120" y="2688"/>
                <a:ext cx="144" cy="240"/>
              </a:xfrm>
              <a:prstGeom prst="triangle">
                <a:avLst>
                  <a:gd name="adj" fmla="val 50000"/>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14356" name="AutoShape 16"/>
              <p:cNvSpPr/>
              <p:nvPr/>
            </p:nvSpPr>
            <p:spPr>
              <a:xfrm rot="-2945991">
                <a:off x="3024" y="2784"/>
                <a:ext cx="144" cy="240"/>
              </a:xfrm>
              <a:prstGeom prst="triangle">
                <a:avLst>
                  <a:gd name="adj" fmla="val 50000"/>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14357" name="AutoShape 17"/>
              <p:cNvSpPr/>
              <p:nvPr/>
            </p:nvSpPr>
            <p:spPr>
              <a:xfrm rot="-2945991">
                <a:off x="3312" y="2496"/>
                <a:ext cx="144" cy="240"/>
              </a:xfrm>
              <a:prstGeom prst="triangle">
                <a:avLst>
                  <a:gd name="adj" fmla="val 50000"/>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14358" name="AutoShape 18"/>
              <p:cNvSpPr/>
              <p:nvPr/>
            </p:nvSpPr>
            <p:spPr>
              <a:xfrm rot="-2945991">
                <a:off x="3216" y="2592"/>
                <a:ext cx="144" cy="240"/>
              </a:xfrm>
              <a:prstGeom prst="triangle">
                <a:avLst>
                  <a:gd name="adj" fmla="val 50000"/>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grpSp>
        <p:grpSp>
          <p:nvGrpSpPr>
            <p:cNvPr id="14348" name="Group 19"/>
            <p:cNvGrpSpPr/>
            <p:nvPr/>
          </p:nvGrpSpPr>
          <p:grpSpPr>
            <a:xfrm rot="-22111" flipV="1">
              <a:off x="2400" y="2160"/>
              <a:ext cx="624" cy="528"/>
              <a:chOff x="2880" y="2544"/>
              <a:chExt cx="624" cy="528"/>
            </a:xfrm>
          </p:grpSpPr>
          <p:sp>
            <p:nvSpPr>
              <p:cNvPr id="14349" name="AutoShape 20"/>
              <p:cNvSpPr/>
              <p:nvPr/>
            </p:nvSpPr>
            <p:spPr>
              <a:xfrm rot="-2945991">
                <a:off x="2928" y="2880"/>
                <a:ext cx="144" cy="240"/>
              </a:xfrm>
              <a:prstGeom prst="triangle">
                <a:avLst>
                  <a:gd name="adj" fmla="val 50000"/>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14350" name="AutoShape 21"/>
              <p:cNvSpPr/>
              <p:nvPr/>
            </p:nvSpPr>
            <p:spPr>
              <a:xfrm rot="-2945991">
                <a:off x="3120" y="2688"/>
                <a:ext cx="144" cy="240"/>
              </a:xfrm>
              <a:prstGeom prst="triangle">
                <a:avLst>
                  <a:gd name="adj" fmla="val 50000"/>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14351" name="AutoShape 22"/>
              <p:cNvSpPr/>
              <p:nvPr/>
            </p:nvSpPr>
            <p:spPr>
              <a:xfrm rot="-2945991">
                <a:off x="3024" y="2784"/>
                <a:ext cx="144" cy="240"/>
              </a:xfrm>
              <a:prstGeom prst="triangle">
                <a:avLst>
                  <a:gd name="adj" fmla="val 50000"/>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14352" name="AutoShape 23"/>
              <p:cNvSpPr/>
              <p:nvPr/>
            </p:nvSpPr>
            <p:spPr>
              <a:xfrm rot="-2945991">
                <a:off x="3312" y="2496"/>
                <a:ext cx="144" cy="240"/>
              </a:xfrm>
              <a:prstGeom prst="triangle">
                <a:avLst>
                  <a:gd name="adj" fmla="val 50000"/>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14353" name="AutoShape 24"/>
              <p:cNvSpPr/>
              <p:nvPr/>
            </p:nvSpPr>
            <p:spPr>
              <a:xfrm rot="-2945991">
                <a:off x="3216" y="2592"/>
                <a:ext cx="144" cy="240"/>
              </a:xfrm>
              <a:prstGeom prst="triangle">
                <a:avLst>
                  <a:gd name="adj" fmla="val 50000"/>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Symmetric Difference</a:t>
            </a:r>
          </a:p>
        </p:txBody>
      </p:sp>
      <p:sp>
        <p:nvSpPr>
          <p:cNvPr id="16387" name="Rectangle 3"/>
          <p:cNvSpPr>
            <a:spLocks noGrp="1"/>
          </p:cNvSpPr>
          <p:nvPr>
            <p:ph idx="1"/>
          </p:nvPr>
        </p:nvSpPr>
        <p:spPr>
          <a:xfrm>
            <a:off x="609600" y="1600200"/>
            <a:ext cx="7924800" cy="4724400"/>
          </a:xfrm>
        </p:spPr>
        <p:txBody>
          <a:bodyPr vert="horz" wrap="square" lIns="91440" tIns="45720" rIns="91440" bIns="45720" anchor="t"/>
          <a:lstStyle/>
          <a:p>
            <a:pPr eaLnBrk="1" hangingPunct="1">
              <a:lnSpc>
                <a:spcPct val="90000"/>
              </a:lnSpc>
            </a:pPr>
            <a:r>
              <a:rPr lang="en-US" altLang="zh-CN" sz="2800" dirty="0">
                <a:ea typeface="宋体" panose="02010600030101010101" pitchFamily="2" charset="-122"/>
              </a:rPr>
              <a:t>For sets </a:t>
            </a:r>
            <a:r>
              <a:rPr lang="en-US" altLang="zh-CN" sz="2800" i="1" dirty="0">
                <a:ea typeface="宋体" panose="02010600030101010101" pitchFamily="2" charset="-122"/>
              </a:rPr>
              <a:t>A</a:t>
            </a:r>
            <a:r>
              <a:rPr lang="en-US" altLang="zh-CN" sz="2800" dirty="0">
                <a:ea typeface="宋体" panose="02010600030101010101" pitchFamily="2" charset="-122"/>
              </a:rPr>
              <a:t>, </a:t>
            </a:r>
            <a:r>
              <a:rPr lang="en-US" altLang="zh-CN" sz="2800" i="1" dirty="0">
                <a:ea typeface="宋体" panose="02010600030101010101" pitchFamily="2" charset="-122"/>
              </a:rPr>
              <a:t>B</a:t>
            </a:r>
            <a:r>
              <a:rPr lang="en-US" altLang="zh-CN" sz="2800" dirty="0">
                <a:ea typeface="宋体" panose="02010600030101010101" pitchFamily="2" charset="-122"/>
              </a:rPr>
              <a:t>, the </a:t>
            </a:r>
            <a:r>
              <a:rPr lang="en-US" altLang="zh-CN" sz="2800" i="1" dirty="0">
                <a:ea typeface="宋体" panose="02010600030101010101" pitchFamily="2" charset="-122"/>
              </a:rPr>
              <a:t>symmetric difference</a:t>
            </a:r>
            <a:r>
              <a:rPr lang="en-US" altLang="zh-CN" sz="2800" dirty="0">
                <a:ea typeface="宋体" panose="02010600030101010101" pitchFamily="2" charset="-122"/>
              </a:rPr>
              <a:t> </a:t>
            </a:r>
            <a:r>
              <a:rPr lang="en-US" altLang="zh-CN" sz="2800" i="1" dirty="0">
                <a:ea typeface="宋体" panose="02010600030101010101" pitchFamily="2" charset="-122"/>
              </a:rPr>
              <a:t>of A and B</a:t>
            </a:r>
            <a:r>
              <a:rPr lang="en-US" altLang="zh-CN" sz="2800" dirty="0">
                <a:ea typeface="宋体" panose="02010600030101010101" pitchFamily="2" charset="-122"/>
              </a:rPr>
              <a:t>, written </a:t>
            </a:r>
            <a:r>
              <a:rPr lang="en-US" altLang="zh-CN" sz="2800" i="1" dirty="0">
                <a:ea typeface="宋体" panose="02010600030101010101" pitchFamily="2" charset="-122"/>
              </a:rPr>
              <a:t>A </a:t>
            </a:r>
            <a:r>
              <a:rPr lang="zh-CN" altLang="en-US" sz="2800" b="1" dirty="0">
                <a:ea typeface="宋体" panose="02010600030101010101" pitchFamily="2" charset="-122"/>
                <a:sym typeface="Symbol" panose="05050102010706020507" pitchFamily="18" charset="2"/>
              </a:rPr>
              <a:t></a:t>
            </a:r>
            <a:r>
              <a:rPr lang="en-US" altLang="zh-CN" sz="2800" dirty="0">
                <a:ea typeface="宋体" panose="02010600030101010101" pitchFamily="2" charset="-122"/>
                <a:sym typeface="Symbol" panose="05050102010706020507" pitchFamily="18" charset="2"/>
              </a:rPr>
              <a:t> </a:t>
            </a:r>
            <a:r>
              <a:rPr lang="en-US" altLang="zh-CN" sz="2800" i="1" dirty="0">
                <a:ea typeface="宋体" panose="02010600030101010101" pitchFamily="2" charset="-122"/>
              </a:rPr>
              <a:t>B</a:t>
            </a:r>
            <a:r>
              <a:rPr lang="en-US" altLang="zh-CN" sz="2800" dirty="0">
                <a:ea typeface="宋体" panose="02010600030101010101" pitchFamily="2" charset="-122"/>
              </a:rPr>
              <a:t>, is the set:</a:t>
            </a:r>
            <a:br>
              <a:rPr lang="en-US" altLang="zh-CN" sz="2800" dirty="0">
                <a:ea typeface="宋体" panose="02010600030101010101" pitchFamily="2" charset="-122"/>
              </a:rPr>
            </a:br>
            <a:r>
              <a:rPr lang="en-US" altLang="zh-CN" sz="2800" i="1" dirty="0">
                <a:solidFill>
                  <a:srgbClr val="FF3300"/>
                </a:solidFill>
                <a:ea typeface="宋体" panose="02010600030101010101" pitchFamily="2" charset="-122"/>
              </a:rPr>
              <a:t>A </a:t>
            </a:r>
            <a:r>
              <a:rPr lang="zh-CN" altLang="en-US" sz="2800" b="1" dirty="0">
                <a:solidFill>
                  <a:srgbClr val="FF3300"/>
                </a:solidFill>
                <a:ea typeface="宋体" panose="02010600030101010101" pitchFamily="2" charset="-122"/>
                <a:sym typeface="Symbol" panose="05050102010706020507" pitchFamily="18" charset="2"/>
              </a:rPr>
              <a:t></a:t>
            </a:r>
            <a:r>
              <a:rPr lang="en-US" altLang="zh-CN" sz="2800" dirty="0">
                <a:solidFill>
                  <a:srgbClr val="FF3300"/>
                </a:solidFill>
                <a:ea typeface="宋体" panose="02010600030101010101" pitchFamily="2" charset="-122"/>
                <a:sym typeface="Symbol" panose="05050102010706020507" pitchFamily="18" charset="2"/>
              </a:rPr>
              <a:t> </a:t>
            </a:r>
            <a:r>
              <a:rPr lang="en-US" altLang="zh-CN" sz="2800" i="1" dirty="0">
                <a:solidFill>
                  <a:srgbClr val="FF3300"/>
                </a:solidFill>
                <a:ea typeface="宋体" panose="02010600030101010101" pitchFamily="2" charset="-122"/>
              </a:rPr>
              <a:t>B </a:t>
            </a:r>
            <a:r>
              <a:rPr lang="en-US" altLang="zh-CN" sz="2800" dirty="0">
                <a:solidFill>
                  <a:srgbClr val="FF3300"/>
                </a:solidFill>
                <a:ea typeface="宋体" panose="02010600030101010101" pitchFamily="2" charset="-122"/>
              </a:rPr>
              <a:t>:</a:t>
            </a:r>
            <a:r>
              <a:rPr lang="en-US" altLang="zh-CN" sz="2800" dirty="0">
                <a:solidFill>
                  <a:srgbClr val="FF3300"/>
                </a:solidFill>
                <a:ea typeface="宋体" panose="02010600030101010101" pitchFamily="2" charset="-122"/>
                <a:sym typeface="Symbol" panose="05050102010706020507" pitchFamily="18" charset="2"/>
              </a:rPr>
              <a:t> (A  B) </a:t>
            </a:r>
            <a:r>
              <a:rPr lang="en-US" altLang="zh-CN" sz="2800" b="1" dirty="0">
                <a:solidFill>
                  <a:srgbClr val="FF3300"/>
                </a:solidFill>
                <a:ea typeface="宋体" panose="02010600030101010101" pitchFamily="2" charset="-122"/>
                <a:sym typeface="Symbol" panose="05050102010706020507" pitchFamily="18" charset="2"/>
              </a:rPr>
              <a:t></a:t>
            </a:r>
            <a:r>
              <a:rPr lang="en-US" altLang="zh-CN" sz="2800" dirty="0">
                <a:solidFill>
                  <a:srgbClr val="FF3300"/>
                </a:solidFill>
                <a:ea typeface="宋体" panose="02010600030101010101" pitchFamily="2" charset="-122"/>
                <a:sym typeface="Symbol" panose="05050102010706020507" pitchFamily="18" charset="2"/>
              </a:rPr>
              <a:t>(B  A)  (A </a:t>
            </a:r>
            <a:r>
              <a:rPr lang="en-US" altLang="zh-CN" sz="2800" b="1" dirty="0">
                <a:solidFill>
                  <a:srgbClr val="FF3300"/>
                </a:solidFill>
                <a:ea typeface="宋体" panose="02010600030101010101" pitchFamily="2" charset="-122"/>
                <a:sym typeface="Symbol" panose="05050102010706020507" pitchFamily="18" charset="2"/>
              </a:rPr>
              <a:t></a:t>
            </a:r>
            <a:r>
              <a:rPr lang="en-US" altLang="zh-CN" sz="2800" dirty="0">
                <a:solidFill>
                  <a:srgbClr val="FF3300"/>
                </a:solidFill>
                <a:ea typeface="宋体" panose="02010600030101010101" pitchFamily="2" charset="-122"/>
                <a:sym typeface="Symbol" panose="05050102010706020507" pitchFamily="18" charset="2"/>
              </a:rPr>
              <a:t> B) </a:t>
            </a:r>
            <a:r>
              <a:rPr lang="en-US" altLang="zh-TW" sz="2800" dirty="0">
                <a:solidFill>
                  <a:srgbClr val="FF3300"/>
                </a:solidFill>
                <a:ea typeface="宋体" panose="02010600030101010101" pitchFamily="2" charset="-122"/>
                <a:sym typeface="Symbol" panose="05050102010706020507" pitchFamily="18" charset="2"/>
              </a:rPr>
              <a:t> </a:t>
            </a:r>
            <a:r>
              <a:rPr lang="en-US" altLang="zh-CN" sz="2800" dirty="0">
                <a:solidFill>
                  <a:srgbClr val="FF3300"/>
                </a:solidFill>
                <a:ea typeface="宋体" panose="02010600030101010101" pitchFamily="2" charset="-122"/>
                <a:sym typeface="Symbol" panose="05050102010706020507" pitchFamily="18" charset="2"/>
              </a:rPr>
              <a:t>(</a:t>
            </a:r>
            <a:r>
              <a:rPr lang="en-US" altLang="zh-TW" sz="2800" dirty="0">
                <a:solidFill>
                  <a:srgbClr val="FF3300"/>
                </a:solidFill>
                <a:ea typeface="宋体" panose="02010600030101010101" pitchFamily="2" charset="-122"/>
                <a:sym typeface="Symbol" panose="05050102010706020507" pitchFamily="18" charset="2"/>
              </a:rPr>
              <a:t>A </a:t>
            </a:r>
            <a:r>
              <a:rPr lang="en-US" altLang="zh-CN" sz="2800" dirty="0">
                <a:solidFill>
                  <a:srgbClr val="FF0000"/>
                </a:solidFill>
                <a:ea typeface="宋体" panose="02010600030101010101" pitchFamily="2" charset="-122"/>
                <a:sym typeface="Symbol" panose="05050102010706020507" pitchFamily="18" charset="2"/>
              </a:rPr>
              <a:t></a:t>
            </a:r>
            <a:r>
              <a:rPr lang="en-US" altLang="zh-CN" sz="2800" dirty="0">
                <a:solidFill>
                  <a:srgbClr val="FF3300"/>
                </a:solidFill>
                <a:ea typeface="宋体" panose="02010600030101010101" pitchFamily="2" charset="-122"/>
                <a:sym typeface="Symbol" panose="05050102010706020507" pitchFamily="18" charset="2"/>
              </a:rPr>
              <a:t> B)</a:t>
            </a:r>
          </a:p>
          <a:p>
            <a:pPr eaLnBrk="1" hangingPunct="1">
              <a:lnSpc>
                <a:spcPct val="90000"/>
              </a:lnSpc>
            </a:pPr>
            <a:endParaRPr lang="en-US" altLang="zh-CN" sz="2800" dirty="0">
              <a:solidFill>
                <a:srgbClr val="FF3300"/>
              </a:solidFill>
              <a:ea typeface="宋体" panose="02010600030101010101" pitchFamily="2" charset="-122"/>
              <a:sym typeface="Symbol" panose="05050102010706020507" pitchFamily="18" charset="2"/>
            </a:endParaRPr>
          </a:p>
          <a:p>
            <a:pPr eaLnBrk="1" hangingPunct="1">
              <a:lnSpc>
                <a:spcPct val="90000"/>
              </a:lnSpc>
            </a:pPr>
            <a:endParaRPr lang="en-US" altLang="zh-CN" sz="2800" dirty="0">
              <a:solidFill>
                <a:srgbClr val="FF3300"/>
              </a:solidFill>
              <a:ea typeface="宋体" panose="02010600030101010101" pitchFamily="2" charset="-122"/>
              <a:sym typeface="Symbol" panose="05050102010706020507" pitchFamily="18" charset="2"/>
            </a:endParaRPr>
          </a:p>
          <a:p>
            <a:pPr eaLnBrk="1" hangingPunct="1">
              <a:lnSpc>
                <a:spcPct val="90000"/>
              </a:lnSpc>
            </a:pPr>
            <a:endParaRPr lang="en-US" altLang="zh-CN" sz="2800" dirty="0">
              <a:solidFill>
                <a:srgbClr val="FF3300"/>
              </a:solidFill>
              <a:ea typeface="宋体" panose="02010600030101010101" pitchFamily="2" charset="-122"/>
              <a:sym typeface="Symbol" panose="05050102010706020507" pitchFamily="18" charset="2"/>
            </a:endParaRPr>
          </a:p>
          <a:p>
            <a:pPr eaLnBrk="1" hangingPunct="1">
              <a:lnSpc>
                <a:spcPct val="90000"/>
              </a:lnSpc>
            </a:pPr>
            <a:endParaRPr lang="en-US" altLang="zh-CN" sz="2800" dirty="0">
              <a:solidFill>
                <a:srgbClr val="FF3300"/>
              </a:solidFill>
              <a:ea typeface="宋体" panose="02010600030101010101" pitchFamily="2" charset="-122"/>
              <a:sym typeface="Symbol" panose="05050102010706020507" pitchFamily="18" charset="2"/>
            </a:endParaRPr>
          </a:p>
          <a:p>
            <a:pPr eaLnBrk="1" hangingPunct="1">
              <a:lnSpc>
                <a:spcPct val="90000"/>
              </a:lnSpc>
            </a:pPr>
            <a:endParaRPr lang="en-US" altLang="zh-CN" sz="2800" dirty="0">
              <a:solidFill>
                <a:srgbClr val="FF3300"/>
              </a:solidFill>
              <a:ea typeface="宋体" panose="02010600030101010101" pitchFamily="2" charset="-122"/>
              <a:sym typeface="Symbol" panose="05050102010706020507" pitchFamily="18" charset="2"/>
            </a:endParaRPr>
          </a:p>
          <a:p>
            <a:pPr eaLnBrk="1" hangingPunct="1">
              <a:lnSpc>
                <a:spcPct val="90000"/>
              </a:lnSpc>
            </a:pPr>
            <a:r>
              <a:rPr lang="en-US" altLang="zh-CN" sz="2800" dirty="0">
                <a:solidFill>
                  <a:srgbClr val="FF3300"/>
                </a:solidFill>
                <a:ea typeface="宋体" panose="02010600030101010101" pitchFamily="2" charset="-122"/>
                <a:sym typeface="Symbol" panose="05050102010706020507" pitchFamily="18" charset="2"/>
              </a:rPr>
              <a:t> </a:t>
            </a:r>
            <a:r>
              <a:rPr lang="en-US" altLang="zh-CN" sz="2800" dirty="0">
                <a:ea typeface="宋体" panose="02010600030101010101" pitchFamily="2" charset="-122"/>
                <a:sym typeface="Symbol" panose="05050102010706020507" pitchFamily="18" charset="2"/>
              </a:rPr>
              <a:t>E.g.</a:t>
            </a:r>
            <a:r>
              <a:rPr lang="en-US" altLang="zh-CN" sz="2800" dirty="0">
                <a:solidFill>
                  <a:srgbClr val="FF3300"/>
                </a:solidFill>
                <a:ea typeface="宋体" panose="02010600030101010101" pitchFamily="2" charset="-122"/>
                <a:sym typeface="Symbol" panose="05050102010706020507" pitchFamily="18" charset="2"/>
              </a:rPr>
              <a:t> </a:t>
            </a:r>
            <a:r>
              <a:rPr lang="en-US" altLang="zh-CN" sz="2800" dirty="0">
                <a:ea typeface="宋体" panose="02010600030101010101" pitchFamily="2" charset="-122"/>
                <a:sym typeface="Symbol" panose="05050102010706020507" pitchFamily="18" charset="2"/>
              </a:rPr>
              <a:t>A= {1, 2, 3, 4, 5}, B = {4, 5, 6, 7, 8},</a:t>
            </a:r>
          </a:p>
          <a:p>
            <a:pPr eaLnBrk="1" hangingPunct="1">
              <a:lnSpc>
                <a:spcPct val="90000"/>
              </a:lnSpc>
              <a:buNone/>
            </a:pPr>
            <a:r>
              <a:rPr lang="en-US" altLang="zh-CN" sz="2800" i="1" dirty="0">
                <a:solidFill>
                  <a:srgbClr val="FF3300"/>
                </a:solidFill>
                <a:ea typeface="宋体" panose="02010600030101010101" pitchFamily="2" charset="-122"/>
              </a:rPr>
              <a:t>           </a:t>
            </a:r>
            <a:r>
              <a:rPr lang="en-US" altLang="zh-CN" sz="2800" i="1" dirty="0">
                <a:ea typeface="宋体" panose="02010600030101010101" pitchFamily="2" charset="-122"/>
              </a:rPr>
              <a:t>A </a:t>
            </a:r>
            <a:r>
              <a:rPr lang="zh-CN" altLang="en-US" sz="2800" b="1" dirty="0">
                <a:ea typeface="宋体" panose="02010600030101010101" pitchFamily="2" charset="-122"/>
                <a:sym typeface="Symbol" panose="05050102010706020507" pitchFamily="18" charset="2"/>
              </a:rPr>
              <a:t></a:t>
            </a:r>
            <a:r>
              <a:rPr lang="en-US" altLang="zh-CN" sz="2800" dirty="0">
                <a:ea typeface="宋体" panose="02010600030101010101" pitchFamily="2" charset="-122"/>
                <a:sym typeface="Symbol" panose="05050102010706020507" pitchFamily="18" charset="2"/>
              </a:rPr>
              <a:t> </a:t>
            </a:r>
            <a:r>
              <a:rPr lang="en-US" altLang="zh-CN" sz="2800" i="1" dirty="0">
                <a:ea typeface="宋体" panose="02010600030101010101" pitchFamily="2" charset="-122"/>
              </a:rPr>
              <a:t>B= </a:t>
            </a:r>
            <a:r>
              <a:rPr lang="en-US" altLang="zh-CN" sz="2800" dirty="0">
                <a:ea typeface="宋体" panose="02010600030101010101" pitchFamily="2" charset="-122"/>
              </a:rPr>
              <a:t>{1, 2, 3, 6, 7, 8}</a:t>
            </a:r>
          </a:p>
        </p:txBody>
      </p:sp>
      <p:pic>
        <p:nvPicPr>
          <p:cNvPr id="16388" name="Picture 4"/>
          <p:cNvPicPr>
            <a:picLocks noChangeAspect="1"/>
          </p:cNvPicPr>
          <p:nvPr/>
        </p:nvPicPr>
        <p:blipFill>
          <a:blip r:embed="rId3"/>
          <a:stretch>
            <a:fillRect/>
          </a:stretch>
        </p:blipFill>
        <p:spPr>
          <a:xfrm>
            <a:off x="2286000" y="2859088"/>
            <a:ext cx="3886200" cy="2325687"/>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Set Complements</a:t>
            </a:r>
          </a:p>
        </p:txBody>
      </p:sp>
      <p:sp>
        <p:nvSpPr>
          <p:cNvPr id="18435" name="Rectangle 3"/>
          <p:cNvSpPr>
            <a:spLocks noGrp="1"/>
          </p:cNvSpPr>
          <p:nvPr>
            <p:ph idx="1"/>
          </p:nvPr>
        </p:nvSpPr>
        <p:spPr/>
        <p:txBody>
          <a:bodyPr vert="horz" wrap="square" lIns="91440" tIns="45720" rIns="91440" bIns="45720" anchor="t"/>
          <a:lstStyle/>
          <a:p>
            <a:pPr eaLnBrk="1" hangingPunct="1"/>
            <a:r>
              <a:rPr lang="en-US" altLang="zh-CN" dirty="0">
                <a:ea typeface="宋体" panose="02010600030101010101" pitchFamily="2" charset="-122"/>
              </a:rPr>
              <a:t>When the context clearly defines The </a:t>
            </a:r>
            <a:r>
              <a:rPr lang="en-US" altLang="zh-CN" i="1" dirty="0">
                <a:ea typeface="宋体" panose="02010600030101010101" pitchFamily="2" charset="-122"/>
              </a:rPr>
              <a:t>universe of discourse</a:t>
            </a:r>
            <a:r>
              <a:rPr lang="en-US" altLang="zh-CN" dirty="0">
                <a:ea typeface="宋体" panose="02010600030101010101" pitchFamily="2" charset="-122"/>
              </a:rPr>
              <a:t> </a:t>
            </a:r>
            <a:r>
              <a:rPr lang="en-US" altLang="zh-CN" i="1" dirty="0">
                <a:ea typeface="宋体" panose="02010600030101010101" pitchFamily="2" charset="-122"/>
              </a:rPr>
              <a:t>U</a:t>
            </a:r>
            <a:r>
              <a:rPr lang="en-US" altLang="zh-CN" dirty="0">
                <a:ea typeface="宋体" panose="02010600030101010101" pitchFamily="2" charset="-122"/>
              </a:rPr>
              <a:t>, we say that for any set </a:t>
            </a:r>
            <a:r>
              <a:rPr lang="en-US" altLang="zh-CN" i="1" dirty="0">
                <a:ea typeface="宋体" panose="02010600030101010101" pitchFamily="2" charset="-122"/>
              </a:rPr>
              <a:t>A</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U</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 the </a:t>
            </a:r>
            <a:r>
              <a:rPr lang="en-US" altLang="zh-CN" i="1" dirty="0">
                <a:ea typeface="宋体" panose="02010600030101010101" pitchFamily="2" charset="-122"/>
              </a:rPr>
              <a:t>complement</a:t>
            </a:r>
            <a:r>
              <a:rPr lang="en-US" altLang="zh-CN" dirty="0">
                <a:ea typeface="宋体" panose="02010600030101010101" pitchFamily="2" charset="-122"/>
              </a:rPr>
              <a:t> of </a:t>
            </a:r>
            <a:r>
              <a:rPr lang="en-US" altLang="zh-CN" i="1" dirty="0">
                <a:ea typeface="宋体" panose="02010600030101010101" pitchFamily="2" charset="-122"/>
              </a:rPr>
              <a:t>A</a:t>
            </a:r>
            <a:r>
              <a:rPr lang="en-US" altLang="zh-CN" dirty="0">
                <a:ea typeface="宋体" panose="02010600030101010101" pitchFamily="2" charset="-122"/>
              </a:rPr>
              <a:t>, written    , is the complement of </a:t>
            </a:r>
            <a:r>
              <a:rPr lang="en-US" altLang="zh-CN" i="1" dirty="0">
                <a:ea typeface="宋体" panose="02010600030101010101" pitchFamily="2" charset="-122"/>
              </a:rPr>
              <a:t>A</a:t>
            </a:r>
            <a:r>
              <a:rPr lang="en-US" altLang="zh-CN" dirty="0">
                <a:ea typeface="宋体" panose="02010600030101010101" pitchFamily="2" charset="-122"/>
              </a:rPr>
              <a:t> w.r.t. </a:t>
            </a:r>
            <a:r>
              <a:rPr lang="en-US" altLang="zh-CN" i="1" dirty="0">
                <a:ea typeface="宋体" panose="02010600030101010101" pitchFamily="2" charset="-122"/>
              </a:rPr>
              <a:t>U</a:t>
            </a:r>
            <a:r>
              <a:rPr lang="en-US" altLang="zh-CN" dirty="0">
                <a:ea typeface="宋体" panose="02010600030101010101" pitchFamily="2" charset="-122"/>
              </a:rPr>
              <a:t>, </a:t>
            </a:r>
            <a:r>
              <a:rPr lang="en-US" altLang="zh-CN" i="1" dirty="0">
                <a:ea typeface="宋体" panose="02010600030101010101" pitchFamily="2" charset="-122"/>
              </a:rPr>
              <a:t>i.e.</a:t>
            </a:r>
            <a:r>
              <a:rPr lang="en-US" altLang="zh-CN" dirty="0">
                <a:ea typeface="宋体" panose="02010600030101010101" pitchFamily="2" charset="-122"/>
              </a:rPr>
              <a:t>,</a:t>
            </a:r>
            <a:r>
              <a:rPr lang="en-US" altLang="zh-CN" i="1" dirty="0">
                <a:ea typeface="宋体" panose="02010600030101010101" pitchFamily="2" charset="-122"/>
              </a:rPr>
              <a:t> </a:t>
            </a:r>
            <a:r>
              <a:rPr lang="en-US" altLang="zh-CN" dirty="0">
                <a:ea typeface="宋体" panose="02010600030101010101" pitchFamily="2" charset="-122"/>
              </a:rPr>
              <a:t>it is </a:t>
            </a:r>
            <a:r>
              <a:rPr lang="en-US" altLang="zh-CN" i="1" dirty="0">
                <a:ea typeface="宋体" panose="02010600030101010101" pitchFamily="2" charset="-122"/>
              </a:rPr>
              <a:t>U</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A.</a:t>
            </a:r>
          </a:p>
          <a:p>
            <a:pPr eaLnBrk="1" hangingPunct="1"/>
            <a:r>
              <a:rPr lang="en-US" altLang="zh-CN" i="1" dirty="0">
                <a:ea typeface="宋体" panose="02010600030101010101" pitchFamily="2" charset="-122"/>
                <a:sym typeface="Symbol" panose="05050102010706020507" pitchFamily="18" charset="2"/>
              </a:rPr>
              <a:t>E.g., </a:t>
            </a:r>
            <a:r>
              <a:rPr lang="en-US" altLang="zh-CN" dirty="0">
                <a:ea typeface="宋体" panose="02010600030101010101" pitchFamily="2" charset="-122"/>
                <a:sym typeface="Symbol" panose="05050102010706020507" pitchFamily="18" charset="2"/>
              </a:rPr>
              <a:t>If </a:t>
            </a:r>
            <a:r>
              <a:rPr lang="en-US" altLang="zh-CN" i="1" dirty="0">
                <a:ea typeface="宋体" panose="02010600030101010101" pitchFamily="2" charset="-122"/>
                <a:sym typeface="Symbol" panose="05050102010706020507" pitchFamily="18" charset="2"/>
              </a:rPr>
              <a:t>U</a:t>
            </a:r>
            <a:r>
              <a:rPr lang="en-US" altLang="zh-CN" dirty="0">
                <a:ea typeface="宋体" panose="02010600030101010101" pitchFamily="2" charset="-122"/>
                <a:sym typeface="Symbol" panose="05050102010706020507" pitchFamily="18" charset="2"/>
              </a:rPr>
              <a:t>=</a:t>
            </a:r>
            <a:r>
              <a:rPr lang="en-US" altLang="zh-CN" b="1" dirty="0">
                <a:ea typeface="宋体" panose="02010600030101010101" pitchFamily="2" charset="-122"/>
                <a:sym typeface="Symbol" panose="05050102010706020507" pitchFamily="18" charset="2"/>
              </a:rPr>
              <a:t>N</a:t>
            </a:r>
            <a:r>
              <a:rPr lang="en-US" altLang="zh-CN" dirty="0">
                <a:ea typeface="宋体" panose="02010600030101010101" pitchFamily="2" charset="-122"/>
                <a:sym typeface="Symbol" panose="05050102010706020507" pitchFamily="18" charset="2"/>
              </a:rPr>
              <a:t>, </a:t>
            </a:r>
            <a:r>
              <a:rPr lang="en-US" altLang="zh-CN" i="1" dirty="0">
                <a:ea typeface="宋体" panose="02010600030101010101" pitchFamily="2" charset="-122"/>
              </a:rPr>
              <a:t> </a:t>
            </a:r>
          </a:p>
          <a:p>
            <a:pPr eaLnBrk="1" hangingPunct="1"/>
            <a:r>
              <a:rPr lang="en-US" altLang="zh-CN" dirty="0">
                <a:ea typeface="宋体" panose="02010600030101010101" pitchFamily="2" charset="-122"/>
                <a:sym typeface="Symbol" panose="05050102010706020507" pitchFamily="18" charset="2"/>
              </a:rPr>
              <a:t>Note: Alternative notation is </a:t>
            </a:r>
            <a:r>
              <a:rPr lang="en-US" altLang="zh-CN" i="1" dirty="0">
                <a:solidFill>
                  <a:srgbClr val="C00000"/>
                </a:solidFill>
                <a:ea typeface="宋体" panose="02010600030101010101" pitchFamily="2" charset="-122"/>
                <a:sym typeface="Symbol" panose="05050102010706020507" pitchFamily="18" charset="2"/>
              </a:rPr>
              <a:t>A</a:t>
            </a:r>
            <a:r>
              <a:rPr lang="en-US" altLang="zh-CN" i="1" baseline="30000" dirty="0">
                <a:solidFill>
                  <a:srgbClr val="C00000"/>
                </a:solidFill>
                <a:ea typeface="宋体" panose="02010600030101010101" pitchFamily="2" charset="-122"/>
                <a:sym typeface="Symbol" panose="05050102010706020507" pitchFamily="18" charset="2"/>
              </a:rPr>
              <a:t>c</a:t>
            </a:r>
            <a:r>
              <a:rPr lang="en-US" altLang="zh-CN" dirty="0">
                <a:ea typeface="宋体" panose="02010600030101010101" pitchFamily="2" charset="-122"/>
                <a:sym typeface="Symbol" panose="05050102010706020507" pitchFamily="18" charset="2"/>
              </a:rPr>
              <a:t>, and {x| </a:t>
            </a:r>
            <a:r>
              <a:rPr lang="en-US" altLang="zh-CN" i="1" dirty="0">
                <a:ea typeface="宋体" panose="02010600030101010101" pitchFamily="2" charset="-122"/>
              </a:rPr>
              <a:t>x</a:t>
            </a:r>
            <a:r>
              <a:rPr lang="en-US" altLang="zh-CN" dirty="0">
                <a:ea typeface="宋体" panose="02010600030101010101" pitchFamily="2" charset="-122"/>
                <a:sym typeface="Symbol" panose="05050102010706020507" pitchFamily="18" charset="2"/>
              </a:rPr>
              <a:t>U and x  A}.</a:t>
            </a:r>
          </a:p>
          <a:p>
            <a:pPr eaLnBrk="1" hangingPunct="1"/>
            <a:endParaRPr lang="en-US" altLang="zh-CN" dirty="0">
              <a:ea typeface="宋体" panose="02010600030101010101" pitchFamily="2" charset="-122"/>
            </a:endParaRPr>
          </a:p>
        </p:txBody>
      </p:sp>
      <p:graphicFrame>
        <p:nvGraphicFramePr>
          <p:cNvPr id="18436" name="Object 4"/>
          <p:cNvGraphicFramePr>
            <a:graphicFrameLocks noChangeAspect="1"/>
          </p:cNvGraphicFramePr>
          <p:nvPr/>
        </p:nvGraphicFramePr>
        <p:xfrm>
          <a:off x="2298700" y="3048000"/>
          <a:ext cx="458788" cy="533400"/>
        </p:xfrm>
        <a:graphic>
          <a:graphicData uri="http://schemas.openxmlformats.org/presentationml/2006/ole">
            <mc:AlternateContent xmlns:mc="http://schemas.openxmlformats.org/markup-compatibility/2006">
              <mc:Choice xmlns:v="urn:schemas-microsoft-com:vml" Requires="v">
                <p:oleObj spid="_x0000_s5133" r:id="rId4" imgW="165100" imgH="190500" progId="Equation.3">
                  <p:embed/>
                </p:oleObj>
              </mc:Choice>
              <mc:Fallback>
                <p:oleObj r:id="rId4" imgW="165100" imgH="190500" progId="Equation.3">
                  <p:embed/>
                  <p:pic>
                    <p:nvPicPr>
                      <p:cNvPr id="0" name="图片 3078"/>
                      <p:cNvPicPr/>
                      <p:nvPr/>
                    </p:nvPicPr>
                    <p:blipFill>
                      <a:blip r:embed="rId5"/>
                      <a:stretch>
                        <a:fillRect/>
                      </a:stretch>
                    </p:blipFill>
                    <p:spPr>
                      <a:xfrm>
                        <a:off x="2298700" y="3048000"/>
                        <a:ext cx="458788" cy="533400"/>
                      </a:xfrm>
                      <a:prstGeom prst="rect">
                        <a:avLst/>
                      </a:prstGeom>
                      <a:noFill/>
                      <a:ln w="38100">
                        <a:noFill/>
                        <a:miter/>
                      </a:ln>
                    </p:spPr>
                  </p:pic>
                </p:oleObj>
              </mc:Fallback>
            </mc:AlternateContent>
          </a:graphicData>
        </a:graphic>
      </p:graphicFrame>
      <p:graphicFrame>
        <p:nvGraphicFramePr>
          <p:cNvPr id="18437" name="Object 5"/>
          <p:cNvGraphicFramePr>
            <a:graphicFrameLocks noChangeAspect="1"/>
          </p:cNvGraphicFramePr>
          <p:nvPr/>
        </p:nvGraphicFramePr>
        <p:xfrm>
          <a:off x="3505200" y="4038600"/>
          <a:ext cx="4279900" cy="749300"/>
        </p:xfrm>
        <a:graphic>
          <a:graphicData uri="http://schemas.openxmlformats.org/presentationml/2006/ole">
            <mc:AlternateContent xmlns:mc="http://schemas.openxmlformats.org/markup-compatibility/2006">
              <mc:Choice xmlns:v="urn:schemas-microsoft-com:vml" Requires="v">
                <p:oleObj spid="_x0000_s5134" r:id="rId6" imgW="1371600" imgH="241300" progId="Equation.3">
                  <p:embed/>
                </p:oleObj>
              </mc:Choice>
              <mc:Fallback>
                <p:oleObj r:id="rId6" imgW="1371600" imgH="241300" progId="Equation.3">
                  <p:embed/>
                  <p:pic>
                    <p:nvPicPr>
                      <p:cNvPr id="0" name="图片 3075"/>
                      <p:cNvPicPr/>
                      <p:nvPr/>
                    </p:nvPicPr>
                    <p:blipFill>
                      <a:blip r:embed="rId7"/>
                      <a:stretch>
                        <a:fillRect/>
                      </a:stretch>
                    </p:blipFill>
                    <p:spPr>
                      <a:xfrm>
                        <a:off x="3505200" y="4038600"/>
                        <a:ext cx="4279900" cy="749300"/>
                      </a:xfrm>
                      <a:prstGeom prst="rect">
                        <a:avLst/>
                      </a:prstGeom>
                      <a:noFill/>
                      <a:ln w="38100">
                        <a:noFill/>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Basic properties of sets</a:t>
            </a:r>
          </a:p>
        </p:txBody>
      </p:sp>
      <p:sp>
        <p:nvSpPr>
          <p:cNvPr id="8195" name="Rectangle 3"/>
          <p:cNvSpPr>
            <a:spLocks noGrp="1"/>
          </p:cNvSpPr>
          <p:nvPr>
            <p:ph idx="1"/>
          </p:nvPr>
        </p:nvSpPr>
        <p:spPr>
          <a:xfrm>
            <a:off x="609600" y="1524000"/>
            <a:ext cx="7772400" cy="4495800"/>
          </a:xfrm>
        </p:spPr>
        <p:txBody>
          <a:bodyPr vert="horz" wrap="square" lIns="91440" tIns="45720" rIns="91440" bIns="45720" anchor="t"/>
          <a:lstStyle/>
          <a:p>
            <a:pPr eaLnBrk="1" hangingPunct="1"/>
            <a:r>
              <a:rPr lang="en-US" altLang="zh-CN" dirty="0">
                <a:ea typeface="宋体" panose="02010600030101010101" pitchFamily="2" charset="-122"/>
              </a:rPr>
              <a:t>Sets are inherently</a:t>
            </a:r>
            <a:r>
              <a:rPr lang="en-US" altLang="zh-CN" dirty="0">
                <a:solidFill>
                  <a:srgbClr val="C00000"/>
                </a:solidFill>
                <a:ea typeface="宋体" panose="02010600030101010101" pitchFamily="2" charset="-122"/>
              </a:rPr>
              <a:t> </a:t>
            </a:r>
            <a:r>
              <a:rPr lang="en-US" altLang="zh-CN" i="1" dirty="0">
                <a:solidFill>
                  <a:srgbClr val="C00000"/>
                </a:solidFill>
                <a:ea typeface="宋体" panose="02010600030101010101" pitchFamily="2" charset="-122"/>
              </a:rPr>
              <a:t>unordered</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No matter what objects a, b, and c denote, </a:t>
            </a:r>
            <a:br>
              <a:rPr lang="en-US" altLang="zh-CN" dirty="0">
                <a:ea typeface="宋体" panose="02010600030101010101" pitchFamily="2" charset="-122"/>
              </a:rPr>
            </a:br>
            <a:r>
              <a:rPr lang="en-US" altLang="zh-CN" dirty="0">
                <a:ea typeface="宋体" panose="02010600030101010101" pitchFamily="2" charset="-122"/>
              </a:rPr>
              <a:t>{a, b, c} = {a, c, b} = {b, a, c} =</a:t>
            </a:r>
            <a:br>
              <a:rPr lang="en-US" altLang="zh-CN" dirty="0">
                <a:ea typeface="宋体" panose="02010600030101010101" pitchFamily="2" charset="-122"/>
              </a:rPr>
            </a:br>
            <a:r>
              <a:rPr lang="en-US" altLang="zh-CN" dirty="0">
                <a:ea typeface="宋体" panose="02010600030101010101" pitchFamily="2" charset="-122"/>
              </a:rPr>
              <a:t>{b, c, a} = {c, a, b} = {c, b, a}.</a:t>
            </a:r>
          </a:p>
          <a:p>
            <a:pPr eaLnBrk="1" hangingPunct="1"/>
            <a:r>
              <a:rPr lang="en-US" altLang="zh-CN" dirty="0">
                <a:ea typeface="宋体" panose="02010600030101010101" pitchFamily="2" charset="-122"/>
              </a:rPr>
              <a:t>All elements are </a:t>
            </a:r>
            <a:r>
              <a:rPr lang="en-US" altLang="zh-CN" i="1" dirty="0">
                <a:solidFill>
                  <a:srgbClr val="C00000"/>
                </a:solidFill>
                <a:ea typeface="宋体" panose="02010600030101010101" pitchFamily="2" charset="-122"/>
              </a:rPr>
              <a:t>distinct</a:t>
            </a:r>
            <a:r>
              <a:rPr lang="en-US" altLang="zh-CN" dirty="0">
                <a:solidFill>
                  <a:srgbClr val="C00000"/>
                </a:solidFill>
                <a:ea typeface="宋体" panose="02010600030101010101" pitchFamily="2" charset="-122"/>
              </a:rPr>
              <a:t> (unequal)</a:t>
            </a:r>
            <a:br>
              <a:rPr lang="en-US" altLang="zh-CN" dirty="0">
                <a:ea typeface="宋体" panose="02010600030101010101" pitchFamily="2" charset="-122"/>
              </a:rPr>
            </a:br>
            <a:r>
              <a:rPr lang="en-US" altLang="zh-CN" dirty="0">
                <a:ea typeface="宋体" panose="02010600030101010101" pitchFamily="2" charset="-122"/>
              </a:rPr>
              <a:t>multiple listings make no difference!</a:t>
            </a:r>
          </a:p>
          <a:p>
            <a:pPr lvl="1" eaLnBrk="1" hangingPunct="1"/>
            <a:r>
              <a:rPr lang="en-US" altLang="zh-CN" dirty="0">
                <a:ea typeface="宋体" panose="02010600030101010101" pitchFamily="2" charset="-122"/>
              </a:rPr>
              <a:t>If a=b, then {a, b, c} = {a, c} = {b, c} = </a:t>
            </a:r>
            <a:br>
              <a:rPr lang="en-US" altLang="zh-CN" dirty="0">
                <a:ea typeface="宋体" panose="02010600030101010101" pitchFamily="2" charset="-122"/>
              </a:rPr>
            </a:br>
            <a:r>
              <a:rPr lang="en-US" altLang="zh-CN" dirty="0">
                <a:ea typeface="宋体" panose="02010600030101010101" pitchFamily="2" charset="-122"/>
              </a:rPr>
              <a:t>{a, a, b, a, b, c, c, c, c}. </a:t>
            </a:r>
          </a:p>
          <a:p>
            <a:pPr lvl="1" eaLnBrk="1" hangingPunct="1"/>
            <a:r>
              <a:rPr lang="en-US" altLang="zh-CN" dirty="0">
                <a:ea typeface="宋体" panose="02010600030101010101" pitchFamily="2" charset="-122"/>
              </a:rPr>
              <a:t>This set contains (at most) 2 elements!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More on Set Complements</a:t>
            </a:r>
          </a:p>
        </p:txBody>
      </p:sp>
      <p:sp>
        <p:nvSpPr>
          <p:cNvPr id="20483" name="Rectangle 3"/>
          <p:cNvSpPr>
            <a:spLocks noGrp="1"/>
          </p:cNvSpPr>
          <p:nvPr>
            <p:ph idx="1"/>
          </p:nvPr>
        </p:nvSpPr>
        <p:spPr/>
        <p:txBody>
          <a:bodyPr vert="horz" wrap="square" lIns="91440" tIns="45720" rIns="91440" bIns="45720" anchor="t"/>
          <a:lstStyle/>
          <a:p>
            <a:pPr eaLnBrk="1" hangingPunct="1"/>
            <a:r>
              <a:rPr lang="en-US" altLang="zh-CN" dirty="0">
                <a:ea typeface="宋体" panose="02010600030101010101" pitchFamily="2" charset="-122"/>
              </a:rPr>
              <a:t>An equivalent definition, when </a:t>
            </a:r>
            <a:r>
              <a:rPr lang="en-US" altLang="zh-CN" i="1" dirty="0">
                <a:ea typeface="宋体" panose="02010600030101010101" pitchFamily="2" charset="-122"/>
              </a:rPr>
              <a:t>U</a:t>
            </a:r>
            <a:r>
              <a:rPr lang="en-US" altLang="zh-CN" dirty="0">
                <a:ea typeface="宋体" panose="02010600030101010101" pitchFamily="2" charset="-122"/>
              </a:rPr>
              <a:t> is clear:</a:t>
            </a:r>
            <a:br>
              <a:rPr lang="en-US" altLang="zh-CN" dirty="0">
                <a:ea typeface="宋体" panose="02010600030101010101" pitchFamily="2" charset="-122"/>
              </a:rPr>
            </a:br>
            <a:endParaRPr lang="en-US" altLang="zh-CN" dirty="0">
              <a:ea typeface="宋体" panose="02010600030101010101" pitchFamily="2" charset="-122"/>
            </a:endParaRPr>
          </a:p>
        </p:txBody>
      </p:sp>
      <p:graphicFrame>
        <p:nvGraphicFramePr>
          <p:cNvPr id="20484" name="Object 4"/>
          <p:cNvGraphicFramePr>
            <a:graphicFrameLocks noChangeAspect="1"/>
          </p:cNvGraphicFramePr>
          <p:nvPr/>
        </p:nvGraphicFramePr>
        <p:xfrm>
          <a:off x="2819400" y="2133600"/>
          <a:ext cx="2895600" cy="723900"/>
        </p:xfrm>
        <a:graphic>
          <a:graphicData uri="http://schemas.openxmlformats.org/presentationml/2006/ole">
            <mc:AlternateContent xmlns:mc="http://schemas.openxmlformats.org/markup-compatibility/2006">
              <mc:Choice xmlns:v="urn:schemas-microsoft-com:vml" Requires="v">
                <p:oleObj spid="_x0000_s6155" r:id="rId4" imgW="914400" imgH="228600" progId="Equation.3">
                  <p:embed/>
                </p:oleObj>
              </mc:Choice>
              <mc:Fallback>
                <p:oleObj r:id="rId4" imgW="914400" imgH="228600" progId="Equation.3">
                  <p:embed/>
                  <p:pic>
                    <p:nvPicPr>
                      <p:cNvPr id="0" name="图片 3076"/>
                      <p:cNvPicPr/>
                      <p:nvPr/>
                    </p:nvPicPr>
                    <p:blipFill>
                      <a:blip r:embed="rId5"/>
                      <a:stretch>
                        <a:fillRect/>
                      </a:stretch>
                    </p:blipFill>
                    <p:spPr>
                      <a:xfrm>
                        <a:off x="2819400" y="2133600"/>
                        <a:ext cx="2895600" cy="723900"/>
                      </a:xfrm>
                      <a:prstGeom prst="rect">
                        <a:avLst/>
                      </a:prstGeom>
                      <a:noFill/>
                      <a:ln w="38100">
                        <a:noFill/>
                        <a:miter/>
                      </a:ln>
                    </p:spPr>
                  </p:pic>
                </p:oleObj>
              </mc:Fallback>
            </mc:AlternateContent>
          </a:graphicData>
        </a:graphic>
      </p:graphicFrame>
      <p:sp>
        <p:nvSpPr>
          <p:cNvPr id="20485" name="Rectangle 5"/>
          <p:cNvSpPr/>
          <p:nvPr/>
        </p:nvSpPr>
        <p:spPr>
          <a:xfrm>
            <a:off x="1371600" y="2905125"/>
            <a:ext cx="2819400" cy="2133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20486" name="Oval 6"/>
          <p:cNvSpPr/>
          <p:nvPr/>
        </p:nvSpPr>
        <p:spPr>
          <a:xfrm>
            <a:off x="1828800" y="3590925"/>
            <a:ext cx="1447800" cy="1143000"/>
          </a:xfrm>
          <a:prstGeom prst="ellipse">
            <a:avLst/>
          </a:prstGeom>
          <a:solidFill>
            <a:srgbClr val="FFCC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20487" name="Text Box 7"/>
          <p:cNvSpPr txBox="1"/>
          <p:nvPr/>
        </p:nvSpPr>
        <p:spPr>
          <a:xfrm>
            <a:off x="2286000" y="3819525"/>
            <a:ext cx="8382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50000"/>
              </a:spcBef>
              <a:buClrTx/>
              <a:buSzPct val="100000"/>
              <a:buNone/>
            </a:pPr>
            <a:r>
              <a:rPr lang="en-US" altLang="zh-CN" sz="4000" i="1" dirty="0">
                <a:latin typeface="Times New Roman" panose="02020603050405020304" pitchFamily="18" charset="0"/>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p:txBody>
      </p:sp>
      <p:sp>
        <p:nvSpPr>
          <p:cNvPr id="20488" name="Text Box 8"/>
          <p:cNvSpPr txBox="1"/>
          <p:nvPr/>
        </p:nvSpPr>
        <p:spPr>
          <a:xfrm>
            <a:off x="838200" y="4505325"/>
            <a:ext cx="8382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50000"/>
              </a:spcBef>
              <a:buClrTx/>
              <a:buSzPct val="100000"/>
              <a:buNone/>
            </a:pPr>
            <a:r>
              <a:rPr lang="en-US" altLang="zh-CN" sz="4000" i="1" dirty="0">
                <a:latin typeface="Times New Roman" panose="02020603050405020304" pitchFamily="18" charset="0"/>
                <a:ea typeface="宋体" panose="02010600030101010101" pitchFamily="2" charset="-122"/>
              </a:rPr>
              <a:t>U</a:t>
            </a:r>
            <a:endParaRPr lang="en-US" altLang="zh-CN" sz="2400" dirty="0">
              <a:latin typeface="Times New Roman" panose="02020603050405020304" pitchFamily="18" charset="0"/>
              <a:ea typeface="宋体" panose="02010600030101010101" pitchFamily="2" charset="-122"/>
            </a:endParaRPr>
          </a:p>
        </p:txBody>
      </p:sp>
      <p:sp>
        <p:nvSpPr>
          <p:cNvPr id="20489" name="Rectangle 9"/>
          <p:cNvSpPr/>
          <p:nvPr/>
        </p:nvSpPr>
        <p:spPr>
          <a:xfrm>
            <a:off x="4724400" y="2905125"/>
            <a:ext cx="2819400" cy="2133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20490" name="Oval 10"/>
          <p:cNvSpPr/>
          <p:nvPr/>
        </p:nvSpPr>
        <p:spPr>
          <a:xfrm>
            <a:off x="5181600" y="3590925"/>
            <a:ext cx="1447800" cy="1143000"/>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graphicFrame>
        <p:nvGraphicFramePr>
          <p:cNvPr id="20491" name="Object 11"/>
          <p:cNvGraphicFramePr>
            <a:graphicFrameLocks noChangeAspect="1"/>
          </p:cNvGraphicFramePr>
          <p:nvPr/>
        </p:nvGraphicFramePr>
        <p:xfrm>
          <a:off x="6629400" y="3057525"/>
          <a:ext cx="719138" cy="838200"/>
        </p:xfrm>
        <a:graphic>
          <a:graphicData uri="http://schemas.openxmlformats.org/presentationml/2006/ole">
            <mc:AlternateContent xmlns:mc="http://schemas.openxmlformats.org/markup-compatibility/2006">
              <mc:Choice xmlns:v="urn:schemas-microsoft-com:vml" Requires="v">
                <p:oleObj spid="_x0000_s6156" r:id="rId6" imgW="165100" imgH="190500" progId="Equation.3">
                  <p:embed/>
                </p:oleObj>
              </mc:Choice>
              <mc:Fallback>
                <p:oleObj r:id="rId6" imgW="165100" imgH="190500" progId="Equation.3">
                  <p:embed/>
                  <p:pic>
                    <p:nvPicPr>
                      <p:cNvPr id="0" name="图片 3077"/>
                      <p:cNvPicPr/>
                      <p:nvPr/>
                    </p:nvPicPr>
                    <p:blipFill>
                      <a:blip r:embed="rId7"/>
                      <a:stretch>
                        <a:fillRect/>
                      </a:stretch>
                    </p:blipFill>
                    <p:spPr>
                      <a:xfrm>
                        <a:off x="6629400" y="3057525"/>
                        <a:ext cx="719138" cy="838200"/>
                      </a:xfrm>
                      <a:prstGeom prst="rect">
                        <a:avLst/>
                      </a:prstGeom>
                      <a:noFill/>
                      <a:ln w="38100">
                        <a:noFill/>
                        <a:miter/>
                      </a:ln>
                    </p:spPr>
                  </p:pic>
                </p:oleObj>
              </mc:Fallback>
            </mc:AlternateContent>
          </a:graphicData>
        </a:graphic>
      </p:graphicFrame>
      <p:grpSp>
        <p:nvGrpSpPr>
          <p:cNvPr id="2" name="Group 12"/>
          <p:cNvGrpSpPr/>
          <p:nvPr/>
        </p:nvGrpSpPr>
        <p:grpSpPr>
          <a:xfrm>
            <a:off x="5289550" y="2282825"/>
            <a:ext cx="738188" cy="3965575"/>
            <a:chOff x="3332" y="1816"/>
            <a:chExt cx="465" cy="2498"/>
          </a:xfrm>
        </p:grpSpPr>
        <p:sp>
          <p:nvSpPr>
            <p:cNvPr id="20493" name="AutoShape 13"/>
            <p:cNvSpPr/>
            <p:nvPr/>
          </p:nvSpPr>
          <p:spPr>
            <a:xfrm rot="-4527339">
              <a:off x="2933" y="2487"/>
              <a:ext cx="1535" cy="192"/>
            </a:xfrm>
            <a:prstGeom prst="doubleWave">
              <a:avLst>
                <a:gd name="adj1" fmla="val 10319"/>
                <a:gd name="adj2" fmla="val -676"/>
              </a:avLst>
            </a:prstGeom>
            <a:solidFill>
              <a:srgbClr val="33CCCC"/>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20494" name="AutoShape 14"/>
            <p:cNvSpPr/>
            <p:nvPr/>
          </p:nvSpPr>
          <p:spPr>
            <a:xfrm rot="-4527339">
              <a:off x="3023" y="3832"/>
              <a:ext cx="791" cy="173"/>
            </a:xfrm>
            <a:prstGeom prst="doubleWave">
              <a:avLst>
                <a:gd name="adj1" fmla="val 10319"/>
                <a:gd name="adj2" fmla="val 2204"/>
              </a:avLst>
            </a:prstGeom>
            <a:solidFill>
              <a:srgbClr val="33CCCC"/>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Set Identities</a:t>
            </a:r>
          </a:p>
        </p:txBody>
      </p:sp>
      <p:sp>
        <p:nvSpPr>
          <p:cNvPr id="22531" name="Rectangle 3"/>
          <p:cNvSpPr>
            <a:spLocks noGrp="1"/>
          </p:cNvSpPr>
          <p:nvPr>
            <p:ph idx="1"/>
          </p:nvPr>
        </p:nvSpPr>
        <p:spPr>
          <a:xfrm>
            <a:off x="609600" y="1600200"/>
            <a:ext cx="8153400" cy="4419600"/>
          </a:xfrm>
        </p:spPr>
        <p:txBody>
          <a:bodyPr vert="horz" wrap="square" lIns="91440" tIns="45720" rIns="91440" bIns="45720" anchor="t"/>
          <a:lstStyle/>
          <a:p>
            <a:pPr eaLnBrk="1" hangingPunct="1">
              <a:lnSpc>
                <a:spcPct val="90000"/>
              </a:lnSpc>
            </a:pPr>
            <a:r>
              <a:rPr lang="en-US" altLang="zh-CN" sz="2800" dirty="0">
                <a:ea typeface="宋体" panose="02010600030101010101" pitchFamily="2" charset="-122"/>
              </a:rPr>
              <a:t>Identity:          </a:t>
            </a:r>
            <a:r>
              <a:rPr lang="en-US" altLang="zh-CN" sz="2800" i="1" dirty="0">
                <a:solidFill>
                  <a:srgbClr val="000066"/>
                </a:solidFill>
                <a:ea typeface="宋体" panose="02010600030101010101" pitchFamily="2" charset="-122"/>
              </a:rPr>
              <a:t>A</a:t>
            </a:r>
            <a:r>
              <a:rPr lang="en-US" altLang="zh-CN" sz="2800" dirty="0">
                <a:solidFill>
                  <a:srgbClr val="000066"/>
                </a:solidFill>
                <a:ea typeface="宋体" panose="02010600030101010101" pitchFamily="2" charset="-122"/>
                <a:sym typeface="Symbol" panose="05050102010706020507" pitchFamily="18" charset="2"/>
              </a:rPr>
              <a:t> = </a:t>
            </a:r>
            <a:r>
              <a:rPr lang="en-US" altLang="zh-CN" sz="2800" i="1" dirty="0">
                <a:solidFill>
                  <a:srgbClr val="000066"/>
                </a:solidFill>
                <a:ea typeface="宋体" panose="02010600030101010101" pitchFamily="2" charset="-122"/>
                <a:sym typeface="Symbol" panose="05050102010706020507" pitchFamily="18" charset="2"/>
              </a:rPr>
              <a:t>A</a:t>
            </a:r>
            <a:r>
              <a:rPr lang="en-US" altLang="zh-CN" sz="2800" dirty="0">
                <a:solidFill>
                  <a:srgbClr val="000066"/>
                </a:solidFill>
                <a:ea typeface="宋体" panose="02010600030101010101" pitchFamily="2" charset="-122"/>
                <a:sym typeface="Symbol" panose="05050102010706020507" pitchFamily="18" charset="2"/>
              </a:rPr>
              <a:t> = </a:t>
            </a:r>
            <a:r>
              <a:rPr lang="en-US" altLang="zh-CN" sz="2800" i="1" dirty="0">
                <a:solidFill>
                  <a:srgbClr val="000066"/>
                </a:solidFill>
                <a:ea typeface="宋体" panose="02010600030101010101" pitchFamily="2" charset="-122"/>
                <a:sym typeface="Symbol" panose="05050102010706020507" pitchFamily="18" charset="2"/>
              </a:rPr>
              <a:t>A</a:t>
            </a:r>
            <a:r>
              <a:rPr lang="en-US" altLang="zh-CN" sz="2800" dirty="0">
                <a:solidFill>
                  <a:srgbClr val="000066"/>
                </a:solidFill>
                <a:ea typeface="宋体" panose="02010600030101010101" pitchFamily="2" charset="-122"/>
                <a:sym typeface="Symbol" panose="05050102010706020507" pitchFamily="18" charset="2"/>
              </a:rPr>
              <a:t></a:t>
            </a:r>
            <a:r>
              <a:rPr lang="en-US" altLang="zh-CN" sz="2800" i="1" dirty="0">
                <a:solidFill>
                  <a:srgbClr val="000066"/>
                </a:solidFill>
                <a:ea typeface="宋体" panose="02010600030101010101" pitchFamily="2" charset="-122"/>
                <a:sym typeface="Symbol" panose="05050102010706020507" pitchFamily="18" charset="2"/>
              </a:rPr>
              <a:t>U</a:t>
            </a:r>
          </a:p>
          <a:p>
            <a:pPr eaLnBrk="1" hangingPunct="1">
              <a:lnSpc>
                <a:spcPct val="90000"/>
              </a:lnSpc>
            </a:pPr>
            <a:r>
              <a:rPr lang="en-US" altLang="zh-CN" sz="2800" dirty="0">
                <a:ea typeface="宋体" panose="02010600030101010101" pitchFamily="2" charset="-122"/>
                <a:sym typeface="Symbol" panose="05050102010706020507" pitchFamily="18" charset="2"/>
              </a:rPr>
              <a:t>Domination:   </a:t>
            </a:r>
            <a:r>
              <a:rPr lang="en-US" altLang="zh-CN" sz="2800" i="1" dirty="0">
                <a:solidFill>
                  <a:srgbClr val="000066"/>
                </a:solidFill>
                <a:ea typeface="宋体" panose="02010600030101010101" pitchFamily="2" charset="-122"/>
              </a:rPr>
              <a:t>A</a:t>
            </a:r>
            <a:r>
              <a:rPr lang="en-US" altLang="zh-CN" sz="2800" dirty="0">
                <a:solidFill>
                  <a:srgbClr val="000066"/>
                </a:solidFill>
                <a:ea typeface="宋体" panose="02010600030101010101" pitchFamily="2" charset="-122"/>
                <a:sym typeface="Symbol" panose="05050102010706020507" pitchFamily="18" charset="2"/>
              </a:rPr>
              <a:t></a:t>
            </a:r>
            <a:r>
              <a:rPr lang="en-US" altLang="zh-CN" sz="2800" i="1" dirty="0">
                <a:solidFill>
                  <a:srgbClr val="000066"/>
                </a:solidFill>
                <a:ea typeface="宋体" panose="02010600030101010101" pitchFamily="2" charset="-122"/>
                <a:sym typeface="Symbol" panose="05050102010706020507" pitchFamily="18" charset="2"/>
              </a:rPr>
              <a:t>U </a:t>
            </a:r>
            <a:r>
              <a:rPr lang="en-US" altLang="zh-CN" sz="2800" dirty="0">
                <a:solidFill>
                  <a:srgbClr val="000066"/>
                </a:solidFill>
                <a:ea typeface="宋体" panose="02010600030101010101" pitchFamily="2" charset="-122"/>
                <a:sym typeface="Symbol" panose="05050102010706020507" pitchFamily="18" charset="2"/>
              </a:rPr>
              <a:t>= </a:t>
            </a:r>
            <a:r>
              <a:rPr lang="en-US" altLang="zh-CN" sz="2800" i="1" dirty="0">
                <a:solidFill>
                  <a:srgbClr val="000066"/>
                </a:solidFill>
                <a:ea typeface="宋体" panose="02010600030101010101" pitchFamily="2" charset="-122"/>
                <a:sym typeface="Symbol" panose="05050102010706020507" pitchFamily="18" charset="2"/>
              </a:rPr>
              <a:t>U</a:t>
            </a:r>
            <a:r>
              <a:rPr lang="en-US" altLang="zh-CN" sz="2800" dirty="0">
                <a:solidFill>
                  <a:srgbClr val="000066"/>
                </a:solidFill>
                <a:ea typeface="宋体" panose="02010600030101010101" pitchFamily="2" charset="-122"/>
                <a:sym typeface="Symbol" panose="05050102010706020507" pitchFamily="18" charset="2"/>
              </a:rPr>
              <a:t>,</a:t>
            </a:r>
            <a:r>
              <a:rPr lang="en-US" altLang="zh-CN" sz="2800" i="1" dirty="0">
                <a:solidFill>
                  <a:srgbClr val="000066"/>
                </a:solidFill>
                <a:ea typeface="宋体" panose="02010600030101010101" pitchFamily="2" charset="-122"/>
                <a:sym typeface="Symbol" panose="05050102010706020507" pitchFamily="18" charset="2"/>
              </a:rPr>
              <a:t>  A</a:t>
            </a:r>
            <a:r>
              <a:rPr lang="en-US" altLang="zh-CN" sz="2800" dirty="0">
                <a:solidFill>
                  <a:srgbClr val="000066"/>
                </a:solidFill>
                <a:ea typeface="宋体" panose="02010600030101010101" pitchFamily="2" charset="-122"/>
                <a:sym typeface="Symbol" panose="05050102010706020507" pitchFamily="18" charset="2"/>
              </a:rPr>
              <a:t> = </a:t>
            </a:r>
          </a:p>
          <a:p>
            <a:pPr eaLnBrk="1" hangingPunct="1">
              <a:lnSpc>
                <a:spcPct val="90000"/>
              </a:lnSpc>
            </a:pPr>
            <a:r>
              <a:rPr lang="en-US" altLang="zh-CN" sz="2800" dirty="0">
                <a:ea typeface="宋体" panose="02010600030101010101" pitchFamily="2" charset="-122"/>
                <a:sym typeface="Symbol" panose="05050102010706020507" pitchFamily="18" charset="2"/>
              </a:rPr>
              <a:t>Idempotent:    </a:t>
            </a:r>
            <a:r>
              <a:rPr lang="en-US" altLang="zh-CN" sz="2800" i="1" dirty="0">
                <a:solidFill>
                  <a:srgbClr val="000066"/>
                </a:solidFill>
                <a:ea typeface="宋体" panose="02010600030101010101" pitchFamily="2" charset="-122"/>
              </a:rPr>
              <a:t>A</a:t>
            </a:r>
            <a:r>
              <a:rPr lang="en-US" altLang="zh-CN" sz="2800" dirty="0">
                <a:solidFill>
                  <a:srgbClr val="000066"/>
                </a:solidFill>
                <a:ea typeface="宋体" panose="02010600030101010101" pitchFamily="2" charset="-122"/>
                <a:sym typeface="Symbol" panose="05050102010706020507" pitchFamily="18" charset="2"/>
              </a:rPr>
              <a:t></a:t>
            </a:r>
            <a:r>
              <a:rPr lang="en-US" altLang="zh-CN" sz="2800" i="1" dirty="0">
                <a:solidFill>
                  <a:srgbClr val="000066"/>
                </a:solidFill>
                <a:ea typeface="宋体" panose="02010600030101010101" pitchFamily="2" charset="-122"/>
                <a:sym typeface="Symbol" panose="05050102010706020507" pitchFamily="18" charset="2"/>
              </a:rPr>
              <a:t>A</a:t>
            </a:r>
            <a:r>
              <a:rPr lang="en-US" altLang="zh-CN" sz="2800" dirty="0">
                <a:solidFill>
                  <a:srgbClr val="000066"/>
                </a:solidFill>
                <a:ea typeface="宋体" panose="02010600030101010101" pitchFamily="2" charset="-122"/>
                <a:sym typeface="Symbol" panose="05050102010706020507" pitchFamily="18" charset="2"/>
              </a:rPr>
              <a:t> = </a:t>
            </a:r>
            <a:r>
              <a:rPr lang="en-US" altLang="zh-CN" sz="2800" i="1" dirty="0">
                <a:solidFill>
                  <a:srgbClr val="000066"/>
                </a:solidFill>
                <a:ea typeface="宋体" panose="02010600030101010101" pitchFamily="2" charset="-122"/>
                <a:sym typeface="Symbol" panose="05050102010706020507" pitchFamily="18" charset="2"/>
              </a:rPr>
              <a:t>A </a:t>
            </a:r>
            <a:r>
              <a:rPr lang="en-US" altLang="zh-CN" sz="2800" dirty="0">
                <a:solidFill>
                  <a:srgbClr val="000066"/>
                </a:solidFill>
                <a:ea typeface="宋体" panose="02010600030101010101" pitchFamily="2" charset="-122"/>
                <a:sym typeface="Symbol" panose="05050102010706020507" pitchFamily="18" charset="2"/>
              </a:rPr>
              <a:t>= </a:t>
            </a:r>
            <a:r>
              <a:rPr lang="en-US" altLang="zh-CN" sz="2800" i="1" dirty="0">
                <a:solidFill>
                  <a:srgbClr val="000066"/>
                </a:solidFill>
                <a:ea typeface="宋体" panose="02010600030101010101" pitchFamily="2" charset="-122"/>
              </a:rPr>
              <a:t>A</a:t>
            </a:r>
            <a:r>
              <a:rPr lang="en-US" altLang="zh-CN" sz="2800" dirty="0">
                <a:solidFill>
                  <a:srgbClr val="000066"/>
                </a:solidFill>
                <a:ea typeface="宋体" panose="02010600030101010101" pitchFamily="2" charset="-122"/>
                <a:sym typeface="Symbol" panose="05050102010706020507" pitchFamily="18" charset="2"/>
              </a:rPr>
              <a:t></a:t>
            </a:r>
            <a:r>
              <a:rPr lang="en-US" altLang="zh-CN" sz="2800" i="1" dirty="0">
                <a:solidFill>
                  <a:srgbClr val="000066"/>
                </a:solidFill>
                <a:ea typeface="宋体" panose="02010600030101010101" pitchFamily="2" charset="-122"/>
                <a:sym typeface="Symbol" panose="05050102010706020507" pitchFamily="18" charset="2"/>
              </a:rPr>
              <a:t>A</a:t>
            </a:r>
          </a:p>
          <a:p>
            <a:pPr eaLnBrk="1" hangingPunct="1">
              <a:lnSpc>
                <a:spcPct val="90000"/>
              </a:lnSpc>
            </a:pPr>
            <a:r>
              <a:rPr lang="en-US" altLang="zh-CN" sz="2800" dirty="0">
                <a:ea typeface="宋体" panose="02010600030101010101" pitchFamily="2" charset="-122"/>
                <a:sym typeface="Symbol" panose="05050102010706020507" pitchFamily="18" charset="2"/>
              </a:rPr>
              <a:t>Double complement: </a:t>
            </a:r>
          </a:p>
          <a:p>
            <a:pPr eaLnBrk="1" hangingPunct="1">
              <a:lnSpc>
                <a:spcPct val="90000"/>
              </a:lnSpc>
            </a:pPr>
            <a:r>
              <a:rPr lang="en-US" altLang="zh-CN" sz="2800" dirty="0">
                <a:ea typeface="宋体" panose="02010600030101010101" pitchFamily="2" charset="-122"/>
                <a:sym typeface="Symbol" panose="05050102010706020507" pitchFamily="18" charset="2"/>
              </a:rPr>
              <a:t>Commutative: </a:t>
            </a:r>
            <a:r>
              <a:rPr lang="en-US" altLang="zh-CN" sz="2800" i="1" dirty="0">
                <a:solidFill>
                  <a:srgbClr val="000066"/>
                </a:solidFill>
                <a:ea typeface="宋体" panose="02010600030101010101" pitchFamily="2" charset="-122"/>
              </a:rPr>
              <a:t>A</a:t>
            </a:r>
            <a:r>
              <a:rPr lang="en-US" altLang="zh-CN" sz="2800" dirty="0">
                <a:solidFill>
                  <a:srgbClr val="000066"/>
                </a:solidFill>
                <a:ea typeface="宋体" panose="02010600030101010101" pitchFamily="2" charset="-122"/>
                <a:sym typeface="Symbol" panose="05050102010706020507" pitchFamily="18" charset="2"/>
              </a:rPr>
              <a:t></a:t>
            </a:r>
            <a:r>
              <a:rPr lang="en-US" altLang="zh-CN" sz="2800" i="1" dirty="0">
                <a:solidFill>
                  <a:srgbClr val="000066"/>
                </a:solidFill>
                <a:ea typeface="宋体" panose="02010600030101010101" pitchFamily="2" charset="-122"/>
                <a:sym typeface="Symbol" panose="05050102010706020507" pitchFamily="18" charset="2"/>
              </a:rPr>
              <a:t>B </a:t>
            </a:r>
            <a:r>
              <a:rPr lang="en-US" altLang="zh-CN" sz="2800" dirty="0">
                <a:solidFill>
                  <a:srgbClr val="000066"/>
                </a:solidFill>
                <a:ea typeface="宋体" panose="02010600030101010101" pitchFamily="2" charset="-122"/>
                <a:sym typeface="Symbol" panose="05050102010706020507" pitchFamily="18" charset="2"/>
              </a:rPr>
              <a:t>= </a:t>
            </a:r>
            <a:r>
              <a:rPr lang="en-US" altLang="zh-CN" sz="2800" i="1" dirty="0">
                <a:solidFill>
                  <a:srgbClr val="000066"/>
                </a:solidFill>
                <a:ea typeface="宋体" panose="02010600030101010101" pitchFamily="2" charset="-122"/>
              </a:rPr>
              <a:t>B</a:t>
            </a:r>
            <a:r>
              <a:rPr lang="en-US" altLang="zh-CN" sz="2800" dirty="0">
                <a:solidFill>
                  <a:srgbClr val="000066"/>
                </a:solidFill>
                <a:ea typeface="宋体" panose="02010600030101010101" pitchFamily="2" charset="-122"/>
                <a:sym typeface="Symbol" panose="05050102010706020507" pitchFamily="18" charset="2"/>
              </a:rPr>
              <a:t></a:t>
            </a:r>
            <a:r>
              <a:rPr lang="en-US" altLang="zh-CN" sz="2800" i="1" dirty="0">
                <a:solidFill>
                  <a:srgbClr val="000066"/>
                </a:solidFill>
                <a:ea typeface="宋体" panose="02010600030101010101" pitchFamily="2" charset="-122"/>
                <a:sym typeface="Symbol" panose="05050102010706020507" pitchFamily="18" charset="2"/>
              </a:rPr>
              <a:t>A</a:t>
            </a:r>
            <a:r>
              <a:rPr lang="en-US" altLang="zh-CN" sz="2800" dirty="0">
                <a:solidFill>
                  <a:srgbClr val="000066"/>
                </a:solidFill>
                <a:ea typeface="宋体" panose="02010600030101010101" pitchFamily="2" charset="-122"/>
                <a:sym typeface="Symbol" panose="05050102010706020507" pitchFamily="18" charset="2"/>
              </a:rPr>
              <a:t>, </a:t>
            </a:r>
            <a:r>
              <a:rPr lang="en-US" altLang="zh-CN" sz="2800" i="1" dirty="0">
                <a:solidFill>
                  <a:srgbClr val="000066"/>
                </a:solidFill>
                <a:ea typeface="宋体" panose="02010600030101010101" pitchFamily="2" charset="-122"/>
                <a:sym typeface="Symbol" panose="05050102010706020507" pitchFamily="18" charset="2"/>
              </a:rPr>
              <a:t> </a:t>
            </a:r>
            <a:r>
              <a:rPr lang="en-US" altLang="zh-CN" sz="2800" i="1" dirty="0">
                <a:solidFill>
                  <a:srgbClr val="000066"/>
                </a:solidFill>
                <a:ea typeface="宋体" panose="02010600030101010101" pitchFamily="2" charset="-122"/>
              </a:rPr>
              <a:t>A</a:t>
            </a:r>
            <a:r>
              <a:rPr lang="en-US" altLang="zh-CN" sz="2800" dirty="0">
                <a:solidFill>
                  <a:srgbClr val="000066"/>
                </a:solidFill>
                <a:ea typeface="宋体" panose="02010600030101010101" pitchFamily="2" charset="-122"/>
                <a:sym typeface="Symbol" panose="05050102010706020507" pitchFamily="18" charset="2"/>
              </a:rPr>
              <a:t></a:t>
            </a:r>
            <a:r>
              <a:rPr lang="en-US" altLang="zh-CN" sz="2800" i="1" dirty="0">
                <a:solidFill>
                  <a:srgbClr val="000066"/>
                </a:solidFill>
                <a:ea typeface="宋体" panose="02010600030101010101" pitchFamily="2" charset="-122"/>
                <a:sym typeface="Symbol" panose="05050102010706020507" pitchFamily="18" charset="2"/>
              </a:rPr>
              <a:t>B </a:t>
            </a:r>
            <a:r>
              <a:rPr lang="en-US" altLang="zh-CN" sz="2800" dirty="0">
                <a:solidFill>
                  <a:srgbClr val="000066"/>
                </a:solidFill>
                <a:ea typeface="宋体" panose="02010600030101010101" pitchFamily="2" charset="-122"/>
                <a:sym typeface="Symbol" panose="05050102010706020507" pitchFamily="18" charset="2"/>
              </a:rPr>
              <a:t>= </a:t>
            </a:r>
            <a:r>
              <a:rPr lang="en-US" altLang="zh-CN" sz="2800" i="1" dirty="0">
                <a:solidFill>
                  <a:srgbClr val="000066"/>
                </a:solidFill>
                <a:ea typeface="宋体" panose="02010600030101010101" pitchFamily="2" charset="-122"/>
              </a:rPr>
              <a:t>B</a:t>
            </a:r>
            <a:r>
              <a:rPr lang="en-US" altLang="zh-CN" sz="2800" dirty="0">
                <a:solidFill>
                  <a:srgbClr val="000066"/>
                </a:solidFill>
                <a:ea typeface="宋体" panose="02010600030101010101" pitchFamily="2" charset="-122"/>
                <a:sym typeface="Symbol" panose="05050102010706020507" pitchFamily="18" charset="2"/>
              </a:rPr>
              <a:t></a:t>
            </a:r>
            <a:r>
              <a:rPr lang="en-US" altLang="zh-CN" sz="2800" i="1" dirty="0">
                <a:solidFill>
                  <a:srgbClr val="000066"/>
                </a:solidFill>
                <a:ea typeface="宋体" panose="02010600030101010101" pitchFamily="2" charset="-122"/>
                <a:sym typeface="Symbol" panose="05050102010706020507" pitchFamily="18" charset="2"/>
              </a:rPr>
              <a:t>A</a:t>
            </a:r>
          </a:p>
          <a:p>
            <a:pPr eaLnBrk="1" hangingPunct="1">
              <a:lnSpc>
                <a:spcPct val="90000"/>
              </a:lnSpc>
            </a:pPr>
            <a:r>
              <a:rPr lang="en-US" altLang="zh-CN" sz="2800" dirty="0">
                <a:ea typeface="宋体" panose="02010600030101010101" pitchFamily="2" charset="-122"/>
                <a:sym typeface="Symbol" panose="05050102010706020507" pitchFamily="18" charset="2"/>
              </a:rPr>
              <a:t>Associative:    </a:t>
            </a:r>
            <a:r>
              <a:rPr lang="en-US" altLang="zh-CN" sz="2800" i="1" dirty="0">
                <a:solidFill>
                  <a:srgbClr val="000066"/>
                </a:solidFill>
                <a:ea typeface="宋体" panose="02010600030101010101" pitchFamily="2" charset="-122"/>
              </a:rPr>
              <a:t>A</a:t>
            </a:r>
            <a:r>
              <a:rPr lang="en-US" altLang="zh-CN" sz="2800" dirty="0">
                <a:solidFill>
                  <a:srgbClr val="000066"/>
                </a:solidFill>
                <a:ea typeface="宋体" panose="02010600030101010101" pitchFamily="2" charset="-122"/>
                <a:sym typeface="Symbol" panose="05050102010706020507" pitchFamily="18" charset="2"/>
              </a:rPr>
              <a:t>(</a:t>
            </a:r>
            <a:r>
              <a:rPr lang="en-US" altLang="zh-CN" sz="2800" i="1" dirty="0">
                <a:solidFill>
                  <a:srgbClr val="000066"/>
                </a:solidFill>
                <a:ea typeface="宋体" panose="02010600030101010101" pitchFamily="2" charset="-122"/>
                <a:sym typeface="Symbol" panose="05050102010706020507" pitchFamily="18" charset="2"/>
              </a:rPr>
              <a:t>B</a:t>
            </a:r>
            <a:r>
              <a:rPr lang="en-US" altLang="zh-CN" sz="2800" dirty="0">
                <a:solidFill>
                  <a:srgbClr val="000066"/>
                </a:solidFill>
                <a:ea typeface="宋体" panose="02010600030101010101" pitchFamily="2" charset="-122"/>
                <a:sym typeface="Symbol" panose="05050102010706020507" pitchFamily="18" charset="2"/>
              </a:rPr>
              <a:t></a:t>
            </a:r>
            <a:r>
              <a:rPr lang="en-US" altLang="zh-CN" sz="2800" i="1" dirty="0">
                <a:solidFill>
                  <a:srgbClr val="000066"/>
                </a:solidFill>
                <a:ea typeface="宋体" panose="02010600030101010101" pitchFamily="2" charset="-122"/>
                <a:sym typeface="Symbol" panose="05050102010706020507" pitchFamily="18" charset="2"/>
              </a:rPr>
              <a:t>C</a:t>
            </a:r>
            <a:r>
              <a:rPr lang="en-US" altLang="zh-CN" sz="2800" dirty="0">
                <a:solidFill>
                  <a:srgbClr val="000066"/>
                </a:solidFill>
                <a:ea typeface="宋体" panose="02010600030101010101" pitchFamily="2" charset="-122"/>
                <a:sym typeface="Symbol" panose="05050102010706020507" pitchFamily="18" charset="2"/>
              </a:rPr>
              <a:t>)=(</a:t>
            </a:r>
            <a:r>
              <a:rPr lang="en-US" altLang="zh-CN" sz="2800" i="1" dirty="0">
                <a:solidFill>
                  <a:srgbClr val="000066"/>
                </a:solidFill>
                <a:ea typeface="宋体" panose="02010600030101010101" pitchFamily="2" charset="-122"/>
              </a:rPr>
              <a:t>A</a:t>
            </a:r>
            <a:r>
              <a:rPr lang="en-US" altLang="zh-CN" sz="2800" dirty="0">
                <a:solidFill>
                  <a:srgbClr val="000066"/>
                </a:solidFill>
                <a:ea typeface="宋体" panose="02010600030101010101" pitchFamily="2" charset="-122"/>
                <a:sym typeface="Symbol" panose="05050102010706020507" pitchFamily="18" charset="2"/>
              </a:rPr>
              <a:t></a:t>
            </a:r>
            <a:r>
              <a:rPr lang="en-US" altLang="zh-CN" sz="2800" i="1" dirty="0">
                <a:solidFill>
                  <a:srgbClr val="000066"/>
                </a:solidFill>
                <a:ea typeface="宋体" panose="02010600030101010101" pitchFamily="2" charset="-122"/>
                <a:sym typeface="Symbol" panose="05050102010706020507" pitchFamily="18" charset="2"/>
              </a:rPr>
              <a:t>B</a:t>
            </a:r>
            <a:r>
              <a:rPr lang="en-US" altLang="zh-CN" sz="2800" dirty="0">
                <a:solidFill>
                  <a:srgbClr val="000066"/>
                </a:solidFill>
                <a:ea typeface="宋体" panose="02010600030101010101" pitchFamily="2" charset="-122"/>
                <a:sym typeface="Symbol" panose="05050102010706020507" pitchFamily="18" charset="2"/>
              </a:rPr>
              <a:t>)</a:t>
            </a:r>
            <a:r>
              <a:rPr lang="en-US" altLang="zh-CN" sz="2800" i="1" dirty="0">
                <a:solidFill>
                  <a:srgbClr val="000066"/>
                </a:solidFill>
                <a:ea typeface="宋体" panose="02010600030101010101" pitchFamily="2" charset="-122"/>
                <a:sym typeface="Symbol" panose="05050102010706020507" pitchFamily="18" charset="2"/>
              </a:rPr>
              <a:t>C </a:t>
            </a:r>
            <a:r>
              <a:rPr lang="en-US" altLang="zh-CN" sz="2800" dirty="0">
                <a:solidFill>
                  <a:srgbClr val="000066"/>
                </a:solidFill>
                <a:ea typeface="宋体" panose="02010600030101010101" pitchFamily="2" charset="-122"/>
                <a:sym typeface="Symbol" panose="05050102010706020507" pitchFamily="18" charset="2"/>
              </a:rPr>
              <a:t>,</a:t>
            </a:r>
            <a:br>
              <a:rPr lang="en-US" altLang="zh-CN" sz="2800" i="1" dirty="0">
                <a:ea typeface="宋体" panose="02010600030101010101" pitchFamily="2" charset="-122"/>
                <a:sym typeface="Symbol" panose="05050102010706020507" pitchFamily="18" charset="2"/>
              </a:rPr>
            </a:br>
            <a:r>
              <a:rPr lang="en-US" altLang="zh-CN" sz="2800" i="1" dirty="0">
                <a:ea typeface="宋体" panose="02010600030101010101" pitchFamily="2" charset="-122"/>
                <a:sym typeface="Symbol" panose="05050102010706020507" pitchFamily="18" charset="2"/>
              </a:rPr>
              <a:t>                       </a:t>
            </a:r>
            <a:r>
              <a:rPr lang="en-US" altLang="zh-CN" sz="2800" i="1" dirty="0">
                <a:solidFill>
                  <a:srgbClr val="000066"/>
                </a:solidFill>
                <a:ea typeface="宋体" panose="02010600030101010101" pitchFamily="2" charset="-122"/>
              </a:rPr>
              <a:t>A</a:t>
            </a:r>
            <a:r>
              <a:rPr lang="en-US" altLang="zh-CN" sz="2800" dirty="0">
                <a:solidFill>
                  <a:srgbClr val="000066"/>
                </a:solidFill>
                <a:ea typeface="宋体" panose="02010600030101010101" pitchFamily="2" charset="-122"/>
                <a:sym typeface="Symbol" panose="05050102010706020507" pitchFamily="18" charset="2"/>
              </a:rPr>
              <a:t>(</a:t>
            </a:r>
            <a:r>
              <a:rPr lang="en-US" altLang="zh-CN" sz="2800" i="1" dirty="0">
                <a:solidFill>
                  <a:srgbClr val="000066"/>
                </a:solidFill>
                <a:ea typeface="宋体" panose="02010600030101010101" pitchFamily="2" charset="-122"/>
                <a:sym typeface="Symbol" panose="05050102010706020507" pitchFamily="18" charset="2"/>
              </a:rPr>
              <a:t>B</a:t>
            </a:r>
            <a:r>
              <a:rPr lang="en-US" altLang="zh-CN" sz="2800" dirty="0">
                <a:solidFill>
                  <a:srgbClr val="000066"/>
                </a:solidFill>
                <a:ea typeface="宋体" panose="02010600030101010101" pitchFamily="2" charset="-122"/>
                <a:sym typeface="Symbol" panose="05050102010706020507" pitchFamily="18" charset="2"/>
              </a:rPr>
              <a:t></a:t>
            </a:r>
            <a:r>
              <a:rPr lang="en-US" altLang="zh-CN" sz="2800" i="1" dirty="0">
                <a:solidFill>
                  <a:srgbClr val="000066"/>
                </a:solidFill>
                <a:ea typeface="宋体" panose="02010600030101010101" pitchFamily="2" charset="-122"/>
                <a:sym typeface="Symbol" panose="05050102010706020507" pitchFamily="18" charset="2"/>
              </a:rPr>
              <a:t>C</a:t>
            </a:r>
            <a:r>
              <a:rPr lang="en-US" altLang="zh-CN" sz="2800" dirty="0">
                <a:solidFill>
                  <a:srgbClr val="000066"/>
                </a:solidFill>
                <a:ea typeface="宋体" panose="02010600030101010101" pitchFamily="2" charset="-122"/>
                <a:sym typeface="Symbol" panose="05050102010706020507" pitchFamily="18" charset="2"/>
              </a:rPr>
              <a:t>)=(</a:t>
            </a:r>
            <a:r>
              <a:rPr lang="en-US" altLang="zh-CN" sz="2800" i="1" dirty="0">
                <a:solidFill>
                  <a:srgbClr val="000066"/>
                </a:solidFill>
                <a:ea typeface="宋体" panose="02010600030101010101" pitchFamily="2" charset="-122"/>
              </a:rPr>
              <a:t>A</a:t>
            </a:r>
            <a:r>
              <a:rPr lang="en-US" altLang="zh-CN" sz="2800" dirty="0">
                <a:solidFill>
                  <a:srgbClr val="000066"/>
                </a:solidFill>
                <a:ea typeface="宋体" panose="02010600030101010101" pitchFamily="2" charset="-122"/>
                <a:sym typeface="Symbol" panose="05050102010706020507" pitchFamily="18" charset="2"/>
              </a:rPr>
              <a:t></a:t>
            </a:r>
            <a:r>
              <a:rPr lang="en-US" altLang="zh-CN" sz="2800" i="1" dirty="0">
                <a:solidFill>
                  <a:srgbClr val="000066"/>
                </a:solidFill>
                <a:ea typeface="宋体" panose="02010600030101010101" pitchFamily="2" charset="-122"/>
                <a:sym typeface="Symbol" panose="05050102010706020507" pitchFamily="18" charset="2"/>
              </a:rPr>
              <a:t>B</a:t>
            </a:r>
            <a:r>
              <a:rPr lang="en-US" altLang="zh-CN" sz="2800" dirty="0">
                <a:solidFill>
                  <a:srgbClr val="000066"/>
                </a:solidFill>
                <a:ea typeface="宋体" panose="02010600030101010101" pitchFamily="2" charset="-122"/>
                <a:sym typeface="Symbol" panose="05050102010706020507" pitchFamily="18" charset="2"/>
              </a:rPr>
              <a:t>)</a:t>
            </a:r>
            <a:r>
              <a:rPr lang="en-US" altLang="zh-CN" sz="2800" i="1" dirty="0">
                <a:solidFill>
                  <a:srgbClr val="000066"/>
                </a:solidFill>
                <a:ea typeface="宋体" panose="02010600030101010101" pitchFamily="2" charset="-122"/>
                <a:sym typeface="Symbol" panose="05050102010706020507" pitchFamily="18" charset="2"/>
              </a:rPr>
              <a:t>C</a:t>
            </a:r>
            <a:endParaRPr lang="en-US" altLang="zh-TW" sz="2800" dirty="0">
              <a:ea typeface="宋体" panose="02010600030101010101" pitchFamily="2" charset="-122"/>
              <a:sym typeface="Symbol" panose="05050102010706020507" pitchFamily="18" charset="2"/>
            </a:endParaRPr>
          </a:p>
          <a:p>
            <a:pPr eaLnBrk="1" hangingPunct="1">
              <a:lnSpc>
                <a:spcPct val="90000"/>
              </a:lnSpc>
            </a:pPr>
            <a:r>
              <a:rPr lang="zh-CN" altLang="zh-CN" sz="2800" dirty="0">
                <a:ea typeface="宋体" panose="02010600030101010101" pitchFamily="2" charset="-122"/>
              </a:rPr>
              <a:t>Distributive</a:t>
            </a:r>
            <a:r>
              <a:rPr lang="en-US" altLang="zh-CN" sz="2800" dirty="0">
                <a:ea typeface="宋体" panose="02010600030101010101" pitchFamily="2" charset="-122"/>
              </a:rPr>
              <a:t>:</a:t>
            </a:r>
            <a:r>
              <a:rPr lang="en-US" altLang="zh-TW" sz="2800" dirty="0">
                <a:ea typeface="宋体" panose="02010600030101010101" pitchFamily="2" charset="-122"/>
              </a:rPr>
              <a:t>   </a:t>
            </a:r>
            <a:r>
              <a:rPr lang="zh-CN" altLang="en-US" sz="2800" i="1" dirty="0">
                <a:solidFill>
                  <a:srgbClr val="000066"/>
                </a:solidFill>
                <a:ea typeface="宋体" panose="02010600030101010101" pitchFamily="2" charset="-122"/>
              </a:rPr>
              <a:t>Ａ∩</a:t>
            </a:r>
            <a:r>
              <a:rPr lang="en-US" altLang="zh-CN" sz="2800" i="1" dirty="0">
                <a:solidFill>
                  <a:srgbClr val="000066"/>
                </a:solidFill>
                <a:ea typeface="宋体" panose="02010600030101010101" pitchFamily="2" charset="-122"/>
              </a:rPr>
              <a:t>(</a:t>
            </a:r>
            <a:r>
              <a:rPr lang="zh-CN" altLang="en-US" sz="2800" i="1" dirty="0">
                <a:solidFill>
                  <a:srgbClr val="000066"/>
                </a:solidFill>
                <a:ea typeface="宋体" panose="02010600030101010101" pitchFamily="2" charset="-122"/>
              </a:rPr>
              <a:t>Ｂ∪Ｃ</a:t>
            </a:r>
            <a:r>
              <a:rPr lang="en-US" altLang="zh-CN" sz="2800" i="1" dirty="0">
                <a:solidFill>
                  <a:srgbClr val="000066"/>
                </a:solidFill>
                <a:ea typeface="宋体" panose="02010600030101010101" pitchFamily="2" charset="-122"/>
              </a:rPr>
              <a:t>)=(</a:t>
            </a:r>
            <a:r>
              <a:rPr lang="zh-CN" altLang="en-US" sz="2800" i="1" dirty="0">
                <a:solidFill>
                  <a:srgbClr val="000066"/>
                </a:solidFill>
                <a:ea typeface="宋体" panose="02010600030101010101" pitchFamily="2" charset="-122"/>
              </a:rPr>
              <a:t>Ａ∩Ｂ</a:t>
            </a:r>
            <a:r>
              <a:rPr lang="en-US" altLang="zh-CN" sz="2800" i="1" dirty="0">
                <a:solidFill>
                  <a:srgbClr val="000066"/>
                </a:solidFill>
                <a:ea typeface="宋体" panose="02010600030101010101" pitchFamily="2" charset="-122"/>
              </a:rPr>
              <a:t>)∪(</a:t>
            </a:r>
            <a:r>
              <a:rPr lang="zh-CN" altLang="en-US" sz="2800" i="1" dirty="0">
                <a:solidFill>
                  <a:srgbClr val="000066"/>
                </a:solidFill>
                <a:ea typeface="宋体" panose="02010600030101010101" pitchFamily="2" charset="-122"/>
              </a:rPr>
              <a:t>Ａ∩Ｃ</a:t>
            </a:r>
            <a:r>
              <a:rPr lang="en-US" altLang="zh-CN" sz="2800" i="1" dirty="0">
                <a:solidFill>
                  <a:srgbClr val="000066"/>
                </a:solidFill>
                <a:ea typeface="宋体" panose="02010600030101010101" pitchFamily="2" charset="-122"/>
              </a:rPr>
              <a:t>)</a:t>
            </a:r>
          </a:p>
          <a:p>
            <a:pPr lvl="1" eaLnBrk="1" hangingPunct="1">
              <a:lnSpc>
                <a:spcPct val="110000"/>
              </a:lnSpc>
              <a:spcBef>
                <a:spcPct val="0"/>
              </a:spcBef>
              <a:buNone/>
            </a:pPr>
            <a:r>
              <a:rPr lang="en-US" altLang="zh-CN" i="1" dirty="0">
                <a:solidFill>
                  <a:srgbClr val="000066"/>
                </a:solidFill>
                <a:ea typeface="宋体" panose="02010600030101010101" pitchFamily="2" charset="-122"/>
              </a:rPr>
              <a:t>		</a:t>
            </a:r>
            <a:r>
              <a:rPr lang="en-US" altLang="zh-TW" i="1" dirty="0">
                <a:solidFill>
                  <a:srgbClr val="000066"/>
                </a:solidFill>
                <a:ea typeface="宋体" panose="02010600030101010101" pitchFamily="2" charset="-122"/>
              </a:rPr>
              <a:t>                </a:t>
            </a:r>
            <a:r>
              <a:rPr lang="zh-CN" altLang="en-US" i="1" dirty="0">
                <a:solidFill>
                  <a:srgbClr val="000066"/>
                </a:solidFill>
                <a:ea typeface="宋体" panose="02010600030101010101" pitchFamily="2" charset="-122"/>
              </a:rPr>
              <a:t>Ａ∪</a:t>
            </a:r>
            <a:r>
              <a:rPr lang="en-US" altLang="zh-CN" i="1" dirty="0">
                <a:solidFill>
                  <a:srgbClr val="000066"/>
                </a:solidFill>
                <a:ea typeface="宋体" panose="02010600030101010101" pitchFamily="2" charset="-122"/>
              </a:rPr>
              <a:t>(</a:t>
            </a:r>
            <a:r>
              <a:rPr lang="zh-CN" altLang="en-US" i="1" dirty="0">
                <a:solidFill>
                  <a:srgbClr val="000066"/>
                </a:solidFill>
                <a:ea typeface="宋体" panose="02010600030101010101" pitchFamily="2" charset="-122"/>
              </a:rPr>
              <a:t>Ｂ∩Ｃ</a:t>
            </a:r>
            <a:r>
              <a:rPr lang="en-US" altLang="zh-CN" i="1" dirty="0">
                <a:solidFill>
                  <a:srgbClr val="000066"/>
                </a:solidFill>
                <a:ea typeface="宋体" panose="02010600030101010101" pitchFamily="2" charset="-122"/>
              </a:rPr>
              <a:t>)=(</a:t>
            </a:r>
            <a:r>
              <a:rPr lang="zh-CN" altLang="en-US" i="1" dirty="0">
                <a:solidFill>
                  <a:srgbClr val="000066"/>
                </a:solidFill>
                <a:ea typeface="宋体" panose="02010600030101010101" pitchFamily="2" charset="-122"/>
              </a:rPr>
              <a:t>Ａ∪Ｂ</a:t>
            </a:r>
            <a:r>
              <a:rPr lang="en-US" altLang="zh-CN" i="1" dirty="0">
                <a:solidFill>
                  <a:srgbClr val="000066"/>
                </a:solidFill>
                <a:ea typeface="宋体" panose="02010600030101010101" pitchFamily="2" charset="-122"/>
              </a:rPr>
              <a:t>)∩(</a:t>
            </a:r>
            <a:r>
              <a:rPr lang="zh-CN" altLang="en-US" i="1" dirty="0">
                <a:solidFill>
                  <a:srgbClr val="000066"/>
                </a:solidFill>
                <a:ea typeface="宋体" panose="02010600030101010101" pitchFamily="2" charset="-122"/>
              </a:rPr>
              <a:t>Ａ∪Ｃ</a:t>
            </a:r>
            <a:r>
              <a:rPr lang="en-US" altLang="zh-CN" i="1" dirty="0">
                <a:solidFill>
                  <a:srgbClr val="000066"/>
                </a:solidFill>
                <a:ea typeface="宋体" panose="02010600030101010101" pitchFamily="2" charset="-122"/>
              </a:rPr>
              <a:t>)</a:t>
            </a:r>
          </a:p>
          <a:p>
            <a:pPr eaLnBrk="1" hangingPunct="1">
              <a:lnSpc>
                <a:spcPct val="90000"/>
              </a:lnSpc>
            </a:pPr>
            <a:endParaRPr lang="en-US" altLang="zh-CN" sz="2800" dirty="0">
              <a:solidFill>
                <a:srgbClr val="000066"/>
              </a:solidFill>
              <a:ea typeface="宋体" panose="02010600030101010101" pitchFamily="2" charset="-122"/>
              <a:sym typeface="Symbol" panose="05050102010706020507" pitchFamily="18" charset="2"/>
            </a:endParaRPr>
          </a:p>
        </p:txBody>
      </p:sp>
      <p:graphicFrame>
        <p:nvGraphicFramePr>
          <p:cNvPr id="22532" name="Object 4"/>
          <p:cNvGraphicFramePr>
            <a:graphicFrameLocks noChangeAspect="1"/>
          </p:cNvGraphicFramePr>
          <p:nvPr/>
        </p:nvGraphicFramePr>
        <p:xfrm>
          <a:off x="4419600" y="2895600"/>
          <a:ext cx="1417638" cy="687388"/>
        </p:xfrm>
        <a:graphic>
          <a:graphicData uri="http://schemas.openxmlformats.org/presentationml/2006/ole">
            <mc:AlternateContent xmlns:mc="http://schemas.openxmlformats.org/markup-compatibility/2006">
              <mc:Choice xmlns:v="urn:schemas-microsoft-com:vml" Requires="v">
                <p:oleObj spid="_x0000_s7174" r:id="rId3" imgW="520700" imgH="254000" progId="Equation.3">
                  <p:embed/>
                </p:oleObj>
              </mc:Choice>
              <mc:Fallback>
                <p:oleObj r:id="rId3" imgW="520700" imgH="254000" progId="Equation.3">
                  <p:embed/>
                  <p:pic>
                    <p:nvPicPr>
                      <p:cNvPr id="0" name="图片 3079"/>
                      <p:cNvPicPr/>
                      <p:nvPr/>
                    </p:nvPicPr>
                    <p:blipFill>
                      <a:blip r:embed="rId4"/>
                      <a:stretch>
                        <a:fillRect/>
                      </a:stretch>
                    </p:blipFill>
                    <p:spPr>
                      <a:xfrm>
                        <a:off x="4419600" y="2895600"/>
                        <a:ext cx="1417638" cy="687388"/>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DeMorgan’s Law for Sets</a:t>
            </a:r>
          </a:p>
        </p:txBody>
      </p:sp>
      <p:sp>
        <p:nvSpPr>
          <p:cNvPr id="23555" name="Rectangle 3"/>
          <p:cNvSpPr>
            <a:spLocks noGrp="1"/>
          </p:cNvSpPr>
          <p:nvPr>
            <p:ph idx="1"/>
          </p:nvPr>
        </p:nvSpPr>
        <p:spPr>
          <a:xfrm>
            <a:off x="457200" y="1447800"/>
            <a:ext cx="7924800" cy="4419600"/>
          </a:xfrm>
        </p:spPr>
        <p:txBody>
          <a:bodyPr vert="horz" wrap="square" lIns="91440" tIns="45720" rIns="91440" bIns="45720" anchor="t"/>
          <a:lstStyle/>
          <a:p>
            <a:pPr eaLnBrk="1" hangingPunct="1"/>
            <a:r>
              <a:rPr lang="en-US" altLang="zh-CN" dirty="0">
                <a:ea typeface="宋体" panose="02010600030101010101" pitchFamily="2" charset="-122"/>
              </a:rPr>
              <a:t>Exactly analogous to (and provable from) DeMorgan’s Law for propositions.</a:t>
            </a:r>
          </a:p>
          <a:p>
            <a:pPr eaLnBrk="1" hangingPunct="1"/>
            <a:endParaRPr lang="zh-CN" altLang="en-US" dirty="0">
              <a:ea typeface="宋体" panose="02010600030101010101" pitchFamily="2" charset="-122"/>
            </a:endParaRPr>
          </a:p>
          <a:p>
            <a:pPr eaLnBrk="1" hangingPunct="1"/>
            <a:endParaRPr lang="zh-CN" altLang="en-US" dirty="0">
              <a:ea typeface="宋体" panose="02010600030101010101" pitchFamily="2" charset="-122"/>
            </a:endParaRPr>
          </a:p>
          <a:p>
            <a:pPr eaLnBrk="1" hangingPunct="1"/>
            <a:endParaRPr lang="zh-CN" altLang="en-US" dirty="0">
              <a:ea typeface="宋体" panose="02010600030101010101" pitchFamily="2" charset="-122"/>
            </a:endParaRPr>
          </a:p>
          <a:p>
            <a:pPr algn="ctr">
              <a:spcBef>
                <a:spcPct val="50000"/>
              </a:spcBef>
              <a:buClrTx/>
            </a:pPr>
            <a:r>
              <a:rPr lang="en-US" altLang="zh-CN" dirty="0">
                <a:ea typeface="宋体" panose="02010600030101010101" pitchFamily="2" charset="-122"/>
              </a:rPr>
              <a:t>Don’t memorize them, understand them!</a:t>
            </a:r>
            <a:endParaRPr lang="zh-CN" altLang="en-US" dirty="0">
              <a:ea typeface="宋体" panose="02010600030101010101" pitchFamily="2" charset="-122"/>
            </a:endParaRPr>
          </a:p>
        </p:txBody>
      </p:sp>
      <p:graphicFrame>
        <p:nvGraphicFramePr>
          <p:cNvPr id="23556" name="Object 4"/>
          <p:cNvGraphicFramePr>
            <a:graphicFrameLocks noChangeAspect="1"/>
          </p:cNvGraphicFramePr>
          <p:nvPr/>
        </p:nvGraphicFramePr>
        <p:xfrm>
          <a:off x="2397125" y="2590800"/>
          <a:ext cx="3625850" cy="1717675"/>
        </p:xfrm>
        <a:graphic>
          <a:graphicData uri="http://schemas.openxmlformats.org/presentationml/2006/ole">
            <mc:AlternateContent xmlns:mc="http://schemas.openxmlformats.org/markup-compatibility/2006">
              <mc:Choice xmlns:v="urn:schemas-microsoft-com:vml" Requires="v">
                <p:oleObj spid="_x0000_s8198" r:id="rId3" imgW="965200" imgH="457200" progId="Equation.3">
                  <p:embed/>
                </p:oleObj>
              </mc:Choice>
              <mc:Fallback>
                <p:oleObj r:id="rId3" imgW="965200" imgH="457200" progId="Equation.3">
                  <p:embed/>
                  <p:pic>
                    <p:nvPicPr>
                      <p:cNvPr id="0" name="图片 3080"/>
                      <p:cNvPicPr/>
                      <p:nvPr/>
                    </p:nvPicPr>
                    <p:blipFill>
                      <a:blip r:embed="rId4"/>
                      <a:stretch>
                        <a:fillRect/>
                      </a:stretch>
                    </p:blipFill>
                    <p:spPr>
                      <a:xfrm>
                        <a:off x="2397125" y="2590800"/>
                        <a:ext cx="3625850" cy="1717675"/>
                      </a:xfrm>
                      <a:prstGeom prst="rect">
                        <a:avLst/>
                      </a:prstGeom>
                      <a:noFill/>
                      <a:ln w="38100">
                        <a:noFill/>
                        <a:miter/>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Proving Set Identities</a:t>
            </a:r>
          </a:p>
        </p:txBody>
      </p:sp>
      <p:sp>
        <p:nvSpPr>
          <p:cNvPr id="24579" name="Rectangle 3"/>
          <p:cNvSpPr>
            <a:spLocks noGrp="1"/>
          </p:cNvSpPr>
          <p:nvPr>
            <p:ph idx="1"/>
          </p:nvPr>
        </p:nvSpPr>
        <p:spPr>
          <a:xfrm>
            <a:off x="381000" y="1371600"/>
            <a:ext cx="7924800" cy="4800600"/>
          </a:xfrm>
        </p:spPr>
        <p:txBody>
          <a:bodyPr vert="horz" wrap="square" lIns="91440" tIns="45720" rIns="91440" bIns="45720" anchor="t"/>
          <a:lstStyle/>
          <a:p>
            <a:pPr eaLnBrk="1" hangingPunct="1"/>
            <a:r>
              <a:rPr lang="en-US" altLang="zh-CN" dirty="0">
                <a:ea typeface="宋体" panose="02010600030101010101" pitchFamily="2" charset="-122"/>
              </a:rPr>
              <a:t>To prove statements about sets, of the form </a:t>
            </a:r>
            <a:r>
              <a:rPr lang="en-US" altLang="zh-CN" i="1" dirty="0">
                <a:ea typeface="宋体" panose="02010600030101010101" pitchFamily="2" charset="-122"/>
              </a:rPr>
              <a:t>E</a:t>
            </a:r>
            <a:r>
              <a:rPr lang="en-US" altLang="zh-CN" baseline="-25000" dirty="0">
                <a:ea typeface="宋体" panose="02010600030101010101" pitchFamily="2" charset="-122"/>
              </a:rPr>
              <a:t>1</a:t>
            </a:r>
            <a:r>
              <a:rPr lang="en-US" altLang="zh-CN" dirty="0">
                <a:ea typeface="宋体" panose="02010600030101010101" pitchFamily="2" charset="-122"/>
              </a:rPr>
              <a:t> = </a:t>
            </a:r>
            <a:r>
              <a:rPr lang="en-US" altLang="zh-CN" i="1" dirty="0">
                <a:ea typeface="宋体" panose="02010600030101010101" pitchFamily="2" charset="-122"/>
              </a:rPr>
              <a:t>E</a:t>
            </a:r>
            <a:r>
              <a:rPr lang="en-US" altLang="zh-CN" baseline="-25000" dirty="0">
                <a:ea typeface="宋体" panose="02010600030101010101" pitchFamily="2" charset="-122"/>
              </a:rPr>
              <a:t>2</a:t>
            </a:r>
            <a:r>
              <a:rPr lang="en-US" altLang="zh-CN" dirty="0">
                <a:ea typeface="宋体" panose="02010600030101010101" pitchFamily="2" charset="-122"/>
              </a:rPr>
              <a:t> (</a:t>
            </a:r>
            <a:r>
              <a:rPr lang="en-US" altLang="zh-CN" i="1" dirty="0">
                <a:ea typeface="宋体" panose="02010600030101010101" pitchFamily="2" charset="-122"/>
              </a:rPr>
              <a:t>E</a:t>
            </a:r>
            <a:r>
              <a:rPr lang="en-US" altLang="zh-CN" dirty="0">
                <a:ea typeface="宋体" panose="02010600030101010101" pitchFamily="2" charset="-122"/>
              </a:rPr>
              <a:t>s are set expressions), here are three useful techniques:</a:t>
            </a:r>
          </a:p>
          <a:p>
            <a:pPr lvl="1" eaLnBrk="1" hangingPunct="1">
              <a:buNone/>
            </a:pPr>
            <a:r>
              <a:rPr lang="en-US" altLang="zh-CN" dirty="0">
                <a:solidFill>
                  <a:srgbClr val="000066"/>
                </a:solidFill>
                <a:ea typeface="宋体" panose="02010600030101010101" pitchFamily="2" charset="-122"/>
              </a:rPr>
              <a:t>1. Prove </a:t>
            </a:r>
            <a:r>
              <a:rPr lang="en-US" altLang="zh-CN" i="1" dirty="0">
                <a:solidFill>
                  <a:srgbClr val="000066"/>
                </a:solidFill>
                <a:ea typeface="宋体" panose="02010600030101010101" pitchFamily="2" charset="-122"/>
              </a:rPr>
              <a:t>E</a:t>
            </a:r>
            <a:r>
              <a:rPr lang="en-US" altLang="zh-CN" baseline="-25000" dirty="0">
                <a:solidFill>
                  <a:srgbClr val="000066"/>
                </a:solidFill>
                <a:ea typeface="宋体" panose="02010600030101010101" pitchFamily="2" charset="-122"/>
              </a:rPr>
              <a:t>1</a:t>
            </a:r>
            <a:r>
              <a:rPr lang="en-US" altLang="zh-CN" dirty="0">
                <a:solidFill>
                  <a:srgbClr val="000066"/>
                </a:solidFill>
                <a:ea typeface="宋体" panose="02010600030101010101" pitchFamily="2" charset="-122"/>
              </a:rPr>
              <a:t> </a:t>
            </a:r>
            <a:r>
              <a:rPr lang="en-US" altLang="zh-CN" dirty="0">
                <a:solidFill>
                  <a:srgbClr val="000066"/>
                </a:solidFill>
                <a:ea typeface="宋体" panose="02010600030101010101" pitchFamily="2" charset="-122"/>
                <a:sym typeface="Symbol" panose="05050102010706020507" pitchFamily="18" charset="2"/>
              </a:rPr>
              <a:t></a:t>
            </a:r>
            <a:r>
              <a:rPr lang="en-US" altLang="zh-CN" dirty="0">
                <a:solidFill>
                  <a:srgbClr val="000066"/>
                </a:solidFill>
                <a:ea typeface="宋体" panose="02010600030101010101" pitchFamily="2" charset="-122"/>
              </a:rPr>
              <a:t> </a:t>
            </a:r>
            <a:r>
              <a:rPr lang="en-US" altLang="zh-CN" i="1" dirty="0">
                <a:solidFill>
                  <a:srgbClr val="000066"/>
                </a:solidFill>
                <a:ea typeface="宋体" panose="02010600030101010101" pitchFamily="2" charset="-122"/>
              </a:rPr>
              <a:t>E</a:t>
            </a:r>
            <a:r>
              <a:rPr lang="en-US" altLang="zh-CN" baseline="-25000" dirty="0">
                <a:solidFill>
                  <a:srgbClr val="000066"/>
                </a:solidFill>
                <a:ea typeface="宋体" panose="02010600030101010101" pitchFamily="2" charset="-122"/>
              </a:rPr>
              <a:t>2</a:t>
            </a:r>
            <a:r>
              <a:rPr lang="en-US" altLang="zh-CN" dirty="0">
                <a:solidFill>
                  <a:srgbClr val="000066"/>
                </a:solidFill>
                <a:ea typeface="宋体" panose="02010600030101010101" pitchFamily="2" charset="-122"/>
              </a:rPr>
              <a:t> and</a:t>
            </a:r>
            <a:r>
              <a:rPr lang="en-US" altLang="zh-CN" baseline="-25000" dirty="0">
                <a:solidFill>
                  <a:srgbClr val="000066"/>
                </a:solidFill>
                <a:ea typeface="宋体" panose="02010600030101010101" pitchFamily="2" charset="-122"/>
              </a:rPr>
              <a:t> </a:t>
            </a:r>
            <a:r>
              <a:rPr lang="en-US" altLang="zh-CN" i="1" dirty="0">
                <a:solidFill>
                  <a:srgbClr val="000066"/>
                </a:solidFill>
                <a:ea typeface="宋体" panose="02010600030101010101" pitchFamily="2" charset="-122"/>
              </a:rPr>
              <a:t>E</a:t>
            </a:r>
            <a:r>
              <a:rPr lang="en-US" altLang="zh-CN" baseline="-25000" dirty="0">
                <a:solidFill>
                  <a:srgbClr val="000066"/>
                </a:solidFill>
                <a:ea typeface="宋体" panose="02010600030101010101" pitchFamily="2" charset="-122"/>
              </a:rPr>
              <a:t>2</a:t>
            </a:r>
            <a:r>
              <a:rPr lang="en-US" altLang="zh-CN" dirty="0">
                <a:solidFill>
                  <a:srgbClr val="000066"/>
                </a:solidFill>
                <a:ea typeface="宋体" panose="02010600030101010101" pitchFamily="2" charset="-122"/>
              </a:rPr>
              <a:t> </a:t>
            </a:r>
            <a:r>
              <a:rPr lang="en-US" altLang="zh-CN" dirty="0">
                <a:solidFill>
                  <a:srgbClr val="000066"/>
                </a:solidFill>
                <a:ea typeface="宋体" panose="02010600030101010101" pitchFamily="2" charset="-122"/>
                <a:sym typeface="Symbol" panose="05050102010706020507" pitchFamily="18" charset="2"/>
              </a:rPr>
              <a:t></a:t>
            </a:r>
            <a:r>
              <a:rPr lang="en-US" altLang="zh-CN" dirty="0">
                <a:solidFill>
                  <a:srgbClr val="000066"/>
                </a:solidFill>
                <a:ea typeface="宋体" panose="02010600030101010101" pitchFamily="2" charset="-122"/>
              </a:rPr>
              <a:t> </a:t>
            </a:r>
            <a:r>
              <a:rPr lang="en-US" altLang="zh-CN" i="1" dirty="0">
                <a:solidFill>
                  <a:srgbClr val="000066"/>
                </a:solidFill>
                <a:ea typeface="宋体" panose="02010600030101010101" pitchFamily="2" charset="-122"/>
              </a:rPr>
              <a:t>E</a:t>
            </a:r>
            <a:r>
              <a:rPr lang="en-US" altLang="zh-CN" baseline="-25000" dirty="0">
                <a:solidFill>
                  <a:srgbClr val="000066"/>
                </a:solidFill>
                <a:ea typeface="宋体" panose="02010600030101010101" pitchFamily="2" charset="-122"/>
              </a:rPr>
              <a:t>1</a:t>
            </a:r>
            <a:r>
              <a:rPr lang="en-US" altLang="zh-CN" dirty="0">
                <a:solidFill>
                  <a:srgbClr val="000066"/>
                </a:solidFill>
                <a:ea typeface="宋体" panose="02010600030101010101" pitchFamily="2" charset="-122"/>
              </a:rPr>
              <a:t> separately.</a:t>
            </a:r>
          </a:p>
          <a:p>
            <a:pPr lvl="1" eaLnBrk="1" hangingPunct="1">
              <a:buNone/>
            </a:pPr>
            <a:r>
              <a:rPr lang="en-US" altLang="zh-CN" dirty="0">
                <a:solidFill>
                  <a:srgbClr val="000066"/>
                </a:solidFill>
                <a:ea typeface="宋体" panose="02010600030101010101" pitchFamily="2" charset="-122"/>
              </a:rPr>
              <a:t>2. Use set builder notation &amp; </a:t>
            </a:r>
            <a:br>
              <a:rPr lang="en-US" altLang="zh-CN" dirty="0">
                <a:solidFill>
                  <a:srgbClr val="000066"/>
                </a:solidFill>
                <a:ea typeface="宋体" panose="02010600030101010101" pitchFamily="2" charset="-122"/>
              </a:rPr>
            </a:br>
            <a:r>
              <a:rPr lang="en-US" altLang="zh-CN" dirty="0">
                <a:solidFill>
                  <a:srgbClr val="000066"/>
                </a:solidFill>
                <a:ea typeface="宋体" panose="02010600030101010101" pitchFamily="2" charset="-122"/>
              </a:rPr>
              <a:t>logical equivalences.</a:t>
            </a:r>
          </a:p>
          <a:p>
            <a:pPr lvl="1" eaLnBrk="1" hangingPunct="1">
              <a:buNone/>
            </a:pPr>
            <a:r>
              <a:rPr lang="en-US" altLang="zh-CN" dirty="0">
                <a:solidFill>
                  <a:srgbClr val="000066"/>
                </a:solidFill>
                <a:ea typeface="宋体" panose="02010600030101010101" pitchFamily="2" charset="-122"/>
              </a:rPr>
              <a:t>3. Use a </a:t>
            </a:r>
            <a:r>
              <a:rPr lang="en-US" altLang="zh-CN" i="1" dirty="0">
                <a:solidFill>
                  <a:srgbClr val="000066"/>
                </a:solidFill>
                <a:ea typeface="宋体" panose="02010600030101010101" pitchFamily="2" charset="-122"/>
              </a:rPr>
              <a:t>membership table</a:t>
            </a:r>
            <a:r>
              <a:rPr lang="en-US" altLang="zh-CN" dirty="0">
                <a:solidFill>
                  <a:srgbClr val="000066"/>
                </a:solidFill>
                <a:ea typeface="宋体" panose="02010600030101010101" pitchFamily="2" charset="-122"/>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Method 1: Mutual subsets</a:t>
            </a:r>
          </a:p>
        </p:txBody>
      </p:sp>
      <p:sp>
        <p:nvSpPr>
          <p:cNvPr id="26627" name="Rectangle 3"/>
          <p:cNvSpPr>
            <a:spLocks noGrp="1"/>
          </p:cNvSpPr>
          <p:nvPr>
            <p:ph idx="1"/>
          </p:nvPr>
        </p:nvSpPr>
        <p:spPr/>
        <p:txBody>
          <a:bodyPr vert="horz" wrap="square" lIns="91440" tIns="45720" rIns="91440" bIns="45720" anchor="t"/>
          <a:lstStyle/>
          <a:p>
            <a:pPr eaLnBrk="1" hangingPunct="1">
              <a:buNone/>
            </a:pPr>
            <a:r>
              <a:rPr lang="en-US" altLang="zh-CN" sz="2800" dirty="0">
                <a:ea typeface="宋体" panose="02010600030101010101" pitchFamily="2" charset="-122"/>
              </a:rPr>
              <a:t>Example: Show </a:t>
            </a:r>
            <a:r>
              <a:rPr lang="en-US" altLang="zh-CN" sz="2800" i="1" dirty="0">
                <a:ea typeface="宋体" panose="02010600030101010101" pitchFamily="2" charset="-122"/>
              </a:rPr>
              <a:t>A</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sym typeface="Symbol" panose="05050102010706020507" pitchFamily="18" charset="2"/>
              </a:rPr>
              <a:t>B</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sym typeface="Symbol" panose="05050102010706020507" pitchFamily="18" charset="2"/>
              </a:rPr>
              <a:t>C</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sym typeface="Symbol" panose="05050102010706020507" pitchFamily="18" charset="2"/>
              </a:rPr>
              <a:t>A</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sym typeface="Symbol" panose="05050102010706020507" pitchFamily="18" charset="2"/>
              </a:rPr>
              <a:t>B</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sym typeface="Symbol" panose="05050102010706020507" pitchFamily="18" charset="2"/>
              </a:rPr>
              <a:t>A</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sym typeface="Symbol" panose="05050102010706020507" pitchFamily="18" charset="2"/>
              </a:rPr>
              <a:t>C</a:t>
            </a:r>
            <a:r>
              <a:rPr lang="en-US" altLang="zh-CN" sz="2800" dirty="0">
                <a:ea typeface="宋体" panose="02010600030101010101" pitchFamily="2" charset="-122"/>
                <a:sym typeface="Symbol" panose="05050102010706020507" pitchFamily="18" charset="2"/>
              </a:rPr>
              <a:t>).</a:t>
            </a:r>
          </a:p>
          <a:p>
            <a:pPr eaLnBrk="1" hangingPunct="1"/>
            <a:r>
              <a:rPr lang="en-US" altLang="zh-CN" sz="2800" dirty="0">
                <a:ea typeface="宋体" panose="02010600030101010101" pitchFamily="2" charset="-122"/>
                <a:sym typeface="Symbol" panose="05050102010706020507" pitchFamily="18" charset="2"/>
              </a:rPr>
              <a:t>Part 1: Show </a:t>
            </a:r>
            <a:r>
              <a:rPr lang="en-US" altLang="zh-CN" sz="2800" i="1" dirty="0">
                <a:ea typeface="宋体" panose="02010600030101010101" pitchFamily="2" charset="-122"/>
              </a:rPr>
              <a:t>A</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sym typeface="Symbol" panose="05050102010706020507" pitchFamily="18" charset="2"/>
              </a:rPr>
              <a:t>B</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sym typeface="Symbol" panose="05050102010706020507" pitchFamily="18" charset="2"/>
              </a:rPr>
              <a:t>C</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sym typeface="Symbol" panose="05050102010706020507" pitchFamily="18" charset="2"/>
              </a:rPr>
              <a:t>A</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sym typeface="Symbol" panose="05050102010706020507" pitchFamily="18" charset="2"/>
              </a:rPr>
              <a:t>B</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sym typeface="Symbol" panose="05050102010706020507" pitchFamily="18" charset="2"/>
              </a:rPr>
              <a:t>A</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sym typeface="Symbol" panose="05050102010706020507" pitchFamily="18" charset="2"/>
              </a:rPr>
              <a:t>C</a:t>
            </a:r>
            <a:r>
              <a:rPr lang="en-US" altLang="zh-CN" sz="2800" dirty="0">
                <a:ea typeface="宋体" panose="02010600030101010101" pitchFamily="2" charset="-122"/>
                <a:sym typeface="Symbol" panose="05050102010706020507" pitchFamily="18" charset="2"/>
              </a:rPr>
              <a:t>).</a:t>
            </a:r>
          </a:p>
          <a:p>
            <a:pPr lvl="1" eaLnBrk="1" hangingPunct="1"/>
            <a:r>
              <a:rPr lang="en-US" altLang="zh-CN" sz="2400" dirty="0">
                <a:ea typeface="宋体" panose="02010600030101010101" pitchFamily="2" charset="-122"/>
                <a:sym typeface="Symbol" panose="05050102010706020507" pitchFamily="18" charset="2"/>
              </a:rPr>
              <a:t>Assume </a:t>
            </a:r>
            <a:r>
              <a:rPr lang="en-US" altLang="zh-CN" sz="2400" i="1" dirty="0">
                <a:ea typeface="宋体" panose="02010600030101010101" pitchFamily="2" charset="-122"/>
                <a:sym typeface="Symbol" panose="05050102010706020507" pitchFamily="18" charset="2"/>
              </a:rPr>
              <a:t>x</a:t>
            </a:r>
            <a:r>
              <a:rPr lang="en-US" altLang="zh-CN" sz="2400" dirty="0">
                <a:ea typeface="宋体" panose="02010600030101010101" pitchFamily="2" charset="-122"/>
                <a:sym typeface="Symbol" panose="05050102010706020507" pitchFamily="18" charset="2"/>
              </a:rPr>
              <a:t></a:t>
            </a:r>
            <a:r>
              <a:rPr lang="en-US" altLang="zh-CN" sz="2400" i="1" dirty="0">
                <a:ea typeface="宋体" panose="02010600030101010101" pitchFamily="2" charset="-122"/>
              </a:rPr>
              <a:t>A</a:t>
            </a:r>
            <a:r>
              <a:rPr lang="en-US" altLang="zh-CN" sz="2400" dirty="0">
                <a:ea typeface="宋体" panose="02010600030101010101" pitchFamily="2" charset="-122"/>
                <a:sym typeface="Symbol" panose="05050102010706020507" pitchFamily="18" charset="2"/>
              </a:rPr>
              <a:t>(</a:t>
            </a:r>
            <a:r>
              <a:rPr lang="en-US" altLang="zh-CN" sz="2400" i="1" dirty="0">
                <a:ea typeface="宋体" panose="02010600030101010101" pitchFamily="2" charset="-122"/>
                <a:sym typeface="Symbol" panose="05050102010706020507" pitchFamily="18" charset="2"/>
              </a:rPr>
              <a:t>B</a:t>
            </a:r>
            <a:r>
              <a:rPr lang="en-US" altLang="zh-CN" sz="2400" dirty="0">
                <a:ea typeface="宋体" panose="02010600030101010101" pitchFamily="2" charset="-122"/>
                <a:sym typeface="Symbol" panose="05050102010706020507" pitchFamily="18" charset="2"/>
              </a:rPr>
              <a:t></a:t>
            </a:r>
            <a:r>
              <a:rPr lang="en-US" altLang="zh-CN" sz="2400" i="1" dirty="0">
                <a:ea typeface="宋体" panose="02010600030101010101" pitchFamily="2" charset="-122"/>
                <a:sym typeface="Symbol" panose="05050102010706020507" pitchFamily="18" charset="2"/>
              </a:rPr>
              <a:t>C</a:t>
            </a:r>
            <a:r>
              <a:rPr lang="en-US" altLang="zh-CN" sz="2400" dirty="0">
                <a:ea typeface="宋体" panose="02010600030101010101" pitchFamily="2" charset="-122"/>
                <a:sym typeface="Symbol" panose="05050102010706020507" pitchFamily="18" charset="2"/>
              </a:rPr>
              <a:t>), &amp; show </a:t>
            </a:r>
            <a:r>
              <a:rPr lang="en-US" altLang="zh-CN" sz="2400" i="1" dirty="0">
                <a:ea typeface="宋体" panose="02010600030101010101" pitchFamily="2" charset="-122"/>
                <a:sym typeface="Symbol" panose="05050102010706020507" pitchFamily="18" charset="2"/>
              </a:rPr>
              <a:t>x</a:t>
            </a:r>
            <a:r>
              <a:rPr lang="en-US" altLang="zh-CN" sz="2400" dirty="0">
                <a:ea typeface="宋体" panose="02010600030101010101" pitchFamily="2" charset="-122"/>
                <a:sym typeface="Symbol" panose="05050102010706020507" pitchFamily="18" charset="2"/>
              </a:rPr>
              <a:t>(</a:t>
            </a:r>
            <a:r>
              <a:rPr lang="en-US" altLang="zh-CN" sz="2400" i="1" dirty="0">
                <a:ea typeface="宋体" panose="02010600030101010101" pitchFamily="2" charset="-122"/>
                <a:sym typeface="Symbol" panose="05050102010706020507" pitchFamily="18" charset="2"/>
              </a:rPr>
              <a:t>A</a:t>
            </a:r>
            <a:r>
              <a:rPr lang="en-US" altLang="zh-CN" sz="2400" dirty="0">
                <a:ea typeface="宋体" panose="02010600030101010101" pitchFamily="2" charset="-122"/>
                <a:sym typeface="Symbol" panose="05050102010706020507" pitchFamily="18" charset="2"/>
              </a:rPr>
              <a:t></a:t>
            </a:r>
            <a:r>
              <a:rPr lang="en-US" altLang="zh-CN" sz="2400" i="1" dirty="0">
                <a:ea typeface="宋体" panose="02010600030101010101" pitchFamily="2" charset="-122"/>
                <a:sym typeface="Symbol" panose="05050102010706020507" pitchFamily="18" charset="2"/>
              </a:rPr>
              <a:t>B</a:t>
            </a:r>
            <a:r>
              <a:rPr lang="en-US" altLang="zh-CN" sz="2400" dirty="0">
                <a:ea typeface="宋体" panose="02010600030101010101" pitchFamily="2" charset="-122"/>
                <a:sym typeface="Symbol" panose="05050102010706020507" pitchFamily="18" charset="2"/>
              </a:rPr>
              <a:t>)(</a:t>
            </a:r>
            <a:r>
              <a:rPr lang="en-US" altLang="zh-CN" sz="2400" i="1" dirty="0">
                <a:ea typeface="宋体" panose="02010600030101010101" pitchFamily="2" charset="-122"/>
                <a:sym typeface="Symbol" panose="05050102010706020507" pitchFamily="18" charset="2"/>
              </a:rPr>
              <a:t>A</a:t>
            </a:r>
            <a:r>
              <a:rPr lang="en-US" altLang="zh-CN" sz="2400" dirty="0">
                <a:ea typeface="宋体" panose="02010600030101010101" pitchFamily="2" charset="-122"/>
                <a:sym typeface="Symbol" panose="05050102010706020507" pitchFamily="18" charset="2"/>
              </a:rPr>
              <a:t></a:t>
            </a:r>
            <a:r>
              <a:rPr lang="en-US" altLang="zh-CN" sz="2400" i="1" dirty="0">
                <a:ea typeface="宋体" panose="02010600030101010101" pitchFamily="2" charset="-122"/>
                <a:sym typeface="Symbol" panose="05050102010706020507" pitchFamily="18" charset="2"/>
              </a:rPr>
              <a:t>C</a:t>
            </a:r>
            <a:r>
              <a:rPr lang="en-US" altLang="zh-CN" sz="2400" dirty="0">
                <a:ea typeface="宋体" panose="02010600030101010101" pitchFamily="2" charset="-122"/>
                <a:sym typeface="Symbol" panose="05050102010706020507" pitchFamily="18" charset="2"/>
              </a:rPr>
              <a:t>).</a:t>
            </a:r>
          </a:p>
          <a:p>
            <a:pPr lvl="1" eaLnBrk="1" hangingPunct="1"/>
            <a:r>
              <a:rPr lang="en-US" altLang="zh-CN" sz="2400" dirty="0">
                <a:ea typeface="宋体" panose="02010600030101010101" pitchFamily="2" charset="-122"/>
                <a:sym typeface="Symbol" panose="05050102010706020507" pitchFamily="18" charset="2"/>
              </a:rPr>
              <a:t>We know that </a:t>
            </a:r>
            <a:r>
              <a:rPr lang="en-US" altLang="zh-CN" sz="2400" i="1" dirty="0">
                <a:ea typeface="宋体" panose="02010600030101010101" pitchFamily="2" charset="-122"/>
                <a:sym typeface="Symbol" panose="05050102010706020507" pitchFamily="18" charset="2"/>
              </a:rPr>
              <a:t>x</a:t>
            </a:r>
            <a:r>
              <a:rPr lang="en-US" altLang="zh-CN" sz="2400" dirty="0">
                <a:ea typeface="宋体" panose="02010600030101010101" pitchFamily="2" charset="-122"/>
                <a:sym typeface="Symbol" panose="05050102010706020507" pitchFamily="18" charset="2"/>
              </a:rPr>
              <a:t></a:t>
            </a:r>
            <a:r>
              <a:rPr lang="en-US" altLang="zh-CN" sz="2400" i="1" dirty="0">
                <a:ea typeface="宋体" panose="02010600030101010101" pitchFamily="2" charset="-122"/>
              </a:rPr>
              <a:t>A</a:t>
            </a:r>
            <a:r>
              <a:rPr lang="en-US" altLang="zh-CN" sz="2400" dirty="0">
                <a:ea typeface="宋体" panose="02010600030101010101" pitchFamily="2" charset="-122"/>
              </a:rPr>
              <a:t>, and either </a:t>
            </a:r>
            <a:r>
              <a:rPr lang="en-US" altLang="zh-CN" sz="2400" i="1" dirty="0">
                <a:ea typeface="宋体" panose="02010600030101010101" pitchFamily="2" charset="-122"/>
                <a:sym typeface="Symbol" panose="05050102010706020507" pitchFamily="18" charset="2"/>
              </a:rPr>
              <a:t>x</a:t>
            </a:r>
            <a:r>
              <a:rPr lang="en-US" altLang="zh-CN" sz="2400" dirty="0">
                <a:ea typeface="宋体" panose="02010600030101010101" pitchFamily="2" charset="-122"/>
                <a:sym typeface="Symbol" panose="05050102010706020507" pitchFamily="18" charset="2"/>
              </a:rPr>
              <a:t></a:t>
            </a:r>
            <a:r>
              <a:rPr lang="en-US" altLang="zh-CN" sz="2400" i="1" dirty="0">
                <a:ea typeface="宋体" panose="02010600030101010101" pitchFamily="2" charset="-122"/>
              </a:rPr>
              <a:t>B</a:t>
            </a:r>
            <a:r>
              <a:rPr lang="en-US" altLang="zh-CN" sz="2400" dirty="0">
                <a:ea typeface="宋体" panose="02010600030101010101" pitchFamily="2" charset="-122"/>
              </a:rPr>
              <a:t> or </a:t>
            </a:r>
            <a:r>
              <a:rPr lang="en-US" altLang="zh-CN" sz="2400" i="1" dirty="0">
                <a:ea typeface="宋体" panose="02010600030101010101" pitchFamily="2" charset="-122"/>
                <a:sym typeface="Symbol" panose="05050102010706020507" pitchFamily="18" charset="2"/>
              </a:rPr>
              <a:t>x</a:t>
            </a:r>
            <a:r>
              <a:rPr lang="en-US" altLang="zh-CN" sz="2400" dirty="0">
                <a:ea typeface="宋体" panose="02010600030101010101" pitchFamily="2" charset="-122"/>
                <a:sym typeface="Symbol" panose="05050102010706020507" pitchFamily="18" charset="2"/>
              </a:rPr>
              <a:t></a:t>
            </a:r>
            <a:r>
              <a:rPr lang="en-US" altLang="zh-CN" sz="2400" i="1" dirty="0">
                <a:ea typeface="宋体" panose="02010600030101010101" pitchFamily="2" charset="-122"/>
              </a:rPr>
              <a:t>C.</a:t>
            </a:r>
          </a:p>
          <a:p>
            <a:pPr lvl="2" eaLnBrk="1" hangingPunct="1"/>
            <a:r>
              <a:rPr lang="en-US" altLang="zh-CN" sz="2000" dirty="0">
                <a:ea typeface="宋体" panose="02010600030101010101" pitchFamily="2" charset="-122"/>
              </a:rPr>
              <a:t>Case 1: </a:t>
            </a:r>
            <a:r>
              <a:rPr lang="en-US" altLang="zh-CN" sz="2000" i="1" dirty="0">
                <a:ea typeface="宋体" panose="02010600030101010101" pitchFamily="2" charset="-122"/>
                <a:sym typeface="Symbol" panose="05050102010706020507" pitchFamily="18" charset="2"/>
              </a:rPr>
              <a:t>x</a:t>
            </a:r>
            <a:r>
              <a:rPr lang="en-US" altLang="zh-CN" sz="2000" dirty="0">
                <a:ea typeface="宋体" panose="02010600030101010101" pitchFamily="2" charset="-122"/>
                <a:sym typeface="Symbol" panose="05050102010706020507" pitchFamily="18" charset="2"/>
              </a:rPr>
              <a:t></a:t>
            </a:r>
            <a:r>
              <a:rPr lang="en-US" altLang="zh-CN" sz="2000" i="1" dirty="0">
                <a:ea typeface="宋体" panose="02010600030101010101" pitchFamily="2" charset="-122"/>
              </a:rPr>
              <a:t>B</a:t>
            </a:r>
            <a:r>
              <a:rPr lang="en-US" altLang="zh-CN" sz="2000" dirty="0">
                <a:ea typeface="宋体" panose="02010600030101010101" pitchFamily="2" charset="-122"/>
              </a:rPr>
              <a:t>.  Then </a:t>
            </a:r>
            <a:r>
              <a:rPr lang="en-US" altLang="zh-CN" sz="2000" i="1" dirty="0">
                <a:ea typeface="宋体" panose="02010600030101010101" pitchFamily="2" charset="-122"/>
                <a:sym typeface="Symbol" panose="05050102010706020507" pitchFamily="18" charset="2"/>
              </a:rPr>
              <a:t>x</a:t>
            </a:r>
            <a:r>
              <a:rPr lang="en-US" altLang="zh-CN" sz="2000" dirty="0">
                <a:ea typeface="宋体" panose="02010600030101010101" pitchFamily="2" charset="-122"/>
                <a:sym typeface="Symbol" panose="05050102010706020507" pitchFamily="18" charset="2"/>
              </a:rPr>
              <a:t></a:t>
            </a:r>
            <a:r>
              <a:rPr lang="en-US" altLang="zh-CN" sz="2000" i="1" dirty="0">
                <a:ea typeface="宋体" panose="02010600030101010101" pitchFamily="2" charset="-122"/>
                <a:sym typeface="Symbol" panose="05050102010706020507" pitchFamily="18" charset="2"/>
              </a:rPr>
              <a:t>A</a:t>
            </a:r>
            <a:r>
              <a:rPr lang="en-US" altLang="zh-CN" sz="2000" dirty="0">
                <a:ea typeface="宋体" panose="02010600030101010101" pitchFamily="2" charset="-122"/>
                <a:sym typeface="Symbol" panose="05050102010706020507" pitchFamily="18" charset="2"/>
              </a:rPr>
              <a:t></a:t>
            </a:r>
            <a:r>
              <a:rPr lang="en-US" altLang="zh-CN" sz="2000" i="1" dirty="0">
                <a:ea typeface="宋体" panose="02010600030101010101" pitchFamily="2" charset="-122"/>
                <a:sym typeface="Symbol" panose="05050102010706020507" pitchFamily="18" charset="2"/>
              </a:rPr>
              <a:t>B</a:t>
            </a:r>
            <a:r>
              <a:rPr lang="en-US" altLang="zh-CN" sz="2000" dirty="0">
                <a:ea typeface="宋体" panose="02010600030101010101" pitchFamily="2" charset="-122"/>
                <a:sym typeface="Symbol" panose="05050102010706020507" pitchFamily="18" charset="2"/>
              </a:rPr>
              <a:t>, so </a:t>
            </a:r>
            <a:r>
              <a:rPr lang="en-US" altLang="zh-CN" sz="2000" i="1" dirty="0">
                <a:ea typeface="宋体" panose="02010600030101010101" pitchFamily="2" charset="-122"/>
                <a:sym typeface="Symbol" panose="05050102010706020507" pitchFamily="18" charset="2"/>
              </a:rPr>
              <a:t>x</a:t>
            </a:r>
            <a:r>
              <a:rPr lang="en-US" altLang="zh-CN" sz="2000" dirty="0">
                <a:ea typeface="宋体" panose="02010600030101010101" pitchFamily="2" charset="-122"/>
                <a:sym typeface="Symbol" panose="05050102010706020507" pitchFamily="18" charset="2"/>
              </a:rPr>
              <a:t>(</a:t>
            </a:r>
            <a:r>
              <a:rPr lang="en-US" altLang="zh-CN" sz="2000" i="1" dirty="0">
                <a:ea typeface="宋体" panose="02010600030101010101" pitchFamily="2" charset="-122"/>
                <a:sym typeface="Symbol" panose="05050102010706020507" pitchFamily="18" charset="2"/>
              </a:rPr>
              <a:t>A</a:t>
            </a:r>
            <a:r>
              <a:rPr lang="en-US" altLang="zh-CN" sz="2000" dirty="0">
                <a:ea typeface="宋体" panose="02010600030101010101" pitchFamily="2" charset="-122"/>
                <a:sym typeface="Symbol" panose="05050102010706020507" pitchFamily="18" charset="2"/>
              </a:rPr>
              <a:t></a:t>
            </a:r>
            <a:r>
              <a:rPr lang="en-US" altLang="zh-CN" sz="2000" i="1" dirty="0">
                <a:ea typeface="宋体" panose="02010600030101010101" pitchFamily="2" charset="-122"/>
                <a:sym typeface="Symbol" panose="05050102010706020507" pitchFamily="18" charset="2"/>
              </a:rPr>
              <a:t>B</a:t>
            </a:r>
            <a:r>
              <a:rPr lang="en-US" altLang="zh-CN" sz="2000" dirty="0">
                <a:ea typeface="宋体" panose="02010600030101010101" pitchFamily="2" charset="-122"/>
                <a:sym typeface="Symbol" panose="05050102010706020507" pitchFamily="18" charset="2"/>
              </a:rPr>
              <a:t>)(</a:t>
            </a:r>
            <a:r>
              <a:rPr lang="en-US" altLang="zh-CN" sz="2000" i="1" dirty="0">
                <a:ea typeface="宋体" panose="02010600030101010101" pitchFamily="2" charset="-122"/>
                <a:sym typeface="Symbol" panose="05050102010706020507" pitchFamily="18" charset="2"/>
              </a:rPr>
              <a:t>A</a:t>
            </a:r>
            <a:r>
              <a:rPr lang="en-US" altLang="zh-CN" sz="2000" dirty="0">
                <a:ea typeface="宋体" panose="02010600030101010101" pitchFamily="2" charset="-122"/>
                <a:sym typeface="Symbol" panose="05050102010706020507" pitchFamily="18" charset="2"/>
              </a:rPr>
              <a:t></a:t>
            </a:r>
            <a:r>
              <a:rPr lang="en-US" altLang="zh-CN" sz="2000" i="1" dirty="0">
                <a:ea typeface="宋体" panose="02010600030101010101" pitchFamily="2" charset="-122"/>
                <a:sym typeface="Symbol" panose="05050102010706020507" pitchFamily="18" charset="2"/>
              </a:rPr>
              <a:t>C</a:t>
            </a:r>
            <a:r>
              <a:rPr lang="en-US" altLang="zh-CN" sz="2000" dirty="0">
                <a:ea typeface="宋体" panose="02010600030101010101" pitchFamily="2" charset="-122"/>
                <a:sym typeface="Symbol" panose="05050102010706020507" pitchFamily="18" charset="2"/>
              </a:rPr>
              <a:t>).</a:t>
            </a:r>
          </a:p>
          <a:p>
            <a:pPr lvl="2" eaLnBrk="1" hangingPunct="1"/>
            <a:r>
              <a:rPr lang="en-US" altLang="zh-CN" sz="2000" dirty="0">
                <a:ea typeface="宋体" panose="02010600030101010101" pitchFamily="2" charset="-122"/>
                <a:sym typeface="Symbol" panose="05050102010706020507" pitchFamily="18" charset="2"/>
              </a:rPr>
              <a:t>Case 2: </a:t>
            </a:r>
            <a:r>
              <a:rPr lang="en-US" altLang="zh-CN" sz="2000" i="1" dirty="0">
                <a:ea typeface="宋体" panose="02010600030101010101" pitchFamily="2" charset="-122"/>
                <a:sym typeface="Symbol" panose="05050102010706020507" pitchFamily="18" charset="2"/>
              </a:rPr>
              <a:t>x</a:t>
            </a:r>
            <a:r>
              <a:rPr lang="en-US" altLang="zh-CN" sz="2000" dirty="0">
                <a:ea typeface="宋体" panose="02010600030101010101" pitchFamily="2" charset="-122"/>
                <a:sym typeface="Symbol" panose="05050102010706020507" pitchFamily="18" charset="2"/>
              </a:rPr>
              <a:t></a:t>
            </a:r>
            <a:r>
              <a:rPr lang="en-US" altLang="zh-CN" sz="2000" i="1" dirty="0">
                <a:ea typeface="宋体" panose="02010600030101010101" pitchFamily="2" charset="-122"/>
              </a:rPr>
              <a:t>C. </a:t>
            </a:r>
            <a:r>
              <a:rPr lang="en-US" altLang="zh-CN" sz="2000" dirty="0">
                <a:ea typeface="宋体" panose="02010600030101010101" pitchFamily="2" charset="-122"/>
              </a:rPr>
              <a:t>Then </a:t>
            </a:r>
            <a:r>
              <a:rPr lang="en-US" altLang="zh-CN" sz="2000" i="1" dirty="0">
                <a:ea typeface="宋体" panose="02010600030101010101" pitchFamily="2" charset="-122"/>
                <a:sym typeface="Symbol" panose="05050102010706020507" pitchFamily="18" charset="2"/>
              </a:rPr>
              <a:t>x</a:t>
            </a:r>
            <a:r>
              <a:rPr lang="en-US" altLang="zh-CN" sz="2000" dirty="0">
                <a:ea typeface="宋体" panose="02010600030101010101" pitchFamily="2" charset="-122"/>
                <a:sym typeface="Symbol" panose="05050102010706020507" pitchFamily="18" charset="2"/>
              </a:rPr>
              <a:t></a:t>
            </a:r>
            <a:r>
              <a:rPr lang="en-US" altLang="zh-CN" sz="2000" i="1" dirty="0">
                <a:ea typeface="宋体" panose="02010600030101010101" pitchFamily="2" charset="-122"/>
                <a:sym typeface="Symbol" panose="05050102010706020507" pitchFamily="18" charset="2"/>
              </a:rPr>
              <a:t>A</a:t>
            </a:r>
            <a:r>
              <a:rPr lang="en-US" altLang="zh-CN" sz="2000" dirty="0">
                <a:ea typeface="宋体" panose="02010600030101010101" pitchFamily="2" charset="-122"/>
                <a:sym typeface="Symbol" panose="05050102010706020507" pitchFamily="18" charset="2"/>
              </a:rPr>
              <a:t></a:t>
            </a:r>
            <a:r>
              <a:rPr lang="en-US" altLang="zh-CN" sz="2000" i="1" dirty="0">
                <a:ea typeface="宋体" panose="02010600030101010101" pitchFamily="2" charset="-122"/>
                <a:sym typeface="Symbol" panose="05050102010706020507" pitchFamily="18" charset="2"/>
              </a:rPr>
              <a:t>C </a:t>
            </a:r>
            <a:r>
              <a:rPr lang="en-US" altLang="zh-CN" sz="2000" dirty="0">
                <a:ea typeface="宋体" panose="02010600030101010101" pitchFamily="2" charset="-122"/>
                <a:sym typeface="Symbol" panose="05050102010706020507" pitchFamily="18" charset="2"/>
              </a:rPr>
              <a:t>, so </a:t>
            </a:r>
            <a:r>
              <a:rPr lang="en-US" altLang="zh-CN" sz="2000" i="1" dirty="0">
                <a:ea typeface="宋体" panose="02010600030101010101" pitchFamily="2" charset="-122"/>
                <a:sym typeface="Symbol" panose="05050102010706020507" pitchFamily="18" charset="2"/>
              </a:rPr>
              <a:t>x</a:t>
            </a:r>
            <a:r>
              <a:rPr lang="en-US" altLang="zh-CN" sz="2000" dirty="0">
                <a:ea typeface="宋体" panose="02010600030101010101" pitchFamily="2" charset="-122"/>
                <a:sym typeface="Symbol" panose="05050102010706020507" pitchFamily="18" charset="2"/>
              </a:rPr>
              <a:t>(</a:t>
            </a:r>
            <a:r>
              <a:rPr lang="en-US" altLang="zh-CN" sz="2000" i="1" dirty="0">
                <a:ea typeface="宋体" panose="02010600030101010101" pitchFamily="2" charset="-122"/>
                <a:sym typeface="Symbol" panose="05050102010706020507" pitchFamily="18" charset="2"/>
              </a:rPr>
              <a:t>A</a:t>
            </a:r>
            <a:r>
              <a:rPr lang="en-US" altLang="zh-CN" sz="2000" dirty="0">
                <a:ea typeface="宋体" panose="02010600030101010101" pitchFamily="2" charset="-122"/>
                <a:sym typeface="Symbol" panose="05050102010706020507" pitchFamily="18" charset="2"/>
              </a:rPr>
              <a:t></a:t>
            </a:r>
            <a:r>
              <a:rPr lang="en-US" altLang="zh-CN" sz="2000" i="1" dirty="0">
                <a:ea typeface="宋体" panose="02010600030101010101" pitchFamily="2" charset="-122"/>
                <a:sym typeface="Symbol" panose="05050102010706020507" pitchFamily="18" charset="2"/>
              </a:rPr>
              <a:t>B</a:t>
            </a:r>
            <a:r>
              <a:rPr lang="en-US" altLang="zh-CN" sz="2000" dirty="0">
                <a:ea typeface="宋体" panose="02010600030101010101" pitchFamily="2" charset="-122"/>
                <a:sym typeface="Symbol" panose="05050102010706020507" pitchFamily="18" charset="2"/>
              </a:rPr>
              <a:t>)(</a:t>
            </a:r>
            <a:r>
              <a:rPr lang="en-US" altLang="zh-CN" sz="2000" i="1" dirty="0">
                <a:ea typeface="宋体" panose="02010600030101010101" pitchFamily="2" charset="-122"/>
                <a:sym typeface="Symbol" panose="05050102010706020507" pitchFamily="18" charset="2"/>
              </a:rPr>
              <a:t>A</a:t>
            </a:r>
            <a:r>
              <a:rPr lang="en-US" altLang="zh-CN" sz="2000" dirty="0">
                <a:ea typeface="宋体" panose="02010600030101010101" pitchFamily="2" charset="-122"/>
                <a:sym typeface="Symbol" panose="05050102010706020507" pitchFamily="18" charset="2"/>
              </a:rPr>
              <a:t></a:t>
            </a:r>
            <a:r>
              <a:rPr lang="en-US" altLang="zh-CN" sz="2000" i="1" dirty="0">
                <a:ea typeface="宋体" panose="02010600030101010101" pitchFamily="2" charset="-122"/>
                <a:sym typeface="Symbol" panose="05050102010706020507" pitchFamily="18" charset="2"/>
              </a:rPr>
              <a:t>C</a:t>
            </a:r>
            <a:r>
              <a:rPr lang="en-US" altLang="zh-CN" sz="2000" dirty="0">
                <a:ea typeface="宋体" panose="02010600030101010101" pitchFamily="2" charset="-122"/>
                <a:sym typeface="Symbol" panose="05050102010706020507" pitchFamily="18" charset="2"/>
              </a:rPr>
              <a:t>).</a:t>
            </a:r>
          </a:p>
          <a:p>
            <a:pPr lvl="1" eaLnBrk="1" hangingPunct="1"/>
            <a:r>
              <a:rPr lang="en-US" altLang="zh-CN" sz="2400" dirty="0">
                <a:ea typeface="宋体" panose="02010600030101010101" pitchFamily="2" charset="-122"/>
                <a:sym typeface="Symbol" panose="05050102010706020507" pitchFamily="18" charset="2"/>
              </a:rPr>
              <a:t>Therefore, </a:t>
            </a:r>
            <a:r>
              <a:rPr lang="en-US" altLang="zh-CN" sz="2400" i="1" dirty="0">
                <a:ea typeface="宋体" panose="02010600030101010101" pitchFamily="2" charset="-122"/>
                <a:sym typeface="Symbol" panose="05050102010706020507" pitchFamily="18" charset="2"/>
              </a:rPr>
              <a:t>x</a:t>
            </a:r>
            <a:r>
              <a:rPr lang="en-US" altLang="zh-CN" sz="2400" dirty="0">
                <a:ea typeface="宋体" panose="02010600030101010101" pitchFamily="2" charset="-122"/>
                <a:sym typeface="Symbol" panose="05050102010706020507" pitchFamily="18" charset="2"/>
              </a:rPr>
              <a:t>(</a:t>
            </a:r>
            <a:r>
              <a:rPr lang="en-US" altLang="zh-CN" sz="2400" i="1" dirty="0">
                <a:ea typeface="宋体" panose="02010600030101010101" pitchFamily="2" charset="-122"/>
                <a:sym typeface="Symbol" panose="05050102010706020507" pitchFamily="18" charset="2"/>
              </a:rPr>
              <a:t>A</a:t>
            </a:r>
            <a:r>
              <a:rPr lang="en-US" altLang="zh-CN" sz="2400" dirty="0">
                <a:ea typeface="宋体" panose="02010600030101010101" pitchFamily="2" charset="-122"/>
                <a:sym typeface="Symbol" panose="05050102010706020507" pitchFamily="18" charset="2"/>
              </a:rPr>
              <a:t></a:t>
            </a:r>
            <a:r>
              <a:rPr lang="en-US" altLang="zh-CN" sz="2400" i="1" dirty="0">
                <a:ea typeface="宋体" panose="02010600030101010101" pitchFamily="2" charset="-122"/>
                <a:sym typeface="Symbol" panose="05050102010706020507" pitchFamily="18" charset="2"/>
              </a:rPr>
              <a:t>B</a:t>
            </a:r>
            <a:r>
              <a:rPr lang="en-US" altLang="zh-CN" sz="2400" dirty="0">
                <a:ea typeface="宋体" panose="02010600030101010101" pitchFamily="2" charset="-122"/>
                <a:sym typeface="Symbol" panose="05050102010706020507" pitchFamily="18" charset="2"/>
              </a:rPr>
              <a:t>)(</a:t>
            </a:r>
            <a:r>
              <a:rPr lang="en-US" altLang="zh-CN" sz="2400" i="1" dirty="0">
                <a:ea typeface="宋体" panose="02010600030101010101" pitchFamily="2" charset="-122"/>
                <a:sym typeface="Symbol" panose="05050102010706020507" pitchFamily="18" charset="2"/>
              </a:rPr>
              <a:t>A</a:t>
            </a:r>
            <a:r>
              <a:rPr lang="en-US" altLang="zh-CN" sz="2400" dirty="0">
                <a:ea typeface="宋体" panose="02010600030101010101" pitchFamily="2" charset="-122"/>
                <a:sym typeface="Symbol" panose="05050102010706020507" pitchFamily="18" charset="2"/>
              </a:rPr>
              <a:t></a:t>
            </a:r>
            <a:r>
              <a:rPr lang="en-US" altLang="zh-CN" sz="2400" i="1" dirty="0">
                <a:ea typeface="宋体" panose="02010600030101010101" pitchFamily="2" charset="-122"/>
                <a:sym typeface="Symbol" panose="05050102010706020507" pitchFamily="18" charset="2"/>
              </a:rPr>
              <a:t>C</a:t>
            </a:r>
            <a:r>
              <a:rPr lang="en-US" altLang="zh-CN" sz="2400" dirty="0">
                <a:ea typeface="宋体" panose="02010600030101010101" pitchFamily="2" charset="-122"/>
                <a:sym typeface="Symbol" panose="05050102010706020507" pitchFamily="18" charset="2"/>
              </a:rPr>
              <a:t>).</a:t>
            </a:r>
          </a:p>
          <a:p>
            <a:pPr lvl="1" eaLnBrk="1" hangingPunct="1"/>
            <a:r>
              <a:rPr lang="en-US" altLang="zh-CN" sz="2400" dirty="0">
                <a:ea typeface="宋体" panose="02010600030101010101" pitchFamily="2" charset="-122"/>
                <a:sym typeface="Symbol" panose="05050102010706020507" pitchFamily="18" charset="2"/>
              </a:rPr>
              <a:t>Therefore, </a:t>
            </a:r>
            <a:r>
              <a:rPr lang="en-US" altLang="zh-CN" sz="2400" i="1" dirty="0">
                <a:ea typeface="宋体" panose="02010600030101010101" pitchFamily="2" charset="-122"/>
              </a:rPr>
              <a:t>A</a:t>
            </a:r>
            <a:r>
              <a:rPr lang="en-US" altLang="zh-CN" sz="2400" dirty="0">
                <a:ea typeface="宋体" panose="02010600030101010101" pitchFamily="2" charset="-122"/>
                <a:sym typeface="Symbol" panose="05050102010706020507" pitchFamily="18" charset="2"/>
              </a:rPr>
              <a:t>(</a:t>
            </a:r>
            <a:r>
              <a:rPr lang="en-US" altLang="zh-CN" sz="2400" i="1" dirty="0">
                <a:ea typeface="宋体" panose="02010600030101010101" pitchFamily="2" charset="-122"/>
                <a:sym typeface="Symbol" panose="05050102010706020507" pitchFamily="18" charset="2"/>
              </a:rPr>
              <a:t>B</a:t>
            </a:r>
            <a:r>
              <a:rPr lang="en-US" altLang="zh-CN" sz="2400" dirty="0">
                <a:ea typeface="宋体" panose="02010600030101010101" pitchFamily="2" charset="-122"/>
                <a:sym typeface="Symbol" panose="05050102010706020507" pitchFamily="18" charset="2"/>
              </a:rPr>
              <a:t></a:t>
            </a:r>
            <a:r>
              <a:rPr lang="en-US" altLang="zh-CN" sz="2400" i="1" dirty="0">
                <a:ea typeface="宋体" panose="02010600030101010101" pitchFamily="2" charset="-122"/>
                <a:sym typeface="Symbol" panose="05050102010706020507" pitchFamily="18" charset="2"/>
              </a:rPr>
              <a:t>C</a:t>
            </a:r>
            <a:r>
              <a:rPr lang="en-US" altLang="zh-CN" sz="2400" dirty="0">
                <a:ea typeface="宋体" panose="02010600030101010101" pitchFamily="2" charset="-122"/>
                <a:sym typeface="Symbol" panose="05050102010706020507" pitchFamily="18" charset="2"/>
              </a:rPr>
              <a:t>)(</a:t>
            </a:r>
            <a:r>
              <a:rPr lang="en-US" altLang="zh-CN" sz="2400" i="1" dirty="0">
                <a:ea typeface="宋体" panose="02010600030101010101" pitchFamily="2" charset="-122"/>
                <a:sym typeface="Symbol" panose="05050102010706020507" pitchFamily="18" charset="2"/>
              </a:rPr>
              <a:t>A</a:t>
            </a:r>
            <a:r>
              <a:rPr lang="en-US" altLang="zh-CN" sz="2400" dirty="0">
                <a:ea typeface="宋体" panose="02010600030101010101" pitchFamily="2" charset="-122"/>
                <a:sym typeface="Symbol" panose="05050102010706020507" pitchFamily="18" charset="2"/>
              </a:rPr>
              <a:t></a:t>
            </a:r>
            <a:r>
              <a:rPr lang="en-US" altLang="zh-CN" sz="2400" i="1" dirty="0">
                <a:ea typeface="宋体" panose="02010600030101010101" pitchFamily="2" charset="-122"/>
                <a:sym typeface="Symbol" panose="05050102010706020507" pitchFamily="18" charset="2"/>
              </a:rPr>
              <a:t>B</a:t>
            </a:r>
            <a:r>
              <a:rPr lang="en-US" altLang="zh-CN" sz="2400" dirty="0">
                <a:ea typeface="宋体" panose="02010600030101010101" pitchFamily="2" charset="-122"/>
                <a:sym typeface="Symbol" panose="05050102010706020507" pitchFamily="18" charset="2"/>
              </a:rPr>
              <a:t>)(</a:t>
            </a:r>
            <a:r>
              <a:rPr lang="en-US" altLang="zh-CN" sz="2400" i="1" dirty="0">
                <a:ea typeface="宋体" panose="02010600030101010101" pitchFamily="2" charset="-122"/>
                <a:sym typeface="Symbol" panose="05050102010706020507" pitchFamily="18" charset="2"/>
              </a:rPr>
              <a:t>A</a:t>
            </a:r>
            <a:r>
              <a:rPr lang="en-US" altLang="zh-CN" sz="2400" dirty="0">
                <a:ea typeface="宋体" panose="02010600030101010101" pitchFamily="2" charset="-122"/>
                <a:sym typeface="Symbol" panose="05050102010706020507" pitchFamily="18" charset="2"/>
              </a:rPr>
              <a:t></a:t>
            </a:r>
            <a:r>
              <a:rPr lang="en-US" altLang="zh-CN" sz="2400" i="1" dirty="0">
                <a:ea typeface="宋体" panose="02010600030101010101" pitchFamily="2" charset="-122"/>
                <a:sym typeface="Symbol" panose="05050102010706020507" pitchFamily="18" charset="2"/>
              </a:rPr>
              <a:t>C</a:t>
            </a:r>
            <a:r>
              <a:rPr lang="en-US" altLang="zh-CN" sz="2400" dirty="0">
                <a:ea typeface="宋体" panose="02010600030101010101" pitchFamily="2" charset="-122"/>
                <a:sym typeface="Symbol" panose="05050102010706020507" pitchFamily="18" charset="2"/>
              </a:rPr>
              <a:t>).</a:t>
            </a:r>
          </a:p>
          <a:p>
            <a:pPr eaLnBrk="1" hangingPunct="1"/>
            <a:r>
              <a:rPr lang="en-US" altLang="zh-CN" sz="2800" dirty="0">
                <a:ea typeface="宋体" panose="02010600030101010101" pitchFamily="2" charset="-122"/>
                <a:sym typeface="Symbol" panose="05050102010706020507" pitchFamily="18" charset="2"/>
              </a:rPr>
              <a:t>Part 2: Show (</a:t>
            </a:r>
            <a:r>
              <a:rPr lang="en-US" altLang="zh-CN" sz="2800" i="1" dirty="0">
                <a:ea typeface="宋体" panose="02010600030101010101" pitchFamily="2" charset="-122"/>
                <a:sym typeface="Symbol" panose="05050102010706020507" pitchFamily="18" charset="2"/>
              </a:rPr>
              <a:t>A</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sym typeface="Symbol" panose="05050102010706020507" pitchFamily="18" charset="2"/>
              </a:rPr>
              <a:t>B</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sym typeface="Symbol" panose="05050102010706020507" pitchFamily="18" charset="2"/>
              </a:rPr>
              <a:t>A</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sym typeface="Symbol" panose="05050102010706020507" pitchFamily="18" charset="2"/>
              </a:rPr>
              <a:t>C</a:t>
            </a:r>
            <a:r>
              <a:rPr lang="en-US" altLang="zh-CN" sz="2800" dirty="0">
                <a:ea typeface="宋体" panose="02010600030101010101" pitchFamily="2" charset="-122"/>
                <a:sym typeface="Symbol" panose="05050102010706020507" pitchFamily="18" charset="2"/>
              </a:rPr>
              <a:t>)  </a:t>
            </a:r>
            <a:r>
              <a:rPr lang="en-US" altLang="zh-CN" sz="2800" i="1" dirty="0">
                <a:ea typeface="宋体" panose="02010600030101010101" pitchFamily="2" charset="-122"/>
              </a:rPr>
              <a:t>A</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sym typeface="Symbol" panose="05050102010706020507" pitchFamily="18" charset="2"/>
              </a:rPr>
              <a:t>B</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sym typeface="Symbol" panose="05050102010706020507" pitchFamily="18" charset="2"/>
              </a:rPr>
              <a:t>C</a:t>
            </a:r>
            <a:r>
              <a:rPr lang="en-US" altLang="zh-CN" sz="2800" dirty="0">
                <a:ea typeface="宋体" panose="02010600030101010101" pitchFamily="2" charset="-122"/>
                <a:sym typeface="Symbol" panose="05050102010706020507" pitchFamily="18" charset="2"/>
              </a:rPr>
              <a:t>). …</a:t>
            </a:r>
          </a:p>
          <a:p>
            <a:pPr eaLnBrk="1" hangingPunct="1"/>
            <a:endParaRPr lang="zh-CN" altLang="en-US" sz="2800" dirty="0">
              <a:ea typeface="宋体" panose="02010600030101010101" pitchFamily="2" charset="-122"/>
              <a:sym typeface="Symbol" panose="05050102010706020507" pitchFamily="18" charset="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Method 2: Logical equivalence</a:t>
            </a:r>
          </a:p>
        </p:txBody>
      </p:sp>
      <p:pic>
        <p:nvPicPr>
          <p:cNvPr id="27651" name="Picture 5"/>
          <p:cNvPicPr>
            <a:picLocks noChangeAspect="1"/>
          </p:cNvPicPr>
          <p:nvPr/>
        </p:nvPicPr>
        <p:blipFill>
          <a:blip r:embed="rId3"/>
          <a:stretch>
            <a:fillRect/>
          </a:stretch>
        </p:blipFill>
        <p:spPr>
          <a:xfrm>
            <a:off x="1600200" y="1447800"/>
            <a:ext cx="2524125" cy="438150"/>
          </a:xfrm>
          <a:prstGeom prst="rect">
            <a:avLst/>
          </a:prstGeom>
          <a:noFill/>
          <a:ln w="9525">
            <a:noFill/>
          </a:ln>
        </p:spPr>
      </p:pic>
      <p:sp>
        <p:nvSpPr>
          <p:cNvPr id="27652" name="Text Box 6"/>
          <p:cNvSpPr txBox="1"/>
          <p:nvPr/>
        </p:nvSpPr>
        <p:spPr>
          <a:xfrm>
            <a:off x="593725" y="1447800"/>
            <a:ext cx="7940675" cy="22272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r>
              <a:rPr lang="en-US" altLang="zh-CN" sz="2800" dirty="0">
                <a:ea typeface="宋体" panose="02010600030101010101" pitchFamily="2" charset="-122"/>
              </a:rPr>
              <a:t>Show</a:t>
            </a:r>
          </a:p>
          <a:p>
            <a:pPr marL="0" lvl="0" indent="0">
              <a:spcBef>
                <a:spcPct val="0"/>
              </a:spcBef>
              <a:buClrTx/>
              <a:buSzPct val="100000"/>
              <a:buNone/>
            </a:pPr>
            <a:r>
              <a:rPr lang="en-US" altLang="zh-CN" sz="2800" dirty="0">
                <a:ea typeface="宋体" panose="02010600030101010101" pitchFamily="2" charset="-122"/>
              </a:rPr>
              <a:t>   or</a:t>
            </a:r>
          </a:p>
          <a:p>
            <a:pPr marL="0" lvl="0" indent="0">
              <a:spcBef>
                <a:spcPct val="0"/>
              </a:spcBef>
              <a:buClrTx/>
              <a:buSzPct val="100000"/>
              <a:buNone/>
            </a:pPr>
            <a:r>
              <a:rPr lang="en-US" altLang="zh-CN" sz="2800" dirty="0">
                <a:ea typeface="宋体" panose="02010600030101010101" pitchFamily="2" charset="-122"/>
              </a:rPr>
              <a:t>   or                                         is a  tautology.</a:t>
            </a:r>
          </a:p>
          <a:p>
            <a:pPr marL="0" lvl="0" indent="0">
              <a:spcBef>
                <a:spcPct val="0"/>
              </a:spcBef>
              <a:buClrTx/>
              <a:buSzPct val="100000"/>
              <a:buNone/>
            </a:pPr>
            <a:r>
              <a:rPr lang="en-US" altLang="zh-CN" sz="2800" dirty="0">
                <a:ea typeface="宋体" panose="02010600030101010101" pitchFamily="2" charset="-122"/>
              </a:rPr>
              <a:t>But the consequent is always false. Therefore, the antecedent better always be false also. </a:t>
            </a:r>
          </a:p>
        </p:txBody>
      </p:sp>
      <p:pic>
        <p:nvPicPr>
          <p:cNvPr id="27653" name="Picture 8"/>
          <p:cNvPicPr>
            <a:picLocks noChangeAspect="1"/>
          </p:cNvPicPr>
          <p:nvPr/>
        </p:nvPicPr>
        <p:blipFill>
          <a:blip r:embed="rId4"/>
          <a:stretch>
            <a:fillRect/>
          </a:stretch>
        </p:blipFill>
        <p:spPr>
          <a:xfrm>
            <a:off x="1682750" y="1968500"/>
            <a:ext cx="4210050" cy="466725"/>
          </a:xfrm>
          <a:prstGeom prst="rect">
            <a:avLst/>
          </a:prstGeom>
          <a:noFill/>
          <a:ln w="9525">
            <a:noFill/>
          </a:ln>
        </p:spPr>
      </p:pic>
      <p:pic>
        <p:nvPicPr>
          <p:cNvPr id="27654" name="Picture 9"/>
          <p:cNvPicPr>
            <a:picLocks noChangeAspect="1"/>
          </p:cNvPicPr>
          <p:nvPr/>
        </p:nvPicPr>
        <p:blipFill>
          <a:blip r:embed="rId5"/>
          <a:stretch>
            <a:fillRect/>
          </a:stretch>
        </p:blipFill>
        <p:spPr>
          <a:xfrm>
            <a:off x="1676400" y="2409825"/>
            <a:ext cx="3562350" cy="409575"/>
          </a:xfrm>
          <a:prstGeom prst="rect">
            <a:avLst/>
          </a:prstGeom>
          <a:noFill/>
          <a:ln w="9525">
            <a:noFill/>
          </a:ln>
        </p:spPr>
      </p:pic>
      <p:pic>
        <p:nvPicPr>
          <p:cNvPr id="27655" name="Picture 11"/>
          <p:cNvPicPr>
            <a:picLocks noChangeAspect="1"/>
          </p:cNvPicPr>
          <p:nvPr/>
        </p:nvPicPr>
        <p:blipFill>
          <a:blip r:embed="rId6"/>
          <a:stretch>
            <a:fillRect/>
          </a:stretch>
        </p:blipFill>
        <p:spPr>
          <a:xfrm>
            <a:off x="892175" y="3657600"/>
            <a:ext cx="7361238" cy="1066800"/>
          </a:xfrm>
          <a:prstGeom prst="rect">
            <a:avLst/>
          </a:prstGeom>
          <a:noFill/>
          <a:ln w="9525">
            <a:noFill/>
          </a:ln>
        </p:spPr>
      </p:pic>
      <p:pic>
        <p:nvPicPr>
          <p:cNvPr id="27656" name="Picture 13"/>
          <p:cNvPicPr>
            <a:picLocks noChangeAspect="1"/>
          </p:cNvPicPr>
          <p:nvPr/>
        </p:nvPicPr>
        <p:blipFill>
          <a:blip r:embed="rId7"/>
          <a:stretch>
            <a:fillRect/>
          </a:stretch>
        </p:blipFill>
        <p:spPr>
          <a:xfrm>
            <a:off x="838200" y="4800600"/>
            <a:ext cx="2390775" cy="666750"/>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Method 3: Membership Tables</a:t>
            </a:r>
          </a:p>
        </p:txBody>
      </p:sp>
      <p:sp>
        <p:nvSpPr>
          <p:cNvPr id="29699" name="Rectangle 3"/>
          <p:cNvSpPr>
            <a:spLocks noGrp="1"/>
          </p:cNvSpPr>
          <p:nvPr>
            <p:ph idx="1"/>
          </p:nvPr>
        </p:nvSpPr>
        <p:spPr>
          <a:xfrm>
            <a:off x="457200" y="1371600"/>
            <a:ext cx="8077200" cy="4419600"/>
          </a:xfrm>
        </p:spPr>
        <p:txBody>
          <a:bodyPr vert="horz" wrap="square" lIns="91440" tIns="45720" rIns="91440" bIns="45720" anchor="t"/>
          <a:lstStyle/>
          <a:p>
            <a:pPr eaLnBrk="1" hangingPunct="1"/>
            <a:r>
              <a:rPr lang="en-US" altLang="zh-CN" dirty="0">
                <a:ea typeface="宋体" panose="02010600030101010101" pitchFamily="2" charset="-122"/>
              </a:rPr>
              <a:t>Just like truth tables for propositional logic.</a:t>
            </a:r>
          </a:p>
          <a:p>
            <a:pPr eaLnBrk="1" hangingPunct="1"/>
            <a:r>
              <a:rPr lang="en-US" altLang="zh-CN" dirty="0">
                <a:ea typeface="宋体" panose="02010600030101010101" pitchFamily="2" charset="-122"/>
              </a:rPr>
              <a:t>Columns for different set expressions.</a:t>
            </a:r>
          </a:p>
          <a:p>
            <a:pPr eaLnBrk="1" hangingPunct="1"/>
            <a:r>
              <a:rPr lang="en-US" altLang="zh-CN" dirty="0">
                <a:ea typeface="宋体" panose="02010600030101010101" pitchFamily="2" charset="-122"/>
              </a:rPr>
              <a:t>Rows for all combinations of memberships in constituent sets.</a:t>
            </a:r>
          </a:p>
          <a:p>
            <a:pPr eaLnBrk="1" hangingPunct="1"/>
            <a:r>
              <a:rPr lang="en-US" altLang="zh-CN" dirty="0">
                <a:ea typeface="宋体" panose="02010600030101010101" pitchFamily="2" charset="-122"/>
              </a:rPr>
              <a:t>Use “1” to indicate membership in the derived set, “0” for non-membership.</a:t>
            </a:r>
          </a:p>
          <a:p>
            <a:pPr eaLnBrk="1" hangingPunct="1"/>
            <a:r>
              <a:rPr lang="en-US" altLang="zh-CN" dirty="0">
                <a:ea typeface="宋体" panose="02010600030101010101" pitchFamily="2" charset="-122"/>
              </a:rPr>
              <a:t>Prove equivalence with identical columns.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Membership Table Example</a:t>
            </a:r>
          </a:p>
        </p:txBody>
      </p:sp>
      <p:sp>
        <p:nvSpPr>
          <p:cNvPr id="30723" name="Rectangle 3"/>
          <p:cNvSpPr>
            <a:spLocks noGrp="1"/>
          </p:cNvSpPr>
          <p:nvPr>
            <p:ph idx="1"/>
          </p:nvPr>
        </p:nvSpPr>
        <p:spPr/>
        <p:txBody>
          <a:bodyPr vert="horz" wrap="square" lIns="91440" tIns="45720" rIns="91440" bIns="45720" anchor="t"/>
          <a:lstStyle/>
          <a:p>
            <a:pPr eaLnBrk="1" hangingPunct="1">
              <a:buNone/>
            </a:pPr>
            <a:r>
              <a:rPr lang="en-US" altLang="zh-CN" dirty="0">
                <a:ea typeface="宋体" panose="02010600030101010101" pitchFamily="2" charset="-122"/>
              </a:rPr>
              <a:t>Prove (</a:t>
            </a:r>
            <a:r>
              <a:rPr lang="en-US" altLang="zh-CN" i="1" dirty="0">
                <a:ea typeface="宋体" panose="02010600030101010101" pitchFamily="2" charset="-122"/>
              </a:rPr>
              <a:t>A</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rPr>
              <a:t>B</a:t>
            </a:r>
            <a:r>
              <a:rPr lang="en-US" altLang="zh-CN" dirty="0">
                <a:ea typeface="宋体" panose="02010600030101010101" pitchFamily="2" charset="-122"/>
              </a:rPr>
              <a:t>)</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rPr>
              <a:t>B </a:t>
            </a:r>
            <a:r>
              <a:rPr lang="en-US" altLang="zh-CN" dirty="0">
                <a:ea typeface="宋体" panose="02010600030101010101" pitchFamily="2" charset="-122"/>
              </a:rPr>
              <a:t>=</a:t>
            </a:r>
            <a:r>
              <a:rPr lang="en-US" altLang="zh-CN" i="1" dirty="0">
                <a:ea typeface="宋体" panose="02010600030101010101" pitchFamily="2" charset="-122"/>
              </a:rPr>
              <a:t> A</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rPr>
              <a:t>B</a:t>
            </a:r>
            <a:r>
              <a:rPr lang="en-US" altLang="zh-CN" dirty="0">
                <a:ea typeface="宋体" panose="02010600030101010101" pitchFamily="2" charset="-122"/>
              </a:rPr>
              <a:t>.</a:t>
            </a:r>
          </a:p>
        </p:txBody>
      </p:sp>
      <p:graphicFrame>
        <p:nvGraphicFramePr>
          <p:cNvPr id="30724" name="Object 4"/>
          <p:cNvGraphicFramePr>
            <a:graphicFrameLocks noChangeAspect="1"/>
          </p:cNvGraphicFramePr>
          <p:nvPr/>
        </p:nvGraphicFramePr>
        <p:xfrm>
          <a:off x="1081088" y="2649538"/>
          <a:ext cx="6850062" cy="3192462"/>
        </p:xfrm>
        <a:graphic>
          <a:graphicData uri="http://schemas.openxmlformats.org/presentationml/2006/ole">
            <mc:AlternateContent xmlns:mc="http://schemas.openxmlformats.org/markup-compatibility/2006">
              <mc:Choice xmlns:v="urn:schemas-microsoft-com:vml" Requires="v">
                <p:oleObj spid="_x0000_s9223" r:id="rId3" imgW="5315585" imgH="2639695" progId="Word.Document.8">
                  <p:embed/>
                </p:oleObj>
              </mc:Choice>
              <mc:Fallback>
                <p:oleObj r:id="rId3" imgW="5315585" imgH="2639695" progId="Word.Document.8">
                  <p:embed/>
                  <p:pic>
                    <p:nvPicPr>
                      <p:cNvPr id="0" name="图片 3084"/>
                      <p:cNvPicPr/>
                      <p:nvPr/>
                    </p:nvPicPr>
                    <p:blipFill>
                      <a:blip r:embed="rId4"/>
                      <a:stretch>
                        <a:fillRect/>
                      </a:stretch>
                    </p:blipFill>
                    <p:spPr>
                      <a:xfrm>
                        <a:off x="1081088" y="2649538"/>
                        <a:ext cx="6850062" cy="3192462"/>
                      </a:xfrm>
                      <a:prstGeom prst="rect">
                        <a:avLst/>
                      </a:prstGeom>
                      <a:noFill/>
                      <a:ln w="38100">
                        <a:noFill/>
                        <a:miter/>
                      </a:ln>
                    </p:spPr>
                  </p:pic>
                </p:oleObj>
              </mc:Fallback>
            </mc:AlternateContent>
          </a:graphicData>
        </a:graphic>
      </p:graphicFrame>
      <p:sp>
        <p:nvSpPr>
          <p:cNvPr id="275461" name="Oval 5"/>
          <p:cNvSpPr/>
          <p:nvPr/>
        </p:nvSpPr>
        <p:spPr>
          <a:xfrm>
            <a:off x="4865688" y="3268663"/>
            <a:ext cx="695325" cy="2522537"/>
          </a:xfrm>
          <a:prstGeom prst="ellipse">
            <a:avLst/>
          </a:prstGeom>
          <a:noFill/>
          <a:ln w="571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275462" name="Oval 6"/>
          <p:cNvSpPr/>
          <p:nvPr/>
        </p:nvSpPr>
        <p:spPr>
          <a:xfrm>
            <a:off x="6819900" y="3292475"/>
            <a:ext cx="695325" cy="2522538"/>
          </a:xfrm>
          <a:prstGeom prst="ellipse">
            <a:avLst/>
          </a:prstGeom>
          <a:noFill/>
          <a:ln w="571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275461"/>
                                        </p:tgtEl>
                                        <p:attrNameLst>
                                          <p:attrName>style.visibility</p:attrName>
                                        </p:attrNameLst>
                                      </p:cBhvr>
                                      <p:to>
                                        <p:strVal val="visible"/>
                                      </p:to>
                                    </p:set>
                                    <p:anim calcmode="lin" valueType="num">
                                      <p:cBhvr>
                                        <p:cTn id="7" dur="500" fill="hold"/>
                                        <p:tgtEl>
                                          <p:spTgt spid="275461"/>
                                        </p:tgtEl>
                                        <p:attrNameLst>
                                          <p:attrName>ppt_w</p:attrName>
                                        </p:attrNameLst>
                                      </p:cBhvr>
                                      <p:tavLst>
                                        <p:tav tm="0">
                                          <p:val>
                                            <p:strVal val="4*#ppt_w"/>
                                          </p:val>
                                        </p:tav>
                                        <p:tav tm="100000">
                                          <p:val>
                                            <p:strVal val="#ppt_w"/>
                                          </p:val>
                                        </p:tav>
                                      </p:tavLst>
                                    </p:anim>
                                    <p:anim calcmode="lin" valueType="num">
                                      <p:cBhvr>
                                        <p:cTn id="8" dur="500" fill="hold"/>
                                        <p:tgtEl>
                                          <p:spTgt spid="275461"/>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275462"/>
                                        </p:tgtEl>
                                        <p:attrNameLst>
                                          <p:attrName>style.visibility</p:attrName>
                                        </p:attrNameLst>
                                      </p:cBhvr>
                                      <p:to>
                                        <p:strVal val="visible"/>
                                      </p:to>
                                    </p:set>
                                    <p:anim calcmode="lin" valueType="num">
                                      <p:cBhvr>
                                        <p:cTn id="12" dur="500" fill="hold"/>
                                        <p:tgtEl>
                                          <p:spTgt spid="275462"/>
                                        </p:tgtEl>
                                        <p:attrNameLst>
                                          <p:attrName>ppt_w</p:attrName>
                                        </p:attrNameLst>
                                      </p:cBhvr>
                                      <p:tavLst>
                                        <p:tav tm="0">
                                          <p:val>
                                            <p:strVal val="4*#ppt_w"/>
                                          </p:val>
                                        </p:tav>
                                        <p:tav tm="100000">
                                          <p:val>
                                            <p:strVal val="#ppt_w"/>
                                          </p:val>
                                        </p:tav>
                                      </p:tavLst>
                                    </p:anim>
                                    <p:anim calcmode="lin" valueType="num">
                                      <p:cBhvr>
                                        <p:cTn id="13" dur="500" fill="hold"/>
                                        <p:tgtEl>
                                          <p:spTgt spid="27546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1" grpId="0" bldLvl="0" animBg="1"/>
      <p:bldP spid="275462"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Blackboard Exercise</a:t>
            </a:r>
          </a:p>
        </p:txBody>
      </p:sp>
      <p:sp>
        <p:nvSpPr>
          <p:cNvPr id="31747" name="Rectangle 3"/>
          <p:cNvSpPr>
            <a:spLocks noGrp="1"/>
          </p:cNvSpPr>
          <p:nvPr>
            <p:ph idx="1"/>
          </p:nvPr>
        </p:nvSpPr>
        <p:spPr/>
        <p:txBody>
          <a:bodyPr vert="horz" wrap="square" lIns="91440" tIns="45720" rIns="91440" bIns="45720" anchor="t"/>
          <a:lstStyle/>
          <a:p>
            <a:pPr eaLnBrk="1" hangingPunct="1">
              <a:buNone/>
            </a:pPr>
            <a:r>
              <a:rPr lang="en-US" altLang="zh-CN" dirty="0">
                <a:ea typeface="宋体" panose="02010600030101010101" pitchFamily="2" charset="-122"/>
              </a:rPr>
              <a:t>Prove (</a:t>
            </a:r>
            <a:r>
              <a:rPr lang="en-US" altLang="zh-CN" i="1" dirty="0">
                <a:ea typeface="宋体" panose="02010600030101010101" pitchFamily="2" charset="-122"/>
              </a:rPr>
              <a:t>A</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rPr>
              <a:t>B</a:t>
            </a:r>
            <a:r>
              <a:rPr lang="en-US" altLang="zh-CN" dirty="0">
                <a:ea typeface="宋体" panose="02010600030101010101" pitchFamily="2" charset="-122"/>
              </a:rPr>
              <a:t>)</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rPr>
              <a:t>C</a:t>
            </a:r>
            <a:r>
              <a:rPr lang="en-US" altLang="zh-CN" dirty="0">
                <a:ea typeface="宋体" panose="02010600030101010101" pitchFamily="2" charset="-122"/>
              </a:rPr>
              <a:t> = (</a:t>
            </a:r>
            <a:r>
              <a:rPr lang="en-US" altLang="zh-CN" i="1" dirty="0">
                <a:ea typeface="宋体" panose="02010600030101010101" pitchFamily="2" charset="-122"/>
              </a:rPr>
              <a:t>A</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rPr>
              <a:t>C</a:t>
            </a:r>
            <a:r>
              <a:rPr lang="en-US" altLang="zh-CN" dirty="0">
                <a:ea typeface="宋体" panose="02010600030101010101" pitchFamily="2" charset="-122"/>
              </a:rPr>
              <a:t>)</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a:t>
            </a:r>
            <a:r>
              <a:rPr lang="en-US" altLang="zh-CN" i="1" dirty="0">
                <a:ea typeface="宋体" panose="02010600030101010101" pitchFamily="2" charset="-122"/>
              </a:rPr>
              <a:t>B</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rPr>
              <a:t>C</a:t>
            </a:r>
            <a:r>
              <a:rPr lang="en-US" altLang="zh-CN" dirty="0">
                <a:ea typeface="宋体" panose="02010600030101010101" pitchFamily="2" charset="-122"/>
              </a:rPr>
              <a:t>).</a:t>
            </a:r>
          </a:p>
        </p:txBody>
      </p:sp>
      <p:graphicFrame>
        <p:nvGraphicFramePr>
          <p:cNvPr id="31748" name="Object 4"/>
          <p:cNvGraphicFramePr>
            <a:graphicFrameLocks noChangeAspect="1"/>
          </p:cNvGraphicFramePr>
          <p:nvPr/>
        </p:nvGraphicFramePr>
        <p:xfrm>
          <a:off x="900113" y="2638425"/>
          <a:ext cx="7002462" cy="3257550"/>
        </p:xfrm>
        <a:graphic>
          <a:graphicData uri="http://schemas.openxmlformats.org/presentationml/2006/ole">
            <mc:AlternateContent xmlns:mc="http://schemas.openxmlformats.org/markup-compatibility/2006">
              <mc:Choice xmlns:v="urn:schemas-microsoft-com:vml" Requires="v">
                <p:oleObj spid="_x0000_s10246" r:id="rId3" imgW="5925185" imgH="2858770" progId="Word.Document.8">
                  <p:embed/>
                </p:oleObj>
              </mc:Choice>
              <mc:Fallback>
                <p:oleObj r:id="rId3" imgW="5925185" imgH="2858770" progId="Word.Document.8">
                  <p:embed/>
                  <p:pic>
                    <p:nvPicPr>
                      <p:cNvPr id="0" name="图片 3082"/>
                      <p:cNvPicPr/>
                      <p:nvPr/>
                    </p:nvPicPr>
                    <p:blipFill>
                      <a:blip r:embed="rId4"/>
                      <a:stretch>
                        <a:fillRect/>
                      </a:stretch>
                    </p:blipFill>
                    <p:spPr>
                      <a:xfrm>
                        <a:off x="900113" y="2638425"/>
                        <a:ext cx="7002462" cy="3257550"/>
                      </a:xfrm>
                      <a:prstGeom prst="rect">
                        <a:avLst/>
                      </a:prstGeom>
                      <a:noFill/>
                      <a:ln w="38100">
                        <a:noFill/>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vert="horz" wrap="square" lIns="91440" tIns="45720" rIns="91440" bIns="45720" anchor="ctr"/>
          <a:lstStyle/>
          <a:p>
            <a:pPr eaLnBrk="1" hangingPunct="1"/>
            <a:r>
              <a:rPr lang="en-US" altLang="zh-CN" sz="3800" dirty="0">
                <a:ea typeface="宋体" panose="02010600030101010101" pitchFamily="2" charset="-122"/>
              </a:rPr>
              <a:t>Generalized Unions &amp; Intersections</a:t>
            </a:r>
            <a:endParaRPr lang="en-US" altLang="zh-CN" dirty="0">
              <a:ea typeface="宋体" panose="02010600030101010101" pitchFamily="2" charset="-122"/>
            </a:endParaRPr>
          </a:p>
        </p:txBody>
      </p:sp>
      <p:sp>
        <p:nvSpPr>
          <p:cNvPr id="32771" name="Rectangle 3"/>
          <p:cNvSpPr>
            <a:spLocks noGrp="1"/>
          </p:cNvSpPr>
          <p:nvPr>
            <p:ph idx="1"/>
          </p:nvPr>
        </p:nvSpPr>
        <p:spPr>
          <a:xfrm>
            <a:off x="419100" y="1549400"/>
            <a:ext cx="8229600" cy="4419600"/>
          </a:xfrm>
        </p:spPr>
        <p:txBody>
          <a:bodyPr vert="horz" wrap="square" lIns="91440" tIns="45720" rIns="91440" bIns="45720" anchor="t"/>
          <a:lstStyle/>
          <a:p>
            <a:pPr eaLnBrk="1" hangingPunct="1"/>
            <a:r>
              <a:rPr lang="en-US" altLang="zh-CN" dirty="0">
                <a:ea typeface="宋体" panose="02010600030101010101" pitchFamily="2" charset="-122"/>
              </a:rPr>
              <a:t>Since union &amp; intersection are commutative and associative, we can extend them from operating on </a:t>
            </a:r>
            <a:r>
              <a:rPr lang="en-US" altLang="zh-CN" i="1" dirty="0">
                <a:ea typeface="宋体" panose="02010600030101010101" pitchFamily="2" charset="-122"/>
              </a:rPr>
              <a:t>ordered pairs</a:t>
            </a:r>
            <a:r>
              <a:rPr lang="en-US" altLang="zh-CN" dirty="0">
                <a:ea typeface="宋体" panose="02010600030101010101" pitchFamily="2" charset="-122"/>
              </a:rPr>
              <a:t> of sets (</a:t>
            </a:r>
            <a:r>
              <a:rPr lang="en-US" altLang="zh-CN" i="1" dirty="0">
                <a:ea typeface="宋体" panose="02010600030101010101" pitchFamily="2" charset="-122"/>
              </a:rPr>
              <a:t>A</a:t>
            </a:r>
            <a:r>
              <a:rPr lang="en-US" altLang="zh-CN" dirty="0">
                <a:ea typeface="宋体" panose="02010600030101010101" pitchFamily="2" charset="-122"/>
              </a:rPr>
              <a:t>,</a:t>
            </a:r>
            <a:r>
              <a:rPr lang="en-US" altLang="zh-CN" i="1" dirty="0">
                <a:ea typeface="宋体" panose="02010600030101010101" pitchFamily="2" charset="-122"/>
              </a:rPr>
              <a:t>B</a:t>
            </a:r>
            <a:r>
              <a:rPr lang="en-US" altLang="zh-CN" dirty="0">
                <a:ea typeface="宋体" panose="02010600030101010101" pitchFamily="2" charset="-122"/>
              </a:rPr>
              <a:t>) to operating on sequences of sets (</a:t>
            </a:r>
            <a:r>
              <a:rPr lang="en-US" altLang="zh-CN" i="1" dirty="0">
                <a:ea typeface="宋体" panose="02010600030101010101" pitchFamily="2" charset="-122"/>
              </a:rPr>
              <a:t>A</a:t>
            </a:r>
            <a:r>
              <a:rPr lang="en-US" altLang="zh-CN" baseline="-25000" dirty="0">
                <a:ea typeface="宋体" panose="02010600030101010101" pitchFamily="2" charset="-122"/>
              </a:rPr>
              <a:t>1</a:t>
            </a:r>
            <a:r>
              <a:rPr lang="en-US" altLang="zh-CN" dirty="0">
                <a:ea typeface="宋体" panose="02010600030101010101" pitchFamily="2" charset="-122"/>
              </a:rPr>
              <a:t>,…,</a:t>
            </a:r>
            <a:r>
              <a:rPr lang="en-US" altLang="zh-CN" i="1" dirty="0">
                <a:ea typeface="宋体" panose="02010600030101010101" pitchFamily="2" charset="-122"/>
              </a:rPr>
              <a:t>A</a:t>
            </a:r>
            <a:r>
              <a:rPr lang="en-US" altLang="zh-CN" i="1" baseline="-25000" dirty="0">
                <a:ea typeface="宋体" panose="02010600030101010101" pitchFamily="2" charset="-122"/>
              </a:rPr>
              <a:t>n</a:t>
            </a:r>
            <a:r>
              <a:rPr lang="en-US" altLang="zh-CN" dirty="0">
                <a:ea typeface="宋体" panose="02010600030101010101" pitchFamily="2" charset="-122"/>
              </a:rPr>
              <a:t>), or even on unordered </a:t>
            </a:r>
            <a:r>
              <a:rPr lang="en-US" altLang="zh-CN" i="1" dirty="0">
                <a:ea typeface="宋体" panose="02010600030101010101" pitchFamily="2" charset="-122"/>
              </a:rPr>
              <a:t>sets</a:t>
            </a:r>
            <a:r>
              <a:rPr lang="en-US" altLang="zh-CN" dirty="0">
                <a:ea typeface="宋体" panose="02010600030101010101" pitchFamily="2" charset="-122"/>
              </a:rPr>
              <a:t> of sets, </a:t>
            </a:r>
            <a:r>
              <a:rPr lang="en-US" altLang="zh-CN" i="1" dirty="0">
                <a:ea typeface="宋体" panose="02010600030101010101" pitchFamily="2" charset="-122"/>
              </a:rPr>
              <a:t>X</a:t>
            </a:r>
            <a:r>
              <a:rPr lang="en-US" altLang="zh-CN" dirty="0">
                <a:ea typeface="宋体" panose="02010600030101010101" pitchFamily="2" charset="-122"/>
              </a:rPr>
              <a:t>={</a:t>
            </a:r>
            <a:r>
              <a:rPr lang="en-US" altLang="zh-CN" i="1" dirty="0">
                <a:ea typeface="宋体" panose="02010600030101010101" pitchFamily="2" charset="-122"/>
              </a:rPr>
              <a:t>A | P</a:t>
            </a:r>
            <a:r>
              <a:rPr lang="en-US" altLang="zh-CN" dirty="0">
                <a:ea typeface="宋体" panose="02010600030101010101" pitchFamily="2" charset="-122"/>
              </a:rPr>
              <a:t>(</a:t>
            </a:r>
            <a:r>
              <a:rPr lang="en-US" altLang="zh-CN" i="1" dirty="0">
                <a:ea typeface="宋体" panose="02010600030101010101" pitchFamily="2" charset="-122"/>
              </a:rPr>
              <a:t>A</a:t>
            </a:r>
            <a:r>
              <a:rPr lang="en-US" altLang="zh-CN" dirty="0">
                <a:ea typeface="宋体" panose="02010600030101010101" pitchFamily="2" charset="-12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Definition of Set Equality</a:t>
            </a:r>
          </a:p>
        </p:txBody>
      </p:sp>
      <p:sp>
        <p:nvSpPr>
          <p:cNvPr id="9219" name="Rectangle 3"/>
          <p:cNvSpPr>
            <a:spLocks noGrp="1"/>
          </p:cNvSpPr>
          <p:nvPr>
            <p:ph idx="1"/>
          </p:nvPr>
        </p:nvSpPr>
        <p:spPr>
          <a:xfrm>
            <a:off x="533400" y="1524000"/>
            <a:ext cx="7772400" cy="4267200"/>
          </a:xfrm>
        </p:spPr>
        <p:txBody>
          <a:bodyPr vert="horz" wrap="square" lIns="91440" tIns="45720" rIns="91440" bIns="45720" anchor="t"/>
          <a:lstStyle/>
          <a:p>
            <a:pPr eaLnBrk="1" hangingPunct="1"/>
            <a:r>
              <a:rPr lang="en-US" altLang="zh-CN" sz="2800" dirty="0">
                <a:ea typeface="宋体" panose="02010600030101010101" pitchFamily="2" charset="-122"/>
              </a:rPr>
              <a:t>Two sets are declared to be equal </a:t>
            </a:r>
            <a:r>
              <a:rPr lang="en-US" altLang="zh-CN" sz="2800" i="1" dirty="0">
                <a:ea typeface="宋体" panose="02010600030101010101" pitchFamily="2" charset="-122"/>
              </a:rPr>
              <a:t>if and only if</a:t>
            </a:r>
            <a:r>
              <a:rPr lang="en-US" altLang="zh-CN" sz="2800" dirty="0">
                <a:ea typeface="宋体" panose="02010600030101010101" pitchFamily="2" charset="-122"/>
              </a:rPr>
              <a:t> they contain </a:t>
            </a:r>
            <a:r>
              <a:rPr lang="en-US" altLang="zh-CN" sz="2800" u="sng" dirty="0">
                <a:solidFill>
                  <a:srgbClr val="C00000"/>
                </a:solidFill>
                <a:ea typeface="宋体" panose="02010600030101010101" pitchFamily="2" charset="-122"/>
              </a:rPr>
              <a:t>exactly the same</a:t>
            </a:r>
            <a:r>
              <a:rPr lang="en-US" altLang="zh-CN" sz="2800" dirty="0">
                <a:solidFill>
                  <a:srgbClr val="C00000"/>
                </a:solidFill>
                <a:ea typeface="宋体" panose="02010600030101010101" pitchFamily="2" charset="-122"/>
              </a:rPr>
              <a:t> </a:t>
            </a:r>
            <a:r>
              <a:rPr lang="en-US" altLang="zh-CN" sz="2800" dirty="0">
                <a:ea typeface="宋体" panose="02010600030101010101" pitchFamily="2" charset="-122"/>
              </a:rPr>
              <a:t>elements.</a:t>
            </a:r>
          </a:p>
          <a:p>
            <a:pPr eaLnBrk="1" hangingPunct="1"/>
            <a:r>
              <a:rPr lang="en-US" altLang="zh-CN" sz="2800" dirty="0">
                <a:solidFill>
                  <a:srgbClr val="FF0000"/>
                </a:solidFill>
                <a:ea typeface="宋体" panose="02010600030101010101" pitchFamily="2" charset="-122"/>
              </a:rPr>
              <a:t>In particular, it does not matter </a:t>
            </a:r>
            <a:r>
              <a:rPr lang="en-US" altLang="zh-CN" sz="2800" i="1" dirty="0">
                <a:solidFill>
                  <a:srgbClr val="FF0000"/>
                </a:solidFill>
                <a:ea typeface="宋体" panose="02010600030101010101" pitchFamily="2" charset="-122"/>
              </a:rPr>
              <a:t>how the set is defined or denoted.</a:t>
            </a:r>
            <a:endParaRPr lang="en-US" altLang="zh-CN" sz="2800" dirty="0">
              <a:solidFill>
                <a:srgbClr val="FF0000"/>
              </a:solidFill>
              <a:ea typeface="宋体" panose="02010600030101010101" pitchFamily="2" charset="-122"/>
            </a:endParaRPr>
          </a:p>
          <a:p>
            <a:pPr eaLnBrk="1" hangingPunct="1"/>
            <a:r>
              <a:rPr lang="en-US" altLang="zh-CN" sz="2800" b="1" dirty="0">
                <a:ea typeface="宋体" panose="02010600030101010101" pitchFamily="2" charset="-122"/>
              </a:rPr>
              <a:t>For example:</a:t>
            </a:r>
            <a:r>
              <a:rPr lang="en-US" altLang="zh-CN" sz="2800" dirty="0">
                <a:ea typeface="宋体" panose="02010600030101010101" pitchFamily="2" charset="-122"/>
              </a:rPr>
              <a:t> The set {1, 2, 3, 4} = </a:t>
            </a:r>
            <a:br>
              <a:rPr lang="en-US" altLang="zh-CN" sz="2800" dirty="0">
                <a:ea typeface="宋体" panose="02010600030101010101" pitchFamily="2" charset="-122"/>
              </a:rPr>
            </a:br>
            <a:r>
              <a:rPr lang="en-US" altLang="zh-CN" sz="2800" dirty="0">
                <a:ea typeface="宋体" panose="02010600030101010101" pitchFamily="2" charset="-122"/>
              </a:rPr>
              <a:t>	{</a:t>
            </a:r>
            <a:r>
              <a:rPr lang="en-US" altLang="zh-CN" sz="2800" i="1" dirty="0">
                <a:ea typeface="宋体" panose="02010600030101010101" pitchFamily="2" charset="-122"/>
              </a:rPr>
              <a:t>x</a:t>
            </a:r>
            <a:r>
              <a:rPr lang="en-US" altLang="zh-CN" sz="2800" dirty="0">
                <a:ea typeface="宋体" panose="02010600030101010101" pitchFamily="2" charset="-122"/>
              </a:rPr>
              <a:t> | </a:t>
            </a:r>
            <a:r>
              <a:rPr lang="en-US" altLang="zh-CN" sz="2800" i="1" dirty="0">
                <a:ea typeface="宋体" panose="02010600030101010101" pitchFamily="2" charset="-122"/>
              </a:rPr>
              <a:t>x</a:t>
            </a:r>
            <a:r>
              <a:rPr lang="en-US" altLang="zh-CN" sz="2800" dirty="0">
                <a:ea typeface="宋体" panose="02010600030101010101" pitchFamily="2" charset="-122"/>
              </a:rPr>
              <a:t> is an integer where </a:t>
            </a:r>
            <a:r>
              <a:rPr lang="en-US" altLang="zh-CN" sz="2800" i="1" dirty="0">
                <a:ea typeface="宋体" panose="02010600030101010101" pitchFamily="2" charset="-122"/>
              </a:rPr>
              <a:t>x</a:t>
            </a:r>
            <a:r>
              <a:rPr lang="en-US" altLang="zh-CN" sz="2800" dirty="0">
                <a:ea typeface="宋体" panose="02010600030101010101" pitchFamily="2" charset="-122"/>
              </a:rPr>
              <a:t>&gt;0 and </a:t>
            </a:r>
            <a:r>
              <a:rPr lang="en-US" altLang="zh-CN" sz="2800" i="1" dirty="0">
                <a:ea typeface="宋体" panose="02010600030101010101" pitchFamily="2" charset="-122"/>
              </a:rPr>
              <a:t>x</a:t>
            </a:r>
            <a:r>
              <a:rPr lang="en-US" altLang="zh-CN" sz="2800" dirty="0">
                <a:ea typeface="宋体" panose="02010600030101010101" pitchFamily="2" charset="-122"/>
              </a:rPr>
              <a:t>&lt;5 } = </a:t>
            </a:r>
            <a:br>
              <a:rPr lang="en-US" altLang="zh-CN" sz="2800" dirty="0">
                <a:ea typeface="宋体" panose="02010600030101010101" pitchFamily="2" charset="-122"/>
              </a:rPr>
            </a:br>
            <a:r>
              <a:rPr lang="en-US" altLang="zh-CN" sz="2800" dirty="0">
                <a:ea typeface="宋体" panose="02010600030101010101" pitchFamily="2" charset="-122"/>
              </a:rPr>
              <a:t>	{</a:t>
            </a:r>
            <a:r>
              <a:rPr lang="en-US" altLang="zh-CN" sz="2800" i="1" dirty="0">
                <a:ea typeface="宋体" panose="02010600030101010101" pitchFamily="2" charset="-122"/>
              </a:rPr>
              <a:t>x</a:t>
            </a:r>
            <a:r>
              <a:rPr lang="en-US" altLang="zh-CN" sz="2800" dirty="0">
                <a:ea typeface="宋体" panose="02010600030101010101" pitchFamily="2" charset="-122"/>
              </a:rPr>
              <a:t> | </a:t>
            </a:r>
            <a:r>
              <a:rPr lang="en-US" altLang="zh-CN" sz="2800" i="1" dirty="0">
                <a:ea typeface="宋体" panose="02010600030101010101" pitchFamily="2" charset="-122"/>
              </a:rPr>
              <a:t>x</a:t>
            </a:r>
            <a:r>
              <a:rPr lang="en-US" altLang="zh-CN" sz="2800" dirty="0">
                <a:ea typeface="宋体" panose="02010600030101010101" pitchFamily="2" charset="-122"/>
              </a:rPr>
              <a:t> is a positive integer whose square</a:t>
            </a:r>
            <a:br>
              <a:rPr lang="en-US" altLang="zh-CN" sz="2800" dirty="0">
                <a:ea typeface="宋体" panose="02010600030101010101" pitchFamily="2" charset="-122"/>
              </a:rPr>
            </a:br>
            <a:r>
              <a:rPr lang="en-US" altLang="zh-CN" sz="2800" dirty="0">
                <a:ea typeface="宋体" panose="02010600030101010101" pitchFamily="2" charset="-122"/>
              </a:rPr>
              <a:t>               is  &gt;0 and &lt;25}</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Generalized Union</a:t>
            </a:r>
          </a:p>
        </p:txBody>
      </p:sp>
      <p:sp>
        <p:nvSpPr>
          <p:cNvPr id="34819" name="Rectangle 3"/>
          <p:cNvSpPr>
            <a:spLocks noGrp="1"/>
          </p:cNvSpPr>
          <p:nvPr>
            <p:ph idx="1"/>
          </p:nvPr>
        </p:nvSpPr>
        <p:spPr/>
        <p:txBody>
          <a:bodyPr vert="horz" wrap="square" lIns="91440" tIns="45720" rIns="91440" bIns="45720" anchor="t"/>
          <a:lstStyle/>
          <a:p>
            <a:pPr eaLnBrk="1" hangingPunct="1"/>
            <a:r>
              <a:rPr lang="en-US" altLang="zh-CN" dirty="0">
                <a:ea typeface="宋体" panose="02010600030101010101" pitchFamily="2" charset="-122"/>
              </a:rPr>
              <a:t>Binary union operator: </a:t>
            </a:r>
            <a:r>
              <a:rPr lang="en-US" altLang="zh-CN" i="1" dirty="0">
                <a:ea typeface="宋体" panose="02010600030101010101" pitchFamily="2" charset="-122"/>
              </a:rPr>
              <a:t>A</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B</a:t>
            </a:r>
            <a:endParaRPr lang="en-US" altLang="zh-CN" dirty="0">
              <a:ea typeface="宋体" panose="02010600030101010101" pitchFamily="2" charset="-122"/>
              <a:sym typeface="Symbol" panose="05050102010706020507" pitchFamily="18" charset="2"/>
            </a:endParaRPr>
          </a:p>
          <a:p>
            <a:pPr eaLnBrk="1" hangingPunct="1"/>
            <a:r>
              <a:rPr lang="en-US" altLang="zh-CN" i="1" dirty="0">
                <a:ea typeface="宋体" panose="02010600030101010101" pitchFamily="2" charset="-122"/>
                <a:sym typeface="Symbol" panose="05050102010706020507" pitchFamily="18" charset="2"/>
              </a:rPr>
              <a:t>n</a:t>
            </a:r>
            <a:r>
              <a:rPr lang="en-US" altLang="zh-CN" dirty="0">
                <a:ea typeface="宋体" panose="02010600030101010101" pitchFamily="2" charset="-122"/>
                <a:sym typeface="Symbol" panose="05050102010706020507" pitchFamily="18" charset="2"/>
              </a:rPr>
              <a:t>-ary union:</a:t>
            </a:r>
            <a:br>
              <a:rPr lang="en-US" altLang="zh-CN" dirty="0">
                <a:ea typeface="宋体" panose="02010600030101010101" pitchFamily="2" charset="-122"/>
                <a:sym typeface="Symbol" panose="05050102010706020507" pitchFamily="18" charset="2"/>
              </a:rPr>
            </a:br>
            <a:r>
              <a:rPr lang="en-US" altLang="zh-CN" i="1" dirty="0">
                <a:solidFill>
                  <a:srgbClr val="FF0000"/>
                </a:solidFill>
                <a:ea typeface="宋体" panose="02010600030101010101" pitchFamily="2" charset="-122"/>
                <a:sym typeface="Symbol" panose="05050102010706020507" pitchFamily="18" charset="2"/>
              </a:rPr>
              <a:t>A</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A</a:t>
            </a:r>
            <a:r>
              <a:rPr lang="en-US" altLang="zh-CN" baseline="-25000" dirty="0">
                <a:solidFill>
                  <a:srgbClr val="FF0000"/>
                </a:solidFill>
                <a:ea typeface="宋体" panose="02010600030101010101" pitchFamily="2" charset="-122"/>
                <a:sym typeface="Symbol" panose="05050102010706020507" pitchFamily="18" charset="2"/>
              </a:rPr>
              <a:t>2</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A</a:t>
            </a:r>
            <a:r>
              <a:rPr lang="en-US" altLang="zh-CN" i="1" baseline="-25000" dirty="0">
                <a:solidFill>
                  <a:srgbClr val="FF0000"/>
                </a:solidFill>
                <a:ea typeface="宋体" panose="02010600030101010101" pitchFamily="2" charset="-122"/>
                <a:sym typeface="Symbol" panose="05050102010706020507" pitchFamily="18" charset="2"/>
              </a:rPr>
              <a:t>n</a:t>
            </a:r>
            <a:r>
              <a:rPr lang="en-US" altLang="zh-CN" dirty="0">
                <a:solidFill>
                  <a:srgbClr val="FF0000"/>
                </a:solidFill>
                <a:ea typeface="宋体" panose="02010600030101010101" pitchFamily="2" charset="-122"/>
                <a:sym typeface="Symbol" panose="05050102010706020507" pitchFamily="18" charset="2"/>
              </a:rPr>
              <a:t> : ((…((</a:t>
            </a:r>
            <a:r>
              <a:rPr lang="en-US" altLang="zh-CN" i="1" dirty="0">
                <a:solidFill>
                  <a:srgbClr val="FF0000"/>
                </a:solidFill>
                <a:ea typeface="宋体" panose="02010600030101010101" pitchFamily="2" charset="-122"/>
                <a:sym typeface="Symbol" panose="05050102010706020507" pitchFamily="18" charset="2"/>
              </a:rPr>
              <a:t>A</a:t>
            </a:r>
            <a:r>
              <a:rPr lang="en-US" altLang="zh-CN" baseline="-25000" dirty="0">
                <a:solidFill>
                  <a:srgbClr val="FF0000"/>
                </a:solidFill>
                <a:ea typeface="宋体" panose="02010600030101010101" pitchFamily="2" charset="-122"/>
                <a:sym typeface="Symbol" panose="05050102010706020507" pitchFamily="18" charset="2"/>
              </a:rPr>
              <a:t>1</a:t>
            </a:r>
            <a:r>
              <a:rPr lang="en-US" altLang="zh-CN" dirty="0">
                <a:solidFill>
                  <a:srgbClr val="FF0000"/>
                </a:solidFill>
                <a:ea typeface="宋体" panose="02010600030101010101" pitchFamily="2" charset="-122"/>
                <a:sym typeface="Symbol" panose="05050102010706020507" pitchFamily="18" charset="2"/>
              </a:rPr>
              <a:t> </a:t>
            </a:r>
            <a:r>
              <a:rPr lang="en-US" altLang="zh-CN" i="1" dirty="0">
                <a:solidFill>
                  <a:srgbClr val="FF0000"/>
                </a:solidFill>
                <a:ea typeface="宋体" panose="02010600030101010101" pitchFamily="2" charset="-122"/>
                <a:sym typeface="Symbol" panose="05050102010706020507" pitchFamily="18" charset="2"/>
              </a:rPr>
              <a:t>A</a:t>
            </a:r>
            <a:r>
              <a:rPr lang="en-US" altLang="zh-CN" baseline="-25000" dirty="0">
                <a:solidFill>
                  <a:srgbClr val="FF0000"/>
                </a:solidFill>
                <a:ea typeface="宋体" panose="02010600030101010101" pitchFamily="2" charset="-122"/>
                <a:sym typeface="Symbol" panose="05050102010706020507" pitchFamily="18" charset="2"/>
              </a:rPr>
              <a:t>2</a:t>
            </a:r>
            <a:r>
              <a:rPr lang="en-US" altLang="zh-CN" dirty="0">
                <a:solidFill>
                  <a:srgbClr val="FF0000"/>
                </a:solidFill>
                <a:ea typeface="宋体" panose="02010600030101010101" pitchFamily="2" charset="-122"/>
                <a:sym typeface="Symbol" panose="05050102010706020507" pitchFamily="18" charset="2"/>
              </a:rPr>
              <a:t>)</a:t>
            </a:r>
            <a:r>
              <a:rPr lang="en-US" altLang="zh-CN" baseline="-25000" dirty="0">
                <a:solidFill>
                  <a:srgbClr val="FF0000"/>
                </a:solidFill>
                <a:ea typeface="宋体" panose="02010600030101010101" pitchFamily="2" charset="-122"/>
                <a:sym typeface="Symbol" panose="05050102010706020507" pitchFamily="18" charset="2"/>
              </a:rPr>
              <a:t> </a:t>
            </a:r>
            <a:r>
              <a:rPr lang="en-US" altLang="zh-CN" dirty="0">
                <a:solidFill>
                  <a:srgbClr val="FF0000"/>
                </a:solidFill>
                <a:ea typeface="宋体" panose="02010600030101010101" pitchFamily="2" charset="-122"/>
                <a:sym typeface="Symbol" panose="05050102010706020507" pitchFamily="18" charset="2"/>
              </a:rPr>
              <a:t>…) </a:t>
            </a:r>
            <a:r>
              <a:rPr lang="en-US" altLang="zh-CN" i="1" dirty="0">
                <a:solidFill>
                  <a:srgbClr val="FF0000"/>
                </a:solidFill>
                <a:ea typeface="宋体" panose="02010600030101010101" pitchFamily="2" charset="-122"/>
                <a:sym typeface="Symbol" panose="05050102010706020507" pitchFamily="18" charset="2"/>
              </a:rPr>
              <a:t>A</a:t>
            </a:r>
            <a:r>
              <a:rPr lang="en-US" altLang="zh-CN" i="1" baseline="-25000" dirty="0">
                <a:solidFill>
                  <a:srgbClr val="FF0000"/>
                </a:solidFill>
                <a:ea typeface="宋体" panose="02010600030101010101" pitchFamily="2" charset="-122"/>
                <a:sym typeface="Symbol" panose="05050102010706020507" pitchFamily="18" charset="2"/>
              </a:rPr>
              <a:t>n</a:t>
            </a:r>
            <a:r>
              <a:rPr lang="en-US" altLang="zh-CN" dirty="0">
                <a:solidFill>
                  <a:srgbClr val="FF0000"/>
                </a:solidFill>
                <a:ea typeface="宋体" panose="02010600030101010101" pitchFamily="2" charset="-122"/>
                <a:sym typeface="Symbol" panose="05050102010706020507" pitchFamily="18" charset="2"/>
              </a:rPr>
              <a:t>)</a:t>
            </a:r>
            <a:br>
              <a:rPr lang="en-US" altLang="zh-CN" dirty="0">
                <a:ea typeface="宋体" panose="02010600030101010101" pitchFamily="2" charset="-122"/>
                <a:sym typeface="Symbol" panose="05050102010706020507" pitchFamily="18" charset="2"/>
              </a:rPr>
            </a:br>
            <a:r>
              <a:rPr lang="en-US" altLang="zh-CN" dirty="0">
                <a:ea typeface="宋体" panose="02010600030101010101" pitchFamily="2" charset="-122"/>
                <a:sym typeface="Symbol" panose="05050102010706020507" pitchFamily="18" charset="2"/>
              </a:rPr>
              <a:t>(grouping &amp; order is irrelevant)</a:t>
            </a:r>
          </a:p>
          <a:p>
            <a:pPr eaLnBrk="1" hangingPunct="1"/>
            <a:r>
              <a:rPr lang="en-US" altLang="zh-CN" dirty="0">
                <a:ea typeface="宋体" panose="02010600030101010101" pitchFamily="2" charset="-122"/>
                <a:sym typeface="Symbol" panose="05050102010706020507" pitchFamily="18" charset="2"/>
              </a:rPr>
              <a:t>“Big U” notation:</a:t>
            </a:r>
            <a:br>
              <a:rPr lang="en-US" altLang="zh-CN" dirty="0">
                <a:ea typeface="宋体" panose="02010600030101010101" pitchFamily="2" charset="-122"/>
                <a:sym typeface="Symbol" panose="05050102010706020507" pitchFamily="18" charset="2"/>
              </a:rPr>
            </a:br>
            <a:endParaRPr lang="en-US" altLang="zh-CN" dirty="0">
              <a:ea typeface="宋体" panose="02010600030101010101" pitchFamily="2" charset="-122"/>
              <a:sym typeface="Symbol" panose="05050102010706020507" pitchFamily="18" charset="2"/>
            </a:endParaRPr>
          </a:p>
          <a:p>
            <a:pPr eaLnBrk="1" hangingPunct="1"/>
            <a:r>
              <a:rPr lang="en-US" altLang="zh-CN" dirty="0">
                <a:ea typeface="宋体" panose="02010600030101010101" pitchFamily="2" charset="-122"/>
                <a:sym typeface="Symbol" panose="05050102010706020507" pitchFamily="18" charset="2"/>
              </a:rPr>
              <a:t>Or for infinite sets of sets:</a:t>
            </a:r>
            <a:br>
              <a:rPr lang="en-US" altLang="zh-CN" dirty="0">
                <a:ea typeface="宋体" panose="02010600030101010101" pitchFamily="2" charset="-122"/>
                <a:sym typeface="Symbol" panose="05050102010706020507" pitchFamily="18" charset="2"/>
              </a:rPr>
            </a:br>
            <a:endParaRPr lang="en-US" altLang="zh-CN" i="1" baseline="-25000" dirty="0">
              <a:ea typeface="宋体" panose="02010600030101010101" pitchFamily="2" charset="-122"/>
              <a:sym typeface="Symbol" panose="05050102010706020507" pitchFamily="18" charset="2"/>
            </a:endParaRPr>
          </a:p>
        </p:txBody>
      </p:sp>
      <p:graphicFrame>
        <p:nvGraphicFramePr>
          <p:cNvPr id="34820" name="Object 4"/>
          <p:cNvGraphicFramePr>
            <a:graphicFrameLocks noChangeAspect="1"/>
          </p:cNvGraphicFramePr>
          <p:nvPr/>
        </p:nvGraphicFramePr>
        <p:xfrm>
          <a:off x="4343400" y="3657600"/>
          <a:ext cx="931863" cy="1174750"/>
        </p:xfrm>
        <a:graphic>
          <a:graphicData uri="http://schemas.openxmlformats.org/presentationml/2006/ole">
            <mc:AlternateContent xmlns:mc="http://schemas.openxmlformats.org/markup-compatibility/2006">
              <mc:Choice xmlns:v="urn:schemas-microsoft-com:vml" Requires="v">
                <p:oleObj spid="_x0000_s11275" r:id="rId4" imgW="342900" imgH="431800" progId="Equation.3">
                  <p:embed/>
                </p:oleObj>
              </mc:Choice>
              <mc:Fallback>
                <p:oleObj r:id="rId4" imgW="342900" imgH="431800" progId="Equation.3">
                  <p:embed/>
                  <p:pic>
                    <p:nvPicPr>
                      <p:cNvPr id="0" name="图片 3083"/>
                      <p:cNvPicPr/>
                      <p:nvPr/>
                    </p:nvPicPr>
                    <p:blipFill>
                      <a:blip r:embed="rId5"/>
                      <a:stretch>
                        <a:fillRect/>
                      </a:stretch>
                    </p:blipFill>
                    <p:spPr>
                      <a:xfrm>
                        <a:off x="4343400" y="3657600"/>
                        <a:ext cx="931863" cy="1174750"/>
                      </a:xfrm>
                      <a:prstGeom prst="rect">
                        <a:avLst/>
                      </a:prstGeom>
                      <a:noFill/>
                      <a:ln w="38100">
                        <a:noFill/>
                        <a:miter/>
                      </a:ln>
                    </p:spPr>
                  </p:pic>
                </p:oleObj>
              </mc:Fallback>
            </mc:AlternateContent>
          </a:graphicData>
        </a:graphic>
      </p:graphicFrame>
      <p:graphicFrame>
        <p:nvGraphicFramePr>
          <p:cNvPr id="34821" name="Object 5"/>
          <p:cNvGraphicFramePr>
            <a:graphicFrameLocks noChangeAspect="1"/>
          </p:cNvGraphicFramePr>
          <p:nvPr/>
        </p:nvGraphicFramePr>
        <p:xfrm>
          <a:off x="5943600" y="4724400"/>
          <a:ext cx="1009650" cy="1011238"/>
        </p:xfrm>
        <a:graphic>
          <a:graphicData uri="http://schemas.openxmlformats.org/presentationml/2006/ole">
            <mc:AlternateContent xmlns:mc="http://schemas.openxmlformats.org/markup-compatibility/2006">
              <mc:Choice xmlns:v="urn:schemas-microsoft-com:vml" Requires="v">
                <p:oleObj spid="_x0000_s11276" r:id="rId6" imgW="342900" imgH="342900" progId="Equation.3">
                  <p:embed/>
                </p:oleObj>
              </mc:Choice>
              <mc:Fallback>
                <p:oleObj r:id="rId6" imgW="342900" imgH="342900" progId="Equation.3">
                  <p:embed/>
                  <p:pic>
                    <p:nvPicPr>
                      <p:cNvPr id="0" name="图片 3081"/>
                      <p:cNvPicPr/>
                      <p:nvPr/>
                    </p:nvPicPr>
                    <p:blipFill>
                      <a:blip r:embed="rId7"/>
                      <a:stretch>
                        <a:fillRect/>
                      </a:stretch>
                    </p:blipFill>
                    <p:spPr>
                      <a:xfrm>
                        <a:off x="5943600" y="4724400"/>
                        <a:ext cx="1009650" cy="1011238"/>
                      </a:xfrm>
                      <a:prstGeom prst="rect">
                        <a:avLst/>
                      </a:prstGeom>
                      <a:noFill/>
                      <a:ln w="38100">
                        <a:noFill/>
                        <a:miter/>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Generalized Intersection</a:t>
            </a:r>
          </a:p>
        </p:txBody>
      </p:sp>
      <p:sp>
        <p:nvSpPr>
          <p:cNvPr id="36867" name="Rectangle 3"/>
          <p:cNvSpPr>
            <a:spLocks noGrp="1"/>
          </p:cNvSpPr>
          <p:nvPr>
            <p:ph idx="1"/>
          </p:nvPr>
        </p:nvSpPr>
        <p:spPr/>
        <p:txBody>
          <a:bodyPr vert="horz" wrap="square" lIns="91440" tIns="45720" rIns="91440" bIns="45720" anchor="t"/>
          <a:lstStyle/>
          <a:p>
            <a:pPr eaLnBrk="1" hangingPunct="1"/>
            <a:r>
              <a:rPr lang="en-US" altLang="zh-CN" dirty="0">
                <a:ea typeface="宋体" panose="02010600030101010101" pitchFamily="2" charset="-122"/>
              </a:rPr>
              <a:t>Binary intersection operator: </a:t>
            </a:r>
            <a:r>
              <a:rPr lang="en-US" altLang="zh-CN" i="1" dirty="0">
                <a:ea typeface="宋体" panose="02010600030101010101" pitchFamily="2" charset="-122"/>
              </a:rPr>
              <a:t>A</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B</a:t>
            </a:r>
            <a:endParaRPr lang="en-US" altLang="zh-CN" dirty="0">
              <a:ea typeface="宋体" panose="02010600030101010101" pitchFamily="2" charset="-122"/>
              <a:sym typeface="Symbol" panose="05050102010706020507" pitchFamily="18" charset="2"/>
            </a:endParaRPr>
          </a:p>
          <a:p>
            <a:pPr eaLnBrk="1" hangingPunct="1"/>
            <a:r>
              <a:rPr lang="en-US" altLang="zh-CN" i="1" dirty="0">
                <a:ea typeface="宋体" panose="02010600030101010101" pitchFamily="2" charset="-122"/>
                <a:sym typeface="Symbol" panose="05050102010706020507" pitchFamily="18" charset="2"/>
              </a:rPr>
              <a:t>n</a:t>
            </a:r>
            <a:r>
              <a:rPr lang="en-US" altLang="zh-CN" dirty="0">
                <a:ea typeface="宋体" panose="02010600030101010101" pitchFamily="2" charset="-122"/>
                <a:sym typeface="Symbol" panose="05050102010706020507" pitchFamily="18" charset="2"/>
              </a:rPr>
              <a:t>-ary intersection:</a:t>
            </a:r>
            <a:br>
              <a:rPr lang="en-US" altLang="zh-CN" dirty="0">
                <a:ea typeface="宋体" panose="02010600030101010101" pitchFamily="2" charset="-122"/>
                <a:sym typeface="Symbol" panose="05050102010706020507" pitchFamily="18" charset="2"/>
              </a:rPr>
            </a:br>
            <a:r>
              <a:rPr lang="en-US" altLang="zh-CN" i="1" dirty="0">
                <a:ea typeface="宋体" panose="02010600030101010101" pitchFamily="2" charset="-122"/>
                <a:sym typeface="Symbol" panose="05050102010706020507" pitchFamily="18" charset="2"/>
              </a:rPr>
              <a:t>A</a:t>
            </a:r>
            <a:r>
              <a:rPr lang="en-US" altLang="zh-CN" baseline="-25000" dirty="0">
                <a:ea typeface="宋体" panose="02010600030101010101" pitchFamily="2" charset="-122"/>
                <a:sym typeface="Symbol" panose="05050102010706020507" pitchFamily="18" charset="2"/>
              </a:rPr>
              <a:t>1</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A</a:t>
            </a:r>
            <a:r>
              <a:rPr lang="en-US" altLang="zh-CN" baseline="-25000" dirty="0">
                <a:ea typeface="宋体" panose="02010600030101010101" pitchFamily="2" charset="-122"/>
                <a:sym typeface="Symbol" panose="05050102010706020507" pitchFamily="18" charset="2"/>
              </a:rPr>
              <a:t>2</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A</a:t>
            </a:r>
            <a:r>
              <a:rPr lang="en-US" altLang="zh-CN" i="1" baseline="-25000" dirty="0">
                <a:ea typeface="宋体" panose="02010600030101010101" pitchFamily="2" charset="-122"/>
                <a:sym typeface="Symbol" panose="05050102010706020507" pitchFamily="18" charset="2"/>
              </a:rPr>
              <a:t>n</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A</a:t>
            </a:r>
            <a:r>
              <a:rPr lang="en-US" altLang="zh-CN" baseline="-25000" dirty="0">
                <a:ea typeface="宋体" panose="02010600030101010101" pitchFamily="2" charset="-122"/>
                <a:sym typeface="Symbol" panose="05050102010706020507" pitchFamily="18" charset="2"/>
              </a:rPr>
              <a:t>1</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A</a:t>
            </a:r>
            <a:r>
              <a:rPr lang="en-US" altLang="zh-CN" baseline="-25000" dirty="0">
                <a:ea typeface="宋体" panose="02010600030101010101" pitchFamily="2" charset="-122"/>
                <a:sym typeface="Symbol" panose="05050102010706020507" pitchFamily="18" charset="2"/>
              </a:rPr>
              <a:t>2</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A</a:t>
            </a:r>
            <a:r>
              <a:rPr lang="en-US" altLang="zh-CN" i="1" baseline="-25000" dirty="0">
                <a:ea typeface="宋体" panose="02010600030101010101" pitchFamily="2" charset="-122"/>
                <a:sym typeface="Symbol" panose="05050102010706020507" pitchFamily="18" charset="2"/>
              </a:rPr>
              <a:t>n</a:t>
            </a:r>
            <a:r>
              <a:rPr lang="en-US" altLang="zh-CN" dirty="0">
                <a:ea typeface="宋体" panose="02010600030101010101" pitchFamily="2" charset="-122"/>
                <a:sym typeface="Symbol" panose="05050102010706020507" pitchFamily="18" charset="2"/>
              </a:rPr>
              <a:t>)</a:t>
            </a:r>
            <a:br>
              <a:rPr lang="en-US" altLang="zh-CN" dirty="0">
                <a:ea typeface="宋体" panose="02010600030101010101" pitchFamily="2" charset="-122"/>
                <a:sym typeface="Symbol" panose="05050102010706020507" pitchFamily="18" charset="2"/>
              </a:rPr>
            </a:br>
            <a:r>
              <a:rPr lang="en-US" altLang="zh-CN" dirty="0">
                <a:ea typeface="宋体" panose="02010600030101010101" pitchFamily="2" charset="-122"/>
                <a:sym typeface="Symbol" panose="05050102010706020507" pitchFamily="18" charset="2"/>
              </a:rPr>
              <a:t>(grouping &amp; order is irrelevant)</a:t>
            </a:r>
          </a:p>
          <a:p>
            <a:pPr eaLnBrk="1" hangingPunct="1"/>
            <a:r>
              <a:rPr lang="en-US" altLang="zh-CN" dirty="0">
                <a:ea typeface="宋体" panose="02010600030101010101" pitchFamily="2" charset="-122"/>
                <a:sym typeface="Symbol" panose="05050102010706020507" pitchFamily="18" charset="2"/>
              </a:rPr>
              <a:t>“Big Arch” notation:</a:t>
            </a:r>
            <a:br>
              <a:rPr lang="en-US" altLang="zh-CN" dirty="0">
                <a:ea typeface="宋体" panose="02010600030101010101" pitchFamily="2" charset="-122"/>
                <a:sym typeface="Symbol" panose="05050102010706020507" pitchFamily="18" charset="2"/>
              </a:rPr>
            </a:br>
            <a:endParaRPr lang="en-US" altLang="zh-CN" dirty="0">
              <a:ea typeface="宋体" panose="02010600030101010101" pitchFamily="2" charset="-122"/>
              <a:sym typeface="Symbol" panose="05050102010706020507" pitchFamily="18" charset="2"/>
            </a:endParaRPr>
          </a:p>
          <a:p>
            <a:pPr eaLnBrk="1" hangingPunct="1"/>
            <a:r>
              <a:rPr lang="en-US" altLang="zh-CN" dirty="0">
                <a:ea typeface="宋体" panose="02010600030101010101" pitchFamily="2" charset="-122"/>
                <a:sym typeface="Symbol" panose="05050102010706020507" pitchFamily="18" charset="2"/>
              </a:rPr>
              <a:t>Or for infinite sets of sets:</a:t>
            </a:r>
            <a:br>
              <a:rPr lang="en-US" altLang="zh-CN" dirty="0">
                <a:ea typeface="宋体" panose="02010600030101010101" pitchFamily="2" charset="-122"/>
                <a:sym typeface="Symbol" panose="05050102010706020507" pitchFamily="18" charset="2"/>
              </a:rPr>
            </a:br>
            <a:endParaRPr lang="en-US" altLang="zh-CN" dirty="0">
              <a:ea typeface="宋体" panose="02010600030101010101" pitchFamily="2" charset="-122"/>
              <a:sym typeface="Symbol" panose="05050102010706020507" pitchFamily="18" charset="2"/>
            </a:endParaRPr>
          </a:p>
        </p:txBody>
      </p:sp>
      <p:graphicFrame>
        <p:nvGraphicFramePr>
          <p:cNvPr id="36868" name="Object 4"/>
          <p:cNvGraphicFramePr>
            <a:graphicFrameLocks noChangeAspect="1"/>
          </p:cNvGraphicFramePr>
          <p:nvPr/>
        </p:nvGraphicFramePr>
        <p:xfrm>
          <a:off x="4648200" y="3657600"/>
          <a:ext cx="931863" cy="1174750"/>
        </p:xfrm>
        <a:graphic>
          <a:graphicData uri="http://schemas.openxmlformats.org/presentationml/2006/ole">
            <mc:AlternateContent xmlns:mc="http://schemas.openxmlformats.org/markup-compatibility/2006">
              <mc:Choice xmlns:v="urn:schemas-microsoft-com:vml" Requires="v">
                <p:oleObj spid="_x0000_s12299" r:id="rId3" imgW="342900" imgH="431800" progId="Equation.3">
                  <p:embed/>
                </p:oleObj>
              </mc:Choice>
              <mc:Fallback>
                <p:oleObj r:id="rId3" imgW="342900" imgH="431800" progId="Equation.3">
                  <p:embed/>
                  <p:pic>
                    <p:nvPicPr>
                      <p:cNvPr id="0" name="图片 3085"/>
                      <p:cNvPicPr/>
                      <p:nvPr/>
                    </p:nvPicPr>
                    <p:blipFill>
                      <a:blip r:embed="rId4"/>
                      <a:stretch>
                        <a:fillRect/>
                      </a:stretch>
                    </p:blipFill>
                    <p:spPr>
                      <a:xfrm>
                        <a:off x="4648200" y="3657600"/>
                        <a:ext cx="931863" cy="1174750"/>
                      </a:xfrm>
                      <a:prstGeom prst="rect">
                        <a:avLst/>
                      </a:prstGeom>
                      <a:noFill/>
                      <a:ln w="38100">
                        <a:noFill/>
                        <a:miter/>
                      </a:ln>
                    </p:spPr>
                  </p:pic>
                </p:oleObj>
              </mc:Fallback>
            </mc:AlternateContent>
          </a:graphicData>
        </a:graphic>
      </p:graphicFrame>
      <p:graphicFrame>
        <p:nvGraphicFramePr>
          <p:cNvPr id="36869" name="Object 5"/>
          <p:cNvGraphicFramePr>
            <a:graphicFrameLocks noChangeAspect="1"/>
          </p:cNvGraphicFramePr>
          <p:nvPr/>
        </p:nvGraphicFramePr>
        <p:xfrm>
          <a:off x="5715000" y="4724400"/>
          <a:ext cx="1009650" cy="1011238"/>
        </p:xfrm>
        <a:graphic>
          <a:graphicData uri="http://schemas.openxmlformats.org/presentationml/2006/ole">
            <mc:AlternateContent xmlns:mc="http://schemas.openxmlformats.org/markup-compatibility/2006">
              <mc:Choice xmlns:v="urn:schemas-microsoft-com:vml" Requires="v">
                <p:oleObj spid="_x0000_s12300" r:id="rId5" imgW="342900" imgH="342900" progId="Equation.3">
                  <p:embed/>
                </p:oleObj>
              </mc:Choice>
              <mc:Fallback>
                <p:oleObj r:id="rId5" imgW="342900" imgH="342900" progId="Equation.3">
                  <p:embed/>
                  <p:pic>
                    <p:nvPicPr>
                      <p:cNvPr id="0" name="图片 3086"/>
                      <p:cNvPicPr/>
                      <p:nvPr/>
                    </p:nvPicPr>
                    <p:blipFill>
                      <a:blip r:embed="rId6"/>
                      <a:stretch>
                        <a:fillRect/>
                      </a:stretch>
                    </p:blipFill>
                    <p:spPr>
                      <a:xfrm>
                        <a:off x="5715000" y="4724400"/>
                        <a:ext cx="1009650" cy="1011238"/>
                      </a:xfrm>
                      <a:prstGeom prst="rect">
                        <a:avLst/>
                      </a:prstGeom>
                      <a:noFill/>
                      <a:ln w="38100">
                        <a:noFill/>
                        <a:miter/>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Examples</a:t>
            </a:r>
          </a:p>
        </p:txBody>
      </p:sp>
      <p:sp>
        <p:nvSpPr>
          <p:cNvPr id="37891" name="Rectangle 3"/>
          <p:cNvSpPr>
            <a:spLocks noGrp="1"/>
          </p:cNvSpPr>
          <p:nvPr>
            <p:ph idx="1"/>
          </p:nvPr>
        </p:nvSpPr>
        <p:spPr/>
        <p:txBody>
          <a:bodyPr vert="horz" wrap="square" lIns="91440" tIns="45720" rIns="91440" bIns="45720" anchor="t"/>
          <a:lstStyle/>
          <a:p>
            <a:pPr eaLnBrk="1" hangingPunct="1"/>
            <a:r>
              <a:rPr lang="en-US" altLang="zh-CN" dirty="0">
                <a:ea typeface="宋体" panose="02010600030101010101" pitchFamily="2" charset="-122"/>
                <a:sym typeface="Symbol" panose="05050102010706020507" pitchFamily="18" charset="2"/>
              </a:rPr>
              <a:t> Let</a:t>
            </a:r>
            <a:br>
              <a:rPr lang="en-US" altLang="zh-CN" dirty="0">
                <a:ea typeface="宋体" panose="02010600030101010101" pitchFamily="2" charset="-122"/>
                <a:sym typeface="Symbol" panose="05050102010706020507" pitchFamily="18" charset="2"/>
              </a:rPr>
            </a:br>
            <a:endParaRPr lang="en-US" altLang="zh-CN" dirty="0">
              <a:ea typeface="宋体" panose="02010600030101010101" pitchFamily="2" charset="-122"/>
              <a:sym typeface="Symbol" panose="05050102010706020507" pitchFamily="18" charset="2"/>
            </a:endParaRPr>
          </a:p>
        </p:txBody>
      </p:sp>
      <p:pic>
        <p:nvPicPr>
          <p:cNvPr id="37892" name="Picture 7"/>
          <p:cNvPicPr>
            <a:picLocks noChangeAspect="1"/>
          </p:cNvPicPr>
          <p:nvPr/>
        </p:nvPicPr>
        <p:blipFill>
          <a:blip r:embed="rId3"/>
          <a:stretch>
            <a:fillRect/>
          </a:stretch>
        </p:blipFill>
        <p:spPr>
          <a:xfrm>
            <a:off x="1905000" y="1501775"/>
            <a:ext cx="3886200" cy="3819525"/>
          </a:xfrm>
          <a:prstGeom prst="rect">
            <a:avLst/>
          </a:prstGeom>
          <a:noFill/>
          <a:ln w="9525">
            <a:noFill/>
          </a:ln>
        </p:spPr>
      </p:pic>
      <p:pic>
        <p:nvPicPr>
          <p:cNvPr id="2" name="图片 1">
            <a:extLst>
              <a:ext uri="{FF2B5EF4-FFF2-40B4-BE49-F238E27FC236}">
                <a16:creationId xmlns:a16="http://schemas.microsoft.com/office/drawing/2014/main" id="{FF0C8311-0A28-4142-AE4B-BC95F5D93CA2}"/>
              </a:ext>
            </a:extLst>
          </p:cNvPr>
          <p:cNvPicPr>
            <a:picLocks noChangeAspect="1"/>
          </p:cNvPicPr>
          <p:nvPr/>
        </p:nvPicPr>
        <p:blipFill>
          <a:blip r:embed="rId4"/>
          <a:stretch>
            <a:fillRect/>
          </a:stretch>
        </p:blipFill>
        <p:spPr>
          <a:xfrm>
            <a:off x="4202906" y="2819400"/>
            <a:ext cx="1343025" cy="685800"/>
          </a:xfrm>
          <a:prstGeom prst="rect">
            <a:avLst/>
          </a:prstGeom>
        </p:spPr>
      </p:pic>
      <p:pic>
        <p:nvPicPr>
          <p:cNvPr id="3" name="图片 2">
            <a:extLst>
              <a:ext uri="{FF2B5EF4-FFF2-40B4-BE49-F238E27FC236}">
                <a16:creationId xmlns:a16="http://schemas.microsoft.com/office/drawing/2014/main" id="{E4B5B74A-4153-4DF1-95A4-ABCE5E88F0DC}"/>
              </a:ext>
            </a:extLst>
          </p:cNvPr>
          <p:cNvPicPr>
            <a:picLocks noChangeAspect="1"/>
          </p:cNvPicPr>
          <p:nvPr/>
        </p:nvPicPr>
        <p:blipFill>
          <a:blip r:embed="rId5"/>
          <a:stretch>
            <a:fillRect/>
          </a:stretch>
        </p:blipFill>
        <p:spPr>
          <a:xfrm>
            <a:off x="4288630" y="4343400"/>
            <a:ext cx="1171575" cy="600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Examples</a:t>
            </a:r>
          </a:p>
        </p:txBody>
      </p:sp>
      <p:graphicFrame>
        <p:nvGraphicFramePr>
          <p:cNvPr id="39939" name="Object 7"/>
          <p:cNvGraphicFramePr>
            <a:graphicFrameLocks noChangeAspect="1"/>
          </p:cNvGraphicFramePr>
          <p:nvPr/>
        </p:nvGraphicFramePr>
        <p:xfrm>
          <a:off x="1370013" y="1646238"/>
          <a:ext cx="4651375" cy="495300"/>
        </p:xfrm>
        <a:graphic>
          <a:graphicData uri="http://schemas.openxmlformats.org/presentationml/2006/ole">
            <mc:AlternateContent xmlns:mc="http://schemas.openxmlformats.org/markup-compatibility/2006">
              <mc:Choice xmlns:v="urn:schemas-microsoft-com:vml" Requires="v">
                <p:oleObj spid="_x0000_s13328" r:id="rId4" imgW="1905000" imgH="203200" progId="Equation.3">
                  <p:embed/>
                </p:oleObj>
              </mc:Choice>
              <mc:Fallback>
                <p:oleObj r:id="rId4" imgW="1905000" imgH="203200" progId="Equation.3">
                  <p:embed/>
                  <p:pic>
                    <p:nvPicPr>
                      <p:cNvPr id="0" name="图片 3089"/>
                      <p:cNvPicPr/>
                      <p:nvPr/>
                    </p:nvPicPr>
                    <p:blipFill>
                      <a:blip r:embed="rId5"/>
                      <a:stretch>
                        <a:fillRect/>
                      </a:stretch>
                    </p:blipFill>
                    <p:spPr>
                      <a:xfrm>
                        <a:off x="1370013" y="1646238"/>
                        <a:ext cx="4651375" cy="495300"/>
                      </a:xfrm>
                      <a:prstGeom prst="rect">
                        <a:avLst/>
                      </a:prstGeom>
                      <a:noFill/>
                      <a:ln w="38100">
                        <a:noFill/>
                        <a:miter/>
                      </a:ln>
                    </p:spPr>
                  </p:pic>
                </p:oleObj>
              </mc:Fallback>
            </mc:AlternateContent>
          </a:graphicData>
        </a:graphic>
      </p:graphicFrame>
      <p:sp>
        <p:nvSpPr>
          <p:cNvPr id="39940" name="Text Box 8"/>
          <p:cNvSpPr txBox="1"/>
          <p:nvPr/>
        </p:nvSpPr>
        <p:spPr>
          <a:xfrm>
            <a:off x="762000" y="1662113"/>
            <a:ext cx="914400" cy="26479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50000"/>
              </a:spcBef>
              <a:buClrTx/>
              <a:buSzPct val="100000"/>
              <a:buNone/>
            </a:pPr>
            <a:r>
              <a:rPr lang="en-US" altLang="zh-TW" sz="2400" dirty="0">
                <a:latin typeface="Comic Sans MS" panose="030F0702030302020204" pitchFamily="66" charset="0"/>
                <a:ea typeface="宋体" panose="02010600030101010101" pitchFamily="2" charset="-122"/>
              </a:rPr>
              <a:t>if</a:t>
            </a:r>
          </a:p>
          <a:p>
            <a:pPr marL="0" lvl="0" indent="0">
              <a:spcBef>
                <a:spcPct val="50000"/>
              </a:spcBef>
              <a:buClrTx/>
              <a:buSzPct val="100000"/>
              <a:buNone/>
            </a:pPr>
            <a:r>
              <a:rPr lang="en-US" altLang="zh-CN" sz="2400" dirty="0">
                <a:latin typeface="Comic Sans MS" panose="030F0702030302020204" pitchFamily="66" charset="0"/>
                <a:ea typeface="宋体" panose="02010600030101010101" pitchFamily="2" charset="-122"/>
              </a:rPr>
              <a:t>Then</a:t>
            </a:r>
            <a:endParaRPr lang="en-US" altLang="zh-TW" sz="2400" dirty="0">
              <a:latin typeface="Comic Sans MS" panose="030F0702030302020204" pitchFamily="66" charset="0"/>
              <a:ea typeface="宋体" panose="02010600030101010101" pitchFamily="2" charset="-122"/>
            </a:endParaRPr>
          </a:p>
          <a:p>
            <a:pPr marL="0" lvl="0" indent="0">
              <a:spcBef>
                <a:spcPct val="50000"/>
              </a:spcBef>
              <a:buClrTx/>
              <a:buSzPct val="100000"/>
              <a:buNone/>
            </a:pPr>
            <a:endParaRPr lang="en-US" altLang="zh-TW" sz="2400" dirty="0">
              <a:latin typeface="Comic Sans MS" panose="030F0702030302020204" pitchFamily="66" charset="0"/>
              <a:ea typeface="宋体" panose="02010600030101010101" pitchFamily="2" charset="-122"/>
            </a:endParaRPr>
          </a:p>
          <a:p>
            <a:pPr marL="0" lvl="0" indent="0">
              <a:spcBef>
                <a:spcPct val="50000"/>
              </a:spcBef>
              <a:buClrTx/>
              <a:buSzPct val="100000"/>
              <a:buNone/>
            </a:pPr>
            <a:endParaRPr lang="en-US" altLang="zh-TW" sz="2400" dirty="0">
              <a:latin typeface="Comic Sans MS" panose="030F0702030302020204" pitchFamily="66" charset="0"/>
              <a:ea typeface="宋体" panose="02010600030101010101" pitchFamily="2" charset="-122"/>
            </a:endParaRPr>
          </a:p>
          <a:p>
            <a:pPr marL="0" lvl="0" indent="0">
              <a:spcBef>
                <a:spcPct val="50000"/>
              </a:spcBef>
              <a:buClrTx/>
              <a:buSzPct val="100000"/>
              <a:buNone/>
            </a:pPr>
            <a:r>
              <a:rPr lang="en-US" altLang="zh-TW" sz="2400" dirty="0">
                <a:latin typeface="Comic Sans MS" panose="030F0702030302020204" pitchFamily="66" charset="0"/>
                <a:ea typeface="宋体" panose="02010600030101010101" pitchFamily="2" charset="-122"/>
              </a:rPr>
              <a:t>Then </a:t>
            </a:r>
            <a:endParaRPr lang="en-US" altLang="zh-CN" sz="2400" dirty="0">
              <a:latin typeface="Comic Sans MS" panose="030F0702030302020204" pitchFamily="66" charset="0"/>
              <a:ea typeface="宋体" panose="02010600030101010101" pitchFamily="2" charset="-122"/>
            </a:endParaRPr>
          </a:p>
        </p:txBody>
      </p:sp>
      <p:graphicFrame>
        <p:nvGraphicFramePr>
          <p:cNvPr id="39941" name="Object 9"/>
          <p:cNvGraphicFramePr>
            <a:graphicFrameLocks noChangeAspect="1"/>
          </p:cNvGraphicFramePr>
          <p:nvPr/>
        </p:nvGraphicFramePr>
        <p:xfrm>
          <a:off x="1905000" y="3733800"/>
          <a:ext cx="1447800" cy="1047750"/>
        </p:xfrm>
        <a:graphic>
          <a:graphicData uri="http://schemas.openxmlformats.org/presentationml/2006/ole">
            <mc:AlternateContent xmlns:mc="http://schemas.openxmlformats.org/markup-compatibility/2006">
              <mc:Choice xmlns:v="urn:schemas-microsoft-com:vml" Requires="v">
                <p:oleObj spid="_x0000_s13329" r:id="rId6" imgW="596900" imgH="431800" progId="Equation.DSMT4">
                  <p:embed/>
                </p:oleObj>
              </mc:Choice>
              <mc:Fallback>
                <p:oleObj r:id="rId6" imgW="596900" imgH="431800" progId="Equation.DSMT4">
                  <p:embed/>
                  <p:pic>
                    <p:nvPicPr>
                      <p:cNvPr id="0" name="图片 3087"/>
                      <p:cNvPicPr/>
                      <p:nvPr/>
                    </p:nvPicPr>
                    <p:blipFill>
                      <a:blip r:embed="rId7"/>
                      <a:stretch>
                        <a:fillRect/>
                      </a:stretch>
                    </p:blipFill>
                    <p:spPr>
                      <a:xfrm>
                        <a:off x="1905000" y="3733800"/>
                        <a:ext cx="1447800" cy="1047750"/>
                      </a:xfrm>
                      <a:prstGeom prst="rect">
                        <a:avLst/>
                      </a:prstGeom>
                      <a:noFill/>
                      <a:ln w="38100">
                        <a:noFill/>
                        <a:miter/>
                      </a:ln>
                    </p:spPr>
                  </p:pic>
                </p:oleObj>
              </mc:Fallback>
            </mc:AlternateContent>
          </a:graphicData>
        </a:graphic>
      </p:graphicFrame>
      <p:grpSp>
        <p:nvGrpSpPr>
          <p:cNvPr id="2" name="Group 10"/>
          <p:cNvGrpSpPr/>
          <p:nvPr/>
        </p:nvGrpSpPr>
        <p:grpSpPr>
          <a:xfrm>
            <a:off x="4038600" y="3962405"/>
            <a:ext cx="3352800" cy="609601"/>
            <a:chOff x="288" y="3168"/>
            <a:chExt cx="4428" cy="768"/>
          </a:xfrm>
        </p:grpSpPr>
        <p:sp>
          <p:nvSpPr>
            <p:cNvPr id="39947" name="Oval 11"/>
            <p:cNvSpPr/>
            <p:nvPr/>
          </p:nvSpPr>
          <p:spPr>
            <a:xfrm>
              <a:off x="288" y="3168"/>
              <a:ext cx="4428" cy="768"/>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39948" name="Text Box 12"/>
            <p:cNvSpPr txBox="1"/>
            <p:nvPr/>
          </p:nvSpPr>
          <p:spPr>
            <a:xfrm>
              <a:off x="288" y="3264"/>
              <a:ext cx="4384" cy="5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lnSpc>
                  <a:spcPct val="90000"/>
                </a:lnSpc>
                <a:spcBef>
                  <a:spcPct val="0"/>
                </a:spcBef>
                <a:buClrTx/>
                <a:buSzPct val="100000"/>
                <a:buNone/>
              </a:pPr>
              <a:r>
                <a:rPr lang="en-US" altLang="zh-CN" sz="2400" dirty="0">
                  <a:latin typeface="Comic Sans MS" panose="030F0702030302020204" pitchFamily="66" charset="0"/>
                  <a:ea typeface="宋体" panose="02010600030101010101" pitchFamily="2" charset="-122"/>
                </a:rPr>
                <a:t>{0</a:t>
              </a:r>
              <a:r>
                <a:rPr lang="zh-CN" altLang="en-US" sz="2400" dirty="0">
                  <a:latin typeface="Comic Sans MS" panose="030F0702030302020204" pitchFamily="66" charset="0"/>
                  <a:ea typeface="宋体" panose="02010600030101010101" pitchFamily="2" charset="-122"/>
                </a:rPr>
                <a:t>，</a:t>
              </a:r>
              <a:r>
                <a:rPr lang="en-US" altLang="zh-CN" sz="2400" dirty="0">
                  <a:latin typeface="Comic Sans MS" panose="030F0702030302020204" pitchFamily="66" charset="0"/>
                  <a:ea typeface="宋体" panose="02010600030101010101" pitchFamily="2" charset="-122"/>
                </a:rPr>
                <a:t>1}</a:t>
              </a:r>
              <a:r>
                <a:rPr lang="en-US" altLang="zh-CN" sz="2400" dirty="0">
                  <a:solidFill>
                    <a:srgbClr val="FF0000"/>
                  </a:solidFill>
                  <a:ea typeface="宋体" panose="02010600030101010101" pitchFamily="2" charset="-122"/>
                  <a:sym typeface="Symbol" panose="05050102010706020507" pitchFamily="18" charset="2"/>
                </a:rPr>
                <a:t>  </a:t>
              </a:r>
              <a:r>
                <a:rPr lang="en-US" altLang="zh-CN" sz="2400" dirty="0">
                  <a:latin typeface="Comic Sans MS" panose="030F0702030302020204" pitchFamily="66" charset="0"/>
                  <a:ea typeface="宋体" panose="02010600030101010101" pitchFamily="2" charset="-122"/>
                </a:rPr>
                <a:t>primes</a:t>
              </a:r>
            </a:p>
          </p:txBody>
        </p:sp>
      </p:grpSp>
      <p:graphicFrame>
        <p:nvGraphicFramePr>
          <p:cNvPr id="39943" name="Object 13"/>
          <p:cNvGraphicFramePr>
            <a:graphicFrameLocks noChangeAspect="1"/>
          </p:cNvGraphicFramePr>
          <p:nvPr/>
        </p:nvGraphicFramePr>
        <p:xfrm>
          <a:off x="1905000" y="2163763"/>
          <a:ext cx="1447800" cy="987425"/>
        </p:xfrm>
        <a:graphic>
          <a:graphicData uri="http://schemas.openxmlformats.org/presentationml/2006/ole">
            <mc:AlternateContent xmlns:mc="http://schemas.openxmlformats.org/markup-compatibility/2006">
              <mc:Choice xmlns:v="urn:schemas-microsoft-com:vml" Requires="v">
                <p:oleObj spid="_x0000_s13330" r:id="rId8" imgW="596900" imgH="406400" progId="Equation.DSMT4">
                  <p:embed/>
                </p:oleObj>
              </mc:Choice>
              <mc:Fallback>
                <p:oleObj r:id="rId8" imgW="596900" imgH="406400" progId="Equation.DSMT4">
                  <p:embed/>
                  <p:pic>
                    <p:nvPicPr>
                      <p:cNvPr id="0" name="图片 3088"/>
                      <p:cNvPicPr/>
                      <p:nvPr/>
                    </p:nvPicPr>
                    <p:blipFill>
                      <a:blip r:embed="rId9"/>
                      <a:stretch>
                        <a:fillRect/>
                      </a:stretch>
                    </p:blipFill>
                    <p:spPr>
                      <a:xfrm>
                        <a:off x="1905000" y="2163763"/>
                        <a:ext cx="1447800" cy="987425"/>
                      </a:xfrm>
                      <a:prstGeom prst="rect">
                        <a:avLst/>
                      </a:prstGeom>
                      <a:noFill/>
                      <a:ln w="38100">
                        <a:noFill/>
                        <a:miter/>
                      </a:ln>
                    </p:spPr>
                  </p:pic>
                </p:oleObj>
              </mc:Fallback>
            </mc:AlternateContent>
          </a:graphicData>
        </a:graphic>
      </p:graphicFrame>
      <p:grpSp>
        <p:nvGrpSpPr>
          <p:cNvPr id="3" name="Group 14"/>
          <p:cNvGrpSpPr/>
          <p:nvPr/>
        </p:nvGrpSpPr>
        <p:grpSpPr>
          <a:xfrm>
            <a:off x="3733800" y="2133600"/>
            <a:ext cx="2438400" cy="1143000"/>
            <a:chOff x="288" y="3168"/>
            <a:chExt cx="4428" cy="768"/>
          </a:xfrm>
        </p:grpSpPr>
        <p:sp>
          <p:nvSpPr>
            <p:cNvPr id="39945" name="Oval 15"/>
            <p:cNvSpPr/>
            <p:nvPr/>
          </p:nvSpPr>
          <p:spPr>
            <a:xfrm>
              <a:off x="288" y="3168"/>
              <a:ext cx="4428" cy="768"/>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39946" name="Text Box 16"/>
            <p:cNvSpPr txBox="1"/>
            <p:nvPr/>
          </p:nvSpPr>
          <p:spPr>
            <a:xfrm>
              <a:off x="288" y="3264"/>
              <a:ext cx="4393" cy="50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lnSpc>
                  <a:spcPct val="90000"/>
                </a:lnSpc>
                <a:spcBef>
                  <a:spcPct val="0"/>
                </a:spcBef>
                <a:buClrTx/>
                <a:buSzPct val="100000"/>
                <a:buNone/>
              </a:pPr>
              <a:r>
                <a:rPr lang="en-US" altLang="zh-CN" sz="2400" dirty="0">
                  <a:latin typeface="Comic Sans MS" panose="030F0702030302020204" pitchFamily="66" charset="0"/>
                  <a:ea typeface="宋体" panose="02010600030101010101" pitchFamily="2" charset="-122"/>
                </a:rPr>
                <a:t>Multiples of LCM(1,…,n)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vert="horz" wrap="square" lIns="91440" tIns="45720" rIns="91440" bIns="45720" anchor="ctr"/>
          <a:lstStyle/>
          <a:p>
            <a:pPr eaLnBrk="1" hangingPunct="1"/>
            <a:r>
              <a:rPr lang="en-US" altLang="zh-CN" sz="3400" dirty="0">
                <a:ea typeface="宋体" panose="02010600030101010101" pitchFamily="2" charset="-122"/>
              </a:rPr>
              <a:t>Inclusion/Exclusion</a:t>
            </a:r>
          </a:p>
        </p:txBody>
      </p:sp>
      <p:sp>
        <p:nvSpPr>
          <p:cNvPr id="41987" name="Rectangle 3"/>
          <p:cNvSpPr>
            <a:spLocks noGrp="1"/>
          </p:cNvSpPr>
          <p:nvPr>
            <p:ph idx="1"/>
          </p:nvPr>
        </p:nvSpPr>
        <p:spPr/>
        <p:txBody>
          <a:bodyPr vert="horz" wrap="square" lIns="91440" tIns="45720" rIns="91440" bIns="45720" anchor="t"/>
          <a:lstStyle/>
          <a:p>
            <a:pPr>
              <a:spcBef>
                <a:spcPct val="0"/>
              </a:spcBef>
              <a:buClr>
                <a:schemeClr val="bg1"/>
              </a:buClr>
              <a:buNone/>
            </a:pPr>
            <a:r>
              <a:rPr lang="en-US" altLang="zh-CN" dirty="0">
                <a:solidFill>
                  <a:schemeClr val="accent2">
                    <a:lumMod val="50000"/>
                  </a:schemeClr>
                </a:solidFill>
                <a:latin typeface="Comic Sans MS" panose="030F0702030302020204" pitchFamily="66" charset="0"/>
                <a:ea typeface="宋体" panose="02010600030101010101" pitchFamily="2" charset="-122"/>
                <a:sym typeface="Symbol" panose="05050102010706020507" pitchFamily="18" charset="2"/>
              </a:rPr>
              <a:t>Example:</a:t>
            </a:r>
          </a:p>
          <a:p>
            <a:pPr>
              <a:spcBef>
                <a:spcPct val="0"/>
              </a:spcBef>
              <a:buClr>
                <a:schemeClr val="bg1"/>
              </a:buClr>
              <a:buNone/>
            </a:pPr>
            <a:r>
              <a:rPr lang="en-US" altLang="zh-CN" dirty="0">
                <a:latin typeface="Comic Sans MS" panose="030F0702030302020204" pitchFamily="66" charset="0"/>
                <a:ea typeface="宋体" panose="02010600030101010101" pitchFamily="2" charset="-122"/>
                <a:sym typeface="Symbol" panose="05050102010706020507" pitchFamily="18" charset="2"/>
              </a:rPr>
              <a:t>How many people are wearing a watch?</a:t>
            </a:r>
          </a:p>
          <a:p>
            <a:pPr>
              <a:spcBef>
                <a:spcPct val="0"/>
              </a:spcBef>
              <a:buClr>
                <a:schemeClr val="bg1"/>
              </a:buClr>
              <a:buNone/>
            </a:pPr>
            <a:r>
              <a:rPr lang="en-US" altLang="zh-CN" dirty="0">
                <a:latin typeface="Comic Sans MS" panose="030F0702030302020204" pitchFamily="66" charset="0"/>
                <a:ea typeface="宋体" panose="02010600030101010101" pitchFamily="2" charset="-122"/>
                <a:sym typeface="Symbol" panose="05050102010706020507" pitchFamily="18" charset="2"/>
              </a:rPr>
              <a:t>How many people are wearing sneakers?</a:t>
            </a:r>
          </a:p>
          <a:p>
            <a:pPr>
              <a:spcBef>
                <a:spcPct val="0"/>
              </a:spcBef>
              <a:buClr>
                <a:schemeClr val="bg1"/>
              </a:buClr>
              <a:buNone/>
            </a:pPr>
            <a:endParaRPr lang="en-US" altLang="zh-CN" dirty="0">
              <a:latin typeface="Comic Sans MS" panose="030F0702030302020204" pitchFamily="66" charset="0"/>
              <a:ea typeface="宋体" panose="02010600030101010101" pitchFamily="2" charset="-122"/>
              <a:sym typeface="Symbol" panose="05050102010706020507" pitchFamily="18" charset="2"/>
            </a:endParaRPr>
          </a:p>
          <a:p>
            <a:pPr>
              <a:spcBef>
                <a:spcPct val="0"/>
              </a:spcBef>
              <a:buClr>
                <a:schemeClr val="bg1"/>
              </a:buClr>
              <a:buNone/>
            </a:pPr>
            <a:r>
              <a:rPr lang="en-US" altLang="zh-CN" dirty="0">
                <a:latin typeface="Comic Sans MS" panose="030F0702030302020204" pitchFamily="66" charset="0"/>
                <a:ea typeface="宋体" panose="02010600030101010101" pitchFamily="2" charset="-122"/>
                <a:sym typeface="Symbol" panose="05050102010706020507" pitchFamily="18" charset="2"/>
              </a:rPr>
              <a:t> </a:t>
            </a:r>
          </a:p>
        </p:txBody>
      </p:sp>
      <p:sp>
        <p:nvSpPr>
          <p:cNvPr id="304132" name="Rectangle 4"/>
          <p:cNvSpPr/>
          <p:nvPr/>
        </p:nvSpPr>
        <p:spPr>
          <a:xfrm>
            <a:off x="609600" y="3124200"/>
            <a:ext cx="7848600" cy="9144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342900" lvl="0" indent="-342900" eaLnBrk="1" hangingPunct="1">
              <a:buNone/>
            </a:pPr>
            <a:r>
              <a:rPr lang="en-US" altLang="zh-CN" dirty="0">
                <a:latin typeface="Comic Sans MS" panose="030F0702030302020204" pitchFamily="66" charset="0"/>
                <a:ea typeface="宋体" panose="02010600030101010101" pitchFamily="2" charset="-122"/>
                <a:sym typeface="Symbol" panose="05050102010706020507" pitchFamily="18" charset="2"/>
              </a:rPr>
              <a:t>How many people are wearing a watch OR sneakers?</a:t>
            </a:r>
          </a:p>
        </p:txBody>
      </p:sp>
      <p:grpSp>
        <p:nvGrpSpPr>
          <p:cNvPr id="2" name="Group 6"/>
          <p:cNvGrpSpPr/>
          <p:nvPr/>
        </p:nvGrpSpPr>
        <p:grpSpPr>
          <a:xfrm>
            <a:off x="685800" y="4495800"/>
            <a:ext cx="2438400" cy="1524000"/>
            <a:chOff x="1728" y="2784"/>
            <a:chExt cx="1536" cy="960"/>
          </a:xfrm>
        </p:grpSpPr>
        <p:sp>
          <p:nvSpPr>
            <p:cNvPr id="41991" name="Oval 7"/>
            <p:cNvSpPr/>
            <p:nvPr/>
          </p:nvSpPr>
          <p:spPr>
            <a:xfrm>
              <a:off x="2448" y="3024"/>
              <a:ext cx="528" cy="528"/>
            </a:xfrm>
            <a:prstGeom prst="ellipse">
              <a:avLst/>
            </a:prstGeom>
            <a:solidFill>
              <a:schemeClr val="accent2"/>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grpSp>
          <p:nvGrpSpPr>
            <p:cNvPr id="41992" name="Group 8"/>
            <p:cNvGrpSpPr/>
            <p:nvPr/>
          </p:nvGrpSpPr>
          <p:grpSpPr>
            <a:xfrm>
              <a:off x="1728" y="2784"/>
              <a:ext cx="1536" cy="960"/>
              <a:chOff x="1728" y="2784"/>
              <a:chExt cx="1536" cy="960"/>
            </a:xfrm>
          </p:grpSpPr>
          <p:grpSp>
            <p:nvGrpSpPr>
              <p:cNvPr id="41993" name="Group 9"/>
              <p:cNvGrpSpPr/>
              <p:nvPr/>
            </p:nvGrpSpPr>
            <p:grpSpPr>
              <a:xfrm>
                <a:off x="1728" y="2784"/>
                <a:ext cx="1536" cy="960"/>
                <a:chOff x="1728" y="2832"/>
                <a:chExt cx="1536" cy="960"/>
              </a:xfrm>
            </p:grpSpPr>
            <p:grpSp>
              <p:nvGrpSpPr>
                <p:cNvPr id="41995" name="Group 10"/>
                <p:cNvGrpSpPr/>
                <p:nvPr/>
              </p:nvGrpSpPr>
              <p:grpSpPr>
                <a:xfrm>
                  <a:off x="1728" y="2832"/>
                  <a:ext cx="1536" cy="960"/>
                  <a:chOff x="1728" y="2832"/>
                  <a:chExt cx="1536" cy="960"/>
                </a:xfrm>
              </p:grpSpPr>
              <p:sp>
                <p:nvSpPr>
                  <p:cNvPr id="41997" name="Rectangle 11"/>
                  <p:cNvSpPr/>
                  <p:nvPr/>
                </p:nvSpPr>
                <p:spPr>
                  <a:xfrm>
                    <a:off x="1728" y="2832"/>
                    <a:ext cx="1536" cy="960"/>
                  </a:xfrm>
                  <a:prstGeom prst="rect">
                    <a:avLst/>
                  </a:prstGeom>
                  <a:noFill/>
                  <a:ln w="381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41998" name="Oval 12"/>
                  <p:cNvSpPr/>
                  <p:nvPr/>
                </p:nvSpPr>
                <p:spPr>
                  <a:xfrm>
                    <a:off x="1872" y="2928"/>
                    <a:ext cx="768" cy="768"/>
                  </a:xfrm>
                  <a:prstGeom prst="ellipse">
                    <a:avLst/>
                  </a:prstGeom>
                  <a:solidFill>
                    <a:schemeClr val="accent2"/>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41999" name="Rectangle 13"/>
                  <p:cNvSpPr/>
                  <p:nvPr/>
                </p:nvSpPr>
                <p:spPr>
                  <a:xfrm>
                    <a:off x="2688" y="3064"/>
                    <a:ext cx="240" cy="288"/>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342900" lvl="0" indent="-342900">
                      <a:lnSpc>
                        <a:spcPct val="90000"/>
                      </a:lnSpc>
                      <a:spcBef>
                        <a:spcPct val="0"/>
                      </a:spcBef>
                      <a:buClr>
                        <a:schemeClr val="bg1"/>
                      </a:buClr>
                      <a:buNone/>
                    </a:pPr>
                    <a:r>
                      <a:rPr lang="en-US" altLang="zh-CN" dirty="0">
                        <a:latin typeface="Comic Sans MS" panose="030F0702030302020204" pitchFamily="66" charset="0"/>
                        <a:ea typeface="宋体" panose="02010600030101010101" pitchFamily="2" charset="-122"/>
                        <a:sym typeface="Symbol" panose="05050102010706020507" pitchFamily="18" charset="2"/>
                      </a:rPr>
                      <a:t>A</a:t>
                    </a:r>
                  </a:p>
                </p:txBody>
              </p:sp>
              <p:sp>
                <p:nvSpPr>
                  <p:cNvPr id="42000" name="Oval 14"/>
                  <p:cNvSpPr/>
                  <p:nvPr/>
                </p:nvSpPr>
                <p:spPr>
                  <a:xfrm>
                    <a:off x="2256" y="3216"/>
                    <a:ext cx="58" cy="58"/>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42001" name="Oval 15"/>
                  <p:cNvSpPr/>
                  <p:nvPr/>
                </p:nvSpPr>
                <p:spPr>
                  <a:xfrm>
                    <a:off x="2352" y="3312"/>
                    <a:ext cx="58" cy="58"/>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42002" name="Oval 16"/>
                  <p:cNvSpPr/>
                  <p:nvPr/>
                </p:nvSpPr>
                <p:spPr>
                  <a:xfrm>
                    <a:off x="2160" y="3552"/>
                    <a:ext cx="58" cy="58"/>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42003" name="Oval 17"/>
                  <p:cNvSpPr/>
                  <p:nvPr/>
                </p:nvSpPr>
                <p:spPr>
                  <a:xfrm>
                    <a:off x="2352" y="3120"/>
                    <a:ext cx="58" cy="58"/>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42004" name="Oval 18"/>
                  <p:cNvSpPr/>
                  <p:nvPr/>
                </p:nvSpPr>
                <p:spPr>
                  <a:xfrm>
                    <a:off x="2784" y="3352"/>
                    <a:ext cx="58" cy="58"/>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42005" name="Oval 19"/>
                  <p:cNvSpPr/>
                  <p:nvPr/>
                </p:nvSpPr>
                <p:spPr>
                  <a:xfrm>
                    <a:off x="2496" y="3304"/>
                    <a:ext cx="58" cy="58"/>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42006" name="Rectangle 20"/>
                  <p:cNvSpPr/>
                  <p:nvPr/>
                </p:nvSpPr>
                <p:spPr>
                  <a:xfrm>
                    <a:off x="1968" y="2976"/>
                    <a:ext cx="288" cy="336"/>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342900" lvl="0" indent="-342900">
                      <a:lnSpc>
                        <a:spcPct val="90000"/>
                      </a:lnSpc>
                      <a:spcBef>
                        <a:spcPct val="0"/>
                      </a:spcBef>
                      <a:buClr>
                        <a:schemeClr val="bg1"/>
                      </a:buClr>
                      <a:buNone/>
                    </a:pPr>
                    <a:r>
                      <a:rPr lang="en-US" altLang="zh-CN" dirty="0">
                        <a:latin typeface="Comic Sans MS" panose="030F0702030302020204" pitchFamily="66" charset="0"/>
                        <a:ea typeface="宋体" panose="02010600030101010101" pitchFamily="2" charset="-122"/>
                        <a:sym typeface="Symbol" panose="05050102010706020507" pitchFamily="18" charset="2"/>
                      </a:rPr>
                      <a:t>B</a:t>
                    </a:r>
                  </a:p>
                </p:txBody>
              </p:sp>
            </p:grpSp>
            <p:sp>
              <p:nvSpPr>
                <p:cNvPr id="41996" name="Oval 21"/>
                <p:cNvSpPr/>
                <p:nvPr/>
              </p:nvSpPr>
              <p:spPr>
                <a:xfrm>
                  <a:off x="1872" y="2928"/>
                  <a:ext cx="768" cy="768"/>
                </a:xfrm>
                <a:prstGeom prst="ellipse">
                  <a:avLst/>
                </a:prstGeom>
                <a:no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grpSp>
          <p:sp>
            <p:nvSpPr>
              <p:cNvPr id="41994" name="Oval 22"/>
              <p:cNvSpPr/>
              <p:nvPr/>
            </p:nvSpPr>
            <p:spPr>
              <a:xfrm>
                <a:off x="2448" y="3024"/>
                <a:ext cx="528" cy="528"/>
              </a:xfrm>
              <a:prstGeom prst="ellipse">
                <a:avLst/>
              </a:prstGeom>
              <a:no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grpSp>
      </p:grpSp>
      <p:sp>
        <p:nvSpPr>
          <p:cNvPr id="304154" name="Rectangle 26"/>
          <p:cNvSpPr/>
          <p:nvPr/>
        </p:nvSpPr>
        <p:spPr>
          <a:xfrm>
            <a:off x="3429000" y="4648200"/>
            <a:ext cx="4419600" cy="5334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342900" lvl="0" indent="-342900" algn="ctr">
              <a:spcBef>
                <a:spcPct val="0"/>
              </a:spcBef>
              <a:buClr>
                <a:schemeClr val="bg1"/>
              </a:buClr>
              <a:buNone/>
            </a:pPr>
            <a:r>
              <a:rPr lang="en-US" altLang="zh-CN" dirty="0">
                <a:latin typeface="Comic Sans MS" panose="030F0702030302020204" pitchFamily="66" charset="0"/>
                <a:ea typeface="宋体" panose="02010600030101010101" pitchFamily="2" charset="-122"/>
                <a:sym typeface="Symbol" panose="05050102010706020507" pitchFamily="18" charset="2"/>
              </a:rPr>
              <a:t>|A  B| = |A| + |B| - |A 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4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5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p:txBody>
          <a:bodyPr vert="horz" wrap="square" lIns="91440" tIns="45720" rIns="91440" bIns="45720" anchor="ctr"/>
          <a:lstStyle/>
          <a:p>
            <a:pPr eaLnBrk="1" hangingPunct="1"/>
            <a:r>
              <a:rPr lang="en-US" altLang="zh-CN" sz="3400" dirty="0">
                <a:ea typeface="宋体" panose="02010600030101010101" pitchFamily="2" charset="-122"/>
              </a:rPr>
              <a:t>Generalized Inclusion/Exclusion</a:t>
            </a:r>
          </a:p>
        </p:txBody>
      </p:sp>
      <p:sp>
        <p:nvSpPr>
          <p:cNvPr id="44035" name="Rectangle 3"/>
          <p:cNvSpPr>
            <a:spLocks noGrp="1"/>
          </p:cNvSpPr>
          <p:nvPr>
            <p:ph type="body" sz="half" idx="1"/>
          </p:nvPr>
        </p:nvSpPr>
        <p:spPr/>
        <p:txBody>
          <a:bodyPr vert="horz" wrap="square" lIns="91440" tIns="45720" rIns="91440" bIns="45720" anchor="t"/>
          <a:lstStyle/>
          <a:p>
            <a:pPr>
              <a:spcBef>
                <a:spcPct val="0"/>
              </a:spcBef>
              <a:buClr>
                <a:schemeClr val="bg1"/>
              </a:buClr>
              <a:buNone/>
            </a:pPr>
            <a:r>
              <a:rPr lang="en-US" altLang="zh-CN" sz="2400" dirty="0">
                <a:latin typeface="Comic Sans MS" panose="030F0702030302020204" pitchFamily="66" charset="0"/>
                <a:ea typeface="宋体" panose="02010600030101010101" pitchFamily="2" charset="-122"/>
                <a:sym typeface="Symbol" panose="05050102010706020507" pitchFamily="18" charset="2"/>
              </a:rPr>
              <a:t>Suppose we have: </a:t>
            </a:r>
          </a:p>
        </p:txBody>
      </p:sp>
      <p:sp>
        <p:nvSpPr>
          <p:cNvPr id="44036" name="Rectangle 12"/>
          <p:cNvSpPr/>
          <p:nvPr/>
        </p:nvSpPr>
        <p:spPr>
          <a:xfrm>
            <a:off x="609600" y="3276600"/>
            <a:ext cx="6553200" cy="11430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342900" lvl="0" indent="-342900">
              <a:spcBef>
                <a:spcPct val="0"/>
              </a:spcBef>
              <a:buClr>
                <a:schemeClr val="bg1"/>
              </a:buClr>
              <a:buNone/>
            </a:pPr>
            <a:r>
              <a:rPr lang="en-US" altLang="zh-CN" sz="2800" dirty="0">
                <a:latin typeface="Comic Sans MS" panose="030F0702030302020204" pitchFamily="66" charset="0"/>
                <a:ea typeface="宋体" panose="02010600030101010101" pitchFamily="2" charset="-122"/>
                <a:sym typeface="Symbol" panose="05050102010706020507" pitchFamily="18" charset="2"/>
              </a:rPr>
              <a:t>And I want to know |A U B U C|</a:t>
            </a:r>
          </a:p>
        </p:txBody>
      </p:sp>
      <p:grpSp>
        <p:nvGrpSpPr>
          <p:cNvPr id="44037" name="Group 25"/>
          <p:cNvGrpSpPr/>
          <p:nvPr/>
        </p:nvGrpSpPr>
        <p:grpSpPr>
          <a:xfrm>
            <a:off x="3733800" y="1447800"/>
            <a:ext cx="1828800" cy="1676400"/>
            <a:chOff x="2064" y="1056"/>
            <a:chExt cx="1440" cy="1296"/>
          </a:xfrm>
        </p:grpSpPr>
        <p:grpSp>
          <p:nvGrpSpPr>
            <p:cNvPr id="44042" name="Group 4"/>
            <p:cNvGrpSpPr/>
            <p:nvPr/>
          </p:nvGrpSpPr>
          <p:grpSpPr>
            <a:xfrm>
              <a:off x="2064" y="1056"/>
              <a:ext cx="1440" cy="1296"/>
              <a:chOff x="2832" y="1200"/>
              <a:chExt cx="1440" cy="1296"/>
            </a:xfrm>
          </p:grpSpPr>
          <p:sp>
            <p:nvSpPr>
              <p:cNvPr id="44046" name="Oval 5"/>
              <p:cNvSpPr/>
              <p:nvPr/>
            </p:nvSpPr>
            <p:spPr>
              <a:xfrm>
                <a:off x="3600" y="1584"/>
                <a:ext cx="528" cy="528"/>
              </a:xfrm>
              <a:prstGeom prst="ellipse">
                <a:avLst/>
              </a:prstGeom>
              <a:solidFill>
                <a:srgbClr val="98A7B3"/>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44047" name="Rectangle 6" descr="Wide upward diagonal"/>
              <p:cNvSpPr/>
              <p:nvPr/>
            </p:nvSpPr>
            <p:spPr>
              <a:xfrm>
                <a:off x="2832" y="1200"/>
                <a:ext cx="1440" cy="1296"/>
              </a:xfrm>
              <a:prstGeom prst="rect">
                <a:avLst/>
              </a:prstGeom>
              <a:pattFill prst="wdUpDiag">
                <a:fgClr>
                  <a:schemeClr val="accent1"/>
                </a:fgClr>
                <a:bgClr>
                  <a:schemeClr val="bg1"/>
                </a:bgClr>
              </a:pattFill>
              <a:ln w="381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44048" name="Oval 7"/>
              <p:cNvSpPr/>
              <p:nvPr/>
            </p:nvSpPr>
            <p:spPr>
              <a:xfrm>
                <a:off x="2976" y="1392"/>
                <a:ext cx="672" cy="672"/>
              </a:xfrm>
              <a:prstGeom prst="ellipse">
                <a:avLst/>
              </a:prstGeom>
              <a:solidFill>
                <a:srgbClr val="98A7B3"/>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44049" name="Oval 8"/>
              <p:cNvSpPr/>
              <p:nvPr/>
            </p:nvSpPr>
            <p:spPr>
              <a:xfrm>
                <a:off x="3456" y="1392"/>
                <a:ext cx="624" cy="624"/>
              </a:xfrm>
              <a:prstGeom prst="ellipse">
                <a:avLst/>
              </a:prstGeom>
              <a:solidFill>
                <a:srgbClr val="98A7B3"/>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44050" name="Oval 9"/>
              <p:cNvSpPr/>
              <p:nvPr/>
            </p:nvSpPr>
            <p:spPr>
              <a:xfrm>
                <a:off x="3264" y="1728"/>
                <a:ext cx="624" cy="624"/>
              </a:xfrm>
              <a:prstGeom prst="ellipse">
                <a:avLst/>
              </a:prstGeom>
              <a:solidFill>
                <a:srgbClr val="98A7B3"/>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44051" name="Oval 10"/>
              <p:cNvSpPr/>
              <p:nvPr/>
            </p:nvSpPr>
            <p:spPr>
              <a:xfrm>
                <a:off x="3456" y="1392"/>
                <a:ext cx="624" cy="624"/>
              </a:xfrm>
              <a:prstGeom prst="ellipse">
                <a:avLst/>
              </a:prstGeom>
              <a:no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44052" name="Oval 11"/>
              <p:cNvSpPr/>
              <p:nvPr/>
            </p:nvSpPr>
            <p:spPr>
              <a:xfrm>
                <a:off x="2976" y="1392"/>
                <a:ext cx="672" cy="672"/>
              </a:xfrm>
              <a:prstGeom prst="ellipse">
                <a:avLst/>
              </a:prstGeom>
              <a:no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grpSp>
        <p:sp>
          <p:nvSpPr>
            <p:cNvPr id="44043" name="Rectangle 13"/>
            <p:cNvSpPr/>
            <p:nvPr/>
          </p:nvSpPr>
          <p:spPr>
            <a:xfrm>
              <a:off x="2256" y="1344"/>
              <a:ext cx="288" cy="336"/>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342900" lvl="0" indent="-342900">
                <a:spcBef>
                  <a:spcPct val="0"/>
                </a:spcBef>
                <a:buClr>
                  <a:schemeClr val="bg1"/>
                </a:buClr>
                <a:buNone/>
              </a:pPr>
              <a:r>
                <a:rPr lang="en-US" altLang="zh-CN" dirty="0">
                  <a:latin typeface="Comic Sans MS" panose="030F0702030302020204" pitchFamily="66" charset="0"/>
                  <a:ea typeface="宋体" panose="02010600030101010101" pitchFamily="2" charset="-122"/>
                  <a:sym typeface="Symbol" panose="05050102010706020507" pitchFamily="18" charset="2"/>
                </a:rPr>
                <a:t>A</a:t>
              </a:r>
            </a:p>
          </p:txBody>
        </p:sp>
        <p:sp>
          <p:nvSpPr>
            <p:cNvPr id="44044" name="Rectangle 14"/>
            <p:cNvSpPr/>
            <p:nvPr/>
          </p:nvSpPr>
          <p:spPr>
            <a:xfrm>
              <a:off x="2976" y="1296"/>
              <a:ext cx="288" cy="336"/>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342900" lvl="0" indent="-342900">
                <a:spcBef>
                  <a:spcPct val="0"/>
                </a:spcBef>
                <a:buClr>
                  <a:schemeClr val="bg1"/>
                </a:buClr>
                <a:buNone/>
              </a:pPr>
              <a:r>
                <a:rPr lang="en-US" altLang="zh-CN" dirty="0">
                  <a:latin typeface="Comic Sans MS" panose="030F0702030302020204" pitchFamily="66" charset="0"/>
                  <a:ea typeface="宋体" panose="02010600030101010101" pitchFamily="2" charset="-122"/>
                  <a:sym typeface="Symbol" panose="05050102010706020507" pitchFamily="18" charset="2"/>
                </a:rPr>
                <a:t>B</a:t>
              </a:r>
            </a:p>
          </p:txBody>
        </p:sp>
        <p:sp>
          <p:nvSpPr>
            <p:cNvPr id="44045" name="Rectangle 15"/>
            <p:cNvSpPr/>
            <p:nvPr/>
          </p:nvSpPr>
          <p:spPr>
            <a:xfrm>
              <a:off x="2688" y="1872"/>
              <a:ext cx="288" cy="336"/>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342900" lvl="0" indent="-342900">
                <a:spcBef>
                  <a:spcPct val="0"/>
                </a:spcBef>
                <a:buClr>
                  <a:schemeClr val="bg1"/>
                </a:buClr>
                <a:buNone/>
              </a:pPr>
              <a:r>
                <a:rPr lang="en-US" altLang="zh-CN" dirty="0">
                  <a:latin typeface="Comic Sans MS" panose="030F0702030302020204" pitchFamily="66" charset="0"/>
                  <a:ea typeface="宋体" panose="02010600030101010101" pitchFamily="2" charset="-122"/>
                  <a:sym typeface="Symbol" panose="05050102010706020507" pitchFamily="18" charset="2"/>
                </a:rPr>
                <a:t>C</a:t>
              </a:r>
            </a:p>
          </p:txBody>
        </p:sp>
      </p:grpSp>
      <p:sp>
        <p:nvSpPr>
          <p:cNvPr id="306192" name="Rectangle 16"/>
          <p:cNvSpPr/>
          <p:nvPr/>
        </p:nvSpPr>
        <p:spPr>
          <a:xfrm>
            <a:off x="609600" y="3810000"/>
            <a:ext cx="6934200" cy="5334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342900" lvl="0" indent="-342900">
              <a:spcBef>
                <a:spcPct val="0"/>
              </a:spcBef>
              <a:buClr>
                <a:schemeClr val="bg1"/>
              </a:buClr>
              <a:buNone/>
            </a:pPr>
            <a:r>
              <a:rPr lang="en-US" altLang="zh-CN" sz="2800" dirty="0">
                <a:latin typeface="Comic Sans MS" panose="030F0702030302020204" pitchFamily="66" charset="0"/>
                <a:ea typeface="宋体" panose="02010600030101010101" pitchFamily="2" charset="-122"/>
                <a:sym typeface="Symbol" panose="05050102010706020507" pitchFamily="18" charset="2"/>
              </a:rPr>
              <a:t>|A U B U C| = |A| + |B| + |C|</a:t>
            </a:r>
          </a:p>
        </p:txBody>
      </p:sp>
      <p:sp>
        <p:nvSpPr>
          <p:cNvPr id="306193" name="Rectangle 17"/>
          <p:cNvSpPr/>
          <p:nvPr/>
        </p:nvSpPr>
        <p:spPr>
          <a:xfrm>
            <a:off x="3810000" y="4724400"/>
            <a:ext cx="4038600" cy="6096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342900" lvl="0" indent="-342900">
              <a:spcBef>
                <a:spcPct val="0"/>
              </a:spcBef>
              <a:buClr>
                <a:schemeClr val="bg1"/>
              </a:buClr>
              <a:buNone/>
            </a:pPr>
            <a:r>
              <a:rPr lang="en-US" altLang="zh-CN" sz="2800" dirty="0">
                <a:latin typeface="Comic Sans MS" panose="030F0702030302020204" pitchFamily="66" charset="0"/>
                <a:ea typeface="宋体" panose="02010600030101010101" pitchFamily="2" charset="-122"/>
                <a:sym typeface="Symbol" panose="05050102010706020507" pitchFamily="18" charset="2"/>
              </a:rPr>
              <a:t>+ |A  B  C| </a:t>
            </a:r>
          </a:p>
        </p:txBody>
      </p:sp>
      <p:sp>
        <p:nvSpPr>
          <p:cNvPr id="306194" name="Rectangle 18"/>
          <p:cNvSpPr/>
          <p:nvPr/>
        </p:nvSpPr>
        <p:spPr>
          <a:xfrm>
            <a:off x="2743200" y="4267200"/>
            <a:ext cx="5943600" cy="5334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342900" lvl="0" indent="-342900">
              <a:spcBef>
                <a:spcPct val="0"/>
              </a:spcBef>
              <a:buClr>
                <a:schemeClr val="bg1"/>
              </a:buClr>
              <a:buNone/>
            </a:pPr>
            <a:r>
              <a:rPr lang="en-US" altLang="zh-CN" sz="2800" dirty="0">
                <a:latin typeface="Comic Sans MS" panose="030F0702030302020204" pitchFamily="66" charset="0"/>
                <a:ea typeface="宋体" panose="02010600030101010101" pitchFamily="2" charset="-122"/>
                <a:sym typeface="Symbol" panose="05050102010706020507" pitchFamily="18" charset="2"/>
              </a:rPr>
              <a:t>- |A  B| - |A  C| - |B  C|</a:t>
            </a:r>
          </a:p>
        </p:txBody>
      </p:sp>
      <p:graphicFrame>
        <p:nvGraphicFramePr>
          <p:cNvPr id="306207" name="Object 31"/>
          <p:cNvGraphicFramePr>
            <a:graphicFrameLocks noGrp="1" noChangeAspect="1"/>
          </p:cNvGraphicFramePr>
          <p:nvPr>
            <p:ph sz="half" idx="2"/>
          </p:nvPr>
        </p:nvGraphicFramePr>
        <p:xfrm>
          <a:off x="831850" y="5154613"/>
          <a:ext cx="7397750" cy="927100"/>
        </p:xfrm>
        <a:graphic>
          <a:graphicData uri="http://schemas.openxmlformats.org/presentationml/2006/ole">
            <mc:AlternateContent xmlns:mc="http://schemas.openxmlformats.org/markup-compatibility/2006">
              <mc:Choice xmlns:v="urn:schemas-microsoft-com:vml" Requires="v">
                <p:oleObj spid="_x0000_s14342" r:id="rId4" imgW="3111500" imgH="457200" progId="Equation.DSMT4">
                  <p:embed/>
                </p:oleObj>
              </mc:Choice>
              <mc:Fallback>
                <p:oleObj r:id="rId4" imgW="3111500" imgH="457200" progId="Equation.DSMT4">
                  <p:embed/>
                  <p:pic>
                    <p:nvPicPr>
                      <p:cNvPr id="0" name="图片 3090"/>
                      <p:cNvPicPr/>
                      <p:nvPr/>
                    </p:nvPicPr>
                    <p:blipFill>
                      <a:blip r:embed="rId5"/>
                      <a:srcRect/>
                      <a:stretch>
                        <a:fillRect/>
                      </a:stretch>
                    </p:blipFill>
                    <p:spPr>
                      <a:xfrm>
                        <a:off x="831850" y="5154613"/>
                        <a:ext cx="7397750" cy="927100"/>
                      </a:xfrm>
                      <a:prstGeom prst="rect">
                        <a:avLst/>
                      </a:prstGeom>
                      <a:solidFill>
                        <a:schemeClr val="bg1">
                          <a:alpha val="100000"/>
                        </a:schemeClr>
                      </a:solid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61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61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61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6207"/>
                                        </p:tgtEl>
                                        <p:attrNameLst>
                                          <p:attrName>style.visibility</p:attrName>
                                        </p:attrNameLst>
                                      </p:cBhvr>
                                      <p:to>
                                        <p:strVal val="visible"/>
                                      </p:to>
                                    </p:set>
                                    <p:anim calcmode="lin" valueType="num">
                                      <p:cBhvr additive="base">
                                        <p:cTn id="19" dur="500" fill="hold"/>
                                        <p:tgtEl>
                                          <p:spTgt spid="306207"/>
                                        </p:tgtEl>
                                        <p:attrNameLst>
                                          <p:attrName>ppt_x</p:attrName>
                                        </p:attrNameLst>
                                      </p:cBhvr>
                                      <p:tavLst>
                                        <p:tav tm="0">
                                          <p:val>
                                            <p:strVal val="#ppt_x"/>
                                          </p:val>
                                        </p:tav>
                                        <p:tav tm="100000">
                                          <p:val>
                                            <p:strVal val="#ppt_x"/>
                                          </p:val>
                                        </p:tav>
                                      </p:tavLst>
                                    </p:anim>
                                    <p:anim calcmode="lin" valueType="num">
                                      <p:cBhvr additive="base">
                                        <p:cTn id="20" dur="500" fill="hold"/>
                                        <p:tgtEl>
                                          <p:spTgt spid="306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92" grpId="0"/>
      <p:bldP spid="306193" grpId="0"/>
      <p:bldP spid="30619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vert="horz" wrap="square" lIns="91440" tIns="45720" rIns="91440" bIns="45720" anchor="ctr"/>
          <a:lstStyle/>
          <a:p>
            <a:pPr eaLnBrk="1" hangingPunct="1"/>
            <a:r>
              <a:rPr lang="en-US" altLang="zh-CN" sz="3800" dirty="0">
                <a:ea typeface="宋体" panose="02010600030101010101" pitchFamily="2" charset="-122"/>
              </a:rPr>
              <a:t>Blackboard Exercises</a:t>
            </a:r>
          </a:p>
        </p:txBody>
      </p:sp>
      <p:sp>
        <p:nvSpPr>
          <p:cNvPr id="46083" name="Rectangle 3"/>
          <p:cNvSpPr>
            <a:spLocks noGrp="1"/>
          </p:cNvSpPr>
          <p:nvPr>
            <p:ph idx="1"/>
          </p:nvPr>
        </p:nvSpPr>
        <p:spPr>
          <a:xfrm>
            <a:off x="457200" y="1447800"/>
            <a:ext cx="7924800" cy="4419600"/>
          </a:xfrm>
        </p:spPr>
        <p:txBody>
          <a:bodyPr vert="horz" wrap="square" lIns="91440" tIns="45720" rIns="91440" bIns="45720" anchor="t"/>
          <a:lstStyle/>
          <a:p>
            <a:pPr>
              <a:spcBef>
                <a:spcPct val="0"/>
              </a:spcBef>
              <a:buClr>
                <a:schemeClr val="bg1"/>
              </a:buClr>
              <a:buNone/>
            </a:pPr>
            <a:r>
              <a:rPr lang="en-US" altLang="zh-CN" dirty="0">
                <a:latin typeface="Comic Sans MS" panose="030F0702030302020204" pitchFamily="66" charset="0"/>
                <a:ea typeface="宋体" panose="02010600030101010101" pitchFamily="2" charset="-122"/>
                <a:sym typeface="Symbol" panose="05050102010706020507" pitchFamily="18" charset="2"/>
              </a:rPr>
              <a:t>Example:</a:t>
            </a:r>
          </a:p>
          <a:p>
            <a:pPr>
              <a:spcBef>
                <a:spcPct val="0"/>
              </a:spcBef>
              <a:buClr>
                <a:schemeClr val="bg1"/>
              </a:buClr>
              <a:buNone/>
            </a:pPr>
            <a:r>
              <a:rPr lang="en-US" altLang="zh-CN" dirty="0">
                <a:latin typeface="Comic Sans MS" panose="030F0702030302020204" pitchFamily="66" charset="0"/>
                <a:ea typeface="宋体" panose="02010600030101010101" pitchFamily="2" charset="-122"/>
                <a:sym typeface="Symbol" panose="05050102010706020507" pitchFamily="18" charset="2"/>
              </a:rPr>
              <a:t>There are </a:t>
            </a:r>
            <a:r>
              <a:rPr lang="en-US" altLang="zh-CN" dirty="0">
                <a:solidFill>
                  <a:srgbClr val="990033"/>
                </a:solidFill>
                <a:latin typeface="Comic Sans MS" panose="030F0702030302020204" pitchFamily="66" charset="0"/>
                <a:ea typeface="宋体" panose="02010600030101010101" pitchFamily="2" charset="-122"/>
                <a:sym typeface="Symbol" panose="05050102010706020507" pitchFamily="18" charset="2"/>
              </a:rPr>
              <a:t>217</a:t>
            </a:r>
            <a:r>
              <a:rPr lang="en-US" altLang="zh-CN" dirty="0">
                <a:latin typeface="Comic Sans MS" panose="030F0702030302020204" pitchFamily="66" charset="0"/>
                <a:ea typeface="宋体" panose="02010600030101010101" pitchFamily="2" charset="-122"/>
                <a:sym typeface="Symbol" panose="05050102010706020507" pitchFamily="18" charset="2"/>
              </a:rPr>
              <a:t> cs majors.</a:t>
            </a:r>
          </a:p>
          <a:p>
            <a:pPr>
              <a:spcBef>
                <a:spcPct val="0"/>
              </a:spcBef>
              <a:buClr>
                <a:schemeClr val="bg1"/>
              </a:buClr>
              <a:buNone/>
            </a:pPr>
            <a:r>
              <a:rPr lang="en-US" altLang="zh-CN" dirty="0">
                <a:solidFill>
                  <a:srgbClr val="990033"/>
                </a:solidFill>
                <a:latin typeface="Comic Sans MS" panose="030F0702030302020204" pitchFamily="66" charset="0"/>
                <a:ea typeface="宋体" panose="02010600030101010101" pitchFamily="2" charset="-122"/>
                <a:sym typeface="Symbol" panose="05050102010706020507" pitchFamily="18" charset="2"/>
              </a:rPr>
              <a:t>157</a:t>
            </a:r>
            <a:r>
              <a:rPr lang="en-US" altLang="zh-CN" dirty="0">
                <a:latin typeface="Comic Sans MS" panose="030F0702030302020204" pitchFamily="66" charset="0"/>
                <a:ea typeface="宋体" panose="02010600030101010101" pitchFamily="2" charset="-122"/>
                <a:sym typeface="Symbol" panose="05050102010706020507" pitchFamily="18" charset="2"/>
              </a:rPr>
              <a:t> are taking cs125.</a:t>
            </a:r>
          </a:p>
          <a:p>
            <a:pPr>
              <a:spcBef>
                <a:spcPct val="0"/>
              </a:spcBef>
              <a:buClr>
                <a:schemeClr val="bg1"/>
              </a:buClr>
              <a:buNone/>
            </a:pPr>
            <a:r>
              <a:rPr lang="en-US" altLang="zh-CN" dirty="0">
                <a:solidFill>
                  <a:srgbClr val="990033"/>
                </a:solidFill>
                <a:latin typeface="Comic Sans MS" panose="030F0702030302020204" pitchFamily="66" charset="0"/>
                <a:ea typeface="宋体" panose="02010600030101010101" pitchFamily="2" charset="-122"/>
                <a:sym typeface="Symbol" panose="05050102010706020507" pitchFamily="18" charset="2"/>
              </a:rPr>
              <a:t>145</a:t>
            </a:r>
            <a:r>
              <a:rPr lang="en-US" altLang="zh-CN" dirty="0">
                <a:latin typeface="Comic Sans MS" panose="030F0702030302020204" pitchFamily="66" charset="0"/>
                <a:ea typeface="宋体" panose="02010600030101010101" pitchFamily="2" charset="-122"/>
                <a:sym typeface="Symbol" panose="05050102010706020507" pitchFamily="18" charset="2"/>
              </a:rPr>
              <a:t> are taking cs173.</a:t>
            </a:r>
          </a:p>
          <a:p>
            <a:pPr>
              <a:spcBef>
                <a:spcPct val="0"/>
              </a:spcBef>
              <a:buClr>
                <a:schemeClr val="bg1"/>
              </a:buClr>
              <a:buNone/>
            </a:pPr>
            <a:r>
              <a:rPr lang="en-US" altLang="zh-CN" dirty="0">
                <a:solidFill>
                  <a:srgbClr val="990033"/>
                </a:solidFill>
                <a:latin typeface="Comic Sans MS" panose="030F0702030302020204" pitchFamily="66" charset="0"/>
                <a:ea typeface="宋体" panose="02010600030101010101" pitchFamily="2" charset="-122"/>
                <a:sym typeface="Symbol" panose="05050102010706020507" pitchFamily="18" charset="2"/>
              </a:rPr>
              <a:t>98</a:t>
            </a:r>
            <a:r>
              <a:rPr lang="en-US" altLang="zh-CN" dirty="0">
                <a:latin typeface="Comic Sans MS" panose="030F0702030302020204" pitchFamily="66" charset="0"/>
                <a:ea typeface="宋体" panose="02010600030101010101" pitchFamily="2" charset="-122"/>
                <a:sym typeface="Symbol" panose="05050102010706020507" pitchFamily="18" charset="2"/>
              </a:rPr>
              <a:t> are taking both.</a:t>
            </a:r>
          </a:p>
          <a:p>
            <a:pPr>
              <a:spcBef>
                <a:spcPct val="0"/>
              </a:spcBef>
              <a:buClr>
                <a:schemeClr val="bg1"/>
              </a:buClr>
              <a:buNone/>
            </a:pPr>
            <a:endParaRPr lang="en-US" altLang="zh-CN" dirty="0">
              <a:latin typeface="Comic Sans MS" panose="030F0702030302020204" pitchFamily="66" charset="0"/>
              <a:ea typeface="宋体" panose="02010600030101010101" pitchFamily="2" charset="-122"/>
              <a:sym typeface="Symbol" panose="05050102010706020507" pitchFamily="18" charset="2"/>
            </a:endParaRPr>
          </a:p>
          <a:p>
            <a:pPr>
              <a:spcBef>
                <a:spcPct val="0"/>
              </a:spcBef>
              <a:buClr>
                <a:schemeClr val="bg1"/>
              </a:buClr>
              <a:buNone/>
            </a:pPr>
            <a:r>
              <a:rPr lang="en-US" altLang="zh-CN" dirty="0">
                <a:latin typeface="Comic Sans MS" panose="030F0702030302020204" pitchFamily="66" charset="0"/>
                <a:ea typeface="宋体" panose="02010600030101010101" pitchFamily="2" charset="-122"/>
                <a:sym typeface="Symbol" panose="05050102010706020507" pitchFamily="18" charset="2"/>
              </a:rPr>
              <a:t>How many are taking neither?</a:t>
            </a:r>
          </a:p>
          <a:p>
            <a:pPr>
              <a:spcBef>
                <a:spcPct val="0"/>
              </a:spcBef>
              <a:buClr>
                <a:schemeClr val="bg1"/>
              </a:buClr>
              <a:buNone/>
            </a:pPr>
            <a:r>
              <a:rPr lang="en-US" altLang="zh-CN" dirty="0">
                <a:latin typeface="Comic Sans MS" panose="030F0702030302020204" pitchFamily="66" charset="0"/>
                <a:ea typeface="宋体" panose="02010600030101010101" pitchFamily="2" charset="-122"/>
                <a:sym typeface="Symbol" panose="05050102010706020507" pitchFamily="18" charset="2"/>
              </a:rPr>
              <a:t> </a:t>
            </a:r>
          </a:p>
          <a:p>
            <a:pPr eaLnBrk="1" hangingPunct="1">
              <a:spcAft>
                <a:spcPct val="10000"/>
              </a:spcAft>
              <a:buNone/>
            </a:pPr>
            <a:endParaRPr lang="en-US" altLang="zh-CN" dirty="0">
              <a:latin typeface="Comic Sans MS" panose="030F0702030302020204" pitchFamily="66" charset="0"/>
              <a:ea typeface="宋体" panose="02010600030101010101" pitchFamily="2" charset="-122"/>
              <a:sym typeface="Symbol" panose="05050102010706020507" pitchFamily="18" charset="2"/>
            </a:endParaRPr>
          </a:p>
          <a:p>
            <a:pPr eaLnBrk="1" hangingPunct="1">
              <a:spcAft>
                <a:spcPct val="10000"/>
              </a:spcAft>
              <a:buChar char="•"/>
            </a:pPr>
            <a:endParaRPr lang="en-US" altLang="zh-CN" dirty="0">
              <a:latin typeface="Comic Sans MS" panose="030F0702030302020204" pitchFamily="66" charset="0"/>
              <a:ea typeface="宋体" panose="02010600030101010101" pitchFamily="2" charset="-122"/>
              <a:sym typeface="Symbol" panose="05050102010706020507" pitchFamily="18" charset="2"/>
            </a:endParaRPr>
          </a:p>
          <a:p>
            <a:pPr eaLnBrk="1" hangingPunct="1">
              <a:buNone/>
            </a:pPr>
            <a:endParaRPr lang="en-US" altLang="zh-CN" dirty="0">
              <a:latin typeface="Comic Sans MS" panose="030F0702030302020204" pitchFamily="66" charset="0"/>
              <a:ea typeface="宋体" panose="02010600030101010101" pitchFamily="2" charset="-122"/>
              <a:sym typeface="Symbol" panose="05050102010706020507" pitchFamily="18" charset="2"/>
            </a:endParaRPr>
          </a:p>
          <a:p>
            <a:pPr eaLnBrk="1" hangingPunct="1">
              <a:buNone/>
            </a:pPr>
            <a:endParaRPr lang="en-US" altLang="zh-CN" sz="3600" dirty="0">
              <a:latin typeface="Comic Sans MS" panose="030F0702030302020204" pitchFamily="66" charset="0"/>
              <a:ea typeface="宋体" panose="02010600030101010101" pitchFamily="2" charset="-122"/>
              <a:sym typeface="Symbol" panose="05050102010706020507" pitchFamily="18" charset="2"/>
            </a:endParaRPr>
          </a:p>
          <a:p>
            <a:pPr eaLnBrk="1" hangingPunct="1">
              <a:buNone/>
            </a:pPr>
            <a:endParaRPr lang="en-US" altLang="zh-CN" sz="3600" dirty="0">
              <a:latin typeface="Comic Sans MS" panose="030F0702030302020204" pitchFamily="66" charset="0"/>
              <a:ea typeface="宋体" panose="02010600030101010101" pitchFamily="2" charset="-122"/>
              <a:sym typeface="Symbol" panose="05050102010706020507" pitchFamily="18" charset="2"/>
            </a:endParaRPr>
          </a:p>
          <a:p>
            <a:pPr eaLnBrk="1" hangingPunct="1">
              <a:buNone/>
            </a:pPr>
            <a:endParaRPr lang="en-US" altLang="zh-CN" sz="3600" dirty="0">
              <a:latin typeface="Comic Sans MS" panose="030F0702030302020204" pitchFamily="66" charset="0"/>
              <a:ea typeface="宋体" panose="02010600030101010101" pitchFamily="2" charset="-122"/>
              <a:sym typeface="Symbol" panose="05050102010706020507" pitchFamily="18" charset="2"/>
            </a:endParaRPr>
          </a:p>
        </p:txBody>
      </p:sp>
      <p:grpSp>
        <p:nvGrpSpPr>
          <p:cNvPr id="2" name="Group 41"/>
          <p:cNvGrpSpPr/>
          <p:nvPr/>
        </p:nvGrpSpPr>
        <p:grpSpPr>
          <a:xfrm>
            <a:off x="1905000" y="5029200"/>
            <a:ext cx="6248400" cy="762000"/>
            <a:chOff x="288" y="3168"/>
            <a:chExt cx="4428" cy="768"/>
          </a:xfrm>
        </p:grpSpPr>
        <p:sp>
          <p:nvSpPr>
            <p:cNvPr id="46093" name="Oval 42"/>
            <p:cNvSpPr/>
            <p:nvPr/>
          </p:nvSpPr>
          <p:spPr>
            <a:xfrm>
              <a:off x="288" y="3168"/>
              <a:ext cx="4428" cy="768"/>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46094" name="Text Box 43"/>
            <p:cNvSpPr txBox="1"/>
            <p:nvPr/>
          </p:nvSpPr>
          <p:spPr>
            <a:xfrm>
              <a:off x="288" y="3264"/>
              <a:ext cx="4383" cy="46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0"/>
                </a:spcBef>
                <a:buClrTx/>
                <a:buSzPct val="100000"/>
                <a:buNone/>
              </a:pPr>
              <a:r>
                <a:rPr lang="en-US" altLang="zh-CN" sz="2400" dirty="0">
                  <a:latin typeface="Comic Sans MS" panose="030F0702030302020204" pitchFamily="66" charset="0"/>
                  <a:ea typeface="宋体" panose="02010600030101010101" pitchFamily="2" charset="-122"/>
                  <a:sym typeface="Symbol" panose="05050102010706020507" pitchFamily="18" charset="2"/>
                </a:rPr>
                <a:t>217 - (157 + 145 - 98) = 13</a:t>
              </a:r>
            </a:p>
          </p:txBody>
        </p:sp>
      </p:grpSp>
      <p:grpSp>
        <p:nvGrpSpPr>
          <p:cNvPr id="3" name="Group 44"/>
          <p:cNvGrpSpPr/>
          <p:nvPr/>
        </p:nvGrpSpPr>
        <p:grpSpPr>
          <a:xfrm>
            <a:off x="5334000" y="1752600"/>
            <a:ext cx="3429000" cy="1981200"/>
            <a:chOff x="2880" y="1344"/>
            <a:chExt cx="1536" cy="960"/>
          </a:xfrm>
        </p:grpSpPr>
        <p:sp>
          <p:nvSpPr>
            <p:cNvPr id="46086" name="Oval 45"/>
            <p:cNvSpPr/>
            <p:nvPr/>
          </p:nvSpPr>
          <p:spPr>
            <a:xfrm>
              <a:off x="3600" y="1584"/>
              <a:ext cx="528" cy="528"/>
            </a:xfrm>
            <a:prstGeom prst="ellipse">
              <a:avLst/>
            </a:prstGeom>
            <a:solidFill>
              <a:srgbClr val="98A7B3"/>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46087" name="Rectangle 46" descr="Wide upward diagonal"/>
            <p:cNvSpPr/>
            <p:nvPr/>
          </p:nvSpPr>
          <p:spPr>
            <a:xfrm>
              <a:off x="2880" y="1344"/>
              <a:ext cx="1536" cy="960"/>
            </a:xfrm>
            <a:prstGeom prst="rect">
              <a:avLst/>
            </a:prstGeom>
            <a:pattFill prst="wdUpDiag">
              <a:fgClr>
                <a:schemeClr val="accent1"/>
              </a:fgClr>
              <a:bgClr>
                <a:schemeClr val="bg1"/>
              </a:bgClr>
            </a:pattFill>
            <a:ln w="381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46088" name="Oval 47"/>
            <p:cNvSpPr/>
            <p:nvPr/>
          </p:nvSpPr>
          <p:spPr>
            <a:xfrm>
              <a:off x="3024" y="1440"/>
              <a:ext cx="768" cy="768"/>
            </a:xfrm>
            <a:prstGeom prst="ellipse">
              <a:avLst/>
            </a:prstGeom>
            <a:solidFill>
              <a:srgbClr val="98A7B3"/>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46089" name="Oval 48"/>
            <p:cNvSpPr/>
            <p:nvPr/>
          </p:nvSpPr>
          <p:spPr>
            <a:xfrm>
              <a:off x="3600" y="1584"/>
              <a:ext cx="624" cy="624"/>
            </a:xfrm>
            <a:prstGeom prst="ellipse">
              <a:avLst/>
            </a:prstGeom>
            <a:solidFill>
              <a:srgbClr val="98A7B3"/>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46090" name="Rectangle 49"/>
            <p:cNvSpPr/>
            <p:nvPr/>
          </p:nvSpPr>
          <p:spPr>
            <a:xfrm>
              <a:off x="3120" y="1488"/>
              <a:ext cx="432" cy="336"/>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342900" lvl="0" indent="-342900">
                <a:lnSpc>
                  <a:spcPct val="90000"/>
                </a:lnSpc>
                <a:spcBef>
                  <a:spcPct val="0"/>
                </a:spcBef>
                <a:buClr>
                  <a:schemeClr val="bg1"/>
                </a:buClr>
                <a:buNone/>
              </a:pPr>
              <a:r>
                <a:rPr lang="en-US" altLang="zh-CN" sz="2800" dirty="0">
                  <a:latin typeface="Comic Sans MS" panose="030F0702030302020204" pitchFamily="66" charset="0"/>
                  <a:ea typeface="宋体" panose="02010600030101010101" pitchFamily="2" charset="-122"/>
                  <a:sym typeface="Symbol" panose="05050102010706020507" pitchFamily="18" charset="2"/>
                </a:rPr>
                <a:t>125</a:t>
              </a:r>
            </a:p>
          </p:txBody>
        </p:sp>
        <p:sp>
          <p:nvSpPr>
            <p:cNvPr id="46091" name="Rectangle 50"/>
            <p:cNvSpPr/>
            <p:nvPr/>
          </p:nvSpPr>
          <p:spPr>
            <a:xfrm>
              <a:off x="3792" y="1632"/>
              <a:ext cx="576" cy="288"/>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342900" lvl="0" indent="-342900">
                <a:lnSpc>
                  <a:spcPct val="90000"/>
                </a:lnSpc>
                <a:spcBef>
                  <a:spcPct val="0"/>
                </a:spcBef>
                <a:buClr>
                  <a:schemeClr val="bg1"/>
                </a:buClr>
                <a:buNone/>
              </a:pPr>
              <a:r>
                <a:rPr lang="en-US" altLang="zh-CN" dirty="0">
                  <a:latin typeface="Comic Sans MS" panose="030F0702030302020204" pitchFamily="66" charset="0"/>
                  <a:ea typeface="宋体" panose="02010600030101010101" pitchFamily="2" charset="-122"/>
                  <a:sym typeface="Symbol" panose="05050102010706020507" pitchFamily="18" charset="2"/>
                </a:rPr>
                <a:t>173</a:t>
              </a:r>
            </a:p>
          </p:txBody>
        </p:sp>
        <p:sp>
          <p:nvSpPr>
            <p:cNvPr id="46092" name="Oval 51"/>
            <p:cNvSpPr/>
            <p:nvPr/>
          </p:nvSpPr>
          <p:spPr>
            <a:xfrm>
              <a:off x="3024" y="1440"/>
              <a:ext cx="768" cy="768"/>
            </a:xfrm>
            <a:prstGeom prst="ellipse">
              <a:avLst/>
            </a:prstGeom>
            <a:no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Representations</a:t>
            </a:r>
          </a:p>
        </p:txBody>
      </p:sp>
      <p:sp>
        <p:nvSpPr>
          <p:cNvPr id="48131" name="Rectangle 3"/>
          <p:cNvSpPr>
            <a:spLocks noGrp="1"/>
          </p:cNvSpPr>
          <p:nvPr>
            <p:ph idx="1"/>
          </p:nvPr>
        </p:nvSpPr>
        <p:spPr/>
        <p:txBody>
          <a:bodyPr vert="horz" wrap="square" lIns="91440" tIns="45720" rIns="91440" bIns="45720" anchor="t"/>
          <a:lstStyle/>
          <a:p>
            <a:pPr eaLnBrk="1" hangingPunct="1"/>
            <a:r>
              <a:rPr lang="en-US" altLang="zh-CN" dirty="0">
                <a:ea typeface="宋体" panose="02010600030101010101" pitchFamily="2" charset="-122"/>
              </a:rPr>
              <a:t>A frequent theme of this course will be methods of </a:t>
            </a:r>
            <a:r>
              <a:rPr lang="en-US" altLang="zh-CN" i="1" dirty="0">
                <a:ea typeface="宋体" panose="02010600030101010101" pitchFamily="2" charset="-122"/>
              </a:rPr>
              <a:t>representing</a:t>
            </a:r>
            <a:r>
              <a:rPr lang="en-US" altLang="zh-CN" dirty="0">
                <a:ea typeface="宋体" panose="02010600030101010101" pitchFamily="2" charset="-122"/>
              </a:rPr>
              <a:t> one discrete structure using another discrete structure of a different type.  </a:t>
            </a:r>
          </a:p>
          <a:p>
            <a:pPr eaLnBrk="1" hangingPunct="1"/>
            <a:r>
              <a:rPr lang="en-US" altLang="zh-CN" i="1" dirty="0">
                <a:ea typeface="宋体" panose="02010600030101010101" pitchFamily="2" charset="-122"/>
              </a:rPr>
              <a:t>E.g.</a:t>
            </a:r>
            <a:r>
              <a:rPr lang="en-US" altLang="zh-CN" dirty="0">
                <a:ea typeface="宋体" panose="02010600030101010101" pitchFamily="2" charset="-122"/>
              </a:rPr>
              <a:t>, one can represent natural numbers as</a:t>
            </a:r>
          </a:p>
          <a:p>
            <a:pPr lvl="1" eaLnBrk="1" hangingPunct="1"/>
            <a:r>
              <a:rPr lang="en-US" altLang="zh-CN" dirty="0">
                <a:ea typeface="宋体" panose="02010600030101010101" pitchFamily="2" charset="-122"/>
                <a:sym typeface="Symbol" panose="05050102010706020507" pitchFamily="18" charset="2"/>
              </a:rPr>
              <a:t>Bit strings: </a:t>
            </a:r>
            <a:br>
              <a:rPr lang="en-US" altLang="zh-CN" dirty="0">
                <a:ea typeface="宋体" panose="02010600030101010101" pitchFamily="2" charset="-122"/>
                <a:sym typeface="Symbol" panose="05050102010706020507" pitchFamily="18" charset="2"/>
              </a:rPr>
            </a:br>
            <a:r>
              <a:rPr lang="en-US" altLang="zh-CN" b="1" dirty="0">
                <a:ea typeface="宋体" panose="02010600030101010101" pitchFamily="2" charset="-122"/>
                <a:sym typeface="Symbol" panose="05050102010706020507" pitchFamily="18" charset="2"/>
              </a:rPr>
              <a:t>0</a:t>
            </a:r>
            <a:r>
              <a:rPr lang="en-US" altLang="zh-CN" dirty="0">
                <a:ea typeface="宋体" panose="02010600030101010101" pitchFamily="2" charset="-122"/>
              </a:rPr>
              <a:t>:</a:t>
            </a:r>
            <a:r>
              <a:rPr lang="en-US" altLang="zh-CN" dirty="0">
                <a:ea typeface="宋体" panose="02010600030101010101" pitchFamily="2" charset="-122"/>
                <a:sym typeface="Symbol" panose="05050102010706020507" pitchFamily="18" charset="2"/>
              </a:rPr>
              <a:t></a:t>
            </a:r>
            <a:r>
              <a:rPr lang="en-US" altLang="zh-CN" dirty="0">
                <a:latin typeface="Courier New" panose="02070309020205020404" pitchFamily="49" charset="0"/>
                <a:ea typeface="宋体" panose="02010600030101010101" pitchFamily="2" charset="-122"/>
                <a:sym typeface="Symbol" panose="05050102010706020507" pitchFamily="18" charset="2"/>
              </a:rPr>
              <a:t>0</a:t>
            </a:r>
            <a:r>
              <a:rPr lang="en-US" altLang="zh-CN" dirty="0">
                <a:ea typeface="宋体" panose="02010600030101010101" pitchFamily="2" charset="-122"/>
                <a:sym typeface="Symbol" panose="05050102010706020507" pitchFamily="18" charset="2"/>
              </a:rPr>
              <a:t>, </a:t>
            </a:r>
            <a:r>
              <a:rPr lang="en-US" altLang="zh-CN" b="1" dirty="0">
                <a:ea typeface="宋体" panose="02010600030101010101" pitchFamily="2" charset="-122"/>
                <a:sym typeface="Symbol" panose="05050102010706020507" pitchFamily="18" charset="2"/>
              </a:rPr>
              <a:t>1</a:t>
            </a:r>
            <a:r>
              <a:rPr lang="en-US" altLang="zh-CN" dirty="0">
                <a:ea typeface="宋体" panose="02010600030101010101" pitchFamily="2" charset="-122"/>
              </a:rPr>
              <a:t>:</a:t>
            </a:r>
            <a:r>
              <a:rPr lang="en-US" altLang="zh-CN" dirty="0">
                <a:ea typeface="宋体" panose="02010600030101010101" pitchFamily="2" charset="-122"/>
                <a:sym typeface="Symbol" panose="05050102010706020507" pitchFamily="18" charset="2"/>
              </a:rPr>
              <a:t></a:t>
            </a:r>
            <a:r>
              <a:rPr lang="en-US" altLang="zh-CN" dirty="0">
                <a:latin typeface="Courier New" panose="02070309020205020404" pitchFamily="49" charset="0"/>
                <a:ea typeface="宋体" panose="02010600030101010101" pitchFamily="2" charset="-122"/>
                <a:sym typeface="Symbol" panose="05050102010706020507" pitchFamily="18" charset="2"/>
              </a:rPr>
              <a:t>1</a:t>
            </a:r>
            <a:r>
              <a:rPr lang="en-US" altLang="zh-CN" dirty="0">
                <a:ea typeface="宋体" panose="02010600030101010101" pitchFamily="2" charset="-122"/>
                <a:sym typeface="Symbol" panose="05050102010706020507" pitchFamily="18" charset="2"/>
              </a:rPr>
              <a:t>, </a:t>
            </a:r>
            <a:r>
              <a:rPr lang="en-US" altLang="zh-CN" b="1" dirty="0">
                <a:ea typeface="宋体" panose="02010600030101010101" pitchFamily="2" charset="-122"/>
                <a:sym typeface="Symbol" panose="05050102010706020507" pitchFamily="18" charset="2"/>
              </a:rPr>
              <a:t>2</a:t>
            </a:r>
            <a:r>
              <a:rPr lang="en-US" altLang="zh-CN" dirty="0">
                <a:ea typeface="宋体" panose="02010600030101010101" pitchFamily="2" charset="-122"/>
              </a:rPr>
              <a:t>:</a:t>
            </a:r>
            <a:r>
              <a:rPr lang="en-US" altLang="zh-CN" dirty="0">
                <a:ea typeface="宋体" panose="02010600030101010101" pitchFamily="2" charset="-122"/>
                <a:sym typeface="Symbol" panose="05050102010706020507" pitchFamily="18" charset="2"/>
              </a:rPr>
              <a:t></a:t>
            </a:r>
            <a:r>
              <a:rPr lang="en-US" altLang="zh-CN" dirty="0">
                <a:latin typeface="Courier New" panose="02070309020205020404" pitchFamily="49" charset="0"/>
                <a:ea typeface="宋体" panose="02010600030101010101" pitchFamily="2" charset="-122"/>
                <a:sym typeface="Symbol" panose="05050102010706020507" pitchFamily="18" charset="2"/>
              </a:rPr>
              <a:t>10</a:t>
            </a:r>
            <a:r>
              <a:rPr lang="en-US" altLang="zh-CN" dirty="0">
                <a:ea typeface="宋体" panose="02010600030101010101" pitchFamily="2" charset="-122"/>
                <a:sym typeface="Symbol" panose="05050102010706020507" pitchFamily="18" charset="2"/>
              </a:rPr>
              <a:t>, </a:t>
            </a:r>
            <a:r>
              <a:rPr lang="en-US" altLang="zh-CN" b="1" dirty="0">
                <a:ea typeface="宋体" panose="02010600030101010101" pitchFamily="2" charset="-122"/>
                <a:sym typeface="Symbol" panose="05050102010706020507" pitchFamily="18" charset="2"/>
              </a:rPr>
              <a:t>3</a:t>
            </a:r>
            <a:r>
              <a:rPr lang="en-US" altLang="zh-CN" dirty="0">
                <a:ea typeface="宋体" panose="02010600030101010101" pitchFamily="2" charset="-122"/>
              </a:rPr>
              <a:t>:</a:t>
            </a:r>
            <a:r>
              <a:rPr lang="en-US" altLang="zh-CN" dirty="0">
                <a:ea typeface="宋体" panose="02010600030101010101" pitchFamily="2" charset="-122"/>
                <a:sym typeface="Symbol" panose="05050102010706020507" pitchFamily="18" charset="2"/>
              </a:rPr>
              <a:t></a:t>
            </a:r>
            <a:r>
              <a:rPr lang="en-US" altLang="zh-CN" dirty="0">
                <a:latin typeface="Courier New" panose="02070309020205020404" pitchFamily="49" charset="0"/>
                <a:ea typeface="宋体" panose="02010600030101010101" pitchFamily="2" charset="-122"/>
                <a:sym typeface="Symbol" panose="05050102010706020507" pitchFamily="18" charset="2"/>
              </a:rPr>
              <a:t>11</a:t>
            </a:r>
            <a:r>
              <a:rPr lang="en-US" altLang="zh-CN" dirty="0">
                <a:ea typeface="宋体" panose="02010600030101010101" pitchFamily="2" charset="-122"/>
                <a:sym typeface="Symbol" panose="05050102010706020507" pitchFamily="18" charset="2"/>
              </a:rPr>
              <a:t>, </a:t>
            </a:r>
            <a:r>
              <a:rPr lang="en-US" altLang="zh-CN" b="1" dirty="0">
                <a:ea typeface="宋体" panose="02010600030101010101" pitchFamily="2" charset="-122"/>
                <a:sym typeface="Symbol" panose="05050102010706020507" pitchFamily="18" charset="2"/>
              </a:rPr>
              <a:t>4</a:t>
            </a:r>
            <a:r>
              <a:rPr lang="en-US" altLang="zh-CN" dirty="0">
                <a:ea typeface="宋体" panose="02010600030101010101" pitchFamily="2" charset="-122"/>
              </a:rPr>
              <a:t>:</a:t>
            </a:r>
            <a:r>
              <a:rPr lang="en-US" altLang="zh-CN" dirty="0">
                <a:ea typeface="宋体" panose="02010600030101010101" pitchFamily="2" charset="-122"/>
                <a:sym typeface="Symbol" panose="05050102010706020507" pitchFamily="18" charset="2"/>
              </a:rPr>
              <a:t></a:t>
            </a:r>
            <a:r>
              <a:rPr lang="en-US" altLang="zh-CN" dirty="0">
                <a:latin typeface="Courier New" panose="02070309020205020404" pitchFamily="49" charset="0"/>
                <a:ea typeface="宋体" panose="02010600030101010101" pitchFamily="2" charset="-122"/>
                <a:sym typeface="Symbol" panose="05050102010706020507" pitchFamily="18" charset="2"/>
              </a:rPr>
              <a:t>100</a:t>
            </a:r>
            <a:r>
              <a:rPr lang="en-US" altLang="zh-CN" dirty="0">
                <a:ea typeface="宋体" panose="02010600030101010101" pitchFamily="2" charset="-122"/>
                <a:sym typeface="Symbol" panose="05050102010706020507" pitchFamily="18" charset="2"/>
              </a:rPr>
              <a:t>, …</a:t>
            </a:r>
            <a:endParaRPr lang="en-US" altLang="zh-TW" dirty="0">
              <a:ea typeface="宋体" panose="02010600030101010101" pitchFamily="2" charset="-122"/>
              <a:sym typeface="Symbol" panose="05050102010706020507" pitchFamily="18" charset="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p:txBody>
          <a:bodyPr vert="horz" wrap="square" lIns="91440" tIns="45720" rIns="91440" bIns="45720" anchor="ctr"/>
          <a:lstStyle/>
          <a:p>
            <a:pPr eaLnBrk="1" hangingPunct="1"/>
            <a:r>
              <a:rPr lang="en-US" altLang="zh-CN" sz="3800" dirty="0">
                <a:ea typeface="宋体" panose="02010600030101010101" pitchFamily="2" charset="-122"/>
              </a:rPr>
              <a:t>Representing Sets with Bit Strings</a:t>
            </a:r>
            <a:endParaRPr lang="en-US" altLang="zh-CN" dirty="0">
              <a:ea typeface="宋体" panose="02010600030101010101" pitchFamily="2" charset="-122"/>
            </a:endParaRPr>
          </a:p>
        </p:txBody>
      </p:sp>
      <p:sp>
        <p:nvSpPr>
          <p:cNvPr id="49155" name="Rectangle 3"/>
          <p:cNvSpPr>
            <a:spLocks noGrp="1"/>
          </p:cNvSpPr>
          <p:nvPr>
            <p:ph type="body" sz="half" idx="1"/>
          </p:nvPr>
        </p:nvSpPr>
        <p:spPr>
          <a:xfrm>
            <a:off x="609600" y="1600200"/>
            <a:ext cx="6934200" cy="4419600"/>
          </a:xfrm>
        </p:spPr>
        <p:txBody>
          <a:bodyPr vert="horz" wrap="square" lIns="91440" tIns="45720" rIns="91440" bIns="45720" anchor="t"/>
          <a:lstStyle/>
          <a:p>
            <a:pPr eaLnBrk="1" hangingPunct="1"/>
            <a:r>
              <a:rPr lang="en-US" altLang="zh-CN" sz="2800" dirty="0">
                <a:ea typeface="宋体" panose="02010600030101010101" pitchFamily="2" charset="-122"/>
              </a:rPr>
              <a:t>For an enumerable u.d. </a:t>
            </a:r>
            <a:r>
              <a:rPr lang="en-US" altLang="zh-CN" sz="2800" i="1" dirty="0">
                <a:ea typeface="宋体" panose="02010600030101010101" pitchFamily="2" charset="-122"/>
              </a:rPr>
              <a:t>U</a:t>
            </a:r>
            <a:r>
              <a:rPr lang="en-US" altLang="zh-CN" sz="2800" dirty="0">
                <a:ea typeface="宋体" panose="02010600030101010101" pitchFamily="2" charset="-122"/>
              </a:rPr>
              <a:t> with ordering </a:t>
            </a:r>
            <a:br>
              <a:rPr lang="en-US" altLang="zh-CN" sz="2800" dirty="0">
                <a:ea typeface="宋体" panose="02010600030101010101" pitchFamily="2" charset="-122"/>
              </a:rPr>
            </a:br>
            <a:r>
              <a:rPr lang="en-US" altLang="zh-CN" sz="2800" i="1" dirty="0">
                <a:ea typeface="宋体" panose="02010600030101010101" pitchFamily="2" charset="-122"/>
              </a:rPr>
              <a:t>x</a:t>
            </a:r>
            <a:r>
              <a:rPr lang="en-US" altLang="zh-CN" sz="2800" baseline="-25000" dirty="0">
                <a:ea typeface="宋体" panose="02010600030101010101" pitchFamily="2" charset="-122"/>
              </a:rPr>
              <a:t>0</a:t>
            </a:r>
            <a:r>
              <a:rPr lang="en-US" altLang="zh-CN" sz="2800" dirty="0">
                <a:ea typeface="宋体" panose="02010600030101010101" pitchFamily="2" charset="-122"/>
              </a:rPr>
              <a:t>, </a:t>
            </a:r>
            <a:r>
              <a:rPr lang="en-US" altLang="zh-CN" sz="2800" i="1" dirty="0">
                <a:ea typeface="宋体" panose="02010600030101010101" pitchFamily="2" charset="-122"/>
              </a:rPr>
              <a:t>x</a:t>
            </a:r>
            <a:r>
              <a:rPr lang="en-US" altLang="zh-CN" sz="2800" baseline="-25000" dirty="0">
                <a:ea typeface="宋体" panose="02010600030101010101" pitchFamily="2" charset="-122"/>
              </a:rPr>
              <a:t>1</a:t>
            </a:r>
            <a:r>
              <a:rPr lang="en-US" altLang="zh-CN" sz="2800" dirty="0">
                <a:ea typeface="宋体" panose="02010600030101010101" pitchFamily="2" charset="-122"/>
              </a:rPr>
              <a:t>, </a:t>
            </a:r>
            <a:r>
              <a:rPr lang="en-US" altLang="zh-CN" sz="2800" i="1" dirty="0">
                <a:ea typeface="宋体" panose="02010600030101010101" pitchFamily="2" charset="-122"/>
              </a:rPr>
              <a:t>x</a:t>
            </a:r>
            <a:r>
              <a:rPr lang="en-US" altLang="zh-CN" sz="2800" baseline="-25000" dirty="0">
                <a:ea typeface="宋体" panose="02010600030101010101" pitchFamily="2" charset="-122"/>
              </a:rPr>
              <a:t>2</a:t>
            </a:r>
            <a:r>
              <a:rPr lang="en-US" altLang="zh-CN" sz="2800" dirty="0">
                <a:ea typeface="宋体" panose="02010600030101010101" pitchFamily="2" charset="-122"/>
              </a:rPr>
              <a:t>, …, represent a finite set </a:t>
            </a:r>
            <a:r>
              <a:rPr lang="en-US" altLang="zh-CN" sz="2800" i="1" dirty="0">
                <a:ea typeface="宋体" panose="02010600030101010101" pitchFamily="2" charset="-122"/>
              </a:rPr>
              <a:t>S</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sym typeface="Symbol" panose="05050102010706020507" pitchFamily="18" charset="2"/>
              </a:rPr>
              <a:t>U</a:t>
            </a:r>
            <a:r>
              <a:rPr lang="en-US" altLang="zh-CN" sz="2800" dirty="0">
                <a:ea typeface="宋体" panose="02010600030101010101" pitchFamily="2" charset="-122"/>
                <a:sym typeface="Symbol" panose="05050102010706020507" pitchFamily="18" charset="2"/>
              </a:rPr>
              <a:t> as the finite bit string B=</a:t>
            </a:r>
            <a:r>
              <a:rPr lang="en-US" altLang="zh-CN" sz="2800" i="1" dirty="0">
                <a:ea typeface="宋体" panose="02010600030101010101" pitchFamily="2" charset="-122"/>
                <a:sym typeface="Symbol" panose="05050102010706020507" pitchFamily="18" charset="2"/>
              </a:rPr>
              <a:t>b</a:t>
            </a:r>
            <a:r>
              <a:rPr lang="en-US" altLang="zh-CN" sz="2800" baseline="-25000" dirty="0">
                <a:ea typeface="宋体" panose="02010600030101010101" pitchFamily="2" charset="-122"/>
                <a:sym typeface="Symbol" panose="05050102010706020507" pitchFamily="18" charset="2"/>
              </a:rPr>
              <a:t>0</a:t>
            </a:r>
            <a:r>
              <a:rPr lang="en-US" altLang="zh-CN" sz="2800" i="1" dirty="0">
                <a:ea typeface="宋体" panose="02010600030101010101" pitchFamily="2" charset="-122"/>
                <a:sym typeface="Symbol" panose="05050102010706020507" pitchFamily="18" charset="2"/>
              </a:rPr>
              <a:t>b</a:t>
            </a:r>
            <a:r>
              <a:rPr lang="en-US" altLang="zh-CN" sz="2800" baseline="-25000" dirty="0">
                <a:ea typeface="宋体" panose="02010600030101010101" pitchFamily="2" charset="-122"/>
                <a:sym typeface="Symbol" panose="05050102010706020507" pitchFamily="18" charset="2"/>
              </a:rPr>
              <a:t>1</a:t>
            </a:r>
            <a:r>
              <a:rPr lang="en-US" altLang="zh-CN" sz="2800" i="1" dirty="0">
                <a:ea typeface="宋体" panose="02010600030101010101" pitchFamily="2" charset="-122"/>
                <a:sym typeface="Symbol" panose="05050102010706020507" pitchFamily="18" charset="2"/>
              </a:rPr>
              <a:t>b</a:t>
            </a:r>
            <a:r>
              <a:rPr lang="en-US" altLang="zh-CN" sz="2800" baseline="-25000" dirty="0">
                <a:ea typeface="宋体" panose="02010600030101010101" pitchFamily="2" charset="-122"/>
                <a:sym typeface="Symbol" panose="05050102010706020507" pitchFamily="18" charset="2"/>
              </a:rPr>
              <a:t>2</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sym typeface="Symbol" panose="05050102010706020507" pitchFamily="18" charset="2"/>
              </a:rPr>
              <a:t>b</a:t>
            </a:r>
            <a:r>
              <a:rPr lang="en-US" altLang="zh-CN" sz="2800" i="1" baseline="-25000" dirty="0">
                <a:ea typeface="宋体" panose="02010600030101010101" pitchFamily="2" charset="-122"/>
                <a:sym typeface="Symbol" panose="05050102010706020507" pitchFamily="18" charset="2"/>
              </a:rPr>
              <a:t>n</a:t>
            </a:r>
            <a:r>
              <a:rPr lang="en-US" altLang="zh-CN" sz="2800" dirty="0">
                <a:ea typeface="宋体" panose="02010600030101010101" pitchFamily="2" charset="-122"/>
                <a:sym typeface="Symbol" panose="05050102010706020507" pitchFamily="18" charset="2"/>
              </a:rPr>
              <a:t> where</a:t>
            </a:r>
            <a:br>
              <a:rPr lang="en-US" altLang="zh-CN" sz="2800" dirty="0">
                <a:ea typeface="宋体" panose="02010600030101010101" pitchFamily="2" charset="-122"/>
                <a:sym typeface="Symbol" panose="05050102010706020507" pitchFamily="18" charset="2"/>
              </a:rPr>
            </a:b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i</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 x</a:t>
            </a:r>
            <a:r>
              <a:rPr lang="en-US" altLang="zh-CN" sz="2800" i="1" baseline="-25000" dirty="0">
                <a:solidFill>
                  <a:srgbClr val="FF0000"/>
                </a:solidFill>
                <a:ea typeface="宋体" panose="02010600030101010101" pitchFamily="2" charset="-122"/>
                <a:sym typeface="Symbol" panose="05050102010706020507" pitchFamily="18" charset="2"/>
              </a:rPr>
              <a:t>i</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S </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i="1" dirty="0">
                <a:solidFill>
                  <a:srgbClr val="FF0000"/>
                </a:solidFill>
                <a:ea typeface="宋体" panose="02010600030101010101" pitchFamily="2" charset="-122"/>
                <a:sym typeface="Symbol" panose="05050102010706020507" pitchFamily="18" charset="2"/>
              </a:rPr>
              <a:t>i</a:t>
            </a:r>
            <a:r>
              <a:rPr lang="en-US" altLang="zh-CN" sz="2800" dirty="0">
                <a:solidFill>
                  <a:srgbClr val="FF0000"/>
                </a:solidFill>
                <a:ea typeface="宋体" panose="02010600030101010101" pitchFamily="2" charset="-122"/>
                <a:sym typeface="Symbol" panose="05050102010706020507" pitchFamily="18" charset="2"/>
              </a:rPr>
              <a:t>&lt;</a:t>
            </a:r>
            <a:r>
              <a:rPr lang="en-US" altLang="zh-CN" sz="2800" i="1" dirty="0">
                <a:solidFill>
                  <a:srgbClr val="FF0000"/>
                </a:solidFill>
                <a:ea typeface="宋体" panose="02010600030101010101" pitchFamily="2" charset="-122"/>
                <a:sym typeface="Symbol" panose="05050102010706020507" pitchFamily="18" charset="2"/>
              </a:rPr>
              <a:t>n</a:t>
            </a:r>
            <a:r>
              <a:rPr lang="en-US" altLang="zh-CN" sz="2800" dirty="0">
                <a:solidFill>
                  <a:srgbClr val="FF0000"/>
                </a:solidFill>
                <a:ea typeface="宋体" panose="02010600030101010101" pitchFamily="2" charset="-122"/>
                <a:sym typeface="Symbol" panose="05050102010706020507" pitchFamily="18" charset="2"/>
              </a:rPr>
              <a:t>  </a:t>
            </a:r>
            <a:r>
              <a:rPr lang="en-US" altLang="zh-CN" sz="2800" i="1" dirty="0">
                <a:solidFill>
                  <a:srgbClr val="FF0000"/>
                </a:solidFill>
                <a:ea typeface="宋体" panose="02010600030101010101" pitchFamily="2" charset="-122"/>
                <a:sym typeface="Symbol" panose="05050102010706020507" pitchFamily="18" charset="2"/>
              </a:rPr>
              <a:t>b</a:t>
            </a:r>
            <a:r>
              <a:rPr lang="en-US" altLang="zh-CN" sz="2800" i="1" baseline="-25000" dirty="0">
                <a:solidFill>
                  <a:srgbClr val="FF0000"/>
                </a:solidFill>
                <a:ea typeface="宋体" panose="02010600030101010101" pitchFamily="2" charset="-122"/>
                <a:sym typeface="Symbol" panose="05050102010706020507" pitchFamily="18" charset="2"/>
              </a:rPr>
              <a:t>i</a:t>
            </a:r>
            <a:r>
              <a:rPr lang="en-US" altLang="zh-CN" sz="2800" dirty="0">
                <a:solidFill>
                  <a:srgbClr val="FF0000"/>
                </a:solidFill>
                <a:ea typeface="宋体" panose="02010600030101010101" pitchFamily="2" charset="-122"/>
                <a:sym typeface="Symbol" panose="05050102010706020507" pitchFamily="18" charset="2"/>
              </a:rPr>
              <a:t>=1)</a:t>
            </a:r>
            <a:r>
              <a:rPr lang="en-US" altLang="zh-CN" sz="2800" dirty="0">
                <a:ea typeface="宋体" panose="02010600030101010101" pitchFamily="2" charset="-122"/>
                <a:sym typeface="Symbol" panose="05050102010706020507" pitchFamily="18" charset="2"/>
              </a:rPr>
              <a:t>.</a:t>
            </a:r>
          </a:p>
          <a:p>
            <a:pPr eaLnBrk="1" hangingPunct="1">
              <a:buNone/>
            </a:pPr>
            <a:r>
              <a:rPr lang="en-US" altLang="zh-CN" sz="2800" i="1" dirty="0">
                <a:solidFill>
                  <a:srgbClr val="000066"/>
                </a:solidFill>
                <a:ea typeface="宋体" panose="02010600030101010101" pitchFamily="2" charset="-122"/>
                <a:sym typeface="Symbol" panose="05050102010706020507" pitchFamily="18" charset="2"/>
              </a:rPr>
              <a:t>   e.g.</a:t>
            </a:r>
            <a:r>
              <a:rPr lang="en-US" altLang="zh-CN" sz="2800" dirty="0">
                <a:solidFill>
                  <a:srgbClr val="000066"/>
                </a:solidFill>
                <a:ea typeface="宋体" panose="02010600030101010101" pitchFamily="2" charset="-122"/>
                <a:sym typeface="Symbol" panose="05050102010706020507" pitchFamily="18" charset="2"/>
              </a:rPr>
              <a:t> </a:t>
            </a:r>
            <a:r>
              <a:rPr lang="en-US" altLang="zh-CN" sz="2800" i="1" dirty="0">
                <a:solidFill>
                  <a:srgbClr val="000066"/>
                </a:solidFill>
                <a:ea typeface="宋体" panose="02010600030101010101" pitchFamily="2" charset="-122"/>
                <a:sym typeface="Symbol" panose="05050102010706020507" pitchFamily="18" charset="2"/>
              </a:rPr>
              <a:t>U</a:t>
            </a:r>
            <a:r>
              <a:rPr lang="en-US" altLang="zh-CN" sz="2800" dirty="0">
                <a:solidFill>
                  <a:srgbClr val="000066"/>
                </a:solidFill>
                <a:ea typeface="宋体" panose="02010600030101010101" pitchFamily="2" charset="-122"/>
                <a:sym typeface="Symbol" panose="05050102010706020507" pitchFamily="18" charset="2"/>
              </a:rPr>
              <a:t>=</a:t>
            </a:r>
            <a:r>
              <a:rPr lang="en-US" altLang="zh-CN" sz="2800" b="1" dirty="0">
                <a:solidFill>
                  <a:srgbClr val="000066"/>
                </a:solidFill>
                <a:ea typeface="宋体" panose="02010600030101010101" pitchFamily="2" charset="-122"/>
                <a:sym typeface="Symbol" panose="05050102010706020507" pitchFamily="18" charset="2"/>
              </a:rPr>
              <a:t>N</a:t>
            </a:r>
            <a:r>
              <a:rPr lang="en-US" altLang="zh-CN" sz="2800" dirty="0">
                <a:solidFill>
                  <a:srgbClr val="000066"/>
                </a:solidFill>
                <a:ea typeface="宋体" panose="02010600030101010101" pitchFamily="2" charset="-122"/>
                <a:sym typeface="Symbol" panose="05050102010706020507" pitchFamily="18" charset="2"/>
              </a:rPr>
              <a:t>,</a:t>
            </a:r>
            <a:r>
              <a:rPr lang="en-US" altLang="zh-CN" sz="2800" b="1" dirty="0">
                <a:solidFill>
                  <a:srgbClr val="000066"/>
                </a:solidFill>
                <a:ea typeface="宋体" panose="02010600030101010101" pitchFamily="2" charset="-122"/>
                <a:sym typeface="Symbol" panose="05050102010706020507" pitchFamily="18" charset="2"/>
              </a:rPr>
              <a:t> </a:t>
            </a:r>
            <a:r>
              <a:rPr lang="en-US" altLang="zh-CN" sz="2800" i="1" dirty="0">
                <a:solidFill>
                  <a:srgbClr val="000066"/>
                </a:solidFill>
                <a:ea typeface="宋体" panose="02010600030101010101" pitchFamily="2" charset="-122"/>
                <a:sym typeface="Symbol" panose="05050102010706020507" pitchFamily="18" charset="2"/>
              </a:rPr>
              <a:t>S=</a:t>
            </a:r>
            <a:r>
              <a:rPr lang="en-US" altLang="zh-CN" sz="2800" dirty="0">
                <a:solidFill>
                  <a:srgbClr val="000066"/>
                </a:solidFill>
                <a:ea typeface="宋体" panose="02010600030101010101" pitchFamily="2" charset="-122"/>
                <a:sym typeface="Symbol" panose="05050102010706020507" pitchFamily="18" charset="2"/>
              </a:rPr>
              <a:t>{2,3,5,7,11}, B=001101010001.</a:t>
            </a:r>
          </a:p>
          <a:p>
            <a:pPr eaLnBrk="1" hangingPunct="1"/>
            <a:r>
              <a:rPr lang="en-US" altLang="zh-CN" sz="2800" dirty="0">
                <a:ea typeface="宋体" panose="02010600030101010101" pitchFamily="2" charset="-122"/>
                <a:sym typeface="Symbol" panose="05050102010706020507" pitchFamily="18" charset="2"/>
              </a:rPr>
              <a:t>In this representation, the set operators</a:t>
            </a:r>
            <a:br>
              <a:rPr lang="en-US" altLang="zh-CN" sz="2800" dirty="0">
                <a:ea typeface="宋体" panose="02010600030101010101" pitchFamily="2" charset="-122"/>
                <a:sym typeface="Symbol" panose="05050102010706020507" pitchFamily="18" charset="2"/>
              </a:rPr>
            </a:br>
            <a:r>
              <a:rPr lang="en-US" altLang="zh-CN" sz="2800" dirty="0">
                <a:ea typeface="宋体" panose="02010600030101010101" pitchFamily="2" charset="-122"/>
                <a:sym typeface="Symbol" panose="05050102010706020507" pitchFamily="18" charset="2"/>
              </a:rPr>
              <a:t>“”, “”, “</a:t>
            </a:r>
            <a:r>
              <a:rPr lang="en-US" altLang="zh-CN" sz="2400" baseline="30000" dirty="0">
                <a:ea typeface="宋体" panose="02010600030101010101" pitchFamily="2" charset="-122"/>
                <a:sym typeface="Symbol" panose="05050102010706020507" pitchFamily="18" charset="2"/>
              </a:rPr>
              <a:t>—</a:t>
            </a:r>
            <a:r>
              <a:rPr lang="en-US" altLang="zh-CN" sz="2800" dirty="0">
                <a:ea typeface="宋体" panose="02010600030101010101" pitchFamily="2" charset="-122"/>
                <a:sym typeface="Symbol" panose="05050102010706020507" pitchFamily="18" charset="2"/>
              </a:rPr>
              <a:t>”are implemented directly by bitwise OR, AND, NOT!</a:t>
            </a:r>
            <a:endParaRPr lang="en-US" altLang="zh-CN" sz="2800" dirty="0">
              <a:ea typeface="宋体" panose="02010600030101010101" pitchFamily="2" charset="-122"/>
            </a:endParaRPr>
          </a:p>
        </p:txBody>
      </p:sp>
      <p:graphicFrame>
        <p:nvGraphicFramePr>
          <p:cNvPr id="282688" name="Group 64"/>
          <p:cNvGraphicFramePr>
            <a:graphicFrameLocks noGrp="1"/>
          </p:cNvGraphicFramePr>
          <p:nvPr>
            <p:ph sz="half" idx="1"/>
          </p:nvPr>
        </p:nvGraphicFramePr>
        <p:xfrm>
          <a:off x="4876800" y="3962400"/>
          <a:ext cx="3581400" cy="1828800"/>
        </p:xfrm>
        <a:graphic>
          <a:graphicData uri="http://schemas.openxmlformats.org/drawingml/2006/table">
            <a:tbl>
              <a:tblPr/>
              <a:tblGrid>
                <a:gridCol w="107315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gridCol w="415925">
                  <a:extLst>
                    <a:ext uri="{9D8B030D-6E8A-4147-A177-3AD203B41FA5}">
                      <a16:colId xmlns:a16="http://schemas.microsoft.com/office/drawing/2014/main" val="20003"/>
                    </a:ext>
                  </a:extLst>
                </a:gridCol>
                <a:gridCol w="417513">
                  <a:extLst>
                    <a:ext uri="{9D8B030D-6E8A-4147-A177-3AD203B41FA5}">
                      <a16:colId xmlns:a16="http://schemas.microsoft.com/office/drawing/2014/main" val="20004"/>
                    </a:ext>
                  </a:extLst>
                </a:gridCol>
                <a:gridCol w="417512">
                  <a:extLst>
                    <a:ext uri="{9D8B030D-6E8A-4147-A177-3AD203B41FA5}">
                      <a16:colId xmlns:a16="http://schemas.microsoft.com/office/drawing/2014/main" val="20005"/>
                    </a:ext>
                  </a:extLst>
                </a:gridCol>
                <a:gridCol w="419100">
                  <a:extLst>
                    <a:ext uri="{9D8B030D-6E8A-4147-A177-3AD203B41FA5}">
                      <a16:colId xmlns:a16="http://schemas.microsoft.com/office/drawing/2014/main" val="20006"/>
                    </a:ext>
                  </a:extLst>
                </a:gridCol>
              </a:tblGrid>
              <a:tr h="45720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A</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99"/>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99"/>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0</a:t>
                      </a:r>
                    </a:p>
                  </a:txBody>
                  <a:tcPr anchor="ctr" horzOverflow="overflow">
                    <a:lnL>
                      <a:noFill/>
                    </a:lnL>
                    <a:lnR>
                      <a:noFill/>
                    </a:lnR>
                    <a:lnT>
                      <a:noFill/>
                    </a:lnT>
                    <a:lnB>
                      <a:noFill/>
                    </a:lnB>
                    <a:lnTlToBr>
                      <a:noFill/>
                    </a:lnTlToBr>
                    <a:lnBlToTr>
                      <a:noFill/>
                    </a:lnBlToTr>
                    <a:solidFill>
                      <a:srgbClr val="FFFF99"/>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p>
                  </a:txBody>
                  <a:tcPr anchor="ctr" horzOverflow="overflow">
                    <a:lnL>
                      <a:noFill/>
                    </a:lnL>
                    <a:lnR>
                      <a:noFill/>
                    </a:lnR>
                    <a:lnT>
                      <a:noFill/>
                    </a:lnT>
                    <a:lnB>
                      <a:noFill/>
                    </a:lnB>
                    <a:lnTlToBr>
                      <a:noFill/>
                    </a:lnTlToBr>
                    <a:lnBlToTr>
                      <a:noFill/>
                    </a:lnBlToTr>
                    <a:solidFill>
                      <a:srgbClr val="FFFF99"/>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0</a:t>
                      </a:r>
                    </a:p>
                  </a:txBody>
                  <a:tcPr anchor="ctr" horzOverflow="overflow">
                    <a:lnL>
                      <a:noFill/>
                    </a:lnL>
                    <a:lnR>
                      <a:noFill/>
                    </a:lnR>
                    <a:lnT>
                      <a:noFill/>
                    </a:lnT>
                    <a:lnB>
                      <a:noFill/>
                    </a:lnB>
                    <a:lnTlToBr>
                      <a:noFill/>
                    </a:lnTlToBr>
                    <a:lnBlToTr>
                      <a:noFill/>
                    </a:lnBlToTr>
                    <a:solidFill>
                      <a:srgbClr val="FFFF99"/>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p>
                  </a:txBody>
                  <a:tcPr anchor="ctr" horzOverflow="overflow">
                    <a:lnL>
                      <a:noFill/>
                    </a:lnL>
                    <a:lnR>
                      <a:noFill/>
                    </a:lnR>
                    <a:lnT>
                      <a:noFill/>
                    </a:lnT>
                    <a:lnB>
                      <a:noFill/>
                    </a:lnB>
                    <a:lnTlToBr>
                      <a:noFill/>
                    </a:lnTlToBr>
                    <a:lnBlToTr>
                      <a:noFill/>
                    </a:lnBlToTr>
                    <a:solidFill>
                      <a:srgbClr val="FFFF99"/>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p>
                  </a:txBody>
                  <a:tcPr anchor="ctr" horzOverflow="overflow">
                    <a:lnL>
                      <a:noFill/>
                    </a:lnL>
                    <a:lnR>
                      <a:noFill/>
                    </a:lnR>
                    <a:lnT>
                      <a:noFill/>
                    </a:lnT>
                    <a:lnB>
                      <a:noFill/>
                    </a:lnB>
                    <a:lnTlToBr>
                      <a:noFill/>
                    </a:lnTlToBr>
                    <a:lnBlToTr>
                      <a:noFill/>
                    </a:lnBlToTr>
                    <a:solidFill>
                      <a:srgbClr val="FFFF99"/>
                    </a:solidFill>
                  </a:tcPr>
                </a:tc>
                <a:extLst>
                  <a:ext uri="{0D108BD9-81ED-4DB2-BD59-A6C34878D82A}">
                    <a16:rowId xmlns:a16="http://schemas.microsoft.com/office/drawing/2014/main" val="10000"/>
                  </a:ext>
                </a:extLst>
              </a:tr>
              <a:tr h="457200">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B</a:t>
                      </a:r>
                    </a:p>
                  </a:txBody>
                  <a:tcPr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0</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0</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457200">
                <a:tc rowSpan="2">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A </a:t>
                      </a: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sym typeface="Symbol" panose="05050102010706020507" pitchFamily="18" charset="2"/>
                        </a:rPr>
                        <a:t> B</a:t>
                      </a:r>
                    </a:p>
                    <a:p>
                      <a:pPr marL="0" marR="0" lvl="0" indent="0" algn="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sym typeface="Symbol" panose="05050102010706020507" pitchFamily="18" charset="2"/>
                        </a:rPr>
                        <a:t>A </a:t>
                      </a: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 B</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99"/>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99"/>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99"/>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99"/>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0</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99"/>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99"/>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99"/>
                    </a:solidFill>
                  </a:tcPr>
                </a:tc>
                <a:extLst>
                  <a:ext uri="{0D108BD9-81ED-4DB2-BD59-A6C34878D82A}">
                    <a16:rowId xmlns:a16="http://schemas.microsoft.com/office/drawing/2014/main" val="10002"/>
                  </a:ext>
                </a:extLst>
              </a:tr>
              <a:tr h="457200">
                <a:tc vMerge="1">
                  <a:txBody>
                    <a:bodyPr/>
                    <a:lstStyle/>
                    <a:p>
                      <a:endParaRPr lang="zh-CN"/>
                    </a:p>
                  </a:txBody>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0</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99"/>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0</a:t>
                      </a:r>
                    </a:p>
                  </a:txBody>
                  <a:tcPr anchor="ctr" horzOverflow="overflow">
                    <a:lnL>
                      <a:noFill/>
                    </a:lnL>
                    <a:lnR>
                      <a:noFill/>
                    </a:lnR>
                    <a:lnT>
                      <a:noFill/>
                    </a:lnT>
                    <a:lnB>
                      <a:noFill/>
                    </a:lnB>
                    <a:lnTlToBr>
                      <a:noFill/>
                    </a:lnTlToBr>
                    <a:lnBlToTr>
                      <a:noFill/>
                    </a:lnBlToTr>
                    <a:solidFill>
                      <a:srgbClr val="FFFF99"/>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p>
                  </a:txBody>
                  <a:tcPr anchor="ctr" horzOverflow="overflow">
                    <a:lnL>
                      <a:noFill/>
                    </a:lnL>
                    <a:lnR>
                      <a:noFill/>
                    </a:lnR>
                    <a:lnT>
                      <a:noFill/>
                    </a:lnT>
                    <a:lnB>
                      <a:noFill/>
                    </a:lnB>
                    <a:lnTlToBr>
                      <a:noFill/>
                    </a:lnTlToBr>
                    <a:lnBlToTr>
                      <a:noFill/>
                    </a:lnBlToTr>
                    <a:solidFill>
                      <a:srgbClr val="FFFF99"/>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0</a:t>
                      </a:r>
                    </a:p>
                  </a:txBody>
                  <a:tcPr anchor="ctr" horzOverflow="overflow">
                    <a:lnL>
                      <a:noFill/>
                    </a:lnL>
                    <a:lnR>
                      <a:noFill/>
                    </a:lnR>
                    <a:lnT>
                      <a:noFill/>
                    </a:lnT>
                    <a:lnB>
                      <a:noFill/>
                    </a:lnB>
                    <a:lnTlToBr>
                      <a:noFill/>
                    </a:lnTlToBr>
                    <a:lnBlToTr>
                      <a:noFill/>
                    </a:lnBlToTr>
                    <a:solidFill>
                      <a:srgbClr val="FFFF99"/>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0</a:t>
                      </a:r>
                    </a:p>
                  </a:txBody>
                  <a:tcPr anchor="ctr" horzOverflow="overflow">
                    <a:lnL>
                      <a:noFill/>
                    </a:lnL>
                    <a:lnR>
                      <a:noFill/>
                    </a:lnR>
                    <a:lnT>
                      <a:noFill/>
                    </a:lnT>
                    <a:lnB>
                      <a:noFill/>
                    </a:lnB>
                    <a:lnTlToBr>
                      <a:noFill/>
                    </a:lnTlToBr>
                    <a:lnBlToTr>
                      <a:noFill/>
                    </a:lnBlToTr>
                    <a:solidFill>
                      <a:srgbClr val="FFFF99"/>
                    </a:solidFill>
                  </a:tcPr>
                </a:tc>
                <a:tc>
                  <a:txBody>
                    <a:bodyPr/>
                    <a:lstStyle>
                      <a:lvl1pPr>
                        <a:spcBef>
                          <a:spcPct val="20000"/>
                        </a:spcBef>
                        <a:buClr>
                          <a:schemeClr val="hlink"/>
                        </a:buClr>
                        <a:buSzPct val="80000"/>
                        <a:buFont typeface="Wingdings" panose="05000000000000000000" pitchFamily="2" charset="2"/>
                        <a:defRPr sz="28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en-US" altLang="zh-CN" sz="24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p>
                  </a:txBody>
                  <a:tcPr anchor="ctr" horzOverflow="overflow">
                    <a:lnL>
                      <a:noFill/>
                    </a:lnL>
                    <a:lnR>
                      <a:noFill/>
                    </a:lnR>
                    <a:lnT>
                      <a:noFill/>
                    </a:lnT>
                    <a:lnB>
                      <a:noFill/>
                    </a:lnB>
                    <a:lnTlToBr>
                      <a:noFill/>
                    </a:lnTlToBr>
                    <a:lnBlToTr>
                      <a:noFill/>
                    </a:lnBlToTr>
                    <a:solidFill>
                      <a:srgbClr val="FFFF99"/>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2688"/>
                                        </p:tgtEl>
                                        <p:attrNameLst>
                                          <p:attrName>style.visibility</p:attrName>
                                        </p:attrNameLst>
                                      </p:cBhvr>
                                      <p:to>
                                        <p:strVal val="visible"/>
                                      </p:to>
                                    </p:set>
                                    <p:anim calcmode="lin" valueType="num">
                                      <p:cBhvr additive="base">
                                        <p:cTn id="7" dur="500" fill="hold"/>
                                        <p:tgtEl>
                                          <p:spTgt spid="282688"/>
                                        </p:tgtEl>
                                        <p:attrNameLst>
                                          <p:attrName>ppt_x</p:attrName>
                                        </p:attrNameLst>
                                      </p:cBhvr>
                                      <p:tavLst>
                                        <p:tav tm="0">
                                          <p:val>
                                            <p:strVal val="#ppt_x"/>
                                          </p:val>
                                        </p:tav>
                                        <p:tav tm="100000">
                                          <p:val>
                                            <p:strVal val="#ppt_x"/>
                                          </p:val>
                                        </p:tav>
                                      </p:tavLst>
                                    </p:anim>
                                    <p:anim calcmode="lin" valueType="num">
                                      <p:cBhvr additive="base">
                                        <p:cTn id="8" dur="500" fill="hold"/>
                                        <p:tgtEl>
                                          <p:spTgt spid="2826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lstStyle/>
          <a:p>
            <a:pPr eaLnBrk="1" hangingPunct="1"/>
            <a:r>
              <a:rPr lang="en-US" altLang="zh-CN" sz="3800" dirty="0">
                <a:ea typeface="宋体" panose="02010600030101010101" pitchFamily="2" charset="-122"/>
              </a:rPr>
              <a:t>§2.</a:t>
            </a:r>
            <a:r>
              <a:rPr lang="en-US" altLang="zh-TW" sz="3800" dirty="0">
                <a:ea typeface="宋体" panose="02010600030101010101" pitchFamily="2" charset="-122"/>
              </a:rPr>
              <a:t>3</a:t>
            </a:r>
            <a:r>
              <a:rPr lang="en-US" altLang="zh-CN" sz="3800" dirty="0">
                <a:ea typeface="宋体" panose="02010600030101010101" pitchFamily="2" charset="-122"/>
              </a:rPr>
              <a:t>: Functions</a:t>
            </a:r>
          </a:p>
        </p:txBody>
      </p:sp>
      <p:sp>
        <p:nvSpPr>
          <p:cNvPr id="5123" name="Rectangle 3"/>
          <p:cNvSpPr>
            <a:spLocks noGrp="1"/>
          </p:cNvSpPr>
          <p:nvPr>
            <p:ph idx="1"/>
          </p:nvPr>
        </p:nvSpPr>
        <p:spPr>
          <a:xfrm>
            <a:off x="381000" y="1524000"/>
            <a:ext cx="8229600" cy="4876800"/>
          </a:xfrm>
        </p:spPr>
        <p:txBody>
          <a:bodyPr vert="horz" wrap="square" lIns="91440" tIns="45720" rIns="91440" bIns="45720" anchor="t"/>
          <a:lstStyle/>
          <a:p>
            <a:pPr eaLnBrk="1" hangingPunct="1">
              <a:lnSpc>
                <a:spcPct val="90000"/>
              </a:lnSpc>
            </a:pPr>
            <a:r>
              <a:rPr lang="en-US" altLang="zh-CN" sz="2800" dirty="0">
                <a:ea typeface="宋体" panose="02010600030101010101" pitchFamily="2" charset="-122"/>
              </a:rPr>
              <a:t>Def: Let A and B be sets. A function </a:t>
            </a:r>
            <a:r>
              <a:rPr lang="en-US" altLang="zh-CN" sz="2800" i="1" dirty="0">
                <a:solidFill>
                  <a:srgbClr val="990033"/>
                </a:solidFill>
                <a:ea typeface="宋体" panose="02010600030101010101" pitchFamily="2" charset="-122"/>
              </a:rPr>
              <a:t>f:</a:t>
            </a:r>
            <a:r>
              <a:rPr lang="en-US" altLang="zh-CN" sz="2800" dirty="0">
                <a:solidFill>
                  <a:srgbClr val="990033"/>
                </a:solidFill>
                <a:ea typeface="宋体" panose="02010600030101010101" pitchFamily="2" charset="-122"/>
              </a:rPr>
              <a:t> </a:t>
            </a:r>
            <a:r>
              <a:rPr lang="en-US" altLang="zh-CN" sz="2800" i="1" dirty="0">
                <a:solidFill>
                  <a:srgbClr val="990033"/>
                </a:solidFill>
                <a:ea typeface="宋体" panose="02010600030101010101" pitchFamily="2" charset="-122"/>
              </a:rPr>
              <a:t>A → B</a:t>
            </a:r>
            <a:r>
              <a:rPr lang="en-US" altLang="zh-CN" sz="2800" dirty="0">
                <a:ea typeface="宋体" panose="02010600030101010101" pitchFamily="2" charset="-122"/>
              </a:rPr>
              <a:t> is a rule that assigns to each element</a:t>
            </a:r>
            <a:r>
              <a:rPr lang="en-US" altLang="zh-CN" sz="2800" i="1" dirty="0">
                <a:ea typeface="宋体" panose="02010600030101010101" pitchFamily="2" charset="-122"/>
              </a:rPr>
              <a:t> </a:t>
            </a:r>
            <a:r>
              <a:rPr lang="en-US" altLang="zh-CN" sz="2800" i="1" dirty="0">
                <a:solidFill>
                  <a:srgbClr val="990033"/>
                </a:solidFill>
                <a:ea typeface="宋体" panose="02010600030101010101" pitchFamily="2" charset="-122"/>
              </a:rPr>
              <a:t>a∈ A</a:t>
            </a:r>
            <a:r>
              <a:rPr lang="en-US" altLang="zh-CN" sz="2800" i="1" dirty="0">
                <a:ea typeface="宋体" panose="02010600030101010101" pitchFamily="2" charset="-122"/>
              </a:rPr>
              <a:t> </a:t>
            </a:r>
            <a:r>
              <a:rPr lang="en-US" altLang="zh-CN" sz="2800" dirty="0">
                <a:solidFill>
                  <a:srgbClr val="000099"/>
                </a:solidFill>
                <a:ea typeface="宋体" panose="02010600030101010101" pitchFamily="2" charset="-122"/>
              </a:rPr>
              <a:t>exactly one element</a:t>
            </a:r>
            <a:r>
              <a:rPr lang="en-US" altLang="zh-CN" sz="2800" i="1" dirty="0">
                <a:ea typeface="宋体" panose="02010600030101010101" pitchFamily="2" charset="-122"/>
              </a:rPr>
              <a:t> </a:t>
            </a:r>
            <a:r>
              <a:rPr lang="en-US" altLang="zh-CN" sz="2800" i="1" dirty="0">
                <a:solidFill>
                  <a:srgbClr val="990033"/>
                </a:solidFill>
                <a:ea typeface="宋体" panose="02010600030101010101" pitchFamily="2" charset="-122"/>
              </a:rPr>
              <a:t>f(a)∈ B</a:t>
            </a:r>
            <a:r>
              <a:rPr lang="en-US" altLang="zh-CN" sz="2800" b="1" i="1" dirty="0">
                <a:solidFill>
                  <a:srgbClr val="990033"/>
                </a:solidFill>
                <a:ea typeface="宋体" panose="02010600030101010101" pitchFamily="2" charset="-122"/>
              </a:rPr>
              <a:t>.</a:t>
            </a:r>
          </a:p>
          <a:p>
            <a:pPr eaLnBrk="1" hangingPunct="1">
              <a:lnSpc>
                <a:spcPct val="90000"/>
              </a:lnSpc>
            </a:pPr>
            <a:endParaRPr lang="en-US" altLang="zh-CN" sz="2800" i="1" dirty="0">
              <a:solidFill>
                <a:schemeClr val="hlink"/>
              </a:solidFill>
              <a:ea typeface="宋体" panose="02010600030101010101" pitchFamily="2" charset="-122"/>
            </a:endParaRPr>
          </a:p>
          <a:p>
            <a:pPr eaLnBrk="1" hangingPunct="1">
              <a:lnSpc>
                <a:spcPct val="90000"/>
              </a:lnSpc>
            </a:pPr>
            <a:endParaRPr lang="en-US" altLang="zh-CN" sz="2800" i="1" dirty="0">
              <a:solidFill>
                <a:schemeClr val="hlink"/>
              </a:solidFill>
              <a:ea typeface="宋体" panose="02010600030101010101" pitchFamily="2" charset="-122"/>
            </a:endParaRPr>
          </a:p>
          <a:p>
            <a:pPr eaLnBrk="1" hangingPunct="1">
              <a:lnSpc>
                <a:spcPct val="90000"/>
              </a:lnSpc>
            </a:pPr>
            <a:endParaRPr lang="en-US" altLang="zh-CN" sz="2800" i="1" dirty="0">
              <a:solidFill>
                <a:schemeClr val="hlink"/>
              </a:solidFill>
              <a:ea typeface="宋体" panose="02010600030101010101" pitchFamily="2" charset="-122"/>
            </a:endParaRPr>
          </a:p>
          <a:p>
            <a:pPr eaLnBrk="1" hangingPunct="1">
              <a:lnSpc>
                <a:spcPct val="90000"/>
              </a:lnSpc>
            </a:pPr>
            <a:endParaRPr lang="en-US" altLang="zh-CN" sz="1000" dirty="0">
              <a:ea typeface="宋体" panose="02010600030101010101" pitchFamily="2" charset="-122"/>
            </a:endParaRPr>
          </a:p>
          <a:p>
            <a:pPr eaLnBrk="1" hangingPunct="1">
              <a:lnSpc>
                <a:spcPct val="90000"/>
              </a:lnSpc>
            </a:pPr>
            <a:r>
              <a:rPr lang="en-US" altLang="zh-CN" sz="2800" dirty="0">
                <a:ea typeface="宋体" panose="02010600030101010101" pitchFamily="2" charset="-122"/>
              </a:rPr>
              <a:t>We also say that</a:t>
            </a:r>
            <a:r>
              <a:rPr lang="en-US" altLang="zh-CN" sz="2800" i="1" dirty="0">
                <a:ea typeface="宋体" panose="02010600030101010101" pitchFamily="2" charset="-122"/>
              </a:rPr>
              <a:t> </a:t>
            </a:r>
            <a:r>
              <a:rPr lang="en-US" altLang="zh-CN" sz="2800" i="1" dirty="0">
                <a:solidFill>
                  <a:srgbClr val="990033"/>
                </a:solidFill>
                <a:ea typeface="宋体" panose="02010600030101010101" pitchFamily="2" charset="-122"/>
              </a:rPr>
              <a:t>f : A → B</a:t>
            </a:r>
            <a:r>
              <a:rPr lang="en-US" altLang="zh-CN" sz="2800" i="1" dirty="0">
                <a:ea typeface="宋体" panose="02010600030101010101" pitchFamily="2" charset="-122"/>
              </a:rPr>
              <a:t> </a:t>
            </a:r>
            <a:r>
              <a:rPr lang="en-US" altLang="zh-CN" sz="2800" dirty="0">
                <a:ea typeface="宋体" panose="02010600030101010101" pitchFamily="2" charset="-122"/>
              </a:rPr>
              <a:t>is a mapping from domain</a:t>
            </a:r>
            <a:r>
              <a:rPr lang="en-US" altLang="zh-CN" sz="2800" i="1" dirty="0">
                <a:ea typeface="宋体" panose="02010600030101010101" pitchFamily="2" charset="-122"/>
              </a:rPr>
              <a:t> </a:t>
            </a:r>
            <a:r>
              <a:rPr lang="en-US" altLang="zh-CN" sz="2800" i="1" dirty="0">
                <a:solidFill>
                  <a:srgbClr val="990033"/>
                </a:solidFill>
                <a:ea typeface="宋体" panose="02010600030101010101" pitchFamily="2" charset="-122"/>
              </a:rPr>
              <a:t>A</a:t>
            </a:r>
            <a:r>
              <a:rPr lang="en-US" altLang="zh-CN" sz="2800" i="1" dirty="0">
                <a:ea typeface="宋体" panose="02010600030101010101" pitchFamily="2" charset="-122"/>
              </a:rPr>
              <a:t> </a:t>
            </a:r>
            <a:r>
              <a:rPr lang="en-US" altLang="zh-CN" sz="2800" dirty="0">
                <a:ea typeface="宋体" panose="02010600030101010101" pitchFamily="2" charset="-122"/>
              </a:rPr>
              <a:t>to codomain</a:t>
            </a:r>
            <a:r>
              <a:rPr lang="en-US" altLang="zh-CN" sz="2800" i="1" dirty="0">
                <a:ea typeface="宋体" panose="02010600030101010101" pitchFamily="2" charset="-122"/>
              </a:rPr>
              <a:t> </a:t>
            </a:r>
            <a:r>
              <a:rPr lang="en-US" altLang="zh-CN" sz="2800" i="1" dirty="0">
                <a:solidFill>
                  <a:srgbClr val="990033"/>
                </a:solidFill>
                <a:ea typeface="宋体" panose="02010600030101010101" pitchFamily="2" charset="-122"/>
              </a:rPr>
              <a:t>B</a:t>
            </a:r>
            <a:r>
              <a:rPr lang="en-US" altLang="zh-CN" sz="2800" i="1" dirty="0">
                <a:ea typeface="宋体" panose="02010600030101010101" pitchFamily="2" charset="-122"/>
              </a:rPr>
              <a:t>.</a:t>
            </a:r>
          </a:p>
          <a:p>
            <a:pPr eaLnBrk="1" hangingPunct="1">
              <a:lnSpc>
                <a:spcPct val="90000"/>
              </a:lnSpc>
            </a:pPr>
            <a:r>
              <a:rPr lang="en-US" altLang="zh-CN" sz="2800" i="1" dirty="0">
                <a:solidFill>
                  <a:srgbClr val="990033"/>
                </a:solidFill>
                <a:ea typeface="宋体" panose="02010600030101010101" pitchFamily="2" charset="-122"/>
              </a:rPr>
              <a:t>f(a)</a:t>
            </a:r>
            <a:r>
              <a:rPr lang="en-US" altLang="zh-CN" sz="2800" i="1" dirty="0">
                <a:ea typeface="宋体" panose="02010600030101010101" pitchFamily="2" charset="-122"/>
              </a:rPr>
              <a:t> </a:t>
            </a:r>
            <a:r>
              <a:rPr lang="en-US" altLang="zh-CN" sz="2800" dirty="0">
                <a:ea typeface="宋体" panose="02010600030101010101" pitchFamily="2" charset="-122"/>
              </a:rPr>
              <a:t>is called the </a:t>
            </a:r>
            <a:r>
              <a:rPr lang="en-US" altLang="zh-CN" sz="2800" dirty="0">
                <a:solidFill>
                  <a:srgbClr val="990033"/>
                </a:solidFill>
                <a:ea typeface="宋体" panose="02010600030101010101" pitchFamily="2" charset="-122"/>
              </a:rPr>
              <a:t>image</a:t>
            </a:r>
            <a:r>
              <a:rPr lang="en-US" altLang="zh-CN" sz="2800" dirty="0">
                <a:ea typeface="宋体" panose="02010600030101010101" pitchFamily="2" charset="-122"/>
              </a:rPr>
              <a:t> of the element</a:t>
            </a:r>
            <a:r>
              <a:rPr lang="en-US" altLang="zh-CN" sz="2800" i="1" dirty="0">
                <a:ea typeface="宋体" panose="02010600030101010101" pitchFamily="2" charset="-122"/>
              </a:rPr>
              <a:t> </a:t>
            </a:r>
            <a:r>
              <a:rPr lang="en-US" altLang="zh-CN" sz="2800" i="1" dirty="0">
                <a:solidFill>
                  <a:srgbClr val="990033"/>
                </a:solidFill>
                <a:ea typeface="宋体" panose="02010600030101010101" pitchFamily="2" charset="-122"/>
              </a:rPr>
              <a:t>a</a:t>
            </a:r>
            <a:r>
              <a:rPr lang="en-US" altLang="zh-CN" sz="2800" i="1" dirty="0">
                <a:ea typeface="宋体" panose="02010600030101010101" pitchFamily="2" charset="-122"/>
              </a:rPr>
              <a:t>, </a:t>
            </a:r>
            <a:r>
              <a:rPr lang="en-US" altLang="zh-CN" sz="2800" dirty="0">
                <a:ea typeface="宋体" panose="02010600030101010101" pitchFamily="2" charset="-122"/>
              </a:rPr>
              <a:t>and the element</a:t>
            </a:r>
            <a:r>
              <a:rPr lang="en-US" altLang="zh-CN" sz="2800" i="1" dirty="0">
                <a:ea typeface="宋体" panose="02010600030101010101" pitchFamily="2" charset="-122"/>
              </a:rPr>
              <a:t> </a:t>
            </a:r>
            <a:r>
              <a:rPr lang="en-US" altLang="zh-CN" sz="2800" i="1" dirty="0">
                <a:solidFill>
                  <a:srgbClr val="990033"/>
                </a:solidFill>
                <a:ea typeface="宋体" panose="02010600030101010101" pitchFamily="2" charset="-122"/>
              </a:rPr>
              <a:t>a</a:t>
            </a:r>
            <a:r>
              <a:rPr lang="en-US" altLang="zh-CN" sz="2800" i="1" dirty="0">
                <a:ea typeface="宋体" panose="02010600030101010101" pitchFamily="2" charset="-122"/>
              </a:rPr>
              <a:t> </a:t>
            </a:r>
            <a:r>
              <a:rPr lang="en-US" altLang="zh-CN" sz="2800" dirty="0">
                <a:ea typeface="宋体" panose="02010600030101010101" pitchFamily="2" charset="-122"/>
              </a:rPr>
              <a:t>is called a </a:t>
            </a:r>
            <a:r>
              <a:rPr lang="en-US" altLang="zh-CN" sz="2800" dirty="0">
                <a:solidFill>
                  <a:srgbClr val="990033"/>
                </a:solidFill>
                <a:ea typeface="宋体" panose="02010600030101010101" pitchFamily="2" charset="-122"/>
              </a:rPr>
              <a:t>preimage</a:t>
            </a:r>
            <a:r>
              <a:rPr lang="en-US" altLang="zh-CN" sz="2800" dirty="0">
                <a:ea typeface="宋体" panose="02010600030101010101" pitchFamily="2" charset="-122"/>
              </a:rPr>
              <a:t> of</a:t>
            </a:r>
            <a:r>
              <a:rPr lang="en-US" altLang="zh-CN" sz="2800" i="1" dirty="0">
                <a:ea typeface="宋体" panose="02010600030101010101" pitchFamily="2" charset="-122"/>
              </a:rPr>
              <a:t> </a:t>
            </a:r>
            <a:r>
              <a:rPr lang="en-US" altLang="zh-CN" sz="2800" i="1" dirty="0">
                <a:solidFill>
                  <a:srgbClr val="990033"/>
                </a:solidFill>
                <a:ea typeface="宋体" panose="02010600030101010101" pitchFamily="2" charset="-122"/>
              </a:rPr>
              <a:t>f(a).</a:t>
            </a:r>
          </a:p>
        </p:txBody>
      </p:sp>
      <p:pic>
        <p:nvPicPr>
          <p:cNvPr id="5124" name="Picture 4"/>
          <p:cNvPicPr>
            <a:picLocks noChangeAspect="1"/>
          </p:cNvPicPr>
          <p:nvPr/>
        </p:nvPicPr>
        <p:blipFill>
          <a:blip r:embed="rId3"/>
          <a:stretch>
            <a:fillRect/>
          </a:stretch>
        </p:blipFill>
        <p:spPr>
          <a:xfrm>
            <a:off x="1447800" y="2705100"/>
            <a:ext cx="4408488" cy="16256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Infinite Sets</a:t>
            </a:r>
          </a:p>
        </p:txBody>
      </p:sp>
      <p:sp>
        <p:nvSpPr>
          <p:cNvPr id="10243" name="Rectangle 3"/>
          <p:cNvSpPr>
            <a:spLocks noGrp="1"/>
          </p:cNvSpPr>
          <p:nvPr>
            <p:ph idx="1"/>
          </p:nvPr>
        </p:nvSpPr>
        <p:spPr>
          <a:xfrm>
            <a:off x="533400" y="1524000"/>
            <a:ext cx="8229600" cy="4267200"/>
          </a:xfrm>
        </p:spPr>
        <p:txBody>
          <a:bodyPr vert="horz" wrap="square" lIns="91440" tIns="45720" rIns="91440" bIns="45720" anchor="t"/>
          <a:lstStyle/>
          <a:p>
            <a:pPr eaLnBrk="1" hangingPunct="1">
              <a:lnSpc>
                <a:spcPct val="90000"/>
              </a:lnSpc>
            </a:pPr>
            <a:r>
              <a:rPr lang="en-US" altLang="zh-CN" sz="2800" dirty="0">
                <a:ea typeface="宋体" panose="02010600030101010101" pitchFamily="2" charset="-122"/>
              </a:rPr>
              <a:t>Conceptually, sets may be </a:t>
            </a:r>
            <a:r>
              <a:rPr lang="en-US" altLang="zh-CN" sz="2800" i="1" dirty="0">
                <a:ea typeface="宋体" panose="02010600030101010101" pitchFamily="2" charset="-122"/>
              </a:rPr>
              <a:t>infinite</a:t>
            </a:r>
            <a:r>
              <a:rPr lang="en-US" altLang="zh-CN" sz="2800" dirty="0">
                <a:ea typeface="宋体" panose="02010600030101010101" pitchFamily="2" charset="-122"/>
              </a:rPr>
              <a:t> (</a:t>
            </a:r>
            <a:r>
              <a:rPr lang="en-US" altLang="zh-CN" sz="2800" i="1" dirty="0">
                <a:ea typeface="宋体" panose="02010600030101010101" pitchFamily="2" charset="-122"/>
              </a:rPr>
              <a:t>i.e., </a:t>
            </a:r>
            <a:r>
              <a:rPr lang="en-US" altLang="zh-CN" sz="2800" dirty="0">
                <a:ea typeface="宋体" panose="02010600030101010101" pitchFamily="2" charset="-122"/>
              </a:rPr>
              <a:t>not </a:t>
            </a:r>
            <a:r>
              <a:rPr lang="en-US" altLang="zh-CN" sz="2800" i="1" dirty="0">
                <a:ea typeface="宋体" panose="02010600030101010101" pitchFamily="2" charset="-122"/>
              </a:rPr>
              <a:t>finite</a:t>
            </a:r>
            <a:r>
              <a:rPr lang="en-US" altLang="zh-CN" sz="2800" dirty="0">
                <a:ea typeface="宋体" panose="02010600030101010101" pitchFamily="2" charset="-122"/>
              </a:rPr>
              <a:t>, without end, unending).</a:t>
            </a:r>
          </a:p>
          <a:p>
            <a:pPr eaLnBrk="1" hangingPunct="1">
              <a:lnSpc>
                <a:spcPct val="90000"/>
              </a:lnSpc>
            </a:pPr>
            <a:r>
              <a:rPr lang="en-US" altLang="zh-CN" sz="2800" dirty="0">
                <a:ea typeface="宋体" panose="02010600030101010101" pitchFamily="2" charset="-122"/>
              </a:rPr>
              <a:t>Symbols for some special infinite sets:</a:t>
            </a:r>
            <a:br>
              <a:rPr lang="en-US" altLang="zh-CN" sz="2800" dirty="0">
                <a:ea typeface="宋体" panose="02010600030101010101" pitchFamily="2" charset="-122"/>
              </a:rPr>
            </a:br>
            <a:r>
              <a:rPr lang="en-US" altLang="zh-CN" sz="2800" dirty="0">
                <a:solidFill>
                  <a:srgbClr val="0000CC"/>
                </a:solidFill>
                <a:ea typeface="宋体" panose="02010600030101010101" pitchFamily="2" charset="-122"/>
              </a:rPr>
              <a:t>N = {0, 1, 2, …}    The Natural numbers.</a:t>
            </a:r>
            <a:br>
              <a:rPr lang="en-US" altLang="zh-CN" sz="2800" dirty="0">
                <a:solidFill>
                  <a:srgbClr val="0000CC"/>
                </a:solidFill>
                <a:ea typeface="宋体" panose="02010600030101010101" pitchFamily="2" charset="-122"/>
              </a:rPr>
            </a:br>
            <a:r>
              <a:rPr lang="en-US" altLang="zh-CN" sz="2800" dirty="0">
                <a:solidFill>
                  <a:srgbClr val="0000CC"/>
                </a:solidFill>
                <a:ea typeface="宋体" panose="02010600030101010101" pitchFamily="2" charset="-122"/>
              </a:rPr>
              <a:t>Z = {…, -2, -1, 0, 1, 2, …}  All Integers.</a:t>
            </a:r>
            <a:br>
              <a:rPr lang="en-US" altLang="zh-CN" sz="2800" dirty="0">
                <a:solidFill>
                  <a:srgbClr val="0000CC"/>
                </a:solidFill>
                <a:ea typeface="宋体" panose="02010600030101010101" pitchFamily="2" charset="-122"/>
              </a:rPr>
            </a:br>
            <a:r>
              <a:rPr lang="en-US" altLang="zh-CN" sz="2800" dirty="0">
                <a:solidFill>
                  <a:srgbClr val="0000CC"/>
                </a:solidFill>
                <a:ea typeface="宋体" panose="02010600030101010101" pitchFamily="2" charset="-122"/>
              </a:rPr>
              <a:t>Z⁺ = {1,2,3,…..} positive integers =</a:t>
            </a:r>
            <a:br>
              <a:rPr lang="en-US" altLang="zh-CN" sz="2800" dirty="0">
                <a:solidFill>
                  <a:srgbClr val="0000CC"/>
                </a:solidFill>
                <a:ea typeface="宋体" panose="02010600030101010101" pitchFamily="2" charset="-122"/>
              </a:rPr>
            </a:br>
            <a:r>
              <a:rPr lang="en-US" altLang="zh-CN" sz="2800" dirty="0">
                <a:solidFill>
                  <a:srgbClr val="0000CC"/>
                </a:solidFill>
                <a:ea typeface="宋体" panose="02010600030101010101" pitchFamily="2" charset="-122"/>
              </a:rPr>
              <a:t>Q = { </a:t>
            </a:r>
            <a:r>
              <a:rPr lang="en-US" altLang="zh-CN" sz="2800" i="1" dirty="0">
                <a:solidFill>
                  <a:srgbClr val="0000CC"/>
                </a:solidFill>
                <a:ea typeface="宋体" panose="02010600030101010101" pitchFamily="2" charset="-122"/>
              </a:rPr>
              <a:t>p/q </a:t>
            </a:r>
            <a:r>
              <a:rPr lang="en-US" altLang="zh-CN" sz="2800" dirty="0">
                <a:solidFill>
                  <a:srgbClr val="0000CC"/>
                </a:solidFill>
                <a:ea typeface="宋体" panose="02010600030101010101" pitchFamily="2" charset="-122"/>
              </a:rPr>
              <a:t>| </a:t>
            </a:r>
            <a:r>
              <a:rPr lang="en-US" altLang="zh-CN" sz="2800" i="1" dirty="0">
                <a:solidFill>
                  <a:srgbClr val="0000CC"/>
                </a:solidFill>
                <a:ea typeface="宋体" panose="02010600030101010101" pitchFamily="2" charset="-122"/>
              </a:rPr>
              <a:t>p</a:t>
            </a:r>
            <a:r>
              <a:rPr lang="en-US" altLang="zh-CN" sz="2800" dirty="0">
                <a:solidFill>
                  <a:srgbClr val="0000CC"/>
                </a:solidFill>
                <a:ea typeface="宋体" panose="02010600030101010101" pitchFamily="2" charset="-122"/>
              </a:rPr>
              <a:t> </a:t>
            </a:r>
            <a:r>
              <a:rPr lang="en-US" altLang="zh-CN" sz="2800" dirty="0">
                <a:ea typeface="宋体" panose="02010600030101010101" pitchFamily="2" charset="-122"/>
                <a:sym typeface="Symbol" panose="05050102010706020507" pitchFamily="18" charset="2"/>
              </a:rPr>
              <a:t> </a:t>
            </a:r>
            <a:r>
              <a:rPr lang="en-US" altLang="zh-CN" sz="2800" dirty="0">
                <a:solidFill>
                  <a:srgbClr val="0000CC"/>
                </a:solidFill>
                <a:ea typeface="宋体" panose="02010600030101010101" pitchFamily="2" charset="-122"/>
              </a:rPr>
              <a:t>Z, </a:t>
            </a:r>
            <a:r>
              <a:rPr lang="en-US" altLang="zh-CN" sz="2800" i="1" dirty="0">
                <a:solidFill>
                  <a:srgbClr val="0000CC"/>
                </a:solidFill>
                <a:ea typeface="宋体" panose="02010600030101010101" pitchFamily="2" charset="-122"/>
              </a:rPr>
              <a:t>q</a:t>
            </a:r>
            <a:r>
              <a:rPr lang="en-US" altLang="zh-CN" sz="2800" dirty="0">
                <a:solidFill>
                  <a:srgbClr val="0000CC"/>
                </a:solidFill>
                <a:ea typeface="宋体" panose="02010600030101010101" pitchFamily="2" charset="-122"/>
              </a:rPr>
              <a:t> </a:t>
            </a:r>
            <a:r>
              <a:rPr lang="en-US" altLang="zh-CN" sz="2800" dirty="0">
                <a:ea typeface="宋体" panose="02010600030101010101" pitchFamily="2" charset="-122"/>
                <a:sym typeface="Symbol" panose="05050102010706020507" pitchFamily="18" charset="2"/>
              </a:rPr>
              <a:t> </a:t>
            </a:r>
            <a:r>
              <a:rPr lang="en-US" altLang="zh-CN" sz="2800" dirty="0">
                <a:solidFill>
                  <a:srgbClr val="0000CC"/>
                </a:solidFill>
                <a:ea typeface="宋体" panose="02010600030101010101" pitchFamily="2" charset="-122"/>
              </a:rPr>
              <a:t>Z, and </a:t>
            </a:r>
            <a:r>
              <a:rPr lang="en-US" altLang="zh-CN" sz="2800" i="1" dirty="0">
                <a:solidFill>
                  <a:srgbClr val="0000CC"/>
                </a:solidFill>
                <a:ea typeface="宋体" panose="02010600030101010101" pitchFamily="2" charset="-122"/>
              </a:rPr>
              <a:t>q </a:t>
            </a:r>
            <a:r>
              <a:rPr lang="en-US" altLang="zh-CN" sz="2800" i="1" dirty="0">
                <a:ea typeface="宋体" panose="02010600030101010101" pitchFamily="2" charset="-122"/>
              </a:rPr>
              <a:t>≠</a:t>
            </a:r>
            <a:r>
              <a:rPr lang="en-US" altLang="zh-CN" sz="2800" i="1" dirty="0">
                <a:solidFill>
                  <a:srgbClr val="0000CC"/>
                </a:solidFill>
                <a:ea typeface="宋体" panose="02010600030101010101" pitchFamily="2" charset="-122"/>
              </a:rPr>
              <a:t> 0</a:t>
            </a:r>
            <a:r>
              <a:rPr lang="en-US" altLang="zh-CN" sz="2800" dirty="0">
                <a:solidFill>
                  <a:srgbClr val="0000CC"/>
                </a:solidFill>
                <a:ea typeface="宋体" panose="02010600030101010101" pitchFamily="2" charset="-122"/>
              </a:rPr>
              <a:t>}  Rational </a:t>
            </a:r>
          </a:p>
          <a:p>
            <a:pPr lvl="2" eaLnBrk="1" hangingPunct="1">
              <a:lnSpc>
                <a:spcPct val="90000"/>
              </a:lnSpc>
              <a:buNone/>
            </a:pPr>
            <a:r>
              <a:rPr lang="en-US" altLang="zh-CN" sz="2800" dirty="0">
                <a:solidFill>
                  <a:srgbClr val="0000CC"/>
                </a:solidFill>
                <a:ea typeface="宋体" panose="02010600030101010101" pitchFamily="2" charset="-122"/>
              </a:rPr>
              <a:t>numbers.</a:t>
            </a:r>
          </a:p>
          <a:p>
            <a:pPr eaLnBrk="1" hangingPunct="1">
              <a:lnSpc>
                <a:spcPct val="90000"/>
              </a:lnSpc>
              <a:buNone/>
            </a:pPr>
            <a:r>
              <a:rPr lang="en-US" altLang="zh-CN" sz="2800" dirty="0">
                <a:solidFill>
                  <a:srgbClr val="0000CC"/>
                </a:solidFill>
                <a:ea typeface="宋体" panose="02010600030101010101" pitchFamily="2" charset="-122"/>
              </a:rPr>
              <a:t>    R = The “Real” numbers</a:t>
            </a:r>
            <a:endParaRPr lang="el-GR" altLang="zh-CN" sz="2800" dirty="0">
              <a:solidFill>
                <a:srgbClr val="0000CC"/>
              </a:solidFill>
              <a:ea typeface="宋体" panose="02010600030101010101" pitchFamily="2" charset="-122"/>
            </a:endParaRPr>
          </a:p>
          <a:p>
            <a:pPr eaLnBrk="1" hangingPunct="1">
              <a:lnSpc>
                <a:spcPct val="90000"/>
              </a:lnSpc>
            </a:pPr>
            <a:r>
              <a:rPr lang="en-US" altLang="zh-CN" sz="2800" dirty="0">
                <a:ea typeface="宋体" panose="02010600030101010101" pitchFamily="2" charset="-122"/>
              </a:rPr>
              <a:t>Infinite sets come in different sizes!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Graphical Representations</a:t>
            </a:r>
          </a:p>
        </p:txBody>
      </p:sp>
      <p:sp>
        <p:nvSpPr>
          <p:cNvPr id="7171" name="Rectangle 3"/>
          <p:cNvSpPr>
            <a:spLocks noGrp="1"/>
          </p:cNvSpPr>
          <p:nvPr>
            <p:ph idx="1"/>
          </p:nvPr>
        </p:nvSpPr>
        <p:spPr/>
        <p:txBody>
          <a:bodyPr vert="horz" wrap="square" lIns="91440" tIns="45720" rIns="91440" bIns="45720" anchor="t"/>
          <a:lstStyle/>
          <a:p>
            <a:pPr eaLnBrk="1" hangingPunct="1"/>
            <a:r>
              <a:rPr lang="en-US" altLang="zh-CN" dirty="0">
                <a:ea typeface="宋体" panose="02010600030101010101" pitchFamily="2" charset="-122"/>
              </a:rPr>
              <a:t>Functions can be represented graphically in several ways:</a:t>
            </a:r>
          </a:p>
        </p:txBody>
      </p:sp>
      <p:sp>
        <p:nvSpPr>
          <p:cNvPr id="7172" name="Oval 4"/>
          <p:cNvSpPr/>
          <p:nvPr/>
        </p:nvSpPr>
        <p:spPr>
          <a:xfrm>
            <a:off x="914400" y="3581400"/>
            <a:ext cx="990600" cy="1524000"/>
          </a:xfrm>
          <a:prstGeom prst="ellipse">
            <a:avLst/>
          </a:prstGeom>
          <a:solidFill>
            <a:srgbClr val="33CCCC"/>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7173" name="Oval 5"/>
          <p:cNvSpPr/>
          <p:nvPr/>
        </p:nvSpPr>
        <p:spPr>
          <a:xfrm>
            <a:off x="2209800" y="3657600"/>
            <a:ext cx="990600" cy="1600200"/>
          </a:xfrm>
          <a:prstGeom prst="ellipse">
            <a:avLst/>
          </a:prstGeom>
          <a:solidFill>
            <a:srgbClr val="33CCCC"/>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7174" name="Text Box 6"/>
          <p:cNvSpPr txBox="1"/>
          <p:nvPr/>
        </p:nvSpPr>
        <p:spPr>
          <a:xfrm>
            <a:off x="1189038" y="3962400"/>
            <a:ext cx="290512"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7175" name="Text Box 7"/>
          <p:cNvSpPr txBox="1"/>
          <p:nvPr/>
        </p:nvSpPr>
        <p:spPr>
          <a:xfrm>
            <a:off x="2514600" y="39624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7176" name="Freeform 8"/>
          <p:cNvSpPr/>
          <p:nvPr/>
        </p:nvSpPr>
        <p:spPr>
          <a:xfrm>
            <a:off x="1295400" y="3721100"/>
            <a:ext cx="1295400" cy="469900"/>
          </a:xfrm>
          <a:custGeom>
            <a:avLst/>
            <a:gdLst>
              <a:gd name="txL" fmla="*/ 0 w 816"/>
              <a:gd name="txT" fmla="*/ 0 h 296"/>
              <a:gd name="txR" fmla="*/ 816 w 816"/>
              <a:gd name="txB" fmla="*/ 296 h 296"/>
            </a:gdLst>
            <a:ahLst/>
            <a:cxnLst>
              <a:cxn ang="0">
                <a:pos x="0" y="469900"/>
              </a:cxn>
              <a:cxn ang="0">
                <a:pos x="762000" y="12700"/>
              </a:cxn>
              <a:cxn ang="0">
                <a:pos x="1295400" y="393700"/>
              </a:cxn>
            </a:cxnLst>
            <a:rect l="txL" t="txT" r="txR" b="txB"/>
            <a:pathLst>
              <a:path w="816" h="296">
                <a:moveTo>
                  <a:pt x="0" y="296"/>
                </a:moveTo>
                <a:cubicBezTo>
                  <a:pt x="172" y="156"/>
                  <a:pt x="344" y="16"/>
                  <a:pt x="480" y="8"/>
                </a:cubicBezTo>
                <a:cubicBezTo>
                  <a:pt x="616" y="0"/>
                  <a:pt x="716" y="124"/>
                  <a:pt x="816" y="248"/>
                </a:cubicBezTo>
              </a:path>
            </a:pathLst>
          </a:custGeom>
          <a:noFill/>
          <a:ln w="12700" cap="flat" cmpd="sng">
            <a:solidFill>
              <a:schemeClr val="tx1">
                <a:alpha val="100000"/>
              </a:schemeClr>
            </a:solidFill>
            <a:prstDash val="solid"/>
            <a:round/>
            <a:headEnd type="none" w="med" len="med"/>
            <a:tailEnd type="stealth" w="lg" len="lg"/>
          </a:ln>
        </p:spPr>
        <p:txBody>
          <a:bodyPr/>
          <a:lstStyle/>
          <a:p>
            <a:endParaRPr lang="zh-CN" altLang="en-US"/>
          </a:p>
        </p:txBody>
      </p:sp>
      <p:sp>
        <p:nvSpPr>
          <p:cNvPr id="7177" name="Text Box 9"/>
          <p:cNvSpPr txBox="1"/>
          <p:nvPr/>
        </p:nvSpPr>
        <p:spPr>
          <a:xfrm>
            <a:off x="1143000" y="5105400"/>
            <a:ext cx="36988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i="1" dirty="0">
                <a:latin typeface="Times New Roman" panose="02020603050405020304" pitchFamily="18" charset="0"/>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p:txBody>
      </p:sp>
      <p:sp>
        <p:nvSpPr>
          <p:cNvPr id="7178" name="Text Box 10"/>
          <p:cNvSpPr txBox="1"/>
          <p:nvPr/>
        </p:nvSpPr>
        <p:spPr>
          <a:xfrm>
            <a:off x="2519363" y="5295900"/>
            <a:ext cx="369887"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i="1" dirty="0">
                <a:latin typeface="Times New Roman" panose="02020603050405020304" pitchFamily="18" charset="0"/>
                <a:ea typeface="宋体" panose="02010600030101010101" pitchFamily="2" charset="-122"/>
              </a:rPr>
              <a:t>B</a:t>
            </a:r>
            <a:endParaRPr lang="en-US" altLang="zh-CN" sz="2400" dirty="0">
              <a:latin typeface="Times New Roman" panose="02020603050405020304" pitchFamily="18" charset="0"/>
              <a:ea typeface="宋体" panose="02010600030101010101" pitchFamily="2" charset="-122"/>
            </a:endParaRPr>
          </a:p>
        </p:txBody>
      </p:sp>
      <p:sp>
        <p:nvSpPr>
          <p:cNvPr id="7179" name="Freeform 11"/>
          <p:cNvSpPr/>
          <p:nvPr/>
        </p:nvSpPr>
        <p:spPr>
          <a:xfrm>
            <a:off x="1447800" y="3127375"/>
            <a:ext cx="1190625" cy="528638"/>
          </a:xfrm>
          <a:custGeom>
            <a:avLst/>
            <a:gdLst>
              <a:gd name="txL" fmla="*/ 0 w 750"/>
              <a:gd name="txT" fmla="*/ 0 h 333"/>
              <a:gd name="txR" fmla="*/ 750 w 750"/>
              <a:gd name="txB" fmla="*/ 333 h 333"/>
            </a:gdLst>
            <a:ahLst/>
            <a:cxnLst>
              <a:cxn ang="0">
                <a:pos x="0" y="466725"/>
              </a:cxn>
              <a:cxn ang="0">
                <a:pos x="762000" y="9525"/>
              </a:cxn>
              <a:cxn ang="0">
                <a:pos x="1190625" y="528638"/>
              </a:cxn>
            </a:cxnLst>
            <a:rect l="txL" t="txT" r="txR" b="txB"/>
            <a:pathLst>
              <a:path w="750" h="333">
                <a:moveTo>
                  <a:pt x="0" y="294"/>
                </a:moveTo>
                <a:cubicBezTo>
                  <a:pt x="172" y="154"/>
                  <a:pt x="355" y="0"/>
                  <a:pt x="480" y="6"/>
                </a:cubicBezTo>
                <a:cubicBezTo>
                  <a:pt x="605" y="12"/>
                  <a:pt x="694" y="265"/>
                  <a:pt x="750" y="333"/>
                </a:cubicBezTo>
              </a:path>
            </a:pathLst>
          </a:custGeom>
          <a:noFill/>
          <a:ln w="12700" cap="flat" cmpd="sng">
            <a:solidFill>
              <a:schemeClr val="tx1">
                <a:alpha val="100000"/>
              </a:schemeClr>
            </a:solidFill>
            <a:prstDash val="solid"/>
            <a:round/>
            <a:headEnd type="none" w="med" len="med"/>
            <a:tailEnd type="stealth" w="lg" len="lg"/>
          </a:ln>
        </p:spPr>
        <p:txBody>
          <a:bodyPr/>
          <a:lstStyle/>
          <a:p>
            <a:endParaRPr lang="zh-CN" altLang="en-US"/>
          </a:p>
        </p:txBody>
      </p:sp>
      <p:sp>
        <p:nvSpPr>
          <p:cNvPr id="7180" name="Text Box 12"/>
          <p:cNvSpPr txBox="1"/>
          <p:nvPr/>
        </p:nvSpPr>
        <p:spPr>
          <a:xfrm>
            <a:off x="1143000" y="4114800"/>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i="1" dirty="0">
                <a:latin typeface="Times New Roman" panose="02020603050405020304" pitchFamily="18" charset="0"/>
                <a:ea typeface="宋体" panose="02010600030101010101" pitchFamily="2" charset="-122"/>
              </a:rPr>
              <a:t>a</a:t>
            </a:r>
            <a:endParaRPr lang="en-US" altLang="zh-CN" sz="2400" dirty="0">
              <a:latin typeface="Times New Roman" panose="02020603050405020304" pitchFamily="18" charset="0"/>
              <a:ea typeface="宋体" panose="02010600030101010101" pitchFamily="2" charset="-122"/>
            </a:endParaRPr>
          </a:p>
        </p:txBody>
      </p:sp>
      <p:sp>
        <p:nvSpPr>
          <p:cNvPr id="7181" name="Text Box 13"/>
          <p:cNvSpPr txBox="1"/>
          <p:nvPr/>
        </p:nvSpPr>
        <p:spPr>
          <a:xfrm>
            <a:off x="2498725" y="4191000"/>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i="1" dirty="0">
                <a:latin typeface="Times New Roman" panose="02020603050405020304" pitchFamily="18" charset="0"/>
                <a:ea typeface="宋体" panose="02010600030101010101" pitchFamily="2" charset="-122"/>
              </a:rPr>
              <a:t>b</a:t>
            </a:r>
            <a:endParaRPr lang="en-US" altLang="zh-CN" sz="2400" dirty="0">
              <a:latin typeface="Times New Roman" panose="02020603050405020304" pitchFamily="18" charset="0"/>
              <a:ea typeface="宋体" panose="02010600030101010101" pitchFamily="2" charset="-122"/>
            </a:endParaRPr>
          </a:p>
        </p:txBody>
      </p:sp>
      <p:sp>
        <p:nvSpPr>
          <p:cNvPr id="7182" name="Text Box 14"/>
          <p:cNvSpPr txBox="1"/>
          <p:nvPr/>
        </p:nvSpPr>
        <p:spPr>
          <a:xfrm>
            <a:off x="1981200" y="3657600"/>
            <a:ext cx="26828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i="1" dirty="0">
                <a:latin typeface="Times New Roman" panose="02020603050405020304" pitchFamily="18" charset="0"/>
                <a:ea typeface="宋体" panose="02010600030101010101" pitchFamily="2" charset="-122"/>
              </a:rPr>
              <a:t>f</a:t>
            </a:r>
            <a:endParaRPr lang="en-US" altLang="zh-CN" sz="2400" dirty="0">
              <a:latin typeface="Times New Roman" panose="02020603050405020304" pitchFamily="18" charset="0"/>
              <a:ea typeface="宋体" panose="02010600030101010101" pitchFamily="2" charset="-122"/>
            </a:endParaRPr>
          </a:p>
        </p:txBody>
      </p:sp>
      <p:sp>
        <p:nvSpPr>
          <p:cNvPr id="7183" name="Text Box 15"/>
          <p:cNvSpPr txBox="1"/>
          <p:nvPr/>
        </p:nvSpPr>
        <p:spPr>
          <a:xfrm>
            <a:off x="2057400" y="3124200"/>
            <a:ext cx="26828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i="1" dirty="0">
                <a:latin typeface="Times New Roman" panose="02020603050405020304" pitchFamily="18" charset="0"/>
                <a:ea typeface="宋体" panose="02010600030101010101" pitchFamily="2" charset="-122"/>
              </a:rPr>
              <a:t>f</a:t>
            </a:r>
            <a:endParaRPr lang="en-US" altLang="zh-CN" sz="2400" dirty="0">
              <a:latin typeface="Times New Roman" panose="02020603050405020304" pitchFamily="18" charset="0"/>
              <a:ea typeface="宋体" panose="02010600030101010101" pitchFamily="2" charset="-122"/>
            </a:endParaRPr>
          </a:p>
        </p:txBody>
      </p:sp>
      <p:sp>
        <p:nvSpPr>
          <p:cNvPr id="7184" name="Text Box 16"/>
          <p:cNvSpPr txBox="1"/>
          <p:nvPr/>
        </p:nvSpPr>
        <p:spPr>
          <a:xfrm>
            <a:off x="3581400" y="44196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7185" name="Text Box 17"/>
          <p:cNvSpPr txBox="1"/>
          <p:nvPr/>
        </p:nvSpPr>
        <p:spPr>
          <a:xfrm>
            <a:off x="3581400" y="40386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7186" name="Text Box 18"/>
          <p:cNvSpPr txBox="1"/>
          <p:nvPr/>
        </p:nvSpPr>
        <p:spPr>
          <a:xfrm>
            <a:off x="3581400" y="37338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7187" name="Text Box 19"/>
          <p:cNvSpPr txBox="1"/>
          <p:nvPr/>
        </p:nvSpPr>
        <p:spPr>
          <a:xfrm>
            <a:off x="3581400" y="34290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7188" name="Text Box 20"/>
          <p:cNvSpPr txBox="1"/>
          <p:nvPr/>
        </p:nvSpPr>
        <p:spPr>
          <a:xfrm>
            <a:off x="4724400" y="41910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7189" name="Text Box 21"/>
          <p:cNvSpPr txBox="1"/>
          <p:nvPr/>
        </p:nvSpPr>
        <p:spPr>
          <a:xfrm>
            <a:off x="4724400" y="46482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7190" name="Text Box 22"/>
          <p:cNvSpPr txBox="1"/>
          <p:nvPr/>
        </p:nvSpPr>
        <p:spPr>
          <a:xfrm>
            <a:off x="4724400" y="38100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7191" name="Text Box 23"/>
          <p:cNvSpPr txBox="1"/>
          <p:nvPr/>
        </p:nvSpPr>
        <p:spPr>
          <a:xfrm>
            <a:off x="4724400" y="34290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7192" name="Line 24"/>
          <p:cNvSpPr/>
          <p:nvPr/>
        </p:nvSpPr>
        <p:spPr>
          <a:xfrm>
            <a:off x="3733800" y="3657600"/>
            <a:ext cx="1143000" cy="381000"/>
          </a:xfrm>
          <a:prstGeom prst="line">
            <a:avLst/>
          </a:prstGeom>
          <a:ln w="9525" cap="flat" cmpd="sng">
            <a:solidFill>
              <a:schemeClr val="tx1"/>
            </a:solidFill>
            <a:prstDash val="solid"/>
            <a:headEnd type="none" w="med" len="med"/>
            <a:tailEnd type="stealth" w="lg" len="lg"/>
          </a:ln>
        </p:spPr>
      </p:sp>
      <p:sp>
        <p:nvSpPr>
          <p:cNvPr id="7193" name="Line 25"/>
          <p:cNvSpPr/>
          <p:nvPr/>
        </p:nvSpPr>
        <p:spPr>
          <a:xfrm flipV="1">
            <a:off x="3733800" y="4876800"/>
            <a:ext cx="1143000" cy="152400"/>
          </a:xfrm>
          <a:prstGeom prst="line">
            <a:avLst/>
          </a:prstGeom>
          <a:ln w="9525" cap="flat" cmpd="sng">
            <a:solidFill>
              <a:schemeClr val="tx1"/>
            </a:solidFill>
            <a:prstDash val="solid"/>
            <a:headEnd type="none" w="med" len="med"/>
            <a:tailEnd type="stealth" w="lg" len="lg"/>
          </a:ln>
        </p:spPr>
      </p:sp>
      <p:sp>
        <p:nvSpPr>
          <p:cNvPr id="7194" name="Line 26"/>
          <p:cNvSpPr/>
          <p:nvPr/>
        </p:nvSpPr>
        <p:spPr>
          <a:xfrm flipV="1">
            <a:off x="3733800" y="3657600"/>
            <a:ext cx="1143000" cy="304800"/>
          </a:xfrm>
          <a:prstGeom prst="line">
            <a:avLst/>
          </a:prstGeom>
          <a:ln w="9525" cap="flat" cmpd="sng">
            <a:solidFill>
              <a:schemeClr val="tx1"/>
            </a:solidFill>
            <a:prstDash val="solid"/>
            <a:headEnd type="none" w="med" len="med"/>
            <a:tailEnd type="stealth" w="lg" len="lg"/>
          </a:ln>
        </p:spPr>
      </p:sp>
      <p:sp>
        <p:nvSpPr>
          <p:cNvPr id="7195" name="Line 27"/>
          <p:cNvSpPr/>
          <p:nvPr/>
        </p:nvSpPr>
        <p:spPr>
          <a:xfrm>
            <a:off x="3733800" y="4267200"/>
            <a:ext cx="1143000" cy="609600"/>
          </a:xfrm>
          <a:prstGeom prst="line">
            <a:avLst/>
          </a:prstGeom>
          <a:ln w="9525" cap="flat" cmpd="sng">
            <a:solidFill>
              <a:schemeClr val="tx1"/>
            </a:solidFill>
            <a:prstDash val="solid"/>
            <a:headEnd type="none" w="med" len="med"/>
            <a:tailEnd type="stealth" w="lg" len="lg"/>
          </a:ln>
        </p:spPr>
      </p:sp>
      <p:sp>
        <p:nvSpPr>
          <p:cNvPr id="7196" name="Line 28"/>
          <p:cNvSpPr/>
          <p:nvPr/>
        </p:nvSpPr>
        <p:spPr>
          <a:xfrm flipV="1">
            <a:off x="3733800" y="4419600"/>
            <a:ext cx="1143000" cy="228600"/>
          </a:xfrm>
          <a:prstGeom prst="line">
            <a:avLst/>
          </a:prstGeom>
          <a:ln w="9525" cap="flat" cmpd="sng">
            <a:solidFill>
              <a:schemeClr val="tx1"/>
            </a:solidFill>
            <a:prstDash val="solid"/>
            <a:headEnd type="none" w="med" len="med"/>
            <a:tailEnd type="stealth" w="lg" len="lg"/>
          </a:ln>
        </p:spPr>
      </p:sp>
      <p:sp>
        <p:nvSpPr>
          <p:cNvPr id="7197" name="Text Box 29"/>
          <p:cNvSpPr txBox="1"/>
          <p:nvPr/>
        </p:nvSpPr>
        <p:spPr>
          <a:xfrm>
            <a:off x="3581400" y="48006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7198" name="Line 30"/>
          <p:cNvSpPr/>
          <p:nvPr/>
        </p:nvSpPr>
        <p:spPr>
          <a:xfrm>
            <a:off x="5638800" y="4953000"/>
            <a:ext cx="2133600" cy="0"/>
          </a:xfrm>
          <a:prstGeom prst="line">
            <a:avLst/>
          </a:prstGeom>
          <a:ln w="9525" cap="flat" cmpd="sng">
            <a:solidFill>
              <a:schemeClr val="tx1"/>
            </a:solidFill>
            <a:prstDash val="solid"/>
            <a:headEnd type="none" w="med" len="med"/>
            <a:tailEnd type="none" w="med" len="med"/>
          </a:ln>
        </p:spPr>
      </p:sp>
      <p:sp>
        <p:nvSpPr>
          <p:cNvPr id="7199" name="Line 31"/>
          <p:cNvSpPr/>
          <p:nvPr/>
        </p:nvSpPr>
        <p:spPr>
          <a:xfrm flipV="1">
            <a:off x="5638800" y="3048000"/>
            <a:ext cx="0" cy="1905000"/>
          </a:xfrm>
          <a:prstGeom prst="line">
            <a:avLst/>
          </a:prstGeom>
          <a:ln w="9525" cap="flat" cmpd="sng">
            <a:solidFill>
              <a:schemeClr val="tx1"/>
            </a:solidFill>
            <a:prstDash val="solid"/>
            <a:headEnd type="none" w="med" len="med"/>
            <a:tailEnd type="none" w="med" len="med"/>
          </a:ln>
        </p:spPr>
      </p:sp>
      <p:sp>
        <p:nvSpPr>
          <p:cNvPr id="7200" name="Freeform 32"/>
          <p:cNvSpPr/>
          <p:nvPr/>
        </p:nvSpPr>
        <p:spPr>
          <a:xfrm>
            <a:off x="5638800" y="3479800"/>
            <a:ext cx="2057400" cy="1473200"/>
          </a:xfrm>
          <a:custGeom>
            <a:avLst/>
            <a:gdLst>
              <a:gd name="txL" fmla="*/ 0 w 1296"/>
              <a:gd name="txT" fmla="*/ 0 h 928"/>
              <a:gd name="txR" fmla="*/ 1296 w 1296"/>
              <a:gd name="txB" fmla="*/ 928 h 928"/>
            </a:gdLst>
            <a:ahLst/>
            <a:cxnLst>
              <a:cxn ang="0">
                <a:pos x="0" y="1473200"/>
              </a:cxn>
              <a:cxn ang="0">
                <a:pos x="457200" y="1168400"/>
              </a:cxn>
              <a:cxn ang="0">
                <a:pos x="838200" y="330200"/>
              </a:cxn>
              <a:cxn ang="0">
                <a:pos x="1447800" y="25400"/>
              </a:cxn>
              <a:cxn ang="0">
                <a:pos x="2057400" y="482600"/>
              </a:cxn>
            </a:cxnLst>
            <a:rect l="txL" t="txT" r="txR" b="txB"/>
            <a:pathLst>
              <a:path w="1296" h="928">
                <a:moveTo>
                  <a:pt x="0" y="928"/>
                </a:moveTo>
                <a:cubicBezTo>
                  <a:pt x="100" y="892"/>
                  <a:pt x="200" y="856"/>
                  <a:pt x="288" y="736"/>
                </a:cubicBezTo>
                <a:cubicBezTo>
                  <a:pt x="376" y="616"/>
                  <a:pt x="424" y="328"/>
                  <a:pt x="528" y="208"/>
                </a:cubicBezTo>
                <a:cubicBezTo>
                  <a:pt x="632" y="88"/>
                  <a:pt x="784" y="0"/>
                  <a:pt x="912" y="16"/>
                </a:cubicBezTo>
                <a:cubicBezTo>
                  <a:pt x="1040" y="32"/>
                  <a:pt x="1168" y="168"/>
                  <a:pt x="1296" y="304"/>
                </a:cubicBezTo>
              </a:path>
            </a:pathLst>
          </a:custGeom>
          <a:no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7201" name="Text Box 33"/>
          <p:cNvSpPr txBox="1"/>
          <p:nvPr/>
        </p:nvSpPr>
        <p:spPr>
          <a:xfrm>
            <a:off x="6621463" y="4953000"/>
            <a:ext cx="319087"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0"/>
              </a:spcBef>
              <a:buClrTx/>
              <a:buSzPct val="100000"/>
              <a:buNone/>
            </a:pPr>
            <a:r>
              <a:rPr lang="en-US" altLang="zh-CN" sz="2400" i="1" dirty="0">
                <a:latin typeface="Times New Roman" panose="02020603050405020304" pitchFamily="18" charset="0"/>
                <a:ea typeface="宋体" panose="02010600030101010101" pitchFamily="2" charset="-122"/>
              </a:rPr>
              <a:t>x</a:t>
            </a:r>
            <a:endParaRPr lang="en-US" altLang="zh-CN" sz="2400" dirty="0">
              <a:latin typeface="Times New Roman" panose="02020603050405020304" pitchFamily="18" charset="0"/>
              <a:ea typeface="宋体" panose="02010600030101010101" pitchFamily="2" charset="-122"/>
            </a:endParaRPr>
          </a:p>
        </p:txBody>
      </p:sp>
      <p:sp>
        <p:nvSpPr>
          <p:cNvPr id="7202" name="Text Box 34"/>
          <p:cNvSpPr txBox="1"/>
          <p:nvPr/>
        </p:nvSpPr>
        <p:spPr>
          <a:xfrm>
            <a:off x="5334000" y="3962400"/>
            <a:ext cx="31908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0"/>
              </a:spcBef>
              <a:buClrTx/>
              <a:buSzPct val="100000"/>
              <a:buNone/>
            </a:pPr>
            <a:r>
              <a:rPr lang="en-US" altLang="zh-CN" sz="2400" i="1" dirty="0">
                <a:latin typeface="Times New Roman" panose="02020603050405020304" pitchFamily="18" charset="0"/>
                <a:ea typeface="宋体" panose="02010600030101010101" pitchFamily="2" charset="-122"/>
              </a:rPr>
              <a:t>y</a:t>
            </a:r>
            <a:endParaRPr lang="en-US" altLang="zh-CN" sz="2400" dirty="0">
              <a:latin typeface="Times New Roman" panose="02020603050405020304" pitchFamily="18" charset="0"/>
              <a:ea typeface="宋体" panose="02010600030101010101" pitchFamily="2" charset="-122"/>
            </a:endParaRPr>
          </a:p>
        </p:txBody>
      </p:sp>
      <p:sp>
        <p:nvSpPr>
          <p:cNvPr id="7203" name="Text Box 35"/>
          <p:cNvSpPr txBox="1"/>
          <p:nvPr/>
        </p:nvSpPr>
        <p:spPr>
          <a:xfrm>
            <a:off x="6484938" y="5410200"/>
            <a:ext cx="674687"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Plot</a:t>
            </a:r>
          </a:p>
        </p:txBody>
      </p:sp>
      <p:sp>
        <p:nvSpPr>
          <p:cNvPr id="7204" name="Text Box 36"/>
          <p:cNvSpPr txBox="1"/>
          <p:nvPr/>
        </p:nvSpPr>
        <p:spPr>
          <a:xfrm>
            <a:off x="3476625" y="5257800"/>
            <a:ext cx="20859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Bipartite Graph</a:t>
            </a:r>
          </a:p>
        </p:txBody>
      </p:sp>
      <p:sp>
        <p:nvSpPr>
          <p:cNvPr id="7205" name="Text Box 37"/>
          <p:cNvSpPr txBox="1"/>
          <p:nvPr/>
        </p:nvSpPr>
        <p:spPr>
          <a:xfrm>
            <a:off x="682625" y="5600700"/>
            <a:ext cx="26701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Like Venn diagrams</a:t>
            </a:r>
          </a:p>
        </p:txBody>
      </p:sp>
      <p:sp>
        <p:nvSpPr>
          <p:cNvPr id="7206" name="Text Box 38"/>
          <p:cNvSpPr txBox="1"/>
          <p:nvPr/>
        </p:nvSpPr>
        <p:spPr>
          <a:xfrm>
            <a:off x="3581400" y="3048000"/>
            <a:ext cx="3698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r>
              <a:rPr lang="en-US" altLang="zh-CN" sz="2400" i="1" dirty="0">
                <a:latin typeface="Times New Roman" panose="02020603050405020304" pitchFamily="18" charset="0"/>
                <a:ea typeface="宋体" panose="02010600030101010101" pitchFamily="2" charset="-122"/>
              </a:rPr>
              <a:t>A</a:t>
            </a:r>
          </a:p>
        </p:txBody>
      </p:sp>
      <p:sp>
        <p:nvSpPr>
          <p:cNvPr id="7207" name="Text Box 39"/>
          <p:cNvSpPr txBox="1"/>
          <p:nvPr/>
        </p:nvSpPr>
        <p:spPr>
          <a:xfrm>
            <a:off x="4659313" y="3048000"/>
            <a:ext cx="36988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r>
              <a:rPr lang="en-US" altLang="zh-CN" sz="2400" i="1" dirty="0">
                <a:latin typeface="Times New Roman" panose="02020603050405020304" pitchFamily="18" charset="0"/>
                <a:ea typeface="宋体" panose="02010600030101010101" pitchFamily="2" charset="-122"/>
              </a:rPr>
              <a:t>B</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Some Function Terminology</a:t>
            </a:r>
          </a:p>
        </p:txBody>
      </p:sp>
      <p:sp>
        <p:nvSpPr>
          <p:cNvPr id="8195" name="Rectangle 3"/>
          <p:cNvSpPr>
            <a:spLocks noGrp="1"/>
          </p:cNvSpPr>
          <p:nvPr>
            <p:ph idx="1"/>
          </p:nvPr>
        </p:nvSpPr>
        <p:spPr/>
        <p:txBody>
          <a:bodyPr vert="horz" wrap="square" lIns="91440" tIns="45720" rIns="91440" bIns="45720" anchor="t"/>
          <a:lstStyle/>
          <a:p>
            <a:pPr eaLnBrk="1" hangingPunct="1">
              <a:lnSpc>
                <a:spcPct val="90000"/>
              </a:lnSpc>
            </a:pPr>
            <a:r>
              <a:rPr lang="en-US" altLang="zh-CN" dirty="0">
                <a:ea typeface="宋体" panose="02010600030101010101" pitchFamily="2" charset="-122"/>
              </a:rPr>
              <a:t>If it is written that </a:t>
            </a:r>
            <a:r>
              <a:rPr lang="en-US" altLang="zh-CN" i="1" dirty="0">
                <a:ea typeface="宋体" panose="02010600030101010101" pitchFamily="2" charset="-122"/>
              </a:rPr>
              <a:t>f</a:t>
            </a:r>
            <a:r>
              <a:rPr lang="en-US" altLang="zh-CN" dirty="0">
                <a:ea typeface="宋体" panose="02010600030101010101" pitchFamily="2" charset="-122"/>
              </a:rPr>
              <a:t>:</a:t>
            </a:r>
            <a:r>
              <a:rPr lang="en-US" altLang="zh-CN" i="1" dirty="0">
                <a:ea typeface="宋体" panose="02010600030101010101" pitchFamily="2" charset="-122"/>
              </a:rPr>
              <a:t>A</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rPr>
              <a:t>B</a:t>
            </a:r>
            <a:r>
              <a:rPr lang="en-US" altLang="zh-CN" dirty="0">
                <a:ea typeface="宋体" panose="02010600030101010101" pitchFamily="2" charset="-122"/>
              </a:rPr>
              <a:t>, and </a:t>
            </a:r>
            <a:r>
              <a:rPr lang="en-US" altLang="zh-CN" i="1" dirty="0">
                <a:ea typeface="宋体" panose="02010600030101010101" pitchFamily="2" charset="-122"/>
              </a:rPr>
              <a:t>f</a:t>
            </a:r>
            <a:r>
              <a:rPr lang="en-US" altLang="zh-CN" dirty="0">
                <a:ea typeface="宋体" panose="02010600030101010101" pitchFamily="2" charset="-122"/>
              </a:rPr>
              <a:t>(</a:t>
            </a:r>
            <a:r>
              <a:rPr lang="en-US" altLang="zh-CN" i="1" dirty="0">
                <a:ea typeface="宋体" panose="02010600030101010101" pitchFamily="2" charset="-122"/>
              </a:rPr>
              <a:t>a</a:t>
            </a:r>
            <a:r>
              <a:rPr lang="en-US" altLang="zh-CN" dirty="0">
                <a:ea typeface="宋体" panose="02010600030101010101" pitchFamily="2" charset="-122"/>
              </a:rPr>
              <a:t>)=</a:t>
            </a:r>
            <a:r>
              <a:rPr lang="en-US" altLang="zh-CN" i="1" dirty="0">
                <a:ea typeface="宋体" panose="02010600030101010101" pitchFamily="2" charset="-122"/>
              </a:rPr>
              <a:t>b </a:t>
            </a:r>
            <a:r>
              <a:rPr lang="en-US" altLang="zh-CN" dirty="0">
                <a:ea typeface="宋体" panose="02010600030101010101" pitchFamily="2" charset="-122"/>
              </a:rPr>
              <a:t>(where </a:t>
            </a:r>
            <a:r>
              <a:rPr lang="en-US" altLang="zh-CN" i="1" dirty="0">
                <a:ea typeface="宋体" panose="02010600030101010101" pitchFamily="2" charset="-122"/>
              </a:rPr>
              <a:t>a</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rPr>
              <a:t>A</a:t>
            </a:r>
            <a:r>
              <a:rPr lang="en-US" altLang="zh-CN" dirty="0">
                <a:ea typeface="宋体" panose="02010600030101010101" pitchFamily="2" charset="-122"/>
              </a:rPr>
              <a:t> &amp; </a:t>
            </a:r>
            <a:r>
              <a:rPr lang="en-US" altLang="zh-CN" i="1" dirty="0">
                <a:ea typeface="宋体" panose="02010600030101010101" pitchFamily="2" charset="-122"/>
              </a:rPr>
              <a:t>b</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rPr>
              <a:t>B</a:t>
            </a:r>
            <a:r>
              <a:rPr lang="en-US" altLang="zh-CN" dirty="0">
                <a:ea typeface="宋体" panose="02010600030101010101" pitchFamily="2" charset="-122"/>
              </a:rPr>
              <a:t>), then we say:</a:t>
            </a:r>
          </a:p>
          <a:p>
            <a:pPr lvl="1" eaLnBrk="1" hangingPunct="1">
              <a:lnSpc>
                <a:spcPct val="90000"/>
              </a:lnSpc>
            </a:pPr>
            <a:r>
              <a:rPr lang="en-US" altLang="zh-CN" i="1" dirty="0">
                <a:solidFill>
                  <a:srgbClr val="990033"/>
                </a:solidFill>
                <a:ea typeface="宋体" panose="02010600030101010101" pitchFamily="2" charset="-122"/>
              </a:rPr>
              <a:t>A</a:t>
            </a:r>
            <a:r>
              <a:rPr lang="en-US" altLang="zh-CN" dirty="0">
                <a:ea typeface="宋体" panose="02010600030101010101" pitchFamily="2" charset="-122"/>
              </a:rPr>
              <a:t> is the </a:t>
            </a:r>
            <a:r>
              <a:rPr lang="en-US" altLang="zh-CN" i="1" dirty="0">
                <a:ea typeface="宋体" panose="02010600030101010101" pitchFamily="2" charset="-122"/>
              </a:rPr>
              <a:t>domain</a:t>
            </a:r>
            <a:r>
              <a:rPr lang="en-US" altLang="zh-CN" dirty="0">
                <a:ea typeface="宋体" panose="02010600030101010101" pitchFamily="2" charset="-122"/>
              </a:rPr>
              <a:t> of </a:t>
            </a:r>
            <a:r>
              <a:rPr lang="en-US" altLang="zh-CN" i="1" dirty="0">
                <a:solidFill>
                  <a:srgbClr val="990033"/>
                </a:solidFill>
                <a:ea typeface="宋体" panose="02010600030101010101" pitchFamily="2" charset="-122"/>
              </a:rPr>
              <a:t>f</a:t>
            </a:r>
            <a:r>
              <a:rPr lang="en-US" altLang="zh-CN" dirty="0">
                <a:ea typeface="宋体" panose="02010600030101010101" pitchFamily="2" charset="-122"/>
              </a:rPr>
              <a:t>.  </a:t>
            </a:r>
          </a:p>
          <a:p>
            <a:pPr lvl="1" eaLnBrk="1" hangingPunct="1">
              <a:lnSpc>
                <a:spcPct val="90000"/>
              </a:lnSpc>
            </a:pPr>
            <a:r>
              <a:rPr lang="en-US" altLang="zh-CN" i="1" dirty="0">
                <a:solidFill>
                  <a:srgbClr val="990033"/>
                </a:solidFill>
                <a:ea typeface="宋体" panose="02010600030101010101" pitchFamily="2" charset="-122"/>
              </a:rPr>
              <a:t>B</a:t>
            </a:r>
            <a:r>
              <a:rPr lang="en-US" altLang="zh-CN" dirty="0">
                <a:ea typeface="宋体" panose="02010600030101010101" pitchFamily="2" charset="-122"/>
              </a:rPr>
              <a:t> is the </a:t>
            </a:r>
            <a:r>
              <a:rPr lang="en-US" altLang="zh-CN" i="1" dirty="0">
                <a:ea typeface="宋体" panose="02010600030101010101" pitchFamily="2" charset="-122"/>
              </a:rPr>
              <a:t>codomain</a:t>
            </a:r>
            <a:r>
              <a:rPr lang="en-US" altLang="zh-CN" dirty="0">
                <a:ea typeface="宋体" panose="02010600030101010101" pitchFamily="2" charset="-122"/>
              </a:rPr>
              <a:t> of </a:t>
            </a:r>
            <a:r>
              <a:rPr lang="en-US" altLang="zh-CN" i="1" dirty="0">
                <a:solidFill>
                  <a:srgbClr val="990033"/>
                </a:solidFill>
                <a:ea typeface="宋体" panose="02010600030101010101" pitchFamily="2" charset="-122"/>
              </a:rPr>
              <a:t>f</a:t>
            </a:r>
            <a:r>
              <a:rPr lang="en-US" altLang="zh-CN" dirty="0">
                <a:ea typeface="宋体" panose="02010600030101010101" pitchFamily="2" charset="-122"/>
              </a:rPr>
              <a:t>.</a:t>
            </a:r>
          </a:p>
          <a:p>
            <a:pPr lvl="1" eaLnBrk="1" hangingPunct="1">
              <a:lnSpc>
                <a:spcPct val="90000"/>
              </a:lnSpc>
            </a:pPr>
            <a:r>
              <a:rPr lang="en-US" altLang="zh-CN" i="1" dirty="0">
                <a:solidFill>
                  <a:srgbClr val="990033"/>
                </a:solidFill>
                <a:ea typeface="宋体" panose="02010600030101010101" pitchFamily="2" charset="-122"/>
              </a:rPr>
              <a:t>b</a:t>
            </a:r>
            <a:r>
              <a:rPr lang="en-US" altLang="zh-CN" dirty="0">
                <a:ea typeface="宋体" panose="02010600030101010101" pitchFamily="2" charset="-122"/>
              </a:rPr>
              <a:t> is the </a:t>
            </a:r>
            <a:r>
              <a:rPr lang="en-US" altLang="zh-CN" i="1" dirty="0">
                <a:ea typeface="宋体" panose="02010600030101010101" pitchFamily="2" charset="-122"/>
              </a:rPr>
              <a:t>image</a:t>
            </a:r>
            <a:r>
              <a:rPr lang="en-US" altLang="zh-CN" dirty="0">
                <a:ea typeface="宋体" panose="02010600030101010101" pitchFamily="2" charset="-122"/>
              </a:rPr>
              <a:t> of </a:t>
            </a:r>
            <a:r>
              <a:rPr lang="en-US" altLang="zh-CN" i="1" dirty="0">
                <a:solidFill>
                  <a:srgbClr val="990033"/>
                </a:solidFill>
                <a:ea typeface="宋体" panose="02010600030101010101" pitchFamily="2" charset="-122"/>
              </a:rPr>
              <a:t>a</a:t>
            </a:r>
            <a:r>
              <a:rPr lang="en-US" altLang="zh-CN" i="1" dirty="0">
                <a:ea typeface="宋体" panose="02010600030101010101" pitchFamily="2" charset="-122"/>
              </a:rPr>
              <a:t> </a:t>
            </a:r>
            <a:r>
              <a:rPr lang="en-US" altLang="zh-CN" dirty="0">
                <a:ea typeface="宋体" panose="02010600030101010101" pitchFamily="2" charset="-122"/>
              </a:rPr>
              <a:t>under </a:t>
            </a:r>
            <a:r>
              <a:rPr lang="en-US" altLang="zh-CN" i="1" dirty="0">
                <a:solidFill>
                  <a:srgbClr val="990033"/>
                </a:solidFill>
                <a:ea typeface="宋体" panose="02010600030101010101" pitchFamily="2" charset="-122"/>
              </a:rPr>
              <a:t>f</a:t>
            </a:r>
            <a:r>
              <a:rPr lang="en-US" altLang="zh-CN" dirty="0">
                <a:ea typeface="宋体" panose="02010600030101010101" pitchFamily="2" charset="-122"/>
              </a:rPr>
              <a:t>.</a:t>
            </a:r>
          </a:p>
          <a:p>
            <a:pPr lvl="1" eaLnBrk="1" hangingPunct="1">
              <a:lnSpc>
                <a:spcPct val="90000"/>
              </a:lnSpc>
            </a:pPr>
            <a:r>
              <a:rPr lang="en-US" altLang="zh-CN" i="1" dirty="0">
                <a:solidFill>
                  <a:srgbClr val="990033"/>
                </a:solidFill>
                <a:ea typeface="宋体" panose="02010600030101010101" pitchFamily="2" charset="-122"/>
              </a:rPr>
              <a:t>a</a:t>
            </a:r>
            <a:r>
              <a:rPr lang="en-US" altLang="zh-CN" dirty="0">
                <a:ea typeface="宋体" panose="02010600030101010101" pitchFamily="2" charset="-122"/>
              </a:rPr>
              <a:t> is a </a:t>
            </a:r>
            <a:r>
              <a:rPr lang="en-US" altLang="zh-CN" i="1" dirty="0">
                <a:ea typeface="宋体" panose="02010600030101010101" pitchFamily="2" charset="-122"/>
              </a:rPr>
              <a:t>pre-image</a:t>
            </a:r>
            <a:r>
              <a:rPr lang="en-US" altLang="zh-CN" dirty="0">
                <a:ea typeface="宋体" panose="02010600030101010101" pitchFamily="2" charset="-122"/>
              </a:rPr>
              <a:t> of </a:t>
            </a:r>
            <a:r>
              <a:rPr lang="en-US" altLang="zh-CN" i="1" dirty="0">
                <a:solidFill>
                  <a:srgbClr val="990033"/>
                </a:solidFill>
                <a:ea typeface="宋体" panose="02010600030101010101" pitchFamily="2" charset="-122"/>
              </a:rPr>
              <a:t>b</a:t>
            </a:r>
            <a:r>
              <a:rPr lang="en-US" altLang="zh-CN" dirty="0">
                <a:ea typeface="宋体" panose="02010600030101010101" pitchFamily="2" charset="-122"/>
              </a:rPr>
              <a:t> under </a:t>
            </a:r>
            <a:r>
              <a:rPr lang="en-US" altLang="zh-CN" i="1" dirty="0">
                <a:solidFill>
                  <a:srgbClr val="990033"/>
                </a:solidFill>
                <a:ea typeface="宋体" panose="02010600030101010101" pitchFamily="2" charset="-122"/>
              </a:rPr>
              <a:t>f</a:t>
            </a:r>
            <a:r>
              <a:rPr lang="en-US" altLang="zh-CN" i="1" dirty="0">
                <a:ea typeface="宋体" panose="02010600030101010101" pitchFamily="2" charset="-122"/>
              </a:rPr>
              <a:t>.</a:t>
            </a:r>
          </a:p>
          <a:p>
            <a:pPr lvl="2" eaLnBrk="1" hangingPunct="1">
              <a:lnSpc>
                <a:spcPct val="90000"/>
              </a:lnSpc>
            </a:pPr>
            <a:r>
              <a:rPr lang="en-US" altLang="zh-CN" dirty="0">
                <a:ea typeface="宋体" panose="02010600030101010101" pitchFamily="2" charset="-122"/>
              </a:rPr>
              <a:t>In general, </a:t>
            </a:r>
            <a:r>
              <a:rPr lang="en-US" altLang="zh-CN" i="1" dirty="0">
                <a:solidFill>
                  <a:srgbClr val="990033"/>
                </a:solidFill>
                <a:ea typeface="宋体" panose="02010600030101010101" pitchFamily="2" charset="-122"/>
              </a:rPr>
              <a:t>b</a:t>
            </a:r>
            <a:r>
              <a:rPr lang="en-US" altLang="zh-CN" dirty="0">
                <a:ea typeface="宋体" panose="02010600030101010101" pitchFamily="2" charset="-122"/>
              </a:rPr>
              <a:t> may have more than </a:t>
            </a:r>
            <a:r>
              <a:rPr lang="en-US" altLang="zh-CN" dirty="0">
                <a:solidFill>
                  <a:srgbClr val="990033"/>
                </a:solidFill>
                <a:ea typeface="宋体" panose="02010600030101010101" pitchFamily="2" charset="-122"/>
              </a:rPr>
              <a:t>1</a:t>
            </a:r>
            <a:r>
              <a:rPr lang="en-US" altLang="zh-CN" dirty="0">
                <a:ea typeface="宋体" panose="02010600030101010101" pitchFamily="2" charset="-122"/>
              </a:rPr>
              <a:t> pre-image.</a:t>
            </a:r>
          </a:p>
          <a:p>
            <a:pPr lvl="1" eaLnBrk="1" hangingPunct="1">
              <a:lnSpc>
                <a:spcPct val="90000"/>
              </a:lnSpc>
            </a:pPr>
            <a:r>
              <a:rPr lang="en-US" altLang="zh-CN" dirty="0">
                <a:ea typeface="宋体" panose="02010600030101010101" pitchFamily="2" charset="-122"/>
              </a:rPr>
              <a:t>The </a:t>
            </a:r>
            <a:r>
              <a:rPr lang="en-US" altLang="zh-CN" i="1" dirty="0">
                <a:ea typeface="宋体" panose="02010600030101010101" pitchFamily="2" charset="-122"/>
              </a:rPr>
              <a:t>range</a:t>
            </a:r>
            <a:r>
              <a:rPr lang="en-US" altLang="zh-CN" dirty="0">
                <a:ea typeface="宋体" panose="02010600030101010101" pitchFamily="2" charset="-122"/>
              </a:rPr>
              <a:t> </a:t>
            </a:r>
            <a:r>
              <a:rPr lang="en-US" altLang="zh-CN" i="1" dirty="0">
                <a:solidFill>
                  <a:srgbClr val="990033"/>
                </a:solidFill>
                <a:ea typeface="宋体" panose="02010600030101010101" pitchFamily="2" charset="-122"/>
              </a:rPr>
              <a:t>R</a:t>
            </a:r>
            <a:r>
              <a:rPr lang="en-US" altLang="zh-CN" dirty="0">
                <a:solidFill>
                  <a:srgbClr val="990033"/>
                </a:solidFill>
                <a:ea typeface="宋体" panose="02010600030101010101" pitchFamily="2" charset="-122"/>
                <a:sym typeface="Symbol" panose="05050102010706020507" pitchFamily="18" charset="2"/>
              </a:rPr>
              <a:t></a:t>
            </a:r>
            <a:r>
              <a:rPr lang="en-US" altLang="zh-CN" i="1" dirty="0">
                <a:solidFill>
                  <a:srgbClr val="990033"/>
                </a:solidFill>
                <a:ea typeface="宋体" panose="02010600030101010101" pitchFamily="2" charset="-122"/>
                <a:sym typeface="Symbol" panose="05050102010706020507" pitchFamily="18" charset="2"/>
              </a:rPr>
              <a:t>B</a:t>
            </a:r>
            <a:r>
              <a:rPr lang="en-US" altLang="zh-CN" dirty="0">
                <a:ea typeface="宋体" panose="02010600030101010101" pitchFamily="2" charset="-122"/>
                <a:sym typeface="Symbol" panose="05050102010706020507" pitchFamily="18" charset="2"/>
              </a:rPr>
              <a:t> </a:t>
            </a:r>
            <a:r>
              <a:rPr lang="en-US" altLang="zh-CN" dirty="0">
                <a:ea typeface="宋体" panose="02010600030101010101" pitchFamily="2" charset="-122"/>
              </a:rPr>
              <a:t>of </a:t>
            </a:r>
            <a:r>
              <a:rPr lang="en-US" altLang="zh-CN" i="1" dirty="0">
                <a:solidFill>
                  <a:srgbClr val="990033"/>
                </a:solidFill>
                <a:ea typeface="宋体" panose="02010600030101010101" pitchFamily="2" charset="-122"/>
              </a:rPr>
              <a:t>f </a:t>
            </a:r>
            <a:r>
              <a:rPr lang="en-US" altLang="zh-CN" dirty="0">
                <a:ea typeface="宋体" panose="02010600030101010101" pitchFamily="2" charset="-122"/>
              </a:rPr>
              <a:t>is </a:t>
            </a:r>
            <a:r>
              <a:rPr lang="en-US" altLang="zh-CN" i="1" dirty="0">
                <a:solidFill>
                  <a:srgbClr val="FF0000"/>
                </a:solidFill>
                <a:ea typeface="宋体" panose="02010600030101010101" pitchFamily="2" charset="-122"/>
              </a:rPr>
              <a:t>R</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b</a:t>
            </a:r>
            <a:r>
              <a:rPr lang="en-US" altLang="zh-CN" dirty="0">
                <a:solidFill>
                  <a:srgbClr val="FF0000"/>
                </a:solidFill>
                <a:ea typeface="宋体" panose="02010600030101010101" pitchFamily="2" charset="-122"/>
              </a:rPr>
              <a:t> | </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a</a:t>
            </a:r>
            <a:r>
              <a:rPr lang="en-US" altLang="zh-CN" dirty="0">
                <a:solidFill>
                  <a:srgbClr val="FF0000"/>
                </a:solidFill>
                <a:ea typeface="宋体" panose="02010600030101010101" pitchFamily="2" charset="-122"/>
                <a:sym typeface="Symbol" panose="05050102010706020507" pitchFamily="18" charset="2"/>
              </a:rPr>
              <a:t> </a:t>
            </a:r>
            <a:r>
              <a:rPr lang="en-US" altLang="zh-CN" i="1" dirty="0">
                <a:solidFill>
                  <a:srgbClr val="FF0000"/>
                </a:solidFill>
                <a:ea typeface="宋体" panose="02010600030101010101" pitchFamily="2" charset="-122"/>
              </a:rPr>
              <a:t>f</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a</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b</a:t>
            </a:r>
            <a:r>
              <a:rPr lang="en-US" altLang="zh-CN" dirty="0">
                <a:solidFill>
                  <a:srgbClr val="FF0000"/>
                </a:solidFill>
                <a:ea typeface="宋体" panose="02010600030101010101" pitchFamily="2" charset="-122"/>
              </a:rPr>
              <a:t> }</a:t>
            </a:r>
            <a:r>
              <a:rPr lang="en-US" altLang="zh-CN" dirty="0">
                <a:ea typeface="宋体" panose="02010600030101010101" pitchFamily="2" charset="-122"/>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Example</a:t>
            </a:r>
          </a:p>
        </p:txBody>
      </p:sp>
      <p:sp>
        <p:nvSpPr>
          <p:cNvPr id="10243" name="Rectangle 3"/>
          <p:cNvSpPr>
            <a:spLocks noGrp="1"/>
          </p:cNvSpPr>
          <p:nvPr>
            <p:ph idx="1"/>
          </p:nvPr>
        </p:nvSpPr>
        <p:spPr>
          <a:xfrm>
            <a:off x="609600" y="1524000"/>
            <a:ext cx="7924800" cy="4724400"/>
          </a:xfrm>
        </p:spPr>
        <p:txBody>
          <a:bodyPr vert="horz" wrap="square" lIns="91440" tIns="45720" rIns="91440" bIns="45720" anchor="t"/>
          <a:lstStyle/>
          <a:p>
            <a:pPr eaLnBrk="1" hangingPunct="1">
              <a:buNone/>
            </a:pPr>
            <a:r>
              <a:rPr lang="en-US" altLang="zh-CN" sz="2800" dirty="0">
                <a:ea typeface="宋体" panose="02010600030101010101" pitchFamily="2" charset="-122"/>
              </a:rPr>
              <a:t>If S is a subset of A then f(S) = {f(s) | s in S}.</a:t>
            </a:r>
            <a:endParaRPr lang="en-US" altLang="zh-CN" sz="2800" dirty="0">
              <a:solidFill>
                <a:srgbClr val="0000FF"/>
              </a:solidFill>
              <a:ea typeface="宋体" panose="02010600030101010101" pitchFamily="2" charset="-122"/>
            </a:endParaRPr>
          </a:p>
          <a:p>
            <a:pPr eaLnBrk="1" hangingPunct="1"/>
            <a:r>
              <a:rPr lang="en-US" altLang="zh-CN" sz="2800" dirty="0">
                <a:solidFill>
                  <a:srgbClr val="0000FF"/>
                </a:solidFill>
                <a:ea typeface="宋体" panose="02010600030101010101" pitchFamily="2" charset="-122"/>
              </a:rPr>
              <a:t>f(a) =</a:t>
            </a:r>
          </a:p>
          <a:p>
            <a:pPr eaLnBrk="1" hangingPunct="1"/>
            <a:r>
              <a:rPr lang="en-US" altLang="zh-CN" sz="2800" dirty="0">
                <a:solidFill>
                  <a:srgbClr val="0000FF"/>
                </a:solidFill>
                <a:ea typeface="宋体" panose="02010600030101010101" pitchFamily="2" charset="-122"/>
              </a:rPr>
              <a:t>f(A) =</a:t>
            </a:r>
          </a:p>
          <a:p>
            <a:pPr eaLnBrk="1" hangingPunct="1"/>
            <a:r>
              <a:rPr lang="en-US" altLang="zh-CN" sz="2800" dirty="0">
                <a:solidFill>
                  <a:srgbClr val="0000FF"/>
                </a:solidFill>
                <a:ea typeface="宋体" panose="02010600030101010101" pitchFamily="2" charset="-122"/>
              </a:rPr>
              <a:t>f({</a:t>
            </a:r>
            <a:r>
              <a:rPr lang="en-US" altLang="zh-CN" sz="2800" dirty="0" err="1">
                <a:solidFill>
                  <a:srgbClr val="0000FF"/>
                </a:solidFill>
                <a:ea typeface="宋体" panose="02010600030101010101" pitchFamily="2" charset="-122"/>
              </a:rPr>
              <a:t>c,d</a:t>
            </a:r>
            <a:r>
              <a:rPr lang="en-US" altLang="zh-CN" sz="2800" dirty="0">
                <a:solidFill>
                  <a:srgbClr val="0000FF"/>
                </a:solidFill>
                <a:ea typeface="宋体" panose="02010600030101010101" pitchFamily="2" charset="-122"/>
              </a:rPr>
              <a:t>}) =</a:t>
            </a:r>
          </a:p>
          <a:p>
            <a:pPr eaLnBrk="1" hangingPunct="1"/>
            <a:r>
              <a:rPr lang="en-US" altLang="zh-CN" sz="2800" dirty="0">
                <a:solidFill>
                  <a:srgbClr val="0000FF"/>
                </a:solidFill>
                <a:ea typeface="宋体" panose="02010600030101010101" pitchFamily="2" charset="-122"/>
              </a:rPr>
              <a:t>the image of d is</a:t>
            </a:r>
          </a:p>
          <a:p>
            <a:pPr eaLnBrk="1" hangingPunct="1"/>
            <a:r>
              <a:rPr lang="en-US" altLang="zh-CN" sz="2800" dirty="0">
                <a:solidFill>
                  <a:srgbClr val="0000FF"/>
                </a:solidFill>
                <a:ea typeface="宋体" panose="02010600030101010101" pitchFamily="2" charset="-122"/>
              </a:rPr>
              <a:t>the preimage of Y is</a:t>
            </a:r>
          </a:p>
          <a:p>
            <a:pPr eaLnBrk="1" hangingPunct="1"/>
            <a:r>
              <a:rPr lang="en-US" altLang="zh-CN" sz="2800" dirty="0">
                <a:solidFill>
                  <a:srgbClr val="0000FF"/>
                </a:solidFill>
                <a:ea typeface="宋体" panose="02010600030101010101" pitchFamily="2" charset="-122"/>
              </a:rPr>
              <a:t>the preimages of Z are </a:t>
            </a:r>
          </a:p>
          <a:p>
            <a:pPr eaLnBrk="1" hangingPunct="1"/>
            <a:r>
              <a:rPr lang="en-US" altLang="zh-CN" sz="2800" dirty="0">
                <a:solidFill>
                  <a:srgbClr val="0000FF"/>
                </a:solidFill>
                <a:ea typeface="宋体" panose="02010600030101010101" pitchFamily="2" charset="-122"/>
              </a:rPr>
              <a:t>the domain of f is A = </a:t>
            </a:r>
          </a:p>
          <a:p>
            <a:pPr eaLnBrk="1" hangingPunct="1"/>
            <a:r>
              <a:rPr lang="en-US" altLang="zh-CN" sz="2800" dirty="0">
                <a:solidFill>
                  <a:srgbClr val="0000FF"/>
                </a:solidFill>
                <a:ea typeface="宋体" panose="02010600030101010101" pitchFamily="2" charset="-122"/>
              </a:rPr>
              <a:t>the codomain is B =</a:t>
            </a:r>
          </a:p>
        </p:txBody>
      </p:sp>
      <p:pic>
        <p:nvPicPr>
          <p:cNvPr id="10244" name="Picture 4"/>
          <p:cNvPicPr>
            <a:picLocks noChangeAspect="1"/>
          </p:cNvPicPr>
          <p:nvPr/>
        </p:nvPicPr>
        <p:blipFill>
          <a:blip r:embed="rId2"/>
          <a:stretch>
            <a:fillRect/>
          </a:stretch>
        </p:blipFill>
        <p:spPr>
          <a:xfrm>
            <a:off x="4800600" y="2133600"/>
            <a:ext cx="3800475" cy="2286000"/>
          </a:xfrm>
          <a:prstGeom prst="rect">
            <a:avLst/>
          </a:prstGeom>
          <a:noFill/>
          <a:ln w="9525">
            <a:noFill/>
          </a:ln>
        </p:spPr>
      </p:pic>
      <p:sp>
        <p:nvSpPr>
          <p:cNvPr id="2" name="文本框 1">
            <a:extLst>
              <a:ext uri="{FF2B5EF4-FFF2-40B4-BE49-F238E27FC236}">
                <a16:creationId xmlns:a16="http://schemas.microsoft.com/office/drawing/2014/main" id="{BE6F6D1C-BA7B-4FE3-851A-8741E376A1CE}"/>
              </a:ext>
            </a:extLst>
          </p:cNvPr>
          <p:cNvSpPr txBox="1"/>
          <p:nvPr/>
        </p:nvSpPr>
        <p:spPr>
          <a:xfrm>
            <a:off x="1981200" y="2006025"/>
            <a:ext cx="434734" cy="584775"/>
          </a:xfrm>
          <a:prstGeom prst="rect">
            <a:avLst/>
          </a:prstGeom>
          <a:noFill/>
        </p:spPr>
        <p:txBody>
          <a:bodyPr wrap="none" rtlCol="0">
            <a:spAutoFit/>
          </a:bodyPr>
          <a:lstStyle/>
          <a:p>
            <a:r>
              <a:rPr lang="en-US" altLang="zh-CN" dirty="0">
                <a:solidFill>
                  <a:srgbClr val="C00000"/>
                </a:solidFill>
                <a:ea typeface="宋体" panose="02010600030101010101" pitchFamily="2" charset="-122"/>
              </a:rPr>
              <a:t>Z</a:t>
            </a:r>
            <a:endParaRPr lang="zh-CN" altLang="en-US" dirty="0">
              <a:solidFill>
                <a:srgbClr val="C00000"/>
              </a:solidFill>
            </a:endParaRPr>
          </a:p>
        </p:txBody>
      </p:sp>
      <p:sp>
        <p:nvSpPr>
          <p:cNvPr id="3" name="文本框 2">
            <a:extLst>
              <a:ext uri="{FF2B5EF4-FFF2-40B4-BE49-F238E27FC236}">
                <a16:creationId xmlns:a16="http://schemas.microsoft.com/office/drawing/2014/main" id="{0BA4E642-F68F-4429-8644-734B069F5D8C}"/>
              </a:ext>
            </a:extLst>
          </p:cNvPr>
          <p:cNvSpPr txBox="1"/>
          <p:nvPr/>
        </p:nvSpPr>
        <p:spPr>
          <a:xfrm>
            <a:off x="1981200" y="2523565"/>
            <a:ext cx="1199029" cy="584775"/>
          </a:xfrm>
          <a:prstGeom prst="rect">
            <a:avLst/>
          </a:prstGeom>
          <a:noFill/>
        </p:spPr>
        <p:txBody>
          <a:bodyPr wrap="square" rtlCol="0">
            <a:spAutoFit/>
          </a:bodyPr>
          <a:lstStyle/>
          <a:p>
            <a:r>
              <a:rPr lang="en-US" altLang="zh-CN" dirty="0">
                <a:solidFill>
                  <a:srgbClr val="C00000"/>
                </a:solidFill>
                <a:ea typeface="宋体" panose="02010600030101010101" pitchFamily="2" charset="-122"/>
              </a:rPr>
              <a:t>{Y, Z}</a:t>
            </a:r>
            <a:endParaRPr lang="zh-CN" altLang="en-US" dirty="0">
              <a:solidFill>
                <a:srgbClr val="C00000"/>
              </a:solidFill>
            </a:endParaRPr>
          </a:p>
        </p:txBody>
      </p:sp>
      <p:sp>
        <p:nvSpPr>
          <p:cNvPr id="5" name="文本框 4">
            <a:extLst>
              <a:ext uri="{FF2B5EF4-FFF2-40B4-BE49-F238E27FC236}">
                <a16:creationId xmlns:a16="http://schemas.microsoft.com/office/drawing/2014/main" id="{AF3D8AE1-B1D9-4895-A53B-B2D879D0644F}"/>
              </a:ext>
            </a:extLst>
          </p:cNvPr>
          <p:cNvSpPr txBox="1"/>
          <p:nvPr/>
        </p:nvSpPr>
        <p:spPr>
          <a:xfrm>
            <a:off x="2362200" y="3023519"/>
            <a:ext cx="914400" cy="584775"/>
          </a:xfrm>
          <a:prstGeom prst="rect">
            <a:avLst/>
          </a:prstGeom>
          <a:noFill/>
        </p:spPr>
        <p:txBody>
          <a:bodyPr wrap="square" rtlCol="0">
            <a:spAutoFit/>
          </a:bodyPr>
          <a:lstStyle/>
          <a:p>
            <a:r>
              <a:rPr lang="en-US" altLang="zh-CN" dirty="0">
                <a:solidFill>
                  <a:srgbClr val="C00000"/>
                </a:solidFill>
                <a:ea typeface="宋体" panose="02010600030101010101" pitchFamily="2" charset="-122"/>
              </a:rPr>
              <a:t>{Z}</a:t>
            </a:r>
            <a:endParaRPr lang="zh-CN" altLang="en-US" dirty="0">
              <a:solidFill>
                <a:srgbClr val="C00000"/>
              </a:solidFill>
            </a:endParaRPr>
          </a:p>
        </p:txBody>
      </p:sp>
      <p:sp>
        <p:nvSpPr>
          <p:cNvPr id="7" name="文本框 6">
            <a:extLst>
              <a:ext uri="{FF2B5EF4-FFF2-40B4-BE49-F238E27FC236}">
                <a16:creationId xmlns:a16="http://schemas.microsoft.com/office/drawing/2014/main" id="{19AD2092-BC47-4F25-9D3D-987F197321B2}"/>
              </a:ext>
            </a:extLst>
          </p:cNvPr>
          <p:cNvSpPr txBox="1"/>
          <p:nvPr/>
        </p:nvSpPr>
        <p:spPr>
          <a:xfrm>
            <a:off x="3733800" y="3530025"/>
            <a:ext cx="914400" cy="584775"/>
          </a:xfrm>
          <a:prstGeom prst="rect">
            <a:avLst/>
          </a:prstGeom>
          <a:noFill/>
        </p:spPr>
        <p:txBody>
          <a:bodyPr wrap="square" rtlCol="0">
            <a:spAutoFit/>
          </a:bodyPr>
          <a:lstStyle/>
          <a:p>
            <a:r>
              <a:rPr lang="en-US" altLang="zh-CN" dirty="0">
                <a:solidFill>
                  <a:srgbClr val="C00000"/>
                </a:solidFill>
                <a:ea typeface="宋体" panose="02010600030101010101" pitchFamily="2" charset="-122"/>
              </a:rPr>
              <a:t>Z</a:t>
            </a:r>
            <a:endParaRPr lang="zh-CN" altLang="en-US" dirty="0">
              <a:solidFill>
                <a:srgbClr val="C00000"/>
              </a:solidFill>
            </a:endParaRPr>
          </a:p>
        </p:txBody>
      </p:sp>
      <p:sp>
        <p:nvSpPr>
          <p:cNvPr id="9" name="文本框 8">
            <a:extLst>
              <a:ext uri="{FF2B5EF4-FFF2-40B4-BE49-F238E27FC236}">
                <a16:creationId xmlns:a16="http://schemas.microsoft.com/office/drawing/2014/main" id="{700EA498-1BF3-4135-8322-D3B121CD48FF}"/>
              </a:ext>
            </a:extLst>
          </p:cNvPr>
          <p:cNvSpPr txBox="1"/>
          <p:nvPr/>
        </p:nvSpPr>
        <p:spPr>
          <a:xfrm>
            <a:off x="4267200" y="4063425"/>
            <a:ext cx="914400" cy="584775"/>
          </a:xfrm>
          <a:prstGeom prst="rect">
            <a:avLst/>
          </a:prstGeom>
          <a:noFill/>
        </p:spPr>
        <p:txBody>
          <a:bodyPr wrap="square" rtlCol="0">
            <a:spAutoFit/>
          </a:bodyPr>
          <a:lstStyle/>
          <a:p>
            <a:r>
              <a:rPr lang="en-US" altLang="zh-CN" dirty="0">
                <a:solidFill>
                  <a:srgbClr val="C00000"/>
                </a:solidFill>
                <a:ea typeface="宋体" panose="02010600030101010101" pitchFamily="2" charset="-122"/>
              </a:rPr>
              <a:t>b</a:t>
            </a:r>
            <a:endParaRPr lang="zh-CN" altLang="en-US" dirty="0">
              <a:solidFill>
                <a:srgbClr val="C00000"/>
              </a:solidFill>
            </a:endParaRPr>
          </a:p>
        </p:txBody>
      </p:sp>
      <p:sp>
        <p:nvSpPr>
          <p:cNvPr id="11" name="文本框 10">
            <a:extLst>
              <a:ext uri="{FF2B5EF4-FFF2-40B4-BE49-F238E27FC236}">
                <a16:creationId xmlns:a16="http://schemas.microsoft.com/office/drawing/2014/main" id="{5964A067-5C10-48EF-B6BC-ED69B6DC073F}"/>
              </a:ext>
            </a:extLst>
          </p:cNvPr>
          <p:cNvSpPr txBox="1"/>
          <p:nvPr/>
        </p:nvSpPr>
        <p:spPr>
          <a:xfrm>
            <a:off x="4648200" y="4572000"/>
            <a:ext cx="3276600" cy="584775"/>
          </a:xfrm>
          <a:prstGeom prst="rect">
            <a:avLst/>
          </a:prstGeom>
          <a:noFill/>
        </p:spPr>
        <p:txBody>
          <a:bodyPr wrap="square" rtlCol="0">
            <a:spAutoFit/>
          </a:bodyPr>
          <a:lstStyle/>
          <a:p>
            <a:r>
              <a:rPr lang="en-US" altLang="zh-CN" dirty="0">
                <a:solidFill>
                  <a:srgbClr val="C00000"/>
                </a:solidFill>
                <a:ea typeface="宋体" panose="02010600030101010101" pitchFamily="2" charset="-122"/>
              </a:rPr>
              <a:t>a, c and d</a:t>
            </a:r>
            <a:endParaRPr lang="zh-CN" altLang="en-US" dirty="0">
              <a:solidFill>
                <a:srgbClr val="C00000"/>
              </a:solidFill>
            </a:endParaRPr>
          </a:p>
        </p:txBody>
      </p:sp>
      <p:sp>
        <p:nvSpPr>
          <p:cNvPr id="14" name="文本框 13">
            <a:extLst>
              <a:ext uri="{FF2B5EF4-FFF2-40B4-BE49-F238E27FC236}">
                <a16:creationId xmlns:a16="http://schemas.microsoft.com/office/drawing/2014/main" id="{4DA1FAFD-F11F-444C-A578-BEC2559EE093}"/>
              </a:ext>
            </a:extLst>
          </p:cNvPr>
          <p:cNvSpPr txBox="1"/>
          <p:nvPr/>
        </p:nvSpPr>
        <p:spPr>
          <a:xfrm>
            <a:off x="4369475" y="5094982"/>
            <a:ext cx="2793325" cy="584775"/>
          </a:xfrm>
          <a:prstGeom prst="rect">
            <a:avLst/>
          </a:prstGeom>
          <a:noFill/>
        </p:spPr>
        <p:txBody>
          <a:bodyPr wrap="square" rtlCol="0">
            <a:spAutoFit/>
          </a:bodyPr>
          <a:lstStyle/>
          <a:p>
            <a:r>
              <a:rPr lang="en-US" altLang="zh-CN" dirty="0">
                <a:solidFill>
                  <a:srgbClr val="C00000"/>
                </a:solidFill>
                <a:ea typeface="宋体" panose="02010600030101010101" pitchFamily="2" charset="-122"/>
              </a:rPr>
              <a:t>{a, b, c, d}</a:t>
            </a:r>
            <a:endParaRPr lang="zh-CN" altLang="en-US" dirty="0">
              <a:solidFill>
                <a:srgbClr val="C00000"/>
              </a:solidFill>
            </a:endParaRPr>
          </a:p>
        </p:txBody>
      </p:sp>
      <p:sp>
        <p:nvSpPr>
          <p:cNvPr id="15" name="文本框 14">
            <a:extLst>
              <a:ext uri="{FF2B5EF4-FFF2-40B4-BE49-F238E27FC236}">
                <a16:creationId xmlns:a16="http://schemas.microsoft.com/office/drawing/2014/main" id="{8577F6D2-594A-4560-BC8A-D1B0EFA47A73}"/>
              </a:ext>
            </a:extLst>
          </p:cNvPr>
          <p:cNvSpPr txBox="1"/>
          <p:nvPr/>
        </p:nvSpPr>
        <p:spPr>
          <a:xfrm>
            <a:off x="4155141" y="5576047"/>
            <a:ext cx="2667000" cy="584775"/>
          </a:xfrm>
          <a:prstGeom prst="rect">
            <a:avLst/>
          </a:prstGeom>
          <a:noFill/>
        </p:spPr>
        <p:txBody>
          <a:bodyPr wrap="square" rtlCol="0">
            <a:spAutoFit/>
          </a:bodyPr>
          <a:lstStyle/>
          <a:p>
            <a:r>
              <a:rPr lang="en-US" altLang="zh-CN" dirty="0">
                <a:solidFill>
                  <a:srgbClr val="C00000"/>
                </a:solidFill>
                <a:ea typeface="宋体" panose="02010600030101010101" pitchFamily="2" charset="-122"/>
              </a:rPr>
              <a:t>{X, Y, Z}</a:t>
            </a:r>
            <a:endParaRPr lang="zh-CN" altLang="en-US" dirty="0">
              <a:solidFill>
                <a:srgbClr val="C00000"/>
              </a:solidFill>
            </a:endParaRPr>
          </a:p>
        </p:txBody>
      </p:sp>
      <p:sp>
        <p:nvSpPr>
          <p:cNvPr id="16" name="文本框 15">
            <a:extLst>
              <a:ext uri="{FF2B5EF4-FFF2-40B4-BE49-F238E27FC236}">
                <a16:creationId xmlns:a16="http://schemas.microsoft.com/office/drawing/2014/main" id="{1C2CB7A9-C3EF-47BC-AF7B-9AE3C133D12F}"/>
              </a:ext>
            </a:extLst>
          </p:cNvPr>
          <p:cNvSpPr txBox="1"/>
          <p:nvPr/>
        </p:nvSpPr>
        <p:spPr>
          <a:xfrm>
            <a:off x="4094629" y="3023519"/>
            <a:ext cx="184731" cy="584775"/>
          </a:xfrm>
          <a:prstGeom prst="rect">
            <a:avLst/>
          </a:prstGeom>
          <a:noFill/>
        </p:spPr>
        <p:txBody>
          <a:bodyPr wrap="none" rtlCol="0">
            <a:spAutoFit/>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7" grpId="0"/>
      <p:bldP spid="9" grpId="0"/>
      <p:bldP spid="11" grpId="0"/>
      <p:bldP spid="14" grpId="0"/>
      <p:bldP spid="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Range versus Codomain</a:t>
            </a:r>
          </a:p>
        </p:txBody>
      </p:sp>
      <p:sp>
        <p:nvSpPr>
          <p:cNvPr id="11267" name="Rectangle 3"/>
          <p:cNvSpPr>
            <a:spLocks noGrp="1"/>
          </p:cNvSpPr>
          <p:nvPr>
            <p:ph idx="1"/>
          </p:nvPr>
        </p:nvSpPr>
        <p:spPr/>
        <p:txBody>
          <a:bodyPr vert="horz" wrap="square" lIns="91440" tIns="45720" rIns="91440" bIns="45720" anchor="t"/>
          <a:lstStyle/>
          <a:p>
            <a:pPr eaLnBrk="1" hangingPunct="1"/>
            <a:r>
              <a:rPr lang="en-US" altLang="zh-CN" dirty="0">
                <a:ea typeface="宋体" panose="02010600030101010101" pitchFamily="2" charset="-122"/>
              </a:rPr>
              <a:t>The range of a function might </a:t>
            </a:r>
            <a:r>
              <a:rPr lang="en-US" altLang="zh-CN" i="1" dirty="0">
                <a:ea typeface="宋体" panose="02010600030101010101" pitchFamily="2" charset="-122"/>
              </a:rPr>
              <a:t>not</a:t>
            </a:r>
            <a:r>
              <a:rPr lang="en-US" altLang="zh-CN" dirty="0">
                <a:ea typeface="宋体" panose="02010600030101010101" pitchFamily="2" charset="-122"/>
              </a:rPr>
              <a:t> be its whole codomain.</a:t>
            </a:r>
          </a:p>
          <a:p>
            <a:pPr eaLnBrk="1" hangingPunct="1"/>
            <a:r>
              <a:rPr lang="en-US" altLang="zh-CN" dirty="0">
                <a:ea typeface="宋体" panose="02010600030101010101" pitchFamily="2" charset="-122"/>
              </a:rPr>
              <a:t>The codomain is the set that the function is </a:t>
            </a:r>
            <a:r>
              <a:rPr lang="en-US" altLang="zh-CN" i="1" dirty="0">
                <a:ea typeface="宋体" panose="02010600030101010101" pitchFamily="2" charset="-122"/>
              </a:rPr>
              <a:t>declared</a:t>
            </a:r>
            <a:r>
              <a:rPr lang="en-US" altLang="zh-CN" dirty="0">
                <a:ea typeface="宋体" panose="02010600030101010101" pitchFamily="2" charset="-122"/>
              </a:rPr>
              <a:t> to map all domain values into.</a:t>
            </a:r>
          </a:p>
          <a:p>
            <a:pPr eaLnBrk="1" hangingPunct="1"/>
            <a:r>
              <a:rPr lang="en-US" altLang="zh-CN" dirty="0">
                <a:ea typeface="宋体" panose="02010600030101010101" pitchFamily="2" charset="-122"/>
              </a:rPr>
              <a:t>The range is the </a:t>
            </a:r>
            <a:r>
              <a:rPr lang="en-US" altLang="zh-CN" i="1" dirty="0">
                <a:ea typeface="宋体" panose="02010600030101010101" pitchFamily="2" charset="-122"/>
              </a:rPr>
              <a:t>particular</a:t>
            </a:r>
            <a:r>
              <a:rPr lang="en-US" altLang="zh-CN" dirty="0">
                <a:ea typeface="宋体" panose="02010600030101010101" pitchFamily="2" charset="-122"/>
              </a:rPr>
              <a:t> set of values in the codomain that the function </a:t>
            </a:r>
            <a:r>
              <a:rPr lang="en-US" altLang="zh-CN" i="1" dirty="0">
                <a:ea typeface="宋体" panose="02010600030101010101" pitchFamily="2" charset="-122"/>
              </a:rPr>
              <a:t>actually</a:t>
            </a:r>
            <a:r>
              <a:rPr lang="en-US" altLang="zh-CN" dirty="0">
                <a:ea typeface="宋体" panose="02010600030101010101" pitchFamily="2" charset="-122"/>
              </a:rPr>
              <a:t> maps elements of the domain to.</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Range vs. Codomain - Example</a:t>
            </a:r>
          </a:p>
        </p:txBody>
      </p:sp>
      <p:sp>
        <p:nvSpPr>
          <p:cNvPr id="12291" name="Rectangle 3"/>
          <p:cNvSpPr>
            <a:spLocks noGrp="1"/>
          </p:cNvSpPr>
          <p:nvPr>
            <p:ph idx="1"/>
          </p:nvPr>
        </p:nvSpPr>
        <p:spPr>
          <a:xfrm>
            <a:off x="533400" y="1371600"/>
            <a:ext cx="7924800" cy="5029200"/>
          </a:xfrm>
        </p:spPr>
        <p:txBody>
          <a:bodyPr vert="horz" wrap="square" lIns="91440" tIns="45720" rIns="91440" bIns="45720" anchor="t"/>
          <a:lstStyle/>
          <a:p>
            <a:pPr eaLnBrk="1" hangingPunct="1"/>
            <a:r>
              <a:rPr lang="en-US" altLang="zh-CN" dirty="0">
                <a:ea typeface="宋体" panose="02010600030101010101" pitchFamily="2" charset="-122"/>
              </a:rPr>
              <a:t>Suppose I declare to you that: “</a:t>
            </a:r>
            <a:r>
              <a:rPr lang="en-US" altLang="zh-CN" i="1" dirty="0">
                <a:ea typeface="宋体" panose="02010600030101010101" pitchFamily="2" charset="-122"/>
              </a:rPr>
              <a:t>f</a:t>
            </a:r>
            <a:r>
              <a:rPr lang="en-US" altLang="zh-CN" dirty="0">
                <a:ea typeface="宋体" panose="02010600030101010101" pitchFamily="2" charset="-122"/>
              </a:rPr>
              <a:t> is a function mapping students in this class to the set of grades {A,B,C,D,E}.”</a:t>
            </a:r>
          </a:p>
          <a:p>
            <a:pPr eaLnBrk="1" hangingPunct="1"/>
            <a:r>
              <a:rPr lang="en-US" altLang="zh-CN" dirty="0">
                <a:ea typeface="宋体" panose="02010600030101010101" pitchFamily="2" charset="-122"/>
              </a:rPr>
              <a:t>At this point, you know </a:t>
            </a:r>
            <a:r>
              <a:rPr lang="en-US" altLang="zh-CN" i="1" dirty="0">
                <a:ea typeface="宋体" panose="02010600030101010101" pitchFamily="2" charset="-122"/>
              </a:rPr>
              <a:t>f</a:t>
            </a:r>
            <a:r>
              <a:rPr lang="en-US" altLang="zh-CN" dirty="0">
                <a:ea typeface="宋体" panose="02010600030101010101" pitchFamily="2" charset="-122"/>
              </a:rPr>
              <a:t>’s codomain is: __________, and its range is ________.</a:t>
            </a:r>
          </a:p>
          <a:p>
            <a:pPr eaLnBrk="1" hangingPunct="1"/>
            <a:r>
              <a:rPr lang="en-US" altLang="zh-CN" dirty="0">
                <a:ea typeface="宋体" panose="02010600030101010101" pitchFamily="2" charset="-122"/>
              </a:rPr>
              <a:t>Suppose the grades turn out all </a:t>
            </a:r>
            <a:r>
              <a:rPr lang="en-US" altLang="zh-CN" dirty="0">
                <a:solidFill>
                  <a:srgbClr val="990033"/>
                </a:solidFill>
                <a:ea typeface="宋体" panose="02010600030101010101" pitchFamily="2" charset="-122"/>
              </a:rPr>
              <a:t>A</a:t>
            </a:r>
            <a:r>
              <a:rPr lang="en-US" altLang="zh-CN" dirty="0">
                <a:ea typeface="宋体" panose="02010600030101010101" pitchFamily="2" charset="-122"/>
              </a:rPr>
              <a:t>s and </a:t>
            </a:r>
            <a:r>
              <a:rPr lang="en-US" altLang="zh-CN" dirty="0">
                <a:solidFill>
                  <a:srgbClr val="990033"/>
                </a:solidFill>
                <a:ea typeface="宋体" panose="02010600030101010101" pitchFamily="2" charset="-122"/>
              </a:rPr>
              <a:t>B</a:t>
            </a:r>
            <a:r>
              <a:rPr lang="en-US" altLang="zh-CN" dirty="0">
                <a:ea typeface="宋体" panose="02010600030101010101" pitchFamily="2" charset="-122"/>
              </a:rPr>
              <a:t>s.</a:t>
            </a:r>
          </a:p>
          <a:p>
            <a:pPr eaLnBrk="1" hangingPunct="1"/>
            <a:r>
              <a:rPr lang="en-US" altLang="zh-CN" dirty="0">
                <a:ea typeface="宋体" panose="02010600030101010101" pitchFamily="2" charset="-122"/>
              </a:rPr>
              <a:t>Then the range of </a:t>
            </a:r>
            <a:r>
              <a:rPr lang="en-US" altLang="zh-CN" i="1" dirty="0">
                <a:ea typeface="宋体" panose="02010600030101010101" pitchFamily="2" charset="-122"/>
              </a:rPr>
              <a:t>f </a:t>
            </a:r>
            <a:r>
              <a:rPr lang="en-US" altLang="zh-CN" dirty="0">
                <a:ea typeface="宋体" panose="02010600030101010101" pitchFamily="2" charset="-122"/>
              </a:rPr>
              <a:t>is _________, but its codomain is __________________.</a:t>
            </a:r>
          </a:p>
        </p:txBody>
      </p:sp>
      <p:sp>
        <p:nvSpPr>
          <p:cNvPr id="367620" name="Text Box 4"/>
          <p:cNvSpPr txBox="1"/>
          <p:nvPr/>
        </p:nvSpPr>
        <p:spPr>
          <a:xfrm>
            <a:off x="990600" y="3352800"/>
            <a:ext cx="2359025" cy="57943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dirty="0">
                <a:solidFill>
                  <a:srgbClr val="FF0000"/>
                </a:solidFill>
                <a:latin typeface="Times New Roman" panose="02020603050405020304" pitchFamily="18" charset="0"/>
                <a:ea typeface="宋体" panose="02010600030101010101" pitchFamily="2" charset="-122"/>
              </a:rPr>
              <a:t>{A,B,C,D,E}</a:t>
            </a:r>
            <a:endParaRPr lang="en-US" altLang="zh-CN" sz="2400" dirty="0">
              <a:latin typeface="Times New Roman" panose="02020603050405020304" pitchFamily="18" charset="0"/>
              <a:ea typeface="宋体" panose="02010600030101010101" pitchFamily="2" charset="-122"/>
            </a:endParaRPr>
          </a:p>
        </p:txBody>
      </p:sp>
      <p:sp>
        <p:nvSpPr>
          <p:cNvPr id="367621" name="Text Box 5"/>
          <p:cNvSpPr txBox="1"/>
          <p:nvPr/>
        </p:nvSpPr>
        <p:spPr>
          <a:xfrm>
            <a:off x="6324600" y="3429000"/>
            <a:ext cx="1831975" cy="57943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dirty="0">
                <a:solidFill>
                  <a:srgbClr val="FF0000"/>
                </a:solidFill>
                <a:latin typeface="Times New Roman" panose="02020603050405020304" pitchFamily="18" charset="0"/>
                <a:ea typeface="宋体" panose="02010600030101010101" pitchFamily="2" charset="-122"/>
              </a:rPr>
              <a:t>unknown!</a:t>
            </a:r>
            <a:endParaRPr lang="en-US" altLang="zh-CN" sz="2400" dirty="0">
              <a:latin typeface="Times New Roman" panose="02020603050405020304" pitchFamily="18" charset="0"/>
              <a:ea typeface="宋体" panose="02010600030101010101" pitchFamily="2" charset="-122"/>
            </a:endParaRPr>
          </a:p>
        </p:txBody>
      </p:sp>
      <p:sp>
        <p:nvSpPr>
          <p:cNvPr id="367622" name="Text Box 6"/>
          <p:cNvSpPr txBox="1"/>
          <p:nvPr/>
        </p:nvSpPr>
        <p:spPr>
          <a:xfrm>
            <a:off x="5562600" y="5029200"/>
            <a:ext cx="1241425" cy="57943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dirty="0">
                <a:solidFill>
                  <a:srgbClr val="FF0000"/>
                </a:solidFill>
                <a:latin typeface="Times New Roman" panose="02020603050405020304" pitchFamily="18" charset="0"/>
                <a:ea typeface="宋体" panose="02010600030101010101" pitchFamily="2" charset="-122"/>
              </a:rPr>
              <a:t>{A,B}</a:t>
            </a:r>
            <a:endParaRPr lang="en-US" altLang="zh-CN" sz="2400" dirty="0">
              <a:latin typeface="Times New Roman" panose="02020603050405020304" pitchFamily="18" charset="0"/>
              <a:ea typeface="宋体" panose="02010600030101010101" pitchFamily="2" charset="-122"/>
            </a:endParaRPr>
          </a:p>
        </p:txBody>
      </p:sp>
      <p:sp>
        <p:nvSpPr>
          <p:cNvPr id="367623" name="Text Box 7"/>
          <p:cNvSpPr txBox="1"/>
          <p:nvPr/>
        </p:nvSpPr>
        <p:spPr>
          <a:xfrm>
            <a:off x="3886200" y="5562600"/>
            <a:ext cx="3205163" cy="57943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dirty="0">
                <a:solidFill>
                  <a:srgbClr val="FF0000"/>
                </a:solidFill>
                <a:latin typeface="Times New Roman" panose="02020603050405020304" pitchFamily="18" charset="0"/>
                <a:ea typeface="宋体" panose="02010600030101010101" pitchFamily="2" charset="-122"/>
              </a:rPr>
              <a:t>still {A,B,C,D,E}!</a:t>
            </a:r>
            <a:endParaRPr lang="en-US" altLang="zh-CN" sz="2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367620"/>
                                        </p:tgtEl>
                                        <p:attrNameLst>
                                          <p:attrName>style.visibility</p:attrName>
                                        </p:attrNameLst>
                                      </p:cBhvr>
                                      <p:to>
                                        <p:strVal val="visible"/>
                                      </p:to>
                                    </p:set>
                                    <p:anim calcmode="lin" valueType="num">
                                      <p:cBhvr>
                                        <p:cTn id="7" dur="500" fill="hold"/>
                                        <p:tgtEl>
                                          <p:spTgt spid="367620"/>
                                        </p:tgtEl>
                                        <p:attrNameLst>
                                          <p:attrName>ppt_w</p:attrName>
                                        </p:attrNameLst>
                                      </p:cBhvr>
                                      <p:tavLst>
                                        <p:tav tm="0">
                                          <p:val>
                                            <p:strVal val="4*#ppt_w"/>
                                          </p:val>
                                        </p:tav>
                                        <p:tav tm="100000">
                                          <p:val>
                                            <p:strVal val="#ppt_w"/>
                                          </p:val>
                                        </p:tav>
                                      </p:tavLst>
                                    </p:anim>
                                    <p:anim calcmode="lin" valueType="num">
                                      <p:cBhvr>
                                        <p:cTn id="8" dur="500" fill="hold"/>
                                        <p:tgtEl>
                                          <p:spTgt spid="367620"/>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367621"/>
                                        </p:tgtEl>
                                        <p:attrNameLst>
                                          <p:attrName>style.visibility</p:attrName>
                                        </p:attrNameLst>
                                      </p:cBhvr>
                                      <p:to>
                                        <p:strVal val="visible"/>
                                      </p:to>
                                    </p:set>
                                    <p:anim calcmode="lin" valueType="num">
                                      <p:cBhvr>
                                        <p:cTn id="13" dur="500" fill="hold"/>
                                        <p:tgtEl>
                                          <p:spTgt spid="367621"/>
                                        </p:tgtEl>
                                        <p:attrNameLst>
                                          <p:attrName>ppt_w</p:attrName>
                                        </p:attrNameLst>
                                      </p:cBhvr>
                                      <p:tavLst>
                                        <p:tav tm="0">
                                          <p:val>
                                            <p:strVal val="4*#ppt_w"/>
                                          </p:val>
                                        </p:tav>
                                        <p:tav tm="100000">
                                          <p:val>
                                            <p:strVal val="#ppt_w"/>
                                          </p:val>
                                        </p:tav>
                                      </p:tavLst>
                                    </p:anim>
                                    <p:anim calcmode="lin" valueType="num">
                                      <p:cBhvr>
                                        <p:cTn id="14" dur="500" fill="hold"/>
                                        <p:tgtEl>
                                          <p:spTgt spid="367621"/>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367622"/>
                                        </p:tgtEl>
                                        <p:attrNameLst>
                                          <p:attrName>style.visibility</p:attrName>
                                        </p:attrNameLst>
                                      </p:cBhvr>
                                      <p:to>
                                        <p:strVal val="visible"/>
                                      </p:to>
                                    </p:set>
                                    <p:anim calcmode="lin" valueType="num">
                                      <p:cBhvr>
                                        <p:cTn id="19" dur="500" fill="hold"/>
                                        <p:tgtEl>
                                          <p:spTgt spid="367622"/>
                                        </p:tgtEl>
                                        <p:attrNameLst>
                                          <p:attrName>ppt_w</p:attrName>
                                        </p:attrNameLst>
                                      </p:cBhvr>
                                      <p:tavLst>
                                        <p:tav tm="0">
                                          <p:val>
                                            <p:strVal val="4*#ppt_w"/>
                                          </p:val>
                                        </p:tav>
                                        <p:tav tm="100000">
                                          <p:val>
                                            <p:strVal val="#ppt_w"/>
                                          </p:val>
                                        </p:tav>
                                      </p:tavLst>
                                    </p:anim>
                                    <p:anim calcmode="lin" valueType="num">
                                      <p:cBhvr>
                                        <p:cTn id="20" dur="500" fill="hold"/>
                                        <p:tgtEl>
                                          <p:spTgt spid="367622"/>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367623"/>
                                        </p:tgtEl>
                                        <p:attrNameLst>
                                          <p:attrName>style.visibility</p:attrName>
                                        </p:attrNameLst>
                                      </p:cBhvr>
                                      <p:to>
                                        <p:strVal val="visible"/>
                                      </p:to>
                                    </p:set>
                                    <p:anim calcmode="lin" valueType="num">
                                      <p:cBhvr>
                                        <p:cTn id="25" dur="500" fill="hold"/>
                                        <p:tgtEl>
                                          <p:spTgt spid="367623"/>
                                        </p:tgtEl>
                                        <p:attrNameLst>
                                          <p:attrName>ppt_w</p:attrName>
                                        </p:attrNameLst>
                                      </p:cBhvr>
                                      <p:tavLst>
                                        <p:tav tm="0">
                                          <p:val>
                                            <p:strVal val="4*#ppt_w"/>
                                          </p:val>
                                        </p:tav>
                                        <p:tav tm="100000">
                                          <p:val>
                                            <p:strVal val="#ppt_w"/>
                                          </p:val>
                                        </p:tav>
                                      </p:tavLst>
                                    </p:anim>
                                    <p:anim calcmode="lin" valueType="num">
                                      <p:cBhvr>
                                        <p:cTn id="26" dur="500" fill="hold"/>
                                        <p:tgtEl>
                                          <p:spTgt spid="36762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0" grpId="0"/>
      <p:bldP spid="367621" grpId="0"/>
      <p:bldP spid="367622" grpId="0"/>
      <p:bldP spid="36762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vert="horz" wrap="square" lIns="91440" tIns="45720" rIns="91440" bIns="45720" anchor="ctr"/>
          <a:lstStyle/>
          <a:p>
            <a:pPr eaLnBrk="1" hangingPunct="1"/>
            <a:r>
              <a:rPr lang="en-US" altLang="zh-TW" dirty="0">
                <a:ea typeface="宋体" panose="02010600030101010101" pitchFamily="2" charset="-122"/>
              </a:rPr>
              <a:t>I</a:t>
            </a:r>
            <a:r>
              <a:rPr lang="en-US" altLang="zh-CN" dirty="0">
                <a:ea typeface="宋体" panose="02010600030101010101" pitchFamily="2" charset="-122"/>
              </a:rPr>
              <a:t>mage &amp; </a:t>
            </a:r>
            <a:r>
              <a:rPr lang="en-US" altLang="zh-TW" dirty="0">
                <a:ea typeface="宋体" panose="02010600030101010101" pitchFamily="2" charset="-122"/>
              </a:rPr>
              <a:t>P</a:t>
            </a:r>
            <a:r>
              <a:rPr lang="en-US" altLang="zh-CN" dirty="0">
                <a:ea typeface="宋体" panose="02010600030101010101" pitchFamily="2" charset="-122"/>
              </a:rPr>
              <a:t>reimage</a:t>
            </a:r>
            <a:endParaRPr lang="en-US" altLang="zh-CN" sz="3400" dirty="0">
              <a:ea typeface="宋体" panose="02010600030101010101" pitchFamily="2" charset="-122"/>
            </a:endParaRPr>
          </a:p>
        </p:txBody>
      </p:sp>
      <p:sp>
        <p:nvSpPr>
          <p:cNvPr id="13315" name="Rectangle 3"/>
          <p:cNvSpPr>
            <a:spLocks noGrp="1"/>
          </p:cNvSpPr>
          <p:nvPr>
            <p:ph idx="1"/>
          </p:nvPr>
        </p:nvSpPr>
        <p:spPr>
          <a:xfrm>
            <a:off x="415925" y="1674813"/>
            <a:ext cx="7661275" cy="4497387"/>
          </a:xfrm>
        </p:spPr>
        <p:txBody>
          <a:bodyPr vert="horz" wrap="square" lIns="91440" tIns="45720" rIns="91440" bIns="45720" anchor="t"/>
          <a:lstStyle/>
          <a:p>
            <a:pPr marL="609600" indent="-609600">
              <a:spcBef>
                <a:spcPct val="0"/>
              </a:spcBef>
              <a:buClr>
                <a:schemeClr val="bg1"/>
              </a:buClr>
              <a:buNone/>
            </a:pPr>
            <a:r>
              <a:rPr lang="en-US" altLang="zh-CN" dirty="0">
                <a:latin typeface="Comic Sans MS" panose="030F0702030302020204" pitchFamily="66" charset="0"/>
                <a:ea typeface="宋体" panose="02010600030101010101" pitchFamily="2" charset="-122"/>
                <a:sym typeface="Symbol" panose="05050102010706020507" pitchFamily="18" charset="2"/>
              </a:rPr>
              <a:t>What is </a:t>
            </a:r>
            <a:r>
              <a:rPr lang="en-US" altLang="zh-CN" dirty="0">
                <a:solidFill>
                  <a:srgbClr val="990033"/>
                </a:solidFill>
                <a:latin typeface="Comic Sans MS" panose="030F0702030302020204" pitchFamily="66" charset="0"/>
                <a:ea typeface="宋体" panose="02010600030101010101" pitchFamily="2" charset="-122"/>
                <a:sym typeface="Symbol" panose="05050102010706020507" pitchFamily="18" charset="2"/>
              </a:rPr>
              <a:t>image(preimage(S))</a:t>
            </a:r>
            <a:r>
              <a:rPr lang="en-US" altLang="zh-CN" dirty="0">
                <a:latin typeface="Comic Sans MS" panose="030F0702030302020204" pitchFamily="66" charset="0"/>
                <a:ea typeface="宋体" panose="02010600030101010101" pitchFamily="2" charset="-122"/>
                <a:sym typeface="Symbol" panose="05050102010706020507" pitchFamily="18" charset="2"/>
              </a:rPr>
              <a:t>?</a:t>
            </a:r>
            <a:endParaRPr lang="en-US" altLang="zh-TW" dirty="0">
              <a:latin typeface="Comic Sans MS" panose="030F0702030302020204" pitchFamily="66" charset="0"/>
              <a:ea typeface="宋体" panose="02010600030101010101" pitchFamily="2" charset="-122"/>
              <a:sym typeface="Symbol" panose="05050102010706020507" pitchFamily="18" charset="2"/>
            </a:endParaRPr>
          </a:p>
          <a:p>
            <a:pPr marL="609600" indent="-609600">
              <a:spcBef>
                <a:spcPct val="0"/>
              </a:spcBef>
              <a:buClr>
                <a:srgbClr val="990033"/>
              </a:buClr>
              <a:buAutoNum type="arabicPeriod"/>
            </a:pPr>
            <a:r>
              <a:rPr lang="en-US" altLang="zh-CN" sz="2800" dirty="0">
                <a:latin typeface="Comic Sans MS" panose="030F0702030302020204" pitchFamily="66" charset="0"/>
                <a:ea typeface="宋体" panose="02010600030101010101" pitchFamily="2" charset="-122"/>
                <a:sym typeface="Symbol" panose="05050102010706020507" pitchFamily="18" charset="2"/>
              </a:rPr>
              <a:t>S</a:t>
            </a:r>
            <a:endParaRPr lang="en-US" altLang="zh-TW" sz="2800" dirty="0">
              <a:latin typeface="Comic Sans MS" panose="030F0702030302020204" pitchFamily="66" charset="0"/>
              <a:ea typeface="宋体" panose="02010600030101010101" pitchFamily="2" charset="-122"/>
              <a:sym typeface="Symbol" panose="05050102010706020507" pitchFamily="18" charset="2"/>
            </a:endParaRPr>
          </a:p>
          <a:p>
            <a:pPr marL="609600" indent="-609600">
              <a:spcBef>
                <a:spcPct val="0"/>
              </a:spcBef>
              <a:buClr>
                <a:srgbClr val="990033"/>
              </a:buClr>
              <a:buAutoNum type="arabicPeriod"/>
            </a:pPr>
            <a:r>
              <a:rPr lang="en-US" altLang="zh-CN" sz="2800" dirty="0">
                <a:latin typeface="Comic Sans MS" panose="030F0702030302020204" pitchFamily="66" charset="0"/>
                <a:ea typeface="宋体" panose="02010600030101010101" pitchFamily="2" charset="-122"/>
                <a:sym typeface="Symbol" panose="05050102010706020507" pitchFamily="18" charset="2"/>
              </a:rPr>
              <a:t>{ }</a:t>
            </a:r>
            <a:endParaRPr lang="en-US" altLang="zh-TW" sz="2800" dirty="0">
              <a:latin typeface="Comic Sans MS" panose="030F0702030302020204" pitchFamily="66" charset="0"/>
              <a:ea typeface="宋体" panose="02010600030101010101" pitchFamily="2" charset="-122"/>
              <a:sym typeface="Symbol" panose="05050102010706020507" pitchFamily="18" charset="2"/>
            </a:endParaRPr>
          </a:p>
          <a:p>
            <a:pPr marL="609600" indent="-609600">
              <a:spcBef>
                <a:spcPct val="0"/>
              </a:spcBef>
              <a:buClr>
                <a:srgbClr val="990033"/>
              </a:buClr>
              <a:buAutoNum type="arabicPeriod"/>
            </a:pPr>
            <a:r>
              <a:rPr lang="en-US" altLang="zh-CN" sz="2800" dirty="0">
                <a:latin typeface="Comic Sans MS" panose="030F0702030302020204" pitchFamily="66" charset="0"/>
                <a:ea typeface="宋体" panose="02010600030101010101" pitchFamily="2" charset="-122"/>
                <a:sym typeface="Symbol" panose="05050102010706020507" pitchFamily="18" charset="2"/>
              </a:rPr>
              <a:t>subset of S</a:t>
            </a:r>
            <a:endParaRPr lang="en-US" altLang="zh-TW" sz="2800" dirty="0">
              <a:latin typeface="Comic Sans MS" panose="030F0702030302020204" pitchFamily="66" charset="0"/>
              <a:ea typeface="宋体" panose="02010600030101010101" pitchFamily="2" charset="-122"/>
              <a:sym typeface="Symbol" panose="05050102010706020507" pitchFamily="18" charset="2"/>
            </a:endParaRPr>
          </a:p>
          <a:p>
            <a:pPr marL="609600" indent="-609600">
              <a:spcBef>
                <a:spcPct val="0"/>
              </a:spcBef>
              <a:buClr>
                <a:srgbClr val="990033"/>
              </a:buClr>
              <a:buAutoNum type="arabicPeriod"/>
            </a:pPr>
            <a:r>
              <a:rPr lang="en-US" altLang="zh-CN" sz="2800" dirty="0">
                <a:latin typeface="Comic Sans MS" panose="030F0702030302020204" pitchFamily="66" charset="0"/>
                <a:ea typeface="宋体" panose="02010600030101010101" pitchFamily="2" charset="-122"/>
                <a:sym typeface="Symbol" panose="05050102010706020507" pitchFamily="18" charset="2"/>
              </a:rPr>
              <a:t>superset of S </a:t>
            </a:r>
            <a:endParaRPr lang="en-US" altLang="zh-TW" sz="2800" dirty="0">
              <a:latin typeface="Comic Sans MS" panose="030F0702030302020204" pitchFamily="66" charset="0"/>
              <a:ea typeface="宋体" panose="02010600030101010101" pitchFamily="2" charset="-122"/>
              <a:sym typeface="Symbol" panose="05050102010706020507" pitchFamily="18" charset="2"/>
            </a:endParaRPr>
          </a:p>
          <a:p>
            <a:pPr marL="609600" indent="-609600">
              <a:spcBef>
                <a:spcPct val="0"/>
              </a:spcBef>
              <a:buClr>
                <a:srgbClr val="990033"/>
              </a:buClr>
              <a:buAutoNum type="arabicPeriod"/>
            </a:pPr>
            <a:r>
              <a:rPr lang="en-US" altLang="zh-CN" sz="2800" dirty="0">
                <a:latin typeface="Comic Sans MS" panose="030F0702030302020204" pitchFamily="66" charset="0"/>
                <a:ea typeface="宋体" panose="02010600030101010101" pitchFamily="2" charset="-122"/>
                <a:sym typeface="Symbol" panose="05050102010706020507" pitchFamily="18" charset="2"/>
              </a:rPr>
              <a:t>who knows?</a:t>
            </a:r>
            <a:endParaRPr lang="en-US" altLang="zh-CN" dirty="0">
              <a:latin typeface="Comic Sans MS" panose="030F0702030302020204" pitchFamily="66" charset="0"/>
              <a:ea typeface="宋体" panose="02010600030101010101" pitchFamily="2" charset="-122"/>
              <a:sym typeface="Symbol" panose="05050102010706020507" pitchFamily="18" charset="2"/>
            </a:endParaRPr>
          </a:p>
        </p:txBody>
      </p:sp>
      <p:grpSp>
        <p:nvGrpSpPr>
          <p:cNvPr id="2" name="Group 4"/>
          <p:cNvGrpSpPr/>
          <p:nvPr/>
        </p:nvGrpSpPr>
        <p:grpSpPr>
          <a:xfrm>
            <a:off x="6096000" y="1676400"/>
            <a:ext cx="1219200" cy="609600"/>
            <a:chOff x="288" y="3168"/>
            <a:chExt cx="4428" cy="768"/>
          </a:xfrm>
        </p:grpSpPr>
        <p:sp>
          <p:nvSpPr>
            <p:cNvPr id="13331" name="Oval 5"/>
            <p:cNvSpPr/>
            <p:nvPr/>
          </p:nvSpPr>
          <p:spPr>
            <a:xfrm>
              <a:off x="288" y="3168"/>
              <a:ext cx="4428" cy="768"/>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13332" name="Text Box 6"/>
            <p:cNvSpPr txBox="1"/>
            <p:nvPr/>
          </p:nvSpPr>
          <p:spPr>
            <a:xfrm>
              <a:off x="288" y="3264"/>
              <a:ext cx="4382" cy="57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0"/>
                </a:spcBef>
                <a:buClrTx/>
                <a:buSzPct val="100000"/>
                <a:buNone/>
              </a:pPr>
              <a:r>
                <a:rPr lang="zh-CN" altLang="en-US" sz="2400" dirty="0">
                  <a:latin typeface="Comic Sans MS" panose="030F0702030302020204" pitchFamily="66" charset="0"/>
                  <a:ea typeface="宋体" panose="02010600030101010101" pitchFamily="2" charset="-122"/>
                  <a:sym typeface="Symbol" panose="05050102010706020507" pitchFamily="18" charset="2"/>
                </a:rPr>
                <a:t> </a:t>
              </a:r>
              <a:r>
                <a:rPr lang="en-US" altLang="zh-CN" sz="2400" dirty="0">
                  <a:latin typeface="Comic Sans MS" panose="030F0702030302020204" pitchFamily="66" charset="0"/>
                  <a:ea typeface="宋体" panose="02010600030101010101" pitchFamily="2" charset="-122"/>
                  <a:sym typeface="Symbol" panose="05050102010706020507" pitchFamily="18" charset="2"/>
                </a:rPr>
                <a:t>S</a:t>
              </a:r>
            </a:p>
          </p:txBody>
        </p:sp>
      </p:grpSp>
      <p:sp>
        <p:nvSpPr>
          <p:cNvPr id="13317" name="Rectangle 19"/>
          <p:cNvSpPr/>
          <p:nvPr/>
        </p:nvSpPr>
        <p:spPr>
          <a:xfrm>
            <a:off x="493713" y="5257800"/>
            <a:ext cx="5678487"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r>
              <a:rPr lang="en-US" altLang="zh-CN" dirty="0">
                <a:latin typeface="Comic Sans MS" panose="030F0702030302020204" pitchFamily="66" charset="0"/>
                <a:ea typeface="宋体" panose="02010600030101010101" pitchFamily="2" charset="-122"/>
                <a:sym typeface="Symbol" panose="05050102010706020507" pitchFamily="18" charset="2"/>
              </a:rPr>
              <a:t>What is </a:t>
            </a:r>
            <a:r>
              <a:rPr lang="en-US" altLang="zh-CN" dirty="0">
                <a:solidFill>
                  <a:srgbClr val="990033"/>
                </a:solidFill>
                <a:latin typeface="Comic Sans MS" panose="030F0702030302020204" pitchFamily="66" charset="0"/>
                <a:ea typeface="宋体" panose="02010600030101010101" pitchFamily="2" charset="-122"/>
                <a:sym typeface="Symbol" panose="05050102010706020507" pitchFamily="18" charset="2"/>
              </a:rPr>
              <a:t>preimage(image(S))</a:t>
            </a:r>
            <a:r>
              <a:rPr lang="en-US" altLang="zh-CN" dirty="0">
                <a:latin typeface="Comic Sans MS" panose="030F0702030302020204" pitchFamily="66" charset="0"/>
                <a:ea typeface="宋体" panose="02010600030101010101" pitchFamily="2" charset="-122"/>
                <a:sym typeface="Symbol" panose="05050102010706020507" pitchFamily="18" charset="2"/>
              </a:rPr>
              <a:t>?</a:t>
            </a:r>
          </a:p>
        </p:txBody>
      </p:sp>
      <p:grpSp>
        <p:nvGrpSpPr>
          <p:cNvPr id="13318" name="Group 28"/>
          <p:cNvGrpSpPr/>
          <p:nvPr/>
        </p:nvGrpSpPr>
        <p:grpSpPr>
          <a:xfrm>
            <a:off x="3886200" y="2119313"/>
            <a:ext cx="4800600" cy="3138487"/>
            <a:chOff x="1968" y="2016"/>
            <a:chExt cx="3024" cy="1977"/>
          </a:xfrm>
        </p:grpSpPr>
        <p:grpSp>
          <p:nvGrpSpPr>
            <p:cNvPr id="13320" name="Group 11"/>
            <p:cNvGrpSpPr/>
            <p:nvPr/>
          </p:nvGrpSpPr>
          <p:grpSpPr>
            <a:xfrm>
              <a:off x="3552" y="2016"/>
              <a:ext cx="1440" cy="1977"/>
              <a:chOff x="2736" y="2160"/>
              <a:chExt cx="1008" cy="1872"/>
            </a:xfrm>
          </p:grpSpPr>
          <p:sp>
            <p:nvSpPr>
              <p:cNvPr id="13329" name="Oval 12"/>
              <p:cNvSpPr/>
              <p:nvPr/>
            </p:nvSpPr>
            <p:spPr>
              <a:xfrm>
                <a:off x="2736" y="2160"/>
                <a:ext cx="1008" cy="1872"/>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13330" name="Text Box 13"/>
              <p:cNvSpPr txBox="1"/>
              <p:nvPr/>
            </p:nvSpPr>
            <p:spPr>
              <a:xfrm>
                <a:off x="2832" y="2448"/>
                <a:ext cx="816" cy="134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nSpc>
                    <a:spcPct val="110000"/>
                  </a:lnSpc>
                  <a:spcBef>
                    <a:spcPct val="50000"/>
                  </a:spcBef>
                  <a:buClrTx/>
                  <a:buSzPct val="100000"/>
                  <a:buNone/>
                </a:pPr>
                <a:r>
                  <a:rPr lang="en-US" altLang="zh-CN" sz="2400" dirty="0">
                    <a:latin typeface="Comic Sans MS" panose="030F0702030302020204" pitchFamily="66" charset="0"/>
                    <a:ea typeface="宋体" panose="02010600030101010101" pitchFamily="2" charset="-122"/>
                  </a:rPr>
                  <a:t>Katherine </a:t>
                </a:r>
                <a:endParaRPr lang="en-US" altLang="zh-TW" sz="2400" dirty="0">
                  <a:latin typeface="Comic Sans MS" panose="030F0702030302020204" pitchFamily="66" charset="0"/>
                  <a:ea typeface="宋体" panose="02010600030101010101" pitchFamily="2" charset="-122"/>
                </a:endParaRPr>
              </a:p>
              <a:p>
                <a:pPr marL="0" lvl="0" indent="0">
                  <a:lnSpc>
                    <a:spcPct val="110000"/>
                  </a:lnSpc>
                  <a:spcBef>
                    <a:spcPct val="50000"/>
                  </a:spcBef>
                  <a:buClrTx/>
                  <a:buSzPct val="100000"/>
                  <a:buNone/>
                </a:pPr>
                <a:r>
                  <a:rPr lang="en-US" altLang="zh-CN" sz="2400" dirty="0">
                    <a:latin typeface="Comic Sans MS" panose="030F0702030302020204" pitchFamily="66" charset="0"/>
                    <a:ea typeface="宋体" panose="02010600030101010101" pitchFamily="2" charset="-122"/>
                  </a:rPr>
                  <a:t>Scruse</a:t>
                </a:r>
              </a:p>
              <a:p>
                <a:pPr marL="0" lvl="0" indent="0">
                  <a:lnSpc>
                    <a:spcPct val="110000"/>
                  </a:lnSpc>
                  <a:spcBef>
                    <a:spcPct val="50000"/>
                  </a:spcBef>
                  <a:buClrTx/>
                  <a:buSzPct val="100000"/>
                  <a:buNone/>
                </a:pPr>
                <a:r>
                  <a:rPr lang="en-US" altLang="zh-CN" sz="2400" dirty="0">
                    <a:latin typeface="Comic Sans MS" panose="030F0702030302020204" pitchFamily="66" charset="0"/>
                    <a:ea typeface="宋体" panose="02010600030101010101" pitchFamily="2" charset="-122"/>
                  </a:rPr>
                  <a:t>Carol Brady</a:t>
                </a:r>
              </a:p>
              <a:p>
                <a:pPr marL="0" lvl="0" indent="0">
                  <a:lnSpc>
                    <a:spcPct val="110000"/>
                  </a:lnSpc>
                  <a:spcBef>
                    <a:spcPct val="50000"/>
                  </a:spcBef>
                  <a:buClrTx/>
                  <a:buSzPct val="100000"/>
                  <a:buNone/>
                </a:pPr>
                <a:r>
                  <a:rPr lang="en-US" altLang="zh-CN" sz="2400" dirty="0">
                    <a:latin typeface="Comic Sans MS" panose="030F0702030302020204" pitchFamily="66" charset="0"/>
                    <a:ea typeface="宋体" panose="02010600030101010101" pitchFamily="2" charset="-122"/>
                  </a:rPr>
                  <a:t>Teresa</a:t>
                </a:r>
              </a:p>
            </p:txBody>
          </p:sp>
        </p:grpSp>
        <p:grpSp>
          <p:nvGrpSpPr>
            <p:cNvPr id="13321" name="Group 20"/>
            <p:cNvGrpSpPr/>
            <p:nvPr/>
          </p:nvGrpSpPr>
          <p:grpSpPr>
            <a:xfrm>
              <a:off x="1968" y="2112"/>
              <a:ext cx="1008" cy="1872"/>
              <a:chOff x="912" y="2160"/>
              <a:chExt cx="1008" cy="1872"/>
            </a:xfrm>
          </p:grpSpPr>
          <p:sp>
            <p:nvSpPr>
              <p:cNvPr id="13327" name="Oval 21"/>
              <p:cNvSpPr/>
              <p:nvPr/>
            </p:nvSpPr>
            <p:spPr>
              <a:xfrm>
                <a:off x="912" y="2160"/>
                <a:ext cx="1008" cy="1872"/>
              </a:xfrm>
              <a:prstGeom prst="ellipse">
                <a:avLst/>
              </a:prstGeom>
              <a:solidFill>
                <a:schemeClr val="folHlink"/>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13328" name="Text Box 22"/>
              <p:cNvSpPr txBox="1"/>
              <p:nvPr/>
            </p:nvSpPr>
            <p:spPr>
              <a:xfrm>
                <a:off x="1008" y="2448"/>
                <a:ext cx="816" cy="132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r">
                  <a:lnSpc>
                    <a:spcPct val="110000"/>
                  </a:lnSpc>
                  <a:spcBef>
                    <a:spcPct val="50000"/>
                  </a:spcBef>
                  <a:buClrTx/>
                  <a:buSzPct val="100000"/>
                  <a:buNone/>
                </a:pPr>
                <a:r>
                  <a:rPr lang="en-US" altLang="zh-CN" sz="2400" dirty="0">
                    <a:latin typeface="Comic Sans MS" panose="030F0702030302020204" pitchFamily="66" charset="0"/>
                    <a:ea typeface="宋体" panose="02010600030101010101" pitchFamily="2" charset="-122"/>
                  </a:rPr>
                  <a:t>Michael Tito Janet Cindy Bobby</a:t>
                </a:r>
              </a:p>
            </p:txBody>
          </p:sp>
        </p:grpSp>
        <p:sp>
          <p:nvSpPr>
            <p:cNvPr id="13322" name="Line 23"/>
            <p:cNvSpPr/>
            <p:nvPr/>
          </p:nvSpPr>
          <p:spPr>
            <a:xfrm flipV="1">
              <a:off x="2832" y="2498"/>
              <a:ext cx="864" cy="46"/>
            </a:xfrm>
            <a:prstGeom prst="line">
              <a:avLst/>
            </a:prstGeom>
            <a:ln w="38100" cap="flat" cmpd="sng">
              <a:solidFill>
                <a:schemeClr val="tx1"/>
              </a:solidFill>
              <a:prstDash val="solid"/>
              <a:headEnd type="none" w="med" len="med"/>
              <a:tailEnd type="triangle" w="med" len="med"/>
            </a:ln>
          </p:spPr>
        </p:sp>
        <p:sp>
          <p:nvSpPr>
            <p:cNvPr id="13323" name="Line 24"/>
            <p:cNvSpPr/>
            <p:nvPr/>
          </p:nvSpPr>
          <p:spPr>
            <a:xfrm flipV="1">
              <a:off x="2880" y="2546"/>
              <a:ext cx="816" cy="327"/>
            </a:xfrm>
            <a:prstGeom prst="line">
              <a:avLst/>
            </a:prstGeom>
            <a:ln w="38100" cap="flat" cmpd="sng">
              <a:solidFill>
                <a:schemeClr val="tx1"/>
              </a:solidFill>
              <a:prstDash val="solid"/>
              <a:headEnd type="none" w="med" len="med"/>
              <a:tailEnd type="triangle" w="med" len="med"/>
            </a:ln>
          </p:spPr>
        </p:sp>
        <p:sp>
          <p:nvSpPr>
            <p:cNvPr id="13324" name="Line 25"/>
            <p:cNvSpPr/>
            <p:nvPr/>
          </p:nvSpPr>
          <p:spPr>
            <a:xfrm flipV="1">
              <a:off x="2832" y="2594"/>
              <a:ext cx="864" cy="519"/>
            </a:xfrm>
            <a:prstGeom prst="line">
              <a:avLst/>
            </a:prstGeom>
            <a:ln w="38100" cap="flat" cmpd="sng">
              <a:solidFill>
                <a:schemeClr val="tx1"/>
              </a:solidFill>
              <a:prstDash val="solid"/>
              <a:headEnd type="none" w="med" len="med"/>
              <a:tailEnd type="triangle" w="med" len="med"/>
            </a:ln>
          </p:spPr>
        </p:sp>
        <p:sp>
          <p:nvSpPr>
            <p:cNvPr id="13325" name="Line 26"/>
            <p:cNvSpPr/>
            <p:nvPr/>
          </p:nvSpPr>
          <p:spPr>
            <a:xfrm flipV="1">
              <a:off x="2832" y="3218"/>
              <a:ext cx="864" cy="135"/>
            </a:xfrm>
            <a:prstGeom prst="line">
              <a:avLst/>
            </a:prstGeom>
            <a:ln w="38100" cap="flat" cmpd="sng">
              <a:solidFill>
                <a:schemeClr val="tx1"/>
              </a:solidFill>
              <a:prstDash val="solid"/>
              <a:headEnd type="none" w="med" len="med"/>
              <a:tailEnd type="triangle" w="med" len="med"/>
            </a:ln>
          </p:spPr>
        </p:sp>
        <p:sp>
          <p:nvSpPr>
            <p:cNvPr id="13326" name="Line 27"/>
            <p:cNvSpPr/>
            <p:nvPr/>
          </p:nvSpPr>
          <p:spPr>
            <a:xfrm flipV="1">
              <a:off x="2832" y="3266"/>
              <a:ext cx="912" cy="327"/>
            </a:xfrm>
            <a:prstGeom prst="line">
              <a:avLst/>
            </a:prstGeom>
            <a:ln w="38100" cap="flat" cmpd="sng">
              <a:solidFill>
                <a:schemeClr val="tx1"/>
              </a:solidFill>
              <a:prstDash val="solid"/>
              <a:headEnd type="none" w="med" len="med"/>
              <a:tailEnd type="triangle" w="med" len="med"/>
            </a:ln>
          </p:spPr>
        </p:sp>
      </p:grpSp>
      <p:sp>
        <p:nvSpPr>
          <p:cNvPr id="20" name="Text Box 6"/>
          <p:cNvSpPr txBox="1"/>
          <p:nvPr/>
        </p:nvSpPr>
        <p:spPr>
          <a:xfrm>
            <a:off x="6423025" y="5332413"/>
            <a:ext cx="120650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0"/>
              </a:spcBef>
              <a:buClrTx/>
              <a:buSzPct val="100000"/>
              <a:buNone/>
            </a:pPr>
            <a:r>
              <a:rPr lang="en-US" altLang="zh-CN" sz="2400" dirty="0">
                <a:solidFill>
                  <a:srgbClr val="FF0000"/>
                </a:solidFill>
                <a:ea typeface="宋体" panose="02010600030101010101" pitchFamily="2" charset="-122"/>
                <a:sym typeface="Symbol" panose="05050102010706020507" pitchFamily="18" charset="2"/>
              </a:rPr>
              <a:t></a:t>
            </a:r>
            <a:r>
              <a:rPr lang="zh-CN" altLang="en-US" sz="2400" dirty="0">
                <a:latin typeface="Comic Sans MS" panose="030F0702030302020204" pitchFamily="66" charset="0"/>
                <a:ea typeface="宋体" panose="02010600030101010101" pitchFamily="2" charset="-122"/>
                <a:sym typeface="Symbol" panose="05050102010706020507" pitchFamily="18" charset="2"/>
              </a:rPr>
              <a:t> </a:t>
            </a:r>
            <a:r>
              <a:rPr lang="en-US" altLang="zh-CN" sz="2400" dirty="0">
                <a:solidFill>
                  <a:srgbClr val="FF0000"/>
                </a:solidFill>
                <a:latin typeface="Comic Sans MS" panose="030F0702030302020204" pitchFamily="66" charset="0"/>
                <a:ea typeface="宋体" panose="02010600030101010101" pitchFamily="2" charset="-122"/>
                <a:sym typeface="Symbol" panose="05050102010706020507" pitchFamily="18" charset="2"/>
              </a:rPr>
              <a: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Function Operator Example</a:t>
            </a:r>
          </a:p>
        </p:txBody>
      </p:sp>
      <p:sp>
        <p:nvSpPr>
          <p:cNvPr id="21507" name="Rectangle 3"/>
          <p:cNvSpPr>
            <a:spLocks noGrp="1"/>
          </p:cNvSpPr>
          <p:nvPr>
            <p:ph idx="1"/>
          </p:nvPr>
        </p:nvSpPr>
        <p:spPr/>
        <p:txBody>
          <a:bodyPr vert="horz" wrap="square" lIns="91440" tIns="45720" rIns="91440" bIns="45720" anchor="t"/>
          <a:lstStyle/>
          <a:p>
            <a:pPr eaLnBrk="1" hangingPunct="1"/>
            <a:r>
              <a:rPr lang="zh-CN" altLang="en-US" dirty="0">
                <a:ea typeface="宋体" panose="02010600030101010101" pitchFamily="2" charset="-122"/>
                <a:sym typeface="Symbol" panose="05050102010706020507" pitchFamily="18" charset="2"/>
              </a:rPr>
              <a:t></a:t>
            </a:r>
            <a:r>
              <a:rPr lang="en-US" altLang="zh-CN" dirty="0">
                <a:ea typeface="宋体" panose="02010600030101010101" pitchFamily="2" charset="-122"/>
                <a:sym typeface="Symbol" panose="05050102010706020507" pitchFamily="18" charset="2"/>
              </a:rPr>
              <a:t>,× (“plus”,“times”) are binary operators over </a:t>
            </a:r>
            <a:r>
              <a:rPr lang="en-US" altLang="zh-CN" b="1" dirty="0">
                <a:ea typeface="宋体" panose="02010600030101010101" pitchFamily="2" charset="-122"/>
                <a:sym typeface="Symbol" panose="05050102010706020507" pitchFamily="18" charset="2"/>
              </a:rPr>
              <a:t>R</a:t>
            </a:r>
            <a:r>
              <a:rPr lang="en-US" altLang="zh-CN" dirty="0">
                <a:ea typeface="宋体" panose="02010600030101010101" pitchFamily="2" charset="-122"/>
                <a:sym typeface="Symbol" panose="05050102010706020507" pitchFamily="18" charset="2"/>
              </a:rPr>
              <a:t>. (Normal addition &amp; multiplication.)</a:t>
            </a:r>
          </a:p>
          <a:p>
            <a:pPr eaLnBrk="1" hangingPunct="1"/>
            <a:r>
              <a:rPr lang="en-US" altLang="zh-CN" dirty="0">
                <a:ea typeface="宋体" panose="02010600030101010101" pitchFamily="2" charset="-122"/>
                <a:sym typeface="Symbol" panose="05050102010706020507" pitchFamily="18" charset="2"/>
              </a:rPr>
              <a:t>Therefore, we can also add and multiply </a:t>
            </a:r>
            <a:r>
              <a:rPr lang="en-US" altLang="zh-CN" i="1" dirty="0">
                <a:ea typeface="宋体" panose="02010600030101010101" pitchFamily="2" charset="-122"/>
                <a:sym typeface="Symbol" panose="05050102010706020507" pitchFamily="18" charset="2"/>
              </a:rPr>
              <a:t>functions</a:t>
            </a:r>
            <a:r>
              <a:rPr lang="en-US" altLang="zh-CN" dirty="0">
                <a:ea typeface="宋体" panose="02010600030101010101" pitchFamily="2" charset="-122"/>
                <a:sym typeface="Symbol" panose="05050102010706020507" pitchFamily="18" charset="2"/>
              </a:rPr>
              <a:t> </a:t>
            </a:r>
            <a:r>
              <a:rPr lang="en-US" altLang="zh-CN" i="1" dirty="0">
                <a:ea typeface="宋体" panose="02010600030101010101" pitchFamily="2" charset="-122"/>
                <a:sym typeface="Symbol" panose="05050102010706020507" pitchFamily="18" charset="2"/>
              </a:rPr>
              <a:t>f</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g</a:t>
            </a:r>
            <a:r>
              <a:rPr lang="en-US" altLang="zh-CN" dirty="0">
                <a:ea typeface="宋体" panose="02010600030101010101" pitchFamily="2" charset="-122"/>
                <a:sym typeface="Symbol" panose="05050102010706020507" pitchFamily="18" charset="2"/>
              </a:rPr>
              <a:t>:</a:t>
            </a:r>
            <a:r>
              <a:rPr lang="en-US" altLang="zh-CN" b="1" dirty="0">
                <a:ea typeface="宋体" panose="02010600030101010101" pitchFamily="2" charset="-122"/>
                <a:sym typeface="Symbol" panose="05050102010706020507" pitchFamily="18" charset="2"/>
              </a:rPr>
              <a:t>R</a:t>
            </a:r>
            <a:r>
              <a:rPr lang="en-US" altLang="zh-CN" dirty="0">
                <a:ea typeface="宋体" panose="02010600030101010101" pitchFamily="2" charset="-122"/>
                <a:sym typeface="Symbol" panose="05050102010706020507" pitchFamily="18" charset="2"/>
              </a:rPr>
              <a:t></a:t>
            </a:r>
            <a:r>
              <a:rPr lang="en-US" altLang="zh-CN" b="1" dirty="0">
                <a:ea typeface="宋体" panose="02010600030101010101" pitchFamily="2" charset="-122"/>
                <a:sym typeface="Symbol" panose="05050102010706020507" pitchFamily="18" charset="2"/>
              </a:rPr>
              <a:t>R</a:t>
            </a:r>
            <a:r>
              <a:rPr lang="en-US" altLang="zh-CN" dirty="0">
                <a:ea typeface="宋体" panose="02010600030101010101" pitchFamily="2" charset="-122"/>
                <a:sym typeface="Symbol" panose="05050102010706020507" pitchFamily="18" charset="2"/>
              </a:rPr>
              <a:t>:</a:t>
            </a:r>
            <a:endParaRPr lang="en-US" altLang="zh-CN" b="1" dirty="0">
              <a:ea typeface="宋体" panose="02010600030101010101" pitchFamily="2" charset="-122"/>
              <a:sym typeface="Symbol" panose="05050102010706020507" pitchFamily="18" charset="2"/>
            </a:endParaRPr>
          </a:p>
          <a:p>
            <a:pPr lvl="1" eaLnBrk="1" hangingPunct="1"/>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f </a:t>
            </a:r>
            <a:r>
              <a:rPr lang="en-US" altLang="zh-CN" dirty="0">
                <a:ea typeface="宋体" panose="02010600030101010101" pitchFamily="2" charset="-122"/>
                <a:sym typeface="Symbol" panose="05050102010706020507" pitchFamily="18" charset="2"/>
              </a:rPr>
              <a:t> </a:t>
            </a:r>
            <a:r>
              <a:rPr lang="en-US" altLang="zh-CN" i="1" dirty="0">
                <a:ea typeface="宋体" panose="02010600030101010101" pitchFamily="2" charset="-122"/>
                <a:sym typeface="Symbol" panose="05050102010706020507" pitchFamily="18" charset="2"/>
              </a:rPr>
              <a:t>g</a:t>
            </a:r>
            <a:r>
              <a:rPr lang="en-US" altLang="zh-CN" dirty="0">
                <a:ea typeface="宋体" panose="02010600030101010101" pitchFamily="2" charset="-122"/>
                <a:sym typeface="Symbol" panose="05050102010706020507" pitchFamily="18" charset="2"/>
              </a:rPr>
              <a:t>):</a:t>
            </a:r>
            <a:r>
              <a:rPr lang="en-US" altLang="zh-CN" b="1" dirty="0">
                <a:ea typeface="宋体" panose="02010600030101010101" pitchFamily="2" charset="-122"/>
                <a:sym typeface="Symbol" panose="05050102010706020507" pitchFamily="18" charset="2"/>
              </a:rPr>
              <a:t>R</a:t>
            </a:r>
            <a:r>
              <a:rPr lang="en-US" altLang="zh-CN" dirty="0">
                <a:ea typeface="宋体" panose="02010600030101010101" pitchFamily="2" charset="-122"/>
                <a:sym typeface="Symbol" panose="05050102010706020507" pitchFamily="18" charset="2"/>
              </a:rPr>
              <a:t></a:t>
            </a:r>
            <a:r>
              <a:rPr lang="en-US" altLang="zh-CN" b="1" dirty="0">
                <a:ea typeface="宋体" panose="02010600030101010101" pitchFamily="2" charset="-122"/>
                <a:sym typeface="Symbol" panose="05050102010706020507" pitchFamily="18" charset="2"/>
              </a:rPr>
              <a:t>R</a:t>
            </a:r>
            <a:r>
              <a:rPr lang="en-US" altLang="zh-CN" dirty="0">
                <a:ea typeface="宋体" panose="02010600030101010101" pitchFamily="2" charset="-122"/>
                <a:sym typeface="Symbol" panose="05050102010706020507" pitchFamily="18" charset="2"/>
              </a:rPr>
              <a:t>,</a:t>
            </a:r>
            <a:r>
              <a:rPr lang="en-US" altLang="zh-CN" b="1" dirty="0">
                <a:ea typeface="宋体" panose="02010600030101010101" pitchFamily="2" charset="-122"/>
                <a:sym typeface="Symbol" panose="05050102010706020507" pitchFamily="18" charset="2"/>
              </a:rPr>
              <a:t> </a:t>
            </a:r>
            <a:r>
              <a:rPr lang="en-US" altLang="zh-CN" dirty="0">
                <a:ea typeface="宋体" panose="02010600030101010101" pitchFamily="2" charset="-122"/>
                <a:sym typeface="Symbol" panose="05050102010706020507" pitchFamily="18" charset="2"/>
              </a:rPr>
              <a:t>where (</a:t>
            </a:r>
            <a:r>
              <a:rPr lang="en-US" altLang="zh-CN" i="1" dirty="0">
                <a:ea typeface="宋体" panose="02010600030101010101" pitchFamily="2" charset="-122"/>
                <a:sym typeface="Symbol" panose="05050102010706020507" pitchFamily="18" charset="2"/>
              </a:rPr>
              <a:t>f </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 g</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x</a:t>
            </a:r>
            <a:r>
              <a:rPr lang="en-US" altLang="zh-CN" dirty="0">
                <a:ea typeface="宋体" panose="02010600030101010101" pitchFamily="2" charset="-122"/>
                <a:sym typeface="Symbol" panose="05050102010706020507" pitchFamily="18" charset="2"/>
              </a:rPr>
              <a:t>) = </a:t>
            </a:r>
            <a:r>
              <a:rPr lang="en-US" altLang="zh-CN" i="1" dirty="0">
                <a:ea typeface="宋体" panose="02010600030101010101" pitchFamily="2" charset="-122"/>
                <a:sym typeface="Symbol" panose="05050102010706020507" pitchFamily="18" charset="2"/>
              </a:rPr>
              <a:t>f</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x</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 </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 g</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x</a:t>
            </a:r>
            <a:r>
              <a:rPr lang="en-US" altLang="zh-CN" dirty="0">
                <a:ea typeface="宋体" panose="02010600030101010101" pitchFamily="2" charset="-122"/>
                <a:sym typeface="Symbol" panose="05050102010706020507" pitchFamily="18" charset="2"/>
              </a:rPr>
              <a:t>)</a:t>
            </a:r>
          </a:p>
          <a:p>
            <a:pPr lvl="1" eaLnBrk="1" hangingPunct="1"/>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f </a:t>
            </a:r>
            <a:r>
              <a:rPr lang="en-US" altLang="zh-CN" dirty="0">
                <a:ea typeface="宋体" panose="02010600030101010101" pitchFamily="2" charset="-122"/>
                <a:sym typeface="Symbol" panose="05050102010706020507" pitchFamily="18" charset="2"/>
              </a:rPr>
              <a:t>× </a:t>
            </a:r>
            <a:r>
              <a:rPr lang="en-US" altLang="zh-CN" i="1" dirty="0">
                <a:ea typeface="宋体" panose="02010600030101010101" pitchFamily="2" charset="-122"/>
                <a:sym typeface="Symbol" panose="05050102010706020507" pitchFamily="18" charset="2"/>
              </a:rPr>
              <a:t>g</a:t>
            </a:r>
            <a:r>
              <a:rPr lang="en-US" altLang="zh-CN" dirty="0">
                <a:ea typeface="宋体" panose="02010600030101010101" pitchFamily="2" charset="-122"/>
                <a:sym typeface="Symbol" panose="05050102010706020507" pitchFamily="18" charset="2"/>
              </a:rPr>
              <a:t>):</a:t>
            </a:r>
            <a:r>
              <a:rPr lang="en-US" altLang="zh-CN" b="1" dirty="0">
                <a:ea typeface="宋体" panose="02010600030101010101" pitchFamily="2" charset="-122"/>
                <a:sym typeface="Symbol" panose="05050102010706020507" pitchFamily="18" charset="2"/>
              </a:rPr>
              <a:t>R</a:t>
            </a:r>
            <a:r>
              <a:rPr lang="en-US" altLang="zh-CN" dirty="0">
                <a:ea typeface="宋体" panose="02010600030101010101" pitchFamily="2" charset="-122"/>
                <a:sym typeface="Symbol" panose="05050102010706020507" pitchFamily="18" charset="2"/>
              </a:rPr>
              <a:t></a:t>
            </a:r>
            <a:r>
              <a:rPr lang="en-US" altLang="zh-CN" b="1" dirty="0">
                <a:ea typeface="宋体" panose="02010600030101010101" pitchFamily="2" charset="-122"/>
                <a:sym typeface="Symbol" panose="05050102010706020507" pitchFamily="18" charset="2"/>
              </a:rPr>
              <a:t>R</a:t>
            </a:r>
            <a:r>
              <a:rPr lang="en-US" altLang="zh-CN" dirty="0">
                <a:ea typeface="宋体" panose="02010600030101010101" pitchFamily="2" charset="-122"/>
                <a:sym typeface="Symbol" panose="05050102010706020507" pitchFamily="18" charset="2"/>
              </a:rPr>
              <a:t>, where (</a:t>
            </a:r>
            <a:r>
              <a:rPr lang="en-US" altLang="zh-CN" i="1" dirty="0">
                <a:ea typeface="宋体" panose="02010600030101010101" pitchFamily="2" charset="-122"/>
                <a:sym typeface="Symbol" panose="05050102010706020507" pitchFamily="18" charset="2"/>
              </a:rPr>
              <a:t>f </a:t>
            </a:r>
            <a:r>
              <a:rPr lang="en-US" altLang="zh-CN" dirty="0">
                <a:ea typeface="宋体" panose="02010600030101010101" pitchFamily="2" charset="-122"/>
                <a:sym typeface="Symbol" panose="05050102010706020507" pitchFamily="18" charset="2"/>
              </a:rPr>
              <a:t>× </a:t>
            </a:r>
            <a:r>
              <a:rPr lang="en-US" altLang="zh-CN" i="1" dirty="0">
                <a:ea typeface="宋体" panose="02010600030101010101" pitchFamily="2" charset="-122"/>
                <a:sym typeface="Symbol" panose="05050102010706020507" pitchFamily="18" charset="2"/>
              </a:rPr>
              <a:t>g</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x</a:t>
            </a:r>
            <a:r>
              <a:rPr lang="en-US" altLang="zh-CN" dirty="0">
                <a:ea typeface="宋体" panose="02010600030101010101" pitchFamily="2" charset="-122"/>
                <a:sym typeface="Symbol" panose="05050102010706020507" pitchFamily="18" charset="2"/>
              </a:rPr>
              <a:t>) = </a:t>
            </a:r>
            <a:r>
              <a:rPr lang="en-US" altLang="zh-CN" i="1" dirty="0">
                <a:ea typeface="宋体" panose="02010600030101010101" pitchFamily="2" charset="-122"/>
                <a:sym typeface="Symbol" panose="05050102010706020507" pitchFamily="18" charset="2"/>
              </a:rPr>
              <a:t>f</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x</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 </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 g</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x</a:t>
            </a:r>
            <a:r>
              <a:rPr lang="en-US" altLang="zh-CN" dirty="0">
                <a:ea typeface="宋体" panose="02010600030101010101" pitchFamily="2" charset="-122"/>
                <a:sym typeface="Symbol" panose="05050102010706020507" pitchFamily="18" charset="2"/>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One-to-One (Injective) Functions</a:t>
            </a:r>
          </a:p>
        </p:txBody>
      </p:sp>
      <p:sp>
        <p:nvSpPr>
          <p:cNvPr id="22531" name="Rectangle 3"/>
          <p:cNvSpPr>
            <a:spLocks noGrp="1"/>
          </p:cNvSpPr>
          <p:nvPr>
            <p:ph idx="1"/>
          </p:nvPr>
        </p:nvSpPr>
        <p:spPr>
          <a:xfrm>
            <a:off x="533400" y="1371600"/>
            <a:ext cx="8229600" cy="1600200"/>
          </a:xfrm>
        </p:spPr>
        <p:txBody>
          <a:bodyPr vert="horz" wrap="square" lIns="91440" tIns="45720" rIns="91440" bIns="45720" anchor="t"/>
          <a:lstStyle/>
          <a:p>
            <a:pPr eaLnBrk="1" hangingPunct="1"/>
            <a:r>
              <a:rPr lang="en-US" altLang="zh-CN" dirty="0">
                <a:ea typeface="宋体" panose="02010600030101010101" pitchFamily="2" charset="-122"/>
              </a:rPr>
              <a:t>A function is </a:t>
            </a:r>
            <a:r>
              <a:rPr lang="en-US" altLang="zh-CN" i="1" dirty="0">
                <a:ea typeface="宋体" panose="02010600030101010101" pitchFamily="2" charset="-122"/>
              </a:rPr>
              <a:t>one-to-one (1-1)</a:t>
            </a:r>
            <a:r>
              <a:rPr lang="en-US" altLang="zh-CN" dirty="0">
                <a:ea typeface="宋体" panose="02010600030101010101" pitchFamily="2" charset="-122"/>
              </a:rPr>
              <a:t>, or </a:t>
            </a:r>
            <a:r>
              <a:rPr lang="en-US" altLang="zh-CN" i="1" dirty="0">
                <a:ea typeface="宋体" panose="02010600030101010101" pitchFamily="2" charset="-122"/>
              </a:rPr>
              <a:t>injective</a:t>
            </a:r>
            <a:r>
              <a:rPr lang="en-US" altLang="zh-CN" dirty="0">
                <a:ea typeface="宋体" panose="02010600030101010101" pitchFamily="2" charset="-122"/>
              </a:rPr>
              <a:t>, or </a:t>
            </a:r>
            <a:r>
              <a:rPr lang="en-US" altLang="zh-CN" i="1" dirty="0">
                <a:ea typeface="宋体" panose="02010600030101010101" pitchFamily="2" charset="-122"/>
              </a:rPr>
              <a:t>an injection</a:t>
            </a:r>
            <a:r>
              <a:rPr lang="en-US" altLang="zh-CN" dirty="0">
                <a:ea typeface="宋体" panose="02010600030101010101" pitchFamily="2" charset="-122"/>
              </a:rPr>
              <a:t>, iff preimages are unique.</a:t>
            </a:r>
          </a:p>
          <a:p>
            <a:pPr lvl="1" eaLnBrk="1" hangingPunct="1"/>
            <a:r>
              <a:rPr lang="en-US" altLang="zh-CN" dirty="0">
                <a:ea typeface="宋体" panose="02010600030101010101" pitchFamily="2" charset="-122"/>
              </a:rPr>
              <a:t>Note: this means that </a:t>
            </a:r>
            <a:r>
              <a:rPr lang="en-US" altLang="zh-CN" dirty="0">
                <a:solidFill>
                  <a:srgbClr val="990033"/>
                </a:solidFill>
                <a:ea typeface="宋体" panose="02010600030101010101" pitchFamily="2" charset="-122"/>
              </a:rPr>
              <a:t>if a ≠ b then f(a) ≠ f(b).</a:t>
            </a:r>
            <a:r>
              <a:rPr lang="en-US" altLang="zh-CN" dirty="0">
                <a:ea typeface="宋体" panose="02010600030101010101" pitchFamily="2" charset="-122"/>
              </a:rPr>
              <a:t> </a:t>
            </a:r>
          </a:p>
        </p:txBody>
      </p:sp>
      <p:sp>
        <p:nvSpPr>
          <p:cNvPr id="22532" name="Rectangle 5"/>
          <p:cNvSpPr/>
          <p:nvPr/>
        </p:nvSpPr>
        <p:spPr>
          <a:xfrm>
            <a:off x="533400" y="2895600"/>
            <a:ext cx="7772400" cy="11430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342900" lvl="0" indent="-342900" eaLnBrk="1" hangingPunct="1"/>
            <a:r>
              <a:rPr lang="en-US" altLang="zh-CN" dirty="0">
                <a:ea typeface="宋体" panose="02010600030101010101" pitchFamily="2" charset="-122"/>
              </a:rPr>
              <a:t>Bipartite (2-part) graph representations of functions that are (or not) one-to-one:</a:t>
            </a:r>
          </a:p>
        </p:txBody>
      </p:sp>
      <p:grpSp>
        <p:nvGrpSpPr>
          <p:cNvPr id="22533" name="Group 6"/>
          <p:cNvGrpSpPr/>
          <p:nvPr/>
        </p:nvGrpSpPr>
        <p:grpSpPr>
          <a:xfrm>
            <a:off x="1219200" y="3962400"/>
            <a:ext cx="6670675" cy="2228850"/>
            <a:chOff x="779" y="1982"/>
            <a:chExt cx="4202" cy="1750"/>
          </a:xfrm>
        </p:grpSpPr>
        <p:sp>
          <p:nvSpPr>
            <p:cNvPr id="22534" name="Text Box 7"/>
            <p:cNvSpPr txBox="1"/>
            <p:nvPr/>
          </p:nvSpPr>
          <p:spPr>
            <a:xfrm>
              <a:off x="816" y="2605"/>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35" name="Text Box 8"/>
            <p:cNvSpPr txBox="1"/>
            <p:nvPr/>
          </p:nvSpPr>
          <p:spPr>
            <a:xfrm>
              <a:off x="816" y="2365"/>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36" name="Text Box 9"/>
            <p:cNvSpPr txBox="1"/>
            <p:nvPr/>
          </p:nvSpPr>
          <p:spPr>
            <a:xfrm>
              <a:off x="816" y="2173"/>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37" name="Text Box 10"/>
            <p:cNvSpPr txBox="1"/>
            <p:nvPr/>
          </p:nvSpPr>
          <p:spPr>
            <a:xfrm>
              <a:off x="816" y="1982"/>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38" name="Text Box 11"/>
            <p:cNvSpPr txBox="1"/>
            <p:nvPr/>
          </p:nvSpPr>
          <p:spPr>
            <a:xfrm>
              <a:off x="1536" y="2462"/>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39" name="Text Box 12"/>
            <p:cNvSpPr txBox="1"/>
            <p:nvPr/>
          </p:nvSpPr>
          <p:spPr>
            <a:xfrm>
              <a:off x="1536" y="2749"/>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40" name="Text Box 13"/>
            <p:cNvSpPr txBox="1"/>
            <p:nvPr/>
          </p:nvSpPr>
          <p:spPr>
            <a:xfrm>
              <a:off x="1536" y="2221"/>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41" name="Text Box 14"/>
            <p:cNvSpPr txBox="1"/>
            <p:nvPr/>
          </p:nvSpPr>
          <p:spPr>
            <a:xfrm>
              <a:off x="1536" y="1982"/>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42" name="Line 15"/>
            <p:cNvSpPr/>
            <p:nvPr/>
          </p:nvSpPr>
          <p:spPr>
            <a:xfrm>
              <a:off x="912" y="2160"/>
              <a:ext cx="720" cy="240"/>
            </a:xfrm>
            <a:prstGeom prst="line">
              <a:avLst/>
            </a:prstGeom>
            <a:ln w="9525" cap="flat" cmpd="sng">
              <a:solidFill>
                <a:schemeClr val="tx1"/>
              </a:solidFill>
              <a:prstDash val="solid"/>
              <a:headEnd type="none" w="med" len="med"/>
              <a:tailEnd type="stealth" w="lg" len="lg"/>
            </a:ln>
          </p:spPr>
        </p:sp>
        <p:sp>
          <p:nvSpPr>
            <p:cNvPr id="22543" name="Line 16"/>
            <p:cNvSpPr/>
            <p:nvPr/>
          </p:nvSpPr>
          <p:spPr>
            <a:xfrm flipV="1">
              <a:off x="912" y="2160"/>
              <a:ext cx="720" cy="192"/>
            </a:xfrm>
            <a:prstGeom prst="line">
              <a:avLst/>
            </a:prstGeom>
            <a:ln w="9525" cap="flat" cmpd="sng">
              <a:solidFill>
                <a:schemeClr val="tx1"/>
              </a:solidFill>
              <a:prstDash val="solid"/>
              <a:headEnd type="none" w="med" len="med"/>
              <a:tailEnd type="stealth" w="lg" len="lg"/>
            </a:ln>
          </p:spPr>
        </p:sp>
        <p:sp>
          <p:nvSpPr>
            <p:cNvPr id="22544" name="Line 17"/>
            <p:cNvSpPr/>
            <p:nvPr/>
          </p:nvSpPr>
          <p:spPr>
            <a:xfrm>
              <a:off x="912" y="2544"/>
              <a:ext cx="720" cy="96"/>
            </a:xfrm>
            <a:prstGeom prst="line">
              <a:avLst/>
            </a:prstGeom>
            <a:ln w="9525" cap="flat" cmpd="sng">
              <a:solidFill>
                <a:schemeClr val="tx1"/>
              </a:solidFill>
              <a:prstDash val="solid"/>
              <a:headEnd type="none" w="med" len="med"/>
              <a:tailEnd type="stealth" w="lg" len="lg"/>
            </a:ln>
          </p:spPr>
        </p:sp>
        <p:sp>
          <p:nvSpPr>
            <p:cNvPr id="22545" name="Line 18"/>
            <p:cNvSpPr/>
            <p:nvPr/>
          </p:nvSpPr>
          <p:spPr>
            <a:xfrm>
              <a:off x="912" y="2784"/>
              <a:ext cx="720" cy="336"/>
            </a:xfrm>
            <a:prstGeom prst="line">
              <a:avLst/>
            </a:prstGeom>
            <a:ln w="9525" cap="flat" cmpd="sng">
              <a:solidFill>
                <a:schemeClr val="tx1"/>
              </a:solidFill>
              <a:prstDash val="solid"/>
              <a:headEnd type="none" w="med" len="med"/>
              <a:tailEnd type="stealth" w="lg" len="lg"/>
            </a:ln>
          </p:spPr>
        </p:sp>
        <p:sp>
          <p:nvSpPr>
            <p:cNvPr id="22546" name="Text Box 19"/>
            <p:cNvSpPr txBox="1"/>
            <p:nvPr/>
          </p:nvSpPr>
          <p:spPr>
            <a:xfrm>
              <a:off x="1536" y="2940"/>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47" name="Text Box 20"/>
            <p:cNvSpPr txBox="1"/>
            <p:nvPr/>
          </p:nvSpPr>
          <p:spPr>
            <a:xfrm>
              <a:off x="779" y="3326"/>
              <a:ext cx="990"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One-to-one</a:t>
              </a:r>
            </a:p>
          </p:txBody>
        </p:sp>
        <p:sp>
          <p:nvSpPr>
            <p:cNvPr id="22548" name="Text Box 21"/>
            <p:cNvSpPr txBox="1"/>
            <p:nvPr/>
          </p:nvSpPr>
          <p:spPr>
            <a:xfrm>
              <a:off x="2304" y="2606"/>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49" name="Text Box 22"/>
            <p:cNvSpPr txBox="1"/>
            <p:nvPr/>
          </p:nvSpPr>
          <p:spPr>
            <a:xfrm>
              <a:off x="2304" y="2413"/>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50" name="Text Box 23"/>
            <p:cNvSpPr txBox="1"/>
            <p:nvPr/>
          </p:nvSpPr>
          <p:spPr>
            <a:xfrm>
              <a:off x="2304" y="2221"/>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51" name="Text Box 24"/>
            <p:cNvSpPr txBox="1"/>
            <p:nvPr/>
          </p:nvSpPr>
          <p:spPr>
            <a:xfrm>
              <a:off x="2304" y="2029"/>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52" name="Text Box 25"/>
            <p:cNvSpPr txBox="1"/>
            <p:nvPr/>
          </p:nvSpPr>
          <p:spPr>
            <a:xfrm>
              <a:off x="3024" y="2509"/>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53" name="Text Box 26"/>
            <p:cNvSpPr txBox="1"/>
            <p:nvPr/>
          </p:nvSpPr>
          <p:spPr>
            <a:xfrm>
              <a:off x="3024" y="2701"/>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54" name="Text Box 27"/>
            <p:cNvSpPr txBox="1"/>
            <p:nvPr/>
          </p:nvSpPr>
          <p:spPr>
            <a:xfrm>
              <a:off x="3024" y="2269"/>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55" name="Text Box 28"/>
            <p:cNvSpPr txBox="1"/>
            <p:nvPr/>
          </p:nvSpPr>
          <p:spPr>
            <a:xfrm>
              <a:off x="3024" y="2029"/>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56" name="Line 29"/>
            <p:cNvSpPr/>
            <p:nvPr/>
          </p:nvSpPr>
          <p:spPr>
            <a:xfrm>
              <a:off x="2400" y="2208"/>
              <a:ext cx="720" cy="240"/>
            </a:xfrm>
            <a:prstGeom prst="line">
              <a:avLst/>
            </a:prstGeom>
            <a:ln w="9525" cap="flat" cmpd="sng">
              <a:solidFill>
                <a:schemeClr val="tx1"/>
              </a:solidFill>
              <a:prstDash val="solid"/>
              <a:headEnd type="none" w="med" len="med"/>
              <a:tailEnd type="stealth" w="lg" len="lg"/>
            </a:ln>
          </p:spPr>
        </p:sp>
        <p:sp>
          <p:nvSpPr>
            <p:cNvPr id="22557" name="Line 30"/>
            <p:cNvSpPr/>
            <p:nvPr/>
          </p:nvSpPr>
          <p:spPr>
            <a:xfrm flipV="1">
              <a:off x="2400" y="2208"/>
              <a:ext cx="720" cy="192"/>
            </a:xfrm>
            <a:prstGeom prst="line">
              <a:avLst/>
            </a:prstGeom>
            <a:ln w="9525" cap="flat" cmpd="sng">
              <a:solidFill>
                <a:schemeClr val="tx1"/>
              </a:solidFill>
              <a:prstDash val="solid"/>
              <a:headEnd type="none" w="med" len="med"/>
              <a:tailEnd type="stealth" w="lg" len="lg"/>
            </a:ln>
          </p:spPr>
        </p:sp>
        <p:sp>
          <p:nvSpPr>
            <p:cNvPr id="22558" name="Line 31"/>
            <p:cNvSpPr/>
            <p:nvPr/>
          </p:nvSpPr>
          <p:spPr>
            <a:xfrm flipV="1">
              <a:off x="2400" y="2208"/>
              <a:ext cx="720" cy="384"/>
            </a:xfrm>
            <a:prstGeom prst="line">
              <a:avLst/>
            </a:prstGeom>
            <a:ln w="9525" cap="flat" cmpd="sng">
              <a:solidFill>
                <a:schemeClr val="tx1"/>
              </a:solidFill>
              <a:prstDash val="solid"/>
              <a:headEnd type="none" w="med" len="med"/>
              <a:tailEnd type="stealth" w="lg" len="lg"/>
            </a:ln>
          </p:spPr>
        </p:sp>
        <p:sp>
          <p:nvSpPr>
            <p:cNvPr id="22559" name="Line 32"/>
            <p:cNvSpPr/>
            <p:nvPr/>
          </p:nvSpPr>
          <p:spPr>
            <a:xfrm>
              <a:off x="2400" y="2784"/>
              <a:ext cx="720" cy="288"/>
            </a:xfrm>
            <a:prstGeom prst="line">
              <a:avLst/>
            </a:prstGeom>
            <a:ln w="9525" cap="flat" cmpd="sng">
              <a:solidFill>
                <a:schemeClr val="tx1"/>
              </a:solidFill>
              <a:prstDash val="solid"/>
              <a:headEnd type="none" w="med" len="med"/>
              <a:tailEnd type="stealth" w="lg" len="lg"/>
            </a:ln>
          </p:spPr>
        </p:sp>
        <p:sp>
          <p:nvSpPr>
            <p:cNvPr id="22560" name="Text Box 33"/>
            <p:cNvSpPr txBox="1"/>
            <p:nvPr/>
          </p:nvSpPr>
          <p:spPr>
            <a:xfrm>
              <a:off x="3024" y="2893"/>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61" name="Text Box 34"/>
            <p:cNvSpPr txBox="1"/>
            <p:nvPr/>
          </p:nvSpPr>
          <p:spPr>
            <a:xfrm>
              <a:off x="2160" y="3134"/>
              <a:ext cx="12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Not one-to-one</a:t>
              </a:r>
            </a:p>
          </p:txBody>
        </p:sp>
        <p:sp>
          <p:nvSpPr>
            <p:cNvPr id="22562" name="Text Box 35"/>
            <p:cNvSpPr txBox="1"/>
            <p:nvPr/>
          </p:nvSpPr>
          <p:spPr>
            <a:xfrm>
              <a:off x="3984" y="2701"/>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63" name="Text Box 36"/>
            <p:cNvSpPr txBox="1"/>
            <p:nvPr/>
          </p:nvSpPr>
          <p:spPr>
            <a:xfrm>
              <a:off x="3984" y="2509"/>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64" name="Text Box 37"/>
            <p:cNvSpPr txBox="1"/>
            <p:nvPr/>
          </p:nvSpPr>
          <p:spPr>
            <a:xfrm>
              <a:off x="3984" y="2317"/>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65" name="Text Box 38"/>
            <p:cNvSpPr txBox="1"/>
            <p:nvPr/>
          </p:nvSpPr>
          <p:spPr>
            <a:xfrm>
              <a:off x="3984" y="2126"/>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66" name="Text Box 39"/>
            <p:cNvSpPr txBox="1"/>
            <p:nvPr/>
          </p:nvSpPr>
          <p:spPr>
            <a:xfrm>
              <a:off x="4704" y="2606"/>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67" name="Text Box 40"/>
            <p:cNvSpPr txBox="1"/>
            <p:nvPr/>
          </p:nvSpPr>
          <p:spPr>
            <a:xfrm>
              <a:off x="4704" y="2798"/>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68" name="Text Box 41"/>
            <p:cNvSpPr txBox="1"/>
            <p:nvPr/>
          </p:nvSpPr>
          <p:spPr>
            <a:xfrm>
              <a:off x="4704" y="2366"/>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69" name="Text Box 42"/>
            <p:cNvSpPr txBox="1"/>
            <p:nvPr/>
          </p:nvSpPr>
          <p:spPr>
            <a:xfrm>
              <a:off x="4704" y="2126"/>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70" name="Line 43"/>
            <p:cNvSpPr/>
            <p:nvPr/>
          </p:nvSpPr>
          <p:spPr>
            <a:xfrm>
              <a:off x="4080" y="2304"/>
              <a:ext cx="720" cy="240"/>
            </a:xfrm>
            <a:prstGeom prst="line">
              <a:avLst/>
            </a:prstGeom>
            <a:ln w="9525" cap="flat" cmpd="sng">
              <a:solidFill>
                <a:schemeClr val="tx1"/>
              </a:solidFill>
              <a:prstDash val="solid"/>
              <a:headEnd type="none" w="med" len="med"/>
              <a:tailEnd type="stealth" w="lg" len="lg"/>
            </a:ln>
          </p:spPr>
        </p:sp>
        <p:sp>
          <p:nvSpPr>
            <p:cNvPr id="22571" name="Line 44"/>
            <p:cNvSpPr/>
            <p:nvPr/>
          </p:nvSpPr>
          <p:spPr>
            <a:xfrm flipV="1">
              <a:off x="4080" y="2304"/>
              <a:ext cx="720" cy="192"/>
            </a:xfrm>
            <a:prstGeom prst="line">
              <a:avLst/>
            </a:prstGeom>
            <a:ln w="9525" cap="flat" cmpd="sng">
              <a:solidFill>
                <a:schemeClr val="tx1"/>
              </a:solidFill>
              <a:prstDash val="solid"/>
              <a:headEnd type="none" w="med" len="med"/>
              <a:tailEnd type="stealth" w="lg" len="lg"/>
            </a:ln>
          </p:spPr>
        </p:sp>
        <p:sp>
          <p:nvSpPr>
            <p:cNvPr id="22572" name="Line 45"/>
            <p:cNvSpPr/>
            <p:nvPr/>
          </p:nvSpPr>
          <p:spPr>
            <a:xfrm>
              <a:off x="4080" y="2688"/>
              <a:ext cx="720" cy="288"/>
            </a:xfrm>
            <a:prstGeom prst="line">
              <a:avLst/>
            </a:prstGeom>
            <a:ln w="9525" cap="flat" cmpd="sng">
              <a:solidFill>
                <a:schemeClr val="tx1"/>
              </a:solidFill>
              <a:prstDash val="solid"/>
              <a:headEnd type="none" w="med" len="med"/>
              <a:tailEnd type="stealth" w="lg" len="lg"/>
            </a:ln>
          </p:spPr>
        </p:sp>
        <p:sp>
          <p:nvSpPr>
            <p:cNvPr id="22573" name="Line 46"/>
            <p:cNvSpPr/>
            <p:nvPr/>
          </p:nvSpPr>
          <p:spPr>
            <a:xfrm>
              <a:off x="4080" y="2880"/>
              <a:ext cx="720" cy="288"/>
            </a:xfrm>
            <a:prstGeom prst="line">
              <a:avLst/>
            </a:prstGeom>
            <a:ln w="9525" cap="flat" cmpd="sng">
              <a:solidFill>
                <a:schemeClr val="tx1"/>
              </a:solidFill>
              <a:prstDash val="solid"/>
              <a:headEnd type="none" w="med" len="med"/>
              <a:tailEnd type="stealth" w="lg" len="lg"/>
            </a:ln>
          </p:spPr>
        </p:sp>
        <p:sp>
          <p:nvSpPr>
            <p:cNvPr id="22574" name="Text Box 47"/>
            <p:cNvSpPr txBox="1"/>
            <p:nvPr/>
          </p:nvSpPr>
          <p:spPr>
            <a:xfrm>
              <a:off x="4704" y="2989"/>
              <a:ext cx="183" cy="35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2575" name="Text Box 48"/>
            <p:cNvSpPr txBox="1"/>
            <p:nvPr/>
          </p:nvSpPr>
          <p:spPr>
            <a:xfrm>
              <a:off x="3986" y="3086"/>
              <a:ext cx="995" cy="646"/>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Not even a </a:t>
              </a:r>
              <a:br>
                <a:rPr lang="en-US" altLang="zh-CN" sz="2400" dirty="0">
                  <a:latin typeface="Times New Roman" panose="02020603050405020304" pitchFamily="18" charset="0"/>
                  <a:ea typeface="宋体" panose="02010600030101010101" pitchFamily="2" charset="-122"/>
                </a:rPr>
              </a:br>
              <a:r>
                <a:rPr lang="en-US" altLang="zh-CN" sz="2400" dirty="0">
                  <a:latin typeface="Times New Roman" panose="02020603050405020304" pitchFamily="18" charset="0"/>
                  <a:ea typeface="宋体" panose="02010600030101010101" pitchFamily="2" charset="-122"/>
                </a:rPr>
                <a:t>function!</a:t>
              </a:r>
            </a:p>
          </p:txBody>
        </p:sp>
        <p:sp>
          <p:nvSpPr>
            <p:cNvPr id="22576" name="Line 49"/>
            <p:cNvSpPr/>
            <p:nvPr/>
          </p:nvSpPr>
          <p:spPr>
            <a:xfrm>
              <a:off x="4080" y="2688"/>
              <a:ext cx="720" cy="96"/>
            </a:xfrm>
            <a:prstGeom prst="line">
              <a:avLst/>
            </a:prstGeom>
            <a:ln w="9525" cap="flat" cmpd="sng">
              <a:solidFill>
                <a:schemeClr val="tx1"/>
              </a:solidFill>
              <a:prstDash val="solid"/>
              <a:headEnd type="none" w="med" len="med"/>
              <a:tailEnd type="stealth" w="lg" len="lg"/>
            </a:ln>
          </p:spPr>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Onto (Surjective) Functions</a:t>
            </a:r>
          </a:p>
        </p:txBody>
      </p:sp>
      <p:sp>
        <p:nvSpPr>
          <p:cNvPr id="23555" name="Rectangle 3"/>
          <p:cNvSpPr>
            <a:spLocks noGrp="1"/>
          </p:cNvSpPr>
          <p:nvPr>
            <p:ph idx="1"/>
          </p:nvPr>
        </p:nvSpPr>
        <p:spPr>
          <a:xfrm>
            <a:off x="685800" y="1524000"/>
            <a:ext cx="7772400" cy="4724400"/>
          </a:xfrm>
        </p:spPr>
        <p:txBody>
          <a:bodyPr vert="horz" wrap="square" lIns="91440" tIns="45720" rIns="91440" bIns="45720" anchor="t"/>
          <a:lstStyle/>
          <a:p>
            <a:pPr eaLnBrk="1" hangingPunct="1"/>
            <a:r>
              <a:rPr lang="en-US" altLang="zh-CN" dirty="0">
                <a:ea typeface="宋体" panose="02010600030101010101" pitchFamily="2" charset="-122"/>
              </a:rPr>
              <a:t>A function </a:t>
            </a:r>
            <a:r>
              <a:rPr lang="en-US" altLang="zh-CN" i="1" dirty="0">
                <a:ea typeface="宋体" panose="02010600030101010101" pitchFamily="2" charset="-122"/>
              </a:rPr>
              <a:t>f</a:t>
            </a:r>
            <a:r>
              <a:rPr lang="en-US" altLang="zh-CN" dirty="0">
                <a:ea typeface="宋体" panose="02010600030101010101" pitchFamily="2" charset="-122"/>
              </a:rPr>
              <a:t>:</a:t>
            </a:r>
            <a:r>
              <a:rPr lang="en-US" altLang="zh-CN" i="1" dirty="0">
                <a:ea typeface="宋体" panose="02010600030101010101" pitchFamily="2" charset="-122"/>
              </a:rPr>
              <a:t>A</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B</a:t>
            </a:r>
            <a:r>
              <a:rPr lang="en-US" altLang="zh-CN" dirty="0">
                <a:ea typeface="宋体" panose="02010600030101010101" pitchFamily="2" charset="-122"/>
                <a:sym typeface="Symbol" panose="05050102010706020507" pitchFamily="18" charset="2"/>
              </a:rPr>
              <a:t> is </a:t>
            </a:r>
            <a:r>
              <a:rPr lang="en-US" altLang="zh-CN" i="1" dirty="0">
                <a:ea typeface="宋体" panose="02010600030101010101" pitchFamily="2" charset="-122"/>
                <a:sym typeface="Symbol" panose="05050102010706020507" pitchFamily="18" charset="2"/>
              </a:rPr>
              <a:t>onto</a:t>
            </a:r>
            <a:r>
              <a:rPr lang="en-US" altLang="zh-CN" dirty="0">
                <a:ea typeface="宋体" panose="02010600030101010101" pitchFamily="2" charset="-122"/>
                <a:sym typeface="Symbol" panose="05050102010706020507" pitchFamily="18" charset="2"/>
              </a:rPr>
              <a:t> or </a:t>
            </a:r>
            <a:r>
              <a:rPr lang="en-US" altLang="zh-CN" i="1" dirty="0">
                <a:ea typeface="宋体" panose="02010600030101010101" pitchFamily="2" charset="-122"/>
                <a:sym typeface="Symbol" panose="05050102010706020507" pitchFamily="18" charset="2"/>
              </a:rPr>
              <a:t>surjective</a:t>
            </a:r>
            <a:r>
              <a:rPr lang="en-US" altLang="zh-CN" dirty="0">
                <a:ea typeface="宋体" panose="02010600030101010101" pitchFamily="2" charset="-122"/>
                <a:sym typeface="Symbol" panose="05050102010706020507" pitchFamily="18" charset="2"/>
              </a:rPr>
              <a:t> or </a:t>
            </a:r>
            <a:r>
              <a:rPr lang="en-US" altLang="zh-CN" i="1" dirty="0">
                <a:ea typeface="宋体" panose="02010600030101010101" pitchFamily="2" charset="-122"/>
                <a:sym typeface="Symbol" panose="05050102010706020507" pitchFamily="18" charset="2"/>
              </a:rPr>
              <a:t>a surjection</a:t>
            </a:r>
            <a:r>
              <a:rPr lang="en-US" altLang="zh-CN" dirty="0">
                <a:ea typeface="宋体" panose="02010600030101010101" pitchFamily="2" charset="-122"/>
                <a:sym typeface="Symbol" panose="05050102010706020507" pitchFamily="18" charset="2"/>
              </a:rPr>
              <a:t> iff its range is equal to its codomain (</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b</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B</a:t>
            </a:r>
            <a:r>
              <a:rPr lang="en-US" altLang="zh-CN" dirty="0">
                <a:solidFill>
                  <a:srgbClr val="FF0000"/>
                </a:solidFill>
                <a:ea typeface="宋体" panose="02010600030101010101" pitchFamily="2" charset="-122"/>
                <a:sym typeface="Symbol" panose="05050102010706020507" pitchFamily="18" charset="2"/>
              </a:rPr>
              <a:t>, </a:t>
            </a:r>
            <a:r>
              <a:rPr lang="en-US" altLang="zh-CN" i="1" dirty="0">
                <a:solidFill>
                  <a:srgbClr val="FF0000"/>
                </a:solidFill>
                <a:ea typeface="宋体" panose="02010600030101010101" pitchFamily="2" charset="-122"/>
                <a:sym typeface="Symbol" panose="05050102010706020507" pitchFamily="18" charset="2"/>
              </a:rPr>
              <a:t>a</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A</a:t>
            </a:r>
            <a:r>
              <a:rPr lang="en-US" altLang="zh-CN" dirty="0">
                <a:solidFill>
                  <a:srgbClr val="FF0000"/>
                </a:solidFill>
                <a:ea typeface="宋体" panose="02010600030101010101" pitchFamily="2" charset="-122"/>
                <a:sym typeface="Symbol" panose="05050102010706020507" pitchFamily="18" charset="2"/>
              </a:rPr>
              <a:t>: </a:t>
            </a:r>
            <a:r>
              <a:rPr lang="en-US" altLang="zh-CN" i="1" dirty="0">
                <a:solidFill>
                  <a:srgbClr val="FF0000"/>
                </a:solidFill>
                <a:ea typeface="宋体" panose="02010600030101010101" pitchFamily="2" charset="-122"/>
                <a:sym typeface="Symbol" panose="05050102010706020507" pitchFamily="18" charset="2"/>
              </a:rPr>
              <a:t>f</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a</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b</a:t>
            </a:r>
            <a:r>
              <a:rPr lang="en-US" altLang="zh-CN" dirty="0">
                <a:ea typeface="宋体" panose="02010600030101010101" pitchFamily="2" charset="-122"/>
                <a:sym typeface="Symbol" panose="05050102010706020507" pitchFamily="18" charset="2"/>
              </a:rPr>
              <a:t>).</a:t>
            </a:r>
          </a:p>
          <a:p>
            <a:pPr eaLnBrk="1" hangingPunct="1"/>
            <a:endParaRPr lang="en-US" altLang="zh-CN" dirty="0">
              <a:ea typeface="宋体" panose="02010600030101010101" pitchFamily="2" charset="-122"/>
              <a:sym typeface="Symbol" panose="05050102010706020507" pitchFamily="18" charset="2"/>
            </a:endParaRPr>
          </a:p>
          <a:p>
            <a:pPr eaLnBrk="1" hangingPunct="1"/>
            <a:r>
              <a:rPr lang="en-US" altLang="zh-CN" dirty="0">
                <a:solidFill>
                  <a:srgbClr val="006600"/>
                </a:solidFill>
                <a:ea typeface="宋体" panose="02010600030101010101" pitchFamily="2" charset="-122"/>
                <a:sym typeface="Symbol" panose="05050102010706020507" pitchFamily="18" charset="2"/>
              </a:rPr>
              <a:t>Think: An </a:t>
            </a:r>
            <a:r>
              <a:rPr lang="en-US" altLang="zh-CN" i="1" dirty="0">
                <a:solidFill>
                  <a:srgbClr val="006600"/>
                </a:solidFill>
                <a:ea typeface="宋体" panose="02010600030101010101" pitchFamily="2" charset="-122"/>
                <a:sym typeface="Symbol" panose="05050102010706020507" pitchFamily="18" charset="2"/>
              </a:rPr>
              <a:t>onto</a:t>
            </a:r>
            <a:r>
              <a:rPr lang="en-US" altLang="zh-CN" dirty="0">
                <a:solidFill>
                  <a:srgbClr val="006600"/>
                </a:solidFill>
                <a:ea typeface="宋体" panose="02010600030101010101" pitchFamily="2" charset="-122"/>
                <a:sym typeface="Symbol" panose="05050102010706020507" pitchFamily="18" charset="2"/>
              </a:rPr>
              <a:t> function maps the set </a:t>
            </a:r>
            <a:r>
              <a:rPr lang="en-US" altLang="zh-CN" i="1" dirty="0">
                <a:solidFill>
                  <a:srgbClr val="006600"/>
                </a:solidFill>
                <a:ea typeface="宋体" panose="02010600030101010101" pitchFamily="2" charset="-122"/>
                <a:sym typeface="Symbol" panose="05050102010706020507" pitchFamily="18" charset="2"/>
              </a:rPr>
              <a:t>A</a:t>
            </a:r>
            <a:r>
              <a:rPr lang="en-US" altLang="zh-CN" dirty="0">
                <a:solidFill>
                  <a:srgbClr val="006600"/>
                </a:solidFill>
                <a:ea typeface="宋体" panose="02010600030101010101" pitchFamily="2" charset="-122"/>
                <a:sym typeface="Symbol" panose="05050102010706020507" pitchFamily="18" charset="2"/>
              </a:rPr>
              <a:t> </a:t>
            </a:r>
            <a:r>
              <a:rPr lang="en-US" altLang="zh-CN" u="sng" dirty="0">
                <a:solidFill>
                  <a:srgbClr val="006600"/>
                </a:solidFill>
                <a:ea typeface="宋体" panose="02010600030101010101" pitchFamily="2" charset="-122"/>
                <a:sym typeface="Symbol" panose="05050102010706020507" pitchFamily="18" charset="2"/>
              </a:rPr>
              <a:t>onto</a:t>
            </a:r>
            <a:r>
              <a:rPr lang="en-US" altLang="zh-CN" dirty="0">
                <a:solidFill>
                  <a:srgbClr val="006600"/>
                </a:solidFill>
                <a:ea typeface="宋体" panose="02010600030101010101" pitchFamily="2" charset="-122"/>
                <a:sym typeface="Symbol" panose="05050102010706020507" pitchFamily="18" charset="2"/>
              </a:rPr>
              <a:t> (over, covering) the </a:t>
            </a:r>
            <a:r>
              <a:rPr lang="en-US" altLang="zh-CN" i="1" dirty="0">
                <a:solidFill>
                  <a:srgbClr val="006600"/>
                </a:solidFill>
                <a:ea typeface="宋体" panose="02010600030101010101" pitchFamily="2" charset="-122"/>
                <a:sym typeface="Symbol" panose="05050102010706020507" pitchFamily="18" charset="2"/>
              </a:rPr>
              <a:t>entirety</a:t>
            </a:r>
            <a:r>
              <a:rPr lang="en-US" altLang="zh-CN" dirty="0">
                <a:solidFill>
                  <a:srgbClr val="006600"/>
                </a:solidFill>
                <a:ea typeface="宋体" panose="02010600030101010101" pitchFamily="2" charset="-122"/>
                <a:sym typeface="Symbol" panose="05050102010706020507" pitchFamily="18" charset="2"/>
              </a:rPr>
              <a:t> of the set </a:t>
            </a:r>
            <a:r>
              <a:rPr lang="en-US" altLang="zh-CN" i="1" dirty="0">
                <a:solidFill>
                  <a:srgbClr val="006600"/>
                </a:solidFill>
                <a:ea typeface="宋体" panose="02010600030101010101" pitchFamily="2" charset="-122"/>
                <a:sym typeface="Symbol" panose="05050102010706020507" pitchFamily="18" charset="2"/>
              </a:rPr>
              <a:t>B</a:t>
            </a:r>
            <a:r>
              <a:rPr lang="en-US" altLang="zh-CN" dirty="0">
                <a:solidFill>
                  <a:srgbClr val="006600"/>
                </a:solidFill>
                <a:ea typeface="宋体" panose="02010600030101010101" pitchFamily="2" charset="-122"/>
                <a:sym typeface="Symbol" panose="05050102010706020507" pitchFamily="18" charset="2"/>
              </a:rPr>
              <a:t>, not just over a piece of it.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Illustration of Onto</a:t>
            </a:r>
          </a:p>
        </p:txBody>
      </p:sp>
      <p:sp>
        <p:nvSpPr>
          <p:cNvPr id="24579" name="Rectangle 3"/>
          <p:cNvSpPr>
            <a:spLocks noGrp="1"/>
          </p:cNvSpPr>
          <p:nvPr>
            <p:ph idx="1"/>
          </p:nvPr>
        </p:nvSpPr>
        <p:spPr>
          <a:xfrm>
            <a:off x="609600" y="1600200"/>
            <a:ext cx="7924800" cy="990600"/>
          </a:xfrm>
        </p:spPr>
        <p:txBody>
          <a:bodyPr vert="horz" wrap="square" lIns="91440" tIns="45720" rIns="91440" bIns="45720" anchor="t"/>
          <a:lstStyle/>
          <a:p>
            <a:pPr eaLnBrk="1" hangingPunct="1">
              <a:lnSpc>
                <a:spcPct val="90000"/>
              </a:lnSpc>
            </a:pPr>
            <a:r>
              <a:rPr lang="en-US" altLang="zh-CN" dirty="0">
                <a:ea typeface="宋体" panose="02010600030101010101" pitchFamily="2" charset="-122"/>
              </a:rPr>
              <a:t>Some functions that are, or are not, </a:t>
            </a:r>
            <a:r>
              <a:rPr lang="en-US" altLang="zh-CN" i="1" dirty="0">
                <a:ea typeface="宋体" panose="02010600030101010101" pitchFamily="2" charset="-122"/>
              </a:rPr>
              <a:t>onto</a:t>
            </a:r>
            <a:r>
              <a:rPr lang="en-US" altLang="zh-CN" dirty="0">
                <a:ea typeface="宋体" panose="02010600030101010101" pitchFamily="2" charset="-122"/>
              </a:rPr>
              <a:t> their codomains:</a:t>
            </a:r>
          </a:p>
        </p:txBody>
      </p:sp>
      <p:sp>
        <p:nvSpPr>
          <p:cNvPr id="24580" name="Text Box 61"/>
          <p:cNvSpPr txBox="1"/>
          <p:nvPr/>
        </p:nvSpPr>
        <p:spPr>
          <a:xfrm>
            <a:off x="1066800" y="4465638"/>
            <a:ext cx="1724025" cy="82232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Onto</a:t>
            </a:r>
            <a:br>
              <a:rPr lang="en-US" altLang="zh-CN" sz="2400" dirty="0">
                <a:latin typeface="Times New Roman" panose="02020603050405020304" pitchFamily="18" charset="0"/>
                <a:ea typeface="宋体" panose="02010600030101010101" pitchFamily="2" charset="-122"/>
              </a:rPr>
            </a:br>
            <a:r>
              <a:rPr lang="en-US" altLang="zh-CN" sz="2400" dirty="0">
                <a:latin typeface="Times New Roman" panose="02020603050405020304" pitchFamily="18" charset="0"/>
                <a:ea typeface="宋体" panose="02010600030101010101" pitchFamily="2" charset="-122"/>
              </a:rPr>
              <a:t>(but not 1-1)</a:t>
            </a:r>
          </a:p>
        </p:txBody>
      </p:sp>
      <p:sp>
        <p:nvSpPr>
          <p:cNvPr id="24581" name="Text Box 62"/>
          <p:cNvSpPr txBox="1"/>
          <p:nvPr/>
        </p:nvSpPr>
        <p:spPr>
          <a:xfrm>
            <a:off x="1123950" y="38862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582" name="Text Box 63"/>
          <p:cNvSpPr txBox="1"/>
          <p:nvPr/>
        </p:nvSpPr>
        <p:spPr>
          <a:xfrm>
            <a:off x="1123950" y="35052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583" name="Text Box 64"/>
          <p:cNvSpPr txBox="1"/>
          <p:nvPr/>
        </p:nvSpPr>
        <p:spPr>
          <a:xfrm>
            <a:off x="1123950" y="32004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584" name="Text Box 65"/>
          <p:cNvSpPr txBox="1"/>
          <p:nvPr/>
        </p:nvSpPr>
        <p:spPr>
          <a:xfrm>
            <a:off x="1123950" y="28956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585" name="Text Box 66"/>
          <p:cNvSpPr txBox="1"/>
          <p:nvPr/>
        </p:nvSpPr>
        <p:spPr>
          <a:xfrm>
            <a:off x="2266950" y="36576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586" name="Text Box 67"/>
          <p:cNvSpPr txBox="1"/>
          <p:nvPr/>
        </p:nvSpPr>
        <p:spPr>
          <a:xfrm>
            <a:off x="1123950" y="42672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587" name="Text Box 68"/>
          <p:cNvSpPr txBox="1"/>
          <p:nvPr/>
        </p:nvSpPr>
        <p:spPr>
          <a:xfrm>
            <a:off x="2266950" y="32766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588" name="Text Box 69"/>
          <p:cNvSpPr txBox="1"/>
          <p:nvPr/>
        </p:nvSpPr>
        <p:spPr>
          <a:xfrm>
            <a:off x="2266950" y="28956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589" name="Line 70"/>
          <p:cNvSpPr/>
          <p:nvPr/>
        </p:nvSpPr>
        <p:spPr>
          <a:xfrm>
            <a:off x="1276350" y="3124200"/>
            <a:ext cx="1143000" cy="381000"/>
          </a:xfrm>
          <a:prstGeom prst="line">
            <a:avLst/>
          </a:prstGeom>
          <a:ln w="9525" cap="flat" cmpd="sng">
            <a:solidFill>
              <a:schemeClr val="tx1"/>
            </a:solidFill>
            <a:prstDash val="solid"/>
            <a:headEnd type="none" w="med" len="med"/>
            <a:tailEnd type="stealth" w="lg" len="lg"/>
          </a:ln>
        </p:spPr>
      </p:sp>
      <p:sp>
        <p:nvSpPr>
          <p:cNvPr id="24590" name="Line 71"/>
          <p:cNvSpPr/>
          <p:nvPr/>
        </p:nvSpPr>
        <p:spPr>
          <a:xfrm flipV="1">
            <a:off x="1276350" y="3124200"/>
            <a:ext cx="1143000" cy="304800"/>
          </a:xfrm>
          <a:prstGeom prst="line">
            <a:avLst/>
          </a:prstGeom>
          <a:ln w="9525" cap="flat" cmpd="sng">
            <a:solidFill>
              <a:schemeClr val="tx1"/>
            </a:solidFill>
            <a:prstDash val="solid"/>
            <a:headEnd type="none" w="med" len="med"/>
            <a:tailEnd type="stealth" w="lg" len="lg"/>
          </a:ln>
        </p:spPr>
      </p:sp>
      <p:sp>
        <p:nvSpPr>
          <p:cNvPr id="24591" name="Line 72"/>
          <p:cNvSpPr/>
          <p:nvPr/>
        </p:nvSpPr>
        <p:spPr>
          <a:xfrm>
            <a:off x="1276350" y="3733800"/>
            <a:ext cx="1143000" cy="152400"/>
          </a:xfrm>
          <a:prstGeom prst="line">
            <a:avLst/>
          </a:prstGeom>
          <a:ln w="9525" cap="flat" cmpd="sng">
            <a:solidFill>
              <a:schemeClr val="tx1"/>
            </a:solidFill>
            <a:prstDash val="solid"/>
            <a:headEnd type="none" w="med" len="med"/>
            <a:tailEnd type="stealth" w="lg" len="lg"/>
          </a:ln>
        </p:spPr>
      </p:sp>
      <p:sp>
        <p:nvSpPr>
          <p:cNvPr id="24592" name="Line 73"/>
          <p:cNvSpPr/>
          <p:nvPr/>
        </p:nvSpPr>
        <p:spPr>
          <a:xfrm>
            <a:off x="1276350" y="4114800"/>
            <a:ext cx="1143000" cy="152400"/>
          </a:xfrm>
          <a:prstGeom prst="line">
            <a:avLst/>
          </a:prstGeom>
          <a:ln w="9525" cap="flat" cmpd="sng">
            <a:solidFill>
              <a:schemeClr val="tx1"/>
            </a:solidFill>
            <a:prstDash val="solid"/>
            <a:headEnd type="none" w="med" len="med"/>
            <a:tailEnd type="stealth" w="lg" len="lg"/>
          </a:ln>
        </p:spPr>
      </p:sp>
      <p:sp>
        <p:nvSpPr>
          <p:cNvPr id="24593" name="Text Box 74"/>
          <p:cNvSpPr txBox="1"/>
          <p:nvPr/>
        </p:nvSpPr>
        <p:spPr>
          <a:xfrm>
            <a:off x="2266950" y="40386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594" name="Line 75"/>
          <p:cNvSpPr/>
          <p:nvPr/>
        </p:nvSpPr>
        <p:spPr>
          <a:xfrm flipV="1">
            <a:off x="1276350" y="4267200"/>
            <a:ext cx="1143000" cy="228600"/>
          </a:xfrm>
          <a:prstGeom prst="line">
            <a:avLst/>
          </a:prstGeom>
          <a:ln w="9525" cap="flat" cmpd="sng">
            <a:solidFill>
              <a:schemeClr val="tx1"/>
            </a:solidFill>
            <a:prstDash val="solid"/>
            <a:headEnd type="none" w="med" len="med"/>
            <a:tailEnd type="stealth" w="lg" len="lg"/>
          </a:ln>
        </p:spPr>
      </p:sp>
      <p:sp>
        <p:nvSpPr>
          <p:cNvPr id="24595" name="Text Box 76"/>
          <p:cNvSpPr txBox="1"/>
          <p:nvPr/>
        </p:nvSpPr>
        <p:spPr>
          <a:xfrm>
            <a:off x="3322638" y="4465638"/>
            <a:ext cx="1327150" cy="82232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Not Onto</a:t>
            </a:r>
            <a:br>
              <a:rPr lang="en-US" altLang="zh-CN" sz="2400" dirty="0">
                <a:latin typeface="Times New Roman" panose="02020603050405020304" pitchFamily="18" charset="0"/>
                <a:ea typeface="宋体" panose="02010600030101010101" pitchFamily="2" charset="-122"/>
              </a:rPr>
            </a:br>
            <a:r>
              <a:rPr lang="en-US" altLang="zh-CN" sz="2400" dirty="0">
                <a:latin typeface="Times New Roman" panose="02020603050405020304" pitchFamily="18" charset="0"/>
                <a:ea typeface="宋体" panose="02010600030101010101" pitchFamily="2" charset="-122"/>
              </a:rPr>
              <a:t>(or 1-1)</a:t>
            </a:r>
          </a:p>
        </p:txBody>
      </p:sp>
      <p:sp>
        <p:nvSpPr>
          <p:cNvPr id="24596" name="Text Box 77"/>
          <p:cNvSpPr txBox="1"/>
          <p:nvPr/>
        </p:nvSpPr>
        <p:spPr>
          <a:xfrm>
            <a:off x="3181350" y="38862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597" name="Text Box 78"/>
          <p:cNvSpPr txBox="1"/>
          <p:nvPr/>
        </p:nvSpPr>
        <p:spPr>
          <a:xfrm>
            <a:off x="3181350" y="35052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598" name="Text Box 79"/>
          <p:cNvSpPr txBox="1"/>
          <p:nvPr/>
        </p:nvSpPr>
        <p:spPr>
          <a:xfrm>
            <a:off x="3181350" y="32004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599" name="Text Box 80"/>
          <p:cNvSpPr txBox="1"/>
          <p:nvPr/>
        </p:nvSpPr>
        <p:spPr>
          <a:xfrm>
            <a:off x="3181350" y="28956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600" name="Text Box 81"/>
          <p:cNvSpPr txBox="1"/>
          <p:nvPr/>
        </p:nvSpPr>
        <p:spPr>
          <a:xfrm>
            <a:off x="4324350" y="36576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601" name="Text Box 82"/>
          <p:cNvSpPr txBox="1"/>
          <p:nvPr/>
        </p:nvSpPr>
        <p:spPr>
          <a:xfrm>
            <a:off x="3181350" y="42672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602" name="Text Box 83"/>
          <p:cNvSpPr txBox="1"/>
          <p:nvPr/>
        </p:nvSpPr>
        <p:spPr>
          <a:xfrm>
            <a:off x="4324350" y="32766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603" name="Text Box 84"/>
          <p:cNvSpPr txBox="1"/>
          <p:nvPr/>
        </p:nvSpPr>
        <p:spPr>
          <a:xfrm>
            <a:off x="4324350" y="28956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604" name="Line 85"/>
          <p:cNvSpPr/>
          <p:nvPr/>
        </p:nvSpPr>
        <p:spPr>
          <a:xfrm>
            <a:off x="3333750" y="3124200"/>
            <a:ext cx="1143000" cy="381000"/>
          </a:xfrm>
          <a:prstGeom prst="line">
            <a:avLst/>
          </a:prstGeom>
          <a:ln w="9525" cap="flat" cmpd="sng">
            <a:solidFill>
              <a:schemeClr val="tx1"/>
            </a:solidFill>
            <a:prstDash val="solid"/>
            <a:headEnd type="none" w="med" len="med"/>
            <a:tailEnd type="stealth" w="lg" len="lg"/>
          </a:ln>
        </p:spPr>
      </p:sp>
      <p:sp>
        <p:nvSpPr>
          <p:cNvPr id="24605" name="Line 86"/>
          <p:cNvSpPr/>
          <p:nvPr/>
        </p:nvSpPr>
        <p:spPr>
          <a:xfrm flipV="1">
            <a:off x="3333750" y="3124200"/>
            <a:ext cx="1143000" cy="304800"/>
          </a:xfrm>
          <a:prstGeom prst="line">
            <a:avLst/>
          </a:prstGeom>
          <a:ln w="9525" cap="flat" cmpd="sng">
            <a:solidFill>
              <a:schemeClr val="tx1"/>
            </a:solidFill>
            <a:prstDash val="solid"/>
            <a:headEnd type="none" w="med" len="med"/>
            <a:tailEnd type="stealth" w="lg" len="lg"/>
          </a:ln>
        </p:spPr>
      </p:sp>
      <p:sp>
        <p:nvSpPr>
          <p:cNvPr id="24606" name="Line 87"/>
          <p:cNvSpPr/>
          <p:nvPr/>
        </p:nvSpPr>
        <p:spPr>
          <a:xfrm flipV="1">
            <a:off x="3333750" y="3505200"/>
            <a:ext cx="1143000" cy="228600"/>
          </a:xfrm>
          <a:prstGeom prst="line">
            <a:avLst/>
          </a:prstGeom>
          <a:ln w="9525" cap="flat" cmpd="sng">
            <a:solidFill>
              <a:schemeClr val="tx1"/>
            </a:solidFill>
            <a:prstDash val="solid"/>
            <a:headEnd type="none" w="med" len="med"/>
            <a:tailEnd type="stealth" w="lg" len="lg"/>
          </a:ln>
        </p:spPr>
      </p:sp>
      <p:sp>
        <p:nvSpPr>
          <p:cNvPr id="24607" name="Line 88"/>
          <p:cNvSpPr/>
          <p:nvPr/>
        </p:nvSpPr>
        <p:spPr>
          <a:xfrm>
            <a:off x="3333750" y="4114800"/>
            <a:ext cx="1143000" cy="152400"/>
          </a:xfrm>
          <a:prstGeom prst="line">
            <a:avLst/>
          </a:prstGeom>
          <a:ln w="9525" cap="flat" cmpd="sng">
            <a:solidFill>
              <a:schemeClr val="tx1"/>
            </a:solidFill>
            <a:prstDash val="solid"/>
            <a:headEnd type="none" w="med" len="med"/>
            <a:tailEnd type="stealth" w="lg" len="lg"/>
          </a:ln>
        </p:spPr>
      </p:sp>
      <p:sp>
        <p:nvSpPr>
          <p:cNvPr id="24608" name="Text Box 89"/>
          <p:cNvSpPr txBox="1"/>
          <p:nvPr/>
        </p:nvSpPr>
        <p:spPr>
          <a:xfrm>
            <a:off x="4324350" y="40386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609" name="Line 90"/>
          <p:cNvSpPr/>
          <p:nvPr/>
        </p:nvSpPr>
        <p:spPr>
          <a:xfrm flipV="1">
            <a:off x="3333750" y="4267200"/>
            <a:ext cx="1143000" cy="228600"/>
          </a:xfrm>
          <a:prstGeom prst="line">
            <a:avLst/>
          </a:prstGeom>
          <a:ln w="9525" cap="flat" cmpd="sng">
            <a:solidFill>
              <a:schemeClr val="tx1"/>
            </a:solidFill>
            <a:prstDash val="solid"/>
            <a:headEnd type="none" w="med" len="med"/>
            <a:tailEnd type="stealth" w="lg" len="lg"/>
          </a:ln>
        </p:spPr>
      </p:sp>
      <p:sp>
        <p:nvSpPr>
          <p:cNvPr id="24610" name="Text Box 91"/>
          <p:cNvSpPr txBox="1"/>
          <p:nvPr/>
        </p:nvSpPr>
        <p:spPr>
          <a:xfrm>
            <a:off x="5186363" y="4541838"/>
            <a:ext cx="1258887" cy="82232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Both 1-1</a:t>
            </a:r>
            <a:br>
              <a:rPr lang="en-US" altLang="zh-CN" sz="2400" dirty="0">
                <a:latin typeface="Times New Roman" panose="02020603050405020304" pitchFamily="18" charset="0"/>
                <a:ea typeface="宋体" panose="02010600030101010101" pitchFamily="2" charset="-122"/>
              </a:rPr>
            </a:br>
            <a:r>
              <a:rPr lang="en-US" altLang="zh-CN" sz="2400" dirty="0">
                <a:latin typeface="Times New Roman" panose="02020603050405020304" pitchFamily="18" charset="0"/>
                <a:ea typeface="宋体" panose="02010600030101010101" pitchFamily="2" charset="-122"/>
              </a:rPr>
              <a:t>and onto</a:t>
            </a:r>
          </a:p>
        </p:txBody>
      </p:sp>
      <p:sp>
        <p:nvSpPr>
          <p:cNvPr id="24611" name="Text Box 92"/>
          <p:cNvSpPr txBox="1"/>
          <p:nvPr/>
        </p:nvSpPr>
        <p:spPr>
          <a:xfrm>
            <a:off x="5010150" y="39624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612" name="Text Box 93"/>
          <p:cNvSpPr txBox="1"/>
          <p:nvPr/>
        </p:nvSpPr>
        <p:spPr>
          <a:xfrm>
            <a:off x="5010150" y="35814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613" name="Text Box 94"/>
          <p:cNvSpPr txBox="1"/>
          <p:nvPr/>
        </p:nvSpPr>
        <p:spPr>
          <a:xfrm>
            <a:off x="5010150" y="32766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614" name="Text Box 95"/>
          <p:cNvSpPr txBox="1"/>
          <p:nvPr/>
        </p:nvSpPr>
        <p:spPr>
          <a:xfrm>
            <a:off x="5010150" y="29718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615" name="Text Box 96"/>
          <p:cNvSpPr txBox="1"/>
          <p:nvPr/>
        </p:nvSpPr>
        <p:spPr>
          <a:xfrm>
            <a:off x="6153150" y="37338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616" name="Text Box 97"/>
          <p:cNvSpPr txBox="1"/>
          <p:nvPr/>
        </p:nvSpPr>
        <p:spPr>
          <a:xfrm>
            <a:off x="6153150" y="33528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617" name="Text Box 98"/>
          <p:cNvSpPr txBox="1"/>
          <p:nvPr/>
        </p:nvSpPr>
        <p:spPr>
          <a:xfrm>
            <a:off x="6153150" y="29718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618" name="Line 99"/>
          <p:cNvSpPr/>
          <p:nvPr/>
        </p:nvSpPr>
        <p:spPr>
          <a:xfrm flipV="1">
            <a:off x="5162550" y="3200400"/>
            <a:ext cx="1143000" cy="304800"/>
          </a:xfrm>
          <a:prstGeom prst="line">
            <a:avLst/>
          </a:prstGeom>
          <a:ln w="9525" cap="flat" cmpd="sng">
            <a:solidFill>
              <a:schemeClr val="tx1"/>
            </a:solidFill>
            <a:prstDash val="solid"/>
            <a:headEnd type="none" w="med" len="med"/>
            <a:tailEnd type="stealth" w="lg" len="lg"/>
          </a:ln>
        </p:spPr>
      </p:sp>
      <p:sp>
        <p:nvSpPr>
          <p:cNvPr id="24619" name="Line 100"/>
          <p:cNvSpPr/>
          <p:nvPr/>
        </p:nvSpPr>
        <p:spPr>
          <a:xfrm flipV="1">
            <a:off x="5162550" y="3581400"/>
            <a:ext cx="1143000" cy="228600"/>
          </a:xfrm>
          <a:prstGeom prst="line">
            <a:avLst/>
          </a:prstGeom>
          <a:ln w="9525" cap="flat" cmpd="sng">
            <a:solidFill>
              <a:schemeClr val="tx1"/>
            </a:solidFill>
            <a:prstDash val="solid"/>
            <a:headEnd type="none" w="med" len="med"/>
            <a:tailEnd type="stealth" w="lg" len="lg"/>
          </a:ln>
        </p:spPr>
      </p:sp>
      <p:sp>
        <p:nvSpPr>
          <p:cNvPr id="24620" name="Line 101"/>
          <p:cNvSpPr/>
          <p:nvPr/>
        </p:nvSpPr>
        <p:spPr>
          <a:xfrm>
            <a:off x="5162550" y="3200400"/>
            <a:ext cx="1143000" cy="1143000"/>
          </a:xfrm>
          <a:prstGeom prst="line">
            <a:avLst/>
          </a:prstGeom>
          <a:ln w="9525" cap="flat" cmpd="sng">
            <a:solidFill>
              <a:schemeClr val="tx1"/>
            </a:solidFill>
            <a:prstDash val="solid"/>
            <a:headEnd type="none" w="med" len="med"/>
            <a:tailEnd type="stealth" w="lg" len="lg"/>
          </a:ln>
        </p:spPr>
      </p:sp>
      <p:sp>
        <p:nvSpPr>
          <p:cNvPr id="24621" name="Text Box 102"/>
          <p:cNvSpPr txBox="1"/>
          <p:nvPr/>
        </p:nvSpPr>
        <p:spPr>
          <a:xfrm>
            <a:off x="6153150" y="41148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622" name="Line 103"/>
          <p:cNvSpPr/>
          <p:nvPr/>
        </p:nvSpPr>
        <p:spPr>
          <a:xfrm flipV="1">
            <a:off x="5238750" y="3962400"/>
            <a:ext cx="1143000" cy="228600"/>
          </a:xfrm>
          <a:prstGeom prst="line">
            <a:avLst/>
          </a:prstGeom>
          <a:ln w="9525" cap="flat" cmpd="sng">
            <a:solidFill>
              <a:schemeClr val="tx1"/>
            </a:solidFill>
            <a:prstDash val="solid"/>
            <a:headEnd type="none" w="med" len="med"/>
            <a:tailEnd type="stealth" w="lg" len="lg"/>
          </a:ln>
        </p:spPr>
      </p:sp>
      <p:sp>
        <p:nvSpPr>
          <p:cNvPr id="24623" name="Text Box 104"/>
          <p:cNvSpPr txBox="1"/>
          <p:nvPr/>
        </p:nvSpPr>
        <p:spPr>
          <a:xfrm>
            <a:off x="6896100" y="4541838"/>
            <a:ext cx="1190625" cy="82232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1-1 but</a:t>
            </a:r>
            <a:br>
              <a:rPr lang="en-US" altLang="zh-CN" sz="2400" dirty="0">
                <a:latin typeface="Times New Roman" panose="02020603050405020304" pitchFamily="18" charset="0"/>
                <a:ea typeface="宋体" panose="02010600030101010101" pitchFamily="2" charset="-122"/>
              </a:rPr>
            </a:br>
            <a:r>
              <a:rPr lang="en-US" altLang="zh-CN" sz="2400" dirty="0">
                <a:latin typeface="Times New Roman" panose="02020603050405020304" pitchFamily="18" charset="0"/>
                <a:ea typeface="宋体" panose="02010600030101010101" pitchFamily="2" charset="-122"/>
              </a:rPr>
              <a:t>not onto</a:t>
            </a:r>
          </a:p>
        </p:txBody>
      </p:sp>
      <p:sp>
        <p:nvSpPr>
          <p:cNvPr id="24624" name="Text Box 105"/>
          <p:cNvSpPr txBox="1"/>
          <p:nvPr/>
        </p:nvSpPr>
        <p:spPr>
          <a:xfrm>
            <a:off x="6686550" y="39624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625" name="Text Box 106"/>
          <p:cNvSpPr txBox="1"/>
          <p:nvPr/>
        </p:nvSpPr>
        <p:spPr>
          <a:xfrm>
            <a:off x="6686550" y="35814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626" name="Text Box 107"/>
          <p:cNvSpPr txBox="1"/>
          <p:nvPr/>
        </p:nvSpPr>
        <p:spPr>
          <a:xfrm>
            <a:off x="6686550" y="32766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627" name="Text Box 108"/>
          <p:cNvSpPr txBox="1"/>
          <p:nvPr/>
        </p:nvSpPr>
        <p:spPr>
          <a:xfrm>
            <a:off x="6686550" y="29718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628" name="Text Box 109"/>
          <p:cNvSpPr txBox="1"/>
          <p:nvPr/>
        </p:nvSpPr>
        <p:spPr>
          <a:xfrm>
            <a:off x="7829550" y="37338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629" name="Text Box 110"/>
          <p:cNvSpPr txBox="1"/>
          <p:nvPr/>
        </p:nvSpPr>
        <p:spPr>
          <a:xfrm>
            <a:off x="7829550" y="33528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630" name="Text Box 111"/>
          <p:cNvSpPr txBox="1"/>
          <p:nvPr/>
        </p:nvSpPr>
        <p:spPr>
          <a:xfrm>
            <a:off x="7829550" y="29718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631" name="Line 112"/>
          <p:cNvSpPr/>
          <p:nvPr/>
        </p:nvSpPr>
        <p:spPr>
          <a:xfrm flipV="1">
            <a:off x="6838950" y="3200400"/>
            <a:ext cx="1143000" cy="304800"/>
          </a:xfrm>
          <a:prstGeom prst="line">
            <a:avLst/>
          </a:prstGeom>
          <a:ln w="9525" cap="flat" cmpd="sng">
            <a:solidFill>
              <a:schemeClr val="tx1"/>
            </a:solidFill>
            <a:prstDash val="solid"/>
            <a:headEnd type="none" w="med" len="med"/>
            <a:tailEnd type="stealth" w="lg" len="lg"/>
          </a:ln>
        </p:spPr>
      </p:sp>
      <p:sp>
        <p:nvSpPr>
          <p:cNvPr id="24632" name="Line 113"/>
          <p:cNvSpPr/>
          <p:nvPr/>
        </p:nvSpPr>
        <p:spPr>
          <a:xfrm flipV="1">
            <a:off x="6838950" y="3581400"/>
            <a:ext cx="1143000" cy="228600"/>
          </a:xfrm>
          <a:prstGeom prst="line">
            <a:avLst/>
          </a:prstGeom>
          <a:ln w="9525" cap="flat" cmpd="sng">
            <a:solidFill>
              <a:schemeClr val="tx1"/>
            </a:solidFill>
            <a:prstDash val="solid"/>
            <a:headEnd type="none" w="med" len="med"/>
            <a:tailEnd type="stealth" w="lg" len="lg"/>
          </a:ln>
        </p:spPr>
      </p:sp>
      <p:sp>
        <p:nvSpPr>
          <p:cNvPr id="24633" name="Line 114"/>
          <p:cNvSpPr/>
          <p:nvPr/>
        </p:nvSpPr>
        <p:spPr>
          <a:xfrm>
            <a:off x="6838950" y="3200400"/>
            <a:ext cx="1143000" cy="1143000"/>
          </a:xfrm>
          <a:prstGeom prst="line">
            <a:avLst/>
          </a:prstGeom>
          <a:ln w="9525" cap="flat" cmpd="sng">
            <a:solidFill>
              <a:schemeClr val="tx1"/>
            </a:solidFill>
            <a:prstDash val="solid"/>
            <a:headEnd type="none" w="med" len="med"/>
            <a:tailEnd type="stealth" w="lg" len="lg"/>
          </a:ln>
        </p:spPr>
      </p:sp>
      <p:sp>
        <p:nvSpPr>
          <p:cNvPr id="24634" name="Text Box 115"/>
          <p:cNvSpPr txBox="1"/>
          <p:nvPr/>
        </p:nvSpPr>
        <p:spPr>
          <a:xfrm>
            <a:off x="7829550" y="41148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24635" name="Line 116"/>
          <p:cNvSpPr/>
          <p:nvPr/>
        </p:nvSpPr>
        <p:spPr>
          <a:xfrm flipV="1">
            <a:off x="6915150" y="3962400"/>
            <a:ext cx="1143000" cy="228600"/>
          </a:xfrm>
          <a:prstGeom prst="line">
            <a:avLst/>
          </a:prstGeom>
          <a:ln w="9525" cap="flat" cmpd="sng">
            <a:solidFill>
              <a:schemeClr val="tx1"/>
            </a:solidFill>
            <a:prstDash val="solid"/>
            <a:headEnd type="none" w="med" len="med"/>
            <a:tailEnd type="stealth" w="lg" len="lg"/>
          </a:ln>
        </p:spPr>
      </p:sp>
      <p:sp>
        <p:nvSpPr>
          <p:cNvPr id="24636" name="Text Box 117"/>
          <p:cNvSpPr txBox="1"/>
          <p:nvPr/>
        </p:nvSpPr>
        <p:spPr>
          <a:xfrm>
            <a:off x="7835900" y="26670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Venn Diagrams</a:t>
            </a:r>
          </a:p>
        </p:txBody>
      </p:sp>
      <p:pic>
        <p:nvPicPr>
          <p:cNvPr id="11267" name="Picture 24" descr="venn"/>
          <p:cNvPicPr>
            <a:picLocks noGrp="1" noChangeAspect="1"/>
          </p:cNvPicPr>
          <p:nvPr>
            <p:ph idx="1"/>
          </p:nvPr>
        </p:nvPicPr>
        <p:blipFill>
          <a:blip r:embed="rId3"/>
          <a:srcRect/>
          <a:stretch>
            <a:fillRect/>
          </a:stretch>
        </p:blipFill>
        <p:spPr>
          <a:xfrm>
            <a:off x="7772400" y="0"/>
            <a:ext cx="1371600" cy="1371600"/>
          </a:xfrm>
          <a:ln w="38100">
            <a:solidFill>
              <a:srgbClr val="006600">
                <a:alpha val="100000"/>
              </a:srgbClr>
            </a:solidFill>
            <a:miter lim="800000"/>
            <a:headEnd/>
            <a:tailEnd/>
          </a:ln>
        </p:spPr>
      </p:pic>
      <p:sp>
        <p:nvSpPr>
          <p:cNvPr id="11268" name="Text Box 25"/>
          <p:cNvSpPr txBox="1"/>
          <p:nvPr/>
        </p:nvSpPr>
        <p:spPr>
          <a:xfrm>
            <a:off x="6172200" y="228600"/>
            <a:ext cx="1543050" cy="860425"/>
          </a:xfrm>
          <a:prstGeom prst="rect">
            <a:avLst/>
          </a:prstGeom>
          <a:solidFill>
            <a:srgbClr val="FFFFCC"/>
          </a:solidFill>
          <a:ln w="38100" cap="flat" cmpd="sng">
            <a:solidFill>
              <a:srgbClr val="00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r>
              <a:rPr lang="en-US" altLang="zh-CN" sz="2400" dirty="0">
                <a:latin typeface="Times New Roman" panose="02020603050405020304" pitchFamily="18" charset="0"/>
                <a:ea typeface="宋体" panose="02010600030101010101" pitchFamily="2" charset="-122"/>
              </a:rPr>
              <a:t>John Venn</a:t>
            </a:r>
            <a:br>
              <a:rPr lang="en-US" altLang="zh-CN" sz="2400" dirty="0">
                <a:latin typeface="Times New Roman" panose="02020603050405020304" pitchFamily="18" charset="0"/>
                <a:ea typeface="宋体" panose="02010600030101010101" pitchFamily="2" charset="-122"/>
              </a:rPr>
            </a:br>
            <a:r>
              <a:rPr lang="en-US" altLang="zh-CN" sz="2400" dirty="0">
                <a:latin typeface="Times New Roman" panose="02020603050405020304" pitchFamily="18" charset="0"/>
                <a:ea typeface="宋体" panose="02010600030101010101" pitchFamily="2" charset="-122"/>
              </a:rPr>
              <a:t>1834-1923</a:t>
            </a:r>
          </a:p>
        </p:txBody>
      </p:sp>
      <p:sp>
        <p:nvSpPr>
          <p:cNvPr id="11269" name="Rectangle 27"/>
          <p:cNvSpPr/>
          <p:nvPr/>
        </p:nvSpPr>
        <p:spPr>
          <a:xfrm>
            <a:off x="609600" y="1524000"/>
            <a:ext cx="4800600" cy="3997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5000"/>
              </a:spcBef>
              <a:buClrTx/>
              <a:buSzPct val="100000"/>
              <a:buNone/>
            </a:pPr>
            <a:r>
              <a:rPr lang="en-US" altLang="zh-CN" sz="2800" dirty="0">
                <a:ea typeface="宋体" panose="02010600030101010101" pitchFamily="2" charset="-122"/>
              </a:rPr>
              <a:t>A useful geometric visualization tool </a:t>
            </a:r>
          </a:p>
          <a:p>
            <a:pPr marL="0" lvl="0" indent="0">
              <a:spcBef>
                <a:spcPct val="5000"/>
              </a:spcBef>
              <a:buClrTx/>
              <a:buSzPct val="100000"/>
              <a:buNone/>
            </a:pPr>
            <a:r>
              <a:rPr lang="en-US" altLang="zh-CN" sz="2800" dirty="0">
                <a:ea typeface="宋体" panose="02010600030101010101" pitchFamily="2" charset="-122"/>
              </a:rPr>
              <a:t>• The Universe U is the rectangular box</a:t>
            </a:r>
          </a:p>
          <a:p>
            <a:pPr marL="0" lvl="0" indent="0">
              <a:spcBef>
                <a:spcPct val="5000"/>
              </a:spcBef>
              <a:buClrTx/>
              <a:buSzPct val="100000"/>
              <a:buNone/>
            </a:pPr>
            <a:r>
              <a:rPr lang="en-US" altLang="zh-CN" sz="2800" dirty="0">
                <a:ea typeface="宋体" panose="02010600030101010101" pitchFamily="2" charset="-122"/>
              </a:rPr>
              <a:t>• Each set is represented by a circle and its interior</a:t>
            </a:r>
          </a:p>
          <a:p>
            <a:pPr marL="0" lvl="0" indent="0">
              <a:spcBef>
                <a:spcPct val="5000"/>
              </a:spcBef>
              <a:buClrTx/>
              <a:buSzPct val="100000"/>
              <a:buNone/>
            </a:pPr>
            <a:r>
              <a:rPr lang="en-US" altLang="zh-CN" sz="2800" dirty="0">
                <a:ea typeface="宋体" panose="02010600030101010101" pitchFamily="2" charset="-122"/>
              </a:rPr>
              <a:t>• Shade the appropriate region to represent the given set operation.</a:t>
            </a:r>
            <a:endParaRPr lang="zh-CN" altLang="en-US" sz="2800" dirty="0">
              <a:ea typeface="宋体" panose="02010600030101010101" pitchFamily="2" charset="-122"/>
            </a:endParaRPr>
          </a:p>
        </p:txBody>
      </p:sp>
      <p:pic>
        <p:nvPicPr>
          <p:cNvPr id="11270" name="Picture 29"/>
          <p:cNvPicPr>
            <a:picLocks noChangeAspect="1"/>
          </p:cNvPicPr>
          <p:nvPr/>
        </p:nvPicPr>
        <p:blipFill>
          <a:blip r:embed="rId4"/>
          <a:stretch>
            <a:fillRect/>
          </a:stretch>
        </p:blipFill>
        <p:spPr>
          <a:xfrm>
            <a:off x="5397500" y="1450975"/>
            <a:ext cx="2971800" cy="2105025"/>
          </a:xfrm>
          <a:prstGeom prst="rect">
            <a:avLst/>
          </a:prstGeom>
          <a:noFill/>
          <a:ln w="9525">
            <a:noFill/>
          </a:ln>
        </p:spPr>
      </p:pic>
      <p:pic>
        <p:nvPicPr>
          <p:cNvPr id="11271" name="Picture 30"/>
          <p:cNvPicPr>
            <a:picLocks noChangeAspect="1"/>
          </p:cNvPicPr>
          <p:nvPr/>
        </p:nvPicPr>
        <p:blipFill>
          <a:blip r:embed="rId5"/>
          <a:stretch>
            <a:fillRect/>
          </a:stretch>
        </p:blipFill>
        <p:spPr>
          <a:xfrm>
            <a:off x="5410200" y="3803650"/>
            <a:ext cx="2914650" cy="2190750"/>
          </a:xfrm>
          <a:prstGeom prst="rect">
            <a:avLst/>
          </a:prstGeom>
          <a:noFill/>
          <a:ln w="9525">
            <a:noFill/>
          </a:ln>
        </p:spPr>
      </p:pic>
      <p:pic>
        <p:nvPicPr>
          <p:cNvPr id="11272" name="Picture 31"/>
          <p:cNvPicPr>
            <a:picLocks noChangeAspect="1"/>
          </p:cNvPicPr>
          <p:nvPr/>
        </p:nvPicPr>
        <p:blipFill>
          <a:blip r:embed="rId6"/>
          <a:stretch>
            <a:fillRect/>
          </a:stretch>
        </p:blipFill>
        <p:spPr>
          <a:xfrm>
            <a:off x="6067425" y="3479800"/>
            <a:ext cx="1400175" cy="342900"/>
          </a:xfrm>
          <a:prstGeom prst="rect">
            <a:avLst/>
          </a:prstGeom>
          <a:noFill/>
          <a:ln w="9525">
            <a:noFill/>
          </a:ln>
        </p:spPr>
      </p:pic>
      <p:pic>
        <p:nvPicPr>
          <p:cNvPr id="11273" name="Picture 32"/>
          <p:cNvPicPr>
            <a:picLocks noChangeAspect="1"/>
          </p:cNvPicPr>
          <p:nvPr/>
        </p:nvPicPr>
        <p:blipFill>
          <a:blip r:embed="rId7"/>
          <a:stretch>
            <a:fillRect/>
          </a:stretch>
        </p:blipFill>
        <p:spPr>
          <a:xfrm>
            <a:off x="6172200" y="5908675"/>
            <a:ext cx="1371600" cy="314325"/>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Bijections</a:t>
            </a:r>
          </a:p>
        </p:txBody>
      </p:sp>
      <p:sp>
        <p:nvSpPr>
          <p:cNvPr id="25603" name="Rectangle 3"/>
          <p:cNvSpPr>
            <a:spLocks noGrp="1"/>
          </p:cNvSpPr>
          <p:nvPr>
            <p:ph idx="1"/>
          </p:nvPr>
        </p:nvSpPr>
        <p:spPr>
          <a:xfrm>
            <a:off x="381000" y="1447800"/>
            <a:ext cx="8153400" cy="5029200"/>
          </a:xfrm>
        </p:spPr>
        <p:txBody>
          <a:bodyPr vert="horz" wrap="square" lIns="91440" tIns="45720" rIns="91440" bIns="45720" anchor="t"/>
          <a:lstStyle/>
          <a:p>
            <a:pPr eaLnBrk="1" hangingPunct="1"/>
            <a:r>
              <a:rPr lang="en-US" altLang="zh-CN" dirty="0">
                <a:ea typeface="宋体" panose="02010600030101010101" pitchFamily="2" charset="-122"/>
              </a:rPr>
              <a:t>A function </a:t>
            </a:r>
            <a:r>
              <a:rPr lang="en-US" altLang="zh-CN" i="1" dirty="0">
                <a:solidFill>
                  <a:srgbClr val="990033"/>
                </a:solidFill>
                <a:ea typeface="宋体" panose="02010600030101010101" pitchFamily="2" charset="-122"/>
              </a:rPr>
              <a:t>f</a:t>
            </a:r>
            <a:r>
              <a:rPr lang="en-US" altLang="zh-CN" dirty="0">
                <a:solidFill>
                  <a:srgbClr val="990033"/>
                </a:solidFill>
                <a:ea typeface="宋体" panose="02010600030101010101" pitchFamily="2" charset="-122"/>
              </a:rPr>
              <a:t> </a:t>
            </a:r>
            <a:r>
              <a:rPr lang="en-US" altLang="zh-CN" dirty="0">
                <a:ea typeface="宋体" panose="02010600030101010101" pitchFamily="2" charset="-122"/>
              </a:rPr>
              <a:t>is said to be </a:t>
            </a:r>
            <a:r>
              <a:rPr lang="en-US" altLang="zh-CN" i="1" dirty="0">
                <a:ea typeface="宋体" panose="02010600030101010101" pitchFamily="2" charset="-122"/>
              </a:rPr>
              <a:t>a one-to-one correspondence</a:t>
            </a:r>
            <a:r>
              <a:rPr lang="en-US" altLang="zh-CN" dirty="0">
                <a:ea typeface="宋体" panose="02010600030101010101" pitchFamily="2" charset="-122"/>
              </a:rPr>
              <a:t>, or </a:t>
            </a:r>
            <a:r>
              <a:rPr lang="en-US" altLang="zh-CN" i="1" dirty="0">
                <a:ea typeface="宋体" panose="02010600030101010101" pitchFamily="2" charset="-122"/>
              </a:rPr>
              <a:t>a </a:t>
            </a:r>
            <a:r>
              <a:rPr lang="en-US" altLang="zh-CN" i="1" dirty="0">
                <a:solidFill>
                  <a:srgbClr val="990033"/>
                </a:solidFill>
                <a:ea typeface="宋体" panose="02010600030101010101" pitchFamily="2" charset="-122"/>
              </a:rPr>
              <a:t>bijection</a:t>
            </a:r>
            <a:r>
              <a:rPr lang="en-US" altLang="zh-CN" dirty="0">
                <a:ea typeface="宋体" panose="02010600030101010101" pitchFamily="2" charset="-122"/>
              </a:rPr>
              <a:t>, iff it is </a:t>
            </a:r>
            <a:r>
              <a:rPr lang="en-US" altLang="zh-CN" u="sng" dirty="0">
                <a:ea typeface="宋体" panose="02010600030101010101" pitchFamily="2" charset="-122"/>
              </a:rPr>
              <a:t>both</a:t>
            </a:r>
            <a:r>
              <a:rPr lang="en-US" altLang="zh-CN" dirty="0">
                <a:ea typeface="宋体" panose="02010600030101010101" pitchFamily="2" charset="-122"/>
              </a:rPr>
              <a:t> </a:t>
            </a:r>
            <a:r>
              <a:rPr lang="en-US" altLang="zh-CN" dirty="0">
                <a:solidFill>
                  <a:srgbClr val="990033"/>
                </a:solidFill>
                <a:ea typeface="宋体" panose="02010600030101010101" pitchFamily="2" charset="-122"/>
              </a:rPr>
              <a:t>o</a:t>
            </a:r>
            <a:r>
              <a:rPr lang="en-US" altLang="zh-CN" i="1" dirty="0">
                <a:solidFill>
                  <a:srgbClr val="990033"/>
                </a:solidFill>
                <a:ea typeface="宋体" panose="02010600030101010101" pitchFamily="2" charset="-122"/>
              </a:rPr>
              <a:t>ne-to-one</a:t>
            </a:r>
            <a:r>
              <a:rPr lang="en-US" altLang="zh-CN" i="1" dirty="0">
                <a:ea typeface="宋体" panose="02010600030101010101" pitchFamily="2" charset="-122"/>
              </a:rPr>
              <a:t> </a:t>
            </a:r>
            <a:r>
              <a:rPr lang="en-US" altLang="zh-CN" u="sng" dirty="0">
                <a:ea typeface="宋体" panose="02010600030101010101" pitchFamily="2" charset="-122"/>
              </a:rPr>
              <a:t>and </a:t>
            </a:r>
            <a:r>
              <a:rPr lang="en-US" altLang="zh-CN" i="1" dirty="0">
                <a:solidFill>
                  <a:srgbClr val="990033"/>
                </a:solidFill>
                <a:ea typeface="宋体" panose="02010600030101010101" pitchFamily="2" charset="-122"/>
              </a:rPr>
              <a:t>onto</a:t>
            </a:r>
            <a:r>
              <a:rPr lang="en-US" altLang="zh-CN" dirty="0">
                <a:ea typeface="宋体" panose="02010600030101010101" pitchFamily="2" charset="-122"/>
              </a:rPr>
              <a:t>.</a:t>
            </a:r>
          </a:p>
          <a:p>
            <a:pPr eaLnBrk="1" hangingPunct="1"/>
            <a:r>
              <a:rPr lang="en-US" altLang="zh-CN" dirty="0">
                <a:ea typeface="宋体" panose="02010600030101010101" pitchFamily="2" charset="-122"/>
              </a:rPr>
              <a:t>For bijections </a:t>
            </a:r>
            <a:r>
              <a:rPr lang="en-US" altLang="zh-CN" i="1" dirty="0">
                <a:solidFill>
                  <a:srgbClr val="990033"/>
                </a:solidFill>
                <a:ea typeface="宋体" panose="02010600030101010101" pitchFamily="2" charset="-122"/>
              </a:rPr>
              <a:t>f:A</a:t>
            </a:r>
            <a:r>
              <a:rPr lang="en-US" altLang="zh-CN" dirty="0">
                <a:solidFill>
                  <a:srgbClr val="990033"/>
                </a:solidFill>
                <a:ea typeface="宋体" panose="02010600030101010101" pitchFamily="2" charset="-122"/>
                <a:sym typeface="Symbol" panose="05050102010706020507" pitchFamily="18" charset="2"/>
              </a:rPr>
              <a:t></a:t>
            </a:r>
            <a:r>
              <a:rPr lang="en-US" altLang="zh-CN" i="1" dirty="0">
                <a:solidFill>
                  <a:srgbClr val="990033"/>
                </a:solidFill>
                <a:ea typeface="宋体" panose="02010600030101010101" pitchFamily="2" charset="-122"/>
                <a:sym typeface="Symbol" panose="05050102010706020507" pitchFamily="18" charset="2"/>
              </a:rPr>
              <a:t>B</a:t>
            </a:r>
            <a:r>
              <a:rPr lang="en-US" altLang="zh-CN" dirty="0">
                <a:ea typeface="宋体" panose="02010600030101010101" pitchFamily="2" charset="-122"/>
              </a:rPr>
              <a:t>, there exists an  </a:t>
            </a:r>
            <a:r>
              <a:rPr lang="en-US" altLang="zh-CN" i="1" dirty="0">
                <a:solidFill>
                  <a:srgbClr val="990033"/>
                </a:solidFill>
                <a:ea typeface="宋体" panose="02010600030101010101" pitchFamily="2" charset="-122"/>
              </a:rPr>
              <a:t>inverse</a:t>
            </a:r>
            <a:r>
              <a:rPr lang="en-US" altLang="zh-CN" i="1" dirty="0">
                <a:ea typeface="宋体" panose="02010600030101010101" pitchFamily="2" charset="-122"/>
              </a:rPr>
              <a:t> of</a:t>
            </a:r>
            <a:r>
              <a:rPr lang="en-US" altLang="zh-CN" dirty="0">
                <a:ea typeface="宋体" panose="02010600030101010101" pitchFamily="2" charset="-122"/>
              </a:rPr>
              <a:t> </a:t>
            </a:r>
            <a:r>
              <a:rPr lang="en-US" altLang="zh-CN" i="1" dirty="0">
                <a:solidFill>
                  <a:srgbClr val="990033"/>
                </a:solidFill>
                <a:ea typeface="宋体" panose="02010600030101010101" pitchFamily="2" charset="-122"/>
              </a:rPr>
              <a:t>f</a:t>
            </a:r>
            <a:r>
              <a:rPr lang="en-US" altLang="zh-CN" dirty="0">
                <a:ea typeface="宋体" panose="02010600030101010101" pitchFamily="2" charset="-122"/>
              </a:rPr>
              <a:t>, written</a:t>
            </a:r>
            <a:r>
              <a:rPr lang="en-US" altLang="zh-CN" i="1" dirty="0">
                <a:ea typeface="宋体" panose="02010600030101010101" pitchFamily="2" charset="-122"/>
              </a:rPr>
              <a:t> </a:t>
            </a:r>
            <a:r>
              <a:rPr lang="en-US" altLang="zh-CN" i="1" dirty="0">
                <a:solidFill>
                  <a:srgbClr val="990033"/>
                </a:solidFill>
                <a:ea typeface="宋体" panose="02010600030101010101" pitchFamily="2" charset="-122"/>
              </a:rPr>
              <a:t>f </a:t>
            </a:r>
            <a:r>
              <a:rPr lang="en-US" altLang="zh-CN" baseline="30000" dirty="0">
                <a:solidFill>
                  <a:srgbClr val="990033"/>
                </a:solidFill>
                <a:ea typeface="宋体" panose="02010600030101010101" pitchFamily="2" charset="-122"/>
                <a:sym typeface="Symbol" panose="05050102010706020507" pitchFamily="18" charset="2"/>
              </a:rPr>
              <a:t></a:t>
            </a:r>
            <a:r>
              <a:rPr lang="en-US" altLang="zh-CN" baseline="30000" dirty="0">
                <a:solidFill>
                  <a:srgbClr val="990033"/>
                </a:solidFill>
                <a:ea typeface="宋体" panose="02010600030101010101" pitchFamily="2" charset="-122"/>
              </a:rPr>
              <a:t>1</a:t>
            </a:r>
            <a:r>
              <a:rPr lang="en-US" altLang="zh-CN" dirty="0">
                <a:solidFill>
                  <a:srgbClr val="990033"/>
                </a:solidFill>
                <a:ea typeface="宋体" panose="02010600030101010101" pitchFamily="2" charset="-122"/>
              </a:rPr>
              <a:t>:</a:t>
            </a:r>
            <a:r>
              <a:rPr lang="en-US" altLang="zh-CN" i="1" dirty="0">
                <a:solidFill>
                  <a:srgbClr val="990033"/>
                </a:solidFill>
                <a:ea typeface="宋体" panose="02010600030101010101" pitchFamily="2" charset="-122"/>
              </a:rPr>
              <a:t>B</a:t>
            </a:r>
            <a:r>
              <a:rPr lang="en-US" altLang="zh-CN" dirty="0">
                <a:solidFill>
                  <a:srgbClr val="990033"/>
                </a:solidFill>
                <a:ea typeface="宋体" panose="02010600030101010101" pitchFamily="2" charset="-122"/>
                <a:sym typeface="Symbol" panose="05050102010706020507" pitchFamily="18" charset="2"/>
              </a:rPr>
              <a:t></a:t>
            </a:r>
            <a:r>
              <a:rPr lang="en-US" altLang="zh-CN" i="1" dirty="0">
                <a:solidFill>
                  <a:srgbClr val="990033"/>
                </a:solidFill>
                <a:ea typeface="宋体" panose="02010600030101010101" pitchFamily="2" charset="-122"/>
                <a:sym typeface="Symbol" panose="05050102010706020507" pitchFamily="18" charset="2"/>
              </a:rPr>
              <a:t>A</a:t>
            </a:r>
            <a:r>
              <a:rPr lang="en-US" altLang="zh-CN" dirty="0">
                <a:ea typeface="宋体" panose="02010600030101010101" pitchFamily="2" charset="-122"/>
              </a:rPr>
              <a:t>, which is defined as: </a:t>
            </a:r>
            <a:r>
              <a:rPr lang="en-US" altLang="zh-CN" i="1" dirty="0">
                <a:solidFill>
                  <a:srgbClr val="990033"/>
                </a:solidFill>
                <a:ea typeface="宋体" panose="02010600030101010101" pitchFamily="2" charset="-122"/>
              </a:rPr>
              <a:t>f </a:t>
            </a:r>
            <a:r>
              <a:rPr lang="en-US" altLang="zh-CN" baseline="30000" dirty="0">
                <a:solidFill>
                  <a:srgbClr val="990033"/>
                </a:solidFill>
                <a:ea typeface="宋体" panose="02010600030101010101" pitchFamily="2" charset="-122"/>
                <a:sym typeface="Symbol" panose="05050102010706020507" pitchFamily="18" charset="2"/>
              </a:rPr>
              <a:t></a:t>
            </a:r>
            <a:r>
              <a:rPr lang="en-US" altLang="zh-CN" baseline="30000" dirty="0">
                <a:solidFill>
                  <a:srgbClr val="990033"/>
                </a:solidFill>
                <a:ea typeface="宋体" panose="02010600030101010101" pitchFamily="2" charset="-122"/>
              </a:rPr>
              <a:t>1</a:t>
            </a:r>
            <a:r>
              <a:rPr lang="en-US" altLang="zh-CN" dirty="0">
                <a:solidFill>
                  <a:srgbClr val="990033"/>
                </a:solidFill>
                <a:ea typeface="宋体" panose="02010600030101010101" pitchFamily="2" charset="-122"/>
              </a:rPr>
              <a:t>(</a:t>
            </a:r>
            <a:r>
              <a:rPr lang="en-US" altLang="zh-CN" i="1" dirty="0">
                <a:solidFill>
                  <a:srgbClr val="990033"/>
                </a:solidFill>
                <a:ea typeface="宋体" panose="02010600030101010101" pitchFamily="2" charset="-122"/>
              </a:rPr>
              <a:t>y</a:t>
            </a:r>
            <a:r>
              <a:rPr lang="en-US" altLang="zh-CN" dirty="0">
                <a:solidFill>
                  <a:srgbClr val="990033"/>
                </a:solidFill>
                <a:ea typeface="宋体" panose="02010600030101010101" pitchFamily="2" charset="-122"/>
              </a:rPr>
              <a:t>) = </a:t>
            </a:r>
            <a:r>
              <a:rPr lang="en-US" altLang="zh-CN" i="1" dirty="0">
                <a:solidFill>
                  <a:srgbClr val="990033"/>
                </a:solidFill>
                <a:ea typeface="宋体" panose="02010600030101010101" pitchFamily="2" charset="-122"/>
              </a:rPr>
              <a:t>x</a:t>
            </a:r>
            <a:r>
              <a:rPr lang="en-US" altLang="zh-CN" dirty="0">
                <a:solidFill>
                  <a:srgbClr val="990033"/>
                </a:solidFill>
                <a:ea typeface="宋体" panose="02010600030101010101" pitchFamily="2" charset="-122"/>
              </a:rPr>
              <a:t> </a:t>
            </a:r>
            <a:r>
              <a:rPr lang="en-US" altLang="zh-CN" dirty="0">
                <a:ea typeface="宋体" panose="02010600030101010101" pitchFamily="2" charset="-122"/>
              </a:rPr>
              <a:t>iff</a:t>
            </a:r>
            <a:r>
              <a:rPr lang="en-US" altLang="zh-CN" dirty="0">
                <a:solidFill>
                  <a:srgbClr val="990033"/>
                </a:solidFill>
                <a:ea typeface="宋体" panose="02010600030101010101" pitchFamily="2" charset="-122"/>
              </a:rPr>
              <a:t> </a:t>
            </a:r>
            <a:r>
              <a:rPr lang="en-US" altLang="zh-CN" i="1" dirty="0">
                <a:solidFill>
                  <a:srgbClr val="990033"/>
                </a:solidFill>
                <a:ea typeface="宋体" panose="02010600030101010101" pitchFamily="2" charset="-122"/>
              </a:rPr>
              <a:t>f</a:t>
            </a:r>
            <a:r>
              <a:rPr lang="en-US" altLang="zh-CN" dirty="0">
                <a:solidFill>
                  <a:srgbClr val="990033"/>
                </a:solidFill>
                <a:ea typeface="宋体" panose="02010600030101010101" pitchFamily="2" charset="-122"/>
              </a:rPr>
              <a:t>(</a:t>
            </a:r>
            <a:r>
              <a:rPr lang="en-US" altLang="zh-CN" i="1" dirty="0">
                <a:solidFill>
                  <a:srgbClr val="990033"/>
                </a:solidFill>
                <a:ea typeface="宋体" panose="02010600030101010101" pitchFamily="2" charset="-122"/>
              </a:rPr>
              <a:t>x</a:t>
            </a:r>
            <a:r>
              <a:rPr lang="en-US" altLang="zh-CN" dirty="0">
                <a:solidFill>
                  <a:srgbClr val="990033"/>
                </a:solidFill>
                <a:ea typeface="宋体" panose="02010600030101010101" pitchFamily="2" charset="-122"/>
              </a:rPr>
              <a:t>) = </a:t>
            </a:r>
            <a:r>
              <a:rPr lang="en-US" altLang="zh-CN" i="1" dirty="0">
                <a:solidFill>
                  <a:srgbClr val="990033"/>
                </a:solidFill>
                <a:ea typeface="宋体" panose="02010600030101010101" pitchFamily="2" charset="-122"/>
              </a:rPr>
              <a:t>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Illustration of Inverse</a:t>
            </a:r>
          </a:p>
        </p:txBody>
      </p:sp>
      <p:sp>
        <p:nvSpPr>
          <p:cNvPr id="26627" name="Rectangle 3"/>
          <p:cNvSpPr>
            <a:spLocks noGrp="1"/>
          </p:cNvSpPr>
          <p:nvPr>
            <p:ph idx="1"/>
          </p:nvPr>
        </p:nvSpPr>
        <p:spPr>
          <a:xfrm>
            <a:off x="1066800" y="5181600"/>
            <a:ext cx="7848600" cy="990600"/>
          </a:xfrm>
        </p:spPr>
        <p:txBody>
          <a:bodyPr vert="horz" wrap="square" lIns="91440" tIns="45720" rIns="91440" bIns="45720" anchor="t"/>
          <a:lstStyle/>
          <a:p>
            <a:pPr eaLnBrk="1" hangingPunct="1">
              <a:lnSpc>
                <a:spcPct val="90000"/>
              </a:lnSpc>
            </a:pPr>
            <a:r>
              <a:rPr lang="en-US" altLang="zh-CN" dirty="0">
                <a:ea typeface="宋体" panose="02010600030101010101" pitchFamily="2" charset="-122"/>
              </a:rPr>
              <a:t>Note: No </a:t>
            </a:r>
            <a:r>
              <a:rPr lang="en-US" altLang="zh-CN" dirty="0">
                <a:solidFill>
                  <a:srgbClr val="C00000"/>
                </a:solidFill>
                <a:ea typeface="宋体" panose="02010600030101010101" pitchFamily="2" charset="-122"/>
              </a:rPr>
              <a:t>inverse</a:t>
            </a:r>
            <a:r>
              <a:rPr lang="en-US" altLang="zh-CN" dirty="0">
                <a:ea typeface="宋体" panose="02010600030101010101" pitchFamily="2" charset="-122"/>
              </a:rPr>
              <a:t> exists unless</a:t>
            </a:r>
            <a:r>
              <a:rPr lang="en-US" altLang="zh-CN" i="1" dirty="0">
                <a:solidFill>
                  <a:srgbClr val="990033"/>
                </a:solidFill>
                <a:ea typeface="宋体" panose="02010600030101010101" pitchFamily="2" charset="-122"/>
              </a:rPr>
              <a:t> f</a:t>
            </a:r>
            <a:r>
              <a:rPr lang="en-US" altLang="zh-CN" dirty="0">
                <a:ea typeface="宋体" panose="02010600030101010101" pitchFamily="2" charset="-122"/>
              </a:rPr>
              <a:t> is a </a:t>
            </a:r>
            <a:r>
              <a:rPr lang="en-US" altLang="zh-CN" dirty="0">
                <a:solidFill>
                  <a:srgbClr val="990033"/>
                </a:solidFill>
                <a:ea typeface="宋体" panose="02010600030101010101" pitchFamily="2" charset="-122"/>
              </a:rPr>
              <a:t>bijection</a:t>
            </a:r>
            <a:r>
              <a:rPr lang="en-US" altLang="zh-CN" dirty="0">
                <a:ea typeface="宋体" panose="02010600030101010101" pitchFamily="2" charset="-122"/>
              </a:rPr>
              <a:t>.</a:t>
            </a:r>
          </a:p>
        </p:txBody>
      </p:sp>
      <p:sp>
        <p:nvSpPr>
          <p:cNvPr id="26628" name="Text Box 60"/>
          <p:cNvSpPr txBox="1"/>
          <p:nvPr/>
        </p:nvSpPr>
        <p:spPr>
          <a:xfrm>
            <a:off x="7835900" y="2667000"/>
            <a:ext cx="2905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pic>
        <p:nvPicPr>
          <p:cNvPr id="26629" name="Picture 64"/>
          <p:cNvPicPr>
            <a:picLocks noChangeAspect="1"/>
          </p:cNvPicPr>
          <p:nvPr/>
        </p:nvPicPr>
        <p:blipFill>
          <a:blip r:embed="rId2"/>
          <a:stretch>
            <a:fillRect/>
          </a:stretch>
        </p:blipFill>
        <p:spPr>
          <a:xfrm>
            <a:off x="782638" y="1447800"/>
            <a:ext cx="7675562" cy="3848100"/>
          </a:xfrm>
          <a:prstGeom prst="rect">
            <a:avLst/>
          </a:prstGeom>
          <a:noFill/>
          <a:ln w="9525">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Same Cardinality</a:t>
            </a:r>
            <a:endParaRPr lang="zh-CN" altLang="en-US" dirty="0">
              <a:ea typeface="宋体" panose="02010600030101010101" pitchFamily="2" charset="-122"/>
            </a:endParaRPr>
          </a:p>
        </p:txBody>
      </p:sp>
      <p:sp>
        <p:nvSpPr>
          <p:cNvPr id="27651" name="Rectangle 3"/>
          <p:cNvSpPr>
            <a:spLocks noGrp="1"/>
          </p:cNvSpPr>
          <p:nvPr>
            <p:ph idx="1"/>
          </p:nvPr>
        </p:nvSpPr>
        <p:spPr>
          <a:xfrm>
            <a:off x="457200" y="1447800"/>
            <a:ext cx="8001000" cy="4800600"/>
          </a:xfrm>
        </p:spPr>
        <p:txBody>
          <a:bodyPr vert="horz" wrap="square" lIns="91440" tIns="45720" rIns="91440" bIns="45720" anchor="t"/>
          <a:lstStyle/>
          <a:p>
            <a:pPr eaLnBrk="1" hangingPunct="1"/>
            <a:r>
              <a:rPr lang="en-US" altLang="zh-CN" dirty="0">
                <a:ea typeface="宋体" panose="02010600030101010101" pitchFamily="2" charset="-122"/>
              </a:rPr>
              <a:t>Whenever there is a bijection from A to B, the two sets must have the same number of elements or the same </a:t>
            </a:r>
            <a:r>
              <a:rPr lang="en-US" altLang="zh-CN" i="1" dirty="0">
                <a:ea typeface="宋体" panose="02010600030101010101" pitchFamily="2" charset="-122"/>
              </a:rPr>
              <a:t>cardinality.</a:t>
            </a:r>
          </a:p>
          <a:p>
            <a:pPr eaLnBrk="1" hangingPunct="1"/>
            <a:r>
              <a:rPr lang="en-US" altLang="zh-CN" i="1" dirty="0">
                <a:ea typeface="宋体" panose="02010600030101010101" pitchFamily="2" charset="-122"/>
              </a:rPr>
              <a:t>E.g. Let </a:t>
            </a:r>
            <a:r>
              <a:rPr lang="en-US" altLang="zh-CN" i="1" dirty="0">
                <a:solidFill>
                  <a:srgbClr val="990033"/>
                </a:solidFill>
                <a:ea typeface="宋体" panose="02010600030101010101" pitchFamily="2" charset="-122"/>
              </a:rPr>
              <a:t>E = {0, 2, 4, 6, . . . .}.</a:t>
            </a:r>
            <a:r>
              <a:rPr lang="en-US" altLang="zh-CN" i="1" dirty="0">
                <a:ea typeface="宋体" panose="02010600030101010101" pitchFamily="2" charset="-122"/>
              </a:rPr>
              <a:t> Then there is a bijection </a:t>
            </a:r>
            <a:r>
              <a:rPr lang="en-US" altLang="zh-CN" i="1" dirty="0">
                <a:solidFill>
                  <a:srgbClr val="990033"/>
                </a:solidFill>
                <a:ea typeface="宋体" panose="02010600030101010101" pitchFamily="2" charset="-122"/>
              </a:rPr>
              <a:t>f </a:t>
            </a:r>
            <a:r>
              <a:rPr lang="en-US" altLang="zh-CN" i="1" dirty="0">
                <a:ea typeface="宋体" panose="02010600030101010101" pitchFamily="2" charset="-122"/>
              </a:rPr>
              <a:t>from </a:t>
            </a:r>
            <a:r>
              <a:rPr lang="en-US" altLang="zh-CN" i="1" dirty="0">
                <a:solidFill>
                  <a:srgbClr val="990033"/>
                </a:solidFill>
                <a:ea typeface="宋体" panose="02010600030101010101" pitchFamily="2" charset="-122"/>
              </a:rPr>
              <a:t>N</a:t>
            </a:r>
            <a:r>
              <a:rPr lang="en-US" altLang="zh-CN" i="1" dirty="0">
                <a:ea typeface="宋体" panose="02010600030101010101" pitchFamily="2" charset="-122"/>
              </a:rPr>
              <a:t> to </a:t>
            </a:r>
            <a:r>
              <a:rPr lang="en-US" altLang="zh-CN" i="1" dirty="0">
                <a:solidFill>
                  <a:srgbClr val="990033"/>
                </a:solidFill>
                <a:ea typeface="宋体" panose="02010600030101010101" pitchFamily="2" charset="-122"/>
              </a:rPr>
              <a:t>E</a:t>
            </a:r>
            <a:r>
              <a:rPr lang="en-US" altLang="zh-CN" i="1" dirty="0">
                <a:ea typeface="宋体" panose="02010600030101010101" pitchFamily="2" charset="-122"/>
              </a:rPr>
              <a:t>,, defined by </a:t>
            </a:r>
            <a:br>
              <a:rPr lang="en-US" altLang="zh-CN" i="1" dirty="0">
                <a:ea typeface="宋体" panose="02010600030101010101" pitchFamily="2" charset="-122"/>
              </a:rPr>
            </a:br>
            <a:r>
              <a:rPr lang="en-US" altLang="zh-CN" i="1" dirty="0">
                <a:solidFill>
                  <a:srgbClr val="990033"/>
                </a:solidFill>
                <a:ea typeface="宋体" panose="02010600030101010101" pitchFamily="2" charset="-122"/>
              </a:rPr>
              <a:t>f(x) = 2x</a:t>
            </a:r>
            <a:r>
              <a:rPr lang="en-US" altLang="zh-CN" i="1" dirty="0">
                <a:ea typeface="宋体" panose="02010600030101010101" pitchFamily="2" charset="-122"/>
              </a:rPr>
              <a:t>. Hence, the set of even integers has the same cardinality as the set of natural numbers.</a:t>
            </a:r>
          </a:p>
          <a:p>
            <a:pPr eaLnBrk="1" hangingPunct="1"/>
            <a:r>
              <a:rPr lang="en-US" altLang="zh-CN" i="1" dirty="0">
                <a:ea typeface="宋体" panose="02010600030101010101" pitchFamily="2" charset="-122"/>
              </a:rPr>
              <a:t>OH, </a:t>
            </a:r>
            <a:r>
              <a:rPr lang="en-US" altLang="zh-CN" i="1" dirty="0">
                <a:solidFill>
                  <a:srgbClr val="990033"/>
                </a:solidFill>
                <a:ea typeface="宋体" panose="02010600030101010101" pitchFamily="2" charset="-122"/>
              </a:rPr>
              <a:t>E</a:t>
            </a:r>
            <a:r>
              <a:rPr lang="en-US" altLang="zh-CN" i="1" dirty="0">
                <a:ea typeface="宋体" panose="02010600030101010101" pitchFamily="2" charset="-122"/>
              </a:rPr>
              <a:t> LOOKS ONLY HALF AS BIG!!!</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Composition</a:t>
            </a:r>
            <a:endParaRPr lang="zh-CN" altLang="en-US" dirty="0">
              <a:ea typeface="宋体" panose="02010600030101010101" pitchFamily="2" charset="-122"/>
            </a:endParaRPr>
          </a:p>
        </p:txBody>
      </p:sp>
      <p:sp>
        <p:nvSpPr>
          <p:cNvPr id="337923" name="Rectangle 3"/>
          <p:cNvSpPr>
            <a:spLocks noGrp="1"/>
          </p:cNvSpPr>
          <p:nvPr>
            <p:ph type="body" sz="half" idx="1"/>
          </p:nvPr>
        </p:nvSpPr>
        <p:spPr>
          <a:xfrm>
            <a:off x="457200" y="1447800"/>
            <a:ext cx="8153400" cy="4419600"/>
          </a:xfrm>
        </p:spPr>
        <p:txBody>
          <a:bodyPr vert="horz" wrap="square" lIns="91440" tIns="45720" rIns="91440" bIns="45720" anchor="t"/>
          <a:lstStyle/>
          <a:p>
            <a:pPr eaLnBrk="1" hangingPunct="1"/>
            <a:r>
              <a:rPr lang="en-US" altLang="zh-CN" sz="2800" b="1" dirty="0">
                <a:ea typeface="宋体" panose="02010600030101010101" pitchFamily="2" charset="-122"/>
              </a:rPr>
              <a:t>Definition: </a:t>
            </a:r>
            <a:r>
              <a:rPr lang="en-US" altLang="zh-CN" sz="2800" dirty="0">
                <a:ea typeface="宋体" panose="02010600030101010101" pitchFamily="2" charset="-122"/>
              </a:rPr>
              <a:t>Let f: B </a:t>
            </a:r>
            <a:r>
              <a:rPr lang="en-US" altLang="zh-CN" sz="2800" i="1" dirty="0">
                <a:ea typeface="宋体" panose="02010600030101010101" pitchFamily="2" charset="-122"/>
              </a:rPr>
              <a:t>→</a:t>
            </a:r>
            <a:r>
              <a:rPr lang="en-US" altLang="zh-CN" sz="2800" dirty="0">
                <a:ea typeface="宋体" panose="02010600030101010101" pitchFamily="2" charset="-122"/>
              </a:rPr>
              <a:t> C, g: A </a:t>
            </a:r>
            <a:r>
              <a:rPr lang="en-US" altLang="zh-CN" sz="2800" i="1" dirty="0">
                <a:ea typeface="宋体" panose="02010600030101010101" pitchFamily="2" charset="-122"/>
              </a:rPr>
              <a:t>→</a:t>
            </a:r>
            <a:r>
              <a:rPr lang="en-US" altLang="zh-CN" sz="2800" dirty="0">
                <a:ea typeface="宋体" panose="02010600030101010101" pitchFamily="2" charset="-122"/>
              </a:rPr>
              <a:t> B. The </a:t>
            </a:r>
            <a:r>
              <a:rPr lang="en-US" altLang="zh-CN" sz="2800" i="1" dirty="0">
                <a:ea typeface="宋体" panose="02010600030101010101" pitchFamily="2" charset="-122"/>
              </a:rPr>
              <a:t>composition of f with g</a:t>
            </a:r>
            <a:r>
              <a:rPr lang="en-US" altLang="zh-CN" sz="2800" dirty="0">
                <a:ea typeface="宋体" panose="02010600030101010101" pitchFamily="2" charset="-122"/>
              </a:rPr>
              <a:t>, denoted </a:t>
            </a:r>
            <a:r>
              <a:rPr lang="en-US" altLang="zh-CN" sz="2800" i="1" dirty="0">
                <a:ea typeface="宋体" panose="02010600030101010101" pitchFamily="2" charset="-122"/>
              </a:rPr>
              <a:t>f </a:t>
            </a:r>
            <a:r>
              <a:rPr lang="en-US" altLang="zh-CN" sz="2400" i="1" dirty="0">
                <a:ea typeface="宋体" panose="02010600030101010101" pitchFamily="2" charset="-122"/>
              </a:rPr>
              <a:t>o</a:t>
            </a:r>
            <a:r>
              <a:rPr lang="en-US" altLang="zh-CN" sz="2800" i="1" dirty="0">
                <a:ea typeface="宋体" panose="02010600030101010101" pitchFamily="2" charset="-122"/>
              </a:rPr>
              <a:t> g</a:t>
            </a:r>
            <a:r>
              <a:rPr lang="en-US" altLang="zh-CN" sz="2800" dirty="0">
                <a:ea typeface="宋体" panose="02010600030101010101" pitchFamily="2" charset="-122"/>
              </a:rPr>
              <a:t>, is the function from A to C defined by</a:t>
            </a:r>
          </a:p>
          <a:p>
            <a:pPr eaLnBrk="1" hangingPunct="1">
              <a:buNone/>
            </a:pPr>
            <a:r>
              <a:rPr lang="en-US" altLang="zh-CN" sz="2800" dirty="0">
                <a:ea typeface="宋体" panose="02010600030101010101" pitchFamily="2" charset="-122"/>
              </a:rPr>
              <a:t>             f  g(x) = f(g(x))</a:t>
            </a:r>
          </a:p>
          <a:p>
            <a:pPr eaLnBrk="1" hangingPunct="1"/>
            <a:r>
              <a:rPr lang="en-US" altLang="zh-CN" sz="2800" dirty="0">
                <a:ea typeface="宋体" panose="02010600030101010101" pitchFamily="2" charset="-122"/>
              </a:rPr>
              <a:t>If f(x) = x</a:t>
            </a:r>
            <a:r>
              <a:rPr lang="en-US" altLang="zh-CN" sz="2800" baseline="30000" dirty="0">
                <a:ea typeface="宋体" panose="02010600030101010101" pitchFamily="2" charset="-122"/>
              </a:rPr>
              <a:t>2</a:t>
            </a:r>
            <a:r>
              <a:rPr lang="en-US" altLang="zh-CN" sz="2800" dirty="0">
                <a:ea typeface="宋体" panose="02010600030101010101" pitchFamily="2" charset="-122"/>
              </a:rPr>
              <a:t> and g(x) = 2x + 1, then </a:t>
            </a:r>
            <a:br>
              <a:rPr lang="en-US" altLang="zh-CN" sz="2800" dirty="0">
                <a:ea typeface="宋体" panose="02010600030101010101" pitchFamily="2" charset="-122"/>
              </a:rPr>
            </a:br>
            <a:r>
              <a:rPr lang="en-US" altLang="zh-CN" sz="2800" dirty="0">
                <a:ea typeface="宋体" panose="02010600030101010101" pitchFamily="2" charset="-122"/>
              </a:rPr>
              <a:t>f(g(x)) =               and g(f(x)) =</a:t>
            </a:r>
          </a:p>
          <a:p>
            <a:pPr eaLnBrk="1" hangingPunct="1"/>
            <a:endParaRPr lang="en-US" altLang="zh-CN" sz="1000" i="1" dirty="0">
              <a:ea typeface="宋体" panose="02010600030101010101" pitchFamily="2" charset="-122"/>
            </a:endParaRPr>
          </a:p>
          <a:p>
            <a:pPr eaLnBrk="1" hangingPunct="1"/>
            <a:r>
              <a:rPr lang="en-US" altLang="zh-CN" sz="2800" i="1" dirty="0">
                <a:ea typeface="宋体" panose="02010600030101010101" pitchFamily="2" charset="-122"/>
              </a:rPr>
              <a:t>f </a:t>
            </a:r>
            <a:r>
              <a:rPr lang="en-US" altLang="zh-CN" sz="2800" baseline="30000" dirty="0">
                <a:ea typeface="宋体" panose="02010600030101010101" pitchFamily="2" charset="-122"/>
                <a:sym typeface="Symbol" panose="05050102010706020507" pitchFamily="18" charset="2"/>
              </a:rPr>
              <a:t></a:t>
            </a:r>
            <a:r>
              <a:rPr lang="en-US" altLang="zh-CN" sz="2800" baseline="30000" dirty="0">
                <a:ea typeface="宋体" panose="02010600030101010101" pitchFamily="2" charset="-122"/>
              </a:rPr>
              <a:t>1</a:t>
            </a:r>
            <a:r>
              <a:rPr lang="en-US" altLang="zh-CN" sz="2800" dirty="0">
                <a:ea typeface="宋体" panose="02010600030101010101" pitchFamily="2" charset="-122"/>
              </a:rPr>
              <a:t> is the unique function such that                   </a:t>
            </a:r>
          </a:p>
          <a:p>
            <a:pPr eaLnBrk="1" hangingPunct="1">
              <a:buNone/>
            </a:pPr>
            <a:r>
              <a:rPr lang="en-US" altLang="zh-CN" sz="2800" dirty="0">
                <a:ea typeface="宋体" panose="02010600030101010101" pitchFamily="2" charset="-122"/>
              </a:rPr>
              <a:t>where </a:t>
            </a:r>
            <a:r>
              <a:rPr lang="en-US" altLang="zh-CN" sz="2800" i="1" dirty="0">
                <a:ea typeface="宋体" panose="02010600030101010101" pitchFamily="2" charset="-122"/>
              </a:rPr>
              <a:t>I</a:t>
            </a:r>
            <a:r>
              <a:rPr lang="en-US" altLang="zh-CN" sz="2800" i="1" baseline="-25000" dirty="0">
                <a:ea typeface="宋体" panose="02010600030101010101" pitchFamily="2" charset="-122"/>
              </a:rPr>
              <a:t>A</a:t>
            </a:r>
            <a:r>
              <a:rPr lang="en-US" altLang="zh-CN" sz="2800" dirty="0">
                <a:ea typeface="宋体" panose="02010600030101010101" pitchFamily="2" charset="-122"/>
              </a:rPr>
              <a:t> is the identity function on </a:t>
            </a:r>
            <a:r>
              <a:rPr lang="en-US" altLang="zh-CN" sz="2800" i="1" dirty="0">
                <a:ea typeface="宋体" panose="02010600030101010101" pitchFamily="2" charset="-122"/>
              </a:rPr>
              <a:t>A</a:t>
            </a:r>
            <a:endParaRPr lang="en-US" altLang="zh-CN" sz="2800" dirty="0">
              <a:ea typeface="宋体" panose="02010600030101010101" pitchFamily="2" charset="-122"/>
            </a:endParaRPr>
          </a:p>
          <a:p>
            <a:pPr eaLnBrk="1" hangingPunct="1"/>
            <a:endParaRPr lang="zh-CN" altLang="en-US" dirty="0">
              <a:ea typeface="宋体" panose="02010600030101010101" pitchFamily="2" charset="-122"/>
            </a:endParaRPr>
          </a:p>
        </p:txBody>
      </p:sp>
      <p:graphicFrame>
        <p:nvGraphicFramePr>
          <p:cNvPr id="337926" name="Object 6"/>
          <p:cNvGraphicFramePr>
            <a:graphicFrameLocks noGrp="1" noChangeAspect="1"/>
          </p:cNvGraphicFramePr>
          <p:nvPr>
            <p:ph sz="quarter" idx="2"/>
          </p:nvPr>
        </p:nvGraphicFramePr>
        <p:xfrm>
          <a:off x="6400800" y="4495800"/>
          <a:ext cx="1776413" cy="533400"/>
        </p:xfrm>
        <a:graphic>
          <a:graphicData uri="http://schemas.openxmlformats.org/presentationml/2006/ole">
            <mc:AlternateContent xmlns:mc="http://schemas.openxmlformats.org/markup-compatibility/2006">
              <mc:Choice xmlns:v="urn:schemas-microsoft-com:vml" Requires="v">
                <p:oleObj spid="_x0000_s15379" r:id="rId4" imgW="761365" imgH="228600" progId="Equation.3">
                  <p:embed/>
                </p:oleObj>
              </mc:Choice>
              <mc:Fallback>
                <p:oleObj r:id="rId4" imgW="761365" imgH="228600" progId="Equation.3">
                  <p:embed/>
                  <p:pic>
                    <p:nvPicPr>
                      <p:cNvPr id="0" name="图片 3075"/>
                      <p:cNvPicPr/>
                      <p:nvPr/>
                    </p:nvPicPr>
                    <p:blipFill>
                      <a:blip r:embed="rId5"/>
                      <a:srcRect/>
                      <a:stretch>
                        <a:fillRect/>
                      </a:stretch>
                    </p:blipFill>
                    <p:spPr>
                      <a:xfrm>
                        <a:off x="6400800" y="4495800"/>
                        <a:ext cx="1776413" cy="533400"/>
                      </a:xfrm>
                      <a:prstGeom prst="rect">
                        <a:avLst/>
                      </a:prstGeom>
                      <a:noFill/>
                      <a:ln w="38100">
                        <a:miter/>
                      </a:ln>
                    </p:spPr>
                  </p:pic>
                </p:oleObj>
              </mc:Fallback>
            </mc:AlternateContent>
          </a:graphicData>
        </a:graphic>
      </p:graphicFrame>
      <p:graphicFrame>
        <p:nvGraphicFramePr>
          <p:cNvPr id="29701" name="Object 8"/>
          <p:cNvGraphicFramePr>
            <a:graphicFrameLocks noGrp="1" noChangeAspect="1"/>
          </p:cNvGraphicFramePr>
          <p:nvPr>
            <p:ph sz="quarter" idx="3"/>
          </p:nvPr>
        </p:nvGraphicFramePr>
        <p:xfrm>
          <a:off x="1930400" y="3022600"/>
          <a:ext cx="203200" cy="203200"/>
        </p:xfrm>
        <a:graphic>
          <a:graphicData uri="http://schemas.openxmlformats.org/presentationml/2006/ole">
            <mc:AlternateContent xmlns:mc="http://schemas.openxmlformats.org/markup-compatibility/2006">
              <mc:Choice xmlns:v="urn:schemas-microsoft-com:vml" Requires="v">
                <p:oleObj spid="_x0000_s15380" r:id="rId6" imgW="101600" imgH="101600" progId="Equation.3">
                  <p:embed/>
                </p:oleObj>
              </mc:Choice>
              <mc:Fallback>
                <p:oleObj r:id="rId6" imgW="101600" imgH="101600" progId="Equation.3">
                  <p:embed/>
                  <p:pic>
                    <p:nvPicPr>
                      <p:cNvPr id="0" name="图片 3076"/>
                      <p:cNvPicPr/>
                      <p:nvPr/>
                    </p:nvPicPr>
                    <p:blipFill>
                      <a:blip r:embed="rId7"/>
                      <a:srcRect/>
                      <a:stretch>
                        <a:fillRect/>
                      </a:stretch>
                    </p:blipFill>
                    <p:spPr>
                      <a:xfrm>
                        <a:off x="1930400" y="3022600"/>
                        <a:ext cx="203200" cy="203200"/>
                      </a:xfrm>
                      <a:prstGeom prst="rect">
                        <a:avLst/>
                      </a:prstGeom>
                      <a:noFill/>
                      <a:ln w="38100">
                        <a:miter/>
                      </a:ln>
                    </p:spPr>
                  </p:pic>
                </p:oleObj>
              </mc:Fallback>
            </mc:AlternateContent>
          </a:graphicData>
        </a:graphic>
      </p:graphicFrame>
      <p:sp>
        <p:nvSpPr>
          <p:cNvPr id="337930" name="Rectangle 10"/>
          <p:cNvSpPr/>
          <p:nvPr/>
        </p:nvSpPr>
        <p:spPr>
          <a:xfrm>
            <a:off x="2159000" y="3746500"/>
            <a:ext cx="13398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r>
              <a:rPr lang="en-US" altLang="zh-CN" sz="2800" dirty="0">
                <a:solidFill>
                  <a:srgbClr val="990033"/>
                </a:solidFill>
                <a:ea typeface="宋体" panose="02010600030101010101" pitchFamily="2" charset="-122"/>
              </a:rPr>
              <a:t>(2x+1)</a:t>
            </a:r>
            <a:r>
              <a:rPr lang="en-US" altLang="zh-CN" sz="2800" baseline="30000" dirty="0">
                <a:solidFill>
                  <a:srgbClr val="990033"/>
                </a:solidFill>
                <a:ea typeface="宋体" panose="02010600030101010101" pitchFamily="2" charset="-122"/>
              </a:rPr>
              <a:t>2</a:t>
            </a:r>
            <a:endParaRPr lang="zh-CN" altLang="en-US" sz="2800" baseline="30000" dirty="0">
              <a:solidFill>
                <a:srgbClr val="990033"/>
              </a:solidFill>
              <a:ea typeface="宋体" panose="02010600030101010101" pitchFamily="2" charset="-122"/>
            </a:endParaRPr>
          </a:p>
        </p:txBody>
      </p:sp>
      <p:sp>
        <p:nvSpPr>
          <p:cNvPr id="337931" name="Rectangle 11"/>
          <p:cNvSpPr/>
          <p:nvPr/>
        </p:nvSpPr>
        <p:spPr>
          <a:xfrm>
            <a:off x="5673725" y="3759200"/>
            <a:ext cx="129857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r>
              <a:rPr lang="en-US" altLang="zh-CN" sz="2800" dirty="0">
                <a:solidFill>
                  <a:srgbClr val="990033"/>
                </a:solidFill>
                <a:ea typeface="宋体" panose="02010600030101010101" pitchFamily="2" charset="-122"/>
              </a:rPr>
              <a:t>2x</a:t>
            </a:r>
            <a:r>
              <a:rPr lang="en-US" altLang="zh-CN" sz="2800" baseline="30000" dirty="0">
                <a:solidFill>
                  <a:srgbClr val="990033"/>
                </a:solidFill>
                <a:ea typeface="宋体" panose="02010600030101010101" pitchFamily="2" charset="-122"/>
              </a:rPr>
              <a:t>2</a:t>
            </a:r>
            <a:r>
              <a:rPr lang="en-US" altLang="zh-CN" sz="2800" dirty="0">
                <a:solidFill>
                  <a:srgbClr val="990033"/>
                </a:solidFill>
                <a:ea typeface="宋体" panose="02010600030101010101" pitchFamily="2" charset="-122"/>
              </a:rPr>
              <a:t> + 1</a:t>
            </a:r>
            <a:endParaRPr lang="zh-CN" altLang="en-US" sz="2800" dirty="0">
              <a:solidFill>
                <a:srgbClr val="990033"/>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30"/>
                                        </p:tgtEl>
                                        <p:attrNameLst>
                                          <p:attrName>style.visibility</p:attrName>
                                        </p:attrNameLst>
                                      </p:cBhvr>
                                      <p:to>
                                        <p:strVal val="visible"/>
                                      </p:to>
                                    </p:set>
                                    <p:anim calcmode="lin" valueType="num">
                                      <p:cBhvr additive="base">
                                        <p:cTn id="7" dur="500" fill="hold"/>
                                        <p:tgtEl>
                                          <p:spTgt spid="337930"/>
                                        </p:tgtEl>
                                        <p:attrNameLst>
                                          <p:attrName>ppt_x</p:attrName>
                                        </p:attrNameLst>
                                      </p:cBhvr>
                                      <p:tavLst>
                                        <p:tav tm="0">
                                          <p:val>
                                            <p:strVal val="#ppt_x"/>
                                          </p:val>
                                        </p:tav>
                                        <p:tav tm="100000">
                                          <p:val>
                                            <p:strVal val="#ppt_x"/>
                                          </p:val>
                                        </p:tav>
                                      </p:tavLst>
                                    </p:anim>
                                    <p:anim calcmode="lin" valueType="num">
                                      <p:cBhvr additive="base">
                                        <p:cTn id="8" dur="500" fill="hold"/>
                                        <p:tgtEl>
                                          <p:spTgt spid="3379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7931"/>
                                        </p:tgtEl>
                                        <p:attrNameLst>
                                          <p:attrName>style.visibility</p:attrName>
                                        </p:attrNameLst>
                                      </p:cBhvr>
                                      <p:to>
                                        <p:strVal val="visible"/>
                                      </p:to>
                                    </p:set>
                                    <p:anim calcmode="lin" valueType="num">
                                      <p:cBhvr additive="base">
                                        <p:cTn id="13" dur="500" fill="hold"/>
                                        <p:tgtEl>
                                          <p:spTgt spid="337931"/>
                                        </p:tgtEl>
                                        <p:attrNameLst>
                                          <p:attrName>ppt_x</p:attrName>
                                        </p:attrNameLst>
                                      </p:cBhvr>
                                      <p:tavLst>
                                        <p:tav tm="0">
                                          <p:val>
                                            <p:strVal val="#ppt_x"/>
                                          </p:val>
                                        </p:tav>
                                        <p:tav tm="100000">
                                          <p:val>
                                            <p:strVal val="#ppt_x"/>
                                          </p:val>
                                        </p:tav>
                                      </p:tavLst>
                                    </p:anim>
                                    <p:anim calcmode="lin" valueType="num">
                                      <p:cBhvr additive="base">
                                        <p:cTn id="14" dur="500" fill="hold"/>
                                        <p:tgtEl>
                                          <p:spTgt spid="33793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23">
                                            <p:txEl>
                                              <p:pRg st="4" end="4"/>
                                            </p:txEl>
                                          </p:spTgt>
                                        </p:tgtEl>
                                        <p:attrNameLst>
                                          <p:attrName>style.visibility</p:attrName>
                                        </p:attrNameLst>
                                      </p:cBhvr>
                                      <p:to>
                                        <p:strVal val="visible"/>
                                      </p:to>
                                    </p:set>
                                    <p:anim calcmode="lin" valueType="num">
                                      <p:cBhvr additive="base">
                                        <p:cTn id="19" dur="500" fill="hold"/>
                                        <p:tgtEl>
                                          <p:spTgt spid="3379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2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37923">
                                            <p:txEl>
                                              <p:pRg st="5" end="5"/>
                                            </p:txEl>
                                          </p:spTgt>
                                        </p:tgtEl>
                                        <p:attrNameLst>
                                          <p:attrName>style.visibility</p:attrName>
                                        </p:attrNameLst>
                                      </p:cBhvr>
                                      <p:to>
                                        <p:strVal val="visible"/>
                                      </p:to>
                                    </p:set>
                                    <p:anim calcmode="lin" valueType="num">
                                      <p:cBhvr additive="base">
                                        <p:cTn id="23" dur="500" fill="hold"/>
                                        <p:tgtEl>
                                          <p:spTgt spid="33792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7923">
                                            <p:txEl>
                                              <p:pRg st="5" end="5"/>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337926"/>
                                        </p:tgtEl>
                                        <p:attrNameLst>
                                          <p:attrName>style.visibility</p:attrName>
                                        </p:attrNameLst>
                                      </p:cBhvr>
                                      <p:to>
                                        <p:strVal val="visible"/>
                                      </p:to>
                                    </p:set>
                                    <p:anim calcmode="lin" valueType="num">
                                      <p:cBhvr additive="base">
                                        <p:cTn id="28" dur="500" fill="hold"/>
                                        <p:tgtEl>
                                          <p:spTgt spid="337926"/>
                                        </p:tgtEl>
                                        <p:attrNameLst>
                                          <p:attrName>ppt_x</p:attrName>
                                        </p:attrNameLst>
                                      </p:cBhvr>
                                      <p:tavLst>
                                        <p:tav tm="0">
                                          <p:val>
                                            <p:strVal val="#ppt_x"/>
                                          </p:val>
                                        </p:tav>
                                        <p:tav tm="100000">
                                          <p:val>
                                            <p:strVal val="#ppt_x"/>
                                          </p:val>
                                        </p:tav>
                                      </p:tavLst>
                                    </p:anim>
                                    <p:anim calcmode="lin" valueType="num">
                                      <p:cBhvr additive="base">
                                        <p:cTn id="29" dur="500" fill="hold"/>
                                        <p:tgtEl>
                                          <p:spTgt spid="3379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30" grpId="0"/>
      <p:bldP spid="33793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Illustration of Composition</a:t>
            </a:r>
          </a:p>
        </p:txBody>
      </p:sp>
      <p:pic>
        <p:nvPicPr>
          <p:cNvPr id="30723" name="Picture 9"/>
          <p:cNvPicPr>
            <a:picLocks noChangeAspect="1"/>
          </p:cNvPicPr>
          <p:nvPr/>
        </p:nvPicPr>
        <p:blipFill>
          <a:blip r:embed="rId2"/>
          <a:stretch>
            <a:fillRect/>
          </a:stretch>
        </p:blipFill>
        <p:spPr>
          <a:xfrm>
            <a:off x="609600" y="1371600"/>
            <a:ext cx="7707313" cy="4371975"/>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Example</a:t>
            </a:r>
          </a:p>
        </p:txBody>
      </p:sp>
      <p:pic>
        <p:nvPicPr>
          <p:cNvPr id="344070" name="Picture 6"/>
          <p:cNvPicPr>
            <a:picLocks noChangeAspect="1"/>
          </p:cNvPicPr>
          <p:nvPr/>
        </p:nvPicPr>
        <p:blipFill>
          <a:blip r:embed="rId2"/>
          <a:stretch>
            <a:fillRect/>
          </a:stretch>
        </p:blipFill>
        <p:spPr>
          <a:xfrm>
            <a:off x="596900" y="3619500"/>
            <a:ext cx="8077200" cy="1162050"/>
          </a:xfrm>
          <a:prstGeom prst="rect">
            <a:avLst/>
          </a:prstGeom>
          <a:noFill/>
          <a:ln w="9525">
            <a:noFill/>
          </a:ln>
        </p:spPr>
      </p:pic>
      <p:pic>
        <p:nvPicPr>
          <p:cNvPr id="344071" name="Picture 7"/>
          <p:cNvPicPr>
            <a:picLocks noChangeAspect="1"/>
          </p:cNvPicPr>
          <p:nvPr/>
        </p:nvPicPr>
        <p:blipFill>
          <a:blip r:embed="rId3"/>
          <a:stretch>
            <a:fillRect/>
          </a:stretch>
        </p:blipFill>
        <p:spPr>
          <a:xfrm>
            <a:off x="1181100" y="4724400"/>
            <a:ext cx="3048000" cy="457200"/>
          </a:xfrm>
          <a:prstGeom prst="rect">
            <a:avLst/>
          </a:prstGeom>
          <a:noFill/>
          <a:ln w="9525">
            <a:noFill/>
          </a:ln>
        </p:spPr>
      </p:pic>
      <p:sp>
        <p:nvSpPr>
          <p:cNvPr id="344072" name="Rectangle 8"/>
          <p:cNvSpPr/>
          <p:nvPr/>
        </p:nvSpPr>
        <p:spPr>
          <a:xfrm>
            <a:off x="685800" y="5181600"/>
            <a:ext cx="76962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r>
              <a:rPr lang="en-US" altLang="zh-CN" sz="2800" dirty="0">
                <a:solidFill>
                  <a:srgbClr val="0000FF"/>
                </a:solidFill>
                <a:ea typeface="宋体" panose="02010600030101010101" pitchFamily="2" charset="-122"/>
              </a:rPr>
              <a:t>It follows that </a:t>
            </a:r>
            <a:r>
              <a:rPr lang="en-US" altLang="zh-CN" sz="2800" i="1" dirty="0">
                <a:solidFill>
                  <a:srgbClr val="990033"/>
                </a:solidFill>
                <a:ea typeface="宋体" panose="02010600030101010101" pitchFamily="2" charset="-122"/>
              </a:rPr>
              <a:t>g</a:t>
            </a:r>
            <a:r>
              <a:rPr lang="en-US" altLang="zh-CN" sz="2800" dirty="0">
                <a:solidFill>
                  <a:srgbClr val="0000FF"/>
                </a:solidFill>
                <a:ea typeface="宋体" panose="02010600030101010101" pitchFamily="2" charset="-122"/>
              </a:rPr>
              <a:t> must be an injection. However, </a:t>
            </a:r>
            <a:r>
              <a:rPr lang="en-US" altLang="zh-CN" sz="2800" i="1" dirty="0">
                <a:solidFill>
                  <a:srgbClr val="990033"/>
                </a:solidFill>
                <a:ea typeface="宋体" panose="02010600030101010101" pitchFamily="2" charset="-122"/>
              </a:rPr>
              <a:t>f</a:t>
            </a:r>
            <a:r>
              <a:rPr lang="en-US" altLang="zh-CN" sz="2800" dirty="0">
                <a:solidFill>
                  <a:srgbClr val="0000FF"/>
                </a:solidFill>
                <a:ea typeface="宋体" panose="02010600030101010101" pitchFamily="2" charset="-122"/>
              </a:rPr>
              <a:t> need not be an injection</a:t>
            </a:r>
            <a:endParaRPr lang="zh-CN" altLang="en-US" sz="2800" dirty="0">
              <a:solidFill>
                <a:srgbClr val="0000FF"/>
              </a:solidFill>
              <a:ea typeface="宋体" panose="02010600030101010101" pitchFamily="2" charset="-122"/>
            </a:endParaRPr>
          </a:p>
        </p:txBody>
      </p:sp>
      <p:pic>
        <p:nvPicPr>
          <p:cNvPr id="31750" name="Picture 10"/>
          <p:cNvPicPr>
            <a:picLocks noChangeAspect="1"/>
          </p:cNvPicPr>
          <p:nvPr/>
        </p:nvPicPr>
        <p:blipFill>
          <a:blip r:embed="rId4"/>
          <a:stretch>
            <a:fillRect/>
          </a:stretch>
        </p:blipFill>
        <p:spPr>
          <a:xfrm>
            <a:off x="609600" y="1485900"/>
            <a:ext cx="7164388" cy="1104900"/>
          </a:xfrm>
          <a:prstGeom prst="rect">
            <a:avLst/>
          </a:prstGeom>
          <a:noFill/>
          <a:ln w="9525">
            <a:noFill/>
          </a:ln>
        </p:spPr>
      </p:pic>
      <p:pic>
        <p:nvPicPr>
          <p:cNvPr id="344075" name="Picture 11"/>
          <p:cNvPicPr>
            <a:picLocks noChangeAspect="1"/>
          </p:cNvPicPr>
          <p:nvPr/>
        </p:nvPicPr>
        <p:blipFill>
          <a:blip r:embed="rId5"/>
          <a:stretch>
            <a:fillRect/>
          </a:stretch>
        </p:blipFill>
        <p:spPr>
          <a:xfrm>
            <a:off x="558800" y="2717800"/>
            <a:ext cx="7904163" cy="7715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4075"/>
                                        </p:tgtEl>
                                        <p:attrNameLst>
                                          <p:attrName>style.visibility</p:attrName>
                                        </p:attrNameLst>
                                      </p:cBhvr>
                                      <p:to>
                                        <p:strVal val="visible"/>
                                      </p:to>
                                    </p:set>
                                    <p:anim calcmode="lin" valueType="num">
                                      <p:cBhvr additive="base">
                                        <p:cTn id="7" dur="500" fill="hold"/>
                                        <p:tgtEl>
                                          <p:spTgt spid="344075"/>
                                        </p:tgtEl>
                                        <p:attrNameLst>
                                          <p:attrName>ppt_x</p:attrName>
                                        </p:attrNameLst>
                                      </p:cBhvr>
                                      <p:tavLst>
                                        <p:tav tm="0">
                                          <p:val>
                                            <p:strVal val="#ppt_x"/>
                                          </p:val>
                                        </p:tav>
                                        <p:tav tm="100000">
                                          <p:val>
                                            <p:strVal val="#ppt_x"/>
                                          </p:val>
                                        </p:tav>
                                      </p:tavLst>
                                    </p:anim>
                                    <p:anim calcmode="lin" valueType="num">
                                      <p:cBhvr additive="base">
                                        <p:cTn id="8" dur="500" fill="hold"/>
                                        <p:tgtEl>
                                          <p:spTgt spid="3440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4070"/>
                                        </p:tgtEl>
                                        <p:attrNameLst>
                                          <p:attrName>style.visibility</p:attrName>
                                        </p:attrNameLst>
                                      </p:cBhvr>
                                      <p:to>
                                        <p:strVal val="visible"/>
                                      </p:to>
                                    </p:set>
                                    <p:anim calcmode="lin" valueType="num">
                                      <p:cBhvr additive="base">
                                        <p:cTn id="13" dur="500" fill="hold"/>
                                        <p:tgtEl>
                                          <p:spTgt spid="344070"/>
                                        </p:tgtEl>
                                        <p:attrNameLst>
                                          <p:attrName>ppt_x</p:attrName>
                                        </p:attrNameLst>
                                      </p:cBhvr>
                                      <p:tavLst>
                                        <p:tav tm="0">
                                          <p:val>
                                            <p:strVal val="#ppt_x"/>
                                          </p:val>
                                        </p:tav>
                                        <p:tav tm="100000">
                                          <p:val>
                                            <p:strVal val="#ppt_x"/>
                                          </p:val>
                                        </p:tav>
                                      </p:tavLst>
                                    </p:anim>
                                    <p:anim calcmode="lin" valueType="num">
                                      <p:cBhvr additive="base">
                                        <p:cTn id="14" dur="500" fill="hold"/>
                                        <p:tgtEl>
                                          <p:spTgt spid="34407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4071"/>
                                        </p:tgtEl>
                                        <p:attrNameLst>
                                          <p:attrName>style.visibility</p:attrName>
                                        </p:attrNameLst>
                                      </p:cBhvr>
                                      <p:to>
                                        <p:strVal val="visible"/>
                                      </p:to>
                                    </p:set>
                                    <p:anim calcmode="lin" valueType="num">
                                      <p:cBhvr additive="base">
                                        <p:cTn id="19" dur="500" fill="hold"/>
                                        <p:tgtEl>
                                          <p:spTgt spid="344071"/>
                                        </p:tgtEl>
                                        <p:attrNameLst>
                                          <p:attrName>ppt_x</p:attrName>
                                        </p:attrNameLst>
                                      </p:cBhvr>
                                      <p:tavLst>
                                        <p:tav tm="0">
                                          <p:val>
                                            <p:strVal val="#ppt_x"/>
                                          </p:val>
                                        </p:tav>
                                        <p:tav tm="100000">
                                          <p:val>
                                            <p:strVal val="#ppt_x"/>
                                          </p:val>
                                        </p:tav>
                                      </p:tavLst>
                                    </p:anim>
                                    <p:anim calcmode="lin" valueType="num">
                                      <p:cBhvr additive="base">
                                        <p:cTn id="20" dur="500" fill="hold"/>
                                        <p:tgtEl>
                                          <p:spTgt spid="34407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4072"/>
                                        </p:tgtEl>
                                        <p:attrNameLst>
                                          <p:attrName>style.visibility</p:attrName>
                                        </p:attrNameLst>
                                      </p:cBhvr>
                                      <p:to>
                                        <p:strVal val="visible"/>
                                      </p:to>
                                    </p:set>
                                    <p:anim calcmode="lin" valueType="num">
                                      <p:cBhvr additive="base">
                                        <p:cTn id="25" dur="500" fill="hold"/>
                                        <p:tgtEl>
                                          <p:spTgt spid="344072"/>
                                        </p:tgtEl>
                                        <p:attrNameLst>
                                          <p:attrName>ppt_x</p:attrName>
                                        </p:attrNameLst>
                                      </p:cBhvr>
                                      <p:tavLst>
                                        <p:tav tm="0">
                                          <p:val>
                                            <p:strVal val="#ppt_x"/>
                                          </p:val>
                                        </p:tav>
                                        <p:tav tm="100000">
                                          <p:val>
                                            <p:strVal val="#ppt_x"/>
                                          </p:val>
                                        </p:tav>
                                      </p:tavLst>
                                    </p:anim>
                                    <p:anim calcmode="lin" valueType="num">
                                      <p:cBhvr additive="base">
                                        <p:cTn id="26" dur="500" fill="hold"/>
                                        <p:tgtEl>
                                          <p:spTgt spid="3440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7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Graphs of Functions</a:t>
            </a:r>
          </a:p>
        </p:txBody>
      </p:sp>
      <p:sp>
        <p:nvSpPr>
          <p:cNvPr id="32771" name="Rectangle 3"/>
          <p:cNvSpPr>
            <a:spLocks noGrp="1"/>
          </p:cNvSpPr>
          <p:nvPr>
            <p:ph idx="1"/>
          </p:nvPr>
        </p:nvSpPr>
        <p:spPr>
          <a:xfrm>
            <a:off x="533400" y="1371600"/>
            <a:ext cx="8229600" cy="4953000"/>
          </a:xfrm>
        </p:spPr>
        <p:txBody>
          <a:bodyPr vert="horz" wrap="square" lIns="91440" tIns="45720" rIns="91440" bIns="45720" anchor="t"/>
          <a:lstStyle/>
          <a:p>
            <a:pPr eaLnBrk="1" hangingPunct="1"/>
            <a:r>
              <a:rPr lang="en-US" altLang="zh-CN" dirty="0">
                <a:ea typeface="宋体" panose="02010600030101010101" pitchFamily="2" charset="-122"/>
              </a:rPr>
              <a:t>We can represent a function </a:t>
            </a:r>
            <a:r>
              <a:rPr lang="en-US" altLang="zh-CN" i="1" dirty="0">
                <a:ea typeface="宋体" panose="02010600030101010101" pitchFamily="2" charset="-122"/>
              </a:rPr>
              <a:t>f</a:t>
            </a:r>
            <a:r>
              <a:rPr lang="en-US" altLang="zh-CN" dirty="0">
                <a:ea typeface="宋体" panose="02010600030101010101" pitchFamily="2" charset="-122"/>
              </a:rPr>
              <a:t>:</a:t>
            </a:r>
            <a:r>
              <a:rPr lang="en-US" altLang="zh-CN" i="1" dirty="0">
                <a:ea typeface="宋体" panose="02010600030101010101" pitchFamily="2" charset="-122"/>
              </a:rPr>
              <a:t>A</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rPr>
              <a:t>B</a:t>
            </a:r>
            <a:r>
              <a:rPr lang="en-US" altLang="zh-CN" dirty="0">
                <a:ea typeface="宋体" panose="02010600030101010101" pitchFamily="2" charset="-122"/>
              </a:rPr>
              <a:t> as a set of ordered pairs </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x</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f</a:t>
            </a:r>
            <a:r>
              <a:rPr lang="en-US" altLang="zh-CN" dirty="0">
                <a:solidFill>
                  <a:srgbClr val="FF0000"/>
                </a:solidFill>
                <a:ea typeface="宋体" panose="02010600030101010101" pitchFamily="2" charset="-122"/>
              </a:rPr>
              <a:t>(x)) | </a:t>
            </a:r>
            <a:r>
              <a:rPr lang="en-US" altLang="zh-CN" i="1" dirty="0">
                <a:solidFill>
                  <a:srgbClr val="FF0000"/>
                </a:solidFill>
                <a:ea typeface="宋体" panose="02010600030101010101" pitchFamily="2" charset="-122"/>
              </a:rPr>
              <a:t>x</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A</a:t>
            </a:r>
            <a:r>
              <a:rPr lang="en-US" altLang="zh-CN" dirty="0">
                <a:solidFill>
                  <a:srgbClr val="FF0000"/>
                </a:solidFill>
                <a:ea typeface="宋体" panose="02010600030101010101" pitchFamily="2" charset="-122"/>
                <a:sym typeface="Symbol" panose="05050102010706020507" pitchFamily="18" charset="2"/>
              </a:rPr>
              <a:t>}</a:t>
            </a:r>
            <a:r>
              <a:rPr lang="en-US" altLang="zh-CN" dirty="0">
                <a:ea typeface="宋体" panose="02010600030101010101" pitchFamily="2" charset="-122"/>
                <a:sym typeface="Symbol" panose="05050102010706020507" pitchFamily="18" charset="2"/>
              </a:rPr>
              <a:t>.</a:t>
            </a:r>
          </a:p>
          <a:p>
            <a:pPr eaLnBrk="1" hangingPunct="1"/>
            <a:r>
              <a:rPr lang="en-US" altLang="zh-CN" dirty="0">
                <a:ea typeface="宋体" panose="02010600030101010101" pitchFamily="2" charset="-122"/>
                <a:sym typeface="Symbol" panose="05050102010706020507" pitchFamily="18" charset="2"/>
              </a:rPr>
              <a:t>Note that </a:t>
            </a:r>
            <a:r>
              <a:rPr lang="en-US" altLang="zh-CN" i="1" dirty="0">
                <a:ea typeface="宋体" panose="02010600030101010101" pitchFamily="2" charset="-122"/>
                <a:sym typeface="Symbol" panose="05050102010706020507" pitchFamily="18" charset="2"/>
              </a:rPr>
              <a:t>x</a:t>
            </a:r>
            <a:r>
              <a:rPr lang="en-US" altLang="zh-CN" dirty="0">
                <a:ea typeface="宋体" panose="02010600030101010101" pitchFamily="2" charset="-122"/>
                <a:sym typeface="Symbol" panose="05050102010706020507" pitchFamily="18" charset="2"/>
              </a:rPr>
              <a:t>, there is only 1 pair </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x</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f(x)</a:t>
            </a:r>
            <a:r>
              <a:rPr lang="en-US" altLang="zh-CN" dirty="0">
                <a:solidFill>
                  <a:srgbClr val="FF0000"/>
                </a:solidFill>
                <a:ea typeface="宋体" panose="02010600030101010101" pitchFamily="2" charset="-122"/>
                <a:sym typeface="Symbol" panose="05050102010706020507" pitchFamily="18" charset="2"/>
              </a:rPr>
              <a:t>)</a:t>
            </a:r>
            <a:r>
              <a:rPr lang="en-US" altLang="zh-CN" dirty="0">
                <a:ea typeface="宋体" panose="02010600030101010101" pitchFamily="2" charset="-122"/>
                <a:sym typeface="Symbol" panose="05050102010706020507" pitchFamily="18" charset="2"/>
              </a:rPr>
              <a:t>.</a:t>
            </a:r>
          </a:p>
          <a:p>
            <a:pPr lvl="1" eaLnBrk="1" hangingPunct="1"/>
            <a:endParaRPr lang="en-US" altLang="zh-CN" dirty="0">
              <a:ea typeface="宋体" panose="02010600030101010101" pitchFamily="2" charset="-122"/>
              <a:sym typeface="Symbol" panose="05050102010706020507" pitchFamily="18" charset="2"/>
            </a:endParaRPr>
          </a:p>
          <a:p>
            <a:pPr eaLnBrk="1" hangingPunct="1"/>
            <a:r>
              <a:rPr lang="en-US" altLang="zh-CN" dirty="0">
                <a:ea typeface="宋体" panose="02010600030101010101" pitchFamily="2" charset="-122"/>
                <a:sym typeface="Symbol" panose="05050102010706020507" pitchFamily="18" charset="2"/>
              </a:rPr>
              <a:t>For functions over numbers, we can represent an ordered pair (</a:t>
            </a:r>
            <a:r>
              <a:rPr lang="en-US" altLang="zh-CN" i="1" dirty="0">
                <a:ea typeface="宋体" panose="02010600030101010101" pitchFamily="2" charset="-122"/>
                <a:sym typeface="Symbol" panose="05050102010706020507" pitchFamily="18" charset="2"/>
              </a:rPr>
              <a:t>x</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y</a:t>
            </a:r>
            <a:r>
              <a:rPr lang="en-US" altLang="zh-CN" dirty="0">
                <a:ea typeface="宋体" panose="02010600030101010101" pitchFamily="2" charset="-122"/>
                <a:sym typeface="Symbol" panose="05050102010706020507" pitchFamily="18" charset="2"/>
              </a:rPr>
              <a:t>) as a point on a plane.  </a:t>
            </a:r>
          </a:p>
          <a:p>
            <a:pPr lvl="1" eaLnBrk="1" hangingPunct="1"/>
            <a:r>
              <a:rPr lang="en-US" altLang="zh-CN" dirty="0">
                <a:ea typeface="宋体" panose="02010600030101010101" pitchFamily="2" charset="-122"/>
                <a:sym typeface="Symbol" panose="05050102010706020507" pitchFamily="18" charset="2"/>
              </a:rPr>
              <a:t>A function is then drawn as a curve (set of points), with only one </a:t>
            </a:r>
            <a:r>
              <a:rPr lang="en-US" altLang="zh-CN" i="1" dirty="0">
                <a:ea typeface="宋体" panose="02010600030101010101" pitchFamily="2" charset="-122"/>
                <a:sym typeface="Symbol" panose="05050102010706020507" pitchFamily="18" charset="2"/>
              </a:rPr>
              <a:t>y</a:t>
            </a:r>
            <a:r>
              <a:rPr lang="en-US" altLang="zh-CN" dirty="0">
                <a:ea typeface="宋体" panose="02010600030101010101" pitchFamily="2" charset="-122"/>
                <a:sym typeface="Symbol" panose="05050102010706020507" pitchFamily="18" charset="2"/>
              </a:rPr>
              <a:t> for each </a:t>
            </a:r>
            <a:r>
              <a:rPr lang="en-US" altLang="zh-CN" i="1" dirty="0">
                <a:ea typeface="宋体" panose="02010600030101010101" pitchFamily="2" charset="-122"/>
                <a:sym typeface="Symbol" panose="05050102010706020507" pitchFamily="18" charset="2"/>
              </a:rPr>
              <a:t>x</a:t>
            </a:r>
            <a:r>
              <a:rPr lang="en-US" altLang="zh-CN" dirty="0">
                <a:ea typeface="宋体" panose="02010600030101010101" pitchFamily="2" charset="-122"/>
                <a:sym typeface="Symbol" panose="05050102010706020507" pitchFamily="18" charset="2"/>
              </a:rPr>
              <a:t>. </a:t>
            </a:r>
            <a:endParaRPr lang="en-US" altLang="zh-CN" dirty="0">
              <a:ea typeface="宋体" panose="02010600030101010101" pitchFamily="2" charset="-122"/>
            </a:endParaRPr>
          </a:p>
        </p:txBody>
      </p:sp>
      <p:pic>
        <p:nvPicPr>
          <p:cNvPr id="32772" name="Picture 5"/>
          <p:cNvPicPr>
            <a:picLocks noChangeAspect="1"/>
          </p:cNvPicPr>
          <p:nvPr/>
        </p:nvPicPr>
        <p:blipFill>
          <a:blip r:embed="rId2"/>
          <a:stretch>
            <a:fillRect/>
          </a:stretch>
        </p:blipFill>
        <p:spPr>
          <a:xfrm>
            <a:off x="1447800" y="3095625"/>
            <a:ext cx="5248275" cy="485775"/>
          </a:xfrm>
          <a:prstGeom prst="rect">
            <a:avLst/>
          </a:prstGeom>
          <a:noFill/>
          <a:ln w="9525">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A Couple of Key Functions</a:t>
            </a:r>
          </a:p>
        </p:txBody>
      </p:sp>
      <p:sp>
        <p:nvSpPr>
          <p:cNvPr id="33795" name="Rectangle 3"/>
          <p:cNvSpPr>
            <a:spLocks noGrp="1"/>
          </p:cNvSpPr>
          <p:nvPr>
            <p:ph idx="1"/>
          </p:nvPr>
        </p:nvSpPr>
        <p:spPr/>
        <p:txBody>
          <a:bodyPr vert="horz" wrap="square" lIns="91440" tIns="45720" rIns="91440" bIns="45720" anchor="t"/>
          <a:lstStyle/>
          <a:p>
            <a:pPr eaLnBrk="1" hangingPunct="1"/>
            <a:r>
              <a:rPr lang="en-US" altLang="zh-CN" dirty="0">
                <a:ea typeface="宋体" panose="02010600030101010101" pitchFamily="2" charset="-122"/>
              </a:rPr>
              <a:t>In discrete math, we will frequently use the following two functions over real numbers:</a:t>
            </a:r>
          </a:p>
          <a:p>
            <a:pPr lvl="1" eaLnBrk="1" hangingPunct="1"/>
            <a:r>
              <a:rPr lang="en-US" altLang="zh-CN" dirty="0">
                <a:ea typeface="宋体" panose="02010600030101010101" pitchFamily="2" charset="-122"/>
                <a:sym typeface="Symbol" panose="05050102010706020507" pitchFamily="18" charset="2"/>
              </a:rPr>
              <a:t>The </a:t>
            </a:r>
            <a:r>
              <a:rPr lang="en-US" altLang="zh-CN" i="1" dirty="0">
                <a:ea typeface="宋体" panose="02010600030101010101" pitchFamily="2" charset="-122"/>
                <a:sym typeface="Symbol" panose="05050102010706020507" pitchFamily="18" charset="2"/>
              </a:rPr>
              <a:t>floor</a:t>
            </a:r>
            <a:r>
              <a:rPr lang="en-US" altLang="zh-CN" dirty="0">
                <a:ea typeface="宋体" panose="02010600030101010101" pitchFamily="2" charset="-122"/>
                <a:sym typeface="Symbol" panose="05050102010706020507" pitchFamily="18" charset="2"/>
              </a:rPr>
              <a:t> function ·:</a:t>
            </a:r>
            <a:r>
              <a:rPr lang="en-US" altLang="zh-CN" b="1" dirty="0">
                <a:ea typeface="宋体" panose="02010600030101010101" pitchFamily="2" charset="-122"/>
                <a:sym typeface="Symbol" panose="05050102010706020507" pitchFamily="18" charset="2"/>
              </a:rPr>
              <a:t>R</a:t>
            </a:r>
            <a:r>
              <a:rPr lang="en-US" altLang="zh-CN" dirty="0">
                <a:ea typeface="宋体" panose="02010600030101010101" pitchFamily="2" charset="-122"/>
                <a:sym typeface="Symbol" panose="05050102010706020507" pitchFamily="18" charset="2"/>
              </a:rPr>
              <a:t>→</a:t>
            </a:r>
            <a:r>
              <a:rPr lang="en-US" altLang="zh-CN" b="1" dirty="0">
                <a:ea typeface="宋体" panose="02010600030101010101" pitchFamily="2" charset="-122"/>
                <a:sym typeface="Symbol" panose="05050102010706020507" pitchFamily="18" charset="2"/>
              </a:rPr>
              <a:t>Z</a:t>
            </a:r>
            <a:r>
              <a:rPr lang="en-US" altLang="zh-CN" dirty="0">
                <a:ea typeface="宋体" panose="02010600030101010101" pitchFamily="2" charset="-122"/>
                <a:sym typeface="Symbol" panose="05050102010706020507" pitchFamily="18" charset="2"/>
              </a:rPr>
              <a:t>, where </a:t>
            </a:r>
            <a:r>
              <a:rPr lang="en-US" altLang="zh-CN" i="1" dirty="0">
                <a:ea typeface="宋体" panose="02010600030101010101" pitchFamily="2" charset="-122"/>
                <a:sym typeface="Symbol" panose="05050102010706020507" pitchFamily="18" charset="2"/>
              </a:rPr>
              <a:t>x</a:t>
            </a:r>
            <a:r>
              <a:rPr lang="en-US" altLang="zh-CN" dirty="0">
                <a:ea typeface="宋体" panose="02010600030101010101" pitchFamily="2" charset="-122"/>
                <a:sym typeface="Symbol" panose="05050102010706020507" pitchFamily="18" charset="2"/>
              </a:rPr>
              <a:t> (“floor of </a:t>
            </a:r>
            <a:r>
              <a:rPr lang="en-US" altLang="zh-CN" i="1" dirty="0">
                <a:ea typeface="宋体" panose="02010600030101010101" pitchFamily="2" charset="-122"/>
                <a:sym typeface="Symbol" panose="05050102010706020507" pitchFamily="18" charset="2"/>
              </a:rPr>
              <a:t>x</a:t>
            </a:r>
            <a:r>
              <a:rPr lang="en-US" altLang="zh-CN" dirty="0">
                <a:ea typeface="宋体" panose="02010600030101010101" pitchFamily="2" charset="-122"/>
                <a:sym typeface="Symbol" panose="05050102010706020507" pitchFamily="18" charset="2"/>
              </a:rPr>
              <a:t>”) means the largest (most positive) integer  </a:t>
            </a:r>
            <a:r>
              <a:rPr lang="en-US" altLang="zh-CN" i="1" dirty="0">
                <a:ea typeface="宋体" panose="02010600030101010101" pitchFamily="2" charset="-122"/>
                <a:sym typeface="Symbol" panose="05050102010706020507" pitchFamily="18" charset="2"/>
              </a:rPr>
              <a:t>x.  i.e.</a:t>
            </a:r>
            <a:r>
              <a:rPr lang="en-US" altLang="zh-CN" dirty="0">
                <a:ea typeface="宋体" panose="02010600030101010101" pitchFamily="2" charset="-122"/>
                <a:sym typeface="Symbol" panose="05050102010706020507" pitchFamily="18" charset="2"/>
              </a:rPr>
              <a:t>, </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x</a:t>
            </a:r>
            <a:r>
              <a:rPr lang="en-US" altLang="zh-CN" dirty="0">
                <a:solidFill>
                  <a:srgbClr val="FF0000"/>
                </a:solidFill>
                <a:ea typeface="宋体" panose="02010600030101010101" pitchFamily="2" charset="-122"/>
                <a:sym typeface="Symbol" panose="05050102010706020507" pitchFamily="18" charset="2"/>
              </a:rPr>
              <a:t> :≡ max({</a:t>
            </a:r>
            <a:r>
              <a:rPr lang="en-US" altLang="zh-CN" i="1" dirty="0">
                <a:solidFill>
                  <a:srgbClr val="FF0000"/>
                </a:solidFill>
                <a:ea typeface="宋体" panose="02010600030101010101" pitchFamily="2" charset="-122"/>
                <a:sym typeface="Symbol" panose="05050102010706020507" pitchFamily="18" charset="2"/>
              </a:rPr>
              <a:t>i</a:t>
            </a:r>
            <a:r>
              <a:rPr lang="en-US" altLang="zh-CN" dirty="0">
                <a:solidFill>
                  <a:srgbClr val="FF0000"/>
                </a:solidFill>
                <a:ea typeface="宋体" panose="02010600030101010101" pitchFamily="2" charset="-122"/>
                <a:sym typeface="Symbol" panose="05050102010706020507" pitchFamily="18" charset="2"/>
              </a:rPr>
              <a:t></a:t>
            </a:r>
            <a:r>
              <a:rPr lang="en-US" altLang="zh-CN" b="1" dirty="0">
                <a:solidFill>
                  <a:srgbClr val="FF0000"/>
                </a:solidFill>
                <a:ea typeface="宋体" panose="02010600030101010101" pitchFamily="2" charset="-122"/>
                <a:sym typeface="Symbol" panose="05050102010706020507" pitchFamily="18" charset="2"/>
              </a:rPr>
              <a:t>Z</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i</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x</a:t>
            </a:r>
            <a:r>
              <a:rPr lang="en-US" altLang="zh-CN" dirty="0">
                <a:solidFill>
                  <a:srgbClr val="FF0000"/>
                </a:solidFill>
                <a:ea typeface="宋体" panose="02010600030101010101" pitchFamily="2" charset="-122"/>
                <a:sym typeface="Symbol" panose="05050102010706020507" pitchFamily="18" charset="2"/>
              </a:rPr>
              <a:t>})</a:t>
            </a:r>
            <a:r>
              <a:rPr lang="en-US" altLang="zh-CN" dirty="0">
                <a:ea typeface="宋体" panose="02010600030101010101" pitchFamily="2" charset="-122"/>
                <a:sym typeface="Symbol" panose="05050102010706020507" pitchFamily="18" charset="2"/>
              </a:rPr>
              <a:t>.</a:t>
            </a:r>
          </a:p>
          <a:p>
            <a:pPr lvl="1" eaLnBrk="1" hangingPunct="1"/>
            <a:r>
              <a:rPr lang="en-US" altLang="zh-CN" dirty="0">
                <a:ea typeface="宋体" panose="02010600030101010101" pitchFamily="2" charset="-122"/>
                <a:sym typeface="Symbol" panose="05050102010706020507" pitchFamily="18" charset="2"/>
              </a:rPr>
              <a:t>The </a:t>
            </a:r>
            <a:r>
              <a:rPr lang="en-US" altLang="zh-CN" i="1" dirty="0">
                <a:ea typeface="宋体" panose="02010600030101010101" pitchFamily="2" charset="-122"/>
                <a:sym typeface="Symbol" panose="05050102010706020507" pitchFamily="18" charset="2"/>
              </a:rPr>
              <a:t>ceiling</a:t>
            </a:r>
            <a:r>
              <a:rPr lang="en-US" altLang="zh-CN" dirty="0">
                <a:ea typeface="宋体" panose="02010600030101010101" pitchFamily="2" charset="-122"/>
                <a:sym typeface="Symbol" panose="05050102010706020507" pitchFamily="18" charset="2"/>
              </a:rPr>
              <a:t> function · :</a:t>
            </a:r>
            <a:r>
              <a:rPr lang="en-US" altLang="zh-CN" b="1" dirty="0">
                <a:ea typeface="宋体" panose="02010600030101010101" pitchFamily="2" charset="-122"/>
                <a:sym typeface="Symbol" panose="05050102010706020507" pitchFamily="18" charset="2"/>
              </a:rPr>
              <a:t>R</a:t>
            </a:r>
            <a:r>
              <a:rPr lang="en-US" altLang="zh-CN" dirty="0">
                <a:ea typeface="宋体" panose="02010600030101010101" pitchFamily="2" charset="-122"/>
                <a:sym typeface="Symbol" panose="05050102010706020507" pitchFamily="18" charset="2"/>
              </a:rPr>
              <a:t>→</a:t>
            </a:r>
            <a:r>
              <a:rPr lang="en-US" altLang="zh-CN" b="1" dirty="0">
                <a:ea typeface="宋体" panose="02010600030101010101" pitchFamily="2" charset="-122"/>
                <a:sym typeface="Symbol" panose="05050102010706020507" pitchFamily="18" charset="2"/>
              </a:rPr>
              <a:t>Z</a:t>
            </a:r>
            <a:r>
              <a:rPr lang="en-US" altLang="zh-CN" dirty="0">
                <a:ea typeface="宋体" panose="02010600030101010101" pitchFamily="2" charset="-122"/>
                <a:sym typeface="Symbol" panose="05050102010706020507" pitchFamily="18" charset="2"/>
              </a:rPr>
              <a:t>, where </a:t>
            </a:r>
            <a:r>
              <a:rPr lang="en-US" altLang="zh-CN" i="1" dirty="0">
                <a:ea typeface="宋体" panose="02010600030101010101" pitchFamily="2" charset="-122"/>
                <a:sym typeface="Symbol" panose="05050102010706020507" pitchFamily="18" charset="2"/>
              </a:rPr>
              <a:t>x</a:t>
            </a:r>
            <a:r>
              <a:rPr lang="en-US" altLang="zh-CN" dirty="0">
                <a:ea typeface="宋体" panose="02010600030101010101" pitchFamily="2" charset="-122"/>
                <a:sym typeface="Symbol" panose="05050102010706020507" pitchFamily="18" charset="2"/>
              </a:rPr>
              <a:t> (“ceiling of </a:t>
            </a:r>
            <a:r>
              <a:rPr lang="en-US" altLang="zh-CN" i="1" dirty="0">
                <a:ea typeface="宋体" panose="02010600030101010101" pitchFamily="2" charset="-122"/>
                <a:sym typeface="Symbol" panose="05050102010706020507" pitchFamily="18" charset="2"/>
              </a:rPr>
              <a:t>x</a:t>
            </a:r>
            <a:r>
              <a:rPr lang="en-US" altLang="zh-CN" dirty="0">
                <a:ea typeface="宋体" panose="02010600030101010101" pitchFamily="2" charset="-122"/>
                <a:sym typeface="Symbol" panose="05050102010706020507" pitchFamily="18" charset="2"/>
              </a:rPr>
              <a:t>”) means the smallest (most negative) integer  </a:t>
            </a:r>
            <a:r>
              <a:rPr lang="en-US" altLang="zh-CN" i="1" dirty="0">
                <a:ea typeface="宋体" panose="02010600030101010101" pitchFamily="2" charset="-122"/>
                <a:sym typeface="Symbol" panose="05050102010706020507" pitchFamily="18" charset="2"/>
              </a:rPr>
              <a:t>x</a:t>
            </a:r>
            <a:r>
              <a:rPr lang="en-US" altLang="zh-CN" dirty="0">
                <a:ea typeface="宋体" panose="02010600030101010101" pitchFamily="2" charset="-122"/>
                <a:sym typeface="Symbol" panose="05050102010706020507" pitchFamily="18" charset="2"/>
              </a:rPr>
              <a:t>. </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x</a:t>
            </a:r>
            <a:r>
              <a:rPr lang="en-US" altLang="zh-CN" dirty="0">
                <a:solidFill>
                  <a:srgbClr val="FF0000"/>
                </a:solidFill>
                <a:ea typeface="宋体" panose="02010600030101010101" pitchFamily="2" charset="-122"/>
                <a:sym typeface="Symbol" panose="05050102010706020507" pitchFamily="18" charset="2"/>
              </a:rPr>
              <a:t> :≡ min({</a:t>
            </a:r>
            <a:r>
              <a:rPr lang="en-US" altLang="zh-CN" i="1" dirty="0">
                <a:solidFill>
                  <a:srgbClr val="FF0000"/>
                </a:solidFill>
                <a:ea typeface="宋体" panose="02010600030101010101" pitchFamily="2" charset="-122"/>
                <a:sym typeface="Symbol" panose="05050102010706020507" pitchFamily="18" charset="2"/>
              </a:rPr>
              <a:t>i</a:t>
            </a:r>
            <a:r>
              <a:rPr lang="en-US" altLang="zh-CN" dirty="0">
                <a:solidFill>
                  <a:srgbClr val="FF0000"/>
                </a:solidFill>
                <a:ea typeface="宋体" panose="02010600030101010101" pitchFamily="2" charset="-122"/>
                <a:sym typeface="Symbol" panose="05050102010706020507" pitchFamily="18" charset="2"/>
              </a:rPr>
              <a:t></a:t>
            </a:r>
            <a:r>
              <a:rPr lang="en-US" altLang="zh-CN" b="1" dirty="0">
                <a:solidFill>
                  <a:srgbClr val="FF0000"/>
                </a:solidFill>
                <a:ea typeface="宋体" panose="02010600030101010101" pitchFamily="2" charset="-122"/>
                <a:sym typeface="Symbol" panose="05050102010706020507" pitchFamily="18" charset="2"/>
              </a:rPr>
              <a:t>Z</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i</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x</a:t>
            </a:r>
            <a:r>
              <a:rPr lang="en-US" altLang="zh-CN" dirty="0">
                <a:solidFill>
                  <a:srgbClr val="FF0000"/>
                </a:solidFill>
                <a:ea typeface="宋体" panose="02010600030101010101" pitchFamily="2" charset="-122"/>
                <a:sym typeface="Symbol" panose="05050102010706020507" pitchFamily="18" charset="2"/>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Visualizing Floor &amp; Ceiling</a:t>
            </a:r>
          </a:p>
        </p:txBody>
      </p:sp>
      <p:sp>
        <p:nvSpPr>
          <p:cNvPr id="34819" name="Rectangle 3"/>
          <p:cNvSpPr>
            <a:spLocks noGrp="1"/>
          </p:cNvSpPr>
          <p:nvPr>
            <p:ph idx="1"/>
          </p:nvPr>
        </p:nvSpPr>
        <p:spPr/>
        <p:txBody>
          <a:bodyPr vert="horz" wrap="square" lIns="91440" tIns="45720" rIns="91440" bIns="45720" anchor="t"/>
          <a:lstStyle/>
          <a:p>
            <a:pPr eaLnBrk="1" hangingPunct="1"/>
            <a:r>
              <a:rPr lang="en-US" altLang="zh-CN" dirty="0">
                <a:ea typeface="宋体" panose="02010600030101010101" pitchFamily="2" charset="-122"/>
              </a:rPr>
              <a:t>Real numbers “fall to their floor” or “rise to their ceiling.”</a:t>
            </a:r>
          </a:p>
          <a:p>
            <a:pPr eaLnBrk="1" hangingPunct="1"/>
            <a:r>
              <a:rPr lang="en-US" altLang="zh-CN" dirty="0">
                <a:solidFill>
                  <a:srgbClr val="990033"/>
                </a:solidFill>
                <a:ea typeface="宋体" panose="02010600030101010101" pitchFamily="2" charset="-122"/>
              </a:rPr>
              <a:t>Note that if </a:t>
            </a:r>
            <a:r>
              <a:rPr lang="en-US" altLang="zh-CN" i="1" dirty="0">
                <a:solidFill>
                  <a:srgbClr val="990033"/>
                </a:solidFill>
                <a:ea typeface="宋体" panose="02010600030101010101" pitchFamily="2" charset="-122"/>
              </a:rPr>
              <a:t>x</a:t>
            </a:r>
            <a:r>
              <a:rPr lang="en-US" altLang="zh-CN" dirty="0">
                <a:solidFill>
                  <a:srgbClr val="990033"/>
                </a:solidFill>
                <a:ea typeface="宋体" panose="02010600030101010101" pitchFamily="2" charset="-122"/>
                <a:sym typeface="Symbol" panose="05050102010706020507" pitchFamily="18" charset="2"/>
              </a:rPr>
              <a:t></a:t>
            </a:r>
            <a:r>
              <a:rPr lang="en-US" altLang="zh-CN" b="1" dirty="0">
                <a:solidFill>
                  <a:srgbClr val="990033"/>
                </a:solidFill>
                <a:ea typeface="宋体" panose="02010600030101010101" pitchFamily="2" charset="-122"/>
                <a:sym typeface="Symbol" panose="05050102010706020507" pitchFamily="18" charset="2"/>
              </a:rPr>
              <a:t>Z</a:t>
            </a:r>
            <a:r>
              <a:rPr lang="en-US" altLang="zh-CN" dirty="0">
                <a:solidFill>
                  <a:srgbClr val="990033"/>
                </a:solidFill>
                <a:ea typeface="宋体" panose="02010600030101010101" pitchFamily="2" charset="-122"/>
                <a:sym typeface="Symbol" panose="05050102010706020507" pitchFamily="18" charset="2"/>
              </a:rPr>
              <a:t>,</a:t>
            </a:r>
            <a:br>
              <a:rPr lang="en-US" altLang="zh-CN" dirty="0">
                <a:solidFill>
                  <a:srgbClr val="990033"/>
                </a:solidFill>
                <a:ea typeface="宋体" panose="02010600030101010101" pitchFamily="2" charset="-122"/>
                <a:sym typeface="Symbol" panose="05050102010706020507" pitchFamily="18" charset="2"/>
              </a:rPr>
            </a:br>
            <a:r>
              <a:rPr lang="en-US" altLang="zh-CN" dirty="0">
                <a:solidFill>
                  <a:srgbClr val="990033"/>
                </a:solidFill>
                <a:ea typeface="宋体" panose="02010600030101010101" pitchFamily="2" charset="-122"/>
                <a:sym typeface="Symbol" panose="05050102010706020507" pitchFamily="18" charset="2"/>
              </a:rPr>
              <a:t></a:t>
            </a:r>
            <a:r>
              <a:rPr lang="en-US" altLang="zh-CN" i="1" dirty="0">
                <a:solidFill>
                  <a:srgbClr val="990033"/>
                </a:solidFill>
                <a:ea typeface="宋体" panose="02010600030101010101" pitchFamily="2" charset="-122"/>
                <a:sym typeface="Symbol" panose="05050102010706020507" pitchFamily="18" charset="2"/>
              </a:rPr>
              <a:t>x</a:t>
            </a:r>
            <a:r>
              <a:rPr lang="en-US" altLang="zh-CN" dirty="0">
                <a:solidFill>
                  <a:srgbClr val="990033"/>
                </a:solidFill>
                <a:ea typeface="宋体" panose="02010600030101010101" pitchFamily="2" charset="-122"/>
                <a:sym typeface="Symbol" panose="05050102010706020507" pitchFamily="18" charset="2"/>
              </a:rPr>
              <a:t>   </a:t>
            </a:r>
            <a:r>
              <a:rPr lang="en-US" altLang="zh-CN" i="1" dirty="0">
                <a:solidFill>
                  <a:srgbClr val="990033"/>
                </a:solidFill>
                <a:ea typeface="宋体" panose="02010600030101010101" pitchFamily="2" charset="-122"/>
                <a:sym typeface="Symbol" panose="05050102010706020507" pitchFamily="18" charset="2"/>
              </a:rPr>
              <a:t>x</a:t>
            </a:r>
            <a:r>
              <a:rPr lang="en-US" altLang="zh-CN" dirty="0">
                <a:solidFill>
                  <a:srgbClr val="990033"/>
                </a:solidFill>
                <a:ea typeface="宋体" panose="02010600030101010101" pitchFamily="2" charset="-122"/>
                <a:sym typeface="Symbol" panose="05050102010706020507" pitchFamily="18" charset="2"/>
              </a:rPr>
              <a:t> &amp;</a:t>
            </a:r>
            <a:br>
              <a:rPr lang="en-US" altLang="zh-CN" dirty="0">
                <a:solidFill>
                  <a:srgbClr val="990033"/>
                </a:solidFill>
                <a:ea typeface="宋体" panose="02010600030101010101" pitchFamily="2" charset="-122"/>
                <a:sym typeface="Symbol" panose="05050102010706020507" pitchFamily="18" charset="2"/>
              </a:rPr>
            </a:br>
            <a:r>
              <a:rPr lang="en-US" altLang="zh-CN" dirty="0">
                <a:solidFill>
                  <a:srgbClr val="990033"/>
                </a:solidFill>
                <a:ea typeface="宋体" panose="02010600030101010101" pitchFamily="2" charset="-122"/>
                <a:sym typeface="Symbol" panose="05050102010706020507" pitchFamily="18" charset="2"/>
              </a:rPr>
              <a:t></a:t>
            </a:r>
            <a:r>
              <a:rPr lang="en-US" altLang="zh-CN" i="1" dirty="0">
                <a:solidFill>
                  <a:srgbClr val="990033"/>
                </a:solidFill>
                <a:ea typeface="宋体" panose="02010600030101010101" pitchFamily="2" charset="-122"/>
                <a:sym typeface="Symbol" panose="05050102010706020507" pitchFamily="18" charset="2"/>
              </a:rPr>
              <a:t>x</a:t>
            </a:r>
            <a:r>
              <a:rPr lang="en-US" altLang="zh-CN" dirty="0">
                <a:solidFill>
                  <a:srgbClr val="990033"/>
                </a:solidFill>
                <a:ea typeface="宋体" panose="02010600030101010101" pitchFamily="2" charset="-122"/>
                <a:sym typeface="Symbol" panose="05050102010706020507" pitchFamily="18" charset="2"/>
              </a:rPr>
              <a:t>   </a:t>
            </a:r>
            <a:r>
              <a:rPr lang="en-US" altLang="zh-CN" i="1" dirty="0">
                <a:solidFill>
                  <a:srgbClr val="990033"/>
                </a:solidFill>
                <a:ea typeface="宋体" panose="02010600030101010101" pitchFamily="2" charset="-122"/>
                <a:sym typeface="Symbol" panose="05050102010706020507" pitchFamily="18" charset="2"/>
              </a:rPr>
              <a:t>x</a:t>
            </a:r>
            <a:r>
              <a:rPr lang="en-US" altLang="zh-CN" dirty="0">
                <a:solidFill>
                  <a:srgbClr val="990033"/>
                </a:solidFill>
                <a:ea typeface="宋体" panose="02010600030101010101" pitchFamily="2" charset="-122"/>
                <a:sym typeface="Symbol" panose="05050102010706020507" pitchFamily="18" charset="2"/>
              </a:rPr>
              <a:t></a:t>
            </a:r>
          </a:p>
          <a:p>
            <a:pPr eaLnBrk="1" hangingPunct="1"/>
            <a:r>
              <a:rPr lang="en-US" altLang="zh-CN" dirty="0">
                <a:solidFill>
                  <a:srgbClr val="990033"/>
                </a:solidFill>
                <a:ea typeface="宋体" panose="02010600030101010101" pitchFamily="2" charset="-122"/>
                <a:sym typeface="Symbol" panose="05050102010706020507" pitchFamily="18" charset="2"/>
              </a:rPr>
              <a:t>Note that if </a:t>
            </a:r>
            <a:r>
              <a:rPr lang="en-US" altLang="zh-CN" i="1" dirty="0">
                <a:solidFill>
                  <a:srgbClr val="990033"/>
                </a:solidFill>
                <a:ea typeface="宋体" panose="02010600030101010101" pitchFamily="2" charset="-122"/>
              </a:rPr>
              <a:t>x</a:t>
            </a:r>
            <a:r>
              <a:rPr lang="en-US" altLang="zh-CN" dirty="0">
                <a:solidFill>
                  <a:srgbClr val="990033"/>
                </a:solidFill>
                <a:ea typeface="宋体" panose="02010600030101010101" pitchFamily="2" charset="-122"/>
                <a:sym typeface="Symbol" panose="05050102010706020507" pitchFamily="18" charset="2"/>
              </a:rPr>
              <a:t></a:t>
            </a:r>
            <a:r>
              <a:rPr lang="en-US" altLang="zh-CN" b="1" dirty="0">
                <a:solidFill>
                  <a:srgbClr val="990033"/>
                </a:solidFill>
                <a:ea typeface="宋体" panose="02010600030101010101" pitchFamily="2" charset="-122"/>
                <a:sym typeface="Symbol" panose="05050102010706020507" pitchFamily="18" charset="2"/>
              </a:rPr>
              <a:t>Z</a:t>
            </a:r>
            <a:r>
              <a:rPr lang="en-US" altLang="zh-CN" dirty="0">
                <a:solidFill>
                  <a:srgbClr val="990033"/>
                </a:solidFill>
                <a:ea typeface="宋体" panose="02010600030101010101" pitchFamily="2" charset="-122"/>
                <a:sym typeface="Symbol" panose="05050102010706020507" pitchFamily="18" charset="2"/>
              </a:rPr>
              <a:t>,</a:t>
            </a:r>
            <a:br>
              <a:rPr lang="en-US" altLang="zh-CN" dirty="0">
                <a:solidFill>
                  <a:srgbClr val="990033"/>
                </a:solidFill>
                <a:ea typeface="宋体" panose="02010600030101010101" pitchFamily="2" charset="-122"/>
                <a:sym typeface="Symbol" panose="05050102010706020507" pitchFamily="18" charset="2"/>
              </a:rPr>
            </a:br>
            <a:r>
              <a:rPr lang="en-US" altLang="zh-CN" dirty="0">
                <a:solidFill>
                  <a:srgbClr val="990033"/>
                </a:solidFill>
                <a:ea typeface="宋体" panose="02010600030101010101" pitchFamily="2" charset="-122"/>
                <a:sym typeface="Symbol" panose="05050102010706020507" pitchFamily="18" charset="2"/>
              </a:rPr>
              <a:t> </a:t>
            </a:r>
            <a:r>
              <a:rPr lang="en-US" altLang="zh-CN" i="1" dirty="0">
                <a:solidFill>
                  <a:srgbClr val="990033"/>
                </a:solidFill>
                <a:ea typeface="宋体" panose="02010600030101010101" pitchFamily="2" charset="-122"/>
                <a:sym typeface="Symbol" panose="05050102010706020507" pitchFamily="18" charset="2"/>
              </a:rPr>
              <a:t>x</a:t>
            </a:r>
            <a:r>
              <a:rPr lang="en-US" altLang="zh-CN" dirty="0">
                <a:solidFill>
                  <a:srgbClr val="990033"/>
                </a:solidFill>
                <a:ea typeface="宋体" panose="02010600030101010101" pitchFamily="2" charset="-122"/>
                <a:sym typeface="Symbol" panose="05050102010706020507" pitchFamily="18" charset="2"/>
              </a:rPr>
              <a:t> = </a:t>
            </a:r>
            <a:r>
              <a:rPr lang="en-US" altLang="zh-CN" i="1" dirty="0">
                <a:solidFill>
                  <a:srgbClr val="990033"/>
                </a:solidFill>
                <a:ea typeface="宋体" panose="02010600030101010101" pitchFamily="2" charset="-122"/>
                <a:sym typeface="Symbol" panose="05050102010706020507" pitchFamily="18" charset="2"/>
              </a:rPr>
              <a:t>x</a:t>
            </a:r>
            <a:r>
              <a:rPr lang="en-US" altLang="zh-CN" dirty="0">
                <a:solidFill>
                  <a:srgbClr val="990033"/>
                </a:solidFill>
                <a:ea typeface="宋体" panose="02010600030101010101" pitchFamily="2" charset="-122"/>
                <a:sym typeface="Symbol" panose="05050102010706020507" pitchFamily="18" charset="2"/>
              </a:rPr>
              <a:t> = </a:t>
            </a:r>
            <a:r>
              <a:rPr lang="en-US" altLang="zh-CN" i="1" dirty="0">
                <a:solidFill>
                  <a:srgbClr val="990033"/>
                </a:solidFill>
                <a:ea typeface="宋体" panose="02010600030101010101" pitchFamily="2" charset="-122"/>
                <a:sym typeface="Symbol" panose="05050102010706020507" pitchFamily="18" charset="2"/>
              </a:rPr>
              <a:t>x</a:t>
            </a:r>
            <a:r>
              <a:rPr lang="en-US" altLang="zh-CN" dirty="0">
                <a:solidFill>
                  <a:srgbClr val="990033"/>
                </a:solidFill>
                <a:ea typeface="宋体" panose="02010600030101010101" pitchFamily="2" charset="-122"/>
                <a:sym typeface="Symbol" panose="05050102010706020507" pitchFamily="18" charset="2"/>
              </a:rPr>
              <a:t>.</a:t>
            </a:r>
          </a:p>
        </p:txBody>
      </p:sp>
      <p:sp>
        <p:nvSpPr>
          <p:cNvPr id="34820" name="Line 4"/>
          <p:cNvSpPr/>
          <p:nvPr/>
        </p:nvSpPr>
        <p:spPr>
          <a:xfrm flipV="1">
            <a:off x="5410200" y="2590800"/>
            <a:ext cx="0" cy="3276600"/>
          </a:xfrm>
          <a:prstGeom prst="line">
            <a:avLst/>
          </a:prstGeom>
          <a:ln w="25400" cap="flat" cmpd="sng">
            <a:solidFill>
              <a:schemeClr val="tx1"/>
            </a:solidFill>
            <a:prstDash val="solid"/>
            <a:headEnd type="triangle" w="med" len="med"/>
            <a:tailEnd type="triangle" w="lg" len="lg"/>
          </a:ln>
        </p:spPr>
      </p:sp>
      <p:sp>
        <p:nvSpPr>
          <p:cNvPr id="34821" name="Line 5"/>
          <p:cNvSpPr/>
          <p:nvPr/>
        </p:nvSpPr>
        <p:spPr>
          <a:xfrm>
            <a:off x="5257800" y="2895600"/>
            <a:ext cx="304800" cy="0"/>
          </a:xfrm>
          <a:prstGeom prst="line">
            <a:avLst/>
          </a:prstGeom>
          <a:ln w="9525" cap="flat" cmpd="sng">
            <a:solidFill>
              <a:schemeClr val="tx1"/>
            </a:solidFill>
            <a:prstDash val="solid"/>
            <a:headEnd type="none" w="med" len="med"/>
            <a:tailEnd type="none" w="med" len="med"/>
          </a:ln>
        </p:spPr>
      </p:sp>
      <p:sp>
        <p:nvSpPr>
          <p:cNvPr id="34822" name="Line 6"/>
          <p:cNvSpPr/>
          <p:nvPr/>
        </p:nvSpPr>
        <p:spPr>
          <a:xfrm>
            <a:off x="5257800" y="3276600"/>
            <a:ext cx="304800" cy="0"/>
          </a:xfrm>
          <a:prstGeom prst="line">
            <a:avLst/>
          </a:prstGeom>
          <a:ln w="9525" cap="flat" cmpd="sng">
            <a:solidFill>
              <a:schemeClr val="tx1"/>
            </a:solidFill>
            <a:prstDash val="solid"/>
            <a:headEnd type="none" w="med" len="med"/>
            <a:tailEnd type="none" w="med" len="med"/>
          </a:ln>
        </p:spPr>
      </p:sp>
      <p:sp>
        <p:nvSpPr>
          <p:cNvPr id="34823" name="Line 7"/>
          <p:cNvSpPr/>
          <p:nvPr/>
        </p:nvSpPr>
        <p:spPr>
          <a:xfrm>
            <a:off x="5257800" y="3733800"/>
            <a:ext cx="304800" cy="0"/>
          </a:xfrm>
          <a:prstGeom prst="line">
            <a:avLst/>
          </a:prstGeom>
          <a:ln w="9525" cap="flat" cmpd="sng">
            <a:solidFill>
              <a:schemeClr val="tx1"/>
            </a:solidFill>
            <a:prstDash val="solid"/>
            <a:headEnd type="none" w="med" len="med"/>
            <a:tailEnd type="none" w="med" len="med"/>
          </a:ln>
        </p:spPr>
      </p:sp>
      <p:sp>
        <p:nvSpPr>
          <p:cNvPr id="34824" name="Line 8"/>
          <p:cNvSpPr/>
          <p:nvPr/>
        </p:nvSpPr>
        <p:spPr>
          <a:xfrm>
            <a:off x="5257800" y="4191000"/>
            <a:ext cx="304800" cy="0"/>
          </a:xfrm>
          <a:prstGeom prst="line">
            <a:avLst/>
          </a:prstGeom>
          <a:ln w="9525" cap="flat" cmpd="sng">
            <a:solidFill>
              <a:schemeClr val="tx1"/>
            </a:solidFill>
            <a:prstDash val="solid"/>
            <a:headEnd type="none" w="med" len="med"/>
            <a:tailEnd type="none" w="med" len="med"/>
          </a:ln>
        </p:spPr>
      </p:sp>
      <p:sp>
        <p:nvSpPr>
          <p:cNvPr id="34825" name="Line 9"/>
          <p:cNvSpPr/>
          <p:nvPr/>
        </p:nvSpPr>
        <p:spPr>
          <a:xfrm>
            <a:off x="5257800" y="4648200"/>
            <a:ext cx="304800" cy="0"/>
          </a:xfrm>
          <a:prstGeom prst="line">
            <a:avLst/>
          </a:prstGeom>
          <a:ln w="9525" cap="flat" cmpd="sng">
            <a:solidFill>
              <a:schemeClr val="tx1"/>
            </a:solidFill>
            <a:prstDash val="solid"/>
            <a:headEnd type="none" w="med" len="med"/>
            <a:tailEnd type="none" w="med" len="med"/>
          </a:ln>
        </p:spPr>
      </p:sp>
      <p:sp>
        <p:nvSpPr>
          <p:cNvPr id="34826" name="Line 10"/>
          <p:cNvSpPr/>
          <p:nvPr/>
        </p:nvSpPr>
        <p:spPr>
          <a:xfrm>
            <a:off x="5257800" y="5105400"/>
            <a:ext cx="304800" cy="0"/>
          </a:xfrm>
          <a:prstGeom prst="line">
            <a:avLst/>
          </a:prstGeom>
          <a:ln w="9525" cap="flat" cmpd="sng">
            <a:solidFill>
              <a:schemeClr val="tx1"/>
            </a:solidFill>
            <a:prstDash val="solid"/>
            <a:headEnd type="none" w="med" len="med"/>
            <a:tailEnd type="none" w="med" len="med"/>
          </a:ln>
        </p:spPr>
      </p:sp>
      <p:sp>
        <p:nvSpPr>
          <p:cNvPr id="34827" name="Line 11"/>
          <p:cNvSpPr/>
          <p:nvPr/>
        </p:nvSpPr>
        <p:spPr>
          <a:xfrm>
            <a:off x="5257800" y="5562600"/>
            <a:ext cx="304800" cy="0"/>
          </a:xfrm>
          <a:prstGeom prst="line">
            <a:avLst/>
          </a:prstGeom>
          <a:ln w="9525" cap="flat" cmpd="sng">
            <a:solidFill>
              <a:schemeClr val="tx1"/>
            </a:solidFill>
            <a:prstDash val="solid"/>
            <a:headEnd type="none" w="med" len="med"/>
            <a:tailEnd type="none" w="med" len="med"/>
          </a:ln>
        </p:spPr>
      </p:sp>
      <p:sp>
        <p:nvSpPr>
          <p:cNvPr id="34828" name="Text Box 12"/>
          <p:cNvSpPr txBox="1"/>
          <p:nvPr/>
        </p:nvSpPr>
        <p:spPr>
          <a:xfrm>
            <a:off x="4953000" y="3962400"/>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0</a:t>
            </a:r>
          </a:p>
        </p:txBody>
      </p:sp>
      <p:sp>
        <p:nvSpPr>
          <p:cNvPr id="34829" name="Text Box 13"/>
          <p:cNvSpPr txBox="1"/>
          <p:nvPr/>
        </p:nvSpPr>
        <p:spPr>
          <a:xfrm>
            <a:off x="4800600" y="4419600"/>
            <a:ext cx="50323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rPr>
              <a:t>1</a:t>
            </a:r>
          </a:p>
        </p:txBody>
      </p:sp>
      <p:sp>
        <p:nvSpPr>
          <p:cNvPr id="34830" name="Text Box 14"/>
          <p:cNvSpPr txBox="1"/>
          <p:nvPr/>
        </p:nvSpPr>
        <p:spPr>
          <a:xfrm>
            <a:off x="4953000" y="3505200"/>
            <a:ext cx="336550" cy="457200"/>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1</a:t>
            </a:r>
          </a:p>
        </p:txBody>
      </p:sp>
      <p:sp>
        <p:nvSpPr>
          <p:cNvPr id="34831" name="Text Box 15"/>
          <p:cNvSpPr txBox="1"/>
          <p:nvPr/>
        </p:nvSpPr>
        <p:spPr>
          <a:xfrm>
            <a:off x="4953000" y="3048000"/>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2</a:t>
            </a:r>
          </a:p>
        </p:txBody>
      </p:sp>
      <p:sp>
        <p:nvSpPr>
          <p:cNvPr id="34832" name="Text Box 16"/>
          <p:cNvSpPr txBox="1"/>
          <p:nvPr/>
        </p:nvSpPr>
        <p:spPr>
          <a:xfrm>
            <a:off x="4953000" y="2667000"/>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3</a:t>
            </a:r>
          </a:p>
        </p:txBody>
      </p:sp>
      <p:sp>
        <p:nvSpPr>
          <p:cNvPr id="34833" name="Text Box 17"/>
          <p:cNvSpPr txBox="1"/>
          <p:nvPr/>
        </p:nvSpPr>
        <p:spPr>
          <a:xfrm>
            <a:off x="4800600" y="4876800"/>
            <a:ext cx="50323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rPr>
              <a:t>2</a:t>
            </a:r>
          </a:p>
        </p:txBody>
      </p:sp>
      <p:sp>
        <p:nvSpPr>
          <p:cNvPr id="34834" name="Text Box 18"/>
          <p:cNvSpPr txBox="1"/>
          <p:nvPr/>
        </p:nvSpPr>
        <p:spPr>
          <a:xfrm>
            <a:off x="4800600" y="5334000"/>
            <a:ext cx="50323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rPr>
              <a:t>3</a:t>
            </a:r>
          </a:p>
        </p:txBody>
      </p:sp>
      <p:sp>
        <p:nvSpPr>
          <p:cNvPr id="34835" name="Text Box 19"/>
          <p:cNvSpPr txBox="1"/>
          <p:nvPr/>
        </p:nvSpPr>
        <p:spPr>
          <a:xfrm>
            <a:off x="5638800" y="3124200"/>
            <a:ext cx="2603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34836" name="Text Box 20"/>
          <p:cNvSpPr txBox="1"/>
          <p:nvPr/>
        </p:nvSpPr>
        <p:spPr>
          <a:xfrm>
            <a:off x="5810250" y="3409950"/>
            <a:ext cx="2603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34837" name="Text Box 21"/>
          <p:cNvSpPr txBox="1"/>
          <p:nvPr/>
        </p:nvSpPr>
        <p:spPr>
          <a:xfrm>
            <a:off x="5943600" y="2952750"/>
            <a:ext cx="2603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34838" name="Text Box 22"/>
          <p:cNvSpPr txBox="1"/>
          <p:nvPr/>
        </p:nvSpPr>
        <p:spPr>
          <a:xfrm>
            <a:off x="5943600" y="4324350"/>
            <a:ext cx="2603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34839" name="Text Box 23"/>
          <p:cNvSpPr txBox="1"/>
          <p:nvPr/>
        </p:nvSpPr>
        <p:spPr>
          <a:xfrm>
            <a:off x="5715000" y="4495800"/>
            <a:ext cx="2603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34840" name="Text Box 24"/>
          <p:cNvSpPr txBox="1"/>
          <p:nvPr/>
        </p:nvSpPr>
        <p:spPr>
          <a:xfrm>
            <a:off x="6172200" y="4781550"/>
            <a:ext cx="2603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34841" name="Freeform 25"/>
          <p:cNvSpPr/>
          <p:nvPr/>
        </p:nvSpPr>
        <p:spPr>
          <a:xfrm>
            <a:off x="5792788" y="3462338"/>
            <a:ext cx="141287" cy="257175"/>
          </a:xfrm>
          <a:custGeom>
            <a:avLst/>
            <a:gdLst>
              <a:gd name="txL" fmla="*/ 0 w 89"/>
              <a:gd name="txT" fmla="*/ 0 h 162"/>
              <a:gd name="txR" fmla="*/ 89 w 89"/>
              <a:gd name="txB" fmla="*/ 162 h 162"/>
            </a:gdLst>
            <a:ahLst/>
            <a:cxnLst>
              <a:cxn ang="0">
                <a:pos x="0" y="0"/>
              </a:cxn>
              <a:cxn ang="0">
                <a:pos x="77787" y="77788"/>
              </a:cxn>
              <a:cxn ang="0">
                <a:pos x="128587" y="193675"/>
              </a:cxn>
              <a:cxn ang="0">
                <a:pos x="141287" y="257175"/>
              </a:cxn>
            </a:cxnLst>
            <a:rect l="txL" t="txT" r="txR" b="txB"/>
            <a:pathLst>
              <a:path w="89" h="162">
                <a:moveTo>
                  <a:pt x="0" y="0"/>
                </a:moveTo>
                <a:cubicBezTo>
                  <a:pt x="39" y="13"/>
                  <a:pt x="23" y="21"/>
                  <a:pt x="49" y="49"/>
                </a:cubicBezTo>
                <a:cubicBezTo>
                  <a:pt x="68" y="106"/>
                  <a:pt x="56" y="83"/>
                  <a:pt x="81" y="122"/>
                </a:cubicBezTo>
                <a:cubicBezTo>
                  <a:pt x="84" y="135"/>
                  <a:pt x="89" y="162"/>
                  <a:pt x="89" y="162"/>
                </a:cubicBezTo>
              </a:path>
            </a:pathLst>
          </a:custGeom>
          <a:noFill/>
          <a:ln w="9525" cap="flat" cmpd="sng">
            <a:solidFill>
              <a:schemeClr val="tx1">
                <a:alpha val="100000"/>
              </a:schemeClr>
            </a:solidFill>
            <a:prstDash val="solid"/>
            <a:round/>
            <a:headEnd type="none" w="med" len="med"/>
            <a:tailEnd type="stealth" w="med" len="med"/>
          </a:ln>
        </p:spPr>
        <p:txBody>
          <a:bodyPr/>
          <a:lstStyle/>
          <a:p>
            <a:endParaRPr lang="zh-CN" altLang="en-US"/>
          </a:p>
        </p:txBody>
      </p:sp>
      <p:sp>
        <p:nvSpPr>
          <p:cNvPr id="34842" name="Freeform 26"/>
          <p:cNvSpPr/>
          <p:nvPr/>
        </p:nvSpPr>
        <p:spPr>
          <a:xfrm>
            <a:off x="5791200" y="3321050"/>
            <a:ext cx="266700" cy="127000"/>
          </a:xfrm>
          <a:custGeom>
            <a:avLst/>
            <a:gdLst>
              <a:gd name="txL" fmla="*/ 0 w 168"/>
              <a:gd name="txT" fmla="*/ 0 h 80"/>
              <a:gd name="txR" fmla="*/ 168 w 168"/>
              <a:gd name="txB" fmla="*/ 80 h 80"/>
            </a:gdLst>
            <a:ahLst/>
            <a:cxnLst>
              <a:cxn ang="0">
                <a:pos x="0" y="127000"/>
              </a:cxn>
              <a:cxn ang="0">
                <a:pos x="152400" y="88900"/>
              </a:cxn>
              <a:cxn ang="0">
                <a:pos x="190500" y="76200"/>
              </a:cxn>
              <a:cxn ang="0">
                <a:pos x="228600" y="50800"/>
              </a:cxn>
              <a:cxn ang="0">
                <a:pos x="266700" y="0"/>
              </a:cxn>
            </a:cxnLst>
            <a:rect l="txL" t="txT" r="txR" b="txB"/>
            <a:pathLst>
              <a:path w="168" h="80">
                <a:moveTo>
                  <a:pt x="0" y="80"/>
                </a:moveTo>
                <a:cubicBezTo>
                  <a:pt x="32" y="69"/>
                  <a:pt x="64" y="65"/>
                  <a:pt x="96" y="56"/>
                </a:cubicBezTo>
                <a:cubicBezTo>
                  <a:pt x="104" y="54"/>
                  <a:pt x="112" y="51"/>
                  <a:pt x="120" y="48"/>
                </a:cubicBezTo>
                <a:cubicBezTo>
                  <a:pt x="129" y="45"/>
                  <a:pt x="144" y="32"/>
                  <a:pt x="144" y="32"/>
                </a:cubicBezTo>
                <a:cubicBezTo>
                  <a:pt x="152" y="21"/>
                  <a:pt x="162" y="12"/>
                  <a:pt x="168" y="0"/>
                </a:cubicBezTo>
              </a:path>
            </a:pathLst>
          </a:custGeom>
          <a:noFill/>
          <a:ln w="9525" cap="flat" cmpd="sng">
            <a:solidFill>
              <a:schemeClr val="tx1">
                <a:alpha val="100000"/>
              </a:schemeClr>
            </a:solidFill>
            <a:prstDash val="solid"/>
            <a:round/>
            <a:headEnd type="none" w="med" len="med"/>
            <a:tailEnd type="stealth" w="med" len="med"/>
          </a:ln>
        </p:spPr>
        <p:txBody>
          <a:bodyPr/>
          <a:lstStyle/>
          <a:p>
            <a:endParaRPr lang="zh-CN" altLang="en-US"/>
          </a:p>
        </p:txBody>
      </p:sp>
      <p:sp>
        <p:nvSpPr>
          <p:cNvPr id="34843" name="Text Box 27"/>
          <p:cNvSpPr txBox="1"/>
          <p:nvPr/>
        </p:nvSpPr>
        <p:spPr>
          <a:xfrm>
            <a:off x="5715000" y="5238750"/>
            <a:ext cx="2603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34844" name="Text Box 28"/>
          <p:cNvSpPr txBox="1"/>
          <p:nvPr/>
        </p:nvSpPr>
        <p:spPr>
          <a:xfrm>
            <a:off x="5867400" y="5238750"/>
            <a:ext cx="2603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34845" name="Text Box 29"/>
          <p:cNvSpPr txBox="1"/>
          <p:nvPr/>
        </p:nvSpPr>
        <p:spPr>
          <a:xfrm>
            <a:off x="6108700" y="5238750"/>
            <a:ext cx="2603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a:t>
            </a:r>
          </a:p>
        </p:txBody>
      </p:sp>
      <p:sp>
        <p:nvSpPr>
          <p:cNvPr id="34846" name="Freeform 30"/>
          <p:cNvSpPr/>
          <p:nvPr/>
        </p:nvSpPr>
        <p:spPr>
          <a:xfrm>
            <a:off x="5861050" y="4826000"/>
            <a:ext cx="433388" cy="273050"/>
          </a:xfrm>
          <a:custGeom>
            <a:avLst/>
            <a:gdLst>
              <a:gd name="txL" fmla="*/ 0 w 273"/>
              <a:gd name="txT" fmla="*/ 0 h 172"/>
              <a:gd name="txR" fmla="*/ 273 w 273"/>
              <a:gd name="txB" fmla="*/ 172 h 172"/>
            </a:gdLst>
            <a:ahLst/>
            <a:cxnLst>
              <a:cxn ang="0">
                <a:pos x="0" y="0"/>
              </a:cxn>
              <a:cxn ang="0">
                <a:pos x="222250" y="57150"/>
              </a:cxn>
              <a:cxn ang="0">
                <a:pos x="279400" y="76200"/>
              </a:cxn>
              <a:cxn ang="0">
                <a:pos x="317500" y="88900"/>
              </a:cxn>
              <a:cxn ang="0">
                <a:pos x="374650" y="133350"/>
              </a:cxn>
              <a:cxn ang="0">
                <a:pos x="381000" y="152400"/>
              </a:cxn>
              <a:cxn ang="0">
                <a:pos x="400050" y="165100"/>
              </a:cxn>
              <a:cxn ang="0">
                <a:pos x="412750" y="203200"/>
              </a:cxn>
              <a:cxn ang="0">
                <a:pos x="425450" y="222250"/>
              </a:cxn>
              <a:cxn ang="0">
                <a:pos x="431800" y="273050"/>
              </a:cxn>
            </a:cxnLst>
            <a:rect l="txL" t="txT" r="txR" b="txB"/>
            <a:pathLst>
              <a:path w="273" h="172">
                <a:moveTo>
                  <a:pt x="0" y="0"/>
                </a:moveTo>
                <a:cubicBezTo>
                  <a:pt x="45" y="15"/>
                  <a:pt x="94" y="24"/>
                  <a:pt x="140" y="36"/>
                </a:cubicBezTo>
                <a:cubicBezTo>
                  <a:pt x="152" y="39"/>
                  <a:pt x="164" y="44"/>
                  <a:pt x="176" y="48"/>
                </a:cubicBezTo>
                <a:cubicBezTo>
                  <a:pt x="184" y="51"/>
                  <a:pt x="200" y="56"/>
                  <a:pt x="200" y="56"/>
                </a:cubicBezTo>
                <a:cubicBezTo>
                  <a:pt x="211" y="67"/>
                  <a:pt x="236" y="84"/>
                  <a:pt x="236" y="84"/>
                </a:cubicBezTo>
                <a:cubicBezTo>
                  <a:pt x="237" y="88"/>
                  <a:pt x="237" y="93"/>
                  <a:pt x="240" y="96"/>
                </a:cubicBezTo>
                <a:cubicBezTo>
                  <a:pt x="243" y="100"/>
                  <a:pt x="249" y="100"/>
                  <a:pt x="252" y="104"/>
                </a:cubicBezTo>
                <a:cubicBezTo>
                  <a:pt x="256" y="111"/>
                  <a:pt x="255" y="121"/>
                  <a:pt x="260" y="128"/>
                </a:cubicBezTo>
                <a:cubicBezTo>
                  <a:pt x="263" y="132"/>
                  <a:pt x="265" y="136"/>
                  <a:pt x="268" y="140"/>
                </a:cubicBezTo>
                <a:cubicBezTo>
                  <a:pt x="273" y="161"/>
                  <a:pt x="272" y="151"/>
                  <a:pt x="272" y="172"/>
                </a:cubicBezTo>
              </a:path>
            </a:pathLst>
          </a:custGeom>
          <a:noFill/>
          <a:ln w="9525" cap="flat" cmpd="sng">
            <a:solidFill>
              <a:schemeClr val="tx1">
                <a:alpha val="100000"/>
              </a:schemeClr>
            </a:solidFill>
            <a:prstDash val="solid"/>
            <a:round/>
            <a:headEnd type="none" w="med" len="med"/>
            <a:tailEnd type="stealth" w="med" len="med"/>
          </a:ln>
        </p:spPr>
        <p:txBody>
          <a:bodyPr/>
          <a:lstStyle/>
          <a:p>
            <a:endParaRPr lang="zh-CN" altLang="en-US"/>
          </a:p>
        </p:txBody>
      </p:sp>
      <p:sp>
        <p:nvSpPr>
          <p:cNvPr id="34847" name="Freeform 31"/>
          <p:cNvSpPr/>
          <p:nvPr/>
        </p:nvSpPr>
        <p:spPr>
          <a:xfrm>
            <a:off x="5854700" y="4705350"/>
            <a:ext cx="190500" cy="114300"/>
          </a:xfrm>
          <a:custGeom>
            <a:avLst/>
            <a:gdLst>
              <a:gd name="txL" fmla="*/ 0 w 120"/>
              <a:gd name="txT" fmla="*/ 0 h 72"/>
              <a:gd name="txR" fmla="*/ 120 w 120"/>
              <a:gd name="txB" fmla="*/ 72 h 72"/>
            </a:gdLst>
            <a:ahLst/>
            <a:cxnLst>
              <a:cxn ang="0">
                <a:pos x="0" y="114300"/>
              </a:cxn>
              <a:cxn ang="0">
                <a:pos x="101600" y="82550"/>
              </a:cxn>
              <a:cxn ang="0">
                <a:pos x="158750" y="38100"/>
              </a:cxn>
              <a:cxn ang="0">
                <a:pos x="190500" y="0"/>
              </a:cxn>
            </a:cxnLst>
            <a:rect l="txL" t="txT" r="txR" b="txB"/>
            <a:pathLst>
              <a:path w="120" h="72">
                <a:moveTo>
                  <a:pt x="0" y="72"/>
                </a:moveTo>
                <a:cubicBezTo>
                  <a:pt x="21" y="65"/>
                  <a:pt x="43" y="59"/>
                  <a:pt x="64" y="52"/>
                </a:cubicBezTo>
                <a:cubicBezTo>
                  <a:pt x="77" y="48"/>
                  <a:pt x="88" y="32"/>
                  <a:pt x="100" y="24"/>
                </a:cubicBezTo>
                <a:cubicBezTo>
                  <a:pt x="104" y="18"/>
                  <a:pt x="120" y="6"/>
                  <a:pt x="120" y="0"/>
                </a:cubicBezTo>
              </a:path>
            </a:pathLst>
          </a:custGeom>
          <a:noFill/>
          <a:ln w="9525" cap="flat" cmpd="sng">
            <a:solidFill>
              <a:schemeClr val="tx1">
                <a:alpha val="100000"/>
              </a:schemeClr>
            </a:solidFill>
            <a:prstDash val="solid"/>
            <a:round/>
            <a:headEnd type="none" w="med" len="med"/>
            <a:tailEnd type="stealth" w="med" len="med"/>
          </a:ln>
        </p:spPr>
        <p:txBody>
          <a:bodyPr/>
          <a:lstStyle/>
          <a:p>
            <a:endParaRPr lang="zh-CN" altLang="en-US"/>
          </a:p>
        </p:txBody>
      </p:sp>
      <p:sp>
        <p:nvSpPr>
          <p:cNvPr id="34848" name="Freeform 32"/>
          <p:cNvSpPr/>
          <p:nvPr/>
        </p:nvSpPr>
        <p:spPr>
          <a:xfrm>
            <a:off x="5842000" y="5365750"/>
            <a:ext cx="381000" cy="177800"/>
          </a:xfrm>
          <a:custGeom>
            <a:avLst/>
            <a:gdLst>
              <a:gd name="txL" fmla="*/ 0 w 252"/>
              <a:gd name="txT" fmla="*/ 0 h 112"/>
              <a:gd name="txR" fmla="*/ 252 w 252"/>
              <a:gd name="txB" fmla="*/ 112 h 112"/>
            </a:gdLst>
            <a:ahLst/>
            <a:cxnLst>
              <a:cxn ang="0">
                <a:pos x="0" y="177800"/>
              </a:cxn>
              <a:cxn ang="0">
                <a:pos x="145143" y="38100"/>
              </a:cxn>
              <a:cxn ang="0">
                <a:pos x="205619" y="12700"/>
              </a:cxn>
              <a:cxn ang="0">
                <a:pos x="241905" y="0"/>
              </a:cxn>
              <a:cxn ang="0">
                <a:pos x="350762" y="31750"/>
              </a:cxn>
              <a:cxn ang="0">
                <a:pos x="381000" y="127000"/>
              </a:cxn>
              <a:cxn ang="0">
                <a:pos x="374952" y="165100"/>
              </a:cxn>
            </a:cxnLst>
            <a:rect l="txL" t="txT" r="txR" b="txB"/>
            <a:pathLst>
              <a:path w="252" h="112">
                <a:moveTo>
                  <a:pt x="0" y="112"/>
                </a:moveTo>
                <a:cubicBezTo>
                  <a:pt x="25" y="74"/>
                  <a:pt x="56" y="44"/>
                  <a:pt x="96" y="24"/>
                </a:cubicBezTo>
                <a:cubicBezTo>
                  <a:pt x="109" y="17"/>
                  <a:pt x="122" y="12"/>
                  <a:pt x="136" y="8"/>
                </a:cubicBezTo>
                <a:cubicBezTo>
                  <a:pt x="144" y="6"/>
                  <a:pt x="160" y="0"/>
                  <a:pt x="160" y="0"/>
                </a:cubicBezTo>
                <a:cubicBezTo>
                  <a:pt x="188" y="3"/>
                  <a:pt x="209" y="5"/>
                  <a:pt x="232" y="20"/>
                </a:cubicBezTo>
                <a:cubicBezTo>
                  <a:pt x="239" y="42"/>
                  <a:pt x="248" y="56"/>
                  <a:pt x="252" y="80"/>
                </a:cubicBezTo>
                <a:cubicBezTo>
                  <a:pt x="251" y="88"/>
                  <a:pt x="248" y="104"/>
                  <a:pt x="248" y="104"/>
                </a:cubicBezTo>
              </a:path>
            </a:pathLst>
          </a:custGeom>
          <a:noFill/>
          <a:ln w="9525" cap="flat" cmpd="sng">
            <a:solidFill>
              <a:schemeClr val="tx1">
                <a:alpha val="100000"/>
              </a:schemeClr>
            </a:solidFill>
            <a:prstDash val="solid"/>
            <a:round/>
            <a:headEnd type="none" w="med" len="med"/>
            <a:tailEnd type="stealth" w="med" len="med"/>
          </a:ln>
        </p:spPr>
        <p:txBody>
          <a:bodyPr/>
          <a:lstStyle/>
          <a:p>
            <a:endParaRPr lang="zh-CN" altLang="en-US"/>
          </a:p>
        </p:txBody>
      </p:sp>
      <p:sp>
        <p:nvSpPr>
          <p:cNvPr id="34849" name="Freeform 33"/>
          <p:cNvSpPr/>
          <p:nvPr/>
        </p:nvSpPr>
        <p:spPr>
          <a:xfrm>
            <a:off x="5822950" y="5581650"/>
            <a:ext cx="209550" cy="165100"/>
          </a:xfrm>
          <a:custGeom>
            <a:avLst/>
            <a:gdLst>
              <a:gd name="txL" fmla="*/ 0 w 132"/>
              <a:gd name="txT" fmla="*/ 0 h 104"/>
              <a:gd name="txR" fmla="*/ 132 w 132"/>
              <a:gd name="txB" fmla="*/ 104 h 104"/>
            </a:gdLst>
            <a:ahLst/>
            <a:cxnLst>
              <a:cxn ang="0">
                <a:pos x="6350" y="0"/>
              </a:cxn>
              <a:cxn ang="0">
                <a:pos x="31750" y="133350"/>
              </a:cxn>
              <a:cxn ang="0">
                <a:pos x="88900" y="165100"/>
              </a:cxn>
              <a:cxn ang="0">
                <a:pos x="196850" y="146050"/>
              </a:cxn>
              <a:cxn ang="0">
                <a:pos x="184150" y="6350"/>
              </a:cxn>
            </a:cxnLst>
            <a:rect l="txL" t="txT" r="txR" b="txB"/>
            <a:pathLst>
              <a:path w="132" h="104">
                <a:moveTo>
                  <a:pt x="4" y="0"/>
                </a:moveTo>
                <a:cubicBezTo>
                  <a:pt x="0" y="13"/>
                  <a:pt x="11" y="75"/>
                  <a:pt x="20" y="84"/>
                </a:cubicBezTo>
                <a:cubicBezTo>
                  <a:pt x="30" y="94"/>
                  <a:pt x="56" y="104"/>
                  <a:pt x="56" y="104"/>
                </a:cubicBezTo>
                <a:cubicBezTo>
                  <a:pt x="80" y="101"/>
                  <a:pt x="101" y="100"/>
                  <a:pt x="124" y="92"/>
                </a:cubicBezTo>
                <a:cubicBezTo>
                  <a:pt x="132" y="59"/>
                  <a:pt x="131" y="34"/>
                  <a:pt x="116" y="4"/>
                </a:cubicBezTo>
              </a:path>
            </a:pathLst>
          </a:custGeom>
          <a:noFill/>
          <a:ln w="9525" cap="flat" cmpd="sng">
            <a:solidFill>
              <a:schemeClr val="tx1">
                <a:alpha val="100000"/>
              </a:schemeClr>
            </a:solidFill>
            <a:prstDash val="solid"/>
            <a:round/>
            <a:headEnd type="none" w="med" len="med"/>
            <a:tailEnd type="stealth" w="med" len="med"/>
          </a:ln>
        </p:spPr>
        <p:txBody>
          <a:bodyPr/>
          <a:lstStyle/>
          <a:p>
            <a:endParaRPr lang="zh-CN" altLang="en-US"/>
          </a:p>
        </p:txBody>
      </p:sp>
      <p:sp>
        <p:nvSpPr>
          <p:cNvPr id="34850" name="Text Box 34"/>
          <p:cNvSpPr txBox="1"/>
          <p:nvPr/>
        </p:nvSpPr>
        <p:spPr>
          <a:xfrm>
            <a:off x="5438775" y="3316288"/>
            <a:ext cx="374650" cy="274637"/>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0"/>
              </a:spcBef>
              <a:buClrTx/>
              <a:buSzPct val="100000"/>
              <a:buNone/>
            </a:pPr>
            <a:r>
              <a:rPr lang="en-US" altLang="zh-CN" sz="1200" dirty="0">
                <a:latin typeface="Times New Roman" panose="02020603050405020304" pitchFamily="18" charset="0"/>
                <a:ea typeface="宋体" panose="02010600030101010101" pitchFamily="2" charset="-122"/>
              </a:rPr>
              <a:t>1.6</a:t>
            </a:r>
            <a:endParaRPr lang="en-US" altLang="zh-CN" sz="2400" dirty="0">
              <a:latin typeface="Times New Roman" panose="02020603050405020304" pitchFamily="18" charset="0"/>
              <a:ea typeface="宋体" panose="02010600030101010101" pitchFamily="2" charset="-122"/>
            </a:endParaRPr>
          </a:p>
        </p:txBody>
      </p:sp>
      <p:sp>
        <p:nvSpPr>
          <p:cNvPr id="34851" name="Text Box 35"/>
          <p:cNvSpPr txBox="1"/>
          <p:nvPr/>
        </p:nvSpPr>
        <p:spPr>
          <a:xfrm>
            <a:off x="6019800" y="2971800"/>
            <a:ext cx="654050" cy="27463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0"/>
              </a:spcBef>
              <a:buClrTx/>
              <a:buSzPct val="100000"/>
              <a:buNone/>
            </a:pPr>
            <a:r>
              <a:rPr lang="zh-CN" altLang="en-US" sz="1200" dirty="0">
                <a:latin typeface="Times New Roman" panose="02020603050405020304" pitchFamily="18" charset="0"/>
                <a:ea typeface="宋体" panose="02010600030101010101" pitchFamily="2" charset="-122"/>
                <a:sym typeface="Symbol" panose="05050102010706020507" pitchFamily="18" charset="2"/>
              </a:rPr>
              <a:t></a:t>
            </a:r>
            <a:r>
              <a:rPr lang="en-US" altLang="zh-CN" sz="1200" dirty="0">
                <a:latin typeface="Times New Roman" panose="02020603050405020304" pitchFamily="18" charset="0"/>
                <a:ea typeface="宋体" panose="02010600030101010101" pitchFamily="2" charset="-122"/>
              </a:rPr>
              <a:t>1.6</a:t>
            </a:r>
            <a:r>
              <a:rPr lang="en-US" altLang="zh-CN" sz="1200" dirty="0">
                <a:latin typeface="Times New Roman" panose="02020603050405020304" pitchFamily="18" charset="0"/>
                <a:ea typeface="宋体" panose="02010600030101010101" pitchFamily="2" charset="-122"/>
                <a:sym typeface="Symbol" panose="05050102010706020507" pitchFamily="18" charset="2"/>
              </a:rPr>
              <a:t>=2</a:t>
            </a:r>
            <a:endParaRPr lang="en-US" altLang="zh-CN" sz="2400" dirty="0">
              <a:latin typeface="Times New Roman" panose="02020603050405020304" pitchFamily="18" charset="0"/>
              <a:ea typeface="宋体" panose="02010600030101010101" pitchFamily="2" charset="-122"/>
            </a:endParaRPr>
          </a:p>
        </p:txBody>
      </p:sp>
      <p:sp>
        <p:nvSpPr>
          <p:cNvPr id="34852" name="Text Box 36"/>
          <p:cNvSpPr txBox="1"/>
          <p:nvPr/>
        </p:nvSpPr>
        <p:spPr>
          <a:xfrm>
            <a:off x="6248400" y="5105400"/>
            <a:ext cx="860425" cy="27463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0"/>
              </a:spcBef>
              <a:buClrTx/>
              <a:buSzPct val="100000"/>
              <a:buNone/>
            </a:pPr>
            <a:r>
              <a:rPr lang="zh-CN" altLang="en-US" sz="1200" dirty="0">
                <a:latin typeface="Times New Roman" panose="02020603050405020304" pitchFamily="18" charset="0"/>
                <a:ea typeface="宋体" panose="02010600030101010101" pitchFamily="2" charset="-122"/>
                <a:sym typeface="Symbol" panose="05050102010706020507" pitchFamily="18" charset="2"/>
              </a:rPr>
              <a:t></a:t>
            </a:r>
            <a:r>
              <a:rPr lang="en-US" altLang="zh-CN" sz="1200" dirty="0">
                <a:latin typeface="Times New Roman" panose="02020603050405020304" pitchFamily="18" charset="0"/>
                <a:ea typeface="宋体" panose="02010600030101010101" pitchFamily="2" charset="-122"/>
              </a:rPr>
              <a:t>1.4</a:t>
            </a:r>
            <a:r>
              <a:rPr lang="en-US" altLang="zh-CN" sz="1200" dirty="0">
                <a:latin typeface="Times New Roman" panose="02020603050405020304" pitchFamily="18" charset="0"/>
                <a:ea typeface="宋体" panose="02010600030101010101" pitchFamily="2" charset="-122"/>
                <a:sym typeface="Symbol" panose="05050102010706020507" pitchFamily="18" charset="2"/>
              </a:rPr>
              <a:t>= 2</a:t>
            </a:r>
          </a:p>
        </p:txBody>
      </p:sp>
      <p:sp>
        <p:nvSpPr>
          <p:cNvPr id="34853" name="Text Box 37"/>
          <p:cNvSpPr txBox="1"/>
          <p:nvPr/>
        </p:nvSpPr>
        <p:spPr>
          <a:xfrm>
            <a:off x="5441950" y="4681538"/>
            <a:ext cx="458788" cy="274637"/>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0"/>
              </a:spcBef>
              <a:buClrTx/>
              <a:buSzPct val="100000"/>
              <a:buNone/>
            </a:pPr>
            <a:r>
              <a:rPr lang="zh-CN" altLang="en-US" sz="1200" dirty="0">
                <a:latin typeface="Times New Roman" panose="02020603050405020304" pitchFamily="18" charset="0"/>
                <a:ea typeface="宋体" panose="02010600030101010101" pitchFamily="2" charset="-122"/>
                <a:sym typeface="Symbol" panose="05050102010706020507" pitchFamily="18" charset="2"/>
              </a:rPr>
              <a:t></a:t>
            </a:r>
            <a:r>
              <a:rPr lang="en-US" altLang="zh-CN" sz="1200" dirty="0">
                <a:latin typeface="Times New Roman" panose="02020603050405020304" pitchFamily="18" charset="0"/>
                <a:ea typeface="宋体" panose="02010600030101010101" pitchFamily="2" charset="-122"/>
              </a:rPr>
              <a:t>1.4</a:t>
            </a:r>
            <a:endParaRPr lang="en-US" altLang="zh-CN" sz="2400" dirty="0">
              <a:latin typeface="Times New Roman" panose="02020603050405020304" pitchFamily="18" charset="0"/>
              <a:ea typeface="宋体" panose="02010600030101010101" pitchFamily="2" charset="-122"/>
            </a:endParaRPr>
          </a:p>
        </p:txBody>
      </p:sp>
      <p:sp>
        <p:nvSpPr>
          <p:cNvPr id="34854" name="Text Box 38"/>
          <p:cNvSpPr txBox="1"/>
          <p:nvPr/>
        </p:nvSpPr>
        <p:spPr>
          <a:xfrm>
            <a:off x="5943600" y="4343400"/>
            <a:ext cx="860425" cy="27463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0"/>
              </a:spcBef>
              <a:buClrTx/>
              <a:buSzPct val="100000"/>
              <a:buNone/>
            </a:pPr>
            <a:r>
              <a:rPr lang="zh-CN" altLang="en-US" sz="1200" dirty="0">
                <a:latin typeface="Times New Roman" panose="02020603050405020304" pitchFamily="18" charset="0"/>
                <a:ea typeface="宋体" panose="02010600030101010101" pitchFamily="2" charset="-122"/>
                <a:sym typeface="Symbol" panose="05050102010706020507" pitchFamily="18" charset="2"/>
              </a:rPr>
              <a:t></a:t>
            </a:r>
            <a:r>
              <a:rPr lang="en-US" altLang="zh-CN" sz="1200" dirty="0">
                <a:latin typeface="Times New Roman" panose="02020603050405020304" pitchFamily="18" charset="0"/>
                <a:ea typeface="宋体" panose="02010600030101010101" pitchFamily="2" charset="-122"/>
              </a:rPr>
              <a:t>1.4</a:t>
            </a:r>
            <a:r>
              <a:rPr lang="en-US" altLang="zh-CN" sz="1200" dirty="0">
                <a:latin typeface="Times New Roman" panose="02020603050405020304" pitchFamily="18" charset="0"/>
                <a:ea typeface="宋体" panose="02010600030101010101" pitchFamily="2" charset="-122"/>
                <a:sym typeface="Symbol" panose="05050102010706020507" pitchFamily="18" charset="2"/>
              </a:rPr>
              <a:t>= </a:t>
            </a:r>
            <a:r>
              <a:rPr lang="en-US" altLang="zh-CN" sz="1200" dirty="0">
                <a:latin typeface="Times New Roman" panose="02020603050405020304" pitchFamily="18" charset="0"/>
                <a:ea typeface="宋体" panose="02010600030101010101" pitchFamily="2" charset="-122"/>
              </a:rPr>
              <a:t>1</a:t>
            </a:r>
          </a:p>
        </p:txBody>
      </p:sp>
      <p:sp>
        <p:nvSpPr>
          <p:cNvPr id="34855" name="Line 39"/>
          <p:cNvSpPr/>
          <p:nvPr/>
        </p:nvSpPr>
        <p:spPr>
          <a:xfrm>
            <a:off x="5638800" y="3276600"/>
            <a:ext cx="1295400" cy="0"/>
          </a:xfrm>
          <a:prstGeom prst="line">
            <a:avLst/>
          </a:prstGeom>
          <a:ln w="9525" cap="rnd" cmpd="sng">
            <a:solidFill>
              <a:schemeClr val="tx1"/>
            </a:solidFill>
            <a:prstDash val="sysDot"/>
            <a:headEnd type="none" w="med" len="med"/>
            <a:tailEnd type="none" w="med" len="med"/>
          </a:ln>
        </p:spPr>
      </p:sp>
      <p:sp>
        <p:nvSpPr>
          <p:cNvPr id="34856" name="Line 40"/>
          <p:cNvSpPr/>
          <p:nvPr/>
        </p:nvSpPr>
        <p:spPr>
          <a:xfrm>
            <a:off x="5638800" y="3733800"/>
            <a:ext cx="1295400" cy="0"/>
          </a:xfrm>
          <a:prstGeom prst="line">
            <a:avLst/>
          </a:prstGeom>
          <a:ln w="9525" cap="rnd" cmpd="sng">
            <a:solidFill>
              <a:schemeClr val="tx1"/>
            </a:solidFill>
            <a:prstDash val="sysDot"/>
            <a:headEnd type="none" w="med" len="med"/>
            <a:tailEnd type="none" w="med" len="med"/>
          </a:ln>
        </p:spPr>
      </p:sp>
      <p:sp>
        <p:nvSpPr>
          <p:cNvPr id="34857" name="Line 41"/>
          <p:cNvSpPr/>
          <p:nvPr/>
        </p:nvSpPr>
        <p:spPr>
          <a:xfrm>
            <a:off x="5638800" y="4648200"/>
            <a:ext cx="1295400" cy="0"/>
          </a:xfrm>
          <a:prstGeom prst="line">
            <a:avLst/>
          </a:prstGeom>
          <a:ln w="9525" cap="rnd" cmpd="sng">
            <a:solidFill>
              <a:schemeClr val="tx1"/>
            </a:solidFill>
            <a:prstDash val="sysDot"/>
            <a:headEnd type="none" w="med" len="med"/>
            <a:tailEnd type="none" w="med" len="med"/>
          </a:ln>
        </p:spPr>
      </p:sp>
      <p:sp>
        <p:nvSpPr>
          <p:cNvPr id="34858" name="Line 42"/>
          <p:cNvSpPr/>
          <p:nvPr/>
        </p:nvSpPr>
        <p:spPr>
          <a:xfrm>
            <a:off x="5638800" y="5105400"/>
            <a:ext cx="1295400" cy="0"/>
          </a:xfrm>
          <a:prstGeom prst="line">
            <a:avLst/>
          </a:prstGeom>
          <a:ln w="9525" cap="rnd" cmpd="sng">
            <a:solidFill>
              <a:schemeClr val="tx1"/>
            </a:solidFill>
            <a:prstDash val="sysDot"/>
            <a:headEnd type="none" w="med" len="med"/>
            <a:tailEnd type="none" w="med" len="med"/>
          </a:ln>
        </p:spPr>
      </p:sp>
      <p:sp>
        <p:nvSpPr>
          <p:cNvPr id="34859" name="Line 43"/>
          <p:cNvSpPr/>
          <p:nvPr/>
        </p:nvSpPr>
        <p:spPr>
          <a:xfrm>
            <a:off x="5638800" y="5562600"/>
            <a:ext cx="1295400" cy="0"/>
          </a:xfrm>
          <a:prstGeom prst="line">
            <a:avLst/>
          </a:prstGeom>
          <a:ln w="9525" cap="rnd" cmpd="sng">
            <a:solidFill>
              <a:schemeClr val="tx1"/>
            </a:solidFill>
            <a:prstDash val="sysDot"/>
            <a:headEnd type="none" w="med" len="med"/>
            <a:tailEnd type="none" w="med" len="med"/>
          </a:ln>
        </p:spPr>
      </p:sp>
      <p:sp>
        <p:nvSpPr>
          <p:cNvPr id="34860" name="Text Box 44"/>
          <p:cNvSpPr txBox="1"/>
          <p:nvPr/>
        </p:nvSpPr>
        <p:spPr>
          <a:xfrm>
            <a:off x="5867400" y="3733800"/>
            <a:ext cx="654050" cy="27463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0"/>
              </a:spcBef>
              <a:buClrTx/>
              <a:buSzPct val="100000"/>
              <a:buNone/>
            </a:pPr>
            <a:r>
              <a:rPr lang="zh-CN" altLang="en-US" sz="1200" dirty="0">
                <a:latin typeface="Times New Roman" panose="02020603050405020304" pitchFamily="18" charset="0"/>
                <a:ea typeface="宋体" panose="02010600030101010101" pitchFamily="2" charset="-122"/>
                <a:sym typeface="Symbol" panose="05050102010706020507" pitchFamily="18" charset="2"/>
              </a:rPr>
              <a:t></a:t>
            </a:r>
            <a:r>
              <a:rPr lang="en-US" altLang="zh-CN" sz="1200" dirty="0">
                <a:latin typeface="Times New Roman" panose="02020603050405020304" pitchFamily="18" charset="0"/>
                <a:ea typeface="宋体" panose="02010600030101010101" pitchFamily="2" charset="-122"/>
              </a:rPr>
              <a:t>1.6</a:t>
            </a:r>
            <a:r>
              <a:rPr lang="en-US" altLang="zh-CN" sz="1200" dirty="0">
                <a:latin typeface="Times New Roman" panose="02020603050405020304" pitchFamily="18" charset="0"/>
                <a:ea typeface="宋体" panose="02010600030101010101" pitchFamily="2" charset="-122"/>
                <a:sym typeface="Symbol" panose="05050102010706020507" pitchFamily="18" charset="2"/>
              </a:rPr>
              <a:t>=1</a:t>
            </a:r>
            <a:endParaRPr lang="en-US" altLang="zh-CN" sz="2400" dirty="0">
              <a:latin typeface="Times New Roman" panose="02020603050405020304" pitchFamily="18" charset="0"/>
              <a:ea typeface="宋体" panose="02010600030101010101" pitchFamily="2" charset="-122"/>
            </a:endParaRPr>
          </a:p>
        </p:txBody>
      </p:sp>
      <p:sp>
        <p:nvSpPr>
          <p:cNvPr id="34861" name="Text Box 45"/>
          <p:cNvSpPr txBox="1"/>
          <p:nvPr/>
        </p:nvSpPr>
        <p:spPr>
          <a:xfrm>
            <a:off x="5578475" y="5334000"/>
            <a:ext cx="344488" cy="27463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0"/>
              </a:spcBef>
              <a:buClrTx/>
              <a:buSzPct val="100000"/>
              <a:buNone/>
            </a:pPr>
            <a:r>
              <a:rPr lang="zh-CN" altLang="en-US" sz="1200" dirty="0">
                <a:latin typeface="Times New Roman" panose="02020603050405020304" pitchFamily="18" charset="0"/>
                <a:ea typeface="宋体" panose="02010600030101010101" pitchFamily="2" charset="-122"/>
                <a:sym typeface="Symbol" panose="05050102010706020507" pitchFamily="18" charset="2"/>
              </a:rPr>
              <a:t></a:t>
            </a:r>
            <a:r>
              <a:rPr lang="en-US" altLang="zh-CN" sz="1200" dirty="0">
                <a:latin typeface="Times New Roman" panose="02020603050405020304" pitchFamily="18" charset="0"/>
                <a:ea typeface="宋体" panose="02010600030101010101" pitchFamily="2" charset="-122"/>
              </a:rPr>
              <a:t>3</a:t>
            </a:r>
          </a:p>
        </p:txBody>
      </p:sp>
      <p:sp>
        <p:nvSpPr>
          <p:cNvPr id="34862" name="Text Box 46"/>
          <p:cNvSpPr txBox="1"/>
          <p:nvPr/>
        </p:nvSpPr>
        <p:spPr>
          <a:xfrm>
            <a:off x="6019800" y="5562600"/>
            <a:ext cx="1109663" cy="27463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0"/>
              </a:spcBef>
              <a:buClrTx/>
              <a:buSzPct val="100000"/>
              <a:buNone/>
            </a:pPr>
            <a:r>
              <a:rPr lang="zh-CN" altLang="en-US" sz="1200" dirty="0">
                <a:latin typeface="Times New Roman" panose="02020603050405020304" pitchFamily="18" charset="0"/>
                <a:ea typeface="宋体" panose="02010600030101010101" pitchFamily="2" charset="-122"/>
                <a:sym typeface="Symbol" panose="05050102010706020507" pitchFamily="18" charset="2"/>
              </a:rPr>
              <a:t></a:t>
            </a:r>
            <a:r>
              <a:rPr lang="en-US" altLang="zh-CN" sz="1200" dirty="0">
                <a:latin typeface="Times New Roman" panose="02020603050405020304" pitchFamily="18" charset="0"/>
                <a:ea typeface="宋体" panose="02010600030101010101" pitchFamily="2" charset="-122"/>
              </a:rPr>
              <a:t>3</a:t>
            </a:r>
            <a:r>
              <a:rPr lang="en-US" altLang="zh-CN" sz="1200" dirty="0">
                <a:latin typeface="Times New Roman" panose="02020603050405020304" pitchFamily="18" charset="0"/>
                <a:ea typeface="宋体" panose="02010600030101010101" pitchFamily="2" charset="-122"/>
                <a:sym typeface="Symbol" panose="05050102010706020507" pitchFamily="18" charset="2"/>
              </a:rPr>
              <a:t>=</a:t>
            </a:r>
            <a:r>
              <a:rPr lang="en-US" altLang="zh-CN" sz="1200" dirty="0">
                <a:latin typeface="Times New Roman" panose="02020603050405020304" pitchFamily="18" charset="0"/>
                <a:ea typeface="宋体" panose="02010600030101010101" pitchFamily="2" charset="-122"/>
              </a:rPr>
              <a:t>3</a:t>
            </a:r>
            <a:r>
              <a:rPr lang="en-US" altLang="zh-CN" sz="1200" dirty="0">
                <a:latin typeface="Times New Roman" panose="02020603050405020304" pitchFamily="18" charset="0"/>
                <a:ea typeface="宋体" panose="02010600030101010101" pitchFamily="2" charset="-122"/>
                <a:sym typeface="Symbol" panose="05050102010706020507" pitchFamily="18" charset="2"/>
              </a:rPr>
              <a:t>= </a:t>
            </a:r>
            <a:r>
              <a:rPr lang="en-US" altLang="zh-CN" sz="1200" dirty="0">
                <a:latin typeface="Times New Roman" panose="02020603050405020304" pitchFamily="18" charset="0"/>
                <a:ea typeface="宋体" panose="02010600030101010101" pitchFamily="2" charset="-122"/>
              </a:rPr>
              <a:t>3</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Plots with floor/ceiling: Example</a:t>
            </a:r>
          </a:p>
        </p:txBody>
      </p:sp>
      <p:sp>
        <p:nvSpPr>
          <p:cNvPr id="36867" name="Rectangle 3"/>
          <p:cNvSpPr>
            <a:spLocks noGrp="1"/>
          </p:cNvSpPr>
          <p:nvPr>
            <p:ph idx="1"/>
          </p:nvPr>
        </p:nvSpPr>
        <p:spPr/>
        <p:txBody>
          <a:bodyPr vert="horz" wrap="square" lIns="91440" tIns="45720" rIns="91440" bIns="45720" anchor="t"/>
          <a:lstStyle/>
          <a:p>
            <a:pPr eaLnBrk="1" hangingPunct="1"/>
            <a:r>
              <a:rPr lang="en-US" altLang="zh-CN" dirty="0">
                <a:ea typeface="宋体" panose="02010600030101010101" pitchFamily="2" charset="-122"/>
              </a:rPr>
              <a:t>Plot of graph of function </a:t>
            </a:r>
            <a:r>
              <a:rPr lang="en-US" altLang="zh-CN" i="1" dirty="0">
                <a:ea typeface="宋体" panose="02010600030101010101" pitchFamily="2" charset="-122"/>
              </a:rPr>
              <a:t>f</a:t>
            </a:r>
            <a:r>
              <a:rPr lang="en-US" altLang="zh-CN" dirty="0">
                <a:ea typeface="宋体" panose="02010600030101010101" pitchFamily="2" charset="-122"/>
              </a:rPr>
              <a:t>(</a:t>
            </a:r>
            <a:r>
              <a:rPr lang="en-US" altLang="zh-CN" i="1" dirty="0">
                <a:ea typeface="宋体" panose="02010600030101010101" pitchFamily="2" charset="-122"/>
              </a:rPr>
              <a:t>x</a:t>
            </a:r>
            <a:r>
              <a:rPr lang="en-US" altLang="zh-CN" dirty="0">
                <a:ea typeface="宋体" panose="02010600030101010101" pitchFamily="2" charset="-122"/>
              </a:rPr>
              <a:t>) = </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x</a:t>
            </a:r>
            <a:r>
              <a:rPr lang="en-US" altLang="zh-CN" dirty="0">
                <a:ea typeface="宋体" panose="02010600030101010101" pitchFamily="2" charset="-122"/>
                <a:sym typeface="Symbol" panose="05050102010706020507" pitchFamily="18" charset="2"/>
              </a:rPr>
              <a:t>/3:</a:t>
            </a:r>
            <a:endParaRPr lang="en-US" altLang="zh-CN" dirty="0">
              <a:ea typeface="宋体" panose="02010600030101010101" pitchFamily="2" charset="-122"/>
            </a:endParaRPr>
          </a:p>
        </p:txBody>
      </p:sp>
      <p:sp>
        <p:nvSpPr>
          <p:cNvPr id="36868" name="Line 4"/>
          <p:cNvSpPr/>
          <p:nvPr/>
        </p:nvSpPr>
        <p:spPr>
          <a:xfrm flipV="1">
            <a:off x="4572000" y="2590800"/>
            <a:ext cx="0" cy="3276600"/>
          </a:xfrm>
          <a:prstGeom prst="line">
            <a:avLst/>
          </a:prstGeom>
          <a:ln w="25400" cap="flat" cmpd="sng">
            <a:solidFill>
              <a:schemeClr val="tx1"/>
            </a:solidFill>
            <a:prstDash val="solid"/>
            <a:headEnd type="triangle" w="med" len="med"/>
            <a:tailEnd type="triangle" w="med" len="med"/>
          </a:ln>
        </p:spPr>
      </p:sp>
      <p:sp>
        <p:nvSpPr>
          <p:cNvPr id="36869" name="Line 5"/>
          <p:cNvSpPr/>
          <p:nvPr/>
        </p:nvSpPr>
        <p:spPr>
          <a:xfrm>
            <a:off x="1143000" y="4191000"/>
            <a:ext cx="7162800" cy="0"/>
          </a:xfrm>
          <a:prstGeom prst="line">
            <a:avLst/>
          </a:prstGeom>
          <a:ln w="25400" cap="flat" cmpd="sng">
            <a:solidFill>
              <a:schemeClr val="tx1"/>
            </a:solidFill>
            <a:prstDash val="solid"/>
            <a:headEnd type="triangle" w="med" len="med"/>
            <a:tailEnd type="triangle" w="med" len="med"/>
          </a:ln>
        </p:spPr>
      </p:sp>
      <p:sp>
        <p:nvSpPr>
          <p:cNvPr id="36870" name="Line 6"/>
          <p:cNvSpPr/>
          <p:nvPr/>
        </p:nvSpPr>
        <p:spPr>
          <a:xfrm>
            <a:off x="5029200" y="4038600"/>
            <a:ext cx="0" cy="304800"/>
          </a:xfrm>
          <a:prstGeom prst="line">
            <a:avLst/>
          </a:prstGeom>
          <a:ln w="9525" cap="flat" cmpd="sng">
            <a:solidFill>
              <a:schemeClr val="tx1"/>
            </a:solidFill>
            <a:prstDash val="solid"/>
            <a:headEnd type="none" w="med" len="med"/>
            <a:tailEnd type="none" w="med" len="med"/>
          </a:ln>
        </p:spPr>
      </p:sp>
      <p:sp>
        <p:nvSpPr>
          <p:cNvPr id="36871" name="Line 7"/>
          <p:cNvSpPr/>
          <p:nvPr/>
        </p:nvSpPr>
        <p:spPr>
          <a:xfrm>
            <a:off x="5486400" y="4038600"/>
            <a:ext cx="0" cy="304800"/>
          </a:xfrm>
          <a:prstGeom prst="line">
            <a:avLst/>
          </a:prstGeom>
          <a:ln w="9525" cap="flat" cmpd="sng">
            <a:solidFill>
              <a:schemeClr val="tx1"/>
            </a:solidFill>
            <a:prstDash val="solid"/>
            <a:headEnd type="none" w="med" len="med"/>
            <a:tailEnd type="none" w="med" len="med"/>
          </a:ln>
        </p:spPr>
      </p:sp>
      <p:sp>
        <p:nvSpPr>
          <p:cNvPr id="36872" name="Line 8"/>
          <p:cNvSpPr/>
          <p:nvPr/>
        </p:nvSpPr>
        <p:spPr>
          <a:xfrm>
            <a:off x="5943600" y="4038600"/>
            <a:ext cx="0" cy="304800"/>
          </a:xfrm>
          <a:prstGeom prst="line">
            <a:avLst/>
          </a:prstGeom>
          <a:ln w="9525" cap="flat" cmpd="sng">
            <a:solidFill>
              <a:schemeClr val="tx1"/>
            </a:solidFill>
            <a:prstDash val="solid"/>
            <a:headEnd type="none" w="med" len="med"/>
            <a:tailEnd type="none" w="med" len="med"/>
          </a:ln>
        </p:spPr>
      </p:sp>
      <p:sp>
        <p:nvSpPr>
          <p:cNvPr id="36873" name="Line 9"/>
          <p:cNvSpPr/>
          <p:nvPr/>
        </p:nvSpPr>
        <p:spPr>
          <a:xfrm>
            <a:off x="6400800" y="4038600"/>
            <a:ext cx="0" cy="304800"/>
          </a:xfrm>
          <a:prstGeom prst="line">
            <a:avLst/>
          </a:prstGeom>
          <a:ln w="9525" cap="flat" cmpd="sng">
            <a:solidFill>
              <a:schemeClr val="tx1"/>
            </a:solidFill>
            <a:prstDash val="solid"/>
            <a:headEnd type="none" w="med" len="med"/>
            <a:tailEnd type="none" w="med" len="med"/>
          </a:ln>
        </p:spPr>
      </p:sp>
      <p:sp>
        <p:nvSpPr>
          <p:cNvPr id="36874" name="Line 10"/>
          <p:cNvSpPr/>
          <p:nvPr/>
        </p:nvSpPr>
        <p:spPr>
          <a:xfrm>
            <a:off x="6858000" y="4038600"/>
            <a:ext cx="0" cy="304800"/>
          </a:xfrm>
          <a:prstGeom prst="line">
            <a:avLst/>
          </a:prstGeom>
          <a:ln w="9525" cap="flat" cmpd="sng">
            <a:solidFill>
              <a:schemeClr val="tx1"/>
            </a:solidFill>
            <a:prstDash val="solid"/>
            <a:headEnd type="none" w="med" len="med"/>
            <a:tailEnd type="none" w="med" len="med"/>
          </a:ln>
        </p:spPr>
      </p:sp>
      <p:sp>
        <p:nvSpPr>
          <p:cNvPr id="36875" name="Line 11"/>
          <p:cNvSpPr/>
          <p:nvPr/>
        </p:nvSpPr>
        <p:spPr>
          <a:xfrm>
            <a:off x="7315200" y="4038600"/>
            <a:ext cx="0" cy="304800"/>
          </a:xfrm>
          <a:prstGeom prst="line">
            <a:avLst/>
          </a:prstGeom>
          <a:ln w="9525" cap="flat" cmpd="sng">
            <a:solidFill>
              <a:schemeClr val="tx1"/>
            </a:solidFill>
            <a:prstDash val="solid"/>
            <a:headEnd type="none" w="med" len="med"/>
            <a:tailEnd type="none" w="med" len="med"/>
          </a:ln>
        </p:spPr>
      </p:sp>
      <p:sp>
        <p:nvSpPr>
          <p:cNvPr id="36876" name="Line 12"/>
          <p:cNvSpPr/>
          <p:nvPr/>
        </p:nvSpPr>
        <p:spPr>
          <a:xfrm>
            <a:off x="7772400" y="4038600"/>
            <a:ext cx="0" cy="304800"/>
          </a:xfrm>
          <a:prstGeom prst="line">
            <a:avLst/>
          </a:prstGeom>
          <a:ln w="9525" cap="flat" cmpd="sng">
            <a:solidFill>
              <a:schemeClr val="tx1"/>
            </a:solidFill>
            <a:prstDash val="solid"/>
            <a:headEnd type="none" w="med" len="med"/>
            <a:tailEnd type="none" w="med" len="med"/>
          </a:ln>
        </p:spPr>
      </p:sp>
      <p:sp>
        <p:nvSpPr>
          <p:cNvPr id="36877" name="Line 13"/>
          <p:cNvSpPr/>
          <p:nvPr/>
        </p:nvSpPr>
        <p:spPr>
          <a:xfrm flipH="1">
            <a:off x="4419600" y="3733800"/>
            <a:ext cx="304800" cy="0"/>
          </a:xfrm>
          <a:prstGeom prst="line">
            <a:avLst/>
          </a:prstGeom>
          <a:ln w="9525" cap="flat" cmpd="sng">
            <a:solidFill>
              <a:schemeClr val="tx1"/>
            </a:solidFill>
            <a:prstDash val="solid"/>
            <a:headEnd type="none" w="med" len="med"/>
            <a:tailEnd type="none" w="med" len="med"/>
          </a:ln>
        </p:spPr>
      </p:sp>
      <p:sp>
        <p:nvSpPr>
          <p:cNvPr id="36878" name="Line 14"/>
          <p:cNvSpPr/>
          <p:nvPr/>
        </p:nvSpPr>
        <p:spPr>
          <a:xfrm flipH="1">
            <a:off x="4419600" y="3352800"/>
            <a:ext cx="304800" cy="0"/>
          </a:xfrm>
          <a:prstGeom prst="line">
            <a:avLst/>
          </a:prstGeom>
          <a:ln w="9525" cap="flat" cmpd="sng">
            <a:solidFill>
              <a:schemeClr val="tx1"/>
            </a:solidFill>
            <a:prstDash val="solid"/>
            <a:headEnd type="none" w="med" len="med"/>
            <a:tailEnd type="none" w="med" len="med"/>
          </a:ln>
        </p:spPr>
      </p:sp>
      <p:sp>
        <p:nvSpPr>
          <p:cNvPr id="36879" name="Line 15"/>
          <p:cNvSpPr/>
          <p:nvPr/>
        </p:nvSpPr>
        <p:spPr>
          <a:xfrm flipH="1">
            <a:off x="4419600" y="2971800"/>
            <a:ext cx="304800" cy="0"/>
          </a:xfrm>
          <a:prstGeom prst="line">
            <a:avLst/>
          </a:prstGeom>
          <a:ln w="9525" cap="flat" cmpd="sng">
            <a:solidFill>
              <a:schemeClr val="tx1"/>
            </a:solidFill>
            <a:prstDash val="solid"/>
            <a:headEnd type="none" w="med" len="med"/>
            <a:tailEnd type="none" w="med" len="med"/>
          </a:ln>
        </p:spPr>
      </p:sp>
      <p:sp>
        <p:nvSpPr>
          <p:cNvPr id="36880" name="Line 16"/>
          <p:cNvSpPr/>
          <p:nvPr/>
        </p:nvSpPr>
        <p:spPr>
          <a:xfrm flipH="1">
            <a:off x="4419600" y="4572000"/>
            <a:ext cx="304800" cy="0"/>
          </a:xfrm>
          <a:prstGeom prst="line">
            <a:avLst/>
          </a:prstGeom>
          <a:ln w="9525" cap="flat" cmpd="sng">
            <a:solidFill>
              <a:schemeClr val="tx1"/>
            </a:solidFill>
            <a:prstDash val="solid"/>
            <a:headEnd type="none" w="med" len="med"/>
            <a:tailEnd type="none" w="med" len="med"/>
          </a:ln>
        </p:spPr>
      </p:sp>
      <p:sp>
        <p:nvSpPr>
          <p:cNvPr id="36881" name="Line 17"/>
          <p:cNvSpPr/>
          <p:nvPr/>
        </p:nvSpPr>
        <p:spPr>
          <a:xfrm flipH="1">
            <a:off x="4419600" y="4953000"/>
            <a:ext cx="304800" cy="0"/>
          </a:xfrm>
          <a:prstGeom prst="line">
            <a:avLst/>
          </a:prstGeom>
          <a:ln w="9525" cap="flat" cmpd="sng">
            <a:solidFill>
              <a:schemeClr val="tx1"/>
            </a:solidFill>
            <a:prstDash val="solid"/>
            <a:headEnd type="none" w="med" len="med"/>
            <a:tailEnd type="none" w="med" len="med"/>
          </a:ln>
        </p:spPr>
      </p:sp>
      <p:sp>
        <p:nvSpPr>
          <p:cNvPr id="36882" name="Line 18"/>
          <p:cNvSpPr/>
          <p:nvPr/>
        </p:nvSpPr>
        <p:spPr>
          <a:xfrm flipH="1">
            <a:off x="4419600" y="5334000"/>
            <a:ext cx="304800" cy="0"/>
          </a:xfrm>
          <a:prstGeom prst="line">
            <a:avLst/>
          </a:prstGeom>
          <a:ln w="9525" cap="flat" cmpd="sng">
            <a:solidFill>
              <a:schemeClr val="tx1"/>
            </a:solidFill>
            <a:prstDash val="solid"/>
            <a:headEnd type="none" w="med" len="med"/>
            <a:tailEnd type="none" w="med" len="med"/>
          </a:ln>
        </p:spPr>
      </p:sp>
      <p:sp>
        <p:nvSpPr>
          <p:cNvPr id="36883" name="Line 19"/>
          <p:cNvSpPr/>
          <p:nvPr/>
        </p:nvSpPr>
        <p:spPr>
          <a:xfrm>
            <a:off x="4114800" y="4038600"/>
            <a:ext cx="0" cy="304800"/>
          </a:xfrm>
          <a:prstGeom prst="line">
            <a:avLst/>
          </a:prstGeom>
          <a:ln w="9525" cap="flat" cmpd="sng">
            <a:solidFill>
              <a:schemeClr val="tx1"/>
            </a:solidFill>
            <a:prstDash val="solid"/>
            <a:headEnd type="none" w="med" len="med"/>
            <a:tailEnd type="none" w="med" len="med"/>
          </a:ln>
        </p:spPr>
      </p:sp>
      <p:sp>
        <p:nvSpPr>
          <p:cNvPr id="36884" name="Line 20"/>
          <p:cNvSpPr/>
          <p:nvPr/>
        </p:nvSpPr>
        <p:spPr>
          <a:xfrm>
            <a:off x="3657600" y="4038600"/>
            <a:ext cx="0" cy="304800"/>
          </a:xfrm>
          <a:prstGeom prst="line">
            <a:avLst/>
          </a:prstGeom>
          <a:ln w="9525" cap="flat" cmpd="sng">
            <a:solidFill>
              <a:schemeClr val="tx1"/>
            </a:solidFill>
            <a:prstDash val="solid"/>
            <a:headEnd type="none" w="med" len="med"/>
            <a:tailEnd type="none" w="med" len="med"/>
          </a:ln>
        </p:spPr>
      </p:sp>
      <p:sp>
        <p:nvSpPr>
          <p:cNvPr id="36885" name="Line 21"/>
          <p:cNvSpPr/>
          <p:nvPr/>
        </p:nvSpPr>
        <p:spPr>
          <a:xfrm>
            <a:off x="3200400" y="4038600"/>
            <a:ext cx="0" cy="304800"/>
          </a:xfrm>
          <a:prstGeom prst="line">
            <a:avLst/>
          </a:prstGeom>
          <a:ln w="9525" cap="flat" cmpd="sng">
            <a:solidFill>
              <a:schemeClr val="tx1"/>
            </a:solidFill>
            <a:prstDash val="solid"/>
            <a:headEnd type="none" w="med" len="med"/>
            <a:tailEnd type="none" w="med" len="med"/>
          </a:ln>
        </p:spPr>
      </p:sp>
      <p:sp>
        <p:nvSpPr>
          <p:cNvPr id="36886" name="Line 22"/>
          <p:cNvSpPr/>
          <p:nvPr/>
        </p:nvSpPr>
        <p:spPr>
          <a:xfrm>
            <a:off x="2743200" y="4038600"/>
            <a:ext cx="0" cy="304800"/>
          </a:xfrm>
          <a:prstGeom prst="line">
            <a:avLst/>
          </a:prstGeom>
          <a:ln w="9525" cap="flat" cmpd="sng">
            <a:solidFill>
              <a:schemeClr val="tx1"/>
            </a:solidFill>
            <a:prstDash val="solid"/>
            <a:headEnd type="none" w="med" len="med"/>
            <a:tailEnd type="none" w="med" len="med"/>
          </a:ln>
        </p:spPr>
      </p:sp>
      <p:sp>
        <p:nvSpPr>
          <p:cNvPr id="36887" name="Line 23"/>
          <p:cNvSpPr/>
          <p:nvPr/>
        </p:nvSpPr>
        <p:spPr>
          <a:xfrm>
            <a:off x="2286000" y="4038600"/>
            <a:ext cx="0" cy="304800"/>
          </a:xfrm>
          <a:prstGeom prst="line">
            <a:avLst/>
          </a:prstGeom>
          <a:ln w="9525" cap="flat" cmpd="sng">
            <a:solidFill>
              <a:schemeClr val="tx1"/>
            </a:solidFill>
            <a:prstDash val="solid"/>
            <a:headEnd type="none" w="med" len="med"/>
            <a:tailEnd type="none" w="med" len="med"/>
          </a:ln>
        </p:spPr>
      </p:sp>
      <p:sp>
        <p:nvSpPr>
          <p:cNvPr id="36888" name="Line 24"/>
          <p:cNvSpPr/>
          <p:nvPr/>
        </p:nvSpPr>
        <p:spPr>
          <a:xfrm>
            <a:off x="1828800" y="4038600"/>
            <a:ext cx="0" cy="304800"/>
          </a:xfrm>
          <a:prstGeom prst="line">
            <a:avLst/>
          </a:prstGeom>
          <a:ln w="9525" cap="flat" cmpd="sng">
            <a:solidFill>
              <a:schemeClr val="tx1"/>
            </a:solidFill>
            <a:prstDash val="solid"/>
            <a:headEnd type="none" w="med" len="med"/>
            <a:tailEnd type="none" w="med" len="med"/>
          </a:ln>
        </p:spPr>
      </p:sp>
      <p:sp>
        <p:nvSpPr>
          <p:cNvPr id="36889" name="Oval 25"/>
          <p:cNvSpPr/>
          <p:nvPr/>
        </p:nvSpPr>
        <p:spPr>
          <a:xfrm>
            <a:off x="4495800" y="4114800"/>
            <a:ext cx="152400" cy="152400"/>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36890" name="Oval 26"/>
          <p:cNvSpPr/>
          <p:nvPr/>
        </p:nvSpPr>
        <p:spPr>
          <a:xfrm>
            <a:off x="5867400" y="3657600"/>
            <a:ext cx="152400" cy="152400"/>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36891" name="Oval 27"/>
          <p:cNvSpPr/>
          <p:nvPr/>
        </p:nvSpPr>
        <p:spPr>
          <a:xfrm>
            <a:off x="7239000" y="3276600"/>
            <a:ext cx="152400" cy="152400"/>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36892" name="Oval 28"/>
          <p:cNvSpPr/>
          <p:nvPr/>
        </p:nvSpPr>
        <p:spPr>
          <a:xfrm>
            <a:off x="3124200" y="4495800"/>
            <a:ext cx="152400" cy="152400"/>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36893" name="Oval 29"/>
          <p:cNvSpPr/>
          <p:nvPr/>
        </p:nvSpPr>
        <p:spPr>
          <a:xfrm>
            <a:off x="1752600" y="4876800"/>
            <a:ext cx="152400" cy="152400"/>
          </a:xfrm>
          <a:prstGeom prst="ellipse">
            <a:avLst/>
          </a:prstGeom>
          <a:solidFill>
            <a:schemeClr val="accent2"/>
          </a:solidFill>
          <a:ln w="9525">
            <a:noFill/>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36894" name="Oval 30"/>
          <p:cNvSpPr/>
          <p:nvPr/>
        </p:nvSpPr>
        <p:spPr>
          <a:xfrm>
            <a:off x="5867400" y="4114800"/>
            <a:ext cx="152400" cy="152400"/>
          </a:xfrm>
          <a:prstGeom prst="ellipse">
            <a:avLst/>
          </a:prstGeom>
          <a:noFill/>
          <a:ln w="25400"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36895" name="Line 31"/>
          <p:cNvSpPr/>
          <p:nvPr/>
        </p:nvSpPr>
        <p:spPr>
          <a:xfrm>
            <a:off x="4572000" y="4191000"/>
            <a:ext cx="1295400" cy="0"/>
          </a:xfrm>
          <a:prstGeom prst="line">
            <a:avLst/>
          </a:prstGeom>
          <a:ln w="63500" cap="flat" cmpd="sng">
            <a:solidFill>
              <a:schemeClr val="accent2"/>
            </a:solidFill>
            <a:prstDash val="solid"/>
            <a:headEnd type="none" w="med" len="med"/>
            <a:tailEnd type="none" w="med" len="med"/>
          </a:ln>
        </p:spPr>
      </p:sp>
      <p:sp>
        <p:nvSpPr>
          <p:cNvPr id="36896" name="Line 32"/>
          <p:cNvSpPr/>
          <p:nvPr/>
        </p:nvSpPr>
        <p:spPr>
          <a:xfrm>
            <a:off x="5943600" y="3733800"/>
            <a:ext cx="1295400" cy="0"/>
          </a:xfrm>
          <a:prstGeom prst="line">
            <a:avLst/>
          </a:prstGeom>
          <a:ln w="63500" cap="flat" cmpd="sng">
            <a:solidFill>
              <a:schemeClr val="accent2"/>
            </a:solidFill>
            <a:prstDash val="solid"/>
            <a:headEnd type="none" w="med" len="med"/>
            <a:tailEnd type="none" w="med" len="med"/>
          </a:ln>
        </p:spPr>
      </p:sp>
      <p:sp>
        <p:nvSpPr>
          <p:cNvPr id="36897" name="Line 33"/>
          <p:cNvSpPr/>
          <p:nvPr/>
        </p:nvSpPr>
        <p:spPr>
          <a:xfrm>
            <a:off x="7315200" y="3352800"/>
            <a:ext cx="1066800" cy="0"/>
          </a:xfrm>
          <a:prstGeom prst="line">
            <a:avLst/>
          </a:prstGeom>
          <a:ln w="63500" cap="flat" cmpd="sng">
            <a:solidFill>
              <a:schemeClr val="accent2"/>
            </a:solidFill>
            <a:prstDash val="solid"/>
            <a:headEnd type="none" w="med" len="med"/>
            <a:tailEnd type="none" w="med" len="med"/>
          </a:ln>
        </p:spPr>
      </p:sp>
      <p:sp>
        <p:nvSpPr>
          <p:cNvPr id="36898" name="Line 34"/>
          <p:cNvSpPr/>
          <p:nvPr/>
        </p:nvSpPr>
        <p:spPr>
          <a:xfrm>
            <a:off x="3200400" y="4572000"/>
            <a:ext cx="1295400" cy="0"/>
          </a:xfrm>
          <a:prstGeom prst="line">
            <a:avLst/>
          </a:prstGeom>
          <a:ln w="63500" cap="flat" cmpd="sng">
            <a:solidFill>
              <a:schemeClr val="accent2"/>
            </a:solidFill>
            <a:prstDash val="solid"/>
            <a:headEnd type="none" w="med" len="med"/>
            <a:tailEnd type="none" w="med" len="med"/>
          </a:ln>
        </p:spPr>
      </p:sp>
      <p:sp>
        <p:nvSpPr>
          <p:cNvPr id="36899" name="Line 35"/>
          <p:cNvSpPr/>
          <p:nvPr/>
        </p:nvSpPr>
        <p:spPr>
          <a:xfrm>
            <a:off x="1828800" y="4953000"/>
            <a:ext cx="1295400" cy="0"/>
          </a:xfrm>
          <a:prstGeom prst="line">
            <a:avLst/>
          </a:prstGeom>
          <a:ln w="63500" cap="flat" cmpd="sng">
            <a:solidFill>
              <a:schemeClr val="accent2"/>
            </a:solidFill>
            <a:prstDash val="solid"/>
            <a:headEnd type="none" w="med" len="med"/>
            <a:tailEnd type="none" w="med" len="med"/>
          </a:ln>
        </p:spPr>
      </p:sp>
      <p:sp>
        <p:nvSpPr>
          <p:cNvPr id="36900" name="Oval 36"/>
          <p:cNvSpPr/>
          <p:nvPr/>
        </p:nvSpPr>
        <p:spPr>
          <a:xfrm>
            <a:off x="7239000" y="3657600"/>
            <a:ext cx="152400" cy="152400"/>
          </a:xfrm>
          <a:prstGeom prst="ellipse">
            <a:avLst/>
          </a:prstGeom>
          <a:noFill/>
          <a:ln w="25400"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36901" name="Oval 37"/>
          <p:cNvSpPr/>
          <p:nvPr/>
        </p:nvSpPr>
        <p:spPr>
          <a:xfrm>
            <a:off x="4495800" y="4495800"/>
            <a:ext cx="152400" cy="152400"/>
          </a:xfrm>
          <a:prstGeom prst="ellipse">
            <a:avLst/>
          </a:prstGeom>
          <a:noFill/>
          <a:ln w="25400"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36902" name="Oval 38"/>
          <p:cNvSpPr/>
          <p:nvPr/>
        </p:nvSpPr>
        <p:spPr>
          <a:xfrm>
            <a:off x="3124200" y="4876800"/>
            <a:ext cx="152400" cy="152400"/>
          </a:xfrm>
          <a:prstGeom prst="ellipse">
            <a:avLst/>
          </a:prstGeom>
          <a:noFill/>
          <a:ln w="25400"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36903" name="Text Box 39"/>
          <p:cNvSpPr txBox="1"/>
          <p:nvPr/>
        </p:nvSpPr>
        <p:spPr>
          <a:xfrm>
            <a:off x="7924800" y="4114800"/>
            <a:ext cx="31908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0"/>
              </a:spcBef>
              <a:buClrTx/>
              <a:buSzPct val="100000"/>
              <a:buNone/>
            </a:pPr>
            <a:r>
              <a:rPr lang="en-US" altLang="zh-CN" sz="2400" i="1" dirty="0">
                <a:latin typeface="Times New Roman" panose="02020603050405020304" pitchFamily="18" charset="0"/>
                <a:ea typeface="宋体" panose="02010600030101010101" pitchFamily="2" charset="-122"/>
              </a:rPr>
              <a:t>x</a:t>
            </a:r>
            <a:endParaRPr lang="en-US" altLang="zh-CN" sz="2400" dirty="0">
              <a:latin typeface="Times New Roman" panose="02020603050405020304" pitchFamily="18" charset="0"/>
              <a:ea typeface="宋体" panose="02010600030101010101" pitchFamily="2" charset="-122"/>
            </a:endParaRPr>
          </a:p>
        </p:txBody>
      </p:sp>
      <p:sp>
        <p:nvSpPr>
          <p:cNvPr id="36904" name="Text Box 40"/>
          <p:cNvSpPr txBox="1"/>
          <p:nvPr/>
        </p:nvSpPr>
        <p:spPr>
          <a:xfrm>
            <a:off x="4648200" y="2362200"/>
            <a:ext cx="60642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0"/>
              </a:spcBef>
              <a:buClrTx/>
              <a:buSzPct val="100000"/>
              <a:buNone/>
            </a:pPr>
            <a:r>
              <a:rPr lang="en-US" altLang="zh-CN" sz="2400" i="1" dirty="0">
                <a:latin typeface="Times New Roman" panose="02020603050405020304" pitchFamily="18" charset="0"/>
                <a:ea typeface="宋体" panose="02010600030101010101" pitchFamily="2" charset="-122"/>
              </a:rPr>
              <a:t>f(x)</a:t>
            </a:r>
            <a:endParaRPr lang="en-US" altLang="zh-CN" sz="2400" dirty="0">
              <a:latin typeface="Times New Roman" panose="02020603050405020304" pitchFamily="18" charset="0"/>
              <a:ea typeface="宋体" panose="02010600030101010101" pitchFamily="2" charset="-122"/>
            </a:endParaRPr>
          </a:p>
        </p:txBody>
      </p:sp>
      <p:sp>
        <p:nvSpPr>
          <p:cNvPr id="36905" name="Line 41"/>
          <p:cNvSpPr/>
          <p:nvPr/>
        </p:nvSpPr>
        <p:spPr>
          <a:xfrm>
            <a:off x="762000" y="5334000"/>
            <a:ext cx="990600" cy="0"/>
          </a:xfrm>
          <a:prstGeom prst="line">
            <a:avLst/>
          </a:prstGeom>
          <a:ln w="63500" cap="flat" cmpd="sng">
            <a:solidFill>
              <a:schemeClr val="accent2"/>
            </a:solidFill>
            <a:prstDash val="solid"/>
            <a:headEnd type="none" w="med" len="med"/>
            <a:tailEnd type="none" w="med" len="med"/>
          </a:ln>
        </p:spPr>
      </p:sp>
      <p:sp>
        <p:nvSpPr>
          <p:cNvPr id="36906" name="Oval 42"/>
          <p:cNvSpPr/>
          <p:nvPr/>
        </p:nvSpPr>
        <p:spPr>
          <a:xfrm>
            <a:off x="1752600" y="5257800"/>
            <a:ext cx="152400" cy="152400"/>
          </a:xfrm>
          <a:prstGeom prst="ellipse">
            <a:avLst/>
          </a:prstGeom>
          <a:noFill/>
          <a:ln w="25400"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36907" name="Text Box 43"/>
          <p:cNvSpPr txBox="1"/>
          <p:nvPr/>
        </p:nvSpPr>
        <p:spPr>
          <a:xfrm>
            <a:off x="1281113" y="3124200"/>
            <a:ext cx="2713037"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Set of points (</a:t>
            </a:r>
            <a:r>
              <a:rPr lang="en-US" altLang="zh-CN" sz="2400" i="1" dirty="0">
                <a:latin typeface="Times New Roman" panose="02020603050405020304" pitchFamily="18" charset="0"/>
                <a:ea typeface="宋体" panose="02010600030101010101" pitchFamily="2" charset="-122"/>
              </a:rPr>
              <a:t>x</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f</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x</a:t>
            </a:r>
            <a:r>
              <a:rPr lang="en-US" altLang="zh-CN" sz="2400" dirty="0">
                <a:latin typeface="Times New Roman" panose="02020603050405020304" pitchFamily="18" charset="0"/>
                <a:ea typeface="宋体" panose="02010600030101010101" pitchFamily="2" charset="-122"/>
              </a:rPr>
              <a:t>))</a:t>
            </a:r>
          </a:p>
        </p:txBody>
      </p:sp>
      <p:sp>
        <p:nvSpPr>
          <p:cNvPr id="36908" name="Text Box 44"/>
          <p:cNvSpPr txBox="1"/>
          <p:nvPr/>
        </p:nvSpPr>
        <p:spPr>
          <a:xfrm>
            <a:off x="5715000" y="4191000"/>
            <a:ext cx="50800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0"/>
              </a:spcBef>
              <a:buClrTx/>
              <a:buSzPct val="100000"/>
              <a:buNone/>
            </a:pPr>
            <a:r>
              <a:rPr lang="en-US" altLang="zh-CN" sz="2400" dirty="0">
                <a:latin typeface="Times New Roman" panose="02020603050405020304" pitchFamily="18" charset="0"/>
                <a:ea typeface="宋体" panose="02010600030101010101" pitchFamily="2" charset="-122"/>
              </a:rPr>
              <a:t>+3</a:t>
            </a:r>
          </a:p>
        </p:txBody>
      </p:sp>
      <p:sp>
        <p:nvSpPr>
          <p:cNvPr id="36909" name="Text Box 45"/>
          <p:cNvSpPr txBox="1"/>
          <p:nvPr/>
        </p:nvSpPr>
        <p:spPr>
          <a:xfrm>
            <a:off x="4727575" y="4724400"/>
            <a:ext cx="50323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0"/>
              </a:spcBef>
              <a:buClrTx/>
              <a:buSzPct val="100000"/>
              <a:buNone/>
            </a:pP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rPr>
              <a:t>2</a:t>
            </a:r>
          </a:p>
        </p:txBody>
      </p:sp>
      <p:sp>
        <p:nvSpPr>
          <p:cNvPr id="36910" name="Text Box 46"/>
          <p:cNvSpPr txBox="1"/>
          <p:nvPr/>
        </p:nvSpPr>
        <p:spPr>
          <a:xfrm>
            <a:off x="4800600" y="3124200"/>
            <a:ext cx="50800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0"/>
              </a:spcBef>
              <a:buClrTx/>
              <a:buSzPct val="100000"/>
              <a:buNone/>
            </a:pPr>
            <a:r>
              <a:rPr lang="en-US" altLang="zh-CN" sz="2400" dirty="0">
                <a:latin typeface="Times New Roman" panose="02020603050405020304" pitchFamily="18" charset="0"/>
                <a:ea typeface="宋体" panose="02010600030101010101" pitchFamily="2" charset="-122"/>
              </a:rPr>
              <a:t>+2</a:t>
            </a:r>
          </a:p>
        </p:txBody>
      </p:sp>
      <p:sp>
        <p:nvSpPr>
          <p:cNvPr id="36911" name="Text Box 47"/>
          <p:cNvSpPr txBox="1"/>
          <p:nvPr/>
        </p:nvSpPr>
        <p:spPr>
          <a:xfrm>
            <a:off x="2971800" y="4114800"/>
            <a:ext cx="50323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stStyle>
          <a:p>
            <a:pPr marL="0" lvl="0" indent="0" algn="ctr">
              <a:spcBef>
                <a:spcPct val="0"/>
              </a:spcBef>
              <a:buClrTx/>
              <a:buSzPct val="100000"/>
              <a:buNone/>
            </a:pP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rPr>
              <a:t>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Basic Set Relations: Member of</a:t>
            </a:r>
          </a:p>
        </p:txBody>
      </p:sp>
      <p:sp>
        <p:nvSpPr>
          <p:cNvPr id="13315" name="Rectangle 3"/>
          <p:cNvSpPr>
            <a:spLocks noGrp="1"/>
          </p:cNvSpPr>
          <p:nvPr>
            <p:ph idx="1"/>
          </p:nvPr>
        </p:nvSpPr>
        <p:spPr>
          <a:xfrm>
            <a:off x="533400" y="1524000"/>
            <a:ext cx="8153400" cy="4419600"/>
          </a:xfrm>
        </p:spPr>
        <p:txBody>
          <a:bodyPr vert="horz" wrap="square" lIns="91440" tIns="45720" rIns="91440" bIns="45720" anchor="t"/>
          <a:lstStyle/>
          <a:p>
            <a:pPr eaLnBrk="1" hangingPunct="1"/>
            <a:r>
              <a:rPr lang="en-US" altLang="zh-CN" i="1" dirty="0">
                <a:ea typeface="宋体" panose="02010600030101010101" pitchFamily="2" charset="-122"/>
              </a:rPr>
              <a:t>x</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S </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x</a:t>
            </a:r>
            <a:r>
              <a:rPr lang="en-US" altLang="zh-CN" dirty="0">
                <a:ea typeface="宋体" panose="02010600030101010101" pitchFamily="2" charset="-122"/>
                <a:sym typeface="Symbol" panose="05050102010706020507" pitchFamily="18" charset="2"/>
              </a:rPr>
              <a:t> is in </a:t>
            </a:r>
            <a:r>
              <a:rPr lang="en-US" altLang="zh-CN" i="1" dirty="0">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 </a:t>
            </a:r>
            <a:r>
              <a:rPr lang="en-US" altLang="zh-CN" dirty="0">
                <a:ea typeface="宋体" panose="02010600030101010101" pitchFamily="2" charset="-122"/>
                <a:sym typeface="Symbol" panose="05050102010706020507" pitchFamily="18" charset="2"/>
              </a:rPr>
              <a:t>is the proposition that object </a:t>
            </a:r>
            <a:r>
              <a:rPr lang="en-US" altLang="zh-CN" i="1" dirty="0">
                <a:ea typeface="宋体" panose="02010600030101010101" pitchFamily="2" charset="-122"/>
                <a:sym typeface="Symbol" panose="05050102010706020507" pitchFamily="18" charset="2"/>
              </a:rPr>
              <a:t>x</a:t>
            </a:r>
            <a:r>
              <a:rPr lang="en-US" altLang="zh-CN" dirty="0">
                <a:ea typeface="宋体" panose="02010600030101010101" pitchFamily="2" charset="-122"/>
                <a:sym typeface="Symbol" panose="05050102010706020507" pitchFamily="18" charset="2"/>
              </a:rPr>
              <a:t> is an </a:t>
            </a:r>
            <a:r>
              <a:rPr lang="en-US" altLang="zh-CN" i="1" dirty="0">
                <a:ea typeface="宋体" panose="02010600030101010101" pitchFamily="2" charset="-122"/>
                <a:sym typeface="Symbol" panose="05050102010706020507" pitchFamily="18" charset="2"/>
              </a:rPr>
              <a:t>lement</a:t>
            </a:r>
            <a:r>
              <a:rPr lang="en-US" altLang="zh-CN" dirty="0">
                <a:ea typeface="宋体" panose="02010600030101010101" pitchFamily="2" charset="-122"/>
                <a:sym typeface="Symbol" panose="05050102010706020507" pitchFamily="18" charset="2"/>
              </a:rPr>
              <a:t> or </a:t>
            </a:r>
            <a:r>
              <a:rPr lang="en-US" altLang="zh-CN" i="1" dirty="0">
                <a:ea typeface="宋体" panose="02010600030101010101" pitchFamily="2" charset="-122"/>
                <a:sym typeface="Symbol" panose="05050102010706020507" pitchFamily="18" charset="2"/>
              </a:rPr>
              <a:t>member</a:t>
            </a:r>
            <a:r>
              <a:rPr lang="en-US" altLang="zh-CN" dirty="0">
                <a:ea typeface="宋体" panose="02010600030101010101" pitchFamily="2" charset="-122"/>
                <a:sym typeface="Symbol" panose="05050102010706020507" pitchFamily="18" charset="2"/>
              </a:rPr>
              <a:t> of set </a:t>
            </a:r>
            <a:r>
              <a:rPr lang="en-US" altLang="zh-CN" i="1" dirty="0">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a:t>
            </a:r>
          </a:p>
          <a:p>
            <a:pPr lvl="1" eaLnBrk="1" hangingPunct="1"/>
            <a:r>
              <a:rPr lang="en-US" altLang="zh-CN" i="1" dirty="0">
                <a:ea typeface="宋体" panose="02010600030101010101" pitchFamily="2" charset="-122"/>
                <a:sym typeface="Symbol" panose="05050102010706020507" pitchFamily="18" charset="2"/>
              </a:rPr>
              <a:t>e.g.</a:t>
            </a:r>
            <a:r>
              <a:rPr lang="en-US" altLang="zh-CN" dirty="0">
                <a:ea typeface="宋体" panose="02010600030101010101" pitchFamily="2" charset="-122"/>
                <a:sym typeface="Symbol" panose="05050102010706020507" pitchFamily="18" charset="2"/>
              </a:rPr>
              <a:t> 3</a:t>
            </a:r>
            <a:r>
              <a:rPr lang="en-US" altLang="zh-CN" b="1" dirty="0">
                <a:ea typeface="宋体" panose="02010600030101010101" pitchFamily="2" charset="-122"/>
                <a:sym typeface="Symbol" panose="05050102010706020507" pitchFamily="18" charset="2"/>
              </a:rPr>
              <a:t>N</a:t>
            </a:r>
            <a:r>
              <a:rPr lang="en-US" altLang="zh-CN" b="1" i="1" dirty="0">
                <a:ea typeface="宋体" panose="02010600030101010101" pitchFamily="2" charset="-122"/>
                <a:sym typeface="Symbol" panose="05050102010706020507" pitchFamily="18" charset="2"/>
              </a:rPr>
              <a:t>, </a:t>
            </a:r>
            <a:r>
              <a:rPr lang="en-US" altLang="zh-CN" dirty="0">
                <a:ea typeface="宋体" panose="02010600030101010101" pitchFamily="2" charset="-122"/>
                <a:sym typeface="Symbol" panose="05050102010706020507" pitchFamily="18" charset="2"/>
              </a:rPr>
              <a:t>“a”{</a:t>
            </a:r>
            <a:r>
              <a:rPr lang="en-US" altLang="zh-CN" i="1" dirty="0">
                <a:ea typeface="宋体" panose="02010600030101010101" pitchFamily="2" charset="-122"/>
                <a:sym typeface="Symbol" panose="05050102010706020507" pitchFamily="18" charset="2"/>
              </a:rPr>
              <a:t>x </a:t>
            </a:r>
            <a:r>
              <a:rPr lang="en-US" altLang="zh-CN" dirty="0">
                <a:ea typeface="宋体" panose="02010600030101010101" pitchFamily="2" charset="-122"/>
                <a:sym typeface="Symbol" panose="05050102010706020507" pitchFamily="18" charset="2"/>
              </a:rPr>
              <a:t>| </a:t>
            </a:r>
            <a:r>
              <a:rPr lang="en-US" altLang="zh-CN" i="1" dirty="0">
                <a:ea typeface="宋体" panose="02010600030101010101" pitchFamily="2" charset="-122"/>
                <a:sym typeface="Symbol" panose="05050102010706020507" pitchFamily="18" charset="2"/>
              </a:rPr>
              <a:t>x</a:t>
            </a:r>
            <a:r>
              <a:rPr lang="en-US" altLang="zh-CN" dirty="0">
                <a:ea typeface="宋体" panose="02010600030101010101" pitchFamily="2" charset="-122"/>
                <a:sym typeface="Symbol" panose="05050102010706020507" pitchFamily="18" charset="2"/>
              </a:rPr>
              <a:t> is a letter of the alphabet}</a:t>
            </a:r>
            <a:endParaRPr lang="en-US" altLang="zh-CN" b="1" dirty="0">
              <a:ea typeface="宋体" panose="02010600030101010101" pitchFamily="2" charset="-122"/>
              <a:sym typeface="Symbol" panose="05050102010706020507" pitchFamily="18" charset="2"/>
            </a:endParaRPr>
          </a:p>
          <a:p>
            <a:pPr lvl="1" eaLnBrk="1" hangingPunct="1"/>
            <a:r>
              <a:rPr lang="en-US" altLang="zh-CN" dirty="0">
                <a:ea typeface="宋体" panose="02010600030101010101" pitchFamily="2" charset="-122"/>
                <a:sym typeface="Symbol" panose="05050102010706020507" pitchFamily="18" charset="2"/>
              </a:rPr>
              <a:t>Can define set equality in terms of  relation:</a:t>
            </a:r>
            <a:br>
              <a:rPr lang="en-US" altLang="zh-CN" dirty="0">
                <a:ea typeface="宋体" panose="02010600030101010101" pitchFamily="2" charset="-122"/>
                <a:sym typeface="Symbol" panose="05050102010706020507" pitchFamily="18" charset="2"/>
              </a:rPr>
            </a:b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S</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T</a:t>
            </a:r>
            <a:r>
              <a:rPr lang="en-US" altLang="zh-CN" dirty="0">
                <a:solidFill>
                  <a:srgbClr val="FF0000"/>
                </a:solidFill>
                <a:ea typeface="宋体" panose="02010600030101010101" pitchFamily="2" charset="-122"/>
                <a:sym typeface="Symbol" panose="05050102010706020507" pitchFamily="18" charset="2"/>
              </a:rPr>
              <a:t>: </a:t>
            </a:r>
            <a:r>
              <a:rPr lang="en-US" altLang="zh-CN" i="1" dirty="0">
                <a:solidFill>
                  <a:srgbClr val="FF0000"/>
                </a:solidFill>
                <a:ea typeface="宋体" panose="02010600030101010101" pitchFamily="2" charset="-122"/>
                <a:sym typeface="Symbol" panose="05050102010706020507" pitchFamily="18" charset="2"/>
              </a:rPr>
              <a:t>S</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T </a:t>
            </a:r>
            <a:r>
              <a:rPr lang="en-US" altLang="zh-CN" dirty="0">
                <a:solidFill>
                  <a:srgbClr val="FF0000"/>
                </a:solidFill>
                <a:ea typeface="宋体" panose="02010600030101010101" pitchFamily="2" charset="-122"/>
                <a:sym typeface="Symbol" panose="05050102010706020507" pitchFamily="18" charset="2"/>
              </a:rPr>
              <a:t> (</a:t>
            </a:r>
            <a:r>
              <a:rPr lang="en-US" altLang="zh-CN" i="1" dirty="0">
                <a:solidFill>
                  <a:srgbClr val="FF0000"/>
                </a:solidFill>
                <a:ea typeface="宋体" panose="02010600030101010101" pitchFamily="2" charset="-122"/>
                <a:sym typeface="Symbol" panose="05050102010706020507" pitchFamily="18" charset="2"/>
              </a:rPr>
              <a:t>x</a:t>
            </a:r>
            <a:r>
              <a:rPr lang="en-US" altLang="zh-CN" dirty="0">
                <a:solidFill>
                  <a:srgbClr val="FF0000"/>
                </a:solidFill>
                <a:ea typeface="宋体" panose="02010600030101010101" pitchFamily="2" charset="-122"/>
                <a:sym typeface="Symbol" panose="05050102010706020507" pitchFamily="18" charset="2"/>
              </a:rPr>
              <a:t>: </a:t>
            </a:r>
            <a:r>
              <a:rPr lang="en-US" altLang="zh-CN" i="1" dirty="0">
                <a:solidFill>
                  <a:srgbClr val="FF0000"/>
                </a:solidFill>
                <a:ea typeface="宋体" panose="02010600030101010101" pitchFamily="2" charset="-122"/>
                <a:sym typeface="Symbol" panose="05050102010706020507" pitchFamily="18" charset="2"/>
              </a:rPr>
              <a:t>x</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S</a:t>
            </a:r>
            <a:r>
              <a:rPr lang="en-US" altLang="zh-CN" dirty="0">
                <a:solidFill>
                  <a:srgbClr val="FF0000"/>
                </a:solidFill>
                <a:ea typeface="宋体" panose="02010600030101010101" pitchFamily="2" charset="-122"/>
                <a:sym typeface="Symbol" panose="05050102010706020507" pitchFamily="18" charset="2"/>
              </a:rPr>
              <a:t>  </a:t>
            </a:r>
            <a:r>
              <a:rPr lang="en-US" altLang="zh-CN" i="1" dirty="0">
                <a:solidFill>
                  <a:srgbClr val="FF0000"/>
                </a:solidFill>
                <a:ea typeface="宋体" panose="02010600030101010101" pitchFamily="2" charset="-122"/>
                <a:sym typeface="Symbol" panose="05050102010706020507" pitchFamily="18" charset="2"/>
              </a:rPr>
              <a:t>x</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T</a:t>
            </a:r>
            <a:r>
              <a:rPr lang="en-US" altLang="zh-CN" dirty="0">
                <a:solidFill>
                  <a:srgbClr val="FF0000"/>
                </a:solidFill>
                <a:ea typeface="宋体" panose="02010600030101010101" pitchFamily="2" charset="-122"/>
                <a:sym typeface="Symbol" panose="05050102010706020507" pitchFamily="18" charset="2"/>
              </a:rPr>
              <a:t>)</a:t>
            </a:r>
            <a:br>
              <a:rPr lang="en-US" altLang="zh-CN" dirty="0">
                <a:solidFill>
                  <a:srgbClr val="FF0000"/>
                </a:solidFill>
                <a:ea typeface="宋体" panose="02010600030101010101" pitchFamily="2" charset="-122"/>
                <a:sym typeface="Symbol" panose="05050102010706020507" pitchFamily="18" charset="2"/>
              </a:rPr>
            </a:br>
            <a:r>
              <a:rPr lang="en-US" altLang="zh-CN" dirty="0">
                <a:ea typeface="宋体" panose="02010600030101010101" pitchFamily="2" charset="-122"/>
                <a:sym typeface="Symbol" panose="05050102010706020507" pitchFamily="18" charset="2"/>
              </a:rPr>
              <a:t>“Two sets are equal iff they have all the same members.”</a:t>
            </a:r>
          </a:p>
          <a:p>
            <a:pPr eaLnBrk="1" hangingPunct="1"/>
            <a:r>
              <a:rPr lang="en-US" altLang="zh-CN" i="1" dirty="0">
                <a:ea typeface="宋体" panose="02010600030101010101" pitchFamily="2" charset="-122"/>
                <a:sym typeface="Symbol" panose="05050102010706020507" pitchFamily="18" charset="2"/>
              </a:rPr>
              <a:t>x</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S </a:t>
            </a:r>
            <a:r>
              <a:rPr lang="en-US" altLang="zh-CN" dirty="0">
                <a:ea typeface="宋体" panose="02010600030101010101" pitchFamily="2" charset="-122"/>
                <a:sym typeface="Symbol" panose="05050102010706020507" pitchFamily="18" charset="2"/>
              </a:rPr>
              <a:t>: (</a:t>
            </a:r>
            <a:r>
              <a:rPr lang="en-US" altLang="zh-CN" i="1" dirty="0">
                <a:ea typeface="宋体" panose="02010600030101010101" pitchFamily="2" charset="-122"/>
              </a:rPr>
              <a:t>x</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      “</a:t>
            </a:r>
            <a:r>
              <a:rPr lang="en-US" altLang="zh-CN" i="1" dirty="0">
                <a:ea typeface="宋体" panose="02010600030101010101" pitchFamily="2" charset="-122"/>
                <a:sym typeface="Symbol" panose="05050102010706020507" pitchFamily="18" charset="2"/>
              </a:rPr>
              <a:t>x</a:t>
            </a:r>
            <a:r>
              <a:rPr lang="en-US" altLang="zh-CN" dirty="0">
                <a:ea typeface="宋体" panose="02010600030101010101" pitchFamily="2" charset="-122"/>
                <a:sym typeface="Symbol" panose="05050102010706020507" pitchFamily="18" charset="2"/>
              </a:rPr>
              <a:t> is not in </a:t>
            </a:r>
            <a:r>
              <a:rPr lang="en-US" altLang="zh-CN" i="1" dirty="0">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a:t>
            </a:r>
            <a:endParaRPr lang="en-US" altLang="zh-CN" i="1" dirty="0">
              <a:ea typeface="宋体" panose="02010600030101010101" pitchFamily="2" charset="-122"/>
              <a:sym typeface="Symbol" panose="05050102010706020507"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vert="horz" wrap="square" lIns="91440" tIns="45720" rIns="91440" bIns="45720" anchor="ctr"/>
          <a:lstStyle/>
          <a:p>
            <a:r>
              <a:rPr lang="en-US" altLang="zh-CN" dirty="0"/>
              <a:t>Proving Properties of Functions </a:t>
            </a:r>
          </a:p>
        </p:txBody>
      </p:sp>
      <p:sp>
        <p:nvSpPr>
          <p:cNvPr id="3" name="Content Placeholder 2"/>
          <p:cNvSpPr>
            <a:spLocks noGrp="1"/>
          </p:cNvSpPr>
          <p:nvPr>
            <p:ph idx="1"/>
          </p:nvPr>
        </p:nvSpPr>
        <p:spPr>
          <a:xfrm>
            <a:off x="381000" y="1447800"/>
            <a:ext cx="8153400" cy="4572000"/>
          </a:xfrm>
        </p:spPr>
        <p:txBody>
          <a:bodyPr vert="horz" wrap="square" lIns="91440" tIns="45720" rIns="91440" bIns="45720" numCol="1" anchor="t" anchorCtr="0" compatLnSpc="1"/>
          <a:lstStyle/>
          <a:p>
            <a:pPr>
              <a:lnSpc>
                <a:spcPct val="80000"/>
              </a:lnSpc>
              <a:buNone/>
            </a:pPr>
            <a:r>
              <a:rPr lang="en-US" altLang="zh-CN" sz="2200" b="1" dirty="0"/>
              <a:t>   Example</a:t>
            </a:r>
            <a:r>
              <a:rPr lang="en-US" altLang="zh-CN" sz="2200" dirty="0"/>
              <a:t>: Prove that x is a real number, then</a:t>
            </a:r>
          </a:p>
          <a:p>
            <a:pPr>
              <a:lnSpc>
                <a:spcPct val="80000"/>
              </a:lnSpc>
              <a:buNone/>
            </a:pPr>
            <a:r>
              <a:rPr lang="en-US" altLang="zh-CN" sz="2200" dirty="0">
                <a:latin typeface="Cambria Math" panose="02040503050406030204" pitchFamily="18" charset="0"/>
                <a:cs typeface="Cambria Math" panose="02040503050406030204" pitchFamily="18" charset="0"/>
              </a:rPr>
              <a:t>                          ⌊2</a:t>
            </a:r>
            <a:r>
              <a:rPr lang="en-US" altLang="zh-CN" sz="2200" i="1" dirty="0">
                <a:latin typeface="Cambria Math" panose="02040503050406030204" pitchFamily="18" charset="0"/>
                <a:cs typeface="Cambria Math" panose="02040503050406030204" pitchFamily="18" charset="0"/>
              </a:rPr>
              <a:t>x</a:t>
            </a:r>
            <a:r>
              <a:rPr lang="en-US" altLang="zh-CN" sz="2200" dirty="0">
                <a:latin typeface="Cambria Math" panose="02040503050406030204" pitchFamily="18" charset="0"/>
                <a:cs typeface="Cambria Math" panose="02040503050406030204" pitchFamily="18" charset="0"/>
              </a:rPr>
              <a:t>⌋= ⌊</a:t>
            </a:r>
            <a:r>
              <a:rPr lang="en-US" altLang="zh-CN" sz="2200" i="1" dirty="0">
                <a:latin typeface="Cambria Math" panose="02040503050406030204" pitchFamily="18" charset="0"/>
                <a:cs typeface="Cambria Math" panose="02040503050406030204" pitchFamily="18" charset="0"/>
              </a:rPr>
              <a:t>x</a:t>
            </a:r>
            <a:r>
              <a:rPr lang="en-US" altLang="zh-CN" sz="2200" dirty="0">
                <a:latin typeface="Cambria Math" panose="02040503050406030204" pitchFamily="18" charset="0"/>
                <a:cs typeface="Cambria Math" panose="02040503050406030204" pitchFamily="18" charset="0"/>
              </a:rPr>
              <a:t>⌋ + ⌊</a:t>
            </a:r>
            <a:r>
              <a:rPr lang="en-US" altLang="zh-CN" sz="2200" i="1" dirty="0">
                <a:latin typeface="Cambria Math" panose="02040503050406030204" pitchFamily="18" charset="0"/>
                <a:cs typeface="Cambria Math" panose="02040503050406030204" pitchFamily="18" charset="0"/>
              </a:rPr>
              <a:t>x</a:t>
            </a:r>
            <a:r>
              <a:rPr lang="en-US" altLang="zh-CN" sz="2200" dirty="0">
                <a:latin typeface="Cambria Math" panose="02040503050406030204" pitchFamily="18" charset="0"/>
                <a:cs typeface="Cambria Math" panose="02040503050406030204" pitchFamily="18" charset="0"/>
              </a:rPr>
              <a:t> + 1/2⌋</a:t>
            </a:r>
          </a:p>
          <a:p>
            <a:pPr>
              <a:lnSpc>
                <a:spcPct val="80000"/>
              </a:lnSpc>
              <a:buNone/>
            </a:pPr>
            <a:r>
              <a:rPr lang="en-US" altLang="zh-CN" sz="2200" b="1" dirty="0"/>
              <a:t>    Solution</a:t>
            </a:r>
            <a:r>
              <a:rPr lang="en-US" altLang="zh-CN" sz="2200" dirty="0"/>
              <a:t>: Let </a:t>
            </a:r>
            <a:r>
              <a:rPr lang="en-US" altLang="zh-CN" sz="2200" i="1" dirty="0"/>
              <a:t>x</a:t>
            </a:r>
            <a:r>
              <a:rPr lang="en-US" altLang="zh-CN" sz="2200" dirty="0"/>
              <a:t> = </a:t>
            </a:r>
            <a:r>
              <a:rPr lang="en-US" altLang="zh-CN" sz="2200" i="1" dirty="0"/>
              <a:t>n</a:t>
            </a:r>
            <a:r>
              <a:rPr lang="en-US" altLang="zh-CN" sz="2200" dirty="0"/>
              <a:t> + </a:t>
            </a:r>
            <a:r>
              <a:rPr lang="el-GR" altLang="zh-CN" sz="2200" dirty="0">
                <a:latin typeface="Cambria Math" panose="02040503050406030204" pitchFamily="18" charset="0"/>
                <a:cs typeface="Cambria Math" panose="02040503050406030204" pitchFamily="18" charset="0"/>
              </a:rPr>
              <a:t>ε</a:t>
            </a:r>
            <a:r>
              <a:rPr lang="en-US" altLang="zh-CN" sz="2200" dirty="0">
                <a:latin typeface="Cambria Math" panose="02040503050406030204" pitchFamily="18" charset="0"/>
                <a:cs typeface="Cambria Math" panose="02040503050406030204" pitchFamily="18" charset="0"/>
              </a:rPr>
              <a:t>, </a:t>
            </a:r>
            <a:r>
              <a:rPr lang="en-US" altLang="zh-CN" sz="2200" dirty="0">
                <a:cs typeface="Cambria Math" panose="02040503050406030204" pitchFamily="18" charset="0"/>
              </a:rPr>
              <a:t>where </a:t>
            </a:r>
            <a:r>
              <a:rPr lang="en-US" altLang="zh-CN" sz="2200" i="1" dirty="0">
                <a:cs typeface="Cambria Math" panose="02040503050406030204" pitchFamily="18" charset="0"/>
              </a:rPr>
              <a:t>n</a:t>
            </a:r>
            <a:r>
              <a:rPr lang="en-US" altLang="zh-CN" sz="2200" dirty="0">
                <a:cs typeface="Cambria Math" panose="02040503050406030204" pitchFamily="18" charset="0"/>
              </a:rPr>
              <a:t> is an integer and </a:t>
            </a:r>
            <a:r>
              <a:rPr lang="en-US" altLang="zh-CN" sz="2200" dirty="0">
                <a:latin typeface="Cambria Math" panose="02040503050406030204" pitchFamily="18" charset="0"/>
                <a:cs typeface="Cambria Math" panose="02040503050406030204" pitchFamily="18" charset="0"/>
              </a:rPr>
              <a:t>0 ≤ </a:t>
            </a:r>
            <a:r>
              <a:rPr lang="el-GR" altLang="zh-CN" sz="2200" dirty="0">
                <a:latin typeface="Cambria Math" panose="02040503050406030204" pitchFamily="18" charset="0"/>
                <a:cs typeface="Cambria Math" panose="02040503050406030204" pitchFamily="18" charset="0"/>
              </a:rPr>
              <a:t>ε</a:t>
            </a:r>
            <a:r>
              <a:rPr lang="en-US" altLang="zh-CN" sz="2200" dirty="0">
                <a:latin typeface="Cambria Math" panose="02040503050406030204" pitchFamily="18" charset="0"/>
                <a:cs typeface="Cambria Math" panose="02040503050406030204" pitchFamily="18" charset="0"/>
              </a:rPr>
              <a:t>&lt; 1. </a:t>
            </a:r>
          </a:p>
          <a:p>
            <a:pPr>
              <a:lnSpc>
                <a:spcPct val="80000"/>
              </a:lnSpc>
              <a:buNone/>
            </a:pPr>
            <a:r>
              <a:rPr lang="en-US" altLang="zh-CN" sz="2200" i="1" dirty="0">
                <a:latin typeface="Cambria Math" panose="02040503050406030204" pitchFamily="18" charset="0"/>
                <a:cs typeface="Cambria Math" panose="02040503050406030204" pitchFamily="18" charset="0"/>
              </a:rPr>
              <a:t>  Case 1:   </a:t>
            </a:r>
            <a:r>
              <a:rPr lang="en-US" altLang="zh-CN" sz="2200" dirty="0">
                <a:latin typeface="Cambria Math" panose="02040503050406030204" pitchFamily="18" charset="0"/>
                <a:cs typeface="Cambria Math" panose="02040503050406030204" pitchFamily="18" charset="0"/>
              </a:rPr>
              <a:t> </a:t>
            </a:r>
            <a:r>
              <a:rPr lang="el-GR" altLang="zh-CN" sz="2200" dirty="0">
                <a:latin typeface="Cambria Math" panose="02040503050406030204" pitchFamily="18" charset="0"/>
                <a:cs typeface="Cambria Math" panose="02040503050406030204" pitchFamily="18" charset="0"/>
              </a:rPr>
              <a:t>ε </a:t>
            </a:r>
            <a:r>
              <a:rPr lang="en-US" altLang="zh-CN" sz="2200" dirty="0">
                <a:latin typeface="Cambria Math" panose="02040503050406030204" pitchFamily="18" charset="0"/>
                <a:cs typeface="Cambria Math" panose="02040503050406030204" pitchFamily="18" charset="0"/>
              </a:rPr>
              <a:t>&lt; </a:t>
            </a:r>
            <a:r>
              <a:rPr lang="en-US" altLang="zh-CN" sz="2200" dirty="0">
                <a:latin typeface="Cambria Math" panose="02040503050406030204" pitchFamily="18" charset="0"/>
                <a:ea typeface="Cambria Math" panose="02040503050406030204" pitchFamily="18" charset="0"/>
              </a:rPr>
              <a:t>½</a:t>
            </a:r>
            <a:endParaRPr lang="en-US" altLang="zh-CN" sz="2200" dirty="0">
              <a:latin typeface="Cambria Math" panose="02040503050406030204" pitchFamily="18" charset="0"/>
              <a:cs typeface="Cambria Math" panose="02040503050406030204" pitchFamily="18" charset="0"/>
            </a:endParaRPr>
          </a:p>
          <a:p>
            <a:pPr lvl="1">
              <a:lnSpc>
                <a:spcPct val="80000"/>
              </a:lnSpc>
            </a:pPr>
            <a:r>
              <a:rPr lang="en-US" altLang="zh-CN" sz="2000" dirty="0">
                <a:latin typeface="Cambria Math" panose="02040503050406030204" pitchFamily="18" charset="0"/>
                <a:cs typeface="Cambria Math" panose="02040503050406030204" pitchFamily="18" charset="0"/>
              </a:rPr>
              <a:t>2</a:t>
            </a:r>
            <a:r>
              <a:rPr lang="en-US" altLang="zh-CN" sz="2000" i="1" dirty="0">
                <a:latin typeface="Cambria Math" panose="02040503050406030204" pitchFamily="18" charset="0"/>
                <a:cs typeface="Cambria Math" panose="02040503050406030204" pitchFamily="18" charset="0"/>
              </a:rPr>
              <a:t>x</a:t>
            </a:r>
            <a:r>
              <a:rPr lang="en-US" altLang="zh-CN" sz="2000" dirty="0">
                <a:latin typeface="Cambria Math" panose="02040503050406030204" pitchFamily="18" charset="0"/>
                <a:cs typeface="Cambria Math" panose="02040503050406030204" pitchFamily="18" charset="0"/>
              </a:rPr>
              <a:t> = 2</a:t>
            </a:r>
            <a:r>
              <a:rPr lang="en-US" altLang="zh-CN" sz="2000" i="1" dirty="0">
                <a:latin typeface="Cambria Math" panose="02040503050406030204" pitchFamily="18" charset="0"/>
                <a:cs typeface="Cambria Math" panose="02040503050406030204" pitchFamily="18" charset="0"/>
              </a:rPr>
              <a:t>n</a:t>
            </a:r>
            <a:r>
              <a:rPr lang="en-US" altLang="zh-CN" sz="2000" dirty="0">
                <a:latin typeface="Cambria Math" panose="02040503050406030204" pitchFamily="18" charset="0"/>
                <a:cs typeface="Cambria Math" panose="02040503050406030204" pitchFamily="18" charset="0"/>
              </a:rPr>
              <a:t> + 2</a:t>
            </a:r>
            <a:r>
              <a:rPr lang="el-GR" altLang="zh-CN" sz="2000" dirty="0">
                <a:latin typeface="Cambria Math" panose="02040503050406030204" pitchFamily="18" charset="0"/>
                <a:cs typeface="Cambria Math" panose="02040503050406030204" pitchFamily="18" charset="0"/>
              </a:rPr>
              <a:t>ε</a:t>
            </a:r>
            <a:r>
              <a:rPr lang="en-US" altLang="zh-CN" sz="2000" dirty="0">
                <a:latin typeface="Cambria Math" panose="02040503050406030204" pitchFamily="18" charset="0"/>
                <a:cs typeface="Cambria Math" panose="02040503050406030204" pitchFamily="18" charset="0"/>
              </a:rPr>
              <a:t>  and  ⌊2</a:t>
            </a:r>
            <a:r>
              <a:rPr lang="en-US" altLang="zh-CN" sz="2000" i="1" dirty="0">
                <a:latin typeface="Cambria Math" panose="02040503050406030204" pitchFamily="18" charset="0"/>
                <a:cs typeface="Cambria Math" panose="02040503050406030204" pitchFamily="18" charset="0"/>
              </a:rPr>
              <a:t>x</a:t>
            </a:r>
            <a:r>
              <a:rPr lang="en-US" altLang="zh-CN" sz="2000" dirty="0">
                <a:latin typeface="Cambria Math" panose="02040503050406030204" pitchFamily="18" charset="0"/>
                <a:cs typeface="Cambria Math" panose="02040503050406030204" pitchFamily="18" charset="0"/>
              </a:rPr>
              <a:t>⌋ = 2</a:t>
            </a:r>
            <a:r>
              <a:rPr lang="en-US" altLang="zh-CN" sz="2000" i="1" dirty="0">
                <a:latin typeface="Cambria Math" panose="02040503050406030204" pitchFamily="18" charset="0"/>
                <a:cs typeface="Cambria Math" panose="02040503050406030204" pitchFamily="18" charset="0"/>
              </a:rPr>
              <a:t>n,</a:t>
            </a:r>
            <a:r>
              <a:rPr lang="en-US" altLang="zh-CN" sz="2000" dirty="0">
                <a:latin typeface="Cambria Math" panose="02040503050406030204" pitchFamily="18" charset="0"/>
                <a:cs typeface="Cambria Math" panose="02040503050406030204" pitchFamily="18" charset="0"/>
              </a:rPr>
              <a:t> since 0 ≤</a:t>
            </a:r>
            <a:r>
              <a:rPr lang="en-US" altLang="zh-CN" sz="2000" dirty="0">
                <a:cs typeface="Cambria Math" panose="02040503050406030204" pitchFamily="18" charset="0"/>
              </a:rPr>
              <a:t> </a:t>
            </a:r>
            <a:r>
              <a:rPr lang="en-US" altLang="zh-CN" sz="2000" dirty="0">
                <a:latin typeface="Cambria Math" panose="02040503050406030204" pitchFamily="18" charset="0"/>
                <a:cs typeface="Cambria Math" panose="02040503050406030204" pitchFamily="18" charset="0"/>
              </a:rPr>
              <a:t>2</a:t>
            </a:r>
            <a:r>
              <a:rPr lang="el-GR" altLang="zh-CN" sz="2000" dirty="0">
                <a:latin typeface="Cambria Math" panose="02040503050406030204" pitchFamily="18" charset="0"/>
                <a:cs typeface="Cambria Math" panose="02040503050406030204" pitchFamily="18" charset="0"/>
              </a:rPr>
              <a:t>ε</a:t>
            </a:r>
            <a:r>
              <a:rPr lang="en-US" altLang="zh-CN" sz="2000" dirty="0">
                <a:latin typeface="Cambria Math" panose="02040503050406030204" pitchFamily="18" charset="0"/>
                <a:cs typeface="Cambria Math" panose="02040503050406030204" pitchFamily="18" charset="0"/>
              </a:rPr>
              <a:t>&lt; 1.</a:t>
            </a:r>
          </a:p>
          <a:p>
            <a:pPr lvl="1">
              <a:lnSpc>
                <a:spcPct val="80000"/>
              </a:lnSpc>
            </a:pPr>
            <a:r>
              <a:rPr lang="en-US" altLang="zh-CN" sz="2000" dirty="0">
                <a:latin typeface="Cambria Math" panose="02040503050406030204" pitchFamily="18" charset="0"/>
                <a:cs typeface="Cambria Math" panose="02040503050406030204" pitchFamily="18" charset="0"/>
              </a:rPr>
              <a:t>⌊</a:t>
            </a:r>
            <a:r>
              <a:rPr lang="en-US" altLang="zh-CN" sz="2000" i="1" dirty="0">
                <a:latin typeface="Cambria Math" panose="02040503050406030204" pitchFamily="18" charset="0"/>
                <a:cs typeface="Cambria Math" panose="02040503050406030204" pitchFamily="18" charset="0"/>
              </a:rPr>
              <a:t>x</a:t>
            </a:r>
            <a:r>
              <a:rPr lang="en-US" altLang="zh-CN" sz="2000" dirty="0">
                <a:latin typeface="Cambria Math" panose="02040503050406030204" pitchFamily="18" charset="0"/>
                <a:cs typeface="Cambria Math" panose="02040503050406030204" pitchFamily="18" charset="0"/>
              </a:rPr>
              <a:t> + 1/2⌋ = </a:t>
            </a:r>
            <a:r>
              <a:rPr lang="en-US" altLang="zh-CN" sz="2000" i="1" dirty="0">
                <a:latin typeface="Cambria Math" panose="02040503050406030204" pitchFamily="18" charset="0"/>
                <a:cs typeface="Cambria Math" panose="02040503050406030204" pitchFamily="18" charset="0"/>
              </a:rPr>
              <a:t>n,</a:t>
            </a:r>
            <a:r>
              <a:rPr lang="en-US" altLang="zh-CN" sz="2000" dirty="0">
                <a:latin typeface="Cambria Math" panose="02040503050406030204" pitchFamily="18" charset="0"/>
                <a:cs typeface="Cambria Math" panose="02040503050406030204" pitchFamily="18" charset="0"/>
              </a:rPr>
              <a:t> since</a:t>
            </a:r>
            <a:r>
              <a:rPr lang="en-US" altLang="zh-CN" sz="2000" i="1" dirty="0">
                <a:latin typeface="Cambria Math" panose="02040503050406030204" pitchFamily="18" charset="0"/>
                <a:cs typeface="Cambria Math" panose="02040503050406030204" pitchFamily="18" charset="0"/>
              </a:rPr>
              <a:t> x</a:t>
            </a:r>
            <a:r>
              <a:rPr lang="en-US" altLang="zh-CN" sz="2000" dirty="0">
                <a:latin typeface="Cambria Math" panose="02040503050406030204" pitchFamily="18" charset="0"/>
                <a:cs typeface="Cambria Math" panose="02040503050406030204" pitchFamily="18" charset="0"/>
              </a:rPr>
              <a:t> + </a:t>
            </a:r>
            <a:r>
              <a:rPr lang="en-US" altLang="zh-CN" sz="2000" dirty="0">
                <a:latin typeface="Cambria Math" panose="02040503050406030204" pitchFamily="18" charset="0"/>
                <a:ea typeface="Cambria Math" panose="02040503050406030204" pitchFamily="18" charset="0"/>
              </a:rPr>
              <a:t>½</a:t>
            </a:r>
            <a:r>
              <a:rPr lang="en-US" altLang="zh-CN" sz="2000" dirty="0">
                <a:latin typeface="Cambria Math" panose="02040503050406030204" pitchFamily="18" charset="0"/>
                <a:cs typeface="Cambria Math" panose="02040503050406030204" pitchFamily="18" charset="0"/>
              </a:rPr>
              <a:t> = </a:t>
            </a:r>
            <a:r>
              <a:rPr lang="en-US" altLang="zh-CN" sz="2000" i="1" dirty="0">
                <a:latin typeface="Cambria Math" panose="02040503050406030204" pitchFamily="18" charset="0"/>
                <a:cs typeface="Cambria Math" panose="02040503050406030204" pitchFamily="18" charset="0"/>
              </a:rPr>
              <a:t>n</a:t>
            </a:r>
            <a:r>
              <a:rPr lang="en-US" altLang="zh-CN" sz="2000" dirty="0">
                <a:latin typeface="Cambria Math" panose="02040503050406030204" pitchFamily="18" charset="0"/>
                <a:cs typeface="Cambria Math" panose="02040503050406030204" pitchFamily="18" charset="0"/>
              </a:rPr>
              <a:t> + (1/2 +</a:t>
            </a:r>
            <a:r>
              <a:rPr lang="el-GR" altLang="zh-CN" sz="2000" dirty="0">
                <a:latin typeface="Cambria Math" panose="02040503050406030204" pitchFamily="18" charset="0"/>
                <a:cs typeface="Cambria Math" panose="02040503050406030204" pitchFamily="18" charset="0"/>
              </a:rPr>
              <a:t> ε</a:t>
            </a:r>
            <a:r>
              <a:rPr lang="en-US" altLang="zh-CN" sz="2000" dirty="0">
                <a:latin typeface="Cambria Math" panose="02040503050406030204" pitchFamily="18" charset="0"/>
                <a:cs typeface="Cambria Math" panose="02040503050406030204" pitchFamily="18" charset="0"/>
              </a:rPr>
              <a:t> ) and 0 ≤</a:t>
            </a:r>
            <a:r>
              <a:rPr lang="en-US" altLang="zh-CN" sz="2000" dirty="0">
                <a:cs typeface="Cambria Math" panose="02040503050406030204" pitchFamily="18" charset="0"/>
              </a:rPr>
              <a:t> ½ +</a:t>
            </a:r>
            <a:r>
              <a:rPr lang="el-GR" altLang="zh-CN" sz="2000" dirty="0">
                <a:latin typeface="Cambria Math" panose="02040503050406030204" pitchFamily="18" charset="0"/>
                <a:cs typeface="Cambria Math" panose="02040503050406030204" pitchFamily="18" charset="0"/>
              </a:rPr>
              <a:t>ε</a:t>
            </a:r>
            <a:r>
              <a:rPr lang="en-US" altLang="zh-CN" sz="2000" dirty="0">
                <a:latin typeface="Cambria Math" panose="02040503050406030204" pitchFamily="18" charset="0"/>
                <a:cs typeface="Cambria Math" panose="02040503050406030204" pitchFamily="18" charset="0"/>
              </a:rPr>
              <a:t> &lt; 1. </a:t>
            </a:r>
          </a:p>
          <a:p>
            <a:pPr lvl="1">
              <a:lnSpc>
                <a:spcPct val="80000"/>
              </a:lnSpc>
            </a:pPr>
            <a:r>
              <a:rPr lang="en-US" altLang="zh-CN" sz="2000" dirty="0">
                <a:latin typeface="Cambria Math" panose="02040503050406030204" pitchFamily="18" charset="0"/>
                <a:cs typeface="Cambria Math" panose="02040503050406030204" pitchFamily="18" charset="0"/>
              </a:rPr>
              <a:t>Hence, ⌊2</a:t>
            </a:r>
            <a:r>
              <a:rPr lang="en-US" altLang="zh-CN" sz="2000" i="1" dirty="0">
                <a:latin typeface="Cambria Math" panose="02040503050406030204" pitchFamily="18" charset="0"/>
                <a:cs typeface="Cambria Math" panose="02040503050406030204" pitchFamily="18" charset="0"/>
              </a:rPr>
              <a:t>x</a:t>
            </a:r>
            <a:r>
              <a:rPr lang="en-US" altLang="zh-CN" sz="2000" dirty="0">
                <a:latin typeface="Cambria Math" panose="02040503050406030204" pitchFamily="18" charset="0"/>
                <a:cs typeface="Cambria Math" panose="02040503050406030204" pitchFamily="18" charset="0"/>
              </a:rPr>
              <a:t>⌋ = 2</a:t>
            </a:r>
            <a:r>
              <a:rPr lang="en-US" altLang="zh-CN" sz="2000" i="1" dirty="0">
                <a:latin typeface="Cambria Math" panose="02040503050406030204" pitchFamily="18" charset="0"/>
                <a:cs typeface="Cambria Math" panose="02040503050406030204" pitchFamily="18" charset="0"/>
              </a:rPr>
              <a:t>n</a:t>
            </a:r>
            <a:r>
              <a:rPr lang="en-US" altLang="zh-CN" sz="2000" dirty="0">
                <a:latin typeface="Cambria Math" panose="02040503050406030204" pitchFamily="18" charset="0"/>
                <a:cs typeface="Cambria Math" panose="02040503050406030204" pitchFamily="18" charset="0"/>
              </a:rPr>
              <a:t> </a:t>
            </a:r>
            <a:r>
              <a:rPr lang="en-US" altLang="zh-CN" sz="2000" dirty="0">
                <a:cs typeface="Cambria Math" panose="02040503050406030204" pitchFamily="18" charset="0"/>
              </a:rPr>
              <a:t>and </a:t>
            </a:r>
            <a:r>
              <a:rPr lang="en-US" altLang="zh-CN" sz="2000" dirty="0">
                <a:latin typeface="Cambria Math" panose="02040503050406030204" pitchFamily="18" charset="0"/>
                <a:cs typeface="Cambria Math" panose="02040503050406030204" pitchFamily="18" charset="0"/>
              </a:rPr>
              <a:t>⌊</a:t>
            </a:r>
            <a:r>
              <a:rPr lang="en-US" altLang="zh-CN" sz="2000" i="1" dirty="0">
                <a:latin typeface="Cambria Math" panose="02040503050406030204" pitchFamily="18" charset="0"/>
                <a:cs typeface="Cambria Math" panose="02040503050406030204" pitchFamily="18" charset="0"/>
              </a:rPr>
              <a:t>x</a:t>
            </a:r>
            <a:r>
              <a:rPr lang="en-US" altLang="zh-CN" sz="2000" dirty="0">
                <a:latin typeface="Cambria Math" panose="02040503050406030204" pitchFamily="18" charset="0"/>
                <a:cs typeface="Cambria Math" panose="02040503050406030204" pitchFamily="18" charset="0"/>
              </a:rPr>
              <a:t>⌋ + ⌊</a:t>
            </a:r>
            <a:r>
              <a:rPr lang="en-US" altLang="zh-CN" sz="2000" i="1" dirty="0">
                <a:latin typeface="Cambria Math" panose="02040503050406030204" pitchFamily="18" charset="0"/>
                <a:cs typeface="Cambria Math" panose="02040503050406030204" pitchFamily="18" charset="0"/>
              </a:rPr>
              <a:t>x</a:t>
            </a:r>
            <a:r>
              <a:rPr lang="en-US" altLang="zh-CN" sz="2000" dirty="0">
                <a:latin typeface="Cambria Math" panose="02040503050406030204" pitchFamily="18" charset="0"/>
                <a:cs typeface="Cambria Math" panose="02040503050406030204" pitchFamily="18" charset="0"/>
              </a:rPr>
              <a:t> + 1/2⌋ = </a:t>
            </a:r>
            <a:r>
              <a:rPr lang="en-US" altLang="zh-CN" sz="2000" i="1" dirty="0">
                <a:latin typeface="Cambria Math" panose="02040503050406030204" pitchFamily="18" charset="0"/>
                <a:cs typeface="Cambria Math" panose="02040503050406030204" pitchFamily="18" charset="0"/>
              </a:rPr>
              <a:t>n</a:t>
            </a:r>
            <a:r>
              <a:rPr lang="en-US" altLang="zh-CN" sz="2000" dirty="0">
                <a:latin typeface="Cambria Math" panose="02040503050406030204" pitchFamily="18" charset="0"/>
                <a:cs typeface="Cambria Math" panose="02040503050406030204" pitchFamily="18" charset="0"/>
              </a:rPr>
              <a:t> + </a:t>
            </a:r>
            <a:r>
              <a:rPr lang="en-US" altLang="zh-CN" sz="2000" i="1" dirty="0">
                <a:latin typeface="Cambria Math" panose="02040503050406030204" pitchFamily="18" charset="0"/>
                <a:cs typeface="Cambria Math" panose="02040503050406030204" pitchFamily="18" charset="0"/>
              </a:rPr>
              <a:t>n</a:t>
            </a:r>
            <a:r>
              <a:rPr lang="en-US" altLang="zh-CN" sz="2000" dirty="0">
                <a:latin typeface="Cambria Math" panose="02040503050406030204" pitchFamily="18" charset="0"/>
                <a:cs typeface="Cambria Math" panose="02040503050406030204" pitchFamily="18" charset="0"/>
              </a:rPr>
              <a:t>  = 2</a:t>
            </a:r>
            <a:r>
              <a:rPr lang="en-US" altLang="zh-CN" sz="2000" i="1" dirty="0">
                <a:latin typeface="Cambria Math" panose="02040503050406030204" pitchFamily="18" charset="0"/>
                <a:cs typeface="Cambria Math" panose="02040503050406030204" pitchFamily="18" charset="0"/>
              </a:rPr>
              <a:t>n</a:t>
            </a:r>
            <a:r>
              <a:rPr lang="en-US" altLang="zh-CN" sz="2000" dirty="0">
                <a:latin typeface="Cambria Math" panose="02040503050406030204" pitchFamily="18" charset="0"/>
                <a:cs typeface="Cambria Math" panose="02040503050406030204" pitchFamily="18" charset="0"/>
              </a:rPr>
              <a:t>.</a:t>
            </a:r>
            <a:endParaRPr lang="en-US" altLang="zh-CN" sz="2000" dirty="0">
              <a:cs typeface="Cambria Math" panose="02040503050406030204" pitchFamily="18" charset="0"/>
            </a:endParaRPr>
          </a:p>
          <a:p>
            <a:pPr>
              <a:lnSpc>
                <a:spcPct val="80000"/>
              </a:lnSpc>
              <a:buNone/>
            </a:pPr>
            <a:r>
              <a:rPr lang="en-US" altLang="zh-CN" sz="2200" dirty="0">
                <a:latin typeface="Cambria Math" panose="02040503050406030204" pitchFamily="18" charset="0"/>
                <a:cs typeface="Cambria Math" panose="02040503050406030204" pitchFamily="18" charset="0"/>
              </a:rPr>
              <a:t>  </a:t>
            </a:r>
            <a:r>
              <a:rPr lang="en-US" altLang="zh-CN" sz="2200" i="1" dirty="0">
                <a:latin typeface="Cambria Math" panose="02040503050406030204" pitchFamily="18" charset="0"/>
                <a:cs typeface="Cambria Math" panose="02040503050406030204" pitchFamily="18" charset="0"/>
              </a:rPr>
              <a:t>Case 2:     </a:t>
            </a:r>
            <a:r>
              <a:rPr lang="en-US" altLang="zh-CN" sz="2200" dirty="0">
                <a:latin typeface="Cambria Math" panose="02040503050406030204" pitchFamily="18" charset="0"/>
                <a:cs typeface="Cambria Math" panose="02040503050406030204" pitchFamily="18" charset="0"/>
              </a:rPr>
              <a:t> </a:t>
            </a:r>
            <a:r>
              <a:rPr lang="el-GR" altLang="zh-CN" sz="2200" dirty="0">
                <a:latin typeface="Cambria Math" panose="02040503050406030204" pitchFamily="18" charset="0"/>
                <a:cs typeface="Cambria Math" panose="02040503050406030204" pitchFamily="18" charset="0"/>
              </a:rPr>
              <a:t>ε</a:t>
            </a:r>
            <a:r>
              <a:rPr lang="en-US" altLang="zh-CN" sz="2200" dirty="0">
                <a:latin typeface="Cambria Math" panose="02040503050406030204" pitchFamily="18" charset="0"/>
                <a:cs typeface="Cambria Math" panose="02040503050406030204" pitchFamily="18" charset="0"/>
              </a:rPr>
              <a:t> ≥ </a:t>
            </a:r>
            <a:r>
              <a:rPr lang="en-US" altLang="zh-CN" sz="2200" dirty="0">
                <a:latin typeface="Cambria Math" panose="02040503050406030204" pitchFamily="18" charset="0"/>
                <a:ea typeface="Cambria Math" panose="02040503050406030204" pitchFamily="18" charset="0"/>
              </a:rPr>
              <a:t>½</a:t>
            </a:r>
            <a:r>
              <a:rPr lang="en-US" altLang="zh-CN" sz="2200" dirty="0">
                <a:latin typeface="Cambria Math" panose="02040503050406030204" pitchFamily="18" charset="0"/>
                <a:cs typeface="Cambria Math" panose="02040503050406030204" pitchFamily="18" charset="0"/>
              </a:rPr>
              <a:t> </a:t>
            </a:r>
          </a:p>
          <a:p>
            <a:pPr lvl="1">
              <a:lnSpc>
                <a:spcPct val="80000"/>
              </a:lnSpc>
            </a:pPr>
            <a:r>
              <a:rPr lang="en-US" altLang="zh-CN" sz="2000" dirty="0">
                <a:latin typeface="Cambria Math" panose="02040503050406030204" pitchFamily="18" charset="0"/>
                <a:cs typeface="Cambria Math" panose="02040503050406030204" pitchFamily="18" charset="0"/>
              </a:rPr>
              <a:t>2</a:t>
            </a:r>
            <a:r>
              <a:rPr lang="en-US" altLang="zh-CN" sz="2000" i="1" dirty="0">
                <a:latin typeface="Cambria Math" panose="02040503050406030204" pitchFamily="18" charset="0"/>
                <a:cs typeface="Cambria Math" panose="02040503050406030204" pitchFamily="18" charset="0"/>
              </a:rPr>
              <a:t>x</a:t>
            </a:r>
            <a:r>
              <a:rPr lang="en-US" altLang="zh-CN" sz="2000" dirty="0">
                <a:latin typeface="Cambria Math" panose="02040503050406030204" pitchFamily="18" charset="0"/>
                <a:cs typeface="Cambria Math" panose="02040503050406030204" pitchFamily="18" charset="0"/>
              </a:rPr>
              <a:t> = 2</a:t>
            </a:r>
            <a:r>
              <a:rPr lang="en-US" altLang="zh-CN" sz="2000" i="1" dirty="0">
                <a:latin typeface="Cambria Math" panose="02040503050406030204" pitchFamily="18" charset="0"/>
                <a:cs typeface="Cambria Math" panose="02040503050406030204" pitchFamily="18" charset="0"/>
              </a:rPr>
              <a:t>n</a:t>
            </a:r>
            <a:r>
              <a:rPr lang="en-US" altLang="zh-CN" sz="2000" dirty="0">
                <a:latin typeface="Cambria Math" panose="02040503050406030204" pitchFamily="18" charset="0"/>
                <a:cs typeface="Cambria Math" panose="02040503050406030204" pitchFamily="18" charset="0"/>
              </a:rPr>
              <a:t> + 2</a:t>
            </a:r>
            <a:r>
              <a:rPr lang="el-GR" altLang="zh-CN" sz="2000" dirty="0">
                <a:latin typeface="Cambria Math" panose="02040503050406030204" pitchFamily="18" charset="0"/>
                <a:cs typeface="Cambria Math" panose="02040503050406030204" pitchFamily="18" charset="0"/>
              </a:rPr>
              <a:t>ε</a:t>
            </a:r>
            <a:r>
              <a:rPr lang="en-US" altLang="zh-CN" sz="2000" dirty="0">
                <a:latin typeface="Cambria Math" panose="02040503050406030204" pitchFamily="18" charset="0"/>
                <a:cs typeface="Cambria Math" panose="02040503050406030204" pitchFamily="18" charset="0"/>
              </a:rPr>
              <a:t> =  (2</a:t>
            </a:r>
            <a:r>
              <a:rPr lang="en-US" altLang="zh-CN" sz="2000" i="1" dirty="0">
                <a:latin typeface="Cambria Math" panose="02040503050406030204" pitchFamily="18" charset="0"/>
                <a:cs typeface="Cambria Math" panose="02040503050406030204" pitchFamily="18" charset="0"/>
              </a:rPr>
              <a:t>n</a:t>
            </a:r>
            <a:r>
              <a:rPr lang="en-US" altLang="zh-CN" sz="2000" dirty="0">
                <a:latin typeface="Cambria Math" panose="02040503050406030204" pitchFamily="18" charset="0"/>
                <a:cs typeface="Cambria Math" panose="02040503050406030204" pitchFamily="18" charset="0"/>
              </a:rPr>
              <a:t> + 1) +(2</a:t>
            </a:r>
            <a:r>
              <a:rPr lang="el-GR" altLang="zh-CN" sz="2000" dirty="0">
                <a:latin typeface="Cambria Math" panose="02040503050406030204" pitchFamily="18" charset="0"/>
                <a:cs typeface="Cambria Math" panose="02040503050406030204" pitchFamily="18" charset="0"/>
              </a:rPr>
              <a:t>ε</a:t>
            </a:r>
            <a:r>
              <a:rPr lang="en-US" altLang="zh-CN" sz="2000" dirty="0">
                <a:latin typeface="Cambria Math" panose="02040503050406030204" pitchFamily="18" charset="0"/>
                <a:cs typeface="Cambria Math" panose="02040503050406030204" pitchFamily="18" charset="0"/>
              </a:rPr>
              <a:t>  − 1)  and ⌊2</a:t>
            </a:r>
            <a:r>
              <a:rPr lang="en-US" altLang="zh-CN" sz="2000" i="1" dirty="0">
                <a:latin typeface="Cambria Math" panose="02040503050406030204" pitchFamily="18" charset="0"/>
                <a:cs typeface="Cambria Math" panose="02040503050406030204" pitchFamily="18" charset="0"/>
              </a:rPr>
              <a:t>x</a:t>
            </a:r>
            <a:r>
              <a:rPr lang="en-US" altLang="zh-CN" sz="2000" dirty="0">
                <a:latin typeface="Cambria Math" panose="02040503050406030204" pitchFamily="18" charset="0"/>
                <a:cs typeface="Cambria Math" panose="02040503050406030204" pitchFamily="18" charset="0"/>
              </a:rPr>
              <a:t>⌋ =2</a:t>
            </a:r>
            <a:r>
              <a:rPr lang="en-US" altLang="zh-CN" sz="2000" i="1" dirty="0">
                <a:latin typeface="Cambria Math" panose="02040503050406030204" pitchFamily="18" charset="0"/>
                <a:cs typeface="Cambria Math" panose="02040503050406030204" pitchFamily="18" charset="0"/>
              </a:rPr>
              <a:t>n</a:t>
            </a:r>
            <a:r>
              <a:rPr lang="en-US" altLang="zh-CN" sz="2000" dirty="0">
                <a:latin typeface="Cambria Math" panose="02040503050406030204" pitchFamily="18" charset="0"/>
                <a:cs typeface="Cambria Math" panose="02040503050406030204" pitchFamily="18" charset="0"/>
              </a:rPr>
              <a:t> + 1,                     since 0 ≤ 2</a:t>
            </a:r>
            <a:r>
              <a:rPr lang="el-GR" altLang="zh-CN" sz="2000" dirty="0">
                <a:latin typeface="Cambria Math" panose="02040503050406030204" pitchFamily="18" charset="0"/>
                <a:cs typeface="Cambria Math" panose="02040503050406030204" pitchFamily="18" charset="0"/>
              </a:rPr>
              <a:t> ε</a:t>
            </a:r>
            <a:r>
              <a:rPr lang="en-US" altLang="zh-CN" sz="2000" dirty="0">
                <a:latin typeface="Cambria Math" panose="02040503050406030204" pitchFamily="18" charset="0"/>
                <a:cs typeface="Cambria Math" panose="02040503050406030204" pitchFamily="18" charset="0"/>
              </a:rPr>
              <a:t> - 1&lt; 1. </a:t>
            </a:r>
          </a:p>
          <a:p>
            <a:pPr lvl="1">
              <a:lnSpc>
                <a:spcPct val="80000"/>
              </a:lnSpc>
            </a:pPr>
            <a:r>
              <a:rPr lang="en-US" altLang="zh-CN" sz="2000" dirty="0">
                <a:latin typeface="Cambria Math" panose="02040503050406030204" pitchFamily="18" charset="0"/>
                <a:cs typeface="Cambria Math" panose="02040503050406030204" pitchFamily="18" charset="0"/>
              </a:rPr>
              <a:t>⌊</a:t>
            </a:r>
            <a:r>
              <a:rPr lang="en-US" altLang="zh-CN" sz="2000" i="1" dirty="0">
                <a:latin typeface="Cambria Math" panose="02040503050406030204" pitchFamily="18" charset="0"/>
                <a:cs typeface="Cambria Math" panose="02040503050406030204" pitchFamily="18" charset="0"/>
              </a:rPr>
              <a:t>x</a:t>
            </a:r>
            <a:r>
              <a:rPr lang="en-US" altLang="zh-CN" sz="2000" dirty="0">
                <a:latin typeface="Cambria Math" panose="02040503050406030204" pitchFamily="18" charset="0"/>
                <a:cs typeface="Cambria Math" panose="02040503050406030204" pitchFamily="18" charset="0"/>
              </a:rPr>
              <a:t> + 1/2⌋ = ⌊ </a:t>
            </a:r>
            <a:r>
              <a:rPr lang="en-US" altLang="zh-CN" sz="2000" i="1" dirty="0">
                <a:latin typeface="Cambria Math" panose="02040503050406030204" pitchFamily="18" charset="0"/>
                <a:cs typeface="Cambria Math" panose="02040503050406030204" pitchFamily="18" charset="0"/>
              </a:rPr>
              <a:t>n</a:t>
            </a:r>
            <a:r>
              <a:rPr lang="en-US" altLang="zh-CN" sz="2000" dirty="0">
                <a:latin typeface="Cambria Math" panose="02040503050406030204" pitchFamily="18" charset="0"/>
                <a:cs typeface="Cambria Math" panose="02040503050406030204" pitchFamily="18" charset="0"/>
              </a:rPr>
              <a:t> + (1/2 +</a:t>
            </a:r>
            <a:r>
              <a:rPr lang="el-GR" altLang="zh-CN" sz="2000" dirty="0">
                <a:latin typeface="Cambria Math" panose="02040503050406030204" pitchFamily="18" charset="0"/>
                <a:cs typeface="Cambria Math" panose="02040503050406030204" pitchFamily="18" charset="0"/>
              </a:rPr>
              <a:t> ε</a:t>
            </a:r>
            <a:r>
              <a:rPr lang="en-US" altLang="zh-CN" sz="2000" dirty="0">
                <a:latin typeface="Cambria Math" panose="02040503050406030204" pitchFamily="18" charset="0"/>
                <a:cs typeface="Cambria Math" panose="02040503050406030204" pitchFamily="18" charset="0"/>
              </a:rPr>
              <a:t>)⌋ = ⌊ </a:t>
            </a:r>
            <a:r>
              <a:rPr lang="en-US" altLang="zh-CN" sz="2000" i="1" dirty="0">
                <a:latin typeface="Cambria Math" panose="02040503050406030204" pitchFamily="18" charset="0"/>
                <a:cs typeface="Cambria Math" panose="02040503050406030204" pitchFamily="18" charset="0"/>
              </a:rPr>
              <a:t>n</a:t>
            </a:r>
            <a:r>
              <a:rPr lang="en-US" altLang="zh-CN" sz="2000" dirty="0">
                <a:latin typeface="Cambria Math" panose="02040503050406030204" pitchFamily="18" charset="0"/>
                <a:cs typeface="Cambria Math" panose="02040503050406030204" pitchFamily="18" charset="0"/>
              </a:rPr>
              <a:t> + 1 +  (</a:t>
            </a:r>
            <a:r>
              <a:rPr lang="el-GR" altLang="zh-CN" sz="2000" dirty="0">
                <a:latin typeface="Cambria Math" panose="02040503050406030204" pitchFamily="18" charset="0"/>
                <a:cs typeface="Cambria Math" panose="02040503050406030204" pitchFamily="18" charset="0"/>
              </a:rPr>
              <a:t>ε</a:t>
            </a:r>
            <a:r>
              <a:rPr lang="en-US" altLang="zh-CN" sz="2000" dirty="0">
                <a:latin typeface="Cambria Math" panose="02040503050406030204" pitchFamily="18" charset="0"/>
                <a:cs typeface="Cambria Math" panose="02040503050406030204" pitchFamily="18" charset="0"/>
              </a:rPr>
              <a:t> – 1/2)⌋ = </a:t>
            </a:r>
            <a:r>
              <a:rPr lang="en-US" altLang="zh-CN" sz="2000" i="1" dirty="0">
                <a:latin typeface="Cambria Math" panose="02040503050406030204" pitchFamily="18" charset="0"/>
                <a:cs typeface="Cambria Math" panose="02040503050406030204" pitchFamily="18" charset="0"/>
              </a:rPr>
              <a:t>n</a:t>
            </a:r>
            <a:r>
              <a:rPr lang="en-US" altLang="zh-CN" sz="2000" dirty="0">
                <a:latin typeface="Cambria Math" panose="02040503050406030204" pitchFamily="18" charset="0"/>
                <a:cs typeface="Cambria Math" panose="02040503050406030204" pitchFamily="18" charset="0"/>
              </a:rPr>
              <a:t> + 1 since       0 ≤ </a:t>
            </a:r>
            <a:r>
              <a:rPr lang="el-GR" altLang="zh-CN" sz="2000" dirty="0">
                <a:latin typeface="Cambria Math" panose="02040503050406030204" pitchFamily="18" charset="0"/>
                <a:cs typeface="Cambria Math" panose="02040503050406030204" pitchFamily="18" charset="0"/>
              </a:rPr>
              <a:t>ε</a:t>
            </a:r>
            <a:r>
              <a:rPr lang="en-US" altLang="zh-CN" sz="2000" dirty="0">
                <a:latin typeface="Cambria Math" panose="02040503050406030204" pitchFamily="18" charset="0"/>
                <a:cs typeface="Cambria Math" panose="02040503050406030204" pitchFamily="18" charset="0"/>
              </a:rPr>
              <a:t> – 1/2&lt; 1. </a:t>
            </a:r>
          </a:p>
          <a:p>
            <a:pPr lvl="1">
              <a:lnSpc>
                <a:spcPct val="80000"/>
              </a:lnSpc>
            </a:pPr>
            <a:r>
              <a:rPr lang="en-US" altLang="zh-CN" sz="2000" dirty="0">
                <a:latin typeface="Cambria Math" panose="02040503050406030204" pitchFamily="18" charset="0"/>
                <a:cs typeface="Cambria Math" panose="02040503050406030204" pitchFamily="18" charset="0"/>
              </a:rPr>
              <a:t>Hence,  ⌊2</a:t>
            </a:r>
            <a:r>
              <a:rPr lang="en-US" altLang="zh-CN" sz="2000" i="1" dirty="0">
                <a:latin typeface="Cambria Math" panose="02040503050406030204" pitchFamily="18" charset="0"/>
                <a:cs typeface="Cambria Math" panose="02040503050406030204" pitchFamily="18" charset="0"/>
              </a:rPr>
              <a:t>x</a:t>
            </a:r>
            <a:r>
              <a:rPr lang="en-US" altLang="zh-CN" sz="2000" dirty="0">
                <a:latin typeface="Cambria Math" panose="02040503050406030204" pitchFamily="18" charset="0"/>
                <a:cs typeface="Cambria Math" panose="02040503050406030204" pitchFamily="18" charset="0"/>
              </a:rPr>
              <a:t>⌋ = 2</a:t>
            </a:r>
            <a:r>
              <a:rPr lang="en-US" altLang="zh-CN" sz="2000" i="1" dirty="0">
                <a:latin typeface="Cambria Math" panose="02040503050406030204" pitchFamily="18" charset="0"/>
                <a:cs typeface="Cambria Math" panose="02040503050406030204" pitchFamily="18" charset="0"/>
              </a:rPr>
              <a:t>n</a:t>
            </a:r>
            <a:r>
              <a:rPr lang="en-US" altLang="zh-CN" sz="2000" dirty="0">
                <a:latin typeface="Cambria Math" panose="02040503050406030204" pitchFamily="18" charset="0"/>
                <a:cs typeface="Cambria Math" panose="02040503050406030204" pitchFamily="18" charset="0"/>
              </a:rPr>
              <a:t> + 1 </a:t>
            </a:r>
            <a:r>
              <a:rPr lang="en-US" altLang="zh-CN" sz="2000" dirty="0">
                <a:cs typeface="Cambria Math" panose="02040503050406030204" pitchFamily="18" charset="0"/>
              </a:rPr>
              <a:t>and </a:t>
            </a:r>
            <a:r>
              <a:rPr lang="en-US" altLang="zh-CN" sz="2000" dirty="0">
                <a:latin typeface="Cambria Math" panose="02040503050406030204" pitchFamily="18" charset="0"/>
                <a:cs typeface="Cambria Math" panose="02040503050406030204" pitchFamily="18" charset="0"/>
              </a:rPr>
              <a:t>⌊</a:t>
            </a:r>
            <a:r>
              <a:rPr lang="en-US" altLang="zh-CN" sz="2000" i="1" dirty="0">
                <a:latin typeface="Cambria Math" panose="02040503050406030204" pitchFamily="18" charset="0"/>
                <a:cs typeface="Cambria Math" panose="02040503050406030204" pitchFamily="18" charset="0"/>
              </a:rPr>
              <a:t>x</a:t>
            </a:r>
            <a:r>
              <a:rPr lang="en-US" altLang="zh-CN" sz="2000" dirty="0">
                <a:latin typeface="Cambria Math" panose="02040503050406030204" pitchFamily="18" charset="0"/>
                <a:cs typeface="Cambria Math" panose="02040503050406030204" pitchFamily="18" charset="0"/>
              </a:rPr>
              <a:t>⌋ + ⌊</a:t>
            </a:r>
            <a:r>
              <a:rPr lang="en-US" altLang="zh-CN" sz="2000" i="1" dirty="0">
                <a:latin typeface="Cambria Math" panose="02040503050406030204" pitchFamily="18" charset="0"/>
                <a:cs typeface="Cambria Math" panose="02040503050406030204" pitchFamily="18" charset="0"/>
              </a:rPr>
              <a:t>x</a:t>
            </a:r>
            <a:r>
              <a:rPr lang="en-US" altLang="zh-CN" sz="2000" dirty="0">
                <a:latin typeface="Cambria Math" panose="02040503050406030204" pitchFamily="18" charset="0"/>
                <a:cs typeface="Cambria Math" panose="02040503050406030204" pitchFamily="18" charset="0"/>
              </a:rPr>
              <a:t> + 1/2⌋ = </a:t>
            </a:r>
            <a:r>
              <a:rPr lang="en-US" altLang="zh-CN" sz="2000" i="1" dirty="0">
                <a:latin typeface="Cambria Math" panose="02040503050406030204" pitchFamily="18" charset="0"/>
                <a:cs typeface="Cambria Math" panose="02040503050406030204" pitchFamily="18" charset="0"/>
              </a:rPr>
              <a:t>n</a:t>
            </a:r>
            <a:r>
              <a:rPr lang="en-US" altLang="zh-CN" sz="2000" dirty="0">
                <a:latin typeface="Cambria Math" panose="02040503050406030204" pitchFamily="18" charset="0"/>
                <a:cs typeface="Cambria Math" panose="02040503050406030204" pitchFamily="18" charset="0"/>
              </a:rPr>
              <a:t> + (</a:t>
            </a:r>
            <a:r>
              <a:rPr lang="en-US" altLang="zh-CN" sz="2000" i="1" dirty="0">
                <a:latin typeface="Cambria Math" panose="02040503050406030204" pitchFamily="18" charset="0"/>
                <a:cs typeface="Cambria Math" panose="02040503050406030204" pitchFamily="18" charset="0"/>
              </a:rPr>
              <a:t>n</a:t>
            </a:r>
            <a:r>
              <a:rPr lang="en-US" altLang="zh-CN" sz="2000" dirty="0">
                <a:latin typeface="Cambria Math" panose="02040503050406030204" pitchFamily="18" charset="0"/>
                <a:cs typeface="Cambria Math" panose="02040503050406030204" pitchFamily="18" charset="0"/>
              </a:rPr>
              <a:t> + 1)  = 2</a:t>
            </a:r>
            <a:r>
              <a:rPr lang="en-US" altLang="zh-CN" sz="2000" i="1" dirty="0">
                <a:latin typeface="Cambria Math" panose="02040503050406030204" pitchFamily="18" charset="0"/>
                <a:cs typeface="Cambria Math" panose="02040503050406030204" pitchFamily="18" charset="0"/>
              </a:rPr>
              <a:t>n</a:t>
            </a:r>
            <a:r>
              <a:rPr lang="en-US" altLang="zh-CN" sz="2000" dirty="0">
                <a:latin typeface="Cambria Math" panose="02040503050406030204" pitchFamily="18" charset="0"/>
                <a:cs typeface="Cambria Math" panose="02040503050406030204" pitchFamily="18" charset="0"/>
              </a:rPr>
              <a:t> + 1.           </a:t>
            </a:r>
            <a:endParaRPr lang="en-US" altLang="zh-CN" sz="2000" dirty="0">
              <a:ea typeface="Cambria Math" panose="02040503050406030204" pitchFamily="18" charset="0"/>
            </a:endParaRPr>
          </a:p>
        </p:txBody>
      </p:sp>
      <p:sp>
        <p:nvSpPr>
          <p:cNvPr id="4" name="Isosceles Triangle 3"/>
          <p:cNvSpPr/>
          <p:nvPr/>
        </p:nvSpPr>
        <p:spPr>
          <a:xfrm rot="5400000" flipV="1">
            <a:off x="8458200" y="5791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a:endParaRPr lang="en-US" altLang="zh-CN" dirty="0">
              <a:solidFill>
                <a:srgbClr val="FFFFFF"/>
              </a:solidFill>
              <a:latin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vert="horz" wrap="square" lIns="91440" tIns="45720" rIns="91440" bIns="45720" anchor="ctr"/>
          <a:lstStyle/>
          <a:p>
            <a:r>
              <a:rPr lang="en-US" altLang="zh-CN" dirty="0"/>
              <a:t>Factorial Function </a:t>
            </a:r>
          </a:p>
        </p:txBody>
      </p:sp>
      <p:sp>
        <p:nvSpPr>
          <p:cNvPr id="3" name="Content Placeholder 2"/>
          <p:cNvSpPr>
            <a:spLocks noGrp="1"/>
          </p:cNvSpPr>
          <p:nvPr>
            <p:ph idx="1"/>
          </p:nvPr>
        </p:nvSpPr>
        <p:spPr>
          <a:xfrm>
            <a:off x="381000" y="1371600"/>
            <a:ext cx="7924800" cy="4419600"/>
          </a:xfrm>
        </p:spPr>
        <p:txBody>
          <a:bodyPr vert="horz" wrap="square" lIns="91440" tIns="45720" rIns="91440" bIns="45720" numCol="1" anchor="t" anchorCtr="0" compatLnSpc="1"/>
          <a:lstStyle/>
          <a:p>
            <a:pPr>
              <a:lnSpc>
                <a:spcPct val="90000"/>
              </a:lnSpc>
              <a:buNone/>
            </a:pPr>
            <a:r>
              <a:rPr lang="en-US" altLang="zh-CN" b="1" dirty="0"/>
              <a:t>   Definition:  </a:t>
            </a:r>
            <a:r>
              <a:rPr lang="en-US" altLang="zh-CN" dirty="0"/>
              <a:t>f:</a:t>
            </a:r>
            <a:r>
              <a:rPr lang="en-US" altLang="zh-CN" b="1" dirty="0"/>
              <a:t> N </a:t>
            </a:r>
            <a:r>
              <a:rPr lang="en-US" altLang="zh-CN" b="1" dirty="0">
                <a:latin typeface="Cambria Math" panose="02040503050406030204" pitchFamily="18" charset="0"/>
                <a:cs typeface="Cambria Math" panose="02040503050406030204" pitchFamily="18" charset="0"/>
                <a:sym typeface="Wingdings" panose="05000000000000000000" pitchFamily="2" charset="2"/>
              </a:rPr>
              <a:t>→</a:t>
            </a:r>
            <a:r>
              <a:rPr lang="en-US" altLang="zh-CN" b="1" dirty="0">
                <a:sym typeface="Wingdings" panose="05000000000000000000" pitchFamily="2" charset="2"/>
              </a:rPr>
              <a:t> Z</a:t>
            </a:r>
            <a:r>
              <a:rPr lang="en-US" altLang="zh-CN" b="1" baseline="30000" dirty="0">
                <a:sym typeface="Wingdings" panose="05000000000000000000" pitchFamily="2" charset="2"/>
              </a:rPr>
              <a:t>+</a:t>
            </a:r>
            <a:r>
              <a:rPr lang="en-US" altLang="zh-CN" b="1" dirty="0">
                <a:sym typeface="Wingdings" panose="05000000000000000000" pitchFamily="2" charset="2"/>
              </a:rPr>
              <a:t> , </a:t>
            </a:r>
            <a:r>
              <a:rPr lang="en-US" altLang="zh-CN" dirty="0">
                <a:sym typeface="Wingdings" panose="05000000000000000000" pitchFamily="2" charset="2"/>
              </a:rPr>
              <a:t>denoted by </a:t>
            </a:r>
            <a:r>
              <a:rPr lang="en-US" altLang="zh-CN" i="1" dirty="0">
                <a:sym typeface="Wingdings" panose="05000000000000000000" pitchFamily="2" charset="2"/>
              </a:rPr>
              <a:t>f</a:t>
            </a:r>
            <a:r>
              <a:rPr lang="en-US" altLang="zh-CN" dirty="0">
                <a:sym typeface="Wingdings" panose="05000000000000000000" pitchFamily="2" charset="2"/>
              </a:rPr>
              <a:t>(</a:t>
            </a:r>
            <a:r>
              <a:rPr lang="en-US" altLang="zh-CN" i="1" dirty="0">
                <a:sym typeface="Wingdings" panose="05000000000000000000" pitchFamily="2" charset="2"/>
              </a:rPr>
              <a:t>n</a:t>
            </a:r>
            <a:r>
              <a:rPr lang="en-US" altLang="zh-CN" dirty="0">
                <a:sym typeface="Wingdings" panose="05000000000000000000" pitchFamily="2" charset="2"/>
              </a:rPr>
              <a:t>) = </a:t>
            </a:r>
            <a:r>
              <a:rPr lang="en-US" altLang="zh-CN" i="1" dirty="0">
                <a:sym typeface="Wingdings" panose="05000000000000000000" pitchFamily="2" charset="2"/>
              </a:rPr>
              <a:t>n</a:t>
            </a:r>
            <a:r>
              <a:rPr lang="en-US" altLang="zh-CN" dirty="0">
                <a:sym typeface="Wingdings" panose="05000000000000000000" pitchFamily="2" charset="2"/>
              </a:rPr>
              <a:t>! is the product of the first </a:t>
            </a:r>
            <a:r>
              <a:rPr lang="en-US" altLang="zh-CN" i="1" dirty="0">
                <a:sym typeface="Wingdings" panose="05000000000000000000" pitchFamily="2" charset="2"/>
              </a:rPr>
              <a:t>n</a:t>
            </a:r>
            <a:r>
              <a:rPr lang="en-US" altLang="zh-CN" dirty="0">
                <a:sym typeface="Wingdings" panose="05000000000000000000" pitchFamily="2" charset="2"/>
              </a:rPr>
              <a:t> positive integers when </a:t>
            </a:r>
            <a:r>
              <a:rPr lang="en-US" altLang="zh-CN" i="1" dirty="0">
                <a:sym typeface="Wingdings" panose="05000000000000000000" pitchFamily="2" charset="2"/>
              </a:rPr>
              <a:t>n</a:t>
            </a:r>
            <a:r>
              <a:rPr lang="en-US" altLang="zh-CN" dirty="0">
                <a:sym typeface="Wingdings" panose="05000000000000000000" pitchFamily="2" charset="2"/>
              </a:rPr>
              <a:t> is a nonnegative integer.</a:t>
            </a:r>
            <a:endParaRPr lang="en-US" altLang="zh-CN" baseline="30000" dirty="0">
              <a:sym typeface="Wingdings" panose="05000000000000000000" pitchFamily="2" charset="2"/>
            </a:endParaRPr>
          </a:p>
          <a:p>
            <a:pPr>
              <a:lnSpc>
                <a:spcPct val="90000"/>
              </a:lnSpc>
              <a:buNone/>
            </a:pPr>
            <a:endParaRPr lang="en-US" altLang="zh-CN" sz="2800" baseline="30000" dirty="0">
              <a:latin typeface="Cambria Math" panose="02040503050406030204" pitchFamily="18" charset="0"/>
              <a:cs typeface="Cambria Math" panose="02040503050406030204" pitchFamily="18" charset="0"/>
              <a:sym typeface="Wingdings" panose="05000000000000000000" pitchFamily="2" charset="2"/>
            </a:endParaRPr>
          </a:p>
          <a:p>
            <a:pPr>
              <a:lnSpc>
                <a:spcPct val="90000"/>
              </a:lnSpc>
              <a:buNone/>
            </a:pPr>
            <a:r>
              <a:rPr lang="en-US" altLang="zh-CN" sz="2800" baseline="30000" dirty="0">
                <a:latin typeface="Cambria Math" panose="02040503050406030204" pitchFamily="18" charset="0"/>
                <a:cs typeface="Cambria Math" panose="02040503050406030204" pitchFamily="18" charset="0"/>
                <a:sym typeface="Wingdings" panose="05000000000000000000" pitchFamily="2" charset="2"/>
              </a:rPr>
              <a:t>        </a:t>
            </a:r>
            <a:r>
              <a:rPr lang="en-US" altLang="zh-CN" sz="2800" i="1" baseline="30000" dirty="0">
                <a:cs typeface="Cambria Math" panose="02040503050406030204" pitchFamily="18" charset="0"/>
                <a:sym typeface="Wingdings" panose="05000000000000000000" pitchFamily="2" charset="2"/>
              </a:rPr>
              <a:t>f</a:t>
            </a:r>
            <a:r>
              <a:rPr lang="en-US" altLang="zh-CN" sz="2800" baseline="30000" dirty="0">
                <a:cs typeface="Cambria Math" panose="02040503050406030204" pitchFamily="18" charset="0"/>
                <a:sym typeface="Wingdings" panose="05000000000000000000" pitchFamily="2" charset="2"/>
              </a:rPr>
              <a:t>(</a:t>
            </a:r>
            <a:r>
              <a:rPr lang="en-US" altLang="zh-CN" sz="2800" i="1" baseline="30000" dirty="0">
                <a:cs typeface="Cambria Math" panose="02040503050406030204" pitchFamily="18" charset="0"/>
                <a:sym typeface="Wingdings" panose="05000000000000000000" pitchFamily="2" charset="2"/>
              </a:rPr>
              <a:t>n</a:t>
            </a:r>
            <a:r>
              <a:rPr lang="en-US" altLang="zh-CN" sz="2800" baseline="30000" dirty="0">
                <a:cs typeface="Cambria Math" panose="02040503050406030204" pitchFamily="18" charset="0"/>
                <a:sym typeface="Wingdings" panose="05000000000000000000" pitchFamily="2" charset="2"/>
              </a:rPr>
              <a:t>)</a:t>
            </a:r>
            <a:r>
              <a:rPr lang="en-US" altLang="zh-CN" sz="2800" baseline="30000" dirty="0">
                <a:latin typeface="Cambria Math" panose="02040503050406030204" pitchFamily="18" charset="0"/>
                <a:cs typeface="Cambria Math" panose="02040503050406030204" pitchFamily="18" charset="0"/>
                <a:sym typeface="Wingdings" panose="05000000000000000000" pitchFamily="2" charset="2"/>
              </a:rPr>
              <a:t> = 1 ∙ 2 ∙∙∙ (</a:t>
            </a:r>
            <a:r>
              <a:rPr lang="en-US" altLang="zh-CN" sz="2800" i="1" baseline="30000" dirty="0">
                <a:cs typeface="Cambria Math" panose="02040503050406030204" pitchFamily="18" charset="0"/>
                <a:sym typeface="Wingdings" panose="05000000000000000000" pitchFamily="2" charset="2"/>
              </a:rPr>
              <a:t>n</a:t>
            </a:r>
            <a:r>
              <a:rPr lang="en-US" altLang="zh-CN" sz="2800" baseline="30000" dirty="0">
                <a:latin typeface="Cambria Math" panose="02040503050406030204" pitchFamily="18" charset="0"/>
                <a:cs typeface="Cambria Math" panose="02040503050406030204" pitchFamily="18" charset="0"/>
                <a:sym typeface="Wingdings" panose="05000000000000000000" pitchFamily="2" charset="2"/>
              </a:rPr>
              <a:t> – 1) ∙ </a:t>
            </a:r>
            <a:r>
              <a:rPr lang="en-US" altLang="zh-CN" sz="2800" i="1" baseline="30000" dirty="0">
                <a:cs typeface="Cambria Math" panose="02040503050406030204" pitchFamily="18" charset="0"/>
                <a:sym typeface="Wingdings" panose="05000000000000000000" pitchFamily="2" charset="2"/>
              </a:rPr>
              <a:t>n,</a:t>
            </a:r>
            <a:r>
              <a:rPr lang="en-US" altLang="zh-CN" sz="2800" baseline="30000" dirty="0">
                <a:latin typeface="Cambria Math" panose="02040503050406030204" pitchFamily="18" charset="0"/>
                <a:cs typeface="Cambria Math" panose="02040503050406030204" pitchFamily="18" charset="0"/>
                <a:sym typeface="Wingdings" panose="05000000000000000000" pitchFamily="2" charset="2"/>
              </a:rPr>
              <a:t>         </a:t>
            </a:r>
            <a:r>
              <a:rPr lang="en-US" altLang="zh-CN" sz="2800" i="1" baseline="30000" dirty="0">
                <a:cs typeface="Cambria Math" panose="02040503050406030204" pitchFamily="18" charset="0"/>
                <a:sym typeface="Wingdings" panose="05000000000000000000" pitchFamily="2" charset="2"/>
              </a:rPr>
              <a:t>f</a:t>
            </a:r>
            <a:r>
              <a:rPr lang="en-US" altLang="zh-CN" sz="2800" baseline="30000" dirty="0">
                <a:latin typeface="Cambria Math" panose="02040503050406030204" pitchFamily="18" charset="0"/>
                <a:cs typeface="Cambria Math" panose="02040503050406030204" pitchFamily="18" charset="0"/>
                <a:sym typeface="Wingdings" panose="05000000000000000000" pitchFamily="2" charset="2"/>
              </a:rPr>
              <a:t>(0)  = 0! = 1</a:t>
            </a:r>
          </a:p>
          <a:p>
            <a:pPr>
              <a:lnSpc>
                <a:spcPct val="90000"/>
              </a:lnSpc>
              <a:buNone/>
            </a:pPr>
            <a:r>
              <a:rPr lang="en-US" altLang="zh-CN" sz="2800" baseline="30000" dirty="0">
                <a:latin typeface="Cambria Math" panose="02040503050406030204" pitchFamily="18" charset="0"/>
                <a:cs typeface="Cambria Math" panose="02040503050406030204" pitchFamily="18" charset="0"/>
                <a:sym typeface="Wingdings" panose="05000000000000000000" pitchFamily="2" charset="2"/>
              </a:rPr>
              <a:t> </a:t>
            </a:r>
            <a:r>
              <a:rPr lang="en-US" altLang="zh-CN" sz="2800" dirty="0">
                <a:latin typeface="Cambria Math" panose="02040503050406030204" pitchFamily="18" charset="0"/>
                <a:cs typeface="Cambria Math" panose="02040503050406030204" pitchFamily="18" charset="0"/>
                <a:sym typeface="Wingdings" panose="05000000000000000000" pitchFamily="2" charset="2"/>
              </a:rPr>
              <a:t>  </a:t>
            </a:r>
            <a:r>
              <a:rPr lang="en-US" altLang="zh-CN" sz="2800" b="1" dirty="0">
                <a:sym typeface="Wingdings" panose="05000000000000000000" pitchFamily="2" charset="2"/>
              </a:rPr>
              <a:t>Examples:</a:t>
            </a:r>
          </a:p>
          <a:p>
            <a:pPr>
              <a:lnSpc>
                <a:spcPct val="90000"/>
              </a:lnSpc>
              <a:buNone/>
            </a:pPr>
            <a:r>
              <a:rPr lang="en-US" altLang="zh-CN" sz="2800" b="1" dirty="0">
                <a:latin typeface="Cambria Math" panose="02040503050406030204" pitchFamily="18" charset="0"/>
                <a:cs typeface="Cambria Math" panose="02040503050406030204" pitchFamily="18" charset="0"/>
                <a:sym typeface="Wingdings" panose="05000000000000000000" pitchFamily="2" charset="2"/>
              </a:rPr>
              <a:t>      </a:t>
            </a:r>
            <a:r>
              <a:rPr lang="en-US" altLang="zh-CN" sz="2800" i="1" baseline="30000" dirty="0">
                <a:cs typeface="Cambria Math" panose="02040503050406030204" pitchFamily="18" charset="0"/>
                <a:sym typeface="Wingdings" panose="05000000000000000000" pitchFamily="2" charset="2"/>
              </a:rPr>
              <a:t>f</a:t>
            </a:r>
            <a:r>
              <a:rPr lang="en-US" altLang="zh-CN" sz="2800" baseline="30000" dirty="0">
                <a:latin typeface="Cambria Math" panose="02040503050406030204" pitchFamily="18" charset="0"/>
                <a:cs typeface="Cambria Math" panose="02040503050406030204" pitchFamily="18" charset="0"/>
                <a:sym typeface="Wingdings" panose="05000000000000000000" pitchFamily="2" charset="2"/>
              </a:rPr>
              <a:t>(1) = 1!  = 1</a:t>
            </a:r>
          </a:p>
          <a:p>
            <a:pPr>
              <a:lnSpc>
                <a:spcPct val="90000"/>
              </a:lnSpc>
              <a:buNone/>
            </a:pPr>
            <a:r>
              <a:rPr lang="en-US" altLang="zh-CN" sz="2800" baseline="30000" dirty="0">
                <a:latin typeface="Cambria Math" panose="02040503050406030204" pitchFamily="18" charset="0"/>
                <a:cs typeface="Cambria Math" panose="02040503050406030204" pitchFamily="18" charset="0"/>
                <a:sym typeface="Wingdings" panose="05000000000000000000" pitchFamily="2" charset="2"/>
              </a:rPr>
              <a:t>        </a:t>
            </a:r>
            <a:r>
              <a:rPr lang="en-US" altLang="zh-CN" sz="2800" i="1" baseline="30000" dirty="0">
                <a:cs typeface="Cambria Math" panose="02040503050406030204" pitchFamily="18" charset="0"/>
                <a:sym typeface="Wingdings" panose="05000000000000000000" pitchFamily="2" charset="2"/>
              </a:rPr>
              <a:t>f</a:t>
            </a:r>
            <a:r>
              <a:rPr lang="en-US" altLang="zh-CN" sz="2800" baseline="30000" dirty="0">
                <a:latin typeface="Cambria Math" panose="02040503050406030204" pitchFamily="18" charset="0"/>
                <a:cs typeface="Cambria Math" panose="02040503050406030204" pitchFamily="18" charset="0"/>
                <a:sym typeface="Wingdings" panose="05000000000000000000" pitchFamily="2" charset="2"/>
              </a:rPr>
              <a:t>(2) = 2! =  1 ∙ 2 = 2</a:t>
            </a:r>
          </a:p>
          <a:p>
            <a:pPr>
              <a:lnSpc>
                <a:spcPct val="90000"/>
              </a:lnSpc>
              <a:buNone/>
            </a:pPr>
            <a:r>
              <a:rPr lang="en-US" altLang="zh-CN" sz="2800" baseline="30000" dirty="0">
                <a:latin typeface="Cambria Math" panose="02040503050406030204" pitchFamily="18" charset="0"/>
                <a:cs typeface="Cambria Math" panose="02040503050406030204" pitchFamily="18" charset="0"/>
                <a:sym typeface="Wingdings" panose="05000000000000000000" pitchFamily="2" charset="2"/>
              </a:rPr>
              <a:t>       </a:t>
            </a:r>
            <a:r>
              <a:rPr lang="en-US" altLang="zh-CN" sz="2800" i="1" baseline="30000" dirty="0">
                <a:cs typeface="Cambria Math" panose="02040503050406030204" pitchFamily="18" charset="0"/>
                <a:sym typeface="Wingdings" panose="05000000000000000000" pitchFamily="2" charset="2"/>
              </a:rPr>
              <a:t>f</a:t>
            </a:r>
            <a:r>
              <a:rPr lang="en-US" altLang="zh-CN" sz="2800" baseline="30000" dirty="0">
                <a:latin typeface="Cambria Math" panose="02040503050406030204" pitchFamily="18" charset="0"/>
                <a:cs typeface="Cambria Math" panose="02040503050406030204" pitchFamily="18" charset="0"/>
                <a:sym typeface="Wingdings" panose="05000000000000000000" pitchFamily="2" charset="2"/>
              </a:rPr>
              <a:t>(6)  = 6! =  1 ∙ 2 ∙ 3∙ 4∙ 5</a:t>
            </a:r>
            <a:r>
              <a:rPr lang="en-US" altLang="zh-CN" sz="2800" dirty="0">
                <a:latin typeface="Cambria Math" panose="02040503050406030204" pitchFamily="18" charset="0"/>
                <a:cs typeface="Cambria Math" panose="02040503050406030204" pitchFamily="18" charset="0"/>
                <a:sym typeface="Wingdings" panose="05000000000000000000" pitchFamily="2" charset="2"/>
              </a:rPr>
              <a:t> </a:t>
            </a:r>
            <a:r>
              <a:rPr lang="en-US" altLang="zh-CN" sz="2800" baseline="30000" dirty="0">
                <a:latin typeface="Cambria Math" panose="02040503050406030204" pitchFamily="18" charset="0"/>
                <a:cs typeface="Cambria Math" panose="02040503050406030204" pitchFamily="18" charset="0"/>
                <a:sym typeface="Wingdings" panose="05000000000000000000" pitchFamily="2" charset="2"/>
              </a:rPr>
              <a:t>∙ 6 = 720</a:t>
            </a:r>
          </a:p>
          <a:p>
            <a:pPr>
              <a:lnSpc>
                <a:spcPct val="90000"/>
              </a:lnSpc>
              <a:buNone/>
            </a:pPr>
            <a:r>
              <a:rPr lang="en-US" altLang="zh-CN" sz="2800" baseline="30000" dirty="0">
                <a:latin typeface="Cambria Math" panose="02040503050406030204" pitchFamily="18" charset="0"/>
                <a:cs typeface="Cambria Math" panose="02040503050406030204" pitchFamily="18" charset="0"/>
                <a:sym typeface="Wingdings" panose="05000000000000000000" pitchFamily="2" charset="2"/>
              </a:rPr>
              <a:t>       </a:t>
            </a:r>
            <a:r>
              <a:rPr lang="en-US" altLang="zh-CN" sz="2800" i="1" baseline="30000" dirty="0">
                <a:cs typeface="Cambria Math" panose="02040503050406030204" pitchFamily="18" charset="0"/>
                <a:sym typeface="Wingdings" panose="05000000000000000000" pitchFamily="2" charset="2"/>
              </a:rPr>
              <a:t>f</a:t>
            </a:r>
            <a:r>
              <a:rPr lang="en-US" altLang="zh-CN" sz="2800" baseline="30000" dirty="0">
                <a:latin typeface="Cambria Math" panose="02040503050406030204" pitchFamily="18" charset="0"/>
                <a:cs typeface="Cambria Math" panose="02040503050406030204" pitchFamily="18" charset="0"/>
                <a:sym typeface="Wingdings" panose="05000000000000000000" pitchFamily="2" charset="2"/>
              </a:rPr>
              <a:t>(20) = 2,432,902,008,176,640,000.</a:t>
            </a:r>
            <a:endParaRPr lang="en-US" altLang="zh-CN" sz="2800" dirty="0">
              <a:latin typeface="Cambria Math" panose="02040503050406030204" pitchFamily="18" charset="0"/>
              <a:ea typeface="Cambria Math" panose="02040503050406030204" pitchFamily="18" charset="0"/>
            </a:endParaRPr>
          </a:p>
        </p:txBody>
      </p:sp>
      <p:sp>
        <p:nvSpPr>
          <p:cNvPr id="38916" name="TextBox 3"/>
          <p:cNvSpPr txBox="1"/>
          <p:nvPr/>
        </p:nvSpPr>
        <p:spPr>
          <a:xfrm>
            <a:off x="5105400" y="3975100"/>
            <a:ext cx="3657600" cy="1077218"/>
          </a:xfrm>
          <a:prstGeom prst="rect">
            <a:avLst/>
          </a:prstGeom>
          <a:noFill/>
          <a:ln w="9525">
            <a:noFill/>
          </a:ln>
        </p:spPr>
        <p:txBody>
          <a:bodyPr wrap="square">
            <a:spAutoFit/>
          </a:bodyPr>
          <a:lstStyle/>
          <a:p>
            <a:r>
              <a:rPr lang="en-US" altLang="zh-CN" dirty="0">
                <a:latin typeface="Arial" panose="020B0604020202020204" pitchFamily="34" charset="0"/>
              </a:rPr>
              <a:t>Stirling’s Formula:</a:t>
            </a:r>
          </a:p>
          <a:p>
            <a:endParaRPr lang="en-US" altLang="zh-CN" dirty="0">
              <a:latin typeface="Arial" panose="020B0604020202020204" pitchFamily="34" charset="0"/>
            </a:endParaRPr>
          </a:p>
        </p:txBody>
      </p:sp>
      <p:pic>
        <p:nvPicPr>
          <p:cNvPr id="38917" name="Picture 7" descr="addin_tmp.png"/>
          <p:cNvPicPr>
            <a:picLocks noChangeAspect="1"/>
          </p:cNvPicPr>
          <p:nvPr>
            <p:custDataLst>
              <p:tags r:id="rId1"/>
            </p:custDataLst>
          </p:nvPr>
        </p:nvPicPr>
        <p:blipFill>
          <a:blip r:embed="rId4"/>
          <a:stretch>
            <a:fillRect/>
          </a:stretch>
        </p:blipFill>
        <p:spPr>
          <a:xfrm>
            <a:off x="5029200" y="4572000"/>
            <a:ext cx="3601948" cy="533400"/>
          </a:xfrm>
          <a:prstGeom prst="rect">
            <a:avLst/>
          </a:prstGeom>
          <a:noFill/>
          <a:ln w="9525">
            <a:noFill/>
          </a:ln>
        </p:spPr>
      </p:pic>
      <p:pic>
        <p:nvPicPr>
          <p:cNvPr id="38918" name="Picture 6" descr="addin_tmp.png"/>
          <p:cNvPicPr>
            <a:picLocks noChangeAspect="1"/>
          </p:cNvPicPr>
          <p:nvPr>
            <p:custDataLst>
              <p:tags r:id="rId2"/>
            </p:custDataLst>
          </p:nvPr>
        </p:nvPicPr>
        <p:blipFill>
          <a:blip r:embed="rId5"/>
          <a:stretch>
            <a:fillRect/>
          </a:stretch>
        </p:blipFill>
        <p:spPr>
          <a:xfrm>
            <a:off x="4953000" y="5257800"/>
            <a:ext cx="4121150" cy="255587"/>
          </a:xfrm>
          <a:prstGeom prst="rect">
            <a:avLst/>
          </a:prstGeom>
          <a:noFill/>
          <a:ln w="9525">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Review of §2.3 (Functions)</a:t>
            </a:r>
          </a:p>
        </p:txBody>
      </p:sp>
      <p:sp>
        <p:nvSpPr>
          <p:cNvPr id="39939" name="Rectangle 3"/>
          <p:cNvSpPr>
            <a:spLocks noGrp="1"/>
          </p:cNvSpPr>
          <p:nvPr>
            <p:ph type="body" sz="half" idx="1"/>
          </p:nvPr>
        </p:nvSpPr>
        <p:spPr>
          <a:xfrm>
            <a:off x="609600" y="1600200"/>
            <a:ext cx="7696200" cy="4419600"/>
          </a:xfrm>
        </p:spPr>
        <p:txBody>
          <a:bodyPr vert="horz" wrap="square" lIns="91440" tIns="45720" rIns="91440" bIns="45720" anchor="t"/>
          <a:lstStyle/>
          <a:p>
            <a:pPr eaLnBrk="1" hangingPunct="1"/>
            <a:r>
              <a:rPr lang="en-US" altLang="zh-CN" sz="2800" dirty="0">
                <a:ea typeface="宋体" panose="02010600030101010101" pitchFamily="2" charset="-122"/>
              </a:rPr>
              <a:t>Function variables </a:t>
            </a:r>
            <a:r>
              <a:rPr lang="en-US" altLang="zh-CN" sz="2800" i="1" dirty="0">
                <a:ea typeface="宋体" panose="02010600030101010101" pitchFamily="2" charset="-122"/>
              </a:rPr>
              <a:t>f</a:t>
            </a:r>
            <a:r>
              <a:rPr lang="en-US" altLang="zh-CN" sz="2800" dirty="0">
                <a:ea typeface="宋体" panose="02010600030101010101" pitchFamily="2" charset="-122"/>
              </a:rPr>
              <a:t>, </a:t>
            </a:r>
            <a:r>
              <a:rPr lang="en-US" altLang="zh-CN" sz="2800" i="1" dirty="0">
                <a:ea typeface="宋体" panose="02010600030101010101" pitchFamily="2" charset="-122"/>
              </a:rPr>
              <a:t>g</a:t>
            </a:r>
            <a:r>
              <a:rPr lang="en-US" altLang="zh-CN" sz="2800" dirty="0">
                <a:ea typeface="宋体" panose="02010600030101010101" pitchFamily="2" charset="-122"/>
              </a:rPr>
              <a:t>, </a:t>
            </a:r>
            <a:r>
              <a:rPr lang="en-US" altLang="zh-CN" sz="2800" i="1" dirty="0">
                <a:ea typeface="宋体" panose="02010600030101010101" pitchFamily="2" charset="-122"/>
              </a:rPr>
              <a:t>h</a:t>
            </a:r>
            <a:r>
              <a:rPr lang="en-US" altLang="zh-CN" sz="2800" dirty="0">
                <a:ea typeface="宋体" panose="02010600030101010101" pitchFamily="2" charset="-122"/>
              </a:rPr>
              <a:t>, … </a:t>
            </a:r>
          </a:p>
          <a:p>
            <a:pPr eaLnBrk="1" hangingPunct="1"/>
            <a:r>
              <a:rPr lang="en-US" altLang="zh-CN" sz="2800" dirty="0">
                <a:ea typeface="宋体" panose="02010600030101010101" pitchFamily="2" charset="-122"/>
              </a:rPr>
              <a:t>Notations: </a:t>
            </a:r>
            <a:r>
              <a:rPr lang="en-US" altLang="zh-CN" sz="2800" i="1" dirty="0">
                <a:ea typeface="宋体" panose="02010600030101010101" pitchFamily="2" charset="-122"/>
              </a:rPr>
              <a:t>f</a:t>
            </a:r>
            <a:r>
              <a:rPr lang="en-US" altLang="zh-CN" sz="2800" dirty="0">
                <a:ea typeface="宋体" panose="02010600030101010101" pitchFamily="2" charset="-122"/>
              </a:rPr>
              <a:t>:</a:t>
            </a:r>
            <a:r>
              <a:rPr lang="en-US" altLang="zh-CN" sz="2800" i="1" dirty="0">
                <a:ea typeface="宋体" panose="02010600030101010101" pitchFamily="2" charset="-122"/>
              </a:rPr>
              <a:t>A</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sym typeface="Symbol" panose="05050102010706020507" pitchFamily="18" charset="2"/>
              </a:rPr>
              <a:t>B, f</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sym typeface="Symbol" panose="05050102010706020507" pitchFamily="18" charset="2"/>
              </a:rPr>
              <a:t>a</a:t>
            </a:r>
            <a:r>
              <a:rPr lang="en-US" altLang="zh-CN" sz="2800" dirty="0">
                <a:ea typeface="宋体" panose="02010600030101010101" pitchFamily="2" charset="-122"/>
                <a:sym typeface="Symbol" panose="05050102010706020507" pitchFamily="18" charset="2"/>
              </a:rPr>
              <a:t>), </a:t>
            </a:r>
            <a:r>
              <a:rPr lang="en-US" altLang="zh-CN" sz="2800" i="1" dirty="0">
                <a:ea typeface="宋体" panose="02010600030101010101" pitchFamily="2" charset="-122"/>
                <a:sym typeface="Symbol" panose="05050102010706020507" pitchFamily="18" charset="2"/>
              </a:rPr>
              <a:t>f</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sym typeface="Symbol" panose="05050102010706020507" pitchFamily="18" charset="2"/>
              </a:rPr>
              <a:t>A</a:t>
            </a:r>
            <a:r>
              <a:rPr lang="en-US" altLang="zh-CN" sz="2800" dirty="0">
                <a:ea typeface="宋体" panose="02010600030101010101" pitchFamily="2" charset="-122"/>
                <a:sym typeface="Symbol" panose="05050102010706020507" pitchFamily="18" charset="2"/>
              </a:rPr>
              <a:t>).</a:t>
            </a:r>
          </a:p>
          <a:p>
            <a:pPr eaLnBrk="1" hangingPunct="1"/>
            <a:r>
              <a:rPr lang="en-US" altLang="zh-CN" sz="2800" dirty="0">
                <a:ea typeface="宋体" panose="02010600030101010101" pitchFamily="2" charset="-122"/>
                <a:sym typeface="Symbol" panose="05050102010706020507" pitchFamily="18" charset="2"/>
              </a:rPr>
              <a:t>Terms: image, preimage, domain, codomain, range, one-to-one, onto, strictly (in/de)creasing, bijective, inverse, composition.</a:t>
            </a:r>
          </a:p>
          <a:p>
            <a:pPr eaLnBrk="1" hangingPunct="1"/>
            <a:r>
              <a:rPr lang="en-US" altLang="zh-CN" sz="2800" dirty="0">
                <a:ea typeface="宋体" panose="02010600030101010101" pitchFamily="2" charset="-122"/>
                <a:sym typeface="Symbol" panose="05050102010706020507" pitchFamily="18" charset="2"/>
              </a:rPr>
              <a:t>Function unary operator </a:t>
            </a:r>
            <a:r>
              <a:rPr lang="en-US" altLang="zh-CN" sz="2800" i="1" dirty="0">
                <a:ea typeface="宋体" panose="02010600030101010101" pitchFamily="2" charset="-122"/>
                <a:sym typeface="Symbol" panose="05050102010706020507" pitchFamily="18" charset="2"/>
              </a:rPr>
              <a:t>f </a:t>
            </a:r>
            <a:r>
              <a:rPr lang="en-US" altLang="zh-CN" sz="2800" baseline="30000" dirty="0">
                <a:ea typeface="宋体" panose="02010600030101010101" pitchFamily="2" charset="-122"/>
                <a:sym typeface="Symbol" panose="05050102010706020507" pitchFamily="18" charset="2"/>
              </a:rPr>
              <a:t>1</a:t>
            </a:r>
            <a:r>
              <a:rPr lang="en-US" altLang="zh-CN" sz="2800" dirty="0">
                <a:ea typeface="宋体" panose="02010600030101010101" pitchFamily="2" charset="-122"/>
                <a:sym typeface="Symbol" panose="05050102010706020507" pitchFamily="18" charset="2"/>
              </a:rPr>
              <a:t>, </a:t>
            </a:r>
            <a:br>
              <a:rPr lang="en-US" altLang="zh-CN" sz="2800" dirty="0">
                <a:ea typeface="宋体" panose="02010600030101010101" pitchFamily="2" charset="-122"/>
                <a:sym typeface="Symbol" panose="05050102010706020507" pitchFamily="18" charset="2"/>
              </a:rPr>
            </a:br>
            <a:r>
              <a:rPr lang="en-US" altLang="zh-CN" sz="2800" dirty="0">
                <a:ea typeface="宋体" panose="02010600030101010101" pitchFamily="2" charset="-122"/>
                <a:sym typeface="Symbol" panose="05050102010706020507" pitchFamily="18" charset="2"/>
              </a:rPr>
              <a:t>binary operators , , </a:t>
            </a:r>
            <a:r>
              <a:rPr lang="en-US" altLang="zh-CN" sz="2800" i="1" dirty="0">
                <a:ea typeface="宋体" panose="02010600030101010101" pitchFamily="2" charset="-122"/>
                <a:sym typeface="Symbol" panose="05050102010706020507" pitchFamily="18" charset="2"/>
              </a:rPr>
              <a:t>etc.</a:t>
            </a:r>
            <a:r>
              <a:rPr lang="en-US" altLang="zh-CN" sz="2800" dirty="0">
                <a:ea typeface="宋体" panose="02010600030101010101" pitchFamily="2" charset="-122"/>
                <a:sym typeface="Symbol" panose="05050102010706020507" pitchFamily="18" charset="2"/>
              </a:rPr>
              <a:t>, and   .</a:t>
            </a:r>
            <a:r>
              <a:rPr lang="en-US" altLang="zh-CN" sz="2800" i="1" dirty="0">
                <a:ea typeface="宋体" panose="02010600030101010101" pitchFamily="2" charset="-122"/>
                <a:sym typeface="Symbol" panose="05050102010706020507" pitchFamily="18" charset="2"/>
              </a:rPr>
              <a:t> </a:t>
            </a:r>
          </a:p>
          <a:p>
            <a:pPr eaLnBrk="1" hangingPunct="1"/>
            <a:r>
              <a:rPr lang="en-US" altLang="zh-CN" sz="2800" dirty="0">
                <a:ea typeface="宋体" panose="02010600030101010101" pitchFamily="2" charset="-122"/>
                <a:sym typeface="Symbol" panose="05050102010706020507" pitchFamily="18" charset="2"/>
              </a:rPr>
              <a:t>The </a:t>
            </a:r>
            <a:r>
              <a:rPr lang="en-US" altLang="zh-CN" sz="2800" b="1" dirty="0">
                <a:ea typeface="宋体" panose="02010600030101010101" pitchFamily="2" charset="-122"/>
                <a:sym typeface="Symbol" panose="05050102010706020507" pitchFamily="18" charset="2"/>
              </a:rPr>
              <a:t>R</a:t>
            </a:r>
            <a:r>
              <a:rPr lang="en-US" altLang="zh-CN" sz="2800" dirty="0">
                <a:ea typeface="宋体" panose="02010600030101010101" pitchFamily="2" charset="-122"/>
                <a:sym typeface="Symbol" panose="05050102010706020507" pitchFamily="18" charset="2"/>
              </a:rPr>
              <a:t></a:t>
            </a:r>
            <a:r>
              <a:rPr lang="en-US" altLang="zh-CN" sz="2800" b="1" dirty="0">
                <a:ea typeface="宋体" panose="02010600030101010101" pitchFamily="2" charset="-122"/>
                <a:sym typeface="Symbol" panose="05050102010706020507" pitchFamily="18" charset="2"/>
              </a:rPr>
              <a:t>Z</a:t>
            </a:r>
            <a:r>
              <a:rPr lang="en-US" altLang="zh-CN" sz="2800" dirty="0">
                <a:ea typeface="宋体" panose="02010600030101010101" pitchFamily="2" charset="-122"/>
                <a:sym typeface="Symbol" panose="05050102010706020507" pitchFamily="18" charset="2"/>
              </a:rPr>
              <a:t> functions </a:t>
            </a:r>
            <a:r>
              <a:rPr lang="en-US" altLang="zh-CN" sz="2800" i="1" dirty="0">
                <a:ea typeface="宋体" panose="02010600030101010101" pitchFamily="2" charset="-122"/>
                <a:sym typeface="Symbol" panose="05050102010706020507" pitchFamily="18" charset="2"/>
              </a:rPr>
              <a:t>x</a:t>
            </a:r>
            <a:r>
              <a:rPr lang="en-US" altLang="zh-CN" sz="2800" dirty="0">
                <a:ea typeface="宋体" panose="02010600030101010101" pitchFamily="2" charset="-122"/>
                <a:sym typeface="Symbol" panose="05050102010706020507" pitchFamily="18" charset="2"/>
              </a:rPr>
              <a:t> and </a:t>
            </a:r>
            <a:r>
              <a:rPr lang="en-US" altLang="zh-CN" sz="2800" i="1" dirty="0">
                <a:ea typeface="宋体" panose="02010600030101010101" pitchFamily="2" charset="-122"/>
                <a:sym typeface="Symbol" panose="05050102010706020507" pitchFamily="18" charset="2"/>
              </a:rPr>
              <a:t>x</a:t>
            </a:r>
            <a:r>
              <a:rPr lang="en-US" altLang="zh-CN" sz="2800" dirty="0">
                <a:ea typeface="宋体" panose="02010600030101010101" pitchFamily="2" charset="-122"/>
                <a:sym typeface="Symbol" panose="05050102010706020507" pitchFamily="18" charset="2"/>
              </a:rPr>
              <a:t>.</a:t>
            </a:r>
          </a:p>
        </p:txBody>
      </p:sp>
      <p:graphicFrame>
        <p:nvGraphicFramePr>
          <p:cNvPr id="39940" name="Object 4"/>
          <p:cNvGraphicFramePr>
            <a:graphicFrameLocks noGrp="1" noChangeAspect="1"/>
          </p:cNvGraphicFramePr>
          <p:nvPr>
            <p:ph sz="half" idx="2"/>
          </p:nvPr>
        </p:nvGraphicFramePr>
        <p:xfrm>
          <a:off x="6043613" y="5029200"/>
          <a:ext cx="204787" cy="204788"/>
        </p:xfrm>
        <a:graphic>
          <a:graphicData uri="http://schemas.openxmlformats.org/presentationml/2006/ole">
            <mc:AlternateContent xmlns:mc="http://schemas.openxmlformats.org/markup-compatibility/2006">
              <mc:Choice xmlns:v="urn:schemas-microsoft-com:vml" Requires="v">
                <p:oleObj spid="_x0000_s16390" r:id="rId3" imgW="101600" imgH="101600" progId="Equation.3">
                  <p:embed/>
                </p:oleObj>
              </mc:Choice>
              <mc:Fallback>
                <p:oleObj r:id="rId3" imgW="101600" imgH="101600" progId="Equation.3">
                  <p:embed/>
                  <p:pic>
                    <p:nvPicPr>
                      <p:cNvPr id="0" name="图片 3077"/>
                      <p:cNvPicPr/>
                      <p:nvPr/>
                    </p:nvPicPr>
                    <p:blipFill>
                      <a:blip r:embed="rId4"/>
                      <a:srcRect/>
                      <a:stretch>
                        <a:fillRect/>
                      </a:stretch>
                    </p:blipFill>
                    <p:spPr>
                      <a:xfrm>
                        <a:off x="6043613" y="5029200"/>
                        <a:ext cx="204787" cy="204788"/>
                      </a:xfrm>
                      <a:prstGeom prst="rect">
                        <a:avLst/>
                      </a:prstGeom>
                      <a:noFill/>
                      <a:ln w="38100">
                        <a:miter/>
                      </a:ln>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195263" y="228600"/>
            <a:ext cx="8796337" cy="914400"/>
          </a:xfrm>
        </p:spPr>
        <p:txBody>
          <a:bodyPr vert="horz" wrap="square" lIns="91440" tIns="45720" rIns="91440" bIns="45720" anchor="ctr"/>
          <a:lstStyle/>
          <a:p>
            <a:pPr eaLnBrk="1" hangingPunct="1"/>
            <a:r>
              <a:rPr lang="en-US" altLang="zh-CN" sz="3800" dirty="0">
                <a:ea typeface="宋体" panose="02010600030101010101" pitchFamily="2" charset="-122"/>
              </a:rPr>
              <a:t>§2.</a:t>
            </a:r>
            <a:r>
              <a:rPr lang="en-US" altLang="zh-TW" sz="3800" dirty="0">
                <a:ea typeface="宋体" panose="02010600030101010101" pitchFamily="2" charset="-122"/>
              </a:rPr>
              <a:t>4</a:t>
            </a:r>
            <a:r>
              <a:rPr lang="en-US" altLang="zh-CN" sz="3800" dirty="0">
                <a:ea typeface="宋体" panose="02010600030101010101" pitchFamily="2" charset="-122"/>
              </a:rPr>
              <a:t>: Sequences and Summations</a:t>
            </a:r>
          </a:p>
        </p:txBody>
      </p:sp>
      <p:sp>
        <p:nvSpPr>
          <p:cNvPr id="5123" name="Rectangle 3"/>
          <p:cNvSpPr>
            <a:spLocks noGrp="1"/>
          </p:cNvSpPr>
          <p:nvPr>
            <p:ph idx="1"/>
          </p:nvPr>
        </p:nvSpPr>
        <p:spPr>
          <a:xfrm>
            <a:off x="457200" y="1524000"/>
            <a:ext cx="8153400" cy="4648200"/>
          </a:xfrm>
        </p:spPr>
        <p:txBody>
          <a:bodyPr vert="horz" wrap="square" lIns="91440" tIns="45720" rIns="91440" bIns="45720" anchor="t"/>
          <a:lstStyle/>
          <a:p>
            <a:pPr eaLnBrk="1" hangingPunct="1">
              <a:lnSpc>
                <a:spcPct val="90000"/>
              </a:lnSpc>
            </a:pPr>
            <a:r>
              <a:rPr lang="en-US" altLang="zh-CN" dirty="0">
                <a:ea typeface="宋体" panose="02010600030101010101" pitchFamily="2" charset="-122"/>
              </a:rPr>
              <a:t>A </a:t>
            </a:r>
            <a:r>
              <a:rPr lang="en-US" altLang="zh-CN" i="1" dirty="0">
                <a:solidFill>
                  <a:srgbClr val="C00000"/>
                </a:solidFill>
                <a:ea typeface="宋体" panose="02010600030101010101" pitchFamily="2" charset="-122"/>
              </a:rPr>
              <a:t>sequence</a:t>
            </a:r>
            <a:r>
              <a:rPr lang="en-US" altLang="zh-CN" dirty="0">
                <a:ea typeface="宋体" panose="02010600030101010101" pitchFamily="2" charset="-122"/>
              </a:rPr>
              <a:t> or </a:t>
            </a:r>
            <a:r>
              <a:rPr lang="en-US" altLang="zh-CN" i="1" dirty="0">
                <a:ea typeface="宋体" panose="02010600030101010101" pitchFamily="2" charset="-122"/>
              </a:rPr>
              <a:t>series </a:t>
            </a:r>
            <a:r>
              <a:rPr lang="en-US" altLang="zh-CN" dirty="0">
                <a:ea typeface="宋体" panose="02010600030101010101" pitchFamily="2" charset="-122"/>
              </a:rPr>
              <a:t>is just like an ordered </a:t>
            </a:r>
            <a:r>
              <a:rPr lang="en-US" altLang="zh-CN" i="1" dirty="0">
                <a:ea typeface="宋体" panose="02010600030101010101" pitchFamily="2" charset="-122"/>
              </a:rPr>
              <a:t>n</a:t>
            </a:r>
            <a:r>
              <a:rPr lang="en-US" altLang="zh-CN" dirty="0">
                <a:ea typeface="宋体" panose="02010600030101010101" pitchFamily="2" charset="-122"/>
              </a:rPr>
              <a:t>-tuple, except:</a:t>
            </a:r>
          </a:p>
          <a:p>
            <a:pPr lvl="1" eaLnBrk="1" hangingPunct="1">
              <a:lnSpc>
                <a:spcPct val="90000"/>
              </a:lnSpc>
            </a:pPr>
            <a:r>
              <a:rPr lang="en-US" altLang="zh-CN" dirty="0">
                <a:ea typeface="宋体" panose="02010600030101010101" pitchFamily="2" charset="-122"/>
              </a:rPr>
              <a:t>Each element in the series has an associated </a:t>
            </a:r>
            <a:r>
              <a:rPr lang="en-US" altLang="zh-CN" i="1" dirty="0">
                <a:ea typeface="宋体" panose="02010600030101010101" pitchFamily="2" charset="-122"/>
              </a:rPr>
              <a:t>index</a:t>
            </a:r>
            <a:r>
              <a:rPr lang="en-US" altLang="zh-CN" dirty="0">
                <a:ea typeface="宋体" panose="02010600030101010101" pitchFamily="2" charset="-122"/>
              </a:rPr>
              <a:t> number</a:t>
            </a:r>
            <a:r>
              <a:rPr lang="en-US" altLang="zh-CN" i="1" dirty="0">
                <a:ea typeface="宋体" panose="02010600030101010101" pitchFamily="2" charset="-122"/>
              </a:rPr>
              <a:t>.</a:t>
            </a:r>
          </a:p>
          <a:p>
            <a:pPr lvl="1" eaLnBrk="1" hangingPunct="1">
              <a:lnSpc>
                <a:spcPct val="90000"/>
              </a:lnSpc>
            </a:pPr>
            <a:r>
              <a:rPr lang="en-US" altLang="zh-CN" dirty="0">
                <a:ea typeface="宋体" panose="02010600030101010101" pitchFamily="2" charset="-122"/>
              </a:rPr>
              <a:t>A sequence or series may be infinite.</a:t>
            </a:r>
          </a:p>
          <a:p>
            <a:pPr eaLnBrk="1" hangingPunct="1">
              <a:lnSpc>
                <a:spcPct val="90000"/>
              </a:lnSpc>
            </a:pPr>
            <a:r>
              <a:rPr lang="en-US" altLang="zh-CN" dirty="0">
                <a:ea typeface="宋体" panose="02010600030101010101" pitchFamily="2" charset="-122"/>
              </a:rPr>
              <a:t>A </a:t>
            </a:r>
            <a:r>
              <a:rPr lang="en-US" altLang="zh-CN" i="1" dirty="0">
                <a:solidFill>
                  <a:srgbClr val="C00000"/>
                </a:solidFill>
                <a:ea typeface="宋体" panose="02010600030101010101" pitchFamily="2" charset="-122"/>
              </a:rPr>
              <a:t>string</a:t>
            </a:r>
            <a:r>
              <a:rPr lang="en-US" altLang="zh-CN" dirty="0">
                <a:ea typeface="宋体" panose="02010600030101010101" pitchFamily="2" charset="-122"/>
              </a:rPr>
              <a:t> is a sequence of </a:t>
            </a:r>
            <a:r>
              <a:rPr lang="en-US" altLang="zh-CN" i="1" dirty="0">
                <a:ea typeface="宋体" panose="02010600030101010101" pitchFamily="2" charset="-122"/>
              </a:rPr>
              <a:t>symbols</a:t>
            </a:r>
            <a:r>
              <a:rPr lang="en-US" altLang="zh-CN" dirty="0">
                <a:ea typeface="宋体" panose="02010600030101010101" pitchFamily="2" charset="-122"/>
              </a:rPr>
              <a:t> from some finite </a:t>
            </a:r>
            <a:r>
              <a:rPr lang="en-US" altLang="zh-CN" i="1" dirty="0">
                <a:ea typeface="宋体" panose="02010600030101010101" pitchFamily="2" charset="-122"/>
              </a:rPr>
              <a:t>alphabet</a:t>
            </a:r>
            <a:r>
              <a:rPr lang="en-US" altLang="zh-CN" dirty="0">
                <a:ea typeface="宋体" panose="02010600030101010101" pitchFamily="2" charset="-122"/>
              </a:rPr>
              <a:t>.</a:t>
            </a:r>
          </a:p>
          <a:p>
            <a:pPr eaLnBrk="1" hangingPunct="1">
              <a:lnSpc>
                <a:spcPct val="90000"/>
              </a:lnSpc>
            </a:pPr>
            <a:r>
              <a:rPr lang="en-US" altLang="zh-CN" dirty="0">
                <a:ea typeface="宋体" panose="02010600030101010101" pitchFamily="2" charset="-122"/>
              </a:rPr>
              <a:t>A </a:t>
            </a:r>
            <a:r>
              <a:rPr lang="en-US" altLang="zh-CN" i="1" dirty="0">
                <a:solidFill>
                  <a:srgbClr val="C00000"/>
                </a:solidFill>
                <a:ea typeface="宋体" panose="02010600030101010101" pitchFamily="2" charset="-122"/>
              </a:rPr>
              <a:t>summation</a:t>
            </a:r>
            <a:r>
              <a:rPr lang="en-US" altLang="zh-CN" dirty="0">
                <a:ea typeface="宋体" panose="02010600030101010101" pitchFamily="2" charset="-122"/>
              </a:rPr>
              <a:t> is a compact notation for the sum of all terms in a (possibly infinite) series.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349250" y="228600"/>
            <a:ext cx="5780088" cy="914400"/>
          </a:xfrm>
        </p:spPr>
        <p:txBody>
          <a:bodyPr vert="horz" wrap="square" lIns="91440" tIns="45720" rIns="91440" bIns="45720" anchor="ctr"/>
          <a:lstStyle/>
          <a:p>
            <a:pPr eaLnBrk="1" hangingPunct="1"/>
            <a:r>
              <a:rPr lang="en-US" altLang="zh-CN" dirty="0">
                <a:ea typeface="宋体" panose="02010600030101010101" pitchFamily="2" charset="-122"/>
              </a:rPr>
              <a:t>Sequences</a:t>
            </a:r>
          </a:p>
        </p:txBody>
      </p:sp>
      <p:sp>
        <p:nvSpPr>
          <p:cNvPr id="6147" name="Rectangle 3"/>
          <p:cNvSpPr>
            <a:spLocks noGrp="1"/>
          </p:cNvSpPr>
          <p:nvPr>
            <p:ph idx="1"/>
          </p:nvPr>
        </p:nvSpPr>
        <p:spPr>
          <a:xfrm>
            <a:off x="381000" y="1524000"/>
            <a:ext cx="8305800" cy="4648200"/>
          </a:xfrm>
        </p:spPr>
        <p:txBody>
          <a:bodyPr vert="horz" wrap="square" lIns="91440" tIns="45720" rIns="91440" bIns="45720" anchor="t"/>
          <a:lstStyle/>
          <a:p>
            <a:pPr eaLnBrk="1" hangingPunct="1">
              <a:lnSpc>
                <a:spcPct val="80000"/>
              </a:lnSpc>
            </a:pPr>
            <a:r>
              <a:rPr lang="en-US" altLang="zh-CN" sz="2800" dirty="0">
                <a:ea typeface="宋体" panose="02010600030101010101" pitchFamily="2" charset="-122"/>
              </a:rPr>
              <a:t>A </a:t>
            </a:r>
            <a:r>
              <a:rPr lang="en-US" altLang="zh-CN" sz="2800" i="1" dirty="0">
                <a:ea typeface="宋体" panose="02010600030101010101" pitchFamily="2" charset="-122"/>
              </a:rPr>
              <a:t>sequence</a:t>
            </a:r>
            <a:r>
              <a:rPr lang="en-US" altLang="zh-CN" sz="2800" dirty="0">
                <a:ea typeface="宋体" panose="02010600030101010101" pitchFamily="2" charset="-122"/>
              </a:rPr>
              <a:t> or </a:t>
            </a:r>
            <a:r>
              <a:rPr lang="en-US" altLang="zh-CN" sz="2800" i="1" dirty="0">
                <a:ea typeface="宋体" panose="02010600030101010101" pitchFamily="2" charset="-122"/>
              </a:rPr>
              <a:t>series</a:t>
            </a:r>
            <a:r>
              <a:rPr lang="en-US" altLang="zh-CN" sz="2800" dirty="0">
                <a:ea typeface="宋体" panose="02010600030101010101" pitchFamily="2" charset="-122"/>
              </a:rPr>
              <a:t> </a:t>
            </a:r>
            <a:r>
              <a:rPr lang="en-US" altLang="zh-CN" sz="2800" dirty="0">
                <a:solidFill>
                  <a:srgbClr val="FF0000"/>
                </a:solidFill>
                <a:ea typeface="宋体" panose="02010600030101010101" pitchFamily="2" charset="-122"/>
              </a:rPr>
              <a:t>{</a:t>
            </a:r>
            <a:r>
              <a:rPr lang="en-US" altLang="zh-CN" sz="2800" i="1" dirty="0">
                <a:solidFill>
                  <a:srgbClr val="FF0000"/>
                </a:solidFill>
                <a:ea typeface="宋体" panose="02010600030101010101" pitchFamily="2" charset="-122"/>
              </a:rPr>
              <a:t>a</a:t>
            </a:r>
            <a:r>
              <a:rPr lang="en-US" altLang="zh-CN" sz="2800" i="1" baseline="-25000" dirty="0">
                <a:solidFill>
                  <a:srgbClr val="FF0000"/>
                </a:solidFill>
                <a:ea typeface="宋体" panose="02010600030101010101" pitchFamily="2" charset="-122"/>
              </a:rPr>
              <a:t>n</a:t>
            </a:r>
            <a:r>
              <a:rPr lang="en-US" altLang="zh-CN" sz="2800" dirty="0">
                <a:solidFill>
                  <a:srgbClr val="FF0000"/>
                </a:solidFill>
                <a:ea typeface="宋体" panose="02010600030101010101" pitchFamily="2" charset="-122"/>
              </a:rPr>
              <a:t>}</a:t>
            </a:r>
            <a:r>
              <a:rPr lang="en-US" altLang="zh-CN" sz="2800" dirty="0">
                <a:ea typeface="宋体" panose="02010600030101010101" pitchFamily="2" charset="-122"/>
              </a:rPr>
              <a:t> is identified with a </a:t>
            </a:r>
            <a:r>
              <a:rPr lang="en-US" altLang="zh-CN" sz="2800" i="1" dirty="0">
                <a:ea typeface="宋体" panose="02010600030101010101" pitchFamily="2" charset="-122"/>
              </a:rPr>
              <a:t>generating function</a:t>
            </a:r>
            <a:r>
              <a:rPr lang="en-US" altLang="zh-CN" sz="2800" dirty="0">
                <a:ea typeface="宋体" panose="02010600030101010101" pitchFamily="2" charset="-122"/>
              </a:rPr>
              <a:t> </a:t>
            </a:r>
            <a:r>
              <a:rPr lang="en-US" altLang="zh-CN" sz="2800" i="1" dirty="0">
                <a:solidFill>
                  <a:srgbClr val="FF0000"/>
                </a:solidFill>
                <a:ea typeface="宋体" panose="02010600030101010101" pitchFamily="2" charset="-122"/>
              </a:rPr>
              <a:t>f</a:t>
            </a:r>
            <a:r>
              <a:rPr lang="en-US" altLang="zh-CN" sz="2800" dirty="0">
                <a:solidFill>
                  <a:srgbClr val="FF0000"/>
                </a:solidFill>
                <a:ea typeface="宋体" panose="02010600030101010101" pitchFamily="2" charset="-122"/>
              </a:rPr>
              <a:t>:</a:t>
            </a:r>
            <a:r>
              <a:rPr lang="en-US" altLang="zh-CN" sz="2800" i="1" dirty="0">
                <a:solidFill>
                  <a:srgbClr val="FF0000"/>
                </a:solidFill>
                <a:ea typeface="宋体" panose="02010600030101010101" pitchFamily="2" charset="-122"/>
              </a:rPr>
              <a:t>S</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A</a:t>
            </a:r>
            <a:r>
              <a:rPr lang="en-US" altLang="zh-CN" sz="2800" dirty="0">
                <a:ea typeface="宋体" panose="02010600030101010101" pitchFamily="2" charset="-122"/>
                <a:sym typeface="Symbol" panose="05050102010706020507" pitchFamily="18" charset="2"/>
              </a:rPr>
              <a:t> for some subset </a:t>
            </a:r>
            <a:r>
              <a:rPr lang="en-US" altLang="zh-CN" sz="2800" i="1" dirty="0">
                <a:solidFill>
                  <a:srgbClr val="FF0000"/>
                </a:solidFill>
                <a:ea typeface="宋体" panose="02010600030101010101" pitchFamily="2" charset="-122"/>
                <a:sym typeface="Symbol" panose="05050102010706020507" pitchFamily="18" charset="2"/>
              </a:rPr>
              <a:t>S</a:t>
            </a:r>
            <a:r>
              <a:rPr lang="en-US" altLang="zh-CN" sz="2800" dirty="0">
                <a:solidFill>
                  <a:srgbClr val="FF0000"/>
                </a:solidFill>
                <a:ea typeface="宋体" panose="02010600030101010101" pitchFamily="2" charset="-122"/>
                <a:sym typeface="Symbol" panose="05050102010706020507" pitchFamily="18" charset="2"/>
              </a:rPr>
              <a:t></a:t>
            </a:r>
            <a:r>
              <a:rPr lang="en-US" altLang="zh-CN" sz="2800" b="1" dirty="0">
                <a:solidFill>
                  <a:srgbClr val="FF0000"/>
                </a:solidFill>
                <a:ea typeface="宋体" panose="02010600030101010101" pitchFamily="2" charset="-122"/>
                <a:sym typeface="Symbol" panose="05050102010706020507" pitchFamily="18" charset="2"/>
              </a:rPr>
              <a:t>N</a:t>
            </a:r>
            <a:r>
              <a:rPr lang="en-US" altLang="zh-CN" sz="2800" dirty="0">
                <a:ea typeface="宋体" panose="02010600030101010101" pitchFamily="2" charset="-122"/>
                <a:sym typeface="Symbol" panose="05050102010706020507" pitchFamily="18" charset="2"/>
              </a:rPr>
              <a:t>.</a:t>
            </a:r>
          </a:p>
          <a:p>
            <a:pPr eaLnBrk="1" hangingPunct="1">
              <a:lnSpc>
                <a:spcPct val="80000"/>
              </a:lnSpc>
            </a:pPr>
            <a:r>
              <a:rPr lang="en-US" altLang="zh-CN" sz="2800" dirty="0">
                <a:ea typeface="宋体" panose="02010600030101010101" pitchFamily="2" charset="-122"/>
                <a:sym typeface="Symbol" panose="05050102010706020507" pitchFamily="18" charset="2"/>
              </a:rPr>
              <a:t>If </a:t>
            </a:r>
            <a:r>
              <a:rPr lang="en-US" altLang="zh-CN" sz="2800" i="1" dirty="0">
                <a:solidFill>
                  <a:srgbClr val="FF0000"/>
                </a:solidFill>
                <a:ea typeface="宋体" panose="02010600030101010101" pitchFamily="2" charset="-122"/>
                <a:sym typeface="Symbol" panose="05050102010706020507" pitchFamily="18" charset="2"/>
              </a:rPr>
              <a:t>f</a:t>
            </a:r>
            <a:r>
              <a:rPr lang="en-US" altLang="zh-CN" sz="2800" dirty="0">
                <a:ea typeface="宋体" panose="02010600030101010101" pitchFamily="2" charset="-122"/>
                <a:sym typeface="Symbol" panose="05050102010706020507" pitchFamily="18" charset="2"/>
              </a:rPr>
              <a:t> is a generating function for a series </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rPr>
              <a:t>a</a:t>
            </a:r>
            <a:r>
              <a:rPr lang="en-US" altLang="zh-CN" sz="2800" i="1" baseline="-25000" dirty="0">
                <a:solidFill>
                  <a:srgbClr val="FF0000"/>
                </a:solidFill>
                <a:ea typeface="宋体" panose="02010600030101010101" pitchFamily="2" charset="-122"/>
              </a:rPr>
              <a:t>n</a:t>
            </a:r>
            <a:r>
              <a:rPr lang="en-US" altLang="zh-CN" sz="2800" dirty="0">
                <a:solidFill>
                  <a:srgbClr val="FF0000"/>
                </a:solidFill>
                <a:ea typeface="宋体" panose="02010600030101010101" pitchFamily="2" charset="-122"/>
              </a:rPr>
              <a:t>}</a:t>
            </a:r>
            <a:r>
              <a:rPr lang="en-US" altLang="zh-CN" sz="2800" dirty="0">
                <a:ea typeface="宋体" panose="02010600030101010101" pitchFamily="2" charset="-122"/>
                <a:sym typeface="Symbol" panose="05050102010706020507" pitchFamily="18" charset="2"/>
              </a:rPr>
              <a:t>, then for </a:t>
            </a:r>
            <a:r>
              <a:rPr lang="en-US" altLang="zh-CN" sz="2800" i="1" dirty="0">
                <a:solidFill>
                  <a:srgbClr val="FF0000"/>
                </a:solidFill>
                <a:ea typeface="宋体" panose="02010600030101010101" pitchFamily="2" charset="-122"/>
                <a:sym typeface="Symbol" panose="05050102010706020507" pitchFamily="18" charset="2"/>
              </a:rPr>
              <a:t>n</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S</a:t>
            </a:r>
            <a:r>
              <a:rPr lang="en-US" altLang="zh-CN" sz="2800" dirty="0">
                <a:ea typeface="宋体" panose="02010600030101010101" pitchFamily="2" charset="-122"/>
                <a:sym typeface="Symbol" panose="05050102010706020507" pitchFamily="18" charset="2"/>
              </a:rPr>
              <a:t>,</a:t>
            </a:r>
            <a:r>
              <a:rPr lang="en-US" altLang="zh-CN" sz="2800" i="1" dirty="0">
                <a:ea typeface="宋体" panose="02010600030101010101" pitchFamily="2" charset="-122"/>
                <a:sym typeface="Symbol" panose="05050102010706020507" pitchFamily="18" charset="2"/>
              </a:rPr>
              <a:t> </a:t>
            </a:r>
            <a:r>
              <a:rPr lang="en-US" altLang="zh-CN" sz="2800" dirty="0">
                <a:ea typeface="宋体" panose="02010600030101010101" pitchFamily="2" charset="-122"/>
                <a:sym typeface="Symbol" panose="05050102010706020507" pitchFamily="18" charset="2"/>
              </a:rPr>
              <a:t>the symbol </a:t>
            </a:r>
            <a:r>
              <a:rPr lang="en-US" altLang="zh-CN" sz="2800" i="1" dirty="0">
                <a:solidFill>
                  <a:srgbClr val="FF0000"/>
                </a:solidFill>
                <a:ea typeface="宋体" panose="02010600030101010101" pitchFamily="2" charset="-122"/>
                <a:sym typeface="Symbol" panose="05050102010706020507" pitchFamily="18" charset="2"/>
              </a:rPr>
              <a:t>a</a:t>
            </a:r>
            <a:r>
              <a:rPr lang="en-US" altLang="zh-CN" sz="2800" i="1" baseline="-25000" dirty="0">
                <a:solidFill>
                  <a:srgbClr val="FF0000"/>
                </a:solidFill>
                <a:ea typeface="宋体" panose="02010600030101010101" pitchFamily="2" charset="-122"/>
                <a:sym typeface="Symbol" panose="05050102010706020507" pitchFamily="18" charset="2"/>
              </a:rPr>
              <a:t>n</a:t>
            </a:r>
            <a:r>
              <a:rPr lang="en-US" altLang="zh-CN" sz="2800" dirty="0">
                <a:ea typeface="宋体" panose="02010600030101010101" pitchFamily="2" charset="-122"/>
                <a:sym typeface="Symbol" panose="05050102010706020507" pitchFamily="18" charset="2"/>
              </a:rPr>
              <a:t> denotes </a:t>
            </a:r>
            <a:r>
              <a:rPr lang="en-US" altLang="zh-CN" sz="2800" i="1" dirty="0">
                <a:solidFill>
                  <a:srgbClr val="FF0000"/>
                </a:solidFill>
                <a:ea typeface="宋体" panose="02010600030101010101" pitchFamily="2" charset="-122"/>
                <a:sym typeface="Symbol" panose="05050102010706020507" pitchFamily="18" charset="2"/>
              </a:rPr>
              <a:t>f</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n</a:t>
            </a:r>
            <a:r>
              <a:rPr lang="en-US" altLang="zh-CN" sz="2800" dirty="0">
                <a:solidFill>
                  <a:srgbClr val="FF0000"/>
                </a:solidFill>
                <a:ea typeface="宋体" panose="02010600030101010101" pitchFamily="2" charset="-122"/>
                <a:sym typeface="Symbol" panose="05050102010706020507" pitchFamily="18" charset="2"/>
              </a:rPr>
              <a:t>)</a:t>
            </a:r>
            <a:r>
              <a:rPr lang="en-US" altLang="zh-CN" sz="2800" dirty="0">
                <a:ea typeface="宋体" panose="02010600030101010101" pitchFamily="2" charset="-122"/>
                <a:sym typeface="Symbol" panose="05050102010706020507" pitchFamily="18" charset="2"/>
              </a:rPr>
              <a:t>, also called </a:t>
            </a:r>
            <a:r>
              <a:rPr lang="en-US" altLang="zh-CN" sz="2800" i="1" dirty="0">
                <a:solidFill>
                  <a:srgbClr val="990033"/>
                </a:solidFill>
                <a:ea typeface="宋体" panose="02010600030101010101" pitchFamily="2" charset="-122"/>
                <a:sym typeface="Symbol" panose="05050102010706020507" pitchFamily="18" charset="2"/>
              </a:rPr>
              <a:t>term n</a:t>
            </a:r>
            <a:r>
              <a:rPr lang="en-US" altLang="zh-CN" sz="2800" dirty="0">
                <a:ea typeface="宋体" panose="02010600030101010101" pitchFamily="2" charset="-122"/>
                <a:sym typeface="Symbol" panose="05050102010706020507" pitchFamily="18" charset="2"/>
              </a:rPr>
              <a:t> of the sequence</a:t>
            </a:r>
            <a:r>
              <a:rPr lang="en-US" altLang="zh-CN" sz="2800" i="1" dirty="0">
                <a:ea typeface="宋体" panose="02010600030101010101" pitchFamily="2" charset="-122"/>
                <a:sym typeface="Symbol" panose="05050102010706020507" pitchFamily="18" charset="2"/>
              </a:rPr>
              <a:t>.</a:t>
            </a:r>
          </a:p>
          <a:p>
            <a:pPr lvl="1" eaLnBrk="1" hangingPunct="1">
              <a:lnSpc>
                <a:spcPct val="80000"/>
              </a:lnSpc>
            </a:pPr>
            <a:r>
              <a:rPr lang="en-US" altLang="zh-CN" sz="2400" dirty="0">
                <a:ea typeface="宋体" panose="02010600030101010101" pitchFamily="2" charset="-122"/>
                <a:sym typeface="Symbol" panose="05050102010706020507" pitchFamily="18" charset="2"/>
              </a:rPr>
              <a:t>The </a:t>
            </a:r>
            <a:r>
              <a:rPr lang="en-US" altLang="zh-CN" sz="2400" i="1" dirty="0">
                <a:ea typeface="宋体" panose="02010600030101010101" pitchFamily="2" charset="-122"/>
                <a:sym typeface="Symbol" panose="05050102010706020507" pitchFamily="18" charset="2"/>
              </a:rPr>
              <a:t>index</a:t>
            </a:r>
            <a:r>
              <a:rPr lang="en-US" altLang="zh-CN" sz="2400" dirty="0">
                <a:ea typeface="宋体" panose="02010600030101010101" pitchFamily="2" charset="-122"/>
                <a:sym typeface="Symbol" panose="05050102010706020507" pitchFamily="18" charset="2"/>
              </a:rPr>
              <a:t> of </a:t>
            </a:r>
            <a:r>
              <a:rPr lang="en-US" altLang="zh-CN" sz="2400" i="1" dirty="0">
                <a:solidFill>
                  <a:srgbClr val="FF0000"/>
                </a:solidFill>
                <a:ea typeface="宋体" panose="02010600030101010101" pitchFamily="2" charset="-122"/>
                <a:sym typeface="Symbol" panose="05050102010706020507" pitchFamily="18" charset="2"/>
              </a:rPr>
              <a:t>a</a:t>
            </a:r>
            <a:r>
              <a:rPr lang="en-US" altLang="zh-CN" sz="2400" i="1" baseline="-25000" dirty="0">
                <a:solidFill>
                  <a:srgbClr val="FF0000"/>
                </a:solidFill>
                <a:ea typeface="宋体" panose="02010600030101010101" pitchFamily="2" charset="-122"/>
                <a:sym typeface="Symbol" panose="05050102010706020507" pitchFamily="18" charset="2"/>
              </a:rPr>
              <a:t>n</a:t>
            </a:r>
            <a:r>
              <a:rPr lang="en-US" altLang="zh-CN" sz="2400" i="1" dirty="0">
                <a:ea typeface="宋体" panose="02010600030101010101" pitchFamily="2" charset="-122"/>
                <a:sym typeface="Symbol" panose="05050102010706020507" pitchFamily="18" charset="2"/>
              </a:rPr>
              <a:t> </a:t>
            </a:r>
            <a:r>
              <a:rPr lang="en-US" altLang="zh-CN" sz="2400" dirty="0">
                <a:ea typeface="宋体" panose="02010600030101010101" pitchFamily="2" charset="-122"/>
                <a:sym typeface="Symbol" panose="05050102010706020507" pitchFamily="18" charset="2"/>
              </a:rPr>
              <a:t>is</a:t>
            </a:r>
            <a:r>
              <a:rPr lang="en-US" altLang="zh-CN" sz="2400" i="1" dirty="0">
                <a:ea typeface="宋体" panose="02010600030101010101" pitchFamily="2" charset="-122"/>
                <a:sym typeface="Symbol" panose="05050102010706020507" pitchFamily="18" charset="2"/>
              </a:rPr>
              <a:t> </a:t>
            </a:r>
            <a:r>
              <a:rPr lang="en-US" altLang="zh-CN" sz="2400" i="1" dirty="0">
                <a:solidFill>
                  <a:srgbClr val="FF0000"/>
                </a:solidFill>
                <a:ea typeface="宋体" panose="02010600030101010101" pitchFamily="2" charset="-122"/>
                <a:sym typeface="Symbol" panose="05050102010706020507" pitchFamily="18" charset="2"/>
              </a:rPr>
              <a:t>n</a:t>
            </a:r>
            <a:r>
              <a:rPr lang="en-US" altLang="zh-CN" sz="2400" dirty="0">
                <a:ea typeface="宋体" panose="02010600030101010101" pitchFamily="2" charset="-122"/>
                <a:sym typeface="Symbol" panose="05050102010706020507" pitchFamily="18" charset="2"/>
              </a:rPr>
              <a:t>.  (Or, often </a:t>
            </a:r>
            <a:r>
              <a:rPr lang="en-US" altLang="zh-CN" sz="2400" i="1" dirty="0">
                <a:solidFill>
                  <a:srgbClr val="FF0000"/>
                </a:solidFill>
                <a:ea typeface="宋体" panose="02010600030101010101" pitchFamily="2" charset="-122"/>
                <a:sym typeface="Symbol" panose="05050102010706020507" pitchFamily="18" charset="2"/>
              </a:rPr>
              <a:t>i</a:t>
            </a:r>
            <a:r>
              <a:rPr lang="en-US" altLang="zh-CN" sz="2400" dirty="0">
                <a:solidFill>
                  <a:srgbClr val="FF0000"/>
                </a:solidFill>
                <a:ea typeface="宋体" panose="02010600030101010101" pitchFamily="2" charset="-122"/>
                <a:sym typeface="Symbol" panose="05050102010706020507" pitchFamily="18" charset="2"/>
              </a:rPr>
              <a:t> </a:t>
            </a:r>
            <a:r>
              <a:rPr lang="en-US" altLang="zh-CN" sz="2400" dirty="0">
                <a:ea typeface="宋体" panose="02010600030101010101" pitchFamily="2" charset="-122"/>
                <a:sym typeface="Symbol" panose="05050102010706020507" pitchFamily="18" charset="2"/>
              </a:rPr>
              <a:t>is used.)</a:t>
            </a:r>
          </a:p>
          <a:p>
            <a:pPr eaLnBrk="1" hangingPunct="1">
              <a:lnSpc>
                <a:spcPct val="80000"/>
              </a:lnSpc>
            </a:pPr>
            <a:r>
              <a:rPr lang="en-US" altLang="zh-CN" sz="2800" dirty="0">
                <a:ea typeface="宋体" panose="02010600030101010101" pitchFamily="2" charset="-122"/>
                <a:sym typeface="Symbol" panose="05050102010706020507" pitchFamily="18" charset="2"/>
              </a:rPr>
              <a:t>A series is sometimes denoted by listing its first and/or last few elements, and using ellipsis (…) notation.</a:t>
            </a:r>
          </a:p>
          <a:p>
            <a:pPr lvl="1" eaLnBrk="1" hangingPunct="1">
              <a:lnSpc>
                <a:spcPct val="80000"/>
              </a:lnSpc>
            </a:pPr>
            <a:r>
              <a:rPr lang="en-US" altLang="zh-CN" sz="2400" i="1" dirty="0">
                <a:ea typeface="宋体" panose="02010600030101010101" pitchFamily="2" charset="-122"/>
                <a:sym typeface="Symbol" panose="05050102010706020507" pitchFamily="18" charset="2"/>
              </a:rPr>
              <a:t>E.g.</a:t>
            </a:r>
            <a:r>
              <a:rPr lang="en-US" altLang="zh-CN" sz="2400" dirty="0">
                <a:ea typeface="宋体" panose="02010600030101010101" pitchFamily="2" charset="-122"/>
                <a:sym typeface="Symbol" panose="05050102010706020507" pitchFamily="18" charset="2"/>
              </a:rPr>
              <a:t>, “</a:t>
            </a:r>
            <a:r>
              <a:rPr lang="en-US" altLang="zh-CN" sz="2400" dirty="0">
                <a:solidFill>
                  <a:srgbClr val="FF0000"/>
                </a:solidFill>
                <a:ea typeface="宋体" panose="02010600030101010101" pitchFamily="2" charset="-122"/>
                <a:sym typeface="Symbol" panose="05050102010706020507" pitchFamily="18" charset="2"/>
              </a:rPr>
              <a:t>{</a:t>
            </a:r>
            <a:r>
              <a:rPr lang="en-US" altLang="zh-CN" sz="2400" i="1" dirty="0">
                <a:solidFill>
                  <a:srgbClr val="FF0000"/>
                </a:solidFill>
                <a:ea typeface="宋体" panose="02010600030101010101" pitchFamily="2" charset="-122"/>
                <a:sym typeface="Symbol" panose="05050102010706020507" pitchFamily="18" charset="2"/>
              </a:rPr>
              <a:t>a</a:t>
            </a:r>
            <a:r>
              <a:rPr lang="en-US" altLang="zh-CN" sz="2400" i="1" baseline="-25000" dirty="0">
                <a:solidFill>
                  <a:srgbClr val="FF0000"/>
                </a:solidFill>
                <a:ea typeface="宋体" panose="02010600030101010101" pitchFamily="2" charset="-122"/>
                <a:sym typeface="Symbol" panose="05050102010706020507" pitchFamily="18" charset="2"/>
              </a:rPr>
              <a:t>n</a:t>
            </a:r>
            <a:r>
              <a:rPr lang="en-US" altLang="zh-CN" sz="2400" dirty="0">
                <a:solidFill>
                  <a:srgbClr val="FF0000"/>
                </a:solidFill>
                <a:ea typeface="宋体" panose="02010600030101010101" pitchFamily="2" charset="-122"/>
                <a:sym typeface="Symbol" panose="05050102010706020507" pitchFamily="18" charset="2"/>
              </a:rPr>
              <a:t>} = 0, 1, 4, 9, 16, 25, …</a:t>
            </a:r>
            <a:r>
              <a:rPr lang="en-US" altLang="zh-CN" sz="2400" dirty="0">
                <a:ea typeface="宋体" panose="02010600030101010101" pitchFamily="2" charset="-122"/>
                <a:sym typeface="Symbol" panose="05050102010706020507" pitchFamily="18" charset="2"/>
              </a:rPr>
              <a:t>” is taken to mean</a:t>
            </a:r>
            <a:br>
              <a:rPr lang="en-US" altLang="zh-CN" sz="2400" dirty="0">
                <a:ea typeface="宋体" panose="02010600030101010101" pitchFamily="2" charset="-122"/>
                <a:sym typeface="Symbol" panose="05050102010706020507" pitchFamily="18" charset="2"/>
              </a:rPr>
            </a:br>
            <a:r>
              <a:rPr lang="en-US" altLang="zh-CN" sz="1200" dirty="0">
                <a:ea typeface="宋体" panose="02010600030101010101" pitchFamily="2" charset="-122"/>
                <a:sym typeface="Symbol" panose="05050102010706020507" pitchFamily="18" charset="2"/>
              </a:rPr>
              <a:t> </a:t>
            </a:r>
            <a:br>
              <a:rPr lang="en-US" altLang="zh-CN" sz="2400" dirty="0">
                <a:ea typeface="宋体" panose="02010600030101010101" pitchFamily="2" charset="-122"/>
                <a:sym typeface="Symbol" panose="05050102010706020507" pitchFamily="18" charset="2"/>
              </a:rPr>
            </a:br>
            <a:r>
              <a:rPr lang="en-US" altLang="zh-CN" sz="2400" dirty="0">
                <a:solidFill>
                  <a:srgbClr val="FF0000"/>
                </a:solidFill>
                <a:ea typeface="宋体" panose="02010600030101010101" pitchFamily="2" charset="-122"/>
                <a:sym typeface="Symbol" panose="05050102010706020507" pitchFamily="18" charset="2"/>
              </a:rPr>
              <a:t></a:t>
            </a:r>
            <a:r>
              <a:rPr lang="en-US" altLang="zh-CN" sz="2400" i="1" dirty="0">
                <a:solidFill>
                  <a:srgbClr val="FF0000"/>
                </a:solidFill>
                <a:ea typeface="宋体" panose="02010600030101010101" pitchFamily="2" charset="-122"/>
                <a:sym typeface="Symbol" panose="05050102010706020507" pitchFamily="18" charset="2"/>
              </a:rPr>
              <a:t>n</a:t>
            </a:r>
            <a:r>
              <a:rPr lang="en-US" altLang="zh-CN" sz="2400" dirty="0">
                <a:solidFill>
                  <a:srgbClr val="FF0000"/>
                </a:solidFill>
                <a:ea typeface="宋体" panose="02010600030101010101" pitchFamily="2" charset="-122"/>
                <a:sym typeface="Symbol" panose="05050102010706020507" pitchFamily="18" charset="2"/>
              </a:rPr>
              <a:t></a:t>
            </a:r>
            <a:r>
              <a:rPr lang="en-US" altLang="zh-CN" sz="2400" b="1" dirty="0">
                <a:solidFill>
                  <a:srgbClr val="FF0000"/>
                </a:solidFill>
                <a:ea typeface="宋体" panose="02010600030101010101" pitchFamily="2" charset="-122"/>
                <a:sym typeface="Symbol" panose="05050102010706020507" pitchFamily="18" charset="2"/>
              </a:rPr>
              <a:t>N</a:t>
            </a:r>
            <a:r>
              <a:rPr lang="en-US" altLang="zh-CN" sz="2400" dirty="0">
                <a:solidFill>
                  <a:srgbClr val="FF0000"/>
                </a:solidFill>
                <a:ea typeface="宋体" panose="02010600030101010101" pitchFamily="2" charset="-122"/>
                <a:sym typeface="Symbol" panose="05050102010706020507" pitchFamily="18" charset="2"/>
              </a:rPr>
              <a:t>, </a:t>
            </a:r>
            <a:r>
              <a:rPr lang="en-US" altLang="zh-CN" sz="2400" i="1" dirty="0">
                <a:solidFill>
                  <a:srgbClr val="FF0000"/>
                </a:solidFill>
                <a:ea typeface="宋体" panose="02010600030101010101" pitchFamily="2" charset="-122"/>
                <a:sym typeface="Symbol" panose="05050102010706020507" pitchFamily="18" charset="2"/>
              </a:rPr>
              <a:t>a</a:t>
            </a:r>
            <a:r>
              <a:rPr lang="en-US" altLang="zh-CN" sz="2400" i="1" baseline="-25000" dirty="0">
                <a:solidFill>
                  <a:srgbClr val="FF0000"/>
                </a:solidFill>
                <a:ea typeface="宋体" panose="02010600030101010101" pitchFamily="2" charset="-122"/>
                <a:sym typeface="Symbol" panose="05050102010706020507" pitchFamily="18" charset="2"/>
              </a:rPr>
              <a:t>n</a:t>
            </a:r>
            <a:r>
              <a:rPr lang="en-US" altLang="zh-CN" sz="2400" dirty="0">
                <a:solidFill>
                  <a:srgbClr val="FF0000"/>
                </a:solidFill>
                <a:ea typeface="宋体" panose="02010600030101010101" pitchFamily="2" charset="-122"/>
                <a:sym typeface="Symbol" panose="05050102010706020507" pitchFamily="18" charset="2"/>
              </a:rPr>
              <a:t> = </a:t>
            </a:r>
            <a:r>
              <a:rPr lang="en-US" altLang="zh-CN" sz="2400" i="1" dirty="0">
                <a:solidFill>
                  <a:srgbClr val="FF0000"/>
                </a:solidFill>
                <a:ea typeface="宋体" panose="02010600030101010101" pitchFamily="2" charset="-122"/>
                <a:sym typeface="Symbol" panose="05050102010706020507" pitchFamily="18" charset="2"/>
              </a:rPr>
              <a:t>n</a:t>
            </a:r>
            <a:r>
              <a:rPr lang="en-US" altLang="zh-CN" sz="2400" baseline="30000" dirty="0">
                <a:solidFill>
                  <a:srgbClr val="FF0000"/>
                </a:solidFill>
                <a:ea typeface="宋体" panose="02010600030101010101" pitchFamily="2" charset="-122"/>
                <a:sym typeface="Symbol" panose="05050102010706020507" pitchFamily="18" charset="2"/>
              </a:rPr>
              <a:t>2</a:t>
            </a:r>
            <a:r>
              <a:rPr lang="en-US" altLang="zh-CN" sz="2400" dirty="0">
                <a:ea typeface="宋体" panose="02010600030101010101" pitchFamily="2" charset="-122"/>
                <a:sym typeface="Symbol" panose="05050102010706020507" pitchFamily="18" charset="2"/>
              </a:rPr>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Sequence Examples</a:t>
            </a:r>
          </a:p>
        </p:txBody>
      </p:sp>
      <p:sp>
        <p:nvSpPr>
          <p:cNvPr id="7171" name="Rectangle 3"/>
          <p:cNvSpPr>
            <a:spLocks noGrp="1"/>
          </p:cNvSpPr>
          <p:nvPr>
            <p:ph idx="1"/>
          </p:nvPr>
        </p:nvSpPr>
        <p:spPr>
          <a:xfrm>
            <a:off x="609600" y="1600200"/>
            <a:ext cx="7693025" cy="4800600"/>
          </a:xfrm>
        </p:spPr>
        <p:txBody>
          <a:bodyPr vert="horz" wrap="square" lIns="91440" tIns="45720" rIns="91440" bIns="45720" anchor="t"/>
          <a:lstStyle/>
          <a:p>
            <a:pPr eaLnBrk="1" hangingPunct="1">
              <a:lnSpc>
                <a:spcPct val="90000"/>
              </a:lnSpc>
            </a:pPr>
            <a:r>
              <a:rPr lang="en-US" altLang="zh-CN" dirty="0">
                <a:ea typeface="宋体" panose="02010600030101010101" pitchFamily="2" charset="-122"/>
              </a:rPr>
              <a:t>Some authors write “the sequence </a:t>
            </a:r>
            <a:r>
              <a:rPr lang="en-US" altLang="zh-CN" i="1" dirty="0">
                <a:solidFill>
                  <a:srgbClr val="FF0000"/>
                </a:solidFill>
                <a:ea typeface="宋体" panose="02010600030101010101" pitchFamily="2" charset="-122"/>
              </a:rPr>
              <a:t>a</a:t>
            </a:r>
            <a:r>
              <a:rPr lang="en-US" altLang="zh-CN" baseline="-25000" dirty="0">
                <a:solidFill>
                  <a:srgbClr val="FF0000"/>
                </a:solidFill>
                <a:ea typeface="宋体" panose="02010600030101010101" pitchFamily="2" charset="-122"/>
              </a:rPr>
              <a:t>0</a:t>
            </a:r>
            <a:r>
              <a:rPr lang="en-US" altLang="zh-CN" dirty="0">
                <a:solidFill>
                  <a:srgbClr val="FF0000"/>
                </a:solidFill>
                <a:ea typeface="宋体" panose="02010600030101010101" pitchFamily="2" charset="-122"/>
              </a:rPr>
              <a:t>, </a:t>
            </a:r>
            <a:r>
              <a:rPr lang="en-US" altLang="zh-CN" i="1" dirty="0">
                <a:solidFill>
                  <a:srgbClr val="FF0000"/>
                </a:solidFill>
                <a:ea typeface="宋体" panose="02010600030101010101" pitchFamily="2" charset="-122"/>
              </a:rPr>
              <a:t>a</a:t>
            </a:r>
            <a:r>
              <a:rPr lang="en-US" altLang="zh-CN" i="1" baseline="-25000" dirty="0">
                <a:solidFill>
                  <a:srgbClr val="FF0000"/>
                </a:solidFill>
                <a:ea typeface="宋体" panose="02010600030101010101" pitchFamily="2" charset="-122"/>
              </a:rPr>
              <a:t>1</a:t>
            </a:r>
            <a:r>
              <a:rPr lang="en-US" altLang="zh-CN" dirty="0">
                <a:solidFill>
                  <a:srgbClr val="FF0000"/>
                </a:solidFill>
                <a:ea typeface="宋体" panose="02010600030101010101" pitchFamily="2" charset="-122"/>
              </a:rPr>
              <a:t>, …</a:t>
            </a:r>
            <a:r>
              <a:rPr lang="en-US" altLang="zh-CN" dirty="0">
                <a:ea typeface="宋体" panose="02010600030101010101" pitchFamily="2" charset="-122"/>
              </a:rPr>
              <a:t>”  or          or          instead of </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a</a:t>
            </a:r>
            <a:r>
              <a:rPr lang="en-US" altLang="zh-CN" i="1" baseline="-25000" dirty="0">
                <a:solidFill>
                  <a:srgbClr val="FF0000"/>
                </a:solidFill>
                <a:ea typeface="宋体" panose="02010600030101010101" pitchFamily="2" charset="-122"/>
              </a:rPr>
              <a:t>n</a:t>
            </a:r>
            <a:r>
              <a:rPr lang="en-US" altLang="zh-CN" dirty="0">
                <a:solidFill>
                  <a:srgbClr val="FF0000"/>
                </a:solidFill>
                <a:ea typeface="宋体" panose="02010600030101010101" pitchFamily="2" charset="-122"/>
              </a:rPr>
              <a:t>}</a:t>
            </a:r>
            <a:r>
              <a:rPr lang="en-US" altLang="zh-CN" dirty="0">
                <a:ea typeface="宋体" panose="02010600030101010101" pitchFamily="2" charset="-122"/>
              </a:rPr>
              <a:t>, to ensure that the set of indices is clear.  </a:t>
            </a:r>
          </a:p>
          <a:p>
            <a:pPr eaLnBrk="1" hangingPunct="1">
              <a:lnSpc>
                <a:spcPct val="90000"/>
              </a:lnSpc>
            </a:pPr>
            <a:r>
              <a:rPr lang="en-US" altLang="zh-CN" dirty="0">
                <a:ea typeface="宋体" panose="02010600030101010101" pitchFamily="2" charset="-122"/>
              </a:rPr>
              <a:t>An example of an infinite series:</a:t>
            </a:r>
          </a:p>
          <a:p>
            <a:pPr lvl="1" eaLnBrk="1" hangingPunct="1">
              <a:lnSpc>
                <a:spcPct val="90000"/>
              </a:lnSpc>
            </a:pPr>
            <a:r>
              <a:rPr lang="en-US" altLang="zh-CN" dirty="0">
                <a:ea typeface="宋体" panose="02010600030101010101" pitchFamily="2" charset="-122"/>
              </a:rPr>
              <a:t>Consider the series </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a</a:t>
            </a:r>
            <a:r>
              <a:rPr lang="en-US" altLang="zh-CN" i="1" baseline="-25000" dirty="0">
                <a:solidFill>
                  <a:srgbClr val="FF0000"/>
                </a:solidFill>
                <a:ea typeface="宋体" panose="02010600030101010101" pitchFamily="2" charset="-122"/>
              </a:rPr>
              <a:t>n</a:t>
            </a:r>
            <a:r>
              <a:rPr lang="en-US" altLang="zh-CN" dirty="0">
                <a:solidFill>
                  <a:srgbClr val="FF0000"/>
                </a:solidFill>
                <a:ea typeface="宋体" panose="02010600030101010101" pitchFamily="2" charset="-122"/>
              </a:rPr>
              <a:t>}</a:t>
            </a:r>
            <a:r>
              <a:rPr lang="en-US" altLang="zh-CN" dirty="0">
                <a:ea typeface="宋体" panose="02010600030101010101" pitchFamily="2" charset="-122"/>
              </a:rPr>
              <a:t>, where </a:t>
            </a:r>
            <a:br>
              <a:rPr lang="en-US" altLang="zh-CN" dirty="0">
                <a:ea typeface="宋体" panose="02010600030101010101" pitchFamily="2" charset="-122"/>
              </a:rPr>
            </a:br>
            <a:r>
              <a:rPr lang="en-US" altLang="zh-CN" dirty="0">
                <a:ea typeface="宋体" panose="02010600030101010101" pitchFamily="2" charset="-122"/>
              </a:rPr>
              <a:t>               </a:t>
            </a:r>
            <a:r>
              <a:rPr lang="en-US" altLang="zh-CN" dirty="0">
                <a:solidFill>
                  <a:srgbClr val="FF0000"/>
                </a:solidFill>
                <a:ea typeface="宋体" panose="02010600030101010101" pitchFamily="2" charset="-122"/>
              </a:rPr>
              <a:t>(</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sym typeface="Symbol" panose="05050102010706020507" pitchFamily="18" charset="2"/>
              </a:rPr>
              <a:t>n</a:t>
            </a:r>
            <a:r>
              <a:rPr lang="en-US" altLang="zh-CN" dirty="0">
                <a:solidFill>
                  <a:srgbClr val="FF0000"/>
                </a:solidFill>
                <a:ea typeface="宋体" panose="02010600030101010101" pitchFamily="2" charset="-122"/>
              </a:rPr>
              <a:t>) </a:t>
            </a:r>
            <a:r>
              <a:rPr lang="en-US" altLang="zh-CN" i="1" dirty="0">
                <a:solidFill>
                  <a:srgbClr val="FF0000"/>
                </a:solidFill>
                <a:ea typeface="宋体" panose="02010600030101010101" pitchFamily="2" charset="-122"/>
              </a:rPr>
              <a:t>a</a:t>
            </a:r>
            <a:r>
              <a:rPr lang="en-US" altLang="zh-CN" i="1" baseline="-25000" dirty="0">
                <a:solidFill>
                  <a:srgbClr val="FF0000"/>
                </a:solidFill>
                <a:ea typeface="宋体" panose="02010600030101010101" pitchFamily="2" charset="-122"/>
              </a:rPr>
              <a:t>n</a:t>
            </a:r>
            <a:r>
              <a:rPr lang="en-US" altLang="zh-CN" dirty="0">
                <a:solidFill>
                  <a:srgbClr val="FF0000"/>
                </a:solidFill>
                <a:ea typeface="宋体" panose="02010600030101010101" pitchFamily="2" charset="-122"/>
              </a:rPr>
              <a:t>= </a:t>
            </a:r>
            <a:r>
              <a:rPr lang="en-US" altLang="zh-CN" i="1" dirty="0">
                <a:solidFill>
                  <a:srgbClr val="FF0000"/>
                </a:solidFill>
                <a:ea typeface="宋体" panose="02010600030101010101" pitchFamily="2" charset="-122"/>
              </a:rPr>
              <a:t>f</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n</a:t>
            </a:r>
            <a:r>
              <a:rPr lang="en-US" altLang="zh-CN" dirty="0">
                <a:solidFill>
                  <a:srgbClr val="FF0000"/>
                </a:solidFill>
                <a:ea typeface="宋体" panose="02010600030101010101" pitchFamily="2" charset="-122"/>
              </a:rPr>
              <a:t>) = 1/(</a:t>
            </a:r>
            <a:r>
              <a:rPr lang="en-US" altLang="zh-CN" i="1" dirty="0">
                <a:solidFill>
                  <a:srgbClr val="FF0000"/>
                </a:solidFill>
                <a:ea typeface="宋体" panose="02010600030101010101" pitchFamily="2" charset="-122"/>
              </a:rPr>
              <a:t>n+1)</a:t>
            </a:r>
            <a:r>
              <a:rPr lang="en-US" altLang="zh-CN" dirty="0">
                <a:ea typeface="宋体" panose="02010600030101010101" pitchFamily="2" charset="-122"/>
              </a:rPr>
              <a:t>.</a:t>
            </a:r>
          </a:p>
          <a:p>
            <a:pPr lvl="1" eaLnBrk="1" hangingPunct="1">
              <a:lnSpc>
                <a:spcPct val="90000"/>
              </a:lnSpc>
            </a:pPr>
            <a:r>
              <a:rPr lang="en-US" altLang="zh-CN" dirty="0">
                <a:ea typeface="宋体" panose="02010600030101010101" pitchFamily="2" charset="-122"/>
              </a:rPr>
              <a:t>Then, using </a:t>
            </a:r>
            <a:r>
              <a:rPr lang="en-US" altLang="zh-CN" dirty="0">
                <a:solidFill>
                  <a:schemeClr val="accent2">
                    <a:lumMod val="50000"/>
                  </a:schemeClr>
                </a:solidFill>
                <a:ea typeface="宋体" panose="02010600030101010101" pitchFamily="2" charset="-122"/>
              </a:rPr>
              <a:t>zero-origin indexing </a:t>
            </a:r>
            <a:r>
              <a:rPr lang="en-US" altLang="zh-CN" dirty="0">
                <a:ea typeface="宋体" panose="02010600030101010101" pitchFamily="2" charset="-122"/>
              </a:rPr>
              <a:t>we have </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a</a:t>
            </a:r>
            <a:r>
              <a:rPr lang="en-US" altLang="zh-CN" i="1" baseline="-25000" dirty="0">
                <a:solidFill>
                  <a:srgbClr val="FF0000"/>
                </a:solidFill>
                <a:ea typeface="宋体" panose="02010600030101010101" pitchFamily="2" charset="-122"/>
              </a:rPr>
              <a:t>n</a:t>
            </a:r>
            <a:r>
              <a:rPr lang="en-US" altLang="zh-CN" dirty="0">
                <a:solidFill>
                  <a:srgbClr val="FF0000"/>
                </a:solidFill>
                <a:ea typeface="宋体" panose="02010600030101010101" pitchFamily="2" charset="-122"/>
              </a:rPr>
              <a:t>} = 1, 1/2, 1/3, …</a:t>
            </a:r>
          </a:p>
          <a:p>
            <a:pPr lvl="1" eaLnBrk="1" hangingPunct="1">
              <a:lnSpc>
                <a:spcPct val="90000"/>
              </a:lnSpc>
            </a:pPr>
            <a:r>
              <a:rPr lang="en-US" altLang="zh-CN" dirty="0">
                <a:solidFill>
                  <a:srgbClr val="FF0000"/>
                </a:solidFill>
                <a:ea typeface="宋体" panose="02010600030101010101" pitchFamily="2" charset="-122"/>
              </a:rPr>
              <a:t> </a:t>
            </a:r>
            <a:r>
              <a:rPr lang="en-US" altLang="zh-CN" dirty="0">
                <a:ea typeface="宋体" panose="02010600030101010101" pitchFamily="2" charset="-122"/>
              </a:rPr>
              <a:t>using </a:t>
            </a:r>
            <a:r>
              <a:rPr lang="en-US" altLang="zh-CN" dirty="0">
                <a:solidFill>
                  <a:schemeClr val="accent2">
                    <a:lumMod val="50000"/>
                  </a:schemeClr>
                </a:solidFill>
                <a:ea typeface="宋体" panose="02010600030101010101" pitchFamily="2" charset="-122"/>
              </a:rPr>
              <a:t>one-origin indexing </a:t>
            </a:r>
            <a:r>
              <a:rPr lang="en-US" altLang="zh-CN" dirty="0">
                <a:ea typeface="宋体" panose="02010600030101010101" pitchFamily="2" charset="-122"/>
              </a:rPr>
              <a:t>we have </a:t>
            </a:r>
            <a:br>
              <a:rPr lang="en-US" altLang="zh-CN" dirty="0">
                <a:ea typeface="宋体" panose="02010600030101010101" pitchFamily="2" charset="-122"/>
              </a:rPr>
            </a:b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a</a:t>
            </a:r>
            <a:r>
              <a:rPr lang="en-US" altLang="zh-CN" i="1" baseline="-25000" dirty="0">
                <a:solidFill>
                  <a:srgbClr val="FF0000"/>
                </a:solidFill>
                <a:ea typeface="宋体" panose="02010600030101010101" pitchFamily="2" charset="-122"/>
              </a:rPr>
              <a:t>n</a:t>
            </a:r>
            <a:r>
              <a:rPr lang="en-US" altLang="zh-CN" dirty="0">
                <a:solidFill>
                  <a:srgbClr val="FF0000"/>
                </a:solidFill>
                <a:ea typeface="宋体" panose="02010600030101010101" pitchFamily="2" charset="-122"/>
              </a:rPr>
              <a:t>} = 1/2, 1/3, 1/4, …</a:t>
            </a:r>
          </a:p>
        </p:txBody>
      </p:sp>
      <p:pic>
        <p:nvPicPr>
          <p:cNvPr id="7172" name="Picture 4"/>
          <p:cNvPicPr>
            <a:picLocks noChangeAspect="1"/>
          </p:cNvPicPr>
          <p:nvPr/>
        </p:nvPicPr>
        <p:blipFill>
          <a:blip r:embed="rId3"/>
          <a:stretch>
            <a:fillRect/>
          </a:stretch>
        </p:blipFill>
        <p:spPr>
          <a:xfrm>
            <a:off x="2867025" y="2009775"/>
            <a:ext cx="914400" cy="601663"/>
          </a:xfrm>
          <a:prstGeom prst="rect">
            <a:avLst/>
          </a:prstGeom>
          <a:noFill/>
          <a:ln w="9525">
            <a:noFill/>
          </a:ln>
        </p:spPr>
      </p:pic>
      <p:pic>
        <p:nvPicPr>
          <p:cNvPr id="7173" name="Picture 5"/>
          <p:cNvPicPr>
            <a:picLocks noChangeAspect="1"/>
          </p:cNvPicPr>
          <p:nvPr/>
        </p:nvPicPr>
        <p:blipFill>
          <a:blip r:embed="rId4"/>
          <a:stretch>
            <a:fillRect/>
          </a:stretch>
        </p:blipFill>
        <p:spPr>
          <a:xfrm>
            <a:off x="4443413" y="2028825"/>
            <a:ext cx="766762" cy="622300"/>
          </a:xfrm>
          <a:prstGeom prst="rect">
            <a:avLst/>
          </a:prstGeom>
          <a:noFill/>
          <a:ln w="9525">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Example with Repetitions</a:t>
            </a:r>
          </a:p>
        </p:txBody>
      </p:sp>
      <p:sp>
        <p:nvSpPr>
          <p:cNvPr id="9219" name="Rectangle 3"/>
          <p:cNvSpPr>
            <a:spLocks noGrp="1"/>
          </p:cNvSpPr>
          <p:nvPr>
            <p:ph idx="1"/>
          </p:nvPr>
        </p:nvSpPr>
        <p:spPr>
          <a:xfrm>
            <a:off x="533400" y="1524000"/>
            <a:ext cx="8077200" cy="4495800"/>
          </a:xfrm>
        </p:spPr>
        <p:txBody>
          <a:bodyPr vert="horz" wrap="square" lIns="91440" tIns="45720" rIns="91440" bIns="45720" anchor="t"/>
          <a:lstStyle/>
          <a:p>
            <a:pPr eaLnBrk="1" hangingPunct="1"/>
            <a:r>
              <a:rPr lang="en-US" altLang="zh-CN" dirty="0">
                <a:ea typeface="宋体" panose="02010600030101010101" pitchFamily="2" charset="-122"/>
              </a:rPr>
              <a:t>Like tuples, but unlike sets, a sequence may contain </a:t>
            </a:r>
            <a:r>
              <a:rPr lang="en-US" altLang="zh-CN" i="1" dirty="0">
                <a:ea typeface="宋体" panose="02010600030101010101" pitchFamily="2" charset="-122"/>
              </a:rPr>
              <a:t>repeated</a:t>
            </a:r>
            <a:r>
              <a:rPr lang="en-US" altLang="zh-CN" dirty="0">
                <a:ea typeface="宋体" panose="02010600030101010101" pitchFamily="2" charset="-122"/>
              </a:rPr>
              <a:t> instances of an element.</a:t>
            </a:r>
          </a:p>
          <a:p>
            <a:pPr eaLnBrk="1" hangingPunct="1"/>
            <a:r>
              <a:rPr lang="en-US" altLang="zh-CN" dirty="0">
                <a:ea typeface="宋体" panose="02010600030101010101" pitchFamily="2" charset="-122"/>
              </a:rPr>
              <a:t>Consider the sequence </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b</a:t>
            </a:r>
            <a:r>
              <a:rPr lang="en-US" altLang="zh-CN" i="1" baseline="-25000" dirty="0">
                <a:solidFill>
                  <a:srgbClr val="FF0000"/>
                </a:solidFill>
                <a:ea typeface="宋体" panose="02010600030101010101" pitchFamily="2" charset="-122"/>
              </a:rPr>
              <a:t>n</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 </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 b</a:t>
            </a:r>
            <a:r>
              <a:rPr lang="en-US" altLang="zh-CN" baseline="-25000" dirty="0">
                <a:solidFill>
                  <a:srgbClr val="FF0000"/>
                </a:solidFill>
                <a:ea typeface="宋体" panose="02010600030101010101" pitchFamily="2" charset="-122"/>
              </a:rPr>
              <a:t>0</a:t>
            </a:r>
            <a:r>
              <a:rPr lang="en-US" altLang="zh-CN" dirty="0">
                <a:solidFill>
                  <a:srgbClr val="FF0000"/>
                </a:solidFill>
                <a:ea typeface="宋体" panose="02010600030101010101" pitchFamily="2" charset="-122"/>
              </a:rPr>
              <a:t>, </a:t>
            </a:r>
            <a:r>
              <a:rPr lang="en-US" altLang="zh-CN" i="1" dirty="0">
                <a:solidFill>
                  <a:srgbClr val="FF0000"/>
                </a:solidFill>
                <a:ea typeface="宋体" panose="02010600030101010101" pitchFamily="2" charset="-122"/>
              </a:rPr>
              <a:t>b</a:t>
            </a:r>
            <a:r>
              <a:rPr lang="en-US" altLang="zh-CN" baseline="-25000" dirty="0">
                <a:solidFill>
                  <a:srgbClr val="FF0000"/>
                </a:solidFill>
                <a:ea typeface="宋体" panose="02010600030101010101" pitchFamily="2" charset="-122"/>
              </a:rPr>
              <a:t>1</a:t>
            </a:r>
            <a:r>
              <a:rPr lang="en-US" altLang="zh-CN" dirty="0">
                <a:solidFill>
                  <a:srgbClr val="FF0000"/>
                </a:solidFill>
                <a:ea typeface="宋体" panose="02010600030101010101" pitchFamily="2" charset="-122"/>
              </a:rPr>
              <a:t>, …</a:t>
            </a:r>
            <a:r>
              <a:rPr lang="en-US" altLang="zh-CN" dirty="0">
                <a:ea typeface="宋体" panose="02010600030101010101" pitchFamily="2" charset="-122"/>
              </a:rPr>
              <a:t> (note that </a:t>
            </a:r>
            <a:r>
              <a:rPr lang="en-US" altLang="zh-CN" dirty="0">
                <a:solidFill>
                  <a:srgbClr val="990033"/>
                </a:solidFill>
                <a:ea typeface="宋体" panose="02010600030101010101" pitchFamily="2" charset="-122"/>
              </a:rPr>
              <a:t>0</a:t>
            </a:r>
            <a:r>
              <a:rPr lang="en-US" altLang="zh-CN" dirty="0">
                <a:ea typeface="宋体" panose="02010600030101010101" pitchFamily="2" charset="-122"/>
              </a:rPr>
              <a:t> is an index) where </a:t>
            </a:r>
            <a:r>
              <a:rPr lang="en-US" altLang="zh-CN" i="1" dirty="0">
                <a:solidFill>
                  <a:srgbClr val="FF0000"/>
                </a:solidFill>
                <a:ea typeface="宋体" panose="02010600030101010101" pitchFamily="2" charset="-122"/>
              </a:rPr>
              <a:t>b</a:t>
            </a:r>
            <a:r>
              <a:rPr lang="en-US" altLang="zh-CN" i="1" baseline="-25000" dirty="0">
                <a:solidFill>
                  <a:srgbClr val="FF0000"/>
                </a:solidFill>
                <a:ea typeface="宋体" panose="02010600030101010101" pitchFamily="2" charset="-122"/>
              </a:rPr>
              <a:t>n </a:t>
            </a:r>
            <a:r>
              <a:rPr lang="en-US" altLang="zh-CN" dirty="0">
                <a:solidFill>
                  <a:srgbClr val="FF0000"/>
                </a:solidFill>
                <a:ea typeface="宋体" panose="02010600030101010101" pitchFamily="2" charset="-122"/>
              </a:rPr>
              <a:t>= (</a:t>
            </a:r>
            <a:r>
              <a:rPr lang="en-US" altLang="zh-CN" dirty="0">
                <a:solidFill>
                  <a:srgbClr val="FF0000"/>
                </a:solidFill>
                <a:ea typeface="宋体" panose="02010600030101010101" pitchFamily="2" charset="-122"/>
                <a:sym typeface="Symbol" panose="05050102010706020507" pitchFamily="18" charset="2"/>
              </a:rPr>
              <a:t></a:t>
            </a:r>
            <a:r>
              <a:rPr lang="en-US" altLang="zh-CN" dirty="0">
                <a:solidFill>
                  <a:srgbClr val="FF0000"/>
                </a:solidFill>
                <a:ea typeface="宋体" panose="02010600030101010101" pitchFamily="2" charset="-122"/>
              </a:rPr>
              <a:t>1)</a:t>
            </a:r>
            <a:r>
              <a:rPr lang="en-US" altLang="zh-CN" i="1" baseline="30000" dirty="0">
                <a:solidFill>
                  <a:srgbClr val="FF0000"/>
                </a:solidFill>
                <a:ea typeface="宋体" panose="02010600030101010101" pitchFamily="2" charset="-122"/>
              </a:rPr>
              <a:t>n</a:t>
            </a:r>
            <a:r>
              <a:rPr lang="en-US" altLang="zh-CN" dirty="0">
                <a:ea typeface="宋体" panose="02010600030101010101" pitchFamily="2" charset="-122"/>
              </a:rPr>
              <a:t>.</a:t>
            </a:r>
          </a:p>
          <a:p>
            <a:pPr lvl="1" eaLnBrk="1" hangingPunct="1"/>
            <a:r>
              <a:rPr lang="en-US" altLang="zh-CN" dirty="0">
                <a:ea typeface="宋体" panose="02010600030101010101" pitchFamily="2" charset="-122"/>
              </a:rPr>
              <a:t>Thus, </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b</a:t>
            </a:r>
            <a:r>
              <a:rPr lang="en-US" altLang="zh-CN" i="1" baseline="-25000" dirty="0">
                <a:solidFill>
                  <a:srgbClr val="FF0000"/>
                </a:solidFill>
                <a:ea typeface="宋体" panose="02010600030101010101" pitchFamily="2" charset="-122"/>
              </a:rPr>
              <a:t>n</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 </a:t>
            </a:r>
            <a:r>
              <a:rPr lang="en-US" altLang="zh-CN" dirty="0">
                <a:solidFill>
                  <a:srgbClr val="FF0000"/>
                </a:solidFill>
                <a:ea typeface="宋体" panose="02010600030101010101" pitchFamily="2" charset="-122"/>
              </a:rPr>
              <a:t>= 1, </a:t>
            </a:r>
            <a:r>
              <a:rPr lang="en-US" altLang="zh-CN" dirty="0">
                <a:solidFill>
                  <a:srgbClr val="FF0000"/>
                </a:solidFill>
                <a:ea typeface="宋体" panose="02010600030101010101" pitchFamily="2" charset="-122"/>
                <a:sym typeface="Symbol" panose="05050102010706020507" pitchFamily="18" charset="2"/>
              </a:rPr>
              <a:t></a:t>
            </a:r>
            <a:r>
              <a:rPr lang="en-US" altLang="zh-CN" dirty="0">
                <a:solidFill>
                  <a:srgbClr val="FF0000"/>
                </a:solidFill>
                <a:ea typeface="宋体" panose="02010600030101010101" pitchFamily="2" charset="-122"/>
              </a:rPr>
              <a:t>1, 1, </a:t>
            </a:r>
            <a:r>
              <a:rPr lang="en-US" altLang="zh-CN" dirty="0">
                <a:solidFill>
                  <a:srgbClr val="FF0000"/>
                </a:solidFill>
                <a:ea typeface="宋体" panose="02010600030101010101" pitchFamily="2" charset="-122"/>
                <a:sym typeface="Symbol" panose="05050102010706020507" pitchFamily="18" charset="2"/>
              </a:rPr>
              <a:t></a:t>
            </a:r>
            <a:r>
              <a:rPr lang="en-US" altLang="zh-CN" dirty="0">
                <a:solidFill>
                  <a:srgbClr val="FF0000"/>
                </a:solidFill>
                <a:ea typeface="宋体" panose="02010600030101010101" pitchFamily="2" charset="-122"/>
              </a:rPr>
              <a:t>1, …</a:t>
            </a:r>
          </a:p>
          <a:p>
            <a:pPr lvl="2" eaLnBrk="1" hangingPunct="1"/>
            <a:r>
              <a:rPr lang="en-US" altLang="zh-CN" dirty="0">
                <a:ea typeface="宋体" panose="02010600030101010101" pitchFamily="2" charset="-122"/>
              </a:rPr>
              <a:t>Note repetitions! </a:t>
            </a:r>
          </a:p>
          <a:p>
            <a:pPr lvl="1" eaLnBrk="1" hangingPunct="1"/>
            <a:r>
              <a:rPr lang="en-US" altLang="zh-CN" dirty="0">
                <a:ea typeface="宋体" panose="02010600030101010101" pitchFamily="2" charset="-122"/>
              </a:rPr>
              <a:t>This </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b</a:t>
            </a:r>
            <a:r>
              <a:rPr lang="en-US" altLang="zh-CN" i="1" baseline="-25000" dirty="0">
                <a:solidFill>
                  <a:srgbClr val="FF0000"/>
                </a:solidFill>
                <a:ea typeface="宋体" panose="02010600030101010101" pitchFamily="2" charset="-122"/>
              </a:rPr>
              <a:t>n</a:t>
            </a:r>
            <a:r>
              <a:rPr lang="en-US" altLang="zh-CN" dirty="0">
                <a:solidFill>
                  <a:srgbClr val="FF0000"/>
                </a:solidFill>
                <a:ea typeface="宋体" panose="02010600030101010101" pitchFamily="2" charset="-122"/>
              </a:rPr>
              <a:t>}</a:t>
            </a:r>
            <a:r>
              <a:rPr lang="en-US" altLang="zh-CN" dirty="0">
                <a:ea typeface="宋体" panose="02010600030101010101" pitchFamily="2" charset="-122"/>
              </a:rPr>
              <a:t> denotes an infinite sequence of 1’s and </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1’s, </a:t>
            </a:r>
            <a:r>
              <a:rPr lang="en-US" altLang="zh-CN" i="1" dirty="0">
                <a:ea typeface="宋体" panose="02010600030101010101" pitchFamily="2" charset="-122"/>
              </a:rPr>
              <a:t>not</a:t>
            </a:r>
            <a:r>
              <a:rPr lang="en-US" altLang="zh-CN" dirty="0">
                <a:ea typeface="宋体" panose="02010600030101010101" pitchFamily="2" charset="-122"/>
              </a:rPr>
              <a:t> the 2-element set </a:t>
            </a:r>
            <a:r>
              <a:rPr lang="en-US" altLang="zh-CN" dirty="0">
                <a:solidFill>
                  <a:srgbClr val="FF0000"/>
                </a:solidFill>
                <a:ea typeface="宋体" panose="02010600030101010101" pitchFamily="2" charset="-122"/>
              </a:rPr>
              <a:t>{1, </a:t>
            </a:r>
            <a:r>
              <a:rPr lang="en-US" altLang="zh-CN" dirty="0">
                <a:solidFill>
                  <a:srgbClr val="FF0000"/>
                </a:solidFill>
                <a:ea typeface="宋体" panose="02010600030101010101" pitchFamily="2" charset="-122"/>
                <a:sym typeface="Symbol" panose="05050102010706020507" pitchFamily="18" charset="2"/>
              </a:rPr>
              <a:t></a:t>
            </a:r>
            <a:r>
              <a:rPr lang="en-US" altLang="zh-CN" dirty="0">
                <a:solidFill>
                  <a:srgbClr val="FF0000"/>
                </a:solidFill>
                <a:ea typeface="宋体" panose="02010600030101010101" pitchFamily="2" charset="-122"/>
              </a:rPr>
              <a:t>1}</a:t>
            </a:r>
            <a:r>
              <a:rPr lang="en-US" altLang="zh-CN" dirty="0">
                <a:ea typeface="宋体" panose="02010600030101010101" pitchFamily="2" charset="-122"/>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152400" y="152400"/>
            <a:ext cx="7924800" cy="1143000"/>
          </a:xfrm>
        </p:spPr>
        <p:txBody>
          <a:bodyPr vert="horz" wrap="square" lIns="91440" tIns="45720" rIns="91440" bIns="45720" anchor="ctr"/>
          <a:lstStyle/>
          <a:p>
            <a:pPr eaLnBrk="1" hangingPunct="1"/>
            <a:r>
              <a:rPr lang="en-US" altLang="zh-CN" dirty="0">
                <a:ea typeface="宋体" panose="02010600030101010101" pitchFamily="2" charset="-122"/>
              </a:rPr>
              <a:t>Recognizing Sequences</a:t>
            </a:r>
          </a:p>
        </p:txBody>
      </p:sp>
      <p:sp>
        <p:nvSpPr>
          <p:cNvPr id="10243" name="Rectangle 3"/>
          <p:cNvSpPr>
            <a:spLocks noGrp="1"/>
          </p:cNvSpPr>
          <p:nvPr>
            <p:ph idx="1"/>
          </p:nvPr>
        </p:nvSpPr>
        <p:spPr>
          <a:xfrm>
            <a:off x="457200" y="1447800"/>
            <a:ext cx="8153400" cy="4572000"/>
          </a:xfrm>
        </p:spPr>
        <p:txBody>
          <a:bodyPr vert="horz" wrap="square" lIns="91440" tIns="45720" rIns="91440" bIns="45720" anchor="t"/>
          <a:lstStyle/>
          <a:p>
            <a:pPr eaLnBrk="1" hangingPunct="1">
              <a:lnSpc>
                <a:spcPct val="90000"/>
              </a:lnSpc>
            </a:pPr>
            <a:r>
              <a:rPr lang="en-US" altLang="zh-CN" dirty="0">
                <a:ea typeface="宋体" panose="02010600030101010101" pitchFamily="2" charset="-122"/>
              </a:rPr>
              <a:t>Sometimes, you’re given the first few terms of a sequence, </a:t>
            </a:r>
          </a:p>
          <a:p>
            <a:pPr lvl="1" eaLnBrk="1" hangingPunct="1">
              <a:lnSpc>
                <a:spcPct val="90000"/>
              </a:lnSpc>
            </a:pPr>
            <a:r>
              <a:rPr lang="en-US" altLang="zh-CN" dirty="0">
                <a:ea typeface="宋体" panose="02010600030101010101" pitchFamily="2" charset="-122"/>
              </a:rPr>
              <a:t>and you are asked to find the sequence’s generating function, </a:t>
            </a:r>
          </a:p>
          <a:p>
            <a:pPr lvl="1" eaLnBrk="1" hangingPunct="1">
              <a:lnSpc>
                <a:spcPct val="90000"/>
              </a:lnSpc>
            </a:pPr>
            <a:r>
              <a:rPr lang="en-US" altLang="zh-CN" dirty="0">
                <a:ea typeface="宋体" panose="02010600030101010101" pitchFamily="2" charset="-122"/>
              </a:rPr>
              <a:t>or a procedure to enumerate the sequence.</a:t>
            </a:r>
          </a:p>
          <a:p>
            <a:pPr eaLnBrk="1" hangingPunct="1">
              <a:lnSpc>
                <a:spcPct val="90000"/>
              </a:lnSpc>
            </a:pPr>
            <a:r>
              <a:rPr lang="en-US" altLang="zh-CN" dirty="0">
                <a:ea typeface="宋体" panose="02010600030101010101" pitchFamily="2" charset="-122"/>
              </a:rPr>
              <a:t>Examples: What’s the next number?</a:t>
            </a:r>
          </a:p>
          <a:p>
            <a:pPr lvl="1" eaLnBrk="1" hangingPunct="1">
              <a:lnSpc>
                <a:spcPct val="90000"/>
              </a:lnSpc>
            </a:pPr>
            <a:r>
              <a:rPr lang="en-US" altLang="zh-CN" dirty="0">
                <a:ea typeface="宋体" panose="02010600030101010101" pitchFamily="2" charset="-122"/>
              </a:rPr>
              <a:t>1,2,3,4,…</a:t>
            </a:r>
          </a:p>
          <a:p>
            <a:pPr lvl="1" eaLnBrk="1" hangingPunct="1">
              <a:lnSpc>
                <a:spcPct val="90000"/>
              </a:lnSpc>
            </a:pPr>
            <a:r>
              <a:rPr lang="en-US" altLang="zh-CN" dirty="0">
                <a:ea typeface="宋体" panose="02010600030101010101" pitchFamily="2" charset="-122"/>
              </a:rPr>
              <a:t>1,3,5,7,9,…</a:t>
            </a:r>
          </a:p>
          <a:p>
            <a:pPr lvl="1" eaLnBrk="1" hangingPunct="1">
              <a:lnSpc>
                <a:spcPct val="90000"/>
              </a:lnSpc>
            </a:pPr>
            <a:r>
              <a:rPr lang="en-US" altLang="zh-CN" dirty="0">
                <a:ea typeface="宋体" panose="02010600030101010101" pitchFamily="2" charset="-122"/>
              </a:rPr>
              <a:t>2,3,5,7,11,... </a:t>
            </a:r>
          </a:p>
        </p:txBody>
      </p:sp>
      <p:sp>
        <p:nvSpPr>
          <p:cNvPr id="313348" name="Text Box 4"/>
          <p:cNvSpPr txBox="1"/>
          <p:nvPr/>
        </p:nvSpPr>
        <p:spPr>
          <a:xfrm>
            <a:off x="3505200" y="4267200"/>
            <a:ext cx="393223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5 (the 5th smallest number &gt;0)</a:t>
            </a:r>
          </a:p>
        </p:txBody>
      </p:sp>
      <p:sp>
        <p:nvSpPr>
          <p:cNvPr id="313349" name="Text Box 5"/>
          <p:cNvSpPr txBox="1"/>
          <p:nvPr/>
        </p:nvSpPr>
        <p:spPr>
          <a:xfrm>
            <a:off x="3505200" y="4724400"/>
            <a:ext cx="461803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11 (the 6th smallest odd number &gt;0)</a:t>
            </a:r>
          </a:p>
        </p:txBody>
      </p:sp>
      <p:sp>
        <p:nvSpPr>
          <p:cNvPr id="313350" name="Text Box 6"/>
          <p:cNvSpPr txBox="1"/>
          <p:nvPr/>
        </p:nvSpPr>
        <p:spPr>
          <a:xfrm>
            <a:off x="3505200" y="5181600"/>
            <a:ext cx="447040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a:spcBef>
                <a:spcPct val="50000"/>
              </a:spcBef>
              <a:buClrTx/>
              <a:buSzPct val="100000"/>
              <a:buNone/>
            </a:pPr>
            <a:r>
              <a:rPr lang="en-US" altLang="zh-CN" sz="2400" dirty="0">
                <a:latin typeface="Times New Roman" panose="02020603050405020304" pitchFamily="18" charset="0"/>
                <a:ea typeface="宋体" panose="02010600030101010101" pitchFamily="2" charset="-122"/>
              </a:rPr>
              <a:t>13 (the 6th smallest prime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3348"/>
                                        </p:tgtEl>
                                        <p:attrNameLst>
                                          <p:attrName>style.visibility</p:attrName>
                                        </p:attrNameLst>
                                      </p:cBhvr>
                                      <p:to>
                                        <p:strVal val="visible"/>
                                      </p:to>
                                    </p:set>
                                    <p:anim calcmode="lin" valueType="num">
                                      <p:cBhvr additive="base">
                                        <p:cTn id="7" dur="500" fill="hold"/>
                                        <p:tgtEl>
                                          <p:spTgt spid="313348"/>
                                        </p:tgtEl>
                                        <p:attrNameLst>
                                          <p:attrName>ppt_x</p:attrName>
                                        </p:attrNameLst>
                                      </p:cBhvr>
                                      <p:tavLst>
                                        <p:tav tm="0">
                                          <p:val>
                                            <p:strVal val="1+#ppt_w/2"/>
                                          </p:val>
                                        </p:tav>
                                        <p:tav tm="100000">
                                          <p:val>
                                            <p:strVal val="#ppt_x"/>
                                          </p:val>
                                        </p:tav>
                                      </p:tavLst>
                                    </p:anim>
                                    <p:anim calcmode="lin" valueType="num">
                                      <p:cBhvr additive="base">
                                        <p:cTn id="8" dur="500" fill="hold"/>
                                        <p:tgtEl>
                                          <p:spTgt spid="31334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3349"/>
                                        </p:tgtEl>
                                        <p:attrNameLst>
                                          <p:attrName>style.visibility</p:attrName>
                                        </p:attrNameLst>
                                      </p:cBhvr>
                                      <p:to>
                                        <p:strVal val="visible"/>
                                      </p:to>
                                    </p:set>
                                    <p:anim calcmode="lin" valueType="num">
                                      <p:cBhvr additive="base">
                                        <p:cTn id="13" dur="500" fill="hold"/>
                                        <p:tgtEl>
                                          <p:spTgt spid="313349"/>
                                        </p:tgtEl>
                                        <p:attrNameLst>
                                          <p:attrName>ppt_x</p:attrName>
                                        </p:attrNameLst>
                                      </p:cBhvr>
                                      <p:tavLst>
                                        <p:tav tm="0">
                                          <p:val>
                                            <p:strVal val="1+#ppt_w/2"/>
                                          </p:val>
                                        </p:tav>
                                        <p:tav tm="100000">
                                          <p:val>
                                            <p:strVal val="#ppt_x"/>
                                          </p:val>
                                        </p:tav>
                                      </p:tavLst>
                                    </p:anim>
                                    <p:anim calcmode="lin" valueType="num">
                                      <p:cBhvr additive="base">
                                        <p:cTn id="14" dur="500" fill="hold"/>
                                        <p:tgtEl>
                                          <p:spTgt spid="31334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3350"/>
                                        </p:tgtEl>
                                        <p:attrNameLst>
                                          <p:attrName>style.visibility</p:attrName>
                                        </p:attrNameLst>
                                      </p:cBhvr>
                                      <p:to>
                                        <p:strVal val="visible"/>
                                      </p:to>
                                    </p:set>
                                    <p:anim calcmode="lin" valueType="num">
                                      <p:cBhvr additive="base">
                                        <p:cTn id="19" dur="500" fill="hold"/>
                                        <p:tgtEl>
                                          <p:spTgt spid="313350"/>
                                        </p:tgtEl>
                                        <p:attrNameLst>
                                          <p:attrName>ppt_x</p:attrName>
                                        </p:attrNameLst>
                                      </p:cBhvr>
                                      <p:tavLst>
                                        <p:tav tm="0">
                                          <p:val>
                                            <p:strVal val="1+#ppt_w/2"/>
                                          </p:val>
                                        </p:tav>
                                        <p:tav tm="100000">
                                          <p:val>
                                            <p:strVal val="#ppt_x"/>
                                          </p:val>
                                        </p:tav>
                                      </p:tavLst>
                                    </p:anim>
                                    <p:anim calcmode="lin" valueType="num">
                                      <p:cBhvr additive="base">
                                        <p:cTn id="20" dur="500" fill="hold"/>
                                        <p:tgtEl>
                                          <p:spTgt spid="31335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8" grpId="0"/>
      <p:bldP spid="313349" grpId="0"/>
      <p:bldP spid="31335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457200" y="152400"/>
            <a:ext cx="7543800" cy="1066800"/>
          </a:xfrm>
        </p:spPr>
        <p:txBody>
          <a:bodyPr vert="horz" wrap="square" lIns="91440" tIns="45720" rIns="91440" bIns="45720" anchor="ctr"/>
          <a:lstStyle/>
          <a:p>
            <a:pPr eaLnBrk="1" hangingPunct="1"/>
            <a:r>
              <a:rPr lang="en-US" altLang="zh-CN" dirty="0">
                <a:ea typeface="宋体" panose="02010600030101010101" pitchFamily="2" charset="-122"/>
              </a:rPr>
              <a:t>What are Strings, Really?</a:t>
            </a:r>
          </a:p>
        </p:txBody>
      </p:sp>
      <p:sp>
        <p:nvSpPr>
          <p:cNvPr id="12291" name="Rectangle 3"/>
          <p:cNvSpPr>
            <a:spLocks noGrp="1"/>
          </p:cNvSpPr>
          <p:nvPr>
            <p:ph idx="1"/>
          </p:nvPr>
        </p:nvSpPr>
        <p:spPr>
          <a:xfrm>
            <a:off x="381000" y="1524000"/>
            <a:ext cx="8458200" cy="4800600"/>
          </a:xfrm>
        </p:spPr>
        <p:txBody>
          <a:bodyPr vert="horz" wrap="square" lIns="91440" tIns="45720" rIns="91440" bIns="45720" anchor="t"/>
          <a:lstStyle/>
          <a:p>
            <a:pPr eaLnBrk="1" hangingPunct="1">
              <a:lnSpc>
                <a:spcPct val="90000"/>
              </a:lnSpc>
            </a:pPr>
            <a:r>
              <a:rPr lang="en-US" altLang="zh-CN" sz="2800" dirty="0">
                <a:ea typeface="宋体" panose="02010600030101010101" pitchFamily="2" charset="-122"/>
              </a:rPr>
              <a:t>This book says “finite sequences of the form </a:t>
            </a:r>
            <a:r>
              <a:rPr lang="en-US" altLang="zh-CN" sz="2800" i="1" dirty="0">
                <a:solidFill>
                  <a:srgbClr val="FF0000"/>
                </a:solidFill>
                <a:ea typeface="宋体" panose="02010600030101010101" pitchFamily="2" charset="-122"/>
              </a:rPr>
              <a:t>a</a:t>
            </a:r>
            <a:r>
              <a:rPr lang="en-US" altLang="zh-CN" sz="2800" baseline="-25000" dirty="0">
                <a:solidFill>
                  <a:srgbClr val="FF0000"/>
                </a:solidFill>
                <a:ea typeface="宋体" panose="02010600030101010101" pitchFamily="2" charset="-122"/>
              </a:rPr>
              <a:t>1</a:t>
            </a:r>
            <a:r>
              <a:rPr lang="en-US" altLang="zh-CN" sz="2800" dirty="0">
                <a:solidFill>
                  <a:srgbClr val="FF0000"/>
                </a:solidFill>
                <a:ea typeface="宋体" panose="02010600030101010101" pitchFamily="2" charset="-122"/>
              </a:rPr>
              <a:t>, </a:t>
            </a:r>
            <a:r>
              <a:rPr lang="en-US" altLang="zh-CN" sz="2800" i="1" dirty="0">
                <a:solidFill>
                  <a:srgbClr val="FF0000"/>
                </a:solidFill>
                <a:ea typeface="宋体" panose="02010600030101010101" pitchFamily="2" charset="-122"/>
              </a:rPr>
              <a:t>a</a:t>
            </a:r>
            <a:r>
              <a:rPr lang="en-US" altLang="zh-CN" sz="2800" baseline="-25000" dirty="0">
                <a:solidFill>
                  <a:srgbClr val="FF0000"/>
                </a:solidFill>
                <a:ea typeface="宋体" panose="02010600030101010101" pitchFamily="2" charset="-122"/>
              </a:rPr>
              <a:t>2</a:t>
            </a:r>
            <a:r>
              <a:rPr lang="en-US" altLang="zh-CN" sz="2800" dirty="0">
                <a:solidFill>
                  <a:srgbClr val="FF0000"/>
                </a:solidFill>
                <a:ea typeface="宋体" panose="02010600030101010101" pitchFamily="2" charset="-122"/>
              </a:rPr>
              <a:t>, …, </a:t>
            </a:r>
            <a:r>
              <a:rPr lang="en-US" altLang="zh-CN" sz="2800" i="1" dirty="0">
                <a:solidFill>
                  <a:srgbClr val="FF0000"/>
                </a:solidFill>
                <a:ea typeface="宋体" panose="02010600030101010101" pitchFamily="2" charset="-122"/>
              </a:rPr>
              <a:t>a</a:t>
            </a:r>
            <a:r>
              <a:rPr lang="en-US" altLang="zh-CN" sz="2800" i="1" baseline="-25000" dirty="0">
                <a:solidFill>
                  <a:srgbClr val="FF0000"/>
                </a:solidFill>
                <a:ea typeface="宋体" panose="02010600030101010101" pitchFamily="2" charset="-122"/>
              </a:rPr>
              <a:t>n</a:t>
            </a:r>
            <a:r>
              <a:rPr lang="en-US" altLang="zh-CN" sz="2800" dirty="0">
                <a:ea typeface="宋体" panose="02010600030101010101" pitchFamily="2" charset="-122"/>
              </a:rPr>
              <a:t> are called </a:t>
            </a:r>
            <a:r>
              <a:rPr lang="en-US" altLang="zh-CN" sz="2800" i="1" dirty="0">
                <a:ea typeface="宋体" panose="02010600030101010101" pitchFamily="2" charset="-122"/>
              </a:rPr>
              <a:t>strings</a:t>
            </a:r>
            <a:r>
              <a:rPr lang="en-US" altLang="zh-CN" sz="2800" dirty="0">
                <a:ea typeface="宋体" panose="02010600030101010101" pitchFamily="2" charset="-122"/>
              </a:rPr>
              <a:t>”, </a:t>
            </a:r>
          </a:p>
          <a:p>
            <a:pPr lvl="1" eaLnBrk="1" hangingPunct="1">
              <a:lnSpc>
                <a:spcPct val="90000"/>
              </a:lnSpc>
            </a:pPr>
            <a:r>
              <a:rPr lang="en-US" altLang="zh-CN" sz="2400" dirty="0">
                <a:ea typeface="宋体" panose="02010600030101010101" pitchFamily="2" charset="-122"/>
              </a:rPr>
              <a:t>but </a:t>
            </a:r>
            <a:r>
              <a:rPr lang="en-US" altLang="zh-CN" sz="2400" i="1" dirty="0">
                <a:ea typeface="宋体" panose="02010600030101010101" pitchFamily="2" charset="-122"/>
              </a:rPr>
              <a:t>infinite</a:t>
            </a:r>
            <a:r>
              <a:rPr lang="en-US" altLang="zh-CN" sz="2400" dirty="0">
                <a:ea typeface="宋体" panose="02010600030101010101" pitchFamily="2" charset="-122"/>
              </a:rPr>
              <a:t> strings are also discussed sometimes.</a:t>
            </a:r>
          </a:p>
          <a:p>
            <a:pPr lvl="1" eaLnBrk="1" hangingPunct="1">
              <a:lnSpc>
                <a:spcPct val="90000"/>
              </a:lnSpc>
            </a:pPr>
            <a:endParaRPr lang="en-US" altLang="zh-CN" sz="1000" dirty="0">
              <a:ea typeface="宋体" panose="02010600030101010101" pitchFamily="2" charset="-122"/>
            </a:endParaRPr>
          </a:p>
          <a:p>
            <a:pPr eaLnBrk="1" hangingPunct="1">
              <a:lnSpc>
                <a:spcPct val="90000"/>
              </a:lnSpc>
            </a:pPr>
            <a:r>
              <a:rPr lang="en-US" altLang="zh-CN" sz="2800" dirty="0">
                <a:ea typeface="宋体" panose="02010600030101010101" pitchFamily="2" charset="-122"/>
              </a:rPr>
              <a:t>Strings are normally restricted to sequences composed of </a:t>
            </a:r>
            <a:r>
              <a:rPr lang="en-US" altLang="zh-CN" sz="2800" i="1" dirty="0">
                <a:ea typeface="宋体" panose="02010600030101010101" pitchFamily="2" charset="-122"/>
              </a:rPr>
              <a:t>symbols</a:t>
            </a:r>
            <a:r>
              <a:rPr lang="en-US" altLang="zh-CN" sz="2800" dirty="0">
                <a:ea typeface="宋体" panose="02010600030101010101" pitchFamily="2" charset="-122"/>
              </a:rPr>
              <a:t> drawn from a finite </a:t>
            </a:r>
            <a:r>
              <a:rPr lang="en-US" altLang="zh-CN" sz="2800" i="1" dirty="0">
                <a:ea typeface="宋体" panose="02010600030101010101" pitchFamily="2" charset="-122"/>
              </a:rPr>
              <a:t>alphabet.</a:t>
            </a:r>
            <a:endParaRPr lang="zh-CN" altLang="en-US" sz="2800" dirty="0">
              <a:ea typeface="宋体" panose="02010600030101010101" pitchFamily="2" charset="-122"/>
            </a:endParaRPr>
          </a:p>
          <a:p>
            <a:pPr lvl="1" eaLnBrk="1" hangingPunct="1">
              <a:lnSpc>
                <a:spcPct val="90000"/>
              </a:lnSpc>
            </a:pPr>
            <a:endParaRPr lang="en-US" altLang="zh-CN" sz="1000" dirty="0">
              <a:ea typeface="宋体" panose="02010600030101010101" pitchFamily="2" charset="-122"/>
            </a:endParaRPr>
          </a:p>
          <a:p>
            <a:pPr eaLnBrk="1" hangingPunct="1">
              <a:lnSpc>
                <a:spcPct val="90000"/>
              </a:lnSpc>
            </a:pPr>
            <a:r>
              <a:rPr lang="en-US" altLang="zh-CN" sz="2800" dirty="0">
                <a:ea typeface="宋体" panose="02010600030101010101" pitchFamily="2" charset="-122"/>
              </a:rPr>
              <a:t>Either way, the </a:t>
            </a:r>
            <a:r>
              <a:rPr lang="en-US" altLang="zh-CN" sz="2800" i="1" dirty="0">
                <a:ea typeface="宋体" panose="02010600030101010101" pitchFamily="2" charset="-122"/>
              </a:rPr>
              <a:t>length </a:t>
            </a:r>
            <a:r>
              <a:rPr lang="en-US" altLang="zh-CN" sz="2800" dirty="0">
                <a:ea typeface="宋体" panose="02010600030101010101" pitchFamily="2" charset="-122"/>
              </a:rPr>
              <a:t>of a (finite) string is just its number of terms (or of distinct indices).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Strings, more formally</a:t>
            </a:r>
          </a:p>
        </p:txBody>
      </p:sp>
      <p:sp>
        <p:nvSpPr>
          <p:cNvPr id="14339" name="Rectangle 3"/>
          <p:cNvSpPr>
            <a:spLocks noGrp="1"/>
          </p:cNvSpPr>
          <p:nvPr>
            <p:ph idx="1"/>
          </p:nvPr>
        </p:nvSpPr>
        <p:spPr>
          <a:xfrm>
            <a:off x="304800" y="1447800"/>
            <a:ext cx="8686800" cy="3962400"/>
          </a:xfrm>
        </p:spPr>
        <p:txBody>
          <a:bodyPr vert="horz" wrap="square" lIns="91440" tIns="45720" rIns="91440" bIns="45720" anchor="t"/>
          <a:lstStyle/>
          <a:p>
            <a:pPr eaLnBrk="1" hangingPunct="1">
              <a:lnSpc>
                <a:spcPct val="90000"/>
              </a:lnSpc>
            </a:pPr>
            <a:r>
              <a:rPr lang="en-US" altLang="zh-CN" sz="2800" dirty="0">
                <a:ea typeface="宋体" panose="02010600030101010101" pitchFamily="2" charset="-122"/>
              </a:rPr>
              <a:t>Let </a:t>
            </a:r>
            <a:r>
              <a:rPr lang="en-US" altLang="zh-CN" sz="2800" dirty="0">
                <a:solidFill>
                  <a:srgbClr val="FF0000"/>
                </a:solidFill>
                <a:ea typeface="宋体" panose="02010600030101010101" pitchFamily="2" charset="-122"/>
                <a:sym typeface="Symbol" panose="05050102010706020507" pitchFamily="18" charset="2"/>
              </a:rPr>
              <a:t></a:t>
            </a:r>
            <a:r>
              <a:rPr lang="en-US" altLang="zh-CN" sz="2800" dirty="0">
                <a:ea typeface="宋体" panose="02010600030101010101" pitchFamily="2" charset="-122"/>
                <a:sym typeface="Symbol" panose="05050102010706020507" pitchFamily="18" charset="2"/>
              </a:rPr>
              <a:t> be a finite set of </a:t>
            </a:r>
            <a:r>
              <a:rPr lang="en-US" altLang="zh-CN" sz="2800" i="1" dirty="0">
                <a:ea typeface="宋体" panose="02010600030101010101" pitchFamily="2" charset="-122"/>
                <a:sym typeface="Symbol" panose="05050102010706020507" pitchFamily="18" charset="2"/>
              </a:rPr>
              <a:t>symbols</a:t>
            </a:r>
            <a:r>
              <a:rPr lang="en-US" altLang="zh-CN" sz="2800" dirty="0">
                <a:ea typeface="宋体" panose="02010600030101010101" pitchFamily="2" charset="-122"/>
                <a:sym typeface="Symbol" panose="05050102010706020507" pitchFamily="18" charset="2"/>
              </a:rPr>
              <a:t>, </a:t>
            </a:r>
            <a:r>
              <a:rPr lang="en-US" altLang="zh-CN" sz="2800" i="1" dirty="0">
                <a:ea typeface="宋体" panose="02010600030101010101" pitchFamily="2" charset="-122"/>
                <a:sym typeface="Symbol" panose="05050102010706020507" pitchFamily="18" charset="2"/>
              </a:rPr>
              <a:t>i.e. </a:t>
            </a:r>
            <a:r>
              <a:rPr lang="en-US" altLang="zh-CN" sz="2800" dirty="0">
                <a:ea typeface="宋体" panose="02010600030101010101" pitchFamily="2" charset="-122"/>
                <a:sym typeface="Symbol" panose="05050102010706020507" pitchFamily="18" charset="2"/>
              </a:rPr>
              <a:t>an</a:t>
            </a:r>
            <a:r>
              <a:rPr lang="en-US" altLang="zh-CN" sz="2800" i="1" dirty="0">
                <a:ea typeface="宋体" panose="02010600030101010101" pitchFamily="2" charset="-122"/>
                <a:sym typeface="Symbol" panose="05050102010706020507" pitchFamily="18" charset="2"/>
              </a:rPr>
              <a:t> alphabet.</a:t>
            </a:r>
            <a:endParaRPr lang="en-US" altLang="zh-CN" sz="2800" dirty="0">
              <a:ea typeface="宋体" panose="02010600030101010101" pitchFamily="2" charset="-122"/>
              <a:sym typeface="Symbol" panose="05050102010706020507" pitchFamily="18" charset="2"/>
            </a:endParaRPr>
          </a:p>
          <a:p>
            <a:pPr lvl="1" eaLnBrk="1" hangingPunct="1">
              <a:lnSpc>
                <a:spcPct val="90000"/>
              </a:lnSpc>
            </a:pPr>
            <a:r>
              <a:rPr lang="en-US" altLang="zh-CN" sz="2400" dirty="0">
                <a:ea typeface="宋体" panose="02010600030101010101" pitchFamily="2" charset="-122"/>
                <a:sym typeface="Symbol" panose="05050102010706020507" pitchFamily="18" charset="2"/>
              </a:rPr>
              <a:t>A </a:t>
            </a:r>
            <a:r>
              <a:rPr lang="en-US" altLang="zh-CN" sz="2400" i="1" dirty="0">
                <a:ea typeface="宋体" panose="02010600030101010101" pitchFamily="2" charset="-122"/>
                <a:sym typeface="Symbol" panose="05050102010706020507" pitchFamily="18" charset="2"/>
              </a:rPr>
              <a:t>string</a:t>
            </a:r>
            <a:r>
              <a:rPr lang="en-US" altLang="zh-CN" sz="2400" dirty="0">
                <a:ea typeface="宋体" panose="02010600030101010101" pitchFamily="2" charset="-122"/>
                <a:sym typeface="Symbol" panose="05050102010706020507" pitchFamily="18" charset="2"/>
              </a:rPr>
              <a:t> </a:t>
            </a:r>
            <a:r>
              <a:rPr lang="en-US" altLang="zh-CN" sz="2400" i="1" dirty="0">
                <a:ea typeface="宋体" panose="02010600030101010101" pitchFamily="2" charset="-122"/>
                <a:sym typeface="Symbol" panose="05050102010706020507" pitchFamily="18" charset="2"/>
              </a:rPr>
              <a:t>s </a:t>
            </a:r>
            <a:r>
              <a:rPr lang="en-US" altLang="zh-CN" sz="2400" dirty="0">
                <a:ea typeface="宋体" panose="02010600030101010101" pitchFamily="2" charset="-122"/>
                <a:sym typeface="Symbol" panose="05050102010706020507" pitchFamily="18" charset="2"/>
              </a:rPr>
              <a:t>over alphabet </a:t>
            </a:r>
            <a:r>
              <a:rPr lang="en-US" altLang="zh-CN" sz="2400" dirty="0">
                <a:solidFill>
                  <a:srgbClr val="FF0000"/>
                </a:solidFill>
                <a:ea typeface="宋体" panose="02010600030101010101" pitchFamily="2" charset="-122"/>
                <a:sym typeface="Symbol" panose="05050102010706020507" pitchFamily="18" charset="2"/>
              </a:rPr>
              <a:t></a:t>
            </a:r>
            <a:r>
              <a:rPr lang="en-US" altLang="zh-CN" sz="2400" dirty="0">
                <a:ea typeface="宋体" panose="02010600030101010101" pitchFamily="2" charset="-122"/>
                <a:sym typeface="Symbol" panose="05050102010706020507" pitchFamily="18" charset="2"/>
              </a:rPr>
              <a:t> is any sequence </a:t>
            </a:r>
            <a:r>
              <a:rPr lang="en-US" altLang="zh-CN" sz="2400" dirty="0">
                <a:solidFill>
                  <a:srgbClr val="FF0000"/>
                </a:solidFill>
                <a:ea typeface="宋体" panose="02010600030101010101" pitchFamily="2" charset="-122"/>
                <a:sym typeface="Symbol" panose="05050102010706020507" pitchFamily="18" charset="2"/>
              </a:rPr>
              <a:t>{</a:t>
            </a:r>
            <a:r>
              <a:rPr lang="en-US" altLang="zh-CN" sz="2400" i="1" dirty="0">
                <a:solidFill>
                  <a:srgbClr val="FF0000"/>
                </a:solidFill>
                <a:ea typeface="宋体" panose="02010600030101010101" pitchFamily="2" charset="-122"/>
                <a:sym typeface="Symbol" panose="05050102010706020507" pitchFamily="18" charset="2"/>
              </a:rPr>
              <a:t>s</a:t>
            </a:r>
            <a:r>
              <a:rPr lang="en-US" altLang="zh-CN" sz="2400" i="1" baseline="-25000" dirty="0">
                <a:solidFill>
                  <a:srgbClr val="FF0000"/>
                </a:solidFill>
                <a:ea typeface="宋体" panose="02010600030101010101" pitchFamily="2" charset="-122"/>
                <a:sym typeface="Symbol" panose="05050102010706020507" pitchFamily="18" charset="2"/>
              </a:rPr>
              <a:t>n</a:t>
            </a:r>
            <a:r>
              <a:rPr lang="en-US" altLang="zh-CN" sz="2400" dirty="0">
                <a:solidFill>
                  <a:srgbClr val="FF0000"/>
                </a:solidFill>
                <a:ea typeface="宋体" panose="02010600030101010101" pitchFamily="2" charset="-122"/>
                <a:sym typeface="Symbol" panose="05050102010706020507" pitchFamily="18" charset="2"/>
              </a:rPr>
              <a:t>}</a:t>
            </a:r>
            <a:r>
              <a:rPr lang="en-US" altLang="zh-CN" sz="2400" dirty="0">
                <a:ea typeface="宋体" panose="02010600030101010101" pitchFamily="2" charset="-122"/>
                <a:sym typeface="Symbol" panose="05050102010706020507" pitchFamily="18" charset="2"/>
              </a:rPr>
              <a:t> of symbols, </a:t>
            </a:r>
            <a:r>
              <a:rPr lang="en-US" altLang="zh-CN" sz="2400" i="1" dirty="0">
                <a:solidFill>
                  <a:srgbClr val="FF0000"/>
                </a:solidFill>
                <a:ea typeface="宋体" panose="02010600030101010101" pitchFamily="2" charset="-122"/>
                <a:sym typeface="Symbol" panose="05050102010706020507" pitchFamily="18" charset="2"/>
              </a:rPr>
              <a:t>s</a:t>
            </a:r>
            <a:r>
              <a:rPr lang="en-US" altLang="zh-CN" sz="2400" i="1" baseline="-25000" dirty="0">
                <a:solidFill>
                  <a:srgbClr val="FF0000"/>
                </a:solidFill>
                <a:ea typeface="宋体" panose="02010600030101010101" pitchFamily="2" charset="-122"/>
                <a:sym typeface="Symbol" panose="05050102010706020507" pitchFamily="18" charset="2"/>
              </a:rPr>
              <a:t>n</a:t>
            </a:r>
            <a:r>
              <a:rPr lang="en-US" altLang="zh-CN" sz="2400" dirty="0">
                <a:solidFill>
                  <a:srgbClr val="FF0000"/>
                </a:solidFill>
                <a:ea typeface="宋体" panose="02010600030101010101" pitchFamily="2" charset="-122"/>
                <a:sym typeface="Symbol" panose="05050102010706020507" pitchFamily="18" charset="2"/>
              </a:rPr>
              <a:t></a:t>
            </a:r>
            <a:r>
              <a:rPr lang="en-US" altLang="zh-CN" sz="2400" dirty="0">
                <a:ea typeface="宋体" panose="02010600030101010101" pitchFamily="2" charset="-122"/>
                <a:sym typeface="Symbol" panose="05050102010706020507" pitchFamily="18" charset="2"/>
              </a:rPr>
              <a:t>, normally indexed by </a:t>
            </a:r>
            <a:r>
              <a:rPr lang="en-US" altLang="zh-CN" sz="2400" b="1" dirty="0">
                <a:solidFill>
                  <a:srgbClr val="FF0000"/>
                </a:solidFill>
                <a:ea typeface="宋体" panose="02010600030101010101" pitchFamily="2" charset="-122"/>
                <a:sym typeface="Symbol" panose="05050102010706020507" pitchFamily="18" charset="2"/>
              </a:rPr>
              <a:t>N</a:t>
            </a:r>
            <a:r>
              <a:rPr lang="en-US" altLang="zh-CN" sz="2400" dirty="0">
                <a:ea typeface="宋体" panose="02010600030101010101" pitchFamily="2" charset="-122"/>
                <a:sym typeface="Symbol" panose="05050102010706020507" pitchFamily="18" charset="2"/>
              </a:rPr>
              <a:t> or </a:t>
            </a:r>
            <a:r>
              <a:rPr lang="en-US" altLang="zh-CN" sz="2400" b="1" dirty="0">
                <a:solidFill>
                  <a:srgbClr val="FF0000"/>
                </a:solidFill>
                <a:ea typeface="宋体" panose="02010600030101010101" pitchFamily="2" charset="-122"/>
                <a:sym typeface="Symbol" panose="05050102010706020507" pitchFamily="18" charset="2"/>
              </a:rPr>
              <a:t>N</a:t>
            </a:r>
            <a:r>
              <a:rPr lang="en-US" altLang="zh-CN" sz="2400" dirty="0">
                <a:solidFill>
                  <a:srgbClr val="FF0000"/>
                </a:solidFill>
                <a:ea typeface="宋体" panose="02010600030101010101" pitchFamily="2" charset="-122"/>
                <a:sym typeface="Symbol" panose="05050102010706020507" pitchFamily="18" charset="2"/>
              </a:rPr>
              <a:t>{0}</a:t>
            </a:r>
            <a:r>
              <a:rPr lang="en-US" altLang="zh-CN" sz="2400" dirty="0">
                <a:ea typeface="宋体" panose="02010600030101010101" pitchFamily="2" charset="-122"/>
                <a:sym typeface="Symbol" panose="05050102010706020507" pitchFamily="18" charset="2"/>
              </a:rPr>
              <a:t>.</a:t>
            </a:r>
          </a:p>
          <a:p>
            <a:pPr lvl="1" eaLnBrk="1" hangingPunct="1">
              <a:lnSpc>
                <a:spcPct val="90000"/>
              </a:lnSpc>
            </a:pPr>
            <a:endParaRPr lang="en-US" altLang="zh-CN" sz="1000" dirty="0">
              <a:ea typeface="宋体" panose="02010600030101010101" pitchFamily="2" charset="-122"/>
              <a:sym typeface="Symbol" panose="05050102010706020507" pitchFamily="18" charset="2"/>
            </a:endParaRPr>
          </a:p>
          <a:p>
            <a:pPr eaLnBrk="1" hangingPunct="1">
              <a:lnSpc>
                <a:spcPct val="90000"/>
              </a:lnSpc>
            </a:pPr>
            <a:r>
              <a:rPr lang="en-US" altLang="zh-CN" sz="2800" dirty="0">
                <a:ea typeface="宋体" panose="02010600030101010101" pitchFamily="2" charset="-122"/>
                <a:sym typeface="Symbol" panose="05050102010706020507" pitchFamily="18" charset="2"/>
              </a:rPr>
              <a:t>If </a:t>
            </a:r>
            <a:r>
              <a:rPr lang="en-US" altLang="zh-CN" sz="2800" i="1" dirty="0">
                <a:solidFill>
                  <a:srgbClr val="FF0000"/>
                </a:solidFill>
                <a:ea typeface="宋体" panose="02010600030101010101" pitchFamily="2" charset="-122"/>
                <a:sym typeface="Symbol" panose="05050102010706020507" pitchFamily="18" charset="2"/>
              </a:rPr>
              <a:t>a</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i="1" dirty="0">
                <a:solidFill>
                  <a:srgbClr val="FF0000"/>
                </a:solidFill>
                <a:ea typeface="宋体" panose="02010600030101010101" pitchFamily="2" charset="-122"/>
                <a:sym typeface="Symbol" panose="05050102010706020507" pitchFamily="18" charset="2"/>
              </a:rPr>
              <a:t>b</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i="1" dirty="0">
                <a:solidFill>
                  <a:srgbClr val="FF0000"/>
                </a:solidFill>
                <a:ea typeface="宋体" panose="02010600030101010101" pitchFamily="2" charset="-122"/>
                <a:sym typeface="Symbol" panose="05050102010706020507" pitchFamily="18" charset="2"/>
              </a:rPr>
              <a:t>c</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dirty="0">
                <a:ea typeface="宋体" panose="02010600030101010101" pitchFamily="2" charset="-122"/>
                <a:sym typeface="Symbol" panose="05050102010706020507" pitchFamily="18" charset="2"/>
              </a:rPr>
              <a:t> are symbols, the string </a:t>
            </a:r>
            <a:r>
              <a:rPr lang="en-US" altLang="zh-CN" sz="2800" i="1" dirty="0">
                <a:solidFill>
                  <a:srgbClr val="FF0000"/>
                </a:solidFill>
                <a:ea typeface="宋体" panose="02010600030101010101" pitchFamily="2" charset="-122"/>
                <a:sym typeface="Symbol" panose="05050102010706020507" pitchFamily="18" charset="2"/>
              </a:rPr>
              <a:t>s </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dirty="0">
                <a:solidFill>
                  <a:srgbClr val="FF0000"/>
                </a:solidFill>
                <a:ea typeface="宋体" panose="02010600030101010101" pitchFamily="2" charset="-122"/>
                <a:sym typeface="Symbol" panose="05050102010706020507" pitchFamily="18" charset="2"/>
              </a:rPr>
              <a:t> a</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i="1" dirty="0">
                <a:solidFill>
                  <a:srgbClr val="FF0000"/>
                </a:solidFill>
                <a:ea typeface="宋体" panose="02010600030101010101" pitchFamily="2" charset="-122"/>
                <a:sym typeface="Symbol" panose="05050102010706020507" pitchFamily="18" charset="2"/>
              </a:rPr>
              <a:t>b</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i="1" dirty="0">
                <a:solidFill>
                  <a:srgbClr val="FF0000"/>
                </a:solidFill>
                <a:ea typeface="宋体" panose="02010600030101010101" pitchFamily="2" charset="-122"/>
                <a:sym typeface="Symbol" panose="05050102010706020507" pitchFamily="18" charset="2"/>
              </a:rPr>
              <a:t>c</a:t>
            </a:r>
            <a:r>
              <a:rPr lang="en-US" altLang="zh-CN" sz="2800" dirty="0">
                <a:solidFill>
                  <a:srgbClr val="FF0000"/>
                </a:solidFill>
                <a:ea typeface="宋体" panose="02010600030101010101" pitchFamily="2" charset="-122"/>
                <a:sym typeface="Symbol" panose="05050102010706020507" pitchFamily="18" charset="2"/>
              </a:rPr>
              <a:t>, …</a:t>
            </a:r>
            <a:r>
              <a:rPr lang="en-US" altLang="zh-CN" sz="2800" dirty="0">
                <a:ea typeface="宋体" panose="02010600030101010101" pitchFamily="2" charset="-122"/>
                <a:sym typeface="Symbol" panose="05050102010706020507" pitchFamily="18" charset="2"/>
              </a:rPr>
              <a:t> can also be written </a:t>
            </a:r>
            <a:r>
              <a:rPr lang="en-US" altLang="zh-CN" sz="2800" i="1" dirty="0">
                <a:solidFill>
                  <a:srgbClr val="FF0000"/>
                </a:solidFill>
                <a:ea typeface="宋体" panose="02010600030101010101" pitchFamily="2" charset="-122"/>
                <a:sym typeface="Symbol" panose="05050102010706020507" pitchFamily="18" charset="2"/>
              </a:rPr>
              <a:t>abc…</a:t>
            </a:r>
            <a:r>
              <a:rPr lang="en-US" altLang="zh-CN" sz="2800" dirty="0">
                <a:solidFill>
                  <a:srgbClr val="000066"/>
                </a:solidFill>
                <a:ea typeface="宋体" panose="02010600030101010101" pitchFamily="2" charset="-122"/>
                <a:sym typeface="Symbol" panose="05050102010706020507" pitchFamily="18" charset="2"/>
              </a:rPr>
              <a:t>(</a:t>
            </a:r>
            <a:r>
              <a:rPr lang="en-US" altLang="zh-CN" sz="2800" i="1" dirty="0">
                <a:solidFill>
                  <a:srgbClr val="000066"/>
                </a:solidFill>
                <a:ea typeface="宋体" panose="02010600030101010101" pitchFamily="2" charset="-122"/>
                <a:sym typeface="Symbol" panose="05050102010706020507" pitchFamily="18" charset="2"/>
              </a:rPr>
              <a:t>i.e.</a:t>
            </a:r>
            <a:r>
              <a:rPr lang="en-US" altLang="zh-CN" sz="2800" dirty="0">
                <a:solidFill>
                  <a:srgbClr val="000066"/>
                </a:solidFill>
                <a:ea typeface="宋体" panose="02010600030101010101" pitchFamily="2" charset="-122"/>
                <a:sym typeface="Symbol" panose="05050102010706020507" pitchFamily="18" charset="2"/>
              </a:rPr>
              <a:t>, without commas).</a:t>
            </a:r>
          </a:p>
          <a:p>
            <a:pPr eaLnBrk="1" hangingPunct="1">
              <a:lnSpc>
                <a:spcPct val="90000"/>
              </a:lnSpc>
            </a:pPr>
            <a:endParaRPr lang="en-US" altLang="zh-CN" sz="1000" i="1" dirty="0">
              <a:solidFill>
                <a:schemeClr val="accent2"/>
              </a:solidFill>
              <a:ea typeface="宋体" panose="02010600030101010101" pitchFamily="2" charset="-122"/>
              <a:sym typeface="Symbol" panose="05050102010706020507" pitchFamily="18" charset="2"/>
            </a:endParaRPr>
          </a:p>
          <a:p>
            <a:pPr eaLnBrk="1" hangingPunct="1">
              <a:lnSpc>
                <a:spcPct val="90000"/>
              </a:lnSpc>
            </a:pPr>
            <a:r>
              <a:rPr lang="en-US" altLang="zh-CN" sz="2800" dirty="0">
                <a:ea typeface="宋体" panose="02010600030101010101" pitchFamily="2" charset="-122"/>
                <a:sym typeface="Symbol" panose="05050102010706020507" pitchFamily="18" charset="2"/>
              </a:rPr>
              <a:t>If </a:t>
            </a:r>
            <a:r>
              <a:rPr lang="en-US" altLang="zh-CN" sz="2800" i="1" dirty="0">
                <a:solidFill>
                  <a:srgbClr val="FF0000"/>
                </a:solidFill>
                <a:ea typeface="宋体" panose="02010600030101010101" pitchFamily="2" charset="-122"/>
                <a:sym typeface="Symbol" panose="05050102010706020507" pitchFamily="18" charset="2"/>
              </a:rPr>
              <a:t>s</a:t>
            </a:r>
            <a:r>
              <a:rPr lang="en-US" altLang="zh-CN" sz="2800" dirty="0">
                <a:ea typeface="宋体" panose="02010600030101010101" pitchFamily="2" charset="-122"/>
                <a:sym typeface="Symbol" panose="05050102010706020507" pitchFamily="18" charset="2"/>
              </a:rPr>
              <a:t> is a finite string and </a:t>
            </a:r>
            <a:r>
              <a:rPr lang="en-US" altLang="zh-CN" sz="2800" i="1" dirty="0">
                <a:solidFill>
                  <a:srgbClr val="FF0000"/>
                </a:solidFill>
                <a:ea typeface="宋体" panose="02010600030101010101" pitchFamily="2" charset="-122"/>
                <a:sym typeface="Symbol" panose="05050102010706020507" pitchFamily="18" charset="2"/>
              </a:rPr>
              <a:t>t</a:t>
            </a:r>
            <a:r>
              <a:rPr lang="en-US" altLang="zh-CN" sz="2800" dirty="0">
                <a:ea typeface="宋体" panose="02010600030101010101" pitchFamily="2" charset="-122"/>
                <a:sym typeface="Symbol" panose="05050102010706020507" pitchFamily="18" charset="2"/>
              </a:rPr>
              <a:t> is any string, then the </a:t>
            </a:r>
            <a:r>
              <a:rPr lang="en-US" altLang="zh-CN" sz="2800" i="1" dirty="0">
                <a:ea typeface="宋体" panose="02010600030101010101" pitchFamily="2" charset="-122"/>
                <a:sym typeface="Symbol" panose="05050102010706020507" pitchFamily="18" charset="2"/>
              </a:rPr>
              <a:t>concatenation</a:t>
            </a:r>
            <a:r>
              <a:rPr lang="en-US" altLang="zh-CN" sz="2800" dirty="0">
                <a:ea typeface="宋体" panose="02010600030101010101" pitchFamily="2" charset="-122"/>
                <a:sym typeface="Symbol" panose="05050102010706020507" pitchFamily="18" charset="2"/>
              </a:rPr>
              <a:t> </a:t>
            </a:r>
            <a:r>
              <a:rPr lang="en-US" altLang="zh-CN" sz="2800" i="1" dirty="0">
                <a:ea typeface="宋体" panose="02010600030101010101" pitchFamily="2" charset="-122"/>
                <a:sym typeface="Symbol" panose="05050102010706020507" pitchFamily="18" charset="2"/>
              </a:rPr>
              <a:t>of</a:t>
            </a:r>
            <a:r>
              <a:rPr lang="en-US" altLang="zh-CN" sz="2800" dirty="0">
                <a:ea typeface="宋体" panose="02010600030101010101" pitchFamily="2" charset="-122"/>
                <a:sym typeface="Symbol" panose="05050102010706020507" pitchFamily="18" charset="2"/>
              </a:rPr>
              <a:t> </a:t>
            </a:r>
            <a:r>
              <a:rPr lang="en-US" altLang="zh-CN" sz="2800" i="1" dirty="0">
                <a:solidFill>
                  <a:srgbClr val="FF0000"/>
                </a:solidFill>
                <a:ea typeface="宋体" panose="02010600030101010101" pitchFamily="2" charset="-122"/>
                <a:sym typeface="Symbol" panose="05050102010706020507" pitchFamily="18" charset="2"/>
              </a:rPr>
              <a:t>s</a:t>
            </a:r>
            <a:r>
              <a:rPr lang="en-US" altLang="zh-CN" sz="2800" i="1" dirty="0">
                <a:ea typeface="宋体" panose="02010600030101010101" pitchFamily="2" charset="-122"/>
                <a:sym typeface="Symbol" panose="05050102010706020507" pitchFamily="18" charset="2"/>
              </a:rPr>
              <a:t> with </a:t>
            </a:r>
            <a:r>
              <a:rPr lang="en-US" altLang="zh-CN" sz="2800" i="1" dirty="0">
                <a:solidFill>
                  <a:srgbClr val="FF0000"/>
                </a:solidFill>
                <a:ea typeface="宋体" panose="02010600030101010101" pitchFamily="2" charset="-122"/>
                <a:sym typeface="Symbol" panose="05050102010706020507" pitchFamily="18" charset="2"/>
              </a:rPr>
              <a:t>t</a:t>
            </a:r>
            <a:r>
              <a:rPr lang="en-US" altLang="zh-CN" sz="2800" dirty="0">
                <a:ea typeface="宋体" panose="02010600030101010101" pitchFamily="2" charset="-122"/>
                <a:sym typeface="Symbol" panose="05050102010706020507" pitchFamily="18" charset="2"/>
              </a:rPr>
              <a:t>, written just </a:t>
            </a:r>
            <a:r>
              <a:rPr lang="en-US" altLang="zh-CN" sz="2800" i="1" dirty="0">
                <a:solidFill>
                  <a:srgbClr val="FF0000"/>
                </a:solidFill>
                <a:ea typeface="宋体" panose="02010600030101010101" pitchFamily="2" charset="-122"/>
                <a:sym typeface="Symbol" panose="05050102010706020507" pitchFamily="18" charset="2"/>
              </a:rPr>
              <a:t>st</a:t>
            </a:r>
            <a:r>
              <a:rPr lang="en-US" altLang="zh-CN" sz="2800" i="1" dirty="0">
                <a:ea typeface="宋体" panose="02010600030101010101" pitchFamily="2" charset="-122"/>
                <a:sym typeface="Symbol" panose="05050102010706020507" pitchFamily="18" charset="2"/>
              </a:rPr>
              <a:t>,</a:t>
            </a:r>
            <a:r>
              <a:rPr lang="en-US" altLang="zh-CN" sz="2800" dirty="0">
                <a:ea typeface="宋体" panose="02010600030101010101" pitchFamily="2" charset="-122"/>
                <a:sym typeface="Symbol" panose="05050102010706020507" pitchFamily="18" charset="2"/>
              </a:rPr>
              <a:t> </a:t>
            </a:r>
          </a:p>
          <a:p>
            <a:pPr lvl="1" eaLnBrk="1" hangingPunct="1">
              <a:lnSpc>
                <a:spcPct val="90000"/>
              </a:lnSpc>
            </a:pPr>
            <a:r>
              <a:rPr lang="en-US" altLang="zh-CN" sz="2400" dirty="0">
                <a:ea typeface="宋体" panose="02010600030101010101" pitchFamily="2" charset="-122"/>
                <a:sym typeface="Symbol" panose="05050102010706020507" pitchFamily="18" charset="2"/>
              </a:rPr>
              <a:t>is simply the string consisting of the symbols in </a:t>
            </a:r>
            <a:r>
              <a:rPr lang="en-US" altLang="zh-CN" sz="2400" i="1" dirty="0">
                <a:solidFill>
                  <a:srgbClr val="FF0000"/>
                </a:solidFill>
                <a:ea typeface="宋体" panose="02010600030101010101" pitchFamily="2" charset="-122"/>
                <a:sym typeface="Symbol" panose="05050102010706020507" pitchFamily="18" charset="2"/>
              </a:rPr>
              <a:t>s</a:t>
            </a:r>
            <a:r>
              <a:rPr lang="en-US" altLang="zh-CN" sz="2400" dirty="0">
                <a:ea typeface="宋体" panose="02010600030101010101" pitchFamily="2" charset="-122"/>
                <a:sym typeface="Symbol" panose="05050102010706020507" pitchFamily="18" charset="2"/>
              </a:rPr>
              <a:t>, in sequence, followed by the symbols in </a:t>
            </a:r>
            <a:r>
              <a:rPr lang="en-US" altLang="zh-CN" sz="2400" i="1" dirty="0">
                <a:solidFill>
                  <a:srgbClr val="FF0000"/>
                </a:solidFill>
                <a:ea typeface="宋体" panose="02010600030101010101" pitchFamily="2" charset="-122"/>
                <a:sym typeface="Symbol" panose="05050102010706020507" pitchFamily="18" charset="2"/>
              </a:rPr>
              <a:t>t</a:t>
            </a:r>
            <a:r>
              <a:rPr lang="en-US" altLang="zh-CN" sz="2400" dirty="0">
                <a:ea typeface="宋体" panose="02010600030101010101" pitchFamily="2" charset="-122"/>
                <a:sym typeface="Symbol" panose="05050102010706020507" pitchFamily="18" charset="2"/>
              </a:rPr>
              <a:t>, in sequence.</a:t>
            </a:r>
            <a:endParaRPr lang="en-US" altLang="zh-CN" sz="2400" i="1" dirty="0">
              <a:ea typeface="宋体" panose="02010600030101010101" pitchFamily="2" charset="-122"/>
              <a:sym typeface="Symbol" panose="05050102010706020507" pitchFamily="18" charset="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The Empty Set</a:t>
            </a:r>
          </a:p>
        </p:txBody>
      </p:sp>
      <p:sp>
        <p:nvSpPr>
          <p:cNvPr id="14339" name="Rectangle 3"/>
          <p:cNvSpPr>
            <a:spLocks noGrp="1"/>
          </p:cNvSpPr>
          <p:nvPr>
            <p:ph idx="1"/>
          </p:nvPr>
        </p:nvSpPr>
        <p:spPr/>
        <p:txBody>
          <a:bodyPr vert="horz" wrap="square" lIns="91440" tIns="45720" rIns="91440" bIns="45720" anchor="t"/>
          <a:lstStyle/>
          <a:p>
            <a:pPr eaLnBrk="1" hangingPunct="1"/>
            <a:r>
              <a:rPr lang="zh-CN" altLang="en-US" dirty="0">
                <a:ea typeface="宋体" panose="02010600030101010101" pitchFamily="2" charset="-122"/>
                <a:sym typeface="Symbol" panose="05050102010706020507" pitchFamily="18" charset="2"/>
              </a:rPr>
              <a:t> </a:t>
            </a:r>
            <a:r>
              <a:rPr lang="en-US" altLang="zh-CN" dirty="0">
                <a:ea typeface="宋体" panose="02010600030101010101" pitchFamily="2" charset="-122"/>
                <a:sym typeface="Symbol" panose="05050102010706020507" pitchFamily="18" charset="2"/>
              </a:rPr>
              <a:t>(“null”, “the empty set”) is the unique set that contains no elements whatsoever.</a:t>
            </a:r>
          </a:p>
          <a:p>
            <a:pPr eaLnBrk="1" hangingPunct="1"/>
            <a:r>
              <a:rPr lang="en-US" altLang="zh-CN" dirty="0">
                <a:ea typeface="宋体" panose="02010600030101010101" pitchFamily="2" charset="-122"/>
                <a:sym typeface="Symbol" panose="05050102010706020507" pitchFamily="18" charset="2"/>
              </a:rPr>
              <a:t> = {} = {</a:t>
            </a:r>
            <a:r>
              <a:rPr lang="en-US" altLang="zh-CN" i="1" dirty="0">
                <a:ea typeface="宋体" panose="02010600030101010101" pitchFamily="2" charset="-122"/>
                <a:sym typeface="Symbol" panose="05050102010706020507" pitchFamily="18" charset="2"/>
              </a:rPr>
              <a:t>x|</a:t>
            </a:r>
            <a:r>
              <a:rPr lang="en-US" altLang="zh-CN" b="1" dirty="0">
                <a:ea typeface="宋体" panose="02010600030101010101" pitchFamily="2" charset="-122"/>
                <a:sym typeface="Symbol" panose="05050102010706020507" pitchFamily="18" charset="2"/>
              </a:rPr>
              <a:t>False</a:t>
            </a:r>
            <a:r>
              <a:rPr lang="en-US" altLang="zh-CN" dirty="0">
                <a:ea typeface="宋体" panose="02010600030101010101" pitchFamily="2" charset="-122"/>
                <a:sym typeface="Symbol" panose="05050102010706020507" pitchFamily="18" charset="2"/>
              </a:rPr>
              <a:t>}</a:t>
            </a:r>
          </a:p>
          <a:p>
            <a:pPr eaLnBrk="1" hangingPunct="1"/>
            <a:r>
              <a:rPr lang="en-US" altLang="zh-CN" dirty="0">
                <a:ea typeface="宋体" panose="02010600030101010101" pitchFamily="2" charset="-122"/>
              </a:rPr>
              <a:t>No matter the domain of discourse,</a:t>
            </a:r>
            <a:br>
              <a:rPr lang="en-US" altLang="zh-CN" dirty="0">
                <a:ea typeface="宋体" panose="02010600030101010101" pitchFamily="2" charset="-122"/>
              </a:rPr>
            </a:br>
            <a:r>
              <a:rPr lang="en-US" altLang="zh-CN" dirty="0">
                <a:ea typeface="宋体" panose="02010600030101010101" pitchFamily="2" charset="-122"/>
              </a:rPr>
              <a:t>we have the axiom </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x</a:t>
            </a:r>
            <a:r>
              <a:rPr lang="en-US" altLang="zh-CN" dirty="0">
                <a:ea typeface="宋体" panose="02010600030101010101" pitchFamily="2" charset="-122"/>
                <a:sym typeface="Symbol" panose="05050102010706020507" pitchFamily="18" charset="2"/>
              </a:rPr>
              <a:t>: </a:t>
            </a:r>
            <a:r>
              <a:rPr lang="en-US" altLang="zh-CN" i="1" dirty="0">
                <a:ea typeface="宋体" panose="02010600030101010101" pitchFamily="2" charset="-122"/>
                <a:sym typeface="Symbol" panose="05050102010706020507" pitchFamily="18" charset="2"/>
              </a:rPr>
              <a:t>x</a:t>
            </a:r>
            <a:r>
              <a:rPr lang="en-US" altLang="zh-CN" dirty="0">
                <a:ea typeface="宋体" panose="02010600030101010101" pitchFamily="2" charset="-122"/>
                <a:sym typeface="Symbol" panose="05050102010706020507" pitchFamily="18" charset="2"/>
              </a:rPr>
              <a:t>.</a:t>
            </a:r>
          </a:p>
          <a:p>
            <a:pPr eaLnBrk="1" hangingPunct="1"/>
            <a:endParaRPr lang="zh-CN" altLang="en-US" dirty="0">
              <a:ea typeface="宋体" panose="02010600030101010101" pitchFamily="2" charset="-122"/>
              <a:sym typeface="Symbol" panose="05050102010706020507" pitchFamily="18" charset="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More Common String Notations</a:t>
            </a:r>
          </a:p>
        </p:txBody>
      </p:sp>
      <p:sp>
        <p:nvSpPr>
          <p:cNvPr id="15363" name="Rectangle 3"/>
          <p:cNvSpPr>
            <a:spLocks noGrp="1"/>
          </p:cNvSpPr>
          <p:nvPr>
            <p:ph idx="1"/>
          </p:nvPr>
        </p:nvSpPr>
        <p:spPr>
          <a:xfrm>
            <a:off x="279400" y="1358900"/>
            <a:ext cx="8763000" cy="4648200"/>
          </a:xfrm>
        </p:spPr>
        <p:txBody>
          <a:bodyPr vert="horz" wrap="square" lIns="91440" tIns="45720" rIns="91440" bIns="45720" anchor="t"/>
          <a:lstStyle/>
          <a:p>
            <a:pPr eaLnBrk="1" hangingPunct="1"/>
            <a:r>
              <a:rPr lang="en-US" altLang="zh-CN" sz="2800" dirty="0">
                <a:ea typeface="宋体" panose="02010600030101010101" pitchFamily="2" charset="-122"/>
              </a:rPr>
              <a:t>The length </a:t>
            </a:r>
            <a:r>
              <a:rPr lang="en-US" altLang="zh-CN" sz="2800" dirty="0">
                <a:solidFill>
                  <a:srgbClr val="FF0000"/>
                </a:solidFill>
                <a:ea typeface="宋体" panose="02010600030101010101" pitchFamily="2" charset="-122"/>
              </a:rPr>
              <a:t>|</a:t>
            </a:r>
            <a:r>
              <a:rPr lang="en-US" altLang="zh-CN" sz="2800" i="1" dirty="0">
                <a:solidFill>
                  <a:srgbClr val="FF0000"/>
                </a:solidFill>
                <a:ea typeface="宋体" panose="02010600030101010101" pitchFamily="2" charset="-122"/>
              </a:rPr>
              <a:t>s</a:t>
            </a:r>
            <a:r>
              <a:rPr lang="en-US" altLang="zh-CN" sz="2800" dirty="0">
                <a:solidFill>
                  <a:srgbClr val="FF0000"/>
                </a:solidFill>
                <a:ea typeface="宋体" panose="02010600030101010101" pitchFamily="2" charset="-122"/>
              </a:rPr>
              <a:t>|</a:t>
            </a:r>
            <a:r>
              <a:rPr lang="en-US" altLang="zh-CN" sz="2800" dirty="0">
                <a:ea typeface="宋体" panose="02010600030101010101" pitchFamily="2" charset="-122"/>
              </a:rPr>
              <a:t> of a finite string </a:t>
            </a:r>
            <a:r>
              <a:rPr lang="en-US" altLang="zh-CN" sz="2800" i="1" dirty="0">
                <a:solidFill>
                  <a:srgbClr val="FF0000"/>
                </a:solidFill>
                <a:ea typeface="宋体" panose="02010600030101010101" pitchFamily="2" charset="-122"/>
              </a:rPr>
              <a:t>s</a:t>
            </a:r>
            <a:r>
              <a:rPr lang="en-US" altLang="zh-CN" sz="2800" dirty="0">
                <a:ea typeface="宋体" panose="02010600030101010101" pitchFamily="2" charset="-122"/>
              </a:rPr>
              <a:t> is its number of</a:t>
            </a:r>
            <a:br>
              <a:rPr lang="en-US" altLang="zh-CN" sz="2800" dirty="0">
                <a:ea typeface="宋体" panose="02010600030101010101" pitchFamily="2" charset="-122"/>
              </a:rPr>
            </a:br>
            <a:r>
              <a:rPr lang="en-US" altLang="zh-CN" sz="2800" dirty="0">
                <a:ea typeface="宋体" panose="02010600030101010101" pitchFamily="2" charset="-122"/>
              </a:rPr>
              <a:t>     terms (</a:t>
            </a:r>
            <a:r>
              <a:rPr lang="en-US" altLang="zh-CN" sz="2800" i="1" dirty="0">
                <a:ea typeface="宋体" panose="02010600030101010101" pitchFamily="2" charset="-122"/>
              </a:rPr>
              <a:t>i.e.</a:t>
            </a:r>
            <a:r>
              <a:rPr lang="en-US" altLang="zh-CN" sz="2800" dirty="0">
                <a:ea typeface="宋体" panose="02010600030101010101" pitchFamily="2" charset="-122"/>
              </a:rPr>
              <a:t>, its number of index values </a:t>
            </a:r>
            <a:r>
              <a:rPr lang="en-US" altLang="zh-CN" sz="2800" i="1" dirty="0">
                <a:solidFill>
                  <a:srgbClr val="FF0000"/>
                </a:solidFill>
                <a:ea typeface="宋体" panose="02010600030101010101" pitchFamily="2" charset="-122"/>
              </a:rPr>
              <a:t>i</a:t>
            </a:r>
            <a:r>
              <a:rPr lang="en-US" altLang="zh-CN" sz="2800" dirty="0">
                <a:ea typeface="宋体" panose="02010600030101010101" pitchFamily="2" charset="-122"/>
              </a:rPr>
              <a:t>).</a:t>
            </a:r>
          </a:p>
          <a:p>
            <a:pPr eaLnBrk="1" hangingPunct="1"/>
            <a:r>
              <a:rPr lang="en-US" altLang="zh-CN" sz="2800" dirty="0">
                <a:ea typeface="宋体" panose="02010600030101010101" pitchFamily="2" charset="-122"/>
              </a:rPr>
              <a:t>If </a:t>
            </a:r>
            <a:r>
              <a:rPr lang="en-US" altLang="zh-CN" sz="2800" i="1" dirty="0">
                <a:solidFill>
                  <a:srgbClr val="FF0000"/>
                </a:solidFill>
                <a:ea typeface="宋体" panose="02010600030101010101" pitchFamily="2" charset="-122"/>
              </a:rPr>
              <a:t>s</a:t>
            </a:r>
            <a:r>
              <a:rPr lang="en-US" altLang="zh-CN" sz="2800" dirty="0">
                <a:ea typeface="宋体" panose="02010600030101010101" pitchFamily="2" charset="-122"/>
              </a:rPr>
              <a:t> is a finite string and </a:t>
            </a:r>
            <a:r>
              <a:rPr lang="en-US" altLang="zh-CN" sz="2800" i="1" dirty="0">
                <a:solidFill>
                  <a:srgbClr val="FF0000"/>
                </a:solidFill>
                <a:ea typeface="宋体" panose="02010600030101010101" pitchFamily="2" charset="-122"/>
              </a:rPr>
              <a:t>n</a:t>
            </a:r>
            <a:r>
              <a:rPr lang="en-US" altLang="zh-CN" sz="2800" dirty="0">
                <a:solidFill>
                  <a:srgbClr val="FF0000"/>
                </a:solidFill>
                <a:ea typeface="宋体" panose="02010600030101010101" pitchFamily="2" charset="-122"/>
                <a:sym typeface="Symbol" panose="05050102010706020507" pitchFamily="18" charset="2"/>
              </a:rPr>
              <a:t></a:t>
            </a:r>
            <a:r>
              <a:rPr lang="en-US" altLang="zh-CN" sz="2800" b="1" dirty="0">
                <a:solidFill>
                  <a:srgbClr val="FF0000"/>
                </a:solidFill>
                <a:ea typeface="宋体" panose="02010600030101010101" pitchFamily="2" charset="-122"/>
                <a:sym typeface="Symbol" panose="05050102010706020507" pitchFamily="18" charset="2"/>
              </a:rPr>
              <a:t>N</a:t>
            </a:r>
            <a:r>
              <a:rPr lang="en-US" altLang="zh-CN" sz="2800" dirty="0">
                <a:ea typeface="宋体" panose="02010600030101010101" pitchFamily="2" charset="-122"/>
              </a:rPr>
              <a:t>,</a:t>
            </a:r>
          </a:p>
          <a:p>
            <a:pPr lvl="1" eaLnBrk="1" hangingPunct="1"/>
            <a:r>
              <a:rPr lang="en-US" altLang="zh-CN" sz="2400" dirty="0">
                <a:ea typeface="宋体" panose="02010600030101010101" pitchFamily="2" charset="-122"/>
              </a:rPr>
              <a:t>Then </a:t>
            </a:r>
            <a:r>
              <a:rPr lang="en-US" altLang="zh-CN" sz="2400" i="1" dirty="0">
                <a:solidFill>
                  <a:srgbClr val="FF0000"/>
                </a:solidFill>
                <a:ea typeface="宋体" panose="02010600030101010101" pitchFamily="2" charset="-122"/>
              </a:rPr>
              <a:t>s</a:t>
            </a:r>
            <a:r>
              <a:rPr lang="en-US" altLang="zh-CN" sz="2400" i="1" baseline="30000" dirty="0">
                <a:solidFill>
                  <a:srgbClr val="FF0000"/>
                </a:solidFill>
                <a:ea typeface="宋体" panose="02010600030101010101" pitchFamily="2" charset="-122"/>
              </a:rPr>
              <a:t>n</a:t>
            </a:r>
            <a:r>
              <a:rPr lang="en-US" altLang="zh-CN" sz="2400" dirty="0">
                <a:ea typeface="宋体" panose="02010600030101010101" pitchFamily="2" charset="-122"/>
              </a:rPr>
              <a:t> denotes the concatenation of </a:t>
            </a:r>
            <a:r>
              <a:rPr lang="en-US" altLang="zh-CN" sz="2400" i="1" dirty="0">
                <a:solidFill>
                  <a:srgbClr val="FF0000"/>
                </a:solidFill>
                <a:ea typeface="宋体" panose="02010600030101010101" pitchFamily="2" charset="-122"/>
              </a:rPr>
              <a:t>n</a:t>
            </a:r>
            <a:r>
              <a:rPr lang="en-US" altLang="zh-CN" sz="2400" dirty="0">
                <a:solidFill>
                  <a:srgbClr val="FF0000"/>
                </a:solidFill>
                <a:ea typeface="宋体" panose="02010600030101010101" pitchFamily="2" charset="-122"/>
              </a:rPr>
              <a:t> </a:t>
            </a:r>
            <a:r>
              <a:rPr lang="en-US" altLang="zh-CN" sz="2400" dirty="0">
                <a:ea typeface="宋体" panose="02010600030101010101" pitchFamily="2" charset="-122"/>
              </a:rPr>
              <a:t>copies of </a:t>
            </a:r>
            <a:r>
              <a:rPr lang="en-US" altLang="zh-CN" sz="2400" i="1" dirty="0">
                <a:solidFill>
                  <a:srgbClr val="FF0000"/>
                </a:solidFill>
                <a:ea typeface="宋体" panose="02010600030101010101" pitchFamily="2" charset="-122"/>
              </a:rPr>
              <a:t>s</a:t>
            </a:r>
            <a:r>
              <a:rPr lang="en-US" altLang="zh-CN" sz="2400" i="1" dirty="0">
                <a:ea typeface="宋体" panose="02010600030101010101" pitchFamily="2" charset="-122"/>
              </a:rPr>
              <a:t>.</a:t>
            </a:r>
          </a:p>
          <a:p>
            <a:pPr eaLnBrk="1" hangingPunct="1"/>
            <a:r>
              <a:rPr lang="en-US" altLang="zh-CN" sz="2800" dirty="0">
                <a:solidFill>
                  <a:srgbClr val="FF0000"/>
                </a:solidFill>
                <a:ea typeface="宋体" panose="02010600030101010101" pitchFamily="2" charset="-122"/>
                <a:sym typeface="Symbol" panose="05050102010706020507" pitchFamily="18" charset="2"/>
              </a:rPr>
              <a:t></a:t>
            </a:r>
            <a:r>
              <a:rPr lang="en-US" altLang="zh-CN" sz="2800" dirty="0">
                <a:ea typeface="宋体" panose="02010600030101010101" pitchFamily="2" charset="-122"/>
                <a:sym typeface="Symbol" panose="05050102010706020507" pitchFamily="18" charset="2"/>
              </a:rPr>
              <a:t> or </a:t>
            </a:r>
            <a:r>
              <a:rPr lang="en-US" altLang="zh-CN" sz="2800" dirty="0">
                <a:solidFill>
                  <a:srgbClr val="FF0000"/>
                </a:solidFill>
                <a:ea typeface="宋体" panose="02010600030101010101" pitchFamily="2" charset="-122"/>
                <a:sym typeface="Symbol" panose="05050102010706020507" pitchFamily="18" charset="2"/>
              </a:rPr>
              <a:t>“”</a:t>
            </a:r>
            <a:r>
              <a:rPr lang="en-US" altLang="zh-CN" sz="2800" dirty="0">
                <a:ea typeface="宋体" panose="02010600030101010101" pitchFamily="2" charset="-122"/>
                <a:sym typeface="Symbol" panose="05050102010706020507" pitchFamily="18" charset="2"/>
              </a:rPr>
              <a:t> denotes the empty string, the length </a:t>
            </a:r>
            <a:r>
              <a:rPr lang="en-US" altLang="zh-CN" sz="2800" dirty="0">
                <a:solidFill>
                  <a:srgbClr val="FF0000"/>
                </a:solidFill>
                <a:ea typeface="宋体" panose="02010600030101010101" pitchFamily="2" charset="-122"/>
                <a:sym typeface="Symbol" panose="05050102010706020507" pitchFamily="18" charset="2"/>
              </a:rPr>
              <a:t>0</a:t>
            </a:r>
            <a:r>
              <a:rPr lang="en-US" altLang="zh-CN" sz="2800" dirty="0">
                <a:ea typeface="宋体" panose="02010600030101010101" pitchFamily="2" charset="-122"/>
                <a:sym typeface="Symbol" panose="05050102010706020507" pitchFamily="18" charset="2"/>
              </a:rPr>
              <a:t>.</a:t>
            </a:r>
          </a:p>
          <a:p>
            <a:pPr lvl="1" eaLnBrk="1" hangingPunct="1"/>
            <a:r>
              <a:rPr lang="en-US" altLang="zh-CN" sz="2400" dirty="0">
                <a:ea typeface="宋体" panose="02010600030101010101" pitchFamily="2" charset="-122"/>
              </a:rPr>
              <a:t>This is fairly common, but the book uses </a:t>
            </a:r>
            <a:r>
              <a:rPr lang="el-GR" altLang="zh-CN" sz="2400" dirty="0">
                <a:solidFill>
                  <a:srgbClr val="FF0000"/>
                </a:solidFill>
                <a:cs typeface="Times New Roman" panose="02020603050405020304" pitchFamily="18" charset="0"/>
              </a:rPr>
              <a:t>λ</a:t>
            </a:r>
            <a:r>
              <a:rPr lang="en-US" altLang="zh-CN" sz="2400" dirty="0">
                <a:ea typeface="宋体" panose="02010600030101010101" pitchFamily="2" charset="-122"/>
              </a:rPr>
              <a:t> instead.</a:t>
            </a:r>
            <a:endParaRPr lang="el-GR" altLang="zh-CN" sz="2400" dirty="0">
              <a:cs typeface="Times New Roman" panose="02020603050405020304" pitchFamily="18" charset="0"/>
            </a:endParaRPr>
          </a:p>
          <a:p>
            <a:pPr eaLnBrk="1" hangingPunct="1"/>
            <a:r>
              <a:rPr lang="en-US" altLang="zh-CN" sz="2800" dirty="0">
                <a:ea typeface="宋体" panose="02010600030101010101" pitchFamily="2" charset="-122"/>
                <a:sym typeface="Symbol" panose="05050102010706020507" pitchFamily="18" charset="2"/>
              </a:rPr>
              <a:t>If </a:t>
            </a:r>
            <a:r>
              <a:rPr lang="en-US" altLang="zh-CN" sz="2800" dirty="0">
                <a:solidFill>
                  <a:srgbClr val="FF0000"/>
                </a:solidFill>
                <a:ea typeface="宋体" panose="02010600030101010101" pitchFamily="2" charset="-122"/>
                <a:sym typeface="Symbol" panose="05050102010706020507" pitchFamily="18" charset="2"/>
              </a:rPr>
              <a:t></a:t>
            </a:r>
            <a:r>
              <a:rPr lang="en-US" altLang="zh-CN" sz="2800" dirty="0">
                <a:ea typeface="宋体" panose="02010600030101010101" pitchFamily="2" charset="-122"/>
                <a:sym typeface="Symbol" panose="05050102010706020507" pitchFamily="18" charset="2"/>
              </a:rPr>
              <a:t> is an alphabet </a:t>
            </a:r>
            <a:r>
              <a:rPr lang="en-US" altLang="zh-CN" sz="2800" dirty="0">
                <a:ea typeface="宋体" panose="02010600030101010101" pitchFamily="2" charset="-122"/>
              </a:rPr>
              <a:t>and </a:t>
            </a:r>
            <a:r>
              <a:rPr lang="en-US" altLang="zh-CN" sz="2800" i="1" dirty="0">
                <a:solidFill>
                  <a:srgbClr val="FF0000"/>
                </a:solidFill>
                <a:ea typeface="宋体" panose="02010600030101010101" pitchFamily="2" charset="-122"/>
              </a:rPr>
              <a:t>n</a:t>
            </a:r>
            <a:r>
              <a:rPr lang="en-US" altLang="zh-CN" sz="2800" dirty="0">
                <a:solidFill>
                  <a:srgbClr val="FF0000"/>
                </a:solidFill>
                <a:ea typeface="宋体" panose="02010600030101010101" pitchFamily="2" charset="-122"/>
                <a:sym typeface="Symbol" panose="05050102010706020507" pitchFamily="18" charset="2"/>
              </a:rPr>
              <a:t></a:t>
            </a:r>
            <a:r>
              <a:rPr lang="en-US" altLang="zh-CN" sz="2800" b="1" dirty="0">
                <a:solidFill>
                  <a:srgbClr val="FF0000"/>
                </a:solidFill>
                <a:ea typeface="宋体" panose="02010600030101010101" pitchFamily="2" charset="-122"/>
                <a:sym typeface="Symbol" panose="05050102010706020507" pitchFamily="18" charset="2"/>
              </a:rPr>
              <a:t>N</a:t>
            </a:r>
            <a:r>
              <a:rPr lang="en-US" altLang="zh-CN" sz="2800" dirty="0">
                <a:ea typeface="宋体" panose="02010600030101010101" pitchFamily="2" charset="-122"/>
                <a:sym typeface="Symbol" panose="05050102010706020507" pitchFamily="18" charset="2"/>
              </a:rPr>
              <a:t>,</a:t>
            </a:r>
            <a:br>
              <a:rPr lang="en-US" altLang="zh-CN" sz="2800" dirty="0">
                <a:ea typeface="宋体" panose="02010600030101010101" pitchFamily="2" charset="-122"/>
                <a:sym typeface="Symbol" panose="05050102010706020507" pitchFamily="18" charset="2"/>
              </a:rPr>
            </a:br>
            <a:r>
              <a:rPr lang="en-US" altLang="zh-CN" sz="2800" dirty="0">
                <a:ea typeface="宋体" panose="02010600030101010101" pitchFamily="2" charset="-122"/>
                <a:sym typeface="Symbol" panose="05050102010706020507" pitchFamily="18" charset="2"/>
              </a:rPr>
              <a:t>     </a:t>
            </a:r>
            <a:r>
              <a:rPr lang="en-US" altLang="zh-CN" sz="2800" dirty="0">
                <a:solidFill>
                  <a:srgbClr val="FF0000"/>
                </a:solidFill>
                <a:ea typeface="宋体" panose="02010600030101010101" pitchFamily="2" charset="-122"/>
                <a:sym typeface="Symbol" panose="05050102010706020507" pitchFamily="18" charset="2"/>
              </a:rPr>
              <a:t></a:t>
            </a:r>
            <a:r>
              <a:rPr lang="en-US" altLang="zh-CN" sz="2800" i="1" baseline="30000" dirty="0">
                <a:solidFill>
                  <a:srgbClr val="FF0000"/>
                </a:solidFill>
                <a:ea typeface="宋体" panose="02010600030101010101" pitchFamily="2" charset="-122"/>
              </a:rPr>
              <a:t>n</a:t>
            </a:r>
            <a:r>
              <a:rPr lang="en-US" altLang="zh-CN" sz="2800" dirty="0">
                <a:solidFill>
                  <a:srgbClr val="FF0000"/>
                </a:solidFill>
                <a:ea typeface="宋体" panose="02010600030101010101" pitchFamily="2" charset="-122"/>
              </a:rPr>
              <a:t> :</a:t>
            </a:r>
            <a:r>
              <a:rPr lang="en-US" altLang="zh-CN" sz="2800" dirty="0">
                <a:solidFill>
                  <a:srgbClr val="FF0000"/>
                </a:solidFill>
                <a:ea typeface="宋体" panose="02010600030101010101" pitchFamily="2" charset="-122"/>
                <a:sym typeface="Symbol" panose="05050102010706020507" pitchFamily="18" charset="2"/>
              </a:rPr>
              <a:t></a:t>
            </a:r>
            <a:r>
              <a:rPr lang="en-US" altLang="zh-CN" sz="2800" dirty="0">
                <a:solidFill>
                  <a:srgbClr val="FF0000"/>
                </a:solidFill>
                <a:ea typeface="宋体" panose="02010600030101010101" pitchFamily="2" charset="-122"/>
              </a:rPr>
              <a:t> {</a:t>
            </a:r>
            <a:r>
              <a:rPr lang="en-US" altLang="zh-CN" sz="2800" i="1" dirty="0">
                <a:solidFill>
                  <a:srgbClr val="FF0000"/>
                </a:solidFill>
                <a:ea typeface="宋体" panose="02010600030101010101" pitchFamily="2" charset="-122"/>
              </a:rPr>
              <a:t>s</a:t>
            </a:r>
            <a:r>
              <a:rPr lang="en-US" altLang="zh-CN" sz="2800" dirty="0">
                <a:solidFill>
                  <a:srgbClr val="FF0000"/>
                </a:solidFill>
                <a:ea typeface="宋体" panose="02010600030101010101" pitchFamily="2" charset="-122"/>
              </a:rPr>
              <a:t> </a:t>
            </a:r>
            <a:r>
              <a:rPr lang="en-US" altLang="zh-CN" sz="3600" dirty="0">
                <a:solidFill>
                  <a:srgbClr val="FF0000"/>
                </a:solidFill>
                <a:ea typeface="宋体" panose="02010600030101010101" pitchFamily="2" charset="-122"/>
              </a:rPr>
              <a:t>|</a:t>
            </a:r>
            <a:r>
              <a:rPr lang="en-US" altLang="zh-CN" sz="2800" dirty="0">
                <a:solidFill>
                  <a:srgbClr val="FF0000"/>
                </a:solidFill>
                <a:ea typeface="宋体" panose="02010600030101010101" pitchFamily="2" charset="-122"/>
              </a:rPr>
              <a:t> </a:t>
            </a:r>
            <a:r>
              <a:rPr lang="en-US" altLang="zh-CN" sz="2800" i="1" dirty="0">
                <a:solidFill>
                  <a:srgbClr val="FF0000"/>
                </a:solidFill>
                <a:ea typeface="宋体" panose="02010600030101010101" pitchFamily="2" charset="-122"/>
              </a:rPr>
              <a:t>s</a:t>
            </a:r>
            <a:r>
              <a:rPr lang="en-US" altLang="zh-CN" sz="2800" dirty="0">
                <a:solidFill>
                  <a:srgbClr val="FF0000"/>
                </a:solidFill>
                <a:ea typeface="宋体" panose="02010600030101010101" pitchFamily="2" charset="-122"/>
              </a:rPr>
              <a:t> is a string over </a:t>
            </a:r>
            <a:r>
              <a:rPr lang="en-US" altLang="zh-CN" sz="2800" dirty="0">
                <a:solidFill>
                  <a:srgbClr val="FF0000"/>
                </a:solidFill>
                <a:ea typeface="宋体" panose="02010600030101010101" pitchFamily="2" charset="-122"/>
                <a:sym typeface="Symbol" panose="05050102010706020507" pitchFamily="18" charset="2"/>
              </a:rPr>
              <a:t></a:t>
            </a:r>
            <a:r>
              <a:rPr lang="en-US" altLang="zh-CN" sz="2800" dirty="0">
                <a:solidFill>
                  <a:srgbClr val="FF0000"/>
                </a:solidFill>
                <a:ea typeface="宋体" panose="02010600030101010101" pitchFamily="2" charset="-122"/>
              </a:rPr>
              <a:t> of length </a:t>
            </a:r>
            <a:r>
              <a:rPr lang="en-US" altLang="zh-CN" sz="2800" i="1" dirty="0">
                <a:solidFill>
                  <a:srgbClr val="FF0000"/>
                </a:solidFill>
                <a:ea typeface="宋体" panose="02010600030101010101" pitchFamily="2" charset="-122"/>
              </a:rPr>
              <a:t>n</a:t>
            </a:r>
            <a:r>
              <a:rPr lang="en-US" altLang="zh-CN" sz="2800" dirty="0">
                <a:solidFill>
                  <a:srgbClr val="FF0000"/>
                </a:solidFill>
                <a:ea typeface="宋体" panose="02010600030101010101" pitchFamily="2" charset="-122"/>
              </a:rPr>
              <a:t>}</a:t>
            </a:r>
            <a:r>
              <a:rPr lang="en-US" altLang="zh-CN" sz="2800" dirty="0">
                <a:solidFill>
                  <a:schemeClr val="accent2"/>
                </a:solidFill>
                <a:ea typeface="宋体" panose="02010600030101010101" pitchFamily="2" charset="-122"/>
              </a:rPr>
              <a:t>, </a:t>
            </a:r>
            <a:r>
              <a:rPr lang="en-US" altLang="zh-CN" sz="2800" dirty="0">
                <a:ea typeface="宋体" panose="02010600030101010101" pitchFamily="2" charset="-122"/>
              </a:rPr>
              <a:t>and</a:t>
            </a:r>
            <a:br>
              <a:rPr lang="en-US" altLang="zh-CN" sz="2800" dirty="0">
                <a:solidFill>
                  <a:schemeClr val="accent2"/>
                </a:solidFill>
                <a:ea typeface="宋体" panose="02010600030101010101" pitchFamily="2" charset="-122"/>
              </a:rPr>
            </a:br>
            <a:r>
              <a:rPr lang="en-US" altLang="zh-CN" sz="2800" dirty="0">
                <a:solidFill>
                  <a:schemeClr val="accent2"/>
                </a:solidFill>
                <a:ea typeface="宋体" panose="02010600030101010101" pitchFamily="2" charset="-122"/>
              </a:rPr>
              <a:t>     </a:t>
            </a:r>
            <a:r>
              <a:rPr lang="en-US" altLang="zh-CN" sz="2800" dirty="0">
                <a:solidFill>
                  <a:srgbClr val="FF0000"/>
                </a:solidFill>
                <a:ea typeface="宋体" panose="02010600030101010101" pitchFamily="2" charset="-122"/>
                <a:sym typeface="Symbol" panose="05050102010706020507" pitchFamily="18" charset="2"/>
              </a:rPr>
              <a:t></a:t>
            </a:r>
            <a:r>
              <a:rPr lang="en-US" altLang="zh-CN" sz="2800" baseline="30000" dirty="0">
                <a:solidFill>
                  <a:srgbClr val="FF0000"/>
                </a:solidFill>
                <a:ea typeface="宋体" panose="02010600030101010101" pitchFamily="2" charset="-122"/>
              </a:rPr>
              <a:t>*</a:t>
            </a:r>
            <a:r>
              <a:rPr lang="en-US" altLang="zh-CN" sz="2800" dirty="0">
                <a:solidFill>
                  <a:srgbClr val="FF0000"/>
                </a:solidFill>
                <a:ea typeface="宋体" panose="02010600030101010101" pitchFamily="2" charset="-122"/>
              </a:rPr>
              <a:t> :</a:t>
            </a:r>
            <a:r>
              <a:rPr lang="en-US" altLang="zh-CN" sz="2800" dirty="0">
                <a:solidFill>
                  <a:srgbClr val="FF0000"/>
                </a:solidFill>
                <a:ea typeface="宋体" panose="02010600030101010101" pitchFamily="2" charset="-122"/>
                <a:sym typeface="Symbol" panose="05050102010706020507" pitchFamily="18" charset="2"/>
              </a:rPr>
              <a:t></a:t>
            </a:r>
            <a:r>
              <a:rPr lang="en-US" altLang="zh-CN" sz="2800" dirty="0">
                <a:solidFill>
                  <a:srgbClr val="FF0000"/>
                </a:solidFill>
                <a:ea typeface="宋体" panose="02010600030101010101" pitchFamily="2" charset="-122"/>
              </a:rPr>
              <a:t> {</a:t>
            </a:r>
            <a:r>
              <a:rPr lang="en-US" altLang="zh-CN" sz="2800" i="1" dirty="0">
                <a:solidFill>
                  <a:srgbClr val="FF0000"/>
                </a:solidFill>
                <a:ea typeface="宋体" panose="02010600030101010101" pitchFamily="2" charset="-122"/>
              </a:rPr>
              <a:t>s </a:t>
            </a:r>
            <a:r>
              <a:rPr lang="en-US" altLang="zh-CN" sz="3600" dirty="0">
                <a:solidFill>
                  <a:srgbClr val="FF0000"/>
                </a:solidFill>
                <a:ea typeface="宋体" panose="02010600030101010101" pitchFamily="2" charset="-122"/>
              </a:rPr>
              <a:t>|</a:t>
            </a:r>
            <a:r>
              <a:rPr lang="en-US" altLang="zh-CN" sz="2800" i="1" dirty="0">
                <a:solidFill>
                  <a:srgbClr val="FF0000"/>
                </a:solidFill>
                <a:ea typeface="宋体" panose="02010600030101010101" pitchFamily="2" charset="-122"/>
              </a:rPr>
              <a:t> </a:t>
            </a:r>
            <a:r>
              <a:rPr lang="en-US" altLang="zh-CN" sz="2800" i="1" dirty="0">
                <a:solidFill>
                  <a:srgbClr val="FF0000"/>
                </a:solidFill>
                <a:ea typeface="宋体" panose="02010600030101010101" pitchFamily="2" charset="-122"/>
                <a:sym typeface="Symbol" panose="05050102010706020507" pitchFamily="18" charset="2"/>
              </a:rPr>
              <a:t>s</a:t>
            </a:r>
            <a:r>
              <a:rPr lang="en-US" altLang="zh-CN" sz="2800" dirty="0">
                <a:solidFill>
                  <a:srgbClr val="FF0000"/>
                </a:solidFill>
                <a:ea typeface="宋体" panose="02010600030101010101" pitchFamily="2" charset="-122"/>
                <a:sym typeface="Symbol" panose="05050102010706020507" pitchFamily="18" charset="2"/>
              </a:rPr>
              <a:t> is a finite string over }</a:t>
            </a:r>
            <a:r>
              <a:rPr lang="en-US" altLang="zh-CN" sz="2800" dirty="0">
                <a:solidFill>
                  <a:schemeClr val="accent2"/>
                </a:solidFill>
                <a:ea typeface="宋体" panose="02010600030101010101" pitchFamily="2" charset="-122"/>
                <a:sym typeface="Symbol" panose="05050102010706020507" pitchFamily="18" charset="2"/>
              </a:rPr>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Summation Notation</a:t>
            </a:r>
          </a:p>
        </p:txBody>
      </p:sp>
      <p:sp>
        <p:nvSpPr>
          <p:cNvPr id="16387" name="Rectangle 3"/>
          <p:cNvSpPr>
            <a:spLocks noGrp="1"/>
          </p:cNvSpPr>
          <p:nvPr>
            <p:ph idx="1"/>
          </p:nvPr>
        </p:nvSpPr>
        <p:spPr>
          <a:xfrm>
            <a:off x="457200" y="1447800"/>
            <a:ext cx="8001000" cy="4495800"/>
          </a:xfrm>
        </p:spPr>
        <p:txBody>
          <a:bodyPr vert="horz" wrap="square" lIns="91440" tIns="45720" rIns="91440" bIns="45720" anchor="t"/>
          <a:lstStyle/>
          <a:p>
            <a:pPr eaLnBrk="1" hangingPunct="1"/>
            <a:r>
              <a:rPr lang="en-US" altLang="zh-CN" dirty="0">
                <a:ea typeface="宋体" panose="02010600030101010101" pitchFamily="2" charset="-122"/>
              </a:rPr>
              <a:t>Given a series</a:t>
            </a:r>
            <a:r>
              <a:rPr lang="en-US" altLang="zh-CN" dirty="0">
                <a:solidFill>
                  <a:schemeClr val="accent2"/>
                </a:solidFill>
                <a:ea typeface="宋体" panose="02010600030101010101" pitchFamily="2" charset="-122"/>
              </a:rPr>
              <a:t> </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a</a:t>
            </a:r>
            <a:r>
              <a:rPr lang="en-US" altLang="zh-CN" i="1" baseline="-25000" dirty="0">
                <a:solidFill>
                  <a:srgbClr val="FF0000"/>
                </a:solidFill>
                <a:ea typeface="宋体" panose="02010600030101010101" pitchFamily="2" charset="-122"/>
              </a:rPr>
              <a:t>n</a:t>
            </a:r>
            <a:r>
              <a:rPr lang="en-US" altLang="zh-CN" dirty="0">
                <a:solidFill>
                  <a:srgbClr val="FF0000"/>
                </a:solidFill>
                <a:ea typeface="宋体" panose="02010600030101010101" pitchFamily="2" charset="-122"/>
              </a:rPr>
              <a:t>}</a:t>
            </a:r>
            <a:r>
              <a:rPr lang="en-US" altLang="zh-CN" dirty="0">
                <a:solidFill>
                  <a:schemeClr val="accent2"/>
                </a:solidFill>
                <a:ea typeface="宋体" panose="02010600030101010101" pitchFamily="2" charset="-122"/>
              </a:rPr>
              <a:t>, </a:t>
            </a:r>
            <a:r>
              <a:rPr lang="en-US" altLang="zh-CN" dirty="0">
                <a:ea typeface="宋体" panose="02010600030101010101" pitchFamily="2" charset="-122"/>
              </a:rPr>
              <a:t>an integer </a:t>
            </a:r>
            <a:r>
              <a:rPr lang="en-US" altLang="zh-CN" i="1" dirty="0">
                <a:ea typeface="宋体" panose="02010600030101010101" pitchFamily="2" charset="-122"/>
              </a:rPr>
              <a:t>lower bound </a:t>
            </a:r>
            <a:r>
              <a:rPr lang="en-US" altLang="zh-CN" dirty="0">
                <a:ea typeface="宋体" panose="02010600030101010101" pitchFamily="2" charset="-122"/>
              </a:rPr>
              <a:t>(or</a:t>
            </a:r>
            <a:r>
              <a:rPr lang="en-US" altLang="zh-CN" i="1" dirty="0">
                <a:ea typeface="宋体" panose="02010600030101010101" pitchFamily="2" charset="-122"/>
              </a:rPr>
              <a:t> limit</a:t>
            </a:r>
            <a:r>
              <a:rPr lang="en-US" altLang="zh-CN" dirty="0">
                <a:ea typeface="宋体" panose="02010600030101010101" pitchFamily="2" charset="-122"/>
              </a:rPr>
              <a:t>)</a:t>
            </a:r>
            <a:r>
              <a:rPr lang="en-US" altLang="zh-CN" dirty="0">
                <a:solidFill>
                  <a:schemeClr val="accent2"/>
                </a:solidFill>
                <a:ea typeface="宋体" panose="02010600030101010101" pitchFamily="2" charset="-122"/>
              </a:rPr>
              <a:t> </a:t>
            </a:r>
            <a:r>
              <a:rPr lang="en-US" altLang="zh-CN" i="1" dirty="0">
                <a:solidFill>
                  <a:srgbClr val="FF0000"/>
                </a:solidFill>
                <a:ea typeface="宋体" panose="02010600030101010101" pitchFamily="2" charset="-122"/>
              </a:rPr>
              <a:t>j</a:t>
            </a:r>
            <a:r>
              <a:rPr lang="en-US" altLang="zh-CN" dirty="0">
                <a:solidFill>
                  <a:srgbClr val="FF0000"/>
                </a:solidFill>
                <a:ea typeface="宋体" panose="02010600030101010101" pitchFamily="2" charset="-122"/>
                <a:sym typeface="Symbol" panose="05050102010706020507" pitchFamily="18" charset="2"/>
              </a:rPr>
              <a:t>0</a:t>
            </a:r>
            <a:r>
              <a:rPr lang="en-US" altLang="zh-CN" dirty="0">
                <a:ea typeface="宋体" panose="02010600030101010101" pitchFamily="2" charset="-122"/>
                <a:sym typeface="Symbol" panose="05050102010706020507" pitchFamily="18" charset="2"/>
              </a:rPr>
              <a:t>, and an integer </a:t>
            </a:r>
            <a:r>
              <a:rPr lang="en-US" altLang="zh-CN" i="1" dirty="0">
                <a:ea typeface="宋体" panose="02010600030101010101" pitchFamily="2" charset="-122"/>
                <a:sym typeface="Symbol" panose="05050102010706020507" pitchFamily="18" charset="2"/>
              </a:rPr>
              <a:t>upper bound </a:t>
            </a:r>
            <a:r>
              <a:rPr lang="en-US" altLang="zh-CN" i="1" dirty="0">
                <a:solidFill>
                  <a:srgbClr val="FF0000"/>
                </a:solidFill>
                <a:ea typeface="宋体" panose="02010600030101010101" pitchFamily="2" charset="-122"/>
                <a:sym typeface="Symbol" panose="05050102010706020507" pitchFamily="18" charset="2"/>
              </a:rPr>
              <a:t>k</a:t>
            </a:r>
            <a:r>
              <a:rPr lang="en-US" altLang="zh-CN" dirty="0">
                <a:solidFill>
                  <a:srgbClr val="FF0000"/>
                </a:solidFill>
                <a:ea typeface="宋体" panose="02010600030101010101" pitchFamily="2" charset="-122"/>
                <a:sym typeface="Symbol" panose="05050102010706020507" pitchFamily="18" charset="2"/>
              </a:rPr>
              <a:t></a:t>
            </a:r>
            <a:r>
              <a:rPr lang="en-US" altLang="zh-CN" i="1" dirty="0">
                <a:solidFill>
                  <a:srgbClr val="FF0000"/>
                </a:solidFill>
                <a:ea typeface="宋体" panose="02010600030101010101" pitchFamily="2" charset="-122"/>
              </a:rPr>
              <a:t>j</a:t>
            </a:r>
            <a:r>
              <a:rPr lang="en-US" altLang="zh-CN" dirty="0">
                <a:ea typeface="宋体" panose="02010600030101010101" pitchFamily="2" charset="-122"/>
              </a:rPr>
              <a:t>, then the </a:t>
            </a:r>
            <a:r>
              <a:rPr lang="en-US" altLang="zh-CN" i="1" dirty="0">
                <a:ea typeface="宋体" panose="02010600030101010101" pitchFamily="2" charset="-122"/>
              </a:rPr>
              <a:t>summation of</a:t>
            </a:r>
            <a:r>
              <a:rPr lang="en-US" altLang="zh-CN" i="1" dirty="0">
                <a:solidFill>
                  <a:schemeClr val="accent2"/>
                </a:solidFill>
                <a:ea typeface="宋体" panose="02010600030101010101" pitchFamily="2" charset="-122"/>
              </a:rPr>
              <a:t> </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a</a:t>
            </a:r>
            <a:r>
              <a:rPr lang="en-US" altLang="zh-CN" i="1" baseline="-25000" dirty="0">
                <a:solidFill>
                  <a:srgbClr val="FF0000"/>
                </a:solidFill>
                <a:ea typeface="宋体" panose="02010600030101010101" pitchFamily="2" charset="-122"/>
              </a:rPr>
              <a:t>n</a:t>
            </a:r>
            <a:r>
              <a:rPr lang="en-US" altLang="zh-CN" dirty="0">
                <a:solidFill>
                  <a:srgbClr val="FF0000"/>
                </a:solidFill>
                <a:ea typeface="宋体" panose="02010600030101010101" pitchFamily="2" charset="-122"/>
              </a:rPr>
              <a:t>}</a:t>
            </a:r>
            <a:r>
              <a:rPr lang="en-US" altLang="zh-CN" dirty="0">
                <a:solidFill>
                  <a:schemeClr val="accent2"/>
                </a:solidFill>
                <a:ea typeface="宋体" panose="02010600030101010101" pitchFamily="2" charset="-122"/>
              </a:rPr>
              <a:t> </a:t>
            </a:r>
            <a:r>
              <a:rPr lang="en-US" altLang="zh-CN" i="1" dirty="0">
                <a:ea typeface="宋体" panose="02010600030101010101" pitchFamily="2" charset="-122"/>
              </a:rPr>
              <a:t>from j to k</a:t>
            </a:r>
            <a:r>
              <a:rPr lang="en-US" altLang="zh-CN" dirty="0">
                <a:ea typeface="宋体" panose="02010600030101010101" pitchFamily="2" charset="-122"/>
              </a:rPr>
              <a:t> is written and defined as follows:</a:t>
            </a:r>
          </a:p>
          <a:p>
            <a:pPr eaLnBrk="1" hangingPunct="1">
              <a:buNone/>
            </a:pPr>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r>
              <a:rPr lang="en-US" altLang="zh-CN" dirty="0">
                <a:ea typeface="宋体" panose="02010600030101010101" pitchFamily="2" charset="-122"/>
              </a:rPr>
              <a:t>Here, </a:t>
            </a:r>
            <a:r>
              <a:rPr lang="en-US" altLang="zh-CN" i="1" dirty="0">
                <a:solidFill>
                  <a:srgbClr val="990033"/>
                </a:solidFill>
                <a:ea typeface="宋体" panose="02010600030101010101" pitchFamily="2" charset="-122"/>
              </a:rPr>
              <a:t>i</a:t>
            </a:r>
            <a:r>
              <a:rPr lang="en-US" altLang="zh-CN" dirty="0">
                <a:ea typeface="宋体" panose="02010600030101010101" pitchFamily="2" charset="-122"/>
              </a:rPr>
              <a:t> is called the </a:t>
            </a:r>
            <a:r>
              <a:rPr lang="en-US" altLang="zh-CN" i="1" dirty="0">
                <a:ea typeface="宋体" panose="02010600030101010101" pitchFamily="2" charset="-122"/>
              </a:rPr>
              <a:t>index of summation</a:t>
            </a:r>
            <a:r>
              <a:rPr lang="en-US" altLang="zh-CN" dirty="0">
                <a:ea typeface="宋体" panose="02010600030101010101" pitchFamily="2" charset="-122"/>
              </a:rPr>
              <a:t>.</a:t>
            </a:r>
            <a:endParaRPr lang="en-US" altLang="zh-CN" i="1" dirty="0">
              <a:ea typeface="宋体" panose="02010600030101010101" pitchFamily="2" charset="-122"/>
            </a:endParaRPr>
          </a:p>
        </p:txBody>
      </p:sp>
      <p:graphicFrame>
        <p:nvGraphicFramePr>
          <p:cNvPr id="16388" name="Object 4"/>
          <p:cNvGraphicFramePr>
            <a:graphicFrameLocks noChangeAspect="1"/>
          </p:cNvGraphicFramePr>
          <p:nvPr/>
        </p:nvGraphicFramePr>
        <p:xfrm>
          <a:off x="2514600" y="3886200"/>
          <a:ext cx="3933825" cy="1143000"/>
        </p:xfrm>
        <a:graphic>
          <a:graphicData uri="http://schemas.openxmlformats.org/presentationml/2006/ole">
            <mc:AlternateContent xmlns:mc="http://schemas.openxmlformats.org/markup-compatibility/2006">
              <mc:Choice xmlns:v="urn:schemas-microsoft-com:vml" Requires="v">
                <p:oleObj spid="_x0000_s17414" r:id="rId4" imgW="1524000" imgH="444500" progId="Equation.3">
                  <p:embed/>
                </p:oleObj>
              </mc:Choice>
              <mc:Fallback>
                <p:oleObj r:id="rId4" imgW="1524000" imgH="444500" progId="Equation.3">
                  <p:embed/>
                  <p:pic>
                    <p:nvPicPr>
                      <p:cNvPr id="0" name="图片 3078"/>
                      <p:cNvPicPr/>
                      <p:nvPr/>
                    </p:nvPicPr>
                    <p:blipFill>
                      <a:blip r:embed="rId5"/>
                      <a:stretch>
                        <a:fillRect/>
                      </a:stretch>
                    </p:blipFill>
                    <p:spPr>
                      <a:xfrm>
                        <a:off x="2514600" y="3886200"/>
                        <a:ext cx="3933825" cy="1143000"/>
                      </a:xfrm>
                      <a:prstGeom prst="rect">
                        <a:avLst/>
                      </a:prstGeom>
                      <a:noFill/>
                      <a:ln w="38100">
                        <a:noFill/>
                        <a:miter/>
                      </a:ln>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Generalized Summations</a:t>
            </a:r>
          </a:p>
        </p:txBody>
      </p:sp>
      <p:sp>
        <p:nvSpPr>
          <p:cNvPr id="18435" name="Rectangle 3"/>
          <p:cNvSpPr>
            <a:spLocks noGrp="1"/>
          </p:cNvSpPr>
          <p:nvPr>
            <p:ph idx="1"/>
          </p:nvPr>
        </p:nvSpPr>
        <p:spPr>
          <a:xfrm>
            <a:off x="533400" y="1524000"/>
            <a:ext cx="8077200" cy="4648200"/>
          </a:xfrm>
        </p:spPr>
        <p:txBody>
          <a:bodyPr vert="horz" wrap="square" lIns="91440" tIns="45720" rIns="91440" bIns="45720" anchor="t"/>
          <a:lstStyle/>
          <a:p>
            <a:pPr eaLnBrk="1" hangingPunct="1"/>
            <a:r>
              <a:rPr lang="en-US" altLang="zh-CN" dirty="0">
                <a:ea typeface="宋体" panose="02010600030101010101" pitchFamily="2" charset="-122"/>
              </a:rPr>
              <a:t>For an infinite series, we may write:</a:t>
            </a:r>
          </a:p>
          <a:p>
            <a:pPr eaLnBrk="1" hangingPunct="1"/>
            <a:endParaRPr lang="en-US" altLang="zh-CN" dirty="0">
              <a:solidFill>
                <a:schemeClr val="accent2"/>
              </a:solidFill>
              <a:ea typeface="宋体" panose="02010600030101010101" pitchFamily="2" charset="-122"/>
            </a:endParaRPr>
          </a:p>
          <a:p>
            <a:pPr eaLnBrk="1" hangingPunct="1"/>
            <a:r>
              <a:rPr lang="en-US" altLang="zh-CN" dirty="0">
                <a:ea typeface="宋体" panose="02010600030101010101" pitchFamily="2" charset="-122"/>
              </a:rPr>
              <a:t>To sum a function over all members of a set</a:t>
            </a:r>
            <a:r>
              <a:rPr lang="en-US" altLang="zh-CN" dirty="0">
                <a:solidFill>
                  <a:schemeClr val="accent2"/>
                </a:solidFill>
                <a:ea typeface="宋体" panose="02010600030101010101" pitchFamily="2" charset="-122"/>
              </a:rPr>
              <a:t> </a:t>
            </a:r>
            <a:r>
              <a:rPr lang="en-US" altLang="zh-CN" i="1" dirty="0">
                <a:solidFill>
                  <a:srgbClr val="FF0000"/>
                </a:solidFill>
                <a:ea typeface="宋体" panose="02010600030101010101" pitchFamily="2" charset="-122"/>
              </a:rPr>
              <a:t>X</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x</a:t>
            </a:r>
            <a:r>
              <a:rPr lang="en-US" altLang="zh-CN" baseline="-25000" dirty="0">
                <a:solidFill>
                  <a:srgbClr val="FF0000"/>
                </a:solidFill>
                <a:ea typeface="宋体" panose="02010600030101010101" pitchFamily="2" charset="-122"/>
              </a:rPr>
              <a:t>1</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 x</a:t>
            </a:r>
            <a:r>
              <a:rPr lang="en-US" altLang="zh-CN" baseline="-25000" dirty="0">
                <a:solidFill>
                  <a:srgbClr val="FF0000"/>
                </a:solidFill>
                <a:ea typeface="宋体" panose="02010600030101010101" pitchFamily="2" charset="-122"/>
              </a:rPr>
              <a:t>2</a:t>
            </a:r>
            <a:r>
              <a:rPr lang="en-US" altLang="zh-CN" dirty="0">
                <a:solidFill>
                  <a:srgbClr val="FF0000"/>
                </a:solidFill>
                <a:ea typeface="宋体" panose="02010600030101010101" pitchFamily="2" charset="-122"/>
              </a:rPr>
              <a:t>, …}</a:t>
            </a:r>
            <a:r>
              <a:rPr lang="en-US" altLang="zh-CN" dirty="0">
                <a:solidFill>
                  <a:schemeClr val="accent2"/>
                </a:solidFill>
                <a:ea typeface="宋体" panose="02010600030101010101" pitchFamily="2" charset="-122"/>
              </a:rPr>
              <a:t>:</a:t>
            </a:r>
          </a:p>
          <a:p>
            <a:pPr eaLnBrk="1" hangingPunct="1"/>
            <a:endParaRPr lang="en-US" altLang="zh-CN" dirty="0">
              <a:solidFill>
                <a:schemeClr val="accent2"/>
              </a:solidFill>
              <a:ea typeface="宋体" panose="02010600030101010101" pitchFamily="2" charset="-122"/>
            </a:endParaRPr>
          </a:p>
          <a:p>
            <a:pPr eaLnBrk="1" hangingPunct="1"/>
            <a:r>
              <a:rPr lang="en-US" altLang="zh-CN" dirty="0">
                <a:ea typeface="宋体" panose="02010600030101010101" pitchFamily="2" charset="-122"/>
              </a:rPr>
              <a:t>Or, if</a:t>
            </a:r>
            <a:r>
              <a:rPr lang="en-US" altLang="zh-CN" dirty="0">
                <a:solidFill>
                  <a:schemeClr val="accent2"/>
                </a:solidFill>
                <a:ea typeface="宋体" panose="02010600030101010101" pitchFamily="2" charset="-122"/>
              </a:rPr>
              <a:t> </a:t>
            </a:r>
            <a:r>
              <a:rPr lang="en-US" altLang="zh-CN" i="1" dirty="0">
                <a:solidFill>
                  <a:srgbClr val="FF0000"/>
                </a:solidFill>
                <a:ea typeface="宋体" panose="02010600030101010101" pitchFamily="2" charset="-122"/>
              </a:rPr>
              <a:t>X</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x</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P</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x</a:t>
            </a:r>
            <a:r>
              <a:rPr lang="en-US" altLang="zh-CN" dirty="0">
                <a:solidFill>
                  <a:srgbClr val="FF0000"/>
                </a:solidFill>
                <a:ea typeface="宋体" panose="02010600030101010101" pitchFamily="2" charset="-122"/>
              </a:rPr>
              <a:t>)}</a:t>
            </a:r>
            <a:r>
              <a:rPr lang="en-US" altLang="zh-CN" dirty="0">
                <a:solidFill>
                  <a:schemeClr val="accent2"/>
                </a:solidFill>
                <a:ea typeface="宋体" panose="02010600030101010101" pitchFamily="2" charset="-122"/>
              </a:rPr>
              <a:t>, </a:t>
            </a:r>
            <a:r>
              <a:rPr lang="en-US" altLang="zh-CN" dirty="0">
                <a:ea typeface="宋体" panose="02010600030101010101" pitchFamily="2" charset="-122"/>
              </a:rPr>
              <a:t>we may just write:</a:t>
            </a:r>
          </a:p>
        </p:txBody>
      </p:sp>
      <p:graphicFrame>
        <p:nvGraphicFramePr>
          <p:cNvPr id="18436" name="Object 4"/>
          <p:cNvGraphicFramePr>
            <a:graphicFrameLocks noChangeAspect="1"/>
          </p:cNvGraphicFramePr>
          <p:nvPr/>
        </p:nvGraphicFramePr>
        <p:xfrm>
          <a:off x="4191000" y="3200400"/>
          <a:ext cx="4319588" cy="835025"/>
        </p:xfrm>
        <a:graphic>
          <a:graphicData uri="http://schemas.openxmlformats.org/presentationml/2006/ole">
            <mc:AlternateContent xmlns:mc="http://schemas.openxmlformats.org/markup-compatibility/2006">
              <mc:Choice xmlns:v="urn:schemas-microsoft-com:vml" Requires="v">
                <p:oleObj spid="_x0000_s18448" r:id="rId3" imgW="1765300" imgH="342900" progId="Equation.3">
                  <p:embed/>
                </p:oleObj>
              </mc:Choice>
              <mc:Fallback>
                <p:oleObj r:id="rId3" imgW="1765300" imgH="342900" progId="Equation.3">
                  <p:embed/>
                  <p:pic>
                    <p:nvPicPr>
                      <p:cNvPr id="0" name="图片 3075"/>
                      <p:cNvPicPr/>
                      <p:nvPr/>
                    </p:nvPicPr>
                    <p:blipFill>
                      <a:blip r:embed="rId4"/>
                      <a:stretch>
                        <a:fillRect/>
                      </a:stretch>
                    </p:blipFill>
                    <p:spPr>
                      <a:xfrm>
                        <a:off x="4191000" y="3200400"/>
                        <a:ext cx="4319588" cy="835025"/>
                      </a:xfrm>
                      <a:prstGeom prst="rect">
                        <a:avLst/>
                      </a:prstGeom>
                      <a:noFill/>
                      <a:ln w="38100">
                        <a:noFill/>
                        <a:miter/>
                      </a:ln>
                    </p:spPr>
                  </p:pic>
                </p:oleObj>
              </mc:Fallback>
            </mc:AlternateContent>
          </a:graphicData>
        </a:graphic>
      </p:graphicFrame>
      <p:graphicFrame>
        <p:nvGraphicFramePr>
          <p:cNvPr id="18437" name="Object 5"/>
          <p:cNvGraphicFramePr>
            <a:graphicFrameLocks noChangeAspect="1"/>
          </p:cNvGraphicFramePr>
          <p:nvPr/>
        </p:nvGraphicFramePr>
        <p:xfrm>
          <a:off x="1752600" y="5029200"/>
          <a:ext cx="5643563" cy="1131888"/>
        </p:xfrm>
        <a:graphic>
          <a:graphicData uri="http://schemas.openxmlformats.org/presentationml/2006/ole">
            <mc:AlternateContent xmlns:mc="http://schemas.openxmlformats.org/markup-compatibility/2006">
              <mc:Choice xmlns:v="urn:schemas-microsoft-com:vml" Requires="v">
                <p:oleObj spid="_x0000_s18449" r:id="rId5" imgW="1764665" imgH="355600" progId="Equation.3">
                  <p:embed/>
                </p:oleObj>
              </mc:Choice>
              <mc:Fallback>
                <p:oleObj r:id="rId5" imgW="1764665" imgH="355600" progId="Equation.3">
                  <p:embed/>
                  <p:pic>
                    <p:nvPicPr>
                      <p:cNvPr id="0" name="图片 3077"/>
                      <p:cNvPicPr/>
                      <p:nvPr/>
                    </p:nvPicPr>
                    <p:blipFill>
                      <a:blip r:embed="rId6"/>
                      <a:stretch>
                        <a:fillRect/>
                      </a:stretch>
                    </p:blipFill>
                    <p:spPr>
                      <a:xfrm>
                        <a:off x="1752600" y="5029200"/>
                        <a:ext cx="5643563" cy="1131888"/>
                      </a:xfrm>
                      <a:prstGeom prst="rect">
                        <a:avLst/>
                      </a:prstGeom>
                      <a:noFill/>
                      <a:ln w="38100">
                        <a:noFill/>
                        <a:miter/>
                      </a:ln>
                    </p:spPr>
                  </p:pic>
                </p:oleObj>
              </mc:Fallback>
            </mc:AlternateContent>
          </a:graphicData>
        </a:graphic>
      </p:graphicFrame>
      <p:graphicFrame>
        <p:nvGraphicFramePr>
          <p:cNvPr id="18438" name="Object 6"/>
          <p:cNvGraphicFramePr>
            <a:graphicFrameLocks noChangeAspect="1"/>
          </p:cNvGraphicFramePr>
          <p:nvPr/>
        </p:nvGraphicFramePr>
        <p:xfrm>
          <a:off x="2743200" y="1866900"/>
          <a:ext cx="3032125" cy="1057275"/>
        </p:xfrm>
        <a:graphic>
          <a:graphicData uri="http://schemas.openxmlformats.org/presentationml/2006/ole">
            <mc:AlternateContent xmlns:mc="http://schemas.openxmlformats.org/markup-compatibility/2006">
              <mc:Choice xmlns:v="urn:schemas-microsoft-com:vml" Requires="v">
                <p:oleObj spid="_x0000_s18450" r:id="rId7" imgW="1269365" imgH="444500" progId="Equation.3">
                  <p:embed/>
                </p:oleObj>
              </mc:Choice>
              <mc:Fallback>
                <p:oleObj r:id="rId7" imgW="1269365" imgH="444500" progId="Equation.3">
                  <p:embed/>
                  <p:pic>
                    <p:nvPicPr>
                      <p:cNvPr id="0" name="图片 3079"/>
                      <p:cNvPicPr/>
                      <p:nvPr/>
                    </p:nvPicPr>
                    <p:blipFill>
                      <a:blip r:embed="rId8"/>
                      <a:stretch>
                        <a:fillRect/>
                      </a:stretch>
                    </p:blipFill>
                    <p:spPr>
                      <a:xfrm>
                        <a:off x="2743200" y="1866900"/>
                        <a:ext cx="3032125" cy="1057275"/>
                      </a:xfrm>
                      <a:prstGeom prst="rect">
                        <a:avLst/>
                      </a:prstGeom>
                      <a:noFill/>
                      <a:ln w="38100">
                        <a:noFill/>
                        <a:miter/>
                      </a:ln>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Examples </a:t>
            </a:r>
          </a:p>
        </p:txBody>
      </p:sp>
      <p:pic>
        <p:nvPicPr>
          <p:cNvPr id="19459" name="Picture 4"/>
          <p:cNvPicPr>
            <a:picLocks noChangeAspect="1"/>
          </p:cNvPicPr>
          <p:nvPr/>
        </p:nvPicPr>
        <p:blipFill>
          <a:blip r:embed="rId2"/>
          <a:stretch>
            <a:fillRect/>
          </a:stretch>
        </p:blipFill>
        <p:spPr>
          <a:xfrm>
            <a:off x="809625" y="1600200"/>
            <a:ext cx="4089400" cy="446088"/>
          </a:xfrm>
          <a:prstGeom prst="rect">
            <a:avLst/>
          </a:prstGeom>
          <a:noFill/>
          <a:ln w="9525">
            <a:noFill/>
          </a:ln>
        </p:spPr>
      </p:pic>
      <p:pic>
        <p:nvPicPr>
          <p:cNvPr id="353286" name="Picture 6"/>
          <p:cNvPicPr>
            <a:picLocks noChangeAspect="1"/>
          </p:cNvPicPr>
          <p:nvPr/>
        </p:nvPicPr>
        <p:blipFill>
          <a:blip r:embed="rId3"/>
          <a:stretch>
            <a:fillRect/>
          </a:stretch>
        </p:blipFill>
        <p:spPr>
          <a:xfrm>
            <a:off x="5105400" y="1447800"/>
            <a:ext cx="765175" cy="879475"/>
          </a:xfrm>
          <a:prstGeom prst="rect">
            <a:avLst/>
          </a:prstGeom>
          <a:noFill/>
          <a:ln w="9525">
            <a:noFill/>
          </a:ln>
        </p:spPr>
      </p:pic>
      <p:pic>
        <p:nvPicPr>
          <p:cNvPr id="19461" name="Picture 7"/>
          <p:cNvPicPr>
            <a:picLocks noChangeAspect="1"/>
          </p:cNvPicPr>
          <p:nvPr/>
        </p:nvPicPr>
        <p:blipFill>
          <a:blip r:embed="rId4"/>
          <a:stretch>
            <a:fillRect/>
          </a:stretch>
        </p:blipFill>
        <p:spPr>
          <a:xfrm>
            <a:off x="657225" y="2209800"/>
            <a:ext cx="3267075" cy="982663"/>
          </a:xfrm>
          <a:prstGeom prst="rect">
            <a:avLst/>
          </a:prstGeom>
          <a:noFill/>
          <a:ln w="9525">
            <a:noFill/>
          </a:ln>
        </p:spPr>
      </p:pic>
      <p:pic>
        <p:nvPicPr>
          <p:cNvPr id="353288" name="Picture 8"/>
          <p:cNvPicPr>
            <a:picLocks noChangeAspect="1"/>
          </p:cNvPicPr>
          <p:nvPr/>
        </p:nvPicPr>
        <p:blipFill>
          <a:blip r:embed="rId5"/>
          <a:stretch>
            <a:fillRect/>
          </a:stretch>
        </p:blipFill>
        <p:spPr>
          <a:xfrm>
            <a:off x="4010025" y="2133600"/>
            <a:ext cx="685800" cy="960438"/>
          </a:xfrm>
          <a:prstGeom prst="rect">
            <a:avLst/>
          </a:prstGeom>
          <a:noFill/>
          <a:ln w="9525">
            <a:noFill/>
          </a:ln>
        </p:spPr>
      </p:pic>
      <p:pic>
        <p:nvPicPr>
          <p:cNvPr id="19463" name="Picture 10"/>
          <p:cNvPicPr>
            <a:picLocks noChangeAspect="1"/>
          </p:cNvPicPr>
          <p:nvPr/>
        </p:nvPicPr>
        <p:blipFill>
          <a:blip r:embed="rId6"/>
          <a:stretch>
            <a:fillRect/>
          </a:stretch>
        </p:blipFill>
        <p:spPr>
          <a:xfrm>
            <a:off x="847725" y="3248025"/>
            <a:ext cx="3886200" cy="582613"/>
          </a:xfrm>
          <a:prstGeom prst="rect">
            <a:avLst/>
          </a:prstGeom>
          <a:noFill/>
          <a:ln w="9525">
            <a:noFill/>
          </a:ln>
        </p:spPr>
      </p:pic>
      <p:pic>
        <p:nvPicPr>
          <p:cNvPr id="353291" name="Picture 11"/>
          <p:cNvPicPr>
            <a:picLocks noChangeAspect="1"/>
          </p:cNvPicPr>
          <p:nvPr/>
        </p:nvPicPr>
        <p:blipFill>
          <a:blip r:embed="rId7"/>
          <a:stretch>
            <a:fillRect/>
          </a:stretch>
        </p:blipFill>
        <p:spPr>
          <a:xfrm>
            <a:off x="4802188" y="3124200"/>
            <a:ext cx="960437" cy="857250"/>
          </a:xfrm>
          <a:prstGeom prst="rect">
            <a:avLst/>
          </a:prstGeom>
          <a:noFill/>
          <a:ln w="9525">
            <a:noFill/>
          </a:ln>
        </p:spPr>
      </p:pic>
      <p:pic>
        <p:nvPicPr>
          <p:cNvPr id="19465" name="Picture 12"/>
          <p:cNvPicPr>
            <a:picLocks noChangeAspect="1"/>
          </p:cNvPicPr>
          <p:nvPr/>
        </p:nvPicPr>
        <p:blipFill>
          <a:blip r:embed="rId8"/>
          <a:stretch>
            <a:fillRect/>
          </a:stretch>
        </p:blipFill>
        <p:spPr>
          <a:xfrm>
            <a:off x="876300" y="4030663"/>
            <a:ext cx="5405438" cy="846137"/>
          </a:xfrm>
          <a:prstGeom prst="rect">
            <a:avLst/>
          </a:prstGeom>
          <a:noFill/>
          <a:ln w="9525">
            <a:noFill/>
          </a:ln>
        </p:spPr>
      </p:pic>
      <p:pic>
        <p:nvPicPr>
          <p:cNvPr id="353293" name="Picture 13"/>
          <p:cNvPicPr>
            <a:picLocks noChangeAspect="1"/>
          </p:cNvPicPr>
          <p:nvPr/>
        </p:nvPicPr>
        <p:blipFill>
          <a:blip r:embed="rId9"/>
          <a:stretch>
            <a:fillRect/>
          </a:stretch>
        </p:blipFill>
        <p:spPr>
          <a:xfrm>
            <a:off x="1768475" y="4800600"/>
            <a:ext cx="2879725" cy="525463"/>
          </a:xfrm>
          <a:prstGeom prst="rect">
            <a:avLst/>
          </a:prstGeom>
          <a:noFill/>
          <a:ln w="9525">
            <a:noFill/>
          </a:ln>
        </p:spPr>
      </p:pic>
      <p:pic>
        <p:nvPicPr>
          <p:cNvPr id="19467" name="Picture 16"/>
          <p:cNvPicPr>
            <a:picLocks noChangeAspect="1"/>
          </p:cNvPicPr>
          <p:nvPr/>
        </p:nvPicPr>
        <p:blipFill>
          <a:blip r:embed="rId10"/>
          <a:stretch>
            <a:fillRect/>
          </a:stretch>
        </p:blipFill>
        <p:spPr>
          <a:xfrm>
            <a:off x="885825" y="5448300"/>
            <a:ext cx="4886325" cy="419100"/>
          </a:xfrm>
          <a:prstGeom prst="rect">
            <a:avLst/>
          </a:prstGeom>
          <a:noFill/>
          <a:ln w="9525">
            <a:noFill/>
          </a:ln>
        </p:spPr>
      </p:pic>
      <p:pic>
        <p:nvPicPr>
          <p:cNvPr id="353297" name="Picture 17"/>
          <p:cNvPicPr>
            <a:picLocks noChangeAspect="1"/>
          </p:cNvPicPr>
          <p:nvPr/>
        </p:nvPicPr>
        <p:blipFill>
          <a:blip r:embed="rId11"/>
          <a:stretch>
            <a:fillRect/>
          </a:stretch>
        </p:blipFill>
        <p:spPr>
          <a:xfrm>
            <a:off x="5686425" y="5114925"/>
            <a:ext cx="2771775" cy="9810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3286"/>
                                        </p:tgtEl>
                                        <p:attrNameLst>
                                          <p:attrName>style.visibility</p:attrName>
                                        </p:attrNameLst>
                                      </p:cBhvr>
                                      <p:to>
                                        <p:strVal val="visible"/>
                                      </p:to>
                                    </p:set>
                                    <p:anim calcmode="lin" valueType="num">
                                      <p:cBhvr additive="base">
                                        <p:cTn id="7" dur="500" fill="hold"/>
                                        <p:tgtEl>
                                          <p:spTgt spid="353286"/>
                                        </p:tgtEl>
                                        <p:attrNameLst>
                                          <p:attrName>ppt_x</p:attrName>
                                        </p:attrNameLst>
                                      </p:cBhvr>
                                      <p:tavLst>
                                        <p:tav tm="0">
                                          <p:val>
                                            <p:strVal val="#ppt_x"/>
                                          </p:val>
                                        </p:tav>
                                        <p:tav tm="100000">
                                          <p:val>
                                            <p:strVal val="#ppt_x"/>
                                          </p:val>
                                        </p:tav>
                                      </p:tavLst>
                                    </p:anim>
                                    <p:anim calcmode="lin" valueType="num">
                                      <p:cBhvr additive="base">
                                        <p:cTn id="8" dur="500" fill="hold"/>
                                        <p:tgtEl>
                                          <p:spTgt spid="3532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3288"/>
                                        </p:tgtEl>
                                        <p:attrNameLst>
                                          <p:attrName>style.visibility</p:attrName>
                                        </p:attrNameLst>
                                      </p:cBhvr>
                                      <p:to>
                                        <p:strVal val="visible"/>
                                      </p:to>
                                    </p:set>
                                    <p:anim calcmode="lin" valueType="num">
                                      <p:cBhvr additive="base">
                                        <p:cTn id="13" dur="500" fill="hold"/>
                                        <p:tgtEl>
                                          <p:spTgt spid="353288"/>
                                        </p:tgtEl>
                                        <p:attrNameLst>
                                          <p:attrName>ppt_x</p:attrName>
                                        </p:attrNameLst>
                                      </p:cBhvr>
                                      <p:tavLst>
                                        <p:tav tm="0">
                                          <p:val>
                                            <p:strVal val="#ppt_x"/>
                                          </p:val>
                                        </p:tav>
                                        <p:tav tm="100000">
                                          <p:val>
                                            <p:strVal val="#ppt_x"/>
                                          </p:val>
                                        </p:tav>
                                      </p:tavLst>
                                    </p:anim>
                                    <p:anim calcmode="lin" valueType="num">
                                      <p:cBhvr additive="base">
                                        <p:cTn id="14" dur="500" fill="hold"/>
                                        <p:tgtEl>
                                          <p:spTgt spid="3532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3291"/>
                                        </p:tgtEl>
                                        <p:attrNameLst>
                                          <p:attrName>style.visibility</p:attrName>
                                        </p:attrNameLst>
                                      </p:cBhvr>
                                      <p:to>
                                        <p:strVal val="visible"/>
                                      </p:to>
                                    </p:set>
                                    <p:anim calcmode="lin" valueType="num">
                                      <p:cBhvr additive="base">
                                        <p:cTn id="19" dur="500" fill="hold"/>
                                        <p:tgtEl>
                                          <p:spTgt spid="353291"/>
                                        </p:tgtEl>
                                        <p:attrNameLst>
                                          <p:attrName>ppt_x</p:attrName>
                                        </p:attrNameLst>
                                      </p:cBhvr>
                                      <p:tavLst>
                                        <p:tav tm="0">
                                          <p:val>
                                            <p:strVal val="#ppt_x"/>
                                          </p:val>
                                        </p:tav>
                                        <p:tav tm="100000">
                                          <p:val>
                                            <p:strVal val="#ppt_x"/>
                                          </p:val>
                                        </p:tav>
                                      </p:tavLst>
                                    </p:anim>
                                    <p:anim calcmode="lin" valueType="num">
                                      <p:cBhvr additive="base">
                                        <p:cTn id="20" dur="500" fill="hold"/>
                                        <p:tgtEl>
                                          <p:spTgt spid="35329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53293"/>
                                        </p:tgtEl>
                                        <p:attrNameLst>
                                          <p:attrName>style.visibility</p:attrName>
                                        </p:attrNameLst>
                                      </p:cBhvr>
                                      <p:to>
                                        <p:strVal val="visible"/>
                                      </p:to>
                                    </p:set>
                                    <p:anim calcmode="lin" valueType="num">
                                      <p:cBhvr additive="base">
                                        <p:cTn id="25" dur="500" fill="hold"/>
                                        <p:tgtEl>
                                          <p:spTgt spid="353293"/>
                                        </p:tgtEl>
                                        <p:attrNameLst>
                                          <p:attrName>ppt_x</p:attrName>
                                        </p:attrNameLst>
                                      </p:cBhvr>
                                      <p:tavLst>
                                        <p:tav tm="0">
                                          <p:val>
                                            <p:strVal val="#ppt_x"/>
                                          </p:val>
                                        </p:tav>
                                        <p:tav tm="100000">
                                          <p:val>
                                            <p:strVal val="#ppt_x"/>
                                          </p:val>
                                        </p:tav>
                                      </p:tavLst>
                                    </p:anim>
                                    <p:anim calcmode="lin" valueType="num">
                                      <p:cBhvr additive="base">
                                        <p:cTn id="26" dur="500" fill="hold"/>
                                        <p:tgtEl>
                                          <p:spTgt spid="35329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53297"/>
                                        </p:tgtEl>
                                        <p:attrNameLst>
                                          <p:attrName>style.visibility</p:attrName>
                                        </p:attrNameLst>
                                      </p:cBhvr>
                                      <p:to>
                                        <p:strVal val="visible"/>
                                      </p:to>
                                    </p:set>
                                    <p:anim calcmode="lin" valueType="num">
                                      <p:cBhvr additive="base">
                                        <p:cTn id="31" dur="500" fill="hold"/>
                                        <p:tgtEl>
                                          <p:spTgt spid="353297"/>
                                        </p:tgtEl>
                                        <p:attrNameLst>
                                          <p:attrName>ppt_x</p:attrName>
                                        </p:attrNameLst>
                                      </p:cBhvr>
                                      <p:tavLst>
                                        <p:tav tm="0">
                                          <p:val>
                                            <p:strVal val="#ppt_x"/>
                                          </p:val>
                                        </p:tav>
                                        <p:tav tm="100000">
                                          <p:val>
                                            <p:strVal val="#ppt_x"/>
                                          </p:val>
                                        </p:tav>
                                      </p:tavLst>
                                    </p:anim>
                                    <p:anim calcmode="lin" valueType="num">
                                      <p:cBhvr additive="base">
                                        <p:cTn id="32" dur="500" fill="hold"/>
                                        <p:tgtEl>
                                          <p:spTgt spid="3532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Simple Summation Example</a:t>
            </a:r>
          </a:p>
        </p:txBody>
      </p:sp>
      <p:sp>
        <p:nvSpPr>
          <p:cNvPr id="20483" name="Rectangle 3"/>
          <p:cNvSpPr>
            <a:spLocks noGrp="1"/>
          </p:cNvSpPr>
          <p:nvPr>
            <p:ph idx="1"/>
          </p:nvPr>
        </p:nvSpPr>
        <p:spPr/>
        <p:txBody>
          <a:bodyPr vert="horz" wrap="square" lIns="91440" tIns="45720" rIns="91440" bIns="45720" anchor="t"/>
          <a:lstStyle/>
          <a:p>
            <a:pPr eaLnBrk="1" hangingPunct="1">
              <a:buNone/>
            </a:pPr>
            <a:r>
              <a:rPr lang="zh-CN" altLang="en-US" dirty="0">
                <a:ea typeface="宋体" panose="02010600030101010101" pitchFamily="2" charset="-122"/>
              </a:rPr>
              <a:t> </a:t>
            </a:r>
          </a:p>
        </p:txBody>
      </p:sp>
      <p:graphicFrame>
        <p:nvGraphicFramePr>
          <p:cNvPr id="20484" name="Object 4"/>
          <p:cNvGraphicFramePr>
            <a:graphicFrameLocks noChangeAspect="1"/>
          </p:cNvGraphicFramePr>
          <p:nvPr/>
        </p:nvGraphicFramePr>
        <p:xfrm>
          <a:off x="838200" y="1905000"/>
          <a:ext cx="7467600" cy="3651250"/>
        </p:xfrm>
        <a:graphic>
          <a:graphicData uri="http://schemas.openxmlformats.org/presentationml/2006/ole">
            <mc:AlternateContent xmlns:mc="http://schemas.openxmlformats.org/markup-compatibility/2006">
              <mc:Choice xmlns:v="urn:schemas-microsoft-com:vml" Requires="v">
                <p:oleObj spid="_x0000_s19462" r:id="rId3" imgW="2235200" imgH="1092200" progId="Equation.3">
                  <p:embed/>
                </p:oleObj>
              </mc:Choice>
              <mc:Fallback>
                <p:oleObj r:id="rId3" imgW="2235200" imgH="1092200" progId="Equation.3">
                  <p:embed/>
                  <p:pic>
                    <p:nvPicPr>
                      <p:cNvPr id="0" name="图片 3076"/>
                      <p:cNvPicPr/>
                      <p:nvPr/>
                    </p:nvPicPr>
                    <p:blipFill>
                      <a:blip r:embed="rId4"/>
                      <a:stretch>
                        <a:fillRect/>
                      </a:stretch>
                    </p:blipFill>
                    <p:spPr>
                      <a:xfrm>
                        <a:off x="838200" y="1905000"/>
                        <a:ext cx="7467600" cy="3651250"/>
                      </a:xfrm>
                      <a:prstGeom prst="rect">
                        <a:avLst/>
                      </a:prstGeom>
                      <a:noFill/>
                      <a:ln w="38100">
                        <a:noFill/>
                        <a:miter/>
                      </a:ln>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More Summation Examples</a:t>
            </a:r>
          </a:p>
        </p:txBody>
      </p:sp>
      <p:sp>
        <p:nvSpPr>
          <p:cNvPr id="21507" name="Rectangle 3"/>
          <p:cNvSpPr>
            <a:spLocks noGrp="1"/>
          </p:cNvSpPr>
          <p:nvPr>
            <p:ph idx="1"/>
          </p:nvPr>
        </p:nvSpPr>
        <p:spPr>
          <a:xfrm>
            <a:off x="685800" y="1676400"/>
            <a:ext cx="7693025" cy="4343400"/>
          </a:xfrm>
        </p:spPr>
        <p:txBody>
          <a:bodyPr vert="horz" wrap="square" lIns="91440" tIns="45720" rIns="91440" bIns="45720" anchor="t"/>
          <a:lstStyle/>
          <a:p>
            <a:pPr eaLnBrk="1" hangingPunct="1"/>
            <a:r>
              <a:rPr lang="en-US" altLang="zh-CN" dirty="0">
                <a:ea typeface="宋体" panose="02010600030101010101" pitchFamily="2" charset="-122"/>
              </a:rPr>
              <a:t>An infinite series with a finite sum:</a:t>
            </a:r>
          </a:p>
          <a:p>
            <a:pPr eaLnBrk="1" hangingPunct="1"/>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en-US" altLang="zh-CN" sz="1800" dirty="0">
              <a:solidFill>
                <a:schemeClr val="accent2"/>
              </a:solidFill>
              <a:ea typeface="宋体" panose="02010600030101010101" pitchFamily="2" charset="-122"/>
            </a:endParaRPr>
          </a:p>
          <a:p>
            <a:pPr eaLnBrk="1" hangingPunct="1"/>
            <a:r>
              <a:rPr lang="en-US" altLang="zh-CN" dirty="0">
                <a:ea typeface="宋体" panose="02010600030101010101" pitchFamily="2" charset="-122"/>
              </a:rPr>
              <a:t>Using a predicate to define a set of elements to sum over:</a:t>
            </a:r>
          </a:p>
        </p:txBody>
      </p:sp>
      <p:graphicFrame>
        <p:nvGraphicFramePr>
          <p:cNvPr id="21508" name="Object 4"/>
          <p:cNvGraphicFramePr>
            <a:graphicFrameLocks noChangeAspect="1"/>
          </p:cNvGraphicFramePr>
          <p:nvPr/>
        </p:nvGraphicFramePr>
        <p:xfrm>
          <a:off x="762000" y="4953000"/>
          <a:ext cx="7639050" cy="1179513"/>
        </p:xfrm>
        <a:graphic>
          <a:graphicData uri="http://schemas.openxmlformats.org/presentationml/2006/ole">
            <mc:AlternateContent xmlns:mc="http://schemas.openxmlformats.org/markup-compatibility/2006">
              <mc:Choice xmlns:v="urn:schemas-microsoft-com:vml" Requires="v">
                <p:oleObj spid="_x0000_s20491" r:id="rId3" imgW="2959100" imgH="457200" progId="Equation.3">
                  <p:embed/>
                </p:oleObj>
              </mc:Choice>
              <mc:Fallback>
                <p:oleObj r:id="rId3" imgW="2959100" imgH="457200" progId="Equation.3">
                  <p:embed/>
                  <p:pic>
                    <p:nvPicPr>
                      <p:cNvPr id="0" name="图片 3080"/>
                      <p:cNvPicPr/>
                      <p:nvPr/>
                    </p:nvPicPr>
                    <p:blipFill>
                      <a:blip r:embed="rId4"/>
                      <a:stretch>
                        <a:fillRect/>
                      </a:stretch>
                    </p:blipFill>
                    <p:spPr>
                      <a:xfrm>
                        <a:off x="762000" y="4953000"/>
                        <a:ext cx="7639050" cy="1179513"/>
                      </a:xfrm>
                      <a:prstGeom prst="rect">
                        <a:avLst/>
                      </a:prstGeom>
                      <a:noFill/>
                      <a:ln w="38100">
                        <a:noFill/>
                        <a:miter/>
                      </a:ln>
                    </p:spPr>
                  </p:pic>
                </p:oleObj>
              </mc:Fallback>
            </mc:AlternateContent>
          </a:graphicData>
        </a:graphic>
      </p:graphicFrame>
      <p:graphicFrame>
        <p:nvGraphicFramePr>
          <p:cNvPr id="21509" name="Object 5"/>
          <p:cNvGraphicFramePr>
            <a:graphicFrameLocks noChangeAspect="1"/>
          </p:cNvGraphicFramePr>
          <p:nvPr/>
        </p:nvGraphicFramePr>
        <p:xfrm>
          <a:off x="1066800" y="2286000"/>
          <a:ext cx="6705600" cy="1235075"/>
        </p:xfrm>
        <a:graphic>
          <a:graphicData uri="http://schemas.openxmlformats.org/presentationml/2006/ole">
            <mc:AlternateContent xmlns:mc="http://schemas.openxmlformats.org/markup-compatibility/2006">
              <mc:Choice xmlns:v="urn:schemas-microsoft-com:vml" Requires="v">
                <p:oleObj spid="_x0000_s20492" r:id="rId5" imgW="2336800" imgH="431800" progId="Equation.3">
                  <p:embed/>
                </p:oleObj>
              </mc:Choice>
              <mc:Fallback>
                <p:oleObj r:id="rId5" imgW="2336800" imgH="431800" progId="Equation.3">
                  <p:embed/>
                  <p:pic>
                    <p:nvPicPr>
                      <p:cNvPr id="0" name="图片 3082"/>
                      <p:cNvPicPr/>
                      <p:nvPr/>
                    </p:nvPicPr>
                    <p:blipFill>
                      <a:blip r:embed="rId6"/>
                      <a:stretch>
                        <a:fillRect/>
                      </a:stretch>
                    </p:blipFill>
                    <p:spPr>
                      <a:xfrm>
                        <a:off x="1066800" y="2286000"/>
                        <a:ext cx="6705600" cy="1235075"/>
                      </a:xfrm>
                      <a:prstGeom prst="rect">
                        <a:avLst/>
                      </a:prstGeom>
                      <a:noFill/>
                      <a:ln w="38100">
                        <a:noFill/>
                        <a:miter/>
                      </a:ln>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Summation Manipulations</a:t>
            </a:r>
          </a:p>
        </p:txBody>
      </p:sp>
      <p:sp>
        <p:nvSpPr>
          <p:cNvPr id="22531" name="Rectangle 3"/>
          <p:cNvSpPr>
            <a:spLocks noGrp="1"/>
          </p:cNvSpPr>
          <p:nvPr>
            <p:ph idx="1"/>
          </p:nvPr>
        </p:nvSpPr>
        <p:spPr>
          <a:xfrm>
            <a:off x="685800" y="1676400"/>
            <a:ext cx="7693025" cy="4267200"/>
          </a:xfrm>
        </p:spPr>
        <p:txBody>
          <a:bodyPr vert="horz" wrap="square" lIns="91440" tIns="45720" rIns="91440" bIns="45720" anchor="t"/>
          <a:lstStyle/>
          <a:p>
            <a:pPr eaLnBrk="1" hangingPunct="1"/>
            <a:r>
              <a:rPr lang="en-US" altLang="zh-CN" dirty="0">
                <a:ea typeface="宋体" panose="02010600030101010101" pitchFamily="2" charset="-122"/>
              </a:rPr>
              <a:t>Some handy identities for summations:</a:t>
            </a:r>
          </a:p>
        </p:txBody>
      </p:sp>
      <p:graphicFrame>
        <p:nvGraphicFramePr>
          <p:cNvPr id="22532" name="Object 4"/>
          <p:cNvGraphicFramePr>
            <a:graphicFrameLocks noChangeAspect="1"/>
          </p:cNvGraphicFramePr>
          <p:nvPr/>
        </p:nvGraphicFramePr>
        <p:xfrm>
          <a:off x="838200" y="2743200"/>
          <a:ext cx="5715000" cy="3171825"/>
        </p:xfrm>
        <a:graphic>
          <a:graphicData uri="http://schemas.openxmlformats.org/presentationml/2006/ole">
            <mc:AlternateContent xmlns:mc="http://schemas.openxmlformats.org/markup-compatibility/2006">
              <mc:Choice xmlns:v="urn:schemas-microsoft-com:vml" Requires="v">
                <p:oleObj spid="_x0000_s21510" r:id="rId3" imgW="2311400" imgH="1282700" progId="Equation.3">
                  <p:embed/>
                </p:oleObj>
              </mc:Choice>
              <mc:Fallback>
                <p:oleObj r:id="rId3" imgW="2311400" imgH="1282700" progId="Equation.3">
                  <p:embed/>
                  <p:pic>
                    <p:nvPicPr>
                      <p:cNvPr id="0" name="图片 3084"/>
                      <p:cNvPicPr/>
                      <p:nvPr/>
                    </p:nvPicPr>
                    <p:blipFill>
                      <a:blip r:embed="rId4"/>
                      <a:stretch>
                        <a:fillRect/>
                      </a:stretch>
                    </p:blipFill>
                    <p:spPr>
                      <a:xfrm>
                        <a:off x="838200" y="2743200"/>
                        <a:ext cx="5715000" cy="3171825"/>
                      </a:xfrm>
                      <a:prstGeom prst="rect">
                        <a:avLst/>
                      </a:prstGeom>
                      <a:noFill/>
                      <a:ln w="38100">
                        <a:noFill/>
                        <a:miter/>
                      </a:ln>
                    </p:spPr>
                  </p:pic>
                </p:oleObj>
              </mc:Fallback>
            </mc:AlternateContent>
          </a:graphicData>
        </a:graphic>
      </p:graphicFrame>
      <p:sp>
        <p:nvSpPr>
          <p:cNvPr id="22533" name="Text Box 5"/>
          <p:cNvSpPr txBox="1"/>
          <p:nvPr/>
        </p:nvSpPr>
        <p:spPr>
          <a:xfrm>
            <a:off x="4851400" y="2819400"/>
            <a:ext cx="243363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a:spcBef>
                <a:spcPct val="50000"/>
              </a:spcBef>
              <a:buClrTx/>
              <a:buSzPct val="100000"/>
              <a:buNone/>
            </a:pPr>
            <a:r>
              <a:rPr lang="en-US" altLang="zh-CN" sz="2400" dirty="0">
                <a:solidFill>
                  <a:srgbClr val="FF0000"/>
                </a:solidFill>
                <a:latin typeface="Times New Roman" panose="02020603050405020304" pitchFamily="18" charset="0"/>
                <a:ea typeface="宋体" panose="02010600030101010101" pitchFamily="2" charset="-122"/>
              </a:rPr>
              <a:t>(Distributive law.)</a:t>
            </a:r>
          </a:p>
        </p:txBody>
      </p:sp>
      <p:sp>
        <p:nvSpPr>
          <p:cNvPr id="22534" name="Text Box 6"/>
          <p:cNvSpPr txBox="1"/>
          <p:nvPr/>
        </p:nvSpPr>
        <p:spPr>
          <a:xfrm>
            <a:off x="6629400" y="3324225"/>
            <a:ext cx="1981200" cy="1552575"/>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a:spcBef>
                <a:spcPct val="50000"/>
              </a:spcBef>
              <a:buClrTx/>
              <a:buSzPct val="100000"/>
              <a:buNone/>
            </a:pPr>
            <a:r>
              <a:rPr lang="en-US" altLang="zh-CN" sz="2400" dirty="0">
                <a:solidFill>
                  <a:srgbClr val="FF0000"/>
                </a:solidFill>
                <a:latin typeface="Times New Roman" panose="02020603050405020304" pitchFamily="18" charset="0"/>
                <a:ea typeface="宋体" panose="02010600030101010101" pitchFamily="2" charset="-122"/>
              </a:rPr>
              <a:t>(An application</a:t>
            </a:r>
            <a:br>
              <a:rPr lang="en-US" altLang="zh-CN" sz="2400" dirty="0">
                <a:solidFill>
                  <a:srgbClr val="FF0000"/>
                </a:solidFill>
                <a:latin typeface="Times New Roman" panose="02020603050405020304" pitchFamily="18" charset="0"/>
                <a:ea typeface="宋体" panose="02010600030101010101" pitchFamily="2" charset="-122"/>
              </a:rPr>
            </a:br>
            <a:r>
              <a:rPr lang="en-US" altLang="zh-CN" sz="2400" dirty="0">
                <a:solidFill>
                  <a:srgbClr val="FF0000"/>
                </a:solidFill>
                <a:latin typeface="Times New Roman" panose="02020603050405020304" pitchFamily="18" charset="0"/>
                <a:ea typeface="宋体" panose="02010600030101010101" pitchFamily="2" charset="-122"/>
              </a:rPr>
              <a:t>of commut-</a:t>
            </a:r>
            <a:br>
              <a:rPr lang="en-US" altLang="zh-CN" sz="2400" dirty="0">
                <a:solidFill>
                  <a:srgbClr val="FF0000"/>
                </a:solidFill>
                <a:latin typeface="Times New Roman" panose="02020603050405020304" pitchFamily="18" charset="0"/>
                <a:ea typeface="宋体" panose="02010600030101010101" pitchFamily="2" charset="-122"/>
              </a:rPr>
            </a:br>
            <a:r>
              <a:rPr lang="en-US" altLang="zh-CN" sz="2400" dirty="0">
                <a:solidFill>
                  <a:srgbClr val="FF0000"/>
                </a:solidFill>
                <a:latin typeface="Times New Roman" panose="02020603050405020304" pitchFamily="18" charset="0"/>
                <a:ea typeface="宋体" panose="02010600030101010101" pitchFamily="2" charset="-122"/>
              </a:rPr>
              <a:t>ativity.)</a:t>
            </a:r>
          </a:p>
        </p:txBody>
      </p:sp>
      <p:sp>
        <p:nvSpPr>
          <p:cNvPr id="22535" name="Text Box 7"/>
          <p:cNvSpPr txBox="1"/>
          <p:nvPr/>
        </p:nvSpPr>
        <p:spPr>
          <a:xfrm>
            <a:off x="4878388" y="5105400"/>
            <a:ext cx="2163762"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a:spcBef>
                <a:spcPct val="50000"/>
              </a:spcBef>
              <a:buClrTx/>
              <a:buSzPct val="100000"/>
              <a:buNone/>
            </a:pPr>
            <a:r>
              <a:rPr lang="en-US" altLang="zh-CN" sz="2400" dirty="0">
                <a:solidFill>
                  <a:srgbClr val="FF0000"/>
                </a:solidFill>
                <a:latin typeface="Times New Roman" panose="02020603050405020304" pitchFamily="18" charset="0"/>
                <a:ea typeface="宋体" panose="02010600030101010101" pitchFamily="2" charset="-122"/>
              </a:rPr>
              <a:t>(Index shifting.)</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More Summation Manipulations</a:t>
            </a:r>
          </a:p>
        </p:txBody>
      </p:sp>
      <p:sp>
        <p:nvSpPr>
          <p:cNvPr id="23555" name="Rectangle 3"/>
          <p:cNvSpPr>
            <a:spLocks noGrp="1"/>
          </p:cNvSpPr>
          <p:nvPr>
            <p:ph idx="1"/>
          </p:nvPr>
        </p:nvSpPr>
        <p:spPr>
          <a:xfrm>
            <a:off x="533400" y="1524000"/>
            <a:ext cx="7693025" cy="3724275"/>
          </a:xfrm>
        </p:spPr>
        <p:txBody>
          <a:bodyPr vert="horz" wrap="square" lIns="91440" tIns="45720" rIns="91440" bIns="45720" anchor="t"/>
          <a:lstStyle/>
          <a:p>
            <a:pPr eaLnBrk="1" hangingPunct="1"/>
            <a:r>
              <a:rPr lang="en-US" altLang="zh-CN" dirty="0">
                <a:ea typeface="宋体" panose="02010600030101010101" pitchFamily="2" charset="-122"/>
              </a:rPr>
              <a:t>Other identities that are sometimes useful:</a:t>
            </a:r>
          </a:p>
        </p:txBody>
      </p:sp>
      <p:graphicFrame>
        <p:nvGraphicFramePr>
          <p:cNvPr id="23556" name="Object 4"/>
          <p:cNvGraphicFramePr>
            <a:graphicFrameLocks noChangeAspect="1"/>
          </p:cNvGraphicFramePr>
          <p:nvPr/>
        </p:nvGraphicFramePr>
        <p:xfrm>
          <a:off x="838200" y="2633663"/>
          <a:ext cx="6248400" cy="3213100"/>
        </p:xfrm>
        <a:graphic>
          <a:graphicData uri="http://schemas.openxmlformats.org/presentationml/2006/ole">
            <mc:AlternateContent xmlns:mc="http://schemas.openxmlformats.org/markup-compatibility/2006">
              <mc:Choice xmlns:v="urn:schemas-microsoft-com:vml" Requires="v">
                <p:oleObj spid="_x0000_s22534" r:id="rId3" imgW="2692400" imgH="1384300" progId="Equation.3">
                  <p:embed/>
                </p:oleObj>
              </mc:Choice>
              <mc:Fallback>
                <p:oleObj r:id="rId3" imgW="2692400" imgH="1384300" progId="Equation.3">
                  <p:embed/>
                  <p:pic>
                    <p:nvPicPr>
                      <p:cNvPr id="0" name="图片 3083"/>
                      <p:cNvPicPr/>
                      <p:nvPr/>
                    </p:nvPicPr>
                    <p:blipFill>
                      <a:blip r:embed="rId4"/>
                      <a:stretch>
                        <a:fillRect/>
                      </a:stretch>
                    </p:blipFill>
                    <p:spPr>
                      <a:xfrm>
                        <a:off x="838200" y="2633663"/>
                        <a:ext cx="6248400" cy="3213100"/>
                      </a:xfrm>
                      <a:prstGeom prst="rect">
                        <a:avLst/>
                      </a:prstGeom>
                      <a:noFill/>
                      <a:ln w="38100">
                        <a:noFill/>
                        <a:miter/>
                      </a:ln>
                    </p:spPr>
                  </p:pic>
                </p:oleObj>
              </mc:Fallback>
            </mc:AlternateContent>
          </a:graphicData>
        </a:graphic>
      </p:graphicFrame>
      <p:sp>
        <p:nvSpPr>
          <p:cNvPr id="23557" name="Text Box 5"/>
          <p:cNvSpPr txBox="1"/>
          <p:nvPr/>
        </p:nvSpPr>
        <p:spPr>
          <a:xfrm>
            <a:off x="5646738" y="5105400"/>
            <a:ext cx="16319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a:spcBef>
                <a:spcPct val="50000"/>
              </a:spcBef>
              <a:buClrTx/>
              <a:buSzPct val="100000"/>
              <a:buNone/>
            </a:pPr>
            <a:r>
              <a:rPr lang="en-US" altLang="zh-CN" sz="2400" dirty="0">
                <a:solidFill>
                  <a:srgbClr val="FF0000"/>
                </a:solidFill>
                <a:latin typeface="Times New Roman" panose="02020603050405020304" pitchFamily="18" charset="0"/>
                <a:ea typeface="宋体" panose="02010600030101010101" pitchFamily="2" charset="-122"/>
              </a:rPr>
              <a:t>(Grouping.)</a:t>
            </a:r>
          </a:p>
        </p:txBody>
      </p:sp>
      <p:sp>
        <p:nvSpPr>
          <p:cNvPr id="23558" name="Text Box 6"/>
          <p:cNvSpPr txBox="1"/>
          <p:nvPr/>
        </p:nvSpPr>
        <p:spPr>
          <a:xfrm>
            <a:off x="5334000" y="4114800"/>
            <a:ext cx="221456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a:spcBef>
                <a:spcPct val="50000"/>
              </a:spcBef>
              <a:buClrTx/>
              <a:buSzPct val="100000"/>
              <a:buNone/>
            </a:pPr>
            <a:r>
              <a:rPr lang="en-US" altLang="zh-CN" sz="2400" dirty="0">
                <a:solidFill>
                  <a:srgbClr val="FF0000"/>
                </a:solidFill>
                <a:latin typeface="Times New Roman" panose="02020603050405020304" pitchFamily="18" charset="0"/>
                <a:ea typeface="宋体" panose="02010600030101010101" pitchFamily="2" charset="-122"/>
              </a:rPr>
              <a:t>(Order reversal.)</a:t>
            </a:r>
          </a:p>
        </p:txBody>
      </p:sp>
      <p:sp>
        <p:nvSpPr>
          <p:cNvPr id="23559" name="Text Box 7"/>
          <p:cNvSpPr txBox="1"/>
          <p:nvPr/>
        </p:nvSpPr>
        <p:spPr>
          <a:xfrm>
            <a:off x="5386388" y="3352800"/>
            <a:ext cx="2281237"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a:spcBef>
                <a:spcPct val="50000"/>
              </a:spcBef>
              <a:buClrTx/>
              <a:buSzPct val="100000"/>
              <a:buNone/>
            </a:pPr>
            <a:r>
              <a:rPr lang="en-US" altLang="zh-CN" sz="2400" dirty="0">
                <a:solidFill>
                  <a:srgbClr val="FF0000"/>
                </a:solidFill>
                <a:latin typeface="Times New Roman" panose="02020603050405020304" pitchFamily="18" charset="0"/>
                <a:ea typeface="宋体" panose="02010600030101010101" pitchFamily="2" charset="-122"/>
              </a:rPr>
              <a:t>(Series splitting.)</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Example: Impress Your Friends</a:t>
            </a:r>
          </a:p>
        </p:txBody>
      </p:sp>
      <p:sp>
        <p:nvSpPr>
          <p:cNvPr id="24579" name="Rectangle 3"/>
          <p:cNvSpPr>
            <a:spLocks noGrp="1"/>
          </p:cNvSpPr>
          <p:nvPr>
            <p:ph idx="1"/>
          </p:nvPr>
        </p:nvSpPr>
        <p:spPr/>
        <p:txBody>
          <a:bodyPr vert="horz" wrap="square" lIns="91440" tIns="45720" rIns="91440" bIns="45720" anchor="t"/>
          <a:lstStyle/>
          <a:p>
            <a:pPr eaLnBrk="1" hangingPunct="1">
              <a:lnSpc>
                <a:spcPct val="90000"/>
              </a:lnSpc>
            </a:pPr>
            <a:r>
              <a:rPr lang="en-US" altLang="zh-CN" dirty="0">
                <a:ea typeface="宋体" panose="02010600030101010101" pitchFamily="2" charset="-122"/>
              </a:rPr>
              <a:t>Boast, “I’m so smart; give me any 2-digit number</a:t>
            </a:r>
            <a:r>
              <a:rPr lang="en-US" altLang="zh-CN" i="1" dirty="0">
                <a:ea typeface="宋体" panose="02010600030101010101" pitchFamily="2" charset="-122"/>
              </a:rPr>
              <a:t> n</a:t>
            </a:r>
            <a:r>
              <a:rPr lang="en-US" altLang="zh-CN" dirty="0">
                <a:ea typeface="宋体" panose="02010600030101010101" pitchFamily="2" charset="-122"/>
              </a:rPr>
              <a:t>, and I’ll add all the numbers from 1 to </a:t>
            </a:r>
            <a:r>
              <a:rPr lang="en-US" altLang="zh-CN" i="1" dirty="0">
                <a:ea typeface="宋体" panose="02010600030101010101" pitchFamily="2" charset="-122"/>
              </a:rPr>
              <a:t>n</a:t>
            </a:r>
            <a:r>
              <a:rPr lang="en-US" altLang="zh-CN" dirty="0">
                <a:ea typeface="宋体" panose="02010600030101010101" pitchFamily="2" charset="-122"/>
              </a:rPr>
              <a:t> in my head in just a few seconds.”</a:t>
            </a:r>
          </a:p>
          <a:p>
            <a:pPr eaLnBrk="1" hangingPunct="1">
              <a:lnSpc>
                <a:spcPct val="90000"/>
              </a:lnSpc>
            </a:pPr>
            <a:r>
              <a:rPr lang="en-US" altLang="zh-CN" i="1" dirty="0">
                <a:solidFill>
                  <a:srgbClr val="990033"/>
                </a:solidFill>
                <a:ea typeface="宋体" panose="02010600030101010101" pitchFamily="2" charset="-122"/>
              </a:rPr>
              <a:t>I.e.</a:t>
            </a:r>
            <a:r>
              <a:rPr lang="en-US" altLang="zh-CN" dirty="0">
                <a:solidFill>
                  <a:srgbClr val="990033"/>
                </a:solidFill>
                <a:ea typeface="宋体" panose="02010600030101010101" pitchFamily="2" charset="-122"/>
              </a:rPr>
              <a:t>, Evaluate the summation</a:t>
            </a:r>
            <a:r>
              <a:rPr lang="en-US" altLang="zh-CN" dirty="0">
                <a:solidFill>
                  <a:schemeClr val="bg2"/>
                </a:solidFill>
                <a:ea typeface="宋体" panose="02010600030101010101" pitchFamily="2" charset="-122"/>
              </a:rPr>
              <a:t>:</a:t>
            </a:r>
          </a:p>
          <a:p>
            <a:pPr eaLnBrk="1" hangingPunct="1">
              <a:lnSpc>
                <a:spcPct val="90000"/>
              </a:lnSpc>
            </a:pPr>
            <a:endParaRPr lang="en-US" altLang="zh-CN" dirty="0">
              <a:solidFill>
                <a:schemeClr val="accent2"/>
              </a:solidFill>
              <a:ea typeface="宋体" panose="02010600030101010101" pitchFamily="2" charset="-122"/>
            </a:endParaRPr>
          </a:p>
          <a:p>
            <a:pPr eaLnBrk="1" hangingPunct="1">
              <a:lnSpc>
                <a:spcPct val="90000"/>
              </a:lnSpc>
            </a:pPr>
            <a:r>
              <a:rPr lang="en-US" altLang="zh-CN" dirty="0">
                <a:ea typeface="宋体" panose="02010600030101010101" pitchFamily="2" charset="-122"/>
              </a:rPr>
              <a:t>There is a simple closed-form formula for the result, discovered by Euler at age 12!</a:t>
            </a:r>
          </a:p>
          <a:p>
            <a:pPr lvl="1" eaLnBrk="1" hangingPunct="1">
              <a:lnSpc>
                <a:spcPct val="90000"/>
              </a:lnSpc>
            </a:pPr>
            <a:r>
              <a:rPr lang="en-US" altLang="zh-CN" dirty="0">
                <a:solidFill>
                  <a:srgbClr val="990033"/>
                </a:solidFill>
                <a:ea typeface="宋体" panose="02010600030101010101" pitchFamily="2" charset="-122"/>
              </a:rPr>
              <a:t>And frequently rediscovered by many… </a:t>
            </a:r>
          </a:p>
        </p:txBody>
      </p:sp>
      <p:graphicFrame>
        <p:nvGraphicFramePr>
          <p:cNvPr id="24580" name="Object 4"/>
          <p:cNvGraphicFramePr>
            <a:graphicFrameLocks noChangeAspect="1"/>
          </p:cNvGraphicFramePr>
          <p:nvPr/>
        </p:nvGraphicFramePr>
        <p:xfrm>
          <a:off x="6413500" y="3048000"/>
          <a:ext cx="749300" cy="1219200"/>
        </p:xfrm>
        <a:graphic>
          <a:graphicData uri="http://schemas.openxmlformats.org/presentationml/2006/ole">
            <mc:AlternateContent xmlns:mc="http://schemas.openxmlformats.org/markup-compatibility/2006">
              <mc:Choice xmlns:v="urn:schemas-microsoft-com:vml" Requires="v">
                <p:oleObj spid="_x0000_s23558" r:id="rId4" imgW="266700" imgH="431165" progId="Equation.3">
                  <p:embed/>
                </p:oleObj>
              </mc:Choice>
              <mc:Fallback>
                <p:oleObj r:id="rId4" imgW="266700" imgH="431165" progId="Equation.3">
                  <p:embed/>
                  <p:pic>
                    <p:nvPicPr>
                      <p:cNvPr id="0" name="图片 3081"/>
                      <p:cNvPicPr/>
                      <p:nvPr/>
                    </p:nvPicPr>
                    <p:blipFill>
                      <a:blip r:embed="rId5"/>
                      <a:stretch>
                        <a:fillRect/>
                      </a:stretch>
                    </p:blipFill>
                    <p:spPr>
                      <a:xfrm>
                        <a:off x="6413500" y="3048000"/>
                        <a:ext cx="749300" cy="1219200"/>
                      </a:xfrm>
                      <a:prstGeom prst="rect">
                        <a:avLst/>
                      </a:prstGeom>
                      <a:noFill/>
                      <a:ln w="38100">
                        <a:noFill/>
                        <a:miter/>
                      </a:ln>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Euler’s Trick, Illustrated</a:t>
            </a:r>
          </a:p>
        </p:txBody>
      </p:sp>
      <p:sp>
        <p:nvSpPr>
          <p:cNvPr id="26627" name="Rectangle 3"/>
          <p:cNvSpPr>
            <a:spLocks noGrp="1"/>
          </p:cNvSpPr>
          <p:nvPr>
            <p:ph idx="1"/>
          </p:nvPr>
        </p:nvSpPr>
        <p:spPr>
          <a:xfrm>
            <a:off x="533400" y="1600200"/>
            <a:ext cx="7693025" cy="3724275"/>
          </a:xfrm>
        </p:spPr>
        <p:txBody>
          <a:bodyPr vert="horz" wrap="square" lIns="91440" tIns="45720" rIns="91440" bIns="45720" anchor="t"/>
          <a:lstStyle/>
          <a:p>
            <a:pPr eaLnBrk="1" hangingPunct="1"/>
            <a:r>
              <a:rPr lang="en-US" altLang="zh-CN" dirty="0">
                <a:ea typeface="宋体" panose="02010600030101010101" pitchFamily="2" charset="-122"/>
              </a:rPr>
              <a:t>Consider the sum:</a:t>
            </a:r>
            <a:br>
              <a:rPr lang="en-US" altLang="zh-CN" dirty="0">
                <a:ea typeface="宋体" panose="02010600030101010101" pitchFamily="2" charset="-122"/>
              </a:rPr>
            </a:br>
            <a:r>
              <a:rPr lang="en-US" altLang="zh-CN" sz="2800" dirty="0">
                <a:ea typeface="宋体" panose="02010600030101010101" pitchFamily="2" charset="-122"/>
              </a:rPr>
              <a:t>1+2+…+(</a:t>
            </a:r>
            <a:r>
              <a:rPr lang="en-US" altLang="zh-CN" sz="2800" i="1" dirty="0">
                <a:ea typeface="宋体" panose="02010600030101010101" pitchFamily="2" charset="-122"/>
              </a:rPr>
              <a:t>n</a:t>
            </a:r>
            <a:r>
              <a:rPr lang="en-US" altLang="zh-CN" sz="2800" dirty="0">
                <a:ea typeface="宋体" panose="02010600030101010101" pitchFamily="2" charset="-122"/>
              </a:rPr>
              <a:t>/2)+((</a:t>
            </a:r>
            <a:r>
              <a:rPr lang="en-US" altLang="zh-CN" sz="2800" i="1" dirty="0">
                <a:ea typeface="宋体" panose="02010600030101010101" pitchFamily="2" charset="-122"/>
              </a:rPr>
              <a:t>n</a:t>
            </a:r>
            <a:r>
              <a:rPr lang="en-US" altLang="zh-CN" sz="2800" dirty="0">
                <a:ea typeface="宋体" panose="02010600030101010101" pitchFamily="2" charset="-122"/>
              </a:rPr>
              <a:t>/2)+1)+…+(</a:t>
            </a:r>
            <a:r>
              <a:rPr lang="en-US" altLang="zh-CN" sz="2800" i="1" dirty="0">
                <a:ea typeface="宋体" panose="02010600030101010101" pitchFamily="2" charset="-122"/>
              </a:rPr>
              <a:t>n</a:t>
            </a:r>
            <a:r>
              <a:rPr lang="en-US" altLang="zh-CN" sz="2800" dirty="0">
                <a:ea typeface="宋体" panose="02010600030101010101" pitchFamily="2" charset="-122"/>
              </a:rPr>
              <a:t>-1)+</a:t>
            </a:r>
            <a:r>
              <a:rPr lang="en-US" altLang="zh-CN" sz="2800" i="1" dirty="0">
                <a:ea typeface="宋体" panose="02010600030101010101" pitchFamily="2" charset="-122"/>
              </a:rPr>
              <a:t>n</a:t>
            </a:r>
          </a:p>
          <a:p>
            <a:pPr eaLnBrk="1" hangingPunct="1"/>
            <a:endParaRPr lang="en-US" altLang="zh-CN" sz="2800" i="1" dirty="0">
              <a:ea typeface="宋体" panose="02010600030101010101" pitchFamily="2" charset="-122"/>
            </a:endParaRPr>
          </a:p>
          <a:p>
            <a:pPr eaLnBrk="1" hangingPunct="1"/>
            <a:endParaRPr lang="en-US" altLang="zh-CN" i="1" dirty="0">
              <a:ea typeface="宋体" panose="02010600030101010101" pitchFamily="2" charset="-122"/>
            </a:endParaRPr>
          </a:p>
          <a:p>
            <a:pPr eaLnBrk="1" hangingPunct="1"/>
            <a:endParaRPr lang="en-US" altLang="zh-CN" i="1" dirty="0">
              <a:ea typeface="宋体" panose="02010600030101010101" pitchFamily="2" charset="-122"/>
            </a:endParaRPr>
          </a:p>
          <a:p>
            <a:pPr eaLnBrk="1" hangingPunct="1"/>
            <a:r>
              <a:rPr lang="en-US" altLang="zh-CN" dirty="0">
                <a:ea typeface="宋体" panose="02010600030101010101" pitchFamily="2" charset="-122"/>
              </a:rPr>
              <a:t>We have </a:t>
            </a:r>
            <a:r>
              <a:rPr lang="en-US" altLang="zh-CN" i="1" dirty="0">
                <a:solidFill>
                  <a:srgbClr val="FF0000"/>
                </a:solidFill>
                <a:ea typeface="宋体" panose="02010600030101010101" pitchFamily="2" charset="-122"/>
              </a:rPr>
              <a:t>n</a:t>
            </a:r>
            <a:r>
              <a:rPr lang="en-US" altLang="zh-CN" dirty="0">
                <a:solidFill>
                  <a:srgbClr val="FF0000"/>
                </a:solidFill>
                <a:ea typeface="宋体" panose="02010600030101010101" pitchFamily="2" charset="-122"/>
              </a:rPr>
              <a:t>/2</a:t>
            </a:r>
            <a:r>
              <a:rPr lang="en-US" altLang="zh-CN" dirty="0">
                <a:ea typeface="宋体" panose="02010600030101010101" pitchFamily="2" charset="-122"/>
              </a:rPr>
              <a:t> pairs of elements, each pair summing to </a:t>
            </a:r>
            <a:r>
              <a:rPr lang="en-US" altLang="zh-CN" i="1" dirty="0">
                <a:solidFill>
                  <a:srgbClr val="FF0000"/>
                </a:solidFill>
                <a:ea typeface="宋体" panose="02010600030101010101" pitchFamily="2" charset="-122"/>
              </a:rPr>
              <a:t>n</a:t>
            </a:r>
            <a:r>
              <a:rPr lang="en-US" altLang="zh-CN" dirty="0">
                <a:solidFill>
                  <a:srgbClr val="FF0000"/>
                </a:solidFill>
                <a:ea typeface="宋体" panose="02010600030101010101" pitchFamily="2" charset="-122"/>
              </a:rPr>
              <a:t>+1</a:t>
            </a:r>
            <a:r>
              <a:rPr lang="en-US" altLang="zh-CN" dirty="0">
                <a:ea typeface="宋体" panose="02010600030101010101" pitchFamily="2" charset="-122"/>
              </a:rPr>
              <a:t>, for a total of </a:t>
            </a:r>
            <a:r>
              <a:rPr lang="en-US" altLang="zh-CN" dirty="0">
                <a:solidFill>
                  <a:srgbClr val="FF0000"/>
                </a:solidFill>
                <a:ea typeface="宋体" panose="02010600030101010101" pitchFamily="2" charset="-122"/>
              </a:rPr>
              <a:t>(</a:t>
            </a:r>
            <a:r>
              <a:rPr lang="en-US" altLang="zh-CN" i="1" dirty="0">
                <a:solidFill>
                  <a:srgbClr val="FF0000"/>
                </a:solidFill>
                <a:ea typeface="宋体" panose="02010600030101010101" pitchFamily="2" charset="-122"/>
              </a:rPr>
              <a:t>n</a:t>
            </a:r>
            <a:r>
              <a:rPr lang="en-US" altLang="zh-CN" dirty="0">
                <a:solidFill>
                  <a:srgbClr val="FF0000"/>
                </a:solidFill>
                <a:ea typeface="宋体" panose="02010600030101010101" pitchFamily="2" charset="-122"/>
              </a:rPr>
              <a:t>/2)(n+1)</a:t>
            </a:r>
            <a:r>
              <a:rPr lang="en-US" altLang="zh-CN" dirty="0">
                <a:ea typeface="宋体" panose="02010600030101010101" pitchFamily="2" charset="-122"/>
              </a:rPr>
              <a:t>.</a:t>
            </a:r>
          </a:p>
        </p:txBody>
      </p:sp>
      <p:sp>
        <p:nvSpPr>
          <p:cNvPr id="26628" name="Freeform 4"/>
          <p:cNvSpPr/>
          <p:nvPr/>
        </p:nvSpPr>
        <p:spPr>
          <a:xfrm>
            <a:off x="2832100" y="2819400"/>
            <a:ext cx="990600" cy="228600"/>
          </a:xfrm>
          <a:custGeom>
            <a:avLst/>
            <a:gdLst/>
            <a:ahLst/>
            <a:cxnLst>
              <a:cxn ang="0">
                <a:pos x="0" y="0"/>
              </a:cxn>
              <a:cxn ang="0">
                <a:pos x="453042003" y="272176875"/>
              </a:cxn>
              <a:cxn ang="0">
                <a:pos x="1075974079" y="0"/>
              </a:cxn>
            </a:cxnLst>
            <a:rect l="0" t="0" r="0" b="0"/>
            <a:pathLst>
              <a:path w="912" h="192">
                <a:moveTo>
                  <a:pt x="0" y="0"/>
                </a:moveTo>
                <a:cubicBezTo>
                  <a:pt x="116" y="96"/>
                  <a:pt x="232" y="192"/>
                  <a:pt x="384" y="192"/>
                </a:cubicBezTo>
                <a:cubicBezTo>
                  <a:pt x="536" y="192"/>
                  <a:pt x="724" y="96"/>
                  <a:pt x="912" y="0"/>
                </a:cubicBez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sp>
        <p:nvSpPr>
          <p:cNvPr id="26629" name="Freeform 5"/>
          <p:cNvSpPr/>
          <p:nvPr/>
        </p:nvSpPr>
        <p:spPr>
          <a:xfrm>
            <a:off x="1460500" y="2667000"/>
            <a:ext cx="4114800" cy="838200"/>
          </a:xfrm>
          <a:custGeom>
            <a:avLst/>
            <a:gdLst/>
            <a:ahLst/>
            <a:cxnLst>
              <a:cxn ang="0">
                <a:pos x="0" y="0"/>
              </a:cxn>
              <a:cxn ang="0">
                <a:pos x="2147483646" y="2147483646"/>
              </a:cxn>
              <a:cxn ang="0">
                <a:pos x="2147483646" y="0"/>
              </a:cxn>
            </a:cxnLst>
            <a:rect l="0" t="0" r="0" b="0"/>
            <a:pathLst>
              <a:path w="912" h="192">
                <a:moveTo>
                  <a:pt x="0" y="0"/>
                </a:moveTo>
                <a:cubicBezTo>
                  <a:pt x="116" y="96"/>
                  <a:pt x="232" y="192"/>
                  <a:pt x="384" y="192"/>
                </a:cubicBezTo>
                <a:cubicBezTo>
                  <a:pt x="536" y="192"/>
                  <a:pt x="724" y="96"/>
                  <a:pt x="912" y="0"/>
                </a:cubicBez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sp>
        <p:nvSpPr>
          <p:cNvPr id="26630" name="Freeform 6"/>
          <p:cNvSpPr/>
          <p:nvPr/>
        </p:nvSpPr>
        <p:spPr>
          <a:xfrm>
            <a:off x="1155700" y="2667000"/>
            <a:ext cx="5334000" cy="1295400"/>
          </a:xfrm>
          <a:custGeom>
            <a:avLst/>
            <a:gdLst/>
            <a:ahLst/>
            <a:cxnLst>
              <a:cxn ang="0">
                <a:pos x="0" y="0"/>
              </a:cxn>
              <a:cxn ang="0">
                <a:pos x="2147483646" y="2147483646"/>
              </a:cxn>
              <a:cxn ang="0">
                <a:pos x="2147483646" y="0"/>
              </a:cxn>
            </a:cxnLst>
            <a:rect l="0" t="0" r="0" b="0"/>
            <a:pathLst>
              <a:path w="912" h="192">
                <a:moveTo>
                  <a:pt x="0" y="0"/>
                </a:moveTo>
                <a:cubicBezTo>
                  <a:pt x="116" y="96"/>
                  <a:pt x="232" y="192"/>
                  <a:pt x="384" y="192"/>
                </a:cubicBezTo>
                <a:cubicBezTo>
                  <a:pt x="536" y="192"/>
                  <a:pt x="724" y="96"/>
                  <a:pt x="912" y="0"/>
                </a:cubicBez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sp>
        <p:nvSpPr>
          <p:cNvPr id="26631" name="Text Box 7"/>
          <p:cNvSpPr txBox="1"/>
          <p:nvPr/>
        </p:nvSpPr>
        <p:spPr>
          <a:xfrm rot="5400000">
            <a:off x="3130550" y="2976563"/>
            <a:ext cx="590550" cy="579437"/>
          </a:xfrm>
          <a:prstGeom prst="rect">
            <a:avLst/>
          </a:prstGeom>
          <a:noFill/>
          <a:ln w="38100">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b="1" dirty="0">
                <a:solidFill>
                  <a:srgbClr val="006600"/>
                </a:solidFill>
                <a:latin typeface="Times New Roman" panose="02020603050405020304" pitchFamily="18" charset="0"/>
                <a:ea typeface="宋体" panose="02010600030101010101" pitchFamily="2" charset="-122"/>
              </a:rPr>
              <a:t>…</a:t>
            </a:r>
            <a:endParaRPr lang="en-US" altLang="zh-CN" sz="2400" dirty="0">
              <a:solidFill>
                <a:srgbClr val="006600"/>
              </a:solidFill>
              <a:latin typeface="Times New Roman" panose="02020603050405020304" pitchFamily="18" charset="0"/>
              <a:ea typeface="宋体" panose="02010600030101010101" pitchFamily="2" charset="-122"/>
            </a:endParaRPr>
          </a:p>
        </p:txBody>
      </p:sp>
      <p:sp>
        <p:nvSpPr>
          <p:cNvPr id="26632" name="Text Box 8"/>
          <p:cNvSpPr txBox="1"/>
          <p:nvPr/>
        </p:nvSpPr>
        <p:spPr>
          <a:xfrm>
            <a:off x="3136900" y="3657600"/>
            <a:ext cx="66040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2400" i="1" dirty="0">
                <a:solidFill>
                  <a:srgbClr val="006600"/>
                </a:solidFill>
                <a:latin typeface="Times New Roman" panose="02020603050405020304" pitchFamily="18" charset="0"/>
                <a:ea typeface="宋体" panose="02010600030101010101" pitchFamily="2" charset="-122"/>
              </a:rPr>
              <a:t>n</a:t>
            </a:r>
            <a:r>
              <a:rPr lang="en-US" altLang="zh-CN" sz="2400" dirty="0">
                <a:solidFill>
                  <a:srgbClr val="006600"/>
                </a:solidFill>
                <a:latin typeface="Times New Roman" panose="02020603050405020304" pitchFamily="18" charset="0"/>
                <a:ea typeface="宋体" panose="02010600030101010101" pitchFamily="2" charset="-122"/>
              </a:rPr>
              <a:t>+1</a:t>
            </a:r>
          </a:p>
        </p:txBody>
      </p:sp>
      <p:sp>
        <p:nvSpPr>
          <p:cNvPr id="26633" name="Text Box 9"/>
          <p:cNvSpPr txBox="1"/>
          <p:nvPr/>
        </p:nvSpPr>
        <p:spPr>
          <a:xfrm>
            <a:off x="3136900" y="3352800"/>
            <a:ext cx="660400" cy="457200"/>
          </a:xfrm>
          <a:prstGeom prst="rect">
            <a:avLst/>
          </a:prstGeom>
          <a:noFill/>
          <a:ln w="38100">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2400" i="1" dirty="0">
                <a:solidFill>
                  <a:srgbClr val="006600"/>
                </a:solidFill>
                <a:latin typeface="Times New Roman" panose="02020603050405020304" pitchFamily="18" charset="0"/>
                <a:ea typeface="宋体" panose="02010600030101010101" pitchFamily="2" charset="-122"/>
              </a:rPr>
              <a:t>n</a:t>
            </a:r>
            <a:r>
              <a:rPr lang="en-US" altLang="zh-CN" sz="2400" dirty="0">
                <a:solidFill>
                  <a:srgbClr val="006600"/>
                </a:solidFill>
                <a:latin typeface="Times New Roman" panose="02020603050405020304" pitchFamily="18" charset="0"/>
                <a:ea typeface="宋体" panose="02010600030101010101" pitchFamily="2" charset="-122"/>
              </a:rPr>
              <a:t>+1</a:t>
            </a:r>
          </a:p>
        </p:txBody>
      </p:sp>
      <p:sp>
        <p:nvSpPr>
          <p:cNvPr id="26634" name="Text Box 10"/>
          <p:cNvSpPr txBox="1"/>
          <p:nvPr/>
        </p:nvSpPr>
        <p:spPr>
          <a:xfrm>
            <a:off x="3060700" y="2743200"/>
            <a:ext cx="660400" cy="457200"/>
          </a:xfrm>
          <a:prstGeom prst="rect">
            <a:avLst/>
          </a:prstGeom>
          <a:noFill/>
          <a:ln w="38100">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a:spcBef>
                <a:spcPct val="0"/>
              </a:spcBef>
              <a:buClrTx/>
              <a:buSzPct val="100000"/>
              <a:buNone/>
            </a:pPr>
            <a:r>
              <a:rPr lang="en-US" altLang="zh-CN" sz="2400" i="1" dirty="0">
                <a:solidFill>
                  <a:srgbClr val="006600"/>
                </a:solidFill>
                <a:latin typeface="Times New Roman" panose="02020603050405020304" pitchFamily="18" charset="0"/>
                <a:ea typeface="宋体" panose="02010600030101010101" pitchFamily="2" charset="-122"/>
              </a:rPr>
              <a:t>n</a:t>
            </a:r>
            <a:r>
              <a:rPr lang="en-US" altLang="zh-CN" sz="2400" dirty="0">
                <a:solidFill>
                  <a:srgbClr val="006600"/>
                </a:solidFill>
                <a:latin typeface="Times New Roman" panose="02020603050405020304" pitchFamily="18" charset="0"/>
                <a:ea typeface="宋体" panose="02010600030101010101" pitchFamily="2" charset="-122"/>
              </a:rPr>
              <a:t>+1</a:t>
            </a:r>
          </a:p>
        </p:txBody>
      </p:sp>
      <p:sp>
        <p:nvSpPr>
          <p:cNvPr id="26635" name="Oval 11"/>
          <p:cNvSpPr/>
          <p:nvPr/>
        </p:nvSpPr>
        <p:spPr>
          <a:xfrm>
            <a:off x="1003300" y="2133600"/>
            <a:ext cx="228600" cy="533400"/>
          </a:xfrm>
          <a:prstGeom prst="ellipse">
            <a:avLst/>
          </a:prstGeom>
          <a:noFill/>
          <a:ln w="3810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26636" name="Oval 12"/>
          <p:cNvSpPr/>
          <p:nvPr/>
        </p:nvSpPr>
        <p:spPr>
          <a:xfrm>
            <a:off x="6337300" y="2133600"/>
            <a:ext cx="304800" cy="533400"/>
          </a:xfrm>
          <a:prstGeom prst="ellipse">
            <a:avLst/>
          </a:prstGeom>
          <a:noFill/>
          <a:ln w="3810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26637" name="Oval 13"/>
          <p:cNvSpPr/>
          <p:nvPr/>
        </p:nvSpPr>
        <p:spPr>
          <a:xfrm>
            <a:off x="1308100" y="2133600"/>
            <a:ext cx="304800" cy="533400"/>
          </a:xfrm>
          <a:prstGeom prst="ellipse">
            <a:avLst/>
          </a:prstGeom>
          <a:noFill/>
          <a:ln w="3810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26638" name="Oval 14"/>
          <p:cNvSpPr/>
          <p:nvPr/>
        </p:nvSpPr>
        <p:spPr>
          <a:xfrm>
            <a:off x="5346700" y="2133600"/>
            <a:ext cx="838200" cy="609600"/>
          </a:xfrm>
          <a:prstGeom prst="ellipse">
            <a:avLst/>
          </a:prstGeom>
          <a:noFill/>
          <a:ln w="3810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26639" name="Oval 15"/>
          <p:cNvSpPr/>
          <p:nvPr/>
        </p:nvSpPr>
        <p:spPr>
          <a:xfrm>
            <a:off x="2222500" y="2209800"/>
            <a:ext cx="914400" cy="609600"/>
          </a:xfrm>
          <a:prstGeom prst="ellipse">
            <a:avLst/>
          </a:prstGeom>
          <a:noFill/>
          <a:ln w="3810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spcBef>
                <a:spcPct val="0"/>
              </a:spcBef>
              <a:buClrTx/>
              <a:buSzPct val="100000"/>
              <a:buNone/>
            </a:pPr>
            <a:endParaRPr lang="zh-CN" altLang="en-US" sz="1800" dirty="0">
              <a:ea typeface="宋体" panose="02010600030101010101" pitchFamily="2" charset="-122"/>
            </a:endParaRPr>
          </a:p>
        </p:txBody>
      </p:sp>
      <p:sp>
        <p:nvSpPr>
          <p:cNvPr id="26640" name="Oval 16"/>
          <p:cNvSpPr/>
          <p:nvPr/>
        </p:nvSpPr>
        <p:spPr>
          <a:xfrm>
            <a:off x="3289300" y="2057400"/>
            <a:ext cx="1524000" cy="762000"/>
          </a:xfrm>
          <a:prstGeom prst="ellipse">
            <a:avLst/>
          </a:prstGeom>
          <a:noFill/>
          <a:ln w="3810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spcBef>
                <a:spcPct val="0"/>
              </a:spcBef>
              <a:buClrTx/>
              <a:buSzPct val="100000"/>
              <a:buNone/>
            </a:pPr>
            <a:endParaRPr lang="zh-CN" altLang="en-US" sz="1800"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Subset and Superset Relations</a:t>
            </a:r>
          </a:p>
        </p:txBody>
      </p:sp>
      <p:sp>
        <p:nvSpPr>
          <p:cNvPr id="15363" name="Rectangle 3"/>
          <p:cNvSpPr>
            <a:spLocks noGrp="1"/>
          </p:cNvSpPr>
          <p:nvPr>
            <p:ph idx="1"/>
          </p:nvPr>
        </p:nvSpPr>
        <p:spPr>
          <a:xfrm>
            <a:off x="381000" y="1371600"/>
            <a:ext cx="8305800" cy="4876800"/>
          </a:xfrm>
        </p:spPr>
        <p:txBody>
          <a:bodyPr vert="horz" wrap="square" lIns="91440" tIns="45720" rIns="91440" bIns="45720" anchor="t"/>
          <a:lstStyle/>
          <a:p>
            <a:pPr eaLnBrk="1" hangingPunct="1"/>
            <a:r>
              <a:rPr lang="en-US" altLang="zh-CN" i="1" dirty="0">
                <a:ea typeface="宋体" panose="02010600030101010101" pitchFamily="2" charset="-122"/>
              </a:rPr>
              <a:t>S</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T</a:t>
            </a:r>
            <a:r>
              <a:rPr lang="en-US" altLang="zh-CN" dirty="0">
                <a:ea typeface="宋体" panose="02010600030101010101" pitchFamily="2" charset="-122"/>
                <a:sym typeface="Symbol" panose="05050102010706020507" pitchFamily="18" charset="2"/>
              </a:rPr>
              <a:t> (“</a:t>
            </a:r>
            <a:r>
              <a:rPr lang="en-US" altLang="zh-CN" i="1" dirty="0">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 is a subset of </a:t>
            </a:r>
            <a:r>
              <a:rPr lang="en-US" altLang="zh-CN" i="1" dirty="0">
                <a:ea typeface="宋体" panose="02010600030101010101" pitchFamily="2" charset="-122"/>
                <a:sym typeface="Symbol" panose="05050102010706020507" pitchFamily="18" charset="2"/>
              </a:rPr>
              <a:t>T</a:t>
            </a:r>
            <a:r>
              <a:rPr lang="en-US" altLang="zh-CN" dirty="0">
                <a:ea typeface="宋体" panose="02010600030101010101" pitchFamily="2" charset="-122"/>
                <a:sym typeface="Symbol" panose="05050102010706020507" pitchFamily="18" charset="2"/>
              </a:rPr>
              <a:t>”) means that every element of </a:t>
            </a:r>
            <a:r>
              <a:rPr lang="en-US" altLang="zh-CN" i="1" dirty="0">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 is also an element of </a:t>
            </a:r>
            <a:r>
              <a:rPr lang="en-US" altLang="zh-CN" i="1" dirty="0">
                <a:ea typeface="宋体" panose="02010600030101010101" pitchFamily="2" charset="-122"/>
                <a:sym typeface="Symbol" panose="05050102010706020507" pitchFamily="18" charset="2"/>
              </a:rPr>
              <a:t>T</a:t>
            </a:r>
            <a:r>
              <a:rPr lang="en-US" altLang="zh-CN" dirty="0">
                <a:ea typeface="宋体" panose="02010600030101010101" pitchFamily="2" charset="-122"/>
                <a:sym typeface="Symbol" panose="05050102010706020507" pitchFamily="18" charset="2"/>
              </a:rPr>
              <a:t>.</a:t>
            </a:r>
          </a:p>
          <a:p>
            <a:pPr eaLnBrk="1" hangingPunct="1"/>
            <a:r>
              <a:rPr lang="en-US" altLang="zh-CN" i="1" dirty="0">
                <a:solidFill>
                  <a:srgbClr val="C00000"/>
                </a:solidFill>
                <a:ea typeface="宋体" panose="02010600030101010101" pitchFamily="2" charset="-122"/>
                <a:sym typeface="Symbol" panose="05050102010706020507" pitchFamily="18" charset="2"/>
              </a:rPr>
              <a:t>S</a:t>
            </a:r>
            <a:r>
              <a:rPr lang="en-US" altLang="zh-CN" dirty="0">
                <a:solidFill>
                  <a:srgbClr val="C00000"/>
                </a:solidFill>
                <a:ea typeface="宋体" panose="02010600030101010101" pitchFamily="2" charset="-122"/>
                <a:sym typeface="Symbol" panose="05050102010706020507" pitchFamily="18" charset="2"/>
              </a:rPr>
              <a:t></a:t>
            </a:r>
            <a:r>
              <a:rPr lang="en-US" altLang="zh-CN" i="1" dirty="0">
                <a:solidFill>
                  <a:srgbClr val="C00000"/>
                </a:solidFill>
                <a:ea typeface="宋体" panose="02010600030101010101" pitchFamily="2" charset="-122"/>
                <a:sym typeface="Symbol" panose="05050102010706020507" pitchFamily="18" charset="2"/>
              </a:rPr>
              <a:t>T </a:t>
            </a:r>
            <a:r>
              <a:rPr lang="en-US" altLang="zh-CN" dirty="0">
                <a:solidFill>
                  <a:srgbClr val="C00000"/>
                </a:solidFill>
                <a:ea typeface="宋体" panose="02010600030101010101" pitchFamily="2" charset="-122"/>
                <a:sym typeface="Symbol" panose="05050102010706020507" pitchFamily="18" charset="2"/>
              </a:rPr>
              <a:t> </a:t>
            </a:r>
            <a:r>
              <a:rPr lang="en-US" altLang="zh-CN" i="1" dirty="0">
                <a:solidFill>
                  <a:srgbClr val="C00000"/>
                </a:solidFill>
                <a:ea typeface="宋体" panose="02010600030101010101" pitchFamily="2" charset="-122"/>
                <a:sym typeface="Symbol" panose="05050102010706020507" pitchFamily="18" charset="2"/>
              </a:rPr>
              <a:t>x </a:t>
            </a:r>
            <a:r>
              <a:rPr lang="en-US" altLang="zh-CN" dirty="0">
                <a:solidFill>
                  <a:srgbClr val="C00000"/>
                </a:solidFill>
                <a:ea typeface="宋体" panose="02010600030101010101" pitchFamily="2" charset="-122"/>
                <a:sym typeface="Symbol" panose="05050102010706020507" pitchFamily="18" charset="2"/>
              </a:rPr>
              <a:t>(</a:t>
            </a:r>
            <a:r>
              <a:rPr lang="en-US" altLang="zh-CN" i="1" dirty="0">
                <a:solidFill>
                  <a:srgbClr val="C00000"/>
                </a:solidFill>
                <a:ea typeface="宋体" panose="02010600030101010101" pitchFamily="2" charset="-122"/>
                <a:sym typeface="Symbol" panose="05050102010706020507" pitchFamily="18" charset="2"/>
              </a:rPr>
              <a:t>x</a:t>
            </a:r>
            <a:r>
              <a:rPr lang="en-US" altLang="zh-CN" dirty="0">
                <a:solidFill>
                  <a:srgbClr val="C00000"/>
                </a:solidFill>
                <a:ea typeface="宋体" panose="02010600030101010101" pitchFamily="2" charset="-122"/>
                <a:sym typeface="Symbol" panose="05050102010706020507" pitchFamily="18" charset="2"/>
              </a:rPr>
              <a:t></a:t>
            </a:r>
            <a:r>
              <a:rPr lang="en-US" altLang="zh-CN" i="1" dirty="0">
                <a:solidFill>
                  <a:srgbClr val="C00000"/>
                </a:solidFill>
                <a:ea typeface="宋体" panose="02010600030101010101" pitchFamily="2" charset="-122"/>
                <a:sym typeface="Symbol" panose="05050102010706020507" pitchFamily="18" charset="2"/>
              </a:rPr>
              <a:t>S</a:t>
            </a:r>
            <a:r>
              <a:rPr lang="en-US" altLang="zh-CN" dirty="0">
                <a:solidFill>
                  <a:srgbClr val="C00000"/>
                </a:solidFill>
                <a:ea typeface="宋体" panose="02010600030101010101" pitchFamily="2" charset="-122"/>
                <a:sym typeface="Symbol" panose="05050102010706020507" pitchFamily="18" charset="2"/>
              </a:rPr>
              <a:t>  </a:t>
            </a:r>
            <a:r>
              <a:rPr lang="en-US" altLang="zh-CN" i="1" dirty="0">
                <a:solidFill>
                  <a:srgbClr val="C00000"/>
                </a:solidFill>
                <a:ea typeface="宋体" panose="02010600030101010101" pitchFamily="2" charset="-122"/>
                <a:sym typeface="Symbol" panose="05050102010706020507" pitchFamily="18" charset="2"/>
              </a:rPr>
              <a:t>x</a:t>
            </a:r>
            <a:r>
              <a:rPr lang="en-US" altLang="zh-CN" dirty="0">
                <a:solidFill>
                  <a:srgbClr val="C00000"/>
                </a:solidFill>
                <a:ea typeface="宋体" panose="02010600030101010101" pitchFamily="2" charset="-122"/>
                <a:sym typeface="Symbol" panose="05050102010706020507" pitchFamily="18" charset="2"/>
              </a:rPr>
              <a:t></a:t>
            </a:r>
            <a:r>
              <a:rPr lang="en-US" altLang="zh-CN" i="1" dirty="0">
                <a:solidFill>
                  <a:srgbClr val="C00000"/>
                </a:solidFill>
                <a:ea typeface="宋体" panose="02010600030101010101" pitchFamily="2" charset="-122"/>
                <a:sym typeface="Symbol" panose="05050102010706020507" pitchFamily="18" charset="2"/>
              </a:rPr>
              <a:t>T</a:t>
            </a:r>
            <a:r>
              <a:rPr lang="en-US" altLang="zh-CN" dirty="0">
                <a:solidFill>
                  <a:srgbClr val="C00000"/>
                </a:solidFill>
                <a:ea typeface="宋体" panose="02010600030101010101" pitchFamily="2" charset="-122"/>
                <a:sym typeface="Symbol" panose="05050102010706020507" pitchFamily="18" charset="2"/>
              </a:rPr>
              <a:t>)</a:t>
            </a:r>
          </a:p>
          <a:p>
            <a:pPr eaLnBrk="1" hangingPunct="1"/>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 </a:t>
            </a:r>
            <a:r>
              <a:rPr lang="en-US" altLang="zh-CN" i="1" dirty="0">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S.</a:t>
            </a:r>
          </a:p>
          <a:p>
            <a:pPr eaLnBrk="1" hangingPunct="1"/>
            <a:r>
              <a:rPr lang="en-US" altLang="zh-CN" i="1" dirty="0">
                <a:ea typeface="宋体" panose="02010600030101010101" pitchFamily="2" charset="-122"/>
              </a:rPr>
              <a:t>S</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T</a:t>
            </a:r>
            <a:r>
              <a:rPr lang="en-US" altLang="zh-CN" dirty="0">
                <a:ea typeface="宋体" panose="02010600030101010101" pitchFamily="2" charset="-122"/>
                <a:sym typeface="Symbol" panose="05050102010706020507" pitchFamily="18" charset="2"/>
              </a:rPr>
              <a:t> (“</a:t>
            </a:r>
            <a:r>
              <a:rPr lang="en-US" altLang="zh-CN" i="1" dirty="0">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 is a superset of </a:t>
            </a:r>
            <a:r>
              <a:rPr lang="en-US" altLang="zh-CN" i="1" dirty="0">
                <a:ea typeface="宋体" panose="02010600030101010101" pitchFamily="2" charset="-122"/>
                <a:sym typeface="Symbol" panose="05050102010706020507" pitchFamily="18" charset="2"/>
              </a:rPr>
              <a:t>T</a:t>
            </a:r>
            <a:r>
              <a:rPr lang="en-US" altLang="zh-CN" dirty="0">
                <a:ea typeface="宋体" panose="02010600030101010101" pitchFamily="2" charset="-122"/>
                <a:sym typeface="Symbol" panose="05050102010706020507" pitchFamily="18" charset="2"/>
              </a:rPr>
              <a:t>”) means </a:t>
            </a:r>
            <a:r>
              <a:rPr lang="en-US" altLang="zh-CN" i="1" dirty="0">
                <a:ea typeface="宋体" panose="02010600030101010101" pitchFamily="2" charset="-122"/>
                <a:sym typeface="Symbol" panose="05050102010706020507" pitchFamily="18" charset="2"/>
              </a:rPr>
              <a:t>T</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a:t>
            </a:r>
          </a:p>
          <a:p>
            <a:pPr eaLnBrk="1" hangingPunct="1"/>
            <a:r>
              <a:rPr lang="en-US" altLang="zh-CN" dirty="0">
                <a:ea typeface="宋体" panose="02010600030101010101" pitchFamily="2" charset="-122"/>
                <a:sym typeface="Symbol" panose="05050102010706020507" pitchFamily="18" charset="2"/>
              </a:rPr>
              <a:t>Note </a:t>
            </a:r>
            <a:r>
              <a:rPr lang="en-US" altLang="zh-CN" i="1" dirty="0">
                <a:solidFill>
                  <a:srgbClr val="C00000"/>
                </a:solidFill>
                <a:ea typeface="宋体" panose="02010600030101010101" pitchFamily="2" charset="-122"/>
                <a:sym typeface="Symbol" panose="05050102010706020507" pitchFamily="18" charset="2"/>
              </a:rPr>
              <a:t>S=T</a:t>
            </a:r>
            <a:r>
              <a:rPr lang="en-US" altLang="zh-CN" dirty="0">
                <a:solidFill>
                  <a:srgbClr val="C00000"/>
                </a:solidFill>
                <a:ea typeface="宋体" panose="02010600030101010101" pitchFamily="2" charset="-122"/>
                <a:sym typeface="Symbol" panose="05050102010706020507" pitchFamily="18" charset="2"/>
              </a:rPr>
              <a:t>  </a:t>
            </a:r>
            <a:r>
              <a:rPr lang="en-US" altLang="zh-CN" i="1" dirty="0">
                <a:solidFill>
                  <a:srgbClr val="C00000"/>
                </a:solidFill>
                <a:ea typeface="宋体" panose="02010600030101010101" pitchFamily="2" charset="-122"/>
              </a:rPr>
              <a:t>S</a:t>
            </a:r>
            <a:r>
              <a:rPr lang="en-US" altLang="zh-CN" dirty="0">
                <a:solidFill>
                  <a:srgbClr val="C00000"/>
                </a:solidFill>
                <a:ea typeface="宋体" panose="02010600030101010101" pitchFamily="2" charset="-122"/>
                <a:sym typeface="Symbol" panose="05050102010706020507" pitchFamily="18" charset="2"/>
              </a:rPr>
              <a:t></a:t>
            </a:r>
            <a:r>
              <a:rPr lang="en-US" altLang="zh-CN" i="1" dirty="0">
                <a:solidFill>
                  <a:srgbClr val="C00000"/>
                </a:solidFill>
                <a:ea typeface="宋体" panose="02010600030101010101" pitchFamily="2" charset="-122"/>
                <a:sym typeface="Symbol" panose="05050102010706020507" pitchFamily="18" charset="2"/>
              </a:rPr>
              <a:t>T</a:t>
            </a:r>
            <a:r>
              <a:rPr lang="en-US" altLang="zh-CN" dirty="0">
                <a:solidFill>
                  <a:srgbClr val="C00000"/>
                </a:solidFill>
                <a:ea typeface="宋体" panose="02010600030101010101" pitchFamily="2" charset="-122"/>
                <a:sym typeface="Symbol" panose="05050102010706020507" pitchFamily="18" charset="2"/>
              </a:rPr>
              <a:t> </a:t>
            </a:r>
            <a:r>
              <a:rPr lang="en-US" altLang="zh-CN" i="1" dirty="0">
                <a:solidFill>
                  <a:srgbClr val="C00000"/>
                </a:solidFill>
                <a:ea typeface="宋体" panose="02010600030101010101" pitchFamily="2" charset="-122"/>
              </a:rPr>
              <a:t>S</a:t>
            </a:r>
            <a:r>
              <a:rPr lang="en-US" altLang="zh-CN" dirty="0">
                <a:solidFill>
                  <a:srgbClr val="C00000"/>
                </a:solidFill>
                <a:ea typeface="宋体" panose="02010600030101010101" pitchFamily="2" charset="-122"/>
                <a:sym typeface="Symbol" panose="05050102010706020507" pitchFamily="18" charset="2"/>
              </a:rPr>
              <a:t></a:t>
            </a:r>
            <a:r>
              <a:rPr lang="en-US" altLang="zh-CN" i="1" dirty="0">
                <a:solidFill>
                  <a:srgbClr val="C00000"/>
                </a:solidFill>
                <a:ea typeface="宋体" panose="02010600030101010101" pitchFamily="2" charset="-122"/>
                <a:sym typeface="Symbol" panose="05050102010706020507" pitchFamily="18" charset="2"/>
              </a:rPr>
              <a:t>T.</a:t>
            </a:r>
            <a:endParaRPr lang="en-US" altLang="zh-CN" dirty="0">
              <a:solidFill>
                <a:srgbClr val="C00000"/>
              </a:solidFill>
              <a:ea typeface="宋体" panose="02010600030101010101" pitchFamily="2" charset="-122"/>
              <a:sym typeface="Symbol" panose="05050102010706020507" pitchFamily="18" charset="2"/>
            </a:endParaRPr>
          </a:p>
          <a:p>
            <a:pPr eaLnBrk="1" hangingPunct="1"/>
            <a:r>
              <a:rPr lang="en-US" altLang="zh-CN" i="1" dirty="0">
                <a:ea typeface="宋体" panose="02010600030101010101" pitchFamily="2" charset="-122"/>
                <a:sym typeface="Symbol" panose="05050102010706020507" pitchFamily="18" charset="2"/>
              </a:rPr>
              <a:t>          </a:t>
            </a:r>
            <a:r>
              <a:rPr lang="en-US" altLang="zh-CN" dirty="0">
                <a:ea typeface="宋体" panose="02010600030101010101" pitchFamily="2" charset="-122"/>
                <a:sym typeface="Symbol" panose="05050102010706020507" pitchFamily="18" charset="2"/>
              </a:rPr>
              <a:t>means (</a:t>
            </a:r>
            <a:r>
              <a:rPr lang="en-US" altLang="zh-CN" i="1" dirty="0">
                <a:ea typeface="宋体" panose="02010600030101010101" pitchFamily="2" charset="-122"/>
                <a:sym typeface="Symbol" panose="05050102010706020507" pitchFamily="18" charset="2"/>
              </a:rPr>
              <a:t>S</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sym typeface="Symbol" panose="05050102010706020507" pitchFamily="18" charset="2"/>
              </a:rPr>
              <a:t>T</a:t>
            </a:r>
            <a:r>
              <a:rPr lang="en-US" altLang="zh-CN" dirty="0">
                <a:ea typeface="宋体" panose="02010600030101010101" pitchFamily="2" charset="-122"/>
                <a:sym typeface="Symbol" panose="05050102010706020507" pitchFamily="18" charset="2"/>
              </a:rPr>
              <a:t>), </a:t>
            </a:r>
            <a:r>
              <a:rPr lang="en-US" altLang="zh-CN" i="1" dirty="0">
                <a:ea typeface="宋体" panose="02010600030101010101" pitchFamily="2" charset="-122"/>
                <a:sym typeface="Symbol" panose="05050102010706020507" pitchFamily="18" charset="2"/>
              </a:rPr>
              <a:t>i.e.</a:t>
            </a:r>
            <a:r>
              <a:rPr lang="en-US" altLang="zh-CN" dirty="0">
                <a:ea typeface="宋体" panose="02010600030101010101" pitchFamily="2" charset="-122"/>
                <a:sym typeface="Symbol" panose="05050102010706020507" pitchFamily="18" charset="2"/>
              </a:rPr>
              <a:t> </a:t>
            </a:r>
            <a:r>
              <a:rPr lang="en-US" altLang="zh-CN" dirty="0">
                <a:solidFill>
                  <a:srgbClr val="C00000"/>
                </a:solidFill>
                <a:ea typeface="宋体" panose="02010600030101010101" pitchFamily="2" charset="-122"/>
                <a:sym typeface="Symbol" panose="05050102010706020507" pitchFamily="18" charset="2"/>
              </a:rPr>
              <a:t></a:t>
            </a:r>
            <a:r>
              <a:rPr lang="en-US" altLang="zh-CN" i="1" dirty="0">
                <a:solidFill>
                  <a:srgbClr val="C00000"/>
                </a:solidFill>
                <a:ea typeface="宋体" panose="02010600030101010101" pitchFamily="2" charset="-122"/>
                <a:sym typeface="Symbol" panose="05050102010706020507" pitchFamily="18" charset="2"/>
              </a:rPr>
              <a:t>x</a:t>
            </a:r>
            <a:r>
              <a:rPr lang="en-US" altLang="zh-CN" dirty="0">
                <a:solidFill>
                  <a:srgbClr val="C00000"/>
                </a:solidFill>
                <a:ea typeface="宋体" panose="02010600030101010101" pitchFamily="2" charset="-122"/>
                <a:sym typeface="Symbol" panose="05050102010706020507" pitchFamily="18" charset="2"/>
              </a:rPr>
              <a:t>(</a:t>
            </a:r>
            <a:r>
              <a:rPr lang="en-US" altLang="zh-CN" i="1" dirty="0">
                <a:solidFill>
                  <a:srgbClr val="C00000"/>
                </a:solidFill>
                <a:ea typeface="宋体" panose="02010600030101010101" pitchFamily="2" charset="-122"/>
                <a:sym typeface="Symbol" panose="05050102010706020507" pitchFamily="18" charset="2"/>
              </a:rPr>
              <a:t>x</a:t>
            </a:r>
            <a:r>
              <a:rPr lang="en-US" altLang="zh-CN" dirty="0">
                <a:solidFill>
                  <a:srgbClr val="C00000"/>
                </a:solidFill>
                <a:ea typeface="宋体" panose="02010600030101010101" pitchFamily="2" charset="-122"/>
                <a:sym typeface="Symbol" panose="05050102010706020507" pitchFamily="18" charset="2"/>
              </a:rPr>
              <a:t></a:t>
            </a:r>
            <a:r>
              <a:rPr lang="en-US" altLang="zh-CN" i="1" dirty="0">
                <a:solidFill>
                  <a:srgbClr val="C00000"/>
                </a:solidFill>
                <a:ea typeface="宋体" panose="02010600030101010101" pitchFamily="2" charset="-122"/>
                <a:sym typeface="Symbol" panose="05050102010706020507" pitchFamily="18" charset="2"/>
              </a:rPr>
              <a:t>S</a:t>
            </a:r>
            <a:r>
              <a:rPr lang="en-US" altLang="zh-CN" dirty="0">
                <a:solidFill>
                  <a:srgbClr val="C00000"/>
                </a:solidFill>
                <a:ea typeface="宋体" panose="02010600030101010101" pitchFamily="2" charset="-122"/>
                <a:sym typeface="Symbol" panose="05050102010706020507" pitchFamily="18" charset="2"/>
              </a:rPr>
              <a:t>  </a:t>
            </a:r>
            <a:r>
              <a:rPr lang="en-US" altLang="zh-CN" i="1" dirty="0">
                <a:solidFill>
                  <a:srgbClr val="C00000"/>
                </a:solidFill>
                <a:ea typeface="宋体" panose="02010600030101010101" pitchFamily="2" charset="-122"/>
                <a:sym typeface="Symbol" panose="05050102010706020507" pitchFamily="18" charset="2"/>
              </a:rPr>
              <a:t>x</a:t>
            </a:r>
            <a:r>
              <a:rPr lang="en-US" altLang="zh-CN" dirty="0">
                <a:solidFill>
                  <a:srgbClr val="C00000"/>
                </a:solidFill>
                <a:ea typeface="宋体" panose="02010600030101010101" pitchFamily="2" charset="-122"/>
                <a:sym typeface="Symbol" panose="05050102010706020507" pitchFamily="18" charset="2"/>
              </a:rPr>
              <a:t></a:t>
            </a:r>
            <a:r>
              <a:rPr lang="en-US" altLang="zh-CN" i="1" dirty="0">
                <a:solidFill>
                  <a:srgbClr val="C00000"/>
                </a:solidFill>
                <a:ea typeface="宋体" panose="02010600030101010101" pitchFamily="2" charset="-122"/>
                <a:sym typeface="Symbol" panose="05050102010706020507" pitchFamily="18" charset="2"/>
              </a:rPr>
              <a:t>T</a:t>
            </a:r>
            <a:r>
              <a:rPr lang="en-US" altLang="zh-CN" dirty="0">
                <a:solidFill>
                  <a:srgbClr val="C00000"/>
                </a:solidFill>
                <a:ea typeface="宋体" panose="02010600030101010101" pitchFamily="2" charset="-122"/>
                <a:sym typeface="Symbol" panose="05050102010706020507" pitchFamily="18" charset="2"/>
              </a:rPr>
              <a:t>)</a:t>
            </a:r>
          </a:p>
          <a:p>
            <a:pPr lvl="1" eaLnBrk="1" hangingPunct="1"/>
            <a:r>
              <a:rPr lang="en-US" altLang="zh-CN" dirty="0">
                <a:ea typeface="宋体" panose="02010600030101010101" pitchFamily="2" charset="-122"/>
              </a:rPr>
              <a:t>Showing that </a:t>
            </a:r>
            <a:r>
              <a:rPr lang="en-US" altLang="zh-CN" i="1" dirty="0">
                <a:ea typeface="宋体" panose="02010600030101010101" pitchFamily="2" charset="-122"/>
              </a:rPr>
              <a:t>S</a:t>
            </a:r>
            <a:r>
              <a:rPr lang="en-US" altLang="zh-CN" dirty="0">
                <a:ea typeface="宋体" panose="02010600030101010101" pitchFamily="2" charset="-122"/>
              </a:rPr>
              <a:t> is not a Subset of </a:t>
            </a:r>
            <a:r>
              <a:rPr lang="en-US" altLang="zh-CN" i="1" dirty="0">
                <a:ea typeface="宋体" panose="02010600030101010101" pitchFamily="2" charset="-122"/>
              </a:rPr>
              <a:t>T</a:t>
            </a:r>
            <a:r>
              <a:rPr lang="en-US" altLang="zh-CN" dirty="0">
                <a:ea typeface="宋体" panose="02010600030101010101" pitchFamily="2" charset="-122"/>
              </a:rPr>
              <a:t>: </a:t>
            </a:r>
            <a:r>
              <a:rPr lang="en-US" altLang="zh-CN" dirty="0">
                <a:solidFill>
                  <a:schemeClr val="accent2">
                    <a:lumMod val="50000"/>
                  </a:schemeClr>
                </a:solidFill>
                <a:ea typeface="宋体" panose="02010600030101010101" pitchFamily="2" charset="-122"/>
              </a:rPr>
              <a:t>find an element x ∈ </a:t>
            </a:r>
            <a:r>
              <a:rPr lang="en-US" altLang="zh-CN" i="1" dirty="0">
                <a:solidFill>
                  <a:schemeClr val="accent2">
                    <a:lumMod val="50000"/>
                  </a:schemeClr>
                </a:solidFill>
                <a:ea typeface="宋体" panose="02010600030101010101" pitchFamily="2" charset="-122"/>
              </a:rPr>
              <a:t>S</a:t>
            </a:r>
            <a:r>
              <a:rPr lang="en-US" altLang="zh-CN" dirty="0">
                <a:solidFill>
                  <a:schemeClr val="accent2">
                    <a:lumMod val="50000"/>
                  </a:schemeClr>
                </a:solidFill>
                <a:ea typeface="宋体" panose="02010600030101010101" pitchFamily="2" charset="-122"/>
              </a:rPr>
              <a:t> with x ∉ </a:t>
            </a:r>
            <a:r>
              <a:rPr lang="en-US" altLang="zh-CN" i="1" dirty="0">
                <a:solidFill>
                  <a:schemeClr val="accent2">
                    <a:lumMod val="50000"/>
                  </a:schemeClr>
                </a:solidFill>
                <a:ea typeface="宋体" panose="02010600030101010101" pitchFamily="2" charset="-122"/>
              </a:rPr>
              <a:t>T</a:t>
            </a:r>
            <a:r>
              <a:rPr lang="en-US" altLang="zh-CN" dirty="0">
                <a:solidFill>
                  <a:schemeClr val="accent2">
                    <a:lumMod val="50000"/>
                  </a:schemeClr>
                </a:solidFill>
                <a:ea typeface="宋体" panose="02010600030101010101" pitchFamily="2" charset="-122"/>
              </a:rPr>
              <a:t>.</a:t>
            </a:r>
          </a:p>
          <a:p>
            <a:pPr lvl="1" eaLnBrk="1" hangingPunct="1"/>
            <a:endParaRPr lang="en-US" altLang="zh-CN" dirty="0">
              <a:ea typeface="宋体" panose="02010600030101010101" pitchFamily="2" charset="-122"/>
              <a:sym typeface="Symbol" panose="05050102010706020507" pitchFamily="18" charset="2"/>
            </a:endParaRPr>
          </a:p>
        </p:txBody>
      </p:sp>
      <p:graphicFrame>
        <p:nvGraphicFramePr>
          <p:cNvPr id="15364" name="Object 4"/>
          <p:cNvGraphicFramePr>
            <a:graphicFrameLocks noChangeAspect="1"/>
          </p:cNvGraphicFramePr>
          <p:nvPr/>
        </p:nvGraphicFramePr>
        <p:xfrm>
          <a:off x="787400" y="4873625"/>
          <a:ext cx="1143000" cy="536575"/>
        </p:xfrm>
        <a:graphic>
          <a:graphicData uri="http://schemas.openxmlformats.org/presentationml/2006/ole">
            <mc:AlternateContent xmlns:mc="http://schemas.openxmlformats.org/markup-compatibility/2006">
              <mc:Choice xmlns:v="urn:schemas-microsoft-com:vml" Requires="v">
                <p:oleObj spid="_x0000_s3084" r:id="rId4" imgW="431800" imgH="203200" progId="Equation.3">
                  <p:embed/>
                </p:oleObj>
              </mc:Choice>
              <mc:Fallback>
                <p:oleObj r:id="rId4" imgW="431800" imgH="203200" progId="Equation.3">
                  <p:embed/>
                  <p:pic>
                    <p:nvPicPr>
                      <p:cNvPr id="0" name="图片 3076"/>
                      <p:cNvPicPr/>
                      <p:nvPr/>
                    </p:nvPicPr>
                    <p:blipFill>
                      <a:blip r:embed="rId5"/>
                      <a:stretch>
                        <a:fillRect/>
                      </a:stretch>
                    </p:blipFill>
                    <p:spPr>
                      <a:xfrm>
                        <a:off x="787400" y="4873625"/>
                        <a:ext cx="1143000" cy="536575"/>
                      </a:xfrm>
                      <a:prstGeom prst="rect">
                        <a:avLst/>
                      </a:prstGeom>
                      <a:noFill/>
                      <a:ln w="38100">
                        <a:noFill/>
                        <a:miter/>
                      </a:ln>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Example: Geometric Progression</a:t>
            </a:r>
          </a:p>
        </p:txBody>
      </p:sp>
      <p:sp>
        <p:nvSpPr>
          <p:cNvPr id="27651" name="Rectangle 3"/>
          <p:cNvSpPr>
            <a:spLocks noGrp="1"/>
          </p:cNvSpPr>
          <p:nvPr>
            <p:ph idx="1"/>
          </p:nvPr>
        </p:nvSpPr>
        <p:spPr/>
        <p:txBody>
          <a:bodyPr vert="horz" wrap="square" lIns="91440" tIns="45720" rIns="91440" bIns="45720" anchor="t"/>
          <a:lstStyle/>
          <a:p>
            <a:pPr eaLnBrk="1" hangingPunct="1"/>
            <a:r>
              <a:rPr lang="en-US" altLang="zh-CN" dirty="0">
                <a:ea typeface="宋体" panose="02010600030101010101" pitchFamily="2" charset="-122"/>
              </a:rPr>
              <a:t>A </a:t>
            </a:r>
            <a:r>
              <a:rPr lang="en-US" altLang="zh-CN" i="1" dirty="0">
                <a:ea typeface="宋体" panose="02010600030101010101" pitchFamily="2" charset="-122"/>
              </a:rPr>
              <a:t>geometric progression </a:t>
            </a:r>
            <a:r>
              <a:rPr lang="en-US" altLang="zh-CN" dirty="0">
                <a:ea typeface="宋体" panose="02010600030101010101" pitchFamily="2" charset="-122"/>
              </a:rPr>
              <a:t>is a series of the form </a:t>
            </a:r>
            <a:r>
              <a:rPr lang="en-US" altLang="zh-CN" i="1" dirty="0">
                <a:solidFill>
                  <a:srgbClr val="FF0000"/>
                </a:solidFill>
                <a:ea typeface="宋体" panose="02010600030101010101" pitchFamily="2" charset="-122"/>
              </a:rPr>
              <a:t>a</a:t>
            </a:r>
            <a:r>
              <a:rPr lang="en-US" altLang="zh-CN" dirty="0">
                <a:solidFill>
                  <a:srgbClr val="FF0000"/>
                </a:solidFill>
                <a:ea typeface="宋体" panose="02010600030101010101" pitchFamily="2" charset="-122"/>
              </a:rPr>
              <a:t>, </a:t>
            </a:r>
            <a:r>
              <a:rPr lang="en-US" altLang="zh-CN" i="1" dirty="0">
                <a:solidFill>
                  <a:srgbClr val="FF0000"/>
                </a:solidFill>
                <a:ea typeface="宋体" panose="02010600030101010101" pitchFamily="2" charset="-122"/>
              </a:rPr>
              <a:t>ar</a:t>
            </a:r>
            <a:r>
              <a:rPr lang="en-US" altLang="zh-CN" dirty="0">
                <a:solidFill>
                  <a:srgbClr val="FF0000"/>
                </a:solidFill>
                <a:ea typeface="宋体" panose="02010600030101010101" pitchFamily="2" charset="-122"/>
              </a:rPr>
              <a:t>, </a:t>
            </a:r>
            <a:r>
              <a:rPr lang="en-US" altLang="zh-CN" i="1" dirty="0">
                <a:solidFill>
                  <a:srgbClr val="FF0000"/>
                </a:solidFill>
                <a:ea typeface="宋体" panose="02010600030101010101" pitchFamily="2" charset="-122"/>
              </a:rPr>
              <a:t>ar</a:t>
            </a:r>
            <a:r>
              <a:rPr lang="en-US" altLang="zh-CN" i="1" baseline="30000" dirty="0">
                <a:solidFill>
                  <a:srgbClr val="FF0000"/>
                </a:solidFill>
                <a:ea typeface="宋体" panose="02010600030101010101" pitchFamily="2" charset="-122"/>
              </a:rPr>
              <a:t>2</a:t>
            </a:r>
            <a:r>
              <a:rPr lang="en-US" altLang="zh-CN" dirty="0">
                <a:solidFill>
                  <a:srgbClr val="FF0000"/>
                </a:solidFill>
                <a:ea typeface="宋体" panose="02010600030101010101" pitchFamily="2" charset="-122"/>
              </a:rPr>
              <a:t>, </a:t>
            </a:r>
            <a:r>
              <a:rPr lang="en-US" altLang="zh-CN" i="1" dirty="0">
                <a:solidFill>
                  <a:srgbClr val="FF0000"/>
                </a:solidFill>
                <a:ea typeface="宋体" panose="02010600030101010101" pitchFamily="2" charset="-122"/>
              </a:rPr>
              <a:t>ar</a:t>
            </a:r>
            <a:r>
              <a:rPr lang="en-US" altLang="zh-CN" i="1" baseline="30000" dirty="0">
                <a:solidFill>
                  <a:srgbClr val="FF0000"/>
                </a:solidFill>
                <a:ea typeface="宋体" panose="02010600030101010101" pitchFamily="2" charset="-122"/>
              </a:rPr>
              <a:t>3</a:t>
            </a:r>
            <a:r>
              <a:rPr lang="en-US" altLang="zh-CN" dirty="0">
                <a:solidFill>
                  <a:srgbClr val="FF0000"/>
                </a:solidFill>
                <a:ea typeface="宋体" panose="02010600030101010101" pitchFamily="2" charset="-122"/>
              </a:rPr>
              <a:t>, …, </a:t>
            </a:r>
            <a:r>
              <a:rPr lang="en-US" altLang="zh-CN" i="1" dirty="0">
                <a:solidFill>
                  <a:srgbClr val="FF0000"/>
                </a:solidFill>
                <a:ea typeface="宋体" panose="02010600030101010101" pitchFamily="2" charset="-122"/>
              </a:rPr>
              <a:t>ar</a:t>
            </a:r>
            <a:r>
              <a:rPr lang="en-US" altLang="zh-CN" i="1" baseline="30000" dirty="0">
                <a:solidFill>
                  <a:srgbClr val="FF0000"/>
                </a:solidFill>
                <a:ea typeface="宋体" panose="02010600030101010101" pitchFamily="2" charset="-122"/>
              </a:rPr>
              <a:t>k</a:t>
            </a:r>
            <a:r>
              <a:rPr lang="en-US" altLang="zh-CN" dirty="0">
                <a:ea typeface="宋体" panose="02010600030101010101" pitchFamily="2" charset="-122"/>
              </a:rPr>
              <a:t>, </a:t>
            </a:r>
            <a:r>
              <a:rPr lang="en-US" altLang="zh-CN" dirty="0">
                <a:ea typeface="宋体" panose="02010600030101010101" pitchFamily="2" charset="-122"/>
                <a:sym typeface="Symbol" panose="05050102010706020507" pitchFamily="18" charset="2"/>
              </a:rPr>
              <a:t>where </a:t>
            </a:r>
            <a:r>
              <a:rPr lang="en-US" altLang="zh-CN" i="1" dirty="0">
                <a:solidFill>
                  <a:srgbClr val="FF0000"/>
                </a:solidFill>
                <a:ea typeface="宋体" panose="02010600030101010101" pitchFamily="2" charset="-122"/>
                <a:sym typeface="Symbol" panose="05050102010706020507" pitchFamily="18" charset="2"/>
              </a:rPr>
              <a:t>a,r</a:t>
            </a:r>
            <a:r>
              <a:rPr lang="en-US" altLang="zh-CN" dirty="0">
                <a:solidFill>
                  <a:srgbClr val="FF0000"/>
                </a:solidFill>
                <a:ea typeface="宋体" panose="02010600030101010101" pitchFamily="2" charset="-122"/>
                <a:sym typeface="Symbol" panose="05050102010706020507" pitchFamily="18" charset="2"/>
              </a:rPr>
              <a:t></a:t>
            </a:r>
            <a:r>
              <a:rPr lang="en-US" altLang="zh-CN" b="1" dirty="0">
                <a:solidFill>
                  <a:srgbClr val="FF0000"/>
                </a:solidFill>
                <a:ea typeface="宋体" panose="02010600030101010101" pitchFamily="2" charset="-122"/>
                <a:sym typeface="Symbol" panose="05050102010706020507" pitchFamily="18" charset="2"/>
              </a:rPr>
              <a:t>R</a:t>
            </a:r>
            <a:r>
              <a:rPr lang="en-US" altLang="zh-CN" dirty="0">
                <a:ea typeface="宋体" panose="02010600030101010101" pitchFamily="2" charset="-122"/>
                <a:sym typeface="Symbol" panose="05050102010706020507" pitchFamily="18" charset="2"/>
              </a:rPr>
              <a:t>.</a:t>
            </a:r>
          </a:p>
          <a:p>
            <a:pPr eaLnBrk="1" hangingPunct="1"/>
            <a:r>
              <a:rPr lang="en-US" altLang="zh-CN" dirty="0">
                <a:ea typeface="宋体" panose="02010600030101010101" pitchFamily="2" charset="-122"/>
              </a:rPr>
              <a:t>The sum of such a series is given by:</a:t>
            </a:r>
          </a:p>
          <a:p>
            <a:pPr eaLnBrk="1" hangingPunct="1"/>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r>
              <a:rPr lang="en-US" altLang="zh-CN" dirty="0">
                <a:ea typeface="宋体" panose="02010600030101010101" pitchFamily="2" charset="-122"/>
              </a:rPr>
              <a:t>We can reduce this to </a:t>
            </a:r>
            <a:r>
              <a:rPr lang="en-US" altLang="zh-CN" i="1" dirty="0">
                <a:ea typeface="宋体" panose="02010600030101010101" pitchFamily="2" charset="-122"/>
              </a:rPr>
              <a:t>closed form</a:t>
            </a:r>
            <a:r>
              <a:rPr lang="en-US" altLang="zh-CN" dirty="0">
                <a:ea typeface="宋体" panose="02010600030101010101" pitchFamily="2" charset="-122"/>
              </a:rPr>
              <a:t> via clever manipulation of summations... </a:t>
            </a:r>
          </a:p>
        </p:txBody>
      </p:sp>
      <p:graphicFrame>
        <p:nvGraphicFramePr>
          <p:cNvPr id="27652" name="Object 4"/>
          <p:cNvGraphicFramePr>
            <a:graphicFrameLocks noChangeAspect="1"/>
          </p:cNvGraphicFramePr>
          <p:nvPr/>
        </p:nvGraphicFramePr>
        <p:xfrm>
          <a:off x="3352800" y="3581400"/>
          <a:ext cx="2057400" cy="1317625"/>
        </p:xfrm>
        <a:graphic>
          <a:graphicData uri="http://schemas.openxmlformats.org/presentationml/2006/ole">
            <mc:AlternateContent xmlns:mc="http://schemas.openxmlformats.org/markup-compatibility/2006">
              <mc:Choice xmlns:v="urn:schemas-microsoft-com:vml" Requires="v">
                <p:oleObj spid="_x0000_s24582" r:id="rId3" imgW="673100" imgH="431800" progId="Equation.3">
                  <p:embed/>
                </p:oleObj>
              </mc:Choice>
              <mc:Fallback>
                <p:oleObj r:id="rId3" imgW="673100" imgH="431800" progId="Equation.3">
                  <p:embed/>
                  <p:pic>
                    <p:nvPicPr>
                      <p:cNvPr id="0" name="图片 3085"/>
                      <p:cNvPicPr/>
                      <p:nvPr/>
                    </p:nvPicPr>
                    <p:blipFill>
                      <a:blip r:embed="rId4"/>
                      <a:stretch>
                        <a:fillRect/>
                      </a:stretch>
                    </p:blipFill>
                    <p:spPr>
                      <a:xfrm>
                        <a:off x="3352800" y="3581400"/>
                        <a:ext cx="2057400" cy="1317625"/>
                      </a:xfrm>
                      <a:prstGeom prst="rect">
                        <a:avLst/>
                      </a:prstGeom>
                      <a:noFill/>
                      <a:ln w="38100">
                        <a:noFill/>
                        <a:miter/>
                      </a:ln>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p:nvPr/>
        </p:nvSpPr>
        <p:spPr>
          <a:xfrm>
            <a:off x="609600" y="1524000"/>
            <a:ext cx="7772400" cy="4259263"/>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just">
              <a:spcBef>
                <a:spcPts val="600"/>
              </a:spcBef>
              <a:buClrTx/>
              <a:buSzPct val="100000"/>
              <a:buChar char="•"/>
            </a:pPr>
            <a:r>
              <a:rPr lang="zh-CN" altLang="en-US" dirty="0">
                <a:ea typeface="宋体" panose="02010600030101010101" pitchFamily="2" charset="-122"/>
              </a:rPr>
              <a:t> </a:t>
            </a:r>
            <a:r>
              <a:rPr lang="en-US" altLang="zh-CN" dirty="0">
                <a:solidFill>
                  <a:srgbClr val="990033"/>
                </a:solidFill>
                <a:latin typeface="Comic Sans MS" panose="030F0702030302020204" pitchFamily="66" charset="0"/>
                <a:ea typeface="宋体" panose="02010600030101010101" pitchFamily="2" charset="-122"/>
              </a:rPr>
              <a:t>Shift and reduce</a:t>
            </a:r>
          </a:p>
          <a:p>
            <a:pPr marL="0" lvl="0" indent="0" algn="just">
              <a:spcBef>
                <a:spcPts val="600"/>
              </a:spcBef>
              <a:buClrTx/>
              <a:buSzPct val="100000"/>
              <a:buNone/>
            </a:pPr>
            <a:endParaRPr lang="en-US" altLang="zh-CN" sz="1000" dirty="0">
              <a:latin typeface="Comic Sans MS" panose="030F0702030302020204" pitchFamily="66" charset="0"/>
              <a:ea typeface="宋体" panose="02010600030101010101" pitchFamily="2" charset="-122"/>
            </a:endParaRPr>
          </a:p>
          <a:p>
            <a:pPr marL="0" lvl="0" indent="0" algn="just">
              <a:spcBef>
                <a:spcPts val="600"/>
              </a:spcBef>
              <a:buClrTx/>
              <a:buSzPct val="100000"/>
              <a:buNone/>
            </a:pPr>
            <a:r>
              <a:rPr lang="en-US" altLang="zh-TW" sz="2800" dirty="0">
                <a:latin typeface="Comic Sans MS" panose="030F0702030302020204" pitchFamily="66" charset="0"/>
                <a:ea typeface="宋体" panose="02010600030101010101" pitchFamily="2" charset="-122"/>
              </a:rPr>
              <a:t>    </a:t>
            </a:r>
            <a:r>
              <a:rPr lang="en-US" altLang="zh-CN" sz="2800" dirty="0">
                <a:latin typeface="Comic Sans MS" panose="030F0702030302020204" pitchFamily="66" charset="0"/>
                <a:ea typeface="宋体" panose="02010600030101010101" pitchFamily="2" charset="-122"/>
              </a:rPr>
              <a:t>Example: </a:t>
            </a:r>
          </a:p>
          <a:p>
            <a:pPr marL="0" lvl="0" indent="0" algn="just">
              <a:spcBef>
                <a:spcPts val="600"/>
              </a:spcBef>
              <a:buClrTx/>
              <a:buSzPct val="100000"/>
              <a:buNone/>
            </a:pPr>
            <a:endParaRPr lang="en-US" altLang="zh-CN" sz="2800" dirty="0">
              <a:latin typeface="Comic Sans MS" panose="030F0702030302020204" pitchFamily="66" charset="0"/>
              <a:ea typeface="宋体" panose="02010600030101010101" pitchFamily="2" charset="-122"/>
            </a:endParaRPr>
          </a:p>
          <a:p>
            <a:pPr marL="457200" lvl="1" indent="0" algn="just">
              <a:lnSpc>
                <a:spcPct val="185000"/>
              </a:lnSpc>
              <a:spcBef>
                <a:spcPts val="600"/>
              </a:spcBef>
              <a:buClrTx/>
              <a:buSzPct val="100000"/>
              <a:buNone/>
            </a:pPr>
            <a:r>
              <a:rPr lang="en-US" altLang="zh-CN" dirty="0">
                <a:latin typeface="Comic Sans MS" panose="030F0702030302020204" pitchFamily="66" charset="0"/>
                <a:ea typeface="宋体" panose="02010600030101010101" pitchFamily="2" charset="-122"/>
              </a:rPr>
              <a:t>.  shift the series  </a:t>
            </a:r>
          </a:p>
          <a:p>
            <a:pPr marL="0" lvl="0" indent="0" algn="just">
              <a:lnSpc>
                <a:spcPct val="150000"/>
              </a:lnSpc>
              <a:spcBef>
                <a:spcPts val="600"/>
              </a:spcBef>
              <a:buClrTx/>
              <a:buSzPct val="100000"/>
              <a:buNone/>
            </a:pPr>
            <a:endParaRPr lang="en-US" altLang="zh-CN" sz="2800" dirty="0">
              <a:latin typeface="Comic Sans MS" panose="030F0702030302020204" pitchFamily="66" charset="0"/>
              <a:ea typeface="宋体" panose="02010600030101010101" pitchFamily="2" charset="-122"/>
            </a:endParaRPr>
          </a:p>
          <a:p>
            <a:pPr marL="457200" lvl="1" indent="0" algn="just">
              <a:spcBef>
                <a:spcPts val="600"/>
              </a:spcBef>
              <a:buClrTx/>
              <a:buSzPct val="100000"/>
              <a:buNone/>
            </a:pPr>
            <a:r>
              <a:rPr lang="en-US" altLang="zh-CN" dirty="0">
                <a:latin typeface="Comic Sans MS" panose="030F0702030302020204" pitchFamily="66" charset="0"/>
                <a:ea typeface="宋体" panose="02010600030101010101" pitchFamily="2" charset="-122"/>
              </a:rPr>
              <a:t>.  reduce</a:t>
            </a:r>
          </a:p>
          <a:p>
            <a:pPr marL="0" lvl="0" indent="0" algn="just">
              <a:spcBef>
                <a:spcPts val="600"/>
              </a:spcBef>
              <a:buClrTx/>
              <a:buSzPct val="100000"/>
              <a:buNone/>
            </a:pPr>
            <a:endParaRPr lang="en-US" altLang="zh-CN" sz="2800" dirty="0">
              <a:latin typeface="Comic Sans MS" panose="030F0702030302020204" pitchFamily="66" charset="0"/>
              <a:ea typeface="宋体" panose="02010600030101010101" pitchFamily="2" charset="-122"/>
            </a:endParaRPr>
          </a:p>
          <a:p>
            <a:pPr marL="0" lvl="0" indent="0" algn="just">
              <a:spcBef>
                <a:spcPts val="600"/>
              </a:spcBef>
              <a:buClrTx/>
              <a:buSzPct val="100000"/>
              <a:buNone/>
            </a:pPr>
            <a:endParaRPr lang="zh-CN" altLang="en-US" sz="2400" dirty="0">
              <a:latin typeface="Comic Sans MS" panose="030F0702030302020204" pitchFamily="66" charset="0"/>
              <a:ea typeface="宋体" panose="02010600030101010101" pitchFamily="2" charset="-122"/>
            </a:endParaRPr>
          </a:p>
        </p:txBody>
      </p:sp>
      <p:sp>
        <p:nvSpPr>
          <p:cNvPr id="28675" name="Rectangle 3"/>
          <p:cNvSpPr/>
          <p:nvPr/>
        </p:nvSpPr>
        <p:spPr>
          <a:xfrm>
            <a:off x="3635375" y="2438400"/>
            <a:ext cx="5051425" cy="9144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spcBef>
                <a:spcPts val="500"/>
              </a:spcBef>
              <a:spcAft>
                <a:spcPts val="500"/>
              </a:spcAft>
              <a:buClrTx/>
              <a:buSzPct val="100000"/>
              <a:buNone/>
            </a:pPr>
            <a:endParaRPr lang="zh-CN" altLang="en-US" sz="2400" b="1" dirty="0">
              <a:latin typeface="Times New Roman" panose="02020603050405020304" pitchFamily="18" charset="0"/>
              <a:ea typeface="宋体" panose="02010600030101010101" pitchFamily="2" charset="-122"/>
            </a:endParaRPr>
          </a:p>
        </p:txBody>
      </p:sp>
      <p:graphicFrame>
        <p:nvGraphicFramePr>
          <p:cNvPr id="28676" name="Object 4"/>
          <p:cNvGraphicFramePr>
            <a:graphicFrameLocks noChangeAspect="1"/>
          </p:cNvGraphicFramePr>
          <p:nvPr/>
        </p:nvGraphicFramePr>
        <p:xfrm>
          <a:off x="5026025" y="309563"/>
          <a:ext cx="139700" cy="495300"/>
        </p:xfrm>
        <a:graphic>
          <a:graphicData uri="http://schemas.openxmlformats.org/presentationml/2006/ole">
            <mc:AlternateContent xmlns:mc="http://schemas.openxmlformats.org/markup-compatibility/2006">
              <mc:Choice xmlns:v="urn:schemas-microsoft-com:vml" Requires="v">
                <p:oleObj spid="_x0000_s25626" r:id="rId4" imgW="139700" imgH="469900" progId="Equation.3">
                  <p:embed/>
                </p:oleObj>
              </mc:Choice>
              <mc:Fallback>
                <p:oleObj r:id="rId4" imgW="139700" imgH="469900" progId="Equation.3">
                  <p:embed/>
                  <p:pic>
                    <p:nvPicPr>
                      <p:cNvPr id="0" name="图片 3086"/>
                      <p:cNvPicPr/>
                      <p:nvPr/>
                    </p:nvPicPr>
                    <p:blipFill>
                      <a:blip r:embed="rId5"/>
                      <a:stretch>
                        <a:fillRect/>
                      </a:stretch>
                    </p:blipFill>
                    <p:spPr>
                      <a:xfrm>
                        <a:off x="5026025" y="309563"/>
                        <a:ext cx="139700" cy="495300"/>
                      </a:xfrm>
                      <a:prstGeom prst="rect">
                        <a:avLst/>
                      </a:prstGeom>
                      <a:noFill/>
                      <a:ln w="38100">
                        <a:noFill/>
                        <a:miter/>
                      </a:ln>
                    </p:spPr>
                  </p:pic>
                </p:oleObj>
              </mc:Fallback>
            </mc:AlternateContent>
          </a:graphicData>
        </a:graphic>
      </p:graphicFrame>
      <p:graphicFrame>
        <p:nvGraphicFramePr>
          <p:cNvPr id="28677" name="Object 5"/>
          <p:cNvGraphicFramePr>
            <a:graphicFrameLocks noChangeAspect="1"/>
          </p:cNvGraphicFramePr>
          <p:nvPr/>
        </p:nvGraphicFramePr>
        <p:xfrm>
          <a:off x="5026025" y="4862513"/>
          <a:ext cx="139700" cy="495300"/>
        </p:xfrm>
        <a:graphic>
          <a:graphicData uri="http://schemas.openxmlformats.org/presentationml/2006/ole">
            <mc:AlternateContent xmlns:mc="http://schemas.openxmlformats.org/markup-compatibility/2006">
              <mc:Choice xmlns:v="urn:schemas-microsoft-com:vml" Requires="v">
                <p:oleObj spid="_x0000_s25627" r:id="rId6" imgW="139700" imgH="469900" progId="Equation.3">
                  <p:embed/>
                </p:oleObj>
              </mc:Choice>
              <mc:Fallback>
                <p:oleObj r:id="rId6" imgW="139700" imgH="469900" progId="Equation.3">
                  <p:embed/>
                  <p:pic>
                    <p:nvPicPr>
                      <p:cNvPr id="0" name="图片 3087"/>
                      <p:cNvPicPr/>
                      <p:nvPr/>
                    </p:nvPicPr>
                    <p:blipFill>
                      <a:blip r:embed="rId5"/>
                      <a:stretch>
                        <a:fillRect/>
                      </a:stretch>
                    </p:blipFill>
                    <p:spPr>
                      <a:xfrm>
                        <a:off x="5026025" y="4862513"/>
                        <a:ext cx="139700" cy="495300"/>
                      </a:xfrm>
                      <a:prstGeom prst="rect">
                        <a:avLst/>
                      </a:prstGeom>
                      <a:noFill/>
                      <a:ln w="38100">
                        <a:noFill/>
                        <a:miter/>
                      </a:ln>
                    </p:spPr>
                  </p:pic>
                </p:oleObj>
              </mc:Fallback>
            </mc:AlternateContent>
          </a:graphicData>
        </a:graphic>
      </p:graphicFrame>
      <p:graphicFrame>
        <p:nvGraphicFramePr>
          <p:cNvPr id="28678" name="Object 6"/>
          <p:cNvGraphicFramePr>
            <a:graphicFrameLocks noChangeAspect="1"/>
          </p:cNvGraphicFramePr>
          <p:nvPr/>
        </p:nvGraphicFramePr>
        <p:xfrm>
          <a:off x="3124200" y="2057400"/>
          <a:ext cx="2057400" cy="1017588"/>
        </p:xfrm>
        <a:graphic>
          <a:graphicData uri="http://schemas.openxmlformats.org/presentationml/2006/ole">
            <mc:AlternateContent xmlns:mc="http://schemas.openxmlformats.org/markup-compatibility/2006">
              <mc:Choice xmlns:v="urn:schemas-microsoft-com:vml" Requires="v">
                <p:oleObj spid="_x0000_s25628" r:id="rId7" imgW="850265" imgH="406400" progId="Equation.3">
                  <p:embed/>
                </p:oleObj>
              </mc:Choice>
              <mc:Fallback>
                <p:oleObj r:id="rId7" imgW="850265" imgH="406400" progId="Equation.3">
                  <p:embed/>
                  <p:pic>
                    <p:nvPicPr>
                      <p:cNvPr id="0" name="图片 3088"/>
                      <p:cNvPicPr/>
                      <p:nvPr/>
                    </p:nvPicPr>
                    <p:blipFill>
                      <a:blip r:embed="rId8"/>
                      <a:stretch>
                        <a:fillRect/>
                      </a:stretch>
                    </p:blipFill>
                    <p:spPr>
                      <a:xfrm>
                        <a:off x="3124200" y="2057400"/>
                        <a:ext cx="2057400" cy="1017588"/>
                      </a:xfrm>
                      <a:prstGeom prst="rect">
                        <a:avLst/>
                      </a:prstGeom>
                      <a:noFill/>
                      <a:ln w="38100">
                        <a:noFill/>
                        <a:miter/>
                      </a:ln>
                    </p:spPr>
                  </p:pic>
                </p:oleObj>
              </mc:Fallback>
            </mc:AlternateContent>
          </a:graphicData>
        </a:graphic>
      </p:graphicFrame>
      <p:graphicFrame>
        <p:nvGraphicFramePr>
          <p:cNvPr id="28679" name="Object 7"/>
          <p:cNvGraphicFramePr>
            <a:graphicFrameLocks noChangeAspect="1"/>
          </p:cNvGraphicFramePr>
          <p:nvPr/>
        </p:nvGraphicFramePr>
        <p:xfrm>
          <a:off x="3886200" y="4911725"/>
          <a:ext cx="3048000" cy="549275"/>
        </p:xfrm>
        <a:graphic>
          <a:graphicData uri="http://schemas.openxmlformats.org/presentationml/2006/ole">
            <mc:AlternateContent xmlns:mc="http://schemas.openxmlformats.org/markup-compatibility/2006">
              <mc:Choice xmlns:v="urn:schemas-microsoft-com:vml" Requires="v">
                <p:oleObj spid="_x0000_s25629" r:id="rId9" imgW="1384300" imgH="228600" progId="Equation.3">
                  <p:embed/>
                </p:oleObj>
              </mc:Choice>
              <mc:Fallback>
                <p:oleObj r:id="rId9" imgW="1384300" imgH="228600" progId="Equation.3">
                  <p:embed/>
                  <p:pic>
                    <p:nvPicPr>
                      <p:cNvPr id="0" name="图片 3089"/>
                      <p:cNvPicPr/>
                      <p:nvPr/>
                    </p:nvPicPr>
                    <p:blipFill>
                      <a:blip r:embed="rId10"/>
                      <a:stretch>
                        <a:fillRect/>
                      </a:stretch>
                    </p:blipFill>
                    <p:spPr>
                      <a:xfrm>
                        <a:off x="3886200" y="4911725"/>
                        <a:ext cx="3048000" cy="549275"/>
                      </a:xfrm>
                      <a:prstGeom prst="rect">
                        <a:avLst/>
                      </a:prstGeom>
                      <a:noFill/>
                      <a:ln w="38100">
                        <a:noFill/>
                        <a:miter/>
                      </a:ln>
                    </p:spPr>
                  </p:pic>
                </p:oleObj>
              </mc:Fallback>
            </mc:AlternateContent>
          </a:graphicData>
        </a:graphic>
      </p:graphicFrame>
      <p:graphicFrame>
        <p:nvGraphicFramePr>
          <p:cNvPr id="28680" name="Object 8"/>
          <p:cNvGraphicFramePr>
            <a:graphicFrameLocks noChangeAspect="1"/>
          </p:cNvGraphicFramePr>
          <p:nvPr/>
        </p:nvGraphicFramePr>
        <p:xfrm>
          <a:off x="4211638" y="3359150"/>
          <a:ext cx="2438400" cy="1011238"/>
        </p:xfrm>
        <a:graphic>
          <a:graphicData uri="http://schemas.openxmlformats.org/presentationml/2006/ole">
            <mc:AlternateContent xmlns:mc="http://schemas.openxmlformats.org/markup-compatibility/2006">
              <mc:Choice xmlns:v="urn:schemas-microsoft-com:vml" Requires="v">
                <p:oleObj spid="_x0000_s25630" r:id="rId11" imgW="1002665" imgH="406400" progId="Equation.3">
                  <p:embed/>
                </p:oleObj>
              </mc:Choice>
              <mc:Fallback>
                <p:oleObj r:id="rId11" imgW="1002665" imgH="406400" progId="Equation.3">
                  <p:embed/>
                  <p:pic>
                    <p:nvPicPr>
                      <p:cNvPr id="0" name="图片 3090"/>
                      <p:cNvPicPr/>
                      <p:nvPr/>
                    </p:nvPicPr>
                    <p:blipFill>
                      <a:blip r:embed="rId12"/>
                      <a:stretch>
                        <a:fillRect/>
                      </a:stretch>
                    </p:blipFill>
                    <p:spPr>
                      <a:xfrm>
                        <a:off x="4211638" y="3359150"/>
                        <a:ext cx="2438400" cy="1011238"/>
                      </a:xfrm>
                      <a:prstGeom prst="rect">
                        <a:avLst/>
                      </a:prstGeom>
                      <a:noFill/>
                      <a:ln w="38100">
                        <a:noFill/>
                        <a:miter/>
                      </a:ln>
                    </p:spPr>
                  </p:pic>
                </p:oleObj>
              </mc:Fallback>
            </mc:AlternateContent>
          </a:graphicData>
        </a:graphic>
      </p:graphicFrame>
      <p:sp>
        <p:nvSpPr>
          <p:cNvPr id="28681" name="Rectangle 9"/>
          <p:cNvSpPr>
            <a:spLocks noGrp="1"/>
          </p:cNvSpPr>
          <p:nvPr>
            <p:ph type="title"/>
          </p:nvPr>
        </p:nvSpPr>
        <p:spPr>
          <a:xfrm>
            <a:off x="107950" y="430213"/>
            <a:ext cx="9036050" cy="838200"/>
          </a:xfrm>
        </p:spPr>
        <p:txBody>
          <a:bodyPr vert="horz" wrap="square" lIns="91440" tIns="45720" rIns="91440" bIns="45720" anchor="ctr"/>
          <a:lstStyle/>
          <a:p>
            <a:pPr eaLnBrk="1" hangingPunct="1"/>
            <a:r>
              <a:rPr lang="en-US" altLang="zh-CN" dirty="0">
                <a:ea typeface="宋体" panose="02010600030101010101" pitchFamily="2" charset="-122"/>
              </a:rPr>
              <a:t>Summation</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p:nvPr/>
        </p:nvSpPr>
        <p:spPr>
          <a:xfrm>
            <a:off x="609600" y="1371600"/>
            <a:ext cx="7772400" cy="4259263"/>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just">
              <a:spcBef>
                <a:spcPts val="600"/>
              </a:spcBef>
              <a:buClrTx/>
              <a:buSzPct val="100000"/>
              <a:buChar char="•"/>
            </a:pPr>
            <a:r>
              <a:rPr lang="zh-CN" altLang="en-US" dirty="0">
                <a:ea typeface="宋体" panose="02010600030101010101" pitchFamily="2" charset="-122"/>
              </a:rPr>
              <a:t> </a:t>
            </a:r>
            <a:r>
              <a:rPr lang="en-US" altLang="zh-CN" dirty="0">
                <a:solidFill>
                  <a:srgbClr val="990033"/>
                </a:solidFill>
                <a:latin typeface="Comic Sans MS" panose="030F0702030302020204" pitchFamily="66" charset="0"/>
                <a:ea typeface="宋体" panose="02010600030101010101" pitchFamily="2" charset="-122"/>
              </a:rPr>
              <a:t>Guess and test</a:t>
            </a:r>
            <a:r>
              <a:rPr lang="en-US" altLang="zh-TW" dirty="0">
                <a:solidFill>
                  <a:srgbClr val="990033"/>
                </a:solidFill>
                <a:latin typeface="Comic Sans MS" panose="030F0702030302020204" pitchFamily="66" charset="0"/>
                <a:ea typeface="宋体" panose="02010600030101010101" pitchFamily="2" charset="-122"/>
              </a:rPr>
              <a:t> </a:t>
            </a:r>
            <a:endParaRPr lang="en-US" altLang="zh-CN" dirty="0">
              <a:solidFill>
                <a:srgbClr val="990033"/>
              </a:solidFill>
              <a:latin typeface="Comic Sans MS" panose="030F0702030302020204" pitchFamily="66" charset="0"/>
              <a:ea typeface="宋体" panose="02010600030101010101" pitchFamily="2" charset="-122"/>
            </a:endParaRPr>
          </a:p>
          <a:p>
            <a:pPr marL="0" lvl="0" indent="0" algn="just">
              <a:spcBef>
                <a:spcPts val="600"/>
              </a:spcBef>
              <a:buClrTx/>
              <a:buSzPct val="100000"/>
              <a:buNone/>
            </a:pPr>
            <a:endParaRPr lang="en-US" altLang="zh-CN" sz="1000" dirty="0">
              <a:solidFill>
                <a:srgbClr val="990033"/>
              </a:solidFill>
              <a:latin typeface="Comic Sans MS" panose="030F0702030302020204" pitchFamily="66" charset="0"/>
              <a:ea typeface="宋体" panose="02010600030101010101" pitchFamily="2" charset="-122"/>
            </a:endParaRPr>
          </a:p>
          <a:p>
            <a:pPr marL="0" lvl="0" indent="0" algn="just">
              <a:spcBef>
                <a:spcPts val="600"/>
              </a:spcBef>
              <a:buClrTx/>
              <a:buSzPct val="100000"/>
              <a:buNone/>
            </a:pPr>
            <a:r>
              <a:rPr lang="en-US" altLang="zh-CN" sz="2800" dirty="0">
                <a:latin typeface="Comic Sans MS" panose="030F0702030302020204" pitchFamily="66" charset="0"/>
                <a:ea typeface="宋体" panose="02010600030101010101" pitchFamily="2" charset="-122"/>
              </a:rPr>
              <a:t>	Example: </a:t>
            </a:r>
          </a:p>
          <a:p>
            <a:pPr marL="457200" lvl="1" indent="0" algn="just">
              <a:lnSpc>
                <a:spcPct val="185000"/>
              </a:lnSpc>
              <a:spcBef>
                <a:spcPts val="600"/>
              </a:spcBef>
              <a:buClrTx/>
              <a:buSzPct val="100000"/>
              <a:buNone/>
            </a:pPr>
            <a:endParaRPr lang="en-US" altLang="zh-CN" sz="800" dirty="0">
              <a:latin typeface="Comic Sans MS" panose="030F0702030302020204" pitchFamily="66" charset="0"/>
              <a:ea typeface="宋体" panose="02010600030101010101" pitchFamily="2" charset="-122"/>
            </a:endParaRPr>
          </a:p>
          <a:p>
            <a:pPr marL="457200" lvl="1" indent="0" algn="just">
              <a:lnSpc>
                <a:spcPct val="185000"/>
              </a:lnSpc>
              <a:spcBef>
                <a:spcPts val="600"/>
              </a:spcBef>
              <a:buClrTx/>
              <a:buSzPct val="100000"/>
              <a:buNone/>
            </a:pPr>
            <a:r>
              <a:rPr lang="en-US" altLang="zh-CN" dirty="0">
                <a:latin typeface="Comic Sans MS" panose="030F0702030302020204" pitchFamily="66" charset="0"/>
                <a:ea typeface="宋体" panose="02010600030101010101" pitchFamily="2" charset="-122"/>
              </a:rPr>
              <a:t>.  Guess the result  </a:t>
            </a:r>
          </a:p>
          <a:p>
            <a:pPr marL="457200" lvl="1" indent="0" algn="just">
              <a:lnSpc>
                <a:spcPct val="185000"/>
              </a:lnSpc>
              <a:spcBef>
                <a:spcPts val="600"/>
              </a:spcBef>
              <a:buClrTx/>
              <a:buSzPct val="100000"/>
              <a:buNone/>
            </a:pPr>
            <a:endParaRPr lang="en-US" altLang="zh-CN" sz="1000" dirty="0">
              <a:latin typeface="Comic Sans MS" panose="030F0702030302020204" pitchFamily="66" charset="0"/>
              <a:ea typeface="宋体" panose="02010600030101010101" pitchFamily="2" charset="-122"/>
            </a:endParaRPr>
          </a:p>
          <a:p>
            <a:pPr marL="457200" lvl="1" indent="0" algn="just">
              <a:spcBef>
                <a:spcPts val="600"/>
              </a:spcBef>
              <a:buClrTx/>
              <a:buSzPct val="100000"/>
              <a:buNone/>
            </a:pPr>
            <a:r>
              <a:rPr lang="en-US" altLang="zh-CN" dirty="0">
                <a:latin typeface="Comic Sans MS" panose="030F0702030302020204" pitchFamily="66" charset="0"/>
                <a:ea typeface="宋体" panose="02010600030101010101" pitchFamily="2" charset="-122"/>
              </a:rPr>
              <a:t>.  Solve for the coefficients (let n=0,1,2)</a:t>
            </a:r>
          </a:p>
          <a:p>
            <a:pPr marL="457200" lvl="1" indent="0" algn="just">
              <a:spcBef>
                <a:spcPts val="600"/>
              </a:spcBef>
              <a:buClrTx/>
              <a:buSzPct val="100000"/>
              <a:buNone/>
            </a:pPr>
            <a:endParaRPr lang="en-US" altLang="zh-CN" sz="2000" dirty="0">
              <a:latin typeface="Comic Sans MS" panose="030F0702030302020204" pitchFamily="66" charset="0"/>
              <a:ea typeface="宋体" panose="02010600030101010101" pitchFamily="2" charset="-122"/>
            </a:endParaRPr>
          </a:p>
          <a:p>
            <a:pPr marL="457200" lvl="1" indent="0" algn="just">
              <a:spcBef>
                <a:spcPts val="600"/>
              </a:spcBef>
              <a:buClrTx/>
              <a:buSzPct val="100000"/>
              <a:buNone/>
            </a:pPr>
            <a:endParaRPr lang="en-US" altLang="zh-CN" sz="2000" dirty="0">
              <a:latin typeface="Comic Sans MS" panose="030F0702030302020204" pitchFamily="66" charset="0"/>
              <a:ea typeface="宋体" panose="02010600030101010101" pitchFamily="2" charset="-122"/>
            </a:endParaRPr>
          </a:p>
          <a:p>
            <a:pPr marL="457200" lvl="1" indent="0" algn="just">
              <a:spcBef>
                <a:spcPts val="600"/>
              </a:spcBef>
              <a:buClrTx/>
              <a:buSzPct val="100000"/>
              <a:buNone/>
            </a:pPr>
            <a:br>
              <a:rPr lang="en-US" altLang="zh-CN" sz="1000" dirty="0">
                <a:latin typeface="Comic Sans MS" panose="030F0702030302020204" pitchFamily="66" charset="0"/>
                <a:ea typeface="宋体" panose="02010600030101010101" pitchFamily="2" charset="-122"/>
              </a:rPr>
            </a:br>
            <a:r>
              <a:rPr lang="en-US" altLang="zh-CN" dirty="0">
                <a:latin typeface="Comic Sans MS" panose="030F0702030302020204" pitchFamily="66" charset="0"/>
                <a:ea typeface="宋体" panose="02010600030101010101" pitchFamily="2" charset="-122"/>
              </a:rPr>
              <a:t>. Prove by induction</a:t>
            </a:r>
          </a:p>
          <a:p>
            <a:pPr marL="0" lvl="0" indent="0" algn="just">
              <a:spcBef>
                <a:spcPts val="600"/>
              </a:spcBef>
              <a:buClrTx/>
              <a:buSzPct val="100000"/>
              <a:buNone/>
            </a:pPr>
            <a:endParaRPr lang="en-US" altLang="zh-CN" sz="2800" dirty="0">
              <a:latin typeface="Comic Sans MS" panose="030F0702030302020204" pitchFamily="66" charset="0"/>
              <a:ea typeface="宋体" panose="02010600030101010101" pitchFamily="2" charset="-122"/>
            </a:endParaRPr>
          </a:p>
          <a:p>
            <a:pPr marL="0" lvl="0" indent="0" algn="just">
              <a:spcBef>
                <a:spcPts val="600"/>
              </a:spcBef>
              <a:buClrTx/>
              <a:buSzPct val="100000"/>
              <a:buNone/>
            </a:pPr>
            <a:endParaRPr lang="zh-CN" altLang="en-US" sz="2400" dirty="0">
              <a:ea typeface="宋体" panose="02010600030101010101" pitchFamily="2" charset="-122"/>
            </a:endParaRPr>
          </a:p>
        </p:txBody>
      </p:sp>
      <p:sp>
        <p:nvSpPr>
          <p:cNvPr id="30723" name="Rectangle 3"/>
          <p:cNvSpPr/>
          <p:nvPr/>
        </p:nvSpPr>
        <p:spPr>
          <a:xfrm>
            <a:off x="3635375" y="2438400"/>
            <a:ext cx="5051425" cy="9144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spcBef>
                <a:spcPts val="500"/>
              </a:spcBef>
              <a:spcAft>
                <a:spcPts val="500"/>
              </a:spcAft>
              <a:buClrTx/>
              <a:buSzPct val="100000"/>
              <a:buNone/>
            </a:pPr>
            <a:endParaRPr lang="zh-CN" altLang="en-US" sz="2400" b="1" dirty="0">
              <a:latin typeface="Times New Roman" panose="02020603050405020304" pitchFamily="18" charset="0"/>
              <a:ea typeface="宋体" panose="02010600030101010101" pitchFamily="2" charset="-122"/>
            </a:endParaRPr>
          </a:p>
        </p:txBody>
      </p:sp>
      <p:graphicFrame>
        <p:nvGraphicFramePr>
          <p:cNvPr id="30724" name="Object 4"/>
          <p:cNvGraphicFramePr>
            <a:graphicFrameLocks noChangeAspect="1"/>
          </p:cNvGraphicFramePr>
          <p:nvPr/>
        </p:nvGraphicFramePr>
        <p:xfrm>
          <a:off x="5026025" y="309563"/>
          <a:ext cx="139700" cy="495300"/>
        </p:xfrm>
        <a:graphic>
          <a:graphicData uri="http://schemas.openxmlformats.org/presentationml/2006/ole">
            <mc:AlternateContent xmlns:mc="http://schemas.openxmlformats.org/markup-compatibility/2006">
              <mc:Choice xmlns:v="urn:schemas-microsoft-com:vml" Requires="v">
                <p:oleObj spid="_x0000_s26650" r:id="rId4" imgW="139700" imgH="469900" progId="Equation.3">
                  <p:embed/>
                </p:oleObj>
              </mc:Choice>
              <mc:Fallback>
                <p:oleObj r:id="rId4" imgW="139700" imgH="469900" progId="Equation.3">
                  <p:embed/>
                  <p:pic>
                    <p:nvPicPr>
                      <p:cNvPr id="0" name="图片 3097"/>
                      <p:cNvPicPr/>
                      <p:nvPr/>
                    </p:nvPicPr>
                    <p:blipFill>
                      <a:blip r:embed="rId5"/>
                      <a:stretch>
                        <a:fillRect/>
                      </a:stretch>
                    </p:blipFill>
                    <p:spPr>
                      <a:xfrm>
                        <a:off x="5026025" y="309563"/>
                        <a:ext cx="139700" cy="495300"/>
                      </a:xfrm>
                      <a:prstGeom prst="rect">
                        <a:avLst/>
                      </a:prstGeom>
                      <a:noFill/>
                      <a:ln w="38100">
                        <a:noFill/>
                        <a:miter/>
                      </a:ln>
                    </p:spPr>
                  </p:pic>
                </p:oleObj>
              </mc:Fallback>
            </mc:AlternateContent>
          </a:graphicData>
        </a:graphic>
      </p:graphicFrame>
      <p:graphicFrame>
        <p:nvGraphicFramePr>
          <p:cNvPr id="30725" name="Object 5"/>
          <p:cNvGraphicFramePr>
            <a:graphicFrameLocks noChangeAspect="1"/>
          </p:cNvGraphicFramePr>
          <p:nvPr/>
        </p:nvGraphicFramePr>
        <p:xfrm>
          <a:off x="5026025" y="4862513"/>
          <a:ext cx="139700" cy="495300"/>
        </p:xfrm>
        <a:graphic>
          <a:graphicData uri="http://schemas.openxmlformats.org/presentationml/2006/ole">
            <mc:AlternateContent xmlns:mc="http://schemas.openxmlformats.org/markup-compatibility/2006">
              <mc:Choice xmlns:v="urn:schemas-microsoft-com:vml" Requires="v">
                <p:oleObj spid="_x0000_s26651" r:id="rId6" imgW="139700" imgH="469900" progId="Equation.3">
                  <p:embed/>
                </p:oleObj>
              </mc:Choice>
              <mc:Fallback>
                <p:oleObj r:id="rId6" imgW="139700" imgH="469900" progId="Equation.3">
                  <p:embed/>
                  <p:pic>
                    <p:nvPicPr>
                      <p:cNvPr id="0" name="图片 3091"/>
                      <p:cNvPicPr/>
                      <p:nvPr/>
                    </p:nvPicPr>
                    <p:blipFill>
                      <a:blip r:embed="rId5"/>
                      <a:stretch>
                        <a:fillRect/>
                      </a:stretch>
                    </p:blipFill>
                    <p:spPr>
                      <a:xfrm>
                        <a:off x="5026025" y="4862513"/>
                        <a:ext cx="139700" cy="495300"/>
                      </a:xfrm>
                      <a:prstGeom prst="rect">
                        <a:avLst/>
                      </a:prstGeom>
                      <a:noFill/>
                      <a:ln w="38100">
                        <a:noFill/>
                        <a:miter/>
                      </a:ln>
                    </p:spPr>
                  </p:pic>
                </p:oleObj>
              </mc:Fallback>
            </mc:AlternateContent>
          </a:graphicData>
        </a:graphic>
      </p:graphicFrame>
      <p:graphicFrame>
        <p:nvGraphicFramePr>
          <p:cNvPr id="30726" name="Object 6"/>
          <p:cNvGraphicFramePr>
            <a:graphicFrameLocks noChangeAspect="1"/>
          </p:cNvGraphicFramePr>
          <p:nvPr/>
        </p:nvGraphicFramePr>
        <p:xfrm>
          <a:off x="3533775" y="1905000"/>
          <a:ext cx="2181225" cy="1081088"/>
        </p:xfrm>
        <a:graphic>
          <a:graphicData uri="http://schemas.openxmlformats.org/presentationml/2006/ole">
            <mc:AlternateContent xmlns:mc="http://schemas.openxmlformats.org/markup-compatibility/2006">
              <mc:Choice xmlns:v="urn:schemas-microsoft-com:vml" Requires="v">
                <p:oleObj spid="_x0000_s26652" r:id="rId7" imgW="901065" imgH="431800" progId="Equation.DSMT4">
                  <p:embed/>
                </p:oleObj>
              </mc:Choice>
              <mc:Fallback>
                <p:oleObj r:id="rId7" imgW="901065" imgH="431800" progId="Equation.DSMT4">
                  <p:embed/>
                  <p:pic>
                    <p:nvPicPr>
                      <p:cNvPr id="0" name="图片 3094"/>
                      <p:cNvPicPr/>
                      <p:nvPr/>
                    </p:nvPicPr>
                    <p:blipFill>
                      <a:blip r:embed="rId8"/>
                      <a:stretch>
                        <a:fillRect/>
                      </a:stretch>
                    </p:blipFill>
                    <p:spPr>
                      <a:xfrm>
                        <a:off x="3533775" y="1905000"/>
                        <a:ext cx="2181225" cy="1081088"/>
                      </a:xfrm>
                      <a:prstGeom prst="rect">
                        <a:avLst/>
                      </a:prstGeom>
                      <a:noFill/>
                      <a:ln w="38100">
                        <a:noFill/>
                        <a:miter/>
                      </a:ln>
                    </p:spPr>
                  </p:pic>
                </p:oleObj>
              </mc:Fallback>
            </mc:AlternateContent>
          </a:graphicData>
        </a:graphic>
      </p:graphicFrame>
      <p:graphicFrame>
        <p:nvGraphicFramePr>
          <p:cNvPr id="30727" name="Object 7"/>
          <p:cNvGraphicFramePr>
            <a:graphicFrameLocks noChangeAspect="1"/>
          </p:cNvGraphicFramePr>
          <p:nvPr/>
        </p:nvGraphicFramePr>
        <p:xfrm>
          <a:off x="2484438" y="4648200"/>
          <a:ext cx="2795587" cy="946150"/>
        </p:xfrm>
        <a:graphic>
          <a:graphicData uri="http://schemas.openxmlformats.org/presentationml/2006/ole">
            <mc:AlternateContent xmlns:mc="http://schemas.openxmlformats.org/markup-compatibility/2006">
              <mc:Choice xmlns:v="urn:schemas-microsoft-com:vml" Requires="v">
                <p:oleObj spid="_x0000_s26653" r:id="rId9" imgW="1269365" imgH="393700" progId="Equation.DSMT4">
                  <p:embed/>
                </p:oleObj>
              </mc:Choice>
              <mc:Fallback>
                <p:oleObj r:id="rId9" imgW="1269365" imgH="393700" progId="Equation.DSMT4">
                  <p:embed/>
                  <p:pic>
                    <p:nvPicPr>
                      <p:cNvPr id="0" name="图片 3093"/>
                      <p:cNvPicPr/>
                      <p:nvPr/>
                    </p:nvPicPr>
                    <p:blipFill>
                      <a:blip r:embed="rId10"/>
                      <a:stretch>
                        <a:fillRect/>
                      </a:stretch>
                    </p:blipFill>
                    <p:spPr>
                      <a:xfrm>
                        <a:off x="2484438" y="4648200"/>
                        <a:ext cx="2795587" cy="946150"/>
                      </a:xfrm>
                      <a:prstGeom prst="rect">
                        <a:avLst/>
                      </a:prstGeom>
                      <a:noFill/>
                      <a:ln w="38100">
                        <a:noFill/>
                        <a:miter/>
                      </a:ln>
                    </p:spPr>
                  </p:pic>
                </p:oleObj>
              </mc:Fallback>
            </mc:AlternateContent>
          </a:graphicData>
        </a:graphic>
      </p:graphicFrame>
      <p:graphicFrame>
        <p:nvGraphicFramePr>
          <p:cNvPr id="30728" name="Object 8"/>
          <p:cNvGraphicFramePr>
            <a:graphicFrameLocks noChangeAspect="1"/>
          </p:cNvGraphicFramePr>
          <p:nvPr/>
        </p:nvGraphicFramePr>
        <p:xfrm>
          <a:off x="4398963" y="2963863"/>
          <a:ext cx="2992437" cy="1074737"/>
        </p:xfrm>
        <a:graphic>
          <a:graphicData uri="http://schemas.openxmlformats.org/presentationml/2006/ole">
            <mc:AlternateContent xmlns:mc="http://schemas.openxmlformats.org/markup-compatibility/2006">
              <mc:Choice xmlns:v="urn:schemas-microsoft-com:vml" Requires="v">
                <p:oleObj spid="_x0000_s26654" r:id="rId11" imgW="1231265" imgH="431800" progId="Equation.DSMT4">
                  <p:embed/>
                </p:oleObj>
              </mc:Choice>
              <mc:Fallback>
                <p:oleObj r:id="rId11" imgW="1231265" imgH="431800" progId="Equation.DSMT4">
                  <p:embed/>
                  <p:pic>
                    <p:nvPicPr>
                      <p:cNvPr id="0" name="图片 3096"/>
                      <p:cNvPicPr/>
                      <p:nvPr/>
                    </p:nvPicPr>
                    <p:blipFill>
                      <a:blip r:embed="rId12"/>
                      <a:stretch>
                        <a:fillRect/>
                      </a:stretch>
                    </p:blipFill>
                    <p:spPr>
                      <a:xfrm>
                        <a:off x="4398963" y="2963863"/>
                        <a:ext cx="2992437" cy="1074737"/>
                      </a:xfrm>
                      <a:prstGeom prst="rect">
                        <a:avLst/>
                      </a:prstGeom>
                      <a:noFill/>
                      <a:ln w="38100">
                        <a:noFill/>
                        <a:miter/>
                      </a:ln>
                    </p:spPr>
                  </p:pic>
                </p:oleObj>
              </mc:Fallback>
            </mc:AlternateContent>
          </a:graphicData>
        </a:graphic>
      </p:graphicFrame>
      <p:sp>
        <p:nvSpPr>
          <p:cNvPr id="30729" name="Rectangle 9"/>
          <p:cNvSpPr>
            <a:spLocks noGrp="1"/>
          </p:cNvSpPr>
          <p:nvPr>
            <p:ph type="title"/>
          </p:nvPr>
        </p:nvSpPr>
        <p:spPr>
          <a:xfrm>
            <a:off x="107950" y="404813"/>
            <a:ext cx="9036050" cy="838200"/>
          </a:xfrm>
        </p:spPr>
        <p:txBody>
          <a:bodyPr vert="horz" wrap="square" lIns="91440" tIns="45720" rIns="91440" bIns="45720" anchor="ctr"/>
          <a:lstStyle/>
          <a:p>
            <a:pPr eaLnBrk="1" hangingPunct="1"/>
            <a:r>
              <a:rPr lang="en-US" altLang="zh-CN" dirty="0">
                <a:ea typeface="宋体" panose="02010600030101010101" pitchFamily="2" charset="-122"/>
              </a:rPr>
              <a:t>Summation</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Nested Summations</a:t>
            </a:r>
          </a:p>
        </p:txBody>
      </p:sp>
      <p:sp>
        <p:nvSpPr>
          <p:cNvPr id="32771" name="Rectangle 3"/>
          <p:cNvSpPr>
            <a:spLocks noGrp="1"/>
          </p:cNvSpPr>
          <p:nvPr>
            <p:ph idx="1"/>
          </p:nvPr>
        </p:nvSpPr>
        <p:spPr>
          <a:xfrm>
            <a:off x="609600" y="1447800"/>
            <a:ext cx="7924800" cy="4419600"/>
          </a:xfrm>
        </p:spPr>
        <p:txBody>
          <a:bodyPr vert="horz" wrap="square" lIns="91440" tIns="45720" rIns="91440" bIns="45720" anchor="t"/>
          <a:lstStyle/>
          <a:p>
            <a:pPr eaLnBrk="1" hangingPunct="1"/>
            <a:r>
              <a:rPr lang="en-US" altLang="zh-CN" dirty="0">
                <a:ea typeface="宋体" panose="02010600030101010101" pitchFamily="2" charset="-122"/>
              </a:rPr>
              <a:t>These have the meaning you’d expect.</a:t>
            </a:r>
          </a:p>
          <a:p>
            <a:pPr eaLnBrk="1" hangingPunct="1"/>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p:txBody>
      </p:sp>
      <p:graphicFrame>
        <p:nvGraphicFramePr>
          <p:cNvPr id="32772" name="Object 4"/>
          <p:cNvGraphicFramePr>
            <a:graphicFrameLocks noChangeAspect="1"/>
          </p:cNvGraphicFramePr>
          <p:nvPr/>
        </p:nvGraphicFramePr>
        <p:xfrm>
          <a:off x="1066800" y="1981200"/>
          <a:ext cx="6215063" cy="2374900"/>
        </p:xfrm>
        <a:graphic>
          <a:graphicData uri="http://schemas.openxmlformats.org/presentationml/2006/ole">
            <mc:AlternateContent xmlns:mc="http://schemas.openxmlformats.org/markup-compatibility/2006">
              <mc:Choice xmlns:v="urn:schemas-microsoft-com:vml" Requires="v">
                <p:oleObj spid="_x0000_s27655" r:id="rId3" imgW="2959100" imgH="1130300" progId="Equation.3">
                  <p:embed/>
                </p:oleObj>
              </mc:Choice>
              <mc:Fallback>
                <p:oleObj r:id="rId3" imgW="2959100" imgH="1130300" progId="Equation.3">
                  <p:embed/>
                  <p:pic>
                    <p:nvPicPr>
                      <p:cNvPr id="0" name="图片 3095"/>
                      <p:cNvPicPr/>
                      <p:nvPr/>
                    </p:nvPicPr>
                    <p:blipFill>
                      <a:blip r:embed="rId4"/>
                      <a:stretch>
                        <a:fillRect/>
                      </a:stretch>
                    </p:blipFill>
                    <p:spPr>
                      <a:xfrm>
                        <a:off x="1066800" y="1981200"/>
                        <a:ext cx="6215063" cy="2374900"/>
                      </a:xfrm>
                      <a:prstGeom prst="rect">
                        <a:avLst/>
                      </a:prstGeom>
                      <a:noFill/>
                      <a:ln w="38100">
                        <a:noFill/>
                        <a:miter/>
                      </a:ln>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Some Shortcut Expressions</a:t>
            </a:r>
          </a:p>
        </p:txBody>
      </p:sp>
      <p:sp>
        <p:nvSpPr>
          <p:cNvPr id="33795" name="Rectangle 3"/>
          <p:cNvSpPr>
            <a:spLocks noGrp="1"/>
          </p:cNvSpPr>
          <p:nvPr>
            <p:ph idx="1"/>
          </p:nvPr>
        </p:nvSpPr>
        <p:spPr/>
        <p:txBody>
          <a:bodyPr vert="horz" wrap="square" lIns="91440" tIns="45720" rIns="91440" bIns="45720" anchor="t"/>
          <a:lstStyle/>
          <a:p>
            <a:pPr eaLnBrk="1" hangingPunct="1">
              <a:buNone/>
            </a:pPr>
            <a:r>
              <a:rPr lang="zh-CN" altLang="en-US" dirty="0">
                <a:ea typeface="宋体" panose="02010600030101010101" pitchFamily="2" charset="-122"/>
              </a:rPr>
              <a:t> </a:t>
            </a:r>
          </a:p>
        </p:txBody>
      </p:sp>
      <p:graphicFrame>
        <p:nvGraphicFramePr>
          <p:cNvPr id="33796" name="Object 4"/>
          <p:cNvGraphicFramePr>
            <a:graphicFrameLocks noChangeAspect="1"/>
          </p:cNvGraphicFramePr>
          <p:nvPr/>
        </p:nvGraphicFramePr>
        <p:xfrm>
          <a:off x="914400" y="1676400"/>
          <a:ext cx="4343400" cy="3976688"/>
        </p:xfrm>
        <a:graphic>
          <a:graphicData uri="http://schemas.openxmlformats.org/presentationml/2006/ole">
            <mc:AlternateContent xmlns:mc="http://schemas.openxmlformats.org/markup-compatibility/2006">
              <mc:Choice xmlns:v="urn:schemas-microsoft-com:vml" Requires="v">
                <p:oleObj spid="_x0000_s28678" r:id="rId4" imgW="1943100" imgH="1778000" progId="Equation.3">
                  <p:embed/>
                </p:oleObj>
              </mc:Choice>
              <mc:Fallback>
                <p:oleObj r:id="rId4" imgW="1943100" imgH="1778000" progId="Equation.3">
                  <p:embed/>
                  <p:pic>
                    <p:nvPicPr>
                      <p:cNvPr id="0" name="图片 3092"/>
                      <p:cNvPicPr/>
                      <p:nvPr/>
                    </p:nvPicPr>
                    <p:blipFill>
                      <a:blip r:embed="rId5"/>
                      <a:stretch>
                        <a:fillRect/>
                      </a:stretch>
                    </p:blipFill>
                    <p:spPr>
                      <a:xfrm>
                        <a:off x="914400" y="1676400"/>
                        <a:ext cx="4343400" cy="3976688"/>
                      </a:xfrm>
                      <a:prstGeom prst="rect">
                        <a:avLst/>
                      </a:prstGeom>
                      <a:noFill/>
                      <a:ln w="38100">
                        <a:noFill/>
                        <a:miter/>
                      </a:ln>
                    </p:spPr>
                  </p:pic>
                </p:oleObj>
              </mc:Fallback>
            </mc:AlternateContent>
          </a:graphicData>
        </a:graphic>
      </p:graphicFrame>
      <p:sp>
        <p:nvSpPr>
          <p:cNvPr id="33797" name="Text Box 5"/>
          <p:cNvSpPr txBox="1"/>
          <p:nvPr/>
        </p:nvSpPr>
        <p:spPr>
          <a:xfrm>
            <a:off x="5634038" y="1981200"/>
            <a:ext cx="2314575" cy="457200"/>
          </a:xfrm>
          <a:prstGeom prst="rect">
            <a:avLst/>
          </a:prstGeom>
          <a:noFill/>
          <a:ln w="38100">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a:spcBef>
                <a:spcPct val="50000"/>
              </a:spcBef>
              <a:buClrTx/>
              <a:buSzPct val="100000"/>
              <a:buNone/>
            </a:pPr>
            <a:r>
              <a:rPr lang="en-US" altLang="zh-CN" sz="2400" dirty="0">
                <a:solidFill>
                  <a:srgbClr val="000066"/>
                </a:solidFill>
                <a:latin typeface="Times New Roman" panose="02020603050405020304" pitchFamily="18" charset="0"/>
                <a:ea typeface="宋体" panose="02010600030101010101" pitchFamily="2" charset="-122"/>
              </a:rPr>
              <a:t>Geometric series.</a:t>
            </a:r>
          </a:p>
        </p:txBody>
      </p:sp>
      <p:sp>
        <p:nvSpPr>
          <p:cNvPr id="33798" name="Text Box 6"/>
          <p:cNvSpPr txBox="1"/>
          <p:nvPr/>
        </p:nvSpPr>
        <p:spPr>
          <a:xfrm>
            <a:off x="5867400" y="2895600"/>
            <a:ext cx="1773238" cy="457200"/>
          </a:xfrm>
          <a:prstGeom prst="rect">
            <a:avLst/>
          </a:prstGeom>
          <a:noFill/>
          <a:ln w="38100">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a:spcBef>
                <a:spcPct val="50000"/>
              </a:spcBef>
              <a:buClrTx/>
              <a:buSzPct val="100000"/>
              <a:buNone/>
            </a:pPr>
            <a:r>
              <a:rPr lang="en-US" altLang="zh-CN" sz="2400" dirty="0">
                <a:solidFill>
                  <a:srgbClr val="000066"/>
                </a:solidFill>
                <a:latin typeface="Times New Roman" panose="02020603050405020304" pitchFamily="18" charset="0"/>
                <a:ea typeface="宋体" panose="02010600030101010101" pitchFamily="2" charset="-122"/>
              </a:rPr>
              <a:t>Euler’s trick.</a:t>
            </a:r>
          </a:p>
        </p:txBody>
      </p:sp>
      <p:sp>
        <p:nvSpPr>
          <p:cNvPr id="33799" name="Text Box 7"/>
          <p:cNvSpPr txBox="1"/>
          <p:nvPr/>
        </p:nvSpPr>
        <p:spPr>
          <a:xfrm>
            <a:off x="5486400" y="3886200"/>
            <a:ext cx="2230438" cy="457200"/>
          </a:xfrm>
          <a:prstGeom prst="rect">
            <a:avLst/>
          </a:prstGeom>
          <a:noFill/>
          <a:ln w="38100">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a:spcBef>
                <a:spcPct val="50000"/>
              </a:spcBef>
              <a:buClrTx/>
              <a:buSzPct val="100000"/>
              <a:buNone/>
            </a:pPr>
            <a:r>
              <a:rPr lang="en-US" altLang="zh-CN" sz="2400" dirty="0">
                <a:solidFill>
                  <a:srgbClr val="000066"/>
                </a:solidFill>
                <a:latin typeface="Times New Roman" panose="02020603050405020304" pitchFamily="18" charset="0"/>
                <a:ea typeface="宋体" panose="02010600030101010101" pitchFamily="2" charset="-122"/>
              </a:rPr>
              <a:t>Quadratic series.</a:t>
            </a:r>
          </a:p>
        </p:txBody>
      </p:sp>
      <p:sp>
        <p:nvSpPr>
          <p:cNvPr id="33800" name="Text Box 8"/>
          <p:cNvSpPr txBox="1"/>
          <p:nvPr/>
        </p:nvSpPr>
        <p:spPr>
          <a:xfrm>
            <a:off x="5951538" y="4876800"/>
            <a:ext cx="1757362" cy="457200"/>
          </a:xfrm>
          <a:prstGeom prst="rect">
            <a:avLst/>
          </a:prstGeom>
          <a:noFill/>
          <a:ln w="38100">
            <a:noFill/>
          </a:ln>
        </p:spPr>
        <p:txBody>
          <a:bodyPr wrap="none" anchor="ctr">
            <a:spAutoFit/>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kern="1200">
                <a:solidFill>
                  <a:schemeClr val="tx1"/>
                </a:solidFill>
                <a:latin typeface="+mn-lt"/>
                <a:ea typeface="+mn-ea"/>
                <a:cs typeface="+mn-cs"/>
              </a:defRPr>
            </a:lvl5pPr>
          </a:lstStyle>
          <a:p>
            <a:pPr marL="0" lvl="0" indent="0" algn="ctr">
              <a:spcBef>
                <a:spcPct val="50000"/>
              </a:spcBef>
              <a:buClrTx/>
              <a:buSzPct val="100000"/>
              <a:buNone/>
            </a:pPr>
            <a:r>
              <a:rPr lang="en-US" altLang="zh-CN" sz="2400" dirty="0">
                <a:solidFill>
                  <a:srgbClr val="000066"/>
                </a:solidFill>
                <a:latin typeface="Times New Roman" panose="02020603050405020304" pitchFamily="18" charset="0"/>
                <a:ea typeface="宋体" panose="02010600030101010101" pitchFamily="2" charset="-122"/>
              </a:rPr>
              <a:t>Cubic series.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4"/>
          <p:cNvGraphicFramePr>
            <a:graphicFrameLocks noChangeAspect="1"/>
          </p:cNvGraphicFramePr>
          <p:nvPr/>
        </p:nvGraphicFramePr>
        <p:xfrm>
          <a:off x="2362200" y="1447800"/>
          <a:ext cx="901700" cy="990600"/>
        </p:xfrm>
        <a:graphic>
          <a:graphicData uri="http://schemas.openxmlformats.org/presentationml/2006/ole">
            <mc:AlternateContent xmlns:mc="http://schemas.openxmlformats.org/markup-compatibility/2006">
              <mc:Choice xmlns:v="urn:schemas-microsoft-com:vml" Requires="v">
                <p:oleObj spid="_x0000_s29707" r:id="rId4" imgW="393700" imgH="431800" progId="Equation.3">
                  <p:embed/>
                </p:oleObj>
              </mc:Choice>
              <mc:Fallback>
                <p:oleObj r:id="rId4" imgW="393700" imgH="431800" progId="Equation.3">
                  <p:embed/>
                  <p:pic>
                    <p:nvPicPr>
                      <p:cNvPr id="0" name="图片 3098"/>
                      <p:cNvPicPr/>
                      <p:nvPr/>
                    </p:nvPicPr>
                    <p:blipFill>
                      <a:blip r:embed="rId5"/>
                      <a:stretch>
                        <a:fillRect/>
                      </a:stretch>
                    </p:blipFill>
                    <p:spPr>
                      <a:xfrm>
                        <a:off x="2362200" y="1447800"/>
                        <a:ext cx="901700" cy="990600"/>
                      </a:xfrm>
                      <a:prstGeom prst="rect">
                        <a:avLst/>
                      </a:prstGeom>
                      <a:solidFill>
                        <a:schemeClr val="bg1"/>
                      </a:solidFill>
                      <a:ln w="38100">
                        <a:noFill/>
                        <a:miter/>
                      </a:ln>
                    </p:spPr>
                  </p:pic>
                </p:oleObj>
              </mc:Fallback>
            </mc:AlternateContent>
          </a:graphicData>
        </a:graphic>
      </p:graphicFrame>
      <p:sp>
        <p:nvSpPr>
          <p:cNvPr id="35843" name="Rectangle 2"/>
          <p:cNvSpPr>
            <a:spLocks noGrp="1"/>
          </p:cNvSpPr>
          <p:nvPr>
            <p:ph type="title"/>
          </p:nvPr>
        </p:nvSpPr>
        <p:spPr>
          <a:xfrm>
            <a:off x="228600" y="228600"/>
            <a:ext cx="8015288" cy="914400"/>
          </a:xfrm>
        </p:spPr>
        <p:txBody>
          <a:bodyPr vert="horz" wrap="square" lIns="91440" tIns="45720" rIns="91440" bIns="45720" anchor="ctr"/>
          <a:lstStyle/>
          <a:p>
            <a:pPr eaLnBrk="1" hangingPunct="1"/>
            <a:r>
              <a:rPr lang="en-US" altLang="zh-CN" dirty="0">
                <a:ea typeface="宋体" panose="02010600030101010101" pitchFamily="2" charset="-122"/>
              </a:rPr>
              <a:t>Using the Shortcuts</a:t>
            </a:r>
          </a:p>
        </p:txBody>
      </p:sp>
      <p:sp>
        <p:nvSpPr>
          <p:cNvPr id="35844" name="Rectangle 3"/>
          <p:cNvSpPr>
            <a:spLocks noGrp="1"/>
          </p:cNvSpPr>
          <p:nvPr>
            <p:ph idx="1"/>
          </p:nvPr>
        </p:nvSpPr>
        <p:spPr>
          <a:xfrm>
            <a:off x="457200" y="1447800"/>
            <a:ext cx="3200400" cy="4419600"/>
          </a:xfrm>
        </p:spPr>
        <p:txBody>
          <a:bodyPr vert="horz" wrap="square" lIns="91440" tIns="45720" rIns="91440" bIns="45720" anchor="t"/>
          <a:lstStyle/>
          <a:p>
            <a:pPr eaLnBrk="1" hangingPunct="1">
              <a:lnSpc>
                <a:spcPct val="90000"/>
              </a:lnSpc>
              <a:buNone/>
            </a:pPr>
            <a:r>
              <a:rPr lang="en-US" altLang="zh-CN" dirty="0">
                <a:ea typeface="宋体" panose="02010600030101010101" pitchFamily="2" charset="-122"/>
              </a:rPr>
              <a:t>Example:</a:t>
            </a:r>
          </a:p>
          <a:p>
            <a:pPr eaLnBrk="1" hangingPunct="1">
              <a:lnSpc>
                <a:spcPct val="90000"/>
              </a:lnSpc>
              <a:buNone/>
            </a:pPr>
            <a:endParaRPr lang="en-US" altLang="zh-CN" sz="2800" dirty="0">
              <a:solidFill>
                <a:schemeClr val="accent2"/>
              </a:solidFill>
              <a:ea typeface="宋体" panose="02010600030101010101" pitchFamily="2" charset="-122"/>
            </a:endParaRPr>
          </a:p>
          <a:p>
            <a:pPr eaLnBrk="1" hangingPunct="1">
              <a:lnSpc>
                <a:spcPct val="90000"/>
              </a:lnSpc>
            </a:pPr>
            <a:r>
              <a:rPr lang="en-US" altLang="zh-CN" sz="2800" dirty="0">
                <a:solidFill>
                  <a:srgbClr val="990033"/>
                </a:solidFill>
                <a:ea typeface="宋体" panose="02010600030101010101" pitchFamily="2" charset="-122"/>
              </a:rPr>
              <a:t>Use series splitting.</a:t>
            </a:r>
          </a:p>
          <a:p>
            <a:pPr eaLnBrk="1" hangingPunct="1">
              <a:lnSpc>
                <a:spcPct val="90000"/>
              </a:lnSpc>
            </a:pPr>
            <a:r>
              <a:rPr lang="en-US" altLang="zh-CN" sz="2800" dirty="0">
                <a:solidFill>
                  <a:srgbClr val="990033"/>
                </a:solidFill>
                <a:ea typeface="宋体" panose="02010600030101010101" pitchFamily="2" charset="-122"/>
              </a:rPr>
              <a:t>Solve for desired</a:t>
            </a:r>
            <a:br>
              <a:rPr lang="en-US" altLang="zh-CN" sz="2800" dirty="0">
                <a:solidFill>
                  <a:srgbClr val="990033"/>
                </a:solidFill>
                <a:ea typeface="宋体" panose="02010600030101010101" pitchFamily="2" charset="-122"/>
              </a:rPr>
            </a:br>
            <a:r>
              <a:rPr lang="en-US" altLang="zh-CN" sz="2800" dirty="0">
                <a:solidFill>
                  <a:srgbClr val="990033"/>
                </a:solidFill>
                <a:ea typeface="宋体" panose="02010600030101010101" pitchFamily="2" charset="-122"/>
              </a:rPr>
              <a:t>summation.</a:t>
            </a:r>
          </a:p>
          <a:p>
            <a:pPr eaLnBrk="1" hangingPunct="1">
              <a:lnSpc>
                <a:spcPct val="90000"/>
              </a:lnSpc>
            </a:pPr>
            <a:r>
              <a:rPr lang="en-US" altLang="zh-CN" sz="2800" dirty="0">
                <a:solidFill>
                  <a:srgbClr val="990033"/>
                </a:solidFill>
                <a:ea typeface="宋体" panose="02010600030101010101" pitchFamily="2" charset="-122"/>
              </a:rPr>
              <a:t>Apply quadratic</a:t>
            </a:r>
            <a:br>
              <a:rPr lang="en-US" altLang="zh-CN" sz="2800" dirty="0">
                <a:solidFill>
                  <a:srgbClr val="990033"/>
                </a:solidFill>
                <a:ea typeface="宋体" panose="02010600030101010101" pitchFamily="2" charset="-122"/>
              </a:rPr>
            </a:br>
            <a:r>
              <a:rPr lang="en-US" altLang="zh-CN" sz="2800" dirty="0">
                <a:solidFill>
                  <a:srgbClr val="990033"/>
                </a:solidFill>
                <a:ea typeface="宋体" panose="02010600030101010101" pitchFamily="2" charset="-122"/>
              </a:rPr>
              <a:t>series rule.</a:t>
            </a:r>
          </a:p>
          <a:p>
            <a:pPr eaLnBrk="1" hangingPunct="1">
              <a:lnSpc>
                <a:spcPct val="90000"/>
              </a:lnSpc>
            </a:pPr>
            <a:r>
              <a:rPr lang="en-US" altLang="zh-CN" sz="2800" dirty="0">
                <a:solidFill>
                  <a:srgbClr val="990033"/>
                </a:solidFill>
                <a:ea typeface="宋体" panose="02010600030101010101" pitchFamily="2" charset="-122"/>
              </a:rPr>
              <a:t>Evaluate.</a:t>
            </a:r>
          </a:p>
        </p:txBody>
      </p:sp>
      <p:graphicFrame>
        <p:nvGraphicFramePr>
          <p:cNvPr id="334853" name="Object 5"/>
          <p:cNvGraphicFramePr>
            <a:graphicFrameLocks noChangeAspect="1"/>
          </p:cNvGraphicFramePr>
          <p:nvPr/>
        </p:nvGraphicFramePr>
        <p:xfrm>
          <a:off x="3657600" y="2057400"/>
          <a:ext cx="4800600" cy="4049713"/>
        </p:xfrm>
        <a:graphic>
          <a:graphicData uri="http://schemas.openxmlformats.org/presentationml/2006/ole">
            <mc:AlternateContent xmlns:mc="http://schemas.openxmlformats.org/markup-compatibility/2006">
              <mc:Choice xmlns:v="urn:schemas-microsoft-com:vml" Requires="v">
                <p:oleObj spid="_x0000_s29708" r:id="rId6" imgW="2108200" imgH="1778000" progId="Equation.3">
                  <p:embed/>
                </p:oleObj>
              </mc:Choice>
              <mc:Fallback>
                <p:oleObj r:id="rId6" imgW="2108200" imgH="1778000" progId="Equation.3">
                  <p:embed/>
                  <p:pic>
                    <p:nvPicPr>
                      <p:cNvPr id="0" name="图片 3101"/>
                      <p:cNvPicPr/>
                      <p:nvPr/>
                    </p:nvPicPr>
                    <p:blipFill>
                      <a:blip r:embed="rId7"/>
                      <a:stretch>
                        <a:fillRect/>
                      </a:stretch>
                    </p:blipFill>
                    <p:spPr>
                      <a:xfrm>
                        <a:off x="3657600" y="2057400"/>
                        <a:ext cx="4800600" cy="4049713"/>
                      </a:xfrm>
                      <a:prstGeom prst="rect">
                        <a:avLst/>
                      </a:prstGeom>
                      <a:solidFill>
                        <a:schemeClr val="bg1"/>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334853"/>
                                        </p:tgtEl>
                                        <p:attrNameLst>
                                          <p:attrName>style.visibility</p:attrName>
                                        </p:attrNameLst>
                                      </p:cBhvr>
                                      <p:to>
                                        <p:strVal val="visible"/>
                                      </p:to>
                                    </p:set>
                                    <p:anim calcmode="lin" valueType="num">
                                      <p:cBhvr>
                                        <p:cTn id="7" dur="500" fill="hold"/>
                                        <p:tgtEl>
                                          <p:spTgt spid="334853"/>
                                        </p:tgtEl>
                                        <p:attrNameLst>
                                          <p:attrName>ppt_w</p:attrName>
                                        </p:attrNameLst>
                                      </p:cBhvr>
                                      <p:tavLst>
                                        <p:tav tm="0">
                                          <p:val>
                                            <p:fltVal val="0"/>
                                          </p:val>
                                        </p:tav>
                                        <p:tav tm="100000">
                                          <p:val>
                                            <p:strVal val="#ppt_w"/>
                                          </p:val>
                                        </p:tav>
                                      </p:tavLst>
                                    </p:anim>
                                    <p:anim calcmode="lin" valueType="num">
                                      <p:cBhvr>
                                        <p:cTn id="8" dur="500" fill="hold"/>
                                        <p:tgtEl>
                                          <p:spTgt spid="334853"/>
                                        </p:tgtEl>
                                        <p:attrNameLst>
                                          <p:attrName>ppt_h</p:attrName>
                                        </p:attrNameLst>
                                      </p:cBhvr>
                                      <p:tavLst>
                                        <p:tav tm="0">
                                          <p:val>
                                            <p:fltVal val="0"/>
                                          </p:val>
                                        </p:tav>
                                        <p:tav tm="100000">
                                          <p:val>
                                            <p:strVal val="#ppt_h"/>
                                          </p:val>
                                        </p:tav>
                                      </p:tavLst>
                                    </p:anim>
                                    <p:anim calcmode="lin" valueType="num">
                                      <p:cBhvr>
                                        <p:cTn id="9" dur="500" fill="hold"/>
                                        <p:tgtEl>
                                          <p:spTgt spid="334853"/>
                                        </p:tgtEl>
                                        <p:attrNameLst>
                                          <p:attrName>ppt_x</p:attrName>
                                        </p:attrNameLst>
                                      </p:cBhvr>
                                      <p:tavLst>
                                        <p:tav tm="0">
                                          <p:val>
                                            <p:fltVal val="0.5"/>
                                          </p:val>
                                        </p:tav>
                                        <p:tav tm="100000">
                                          <p:val>
                                            <p:strVal val="#ppt_x"/>
                                          </p:val>
                                        </p:tav>
                                      </p:tavLst>
                                    </p:anim>
                                    <p:anim calcmode="lin" valueType="num">
                                      <p:cBhvr>
                                        <p:cTn id="10" dur="500" fill="hold"/>
                                        <p:tgtEl>
                                          <p:spTgt spid="334853"/>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Summations: Conclusion</a:t>
            </a:r>
          </a:p>
        </p:txBody>
      </p:sp>
      <p:sp>
        <p:nvSpPr>
          <p:cNvPr id="36867" name="Rectangle 3"/>
          <p:cNvSpPr>
            <a:spLocks noGrp="1"/>
          </p:cNvSpPr>
          <p:nvPr>
            <p:ph idx="1"/>
          </p:nvPr>
        </p:nvSpPr>
        <p:spPr/>
        <p:txBody>
          <a:bodyPr vert="horz" wrap="square" lIns="91440" tIns="45720" rIns="91440" bIns="45720" anchor="t"/>
          <a:lstStyle/>
          <a:p>
            <a:pPr eaLnBrk="1" hangingPunct="1"/>
            <a:r>
              <a:rPr lang="en-US" altLang="zh-CN" dirty="0">
                <a:ea typeface="宋体" panose="02010600030101010101" pitchFamily="2" charset="-122"/>
              </a:rPr>
              <a:t>You need to know:</a:t>
            </a:r>
          </a:p>
          <a:p>
            <a:pPr lvl="1" eaLnBrk="1" hangingPunct="1"/>
            <a:r>
              <a:rPr lang="en-US" altLang="zh-CN" dirty="0">
                <a:solidFill>
                  <a:srgbClr val="990033"/>
                </a:solidFill>
                <a:ea typeface="宋体" panose="02010600030101010101" pitchFamily="2" charset="-122"/>
              </a:rPr>
              <a:t>How to read, write &amp; evaluate summation expressions like:</a:t>
            </a:r>
          </a:p>
          <a:p>
            <a:pPr lvl="1" eaLnBrk="1" hangingPunct="1"/>
            <a:endParaRPr lang="en-US" altLang="zh-CN" dirty="0">
              <a:solidFill>
                <a:srgbClr val="990033"/>
              </a:solidFill>
              <a:ea typeface="宋体" panose="02010600030101010101" pitchFamily="2" charset="-122"/>
            </a:endParaRPr>
          </a:p>
          <a:p>
            <a:pPr lvl="1" eaLnBrk="1" hangingPunct="1"/>
            <a:endParaRPr lang="en-US" altLang="zh-CN" dirty="0">
              <a:ea typeface="宋体" panose="02010600030101010101" pitchFamily="2" charset="-122"/>
            </a:endParaRPr>
          </a:p>
          <a:p>
            <a:pPr lvl="1" eaLnBrk="1" hangingPunct="1"/>
            <a:r>
              <a:rPr lang="en-US" altLang="zh-CN" dirty="0">
                <a:solidFill>
                  <a:srgbClr val="990033"/>
                </a:solidFill>
                <a:ea typeface="宋体" panose="02010600030101010101" pitchFamily="2" charset="-122"/>
              </a:rPr>
              <a:t>Summation manipulation laws we covered.</a:t>
            </a:r>
          </a:p>
          <a:p>
            <a:pPr lvl="1" eaLnBrk="1" hangingPunct="1"/>
            <a:r>
              <a:rPr lang="en-US" altLang="zh-CN" dirty="0">
                <a:solidFill>
                  <a:srgbClr val="990033"/>
                </a:solidFill>
                <a:ea typeface="宋体" panose="02010600030101010101" pitchFamily="2" charset="-122"/>
              </a:rPr>
              <a:t>Shortcut closed-form formulas, </a:t>
            </a:r>
            <a:br>
              <a:rPr lang="en-US" altLang="zh-CN" dirty="0">
                <a:solidFill>
                  <a:srgbClr val="990033"/>
                </a:solidFill>
                <a:ea typeface="宋体" panose="02010600030101010101" pitchFamily="2" charset="-122"/>
              </a:rPr>
            </a:br>
            <a:r>
              <a:rPr lang="en-US" altLang="zh-CN" dirty="0">
                <a:solidFill>
                  <a:srgbClr val="990033"/>
                </a:solidFill>
                <a:ea typeface="宋体" panose="02010600030101010101" pitchFamily="2" charset="-122"/>
              </a:rPr>
              <a:t>&amp; how to use them.</a:t>
            </a:r>
          </a:p>
        </p:txBody>
      </p:sp>
      <p:graphicFrame>
        <p:nvGraphicFramePr>
          <p:cNvPr id="36868" name="Object 4"/>
          <p:cNvGraphicFramePr>
            <a:graphicFrameLocks noChangeAspect="1"/>
          </p:cNvGraphicFramePr>
          <p:nvPr/>
        </p:nvGraphicFramePr>
        <p:xfrm>
          <a:off x="4191000" y="3276600"/>
          <a:ext cx="1371600" cy="879475"/>
        </p:xfrm>
        <a:graphic>
          <a:graphicData uri="http://schemas.openxmlformats.org/presentationml/2006/ole">
            <mc:AlternateContent xmlns:mc="http://schemas.openxmlformats.org/markup-compatibility/2006">
              <mc:Choice xmlns:v="urn:schemas-microsoft-com:vml" Requires="v">
                <p:oleObj spid="_x0000_s30741" r:id="rId4" imgW="533400" imgH="342900" progId="Equation.3">
                  <p:embed/>
                </p:oleObj>
              </mc:Choice>
              <mc:Fallback>
                <p:oleObj r:id="rId4" imgW="533400" imgH="342900" progId="Equation.3">
                  <p:embed/>
                  <p:pic>
                    <p:nvPicPr>
                      <p:cNvPr id="0" name="图片 3100"/>
                      <p:cNvPicPr/>
                      <p:nvPr/>
                    </p:nvPicPr>
                    <p:blipFill>
                      <a:blip r:embed="rId5"/>
                      <a:stretch>
                        <a:fillRect/>
                      </a:stretch>
                    </p:blipFill>
                    <p:spPr>
                      <a:xfrm>
                        <a:off x="4191000" y="3276600"/>
                        <a:ext cx="1371600" cy="879475"/>
                      </a:xfrm>
                      <a:prstGeom prst="rect">
                        <a:avLst/>
                      </a:prstGeom>
                      <a:noFill/>
                      <a:ln w="38100">
                        <a:noFill/>
                        <a:miter/>
                      </a:ln>
                    </p:spPr>
                  </p:pic>
                </p:oleObj>
              </mc:Fallback>
            </mc:AlternateContent>
          </a:graphicData>
        </a:graphic>
      </p:graphicFrame>
      <p:graphicFrame>
        <p:nvGraphicFramePr>
          <p:cNvPr id="36869" name="Object 5"/>
          <p:cNvGraphicFramePr>
            <a:graphicFrameLocks noChangeAspect="1"/>
          </p:cNvGraphicFramePr>
          <p:nvPr/>
        </p:nvGraphicFramePr>
        <p:xfrm>
          <a:off x="6248400" y="3276600"/>
          <a:ext cx="1447800" cy="963613"/>
        </p:xfrm>
        <a:graphic>
          <a:graphicData uri="http://schemas.openxmlformats.org/presentationml/2006/ole">
            <mc:AlternateContent xmlns:mc="http://schemas.openxmlformats.org/markup-compatibility/2006">
              <mc:Choice xmlns:v="urn:schemas-microsoft-com:vml" Requires="v">
                <p:oleObj spid="_x0000_s30742" r:id="rId6" imgW="533400" imgH="355600" progId="Equation.3">
                  <p:embed/>
                </p:oleObj>
              </mc:Choice>
              <mc:Fallback>
                <p:oleObj r:id="rId6" imgW="533400" imgH="355600" progId="Equation.3">
                  <p:embed/>
                  <p:pic>
                    <p:nvPicPr>
                      <p:cNvPr id="0" name="图片 3103"/>
                      <p:cNvPicPr/>
                      <p:nvPr/>
                    </p:nvPicPr>
                    <p:blipFill>
                      <a:blip r:embed="rId7"/>
                      <a:stretch>
                        <a:fillRect/>
                      </a:stretch>
                    </p:blipFill>
                    <p:spPr>
                      <a:xfrm>
                        <a:off x="6248400" y="3276600"/>
                        <a:ext cx="1447800" cy="963613"/>
                      </a:xfrm>
                      <a:prstGeom prst="rect">
                        <a:avLst/>
                      </a:prstGeom>
                      <a:noFill/>
                      <a:ln w="38100">
                        <a:noFill/>
                        <a:miter/>
                      </a:ln>
                    </p:spPr>
                  </p:pic>
                </p:oleObj>
              </mc:Fallback>
            </mc:AlternateContent>
          </a:graphicData>
        </a:graphic>
      </p:graphicFrame>
      <p:graphicFrame>
        <p:nvGraphicFramePr>
          <p:cNvPr id="36870" name="Object 6"/>
          <p:cNvGraphicFramePr>
            <a:graphicFrameLocks noChangeAspect="1"/>
          </p:cNvGraphicFramePr>
          <p:nvPr/>
        </p:nvGraphicFramePr>
        <p:xfrm>
          <a:off x="1676400" y="3124200"/>
          <a:ext cx="844550" cy="1057275"/>
        </p:xfrm>
        <a:graphic>
          <a:graphicData uri="http://schemas.openxmlformats.org/presentationml/2006/ole">
            <mc:AlternateContent xmlns:mc="http://schemas.openxmlformats.org/markup-compatibility/2006">
              <mc:Choice xmlns:v="urn:schemas-microsoft-com:vml" Requires="v">
                <p:oleObj spid="_x0000_s30743" r:id="rId8" imgW="355600" imgH="443865" progId="Equation.3">
                  <p:embed/>
                </p:oleObj>
              </mc:Choice>
              <mc:Fallback>
                <p:oleObj r:id="rId8" imgW="355600" imgH="443865" progId="Equation.3">
                  <p:embed/>
                  <p:pic>
                    <p:nvPicPr>
                      <p:cNvPr id="0" name="图片 3099"/>
                      <p:cNvPicPr/>
                      <p:nvPr/>
                    </p:nvPicPr>
                    <p:blipFill>
                      <a:blip r:embed="rId9"/>
                      <a:stretch>
                        <a:fillRect/>
                      </a:stretch>
                    </p:blipFill>
                    <p:spPr>
                      <a:xfrm>
                        <a:off x="1676400" y="3124200"/>
                        <a:ext cx="844550" cy="1057275"/>
                      </a:xfrm>
                      <a:prstGeom prst="rect">
                        <a:avLst/>
                      </a:prstGeom>
                      <a:noFill/>
                      <a:ln w="38100">
                        <a:noFill/>
                        <a:miter/>
                      </a:ln>
                    </p:spPr>
                  </p:pic>
                </p:oleObj>
              </mc:Fallback>
            </mc:AlternateContent>
          </a:graphicData>
        </a:graphic>
      </p:graphicFrame>
      <p:graphicFrame>
        <p:nvGraphicFramePr>
          <p:cNvPr id="36871" name="Object 7"/>
          <p:cNvGraphicFramePr>
            <a:graphicFrameLocks noChangeAspect="1"/>
          </p:cNvGraphicFramePr>
          <p:nvPr/>
        </p:nvGraphicFramePr>
        <p:xfrm>
          <a:off x="2895600" y="3124200"/>
          <a:ext cx="844550" cy="1057275"/>
        </p:xfrm>
        <a:graphic>
          <a:graphicData uri="http://schemas.openxmlformats.org/presentationml/2006/ole">
            <mc:AlternateContent xmlns:mc="http://schemas.openxmlformats.org/markup-compatibility/2006">
              <mc:Choice xmlns:v="urn:schemas-microsoft-com:vml" Requires="v">
                <p:oleObj spid="_x0000_s30744" r:id="rId10" imgW="355600" imgH="443865" progId="Equation.3">
                  <p:embed/>
                </p:oleObj>
              </mc:Choice>
              <mc:Fallback>
                <p:oleObj r:id="rId10" imgW="355600" imgH="443865" progId="Equation.3">
                  <p:embed/>
                  <p:pic>
                    <p:nvPicPr>
                      <p:cNvPr id="0" name="图片 3102"/>
                      <p:cNvPicPr/>
                      <p:nvPr/>
                    </p:nvPicPr>
                    <p:blipFill>
                      <a:blip r:embed="rId11"/>
                      <a:stretch>
                        <a:fillRect/>
                      </a:stretch>
                    </p:blipFill>
                    <p:spPr>
                      <a:xfrm>
                        <a:off x="2895600" y="3124200"/>
                        <a:ext cx="844550" cy="1057275"/>
                      </a:xfrm>
                      <a:prstGeom prst="rect">
                        <a:avLst/>
                      </a:prstGeom>
                      <a:noFill/>
                      <a:ln w="38100">
                        <a:noFill/>
                        <a:miter/>
                      </a:ln>
                    </p:spPr>
                  </p:pic>
                </p:oleObj>
              </mc:Fallback>
            </mc:AlternateContent>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vert="horz" wrap="square" lIns="91440" tIns="45720" rIns="91440" bIns="45720" anchor="ctr"/>
          <a:lstStyle/>
          <a:p>
            <a:pPr eaLnBrk="1" hangingPunct="1"/>
            <a:r>
              <a:rPr lang="en-US" altLang="zh-CN" sz="4400" dirty="0">
                <a:ea typeface="宋体" panose="02010600030101010101" pitchFamily="2" charset="-122"/>
              </a:rPr>
              <a:t>§2.5: </a:t>
            </a:r>
            <a:r>
              <a:rPr lang="en-US" altLang="zh-CN" dirty="0">
                <a:ea typeface="宋体" panose="02010600030101010101" pitchFamily="2" charset="-122"/>
              </a:rPr>
              <a:t>Cardinality of Sets</a:t>
            </a:r>
          </a:p>
        </p:txBody>
      </p:sp>
      <p:sp>
        <p:nvSpPr>
          <p:cNvPr id="38915" name="Rectangle 3"/>
          <p:cNvSpPr>
            <a:spLocks noGrp="1"/>
          </p:cNvSpPr>
          <p:nvPr>
            <p:ph idx="1"/>
          </p:nvPr>
        </p:nvSpPr>
        <p:spPr/>
        <p:txBody>
          <a:bodyPr vert="horz" wrap="square" lIns="91440" tIns="45720" rIns="91440" bIns="45720" anchor="t"/>
          <a:lstStyle/>
          <a:p>
            <a:pPr eaLnBrk="1" hangingPunct="1"/>
            <a:r>
              <a:rPr lang="en-US" altLang="zh-CN" dirty="0">
                <a:ea typeface="宋体" panose="02010600030101010101" pitchFamily="2" charset="-122"/>
              </a:rPr>
              <a:t>Using what we learned about </a:t>
            </a:r>
            <a:r>
              <a:rPr lang="en-US" altLang="zh-CN" i="1" dirty="0">
                <a:ea typeface="宋体" panose="02010600030101010101" pitchFamily="2" charset="-122"/>
              </a:rPr>
              <a:t>functions</a:t>
            </a:r>
            <a:r>
              <a:rPr lang="en-US" altLang="zh-CN" dirty="0">
                <a:ea typeface="宋体" panose="02010600030101010101" pitchFamily="2" charset="-122"/>
              </a:rPr>
              <a:t>, it’s possible to formally define cardinality even for infinite sets.</a:t>
            </a:r>
          </a:p>
          <a:p>
            <a:pPr eaLnBrk="1" hangingPunct="1"/>
            <a:r>
              <a:rPr lang="en-US" altLang="zh-CN" dirty="0">
                <a:solidFill>
                  <a:srgbClr val="FF0000"/>
                </a:solidFill>
                <a:ea typeface="宋体" panose="02010600030101010101" pitchFamily="2" charset="-122"/>
              </a:rPr>
              <a:t>We can also show that infinite sets come in different </a:t>
            </a:r>
            <a:r>
              <a:rPr lang="en-US" altLang="zh-CN" i="1" dirty="0">
                <a:solidFill>
                  <a:srgbClr val="FF0000"/>
                </a:solidFill>
                <a:ea typeface="宋体" panose="02010600030101010101" pitchFamily="2" charset="-122"/>
              </a:rPr>
              <a:t>sizes</a:t>
            </a:r>
            <a:r>
              <a:rPr lang="en-US" altLang="zh-CN" dirty="0">
                <a:solidFill>
                  <a:srgbClr val="FF0000"/>
                </a:solidFill>
                <a:ea typeface="宋体" panose="02010600030101010101" pitchFamily="2" charset="-122"/>
              </a:rPr>
              <a:t> of infinite!</a:t>
            </a:r>
          </a:p>
          <a:p>
            <a:pPr eaLnBrk="1" hangingPunct="1"/>
            <a:r>
              <a:rPr lang="en-US" altLang="zh-CN" dirty="0">
                <a:solidFill>
                  <a:srgbClr val="990033"/>
                </a:solidFill>
                <a:ea typeface="宋体" panose="02010600030101010101" pitchFamily="2" charset="-122"/>
              </a:rPr>
              <a:t>This also gives us some interesting proof examples.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Cardinality: Formal Definition</a:t>
            </a:r>
          </a:p>
        </p:txBody>
      </p:sp>
      <p:sp>
        <p:nvSpPr>
          <p:cNvPr id="39939" name="Rectangle 3"/>
          <p:cNvSpPr>
            <a:spLocks noGrp="1"/>
          </p:cNvSpPr>
          <p:nvPr>
            <p:ph idx="1"/>
          </p:nvPr>
        </p:nvSpPr>
        <p:spPr>
          <a:xfrm>
            <a:off x="457200" y="1447800"/>
            <a:ext cx="8001000" cy="4638675"/>
          </a:xfrm>
        </p:spPr>
        <p:txBody>
          <a:bodyPr vert="horz" wrap="square" lIns="91440" tIns="45720" rIns="91440" bIns="45720" anchor="t"/>
          <a:lstStyle/>
          <a:p>
            <a:pPr eaLnBrk="1" hangingPunct="1">
              <a:lnSpc>
                <a:spcPct val="90000"/>
              </a:lnSpc>
            </a:pPr>
            <a:r>
              <a:rPr lang="en-US" altLang="zh-CN" sz="2800" dirty="0">
                <a:ea typeface="宋体" panose="02010600030101010101" pitchFamily="2" charset="-122"/>
              </a:rPr>
              <a:t>For any two (possibly infinite) sets </a:t>
            </a:r>
            <a:r>
              <a:rPr lang="en-US" altLang="zh-CN" sz="2800" i="1" dirty="0">
                <a:solidFill>
                  <a:srgbClr val="FF0000"/>
                </a:solidFill>
                <a:ea typeface="宋体" panose="02010600030101010101" pitchFamily="2" charset="-122"/>
              </a:rPr>
              <a:t>A</a:t>
            </a:r>
            <a:r>
              <a:rPr lang="en-US" altLang="zh-CN" sz="2800" dirty="0">
                <a:ea typeface="宋体" panose="02010600030101010101" pitchFamily="2" charset="-122"/>
              </a:rPr>
              <a:t> and </a:t>
            </a:r>
            <a:r>
              <a:rPr lang="en-US" altLang="zh-CN" sz="2800" i="1" dirty="0">
                <a:solidFill>
                  <a:srgbClr val="FF0000"/>
                </a:solidFill>
                <a:ea typeface="宋体" panose="02010600030101010101" pitchFamily="2" charset="-122"/>
              </a:rPr>
              <a:t>B</a:t>
            </a:r>
            <a:r>
              <a:rPr lang="en-US" altLang="zh-CN" sz="2800" dirty="0">
                <a:ea typeface="宋体" panose="02010600030101010101" pitchFamily="2" charset="-122"/>
              </a:rPr>
              <a:t>, we say </a:t>
            </a:r>
          </a:p>
          <a:p>
            <a:pPr lvl="1" eaLnBrk="1" hangingPunct="1">
              <a:lnSpc>
                <a:spcPct val="90000"/>
              </a:lnSpc>
            </a:pPr>
            <a:r>
              <a:rPr lang="en-US" altLang="zh-CN" sz="2400" dirty="0">
                <a:solidFill>
                  <a:srgbClr val="FF0000"/>
                </a:solidFill>
                <a:ea typeface="宋体" panose="02010600030101010101" pitchFamily="2" charset="-122"/>
              </a:rPr>
              <a:t>|</a:t>
            </a:r>
            <a:r>
              <a:rPr lang="en-US" altLang="zh-CN" sz="2400" i="1" dirty="0">
                <a:solidFill>
                  <a:srgbClr val="FF0000"/>
                </a:solidFill>
                <a:ea typeface="宋体" panose="02010600030101010101" pitchFamily="2" charset="-122"/>
              </a:rPr>
              <a:t>A</a:t>
            </a:r>
            <a:r>
              <a:rPr lang="en-US" altLang="zh-CN" sz="2400" dirty="0">
                <a:solidFill>
                  <a:srgbClr val="FF0000"/>
                </a:solidFill>
                <a:ea typeface="宋体" panose="02010600030101010101" pitchFamily="2" charset="-122"/>
              </a:rPr>
              <a:t>|=|</a:t>
            </a:r>
            <a:r>
              <a:rPr lang="en-US" altLang="zh-CN" sz="2400" i="1" dirty="0">
                <a:solidFill>
                  <a:srgbClr val="FF0000"/>
                </a:solidFill>
                <a:ea typeface="宋体" panose="02010600030101010101" pitchFamily="2" charset="-122"/>
              </a:rPr>
              <a:t>B</a:t>
            </a:r>
            <a:r>
              <a:rPr lang="en-US" altLang="zh-CN" sz="2400" dirty="0">
                <a:solidFill>
                  <a:srgbClr val="FF0000"/>
                </a:solidFill>
                <a:ea typeface="宋体" panose="02010600030101010101" pitchFamily="2" charset="-122"/>
              </a:rPr>
              <a:t>| </a:t>
            </a:r>
            <a:r>
              <a:rPr lang="en-US" altLang="zh-CN" sz="2400" dirty="0">
                <a:ea typeface="宋体" panose="02010600030101010101" pitchFamily="2" charset="-122"/>
              </a:rPr>
              <a:t>(</a:t>
            </a:r>
            <a:r>
              <a:rPr lang="en-US" altLang="zh-CN" sz="2400" i="1" dirty="0">
                <a:ea typeface="宋体" panose="02010600030101010101" pitchFamily="2" charset="-122"/>
              </a:rPr>
              <a:t>A</a:t>
            </a:r>
            <a:r>
              <a:rPr lang="en-US" altLang="zh-CN" sz="2400" dirty="0">
                <a:ea typeface="宋体" panose="02010600030101010101" pitchFamily="2" charset="-122"/>
              </a:rPr>
              <a:t> and </a:t>
            </a:r>
            <a:r>
              <a:rPr lang="en-US" altLang="zh-CN" sz="2400" i="1" dirty="0">
                <a:ea typeface="宋体" panose="02010600030101010101" pitchFamily="2" charset="-122"/>
              </a:rPr>
              <a:t>B</a:t>
            </a:r>
            <a:r>
              <a:rPr lang="en-US" altLang="zh-CN" sz="2400" dirty="0">
                <a:ea typeface="宋体" panose="02010600030101010101" pitchFamily="2" charset="-122"/>
              </a:rPr>
              <a:t> </a:t>
            </a:r>
            <a:r>
              <a:rPr lang="en-US" altLang="zh-CN" sz="2400" i="1" dirty="0">
                <a:ea typeface="宋体" panose="02010600030101010101" pitchFamily="2" charset="-122"/>
              </a:rPr>
              <a:t>have the same cardinality</a:t>
            </a:r>
            <a:r>
              <a:rPr lang="en-US" altLang="zh-CN" sz="2400" dirty="0">
                <a:ea typeface="宋体" panose="02010600030101010101" pitchFamily="2" charset="-122"/>
              </a:rPr>
              <a:t>) iff there exists a bijection from </a:t>
            </a:r>
            <a:r>
              <a:rPr lang="en-US" altLang="zh-CN" sz="2400" i="1" dirty="0">
                <a:solidFill>
                  <a:srgbClr val="FF0000"/>
                </a:solidFill>
                <a:ea typeface="宋体" panose="02010600030101010101" pitchFamily="2" charset="-122"/>
              </a:rPr>
              <a:t>A</a:t>
            </a:r>
            <a:r>
              <a:rPr lang="en-US" altLang="zh-CN" sz="2400" dirty="0">
                <a:ea typeface="宋体" panose="02010600030101010101" pitchFamily="2" charset="-122"/>
              </a:rPr>
              <a:t> to </a:t>
            </a:r>
            <a:r>
              <a:rPr lang="en-US" altLang="zh-CN" sz="2400" i="1" dirty="0">
                <a:solidFill>
                  <a:srgbClr val="FF0000"/>
                </a:solidFill>
                <a:ea typeface="宋体" panose="02010600030101010101" pitchFamily="2" charset="-122"/>
              </a:rPr>
              <a:t>B</a:t>
            </a:r>
            <a:r>
              <a:rPr lang="zh-CN" altLang="en-US" sz="2400" i="1" dirty="0">
                <a:ea typeface="宋体" panose="02010600030101010101" pitchFamily="2" charset="-122"/>
              </a:rPr>
              <a:t>；</a:t>
            </a:r>
          </a:p>
          <a:p>
            <a:pPr lvl="1" eaLnBrk="1" hangingPunct="1">
              <a:lnSpc>
                <a:spcPct val="90000"/>
              </a:lnSpc>
            </a:pPr>
            <a:r>
              <a:rPr lang="en-US" altLang="zh-CN" sz="2400" dirty="0">
                <a:solidFill>
                  <a:srgbClr val="FF0000"/>
                </a:solidFill>
                <a:ea typeface="宋体" panose="02010600030101010101" pitchFamily="2" charset="-122"/>
              </a:rPr>
              <a:t>| A | </a:t>
            </a:r>
            <a:r>
              <a:rPr lang="en-US" altLang="en-US" sz="2400" dirty="0">
                <a:solidFill>
                  <a:srgbClr val="FF0000"/>
                </a:solidFill>
                <a:ea typeface="宋体" panose="02010600030101010101" pitchFamily="2" charset="-122"/>
              </a:rPr>
              <a:t>≤</a:t>
            </a:r>
            <a:r>
              <a:rPr lang="en-US" altLang="zh-CN" sz="2400" dirty="0">
                <a:solidFill>
                  <a:srgbClr val="FF0000"/>
                </a:solidFill>
                <a:ea typeface="宋体" panose="02010600030101010101" pitchFamily="2" charset="-122"/>
              </a:rPr>
              <a:t> | B |</a:t>
            </a:r>
            <a:r>
              <a:rPr lang="en-US" altLang="zh-CN" sz="2400" dirty="0">
                <a:ea typeface="宋体" panose="02010600030101010101" pitchFamily="2" charset="-122"/>
              </a:rPr>
              <a:t> iff there is an injection from </a:t>
            </a:r>
            <a:r>
              <a:rPr lang="en-US" altLang="zh-CN" sz="2400" dirty="0">
                <a:solidFill>
                  <a:srgbClr val="FF0000"/>
                </a:solidFill>
                <a:ea typeface="宋体" panose="02010600030101010101" pitchFamily="2" charset="-122"/>
              </a:rPr>
              <a:t>A</a:t>
            </a:r>
            <a:r>
              <a:rPr lang="en-US" altLang="zh-CN" sz="2400" dirty="0">
                <a:ea typeface="宋体" panose="02010600030101010101" pitchFamily="2" charset="-122"/>
              </a:rPr>
              <a:t> to </a:t>
            </a:r>
            <a:r>
              <a:rPr lang="en-US" altLang="zh-CN" sz="2400" dirty="0">
                <a:solidFill>
                  <a:srgbClr val="FF0000"/>
                </a:solidFill>
                <a:ea typeface="宋体" panose="02010600030101010101" pitchFamily="2" charset="-122"/>
              </a:rPr>
              <a:t>B</a:t>
            </a:r>
            <a:r>
              <a:rPr lang="en-US" altLang="zh-CN" sz="2400" dirty="0">
                <a:ea typeface="宋体" panose="02010600030101010101" pitchFamily="2" charset="-122"/>
              </a:rPr>
              <a:t>.</a:t>
            </a:r>
            <a:endParaRPr lang="zh-CN" altLang="en-US" sz="2400" dirty="0">
              <a:ea typeface="宋体" panose="02010600030101010101" pitchFamily="2" charset="-122"/>
            </a:endParaRPr>
          </a:p>
          <a:p>
            <a:pPr eaLnBrk="1" hangingPunct="1">
              <a:lnSpc>
                <a:spcPct val="90000"/>
              </a:lnSpc>
            </a:pPr>
            <a:r>
              <a:rPr lang="en-US" altLang="zh-CN" sz="2800" dirty="0">
                <a:solidFill>
                  <a:srgbClr val="990033"/>
                </a:solidFill>
                <a:ea typeface="宋体" panose="02010600030101010101" pitchFamily="2" charset="-122"/>
              </a:rPr>
              <a:t>With infinite sets proper subsets can have the same cardinality. This cannot happen with finite sets.</a:t>
            </a:r>
          </a:p>
          <a:p>
            <a:pPr eaLnBrk="1" hangingPunct="1">
              <a:lnSpc>
                <a:spcPct val="90000"/>
              </a:lnSpc>
            </a:pPr>
            <a:r>
              <a:rPr lang="en-US" altLang="zh-CN" sz="2800" dirty="0">
                <a:solidFill>
                  <a:srgbClr val="990033"/>
                </a:solidFill>
                <a:ea typeface="宋体" panose="02010600030101010101" pitchFamily="2" charset="-122"/>
              </a:rPr>
              <a:t>When </a:t>
            </a:r>
            <a:r>
              <a:rPr lang="en-US" altLang="zh-CN" sz="2800" i="1" dirty="0">
                <a:solidFill>
                  <a:srgbClr val="FF0000"/>
                </a:solidFill>
                <a:ea typeface="宋体" panose="02010600030101010101" pitchFamily="2" charset="-122"/>
              </a:rPr>
              <a:t>A</a:t>
            </a:r>
            <a:r>
              <a:rPr lang="en-US" altLang="zh-CN" sz="2800" dirty="0">
                <a:solidFill>
                  <a:srgbClr val="990033"/>
                </a:solidFill>
                <a:ea typeface="宋体" panose="02010600030101010101" pitchFamily="2" charset="-122"/>
              </a:rPr>
              <a:t> and </a:t>
            </a:r>
            <a:r>
              <a:rPr lang="en-US" altLang="zh-CN" sz="2800" i="1" dirty="0">
                <a:solidFill>
                  <a:srgbClr val="FF0000"/>
                </a:solidFill>
                <a:ea typeface="宋体" panose="02010600030101010101" pitchFamily="2" charset="-122"/>
              </a:rPr>
              <a:t>B</a:t>
            </a:r>
            <a:r>
              <a:rPr lang="en-US" altLang="zh-CN" sz="2800" dirty="0">
                <a:solidFill>
                  <a:srgbClr val="990033"/>
                </a:solidFill>
                <a:ea typeface="宋体" panose="02010600030101010101" pitchFamily="2" charset="-122"/>
              </a:rPr>
              <a:t> are finite, it is easy to see that such a function exists iff </a:t>
            </a:r>
            <a:r>
              <a:rPr lang="en-US" altLang="zh-CN" sz="2800" i="1" dirty="0">
                <a:solidFill>
                  <a:srgbClr val="FF0000"/>
                </a:solidFill>
                <a:ea typeface="宋体" panose="02010600030101010101" pitchFamily="2" charset="-122"/>
              </a:rPr>
              <a:t>A</a:t>
            </a:r>
            <a:r>
              <a:rPr lang="en-US" altLang="zh-CN" sz="2800" dirty="0">
                <a:solidFill>
                  <a:srgbClr val="990033"/>
                </a:solidFill>
                <a:ea typeface="宋体" panose="02010600030101010101" pitchFamily="2" charset="-122"/>
              </a:rPr>
              <a:t> and </a:t>
            </a:r>
            <a:r>
              <a:rPr lang="en-US" altLang="zh-CN" sz="2800" i="1" dirty="0">
                <a:solidFill>
                  <a:srgbClr val="FF0000"/>
                </a:solidFill>
                <a:ea typeface="宋体" panose="02010600030101010101" pitchFamily="2" charset="-122"/>
              </a:rPr>
              <a:t>B</a:t>
            </a:r>
            <a:r>
              <a:rPr lang="en-US" altLang="zh-CN" sz="2800" dirty="0">
                <a:solidFill>
                  <a:srgbClr val="990033"/>
                </a:solidFill>
                <a:ea typeface="宋体" panose="02010600030101010101" pitchFamily="2" charset="-122"/>
              </a:rPr>
              <a:t> have the same number of elements </a:t>
            </a:r>
            <a:r>
              <a:rPr lang="en-US" altLang="zh-CN" sz="2800" i="1" dirty="0">
                <a:solidFill>
                  <a:srgbClr val="FF0000"/>
                </a:solidFill>
                <a:ea typeface="宋体" panose="02010600030101010101" pitchFamily="2" charset="-122"/>
              </a:rPr>
              <a:t>n</a:t>
            </a:r>
            <a:r>
              <a:rPr lang="en-US" altLang="zh-CN" sz="2800" i="1" dirty="0">
                <a:solidFill>
                  <a:srgbClr val="FF0000"/>
                </a:solidFill>
                <a:ea typeface="宋体" panose="02010600030101010101" pitchFamily="2" charset="-122"/>
                <a:sym typeface="Symbol" panose="05050102010706020507" pitchFamily="18" charset="2"/>
              </a:rPr>
              <a:t></a:t>
            </a:r>
            <a:r>
              <a:rPr lang="en-US" altLang="zh-CN" sz="2800" b="1" i="1" dirty="0">
                <a:solidFill>
                  <a:srgbClr val="FF0000"/>
                </a:solidFill>
                <a:ea typeface="宋体" panose="02010600030101010101" pitchFamily="2" charset="-122"/>
                <a:sym typeface="Symbol" panose="05050102010706020507" pitchFamily="18" charset="2"/>
              </a:rPr>
              <a:t>N</a:t>
            </a:r>
            <a:r>
              <a:rPr lang="en-US" altLang="zh-CN" sz="2800" dirty="0">
                <a:solidFill>
                  <a:srgbClr val="990033"/>
                </a:solidFill>
                <a:ea typeface="宋体" panose="02010600030101010101" pitchFamily="2" charset="-122"/>
                <a:sym typeface="Symbol" panose="05050102010706020507" pitchFamily="18" charset="2"/>
              </a:rPr>
              <a: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vert="horz" wrap="square" lIns="91440" tIns="45720" rIns="91440" bIns="45720" anchor="ctr"/>
          <a:lstStyle/>
          <a:p>
            <a:pPr eaLnBrk="1" hangingPunct="1"/>
            <a:r>
              <a:rPr lang="en-US" altLang="zh-CN" dirty="0">
                <a:ea typeface="宋体" panose="02010600030101010101" pitchFamily="2" charset="-122"/>
              </a:rPr>
              <a:t>Countable versus Uncountable</a:t>
            </a:r>
          </a:p>
        </p:txBody>
      </p:sp>
      <p:sp>
        <p:nvSpPr>
          <p:cNvPr id="40963" name="Rectangle 3"/>
          <p:cNvSpPr>
            <a:spLocks noGrp="1"/>
          </p:cNvSpPr>
          <p:nvPr>
            <p:ph idx="1"/>
          </p:nvPr>
        </p:nvSpPr>
        <p:spPr>
          <a:xfrm>
            <a:off x="533400" y="1447800"/>
            <a:ext cx="7848600" cy="4495800"/>
          </a:xfrm>
        </p:spPr>
        <p:txBody>
          <a:bodyPr vert="horz" wrap="square" lIns="91440" tIns="45720" rIns="91440" bIns="45720" anchor="t"/>
          <a:lstStyle/>
          <a:p>
            <a:pPr eaLnBrk="1" hangingPunct="1">
              <a:lnSpc>
                <a:spcPct val="90000"/>
              </a:lnSpc>
            </a:pPr>
            <a:r>
              <a:rPr lang="en-US" altLang="zh-CN" sz="2800" dirty="0">
                <a:ea typeface="宋体" panose="02010600030101010101" pitchFamily="2" charset="-122"/>
              </a:rPr>
              <a:t>For any set </a:t>
            </a:r>
            <a:r>
              <a:rPr lang="en-US" altLang="zh-CN" sz="2800" i="1" dirty="0">
                <a:solidFill>
                  <a:srgbClr val="FF0000"/>
                </a:solidFill>
                <a:ea typeface="宋体" panose="02010600030101010101" pitchFamily="2" charset="-122"/>
              </a:rPr>
              <a:t>S</a:t>
            </a:r>
            <a:r>
              <a:rPr lang="en-US" altLang="zh-CN" sz="2800" dirty="0">
                <a:ea typeface="宋体" panose="02010600030101010101" pitchFamily="2" charset="-122"/>
              </a:rPr>
              <a:t>, if </a:t>
            </a:r>
            <a:r>
              <a:rPr lang="en-US" altLang="zh-CN" sz="2800" i="1" dirty="0">
                <a:solidFill>
                  <a:srgbClr val="FF0000"/>
                </a:solidFill>
                <a:ea typeface="宋体" panose="02010600030101010101" pitchFamily="2" charset="-122"/>
              </a:rPr>
              <a:t>S</a:t>
            </a:r>
            <a:r>
              <a:rPr lang="en-US" altLang="zh-CN" sz="2800" dirty="0">
                <a:ea typeface="宋体" panose="02010600030101010101" pitchFamily="2" charset="-122"/>
              </a:rPr>
              <a:t> is finite or if </a:t>
            </a:r>
            <a:r>
              <a:rPr lang="en-US" altLang="zh-CN" sz="2800" dirty="0">
                <a:solidFill>
                  <a:srgbClr val="FF0000"/>
                </a:solidFill>
                <a:ea typeface="宋体" panose="02010600030101010101" pitchFamily="2" charset="-122"/>
              </a:rPr>
              <a:t>|</a:t>
            </a:r>
            <a:r>
              <a:rPr lang="en-US" altLang="zh-CN" sz="2800" i="1" dirty="0">
                <a:solidFill>
                  <a:srgbClr val="FF0000"/>
                </a:solidFill>
                <a:ea typeface="宋体" panose="02010600030101010101" pitchFamily="2" charset="-122"/>
              </a:rPr>
              <a:t>S</a:t>
            </a:r>
            <a:r>
              <a:rPr lang="en-US" altLang="zh-CN" sz="2800" dirty="0">
                <a:solidFill>
                  <a:srgbClr val="FF0000"/>
                </a:solidFill>
                <a:ea typeface="宋体" panose="02010600030101010101" pitchFamily="2" charset="-122"/>
              </a:rPr>
              <a:t>|=|</a:t>
            </a:r>
            <a:r>
              <a:rPr lang="en-US" altLang="zh-CN" sz="2800" b="1" dirty="0">
                <a:solidFill>
                  <a:srgbClr val="FF0000"/>
                </a:solidFill>
                <a:ea typeface="宋体" panose="02010600030101010101" pitchFamily="2" charset="-122"/>
              </a:rPr>
              <a:t>N</a:t>
            </a:r>
            <a:r>
              <a:rPr lang="en-US" altLang="zh-CN" sz="2800" dirty="0">
                <a:solidFill>
                  <a:srgbClr val="FF0000"/>
                </a:solidFill>
                <a:ea typeface="宋体" panose="02010600030101010101" pitchFamily="2" charset="-122"/>
              </a:rPr>
              <a:t>|</a:t>
            </a:r>
            <a:r>
              <a:rPr lang="en-US" altLang="zh-CN" sz="2800" dirty="0">
                <a:ea typeface="宋体" panose="02010600030101010101" pitchFamily="2" charset="-122"/>
              </a:rPr>
              <a:t>, we say </a:t>
            </a:r>
            <a:r>
              <a:rPr lang="en-US" altLang="zh-CN" sz="2800" i="1" dirty="0">
                <a:solidFill>
                  <a:srgbClr val="FF0000"/>
                </a:solidFill>
                <a:ea typeface="宋体" panose="02010600030101010101" pitchFamily="2" charset="-122"/>
              </a:rPr>
              <a:t>S</a:t>
            </a:r>
            <a:r>
              <a:rPr lang="en-US" altLang="zh-CN" sz="2800" dirty="0">
                <a:ea typeface="宋体" panose="02010600030101010101" pitchFamily="2" charset="-122"/>
              </a:rPr>
              <a:t> is </a:t>
            </a:r>
            <a:r>
              <a:rPr lang="en-US" altLang="zh-CN" sz="2800" i="1" dirty="0">
                <a:ea typeface="宋体" panose="02010600030101010101" pitchFamily="2" charset="-122"/>
              </a:rPr>
              <a:t>countable</a:t>
            </a:r>
            <a:r>
              <a:rPr lang="en-US" altLang="zh-CN" sz="2800" dirty="0">
                <a:ea typeface="宋体" panose="02010600030101010101" pitchFamily="2" charset="-122"/>
              </a:rPr>
              <a:t>.  Else, </a:t>
            </a:r>
            <a:r>
              <a:rPr lang="en-US" altLang="zh-CN" sz="2800" i="1" dirty="0">
                <a:solidFill>
                  <a:srgbClr val="FF0000"/>
                </a:solidFill>
                <a:ea typeface="宋体" panose="02010600030101010101" pitchFamily="2" charset="-122"/>
              </a:rPr>
              <a:t>S</a:t>
            </a:r>
            <a:r>
              <a:rPr lang="en-US" altLang="zh-CN" sz="2800" dirty="0">
                <a:ea typeface="宋体" panose="02010600030101010101" pitchFamily="2" charset="-122"/>
              </a:rPr>
              <a:t> is </a:t>
            </a:r>
            <a:r>
              <a:rPr lang="en-US" altLang="zh-CN" sz="2800" i="1" dirty="0">
                <a:ea typeface="宋体" panose="02010600030101010101" pitchFamily="2" charset="-122"/>
              </a:rPr>
              <a:t>uncountable.</a:t>
            </a:r>
          </a:p>
          <a:p>
            <a:pPr eaLnBrk="1" hangingPunct="1">
              <a:lnSpc>
                <a:spcPct val="90000"/>
              </a:lnSpc>
            </a:pPr>
            <a:r>
              <a:rPr lang="en-US" altLang="zh-CN" sz="2800" dirty="0">
                <a:ea typeface="宋体" panose="02010600030101010101" pitchFamily="2" charset="-122"/>
              </a:rPr>
              <a:t>Intuition behind “</a:t>
            </a:r>
            <a:r>
              <a:rPr lang="en-US" altLang="zh-CN" sz="2800" b="1" dirty="0">
                <a:ea typeface="宋体" panose="02010600030101010101" pitchFamily="2" charset="-122"/>
              </a:rPr>
              <a:t>countable</a:t>
            </a:r>
            <a:r>
              <a:rPr lang="en-US" altLang="zh-CN" sz="2800" dirty="0">
                <a:ea typeface="宋体" panose="02010600030101010101" pitchFamily="2" charset="-122"/>
              </a:rPr>
              <a:t>:” we can </a:t>
            </a:r>
            <a:r>
              <a:rPr lang="en-US" altLang="zh-CN" sz="2800" i="1" dirty="0">
                <a:solidFill>
                  <a:srgbClr val="C00000"/>
                </a:solidFill>
                <a:ea typeface="宋体" panose="02010600030101010101" pitchFamily="2" charset="-122"/>
              </a:rPr>
              <a:t>enumerate</a:t>
            </a:r>
            <a:r>
              <a:rPr lang="en-US" altLang="zh-CN" sz="2800" dirty="0">
                <a:ea typeface="宋体" panose="02010600030101010101" pitchFamily="2" charset="-122"/>
              </a:rPr>
              <a:t> (sequentially list) elements of </a:t>
            </a:r>
            <a:r>
              <a:rPr lang="en-US" altLang="zh-CN" sz="2800" i="1" dirty="0">
                <a:ea typeface="宋体" panose="02010600030101010101" pitchFamily="2" charset="-122"/>
              </a:rPr>
              <a:t>S</a:t>
            </a:r>
            <a:r>
              <a:rPr lang="en-US" altLang="zh-CN" sz="2800" dirty="0">
                <a:ea typeface="宋体" panose="02010600030101010101" pitchFamily="2" charset="-122"/>
              </a:rPr>
              <a:t> in such a way that </a:t>
            </a:r>
            <a:r>
              <a:rPr lang="en-US" altLang="zh-CN" sz="2800" i="1" dirty="0">
                <a:ea typeface="宋体" panose="02010600030101010101" pitchFamily="2" charset="-122"/>
              </a:rPr>
              <a:t>any</a:t>
            </a:r>
            <a:r>
              <a:rPr lang="en-US" altLang="zh-CN" sz="2800" dirty="0">
                <a:ea typeface="宋体" panose="02010600030101010101" pitchFamily="2" charset="-122"/>
              </a:rPr>
              <a:t> individual element of </a:t>
            </a:r>
            <a:r>
              <a:rPr lang="en-US" altLang="zh-CN" sz="2800" i="1" dirty="0">
                <a:ea typeface="宋体" panose="02010600030101010101" pitchFamily="2" charset="-122"/>
              </a:rPr>
              <a:t>S</a:t>
            </a:r>
            <a:r>
              <a:rPr lang="en-US" altLang="zh-CN" sz="2800" dirty="0">
                <a:ea typeface="宋体" panose="02010600030101010101" pitchFamily="2" charset="-122"/>
              </a:rPr>
              <a:t> will eventually be </a:t>
            </a:r>
            <a:r>
              <a:rPr lang="en-US" altLang="zh-CN" sz="2800" i="1" dirty="0">
                <a:ea typeface="宋体" panose="02010600030101010101" pitchFamily="2" charset="-122"/>
              </a:rPr>
              <a:t>counted</a:t>
            </a:r>
            <a:r>
              <a:rPr lang="en-US" altLang="zh-CN" sz="2800" dirty="0">
                <a:ea typeface="宋体" panose="02010600030101010101" pitchFamily="2" charset="-122"/>
              </a:rPr>
              <a:t> in the enumeration.  </a:t>
            </a:r>
            <a:r>
              <a:rPr lang="en-US" altLang="zh-CN" sz="2800" dirty="0">
                <a:solidFill>
                  <a:srgbClr val="990033"/>
                </a:solidFill>
                <a:ea typeface="宋体" panose="02010600030101010101" pitchFamily="2" charset="-122"/>
              </a:rPr>
              <a:t>Examples:</a:t>
            </a:r>
            <a:r>
              <a:rPr lang="en-US" altLang="zh-CN" sz="2800" dirty="0">
                <a:solidFill>
                  <a:schemeClr val="accent2"/>
                </a:solidFill>
                <a:ea typeface="宋体" panose="02010600030101010101" pitchFamily="2" charset="-122"/>
              </a:rPr>
              <a:t> </a:t>
            </a:r>
            <a:r>
              <a:rPr lang="en-US" altLang="zh-CN" sz="2800" b="1" dirty="0">
                <a:solidFill>
                  <a:srgbClr val="FF0000"/>
                </a:solidFill>
                <a:ea typeface="宋体" panose="02010600030101010101" pitchFamily="2" charset="-122"/>
              </a:rPr>
              <a:t>N, Z, Q.</a:t>
            </a:r>
            <a:endParaRPr lang="en-US" altLang="zh-CN" sz="2800" dirty="0">
              <a:solidFill>
                <a:schemeClr val="accent2"/>
              </a:solidFill>
              <a:ea typeface="宋体" panose="02010600030101010101" pitchFamily="2" charset="-122"/>
            </a:endParaRPr>
          </a:p>
          <a:p>
            <a:pPr eaLnBrk="1" hangingPunct="1">
              <a:lnSpc>
                <a:spcPct val="90000"/>
              </a:lnSpc>
            </a:pPr>
            <a:r>
              <a:rPr lang="en-US" altLang="zh-CN" sz="2800" b="1" dirty="0">
                <a:ea typeface="宋体" panose="02010600030101010101" pitchFamily="2" charset="-122"/>
              </a:rPr>
              <a:t>Uncountable </a:t>
            </a:r>
            <a:r>
              <a:rPr lang="en-US" altLang="zh-CN" sz="2800" dirty="0">
                <a:ea typeface="宋体" panose="02010600030101010101" pitchFamily="2" charset="-122"/>
              </a:rPr>
              <a:t>means: </a:t>
            </a:r>
            <a:r>
              <a:rPr lang="en-US" altLang="zh-CN" sz="2800" i="1" dirty="0">
                <a:ea typeface="宋体" panose="02010600030101010101" pitchFamily="2" charset="-122"/>
              </a:rPr>
              <a:t>No</a:t>
            </a:r>
            <a:r>
              <a:rPr lang="en-US" altLang="zh-CN" sz="2800" dirty="0">
                <a:ea typeface="宋体" panose="02010600030101010101" pitchFamily="2" charset="-122"/>
              </a:rPr>
              <a:t> series of elements of </a:t>
            </a:r>
            <a:r>
              <a:rPr lang="en-US" altLang="zh-CN" sz="2800" i="1" dirty="0">
                <a:ea typeface="宋体" panose="02010600030101010101" pitchFamily="2" charset="-122"/>
              </a:rPr>
              <a:t>S</a:t>
            </a:r>
            <a:r>
              <a:rPr lang="en-US" altLang="zh-CN" sz="2800" dirty="0">
                <a:ea typeface="宋体" panose="02010600030101010101" pitchFamily="2" charset="-122"/>
              </a:rPr>
              <a:t> (even an infinite series) can include all of </a:t>
            </a:r>
            <a:r>
              <a:rPr lang="en-US" altLang="zh-CN" sz="2800" i="1" dirty="0">
                <a:ea typeface="宋体" panose="02010600030101010101" pitchFamily="2" charset="-122"/>
              </a:rPr>
              <a:t>S</a:t>
            </a:r>
            <a:r>
              <a:rPr lang="en-US" altLang="zh-CN" sz="2800" dirty="0">
                <a:ea typeface="宋体" panose="02010600030101010101" pitchFamily="2" charset="-122"/>
              </a:rPr>
              <a:t>’s elements.   </a:t>
            </a:r>
            <a:r>
              <a:rPr lang="en-US" altLang="zh-CN" sz="2800" dirty="0">
                <a:solidFill>
                  <a:srgbClr val="990033"/>
                </a:solidFill>
                <a:ea typeface="宋体" panose="02010600030101010101" pitchFamily="2" charset="-122"/>
              </a:rPr>
              <a:t>Examples:</a:t>
            </a:r>
            <a:r>
              <a:rPr lang="en-US" altLang="zh-CN" sz="2800" dirty="0">
                <a:solidFill>
                  <a:schemeClr val="accent2"/>
                </a:solidFill>
                <a:ea typeface="宋体" panose="02010600030101010101" pitchFamily="2" charset="-122"/>
              </a:rPr>
              <a:t> </a:t>
            </a:r>
            <a:r>
              <a:rPr lang="en-US" altLang="zh-CN" sz="2800" b="1" dirty="0">
                <a:solidFill>
                  <a:srgbClr val="FF0000"/>
                </a:solidFill>
                <a:ea typeface="宋体" panose="02010600030101010101" pitchFamily="2" charset="-122"/>
              </a:rPr>
              <a:t>R, R</a:t>
            </a:r>
            <a:r>
              <a:rPr lang="en-US" altLang="zh-CN" sz="2800" baseline="30000" dirty="0">
                <a:solidFill>
                  <a:srgbClr val="FF0000"/>
                </a:solidFill>
                <a:ea typeface="宋体" panose="02010600030101010101" pitchFamily="2" charset="-122"/>
              </a:rPr>
              <a:t>2</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5d8d0fc0-1ae7-4c32-a642-53297536df63}"/>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wedge {\bf B} = &#10;\left[&#10;\begin{array}{lll}&#10;1\wedge 0  &amp;0\wedge 1 &amp; 1\wedge 0\\&#10;0\wedge 1 &amp;1\wedge 1&amp; 0\wedge 0&#10;\end{array}&#10;\right]&#10;=&#10;\left[&#10;\begin{array}{lll}&#10;0 &amp; 0 &amp; 0\\&#10;0 &amp; 1 &amp; 0&#10;\end{array}&#10;\right].&#10;$$&#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 \odot {\bf B} =&#10;\left[&#10;\begin{array}{lll}&#10;(1\wedge 1)\vee (0\wedge 0) &amp; (1\wedge 1)\vee (0\wedge 1) &amp; (1\wedge0)\vee (0\wedge 1)\\&#10;(0\wedge 1)\vee (1\wedge0) &amp; (0\wedge 1)\vee (1\wedge 1) &amp; (0\wedge 0)\vee (1 \wedge 1)\\&#10;(1\wedge 1)\vee (0\wedge 0)  &amp; (1\wedge 1)\vee (0\wedge 1) &amp; (1 \wedge0) \vee (0\wedge 1)&#10;\end{array}&#10;\right]&#10;$$&#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 = &#10;\left[&#10;\begin{array}{ll}&#10;1 &amp;0\\&#10;0 &amp;1\\&#10;1&amp;0&#10;\end{array}&#10;\right],&#10;$$&#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B} = &#10;\left[&#10;\begin{array}{lll}&#10;1 &amp;1 &amp; 0\\&#10;0 &amp;1&amp; 1&#10;\end{array}&#10;\right].&#10;$$&#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left[&#10;\begin{array}{lll}&#10;1 &amp; 1 &amp; 0\\&#10;0 &amp; 1 &amp; 1\\&#10;1 &amp; 1 &amp; 0&#10;\end{array}&#10;\right].&#10;$$&#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left[&#10;\begin{array}{lll}&#10;1\vee 0 &amp; 1\vee 0 &amp; 0\vee 0\\&#10;0\vee 0 &amp; 0\vee 1 &amp; 0\vee 1\\&#10;1\vee 0  &amp; 1\vee 0 &amp; 0\vee 0&#10;\end{array}&#10;\right]&#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 A}^{[r]} =  \underbrace{{\bf A}\odot {\bf A} \odot ...\odot {\bf A}}_{r\; \mbox{\footnotesize times}}&#10;\mbox{.}\]&#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sim \sqrt{2\pi n} (n/e)^{n}$&#10;&#10;\end{document}"/>
  <p:tag name="IGUANATEXSIZE" val="2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 =&#10;\left[&#10;\begin{array}{lll}&#10;0 &amp; 0 &amp; 1\\&#10;1 &amp; 0 &amp; 0\\&#10;1 &amp; 1 &amp; 0&#10;\end{array}&#10;\right].&#10;$$&#10;&#10;\end{document}"/>
  <p:tag name="IGUANATEXSIZE" val="14"/>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2]} = {\bf A} \odot {\bf A} =&#10;\left[&#10;\begin{array}{lll}&#10;1 &amp; 1 &amp; 0\\&#10;0 &amp; 0 &amp; 1\\&#10;1 &amp; 0 &amp; 1&#10;\end{array}&#10;\right]&#10;$$&#10;&#10;\end{document}"/>
  <p:tag name="IGUANATEXSIZE" val="15"/>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3]} = {\bf A}^{[2]} \odot {\bf A} =&#10;\left[&#10;\begin{array}{lll}&#10;1 &amp; 0 &amp; 1\\&#10;1 &amp; 1 &amp; 0\\&#10;1 &amp; 1 &amp; 1&#10;\end{array}&#10;\right]&#10;$$&#10;&#10;\end{document}"/>
  <p:tag name="IGUANATEXSIZE" val="1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4]} = {\bf A}^{[3]} \odot {\bf A} =&#10;\left[&#10;\begin{array}{lll}&#10;1 &amp; 1 &amp; 1\\&#10;1 &amp; 0 &amp; 1\\&#10;1 &amp; 1 &amp; 1&#10;\end{array}&#10;\right]&#10;$$&#10;&#10;\end{document}"/>
  <p:tag name="IGUANATEXSIZE" val="1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5]} =&#10;\left[&#10;\begin{array}{lll}&#10;1 &amp; 1 &amp; 1\\&#10;1 &amp; 1 &amp; 1\\&#10;1 &amp; 1 &amp; 1&#10;\end{array}&#10;\right]&#10;\;\;\bf{A}^{[n]} = {\bf A}^{5} \;\; \;\;\mbox{for all positive integers $n$ with $n \geq 5$}&#10;.$$&#10;&#10;\end{document}"/>
  <p:tag name="IGUANATEXSIZE" val="1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n)\sim g(n)\doteq lim_{n\rightarrow \infty}f(n)/g(n) = 1$&#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The transpose of the matrix}\;&#10;\left[&#10;\begin{array}{rrr}&#10;1 &amp;2 &amp; 3\\&#10;4 &amp;5&amp; 6\\&#10;\end{array}&#10;\right]&#10;\;&#10;\mbox{is the matrix}&#10;\;&#10;\left[&#10;\begin{array}{rr}&#10;1 &amp; 4 \\2 &amp; 5\\&#10;3 &amp; 6&#10;\end{array}&#10;\right].&#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 = &#10;\left[&#10;\begin{array}{lll}&#10;1 &amp;0 &amp; 1\\&#10;0 &amp;1&amp; 0&#10;\end{array}&#10;\right],&#1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B} = &#10;\left[&#10;\begin{array}{lll}&#10;0 &amp;1 &amp; 0\\&#10;1 &amp;1&amp; 0&#10;\end{array}&#10;\right].&#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f A}\vee {\bf B} = &#10;\left[&#10;\begin{array}{lll}&#10;1\vee 0  &amp;0\vee 1 &amp; 1\vee 0\\&#10;0\vee 1 &amp;1\vee 1&amp; 0\vee 0&#10;\end{array}&#10;\right]&#10;=&#10;\left[&#10;\begin{array}{lll}&#10;1 &amp; 1 &amp; 1\\&#10;1 &amp; 1 &amp; 0&#10;\end{array}&#10;\right].&#10;$$&#10;&#10;\end{document}"/>
  <p:tag name="IGUANATEXSIZE" val="20"/>
</p:tagLst>
</file>

<file path=ppt/theme/theme1.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20000"/>
          </a:spcBef>
          <a:spcAft>
            <a:spcPct val="0"/>
          </a:spcAft>
          <a:buClrTx/>
          <a:buSzTx/>
          <a:buFontTx/>
          <a:buNone/>
          <a:defRPr kumimoji="0" lang="en-US"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20000"/>
          </a:spcBef>
          <a:spcAft>
            <a:spcPct val="0"/>
          </a:spcAft>
          <a:buClrTx/>
          <a:buSzTx/>
          <a:buFontTx/>
          <a:buNone/>
          <a:defRPr kumimoji="0" lang="en-US" sz="3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Radial</Template>
  <TotalTime>296</TotalTime>
  <Words>7699</Words>
  <Application>Microsoft Office PowerPoint</Application>
  <PresentationFormat>全屏显示(4:3)</PresentationFormat>
  <Paragraphs>1047</Paragraphs>
  <Slides>123</Slides>
  <Notes>47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123</vt:i4>
      </vt:variant>
    </vt:vector>
  </HeadingPairs>
  <TitlesOfParts>
    <vt:vector size="137" baseType="lpstr">
      <vt:lpstr>Beesknees ITC</vt:lpstr>
      <vt:lpstr>Arial</vt:lpstr>
      <vt:lpstr>Arial Black</vt:lpstr>
      <vt:lpstr>Cambria Math</vt:lpstr>
      <vt:lpstr>Comic Sans MS</vt:lpstr>
      <vt:lpstr>Courier New</vt:lpstr>
      <vt:lpstr>Impact</vt:lpstr>
      <vt:lpstr>Times</vt:lpstr>
      <vt:lpstr>Times New Roman</vt:lpstr>
      <vt:lpstr>Wingdings</vt:lpstr>
      <vt:lpstr>Radial</vt:lpstr>
      <vt:lpstr>Microsoft 公式 3.0</vt:lpstr>
      <vt:lpstr>Microsoft Word 97 - 2003 Document</vt:lpstr>
      <vt:lpstr>Equation.DSMT4</vt:lpstr>
      <vt:lpstr>§2.1 Sets</vt:lpstr>
      <vt:lpstr>Basic notations for sets</vt:lpstr>
      <vt:lpstr>Basic properties of sets</vt:lpstr>
      <vt:lpstr>Definition of Set Equality</vt:lpstr>
      <vt:lpstr>Infinite Sets</vt:lpstr>
      <vt:lpstr>Venn Diagrams</vt:lpstr>
      <vt:lpstr>Basic Set Relations: Member of</vt:lpstr>
      <vt:lpstr>The Empty Set</vt:lpstr>
      <vt:lpstr>Subset and Superset Relations</vt:lpstr>
      <vt:lpstr>Proper (Strict) Subsets &amp; Supersets</vt:lpstr>
      <vt:lpstr>Sets Are Objects, Too!</vt:lpstr>
      <vt:lpstr>Russell's paradox (Cont.)</vt:lpstr>
      <vt:lpstr>Another paradox:</vt:lpstr>
      <vt:lpstr>Cardinality and Finiteness</vt:lpstr>
      <vt:lpstr>The Power Set Operation</vt:lpstr>
      <vt:lpstr>Ordered n-tuples</vt:lpstr>
      <vt:lpstr>Cartesian Products of Sets</vt:lpstr>
      <vt:lpstr>Review of §2.1</vt:lpstr>
      <vt:lpstr>Blackboard Exercises</vt:lpstr>
      <vt:lpstr>§2.2: Set operations</vt:lpstr>
      <vt:lpstr>Union Examples</vt:lpstr>
      <vt:lpstr>The Intersection Operator</vt:lpstr>
      <vt:lpstr>Intersection Examples</vt:lpstr>
      <vt:lpstr>Disjointedness</vt:lpstr>
      <vt:lpstr>Set Difference</vt:lpstr>
      <vt:lpstr>Set Difference Examples</vt:lpstr>
      <vt:lpstr>Set Difference</vt:lpstr>
      <vt:lpstr>Symmetric Difference</vt:lpstr>
      <vt:lpstr>Set Complements</vt:lpstr>
      <vt:lpstr>More on Set Complements</vt:lpstr>
      <vt:lpstr>Set Identities</vt:lpstr>
      <vt:lpstr>DeMorgan’s Law for Sets</vt:lpstr>
      <vt:lpstr>Proving Set Identities</vt:lpstr>
      <vt:lpstr>Method 1: Mutual subsets</vt:lpstr>
      <vt:lpstr>Method 2: Logical equivalence</vt:lpstr>
      <vt:lpstr>Method 3: Membership Tables</vt:lpstr>
      <vt:lpstr>Membership Table Example</vt:lpstr>
      <vt:lpstr>Blackboard Exercise</vt:lpstr>
      <vt:lpstr>Generalized Unions &amp; Intersections</vt:lpstr>
      <vt:lpstr>Generalized Union</vt:lpstr>
      <vt:lpstr>Generalized Intersection</vt:lpstr>
      <vt:lpstr>Examples</vt:lpstr>
      <vt:lpstr>Examples</vt:lpstr>
      <vt:lpstr>Inclusion/Exclusion</vt:lpstr>
      <vt:lpstr>Generalized Inclusion/Exclusion</vt:lpstr>
      <vt:lpstr>Blackboard Exercises</vt:lpstr>
      <vt:lpstr>Representations</vt:lpstr>
      <vt:lpstr>Representing Sets with Bit Strings</vt:lpstr>
      <vt:lpstr>§2.3: Functions</vt:lpstr>
      <vt:lpstr>Graphical Representations</vt:lpstr>
      <vt:lpstr>Some Function Terminology</vt:lpstr>
      <vt:lpstr>Example</vt:lpstr>
      <vt:lpstr>Range versus Codomain</vt:lpstr>
      <vt:lpstr>Range vs. Codomain - Example</vt:lpstr>
      <vt:lpstr>Image &amp; Preimage</vt:lpstr>
      <vt:lpstr>Function Operator Example</vt:lpstr>
      <vt:lpstr>One-to-One (Injective) Functions</vt:lpstr>
      <vt:lpstr>Onto (Surjective) Functions</vt:lpstr>
      <vt:lpstr>Illustration of Onto</vt:lpstr>
      <vt:lpstr>Bijections</vt:lpstr>
      <vt:lpstr>Illustration of Inverse</vt:lpstr>
      <vt:lpstr>Same Cardinality</vt:lpstr>
      <vt:lpstr>Composition</vt:lpstr>
      <vt:lpstr>Illustration of Composition</vt:lpstr>
      <vt:lpstr>Example</vt:lpstr>
      <vt:lpstr>Graphs of Functions</vt:lpstr>
      <vt:lpstr>A Couple of Key Functions</vt:lpstr>
      <vt:lpstr>Visualizing Floor &amp; Ceiling</vt:lpstr>
      <vt:lpstr>Plots with floor/ceiling: Example</vt:lpstr>
      <vt:lpstr>Proving Properties of Functions </vt:lpstr>
      <vt:lpstr>Factorial Function </vt:lpstr>
      <vt:lpstr>Review of §2.3 (Functions)</vt:lpstr>
      <vt:lpstr>§2.4: Sequences and Summations</vt:lpstr>
      <vt:lpstr>Sequences</vt:lpstr>
      <vt:lpstr>Sequence Examples</vt:lpstr>
      <vt:lpstr>Example with Repetitions</vt:lpstr>
      <vt:lpstr>Recognizing Sequences</vt:lpstr>
      <vt:lpstr>What are Strings, Really?</vt:lpstr>
      <vt:lpstr>Strings, more formally</vt:lpstr>
      <vt:lpstr>More Common String Notations</vt:lpstr>
      <vt:lpstr>Summation Notation</vt:lpstr>
      <vt:lpstr>Generalized Summations</vt:lpstr>
      <vt:lpstr>Examples </vt:lpstr>
      <vt:lpstr>Simple Summation Example</vt:lpstr>
      <vt:lpstr>More Summation Examples</vt:lpstr>
      <vt:lpstr>Summation Manipulations</vt:lpstr>
      <vt:lpstr>More Summation Manipulations</vt:lpstr>
      <vt:lpstr>Example: Impress Your Friends</vt:lpstr>
      <vt:lpstr>Euler’s Trick, Illustrated</vt:lpstr>
      <vt:lpstr>Example: Geometric Progression</vt:lpstr>
      <vt:lpstr>Summation</vt:lpstr>
      <vt:lpstr>Summation</vt:lpstr>
      <vt:lpstr>Nested Summations</vt:lpstr>
      <vt:lpstr>Some Shortcut Expressions</vt:lpstr>
      <vt:lpstr>Using the Shortcuts</vt:lpstr>
      <vt:lpstr>Summations: Conclusion</vt:lpstr>
      <vt:lpstr>§2.5: Cardinality of Sets</vt:lpstr>
      <vt:lpstr>Cardinality: Formal Definition</vt:lpstr>
      <vt:lpstr>Countable versus Uncountable</vt:lpstr>
      <vt:lpstr>Countable Sets: Examples</vt:lpstr>
      <vt:lpstr>Countable Sets: Examples</vt:lpstr>
      <vt:lpstr>Uncountable Sets: Example</vt:lpstr>
      <vt:lpstr>Uncountability of Reals, cont’d</vt:lpstr>
      <vt:lpstr>Uncountability of Reals</vt:lpstr>
      <vt:lpstr>Can we write programs for all functions?</vt:lpstr>
      <vt:lpstr>Can we write programs for all functions?</vt:lpstr>
      <vt:lpstr>Can we write programs for all functions?</vt:lpstr>
      <vt:lpstr>Countable vs. Uncountable</vt:lpstr>
      <vt:lpstr>§2.6 Matrices</vt:lpstr>
      <vt:lpstr>Applications of Matrices</vt:lpstr>
      <vt:lpstr>Matrix Equality</vt:lpstr>
      <vt:lpstr>Row and Column Order</vt:lpstr>
      <vt:lpstr>Matrix Sums</vt:lpstr>
      <vt:lpstr>Matrix Products</vt:lpstr>
      <vt:lpstr>Identity Matrix and Powers of Matrices</vt:lpstr>
      <vt:lpstr>Matrix Inverses</vt:lpstr>
      <vt:lpstr>Transposes of Matrices</vt:lpstr>
      <vt:lpstr>Zero-One Matrices</vt:lpstr>
      <vt:lpstr>Joins and Meets of Zero-One Matrices</vt:lpstr>
      <vt:lpstr>Boolean Product of Zero-One Matrices</vt:lpstr>
      <vt:lpstr>Boolean Product of Zero-One Matrices</vt:lpstr>
      <vt:lpstr>Boolean Powers of Zero-One Matrices</vt:lpstr>
      <vt:lpstr>Boolean Powers of Zero-One Matrices</vt:lpstr>
    </vt:vector>
  </TitlesOfParts>
  <Company>Avectra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dc:title>
  <dc:creator>kemal</dc:creator>
  <cp:lastModifiedBy>Hui Gao</cp:lastModifiedBy>
  <cp:revision>85</cp:revision>
  <cp:lastPrinted>2005-08-29T02:48:00Z</cp:lastPrinted>
  <dcterms:created xsi:type="dcterms:W3CDTF">2005-08-21T19:21:00Z</dcterms:created>
  <dcterms:modified xsi:type="dcterms:W3CDTF">2019-04-04T05:44:32Z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