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5"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正浩" initials="刘" lastIdx="1" clrIdx="0">
    <p:extLst>
      <p:ext uri="{19B8F6BF-5375-455C-9EA6-DF929625EA0E}">
        <p15:presenceInfo xmlns:p15="http://schemas.microsoft.com/office/powerpoint/2012/main" userId="8a9e6782416923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D77B0-BBC1-4EFB-BF76-A760743021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4F94BA-15F0-42C1-8AA2-132785ECA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D908E-5FEE-42D1-A313-BA894A00BA7A}"/>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40AC0418-5E59-4713-851A-95EF438905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DFB9D7-E15B-4AF0-8E99-E6C92B9BFD8E}"/>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94279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3846C-11B4-40BC-9219-2384510AD1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B76DAD-AF30-4E33-A857-8287A9B8BB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138CCE-6571-45CC-BADF-B75B192B8A3A}"/>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08C783DB-A309-40F5-891D-D8F21AEAF9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2FCFEF-1525-4A66-A429-F24F4A103779}"/>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51269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966547-DFE6-4B79-A0DC-76EBC868F6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E1D3F8-970A-4015-8664-4781923E21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95D8F6-FED1-4646-9B3A-EA5021295FF1}"/>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2CACC1AF-E421-4A9C-ADEC-80FA94427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6E02A9-D8CA-45C8-A309-A1E5936B2C6D}"/>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299417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A3430-4800-4247-BF92-205F4A2C7E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3D993A-8BAD-48E4-8133-8082A21F0F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3D3020-9013-4D43-8D32-5B3FFF0FC207}"/>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CAB7956B-DB6D-4B41-BECD-0925905A76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6E06C-E3D0-46A7-9D33-09DCDE22EDB2}"/>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198746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0B5A6-8E10-4782-9DFA-E0EAB5806A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9B793F-08EE-46AD-B80C-46BCED6B5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5CF2E6C-F962-4029-86E1-9B1416A898C7}"/>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45654A3C-92C9-4629-85A7-57992C6B61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20CE4-EA9B-4625-8E54-646E0B6C45CC}"/>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87231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ED31C-BB49-46E4-8123-13A4655CA8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6E494F-D6FD-40B6-B496-C74EDA41C2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6C1E0D-2A80-45B4-B39F-7E1E8C6AFC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5EC6CE-D223-47BE-A899-033E159FF149}"/>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DD41DEBD-C235-4E85-AA89-EFD0C4032E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C82606-F499-430A-9E89-F16876C7E66A}"/>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24247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52901-E17B-4133-A057-755ED9F3B4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9A470B-FF7F-4A14-B5CD-3DCBAFD60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4C4532-255E-47DF-9820-A407EE1A99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AF0ABA-5901-4DAF-AEC7-6BCE66E83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775D77-EA49-4DF5-A371-BEB5E7E7E7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E77B77-D160-4FC8-9004-044C6CB46759}"/>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8" name="页脚占位符 7">
            <a:extLst>
              <a:ext uri="{FF2B5EF4-FFF2-40B4-BE49-F238E27FC236}">
                <a16:creationId xmlns:a16="http://schemas.microsoft.com/office/drawing/2014/main" id="{4C65C4F0-0024-45D6-A0E8-DCBE604B21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44D0F1-5A11-49F1-81B7-73089AF0B151}"/>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173836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6F068-49F4-4B47-9116-AE94AB192D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85B66C-83FD-435B-AFC4-7B83FE46CD71}"/>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4" name="页脚占位符 3">
            <a:extLst>
              <a:ext uri="{FF2B5EF4-FFF2-40B4-BE49-F238E27FC236}">
                <a16:creationId xmlns:a16="http://schemas.microsoft.com/office/drawing/2014/main" id="{3134FC4A-9705-42A2-B008-77486FC060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ACD773-6DF3-48FF-AEA4-2ECDB08FB7B8}"/>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144925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E62DD5-4C29-424A-90F2-D7726D01BE41}"/>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3" name="页脚占位符 2">
            <a:extLst>
              <a:ext uri="{FF2B5EF4-FFF2-40B4-BE49-F238E27FC236}">
                <a16:creationId xmlns:a16="http://schemas.microsoft.com/office/drawing/2014/main" id="{E7FB7944-1813-4E66-A775-9A5EF152B2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965AE7-CA81-42F4-9EDC-B8C05F270864}"/>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155865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431CB-B4B5-4D6A-B8C7-2934E74F48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D03D43-B042-46BA-B68D-EC03341C2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D682B2-7CCE-4851-B65E-C1710FC27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BE1486-7D26-4A60-A6F8-14B1BFCADAFC}"/>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68F8D26B-68A5-49D8-AE31-59FEE8445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2C3234-7F31-479D-91EF-F12A3294FF1A}"/>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53285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49A6C-0A00-4313-8F39-8BF91B3A7D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1020E3-9D18-4763-9059-C42871162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1618E6-7118-4F4A-BB15-EC4DD1BBE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371FED-BB08-4FE3-AA8B-643547129046}"/>
              </a:ext>
            </a:extLst>
          </p:cNvPr>
          <p:cNvSpPr>
            <a:spLocks noGrp="1"/>
          </p:cNvSpPr>
          <p:nvPr>
            <p:ph type="dt" sz="half" idx="10"/>
          </p:nvPr>
        </p:nvSpPr>
        <p:spPr/>
        <p:txBody>
          <a:bodyPr/>
          <a:lstStyle/>
          <a:p>
            <a:fld id="{E3141807-F7E3-4440-82E3-B2AFB9C88BF5}" type="datetimeFigureOut">
              <a:rPr lang="zh-CN" altLang="en-US" smtClean="0"/>
              <a:t>2021/6/14</a:t>
            </a:fld>
            <a:endParaRPr lang="zh-CN" altLang="en-US"/>
          </a:p>
        </p:txBody>
      </p:sp>
      <p:sp>
        <p:nvSpPr>
          <p:cNvPr id="6" name="页脚占位符 5">
            <a:extLst>
              <a:ext uri="{FF2B5EF4-FFF2-40B4-BE49-F238E27FC236}">
                <a16:creationId xmlns:a16="http://schemas.microsoft.com/office/drawing/2014/main" id="{7F33F281-D0A0-4F10-A559-86C5CF43FB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D93BEF-31F5-4326-97F6-DFB3811F6623}"/>
              </a:ext>
            </a:extLst>
          </p:cNvPr>
          <p:cNvSpPr>
            <a:spLocks noGrp="1"/>
          </p:cNvSpPr>
          <p:nvPr>
            <p:ph type="sldNum" sz="quarter" idx="12"/>
          </p:nvPr>
        </p:nvSpPr>
        <p:spPr/>
        <p:txBody>
          <a:body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7622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2E060-FCE6-4FD0-B243-C459D0972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AB3CC5-4EE4-42E4-863F-25C073983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DE8195-E199-4BA4-BA48-8BC8EB568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41807-F7E3-4440-82E3-B2AFB9C88BF5}" type="datetimeFigureOut">
              <a:rPr lang="zh-CN" altLang="en-US" smtClean="0"/>
              <a:t>2021/6/14</a:t>
            </a:fld>
            <a:endParaRPr lang="zh-CN" altLang="en-US"/>
          </a:p>
        </p:txBody>
      </p:sp>
      <p:sp>
        <p:nvSpPr>
          <p:cNvPr id="5" name="页脚占位符 4">
            <a:extLst>
              <a:ext uri="{FF2B5EF4-FFF2-40B4-BE49-F238E27FC236}">
                <a16:creationId xmlns:a16="http://schemas.microsoft.com/office/drawing/2014/main" id="{8CE467F3-9136-4408-B710-CC5D06613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847AD9-F72F-48C8-B391-678AB9CBF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82B76-C961-47A2-BA20-6A6A74A394ED}" type="slidenum">
              <a:rPr lang="zh-CN" altLang="en-US" smtClean="0"/>
              <a:t>‹#›</a:t>
            </a:fld>
            <a:endParaRPr lang="zh-CN" altLang="en-US"/>
          </a:p>
        </p:txBody>
      </p:sp>
    </p:spTree>
    <p:extLst>
      <p:ext uri="{BB962C8B-B14F-4D97-AF65-F5344CB8AC3E}">
        <p14:creationId xmlns:p14="http://schemas.microsoft.com/office/powerpoint/2010/main" val="173795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EAD12-2302-4F4D-BA90-EDC880D49070}"/>
              </a:ext>
            </a:extLst>
          </p:cNvPr>
          <p:cNvSpPr>
            <a:spLocks noGrp="1"/>
          </p:cNvSpPr>
          <p:nvPr>
            <p:ph type="ctrTitle"/>
          </p:nvPr>
        </p:nvSpPr>
        <p:spPr>
          <a:xfrm>
            <a:off x="804538" y="2071948"/>
            <a:ext cx="4867922" cy="988705"/>
          </a:xfrm>
        </p:spPr>
        <p:txBody>
          <a:bodyPr/>
          <a:lstStyle/>
          <a:p>
            <a:r>
              <a:rPr lang="zh-CN" altLang="en-US" dirty="0"/>
              <a:t>数学的魅力</a:t>
            </a:r>
          </a:p>
        </p:txBody>
      </p:sp>
      <p:sp>
        <p:nvSpPr>
          <p:cNvPr id="3" name="副标题 2">
            <a:extLst>
              <a:ext uri="{FF2B5EF4-FFF2-40B4-BE49-F238E27FC236}">
                <a16:creationId xmlns:a16="http://schemas.microsoft.com/office/drawing/2014/main" id="{690B4C4B-6D97-46DC-B2E3-B9522CEE10C1}"/>
              </a:ext>
            </a:extLst>
          </p:cNvPr>
          <p:cNvSpPr>
            <a:spLocks noGrp="1"/>
          </p:cNvSpPr>
          <p:nvPr>
            <p:ph type="subTitle" idx="1"/>
          </p:nvPr>
        </p:nvSpPr>
        <p:spPr>
          <a:xfrm>
            <a:off x="380999" y="3627599"/>
            <a:ext cx="5715001" cy="632611"/>
          </a:xfrm>
        </p:spPr>
        <p:txBody>
          <a:bodyPr>
            <a:normAutofit/>
          </a:bodyPr>
          <a:lstStyle/>
          <a:p>
            <a:pPr algn="r"/>
            <a:r>
              <a:rPr lang="en-US" altLang="zh-CN" sz="2000" dirty="0"/>
              <a:t>——</a:t>
            </a:r>
            <a:r>
              <a:rPr lang="zh-CN" altLang="en-US" sz="2000" b="0" i="0" u="none" strike="noStrike" dirty="0">
                <a:latin typeface="宋体" panose="02010600030101010101" pitchFamily="2" charset="-122"/>
                <a:ea typeface="宋体" panose="02010600030101010101" pitchFamily="2" charset="-122"/>
              </a:rPr>
              <a:t>生物医学领军人物埃里克</a:t>
            </a:r>
            <a:r>
              <a:rPr lang="en-US" altLang="zh-CN" sz="2000" b="0" i="0" u="none" strike="noStrike" dirty="0">
                <a:latin typeface="宋体" panose="02010600030101010101" pitchFamily="2" charset="-122"/>
                <a:ea typeface="宋体" panose="02010600030101010101" pitchFamily="2" charset="-122"/>
              </a:rPr>
              <a:t>·</a:t>
            </a:r>
            <a:r>
              <a:rPr lang="zh-CN" altLang="en-US" sz="2000" b="0" i="0" u="none" strike="noStrike" dirty="0">
                <a:latin typeface="宋体" panose="02010600030101010101" pitchFamily="2" charset="-122"/>
                <a:ea typeface="宋体" panose="02010600030101010101" pitchFamily="2" charset="-122"/>
              </a:rPr>
              <a:t>兰德的科学之路</a:t>
            </a:r>
            <a:endParaRPr lang="zh-CN" altLang="en-US" sz="2000" dirty="0"/>
          </a:p>
        </p:txBody>
      </p:sp>
      <p:pic>
        <p:nvPicPr>
          <p:cNvPr id="1026" name="Picture 2" descr="本文编译自《纽约时报》 2012 年 1 月 3 日的科学人物访谈,对话麻省理工学院－哈佛大学博德研究所所长，生物医学领军人物，数学博士埃里克 · 兰德（图片来源：boston.com）">
            <a:extLst>
              <a:ext uri="{FF2B5EF4-FFF2-40B4-BE49-F238E27FC236}">
                <a16:creationId xmlns:a16="http://schemas.microsoft.com/office/drawing/2014/main" id="{BF3033BD-EF44-45A6-8FC4-D0A729DDE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951" y="1399514"/>
            <a:ext cx="5124266" cy="354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7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79857DB-9E6F-4893-9858-E72468A274E3}"/>
              </a:ext>
            </a:extLst>
          </p:cNvPr>
          <p:cNvSpPr>
            <a:spLocks noGrp="1"/>
          </p:cNvSpPr>
          <p:nvPr>
            <p:ph idx="1"/>
          </p:nvPr>
        </p:nvSpPr>
        <p:spPr>
          <a:xfrm>
            <a:off x="607010" y="1615736"/>
            <a:ext cx="10977979" cy="4552349"/>
          </a:xfrm>
        </p:spPr>
        <p:txBody>
          <a:bodyPr/>
          <a:lstStyle/>
          <a:p>
            <a:pPr>
              <a:lnSpc>
                <a:spcPct val="120000"/>
              </a:lnSpc>
            </a:pPr>
            <a:r>
              <a:rPr lang="zh-CN" altLang="en-US" sz="3200" dirty="0">
                <a:latin typeface="宋体" panose="02010600030101010101" pitchFamily="2" charset="-122"/>
                <a:ea typeface="宋体" panose="02010600030101010101" pitchFamily="2" charset="-122"/>
              </a:rPr>
              <a:t>兰德的职业生涯中最浓重的色彩就是他“</a:t>
            </a:r>
            <a:r>
              <a:rPr lang="en-US" altLang="zh-CN" sz="3200" dirty="0">
                <a:latin typeface="宋体" panose="02010600030101010101" pitchFamily="2" charset="-122"/>
                <a:ea typeface="宋体" panose="02010600030101010101" pitchFamily="2" charset="-122"/>
              </a:rPr>
              <a:t>Never Settle</a:t>
            </a:r>
            <a:r>
              <a:rPr lang="zh-CN" altLang="en-US" sz="3200" dirty="0">
                <a:latin typeface="宋体" panose="02010600030101010101" pitchFamily="2" charset="-122"/>
                <a:ea typeface="宋体" panose="02010600030101010101" pitchFamily="2" charset="-122"/>
              </a:rPr>
              <a:t>”、敢于挑战自我的精神。</a:t>
            </a:r>
            <a:endParaRPr lang="en-US" altLang="zh-CN" sz="3200" dirty="0">
              <a:latin typeface="宋体" panose="02010600030101010101" pitchFamily="2" charset="-122"/>
              <a:ea typeface="宋体" panose="02010600030101010101" pitchFamily="2" charset="-122"/>
            </a:endParaRPr>
          </a:p>
          <a:p>
            <a:pPr>
              <a:lnSpc>
                <a:spcPct val="120000"/>
              </a:lnSpc>
            </a:pPr>
            <a:r>
              <a:rPr lang="zh-CN" altLang="en-US" sz="3200" dirty="0">
                <a:latin typeface="宋体" panose="02010600030101010101" pitchFamily="2" charset="-122"/>
                <a:ea typeface="宋体" panose="02010600030101010101" pitchFamily="2" charset="-122"/>
              </a:rPr>
              <a:t>他从做纯数学研究到进行经济管理学的教学，再到人类基因组测序，在这个过程中，他在不断地寻找机会、不断通过学习来充实自己。</a:t>
            </a:r>
          </a:p>
        </p:txBody>
      </p:sp>
    </p:spTree>
    <p:extLst>
      <p:ext uri="{BB962C8B-B14F-4D97-AF65-F5344CB8AC3E}">
        <p14:creationId xmlns:p14="http://schemas.microsoft.com/office/powerpoint/2010/main" val="107267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6F27E-0FA8-49AD-8380-E84BE0670647}"/>
              </a:ext>
            </a:extLst>
          </p:cNvPr>
          <p:cNvSpPr>
            <a:spLocks noGrp="1"/>
          </p:cNvSpPr>
          <p:nvPr>
            <p:ph type="title"/>
          </p:nvPr>
        </p:nvSpPr>
        <p:spPr>
          <a:xfrm>
            <a:off x="838200" y="2309334"/>
            <a:ext cx="10515600" cy="1325563"/>
          </a:xfrm>
        </p:spPr>
        <p:txBody>
          <a:bodyPr/>
          <a:lstStyle/>
          <a:p>
            <a:r>
              <a:rPr lang="en-US" altLang="zh-CN" dirty="0"/>
              <a:t>1. </a:t>
            </a:r>
            <a:r>
              <a:rPr lang="zh-CN" altLang="en-US" dirty="0"/>
              <a:t>人物生平</a:t>
            </a:r>
          </a:p>
        </p:txBody>
      </p:sp>
    </p:spTree>
    <p:extLst>
      <p:ext uri="{BB962C8B-B14F-4D97-AF65-F5344CB8AC3E}">
        <p14:creationId xmlns:p14="http://schemas.microsoft.com/office/powerpoint/2010/main" val="33684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A30E7C-2D36-476D-B713-E098C28846FF}"/>
              </a:ext>
            </a:extLst>
          </p:cNvPr>
          <p:cNvSpPr>
            <a:spLocks noGrp="1"/>
          </p:cNvSpPr>
          <p:nvPr>
            <p:ph idx="1"/>
          </p:nvPr>
        </p:nvSpPr>
        <p:spPr>
          <a:xfrm>
            <a:off x="397161" y="805648"/>
            <a:ext cx="6752208" cy="5246703"/>
          </a:xfrm>
        </p:spPr>
        <p:txBody>
          <a:bodyPr>
            <a:normAutofit lnSpcReduction="10000"/>
          </a:bodyPr>
          <a:lstStyle/>
          <a:p>
            <a:pPr algn="l">
              <a:lnSpc>
                <a:spcPct val="100000"/>
              </a:lnSpc>
            </a:pPr>
            <a:r>
              <a:rPr lang="zh-CN" altLang="en-US" b="0" i="0" u="none" strike="noStrike" dirty="0">
                <a:latin typeface="宋体" panose="02010600030101010101" pitchFamily="2" charset="-122"/>
                <a:ea typeface="宋体" panose="02010600030101010101" pitchFamily="2" charset="-122"/>
              </a:rPr>
              <a:t>埃里克</a:t>
            </a:r>
            <a:r>
              <a:rPr lang="en-US" altLang="zh-CN" b="0" i="0" u="none" strike="noStrike" dirty="0">
                <a:latin typeface="宋体" panose="02010600030101010101" pitchFamily="2" charset="-122"/>
                <a:ea typeface="宋体" panose="02010600030101010101" pitchFamily="2" charset="-122"/>
              </a:rPr>
              <a:t>·</a:t>
            </a:r>
            <a:r>
              <a:rPr lang="zh-CN" altLang="en-US" b="0" i="0" u="none" strike="noStrike" dirty="0">
                <a:latin typeface="宋体" panose="02010600030101010101" pitchFamily="2" charset="-122"/>
                <a:ea typeface="宋体" panose="02010600030101010101" pitchFamily="2" charset="-122"/>
              </a:rPr>
              <a:t>兰德出生于纽约市布鲁克林区的一个工人家庭，据他所说</a:t>
            </a:r>
            <a:r>
              <a:rPr lang="zh-CN" altLang="en-US" dirty="0">
                <a:latin typeface="宋体" panose="02010600030101010101" pitchFamily="2" charset="-122"/>
                <a:ea typeface="宋体" panose="02010600030101010101" pitchFamily="2" charset="-122"/>
              </a:rPr>
              <a:t>，</a:t>
            </a:r>
            <a:r>
              <a:rPr lang="zh-CN" altLang="en-US" b="0" i="0" u="none" strike="noStrike" dirty="0">
                <a:latin typeface="宋体" panose="02010600030101010101" pitchFamily="2" charset="-122"/>
                <a:ea typeface="宋体" panose="02010600030101010101" pitchFamily="2" charset="-122"/>
              </a:rPr>
              <a:t>“在这个街区没有一个科学家．只有极少数人上过大学。”在他十一岁那年，他的父亲死于多发性硬化症。</a:t>
            </a:r>
            <a:endParaRPr lang="en-US" altLang="zh-CN" b="0" i="0" u="none" strike="noStrike"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在兰德上高中时，他加入了数学兴趣小组。由于他的数学成绩非常优秀，他在</a:t>
            </a:r>
            <a:r>
              <a:rPr lang="en-US" altLang="zh-CN" dirty="0">
                <a:latin typeface="宋体" panose="02010600030101010101" pitchFamily="2" charset="-122"/>
                <a:ea typeface="宋体" panose="02010600030101010101" pitchFamily="2" charset="-122"/>
              </a:rPr>
              <a:t>1974</a:t>
            </a:r>
            <a:r>
              <a:rPr lang="zh-CN" altLang="en-US" dirty="0">
                <a:latin typeface="宋体" panose="02010600030101010101" pitchFamily="2" charset="-122"/>
                <a:ea typeface="宋体" panose="02010600030101010101" pitchFamily="2" charset="-122"/>
              </a:rPr>
              <a:t>年被选为美国国家队参加国际数学奥林匹克竞赛。这是美国第一次参加国际数学奥林匹克竞赛。他和队友表现相当优秀，取得了第二名的成绩（仅次于苏联）。</a:t>
            </a:r>
            <a:endParaRPr lang="en-US" altLang="zh-CN" dirty="0">
              <a:latin typeface="宋体" panose="02010600030101010101" pitchFamily="2" charset="-122"/>
              <a:ea typeface="宋体" panose="02010600030101010101" pitchFamily="2" charset="-122"/>
            </a:endParaRPr>
          </a:p>
        </p:txBody>
      </p:sp>
      <p:pic>
        <p:nvPicPr>
          <p:cNvPr id="2050" name="Picture 2" descr="兰德（左三）和斯特伊弗桑特高中的同学在一起（James Hamilton/mc.vanderbilt.edu）">
            <a:extLst>
              <a:ext uri="{FF2B5EF4-FFF2-40B4-BE49-F238E27FC236}">
                <a16:creationId xmlns:a16="http://schemas.microsoft.com/office/drawing/2014/main" id="{8F51A02D-3875-45AE-A49F-296FC0C24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941" y="1890942"/>
            <a:ext cx="4575075" cy="239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89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3FDBB3-49CB-4C6B-A31D-06EA0DA662CE}"/>
              </a:ext>
            </a:extLst>
          </p:cNvPr>
          <p:cNvSpPr>
            <a:spLocks noGrp="1"/>
          </p:cNvSpPr>
          <p:nvPr>
            <p:ph idx="1"/>
          </p:nvPr>
        </p:nvSpPr>
        <p:spPr>
          <a:xfrm>
            <a:off x="838200" y="1100831"/>
            <a:ext cx="10515600" cy="4456590"/>
          </a:xfrm>
        </p:spPr>
        <p:txBody>
          <a:bodyPr/>
          <a:lstStyle/>
          <a:p>
            <a:pPr>
              <a:lnSpc>
                <a:spcPct val="150000"/>
              </a:lnSpc>
            </a:pPr>
            <a:r>
              <a:rPr lang="zh-CN" altLang="en-US" sz="2800" dirty="0">
                <a:latin typeface="宋体" panose="02010600030101010101" pitchFamily="2" charset="-122"/>
                <a:ea typeface="宋体" panose="02010600030101010101" pitchFamily="2" charset="-122"/>
              </a:rPr>
              <a:t>此后，他好像遵循着传统的学术道路不断发展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他考上了普林斯顿大学的数学专业，并在</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岁时就完成了所有课程的学习，还作为毕业学生代表在毕业典礼上发言。</a:t>
            </a:r>
            <a:endParaRPr lang="en-US" altLang="zh-CN" sz="2800" dirty="0">
              <a:latin typeface="宋体" panose="02010600030101010101" pitchFamily="2" charset="-122"/>
              <a:ea typeface="宋体" panose="02010600030101010101" pitchFamily="2" charset="-122"/>
            </a:endParaRPr>
          </a:p>
          <a:p>
            <a:pPr>
              <a:lnSpc>
                <a:spcPct val="150000"/>
              </a:lnSpc>
            </a:pPr>
            <a:r>
              <a:rPr lang="zh-CN" altLang="en-US" sz="2800" dirty="0">
                <a:latin typeface="宋体" panose="02010600030101010101" pitchFamily="2" charset="-122"/>
                <a:ea typeface="宋体" panose="02010600030101010101" pitchFamily="2" charset="-122"/>
              </a:rPr>
              <a:t>仅仅两年后，他就在牛津大学获得了数学博士的学位。</a:t>
            </a:r>
            <a:endParaRPr lang="en-US" altLang="zh-CN" sz="2800" dirty="0">
              <a:latin typeface="宋体" panose="02010600030101010101" pitchFamily="2" charset="-122"/>
              <a:ea typeface="宋体" panose="02010600030101010101" pitchFamily="2" charset="-122"/>
            </a:endParaRPr>
          </a:p>
          <a:p>
            <a:pPr>
              <a:lnSpc>
                <a:spcPct val="150000"/>
              </a:lnSpc>
            </a:pPr>
            <a:r>
              <a:rPr lang="zh-CN" altLang="en-US" sz="2800" dirty="0">
                <a:latin typeface="宋体" panose="02010600030101010101" pitchFamily="2" charset="-122"/>
                <a:ea typeface="宋体" panose="02010600030101010101" pitchFamily="2" charset="-122"/>
              </a:rPr>
              <a:t>就在所有人都觉得他会成为一个优秀的数学家时，他却犹豫了。</a:t>
            </a:r>
            <a:endParaRPr lang="zh-CN" altLang="en-US" sz="2800" dirty="0"/>
          </a:p>
          <a:p>
            <a:endParaRPr lang="zh-CN" altLang="en-US" dirty="0"/>
          </a:p>
        </p:txBody>
      </p:sp>
    </p:spTree>
    <p:extLst>
      <p:ext uri="{BB962C8B-B14F-4D97-AF65-F5344CB8AC3E}">
        <p14:creationId xmlns:p14="http://schemas.microsoft.com/office/powerpoint/2010/main" val="231551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2A72B5-698C-4AEF-9BA4-15C2A469B36C}"/>
              </a:ext>
            </a:extLst>
          </p:cNvPr>
          <p:cNvSpPr>
            <a:spLocks noGrp="1"/>
          </p:cNvSpPr>
          <p:nvPr>
            <p:ph idx="1"/>
          </p:nvPr>
        </p:nvSpPr>
        <p:spPr>
          <a:xfrm>
            <a:off x="838200" y="834501"/>
            <a:ext cx="10515600" cy="5342462"/>
          </a:xfrm>
        </p:spPr>
        <p:txBody>
          <a:bodyPr/>
          <a:lstStyle/>
          <a:p>
            <a:pPr>
              <a:lnSpc>
                <a:spcPct val="120000"/>
              </a:lnSpc>
            </a:pPr>
            <a:r>
              <a:rPr lang="zh-CN" altLang="en-US" sz="2400" dirty="0">
                <a:latin typeface="宋体" panose="02010600030101010101" pitchFamily="2" charset="-122"/>
                <a:ea typeface="宋体" panose="02010600030101010101" pitchFamily="2" charset="-122"/>
              </a:rPr>
              <a:t>“我开始意识到．钻研数学的职业像是在清苦庙宇中工作的和尚，非常单调枯燥”，兰德说。“尽管数学是非常有吸引力并且也是我所喜欢的．但我却不是一个好和尚。”</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他找到以前给他上课的一名教授，表明了他想学以致用的想法。之后，他在哈佛商学院谋得了一份经济管理学教授的职务。兰德承认他没有研修过这门课程，他边授课边自学，“我学习这门课程比学生还快”。</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很快，他又不满足于这一工作，开始渴望解决一些更有挑战性的问题。他向他那个从事神经学研究的哥哥倾诉了他的想法。他哥哥给了他一个关于小脑如何工作的模型。兰德觉得“这个模型看起来一点都不真实，但人的大脑的确非常有趣。”从此，兰德对生物学的兴趣被激发了起来。</a:t>
            </a:r>
          </a:p>
        </p:txBody>
      </p:sp>
    </p:spTree>
    <p:extLst>
      <p:ext uri="{BB962C8B-B14F-4D97-AF65-F5344CB8AC3E}">
        <p14:creationId xmlns:p14="http://schemas.microsoft.com/office/powerpoint/2010/main" val="34890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D085743-9216-4E96-ADAA-E6A13689ECF4}"/>
              </a:ext>
            </a:extLst>
          </p:cNvPr>
          <p:cNvSpPr>
            <a:spLocks noGrp="1"/>
          </p:cNvSpPr>
          <p:nvPr>
            <p:ph idx="1"/>
          </p:nvPr>
        </p:nvSpPr>
        <p:spPr>
          <a:xfrm>
            <a:off x="838200" y="834501"/>
            <a:ext cx="10515600" cy="5342462"/>
          </a:xfrm>
        </p:spPr>
        <p:txBody>
          <a:bodyPr/>
          <a:lstStyle/>
          <a:p>
            <a:pPr>
              <a:lnSpc>
                <a:spcPct val="120000"/>
              </a:lnSpc>
            </a:pPr>
            <a:r>
              <a:rPr lang="zh-CN" altLang="en-US" sz="2400" dirty="0">
                <a:latin typeface="宋体" panose="02010600030101010101" pitchFamily="2" charset="-122"/>
                <a:ea typeface="宋体" panose="02010600030101010101" pitchFamily="2" charset="-122"/>
              </a:rPr>
              <a:t>几年后，兰德提交了留职进修的申请。他在申请中写道，自己可能会去</a:t>
            </a:r>
            <a:r>
              <a:rPr lang="en-US" altLang="zh-CN" sz="2400" dirty="0">
                <a:latin typeface="宋体" panose="02010600030101010101" pitchFamily="2" charset="-122"/>
                <a:ea typeface="宋体" panose="02010600030101010101" pitchFamily="2" charset="-122"/>
              </a:rPr>
              <a:t>MIT</a:t>
            </a:r>
            <a:r>
              <a:rPr lang="zh-CN" altLang="en-US" sz="2400" dirty="0">
                <a:latin typeface="宋体" panose="02010600030101010101" pitchFamily="2" charset="-122"/>
                <a:ea typeface="宋体" panose="02010600030101010101" pitchFamily="2" charset="-122"/>
              </a:rPr>
              <a:t>学习人工智能。然而，他却加入了哈佛大学的蠕虫遗传学研究室。在这里，兰德开始了从数学家到生物学家的转型。</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1983</a:t>
            </a:r>
            <a:r>
              <a:rPr lang="zh-CN" altLang="en-US" sz="2400" dirty="0">
                <a:latin typeface="宋体" panose="02010600030101010101" pitchFamily="2" charset="-122"/>
                <a:ea typeface="宋体" panose="02010600030101010101" pitchFamily="2" charset="-122"/>
              </a:rPr>
              <a:t>年，经人介绍，兰德与</a:t>
            </a:r>
            <a:r>
              <a:rPr lang="en-US" altLang="zh-CN" sz="2400" dirty="0">
                <a:latin typeface="宋体" panose="02010600030101010101" pitchFamily="2" charset="-122"/>
                <a:ea typeface="宋体" panose="02010600030101010101" pitchFamily="2" charset="-122"/>
              </a:rPr>
              <a:t>MIT</a:t>
            </a:r>
            <a:r>
              <a:rPr lang="zh-CN" altLang="en-US" sz="2400" dirty="0">
                <a:latin typeface="宋体" panose="02010600030101010101" pitchFamily="2" charset="-122"/>
                <a:ea typeface="宋体" panose="02010600030101010101" pitchFamily="2" charset="-122"/>
              </a:rPr>
              <a:t>的</a:t>
            </a:r>
            <a:r>
              <a:rPr lang="zh-CN" altLang="en-US" sz="2400" b="0" i="0" u="none" strike="noStrike" baseline="0" dirty="0">
                <a:latin typeface="宋体" panose="02010600030101010101" pitchFamily="2" charset="-122"/>
                <a:ea typeface="宋体" panose="02010600030101010101" pitchFamily="2" charset="-122"/>
              </a:rPr>
              <a:t>博茨泰恩教授开始了一个关于高血压等涉及到多基因作用的病症的研究。在不到一周的时间里，兰德就搞定了一个困扰了博茨泰恩教授几年的分析技术。正是这段研究经历让兰德对人类疾病基因的研究越来越感兴趣。</a:t>
            </a:r>
            <a:endParaRPr lang="en-US" altLang="zh-CN" sz="2400" b="0" i="0" u="none" strike="noStrike" baseline="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当时，人们刚刚开始有关人类基因组的讨论。兰德与</a:t>
            </a:r>
            <a:r>
              <a:rPr lang="zh-CN" altLang="en-US" sz="2400" b="0" i="0" u="none" strike="noStrike" baseline="0" dirty="0">
                <a:latin typeface="宋体" panose="02010600030101010101" pitchFamily="2" charset="-122"/>
                <a:ea typeface="宋体" panose="02010600030101010101" pitchFamily="2" charset="-122"/>
              </a:rPr>
              <a:t>博茨泰恩教授进行了长时间的探讨，最后，兰德决定放弃在哈佛的工作，转而进行人类基因组的研究。</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981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79857DB-9E6F-4893-9858-E72468A274E3}"/>
              </a:ext>
            </a:extLst>
          </p:cNvPr>
          <p:cNvSpPr>
            <a:spLocks noGrp="1"/>
          </p:cNvSpPr>
          <p:nvPr>
            <p:ph idx="1"/>
          </p:nvPr>
        </p:nvSpPr>
        <p:spPr>
          <a:xfrm>
            <a:off x="6553201" y="825623"/>
            <a:ext cx="5086165" cy="5342462"/>
          </a:xfrm>
        </p:spPr>
        <p:txBody>
          <a:bodyPr/>
          <a:lstStyle/>
          <a:p>
            <a:pPr>
              <a:lnSpc>
                <a:spcPct val="120000"/>
              </a:lnSpc>
            </a:pPr>
            <a:r>
              <a:rPr lang="en-US" altLang="zh-CN" sz="2400" dirty="0">
                <a:latin typeface="宋体" panose="02010600030101010101" pitchFamily="2" charset="-122"/>
                <a:ea typeface="宋体" panose="02010600030101010101" pitchFamily="2" charset="-122"/>
              </a:rPr>
              <a:t>1986</a:t>
            </a:r>
            <a:r>
              <a:rPr lang="zh-CN" altLang="en-US" sz="2400" dirty="0">
                <a:latin typeface="宋体" panose="02010600030101010101" pitchFamily="2" charset="-122"/>
                <a:ea typeface="宋体" panose="02010600030101010101" pitchFamily="2" charset="-122"/>
              </a:rPr>
              <a:t>年，在长岛冷泉港实验室召开了一个会议，一些顶尖科学家在这次会议上第一次就绘制人类基因组图谱的想法首次公开讨论。兰德举手发言参与了讨论，给与会人员留下了深刻印象，他也因此加入到了这个学术圈中。</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很快，兰德就成为了人类基因组测序工作中的核心人物，并负责这一领域三大研究中心中最大的一个中心。</a:t>
            </a:r>
            <a:endParaRPr lang="en-US" altLang="zh-CN" sz="2400" dirty="0">
              <a:latin typeface="宋体" panose="02010600030101010101" pitchFamily="2" charset="-122"/>
              <a:ea typeface="宋体" panose="02010600030101010101" pitchFamily="2" charset="-122"/>
            </a:endParaRPr>
          </a:p>
        </p:txBody>
      </p:sp>
      <p:pic>
        <p:nvPicPr>
          <p:cNvPr id="3074" name="Picture 2" descr="2001 年 2 月 12 日，国际人类基因组计划主要负责人之一的兰德博士在华盛顿国会山举行的一次新闻发布会上，宣布人类基因组的测序和分析的初步结果已经完成 / upi.com">
            <a:extLst>
              <a:ext uri="{FF2B5EF4-FFF2-40B4-BE49-F238E27FC236}">
                <a16:creationId xmlns:a16="http://schemas.microsoft.com/office/drawing/2014/main" id="{BBD455F3-C655-43DE-A5FB-A9266BCF3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34" y="1443223"/>
            <a:ext cx="57150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6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9A5AEE-BE9E-4836-9318-373A528BA4F6}"/>
              </a:ext>
            </a:extLst>
          </p:cNvPr>
          <p:cNvSpPr>
            <a:spLocks noGrp="1"/>
          </p:cNvSpPr>
          <p:nvPr>
            <p:ph idx="1"/>
          </p:nvPr>
        </p:nvSpPr>
        <p:spPr/>
        <p:txBody>
          <a:bodyPr/>
          <a:lstStyle/>
          <a:p>
            <a:pPr>
              <a:lnSpc>
                <a:spcPct val="120000"/>
              </a:lnSpc>
            </a:pPr>
            <a:r>
              <a:rPr lang="zh-CN" altLang="en-US" sz="2800" dirty="0">
                <a:latin typeface="宋体" panose="02010600030101010101" pitchFamily="2" charset="-122"/>
                <a:ea typeface="宋体" panose="02010600030101010101" pitchFamily="2" charset="-122"/>
              </a:rPr>
              <a:t>在工作中，兰德把他掌握的数学知识与过去光顾实验室时学到的生物学、化学知识结合起来，进行多科学交互研究。在此过程中。他还发挥在哈佛商学院教学时积累的企业组织管理心得，优化研究进程和控制成本。</a:t>
            </a:r>
            <a:endParaRPr lang="en-US" altLang="zh-CN" sz="2800" dirty="0">
              <a:latin typeface="宋体" panose="02010600030101010101" pitchFamily="2" charset="-122"/>
              <a:ea typeface="宋体" panose="02010600030101010101" pitchFamily="2" charset="-122"/>
            </a:endParaRPr>
          </a:p>
          <a:p>
            <a:pPr>
              <a:lnSpc>
                <a:spcPct val="120000"/>
              </a:lnSpc>
            </a:pPr>
            <a:r>
              <a:rPr lang="zh-CN" altLang="en-US" sz="2800" b="0" i="0" u="none" strike="noStrike" baseline="0" dirty="0">
                <a:latin typeface="宋体" panose="02010600030101010101" pitchFamily="2" charset="-122"/>
                <a:ea typeface="宋体" panose="02010600030101010101" pitchFamily="2" charset="-122"/>
              </a:rPr>
              <a:t>“我的职业生涯是非常不可思议的”，兰德这样评价自己的职业生涯。</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5128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6F27E-0FA8-49AD-8380-E84BE0670647}"/>
              </a:ext>
            </a:extLst>
          </p:cNvPr>
          <p:cNvSpPr>
            <a:spLocks noGrp="1"/>
          </p:cNvSpPr>
          <p:nvPr>
            <p:ph type="title"/>
          </p:nvPr>
        </p:nvSpPr>
        <p:spPr>
          <a:xfrm>
            <a:off x="838200" y="2309334"/>
            <a:ext cx="10515600" cy="1325563"/>
          </a:xfrm>
        </p:spPr>
        <p:txBody>
          <a:bodyPr/>
          <a:lstStyle/>
          <a:p>
            <a:r>
              <a:rPr lang="en-US" altLang="zh-CN" dirty="0"/>
              <a:t>2. </a:t>
            </a:r>
            <a:r>
              <a:rPr lang="zh-CN" altLang="en-US" dirty="0"/>
              <a:t>启示</a:t>
            </a:r>
          </a:p>
        </p:txBody>
      </p:sp>
    </p:spTree>
    <p:extLst>
      <p:ext uri="{BB962C8B-B14F-4D97-AF65-F5344CB8AC3E}">
        <p14:creationId xmlns:p14="http://schemas.microsoft.com/office/powerpoint/2010/main" val="4261428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798</Words>
  <Application>Microsoft Office PowerPoint</Application>
  <PresentationFormat>宽屏</PresentationFormat>
  <Paragraphs>21</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宋体</vt:lpstr>
      <vt:lpstr>Arial</vt:lpstr>
      <vt:lpstr>Office 主题​​</vt:lpstr>
      <vt:lpstr>数学的魅力</vt:lpstr>
      <vt:lpstr>1. 人物生平</vt:lpstr>
      <vt:lpstr>PowerPoint 演示文稿</vt:lpstr>
      <vt:lpstr>PowerPoint 演示文稿</vt:lpstr>
      <vt:lpstr>PowerPoint 演示文稿</vt:lpstr>
      <vt:lpstr>PowerPoint 演示文稿</vt:lpstr>
      <vt:lpstr>PowerPoint 演示文稿</vt:lpstr>
      <vt:lpstr>PowerPoint 演示文稿</vt:lpstr>
      <vt:lpstr>2. 启示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数学的魅力</dc:title>
  <dc:creator>刘 正浩</dc:creator>
  <cp:lastModifiedBy>刘 正浩</cp:lastModifiedBy>
  <cp:revision>13</cp:revision>
  <dcterms:created xsi:type="dcterms:W3CDTF">2021-06-14T13:51:27Z</dcterms:created>
  <dcterms:modified xsi:type="dcterms:W3CDTF">2021-06-14T14:46:18Z</dcterms:modified>
</cp:coreProperties>
</file>