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6"/>
  </p:notesMasterIdLst>
  <p:handoutMasterIdLst>
    <p:handoutMasterId r:id="rId17"/>
  </p:handoutMasterIdLst>
  <p:sldIdLst>
    <p:sldId id="272" r:id="rId2"/>
    <p:sldId id="588" r:id="rId3"/>
    <p:sldId id="590" r:id="rId4"/>
    <p:sldId id="592" r:id="rId5"/>
    <p:sldId id="591" r:id="rId6"/>
    <p:sldId id="589" r:id="rId7"/>
    <p:sldId id="593" r:id="rId8"/>
    <p:sldId id="594" r:id="rId9"/>
    <p:sldId id="595" r:id="rId10"/>
    <p:sldId id="599" r:id="rId11"/>
    <p:sldId id="600" r:id="rId12"/>
    <p:sldId id="597" r:id="rId13"/>
    <p:sldId id="598" r:id="rId14"/>
    <p:sldId id="466" r:id="rId15"/>
  </p:sldIdLst>
  <p:sldSz cx="9144000" cy="6858000" type="screen4x3"/>
  <p:notesSz cx="9942513" cy="67611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660066"/>
    <a:srgbClr val="1D77C9"/>
    <a:srgbClr val="FF0000"/>
    <a:srgbClr val="3399FF"/>
    <a:srgbClr val="66CCFF"/>
    <a:srgbClr val="2185DF"/>
    <a:srgbClr val="FF3C37"/>
    <a:srgbClr val="2D4E12"/>
    <a:srgbClr val="243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7" autoAdjust="0"/>
    <p:restoredTop sz="94301" autoAdjust="0"/>
  </p:normalViewPr>
  <p:slideViewPr>
    <p:cSldViewPr>
      <p:cViewPr varScale="1">
        <p:scale>
          <a:sx n="76" d="100"/>
          <a:sy n="76" d="100"/>
        </p:scale>
        <p:origin x="240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48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8FCBE-A56B-4CEE-B904-FEDC978D37EB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42644-6D7B-4557-96A4-6E1A0F4CD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69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129EC-0EC1-44D7-ACDA-B942FD5AF2B6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79775" y="506413"/>
            <a:ext cx="3382963" cy="2536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D0BE2-307B-4955-AA26-43A23682E8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426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79775" y="506413"/>
            <a:ext cx="3382963" cy="25368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D0BE2-307B-4955-AA26-43A23682E8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39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79775" y="506413"/>
            <a:ext cx="3382963" cy="25368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D0BE2-307B-4955-AA26-43A23682E8F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83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79775" y="506413"/>
            <a:ext cx="3382963" cy="25368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D0BE2-307B-4955-AA26-43A23682E8F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862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79775" y="506413"/>
            <a:ext cx="3382963" cy="25368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D0BE2-307B-4955-AA26-43A23682E8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503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79775" y="506413"/>
            <a:ext cx="3382963" cy="25368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D0BE2-307B-4955-AA26-43A23682E8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84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40768"/>
            <a:ext cx="7884876" cy="452596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ts val="3500"/>
              </a:lnSpc>
              <a:buClr>
                <a:srgbClr val="1D77C9"/>
              </a:buClr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971550" indent="-514350">
              <a:lnSpc>
                <a:spcPts val="35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371600" indent="-457200">
              <a:lnSpc>
                <a:spcPts val="3500"/>
              </a:lnSpc>
              <a:buClr>
                <a:srgbClr val="7030A0"/>
              </a:buClr>
              <a:buFont typeface="+mj-ea"/>
              <a:buAutoNum type="circleNumDbPlain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 b="1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b="1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71406" y="116632"/>
            <a:ext cx="9001156" cy="6668220"/>
          </a:xfrm>
          <a:prstGeom prst="roundRect">
            <a:avLst>
              <a:gd name="adj" fmla="val 456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/>
          <p:cNvCxnSpPr/>
          <p:nvPr/>
        </p:nvCxnSpPr>
        <p:spPr>
          <a:xfrm>
            <a:off x="428597" y="6357958"/>
            <a:ext cx="828680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72265" y="6417254"/>
            <a:ext cx="2500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aseline="0" dirty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求真求实   大气大为</a:t>
            </a:r>
            <a:r>
              <a:rPr lang="zh-CN" altLang="en-US" sz="1800" dirty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  　　　　　　　</a:t>
            </a:r>
          </a:p>
        </p:txBody>
      </p:sp>
      <p:pic>
        <p:nvPicPr>
          <p:cNvPr id="6" name="图片 5" descr="江西师大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5" y="6438701"/>
            <a:ext cx="1145283" cy="2859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so.com/doc/4214019-4415276.html" TargetMode="External"/><Relationship Id="rId3" Type="http://schemas.openxmlformats.org/officeDocument/2006/relationships/image" Target="../media/image9.jpeg"/><Relationship Id="rId7" Type="http://schemas.openxmlformats.org/officeDocument/2006/relationships/hyperlink" Target="https://baike.so.com/doc/7604864-7878959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aike.so.com/doc/5994735-6207706.html" TargetMode="External"/><Relationship Id="rId5" Type="http://schemas.openxmlformats.org/officeDocument/2006/relationships/hyperlink" Target="https://baike.so.com/doc/5386162-5622612.html" TargetMode="Externa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7%A3%81%E9%92%88" TargetMode="External"/><Relationship Id="rId3" Type="http://schemas.openxmlformats.org/officeDocument/2006/relationships/hyperlink" Target="https://baike.baidu.com/item/%E7%89%A9%E7%90%86%E5%AD%A6%E5%AE%B6" TargetMode="External"/><Relationship Id="rId7" Type="http://schemas.openxmlformats.org/officeDocument/2006/relationships/hyperlink" Target="https://baike.baidu.com/item/%E4%BD%9C%E7%94%A8%E5%8A%9B" TargetMode="External"/><Relationship Id="rId2" Type="http://schemas.openxmlformats.org/officeDocument/2006/relationships/hyperlink" Target="https://baike.baidu.com/item/%E4%B8%B9%E9%BA%A6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aike.baidu.com/item/%E7%94%B5%E6%B5%81" TargetMode="External"/><Relationship Id="rId5" Type="http://schemas.openxmlformats.org/officeDocument/2006/relationships/hyperlink" Target="https://baike.baidu.com/item/%E6%96%87%E5%AD%A6%E5%AE%B6" TargetMode="External"/><Relationship Id="rId10" Type="http://schemas.openxmlformats.org/officeDocument/2006/relationships/image" Target="../media/image12.jpeg"/><Relationship Id="rId4" Type="http://schemas.openxmlformats.org/officeDocument/2006/relationships/hyperlink" Target="https://baike.baidu.com/item/%E5%8C%96%E5%AD%A6%E5%AE%B6" TargetMode="External"/><Relationship Id="rId9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9%BA%A6%E5%85%8B%E6%96%AF%E9%9F%A6/161423" TargetMode="External"/><Relationship Id="rId7" Type="http://schemas.openxmlformats.org/officeDocument/2006/relationships/image" Target="../media/image14.jpeg"/><Relationship Id="rId2" Type="http://schemas.openxmlformats.org/officeDocument/2006/relationships/hyperlink" Target="https://baike.baidu.com/item/%E7%94%B5%E7%A3%8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hyperlink" Target="https://baike.baidu.com/item/%E5%AE%89%E5%9F%B9/5489921" TargetMode="External"/><Relationship Id="rId4" Type="http://schemas.openxmlformats.org/officeDocument/2006/relationships/hyperlink" Target="https://baike.baidu.com/item/%E7%89%9B%E9%A1%BF/5463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baike.baidu.com/item/%E7%89%A9%E7%90%86%E5%AD%A6%E5%AE%B6/2353" TargetMode="External"/><Relationship Id="rId7" Type="http://schemas.openxmlformats.org/officeDocument/2006/relationships/image" Target="../media/image16.gi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aike.baidu.com/item/%E7%94%B5%E5%8A%A8%E6%9C%BA/63197" TargetMode="External"/><Relationship Id="rId5" Type="http://schemas.openxmlformats.org/officeDocument/2006/relationships/hyperlink" Target="https://baike.baidu.com/item/%E5%8F%91%E7%94%B5%E6%9C%BA" TargetMode="External"/><Relationship Id="rId10" Type="http://schemas.openxmlformats.org/officeDocument/2006/relationships/image" Target="../media/image18.emf"/><Relationship Id="rId4" Type="http://schemas.openxmlformats.org/officeDocument/2006/relationships/hyperlink" Target="https://baike.baidu.com/item/%E5%8C%96%E5%AD%A6%E5%AE%B6" TargetMode="External"/><Relationship Id="rId9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7%94%B5%E5%B7%A5%E5%AD%A6" TargetMode="External"/><Relationship Id="rId3" Type="http://schemas.openxmlformats.org/officeDocument/2006/relationships/hyperlink" Target="https://baike.baidu.com/item/%E6%95%B0%E5%AD%A6%E5%AE%B6/1210991" TargetMode="External"/><Relationship Id="rId7" Type="http://schemas.openxmlformats.org/officeDocument/2006/relationships/hyperlink" Target="https://baike.baidu.com/item/%E7%94%B5%E7%A3%81%E5%AD%A6/381578" TargetMode="External"/><Relationship Id="rId2" Type="http://schemas.openxmlformats.org/officeDocument/2006/relationships/hyperlink" Target="https://baike.baidu.com/item/%E7%89%A9%E7%90%86%E5%AD%A6%E5%AE%B6/2353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aike.baidu.com/item/%E8%87%AA%E7%84%B6%E5%93%B2%E5%AD%A6%E7%9A%84%E6%95%B0%E5%AD%A6%E5%8E%9F%E7%90%86/817082" TargetMode="External"/><Relationship Id="rId5" Type="http://schemas.openxmlformats.org/officeDocument/2006/relationships/hyperlink" Target="https://baike.baidu.com/item/%E7%BB%9F%E8%AE%A1%E7%89%A9%E7%90%86%E5%AD%A6/2987669" TargetMode="External"/><Relationship Id="rId4" Type="http://schemas.openxmlformats.org/officeDocument/2006/relationships/hyperlink" Target="https://baike.baidu.com/item/%E7%BB%8F%E5%85%B8%E7%94%B5%E5%8A%A8%E5%8A%9B%E5%AD%A6/4737718" TargetMode="External"/><Relationship Id="rId9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江西师大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3508" y="116632"/>
            <a:ext cx="2879365" cy="71891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514350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223628" y="2528900"/>
            <a:ext cx="741682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电磁理论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63588" y="1448780"/>
            <a:ext cx="78488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85919" y="462400"/>
            <a:ext cx="5050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电磁规律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探索</a:t>
            </a:r>
            <a:r>
              <a:rPr lang="zh-CN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启示</a:t>
            </a:r>
          </a:p>
        </p:txBody>
      </p:sp>
      <p:sp>
        <p:nvSpPr>
          <p:cNvPr id="14" name="Rectangle 52"/>
          <p:cNvSpPr>
            <a:spLocks noChangeArrowheads="1"/>
          </p:cNvSpPr>
          <p:nvPr/>
        </p:nvSpPr>
        <p:spPr bwMode="auto">
          <a:xfrm>
            <a:off x="1097935" y="1592796"/>
            <a:ext cx="7254485" cy="1098944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76176" rIns="0" bIns="1587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宋体" panose="02010600030101010101" pitchFamily="2" charset="-122"/>
              </a:rPr>
              <a:t>爱因斯坦：教育就是当一个人把在学校</a:t>
            </a:r>
            <a:endParaRPr lang="en-US" altLang="zh-CN" sz="2800" b="1" dirty="0">
              <a:solidFill>
                <a:srgbClr val="0033CC"/>
              </a:solidFill>
              <a:latin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宋体" panose="02010600030101010101" pitchFamily="2" charset="-122"/>
              </a:rPr>
              <a:t>          所全部忘光之后剩下的东西</a:t>
            </a:r>
          </a:p>
        </p:txBody>
      </p:sp>
      <p:sp>
        <p:nvSpPr>
          <p:cNvPr id="2" name="矩形 1"/>
          <p:cNvSpPr/>
          <p:nvPr/>
        </p:nvSpPr>
        <p:spPr>
          <a:xfrm>
            <a:off x="1953454" y="3143742"/>
            <a:ext cx="6398966" cy="156966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书本的知识、解题的程式、固有的答案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…?</a:t>
            </a:r>
          </a:p>
          <a:p>
            <a:r>
              <a:rPr lang="zh-CN" altLang="en-US" sz="2400" b="1" dirty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更应是：</a:t>
            </a:r>
            <a:endParaRPr lang="en-US" altLang="zh-CN" sz="2400" b="1" dirty="0">
              <a:solidFill>
                <a:srgbClr val="00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思维的方式、表现的能力、解决问题的思路、分析问题的方法、协同合作的意识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等素质素养！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Rectangle 2" descr="绿色大理石"/>
          <p:cNvSpPr txBox="1">
            <a:spLocks noRot="1" noChangeArrowheads="1"/>
          </p:cNvSpPr>
          <p:nvPr/>
        </p:nvSpPr>
        <p:spPr bwMode="auto">
          <a:xfrm>
            <a:off x="1089358" y="3143742"/>
            <a:ext cx="864096" cy="158140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5875">
            <a:solidFill>
              <a:srgbClr val="CC99FF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 所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None/>
            </a:pP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 剩</a:t>
            </a:r>
            <a:endParaRPr lang="en-US" altLang="zh-CN" b="1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None/>
            </a:pP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 物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35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15516" y="1448780"/>
            <a:ext cx="86769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933891" y="462400"/>
            <a:ext cx="5050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电磁规律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探索</a:t>
            </a:r>
            <a:r>
              <a:rPr lang="zh-CN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启示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15516" y="1592796"/>
            <a:ext cx="8784976" cy="49558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•"/>
              <a:defRPr sz="32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marL="457200" indent="-4572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1820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年：从</a:t>
            </a:r>
            <a:r>
              <a:rPr lang="zh-CN" altLang="en-US" sz="2000" dirty="0"/>
              <a:t>奥斯特电生磁到安培定律──对科学思维的启示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5516" y="2150276"/>
            <a:ext cx="8676964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•"/>
              <a:defRPr sz="32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marL="457200" indent="-4572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1831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年：从</a:t>
            </a:r>
            <a:r>
              <a:rPr lang="zh-CN" altLang="en-US" sz="2000" dirty="0"/>
              <a:t>法拉第到麦克斯韦对磁生电的本质认识──对创新意识的启示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15516" y="2690336"/>
            <a:ext cx="8676964" cy="49629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•"/>
              <a:defRPr sz="32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marL="457200" indent="-4572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1861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年：</a:t>
            </a:r>
            <a:r>
              <a:rPr lang="zh-CN" altLang="en-US" sz="2000" dirty="0"/>
              <a:t>从安培定律到麦克斯韦全电流定律──对正确世界观形成的启示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902" y="3824445"/>
            <a:ext cx="2610195" cy="1877657"/>
          </a:xfrm>
          <a:prstGeom prst="rect">
            <a:avLst/>
          </a:prstGeom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15516" y="3204202"/>
            <a:ext cx="8676964" cy="49629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•"/>
              <a:defRPr sz="32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marL="457200" indent="-4572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1888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年：</a:t>
            </a:r>
            <a:r>
              <a:rPr lang="zh-CN" altLang="en-US" sz="2000" dirty="0"/>
              <a:t>从麦克斯韦方程到发现电磁波的实验──对百折不挠的精神启示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346" y="3824445"/>
            <a:ext cx="2674113" cy="189823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1" y="3824445"/>
            <a:ext cx="1162589" cy="143816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99477" y="5307990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 Hertz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1857-2-22-1894-1-1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14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63588" y="1448780"/>
            <a:ext cx="78488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35596" y="1664804"/>
            <a:ext cx="7848872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•"/>
              <a:defRPr sz="32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marL="457200" indent="-4572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1885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年：从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Maxwell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/>
              <a:t>20</a:t>
            </a:r>
            <a:r>
              <a:rPr lang="zh-CN" altLang="en-US" sz="2000" dirty="0"/>
              <a:t>个标量方程到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Heaviside </a:t>
            </a:r>
            <a:r>
              <a:rPr lang="en-US" altLang="zh-CN" sz="2000" dirty="0"/>
              <a:t>4</a:t>
            </a:r>
            <a:r>
              <a:rPr lang="zh-CN" altLang="en-US" sz="2000" dirty="0"/>
              <a:t>个矢量方程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230892"/>
              </p:ext>
            </p:extLst>
          </p:nvPr>
        </p:nvGraphicFramePr>
        <p:xfrm>
          <a:off x="5772790" y="2572010"/>
          <a:ext cx="2161109" cy="2403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9212" imgH="1286010" progId="Equation.DSMT4">
                  <p:embed/>
                </p:oleObj>
              </mc:Choice>
              <mc:Fallback>
                <p:oleObj name="Equation" r:id="rId2" imgW="1019212" imgH="1286010" progId="Equation.DSMT4">
                  <p:embed/>
                  <p:pic>
                    <p:nvPicPr>
                      <p:cNvPr id="19466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790" y="2572010"/>
                        <a:ext cx="2161109" cy="24034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424853" y="2107408"/>
            <a:ext cx="4068452" cy="49558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•"/>
              <a:defRPr sz="32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buClrTx/>
              <a:buSz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───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对人格力量的启示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466" y="2661406"/>
            <a:ext cx="1990774" cy="170637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026729" y="4617132"/>
            <a:ext cx="4337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Oliver Heaviside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1850-5-18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－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1925-2-3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933891" y="462400"/>
            <a:ext cx="5050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电磁规律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探索</a:t>
            </a:r>
            <a:r>
              <a:rPr lang="zh-CN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启示</a:t>
            </a:r>
          </a:p>
        </p:txBody>
      </p:sp>
      <p:sp>
        <p:nvSpPr>
          <p:cNvPr id="11" name="矩形 10"/>
          <p:cNvSpPr/>
          <p:nvPr/>
        </p:nvSpPr>
        <p:spPr>
          <a:xfrm>
            <a:off x="1583668" y="5373216"/>
            <a:ext cx="6228692" cy="646331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除非我们有充足的理由相信，当麦克斯韦看到时，他会承认改写的必要性，不然我觉得还是将其叫做麦克斯韦理论为好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93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 descr="蓝色面巾纸"/>
          <p:cNvSpPr txBox="1">
            <a:spLocks noRot="1" noChangeArrowheads="1"/>
          </p:cNvSpPr>
          <p:nvPr/>
        </p:nvSpPr>
        <p:spPr bwMode="auto">
          <a:xfrm>
            <a:off x="1223628" y="2204864"/>
            <a:ext cx="6912768" cy="3744416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5875">
            <a:solidFill>
              <a:srgbClr val="CC99FF"/>
            </a:solidFill>
            <a:miter lim="800000"/>
            <a:headEnd/>
            <a:tailEnd/>
          </a:ln>
        </p:spPr>
        <p:txBody>
          <a:bodyPr lIns="0" rIns="0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40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认知：电磁规律探索与启示</a:t>
            </a:r>
            <a:endParaRPr lang="en-US" altLang="zh-CN" sz="4000" dirty="0">
              <a:solidFill>
                <a:srgbClr val="00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4000" dirty="0">
              <a:solidFill>
                <a:srgbClr val="00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形成：</a:t>
            </a:r>
            <a:r>
              <a:rPr lang="zh-CN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学术志向与专业伦理</a:t>
            </a: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道德修养与人格</a:t>
            </a: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品性</a:t>
            </a:r>
            <a:r>
              <a:rPr lang="zh-CN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政治认同与国家意识</a:t>
            </a:r>
            <a:endParaRPr lang="zh-CN" altLang="en-US" sz="4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49"/>
          <p:cNvSpPr txBox="1"/>
          <p:nvPr/>
        </p:nvSpPr>
        <p:spPr>
          <a:xfrm>
            <a:off x="139246" y="44495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问题的提出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863588" y="2060848"/>
            <a:ext cx="78488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655676" y="462400"/>
            <a:ext cx="5050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总  结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863588" y="1196752"/>
            <a:ext cx="78488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691679" y="1254823"/>
            <a:ext cx="6048673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•"/>
              <a:defRPr sz="32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buClrTx/>
              <a:buSz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从磁现象反思四大发明 ───体会家国情怀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9926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方形立体小人锐普PPT论坛-098.JPG"/>
          <p:cNvPicPr>
            <a:picLocks noChangeAspect="1"/>
          </p:cNvPicPr>
          <p:nvPr/>
        </p:nvPicPr>
        <p:blipFill>
          <a:blip r:embed="rId2" cstate="print"/>
          <a:srcRect l="31304" t="31521" r="32174" b="21725"/>
          <a:stretch>
            <a:fillRect/>
          </a:stretch>
        </p:blipFill>
        <p:spPr>
          <a:xfrm rot="2522907">
            <a:off x="6254097" y="4196734"/>
            <a:ext cx="2346254" cy="1731759"/>
          </a:xfrm>
          <a:prstGeom prst="rect">
            <a:avLst/>
          </a:prstGeom>
        </p:spPr>
      </p:pic>
      <p:grpSp>
        <p:nvGrpSpPr>
          <p:cNvPr id="4" name="组合 19"/>
          <p:cNvGrpSpPr>
            <a:grpSpLocks/>
          </p:cNvGrpSpPr>
          <p:nvPr/>
        </p:nvGrpSpPr>
        <p:grpSpPr bwMode="auto">
          <a:xfrm>
            <a:off x="2026624" y="2276872"/>
            <a:ext cx="5400600" cy="1584126"/>
            <a:chOff x="1598182" y="3717032"/>
            <a:chExt cx="5926146" cy="1008112"/>
          </a:xfrm>
        </p:grpSpPr>
        <p:sp>
          <p:nvSpPr>
            <p:cNvPr id="5" name="矩形标注 4"/>
            <p:cNvSpPr/>
            <p:nvPr/>
          </p:nvSpPr>
          <p:spPr>
            <a:xfrm>
              <a:off x="1598182" y="3717032"/>
              <a:ext cx="5926146" cy="1008112"/>
            </a:xfrm>
            <a:prstGeom prst="wedgeRectCallout">
              <a:avLst>
                <a:gd name="adj1" fmla="val 34037"/>
                <a:gd name="adj2" fmla="val 82367"/>
              </a:avLst>
            </a:prstGeom>
            <a:solidFill>
              <a:srgbClr val="FF3C37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grpSp>
          <p:nvGrpSpPr>
            <p:cNvPr id="6" name="矩形 24"/>
            <p:cNvGrpSpPr>
              <a:grpSpLocks/>
            </p:cNvGrpSpPr>
            <p:nvPr/>
          </p:nvGrpSpPr>
          <p:grpSpPr bwMode="auto">
            <a:xfrm>
              <a:off x="1755648" y="3828288"/>
              <a:ext cx="5632704" cy="798576"/>
              <a:chOff x="1755648" y="3828288"/>
              <a:chExt cx="5632704" cy="798576"/>
            </a:xfrm>
          </p:grpSpPr>
          <p:pic>
            <p:nvPicPr>
              <p:cNvPr id="7" name="矩形 24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55648" y="3828288"/>
                <a:ext cx="5632704" cy="798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Text Box 14"/>
              <p:cNvSpPr txBox="1">
                <a:spLocks noChangeArrowheads="1"/>
              </p:cNvSpPr>
              <p:nvPr/>
            </p:nvSpPr>
            <p:spPr bwMode="auto">
              <a:xfrm>
                <a:off x="1763689" y="3831458"/>
                <a:ext cx="5616623" cy="7920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zh-CN" altLang="en-US" sz="3200" b="1" dirty="0"/>
                  <a:t> </a:t>
                </a:r>
                <a:r>
                  <a:rPr lang="zh-CN" altLang="en-US" sz="3600" b="1" dirty="0"/>
                  <a:t>谢谢倾听</a:t>
                </a:r>
                <a:r>
                  <a:rPr lang="zh-CN" altLang="en-US" sz="3600" b="1" dirty="0">
                    <a:latin typeface="+mj-ea"/>
                    <a:ea typeface="+mj-ea"/>
                  </a:rPr>
                  <a:t>！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105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139246" y="44495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问题的提出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863588" y="1772816"/>
            <a:ext cx="72368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899016" y="776898"/>
            <a:ext cx="3473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电磁理论概要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2" name="Text Box 2"/>
          <p:cNvSpPr txBox="1">
            <a:spLocks noChangeArrowheads="1"/>
          </p:cNvSpPr>
          <p:nvPr/>
        </p:nvSpPr>
        <p:spPr bwMode="auto">
          <a:xfrm>
            <a:off x="863588" y="1935303"/>
            <a:ext cx="7704856" cy="220368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•"/>
              <a:defRPr sz="32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buClrTx/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1.1  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揭示电磁规律的里程碑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成果与启示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Tx/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1.2  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学习的任务挑战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与对策（思想与方法）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Tx/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1.3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学习的主要内容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（知识的构成）</a:t>
            </a:r>
          </a:p>
        </p:txBody>
      </p:sp>
    </p:spTree>
    <p:extLst>
      <p:ext uri="{BB962C8B-B14F-4D97-AF65-F5344CB8AC3E}">
        <p14:creationId xmlns:p14="http://schemas.microsoft.com/office/powerpoint/2010/main" val="411448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139246" y="44495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问题的提出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863588" y="1376772"/>
            <a:ext cx="73857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609855" y="462400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揭示电磁规律的里程碑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成果</a:t>
            </a:r>
          </a:p>
        </p:txBody>
      </p:sp>
      <p:sp>
        <p:nvSpPr>
          <p:cNvPr id="72" name="Text Box 2"/>
          <p:cNvSpPr txBox="1">
            <a:spLocks noChangeArrowheads="1"/>
          </p:cNvSpPr>
          <p:nvPr/>
        </p:nvSpPr>
        <p:spPr bwMode="auto">
          <a:xfrm>
            <a:off x="863588" y="1412776"/>
            <a:ext cx="7704856" cy="65684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•"/>
              <a:defRPr sz="32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buClrTx/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熟知的一些电磁现象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005064"/>
            <a:ext cx="1910934" cy="18982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241" y="2117380"/>
            <a:ext cx="2729225" cy="172969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888" y="2361600"/>
            <a:ext cx="2093576" cy="12412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81" y="2182236"/>
            <a:ext cx="1147566" cy="153008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560" y="4211884"/>
            <a:ext cx="3664737" cy="157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139246" y="44495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问题的提出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863588" y="1448780"/>
            <a:ext cx="72368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Box 2"/>
          <p:cNvSpPr txBox="1">
            <a:spLocks noChangeArrowheads="1"/>
          </p:cNvSpPr>
          <p:nvPr/>
        </p:nvSpPr>
        <p:spPr bwMode="auto">
          <a:xfrm>
            <a:off x="863588" y="1484784"/>
            <a:ext cx="7704856" cy="65684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•"/>
              <a:defRPr sz="32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buClrTx/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科学家对揭示电磁规律的思考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151620" y="2223448"/>
            <a:ext cx="6948772" cy="65684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•"/>
              <a:defRPr sz="32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marL="457200" indent="-4572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电荷产生电场的规律？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151620" y="2808158"/>
            <a:ext cx="6948772" cy="73866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•"/>
              <a:defRPr sz="32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marL="457200" indent="-4572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产生磁场的基理？</a:t>
            </a: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1151620" y="3302404"/>
            <a:ext cx="6948772" cy="637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•"/>
              <a:defRPr sz="32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marL="457200" indent="-4572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电生磁？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1151620" y="3835441"/>
            <a:ext cx="6948772" cy="637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•"/>
              <a:defRPr sz="32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marL="457200" indent="-4572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磁生电？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609855" y="462400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揭示电磁规律的里程碑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成果</a:t>
            </a:r>
          </a:p>
        </p:txBody>
      </p:sp>
    </p:spTree>
    <p:extLst>
      <p:ext uri="{BB962C8B-B14F-4D97-AF65-F5344CB8AC3E}">
        <p14:creationId xmlns:p14="http://schemas.microsoft.com/office/powerpoint/2010/main" val="34694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Box 2"/>
          <p:cNvSpPr txBox="1">
            <a:spLocks noChangeArrowheads="1"/>
          </p:cNvSpPr>
          <p:nvPr/>
        </p:nvSpPr>
        <p:spPr bwMode="auto">
          <a:xfrm>
            <a:off x="863588" y="1808820"/>
            <a:ext cx="8136904" cy="73866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•"/>
              <a:defRPr sz="32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buClrTx/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3)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人类观察发现电磁现象与规律的大事记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151620" y="2547484"/>
            <a:ext cx="6948772" cy="65684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•"/>
              <a:defRPr sz="32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marL="457200" indent="-4572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600B.C.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：孤立存在的电场、磁场的观察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145838" y="3429001"/>
            <a:ext cx="7566621" cy="73866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•"/>
              <a:defRPr sz="32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marL="457200" indent="-4572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1785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年：真空中静电场的规律 ───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库仑定律    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5" name="Picture 31" descr="库伦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66" y="4284432"/>
            <a:ext cx="1555350" cy="17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3" descr="watermark,g_7,image_d2F0ZXIvYmFpa2U4MA==,xp_5,yp_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308" y="4257682"/>
            <a:ext cx="1120125" cy="178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34"/>
          <p:cNvSpPr>
            <a:spLocks noChangeArrowheads="1"/>
          </p:cNvSpPr>
          <p:nvPr/>
        </p:nvSpPr>
        <p:spPr bwMode="auto">
          <a:xfrm>
            <a:off x="2952390" y="4284432"/>
            <a:ext cx="4139890" cy="1754326"/>
          </a:xfrm>
          <a:prstGeom prst="rect">
            <a:avLst/>
          </a:prstGeom>
          <a:gradFill rotWithShape="1">
            <a:gsLst>
              <a:gs pos="0">
                <a:srgbClr val="765E5E"/>
              </a:gs>
              <a:gs pos="100000">
                <a:srgbClr val="FFCC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spcBef>
                <a:spcPct val="20000"/>
              </a:spcBef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spcBef>
                <a:spcPct val="20000"/>
              </a:spcBef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spcBef>
                <a:spcPct val="20000"/>
              </a:spcBef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spcBef>
                <a:spcPct val="20000"/>
              </a:spcBef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spcBef>
                <a:spcPct val="20000"/>
              </a:spcBef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查利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奥古斯丁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库仑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(1736 --1806)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，法国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hlinkClick r:id="rId5"/>
              </a:rPr>
              <a:t>工程师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hlinkClick r:id="rId6"/>
              </a:rPr>
              <a:t>物理学家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1736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日生于法国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hlinkClick r:id="rId7"/>
              </a:rPr>
              <a:t>昂古莱姆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1806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日在巴黎逝世。主要贡献有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hlinkClick r:id="rId8"/>
              </a:rPr>
              <a:t>扭秤实验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、库仑定律、库伦土压力理论等。同时也被称为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土力学之始祖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</a:p>
        </p:txBody>
      </p:sp>
      <p:sp>
        <p:nvSpPr>
          <p:cNvPr id="18" name="TextBox 49"/>
          <p:cNvSpPr txBox="1"/>
          <p:nvPr/>
        </p:nvSpPr>
        <p:spPr>
          <a:xfrm>
            <a:off x="139246" y="44495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问题的提出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863588" y="1448780"/>
            <a:ext cx="78488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609855" y="462400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揭示电磁规律的里程碑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成果</a:t>
            </a:r>
          </a:p>
        </p:txBody>
      </p:sp>
    </p:spTree>
    <p:extLst>
      <p:ext uri="{BB962C8B-B14F-4D97-AF65-F5344CB8AC3E}">
        <p14:creationId xmlns:p14="http://schemas.microsoft.com/office/powerpoint/2010/main" val="2034499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935596" y="584684"/>
            <a:ext cx="6948772" cy="65684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•"/>
              <a:defRPr sz="32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marL="457200" indent="-4572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1820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年：</a:t>
            </a:r>
            <a:r>
              <a:rPr lang="zh-CN" altLang="en-US" sz="2800" dirty="0"/>
              <a:t>奥斯特发现了电生磁的现象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39975" y="1376623"/>
            <a:ext cx="5832475" cy="1584325"/>
          </a:xfrm>
          <a:prstGeom prst="rect">
            <a:avLst/>
          </a:prstGeom>
          <a:gradFill rotWithShape="1">
            <a:gsLst>
              <a:gs pos="0">
                <a:srgbClr val="765E5E"/>
              </a:gs>
              <a:gs pos="100000">
                <a:srgbClr val="FFCC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spcBef>
                <a:spcPct val="20000"/>
              </a:spcBef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spcBef>
                <a:spcPct val="20000"/>
              </a:spcBef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spcBef>
                <a:spcPct val="20000"/>
              </a:spcBef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spcBef>
                <a:spcPct val="20000"/>
              </a:spcBef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1600" dirty="0"/>
              <a:t>汉斯</a:t>
            </a:r>
            <a:r>
              <a:rPr lang="en-US" altLang="zh-CN" sz="1600" dirty="0"/>
              <a:t>·</a:t>
            </a:r>
            <a:r>
              <a:rPr lang="zh-CN" altLang="en-US" sz="1600" dirty="0"/>
              <a:t>克海斯提安</a:t>
            </a:r>
            <a:r>
              <a:rPr lang="en-US" altLang="zh-CN" sz="1600" dirty="0"/>
              <a:t>·</a:t>
            </a:r>
            <a:r>
              <a:rPr lang="zh-CN" altLang="en-US" sz="1600" dirty="0"/>
              <a:t>奥斯特（</a:t>
            </a:r>
            <a:r>
              <a:rPr lang="en-US" altLang="zh-CN" sz="1600" dirty="0"/>
              <a:t>1777</a:t>
            </a:r>
            <a:r>
              <a:rPr lang="zh-CN" altLang="en-US" sz="1600" dirty="0"/>
              <a:t>－</a:t>
            </a:r>
            <a:r>
              <a:rPr lang="en-US" altLang="zh-CN" sz="1600" dirty="0"/>
              <a:t>1851</a:t>
            </a:r>
            <a:r>
              <a:rPr lang="zh-CN" altLang="en-US" sz="1600" dirty="0"/>
              <a:t>），</a:t>
            </a:r>
            <a:r>
              <a:rPr lang="zh-CN" altLang="en-US" sz="1600" dirty="0">
                <a:hlinkClick r:id="rId2"/>
              </a:rPr>
              <a:t>丹麦</a:t>
            </a:r>
            <a:r>
              <a:rPr lang="zh-CN" altLang="en-US" sz="1600" dirty="0">
                <a:hlinkClick r:id="rId3"/>
              </a:rPr>
              <a:t>物理学家</a:t>
            </a:r>
            <a:r>
              <a:rPr lang="zh-CN" altLang="en-US" sz="1600" dirty="0"/>
              <a:t>、</a:t>
            </a:r>
          </a:p>
          <a:p>
            <a:pPr algn="l">
              <a:spcBef>
                <a:spcPct val="0"/>
              </a:spcBef>
            </a:pPr>
            <a:r>
              <a:rPr lang="zh-CN" altLang="en-US" sz="1600" dirty="0">
                <a:hlinkClick r:id="rId4"/>
              </a:rPr>
              <a:t>化学家</a:t>
            </a:r>
            <a:r>
              <a:rPr lang="zh-CN" altLang="en-US" sz="1600" dirty="0"/>
              <a:t>和</a:t>
            </a:r>
            <a:r>
              <a:rPr lang="zh-CN" altLang="en-US" sz="1600" dirty="0">
                <a:hlinkClick r:id="rId5"/>
              </a:rPr>
              <a:t>文学家</a:t>
            </a:r>
            <a:r>
              <a:rPr lang="zh-CN" altLang="en-US" sz="1600" dirty="0"/>
              <a:t>。在物理学领域，他首先发现载流导线的</a:t>
            </a:r>
            <a:r>
              <a:rPr lang="zh-CN" altLang="en-US" sz="1600" dirty="0">
                <a:hlinkClick r:id="rId6"/>
              </a:rPr>
              <a:t>电流</a:t>
            </a:r>
            <a:endParaRPr lang="zh-CN" altLang="en-US" sz="1600" dirty="0"/>
          </a:p>
          <a:p>
            <a:pPr algn="l">
              <a:spcBef>
                <a:spcPct val="0"/>
              </a:spcBef>
            </a:pPr>
            <a:r>
              <a:rPr lang="zh-CN" altLang="en-US" sz="1600" dirty="0"/>
              <a:t>会产生</a:t>
            </a:r>
            <a:r>
              <a:rPr lang="zh-CN" altLang="en-US" sz="1600" dirty="0">
                <a:hlinkClick r:id="rId7"/>
              </a:rPr>
              <a:t>作用力</a:t>
            </a:r>
            <a:r>
              <a:rPr lang="zh-CN" altLang="en-US" sz="1600" dirty="0"/>
              <a:t>于</a:t>
            </a:r>
            <a:r>
              <a:rPr lang="zh-CN" altLang="en-US" sz="1600" dirty="0">
                <a:hlinkClick r:id="rId8"/>
              </a:rPr>
              <a:t>磁针</a:t>
            </a:r>
            <a:r>
              <a:rPr lang="zh-CN" altLang="en-US" sz="1600" dirty="0"/>
              <a:t>，使磁针改变方向。</a:t>
            </a:r>
          </a:p>
          <a:p>
            <a:pPr algn="l">
              <a:spcBef>
                <a:spcPct val="0"/>
              </a:spcBef>
            </a:pPr>
            <a:r>
              <a:rPr lang="zh-CN" altLang="en-US" sz="1600" dirty="0"/>
              <a:t>在化学领域，他发现了铝元素。</a:t>
            </a:r>
            <a:endParaRPr lang="en-US" altLang="zh-CN" sz="1600" dirty="0"/>
          </a:p>
        </p:txBody>
      </p:sp>
      <p:pic>
        <p:nvPicPr>
          <p:cNvPr id="10" name="Picture 43" descr="format,f_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376623"/>
            <a:ext cx="1230312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084763"/>
            <a:ext cx="4878542" cy="3220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73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75556" y="584684"/>
            <a:ext cx="8280920" cy="73866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•"/>
              <a:defRPr sz="32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marL="457200" indent="-4572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1820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年：</a:t>
            </a:r>
            <a:r>
              <a:rPr lang="zh-CN" altLang="en-US" sz="2800" dirty="0"/>
              <a:t>电流产生磁场且相互作用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───</a:t>
            </a:r>
            <a:r>
              <a:rPr lang="zh-CN" altLang="en-US" sz="2800" dirty="0"/>
              <a:t>安培定律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699394" y="1268413"/>
            <a:ext cx="5761038" cy="1512887"/>
          </a:xfrm>
          <a:prstGeom prst="rect">
            <a:avLst/>
          </a:prstGeom>
          <a:gradFill rotWithShape="1">
            <a:gsLst>
              <a:gs pos="0">
                <a:srgbClr val="765E5E"/>
              </a:gs>
              <a:gs pos="100000">
                <a:srgbClr val="FFCC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spcBef>
                <a:spcPct val="20000"/>
              </a:spcBef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spcBef>
                <a:spcPct val="20000"/>
              </a:spcBef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spcBef>
                <a:spcPct val="20000"/>
              </a:spcBef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spcBef>
                <a:spcPct val="20000"/>
              </a:spcBef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1600" dirty="0"/>
              <a:t>安德烈</a:t>
            </a:r>
            <a:r>
              <a:rPr lang="en-US" altLang="zh-CN" sz="1600" dirty="0"/>
              <a:t>·</a:t>
            </a:r>
            <a:r>
              <a:rPr lang="zh-CN" altLang="en-US" sz="1600" dirty="0"/>
              <a:t>玛丽</a:t>
            </a:r>
            <a:r>
              <a:rPr lang="en-US" altLang="zh-CN" sz="1600" dirty="0"/>
              <a:t>·</a:t>
            </a:r>
            <a:r>
              <a:rPr lang="zh-CN" altLang="en-US" sz="1600" dirty="0"/>
              <a:t>安培（</a:t>
            </a:r>
            <a:r>
              <a:rPr lang="en-US" altLang="zh-CN" sz="1600" dirty="0"/>
              <a:t>1775— 1836</a:t>
            </a:r>
            <a:r>
              <a:rPr lang="zh-CN" altLang="en-US" sz="1600" dirty="0"/>
              <a:t>），法国物理学家、化学家和</a:t>
            </a:r>
          </a:p>
          <a:p>
            <a:pPr algn="l">
              <a:spcBef>
                <a:spcPct val="0"/>
              </a:spcBef>
            </a:pPr>
            <a:r>
              <a:rPr lang="zh-CN" altLang="en-US" sz="1600" dirty="0"/>
              <a:t>数学家。最主要的成就是</a:t>
            </a:r>
            <a:r>
              <a:rPr lang="en-US" altLang="zh-CN" sz="1600" dirty="0"/>
              <a:t>1820</a:t>
            </a:r>
            <a:r>
              <a:rPr lang="zh-CN" altLang="en-US" sz="1600" dirty="0"/>
              <a:t>～</a:t>
            </a:r>
            <a:r>
              <a:rPr lang="en-US" altLang="zh-CN" sz="1600" dirty="0"/>
              <a:t>1827</a:t>
            </a:r>
            <a:r>
              <a:rPr lang="zh-CN" altLang="en-US" sz="1600" dirty="0"/>
              <a:t>年对</a:t>
            </a:r>
            <a:r>
              <a:rPr lang="zh-CN" altLang="en-US" sz="1600" dirty="0">
                <a:solidFill>
                  <a:srgbClr val="A50021"/>
                </a:solidFill>
                <a:hlinkClick r:id="rId2"/>
              </a:rPr>
              <a:t>电磁</a:t>
            </a:r>
            <a:r>
              <a:rPr lang="zh-CN" altLang="en-US" sz="1600" dirty="0"/>
              <a:t>作用的研究，</a:t>
            </a:r>
          </a:p>
          <a:p>
            <a:pPr algn="l">
              <a:spcBef>
                <a:spcPct val="0"/>
              </a:spcBef>
            </a:pPr>
            <a:r>
              <a:rPr lang="zh-CN" altLang="en-US" sz="1600" dirty="0"/>
              <a:t>他被</a:t>
            </a:r>
            <a:r>
              <a:rPr lang="zh-CN" altLang="en-US" sz="1600" dirty="0">
                <a:hlinkClick r:id="rId3"/>
              </a:rPr>
              <a:t>麦克斯韦</a:t>
            </a:r>
            <a:r>
              <a:rPr lang="zh-CN" altLang="en-US" sz="1600" dirty="0"/>
              <a:t>誉为“电学中的</a:t>
            </a:r>
            <a:r>
              <a:rPr lang="zh-CN" altLang="en-US" sz="1600" dirty="0">
                <a:hlinkClick r:id="rId4"/>
              </a:rPr>
              <a:t>牛顿</a:t>
            </a:r>
            <a:r>
              <a:rPr lang="zh-CN" altLang="en-US" sz="1600" dirty="0"/>
              <a:t>” 。</a:t>
            </a:r>
          </a:p>
          <a:p>
            <a:pPr algn="l">
              <a:spcBef>
                <a:spcPct val="0"/>
              </a:spcBef>
            </a:pPr>
            <a:r>
              <a:rPr lang="zh-CN" altLang="en-US" sz="1600" dirty="0"/>
              <a:t>电流的国际单位</a:t>
            </a:r>
            <a:r>
              <a:rPr lang="zh-CN" altLang="en-US" sz="1600" dirty="0">
                <a:hlinkClick r:id="rId5"/>
              </a:rPr>
              <a:t>安培</a:t>
            </a:r>
            <a:r>
              <a:rPr lang="zh-CN" altLang="en-US" sz="1600" dirty="0"/>
              <a:t>即以其姓氏命名</a:t>
            </a:r>
            <a:endParaRPr lang="en-US" altLang="zh-CN" sz="1600" dirty="0"/>
          </a:p>
        </p:txBody>
      </p:sp>
      <p:pic>
        <p:nvPicPr>
          <p:cNvPr id="7" name="Picture 41" descr="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507" y="1268413"/>
            <a:ext cx="1511300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8" descr="watermark,g_7,image_d2F0ZXIvYmFpa2U3Mg==,xp_5,yp_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2924944"/>
            <a:ext cx="3277915" cy="319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604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75556" y="584684"/>
            <a:ext cx="8280920" cy="73866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•"/>
              <a:defRPr sz="32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marL="457200" indent="-4572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1831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年：───法拉第电磁感应</a:t>
            </a:r>
            <a:r>
              <a:rPr lang="zh-CN" altLang="en-US" sz="2800" dirty="0"/>
              <a:t>定律</a:t>
            </a:r>
            <a:r>
              <a:rPr lang="en-US" altLang="zh-CN" sz="2800" dirty="0"/>
              <a:t>(</a:t>
            </a:r>
            <a:r>
              <a:rPr lang="zh-CN" altLang="en-US" sz="2800" dirty="0"/>
              <a:t>磁生电</a:t>
            </a:r>
            <a:r>
              <a:rPr lang="en-US" altLang="zh-CN" sz="2800" dirty="0"/>
              <a:t>)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Picture 10" descr="迈克尔·法拉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268413"/>
            <a:ext cx="1760537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914650" y="1273175"/>
            <a:ext cx="5329238" cy="1311275"/>
          </a:xfrm>
          <a:prstGeom prst="rect">
            <a:avLst/>
          </a:prstGeom>
          <a:gradFill rotWithShape="1">
            <a:gsLst>
              <a:gs pos="0">
                <a:srgbClr val="765E5E"/>
              </a:gs>
              <a:gs pos="100000">
                <a:srgbClr val="FFCC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spcBef>
                <a:spcPct val="20000"/>
              </a:spcBef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spcBef>
                <a:spcPct val="20000"/>
              </a:spcBef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spcBef>
                <a:spcPct val="20000"/>
              </a:spcBef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spcBef>
                <a:spcPct val="20000"/>
              </a:spcBef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spcBef>
                <a:spcPct val="20000"/>
              </a:spcBef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/>
              <a:t>迈克尔</a:t>
            </a:r>
            <a:r>
              <a:rPr lang="en-US" altLang="zh-CN"/>
              <a:t>·</a:t>
            </a:r>
            <a:r>
              <a:rPr lang="zh-CN" altLang="en-US"/>
              <a:t>法拉第（</a:t>
            </a:r>
            <a:r>
              <a:rPr lang="en-US" altLang="zh-CN"/>
              <a:t>1791</a:t>
            </a:r>
            <a:r>
              <a:rPr lang="zh-CN" altLang="en-US"/>
              <a:t>～</a:t>
            </a:r>
            <a:r>
              <a:rPr lang="en-US" altLang="zh-CN"/>
              <a:t>1867</a:t>
            </a:r>
            <a:r>
              <a:rPr lang="zh-CN" altLang="en-US"/>
              <a:t>），世界著名的自学成才的科学家，英国</a:t>
            </a:r>
            <a:r>
              <a:rPr lang="zh-CN" altLang="en-US">
                <a:hlinkClick r:id="rId3"/>
              </a:rPr>
              <a:t>物理学家</a:t>
            </a:r>
            <a:r>
              <a:rPr lang="zh-CN" altLang="en-US"/>
              <a:t>、</a:t>
            </a:r>
            <a:r>
              <a:rPr lang="zh-CN" altLang="en-US">
                <a:hlinkClick r:id="rId4"/>
              </a:rPr>
              <a:t>化学家</a:t>
            </a:r>
            <a:r>
              <a:rPr lang="zh-CN" altLang="en-US"/>
              <a:t>；发明家即</a:t>
            </a:r>
            <a:r>
              <a:rPr lang="zh-CN" altLang="en-US">
                <a:hlinkClick r:id="rId5"/>
              </a:rPr>
              <a:t>发电机</a:t>
            </a:r>
            <a:r>
              <a:rPr lang="zh-CN" altLang="en-US"/>
              <a:t>和</a:t>
            </a:r>
            <a:r>
              <a:rPr lang="zh-CN" altLang="en-US">
                <a:hlinkClick r:id="rId6"/>
              </a:rPr>
              <a:t>电动机</a:t>
            </a:r>
            <a:r>
              <a:rPr lang="zh-CN" altLang="en-US"/>
              <a:t>的发明者；通过电磁感应实验证明了磁生电，发明了矢量线。</a:t>
            </a:r>
            <a:endParaRPr lang="en-US" altLang="zh-CN"/>
          </a:p>
        </p:txBody>
      </p:sp>
      <p:pic>
        <p:nvPicPr>
          <p:cNvPr id="6" name="Picture 20" descr="aa78466669d044858e2af4f9c628d163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997200"/>
            <a:ext cx="2736850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3851275" y="2997200"/>
            <a:ext cx="4392613" cy="977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3000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1820</a:t>
            </a:r>
            <a:r>
              <a:rPr kumimoji="1" lang="zh-CN" altLang="en-US" sz="20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年奥斯特：发现电流的磁效应</a:t>
            </a:r>
          </a:p>
          <a:p>
            <a:pPr algn="just" eaLnBrk="1" hangingPunct="1">
              <a:lnSpc>
                <a:spcPct val="130000"/>
              </a:lnSpc>
              <a:spcBef>
                <a:spcPct val="3000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1831</a:t>
            </a:r>
            <a:r>
              <a:rPr kumimoji="1" lang="zh-CN" altLang="en-US" sz="20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年</a:t>
            </a:r>
            <a:r>
              <a:rPr kumimoji="1" lang="zh-CN" altLang="en-US" sz="2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法拉第：电磁感应定律 </a:t>
            </a:r>
          </a:p>
        </p:txBody>
      </p: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6588125" y="4149725"/>
            <a:ext cx="1638300" cy="1582738"/>
            <a:chOff x="4105" y="437"/>
            <a:chExt cx="1530" cy="163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4105" y="437"/>
              <a:ext cx="1530" cy="1632"/>
            </a:xfrm>
            <a:prstGeom prst="rect">
              <a:avLst/>
            </a:prstGeom>
            <a:solidFill>
              <a:srgbClr val="58A876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5000"/>
                </a:spcBef>
                <a:buClrTx/>
                <a:buFontTx/>
                <a:buNone/>
              </a:pPr>
              <a:endParaRPr lang="zh-CN" altLang="zh-CN" sz="2000" b="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pic>
          <p:nvPicPr>
            <p:cNvPr id="10" name="Picture 6" descr="4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" y="564"/>
              <a:ext cx="1306" cy="14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4356100" y="4149725"/>
          <a:ext cx="17081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09690" imgH="276210" progId="Equation.DSMT4">
                  <p:embed/>
                </p:oleObj>
              </mc:Choice>
              <mc:Fallback>
                <p:oleObj name="Equation" r:id="rId9" imgW="609690" imgH="276210" progId="Equation.DSMT4">
                  <p:embed/>
                  <p:pic>
                    <p:nvPicPr>
                      <p:cNvPr id="5990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149725"/>
                        <a:ext cx="1708150" cy="86836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463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75556" y="584684"/>
            <a:ext cx="8280920" cy="73866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•"/>
              <a:defRPr sz="32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marL="457200" indent="-4572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1861-1864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年：───</a:t>
            </a:r>
            <a:r>
              <a:rPr lang="zh-CN" altLang="en-US" sz="2800" dirty="0"/>
              <a:t>麦克斯韦方程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916238" y="1196975"/>
            <a:ext cx="5329237" cy="2530475"/>
          </a:xfrm>
          <a:prstGeom prst="rect">
            <a:avLst/>
          </a:prstGeom>
          <a:gradFill rotWithShape="1">
            <a:gsLst>
              <a:gs pos="0">
                <a:srgbClr val="765E5E"/>
              </a:gs>
              <a:gs pos="100000">
                <a:srgbClr val="FFCC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spcBef>
                <a:spcPct val="20000"/>
              </a:spcBef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spcBef>
                <a:spcPct val="20000"/>
              </a:spcBef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spcBef>
                <a:spcPct val="20000"/>
              </a:spcBef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spcBef>
                <a:spcPct val="20000"/>
              </a:spcBef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spcBef>
                <a:spcPct val="20000"/>
              </a:spcBef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dirty="0"/>
              <a:t>詹姆斯</a:t>
            </a:r>
            <a:r>
              <a:rPr lang="en-US" altLang="zh-CN" dirty="0"/>
              <a:t>·</a:t>
            </a:r>
            <a:r>
              <a:rPr lang="zh-CN" altLang="en-US" dirty="0"/>
              <a:t>克拉克</a:t>
            </a:r>
            <a:r>
              <a:rPr lang="en-US" altLang="zh-CN" dirty="0"/>
              <a:t>·</a:t>
            </a:r>
            <a:r>
              <a:rPr lang="zh-CN" altLang="en-US" dirty="0"/>
              <a:t>麦克斯韦（</a:t>
            </a:r>
            <a:r>
              <a:rPr lang="en-US" altLang="zh-CN" dirty="0"/>
              <a:t>1831〜1879</a:t>
            </a:r>
            <a:r>
              <a:rPr lang="zh-CN" altLang="en-US" dirty="0"/>
              <a:t>），英国</a:t>
            </a:r>
            <a:r>
              <a:rPr lang="zh-CN" altLang="en-US" dirty="0">
                <a:hlinkClick r:id="rId2"/>
              </a:rPr>
              <a:t>物理学家</a:t>
            </a:r>
            <a:r>
              <a:rPr lang="zh-CN" altLang="en-US" dirty="0"/>
              <a:t>、</a:t>
            </a:r>
            <a:r>
              <a:rPr lang="zh-CN" altLang="en-US" dirty="0">
                <a:hlinkClick r:id="rId3"/>
              </a:rPr>
              <a:t>数学家</a:t>
            </a:r>
            <a:r>
              <a:rPr lang="zh-CN" altLang="en-US" dirty="0"/>
              <a:t>。</a:t>
            </a:r>
            <a:r>
              <a:rPr lang="zh-CN" altLang="en-US" dirty="0">
                <a:hlinkClick r:id="rId4"/>
              </a:rPr>
              <a:t>经典电动力学</a:t>
            </a:r>
            <a:r>
              <a:rPr lang="zh-CN" altLang="en-US" dirty="0"/>
              <a:t>的创始人，</a:t>
            </a:r>
            <a:r>
              <a:rPr lang="zh-CN" altLang="en-US" dirty="0">
                <a:hlinkClick r:id="rId5"/>
              </a:rPr>
              <a:t>统计物理学</a:t>
            </a:r>
            <a:r>
              <a:rPr lang="zh-CN" altLang="en-US" dirty="0"/>
              <a:t>的奠基人之一。</a:t>
            </a:r>
          </a:p>
          <a:p>
            <a:pPr algn="l">
              <a:spcBef>
                <a:spcPct val="0"/>
              </a:spcBef>
            </a:pPr>
            <a:r>
              <a:rPr lang="en-US" altLang="zh-CN" dirty="0"/>
              <a:t>1873</a:t>
            </a:r>
            <a:r>
              <a:rPr lang="zh-CN" altLang="en-US" dirty="0"/>
              <a:t>年出版的</a:t>
            </a:r>
            <a:r>
              <a:rPr lang="en-US" altLang="zh-CN" dirty="0"/>
              <a:t>《</a:t>
            </a:r>
            <a:r>
              <a:rPr lang="zh-CN" altLang="en-US" dirty="0"/>
              <a:t>论电和磁</a:t>
            </a:r>
            <a:r>
              <a:rPr lang="en-US" altLang="zh-CN" dirty="0"/>
              <a:t>》</a:t>
            </a:r>
            <a:r>
              <a:rPr lang="zh-CN" altLang="en-US" dirty="0"/>
              <a:t>，也被尊为继牛顿</a:t>
            </a:r>
            <a:r>
              <a:rPr lang="en-US" altLang="zh-CN" dirty="0"/>
              <a:t>《</a:t>
            </a:r>
            <a:r>
              <a:rPr lang="zh-CN" altLang="en-US" dirty="0">
                <a:hlinkClick r:id="rId6"/>
              </a:rPr>
              <a:t>自然哲学的数学原理</a:t>
            </a:r>
            <a:r>
              <a:rPr lang="en-US" altLang="zh-CN" dirty="0"/>
              <a:t>》</a:t>
            </a:r>
            <a:r>
              <a:rPr lang="zh-CN" altLang="en-US" dirty="0"/>
              <a:t>之后的一部最重要的物理学经典。麦克斯韦被普遍认为是对物理学最有影响力的物理学家之一。没有</a:t>
            </a:r>
            <a:r>
              <a:rPr lang="zh-CN" altLang="en-US" dirty="0">
                <a:hlinkClick r:id="rId7"/>
              </a:rPr>
              <a:t>电磁学</a:t>
            </a:r>
            <a:r>
              <a:rPr lang="zh-CN" altLang="en-US" dirty="0"/>
              <a:t>就没有现代</a:t>
            </a:r>
            <a:r>
              <a:rPr lang="zh-CN" altLang="en-US" dirty="0">
                <a:hlinkClick r:id="rId8"/>
              </a:rPr>
              <a:t>电工学</a:t>
            </a:r>
            <a:r>
              <a:rPr lang="zh-CN" altLang="en-US" dirty="0"/>
              <a:t>，也就不可能有现代文明。</a:t>
            </a:r>
            <a:endParaRPr lang="en-US" altLang="zh-CN" dirty="0"/>
          </a:p>
        </p:txBody>
      </p:sp>
      <p:sp>
        <p:nvSpPr>
          <p:cNvPr id="5" name="Text Box 38"/>
          <p:cNvSpPr txBox="1">
            <a:spLocks noChangeArrowheads="1"/>
          </p:cNvSpPr>
          <p:nvPr/>
        </p:nvSpPr>
        <p:spPr bwMode="auto">
          <a:xfrm>
            <a:off x="827088" y="4076700"/>
            <a:ext cx="7559675" cy="147732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30000"/>
              </a:spcBef>
              <a:buClrTx/>
              <a:buFontTx/>
              <a:buNone/>
            </a:pPr>
            <a:r>
              <a:rPr kumimoji="1"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法拉第，   </a:t>
            </a:r>
            <a:r>
              <a:rPr kumimoji="1" lang="en-US" altLang="zh-CN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1831</a:t>
            </a:r>
            <a:r>
              <a:rPr kumimoji="1"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年：电磁感应定律 </a:t>
            </a:r>
          </a:p>
          <a:p>
            <a:pPr algn="just" eaLnBrk="1" hangingPunct="1">
              <a:lnSpc>
                <a:spcPct val="130000"/>
              </a:lnSpc>
              <a:spcBef>
                <a:spcPct val="30000"/>
              </a:spcBef>
              <a:buClrTx/>
              <a:buFontTx/>
              <a:buNone/>
            </a:pPr>
            <a:r>
              <a:rPr kumimoji="1"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麦克斯韦， </a:t>
            </a:r>
            <a:r>
              <a:rPr kumimoji="1" lang="en-US" altLang="zh-CN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1861</a:t>
            </a:r>
            <a:r>
              <a:rPr kumimoji="1"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年：</a:t>
            </a:r>
            <a:r>
              <a:rPr kumimoji="1" lang="en-US" altLang="zh-CN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《</a:t>
            </a:r>
            <a:r>
              <a:rPr kumimoji="1"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论物理力线</a:t>
            </a:r>
            <a:r>
              <a:rPr kumimoji="1" lang="en-US" altLang="zh-CN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》</a:t>
            </a:r>
            <a:r>
              <a:rPr kumimoji="1"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提出位移电流</a:t>
            </a:r>
          </a:p>
          <a:p>
            <a:pPr algn="just" eaLnBrk="1" hangingPunct="1">
              <a:lnSpc>
                <a:spcPct val="130000"/>
              </a:lnSpc>
              <a:spcBef>
                <a:spcPct val="30000"/>
              </a:spcBef>
              <a:buClrTx/>
              <a:buFontTx/>
              <a:buNone/>
            </a:pPr>
            <a:r>
              <a:rPr kumimoji="1" lang="en-US" altLang="zh-CN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       1864</a:t>
            </a:r>
            <a:r>
              <a:rPr kumimoji="1"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年：</a:t>
            </a:r>
            <a:r>
              <a:rPr kumimoji="1" lang="en-US" altLang="zh-CN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《</a:t>
            </a:r>
            <a:r>
              <a:rPr kumimoji="1"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电磁场的动力学理论</a:t>
            </a:r>
            <a:r>
              <a:rPr kumimoji="1" lang="en-US" altLang="zh-CN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》</a:t>
            </a:r>
            <a:r>
              <a:rPr kumimoji="1"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建立麦克斯韦方程</a:t>
            </a:r>
          </a:p>
        </p:txBody>
      </p:sp>
      <p:pic>
        <p:nvPicPr>
          <p:cNvPr id="6" name="Picture 16" descr="watermark,g_7,image_d2F0ZXIvYmFpa2U4MA==,xp_5,yp_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1196975"/>
            <a:ext cx="1936750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33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10565</TotalTime>
  <Words>780</Words>
  <Application>Microsoft Office PowerPoint</Application>
  <PresentationFormat>全屏显示(4:3)</PresentationFormat>
  <Paragraphs>76</Paragraphs>
  <Slides>14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等线</vt:lpstr>
      <vt:lpstr>黑体</vt:lpstr>
      <vt:lpstr>华文行楷</vt:lpstr>
      <vt:lpstr>楷体_GB2312</vt:lpstr>
      <vt:lpstr>宋体</vt:lpstr>
      <vt:lpstr>微软雅黑</vt:lpstr>
      <vt:lpstr>Arial</vt:lpstr>
      <vt:lpstr>Arial</vt:lpstr>
      <vt:lpstr>Calibri</vt:lpstr>
      <vt:lpstr>Times New Roman</vt:lpstr>
      <vt:lpstr>Verdana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汇报、开题报告、毕业答辩PPT模板</dc:title>
  <dc:subject>PPT模板</dc:subject>
  <dc:creator>聪明的丁喜</dc:creator>
  <cp:lastModifiedBy>apple</cp:lastModifiedBy>
  <cp:revision>961</cp:revision>
  <cp:lastPrinted>2018-11-28T03:00:44Z</cp:lastPrinted>
  <dcterms:modified xsi:type="dcterms:W3CDTF">2021-03-01T01:29:44Z</dcterms:modified>
</cp:coreProperties>
</file>