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C11C4-73C5-4ABF-9ADC-7B10A9886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8D88A4-4E74-473B-AE8F-6B5C472B3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76B0C9-E6CE-4652-888D-3407CB88E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9CD6C-D03C-4318-8E56-B93F65D6AF63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95D435-5B3C-44B9-8A5B-43CAACC2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0979F1-F7E7-43FE-9B94-59F79967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109D-6E6F-49DF-A2B4-B8EF727D4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97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4946E-010F-4C4F-98EC-AF094611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2E845C-1033-4F91-BBE8-68682D00B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A8031D-87F0-465C-9348-6B80B67F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9CD6C-D03C-4318-8E56-B93F65D6AF63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E6027-98D2-4B45-A78E-ADE1F341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F02CAE-FBE6-412A-AC83-A022068F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109D-6E6F-49DF-A2B4-B8EF727D4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13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1A29ED-1BD8-4C3E-997D-F755C365A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E223DF-FB52-45C6-9C2A-314739AD9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85E94E-B6F9-4C06-8769-0EA55B43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9CD6C-D03C-4318-8E56-B93F65D6AF63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B56EB-785D-4546-8517-6C661EA6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0FDB72-0FD4-4478-B7E1-54AA2DB5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109D-6E6F-49DF-A2B4-B8EF727D4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56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C1649-506E-4E09-96FD-50DE0486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82B248-E608-4412-8CC4-D370F76D2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C09ED7-5E2B-4D3D-A4D4-A697F9FC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9CD6C-D03C-4318-8E56-B93F65D6AF63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95B36F-0082-4D62-9B1D-4D3AFFE7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CAD734-1DE7-4F3D-B7EB-41B697F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109D-6E6F-49DF-A2B4-B8EF727D4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34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B2E66-CAA0-4D44-AE4C-D290D796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BBACD8-B9F4-4D86-BC14-77EE15C9F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11796-74EE-4A7C-A82C-FF67AED3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9CD6C-D03C-4318-8E56-B93F65D6AF63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86849-D85E-4500-A516-4916183B9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81322-D16A-4FCE-A448-4BB54826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109D-6E6F-49DF-A2B4-B8EF727D4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40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F3862-41FE-40E1-BEB1-29BA66CB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B8711-C7AB-4C63-9694-0510575D6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53420D-1BF3-4669-AA9C-11B30FF33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1F636F-FA37-4116-9108-3B30EE77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9CD6C-D03C-4318-8E56-B93F65D6AF63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324A58-A7D8-4E8C-BEA5-278CB390D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9CD89F-7E16-4923-95D6-0DBDD047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109D-6E6F-49DF-A2B4-B8EF727D4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91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AFBE0-6192-41C5-B59D-591A3FDE4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C4A626-C36F-412F-B71F-D7A2C4BAD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E7B603-6856-496E-AACC-E5C2055A7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B7771A-2DB2-4D59-B513-240FA2798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3EF43B-4BD2-4E85-8B0B-04C3A36B7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49A3DA-96F6-4BA2-95AE-4D341C590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9CD6C-D03C-4318-8E56-B93F65D6AF63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1D44D9-F000-4425-AA4B-4064FDE5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4CD9F7-C704-4229-936C-133F2893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109D-6E6F-49DF-A2B4-B8EF727D4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5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CFD07-3A2F-4757-ABFE-401465FD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5BF05F-BB0F-4835-BC91-95EDA70B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9CD6C-D03C-4318-8E56-B93F65D6AF63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1CA67D-66A0-40A8-8B44-81D2706E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793974-0B4C-4C57-B84A-3CA2B7F8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109D-6E6F-49DF-A2B4-B8EF727D4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12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F19004-93D2-4D6A-8D7F-CBB58E48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9CD6C-D03C-4318-8E56-B93F65D6AF63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369A04-E9CF-4D7A-9E5E-14F25B28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97FFA4-8E60-4FC7-AF65-A88941F9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109D-6E6F-49DF-A2B4-B8EF727D4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19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CC61F-1045-45C6-B934-24C429AC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375D1-1F42-468E-8AB3-C844568EF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DA95CC-B0B2-4648-A16C-2CFA282FE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C6587C-A679-4753-A58E-A41F3D5D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9CD6C-D03C-4318-8E56-B93F65D6AF63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A875EC-5ED8-4D3D-8D7D-1BF856B2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448164-2165-4418-8DB8-F3EB584F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109D-6E6F-49DF-A2B4-B8EF727D4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35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E3B87-3BD4-446A-9AC0-ECC729979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2A94C0-AC5E-4566-AFE6-2E2A309F0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81F36E-1E2F-47B6-9F70-C02611327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A4D9CA-6B6F-4578-A2FA-ACDA178A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9CD6C-D03C-4318-8E56-B93F65D6AF63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2F0583-E96D-4D0D-8045-B1A286AF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8DE0DE-1877-4650-8F66-3DFA1883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109D-6E6F-49DF-A2B4-B8EF727D4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63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9FE6D0-5647-4C1E-BBDC-3BDFED9CB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5BEE85-18D5-4D58-914E-8978126E7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BEEF5-3D84-4C90-AD29-4D4A26822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9CD6C-D03C-4318-8E56-B93F65D6AF63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07C03-5416-40E9-A99B-92DE6F3BE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912420-C9CD-469C-BDF4-EF94AF60B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3109D-6E6F-49DF-A2B4-B8EF727D4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25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35183-E9E7-4AAC-A808-7E91E8ECD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597"/>
            <a:ext cx="9144000" cy="983528"/>
          </a:xfrm>
        </p:spPr>
        <p:txBody>
          <a:bodyPr/>
          <a:lstStyle/>
          <a:p>
            <a:r>
              <a:rPr lang="zh-CN" altLang="en-US" dirty="0"/>
              <a:t>生物传感器介绍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3D475D-37F6-4C25-9D43-A4A93779AD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32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6CBB5B88-8066-4817-B5F6-43087CB66523}"/>
              </a:ext>
            </a:extLst>
          </p:cNvPr>
          <p:cNvSpPr/>
          <p:nvPr/>
        </p:nvSpPr>
        <p:spPr>
          <a:xfrm>
            <a:off x="6459243" y="1305017"/>
            <a:ext cx="5454589" cy="511353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4052667D-DF9D-4830-8E03-3C31A22F96A4}"/>
              </a:ext>
            </a:extLst>
          </p:cNvPr>
          <p:cNvSpPr/>
          <p:nvPr/>
        </p:nvSpPr>
        <p:spPr>
          <a:xfrm>
            <a:off x="456460" y="1305017"/>
            <a:ext cx="5620517" cy="51135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A2C35F-1777-429E-9F36-95277FD75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460" y="316262"/>
            <a:ext cx="10515600" cy="753461"/>
          </a:xfrm>
        </p:spPr>
        <p:txBody>
          <a:bodyPr/>
          <a:lstStyle/>
          <a:p>
            <a:r>
              <a:rPr lang="zh-CN" altLang="en-US" dirty="0"/>
              <a:t>什么是生物传感器？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E73AA-1948-4E57-BEEA-3D1F9B36D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637" y="1475221"/>
            <a:ext cx="3272161" cy="555033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传统传感器构成</a:t>
            </a: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19415B4-E9B4-4176-B923-E01A67D14F2A}"/>
              </a:ext>
            </a:extLst>
          </p:cNvPr>
          <p:cNvSpPr txBox="1">
            <a:spLocks/>
          </p:cNvSpPr>
          <p:nvPr/>
        </p:nvSpPr>
        <p:spPr>
          <a:xfrm>
            <a:off x="7524562" y="1472843"/>
            <a:ext cx="3323949" cy="536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/>
              <a:t>生物传感器构成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D9995C-36F0-44B5-B2D6-E95A5B7FDBFF}"/>
              </a:ext>
            </a:extLst>
          </p:cNvPr>
          <p:cNvSpPr/>
          <p:nvPr/>
        </p:nvSpPr>
        <p:spPr>
          <a:xfrm>
            <a:off x="2325210" y="2220311"/>
            <a:ext cx="3338742" cy="93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敏感元件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（由</a:t>
            </a:r>
            <a:r>
              <a:rPr lang="zh-CN" altLang="en-US" b="1" dirty="0">
                <a:solidFill>
                  <a:schemeClr val="tx1"/>
                </a:solidFill>
              </a:rPr>
              <a:t>化学或物理</a:t>
            </a:r>
            <a:r>
              <a:rPr lang="zh-CN" altLang="en-US" dirty="0">
                <a:solidFill>
                  <a:schemeClr val="tx1"/>
                </a:solidFill>
              </a:rPr>
              <a:t>敏感材料制成）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BDAF3AD-1250-406B-BF46-8F17D6E8FF03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1779083" y="2685507"/>
            <a:ext cx="546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D0DBD02-3613-4C0E-A1FE-69ADF55EC3F1}"/>
              </a:ext>
            </a:extLst>
          </p:cNvPr>
          <p:cNvSpPr txBox="1"/>
          <p:nvPr/>
        </p:nvSpPr>
        <p:spPr>
          <a:xfrm>
            <a:off x="549701" y="2485452"/>
            <a:ext cx="1229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外部信号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A283CCF-CD67-4350-80F3-C30E0B12B1CB}"/>
              </a:ext>
            </a:extLst>
          </p:cNvPr>
          <p:cNvSpPr/>
          <p:nvPr/>
        </p:nvSpPr>
        <p:spPr>
          <a:xfrm>
            <a:off x="2970410" y="3715292"/>
            <a:ext cx="2044824" cy="513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能量转换元件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EC2FBFD-EB6F-4845-843B-C972EB509579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 flipH="1">
            <a:off x="3992822" y="3150703"/>
            <a:ext cx="1759" cy="56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98DE8918-69D9-4D6E-BA34-FF8CDACF8984}"/>
              </a:ext>
            </a:extLst>
          </p:cNvPr>
          <p:cNvSpPr/>
          <p:nvPr/>
        </p:nvSpPr>
        <p:spPr>
          <a:xfrm>
            <a:off x="2970410" y="4802446"/>
            <a:ext cx="2044824" cy="513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信号变换电路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3733716-2BE4-49F9-8446-47D5BDF3B187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992822" y="4228432"/>
            <a:ext cx="0" cy="57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73CD3FC-744A-4484-8C42-DD25E6DEF02B}"/>
              </a:ext>
            </a:extLst>
          </p:cNvPr>
          <p:cNvSpPr txBox="1"/>
          <p:nvPr/>
        </p:nvSpPr>
        <p:spPr>
          <a:xfrm>
            <a:off x="3435437" y="5848323"/>
            <a:ext cx="1118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电信号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94B0EA0-0A87-4AE4-8256-728CCF0DE1E0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3992822" y="5315586"/>
            <a:ext cx="1758" cy="532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0D4C962-80EF-4BD1-88F3-6F926A9A3A1E}"/>
              </a:ext>
            </a:extLst>
          </p:cNvPr>
          <p:cNvSpPr/>
          <p:nvPr/>
        </p:nvSpPr>
        <p:spPr>
          <a:xfrm>
            <a:off x="6981918" y="2221841"/>
            <a:ext cx="2526065" cy="930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敏感元件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由</a:t>
            </a:r>
            <a:r>
              <a:rPr lang="zh-CN" altLang="en-US" b="1" dirty="0">
                <a:solidFill>
                  <a:schemeClr val="tx1"/>
                </a:solidFill>
              </a:rPr>
              <a:t>生物</a:t>
            </a:r>
            <a:r>
              <a:rPr lang="zh-CN" altLang="en-US" dirty="0">
                <a:solidFill>
                  <a:schemeClr val="tx1"/>
                </a:solidFill>
              </a:rPr>
              <a:t>敏感材料制成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DD9A105-4102-47BF-823C-35598FDEAE20}"/>
              </a:ext>
            </a:extLst>
          </p:cNvPr>
          <p:cNvSpPr/>
          <p:nvPr/>
        </p:nvSpPr>
        <p:spPr>
          <a:xfrm>
            <a:off x="7191836" y="3715292"/>
            <a:ext cx="2106227" cy="513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能量转换元件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E8AE24A-3051-42AA-AD54-4F811840DE61}"/>
              </a:ext>
            </a:extLst>
          </p:cNvPr>
          <p:cNvSpPr/>
          <p:nvPr/>
        </p:nvSpPr>
        <p:spPr>
          <a:xfrm>
            <a:off x="7191834" y="4803367"/>
            <a:ext cx="2106227" cy="513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信号变换电路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66C6FC2-0A1E-4F3B-B362-7802FD1EC8FE}"/>
              </a:ext>
            </a:extLst>
          </p:cNvPr>
          <p:cNvSpPr txBox="1"/>
          <p:nvPr/>
        </p:nvSpPr>
        <p:spPr>
          <a:xfrm>
            <a:off x="7685806" y="5848323"/>
            <a:ext cx="1118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电信号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7DDD98C-C1E1-4EBA-AC24-CBFC022501E9}"/>
              </a:ext>
            </a:extLst>
          </p:cNvPr>
          <p:cNvSpPr txBox="1"/>
          <p:nvPr/>
        </p:nvSpPr>
        <p:spPr>
          <a:xfrm>
            <a:off x="10390228" y="2485452"/>
            <a:ext cx="1229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外部信号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95422D8-C525-423E-BF77-97807FF7A465}"/>
              </a:ext>
            </a:extLst>
          </p:cNvPr>
          <p:cNvCxnSpPr>
            <a:cxnSpLocks/>
            <a:stCxn id="52" idx="1"/>
            <a:endCxn id="30" idx="3"/>
          </p:cNvCxnSpPr>
          <p:nvPr/>
        </p:nvCxnSpPr>
        <p:spPr>
          <a:xfrm flipH="1">
            <a:off x="9507983" y="2685507"/>
            <a:ext cx="882245" cy="153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689ED46-D058-4521-A3FF-FBA848A2F7CE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8244950" y="3152233"/>
            <a:ext cx="1" cy="56305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BAE21E9-F75D-4714-B2B6-9CEF9B701FB5}"/>
              </a:ext>
            </a:extLst>
          </p:cNvPr>
          <p:cNvCxnSpPr>
            <a:cxnSpLocks/>
            <a:stCxn id="31" idx="2"/>
            <a:endCxn id="50" idx="0"/>
          </p:cNvCxnSpPr>
          <p:nvPr/>
        </p:nvCxnSpPr>
        <p:spPr>
          <a:xfrm flipH="1">
            <a:off x="8244948" y="4228432"/>
            <a:ext cx="2" cy="57493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0003A66-09D8-4F53-84F5-F88CF7E10959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8244948" y="5316507"/>
            <a:ext cx="1" cy="53181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94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5" grpId="0" animBg="1"/>
      <p:bldP spid="3" grpId="0" build="p"/>
      <p:bldP spid="4" grpId="0"/>
      <p:bldP spid="5" grpId="0" animBg="1"/>
      <p:bldP spid="9" grpId="0"/>
      <p:bldP spid="17" grpId="0" animBg="1"/>
      <p:bldP spid="20" grpId="0" animBg="1"/>
      <p:bldP spid="25" grpId="0"/>
      <p:bldP spid="30" grpId="0" animBg="1"/>
      <p:bldP spid="31" grpId="0" animBg="1"/>
      <p:bldP spid="50" grpId="0" animBg="1"/>
      <p:bldP spid="51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360D7AB8-BC6A-4D79-8753-14D24BE28056}"/>
              </a:ext>
            </a:extLst>
          </p:cNvPr>
          <p:cNvSpPr/>
          <p:nvPr/>
        </p:nvSpPr>
        <p:spPr>
          <a:xfrm>
            <a:off x="1911129" y="4397613"/>
            <a:ext cx="7712265" cy="21629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479469F-F175-4151-B155-4C4844FAA4E9}"/>
              </a:ext>
            </a:extLst>
          </p:cNvPr>
          <p:cNvSpPr/>
          <p:nvPr/>
        </p:nvSpPr>
        <p:spPr>
          <a:xfrm>
            <a:off x="6037766" y="1355424"/>
            <a:ext cx="6035865" cy="2885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0C7EFA0-2CC8-41D7-83FA-DD570D3BA1BB}"/>
              </a:ext>
            </a:extLst>
          </p:cNvPr>
          <p:cNvSpPr/>
          <p:nvPr/>
        </p:nvSpPr>
        <p:spPr>
          <a:xfrm>
            <a:off x="297932" y="1355425"/>
            <a:ext cx="5525820" cy="2885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D7D0BAF-68B3-47BC-9C84-DF02F046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</p:spPr>
        <p:txBody>
          <a:bodyPr/>
          <a:lstStyle/>
          <a:p>
            <a:r>
              <a:rPr lang="zh-CN" altLang="en-US" dirty="0"/>
              <a:t>生物传感器的分类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1B9CDA-EAFA-42DE-A888-F29D7D5B7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946" y="1512370"/>
            <a:ext cx="5169763" cy="2571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根据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敏感元件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的类型分类：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酶传感器（敏感元件：酶）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微生物传感器（敏感元件：微生物个体）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细胞传感器（敏感元件：细胞器）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组织传感器（敏感元件：动植物组织）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免疫传感器（敏感元件：抗原或抗体）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F0FA8A2-70C6-4FD8-ABDB-F0C78F76BE02}"/>
              </a:ext>
            </a:extLst>
          </p:cNvPr>
          <p:cNvSpPr txBox="1">
            <a:spLocks/>
          </p:cNvSpPr>
          <p:nvPr/>
        </p:nvSpPr>
        <p:spPr>
          <a:xfrm>
            <a:off x="6155659" y="1512370"/>
            <a:ext cx="5800078" cy="2571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根据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能量转换电路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的类型分类：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b="0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生物电极传感器（转换电路：电化学电极）</a:t>
            </a:r>
            <a:endParaRPr lang="en-US" altLang="zh-CN" sz="2000" b="0" i="0" dirty="0">
              <a:solidFill>
                <a:srgbClr val="12121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b="0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半导体生物传感器（转换电路：半导体电路）</a:t>
            </a:r>
            <a:endParaRPr lang="en-US" altLang="zh-CN" sz="2000" b="0" i="0" dirty="0">
              <a:solidFill>
                <a:srgbClr val="12121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b="0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光生物传感器（转换电路：光电转换器）</a:t>
            </a:r>
            <a:endParaRPr lang="en-US" altLang="zh-CN" sz="2000" b="0" i="0" dirty="0">
              <a:solidFill>
                <a:srgbClr val="12121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b="0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热生物传感器（转换电路：热敏电阻等）</a:t>
            </a:r>
            <a:endParaRPr lang="en-US" altLang="zh-CN" sz="2000" b="0" i="0" dirty="0">
              <a:solidFill>
                <a:srgbClr val="12121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b="0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压电晶体生物传感器（转换电路：压电晶体等）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FB660BB-AB3B-4543-AA6C-87F36491B080}"/>
              </a:ext>
            </a:extLst>
          </p:cNvPr>
          <p:cNvSpPr txBox="1">
            <a:spLocks/>
          </p:cNvSpPr>
          <p:nvPr/>
        </p:nvSpPr>
        <p:spPr>
          <a:xfrm>
            <a:off x="2111406" y="4540926"/>
            <a:ext cx="7291212" cy="1923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根据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被测目标与识别元件的相互作用方式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的类型分类：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生物亲和型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代谢型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催化型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27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6" grpId="0" animBg="1"/>
      <p:bldP spid="3" grpId="0"/>
      <p:bldP spid="4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94F6F-AAD6-48A9-9BCF-16A5BC81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504"/>
          </a:xfrm>
        </p:spPr>
        <p:txBody>
          <a:bodyPr/>
          <a:lstStyle/>
          <a:p>
            <a:r>
              <a:rPr lang="zh-CN" altLang="en-US" dirty="0"/>
              <a:t>生物传感器介绍</a:t>
            </a:r>
            <a:r>
              <a:rPr lang="en-US" altLang="zh-CN" dirty="0"/>
              <a:t>——</a:t>
            </a:r>
            <a:r>
              <a:rPr lang="zh-CN" altLang="en-US" dirty="0"/>
              <a:t>以新冠检测为例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816E2C-A78E-468E-856A-65979492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目前使用最广泛的新冠检测手段是核酸检测法，其中最常用的两种检测方式是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病毒核酸特异基因检测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病毒基因组测序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这两种方法。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在检测的过程中，需要用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PCR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的手段来扩增遗传物质，使遗传物质的浓度达到一定值之后，才可以进行特异序列的检测。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我们高中都学习过，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PCR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的过程持续时间比较长，所以核酸检测的时间也会很漫长。使用快速的生物传感器进行新冠检测，就能为核酸检测节省大量的时间，方便利用核酸检测的结果对被测试者进行快速的处置。</a:t>
            </a:r>
          </a:p>
        </p:txBody>
      </p:sp>
    </p:spTree>
    <p:extLst>
      <p:ext uri="{BB962C8B-B14F-4D97-AF65-F5344CB8AC3E}">
        <p14:creationId xmlns:p14="http://schemas.microsoft.com/office/powerpoint/2010/main" val="358346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CF0F6-E44A-4028-89FF-3E2B85EE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11" y="251784"/>
            <a:ext cx="10515600" cy="842238"/>
          </a:xfrm>
        </p:spPr>
        <p:txBody>
          <a:bodyPr/>
          <a:lstStyle/>
          <a:p>
            <a:r>
              <a:rPr lang="zh-CN" altLang="en-US" b="1" i="0">
                <a:solidFill>
                  <a:srgbClr val="121212"/>
                </a:solidFill>
                <a:effectLst/>
                <a:latin typeface="-apple-system"/>
              </a:rPr>
              <a:t>用于新冠检测的场效应晶体管生物传感器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7AB8D2D-7BD4-44BC-9EED-57054EF74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460" y="1928360"/>
            <a:ext cx="5240411" cy="226921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B48EC1F-DB4A-4E64-99CB-FB780A351829}"/>
              </a:ext>
            </a:extLst>
          </p:cNvPr>
          <p:cNvSpPr txBox="1"/>
          <p:nvPr/>
        </p:nvSpPr>
        <p:spPr>
          <a:xfrm>
            <a:off x="711171" y="1205949"/>
            <a:ext cx="6829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首先来看一个传统的</a:t>
            </a:r>
            <a:r>
              <a:rPr lang="en-US" altLang="zh-CN" sz="2800" dirty="0"/>
              <a:t>MOSFET</a:t>
            </a:r>
            <a:r>
              <a:rPr lang="zh-CN" altLang="en-US" sz="2800" dirty="0"/>
              <a:t>（</a:t>
            </a:r>
            <a:r>
              <a:rPr lang="en-US" altLang="zh-CN" sz="2800" dirty="0"/>
              <a:t>NMOS</a:t>
            </a:r>
            <a:r>
              <a:rPr lang="zh-CN" altLang="en-US" sz="2800" dirty="0"/>
              <a:t>）：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95FAAC-84D0-47CD-BE48-935136444D40}"/>
              </a:ext>
            </a:extLst>
          </p:cNvPr>
          <p:cNvSpPr txBox="1"/>
          <p:nvPr/>
        </p:nvSpPr>
        <p:spPr>
          <a:xfrm>
            <a:off x="644339" y="4172512"/>
            <a:ext cx="10903322" cy="24337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传统的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MOSFET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实际上就是一个通过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控制栅极与衬底之间的电压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，来调节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源极和漏极之间电流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的元件。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更详细的解释是，当栅极与衬底之间的电压够大时，氧化层下方的衬底区域的负电荷密度将增大，形成一个反型层。这时，如果在源极与漏极之间加一定的电压，沟道就可以导通电流，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MOS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管变为开启状态。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3E651B-24F8-422D-836C-8FB528083838}"/>
              </a:ext>
            </a:extLst>
          </p:cNvPr>
          <p:cNvSpPr txBox="1"/>
          <p:nvPr/>
        </p:nvSpPr>
        <p:spPr>
          <a:xfrm>
            <a:off x="5883563" y="177447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栅极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F395E9-81F5-4532-B230-8605D53BDC54}"/>
              </a:ext>
            </a:extLst>
          </p:cNvPr>
          <p:cNvSpPr txBox="1"/>
          <p:nvPr/>
        </p:nvSpPr>
        <p:spPr>
          <a:xfrm>
            <a:off x="6987309" y="183090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漏极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C970814-7C91-4EA7-97B4-235C644A8CC9}"/>
              </a:ext>
            </a:extLst>
          </p:cNvPr>
          <p:cNvSpPr txBox="1"/>
          <p:nvPr/>
        </p:nvSpPr>
        <p:spPr>
          <a:xfrm>
            <a:off x="4642479" y="19283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源极</a:t>
            </a:r>
          </a:p>
        </p:txBody>
      </p:sp>
    </p:spTree>
    <p:extLst>
      <p:ext uri="{BB962C8B-B14F-4D97-AF65-F5344CB8AC3E}">
        <p14:creationId xmlns:p14="http://schemas.microsoft.com/office/powerpoint/2010/main" val="191119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82562A-C659-4455-AC53-6A59B245E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从对传统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MOSFET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的分析可以看出，影响导通电流的因素除了源极和漏极之间的电压大小之外，还有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栅极与衬底之间的电压大小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。而栅极与衬底之间的电压大小是通过改变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沟道中载流子的密度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来改变导通电流的大小的。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我们是否可以利用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MOSFET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的这种特性，来制作可以用于新冠检测的生物传感器呢？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结合生物传感器的构成，将生物敏感材料与传统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MOSFET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进行融合，就可以得到这种场效应晶体管生物传感器。</a:t>
            </a:r>
          </a:p>
        </p:txBody>
      </p:sp>
    </p:spTree>
    <p:extLst>
      <p:ext uri="{BB962C8B-B14F-4D97-AF65-F5344CB8AC3E}">
        <p14:creationId xmlns:p14="http://schemas.microsoft.com/office/powerpoint/2010/main" val="41545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9D80915F-820B-41FD-AF77-3AA27D62E0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437" y="281709"/>
            <a:ext cx="656272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5C6F130-7433-439C-A19C-94F07EF6A8B9}"/>
              </a:ext>
            </a:extLst>
          </p:cNvPr>
          <p:cNvSpPr txBox="1">
            <a:spLocks/>
          </p:cNvSpPr>
          <p:nvPr/>
        </p:nvSpPr>
        <p:spPr>
          <a:xfrm>
            <a:off x="838200" y="3006437"/>
            <a:ext cx="10515600" cy="3477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做法：通过将新冠病毒表面抗原的抗体固定在石墨烯上，夹在源极和漏极之间，就可以在表面形成一个有效的探针偶联区域。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当抗原与表面的抗体结合并生成复合物之后，传感器表面上的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电荷密度会发生改变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。这个变化与传统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MOSFET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中增加栅极电压后衬底中的变化是一样的。这两种变化结果也是相同的：电荷密度改变之后，源极与漏极之间就可以导通电流了。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也就是说，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当观察到源极与漏极之间的电流增大时，就意味着传感器检测到了新冠病毒的抗原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2118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F2E9850-CA09-42C1-B2F8-5552E39E4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2678" y="455519"/>
            <a:ext cx="8166643" cy="2832626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BA16787-C6DB-4EAE-B13B-DCEEA425B457}"/>
              </a:ext>
            </a:extLst>
          </p:cNvPr>
          <p:cNvSpPr txBox="1">
            <a:spLocks/>
          </p:cNvSpPr>
          <p:nvPr/>
        </p:nvSpPr>
        <p:spPr>
          <a:xfrm>
            <a:off x="838199" y="3782291"/>
            <a:ext cx="10515600" cy="2156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在上图中可以看出，正常样本与新冠患者样本之间的差异巨大，传感器的效果比较明显。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实际上，场效应晶体管这种特性不仅可以用在新冠检测这一方面。通过将不同的生物分子（核酸、蛋白质、抗原或抗体、酶等）固定在石墨烯表面上，可以制成检测不同生物信息的生物传感器。</a:t>
            </a:r>
          </a:p>
        </p:txBody>
      </p:sp>
    </p:spTree>
    <p:extLst>
      <p:ext uri="{BB962C8B-B14F-4D97-AF65-F5344CB8AC3E}">
        <p14:creationId xmlns:p14="http://schemas.microsoft.com/office/powerpoint/2010/main" val="116694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E0A0AA-F6AE-4DF6-868A-0D34C70A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1079"/>
            <a:ext cx="10515600" cy="2496994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生物传感器在生产生活中的各种场景下都有应用的需求，包括但不限于食品安全、环境检测、发酵工业和医学诊断等等。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随着纳米技术的引入，越来越多的性能好、尺寸小、反应时间短、通量大的生物传感器正在进入我们的视野。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C2B91E-213D-4823-B94C-A103FA7F077D}"/>
              </a:ext>
            </a:extLst>
          </p:cNvPr>
          <p:cNvSpPr txBox="1"/>
          <p:nvPr/>
        </p:nvSpPr>
        <p:spPr>
          <a:xfrm>
            <a:off x="3182382" y="3689928"/>
            <a:ext cx="58272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dirty="0"/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374763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769</Words>
  <Application>Microsoft Office PowerPoint</Application>
  <PresentationFormat>宽屏</PresentationFormat>
  <Paragraphs>57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-apple-system</vt:lpstr>
      <vt:lpstr>等线</vt:lpstr>
      <vt:lpstr>等线 Light</vt:lpstr>
      <vt:lpstr>宋体</vt:lpstr>
      <vt:lpstr>Arial</vt:lpstr>
      <vt:lpstr>Office 主题​​</vt:lpstr>
      <vt:lpstr>生物传感器介绍</vt:lpstr>
      <vt:lpstr>什么是生物传感器？</vt:lpstr>
      <vt:lpstr>生物传感器的分类</vt:lpstr>
      <vt:lpstr>生物传感器介绍——以新冠检测为例</vt:lpstr>
      <vt:lpstr>用于新冠检测的场效应晶体管生物传感器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正浩</dc:creator>
  <cp:lastModifiedBy>刘 正浩</cp:lastModifiedBy>
  <cp:revision>56</cp:revision>
  <dcterms:created xsi:type="dcterms:W3CDTF">2021-05-09T06:04:55Z</dcterms:created>
  <dcterms:modified xsi:type="dcterms:W3CDTF">2021-05-09T12:53:06Z</dcterms:modified>
</cp:coreProperties>
</file>