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7" r:id="rId2"/>
    <p:sldId id="258" r:id="rId3"/>
    <p:sldId id="282" r:id="rId4"/>
    <p:sldId id="295" r:id="rId5"/>
    <p:sldId id="283" r:id="rId6"/>
    <p:sldId id="285" r:id="rId7"/>
    <p:sldId id="294" r:id="rId8"/>
    <p:sldId id="296" r:id="rId9"/>
    <p:sldId id="290" r:id="rId10"/>
    <p:sldId id="291" r:id="rId11"/>
    <p:sldId id="292" r:id="rId12"/>
    <p:sldId id="293" r:id="rId13"/>
    <p:sldId id="286" r:id="rId14"/>
    <p:sldId id="281" r:id="rId15"/>
    <p:sldId id="264" r:id="rId16"/>
    <p:sldId id="265" r:id="rId17"/>
    <p:sldId id="266" r:id="rId18"/>
    <p:sldId id="289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8" autoAdjust="0"/>
    <p:restoredTop sz="86391" autoAdjust="0"/>
  </p:normalViewPr>
  <p:slideViewPr>
    <p:cSldViewPr snapToGrid="0">
      <p:cViewPr varScale="1">
        <p:scale>
          <a:sx n="98" d="100"/>
          <a:sy n="98" d="100"/>
        </p:scale>
        <p:origin x="1566" y="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C0ED4-8DE7-457C-820A-C9E55C6A1AA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2337-A458-4287-A631-70C950920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7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5055385" y="1043799"/>
            <a:ext cx="3470090" cy="5176803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4701702" y="0"/>
            <a:ext cx="4518498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16436606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623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5" pos="3725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  <p15:guide id="7" pos="49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8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80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8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6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7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9E7F-B0C7-47FC-802C-5F287F88F48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30A1-B75A-4BE5-9FDB-C71D17AB0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3900" y="264720"/>
            <a:ext cx="8044396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6"/>
            <a:ext cx="56388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826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35270;&#39057;/&#32763;&#36716;&#35838;&#22530;&#22914;&#20309;&#32763;&#36716;.flv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cc.hep.com.cn/getSystemDepartmentPortal.action" TargetMode="External"/><Relationship Id="rId2" Type="http://schemas.openxmlformats.org/officeDocument/2006/relationships/hyperlink" Target="https://www.icourse163.org/learn/UESTC-1001774006?tid=10026580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39044;&#20064;&#35270;&#39057;&#25805;&#20316;&#25991;&#26723;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5-&#30721;&#22270;&#20351;&#29992;&#35828;&#26126;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604599" y="3598308"/>
            <a:ext cx="5886450" cy="2346722"/>
          </a:xfrm>
          <a:noFill/>
        </p:spPr>
        <p:txBody>
          <a:bodyPr/>
          <a:lstStyle/>
          <a:p>
            <a:pPr algn="ctr" eaLnBrk="1" hangingPunct="1"/>
            <a:r>
              <a:rPr lang="zh-CN" altLang="en-US" sz="3300" b="1" dirty="0">
                <a:solidFill>
                  <a:schemeClr val="bg2"/>
                </a:solidFill>
              </a:rPr>
              <a:t>戴波  </a:t>
            </a:r>
          </a:p>
          <a:p>
            <a:pPr algn="ctr" eaLnBrk="1" hangingPunct="1"/>
            <a:r>
              <a:rPr lang="zh-CN" altLang="en-GB" sz="2700" b="1" dirty="0">
                <a:solidFill>
                  <a:schemeClr val="bg2"/>
                </a:solidFill>
              </a:rPr>
              <a:t>电子科技大学</a:t>
            </a:r>
            <a:endParaRPr lang="en-US" altLang="zh-CN" sz="2700" b="1" dirty="0">
              <a:solidFill>
                <a:schemeClr val="bg2"/>
              </a:solidFill>
            </a:endParaRPr>
          </a:p>
          <a:p>
            <a:pPr algn="ctr" eaLnBrk="1" hangingPunct="1"/>
            <a:r>
              <a:rPr lang="zh-CN" altLang="en-GB" sz="2700" b="1" dirty="0">
                <a:solidFill>
                  <a:schemeClr val="bg2"/>
                </a:solidFill>
              </a:rPr>
              <a:t>计算机科学与工程学院</a:t>
            </a:r>
          </a:p>
          <a:p>
            <a:pPr eaLnBrk="1" hangingPunct="1"/>
            <a:endParaRPr lang="en-US" altLang="zh-CN" sz="2700" b="1" dirty="0">
              <a:solidFill>
                <a:schemeClr val="bg2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120" y="1937863"/>
            <a:ext cx="5829300" cy="1102519"/>
          </a:xfrm>
        </p:spPr>
        <p:txBody>
          <a:bodyPr/>
          <a:lstStyle/>
          <a:p>
            <a:pPr indent="497669"/>
            <a:r>
              <a:rPr lang="zh-CN" altLang="en-US" sz="6000" dirty="0">
                <a:ea typeface="华文楷体" panose="02010600040101010101" pitchFamily="2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1937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综合大实验二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完成一个具有一定可玩性的游戏</a:t>
            </a:r>
            <a:endParaRPr lang="en-US" altLang="zh-CN" dirty="0"/>
          </a:p>
          <a:p>
            <a:r>
              <a:rPr lang="zh-CN" altLang="zh-CN" b="1" dirty="0">
                <a:solidFill>
                  <a:schemeClr val="tx1">
                    <a:lumMod val="75000"/>
                  </a:schemeClr>
                </a:solidFill>
              </a:rPr>
              <a:t>基本功能：玩家通过鼠标或者键盘控制物体移动，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</a:rPr>
              <a:t>攻打敌人获得分数</a:t>
            </a:r>
            <a:r>
              <a:rPr lang="zh-CN" altLang="zh-CN" b="1" dirty="0">
                <a:solidFill>
                  <a:schemeClr val="tx1">
                    <a:lumMod val="75000"/>
                  </a:schemeClr>
                </a:solidFill>
              </a:rPr>
              <a:t>。</a:t>
            </a:r>
          </a:p>
          <a:p>
            <a:r>
              <a:rPr lang="zh-CN" altLang="zh-CN" b="1" dirty="0">
                <a:solidFill>
                  <a:schemeClr val="tx1">
                    <a:lumMod val="75000"/>
                  </a:schemeClr>
                </a:solidFill>
              </a:rPr>
              <a:t>高级功能：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</a:rPr>
              <a:t>(1)</a:t>
            </a:r>
            <a:r>
              <a:rPr lang="zh-CN" altLang="zh-CN" b="1" dirty="0">
                <a:solidFill>
                  <a:schemeClr val="tx1">
                    <a:lumMod val="75000"/>
                  </a:schemeClr>
                </a:solidFill>
              </a:rPr>
              <a:t>具有音效与图形界面；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</a:rPr>
              <a:t>(2) </a:t>
            </a:r>
            <a:r>
              <a:rPr lang="zh-CN" altLang="zh-CN" b="1" dirty="0">
                <a:solidFill>
                  <a:schemeClr val="tx1">
                    <a:lumMod val="75000"/>
                  </a:schemeClr>
                </a:solidFill>
              </a:rPr>
              <a:t>敌人源源不断生成；敌人具有一定智能；</a:t>
            </a: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</a:rPr>
              <a:t>敌人可能有许多类别。达到一定要求则过关</a:t>
            </a:r>
            <a:r>
              <a:rPr lang="zh-CN" altLang="zh-CN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</a:rPr>
              <a:t>(3)</a:t>
            </a:r>
            <a:r>
              <a:rPr lang="zh-CN" altLang="zh-CN" b="1" dirty="0">
                <a:solidFill>
                  <a:schemeClr val="tx1">
                    <a:lumMod val="75000"/>
                  </a:schemeClr>
                </a:solidFill>
              </a:rPr>
              <a:t>关数越大，敌人智能程度越高。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sz="5400" b="1" dirty="0">
                <a:solidFill>
                  <a:schemeClr val="tx1">
                    <a:lumMod val="75000"/>
                  </a:schemeClr>
                </a:solidFill>
              </a:rPr>
              <a:t>游戏题目和功能可以自拟！</a:t>
            </a:r>
          </a:p>
        </p:txBody>
      </p:sp>
    </p:spTree>
    <p:extLst>
      <p:ext uri="{BB962C8B-B14F-4D97-AF65-F5344CB8AC3E}">
        <p14:creationId xmlns:p14="http://schemas.microsoft.com/office/powerpoint/2010/main" val="315888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—</a:t>
            </a:r>
            <a:r>
              <a:rPr lang="zh-CN" altLang="en-US" dirty="0"/>
              <a:t>码图（在线批改系统）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b="1" dirty="0"/>
              <a:t>网址：</a:t>
            </a:r>
            <a:r>
              <a:rPr lang="en-US" altLang="zh-CN" sz="2800" b="1" dirty="0"/>
              <a:t>http://matu.bitmen.org/aptat/</a:t>
            </a:r>
          </a:p>
          <a:p>
            <a:r>
              <a:rPr lang="zh-CN" altLang="en-US" sz="2800" b="1" dirty="0"/>
              <a:t>用户名：学号</a:t>
            </a:r>
            <a:endParaRPr lang="en-US" altLang="zh-CN" sz="2800" b="1" dirty="0"/>
          </a:p>
          <a:p>
            <a:r>
              <a:rPr lang="zh-CN" altLang="en-US" sz="2800" b="1" dirty="0"/>
              <a:t>密码：</a:t>
            </a:r>
            <a:r>
              <a:rPr lang="en-US" altLang="zh-CN" sz="2800" b="1" dirty="0"/>
              <a:t>12345678</a:t>
            </a:r>
          </a:p>
          <a:p>
            <a:r>
              <a:rPr lang="zh-CN" altLang="en-US" sz="2800" b="1" dirty="0"/>
              <a:t>注意事项：</a:t>
            </a:r>
            <a:endParaRPr lang="en-US" altLang="zh-CN" sz="2800" b="1" dirty="0"/>
          </a:p>
          <a:p>
            <a:pPr lvl="1"/>
            <a:r>
              <a:rPr lang="en-US" altLang="zh-CN" sz="2400" dirty="0"/>
              <a:t>1. </a:t>
            </a:r>
            <a:r>
              <a:rPr lang="zh-CN" altLang="en-US" sz="2400" dirty="0"/>
              <a:t>每个题目提交次数不超过</a:t>
            </a:r>
            <a:r>
              <a:rPr lang="en-US" altLang="zh-CN" sz="2400" dirty="0"/>
              <a:t>30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lvl="1"/>
            <a:r>
              <a:rPr lang="en-US" altLang="zh-CN" sz="2400" dirty="0"/>
              <a:t>2. </a:t>
            </a:r>
            <a:r>
              <a:rPr lang="zh-CN" altLang="en-US" sz="2400" dirty="0"/>
              <a:t>不能抄袭，独立完成，一旦发现抄袭，</a:t>
            </a:r>
            <a:r>
              <a:rPr lang="en-US" altLang="zh-CN" sz="2400" dirty="0"/>
              <a:t>0</a:t>
            </a:r>
            <a:r>
              <a:rPr lang="zh-CN" altLang="en-US" sz="2400" dirty="0"/>
              <a:t>分。</a:t>
            </a:r>
            <a:endParaRPr lang="en-US" altLang="zh-CN" sz="2400" dirty="0"/>
          </a:p>
          <a:p>
            <a:pPr lvl="1"/>
            <a:r>
              <a:rPr lang="en-US" altLang="zh-CN" sz="2400" dirty="0"/>
              <a:t>3. </a:t>
            </a:r>
            <a:r>
              <a:rPr lang="zh-CN" altLang="en-US" sz="2400" dirty="0"/>
              <a:t>可以提问可以查资料，但源代码一定是自己独立写完并得到实际分数。分数不满意的以后还可以再次提交，直到得到满意分数。</a:t>
            </a:r>
            <a:endParaRPr lang="en-US" altLang="zh-CN" sz="2400" dirty="0"/>
          </a:p>
          <a:p>
            <a:pPr lvl="1"/>
            <a:r>
              <a:rPr lang="en-US" altLang="zh-CN" sz="2400" dirty="0"/>
              <a:t>4. </a:t>
            </a:r>
            <a:r>
              <a:rPr lang="zh-CN" altLang="en-US" sz="2400" dirty="0"/>
              <a:t>平时要熟悉码图的提示信息并能够改错，半期和期末考试是通过码图实时上机考试，考试是没有提示信息的，只有最后分数。</a:t>
            </a:r>
          </a:p>
        </p:txBody>
      </p:sp>
    </p:spTree>
    <p:extLst>
      <p:ext uri="{BB962C8B-B14F-4D97-AF65-F5344CB8AC3E}">
        <p14:creationId xmlns:p14="http://schemas.microsoft.com/office/powerpoint/2010/main" val="19432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881455"/>
          </a:xfrm>
        </p:spPr>
        <p:txBody>
          <a:bodyPr>
            <a:normAutofit/>
          </a:bodyPr>
          <a:lstStyle/>
          <a:p>
            <a:r>
              <a:rPr lang="zh-CN" altLang="en-US" dirty="0"/>
              <a:t>招聘课代表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091" y="1490314"/>
            <a:ext cx="8139644" cy="2235380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主要工作：</a:t>
            </a:r>
            <a:r>
              <a:rPr lang="en-US" altLang="zh-CN" b="1" dirty="0"/>
              <a:t>QQ</a:t>
            </a:r>
            <a:r>
              <a:rPr lang="zh-CN" altLang="en-US" b="1" dirty="0"/>
              <a:t>群的维护；收发作业；发布消息；编程辅导</a:t>
            </a:r>
            <a:endParaRPr lang="en-US" altLang="zh-CN" b="1" dirty="0"/>
          </a:p>
          <a:p>
            <a:r>
              <a:rPr lang="zh-CN" altLang="en-US" b="1" dirty="0"/>
              <a:t>感谢：平时成绩有</a:t>
            </a:r>
            <a:r>
              <a:rPr lang="en-US" altLang="zh-CN" b="1" dirty="0"/>
              <a:t>20%</a:t>
            </a:r>
            <a:r>
              <a:rPr lang="zh-CN" altLang="en-US" b="1" dirty="0"/>
              <a:t>的加分</a:t>
            </a:r>
            <a:endParaRPr lang="en-US" altLang="zh-CN" b="1" dirty="0"/>
          </a:p>
          <a:p>
            <a:r>
              <a:rPr lang="en-US" altLang="zh-CN" b="1" dirty="0"/>
              <a:t>QQ</a:t>
            </a:r>
            <a:r>
              <a:rPr lang="zh-CN" altLang="en-US" b="1" dirty="0"/>
              <a:t>群：</a:t>
            </a:r>
            <a:r>
              <a:rPr lang="en-US" altLang="zh-CN" b="1" dirty="0"/>
              <a:t>2018-1-</a:t>
            </a:r>
            <a:r>
              <a:rPr lang="zh-CN" altLang="en-US" b="1" dirty="0"/>
              <a:t>程序设计</a:t>
            </a:r>
            <a:r>
              <a:rPr lang="en-US" altLang="zh-CN" b="1" dirty="0"/>
              <a:t>-</a:t>
            </a:r>
            <a:r>
              <a:rPr lang="zh-CN" altLang="en-US" b="1" dirty="0"/>
              <a:t>戴波</a:t>
            </a:r>
            <a:endParaRPr lang="en-US" altLang="zh-CN" b="1" dirty="0"/>
          </a:p>
          <a:p>
            <a:r>
              <a:rPr lang="en-US" altLang="zh-CN" b="1" dirty="0"/>
              <a:t>QQ</a:t>
            </a:r>
            <a:r>
              <a:rPr lang="zh-CN" altLang="en-US" b="1" dirty="0"/>
              <a:t>群号：</a:t>
            </a:r>
            <a:r>
              <a:rPr lang="en-US" altLang="zh-CN" b="1" dirty="0"/>
              <a:t>681482811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014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6160" y="1269206"/>
            <a:ext cx="6000750" cy="857250"/>
          </a:xfrm>
        </p:spPr>
        <p:txBody>
          <a:bodyPr/>
          <a:lstStyle/>
          <a:p>
            <a:pPr algn="ctr"/>
            <a:r>
              <a:rPr lang="zh-CN" altLang="en-US" sz="4050" dirty="0">
                <a:solidFill>
                  <a:srgbClr val="000000"/>
                </a:solidFill>
              </a:rPr>
              <a:t>上课上机时间地点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63316" y="2726531"/>
            <a:ext cx="6000750" cy="2800350"/>
          </a:xfrm>
        </p:spPr>
        <p:txBody>
          <a:bodyPr/>
          <a:lstStyle/>
          <a:p>
            <a:pPr algn="l">
              <a:buFont typeface="Wingdings" panose="05000000000000000000" pitchFamily="2" charset="2"/>
              <a:buNone/>
            </a:pPr>
            <a:r>
              <a:rPr lang="zh-CN" altLang="en-US" sz="4050" dirty="0">
                <a:latin typeface="+mj-ea"/>
                <a:ea typeface="+mj-ea"/>
              </a:rPr>
              <a:t>地点：主楼</a:t>
            </a:r>
            <a:r>
              <a:rPr lang="en-US" altLang="zh-CN" sz="4050" dirty="0">
                <a:latin typeface="+mj-ea"/>
                <a:ea typeface="+mj-ea"/>
              </a:rPr>
              <a:t>A2-412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4050" dirty="0">
                <a:latin typeface="+mj-ea"/>
                <a:ea typeface="+mj-ea"/>
              </a:rPr>
              <a:t>时间：周四上午</a:t>
            </a:r>
            <a:r>
              <a:rPr lang="en-US" altLang="zh-CN" sz="4050" dirty="0">
                <a:latin typeface="+mj-ea"/>
                <a:ea typeface="+mj-ea"/>
              </a:rPr>
              <a:t>1</a:t>
            </a:r>
            <a:r>
              <a:rPr lang="zh-CN" altLang="en-US" sz="4050" dirty="0">
                <a:latin typeface="+mj-ea"/>
                <a:ea typeface="+mj-ea"/>
              </a:rPr>
              <a:t>，</a:t>
            </a:r>
            <a:r>
              <a:rPr lang="en-US" altLang="zh-CN" sz="4050" dirty="0">
                <a:latin typeface="+mj-ea"/>
                <a:ea typeface="+mj-ea"/>
              </a:rPr>
              <a:t>2</a:t>
            </a:r>
            <a:r>
              <a:rPr lang="zh-CN" altLang="en-US" sz="4050" dirty="0">
                <a:latin typeface="+mj-ea"/>
                <a:ea typeface="+mj-ea"/>
              </a:rPr>
              <a:t>节</a:t>
            </a:r>
            <a:endParaRPr lang="en-US" altLang="zh-CN" sz="4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457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进度安排</a:t>
            </a:r>
            <a:r>
              <a:rPr lang="en-US" altLang="zh-CN" dirty="0"/>
              <a:t>—</a:t>
            </a:r>
            <a:r>
              <a:rPr lang="zh-CN" altLang="en-US" dirty="0"/>
              <a:t>理论上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73BFEA1-96E5-49C8-8F7D-C96785E65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7883"/>
              </p:ext>
            </p:extLst>
          </p:nvPr>
        </p:nvGraphicFramePr>
        <p:xfrm>
          <a:off x="680230" y="2777449"/>
          <a:ext cx="813911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30">
                  <a:extLst>
                    <a:ext uri="{9D8B030D-6E8A-4147-A177-3AD203B41FA5}">
                      <a16:colId xmlns:a16="http://schemas.microsoft.com/office/drawing/2014/main" val="3833654549"/>
                    </a:ext>
                  </a:extLst>
                </a:gridCol>
                <a:gridCol w="1162730">
                  <a:extLst>
                    <a:ext uri="{9D8B030D-6E8A-4147-A177-3AD203B41FA5}">
                      <a16:colId xmlns:a16="http://schemas.microsoft.com/office/drawing/2014/main" val="4260736135"/>
                    </a:ext>
                  </a:extLst>
                </a:gridCol>
                <a:gridCol w="1162730">
                  <a:extLst>
                    <a:ext uri="{9D8B030D-6E8A-4147-A177-3AD203B41FA5}">
                      <a16:colId xmlns:a16="http://schemas.microsoft.com/office/drawing/2014/main" val="3346636060"/>
                    </a:ext>
                  </a:extLst>
                </a:gridCol>
                <a:gridCol w="1162730">
                  <a:extLst>
                    <a:ext uri="{9D8B030D-6E8A-4147-A177-3AD203B41FA5}">
                      <a16:colId xmlns:a16="http://schemas.microsoft.com/office/drawing/2014/main" val="838686763"/>
                    </a:ext>
                  </a:extLst>
                </a:gridCol>
                <a:gridCol w="1162730">
                  <a:extLst>
                    <a:ext uri="{9D8B030D-6E8A-4147-A177-3AD203B41FA5}">
                      <a16:colId xmlns:a16="http://schemas.microsoft.com/office/drawing/2014/main" val="4255893657"/>
                    </a:ext>
                  </a:extLst>
                </a:gridCol>
                <a:gridCol w="1162730">
                  <a:extLst>
                    <a:ext uri="{9D8B030D-6E8A-4147-A177-3AD203B41FA5}">
                      <a16:colId xmlns:a16="http://schemas.microsoft.com/office/drawing/2014/main" val="2958150893"/>
                    </a:ext>
                  </a:extLst>
                </a:gridCol>
                <a:gridCol w="1162730">
                  <a:extLst>
                    <a:ext uri="{9D8B030D-6E8A-4147-A177-3AD203B41FA5}">
                      <a16:colId xmlns:a16="http://schemas.microsoft.com/office/drawing/2014/main" val="119002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6486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理论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r>
                        <a:rPr lang="zh-CN" altLang="en-US" sz="2800" dirty="0"/>
                        <a:t>学时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r>
                        <a:rPr lang="zh-CN" altLang="en-US" sz="2800" dirty="0"/>
                        <a:t>学时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2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r>
                        <a:rPr lang="zh-CN" altLang="en-US" sz="2800" dirty="0"/>
                        <a:t>学时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4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r>
                        <a:rPr lang="zh-CN" altLang="en-US" sz="2800" dirty="0"/>
                        <a:t>学时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6-7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r>
                        <a:rPr lang="zh-CN" altLang="en-US" sz="2800" dirty="0"/>
                        <a:t>学时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8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r>
                        <a:rPr lang="zh-CN" altLang="en-US" sz="2800" dirty="0"/>
                        <a:t>学时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11-14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8472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3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5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9-10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</a:t>
                      </a:r>
                      <a:r>
                        <a:rPr lang="en-US" altLang="zh-CN" sz="2800" dirty="0"/>
                        <a:t>15-16</a:t>
                      </a:r>
                      <a:r>
                        <a:rPr lang="zh-CN" altLang="en-US" sz="2800" dirty="0"/>
                        <a:t>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1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1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481" y="1538791"/>
            <a:ext cx="6219034" cy="52469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传统教学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0481" y="2834935"/>
            <a:ext cx="6219034" cy="276494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课堂讲解理论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课后做作业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结局：不会做，好难！</a:t>
            </a:r>
          </a:p>
        </p:txBody>
      </p:sp>
    </p:spTree>
    <p:extLst>
      <p:ext uri="{BB962C8B-B14F-4D97-AF65-F5344CB8AC3E}">
        <p14:creationId xmlns:p14="http://schemas.microsoft.com/office/powerpoint/2010/main" val="195509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翻转课堂教学法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194" y="1160748"/>
            <a:ext cx="8120741" cy="54559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zh-CN" altLang="en-US" dirty="0"/>
              <a:t>课前预习</a:t>
            </a:r>
            <a:endParaRPr lang="en-US" altLang="zh-CN" dirty="0"/>
          </a:p>
          <a:p>
            <a:pPr lvl="1"/>
            <a:r>
              <a:rPr lang="zh-CN" altLang="en-US" sz="2400" b="1" dirty="0"/>
              <a:t>提供：预习视频（部分编程包括完整的编程、编译、链接、查错纠错等过程），预习</a:t>
            </a:r>
            <a:r>
              <a:rPr lang="en-US" altLang="zh-CN" sz="2400" b="1" dirty="0" err="1"/>
              <a:t>ppt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要求：快速完成预习，独立完成视频中的</a:t>
            </a:r>
            <a:r>
              <a:rPr lang="zh-CN" altLang="en-US" sz="2400" b="1" dirty="0">
                <a:solidFill>
                  <a:srgbClr val="FF0000"/>
                </a:solidFill>
              </a:rPr>
              <a:t>编程实战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码图</a:t>
            </a:r>
            <a:r>
              <a:rPr lang="zh-CN" altLang="en-US" sz="2400" b="1" dirty="0"/>
              <a:t>作业</a:t>
            </a:r>
            <a:endParaRPr lang="en-US" altLang="zh-CN" sz="2400" b="1" dirty="0"/>
          </a:p>
          <a:p>
            <a:r>
              <a:rPr lang="zh-CN" altLang="en-US" dirty="0"/>
              <a:t>课堂编程</a:t>
            </a:r>
            <a:r>
              <a:rPr lang="en-US" altLang="zh-CN" dirty="0"/>
              <a:t>/</a:t>
            </a:r>
            <a:r>
              <a:rPr lang="zh-CN" altLang="en-US" dirty="0"/>
              <a:t>讨论</a:t>
            </a:r>
            <a:r>
              <a:rPr lang="en-US" altLang="zh-CN" dirty="0"/>
              <a:t>/</a:t>
            </a:r>
            <a:r>
              <a:rPr lang="zh-CN" altLang="en-US" dirty="0"/>
              <a:t>解决问题</a:t>
            </a:r>
            <a:endParaRPr lang="en-US" altLang="zh-CN" dirty="0"/>
          </a:p>
          <a:p>
            <a:r>
              <a:rPr lang="zh-CN" altLang="en-US" dirty="0"/>
              <a:t>课后编程作业（码图网上递交并评分）</a:t>
            </a:r>
            <a:endParaRPr lang="en-US" altLang="zh-CN" dirty="0"/>
          </a:p>
          <a:p>
            <a:r>
              <a:rPr lang="zh-CN" altLang="en-US" dirty="0"/>
              <a:t>结局：</a:t>
            </a:r>
            <a:endParaRPr lang="en-US" altLang="zh-CN" dirty="0"/>
          </a:p>
          <a:p>
            <a:pPr lvl="1"/>
            <a:r>
              <a:rPr lang="zh-CN" altLang="en-US" sz="2400" b="1" dirty="0"/>
              <a:t>预习马虎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不会预习：课堂上不会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认真预习：课堂利用率高，编程技术提高快</a:t>
            </a:r>
            <a:endParaRPr lang="en-US" altLang="zh-CN" sz="2400" b="1" dirty="0"/>
          </a:p>
          <a:p>
            <a:pPr lvl="1"/>
            <a:endParaRPr lang="zh-CN" altLang="en-US" sz="2400" dirty="0"/>
          </a:p>
        </p:txBody>
      </p:sp>
      <p:sp>
        <p:nvSpPr>
          <p:cNvPr id="4" name="云形标注 3"/>
          <p:cNvSpPr/>
          <p:nvPr/>
        </p:nvSpPr>
        <p:spPr>
          <a:xfrm>
            <a:off x="3362959" y="252020"/>
            <a:ext cx="5356975" cy="1442026"/>
          </a:xfrm>
          <a:prstGeom prst="cloudCallout">
            <a:avLst>
              <a:gd name="adj1" fmla="val -42455"/>
              <a:gd name="adj2" fmla="val 56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爱课程网查找</a:t>
            </a:r>
            <a:r>
              <a:rPr lang="en-US" altLang="zh-CN" sz="2800" dirty="0"/>
              <a:t>《</a:t>
            </a:r>
            <a:r>
              <a:rPr lang="zh-CN" altLang="en-US" sz="2800" dirty="0"/>
              <a:t>程序设计基础</a:t>
            </a:r>
            <a:r>
              <a:rPr lang="en-US" altLang="zh-CN" sz="2800" dirty="0"/>
              <a:t>》</a:t>
            </a:r>
            <a:r>
              <a:rPr lang="zh-CN" altLang="en-US" sz="2800" dirty="0"/>
              <a:t>，调整观看速度</a:t>
            </a:r>
          </a:p>
        </p:txBody>
      </p:sp>
    </p:spTree>
    <p:extLst>
      <p:ext uri="{BB962C8B-B14F-4D97-AF65-F5344CB8AC3E}">
        <p14:creationId xmlns:p14="http://schemas.microsoft.com/office/powerpoint/2010/main" val="14376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220" name="Picture 4" descr="学习金字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0188"/>
            <a:ext cx="6858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4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1" y="1133475"/>
            <a:ext cx="8139644" cy="786765"/>
          </a:xfrm>
        </p:spPr>
        <p:txBody>
          <a:bodyPr/>
          <a:lstStyle/>
          <a:p>
            <a:r>
              <a:rPr lang="zh-CN" altLang="en-US" b="1" dirty="0"/>
              <a:t>有同学说：课件视频都有，临考试再看都来得及！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538720" y="1048031"/>
            <a:ext cx="568960" cy="689329"/>
            <a:chOff x="7538720" y="1048031"/>
            <a:chExt cx="568960" cy="68932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38720" y="1048031"/>
              <a:ext cx="568960" cy="689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7538720" y="1048031"/>
              <a:ext cx="568960" cy="6182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495301" y="1822804"/>
            <a:ext cx="8139644" cy="786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just" defTabSz="51435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400" kern="1200" baseline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271463" indent="-271463" algn="just" defTabSz="51435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有同学说：平时不用来上课，反正课件视频都有！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38720" y="1847288"/>
            <a:ext cx="568960" cy="689329"/>
            <a:chOff x="7538720" y="1048031"/>
            <a:chExt cx="568960" cy="68932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538720" y="1048031"/>
              <a:ext cx="568960" cy="689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538720" y="1048031"/>
              <a:ext cx="568960" cy="6182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495301" y="2495344"/>
            <a:ext cx="8139644" cy="786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just" defTabSz="51435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400" kern="1200" baseline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271463" indent="-271463" algn="just" defTabSz="51435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有同学说：码图什么东西，不做可以不？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472975" y="2421468"/>
            <a:ext cx="568960" cy="689329"/>
            <a:chOff x="7538720" y="1048031"/>
            <a:chExt cx="568960" cy="689329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7538720" y="1048031"/>
              <a:ext cx="568960" cy="689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7538720" y="1048031"/>
              <a:ext cx="568960" cy="6182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495301" y="3140644"/>
            <a:ext cx="8139644" cy="786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just" defTabSz="51435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400" kern="1200" baseline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271463" indent="-271463" algn="just" defTabSz="51435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有同学说：才编程就出错？算了，过几天再说！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538720" y="3067692"/>
            <a:ext cx="568960" cy="689329"/>
            <a:chOff x="7538720" y="1048031"/>
            <a:chExt cx="568960" cy="689329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538720" y="1048031"/>
              <a:ext cx="568960" cy="689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7538720" y="1048031"/>
              <a:ext cx="568960" cy="6182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内容占位符 2"/>
          <p:cNvSpPr txBox="1">
            <a:spLocks/>
          </p:cNvSpPr>
          <p:nvPr/>
        </p:nvSpPr>
        <p:spPr>
          <a:xfrm>
            <a:off x="495301" y="3786868"/>
            <a:ext cx="8139644" cy="786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just" defTabSz="51435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400" kern="1200" baseline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271463" indent="-271463" algn="just" defTabSz="51435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有同学说：平时成绩不管，就期末考试过关行不行？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823200" y="3715748"/>
            <a:ext cx="568960" cy="689329"/>
            <a:chOff x="7538720" y="1048031"/>
            <a:chExt cx="568960" cy="689329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538720" y="1048031"/>
              <a:ext cx="568960" cy="689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7538720" y="1048031"/>
              <a:ext cx="568960" cy="6182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3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b="1" dirty="0"/>
              <a:t>1. </a:t>
            </a:r>
            <a:r>
              <a:rPr lang="zh-CN" altLang="en-US" sz="2400" b="1" dirty="0"/>
              <a:t>成绩管理系统：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学生有学号，姓名，性别，年龄，籍贯，所属学院，电话号码，</a:t>
            </a:r>
            <a:r>
              <a:rPr lang="en-US" altLang="zh-CN" sz="2400" b="1" dirty="0" err="1"/>
              <a:t>email,qq</a:t>
            </a:r>
            <a:r>
              <a:rPr lang="zh-CN" altLang="en-US" sz="2400" b="1" dirty="0"/>
              <a:t>等属性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课程有语文，数学，英语，专业课等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门课程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可以查看全班人数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可以输入某课程成绩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可以查看某个学号的学生的详细信息，包括成绩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可以对某课程按照成绩排序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可以查看某课程或者综合（总成绩）排名情况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可以查看某课程或者综合排名的第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名的学生信息</a:t>
            </a:r>
            <a:endParaRPr lang="en-US" altLang="zh-CN" sz="2400" b="1" dirty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724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439467" y="2456893"/>
            <a:ext cx="6318647" cy="216024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b="1" dirty="0"/>
              <a:t>Email: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b="1" dirty="0"/>
              <a:t>				</a:t>
            </a:r>
            <a:r>
              <a:rPr lang="en-US" altLang="zh-CN" b="1" dirty="0" err="1"/>
              <a:t>daibo</a:t>
            </a:r>
            <a:r>
              <a:rPr lang="en-GB" altLang="zh-CN" b="1" dirty="0"/>
              <a:t>@uestc.edu.cn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zh-CN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b="1" dirty="0"/>
              <a:t>				</a:t>
            </a:r>
            <a:endParaRPr lang="zh-CN" altLang="en-GB" b="1" dirty="0"/>
          </a:p>
        </p:txBody>
      </p:sp>
      <p:sp>
        <p:nvSpPr>
          <p:cNvPr id="2" name="矩形 1"/>
          <p:cNvSpPr/>
          <p:nvPr/>
        </p:nvSpPr>
        <p:spPr>
          <a:xfrm>
            <a:off x="3370568" y="1376773"/>
            <a:ext cx="249299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GB" sz="4500" dirty="0">
                <a:solidFill>
                  <a:schemeClr val="accent2"/>
                </a:solidFill>
              </a:rPr>
              <a:t>联系</a:t>
            </a:r>
            <a:r>
              <a:rPr lang="zh-CN" altLang="en-US" sz="4500" dirty="0">
                <a:solidFill>
                  <a:schemeClr val="accent2"/>
                </a:solidFill>
              </a:rPr>
              <a:t>方式</a:t>
            </a:r>
            <a:endParaRPr lang="zh-CN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871540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b="1" dirty="0"/>
              <a:t>2. </a:t>
            </a:r>
            <a:r>
              <a:rPr lang="zh-CN" altLang="en-US" sz="2400" b="1" dirty="0"/>
              <a:t>书店管理系统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书有书号，书名，出版社，价格，是否折扣（不同等级会员有不同折扣，非会员无折扣），数量，出版日期等信息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可以查看某书的详细信息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可以查看某书销售情况及库存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可以按照销售册数排序并输出排序情况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可以按照销售额排序并输出排序情况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有进货，出货等情况记录并提供查询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353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b="1" dirty="0"/>
              <a:t>3. </a:t>
            </a:r>
            <a:r>
              <a:rPr lang="zh-CN" altLang="en-US" sz="2400" b="1" dirty="0"/>
              <a:t>电话本管理系统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每个人有姓名，电话号码，住址，关系等情况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同名的不同人加数字</a:t>
            </a:r>
            <a:r>
              <a:rPr lang="en-US" altLang="zh-CN" sz="2400" b="1" dirty="0"/>
              <a:t>1,2,3</a:t>
            </a:r>
            <a:r>
              <a:rPr lang="zh-CN" altLang="en-US" sz="2400" b="1" dirty="0"/>
              <a:t>区分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同名的人电话号码不同，则询问增加还是覆盖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可以根据姓名查询电话号码及其他信息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可以根据电话号码查询个人详细信息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具有删除功能</a:t>
            </a:r>
            <a:endParaRPr lang="en-US" altLang="zh-CN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根据打出数量多少，优先将前五名显示出来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76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25439" y="655003"/>
            <a:ext cx="6000750" cy="8572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4500" dirty="0"/>
              <a:t>教材</a:t>
            </a:r>
          </a:p>
        </p:txBody>
      </p:sp>
      <p:sp>
        <p:nvSpPr>
          <p:cNvPr id="154627" name="Rectangle 2051"/>
          <p:cNvSpPr>
            <a:spLocks noGrp="1" noChangeArrowheads="1"/>
          </p:cNvSpPr>
          <p:nvPr>
            <p:ph idx="1"/>
          </p:nvPr>
        </p:nvSpPr>
        <p:spPr>
          <a:xfrm>
            <a:off x="307031" y="1755607"/>
            <a:ext cx="8324213" cy="185988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>
              <a:buNone/>
            </a:pP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en-US" altLang="zh-CN" b="1" dirty="0"/>
              <a:t>《C</a:t>
            </a:r>
            <a:r>
              <a:rPr lang="zh-CN" altLang="en-US" b="1" dirty="0"/>
              <a:t>与</a:t>
            </a:r>
            <a:r>
              <a:rPr lang="en-US" altLang="zh-CN" b="1" dirty="0"/>
              <a:t>C++</a:t>
            </a:r>
            <a:r>
              <a:rPr lang="zh-CN" altLang="en-US" b="1" dirty="0"/>
              <a:t>程序设计语言</a:t>
            </a:r>
            <a:r>
              <a:rPr lang="en-US" altLang="zh-CN" b="1" dirty="0"/>
              <a:t>》</a:t>
            </a:r>
          </a:p>
          <a:p>
            <a:pPr algn="l"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    戴波，陈文宇，丘志杰，卢光辉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    北京大学出版社 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2018.1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D11940-1420-4AF9-A964-631770C5666D}"/>
              </a:ext>
            </a:extLst>
          </p:cNvPr>
          <p:cNvSpPr txBox="1"/>
          <p:nvPr/>
        </p:nvSpPr>
        <p:spPr>
          <a:xfrm>
            <a:off x="285433" y="3858842"/>
            <a:ext cx="8345811" cy="145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视频学习网站：中国大学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MOOC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hlinkClick r:id="rId2"/>
              </a:rPr>
              <a:t>https://www.icourse163.org/learn/UESTC-1001774006?tid=1002658003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有字幕，自己注册，可以调整播放速度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7FBF37-332F-4B14-8571-639660BDE072}"/>
              </a:ext>
            </a:extLst>
          </p:cNvPr>
          <p:cNvSpPr/>
          <p:nvPr/>
        </p:nvSpPr>
        <p:spPr>
          <a:xfrm>
            <a:off x="307031" y="5372000"/>
            <a:ext cx="8324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预习视频及讨论网址：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http://icc.hep.com.cn/getSystemDepartmentPortal.action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用户名和密码都是学号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40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EB2DC-361F-444F-96FB-E899F8C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处视频学习网址区别与要求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F3C7B-C379-4EAE-8A5A-31B74FA6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教材二维码</a:t>
            </a:r>
            <a:r>
              <a:rPr lang="zh-CN" altLang="en-US" b="1" dirty="0"/>
              <a:t>：以教材为主线，每个主要知识点有对应视频，可以手机二维码观看视频。优点是方便，可以随时观看；缺点是手机屏幕比较小，不能调整播放速度。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0070C0"/>
                </a:solidFill>
              </a:rPr>
              <a:t>中国大学</a:t>
            </a:r>
            <a:r>
              <a:rPr lang="en-US" altLang="zh-CN" b="1" dirty="0">
                <a:solidFill>
                  <a:srgbClr val="0070C0"/>
                </a:solidFill>
              </a:rPr>
              <a:t>MOOC</a:t>
            </a:r>
            <a:r>
              <a:rPr lang="en-US" altLang="zh-CN" b="1" dirty="0"/>
              <a:t>: </a:t>
            </a:r>
            <a:r>
              <a:rPr lang="zh-CN" altLang="en-US" b="1" dirty="0"/>
              <a:t>按章组织教学内容。除了第一章，各章的基础理论部分都有字幕。可以调整观看速度，可以手机</a:t>
            </a:r>
            <a:r>
              <a:rPr lang="en-US" altLang="zh-CN" b="1" dirty="0"/>
              <a:t>/</a:t>
            </a:r>
            <a:r>
              <a:rPr lang="zh-CN" altLang="en-US" b="1" dirty="0"/>
              <a:t>电脑观看，电脑屏幕大，观看效果更好。且可以在中国大学</a:t>
            </a:r>
            <a:r>
              <a:rPr lang="en-US" altLang="zh-CN" b="1" dirty="0"/>
              <a:t>MOOC</a:t>
            </a:r>
            <a:r>
              <a:rPr lang="zh-CN" altLang="en-US" b="1" dirty="0"/>
              <a:t>上观看其他优秀老师的教学视频，弥补我们第一版的视频声音质量比较差的缺点。但无论什么地方学习基础理论，我们的编程实战部分一定要看。缺点是按周发布内容，不够灵活方便。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0070C0"/>
                </a:solidFill>
              </a:rPr>
              <a:t>预习视频</a:t>
            </a:r>
            <a:r>
              <a:rPr lang="zh-CN" altLang="en-US" b="1" dirty="0"/>
              <a:t>：优点是只要您在这里观看了视频，老师可以得到第一手资料，了解各个同学什么时间段用了多长时间观看哪个视频等。要求同学们在这里完成预习，即使通过其他方式已经预习，也要在这里打卡（浏览视频）。</a:t>
            </a:r>
            <a:r>
              <a:rPr lang="zh-CN" altLang="en-US" b="1" dirty="0">
                <a:hlinkClick r:id="rId2" action="ppaction://hlinkpres?slideindex=1&amp;slidetitle="/>
              </a:rPr>
              <a:t>操作步骤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329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720" y="1833265"/>
            <a:ext cx="801624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《C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程序设计语言（第二版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新版）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》</a:t>
            </a:r>
            <a:r>
              <a:rPr lang="en-US" altLang="zh-CN" sz="2800" dirty="0">
                <a:latin typeface="+mj-ea"/>
                <a:ea typeface="+mj-ea"/>
              </a:rPr>
              <a:t>, 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Brian W. Kernighan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Demis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 Ritchie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K&amp;R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     The C Programming Language 2nd Ed</a:t>
            </a:r>
            <a:endParaRPr lang="en-US" altLang="zh-CN" sz="2800" dirty="0">
              <a:latin typeface="+mj-ea"/>
              <a:ea typeface="+mj-ea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>
              <a:latin typeface="+mj-ea"/>
              <a:ea typeface="+mj-ea"/>
            </a:endParaRPr>
          </a:p>
          <a:p>
            <a:pPr lvl="1"/>
            <a:r>
              <a:rPr lang="en-US" altLang="zh-CN" sz="2800" dirty="0">
                <a:latin typeface="+mj-ea"/>
                <a:ea typeface="+mj-ea"/>
              </a:rPr>
              <a:t>2. 《</a:t>
            </a:r>
            <a:r>
              <a:rPr lang="zh-CN" altLang="en-US" sz="2800" dirty="0">
                <a:latin typeface="+mj-ea"/>
                <a:ea typeface="+mj-ea"/>
              </a:rPr>
              <a:t>明解</a:t>
            </a:r>
            <a:r>
              <a:rPr lang="en-US" altLang="zh-CN" sz="2800" dirty="0">
                <a:latin typeface="+mj-ea"/>
                <a:ea typeface="+mj-ea"/>
              </a:rPr>
              <a:t>C</a:t>
            </a:r>
            <a:r>
              <a:rPr lang="zh-CN" altLang="en-US" sz="2800" dirty="0">
                <a:latin typeface="+mj-ea"/>
                <a:ea typeface="+mj-ea"/>
              </a:rPr>
              <a:t>语言</a:t>
            </a:r>
            <a:r>
              <a:rPr lang="en-US" altLang="zh-CN" sz="2800" dirty="0">
                <a:latin typeface="+mj-ea"/>
                <a:ea typeface="+mj-ea"/>
              </a:rPr>
              <a:t>》</a:t>
            </a:r>
          </a:p>
          <a:p>
            <a:pPr lvl="1"/>
            <a:endParaRPr lang="en-US" altLang="zh-CN" sz="2800" dirty="0">
              <a:latin typeface="+mj-ea"/>
              <a:ea typeface="+mj-ea"/>
            </a:endParaRPr>
          </a:p>
          <a:p>
            <a:pPr lvl="1"/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3. 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谭浩强  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《C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程序设计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（第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版）</a:t>
            </a:r>
          </a:p>
          <a:p>
            <a:pPr marL="971550" lvl="1" indent="-514350">
              <a:buFont typeface="+mj-lt"/>
              <a:buAutoNum type="arabicPeriod"/>
            </a:pPr>
            <a:endParaRPr lang="zh-CN" altLang="en-US" sz="28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2009" y="585526"/>
            <a:ext cx="33826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300" b="1" dirty="0">
                <a:solidFill>
                  <a:schemeClr val="accent1">
                    <a:lumMod val="75000"/>
                  </a:schemeClr>
                </a:solidFill>
              </a:rPr>
              <a:t>推荐</a:t>
            </a:r>
            <a:r>
              <a:rPr lang="en-US" altLang="zh-CN" sz="33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CN" altLang="en-US" sz="3300" b="1" dirty="0">
                <a:solidFill>
                  <a:schemeClr val="accent1">
                    <a:lumMod val="75000"/>
                  </a:schemeClr>
                </a:solidFill>
              </a:rPr>
              <a:t>语言参考书</a:t>
            </a:r>
            <a:endParaRPr lang="en-US" altLang="zh-CN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621" y="598647"/>
            <a:ext cx="6000750" cy="75009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4500" dirty="0"/>
              <a:t>成绩构成比例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599440" y="1656080"/>
            <a:ext cx="8148319" cy="51104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j-ea"/>
                <a:ea typeface="+mj-ea"/>
              </a:rPr>
              <a:t>学时：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32</a:t>
            </a:r>
            <a:endParaRPr lang="en-US" altLang="zh-CN" sz="2800" b="1" dirty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j-ea"/>
                <a:ea typeface="+mj-ea"/>
              </a:rPr>
              <a:t>成绩构成：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j-ea"/>
                <a:ea typeface="+mj-ea"/>
              </a:rPr>
              <a:t>   平时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en-US" altLang="zh-CN" sz="2800" b="1" dirty="0">
                <a:solidFill>
                  <a:srgbClr val="CC0000"/>
                </a:solidFill>
                <a:latin typeface="+mj-ea"/>
                <a:ea typeface="+mj-ea"/>
              </a:rPr>
              <a:t>0</a:t>
            </a:r>
            <a:r>
              <a:rPr lang="zh-CN" altLang="en-US" sz="2800" b="1" dirty="0">
                <a:latin typeface="+mj-ea"/>
                <a:ea typeface="+mj-ea"/>
              </a:rPr>
              <a:t>，  </a:t>
            </a: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实验</a:t>
            </a:r>
            <a:r>
              <a:rPr lang="en-US" altLang="zh-CN" sz="2800" b="1" dirty="0">
                <a:solidFill>
                  <a:srgbClr val="CC0000"/>
                </a:solidFill>
                <a:latin typeface="+mj-ea"/>
                <a:ea typeface="+mj-ea"/>
              </a:rPr>
              <a:t>20</a:t>
            </a:r>
            <a:r>
              <a:rPr lang="zh-CN" altLang="en-US" sz="2800" b="1" dirty="0">
                <a:solidFill>
                  <a:srgbClr val="CC0000"/>
                </a:solidFill>
                <a:latin typeface="+mj-ea"/>
                <a:ea typeface="+mj-ea"/>
              </a:rPr>
              <a:t>分</a:t>
            </a:r>
            <a:r>
              <a:rPr lang="zh-CN" altLang="en-US" sz="2800" b="1" dirty="0">
                <a:latin typeface="+mj-ea"/>
                <a:ea typeface="+mj-ea"/>
              </a:rPr>
              <a:t>，期末</a:t>
            </a:r>
            <a:r>
              <a:rPr lang="en-US" altLang="zh-CN" sz="2800" b="1" dirty="0">
                <a:solidFill>
                  <a:srgbClr val="CC0000"/>
                </a:solidFill>
                <a:latin typeface="+mj-ea"/>
                <a:ea typeface="+mj-ea"/>
              </a:rPr>
              <a:t>40</a:t>
            </a:r>
            <a:r>
              <a:rPr lang="zh-CN" altLang="en-US" sz="2800" b="1" dirty="0">
                <a:latin typeface="+mj-ea"/>
                <a:ea typeface="+mj-ea"/>
              </a:rPr>
              <a:t> 分</a:t>
            </a:r>
            <a:r>
              <a:rPr lang="zh-CN" altLang="en-US" sz="2800" b="1" dirty="0">
                <a:solidFill>
                  <a:srgbClr val="CC0000"/>
                </a:solidFill>
                <a:latin typeface="+mj-ea"/>
                <a:ea typeface="+mj-ea"/>
              </a:rPr>
              <a:t>  </a:t>
            </a:r>
          </a:p>
          <a:p>
            <a:pPr lvl="1">
              <a:lnSpc>
                <a:spcPct val="90000"/>
              </a:lnSpc>
              <a:spcBef>
                <a:spcPts val="1013"/>
              </a:spcBef>
              <a:spcAft>
                <a:spcPts val="0"/>
              </a:spcAft>
              <a:buClr>
                <a:schemeClr val="accent1"/>
              </a:buClr>
              <a:buSzPct val="90000"/>
              <a:buNone/>
            </a:pPr>
            <a:r>
              <a:rPr lang="zh-CN" altLang="en-US" sz="2800" dirty="0"/>
              <a:t>  </a:t>
            </a:r>
            <a:endParaRPr lang="en-US" altLang="zh-CN" sz="2800" b="1" dirty="0"/>
          </a:p>
          <a:p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实验：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个小实验，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个大实验。</a:t>
            </a:r>
            <a:endParaRPr lang="zh-CN" altLang="zh-CN" sz="28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期末考试：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闭卷，笔试，</a:t>
            </a:r>
            <a:r>
              <a:rPr lang="zh-CN" altLang="zh-CN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共计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zh-CN" altLang="zh-CN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分。</a:t>
            </a:r>
          </a:p>
          <a:p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平时</a:t>
            </a:r>
            <a:r>
              <a:rPr lang="zh-CN" altLang="zh-CN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：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上机编程作业（码图）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半期：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次全年级统考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070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码图说明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95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F8CA2-3B74-45DC-89F1-AA52272B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B37F2-5701-4506-A345-1CEA439A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综合实验可以是完成</a:t>
            </a:r>
            <a:r>
              <a:rPr lang="en-US" altLang="zh-CN" b="1" dirty="0"/>
              <a:t>1</a:t>
            </a:r>
            <a:r>
              <a:rPr lang="zh-CN" altLang="en-US" b="1" dirty="0"/>
              <a:t>个管理系统，或者一个游戏（二选一）。</a:t>
            </a:r>
          </a:p>
        </p:txBody>
      </p:sp>
    </p:spTree>
    <p:extLst>
      <p:ext uri="{BB962C8B-B14F-4D97-AF65-F5344CB8AC3E}">
        <p14:creationId xmlns:p14="http://schemas.microsoft.com/office/powerpoint/2010/main" val="253680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综合大实验一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106" y="1300116"/>
            <a:ext cx="3076604" cy="3894909"/>
          </a:xfrm>
        </p:spPr>
        <p:txBody>
          <a:bodyPr>
            <a:normAutofit/>
          </a:bodyPr>
          <a:lstStyle/>
          <a:p>
            <a:r>
              <a:rPr lang="zh-CN" altLang="en-US" dirty="0"/>
              <a:t>题目：</a:t>
            </a:r>
            <a:endParaRPr lang="en-US" altLang="zh-CN" dirty="0"/>
          </a:p>
          <a:p>
            <a:pPr lvl="1"/>
            <a:r>
              <a:rPr lang="en-US" altLang="zh-CN" sz="2400" dirty="0"/>
              <a:t>1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成绩管理系统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2. </a:t>
            </a:r>
            <a:r>
              <a:rPr lang="zh-CN" altLang="en-US" sz="2400" b="1" dirty="0"/>
              <a:t>书店管理系统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3. </a:t>
            </a:r>
            <a:r>
              <a:rPr lang="zh-CN" altLang="en-US" sz="2400" b="1" dirty="0"/>
              <a:t>电话本管理系统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4. </a:t>
            </a:r>
            <a:r>
              <a:rPr lang="zh-CN" altLang="en-US" sz="2400" b="1" dirty="0"/>
              <a:t>题目自拟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3538967" y="130011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/>
              <a:t>要求：</a:t>
            </a:r>
            <a:endParaRPr lang="en-US" altLang="zh-CN" sz="2400" b="1" dirty="0"/>
          </a:p>
          <a:p>
            <a:pPr marL="342892" lvl="1"/>
            <a:endParaRPr lang="en-US" altLang="zh-CN" sz="2400" b="1" dirty="0"/>
          </a:p>
          <a:p>
            <a:pPr marL="600060" lvl="1" indent="-257168">
              <a:buAutoNum type="arabicPeriod"/>
            </a:pPr>
            <a:r>
              <a:rPr lang="zh-CN" altLang="en-US" sz="2400" b="1" dirty="0"/>
              <a:t>题目可以自拟。所有作业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周之前完成并提交。</a:t>
            </a:r>
            <a:endParaRPr lang="en-US" altLang="zh-CN" sz="2400" b="1" dirty="0"/>
          </a:p>
          <a:p>
            <a:pPr marL="600060" lvl="1" indent="-257168">
              <a:buAutoNum type="arabicPeriod"/>
            </a:pPr>
            <a:r>
              <a:rPr lang="zh-CN" altLang="en-US" sz="2400" b="1" dirty="0"/>
              <a:t>独立完成编程，完成实验报告，上交实验报告和源程序工程，发现抄袭为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3718843120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626</TotalTime>
  <Words>1275</Words>
  <Application>Microsoft Office PowerPoint</Application>
  <PresentationFormat>全屏显示(4:3)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华文楷体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A000120140530A99PPBG</vt:lpstr>
      <vt:lpstr>程序设计基础</vt:lpstr>
      <vt:lpstr>PowerPoint 演示文稿</vt:lpstr>
      <vt:lpstr>教材</vt:lpstr>
      <vt:lpstr>3处视频学习网址区别与要求</vt:lpstr>
      <vt:lpstr>PowerPoint 演示文稿</vt:lpstr>
      <vt:lpstr>成绩构成比例</vt:lpstr>
      <vt:lpstr>码图说明</vt:lpstr>
      <vt:lpstr>PowerPoint 演示文稿</vt:lpstr>
      <vt:lpstr>综合大实验一</vt:lpstr>
      <vt:lpstr>综合大实验二</vt:lpstr>
      <vt:lpstr>实验—码图（在线批改系统）</vt:lpstr>
      <vt:lpstr>招聘课代表</vt:lpstr>
      <vt:lpstr>上课上机时间地点</vt:lpstr>
      <vt:lpstr>进度安排—理论上</vt:lpstr>
      <vt:lpstr>传统教学</vt:lpstr>
      <vt:lpstr>翻转课堂教学法</vt:lpstr>
      <vt:lpstr>PowerPoint 演示文稿</vt:lpstr>
      <vt:lpstr>注意事项</vt:lpstr>
      <vt:lpstr>主要功能</vt:lpstr>
      <vt:lpstr>主要功能</vt:lpstr>
      <vt:lpstr>主要功能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</dc:title>
  <dc:creator>bo dai</dc:creator>
  <cp:lastModifiedBy>bo dai</cp:lastModifiedBy>
  <cp:revision>80</cp:revision>
  <dcterms:created xsi:type="dcterms:W3CDTF">2016-02-17T03:46:39Z</dcterms:created>
  <dcterms:modified xsi:type="dcterms:W3CDTF">2018-03-05T08:38:26Z</dcterms:modified>
</cp:coreProperties>
</file>