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7" r:id="rId2"/>
    <p:sldId id="258" r:id="rId3"/>
    <p:sldId id="259" r:id="rId4"/>
    <p:sldId id="260" r:id="rId5"/>
    <p:sldId id="261" r:id="rId6"/>
    <p:sldId id="285" r:id="rId7"/>
    <p:sldId id="282" r:id="rId8"/>
    <p:sldId id="283" r:id="rId9"/>
    <p:sldId id="284" r:id="rId10"/>
    <p:sldId id="263" r:id="rId11"/>
    <p:sldId id="264" r:id="rId12"/>
    <p:sldId id="265" r:id="rId13"/>
    <p:sldId id="266" r:id="rId14"/>
    <p:sldId id="286" r:id="rId15"/>
    <p:sldId id="274" r:id="rId16"/>
    <p:sldId id="275" r:id="rId17"/>
    <p:sldId id="276" r:id="rId18"/>
    <p:sldId id="280" r:id="rId19"/>
    <p:sldId id="287" r:id="rId20"/>
    <p:sldId id="288" r:id="rId21"/>
    <p:sldId id="289" r:id="rId22"/>
    <p:sldId id="290" r:id="rId23"/>
    <p:sldId id="293" r:id="rId24"/>
    <p:sldId id="294"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3066" autoAdjust="0"/>
  </p:normalViewPr>
  <p:slideViewPr>
    <p:cSldViewPr snapToGrid="0">
      <p:cViewPr varScale="1">
        <p:scale>
          <a:sx n="106" d="100"/>
          <a:sy n="106" d="100"/>
        </p:scale>
        <p:origin x="1800" y="126"/>
      </p:cViewPr>
      <p:guideLst/>
    </p:cSldViewPr>
  </p:slideViewPr>
  <p:outlineViewPr>
    <p:cViewPr>
      <p:scale>
        <a:sx n="33" d="100"/>
        <a:sy n="33" d="100"/>
      </p:scale>
      <p:origin x="0" y="-7493"/>
    </p:cViewPr>
    <p:sldLst>
      <p:sld r:id="rId1"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374F5-C9C0-47B2-B502-45BC683DD6AB}" type="datetimeFigureOut">
              <a:rPr lang="zh-CN" altLang="en-US" smtClean="0"/>
              <a:t>2018/3/7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05E0B-9560-4D54-AC3A-C29BD442D632}" type="slidenum">
              <a:rPr lang="zh-CN" altLang="en-US" smtClean="0"/>
              <a:t>‹#›</a:t>
            </a:fld>
            <a:endParaRPr lang="zh-CN" altLang="en-US"/>
          </a:p>
        </p:txBody>
      </p:sp>
    </p:spTree>
    <p:extLst>
      <p:ext uri="{BB962C8B-B14F-4D97-AF65-F5344CB8AC3E}">
        <p14:creationId xmlns:p14="http://schemas.microsoft.com/office/powerpoint/2010/main" val="347219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1143000" y="684213"/>
            <a:ext cx="4572000" cy="3429000"/>
          </a:xfrm>
          <a:ln/>
        </p:spPr>
      </p:sp>
      <p:sp>
        <p:nvSpPr>
          <p:cNvPr id="186371"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i="1" u="sng" dirty="0">
                <a:solidFill>
                  <a:srgbClr val="000000"/>
                </a:solidFill>
              </a:rPr>
              <a:t>编译器</a:t>
            </a:r>
            <a:r>
              <a:rPr lang="zh-CN" altLang="en-US" dirty="0"/>
              <a:t>（</a:t>
            </a:r>
            <a:r>
              <a:rPr lang="en-US" altLang="zh-CN" i="1" dirty="0"/>
              <a:t>Compiler</a:t>
            </a:r>
            <a:r>
              <a:rPr lang="zh-CN" altLang="en-US" dirty="0"/>
              <a:t>）把源代码转换为可被计算机理解的机器代码，</a:t>
            </a:r>
            <a:r>
              <a:rPr lang="zh-CN" altLang="en-US" b="1" dirty="0"/>
              <a:t>把机器代码以</a:t>
            </a:r>
            <a:r>
              <a:rPr lang="zh-CN" altLang="en-US" b="1" i="1" u="sng" dirty="0">
                <a:solidFill>
                  <a:srgbClr val="000066"/>
                </a:solidFill>
              </a:rPr>
              <a:t>可</a:t>
            </a:r>
            <a:r>
              <a:rPr lang="zh-CN" altLang="en-US" b="1" i="1" u="sng" dirty="0">
                <a:solidFill>
                  <a:srgbClr val="000000"/>
                </a:solidFill>
              </a:rPr>
              <a:t>执行文件</a:t>
            </a:r>
            <a:r>
              <a:rPr lang="zh-CN" altLang="en-US" b="1" dirty="0"/>
              <a:t>（</a:t>
            </a:r>
            <a:r>
              <a:rPr lang="en-US" altLang="zh-CN" b="1" i="1" dirty="0"/>
              <a:t>Executable File</a:t>
            </a:r>
            <a:r>
              <a:rPr lang="zh-CN" altLang="en-US" b="1" dirty="0"/>
              <a:t>）的形式保存在磁盘上，</a:t>
            </a:r>
            <a:r>
              <a:rPr lang="zh-CN" altLang="en-US" dirty="0"/>
              <a:t>一种程序设计语言对应一种编译器</a:t>
            </a:r>
          </a:p>
        </p:txBody>
      </p:sp>
    </p:spTree>
    <p:extLst>
      <p:ext uri="{BB962C8B-B14F-4D97-AF65-F5344CB8AC3E}">
        <p14:creationId xmlns:p14="http://schemas.microsoft.com/office/powerpoint/2010/main" val="635043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8" name="矩形 7"/>
          <p:cNvSpPr/>
          <p:nvPr/>
        </p:nvSpPr>
        <p:spPr>
          <a:xfrm>
            <a:off x="0" y="1"/>
            <a:ext cx="9144000" cy="3603599"/>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KSO_FD"/>
          <p:cNvSpPr>
            <a:spLocks noGrp="1"/>
          </p:cNvSpPr>
          <p:nvPr>
            <p:ph type="dt" sz="half" idx="10"/>
          </p:nvPr>
        </p:nvSpPr>
        <p:spPr/>
        <p:txBody>
          <a:bodyPr/>
          <a:lstStyle/>
          <a:p>
            <a:fld id="{37DDE835-5E96-421E-A210-9629DBCDB046}" type="datetimeFigureOut">
              <a:rPr lang="zh-CN" altLang="en-US" smtClean="0"/>
              <a:t>2018/3/7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ED295A7D-1D3E-4410-AC52-E5DB47D3EEF4}" type="slidenum">
              <a:rPr lang="zh-CN" altLang="en-US" smtClean="0"/>
              <a:t>‹#›</a:t>
            </a:fld>
            <a:endParaRPr lang="zh-CN" altLang="en-US"/>
          </a:p>
        </p:txBody>
      </p:sp>
      <p:sp>
        <p:nvSpPr>
          <p:cNvPr id="3" name="KSO_CT2"/>
          <p:cNvSpPr>
            <a:spLocks noGrp="1"/>
          </p:cNvSpPr>
          <p:nvPr>
            <p:ph type="subTitle" idx="1" hasCustomPrompt="1"/>
          </p:nvPr>
        </p:nvSpPr>
        <p:spPr>
          <a:xfrm>
            <a:off x="1459662" y="3840367"/>
            <a:ext cx="6224674" cy="467211"/>
          </a:xfrm>
          <a:noFill/>
        </p:spPr>
        <p:txBody>
          <a:bodyPr>
            <a:noAutofit/>
          </a:bodyPr>
          <a:lstStyle>
            <a:lvl1pPr marL="0" indent="0" algn="ctr">
              <a:buNone/>
              <a:defRPr sz="1800">
                <a:solidFill>
                  <a:srgbClr val="C00000"/>
                </a:solidFill>
                <a:effectLst/>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a:t>单击此处添加您的副标题</a:t>
            </a:r>
          </a:p>
        </p:txBody>
      </p:sp>
      <p:sp>
        <p:nvSpPr>
          <p:cNvPr id="7" name="KSO_CT1"/>
          <p:cNvSpPr>
            <a:spLocks noGrp="1"/>
          </p:cNvSpPr>
          <p:nvPr>
            <p:ph type="title" hasCustomPrompt="1"/>
          </p:nvPr>
        </p:nvSpPr>
        <p:spPr>
          <a:xfrm>
            <a:off x="1459663" y="1905000"/>
            <a:ext cx="6224674" cy="1526828"/>
          </a:xfrm>
        </p:spPr>
        <p:txBody>
          <a:bodyPr>
            <a:noAutofit/>
          </a:bodyPr>
          <a:lstStyle>
            <a:lvl1pPr algn="ctr">
              <a:defRPr sz="3600" baseline="0">
                <a:solidFill>
                  <a:schemeClr val="bg1"/>
                </a:solidFill>
                <a:effectLst/>
                <a:latin typeface="+mj-lt"/>
              </a:defRPr>
            </a:lvl1pPr>
          </a:lstStyle>
          <a:p>
            <a:r>
              <a:rPr lang="zh-CN" altLang="en-US" dirty="0"/>
              <a:t>单击此处</a:t>
            </a:r>
            <a:br>
              <a:rPr lang="en-US" altLang="zh-CN" dirty="0"/>
            </a:br>
            <a:r>
              <a:rPr lang="zh-CN" altLang="en-US" dirty="0"/>
              <a:t>添加您的标题文字</a:t>
            </a:r>
          </a:p>
        </p:txBody>
      </p:sp>
      <p:sp>
        <p:nvSpPr>
          <p:cNvPr id="9" name="矩形 8"/>
          <p:cNvSpPr/>
          <p:nvPr/>
        </p:nvSpPr>
        <p:spPr>
          <a:xfrm>
            <a:off x="0" y="6724604"/>
            <a:ext cx="9144000" cy="13339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燕尾形 9"/>
          <p:cNvSpPr/>
          <p:nvPr/>
        </p:nvSpPr>
        <p:spPr>
          <a:xfrm rot="5400000">
            <a:off x="4493729" y="5550198"/>
            <a:ext cx="318052" cy="429040"/>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rot="5400000">
            <a:off x="4493729" y="5812585"/>
            <a:ext cx="318052" cy="429040"/>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Tree>
    <p:extLst>
      <p:ext uri="{BB962C8B-B14F-4D97-AF65-F5344CB8AC3E}">
        <p14:creationId xmlns:p14="http://schemas.microsoft.com/office/powerpoint/2010/main" val="2859453390"/>
      </p:ext>
    </p:extLst>
  </p:cSld>
  <p:clrMapOvr>
    <a:masterClrMapping/>
  </p:clrMapOvr>
  <p:extLst mod="1">
    <p:ext uri="{DCECCB84-F9BA-43D5-87BE-67443E8EF086}">
      <p15:sldGuideLst xmlns:p15="http://schemas.microsoft.com/office/powerpoint/2012/main">
        <p15:guide id="1" pos="6623">
          <p15:clr>
            <a:srgbClr val="FBAE40"/>
          </p15:clr>
        </p15:guide>
        <p15:guide id="2" orient="horz" pos="2160">
          <p15:clr>
            <a:srgbClr val="FBAE40"/>
          </p15:clr>
        </p15:guide>
        <p15:guide id="3" orient="horz" pos="1620">
          <p15:clr>
            <a:srgbClr val="FBAE40"/>
          </p15:clr>
        </p15:guide>
        <p15:guide id="4" pos="496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37DDE835-5E96-421E-A210-9629DBCDB046}" type="datetimeFigureOut">
              <a:rPr lang="zh-CN" altLang="en-US" smtClean="0"/>
              <a:t>2018/3/7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ED295A7D-1D3E-4410-AC52-E5DB47D3EEF4}" type="slidenum">
              <a:rPr lang="zh-CN" altLang="en-US" smtClean="0"/>
              <a:t>‹#›</a:t>
            </a:fld>
            <a:endParaRPr lang="zh-CN" altLang="en-US"/>
          </a:p>
        </p:txBody>
      </p:sp>
    </p:spTree>
    <p:extLst>
      <p:ext uri="{BB962C8B-B14F-4D97-AF65-F5344CB8AC3E}">
        <p14:creationId xmlns:p14="http://schemas.microsoft.com/office/powerpoint/2010/main" val="109533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8"/>
            <a:ext cx="886883"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1585382" y="365128"/>
            <a:ext cx="5949952" cy="5811839"/>
          </a:xfrm>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37DDE835-5E96-421E-A210-9629DBCDB046}" type="datetimeFigureOut">
              <a:rPr lang="zh-CN" altLang="en-US" smtClean="0"/>
              <a:t>2018/3/7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ED295A7D-1D3E-4410-AC52-E5DB47D3EEF4}" type="slidenum">
              <a:rPr lang="zh-CN" altLang="en-US" smtClean="0"/>
              <a:t>‹#›</a:t>
            </a:fld>
            <a:endParaRPr lang="zh-CN" altLang="en-US"/>
          </a:p>
        </p:txBody>
      </p:sp>
      <p:sp>
        <p:nvSpPr>
          <p:cNvPr id="7" name="矩形 6"/>
          <p:cNvSpPr/>
          <p:nvPr/>
        </p:nvSpPr>
        <p:spPr>
          <a:xfrm>
            <a:off x="0" y="1"/>
            <a:ext cx="9144000" cy="13339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0" y="6724604"/>
            <a:ext cx="9144000" cy="13339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燕尾形 8"/>
          <p:cNvSpPr/>
          <p:nvPr/>
        </p:nvSpPr>
        <p:spPr>
          <a:xfrm rot="5400000">
            <a:off x="8670649" y="6202165"/>
            <a:ext cx="318052" cy="24847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rot="5400000">
            <a:off x="8670649" y="6439776"/>
            <a:ext cx="318052" cy="24847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Tree>
    <p:extLst>
      <p:ext uri="{BB962C8B-B14F-4D97-AF65-F5344CB8AC3E}">
        <p14:creationId xmlns:p14="http://schemas.microsoft.com/office/powerpoint/2010/main" val="1020071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p:nvPr>
        </p:nvSpPr>
        <p:spPr/>
        <p:txBody>
          <a:bodyPr/>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37DDE835-5E96-421E-A210-9629DBCDB046}" type="datetimeFigureOut">
              <a:rPr lang="zh-CN" altLang="en-US" smtClean="0"/>
              <a:t>2018/3/7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ED295A7D-1D3E-4410-AC52-E5DB47D3EEF4}" type="slidenum">
              <a:rPr lang="zh-CN" altLang="en-US" smtClean="0"/>
              <a:t>‹#›</a:t>
            </a:fld>
            <a:endParaRPr lang="zh-CN" altLang="en-US"/>
          </a:p>
        </p:txBody>
      </p:sp>
    </p:spTree>
    <p:extLst>
      <p:ext uri="{BB962C8B-B14F-4D97-AF65-F5344CB8AC3E}">
        <p14:creationId xmlns:p14="http://schemas.microsoft.com/office/powerpoint/2010/main" val="2077201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234837" y="2151936"/>
            <a:ext cx="4309960" cy="739746"/>
          </a:xfrm>
        </p:spPr>
        <p:txBody>
          <a:bodyPr anchor="b">
            <a:normAutofit/>
          </a:bodyPr>
          <a:lstStyle>
            <a:lvl1pPr algn="ctr">
              <a:defRPr sz="3000">
                <a:solidFill>
                  <a:schemeClr val="bg2">
                    <a:lumMod val="50000"/>
                  </a:schemeClr>
                </a:soli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1234838" y="2948831"/>
            <a:ext cx="4309959" cy="468000"/>
          </a:xfrm>
          <a:prstGeom prst="rect">
            <a:avLst/>
          </a:prstGeom>
          <a:noFill/>
        </p:spPr>
        <p:txBody>
          <a:bodyPr anchor="ctr">
            <a:normAutofit/>
          </a:bodyPr>
          <a:lstStyle>
            <a:lvl1pPr marL="0" indent="0" algn="ctr">
              <a:buNone/>
              <a:defRPr sz="1350">
                <a:solidFill>
                  <a:srgbClr val="C00000"/>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fld id="{37DDE835-5E96-421E-A210-9629DBCDB046}" type="datetimeFigureOut">
              <a:rPr lang="zh-CN" altLang="en-US" smtClean="0"/>
              <a:t>2018/3/7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ED295A7D-1D3E-4410-AC52-E5DB47D3EEF4}" type="slidenum">
              <a:rPr lang="zh-CN" altLang="en-US" smtClean="0"/>
              <a:t>‹#›</a:t>
            </a:fld>
            <a:endParaRPr lang="zh-CN" altLang="en-US"/>
          </a:p>
        </p:txBody>
      </p:sp>
      <p:sp>
        <p:nvSpPr>
          <p:cNvPr id="7" name="矩形 6"/>
          <p:cNvSpPr/>
          <p:nvPr/>
        </p:nvSpPr>
        <p:spPr>
          <a:xfrm>
            <a:off x="0" y="1"/>
            <a:ext cx="9144000" cy="13339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0" y="5435372"/>
            <a:ext cx="9144000" cy="1422629"/>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燕尾形 11"/>
          <p:cNvSpPr/>
          <p:nvPr/>
        </p:nvSpPr>
        <p:spPr>
          <a:xfrm rot="5400000">
            <a:off x="6921463" y="2636881"/>
            <a:ext cx="1389021" cy="113780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燕尾形 13"/>
          <p:cNvSpPr/>
          <p:nvPr/>
        </p:nvSpPr>
        <p:spPr>
          <a:xfrm rot="5400000">
            <a:off x="6943406" y="1509714"/>
            <a:ext cx="1389021" cy="113780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5" name="燕尾形 14"/>
          <p:cNvSpPr/>
          <p:nvPr/>
        </p:nvSpPr>
        <p:spPr>
          <a:xfrm rot="5400000">
            <a:off x="6943404" y="382548"/>
            <a:ext cx="1389022" cy="113780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6" name="燕尾形 15"/>
          <p:cNvSpPr/>
          <p:nvPr/>
        </p:nvSpPr>
        <p:spPr>
          <a:xfrm rot="5400000">
            <a:off x="6921463" y="3764026"/>
            <a:ext cx="1389021" cy="113780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8" name="燕尾形 17"/>
          <p:cNvSpPr/>
          <p:nvPr/>
        </p:nvSpPr>
        <p:spPr>
          <a:xfrm rot="5400000">
            <a:off x="7268717" y="4511836"/>
            <a:ext cx="694512" cy="1137808"/>
          </a:xfrm>
          <a:custGeom>
            <a:avLst/>
            <a:gdLst>
              <a:gd name="connsiteX0" fmla="*/ 0 w 1843674"/>
              <a:gd name="connsiteY0" fmla="*/ 0 h 1920493"/>
              <a:gd name="connsiteX1" fmla="*/ 921837 w 1843674"/>
              <a:gd name="connsiteY1" fmla="*/ 0 h 1920493"/>
              <a:gd name="connsiteX2" fmla="*/ 1843674 w 1843674"/>
              <a:gd name="connsiteY2" fmla="*/ 960247 h 1920493"/>
              <a:gd name="connsiteX3" fmla="*/ 921837 w 1843674"/>
              <a:gd name="connsiteY3" fmla="*/ 1920493 h 1920493"/>
              <a:gd name="connsiteX4" fmla="*/ 0 w 1843674"/>
              <a:gd name="connsiteY4" fmla="*/ 1920493 h 1920493"/>
              <a:gd name="connsiteX5" fmla="*/ 921837 w 1843674"/>
              <a:gd name="connsiteY5" fmla="*/ 960247 h 1920493"/>
              <a:gd name="connsiteX6" fmla="*/ 0 w 1843674"/>
              <a:gd name="connsiteY6" fmla="*/ 0 h 1920493"/>
              <a:gd name="connsiteX0" fmla="*/ 0 w 921837"/>
              <a:gd name="connsiteY0" fmla="*/ 0 h 1920493"/>
              <a:gd name="connsiteX1" fmla="*/ 921837 w 921837"/>
              <a:gd name="connsiteY1" fmla="*/ 0 h 1920493"/>
              <a:gd name="connsiteX2" fmla="*/ 921837 w 921837"/>
              <a:gd name="connsiteY2" fmla="*/ 1920493 h 1920493"/>
              <a:gd name="connsiteX3" fmla="*/ 0 w 921837"/>
              <a:gd name="connsiteY3" fmla="*/ 1920493 h 1920493"/>
              <a:gd name="connsiteX4" fmla="*/ 921837 w 921837"/>
              <a:gd name="connsiteY4" fmla="*/ 960247 h 1920493"/>
              <a:gd name="connsiteX5" fmla="*/ 0 w 921837"/>
              <a:gd name="connsiteY5" fmla="*/ 0 h 192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1837" h="1920493">
                <a:moveTo>
                  <a:pt x="0" y="0"/>
                </a:moveTo>
                <a:lnTo>
                  <a:pt x="921837" y="0"/>
                </a:lnTo>
                <a:lnTo>
                  <a:pt x="921837" y="1920493"/>
                </a:lnTo>
                <a:lnTo>
                  <a:pt x="0" y="1920493"/>
                </a:lnTo>
                <a:lnTo>
                  <a:pt x="921837" y="960247"/>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9" name="燕尾形 18"/>
          <p:cNvSpPr/>
          <p:nvPr/>
        </p:nvSpPr>
        <p:spPr>
          <a:xfrm rot="5400000">
            <a:off x="7395498" y="-68532"/>
            <a:ext cx="484840" cy="813647"/>
          </a:xfrm>
          <a:custGeom>
            <a:avLst/>
            <a:gdLst>
              <a:gd name="connsiteX0" fmla="*/ 0 w 1843674"/>
              <a:gd name="connsiteY0" fmla="*/ 0 h 1920493"/>
              <a:gd name="connsiteX1" fmla="*/ 921837 w 1843674"/>
              <a:gd name="connsiteY1" fmla="*/ 0 h 1920493"/>
              <a:gd name="connsiteX2" fmla="*/ 1843674 w 1843674"/>
              <a:gd name="connsiteY2" fmla="*/ 960247 h 1920493"/>
              <a:gd name="connsiteX3" fmla="*/ 921837 w 1843674"/>
              <a:gd name="connsiteY3" fmla="*/ 1920493 h 1920493"/>
              <a:gd name="connsiteX4" fmla="*/ 0 w 1843674"/>
              <a:gd name="connsiteY4" fmla="*/ 1920493 h 1920493"/>
              <a:gd name="connsiteX5" fmla="*/ 921837 w 1843674"/>
              <a:gd name="connsiteY5" fmla="*/ 960247 h 1920493"/>
              <a:gd name="connsiteX6" fmla="*/ 0 w 1843674"/>
              <a:gd name="connsiteY6" fmla="*/ 0 h 1920493"/>
              <a:gd name="connsiteX0" fmla="*/ 0 w 1843674"/>
              <a:gd name="connsiteY0" fmla="*/ 0 h 1920493"/>
              <a:gd name="connsiteX1" fmla="*/ 921837 w 1843674"/>
              <a:gd name="connsiteY1" fmla="*/ 0 h 1920493"/>
              <a:gd name="connsiteX2" fmla="*/ 1843674 w 1843674"/>
              <a:gd name="connsiteY2" fmla="*/ 960247 h 1920493"/>
              <a:gd name="connsiteX3" fmla="*/ 1160375 w 1843674"/>
              <a:gd name="connsiteY3" fmla="*/ 1655450 h 1920493"/>
              <a:gd name="connsiteX4" fmla="*/ 0 w 1843674"/>
              <a:gd name="connsiteY4" fmla="*/ 1920493 h 1920493"/>
              <a:gd name="connsiteX5" fmla="*/ 921837 w 1843674"/>
              <a:gd name="connsiteY5" fmla="*/ 960247 h 1920493"/>
              <a:gd name="connsiteX6" fmla="*/ 0 w 1843674"/>
              <a:gd name="connsiteY6" fmla="*/ 0 h 1920493"/>
              <a:gd name="connsiteX0" fmla="*/ 0 w 1843674"/>
              <a:gd name="connsiteY0" fmla="*/ 0 h 1920493"/>
              <a:gd name="connsiteX1" fmla="*/ 1200135 w 1843674"/>
              <a:gd name="connsiteY1" fmla="*/ 265042 h 1920493"/>
              <a:gd name="connsiteX2" fmla="*/ 1843674 w 1843674"/>
              <a:gd name="connsiteY2" fmla="*/ 960247 h 1920493"/>
              <a:gd name="connsiteX3" fmla="*/ 1160375 w 1843674"/>
              <a:gd name="connsiteY3" fmla="*/ 1655450 h 1920493"/>
              <a:gd name="connsiteX4" fmla="*/ 0 w 1843674"/>
              <a:gd name="connsiteY4" fmla="*/ 1920493 h 1920493"/>
              <a:gd name="connsiteX5" fmla="*/ 921837 w 1843674"/>
              <a:gd name="connsiteY5" fmla="*/ 960247 h 1920493"/>
              <a:gd name="connsiteX6" fmla="*/ 0 w 1843674"/>
              <a:gd name="connsiteY6" fmla="*/ 0 h 1920493"/>
              <a:gd name="connsiteX0" fmla="*/ 0 w 1843674"/>
              <a:gd name="connsiteY0" fmla="*/ 0 h 1920493"/>
              <a:gd name="connsiteX1" fmla="*/ 1200135 w 1843674"/>
              <a:gd name="connsiteY1" fmla="*/ 265042 h 1920493"/>
              <a:gd name="connsiteX2" fmla="*/ 1843674 w 1843674"/>
              <a:gd name="connsiteY2" fmla="*/ 960247 h 1920493"/>
              <a:gd name="connsiteX3" fmla="*/ 1160375 w 1843674"/>
              <a:gd name="connsiteY3" fmla="*/ 1655450 h 1920493"/>
              <a:gd name="connsiteX4" fmla="*/ 0 w 1843674"/>
              <a:gd name="connsiteY4" fmla="*/ 1920493 h 1920493"/>
              <a:gd name="connsiteX5" fmla="*/ 1133871 w 1843674"/>
              <a:gd name="connsiteY5" fmla="*/ 933741 h 1920493"/>
              <a:gd name="connsiteX6" fmla="*/ 0 w 1843674"/>
              <a:gd name="connsiteY6" fmla="*/ 0 h 1920493"/>
              <a:gd name="connsiteX0" fmla="*/ 0 w 1843674"/>
              <a:gd name="connsiteY0" fmla="*/ 0 h 1655450"/>
              <a:gd name="connsiteX1" fmla="*/ 1200135 w 1843674"/>
              <a:gd name="connsiteY1" fmla="*/ 265042 h 1655450"/>
              <a:gd name="connsiteX2" fmla="*/ 1843674 w 1843674"/>
              <a:gd name="connsiteY2" fmla="*/ 960247 h 1655450"/>
              <a:gd name="connsiteX3" fmla="*/ 1160375 w 1843674"/>
              <a:gd name="connsiteY3" fmla="*/ 1655450 h 1655450"/>
              <a:gd name="connsiteX4" fmla="*/ 1133871 w 1843674"/>
              <a:gd name="connsiteY4" fmla="*/ 933741 h 1655450"/>
              <a:gd name="connsiteX5" fmla="*/ 0 w 1843674"/>
              <a:gd name="connsiteY5" fmla="*/ 0 h 1655450"/>
              <a:gd name="connsiteX0" fmla="*/ 0 w 709803"/>
              <a:gd name="connsiteY0" fmla="*/ 668699 h 1390408"/>
              <a:gd name="connsiteX1" fmla="*/ 66264 w 709803"/>
              <a:gd name="connsiteY1" fmla="*/ 0 h 1390408"/>
              <a:gd name="connsiteX2" fmla="*/ 709803 w 709803"/>
              <a:gd name="connsiteY2" fmla="*/ 695205 h 1390408"/>
              <a:gd name="connsiteX3" fmla="*/ 26504 w 709803"/>
              <a:gd name="connsiteY3" fmla="*/ 1390408 h 1390408"/>
              <a:gd name="connsiteX4" fmla="*/ 0 w 709803"/>
              <a:gd name="connsiteY4" fmla="*/ 668699 h 1390408"/>
              <a:gd name="connsiteX0" fmla="*/ 26505 w 683299"/>
              <a:gd name="connsiteY0" fmla="*/ 628942 h 1390408"/>
              <a:gd name="connsiteX1" fmla="*/ 39760 w 683299"/>
              <a:gd name="connsiteY1" fmla="*/ 0 h 1390408"/>
              <a:gd name="connsiteX2" fmla="*/ 683299 w 683299"/>
              <a:gd name="connsiteY2" fmla="*/ 695205 h 1390408"/>
              <a:gd name="connsiteX3" fmla="*/ 0 w 683299"/>
              <a:gd name="connsiteY3" fmla="*/ 1390408 h 1390408"/>
              <a:gd name="connsiteX4" fmla="*/ 26505 w 683299"/>
              <a:gd name="connsiteY4" fmla="*/ 628942 h 1390408"/>
              <a:gd name="connsiteX0" fmla="*/ 0 w 656794"/>
              <a:gd name="connsiteY0" fmla="*/ 628942 h 1377156"/>
              <a:gd name="connsiteX1" fmla="*/ 13255 w 656794"/>
              <a:gd name="connsiteY1" fmla="*/ 0 h 1377156"/>
              <a:gd name="connsiteX2" fmla="*/ 656794 w 656794"/>
              <a:gd name="connsiteY2" fmla="*/ 695205 h 1377156"/>
              <a:gd name="connsiteX3" fmla="*/ 2 w 656794"/>
              <a:gd name="connsiteY3" fmla="*/ 1377156 h 1377156"/>
              <a:gd name="connsiteX4" fmla="*/ 0 w 656794"/>
              <a:gd name="connsiteY4" fmla="*/ 628942 h 1377156"/>
              <a:gd name="connsiteX0" fmla="*/ 0 w 656794"/>
              <a:gd name="connsiteY0" fmla="*/ 628942 h 1373346"/>
              <a:gd name="connsiteX1" fmla="*/ 13255 w 656794"/>
              <a:gd name="connsiteY1" fmla="*/ 0 h 1373346"/>
              <a:gd name="connsiteX2" fmla="*/ 656794 w 656794"/>
              <a:gd name="connsiteY2" fmla="*/ 695205 h 1373346"/>
              <a:gd name="connsiteX3" fmla="*/ 19052 w 656794"/>
              <a:gd name="connsiteY3" fmla="*/ 1373346 h 1373346"/>
              <a:gd name="connsiteX4" fmla="*/ 0 w 656794"/>
              <a:gd name="connsiteY4" fmla="*/ 628942 h 1373346"/>
              <a:gd name="connsiteX0" fmla="*/ 5795 w 643539"/>
              <a:gd name="connsiteY0" fmla="*/ 621322 h 1373346"/>
              <a:gd name="connsiteX1" fmla="*/ 0 w 643539"/>
              <a:gd name="connsiteY1" fmla="*/ 0 h 1373346"/>
              <a:gd name="connsiteX2" fmla="*/ 643539 w 643539"/>
              <a:gd name="connsiteY2" fmla="*/ 695205 h 1373346"/>
              <a:gd name="connsiteX3" fmla="*/ 5797 w 643539"/>
              <a:gd name="connsiteY3" fmla="*/ 1373346 h 1373346"/>
              <a:gd name="connsiteX4" fmla="*/ 5795 w 643539"/>
              <a:gd name="connsiteY4" fmla="*/ 621322 h 1373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539" h="1373346">
                <a:moveTo>
                  <a:pt x="5795" y="621322"/>
                </a:moveTo>
                <a:cubicBezTo>
                  <a:pt x="3863" y="414215"/>
                  <a:pt x="1932" y="207107"/>
                  <a:pt x="0" y="0"/>
                </a:cubicBezTo>
                <a:lnTo>
                  <a:pt x="643539" y="695205"/>
                </a:lnTo>
                <a:lnTo>
                  <a:pt x="5797" y="1373346"/>
                </a:lnTo>
                <a:cubicBezTo>
                  <a:pt x="5796" y="1123941"/>
                  <a:pt x="5796" y="870727"/>
                  <a:pt x="5795" y="621322"/>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Tree>
    <p:extLst>
      <p:ext uri="{BB962C8B-B14F-4D97-AF65-F5344CB8AC3E}">
        <p14:creationId xmlns:p14="http://schemas.microsoft.com/office/powerpoint/2010/main" val="2803891297"/>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049867" y="1244603"/>
            <a:ext cx="3810000" cy="4932363"/>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4889501" y="1244603"/>
            <a:ext cx="3820587" cy="4932363"/>
          </a:xfrm>
        </p:spPr>
        <p:txBody>
          <a:bodyPr/>
          <a:lstStyle/>
          <a:p>
            <a:pPr lvl="0"/>
            <a:r>
              <a:rPr lang="zh-CN" altLang="en-US"/>
              <a:t>单击此处编辑母版文本样式</a:t>
            </a:r>
          </a:p>
          <a:p>
            <a:pPr lvl="1"/>
            <a:r>
              <a:rPr lang="zh-CN" altLang="en-US"/>
              <a:t>第二级</a:t>
            </a:r>
          </a:p>
        </p:txBody>
      </p:sp>
      <p:sp>
        <p:nvSpPr>
          <p:cNvPr id="5" name="KSO_FD"/>
          <p:cNvSpPr>
            <a:spLocks noGrp="1"/>
          </p:cNvSpPr>
          <p:nvPr>
            <p:ph type="dt" sz="half" idx="10"/>
          </p:nvPr>
        </p:nvSpPr>
        <p:spPr/>
        <p:txBody>
          <a:bodyPr/>
          <a:lstStyle/>
          <a:p>
            <a:fld id="{37DDE835-5E96-421E-A210-9629DBCDB046}" type="datetimeFigureOut">
              <a:rPr lang="zh-CN" altLang="en-US" smtClean="0"/>
              <a:t>2018/3/7</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ED295A7D-1D3E-4410-AC52-E5DB47D3EEF4}" type="slidenum">
              <a:rPr lang="zh-CN" altLang="en-US" smtClean="0"/>
              <a:t>‹#›</a:t>
            </a:fld>
            <a:endParaRPr lang="zh-CN" altLang="en-US"/>
          </a:p>
        </p:txBody>
      </p:sp>
    </p:spTree>
    <p:extLst>
      <p:ext uri="{BB962C8B-B14F-4D97-AF65-F5344CB8AC3E}">
        <p14:creationId xmlns:p14="http://schemas.microsoft.com/office/powerpoint/2010/main" val="3984994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824577" y="247385"/>
            <a:ext cx="6984076"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4577" y="1376363"/>
            <a:ext cx="3868340" cy="823912"/>
          </a:xfrm>
        </p:spPr>
        <p:txBody>
          <a:bodyPr anchor="b">
            <a:normAutofit/>
          </a:bodyPr>
          <a:lstStyle>
            <a:lvl1pPr marL="0" indent="0">
              <a:buNone/>
              <a:defRPr sz="1013"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4" name="KSO_BC1"/>
          <p:cNvSpPr>
            <a:spLocks noGrp="1"/>
          </p:cNvSpPr>
          <p:nvPr>
            <p:ph sz="half" idx="2"/>
          </p:nvPr>
        </p:nvSpPr>
        <p:spPr>
          <a:xfrm>
            <a:off x="824577" y="2200275"/>
            <a:ext cx="3868340" cy="3684588"/>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4823887" y="1376363"/>
            <a:ext cx="3887391" cy="823912"/>
          </a:xfrm>
        </p:spPr>
        <p:txBody>
          <a:bodyPr anchor="b">
            <a:normAutofit/>
          </a:bodyPr>
          <a:lstStyle>
            <a:lvl1pPr marL="0" indent="0">
              <a:buNone/>
              <a:defRPr sz="1013"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6" name="KSO_BC2"/>
          <p:cNvSpPr>
            <a:spLocks noGrp="1"/>
          </p:cNvSpPr>
          <p:nvPr>
            <p:ph sz="quarter" idx="4"/>
          </p:nvPr>
        </p:nvSpPr>
        <p:spPr>
          <a:xfrm>
            <a:off x="4823887" y="2200275"/>
            <a:ext cx="3887391" cy="3684588"/>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p>
            <a:fld id="{37DDE835-5E96-421E-A210-9629DBCDB046}" type="datetimeFigureOut">
              <a:rPr lang="zh-CN" altLang="en-US" smtClean="0"/>
              <a:t>2018/3/7</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ED295A7D-1D3E-4410-AC52-E5DB47D3EEF4}" type="slidenum">
              <a:rPr lang="zh-CN" altLang="en-US" smtClean="0"/>
              <a:t>‹#›</a:t>
            </a:fld>
            <a:endParaRPr lang="zh-CN" altLang="en-US"/>
          </a:p>
        </p:txBody>
      </p:sp>
    </p:spTree>
    <p:extLst>
      <p:ext uri="{BB962C8B-B14F-4D97-AF65-F5344CB8AC3E}">
        <p14:creationId xmlns:p14="http://schemas.microsoft.com/office/powerpoint/2010/main" val="308162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fld id="{37DDE835-5E96-421E-A210-9629DBCDB046}" type="datetimeFigureOut">
              <a:rPr lang="zh-CN" altLang="en-US" smtClean="0"/>
              <a:t>2018/3/7</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ED295A7D-1D3E-4410-AC52-E5DB47D3EEF4}" type="slidenum">
              <a:rPr lang="zh-CN" altLang="en-US" smtClean="0"/>
              <a:t>‹#›</a:t>
            </a:fld>
            <a:endParaRPr lang="zh-CN" altLang="en-US"/>
          </a:p>
        </p:txBody>
      </p:sp>
    </p:spTree>
    <p:extLst>
      <p:ext uri="{BB962C8B-B14F-4D97-AF65-F5344CB8AC3E}">
        <p14:creationId xmlns:p14="http://schemas.microsoft.com/office/powerpoint/2010/main" val="1676936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37DDE835-5E96-421E-A210-9629DBCDB046}" type="datetimeFigureOut">
              <a:rPr lang="zh-CN" altLang="en-US" smtClean="0"/>
              <a:t>2018/3/7</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ED295A7D-1D3E-4410-AC52-E5DB47D3EEF4}" type="slidenum">
              <a:rPr lang="zh-CN" altLang="en-US" smtClean="0"/>
              <a:t>‹#›</a:t>
            </a:fld>
            <a:endParaRPr lang="zh-CN" altLang="en-US"/>
          </a:p>
        </p:txBody>
      </p:sp>
    </p:spTree>
    <p:extLst>
      <p:ext uri="{BB962C8B-B14F-4D97-AF65-F5344CB8AC3E}">
        <p14:creationId xmlns:p14="http://schemas.microsoft.com/office/powerpoint/2010/main" val="28693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3"/>
            <a:ext cx="2949178" cy="1600200"/>
          </a:xfrm>
        </p:spPr>
        <p:txBody>
          <a:bodyPr anchor="b"/>
          <a:lstStyle>
            <a:lvl1pPr>
              <a:defRPr sz="1800"/>
            </a:lvl1pPr>
          </a:lstStyle>
          <a:p>
            <a:r>
              <a:rPr lang="zh-CN" altLang="en-US"/>
              <a:t>单击此处编辑母版标题样式</a:t>
            </a:r>
            <a:endParaRPr lang="en-US" dirty="0"/>
          </a:p>
        </p:txBody>
      </p:sp>
      <p:sp>
        <p:nvSpPr>
          <p:cNvPr id="3" name="KSO_BC1"/>
          <p:cNvSpPr>
            <a:spLocks noGrp="1"/>
          </p:cNvSpPr>
          <p:nvPr>
            <p:ph idx="1"/>
          </p:nvPr>
        </p:nvSpPr>
        <p:spPr>
          <a:xfrm>
            <a:off x="4115992" y="1063631"/>
            <a:ext cx="4629150" cy="4873625"/>
          </a:xfrm>
        </p:spPr>
        <p:txBody>
          <a:bodyPr>
            <a:normAutofit/>
          </a:bodyPr>
          <a:lstStyle>
            <a:lvl1pPr>
              <a:defRPr sz="1125"/>
            </a:lvl1pPr>
            <a:lvl2pPr>
              <a:defRPr sz="1013"/>
            </a:lvl2pPr>
            <a:lvl3pPr>
              <a:defRPr sz="900"/>
            </a:lvl3pPr>
            <a:lvl4pPr>
              <a:defRPr sz="788"/>
            </a:lvl4pPr>
            <a:lvl5pPr>
              <a:defRPr sz="788"/>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858443" y="2133603"/>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a:t>单击此处编辑母版文本样式</a:t>
            </a:r>
          </a:p>
        </p:txBody>
      </p:sp>
      <p:sp>
        <p:nvSpPr>
          <p:cNvPr id="5" name="KSO_FD"/>
          <p:cNvSpPr>
            <a:spLocks noGrp="1"/>
          </p:cNvSpPr>
          <p:nvPr>
            <p:ph type="dt" sz="half" idx="10"/>
          </p:nvPr>
        </p:nvSpPr>
        <p:spPr/>
        <p:txBody>
          <a:bodyPr/>
          <a:lstStyle/>
          <a:p>
            <a:fld id="{37DDE835-5E96-421E-A210-9629DBCDB046}" type="datetimeFigureOut">
              <a:rPr lang="zh-CN" altLang="en-US" smtClean="0"/>
              <a:t>2018/3/7</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ED295A7D-1D3E-4410-AC52-E5DB47D3EEF4}" type="slidenum">
              <a:rPr lang="zh-CN" altLang="en-US" smtClean="0"/>
              <a:t>‹#›</a:t>
            </a:fld>
            <a:endParaRPr lang="zh-CN" altLang="en-US"/>
          </a:p>
        </p:txBody>
      </p:sp>
      <p:sp>
        <p:nvSpPr>
          <p:cNvPr id="8" name="矩形 7"/>
          <p:cNvSpPr/>
          <p:nvPr/>
        </p:nvSpPr>
        <p:spPr>
          <a:xfrm>
            <a:off x="0" y="1"/>
            <a:ext cx="9144000" cy="13339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0" y="6724604"/>
            <a:ext cx="9144000" cy="13339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燕尾形 9"/>
          <p:cNvSpPr/>
          <p:nvPr/>
        </p:nvSpPr>
        <p:spPr>
          <a:xfrm rot="5400000">
            <a:off x="8670649" y="6202165"/>
            <a:ext cx="318052" cy="24847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rot="5400000">
            <a:off x="8670649" y="6439776"/>
            <a:ext cx="318052" cy="24847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Tree>
    <p:extLst>
      <p:ext uri="{BB962C8B-B14F-4D97-AF65-F5344CB8AC3E}">
        <p14:creationId xmlns:p14="http://schemas.microsoft.com/office/powerpoint/2010/main" val="4268460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18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4082125" y="987430"/>
            <a:ext cx="4629150" cy="4873625"/>
          </a:xfrm>
        </p:spPr>
        <p:txBody>
          <a:bodyPr anchor="t"/>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zh-CN" altLang="en-US"/>
              <a:t>单击图标添加图片</a:t>
            </a:r>
            <a:endParaRPr lang="en-US" dirty="0"/>
          </a:p>
        </p:txBody>
      </p:sp>
      <p:sp>
        <p:nvSpPr>
          <p:cNvPr id="4" name="KSO_BC2"/>
          <p:cNvSpPr>
            <a:spLocks noGrp="1"/>
          </p:cNvSpPr>
          <p:nvPr>
            <p:ph type="body" sz="half" idx="2"/>
          </p:nvPr>
        </p:nvSpPr>
        <p:spPr>
          <a:xfrm>
            <a:off x="934644" y="2057401"/>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a:t>单击此处编辑母版文本样式</a:t>
            </a:r>
          </a:p>
        </p:txBody>
      </p:sp>
      <p:sp>
        <p:nvSpPr>
          <p:cNvPr id="5" name="KSO_FD"/>
          <p:cNvSpPr>
            <a:spLocks noGrp="1"/>
          </p:cNvSpPr>
          <p:nvPr>
            <p:ph type="dt" sz="half" idx="10"/>
          </p:nvPr>
        </p:nvSpPr>
        <p:spPr/>
        <p:txBody>
          <a:bodyPr/>
          <a:lstStyle/>
          <a:p>
            <a:fld id="{37DDE835-5E96-421E-A210-9629DBCDB046}" type="datetimeFigureOut">
              <a:rPr lang="zh-CN" altLang="en-US" smtClean="0"/>
              <a:t>2018/3/7</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ED295A7D-1D3E-4410-AC52-E5DB47D3EEF4}" type="slidenum">
              <a:rPr lang="zh-CN" altLang="en-US" smtClean="0"/>
              <a:t>‹#›</a:t>
            </a:fld>
            <a:endParaRPr lang="zh-CN" altLang="en-US"/>
          </a:p>
        </p:txBody>
      </p:sp>
      <p:sp>
        <p:nvSpPr>
          <p:cNvPr id="8" name="矩形 7"/>
          <p:cNvSpPr/>
          <p:nvPr/>
        </p:nvSpPr>
        <p:spPr>
          <a:xfrm>
            <a:off x="0" y="1"/>
            <a:ext cx="9144000" cy="13339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0" y="6724604"/>
            <a:ext cx="9144000" cy="13339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燕尾形 9"/>
          <p:cNvSpPr/>
          <p:nvPr/>
        </p:nvSpPr>
        <p:spPr>
          <a:xfrm rot="5400000">
            <a:off x="8670649" y="6202165"/>
            <a:ext cx="318052" cy="24847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rot="5400000">
            <a:off x="8670649" y="6439776"/>
            <a:ext cx="318052" cy="248478"/>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Tree>
    <p:extLst>
      <p:ext uri="{BB962C8B-B14F-4D97-AF65-F5344CB8AC3E}">
        <p14:creationId xmlns:p14="http://schemas.microsoft.com/office/powerpoint/2010/main" val="3152278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SO_BT1"/>
          <p:cNvSpPr>
            <a:spLocks noGrp="1"/>
          </p:cNvSpPr>
          <p:nvPr>
            <p:ph type="title"/>
          </p:nvPr>
        </p:nvSpPr>
        <p:spPr>
          <a:xfrm>
            <a:off x="223305" y="244179"/>
            <a:ext cx="8292045" cy="699595"/>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4" name="KSO_FD"/>
          <p:cNvSpPr>
            <a:spLocks noGrp="1"/>
          </p:cNvSpPr>
          <p:nvPr>
            <p:ph type="dt" sz="half" idx="2"/>
          </p:nvPr>
        </p:nvSpPr>
        <p:spPr>
          <a:xfrm>
            <a:off x="628650" y="6356354"/>
            <a:ext cx="2057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37DDE835-5E96-421E-A210-9629DBCDB046}" type="datetimeFigureOut">
              <a:rPr lang="zh-CN" altLang="en-US" smtClean="0"/>
              <a:t>2018/3/7</a:t>
            </a:fld>
            <a:endParaRPr lang="zh-CN" altLang="en-US"/>
          </a:p>
        </p:txBody>
      </p:sp>
      <p:sp>
        <p:nvSpPr>
          <p:cNvPr id="5" name="KSO_FT"/>
          <p:cNvSpPr>
            <a:spLocks noGrp="1"/>
          </p:cNvSpPr>
          <p:nvPr>
            <p:ph type="ftr" sz="quarter" idx="3"/>
          </p:nvPr>
        </p:nvSpPr>
        <p:spPr>
          <a:xfrm>
            <a:off x="3028950" y="6356354"/>
            <a:ext cx="30861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6457950" y="6356354"/>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D295A7D-1D3E-4410-AC52-E5DB47D3EEF4}" type="slidenum">
              <a:rPr lang="zh-CN" altLang="en-US" smtClean="0"/>
              <a:t>‹#›</a:t>
            </a:fld>
            <a:endParaRPr lang="zh-CN" altLang="en-US"/>
          </a:p>
        </p:txBody>
      </p:sp>
      <p:sp>
        <p:nvSpPr>
          <p:cNvPr id="3" name="KSO_BC1"/>
          <p:cNvSpPr>
            <a:spLocks noGrp="1"/>
          </p:cNvSpPr>
          <p:nvPr>
            <p:ph type="body" idx="1"/>
          </p:nvPr>
        </p:nvSpPr>
        <p:spPr>
          <a:xfrm>
            <a:off x="223305" y="1130293"/>
            <a:ext cx="8292045" cy="519321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7" name="矩形 6"/>
          <p:cNvSpPr/>
          <p:nvPr/>
        </p:nvSpPr>
        <p:spPr>
          <a:xfrm>
            <a:off x="0" y="1"/>
            <a:ext cx="9144000" cy="13339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0" y="6724604"/>
            <a:ext cx="9144000" cy="13339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燕尾形 8"/>
          <p:cNvSpPr/>
          <p:nvPr/>
        </p:nvSpPr>
        <p:spPr>
          <a:xfrm rot="5400000">
            <a:off x="8608944" y="6140459"/>
            <a:ext cx="318052" cy="371889"/>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rot="5400000">
            <a:off x="8608944" y="6378070"/>
            <a:ext cx="318052" cy="371889"/>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Tree>
    <p:extLst>
      <p:ext uri="{BB962C8B-B14F-4D97-AF65-F5344CB8AC3E}">
        <p14:creationId xmlns:p14="http://schemas.microsoft.com/office/powerpoint/2010/main" val="37435413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51435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266700" indent="-266700" algn="just" defTabSz="514350" rtl="0" eaLnBrk="1" latinLnBrk="0" hangingPunct="1">
        <a:lnSpc>
          <a:spcPct val="110000"/>
        </a:lnSpc>
        <a:spcBef>
          <a:spcPts val="1013"/>
        </a:spcBef>
        <a:spcAft>
          <a:spcPts val="0"/>
        </a:spcAft>
        <a:buClr>
          <a:schemeClr val="accent1"/>
        </a:buClr>
        <a:buSzPct val="70000"/>
        <a:buFont typeface="Wingdings 3" panose="05040102010807070707" pitchFamily="18" charset="2"/>
        <a:buChar char=""/>
        <a:defRPr sz="2400" kern="1200" baseline="0">
          <a:solidFill>
            <a:schemeClr val="accent1"/>
          </a:solidFill>
          <a:latin typeface="+mj-ea"/>
          <a:ea typeface="+mj-ea"/>
          <a:cs typeface="+mn-cs"/>
        </a:defRPr>
      </a:lvl1pPr>
      <a:lvl2pPr marL="266700" indent="-200025" algn="just" defTabSz="514350" rtl="0" eaLnBrk="1" latinLnBrk="0" hangingPunct="1">
        <a:lnSpc>
          <a:spcPct val="150000"/>
        </a:lnSpc>
        <a:spcBef>
          <a:spcPts val="0"/>
        </a:spcBef>
        <a:spcAft>
          <a:spcPts val="338"/>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file:///E:\&#35745;&#31639;&#26426;&#35838;&#31243;\2&#31243;&#24207;&#35774;&#35745;\C\&#25945;&#23398;&#30456;&#20851;\2014\&#31243;&#24207;&#35774;&#35745;&#35838;&#20214;\2013-2014-2&#35838;&#20214;_&#31243;&#24207;&#35774;&#35745;&#65288;C&#19982;C++&#65289;\&#31532;&#19968;&#31456;%20&#31243;&#24207;&#35774;&#35745;&#27010;&#35770;\&#20855;&#20307;&#20869;&#23481;\&#22914;&#20309;&#23398;&#20064;&#32534;&#31243;&#35821;&#35328;.ppt"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925241" y="3537347"/>
            <a:ext cx="5886450" cy="2346722"/>
          </a:xfrm>
          <a:solidFill>
            <a:srgbClr val="FFFFFF"/>
          </a:solidFill>
        </p:spPr>
        <p:txBody>
          <a:bodyPr/>
          <a:lstStyle/>
          <a:p>
            <a:pPr eaLnBrk="1" hangingPunct="1"/>
            <a:r>
              <a:rPr lang="zh-CN" altLang="en-US" sz="3300" b="1" dirty="0">
                <a:solidFill>
                  <a:srgbClr val="0033CC"/>
                </a:solidFill>
              </a:rPr>
              <a:t>                     </a:t>
            </a:r>
            <a:r>
              <a:rPr lang="zh-CN" altLang="en-US" sz="3300" b="1" dirty="0">
                <a:solidFill>
                  <a:schemeClr val="accent2"/>
                </a:solidFill>
              </a:rPr>
              <a:t>戴波</a:t>
            </a:r>
            <a:r>
              <a:rPr lang="zh-CN" altLang="en-US" sz="3300" b="1" dirty="0">
                <a:solidFill>
                  <a:srgbClr val="0033CC"/>
                </a:solidFill>
              </a:rPr>
              <a:t>  </a:t>
            </a:r>
          </a:p>
          <a:p>
            <a:pPr algn="ctr" eaLnBrk="1" hangingPunct="1"/>
            <a:r>
              <a:rPr lang="zh-CN" altLang="en-GB" sz="2700" b="1" dirty="0">
                <a:solidFill>
                  <a:srgbClr val="0033CC"/>
                </a:solidFill>
              </a:rPr>
              <a:t>电子科技大学</a:t>
            </a:r>
            <a:endParaRPr lang="en-US" altLang="zh-CN" sz="2700" b="1" dirty="0">
              <a:solidFill>
                <a:srgbClr val="0033CC"/>
              </a:solidFill>
            </a:endParaRPr>
          </a:p>
          <a:p>
            <a:pPr algn="ctr" eaLnBrk="1" hangingPunct="1"/>
            <a:r>
              <a:rPr lang="zh-CN" altLang="en-GB" sz="2700" b="1" dirty="0">
                <a:solidFill>
                  <a:srgbClr val="0033CC"/>
                </a:solidFill>
              </a:rPr>
              <a:t>计算机科学与工程学院</a:t>
            </a:r>
          </a:p>
          <a:p>
            <a:pPr eaLnBrk="1" hangingPunct="1"/>
            <a:endParaRPr lang="en-US" altLang="zh-CN" sz="2700" b="1" dirty="0">
              <a:solidFill>
                <a:srgbClr val="0033CC"/>
              </a:solidFill>
            </a:endParaRPr>
          </a:p>
        </p:txBody>
      </p:sp>
      <p:sp>
        <p:nvSpPr>
          <p:cNvPr id="4098" name="Rectangle 2"/>
          <p:cNvSpPr>
            <a:spLocks noGrp="1" noChangeArrowheads="1"/>
          </p:cNvSpPr>
          <p:nvPr>
            <p:ph type="title"/>
          </p:nvPr>
        </p:nvSpPr>
        <p:spPr>
          <a:xfrm>
            <a:off x="1656160" y="1754982"/>
            <a:ext cx="5829300" cy="1102519"/>
          </a:xfrm>
        </p:spPr>
        <p:txBody>
          <a:bodyPr/>
          <a:lstStyle/>
          <a:p>
            <a:pPr indent="497681"/>
            <a:r>
              <a:rPr lang="zh-CN" altLang="en-US" sz="6000" dirty="0">
                <a:ea typeface="华文楷体" panose="02010600040101010101" pitchFamily="2" charset="-122"/>
              </a:rPr>
              <a:t>程序设计基础</a:t>
            </a:r>
          </a:p>
        </p:txBody>
      </p:sp>
    </p:spTree>
    <p:extLst>
      <p:ext uri="{BB962C8B-B14F-4D97-AF65-F5344CB8AC3E}">
        <p14:creationId xmlns:p14="http://schemas.microsoft.com/office/powerpoint/2010/main" val="1791355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box(in)">
                                      <p:cBhvr>
                                        <p:cTn id="10" dur="500"/>
                                        <p:tgtEl>
                                          <p:spTgt spid="4099">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box(in)">
                                      <p:cBhvr>
                                        <p:cTn id="13"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1331168" y="788480"/>
            <a:ext cx="6298406" cy="4248150"/>
          </a:xfrm>
        </p:spPr>
        <p:txBody>
          <a:bodyPr>
            <a:normAutofit lnSpcReduction="10000"/>
          </a:bodyPr>
          <a:lstStyle/>
          <a:p>
            <a:pPr>
              <a:buFont typeface="Wingdings" panose="05000000000000000000" pitchFamily="2" charset="2"/>
              <a:buNone/>
            </a:pPr>
            <a:r>
              <a:rPr lang="zh-CN" altLang="en-US" sz="3300" dirty="0">
                <a:solidFill>
                  <a:srgbClr val="FF0000"/>
                </a:solidFill>
              </a:rPr>
              <a:t>程序</a:t>
            </a:r>
            <a:r>
              <a:rPr lang="en-US" altLang="zh-CN" sz="3300" dirty="0">
                <a:solidFill>
                  <a:srgbClr val="FF0000"/>
                </a:solidFill>
              </a:rPr>
              <a:t>program</a:t>
            </a:r>
            <a:endParaRPr lang="zh-CN" altLang="en-US" sz="3300" dirty="0">
              <a:solidFill>
                <a:srgbClr val="FF0000"/>
              </a:solidFill>
            </a:endParaRPr>
          </a:p>
          <a:p>
            <a:pPr>
              <a:buFont typeface="Wingdings" panose="05000000000000000000" pitchFamily="2" charset="2"/>
              <a:buNone/>
            </a:pPr>
            <a:endParaRPr lang="zh-CN" altLang="en-US" dirty="0"/>
          </a:p>
          <a:p>
            <a:pPr>
              <a:buFont typeface="Wingdings" panose="05000000000000000000" pitchFamily="2" charset="2"/>
              <a:buNone/>
            </a:pPr>
            <a:r>
              <a:rPr lang="zh-CN" altLang="en-US" dirty="0">
                <a:solidFill>
                  <a:srgbClr val="0070C0"/>
                </a:solidFill>
              </a:rPr>
              <a:t>    </a:t>
            </a:r>
            <a:r>
              <a:rPr lang="zh-CN" altLang="en-US" sz="2700" dirty="0">
                <a:solidFill>
                  <a:srgbClr val="0070C0"/>
                </a:solidFill>
              </a:rPr>
              <a:t>是为实现特定目标或解决特定问题而用计算机语言编写的命令序列的集合</a:t>
            </a:r>
            <a:r>
              <a:rPr lang="zh-CN" altLang="en-US" sz="2700" dirty="0"/>
              <a:t>。为实现预期目的而进行操作的一系列语句和指令。一般分为</a:t>
            </a:r>
            <a:r>
              <a:rPr lang="zh-CN" altLang="en-US" sz="2700" dirty="0">
                <a:solidFill>
                  <a:srgbClr val="FF0000"/>
                </a:solidFill>
              </a:rPr>
              <a:t>系统程序和应用程序两大类</a:t>
            </a:r>
            <a:r>
              <a:rPr lang="zh-CN" altLang="en-US" sz="2700" dirty="0"/>
              <a:t>。 程序就是为使电子计算机执行一个或多个操作，或执行某一任务，按序设计的</a:t>
            </a:r>
            <a:r>
              <a:rPr lang="zh-CN" altLang="en-US" sz="2700" dirty="0">
                <a:solidFill>
                  <a:srgbClr val="FF0000"/>
                </a:solidFill>
              </a:rPr>
              <a:t>计算机指令的集合 </a:t>
            </a:r>
          </a:p>
        </p:txBody>
      </p:sp>
    </p:spTree>
    <p:extLst>
      <p:ext uri="{BB962C8B-B14F-4D97-AF65-F5344CB8AC3E}">
        <p14:creationId xmlns:p14="http://schemas.microsoft.com/office/powerpoint/2010/main" val="63584250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1143000" y="803673"/>
            <a:ext cx="6482954" cy="4607719"/>
          </a:xfrm>
        </p:spPr>
        <p:txBody>
          <a:bodyPr>
            <a:normAutofit fontScale="92500"/>
          </a:bodyPr>
          <a:lstStyle/>
          <a:p>
            <a:pPr>
              <a:buFont typeface="Wingdings" panose="05000000000000000000" pitchFamily="2" charset="2"/>
              <a:buNone/>
            </a:pPr>
            <a:r>
              <a:rPr lang="zh-CN" altLang="en-US" sz="3000" dirty="0">
                <a:solidFill>
                  <a:srgbClr val="FF0000"/>
                </a:solidFill>
              </a:rPr>
              <a:t>软件</a:t>
            </a:r>
            <a:r>
              <a:rPr lang="en-US" altLang="zh-CN" sz="3000" dirty="0">
                <a:solidFill>
                  <a:srgbClr val="FF0000"/>
                </a:solidFill>
              </a:rPr>
              <a:t>Software</a:t>
            </a:r>
            <a:endParaRPr lang="zh-CN" altLang="en-US" sz="3000" dirty="0">
              <a:solidFill>
                <a:srgbClr val="FF0000"/>
              </a:solidFill>
            </a:endParaRPr>
          </a:p>
          <a:p>
            <a:pPr>
              <a:buFont typeface="Wingdings" panose="05000000000000000000" pitchFamily="2" charset="2"/>
              <a:buNone/>
            </a:pPr>
            <a:r>
              <a:rPr lang="zh-CN" altLang="en-US" dirty="0"/>
              <a:t>    </a:t>
            </a:r>
          </a:p>
          <a:p>
            <a:pPr>
              <a:buFont typeface="Wingdings" panose="05000000000000000000" pitchFamily="2" charset="2"/>
              <a:buNone/>
            </a:pPr>
            <a:r>
              <a:rPr lang="zh-CN" altLang="en-US" dirty="0"/>
              <a:t>    </a:t>
            </a:r>
            <a:r>
              <a:rPr lang="zh-CN" altLang="en-US" sz="2700" dirty="0"/>
              <a:t>是一系列按照特定顺序组织的计算机数据和指令的集合。一般来讲</a:t>
            </a:r>
            <a:r>
              <a:rPr lang="zh-CN" altLang="en-US" sz="2700" dirty="0">
                <a:solidFill>
                  <a:srgbClr val="FF0000"/>
                </a:solidFill>
              </a:rPr>
              <a:t>软件被划分为编程语言、系统软件、应用软件和介于这两者之间的中间件</a:t>
            </a:r>
            <a:r>
              <a:rPr lang="zh-CN" altLang="en-US" sz="2700" dirty="0"/>
              <a:t>。软件并不只是包括可以在计算机（这里的计算机是指广义的计算机）上运行的电脑程序，与这些电脑程序相关的文档一般也被认为是软件的一部分。</a:t>
            </a:r>
            <a:r>
              <a:rPr lang="zh-CN" altLang="en-US" sz="2700" dirty="0">
                <a:solidFill>
                  <a:srgbClr val="0070C0"/>
                </a:solidFill>
              </a:rPr>
              <a:t>简单的说软件就是</a:t>
            </a:r>
            <a:r>
              <a:rPr lang="zh-CN" altLang="en-US" sz="2700" dirty="0">
                <a:solidFill>
                  <a:srgbClr val="FF0000"/>
                </a:solidFill>
              </a:rPr>
              <a:t>程序加文档的集合体。 </a:t>
            </a:r>
          </a:p>
        </p:txBody>
      </p:sp>
    </p:spTree>
    <p:extLst>
      <p:ext uri="{BB962C8B-B14F-4D97-AF65-F5344CB8AC3E}">
        <p14:creationId xmlns:p14="http://schemas.microsoft.com/office/powerpoint/2010/main" val="487481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idx="4294967295"/>
          </p:nvPr>
        </p:nvSpPr>
        <p:spPr>
          <a:xfrm>
            <a:off x="1250442" y="806958"/>
            <a:ext cx="6000750" cy="857250"/>
          </a:xfrm>
        </p:spPr>
        <p:txBody>
          <a:bodyPr/>
          <a:lstStyle/>
          <a:p>
            <a:pPr eaLnBrk="1" hangingPunct="1"/>
            <a:r>
              <a:rPr lang="zh-CN" altLang="en-US" sz="3600" dirty="0">
                <a:solidFill>
                  <a:srgbClr val="000000"/>
                </a:solidFill>
              </a:rPr>
              <a:t>程序设计</a:t>
            </a:r>
            <a:r>
              <a:rPr lang="zh-CN" altLang="en-US" sz="3600" dirty="0"/>
              <a:t>（</a:t>
            </a:r>
            <a:r>
              <a:rPr lang="en-US" altLang="zh-CN" sz="3600" dirty="0"/>
              <a:t>Programming</a:t>
            </a:r>
            <a:r>
              <a:rPr lang="zh-CN" altLang="en-US" sz="3600" dirty="0"/>
              <a:t>）</a:t>
            </a:r>
          </a:p>
        </p:txBody>
      </p:sp>
      <p:sp>
        <p:nvSpPr>
          <p:cNvPr id="709635" name="Rectangle 3"/>
          <p:cNvSpPr>
            <a:spLocks noGrp="1" noChangeArrowheads="1"/>
          </p:cNvSpPr>
          <p:nvPr>
            <p:ph type="body" idx="4294967295"/>
          </p:nvPr>
        </p:nvSpPr>
        <p:spPr>
          <a:xfrm>
            <a:off x="1066801" y="2446019"/>
            <a:ext cx="7191374" cy="3316605"/>
          </a:xfrm>
        </p:spPr>
        <p:txBody>
          <a:bodyPr>
            <a:noAutofit/>
          </a:bodyPr>
          <a:lstStyle/>
          <a:p>
            <a:pPr eaLnBrk="1" hangingPunct="1"/>
            <a:r>
              <a:rPr lang="zh-CN" altLang="en-US" sz="2800" b="1" dirty="0"/>
              <a:t>给出解决特定问题</a:t>
            </a:r>
            <a:r>
              <a:rPr lang="zh-CN" altLang="en-US" sz="2800" b="1" dirty="0">
                <a:solidFill>
                  <a:srgbClr val="000000"/>
                </a:solidFill>
              </a:rPr>
              <a:t>程序</a:t>
            </a:r>
            <a:r>
              <a:rPr lang="zh-CN" altLang="en-US" sz="2800" b="1" dirty="0"/>
              <a:t>的方法和过程，是</a:t>
            </a:r>
            <a:r>
              <a:rPr lang="zh-CN" altLang="en-US" sz="2800" b="1" dirty="0">
                <a:solidFill>
                  <a:srgbClr val="000000"/>
                </a:solidFill>
              </a:rPr>
              <a:t>软件</a:t>
            </a:r>
            <a:r>
              <a:rPr lang="zh-CN" altLang="en-US" sz="2800" b="1" dirty="0"/>
              <a:t>构造活动的重要组成部分</a:t>
            </a:r>
          </a:p>
          <a:p>
            <a:pPr eaLnBrk="1" hangingPunct="1"/>
            <a:endParaRPr lang="zh-CN" altLang="en-US" sz="2800" b="1" dirty="0"/>
          </a:p>
          <a:p>
            <a:pPr eaLnBrk="1" hangingPunct="1"/>
            <a:r>
              <a:rPr lang="zh-CN" altLang="en-US" sz="2800" b="1" dirty="0"/>
              <a:t>程序设计过程应当包括</a:t>
            </a:r>
            <a:r>
              <a:rPr lang="zh-CN" altLang="en-US" sz="2800" b="1" dirty="0">
                <a:solidFill>
                  <a:srgbClr val="000000"/>
                </a:solidFill>
              </a:rPr>
              <a:t>需求分析－</a:t>
            </a:r>
            <a:r>
              <a:rPr lang="en-US" altLang="zh-CN" sz="2800" b="1" dirty="0">
                <a:solidFill>
                  <a:srgbClr val="000000"/>
                </a:solidFill>
              </a:rPr>
              <a:t>&gt;   </a:t>
            </a:r>
            <a:r>
              <a:rPr lang="zh-CN" altLang="en-US" sz="2800" b="1" dirty="0">
                <a:solidFill>
                  <a:srgbClr val="000000"/>
                </a:solidFill>
              </a:rPr>
              <a:t>设计－</a:t>
            </a:r>
            <a:r>
              <a:rPr lang="en-US" altLang="zh-CN" sz="2800" b="1" dirty="0">
                <a:solidFill>
                  <a:srgbClr val="000000"/>
                </a:solidFill>
              </a:rPr>
              <a:t>&gt;</a:t>
            </a:r>
            <a:r>
              <a:rPr lang="zh-CN" altLang="en-US" sz="2800" b="1" dirty="0">
                <a:solidFill>
                  <a:srgbClr val="000000"/>
                </a:solidFill>
              </a:rPr>
              <a:t> 编码－</a:t>
            </a:r>
            <a:r>
              <a:rPr lang="en-US" altLang="zh-CN" sz="2800" b="1" dirty="0">
                <a:solidFill>
                  <a:srgbClr val="000000"/>
                </a:solidFill>
              </a:rPr>
              <a:t>&gt;</a:t>
            </a:r>
            <a:r>
              <a:rPr lang="zh-CN" altLang="en-US" sz="2800" b="1" dirty="0">
                <a:solidFill>
                  <a:srgbClr val="000000"/>
                </a:solidFill>
              </a:rPr>
              <a:t> 测试－</a:t>
            </a:r>
            <a:r>
              <a:rPr lang="en-US" altLang="zh-CN" sz="2800" b="1" dirty="0">
                <a:solidFill>
                  <a:srgbClr val="000000"/>
                </a:solidFill>
              </a:rPr>
              <a:t>&gt;</a:t>
            </a:r>
            <a:r>
              <a:rPr lang="zh-CN" altLang="en-US" sz="2800" b="1" dirty="0">
                <a:solidFill>
                  <a:srgbClr val="000000"/>
                </a:solidFill>
              </a:rPr>
              <a:t> 维护</a:t>
            </a:r>
            <a:r>
              <a:rPr lang="zh-CN" altLang="en-US" sz="2800" b="1" dirty="0"/>
              <a:t>五个阶段，并生成各种</a:t>
            </a:r>
            <a:r>
              <a:rPr lang="zh-CN" altLang="en-US" sz="2800" b="1" dirty="0">
                <a:solidFill>
                  <a:srgbClr val="000000"/>
                </a:solidFill>
              </a:rPr>
              <a:t>文档资料</a:t>
            </a:r>
            <a:r>
              <a:rPr lang="zh-CN" altLang="en-US" sz="2800" b="1" dirty="0"/>
              <a:t>。</a:t>
            </a:r>
          </a:p>
        </p:txBody>
      </p:sp>
    </p:spTree>
    <p:extLst>
      <p:ext uri="{BB962C8B-B14F-4D97-AF65-F5344CB8AC3E}">
        <p14:creationId xmlns:p14="http://schemas.microsoft.com/office/powerpoint/2010/main" val="37921480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9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5"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ChangeArrowheads="1"/>
          </p:cNvSpPr>
          <p:nvPr/>
        </p:nvSpPr>
        <p:spPr bwMode="auto">
          <a:xfrm>
            <a:off x="3707606" y="4682729"/>
            <a:ext cx="2538413" cy="323850"/>
          </a:xfrm>
          <a:prstGeom prst="rect">
            <a:avLst/>
          </a:prstGeom>
          <a:solidFill>
            <a:schemeClr val="bg1"/>
          </a:solidFill>
          <a:ln w="12700">
            <a:solidFill>
              <a:schemeClr val="bg1"/>
            </a:solidFill>
            <a:miter lim="800000"/>
            <a:headEnd type="none" w="sm" len="sm"/>
            <a:tailEnd type="none" w="sm" len="sm"/>
          </a:ln>
        </p:spPr>
        <p:txBody>
          <a:bodyPr wrap="none" anchor="ctr"/>
          <a:lstStyle>
            <a:lvl1pPr eaLnBrk="0" hangingPunct="0">
              <a:defRPr kumimoji="1" sz="3600"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sz="3600"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sz="3600"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sz="3600"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sz="3600"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9pPr>
          </a:lstStyle>
          <a:p>
            <a:pPr>
              <a:spcBef>
                <a:spcPct val="0"/>
              </a:spcBef>
              <a:buClrTx/>
              <a:buSzTx/>
              <a:buFontTx/>
              <a:buNone/>
            </a:pPr>
            <a:endParaRPr kumimoji="0" lang="zh-CN" altLang="en-US" sz="1800" b="0">
              <a:solidFill>
                <a:schemeClr val="tx1"/>
              </a:solidFill>
            </a:endParaRPr>
          </a:p>
        </p:txBody>
      </p:sp>
      <p:sp>
        <p:nvSpPr>
          <p:cNvPr id="185347" name="Rectangle 3"/>
          <p:cNvSpPr>
            <a:spLocks noGrp="1" noChangeArrowheads="1"/>
          </p:cNvSpPr>
          <p:nvPr>
            <p:ph type="title" idx="4294967295"/>
          </p:nvPr>
        </p:nvSpPr>
        <p:spPr>
          <a:xfrm>
            <a:off x="0" y="1214438"/>
            <a:ext cx="6183313" cy="985837"/>
          </a:xfrm>
        </p:spPr>
        <p:txBody>
          <a:bodyPr vert="horz" lIns="69056" tIns="34528" rIns="69056" bIns="34528" rtlCol="0" anchor="ctr">
            <a:normAutofit/>
          </a:bodyPr>
          <a:lstStyle/>
          <a:p>
            <a:r>
              <a:rPr lang="zh-CN" altLang="en-US" dirty="0"/>
              <a:t>程序设计过程</a:t>
            </a:r>
          </a:p>
        </p:txBody>
      </p:sp>
      <p:sp>
        <p:nvSpPr>
          <p:cNvPr id="166916" name="Rectangle 4"/>
          <p:cNvSpPr>
            <a:spLocks noGrp="1" noChangeArrowheads="1"/>
          </p:cNvSpPr>
          <p:nvPr>
            <p:ph type="body" idx="4294967295"/>
          </p:nvPr>
        </p:nvSpPr>
        <p:spPr>
          <a:xfrm>
            <a:off x="5903913" y="4575175"/>
            <a:ext cx="3240087" cy="485775"/>
          </a:xfrm>
        </p:spPr>
        <p:txBody>
          <a:bodyPr vert="horz" lIns="69056" tIns="34528" rIns="69056" bIns="34528" rtlCol="0">
            <a:normAutofit/>
          </a:bodyPr>
          <a:lstStyle/>
          <a:p>
            <a:pPr marL="638175" lvl="1"/>
            <a:r>
              <a:rPr lang="en-US" altLang="zh-CN" b="1" i="1" dirty="0">
                <a:solidFill>
                  <a:srgbClr val="000000"/>
                </a:solidFill>
              </a:rPr>
              <a:t>What to do</a:t>
            </a:r>
            <a:r>
              <a:rPr lang="zh-CN" altLang="en-US" b="1" i="1" dirty="0">
                <a:solidFill>
                  <a:srgbClr val="000000"/>
                </a:solidFill>
              </a:rPr>
              <a:t>？</a:t>
            </a:r>
          </a:p>
        </p:txBody>
      </p:sp>
      <p:grpSp>
        <p:nvGrpSpPr>
          <p:cNvPr id="2" name="Group 6"/>
          <p:cNvGrpSpPr>
            <a:grpSpLocks/>
          </p:cNvGrpSpPr>
          <p:nvPr/>
        </p:nvGrpSpPr>
        <p:grpSpPr bwMode="auto">
          <a:xfrm>
            <a:off x="1395414" y="4412456"/>
            <a:ext cx="2640806" cy="648891"/>
            <a:chOff x="212" y="3249"/>
            <a:chExt cx="1942" cy="545"/>
          </a:xfrm>
        </p:grpSpPr>
        <p:sp>
          <p:nvSpPr>
            <p:cNvPr id="185350" name="AutoShape 7"/>
            <p:cNvSpPr>
              <a:spLocks noChangeArrowheads="1"/>
            </p:cNvSpPr>
            <p:nvPr/>
          </p:nvSpPr>
          <p:spPr bwMode="auto">
            <a:xfrm>
              <a:off x="249" y="3249"/>
              <a:ext cx="1905" cy="545"/>
            </a:xfrm>
            <a:prstGeom prst="cube">
              <a:avLst>
                <a:gd name="adj" fmla="val 25000"/>
              </a:avLst>
            </a:prstGeom>
            <a:solidFill>
              <a:srgbClr val="000080"/>
            </a:solidFill>
            <a:ln w="12700">
              <a:solidFill>
                <a:schemeClr val="tx1"/>
              </a:solidFill>
              <a:miter lim="800000"/>
              <a:headEnd type="none" w="sm" len="sm"/>
              <a:tailEnd type="none" w="sm" len="sm"/>
            </a:ln>
          </p:spPr>
          <p:txBody>
            <a:bodyPr wrap="none" anchor="ctr"/>
            <a:lstStyle>
              <a:lvl1pPr eaLnBrk="0" hangingPunct="0">
                <a:defRPr kumimoji="1" sz="3600"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sz="3600"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sz="3600"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sz="3600"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sz="3600"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9pPr>
            </a:lstStyle>
            <a:p>
              <a:pPr>
                <a:spcBef>
                  <a:spcPct val="0"/>
                </a:spcBef>
                <a:buClrTx/>
                <a:buSzTx/>
                <a:buFontTx/>
                <a:buNone/>
              </a:pPr>
              <a:endParaRPr kumimoji="0" lang="zh-CN" altLang="en-US" sz="1800" b="0">
                <a:solidFill>
                  <a:schemeClr val="tx1"/>
                </a:solidFill>
              </a:endParaRPr>
            </a:p>
          </p:txBody>
        </p:sp>
        <p:sp>
          <p:nvSpPr>
            <p:cNvPr id="185351" name="Text Box 8"/>
            <p:cNvSpPr txBox="1">
              <a:spLocks noChangeArrowheads="1"/>
            </p:cNvSpPr>
            <p:nvPr/>
          </p:nvSpPr>
          <p:spPr bwMode="auto">
            <a:xfrm>
              <a:off x="212" y="3439"/>
              <a:ext cx="190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3600"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sz="3600"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sz="3600"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sz="3600"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sz="3600"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zh-CN" altLang="en-US" sz="1800" i="1" u="sng">
                  <a:solidFill>
                    <a:srgbClr val="FFFF66"/>
                  </a:solidFill>
                  <a:latin typeface="Verdana" panose="020B0604030504040204" pitchFamily="34" charset="0"/>
                </a:rPr>
                <a:t>需求分析</a:t>
              </a:r>
              <a:r>
                <a:rPr kumimoji="0" lang="zh-CN" altLang="en-US" sz="1800">
                  <a:solidFill>
                    <a:srgbClr val="FFFF66"/>
                  </a:solidFill>
                  <a:latin typeface="Verdana" panose="020B0604030504040204" pitchFamily="34" charset="0"/>
                </a:rPr>
                <a:t>（</a:t>
              </a:r>
              <a:r>
                <a:rPr kumimoji="0" lang="en-US" altLang="zh-CN" sz="1800" i="1">
                  <a:solidFill>
                    <a:srgbClr val="FFFF66"/>
                  </a:solidFill>
                  <a:latin typeface="Verdana" panose="020B0604030504040204" pitchFamily="34" charset="0"/>
                </a:rPr>
                <a:t>Analysis</a:t>
              </a:r>
              <a:r>
                <a:rPr kumimoji="0" lang="zh-CN" altLang="en-US" sz="1800">
                  <a:solidFill>
                    <a:srgbClr val="FFFF66"/>
                  </a:solidFill>
                  <a:latin typeface="Verdana" panose="020B0604030504040204" pitchFamily="34" charset="0"/>
                </a:rPr>
                <a:t>）</a:t>
              </a:r>
            </a:p>
          </p:txBody>
        </p:sp>
      </p:grpSp>
      <p:grpSp>
        <p:nvGrpSpPr>
          <p:cNvPr id="3" name="Group 9"/>
          <p:cNvGrpSpPr>
            <a:grpSpLocks/>
          </p:cNvGrpSpPr>
          <p:nvPr/>
        </p:nvGrpSpPr>
        <p:grpSpPr bwMode="auto">
          <a:xfrm>
            <a:off x="1871663" y="3871913"/>
            <a:ext cx="2430066" cy="648891"/>
            <a:chOff x="249" y="3249"/>
            <a:chExt cx="1905" cy="545"/>
          </a:xfrm>
        </p:grpSpPr>
        <p:sp>
          <p:nvSpPr>
            <p:cNvPr id="185353" name="AutoShape 10"/>
            <p:cNvSpPr>
              <a:spLocks noChangeArrowheads="1"/>
            </p:cNvSpPr>
            <p:nvPr/>
          </p:nvSpPr>
          <p:spPr bwMode="auto">
            <a:xfrm>
              <a:off x="249" y="3249"/>
              <a:ext cx="1905" cy="545"/>
            </a:xfrm>
            <a:prstGeom prst="cube">
              <a:avLst>
                <a:gd name="adj" fmla="val 25000"/>
              </a:avLst>
            </a:prstGeom>
            <a:solidFill>
              <a:srgbClr val="000080"/>
            </a:solidFill>
            <a:ln w="12700">
              <a:solidFill>
                <a:schemeClr val="tx1"/>
              </a:solidFill>
              <a:miter lim="800000"/>
              <a:headEnd type="none" w="sm" len="sm"/>
              <a:tailEnd type="none" w="sm" len="sm"/>
            </a:ln>
          </p:spPr>
          <p:txBody>
            <a:bodyPr wrap="none" anchor="ctr"/>
            <a:lstStyle>
              <a:lvl1pPr eaLnBrk="0" hangingPunct="0">
                <a:defRPr kumimoji="1" sz="3600"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sz="3600"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sz="3600"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sz="3600"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sz="3600"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9pPr>
            </a:lstStyle>
            <a:p>
              <a:pPr>
                <a:spcBef>
                  <a:spcPct val="0"/>
                </a:spcBef>
                <a:buClrTx/>
                <a:buSzTx/>
                <a:buFontTx/>
                <a:buNone/>
              </a:pPr>
              <a:endParaRPr kumimoji="0" lang="zh-CN" altLang="en-US" sz="1800" b="0">
                <a:solidFill>
                  <a:schemeClr val="tx1"/>
                </a:solidFill>
              </a:endParaRPr>
            </a:p>
          </p:txBody>
        </p:sp>
        <p:sp>
          <p:nvSpPr>
            <p:cNvPr id="185354" name="Text Box 11"/>
            <p:cNvSpPr txBox="1">
              <a:spLocks noChangeArrowheads="1"/>
            </p:cNvSpPr>
            <p:nvPr/>
          </p:nvSpPr>
          <p:spPr bwMode="auto">
            <a:xfrm>
              <a:off x="295" y="3439"/>
              <a:ext cx="167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3600"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sz="3600"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sz="3600"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sz="3600"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sz="3600"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zh-CN" altLang="en-US" sz="1800" i="1" u="sng">
                  <a:solidFill>
                    <a:srgbClr val="FFFF66"/>
                  </a:solidFill>
                  <a:latin typeface="Verdana" panose="020B0604030504040204" pitchFamily="34" charset="0"/>
                </a:rPr>
                <a:t>设计</a:t>
              </a:r>
              <a:r>
                <a:rPr kumimoji="0" lang="zh-CN" altLang="en-US" sz="1800">
                  <a:solidFill>
                    <a:srgbClr val="FFFF66"/>
                  </a:solidFill>
                  <a:latin typeface="Verdana" panose="020B0604030504040204" pitchFamily="34" charset="0"/>
                </a:rPr>
                <a:t>（</a:t>
              </a:r>
              <a:r>
                <a:rPr kumimoji="0" lang="en-US" altLang="zh-CN" sz="1800" i="1">
                  <a:solidFill>
                    <a:srgbClr val="FFFF66"/>
                  </a:solidFill>
                  <a:latin typeface="Verdana" panose="020B0604030504040204" pitchFamily="34" charset="0"/>
                </a:rPr>
                <a:t>Design</a:t>
              </a:r>
              <a:r>
                <a:rPr kumimoji="0" lang="zh-CN" altLang="en-US" sz="1800">
                  <a:solidFill>
                    <a:srgbClr val="FFFF66"/>
                  </a:solidFill>
                  <a:latin typeface="Verdana" panose="020B0604030504040204" pitchFamily="34" charset="0"/>
                </a:rPr>
                <a:t>）</a:t>
              </a:r>
            </a:p>
          </p:txBody>
        </p:sp>
      </p:grpSp>
      <p:grpSp>
        <p:nvGrpSpPr>
          <p:cNvPr id="4" name="Group 12"/>
          <p:cNvGrpSpPr>
            <a:grpSpLocks/>
          </p:cNvGrpSpPr>
          <p:nvPr/>
        </p:nvGrpSpPr>
        <p:grpSpPr bwMode="auto">
          <a:xfrm>
            <a:off x="2250281" y="3331369"/>
            <a:ext cx="2430066" cy="648891"/>
            <a:chOff x="249" y="3249"/>
            <a:chExt cx="1905" cy="545"/>
          </a:xfrm>
        </p:grpSpPr>
        <p:sp>
          <p:nvSpPr>
            <p:cNvPr id="185356" name="AutoShape 13"/>
            <p:cNvSpPr>
              <a:spLocks noChangeArrowheads="1"/>
            </p:cNvSpPr>
            <p:nvPr/>
          </p:nvSpPr>
          <p:spPr bwMode="auto">
            <a:xfrm>
              <a:off x="249" y="3249"/>
              <a:ext cx="1905" cy="545"/>
            </a:xfrm>
            <a:prstGeom prst="cube">
              <a:avLst>
                <a:gd name="adj" fmla="val 25000"/>
              </a:avLst>
            </a:prstGeom>
            <a:solidFill>
              <a:srgbClr val="000080"/>
            </a:solidFill>
            <a:ln w="12700">
              <a:solidFill>
                <a:srgbClr val="003300"/>
              </a:solidFill>
              <a:miter lim="800000"/>
              <a:headEnd type="none" w="sm" len="sm"/>
              <a:tailEnd type="none" w="sm" len="sm"/>
            </a:ln>
          </p:spPr>
          <p:txBody>
            <a:bodyPr wrap="none" anchor="ctr"/>
            <a:lstStyle>
              <a:lvl1pPr eaLnBrk="0" hangingPunct="0">
                <a:defRPr kumimoji="1" sz="3600"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sz="3600"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sz="3600"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sz="3600"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sz="3600"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9pPr>
            </a:lstStyle>
            <a:p>
              <a:pPr>
                <a:spcBef>
                  <a:spcPct val="0"/>
                </a:spcBef>
                <a:buClrTx/>
                <a:buSzTx/>
                <a:buFontTx/>
                <a:buNone/>
              </a:pPr>
              <a:endParaRPr kumimoji="0" lang="zh-CN" altLang="en-US" sz="1800" b="0">
                <a:solidFill>
                  <a:schemeClr val="tx1"/>
                </a:solidFill>
              </a:endParaRPr>
            </a:p>
          </p:txBody>
        </p:sp>
        <p:sp>
          <p:nvSpPr>
            <p:cNvPr id="185357" name="Text Box 14"/>
            <p:cNvSpPr txBox="1">
              <a:spLocks noChangeArrowheads="1"/>
            </p:cNvSpPr>
            <p:nvPr/>
          </p:nvSpPr>
          <p:spPr bwMode="auto">
            <a:xfrm>
              <a:off x="295" y="3439"/>
              <a:ext cx="1679" cy="310"/>
            </a:xfrm>
            <a:prstGeom prst="rect">
              <a:avLst/>
            </a:prstGeom>
            <a:solidFill>
              <a:srgbClr val="00008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3600"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sz="3600"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sz="3600"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sz="3600"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sz="3600"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zh-CN" altLang="en-US" sz="1800" i="1" u="sng">
                  <a:solidFill>
                    <a:srgbClr val="FFFF66"/>
                  </a:solidFill>
                  <a:latin typeface="Verdana" panose="020B0604030504040204" pitchFamily="34" charset="0"/>
                </a:rPr>
                <a:t>编码</a:t>
              </a:r>
              <a:r>
                <a:rPr kumimoji="0" lang="zh-CN" altLang="en-US" sz="1800">
                  <a:solidFill>
                    <a:srgbClr val="FFFF66"/>
                  </a:solidFill>
                  <a:latin typeface="Verdana" panose="020B0604030504040204" pitchFamily="34" charset="0"/>
                </a:rPr>
                <a:t>（</a:t>
              </a:r>
              <a:r>
                <a:rPr kumimoji="0" lang="en-US" altLang="zh-CN" sz="1800" i="1">
                  <a:solidFill>
                    <a:srgbClr val="FFFF66"/>
                  </a:solidFill>
                  <a:latin typeface="Verdana" panose="020B0604030504040204" pitchFamily="34" charset="0"/>
                </a:rPr>
                <a:t>Code</a:t>
              </a:r>
              <a:r>
                <a:rPr kumimoji="0" lang="zh-CN" altLang="en-US" sz="1800">
                  <a:solidFill>
                    <a:srgbClr val="FFFF66"/>
                  </a:solidFill>
                  <a:latin typeface="Verdana" panose="020B0604030504040204" pitchFamily="34" charset="0"/>
                </a:rPr>
                <a:t>）</a:t>
              </a:r>
            </a:p>
          </p:txBody>
        </p:sp>
      </p:grpSp>
      <p:grpSp>
        <p:nvGrpSpPr>
          <p:cNvPr id="5" name="Group 15"/>
          <p:cNvGrpSpPr>
            <a:grpSpLocks/>
          </p:cNvGrpSpPr>
          <p:nvPr/>
        </p:nvGrpSpPr>
        <p:grpSpPr bwMode="auto">
          <a:xfrm>
            <a:off x="2627711" y="2738438"/>
            <a:ext cx="2430065" cy="648891"/>
            <a:chOff x="249" y="3249"/>
            <a:chExt cx="1905" cy="545"/>
          </a:xfrm>
        </p:grpSpPr>
        <p:sp>
          <p:nvSpPr>
            <p:cNvPr id="185359" name="AutoShape 16"/>
            <p:cNvSpPr>
              <a:spLocks noChangeArrowheads="1"/>
            </p:cNvSpPr>
            <p:nvPr/>
          </p:nvSpPr>
          <p:spPr bwMode="auto">
            <a:xfrm>
              <a:off x="249" y="3249"/>
              <a:ext cx="1905" cy="545"/>
            </a:xfrm>
            <a:prstGeom prst="cube">
              <a:avLst>
                <a:gd name="adj" fmla="val 25000"/>
              </a:avLst>
            </a:prstGeom>
            <a:solidFill>
              <a:srgbClr val="000080"/>
            </a:solidFill>
            <a:ln w="12700">
              <a:solidFill>
                <a:schemeClr val="tx1"/>
              </a:solidFill>
              <a:miter lim="800000"/>
              <a:headEnd type="none" w="sm" len="sm"/>
              <a:tailEnd type="none" w="sm" len="sm"/>
            </a:ln>
          </p:spPr>
          <p:txBody>
            <a:bodyPr wrap="none" anchor="ctr"/>
            <a:lstStyle>
              <a:lvl1pPr eaLnBrk="0" hangingPunct="0">
                <a:defRPr kumimoji="1" sz="3600"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sz="3600"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sz="3600"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sz="3600"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sz="3600"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9pPr>
            </a:lstStyle>
            <a:p>
              <a:pPr>
                <a:spcBef>
                  <a:spcPct val="0"/>
                </a:spcBef>
                <a:buClrTx/>
                <a:buSzTx/>
                <a:buFontTx/>
                <a:buNone/>
              </a:pPr>
              <a:endParaRPr kumimoji="0" lang="zh-CN" altLang="en-US" sz="1800" b="0">
                <a:solidFill>
                  <a:schemeClr val="tx1"/>
                </a:solidFill>
              </a:endParaRPr>
            </a:p>
          </p:txBody>
        </p:sp>
        <p:sp>
          <p:nvSpPr>
            <p:cNvPr id="185360" name="Text Box 17"/>
            <p:cNvSpPr txBox="1">
              <a:spLocks noChangeArrowheads="1"/>
            </p:cNvSpPr>
            <p:nvPr/>
          </p:nvSpPr>
          <p:spPr bwMode="auto">
            <a:xfrm>
              <a:off x="295" y="3439"/>
              <a:ext cx="1679" cy="310"/>
            </a:xfrm>
            <a:prstGeom prst="rect">
              <a:avLst/>
            </a:prstGeom>
            <a:solidFill>
              <a:srgbClr val="00008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3600"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sz="3600"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sz="3600"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sz="3600"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sz="3600"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zh-CN" altLang="en-US" sz="1800" i="1" u="sng">
                  <a:solidFill>
                    <a:srgbClr val="FFFF66"/>
                  </a:solidFill>
                  <a:latin typeface="Verdana" panose="020B0604030504040204" pitchFamily="34" charset="0"/>
                </a:rPr>
                <a:t>测试</a:t>
              </a:r>
              <a:r>
                <a:rPr kumimoji="0" lang="zh-CN" altLang="en-US" sz="1800">
                  <a:solidFill>
                    <a:srgbClr val="FFFF66"/>
                  </a:solidFill>
                  <a:latin typeface="Verdana" panose="020B0604030504040204" pitchFamily="34" charset="0"/>
                </a:rPr>
                <a:t>（</a:t>
              </a:r>
              <a:r>
                <a:rPr kumimoji="0" lang="en-US" altLang="zh-CN" sz="1800" i="1">
                  <a:solidFill>
                    <a:srgbClr val="FFFF66"/>
                  </a:solidFill>
                  <a:latin typeface="Verdana" panose="020B0604030504040204" pitchFamily="34" charset="0"/>
                </a:rPr>
                <a:t>Test</a:t>
              </a:r>
              <a:r>
                <a:rPr kumimoji="0" lang="zh-CN" altLang="en-US" sz="1800">
                  <a:solidFill>
                    <a:srgbClr val="FFFF66"/>
                  </a:solidFill>
                  <a:latin typeface="Verdana" panose="020B0604030504040204" pitchFamily="34" charset="0"/>
                </a:rPr>
                <a:t>）</a:t>
              </a:r>
            </a:p>
          </p:txBody>
        </p:sp>
      </p:grpSp>
      <p:grpSp>
        <p:nvGrpSpPr>
          <p:cNvPr id="6" name="Group 18"/>
          <p:cNvGrpSpPr>
            <a:grpSpLocks/>
          </p:cNvGrpSpPr>
          <p:nvPr/>
        </p:nvGrpSpPr>
        <p:grpSpPr bwMode="auto">
          <a:xfrm>
            <a:off x="2897981" y="2187180"/>
            <a:ext cx="3186113" cy="648890"/>
            <a:chOff x="249" y="3249"/>
            <a:chExt cx="1905" cy="545"/>
          </a:xfrm>
        </p:grpSpPr>
        <p:sp>
          <p:nvSpPr>
            <p:cNvPr id="185362" name="AutoShape 19"/>
            <p:cNvSpPr>
              <a:spLocks noChangeArrowheads="1"/>
            </p:cNvSpPr>
            <p:nvPr/>
          </p:nvSpPr>
          <p:spPr bwMode="auto">
            <a:xfrm>
              <a:off x="249" y="3249"/>
              <a:ext cx="1905" cy="545"/>
            </a:xfrm>
            <a:prstGeom prst="cube">
              <a:avLst>
                <a:gd name="adj" fmla="val 25000"/>
              </a:avLst>
            </a:prstGeom>
            <a:solidFill>
              <a:srgbClr val="000080"/>
            </a:solidFill>
            <a:ln w="12700">
              <a:solidFill>
                <a:schemeClr val="tx1"/>
              </a:solidFill>
              <a:miter lim="800000"/>
              <a:headEnd type="none" w="sm" len="sm"/>
              <a:tailEnd type="none" w="sm" len="sm"/>
            </a:ln>
          </p:spPr>
          <p:txBody>
            <a:bodyPr wrap="none" anchor="ctr"/>
            <a:lstStyle>
              <a:lvl1pPr eaLnBrk="0" hangingPunct="0">
                <a:defRPr kumimoji="1" sz="3600"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sz="3600"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sz="3600"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sz="3600"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sz="3600"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9pPr>
            </a:lstStyle>
            <a:p>
              <a:pPr>
                <a:spcBef>
                  <a:spcPct val="0"/>
                </a:spcBef>
                <a:buClrTx/>
                <a:buSzTx/>
                <a:buFontTx/>
                <a:buNone/>
              </a:pPr>
              <a:endParaRPr kumimoji="0" lang="zh-CN" altLang="en-US" sz="1800" b="0">
                <a:solidFill>
                  <a:schemeClr val="tx1"/>
                </a:solidFill>
              </a:endParaRPr>
            </a:p>
          </p:txBody>
        </p:sp>
        <p:sp>
          <p:nvSpPr>
            <p:cNvPr id="185363" name="Text Box 20"/>
            <p:cNvSpPr txBox="1">
              <a:spLocks noChangeArrowheads="1"/>
            </p:cNvSpPr>
            <p:nvPr/>
          </p:nvSpPr>
          <p:spPr bwMode="auto">
            <a:xfrm>
              <a:off x="295" y="3439"/>
              <a:ext cx="1681" cy="287"/>
            </a:xfrm>
            <a:prstGeom prst="rect">
              <a:avLst/>
            </a:prstGeom>
            <a:solidFill>
              <a:srgbClr val="00008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3600"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sz="3600"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sz="3600"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sz="3600"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sz="3600"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9pPr>
            </a:lstStyle>
            <a:p>
              <a:pPr eaLnBrk="1" hangingPunct="1">
                <a:lnSpc>
                  <a:spcPct val="90000"/>
                </a:lnSpc>
                <a:buClrTx/>
                <a:buSzTx/>
                <a:buFontTx/>
                <a:buChar char="•"/>
              </a:pPr>
              <a:r>
                <a:rPr kumimoji="0" lang="zh-CN" altLang="en-US" sz="1800" i="1" u="sng">
                  <a:solidFill>
                    <a:srgbClr val="FFFF66"/>
                  </a:solidFill>
                  <a:latin typeface="Verdana" panose="020B0604030504040204" pitchFamily="34" charset="0"/>
                </a:rPr>
                <a:t>维护</a:t>
              </a:r>
              <a:r>
                <a:rPr kumimoji="0" lang="zh-CN" altLang="en-US" sz="1800">
                  <a:solidFill>
                    <a:srgbClr val="FFFF66"/>
                  </a:solidFill>
                  <a:latin typeface="Verdana" panose="020B0604030504040204" pitchFamily="34" charset="0"/>
                </a:rPr>
                <a:t>（</a:t>
              </a:r>
              <a:r>
                <a:rPr kumimoji="0" lang="en-US" altLang="zh-CN" sz="1800" i="1">
                  <a:solidFill>
                    <a:srgbClr val="FFFF66"/>
                  </a:solidFill>
                  <a:latin typeface="Verdana" panose="020B0604030504040204" pitchFamily="34" charset="0"/>
                </a:rPr>
                <a:t>Maintain</a:t>
              </a:r>
              <a:r>
                <a:rPr kumimoji="0" lang="zh-CN" altLang="en-US" sz="1800">
                  <a:solidFill>
                    <a:srgbClr val="FFFF66"/>
                  </a:solidFill>
                  <a:latin typeface="Verdana" panose="020B0604030504040204" pitchFamily="34" charset="0"/>
                </a:rPr>
                <a:t>）</a:t>
              </a:r>
              <a:endParaRPr kumimoji="0" lang="en-US" altLang="zh-CN" sz="1800">
                <a:solidFill>
                  <a:srgbClr val="FFFF66"/>
                </a:solidFill>
                <a:latin typeface="Verdana" panose="020B0604030504040204" pitchFamily="34" charset="0"/>
              </a:endParaRPr>
            </a:p>
          </p:txBody>
        </p:sp>
      </p:grpSp>
      <p:sp>
        <p:nvSpPr>
          <p:cNvPr id="166942" name="Rectangle 30"/>
          <p:cNvSpPr>
            <a:spLocks noChangeArrowheads="1"/>
          </p:cNvSpPr>
          <p:nvPr/>
        </p:nvSpPr>
        <p:spPr bwMode="auto">
          <a:xfrm>
            <a:off x="3924300" y="4142185"/>
            <a:ext cx="3239691"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74650" indent="-374650" eaLnBrk="0" hangingPunct="0">
              <a:defRPr kumimoji="1" sz="3600" b="1">
                <a:solidFill>
                  <a:srgbClr val="000000"/>
                </a:solidFill>
                <a:latin typeface="Times New Roman" panose="02020603050405020304" pitchFamily="18" charset="0"/>
                <a:ea typeface="宋体" panose="02010600030101010101" pitchFamily="2" charset="-122"/>
              </a:defRPr>
            </a:lvl1pPr>
            <a:lvl2pPr marL="850900" indent="-285750" eaLnBrk="0" hangingPunct="0">
              <a:defRPr kumimoji="1" sz="3600"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sz="3600"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sz="3600"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sz="3600"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9pPr>
          </a:lstStyle>
          <a:p>
            <a:pPr lvl="1">
              <a:lnSpc>
                <a:spcPct val="80000"/>
              </a:lnSpc>
              <a:buClr>
                <a:srgbClr val="FFCC66"/>
              </a:buClr>
              <a:buSzPct val="115000"/>
              <a:buFontTx/>
              <a:buChar char="–"/>
            </a:pPr>
            <a:r>
              <a:rPr kumimoji="0" lang="en-US" altLang="zh-CN" sz="1800" i="1"/>
              <a:t>How to do</a:t>
            </a:r>
            <a:r>
              <a:rPr kumimoji="0" lang="zh-CN" altLang="en-US" sz="1800"/>
              <a:t>？</a:t>
            </a:r>
          </a:p>
          <a:p>
            <a:pPr>
              <a:lnSpc>
                <a:spcPct val="80000"/>
              </a:lnSpc>
              <a:buClr>
                <a:srgbClr val="FFCC66"/>
              </a:buClr>
              <a:buSzPct val="80000"/>
              <a:buFont typeface="Monotype Sorts" charset="2"/>
              <a:buChar char=""/>
            </a:pPr>
            <a:endParaRPr kumimoji="0" lang="zh-CN" altLang="en-US" sz="1800"/>
          </a:p>
        </p:txBody>
      </p:sp>
      <p:sp>
        <p:nvSpPr>
          <p:cNvPr id="166943" name="Rectangle 31"/>
          <p:cNvSpPr>
            <a:spLocks noChangeArrowheads="1"/>
          </p:cNvSpPr>
          <p:nvPr/>
        </p:nvSpPr>
        <p:spPr bwMode="auto">
          <a:xfrm>
            <a:off x="4518422" y="3548063"/>
            <a:ext cx="3294459"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3600" b="1">
                <a:solidFill>
                  <a:srgbClr val="000000"/>
                </a:solidFill>
                <a:latin typeface="Times New Roman" panose="02020603050405020304" pitchFamily="18" charset="0"/>
                <a:ea typeface="宋体" panose="02010600030101010101" pitchFamily="2" charset="-122"/>
              </a:defRPr>
            </a:lvl1pPr>
            <a:lvl2pPr marL="850900" indent="-285750" eaLnBrk="0" hangingPunct="0">
              <a:defRPr kumimoji="1" sz="3600"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sz="3600"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sz="3600"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sz="3600"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9pPr>
          </a:lstStyle>
          <a:p>
            <a:pPr lvl="1">
              <a:lnSpc>
                <a:spcPct val="90000"/>
              </a:lnSpc>
              <a:buClr>
                <a:srgbClr val="FFCC66"/>
              </a:buClr>
              <a:buSzPct val="115000"/>
              <a:buFontTx/>
              <a:buChar char="–"/>
            </a:pPr>
            <a:r>
              <a:rPr kumimoji="0" lang="zh-CN" altLang="en-US" sz="1500" dirty="0"/>
              <a:t>扩展名为</a:t>
            </a:r>
            <a:r>
              <a:rPr kumimoji="0" lang="en-US" altLang="zh-CN" sz="1500" dirty="0"/>
              <a:t>.</a:t>
            </a:r>
            <a:r>
              <a:rPr kumimoji="0" lang="en-US" altLang="zh-CN" sz="1500" i="1" dirty="0"/>
              <a:t>c/</a:t>
            </a:r>
            <a:r>
              <a:rPr kumimoji="0" lang="en-US" altLang="zh-CN" sz="1500" i="1" dirty="0" err="1"/>
              <a:t>cpp</a:t>
            </a:r>
            <a:r>
              <a:rPr kumimoji="0" lang="zh-CN" altLang="en-US" sz="1500" dirty="0"/>
              <a:t>的文件（对</a:t>
            </a:r>
            <a:r>
              <a:rPr kumimoji="0" lang="en-US" altLang="zh-CN" sz="1500" dirty="0"/>
              <a:t>C/C++</a:t>
            </a:r>
            <a:r>
              <a:rPr kumimoji="0" lang="zh-CN" altLang="en-US" sz="1500" dirty="0"/>
              <a:t>语言而言） </a:t>
            </a:r>
          </a:p>
        </p:txBody>
      </p:sp>
      <p:sp>
        <p:nvSpPr>
          <p:cNvPr id="7" name="Rectangle 31"/>
          <p:cNvSpPr>
            <a:spLocks noChangeArrowheads="1"/>
          </p:cNvSpPr>
          <p:nvPr/>
        </p:nvSpPr>
        <p:spPr bwMode="auto">
          <a:xfrm>
            <a:off x="4787504" y="2888456"/>
            <a:ext cx="3294459"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3600" b="1">
                <a:solidFill>
                  <a:srgbClr val="000000"/>
                </a:solidFill>
                <a:latin typeface="Times New Roman" panose="02020603050405020304" pitchFamily="18" charset="0"/>
                <a:ea typeface="宋体" panose="02010600030101010101" pitchFamily="2" charset="-122"/>
              </a:defRPr>
            </a:lvl1pPr>
            <a:lvl2pPr marL="850900" indent="-285750" eaLnBrk="0" hangingPunct="0">
              <a:defRPr kumimoji="1" sz="3600"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sz="3600"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sz="3600"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sz="3600"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9pPr>
          </a:lstStyle>
          <a:p>
            <a:pPr lvl="1">
              <a:lnSpc>
                <a:spcPct val="90000"/>
              </a:lnSpc>
              <a:buClr>
                <a:srgbClr val="FFCC66"/>
              </a:buClr>
              <a:buSzPct val="115000"/>
              <a:buFontTx/>
              <a:buChar char="–"/>
            </a:pPr>
            <a:r>
              <a:rPr kumimoji="0" lang="zh-CN" altLang="en-US" sz="1500"/>
              <a:t>扩展名为</a:t>
            </a:r>
            <a:r>
              <a:rPr kumimoji="0" lang="en-US" altLang="zh-CN" sz="1500"/>
              <a:t>.</a:t>
            </a:r>
            <a:r>
              <a:rPr kumimoji="0" lang="en-US" altLang="zh-CN" sz="1500" i="1"/>
              <a:t>exe</a:t>
            </a:r>
            <a:r>
              <a:rPr kumimoji="0" lang="zh-CN" altLang="en-US" sz="1500"/>
              <a:t>的文件（对</a:t>
            </a:r>
            <a:r>
              <a:rPr kumimoji="0" lang="en-US" altLang="zh-CN" sz="1500"/>
              <a:t>C/C++</a:t>
            </a:r>
            <a:r>
              <a:rPr kumimoji="0" lang="zh-CN" altLang="en-US" sz="1500"/>
              <a:t>语言而言） </a:t>
            </a:r>
          </a:p>
        </p:txBody>
      </p:sp>
    </p:spTree>
    <p:extLst>
      <p:ext uri="{BB962C8B-B14F-4D97-AF65-F5344CB8AC3E}">
        <p14:creationId xmlns:p14="http://schemas.microsoft.com/office/powerpoint/2010/main" val="156912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ox(in)">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6942"/>
                                        </p:tgtEl>
                                        <p:attrNameLst>
                                          <p:attrName>style.visibility</p:attrName>
                                        </p:attrNameLst>
                                      </p:cBhvr>
                                      <p:to>
                                        <p:strVal val="visible"/>
                                      </p:to>
                                    </p:set>
                                    <p:animEffect transition="in" filter="wipe(left)">
                                      <p:cBhvr>
                                        <p:cTn id="21" dur="500"/>
                                        <p:tgtEl>
                                          <p:spTgt spid="16694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ox(in)">
                                      <p:cBhvr>
                                        <p:cTn id="26" dur="500"/>
                                        <p:tgtEl>
                                          <p:spTgt spid="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6943"/>
                                        </p:tgtEl>
                                        <p:attrNameLst>
                                          <p:attrName>style.visibility</p:attrName>
                                        </p:attrNameLst>
                                      </p:cBhvr>
                                      <p:to>
                                        <p:strVal val="visible"/>
                                      </p:to>
                                    </p:set>
                                    <p:animEffect transition="in" filter="wipe(left)">
                                      <p:cBhvr>
                                        <p:cTn id="31" dur="500"/>
                                        <p:tgtEl>
                                          <p:spTgt spid="166943"/>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ox(in)">
                                      <p:cBhvr>
                                        <p:cTn id="36" dur="500"/>
                                        <p:tgtEl>
                                          <p:spTgt spid="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ox(in)">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build="p"/>
      <p:bldP spid="166942" grpId="0"/>
      <p:bldP spid="166943"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5510" y="3848158"/>
            <a:ext cx="1719075" cy="2721870"/>
          </a:xfrm>
        </p:spPr>
      </p:pic>
      <p:sp>
        <p:nvSpPr>
          <p:cNvPr id="5" name="爆炸形 2 4"/>
          <p:cNvSpPr/>
          <p:nvPr/>
        </p:nvSpPr>
        <p:spPr>
          <a:xfrm>
            <a:off x="1945046" y="1704109"/>
            <a:ext cx="4857535" cy="2144049"/>
          </a:xfrm>
          <a:prstGeom prst="irregularSeal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C</a:t>
            </a:r>
            <a:r>
              <a:rPr lang="zh-CN" altLang="en-US" b="1" dirty="0"/>
              <a:t>语言能够解决哪些类型的问题呢？</a:t>
            </a:r>
          </a:p>
        </p:txBody>
      </p:sp>
    </p:spTree>
    <p:extLst>
      <p:ext uri="{BB962C8B-B14F-4D97-AF65-F5344CB8AC3E}">
        <p14:creationId xmlns:p14="http://schemas.microsoft.com/office/powerpoint/2010/main" val="150365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828800" y="822961"/>
            <a:ext cx="6000750" cy="3685938"/>
          </a:xfrm>
        </p:spPr>
        <p:txBody>
          <a:bodyPr/>
          <a:lstStyle/>
          <a:p>
            <a:r>
              <a:rPr lang="zh-CN" altLang="en-US" sz="2400" dirty="0"/>
              <a:t>                           韩信点兵</a:t>
            </a:r>
            <a:br>
              <a:rPr lang="zh-CN" altLang="en-US" sz="2400" dirty="0"/>
            </a:br>
            <a:br>
              <a:rPr lang="zh-CN" altLang="en-US" sz="2400" dirty="0"/>
            </a:br>
            <a:r>
              <a:rPr lang="zh-CN" altLang="en-US" sz="2400" dirty="0"/>
              <a:t>    </a:t>
            </a:r>
            <a:r>
              <a:rPr lang="zh-CN" altLang="en-US" sz="2400" dirty="0">
                <a:solidFill>
                  <a:schemeClr val="accent2"/>
                </a:solidFill>
              </a:rPr>
              <a:t>韩信有一队兵，他想知道有多少人，便让士兵排队报数。按从</a:t>
            </a:r>
            <a:r>
              <a:rPr lang="en-US" altLang="zh-CN" sz="2400" dirty="0">
                <a:solidFill>
                  <a:schemeClr val="accent2"/>
                </a:solidFill>
              </a:rPr>
              <a:t>1</a:t>
            </a:r>
            <a:r>
              <a:rPr lang="zh-CN" altLang="en-US" sz="2400" dirty="0">
                <a:solidFill>
                  <a:schemeClr val="accent2"/>
                </a:solidFill>
              </a:rPr>
              <a:t>至</a:t>
            </a:r>
            <a:r>
              <a:rPr lang="en-US" altLang="zh-CN" sz="2400" dirty="0">
                <a:solidFill>
                  <a:schemeClr val="accent2"/>
                </a:solidFill>
              </a:rPr>
              <a:t>5</a:t>
            </a:r>
            <a:r>
              <a:rPr lang="zh-CN" altLang="en-US" sz="2400" dirty="0">
                <a:solidFill>
                  <a:schemeClr val="accent2"/>
                </a:solidFill>
              </a:rPr>
              <a:t>报数，最末一个士兵报的数为</a:t>
            </a:r>
            <a:r>
              <a:rPr lang="en-US" altLang="zh-CN" sz="2400" dirty="0">
                <a:solidFill>
                  <a:schemeClr val="accent2"/>
                </a:solidFill>
              </a:rPr>
              <a:t>1</a:t>
            </a:r>
            <a:r>
              <a:rPr lang="zh-CN" altLang="en-US" sz="2400" dirty="0">
                <a:solidFill>
                  <a:schemeClr val="accent2"/>
                </a:solidFill>
              </a:rPr>
              <a:t>；按从</a:t>
            </a:r>
            <a:r>
              <a:rPr lang="en-US" altLang="zh-CN" sz="2400" dirty="0">
                <a:solidFill>
                  <a:schemeClr val="accent2"/>
                </a:solidFill>
              </a:rPr>
              <a:t>1</a:t>
            </a:r>
            <a:r>
              <a:rPr lang="zh-CN" altLang="en-US" sz="2400" dirty="0">
                <a:solidFill>
                  <a:schemeClr val="accent2"/>
                </a:solidFill>
              </a:rPr>
              <a:t>至</a:t>
            </a:r>
            <a:r>
              <a:rPr lang="en-US" altLang="zh-CN" sz="2400" dirty="0">
                <a:solidFill>
                  <a:schemeClr val="accent2"/>
                </a:solidFill>
              </a:rPr>
              <a:t>6</a:t>
            </a:r>
            <a:r>
              <a:rPr lang="zh-CN" altLang="en-US" sz="2400" dirty="0">
                <a:solidFill>
                  <a:schemeClr val="accent2"/>
                </a:solidFill>
              </a:rPr>
              <a:t>报数，最末一个士兵报的数为</a:t>
            </a:r>
            <a:r>
              <a:rPr lang="en-US" altLang="zh-CN" sz="2400" dirty="0">
                <a:solidFill>
                  <a:schemeClr val="accent2"/>
                </a:solidFill>
              </a:rPr>
              <a:t>5</a:t>
            </a:r>
            <a:r>
              <a:rPr lang="zh-CN" altLang="en-US" sz="2400" dirty="0">
                <a:solidFill>
                  <a:schemeClr val="accent2"/>
                </a:solidFill>
              </a:rPr>
              <a:t>；按从</a:t>
            </a:r>
            <a:r>
              <a:rPr lang="en-US" altLang="zh-CN" sz="2400" dirty="0">
                <a:solidFill>
                  <a:schemeClr val="accent2"/>
                </a:solidFill>
              </a:rPr>
              <a:t>1</a:t>
            </a:r>
            <a:r>
              <a:rPr lang="zh-CN" altLang="en-US" sz="2400" dirty="0">
                <a:solidFill>
                  <a:schemeClr val="accent2"/>
                </a:solidFill>
              </a:rPr>
              <a:t>至</a:t>
            </a:r>
            <a:r>
              <a:rPr lang="en-US" altLang="zh-CN" sz="2400" dirty="0">
                <a:solidFill>
                  <a:schemeClr val="accent2"/>
                </a:solidFill>
              </a:rPr>
              <a:t>7</a:t>
            </a:r>
            <a:r>
              <a:rPr lang="zh-CN" altLang="en-US" sz="2400" dirty="0">
                <a:solidFill>
                  <a:schemeClr val="accent2"/>
                </a:solidFill>
              </a:rPr>
              <a:t>报数，最末一个士兵报的数为</a:t>
            </a:r>
            <a:r>
              <a:rPr lang="en-US" altLang="zh-CN" sz="2400" dirty="0">
                <a:solidFill>
                  <a:schemeClr val="accent2"/>
                </a:solidFill>
              </a:rPr>
              <a:t>4</a:t>
            </a:r>
            <a:r>
              <a:rPr lang="zh-CN" altLang="en-US" sz="2400" dirty="0">
                <a:solidFill>
                  <a:schemeClr val="accent2"/>
                </a:solidFill>
              </a:rPr>
              <a:t>；最后再按从</a:t>
            </a:r>
            <a:r>
              <a:rPr lang="en-US" altLang="zh-CN" sz="2400" dirty="0">
                <a:solidFill>
                  <a:schemeClr val="accent2"/>
                </a:solidFill>
              </a:rPr>
              <a:t>1</a:t>
            </a:r>
            <a:r>
              <a:rPr lang="zh-CN" altLang="en-US" sz="2400" dirty="0">
                <a:solidFill>
                  <a:schemeClr val="accent2"/>
                </a:solidFill>
              </a:rPr>
              <a:t>至</a:t>
            </a:r>
            <a:r>
              <a:rPr lang="en-US" altLang="zh-CN" sz="2400" dirty="0">
                <a:solidFill>
                  <a:schemeClr val="accent2"/>
                </a:solidFill>
              </a:rPr>
              <a:t>11</a:t>
            </a:r>
            <a:r>
              <a:rPr lang="zh-CN" altLang="en-US" sz="2400" dirty="0">
                <a:solidFill>
                  <a:schemeClr val="accent2"/>
                </a:solidFill>
              </a:rPr>
              <a:t>报数，最末一个士兵报的数为</a:t>
            </a:r>
            <a:r>
              <a:rPr lang="en-US" altLang="zh-CN" sz="2400" dirty="0">
                <a:solidFill>
                  <a:schemeClr val="accent2"/>
                </a:solidFill>
              </a:rPr>
              <a:t>10</a:t>
            </a:r>
            <a:r>
              <a:rPr lang="zh-CN" altLang="en-US" sz="2400" dirty="0">
                <a:solidFill>
                  <a:schemeClr val="accent2"/>
                </a:solidFill>
              </a:rPr>
              <a:t>。你知道韩信至少有多少兵吗？</a:t>
            </a:r>
          </a:p>
        </p:txBody>
      </p:sp>
      <p:sp>
        <p:nvSpPr>
          <p:cNvPr id="21507" name="Rectangle 3"/>
          <p:cNvSpPr>
            <a:spLocks noGrp="1" noChangeArrowheads="1"/>
          </p:cNvSpPr>
          <p:nvPr>
            <p:ph idx="1"/>
          </p:nvPr>
        </p:nvSpPr>
        <p:spPr>
          <a:xfrm>
            <a:off x="1828800" y="4725591"/>
            <a:ext cx="6000750" cy="703659"/>
          </a:xfrm>
        </p:spPr>
        <p:txBody>
          <a:bodyPr>
            <a:normAutofit fontScale="92500" lnSpcReduction="20000"/>
          </a:bodyPr>
          <a:lstStyle/>
          <a:p>
            <a:r>
              <a:rPr lang="zh-CN" altLang="en-US" sz="1800" dirty="0">
                <a:solidFill>
                  <a:srgbClr val="CC0000"/>
                </a:solidFill>
              </a:rPr>
              <a:t>计算机程序能够解决计算问题</a:t>
            </a:r>
          </a:p>
          <a:p>
            <a:r>
              <a:rPr lang="zh-CN" altLang="en-US" sz="1800" dirty="0">
                <a:solidFill>
                  <a:srgbClr val="CC0000"/>
                </a:solidFill>
              </a:rPr>
              <a:t>这门课要解决的问题</a:t>
            </a:r>
          </a:p>
        </p:txBody>
      </p:sp>
    </p:spTree>
    <p:extLst>
      <p:ext uri="{BB962C8B-B14F-4D97-AF65-F5344CB8AC3E}">
        <p14:creationId xmlns:p14="http://schemas.microsoft.com/office/powerpoint/2010/main" val="166359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818085" y="998935"/>
            <a:ext cx="6000750" cy="3833813"/>
          </a:xfrm>
        </p:spPr>
        <p:txBody>
          <a:bodyPr>
            <a:normAutofit/>
          </a:bodyPr>
          <a:lstStyle/>
          <a:p>
            <a:r>
              <a:rPr lang="zh-CN" altLang="en-US" sz="2400" dirty="0"/>
              <a:t>                            奖金</a:t>
            </a:r>
            <a:br>
              <a:rPr lang="en-US" altLang="zh-CN" sz="2400" dirty="0"/>
            </a:br>
            <a:br>
              <a:rPr lang="en-US" altLang="zh-CN" sz="2400" dirty="0"/>
            </a:br>
            <a:r>
              <a:rPr lang="en-US" altLang="zh-CN" sz="2400" dirty="0"/>
              <a:t>    </a:t>
            </a:r>
            <a:r>
              <a:rPr lang="zh-CN" altLang="en-US" sz="2100" dirty="0">
                <a:solidFill>
                  <a:schemeClr val="accent2"/>
                </a:solidFill>
              </a:rPr>
              <a:t>企业发放的奖金根据利润提成。利润</a:t>
            </a:r>
            <a:r>
              <a:rPr lang="en-US" altLang="zh-CN" sz="2100" dirty="0">
                <a:solidFill>
                  <a:schemeClr val="accent2"/>
                </a:solidFill>
              </a:rPr>
              <a:t>(I)</a:t>
            </a:r>
            <a:r>
              <a:rPr lang="zh-CN" altLang="en-US" sz="2100" dirty="0">
                <a:solidFill>
                  <a:schemeClr val="accent2"/>
                </a:solidFill>
              </a:rPr>
              <a:t>低于或等于</a:t>
            </a:r>
            <a:r>
              <a:rPr lang="en-US" altLang="zh-CN" sz="2100" dirty="0">
                <a:solidFill>
                  <a:schemeClr val="accent2"/>
                </a:solidFill>
              </a:rPr>
              <a:t>10</a:t>
            </a:r>
            <a:r>
              <a:rPr lang="zh-CN" altLang="en-US" sz="2100" dirty="0">
                <a:solidFill>
                  <a:schemeClr val="accent2"/>
                </a:solidFill>
              </a:rPr>
              <a:t>万元时，奖金可提</a:t>
            </a:r>
            <a:r>
              <a:rPr lang="en-US" altLang="zh-CN" sz="2100" dirty="0">
                <a:solidFill>
                  <a:schemeClr val="accent2"/>
                </a:solidFill>
              </a:rPr>
              <a:t>10%</a:t>
            </a:r>
            <a:r>
              <a:rPr lang="zh-CN" altLang="en-US" sz="2100" dirty="0">
                <a:solidFill>
                  <a:schemeClr val="accent2"/>
                </a:solidFill>
              </a:rPr>
              <a:t>；利润高于</a:t>
            </a:r>
            <a:r>
              <a:rPr lang="en-US" altLang="zh-CN" sz="2100" dirty="0">
                <a:solidFill>
                  <a:schemeClr val="accent2"/>
                </a:solidFill>
              </a:rPr>
              <a:t>10</a:t>
            </a:r>
            <a:r>
              <a:rPr lang="zh-CN" altLang="en-US" sz="2100" dirty="0">
                <a:solidFill>
                  <a:schemeClr val="accent2"/>
                </a:solidFill>
              </a:rPr>
              <a:t>万元，低于</a:t>
            </a:r>
            <a:r>
              <a:rPr lang="en-US" altLang="zh-CN" sz="2100" dirty="0">
                <a:solidFill>
                  <a:schemeClr val="accent2"/>
                </a:solidFill>
              </a:rPr>
              <a:t>20</a:t>
            </a:r>
            <a:r>
              <a:rPr lang="zh-CN" altLang="en-US" sz="2100" dirty="0">
                <a:solidFill>
                  <a:schemeClr val="accent2"/>
                </a:solidFill>
              </a:rPr>
              <a:t>万元时，低于</a:t>
            </a:r>
            <a:r>
              <a:rPr lang="en-US" altLang="zh-CN" sz="2100" dirty="0">
                <a:solidFill>
                  <a:schemeClr val="accent2"/>
                </a:solidFill>
              </a:rPr>
              <a:t>10</a:t>
            </a:r>
            <a:r>
              <a:rPr lang="zh-CN" altLang="en-US" sz="2100" dirty="0">
                <a:solidFill>
                  <a:schemeClr val="accent2"/>
                </a:solidFill>
              </a:rPr>
              <a:t>万元的部分按</a:t>
            </a:r>
            <a:r>
              <a:rPr lang="en-US" altLang="zh-CN" sz="2100" dirty="0">
                <a:solidFill>
                  <a:schemeClr val="accent2"/>
                </a:solidFill>
              </a:rPr>
              <a:t>10%</a:t>
            </a:r>
            <a:r>
              <a:rPr lang="zh-CN" altLang="en-US" sz="2100" dirty="0">
                <a:solidFill>
                  <a:schemeClr val="accent2"/>
                </a:solidFill>
              </a:rPr>
              <a:t>提成，高于</a:t>
            </a:r>
            <a:r>
              <a:rPr lang="en-US" altLang="zh-CN" sz="2100" dirty="0">
                <a:solidFill>
                  <a:schemeClr val="accent2"/>
                </a:solidFill>
              </a:rPr>
              <a:t>10</a:t>
            </a:r>
            <a:r>
              <a:rPr lang="zh-CN" altLang="en-US" sz="2100" dirty="0">
                <a:solidFill>
                  <a:schemeClr val="accent2"/>
                </a:solidFill>
              </a:rPr>
              <a:t>万元的部分，可提成</a:t>
            </a:r>
            <a:r>
              <a:rPr lang="en-US" altLang="zh-CN" sz="2100" dirty="0">
                <a:solidFill>
                  <a:schemeClr val="accent2"/>
                </a:solidFill>
              </a:rPr>
              <a:t>7.5%</a:t>
            </a:r>
            <a:r>
              <a:rPr lang="zh-CN" altLang="en-US" sz="2100" dirty="0">
                <a:solidFill>
                  <a:schemeClr val="accent2"/>
                </a:solidFill>
              </a:rPr>
              <a:t>；</a:t>
            </a:r>
            <a:r>
              <a:rPr lang="en-US" altLang="zh-CN" sz="2100" dirty="0">
                <a:solidFill>
                  <a:schemeClr val="accent2"/>
                </a:solidFill>
              </a:rPr>
              <a:t>20</a:t>
            </a:r>
            <a:r>
              <a:rPr lang="zh-CN" altLang="en-US" sz="2100" dirty="0">
                <a:solidFill>
                  <a:schemeClr val="accent2"/>
                </a:solidFill>
              </a:rPr>
              <a:t>万到</a:t>
            </a:r>
            <a:r>
              <a:rPr lang="en-US" altLang="zh-CN" sz="2100" dirty="0">
                <a:solidFill>
                  <a:schemeClr val="accent2"/>
                </a:solidFill>
              </a:rPr>
              <a:t>40</a:t>
            </a:r>
            <a:r>
              <a:rPr lang="zh-CN" altLang="en-US" sz="2100" dirty="0">
                <a:solidFill>
                  <a:schemeClr val="accent2"/>
                </a:solidFill>
              </a:rPr>
              <a:t>万之间时，高于</a:t>
            </a:r>
            <a:r>
              <a:rPr lang="en-US" altLang="zh-CN" sz="2100" dirty="0">
                <a:solidFill>
                  <a:schemeClr val="accent2"/>
                </a:solidFill>
              </a:rPr>
              <a:t>20</a:t>
            </a:r>
            <a:r>
              <a:rPr lang="zh-CN" altLang="en-US" sz="2100" dirty="0">
                <a:solidFill>
                  <a:schemeClr val="accent2"/>
                </a:solidFill>
              </a:rPr>
              <a:t>万元的部分，可提成</a:t>
            </a:r>
            <a:r>
              <a:rPr lang="en-US" altLang="zh-CN" sz="2100" dirty="0">
                <a:solidFill>
                  <a:schemeClr val="accent2"/>
                </a:solidFill>
              </a:rPr>
              <a:t>5%</a:t>
            </a:r>
            <a:r>
              <a:rPr lang="zh-CN" altLang="en-US" sz="2100" dirty="0">
                <a:solidFill>
                  <a:schemeClr val="accent2"/>
                </a:solidFill>
              </a:rPr>
              <a:t>；</a:t>
            </a:r>
            <a:r>
              <a:rPr lang="en-US" altLang="zh-CN" sz="2100" dirty="0">
                <a:solidFill>
                  <a:schemeClr val="accent2"/>
                </a:solidFill>
              </a:rPr>
              <a:t>40</a:t>
            </a:r>
            <a:r>
              <a:rPr lang="zh-CN" altLang="en-US" sz="2100" dirty="0">
                <a:solidFill>
                  <a:schemeClr val="accent2"/>
                </a:solidFill>
              </a:rPr>
              <a:t>万到</a:t>
            </a:r>
            <a:r>
              <a:rPr lang="en-US" altLang="zh-CN" sz="2100" dirty="0">
                <a:solidFill>
                  <a:schemeClr val="accent2"/>
                </a:solidFill>
              </a:rPr>
              <a:t>60</a:t>
            </a:r>
            <a:r>
              <a:rPr lang="zh-CN" altLang="en-US" sz="2100" dirty="0">
                <a:solidFill>
                  <a:schemeClr val="accent2"/>
                </a:solidFill>
              </a:rPr>
              <a:t>万之间时高于</a:t>
            </a:r>
            <a:r>
              <a:rPr lang="en-US" altLang="zh-CN" sz="2100" dirty="0">
                <a:solidFill>
                  <a:schemeClr val="accent2"/>
                </a:solidFill>
              </a:rPr>
              <a:t>40</a:t>
            </a:r>
            <a:r>
              <a:rPr lang="zh-CN" altLang="en-US" sz="2100" dirty="0">
                <a:solidFill>
                  <a:schemeClr val="accent2"/>
                </a:solidFill>
              </a:rPr>
              <a:t>万元的部分，可提成</a:t>
            </a:r>
            <a:r>
              <a:rPr lang="en-US" altLang="zh-CN" sz="2100" dirty="0">
                <a:solidFill>
                  <a:schemeClr val="accent2"/>
                </a:solidFill>
              </a:rPr>
              <a:t>3%</a:t>
            </a:r>
            <a:r>
              <a:rPr lang="zh-CN" altLang="en-US" sz="2100" dirty="0">
                <a:solidFill>
                  <a:schemeClr val="accent2"/>
                </a:solidFill>
              </a:rPr>
              <a:t>；</a:t>
            </a:r>
            <a:r>
              <a:rPr lang="en-US" altLang="zh-CN" sz="2100" dirty="0">
                <a:solidFill>
                  <a:schemeClr val="accent2"/>
                </a:solidFill>
              </a:rPr>
              <a:t>60</a:t>
            </a:r>
            <a:r>
              <a:rPr lang="zh-CN" altLang="en-US" sz="2100" dirty="0">
                <a:solidFill>
                  <a:schemeClr val="accent2"/>
                </a:solidFill>
              </a:rPr>
              <a:t>万到</a:t>
            </a:r>
            <a:r>
              <a:rPr lang="en-US" altLang="zh-CN" sz="2100" dirty="0">
                <a:solidFill>
                  <a:schemeClr val="accent2"/>
                </a:solidFill>
              </a:rPr>
              <a:t>100</a:t>
            </a:r>
            <a:r>
              <a:rPr lang="zh-CN" altLang="en-US" sz="2100" dirty="0">
                <a:solidFill>
                  <a:schemeClr val="accent2"/>
                </a:solidFill>
              </a:rPr>
              <a:t>万之间时，高于</a:t>
            </a:r>
            <a:r>
              <a:rPr lang="en-US" altLang="zh-CN" sz="2100" dirty="0">
                <a:solidFill>
                  <a:schemeClr val="accent2"/>
                </a:solidFill>
              </a:rPr>
              <a:t>60</a:t>
            </a:r>
            <a:r>
              <a:rPr lang="zh-CN" altLang="en-US" sz="2100" dirty="0">
                <a:solidFill>
                  <a:schemeClr val="accent2"/>
                </a:solidFill>
              </a:rPr>
              <a:t>万元的部分，可提成</a:t>
            </a:r>
            <a:r>
              <a:rPr lang="en-US" altLang="zh-CN" sz="2100" dirty="0">
                <a:solidFill>
                  <a:schemeClr val="accent2"/>
                </a:solidFill>
              </a:rPr>
              <a:t>1.5%</a:t>
            </a:r>
            <a:r>
              <a:rPr lang="zh-CN" altLang="en-US" sz="2100" dirty="0">
                <a:solidFill>
                  <a:schemeClr val="accent2"/>
                </a:solidFill>
              </a:rPr>
              <a:t>，高于</a:t>
            </a:r>
            <a:r>
              <a:rPr lang="en-US" altLang="zh-CN" sz="2100" dirty="0">
                <a:solidFill>
                  <a:schemeClr val="accent2"/>
                </a:solidFill>
              </a:rPr>
              <a:t>100</a:t>
            </a:r>
            <a:r>
              <a:rPr lang="zh-CN" altLang="en-US" sz="2100" dirty="0">
                <a:solidFill>
                  <a:schemeClr val="accent2"/>
                </a:solidFill>
              </a:rPr>
              <a:t>万元时，超过</a:t>
            </a:r>
            <a:r>
              <a:rPr lang="en-US" altLang="zh-CN" sz="2100" dirty="0">
                <a:solidFill>
                  <a:schemeClr val="accent2"/>
                </a:solidFill>
              </a:rPr>
              <a:t>100</a:t>
            </a:r>
            <a:r>
              <a:rPr lang="zh-CN" altLang="en-US" sz="2100" dirty="0">
                <a:solidFill>
                  <a:schemeClr val="accent2"/>
                </a:solidFill>
              </a:rPr>
              <a:t>万元的部分按</a:t>
            </a:r>
            <a:r>
              <a:rPr lang="en-US" altLang="zh-CN" sz="2100" dirty="0">
                <a:solidFill>
                  <a:schemeClr val="accent2"/>
                </a:solidFill>
              </a:rPr>
              <a:t>1%</a:t>
            </a:r>
            <a:r>
              <a:rPr lang="zh-CN" altLang="en-US" sz="2100" dirty="0">
                <a:solidFill>
                  <a:schemeClr val="accent2"/>
                </a:solidFill>
              </a:rPr>
              <a:t>提成，从键盘输入当月利润</a:t>
            </a:r>
            <a:r>
              <a:rPr lang="en-US" altLang="zh-CN" sz="2100" dirty="0">
                <a:solidFill>
                  <a:schemeClr val="accent2"/>
                </a:solidFill>
              </a:rPr>
              <a:t>I</a:t>
            </a:r>
            <a:r>
              <a:rPr lang="zh-CN" altLang="en-US" sz="2100" dirty="0">
                <a:solidFill>
                  <a:schemeClr val="accent2"/>
                </a:solidFill>
              </a:rPr>
              <a:t>，求应发放奖金总数？</a:t>
            </a:r>
            <a:r>
              <a:rPr lang="zh-CN" altLang="en-US" sz="2400" dirty="0"/>
              <a:t> </a:t>
            </a:r>
          </a:p>
        </p:txBody>
      </p:sp>
      <p:sp>
        <p:nvSpPr>
          <p:cNvPr id="22531" name="Rectangle 3"/>
          <p:cNvSpPr>
            <a:spLocks noGrp="1" noChangeArrowheads="1"/>
          </p:cNvSpPr>
          <p:nvPr>
            <p:ph idx="1"/>
          </p:nvPr>
        </p:nvSpPr>
        <p:spPr>
          <a:xfrm>
            <a:off x="1818085" y="4994672"/>
            <a:ext cx="6000750" cy="703659"/>
          </a:xfrm>
        </p:spPr>
        <p:txBody>
          <a:bodyPr>
            <a:normAutofit fontScale="92500" lnSpcReduction="20000"/>
          </a:bodyPr>
          <a:lstStyle/>
          <a:p>
            <a:r>
              <a:rPr lang="zh-CN" altLang="en-US" sz="1800" dirty="0">
                <a:solidFill>
                  <a:srgbClr val="CC0000"/>
                </a:solidFill>
              </a:rPr>
              <a:t>计算机程序能够解决实际问题</a:t>
            </a:r>
          </a:p>
          <a:p>
            <a:r>
              <a:rPr lang="zh-CN" altLang="en-US" sz="1800" dirty="0">
                <a:solidFill>
                  <a:srgbClr val="CC0000"/>
                </a:solidFill>
              </a:rPr>
              <a:t>这门课要解决的问题</a:t>
            </a:r>
          </a:p>
        </p:txBody>
      </p:sp>
      <p:sp>
        <p:nvSpPr>
          <p:cNvPr id="2" name="爆炸形 1 1"/>
          <p:cNvSpPr/>
          <p:nvPr/>
        </p:nvSpPr>
        <p:spPr>
          <a:xfrm>
            <a:off x="872835" y="0"/>
            <a:ext cx="3158837" cy="1913335"/>
          </a:xfrm>
          <a:prstGeom prst="irregularSeal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三章后可以编程解决前两个问题</a:t>
            </a:r>
          </a:p>
        </p:txBody>
      </p:sp>
    </p:spTree>
    <p:extLst>
      <p:ext uri="{BB962C8B-B14F-4D97-AF65-F5344CB8AC3E}">
        <p14:creationId xmlns:p14="http://schemas.microsoft.com/office/powerpoint/2010/main" val="106104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suctio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676656" y="393192"/>
            <a:ext cx="7653528" cy="4333591"/>
          </a:xfrm>
        </p:spPr>
        <p:txBody>
          <a:bodyPr>
            <a:normAutofit/>
          </a:bodyPr>
          <a:lstStyle/>
          <a:p>
            <a:pPr>
              <a:defRPr/>
            </a:pPr>
            <a:r>
              <a:rPr lang="en-US" altLang="zh-CN" sz="2400" dirty="0"/>
              <a:t>                      Hanoi </a:t>
            </a:r>
            <a:r>
              <a:rPr lang="zh-CN" altLang="en-US" sz="2400" dirty="0"/>
              <a:t>塔游戏 </a:t>
            </a:r>
            <a:br>
              <a:rPr lang="zh-CN" altLang="en-US" sz="2400" dirty="0"/>
            </a:br>
            <a:br>
              <a:rPr lang="zh-CN" altLang="en-US" sz="2400" dirty="0"/>
            </a:br>
            <a:r>
              <a:rPr lang="zh-CN" altLang="en-US" sz="2000" dirty="0"/>
              <a:t>    </a:t>
            </a:r>
            <a:r>
              <a:rPr lang="zh-CN" altLang="en-US" sz="2000" dirty="0">
                <a:solidFill>
                  <a:schemeClr val="accent2"/>
                </a:solidFill>
              </a:rPr>
              <a:t>该问题又称世界末日问题。相传，古印度布拉玛婆罗门神庙的僧侣们，当时作一种被称为 </a:t>
            </a:r>
            <a:r>
              <a:rPr lang="en-US" altLang="zh-CN" sz="2000" dirty="0">
                <a:solidFill>
                  <a:schemeClr val="accent2"/>
                </a:solidFill>
              </a:rPr>
              <a:t>Hanoi</a:t>
            </a:r>
            <a:r>
              <a:rPr lang="zh-CN" altLang="en-US" sz="2000" dirty="0">
                <a:solidFill>
                  <a:schemeClr val="accent2"/>
                </a:solidFill>
              </a:rPr>
              <a:t>塔的游戏。该游戏是：在一个平板上，有三根钻石针；在其中一根针上有成塔型落放的大小不等的</a:t>
            </a:r>
            <a:r>
              <a:rPr lang="en-US" altLang="zh-CN" sz="2000" dirty="0">
                <a:solidFill>
                  <a:schemeClr val="accent2"/>
                </a:solidFill>
              </a:rPr>
              <a:t>64</a:t>
            </a:r>
            <a:r>
              <a:rPr lang="zh-CN" altLang="en-US" sz="2000" dirty="0">
                <a:solidFill>
                  <a:schemeClr val="accent2"/>
                </a:solidFill>
              </a:rPr>
              <a:t>片金片；要求把这</a:t>
            </a:r>
            <a:r>
              <a:rPr lang="en-US" altLang="zh-CN" sz="2000" dirty="0">
                <a:solidFill>
                  <a:schemeClr val="accent2"/>
                </a:solidFill>
              </a:rPr>
              <a:t>64</a:t>
            </a:r>
            <a:r>
              <a:rPr lang="zh-CN" altLang="en-US" sz="2000" dirty="0">
                <a:solidFill>
                  <a:schemeClr val="accent2"/>
                </a:solidFill>
              </a:rPr>
              <a:t>片金片全部移到另一根钻石针上。移动规则是：</a:t>
            </a:r>
            <a:br>
              <a:rPr lang="zh-CN" altLang="en-US" sz="2000" dirty="0">
                <a:solidFill>
                  <a:schemeClr val="accent2"/>
                </a:solidFill>
              </a:rPr>
            </a:br>
            <a:r>
              <a:rPr lang="zh-CN" altLang="en-US" sz="2000" dirty="0">
                <a:solidFill>
                  <a:schemeClr val="accent2"/>
                </a:solidFill>
              </a:rPr>
              <a:t>      </a:t>
            </a:r>
            <a:r>
              <a:rPr lang="zh-CN" altLang="en-US" sz="2000" dirty="0"/>
              <a:t>每次只允许移动一片金片；</a:t>
            </a:r>
            <a:br>
              <a:rPr lang="zh-CN" altLang="en-US" sz="2000" dirty="0"/>
            </a:br>
            <a:r>
              <a:rPr lang="zh-CN" altLang="en-US" sz="2000" dirty="0">
                <a:solidFill>
                  <a:schemeClr val="accent2"/>
                </a:solidFill>
              </a:rPr>
              <a:t>      </a:t>
            </a:r>
            <a:r>
              <a:rPr lang="zh-CN" altLang="en-US" sz="2000" dirty="0"/>
              <a:t>移动过程中的任何时刻，都不允许有较大的金片放在较小的金片的上面；</a:t>
            </a:r>
            <a:br>
              <a:rPr lang="zh-CN" altLang="en-US" sz="2000" dirty="0"/>
            </a:br>
            <a:r>
              <a:rPr lang="zh-CN" altLang="en-US" sz="2000" dirty="0"/>
              <a:t>      移动过程中，三根钻石针都可以利用，但是金片不许放在除钻石针以外的任何地方。</a:t>
            </a:r>
            <a:br>
              <a:rPr lang="zh-CN" altLang="en-US" sz="2000" dirty="0"/>
            </a:br>
            <a:r>
              <a:rPr lang="zh-CN" altLang="en-US" sz="2000" dirty="0">
                <a:solidFill>
                  <a:schemeClr val="accent2"/>
                </a:solidFill>
              </a:rPr>
              <a:t>      不论白天黑夜都有一个僧侣在移动。据说当</a:t>
            </a:r>
            <a:r>
              <a:rPr lang="en-US" altLang="zh-CN" sz="2000" dirty="0">
                <a:solidFill>
                  <a:schemeClr val="accent2"/>
                </a:solidFill>
              </a:rPr>
              <a:t>64</a:t>
            </a:r>
            <a:r>
              <a:rPr lang="zh-CN" altLang="en-US" sz="2000" dirty="0">
                <a:solidFill>
                  <a:schemeClr val="accent2"/>
                </a:solidFill>
              </a:rPr>
              <a:t>片金片全部从一根钻石针移到另一根钻石针上那天，就是世界的末日。到那时他们的虔诚信徒可以升天，而其他人则要下地狱。</a:t>
            </a:r>
            <a:br>
              <a:rPr lang="zh-CN" altLang="en-US" sz="2000" dirty="0">
                <a:solidFill>
                  <a:schemeClr val="accent2"/>
                </a:solidFill>
                <a:effectLst>
                  <a:outerShdw blurRad="38100" dist="38100" dir="2700000" algn="tl">
                    <a:srgbClr val="C0C0C0"/>
                  </a:outerShdw>
                </a:effectLst>
              </a:rPr>
            </a:br>
            <a:endParaRPr lang="zh-CN" altLang="en-US" sz="2000" dirty="0">
              <a:solidFill>
                <a:schemeClr val="accent2"/>
              </a:solidFill>
              <a:effectLst>
                <a:outerShdw blurRad="38100" dist="38100" dir="2700000" algn="tl">
                  <a:srgbClr val="C0C0C0"/>
                </a:outerShdw>
              </a:effectLst>
            </a:endParaRPr>
          </a:p>
        </p:txBody>
      </p:sp>
      <p:sp>
        <p:nvSpPr>
          <p:cNvPr id="23555" name="Rectangle 3"/>
          <p:cNvSpPr>
            <a:spLocks noGrp="1" noChangeArrowheads="1"/>
          </p:cNvSpPr>
          <p:nvPr>
            <p:ph idx="1"/>
          </p:nvPr>
        </p:nvSpPr>
        <p:spPr>
          <a:xfrm>
            <a:off x="1656160" y="4941095"/>
            <a:ext cx="6000750" cy="1194529"/>
          </a:xfrm>
        </p:spPr>
        <p:txBody>
          <a:bodyPr>
            <a:noAutofit/>
          </a:bodyPr>
          <a:lstStyle/>
          <a:p>
            <a:pPr>
              <a:lnSpc>
                <a:spcPct val="90000"/>
              </a:lnSpc>
            </a:pPr>
            <a:r>
              <a:rPr lang="zh-CN" altLang="en-US" sz="2800" dirty="0">
                <a:solidFill>
                  <a:srgbClr val="CC0000"/>
                </a:solidFill>
              </a:rPr>
              <a:t>计算机程序能够解决科学问题</a:t>
            </a:r>
          </a:p>
          <a:p>
            <a:pPr>
              <a:lnSpc>
                <a:spcPct val="90000"/>
              </a:lnSpc>
            </a:pPr>
            <a:r>
              <a:rPr lang="zh-CN" altLang="en-US" sz="2800" dirty="0">
                <a:solidFill>
                  <a:srgbClr val="CC0000"/>
                </a:solidFill>
              </a:rPr>
              <a:t>这门课要解决的问题</a:t>
            </a:r>
          </a:p>
        </p:txBody>
      </p:sp>
      <p:sp>
        <p:nvSpPr>
          <p:cNvPr id="4" name="爆炸形 1 3"/>
          <p:cNvSpPr/>
          <p:nvPr/>
        </p:nvSpPr>
        <p:spPr>
          <a:xfrm>
            <a:off x="872835" y="0"/>
            <a:ext cx="3158837" cy="1913335"/>
          </a:xfrm>
          <a:prstGeom prst="irregularSeal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六章后</a:t>
            </a:r>
            <a:r>
              <a:rPr lang="zh-CN" altLang="en-US" b="1" dirty="0"/>
              <a:t>可以编程解决这个问题</a:t>
            </a:r>
          </a:p>
        </p:txBody>
      </p:sp>
    </p:spTree>
    <p:extLst>
      <p:ext uri="{BB962C8B-B14F-4D97-AF65-F5344CB8AC3E}">
        <p14:creationId xmlns:p14="http://schemas.microsoft.com/office/powerpoint/2010/main" val="262499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suctio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7" name="Rectangle 3"/>
          <p:cNvSpPr>
            <a:spLocks noGrp="1" noChangeArrowheads="1"/>
          </p:cNvSpPr>
          <p:nvPr>
            <p:ph idx="1"/>
          </p:nvPr>
        </p:nvSpPr>
        <p:spPr>
          <a:xfrm>
            <a:off x="1709738" y="2132410"/>
            <a:ext cx="6000750" cy="2800350"/>
          </a:xfrm>
        </p:spPr>
        <p:txBody>
          <a:bodyPr/>
          <a:lstStyle/>
          <a:p>
            <a:pPr marL="0" indent="0">
              <a:buNone/>
            </a:pPr>
            <a:r>
              <a:rPr lang="zh-CN" altLang="en-US" sz="3000" b="1" dirty="0"/>
              <a:t>     程序设计最终需要以某种</a:t>
            </a:r>
            <a:r>
              <a:rPr lang="zh-CN" altLang="en-US" sz="3000" b="1" dirty="0">
                <a:solidFill>
                  <a:srgbClr val="000000"/>
                </a:solidFill>
              </a:rPr>
              <a:t>程序设计语言</a:t>
            </a:r>
            <a:r>
              <a:rPr lang="zh-CN" altLang="en-US" sz="3000" b="1" dirty="0"/>
              <a:t>为工具：</a:t>
            </a:r>
          </a:p>
          <a:p>
            <a:pPr marL="0" indent="0">
              <a:buNone/>
            </a:pPr>
            <a:r>
              <a:rPr lang="zh-CN" altLang="en-US" sz="3000" b="1" dirty="0"/>
              <a:t>     编写出该</a:t>
            </a:r>
            <a:r>
              <a:rPr lang="zh-CN" altLang="en-US" sz="3000" b="1" dirty="0">
                <a:solidFill>
                  <a:srgbClr val="CC0000"/>
                </a:solidFill>
              </a:rPr>
              <a:t>程序</a:t>
            </a:r>
            <a:r>
              <a:rPr lang="zh-CN" altLang="en-US" sz="3000" b="1" dirty="0"/>
              <a:t>的</a:t>
            </a:r>
            <a:r>
              <a:rPr lang="zh-CN" altLang="en-US" sz="3000" b="1" dirty="0">
                <a:solidFill>
                  <a:srgbClr val="CC0000"/>
                </a:solidFill>
              </a:rPr>
              <a:t>语言</a:t>
            </a:r>
            <a:r>
              <a:rPr lang="zh-CN" altLang="en-US" sz="3000" b="1" dirty="0"/>
              <a:t>。</a:t>
            </a:r>
          </a:p>
        </p:txBody>
      </p:sp>
    </p:spTree>
    <p:extLst>
      <p:ext uri="{BB962C8B-B14F-4D97-AF65-F5344CB8AC3E}">
        <p14:creationId xmlns:p14="http://schemas.microsoft.com/office/powerpoint/2010/main" val="2743103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48547">
                                            <p:txEl>
                                              <p:pRg st="0" end="0"/>
                                            </p:txEl>
                                          </p:spTgt>
                                        </p:tgtEl>
                                        <p:attrNameLst>
                                          <p:attrName>style.visibility</p:attrName>
                                        </p:attrNameLst>
                                      </p:cBhvr>
                                      <p:to>
                                        <p:strVal val="visible"/>
                                      </p:to>
                                    </p:set>
                                    <p:animEffect transition="in" filter="box(in)">
                                      <p:cBhvr>
                                        <p:cTn id="7" dur="500"/>
                                        <p:tgtEl>
                                          <p:spTgt spid="748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48547">
                                            <p:txEl>
                                              <p:pRg st="1" end="1"/>
                                            </p:txEl>
                                          </p:spTgt>
                                        </p:tgtEl>
                                        <p:attrNameLst>
                                          <p:attrName>style.visibility</p:attrName>
                                        </p:attrNameLst>
                                      </p:cBhvr>
                                      <p:to>
                                        <p:strVal val="visible"/>
                                      </p:to>
                                    </p:set>
                                    <p:animEffect transition="in" filter="box(in)">
                                      <p:cBhvr>
                                        <p:cTn id="12" dur="500"/>
                                        <p:tgtEl>
                                          <p:spTgt spid="7485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endParaRPr lang="zh-CN" altLang="en-US" dirty="0"/>
          </a:p>
        </p:txBody>
      </p:sp>
      <p:sp>
        <p:nvSpPr>
          <p:cNvPr id="45059" name="Rectangle 3"/>
          <p:cNvSpPr>
            <a:spLocks noGrp="1" noChangeArrowheads="1"/>
          </p:cNvSpPr>
          <p:nvPr>
            <p:ph idx="1"/>
          </p:nvPr>
        </p:nvSpPr>
        <p:spPr/>
        <p:txBody>
          <a:bodyPr/>
          <a:lstStyle/>
          <a:p>
            <a:pPr eaLnBrk="1" hangingPunct="1"/>
            <a:endParaRPr lang="zh-CN" altLang="en-US"/>
          </a:p>
        </p:txBody>
      </p:sp>
      <p:pic>
        <p:nvPicPr>
          <p:cNvPr id="771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874" y="1502175"/>
            <a:ext cx="612140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1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94" y="3465894"/>
            <a:ext cx="7451725"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6123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10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1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1808550" y="115194"/>
            <a:ext cx="6000750" cy="857250"/>
          </a:xfrm>
        </p:spPr>
        <p:txBody>
          <a:bodyPr>
            <a:normAutofit fontScale="90000"/>
          </a:bodyPr>
          <a:lstStyle/>
          <a:p>
            <a:r>
              <a:rPr lang="zh-CN" altLang="en-US" dirty="0">
                <a:solidFill>
                  <a:srgbClr val="FF0000"/>
                </a:solidFill>
              </a:rPr>
              <a:t>机器程序</a:t>
            </a:r>
            <a:r>
              <a:rPr lang="en-US" altLang="zh-CN" dirty="0">
                <a:solidFill>
                  <a:srgbClr val="FF0000"/>
                </a:solidFill>
              </a:rPr>
              <a:t>——</a:t>
            </a:r>
            <a:r>
              <a:rPr lang="zh-CN" altLang="en-US" dirty="0">
                <a:solidFill>
                  <a:srgbClr val="FF0000"/>
                </a:solidFill>
              </a:rPr>
              <a:t>汇编程序</a:t>
            </a:r>
            <a:r>
              <a:rPr lang="en-US" altLang="zh-CN" dirty="0">
                <a:solidFill>
                  <a:srgbClr val="FF0000"/>
                </a:solidFill>
              </a:rPr>
              <a:t>——C</a:t>
            </a:r>
            <a:r>
              <a:rPr lang="zh-CN" altLang="en-US" dirty="0">
                <a:solidFill>
                  <a:srgbClr val="FF0000"/>
                </a:solidFill>
              </a:rPr>
              <a:t>程序</a:t>
            </a:r>
          </a:p>
        </p:txBody>
      </p:sp>
      <p:sp>
        <p:nvSpPr>
          <p:cNvPr id="182275" name="Rectangle 3"/>
          <p:cNvSpPr>
            <a:spLocks noGrp="1" noChangeArrowheads="1"/>
          </p:cNvSpPr>
          <p:nvPr>
            <p:ph idx="1"/>
          </p:nvPr>
        </p:nvSpPr>
        <p:spPr/>
        <p:txBody>
          <a:bodyPr/>
          <a:lstStyle/>
          <a:p>
            <a:r>
              <a:rPr lang="en-US" altLang="zh-CN" sz="3000" b="1" dirty="0"/>
              <a:t>test.obj/test.exe</a:t>
            </a:r>
          </a:p>
          <a:p>
            <a:endParaRPr lang="en-US" altLang="zh-CN" sz="3000" b="1" dirty="0"/>
          </a:p>
          <a:p>
            <a:r>
              <a:rPr lang="en-US" altLang="zh-CN" sz="3000" b="1" dirty="0" err="1"/>
              <a:t>test.cod</a:t>
            </a:r>
            <a:r>
              <a:rPr lang="en-US" altLang="zh-CN" sz="3000" b="1" dirty="0"/>
              <a:t>/test.asm</a:t>
            </a:r>
          </a:p>
          <a:p>
            <a:endParaRPr lang="en-US" altLang="zh-CN" sz="3000" b="1" dirty="0"/>
          </a:p>
          <a:p>
            <a:r>
              <a:rPr lang="en-US" altLang="zh-CN" sz="3000" b="1" dirty="0" err="1"/>
              <a:t>test.c</a:t>
            </a:r>
            <a:endParaRPr lang="zh-CN" altLang="en-US" sz="3000" b="1" dirty="0"/>
          </a:p>
        </p:txBody>
      </p:sp>
    </p:spTree>
    <p:extLst>
      <p:ext uri="{BB962C8B-B14F-4D97-AF65-F5344CB8AC3E}">
        <p14:creationId xmlns:p14="http://schemas.microsoft.com/office/powerpoint/2010/main" val="576391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1143000" y="762000"/>
            <a:ext cx="8001000" cy="1143000"/>
          </a:xfrm>
        </p:spPr>
        <p:txBody>
          <a:bodyPr lIns="92075" tIns="46037" rIns="92075" bIns="46037" anchor="ctr"/>
          <a:lstStyle/>
          <a:p>
            <a:r>
              <a:rPr lang="zh-CN" altLang="en-US" dirty="0"/>
              <a:t>今天的</a:t>
            </a:r>
            <a:r>
              <a:rPr lang="en-US" altLang="zh-CN" dirty="0"/>
              <a:t>C</a:t>
            </a:r>
            <a:r>
              <a:rPr lang="zh-CN" altLang="en-US" dirty="0"/>
              <a:t>语言</a:t>
            </a:r>
          </a:p>
        </p:txBody>
      </p:sp>
      <p:pic>
        <p:nvPicPr>
          <p:cNvPr id="75780" name="Picture 5" descr="tpci_tre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628775"/>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Text Box 6"/>
          <p:cNvSpPr txBox="1">
            <a:spLocks noChangeArrowheads="1"/>
          </p:cNvSpPr>
          <p:nvPr/>
        </p:nvSpPr>
        <p:spPr bwMode="auto">
          <a:xfrm>
            <a:off x="2609850" y="6165850"/>
            <a:ext cx="4095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7" rIns="92075" bIns="46037">
            <a:spAutoFit/>
          </a:bodyPr>
          <a:lstStyle>
            <a:lvl1pPr eaLnBrk="0" hangingPunct="0">
              <a:defRPr kumimoji="1" sz="3600"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sz="3600"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sz="3600"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sz="3600"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sz="3600"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9pPr>
          </a:lstStyle>
          <a:p>
            <a:pPr>
              <a:spcBef>
                <a:spcPct val="0"/>
              </a:spcBef>
              <a:buClrTx/>
              <a:buSzTx/>
              <a:buFontTx/>
              <a:buNone/>
            </a:pPr>
            <a:r>
              <a:rPr kumimoji="0" lang="zh-CN" altLang="en-US" sz="2800">
                <a:solidFill>
                  <a:schemeClr val="tx1"/>
                </a:solidFill>
                <a:latin typeface="楷体_GB2312" pitchFamily="49" charset="-122"/>
                <a:ea typeface="楷体_GB2312" pitchFamily="49" charset="-122"/>
              </a:rPr>
              <a:t>编程语言受欢迎程度排行</a:t>
            </a:r>
          </a:p>
        </p:txBody>
      </p:sp>
    </p:spTree>
    <p:extLst>
      <p:ext uri="{BB962C8B-B14F-4D97-AF65-F5344CB8AC3E}">
        <p14:creationId xmlns:p14="http://schemas.microsoft.com/office/powerpoint/2010/main" val="201043496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1143000" y="762000"/>
            <a:ext cx="8001000" cy="1143000"/>
          </a:xfrm>
        </p:spPr>
        <p:txBody>
          <a:bodyPr lIns="92075" tIns="46037" rIns="92075" bIns="46037" anchor="ctr"/>
          <a:lstStyle/>
          <a:p>
            <a:r>
              <a:rPr lang="en-US" altLang="zh-CN" dirty="0"/>
              <a:t>C</a:t>
            </a:r>
            <a:r>
              <a:rPr lang="zh-CN" altLang="en-US" dirty="0"/>
              <a:t>语言的爱与恨</a:t>
            </a:r>
          </a:p>
        </p:txBody>
      </p:sp>
      <p:sp>
        <p:nvSpPr>
          <p:cNvPr id="77827" name="Rectangle 4"/>
          <p:cNvSpPr>
            <a:spLocks noGrp="1" noChangeArrowheads="1"/>
          </p:cNvSpPr>
          <p:nvPr>
            <p:ph type="body" sz="half" idx="4294967295"/>
          </p:nvPr>
        </p:nvSpPr>
        <p:spPr>
          <a:xfrm>
            <a:off x="0" y="2362200"/>
            <a:ext cx="3922713" cy="3733800"/>
          </a:xfrm>
        </p:spPr>
        <p:txBody>
          <a:bodyPr lIns="92075" tIns="46037" rIns="92075" bIns="46037"/>
          <a:lstStyle/>
          <a:p>
            <a:pPr marL="374650" indent="-374650"/>
            <a:r>
              <a:rPr lang="zh-CN" altLang="en-US" sz="3200" dirty="0">
                <a:latin typeface="华文仿宋" panose="02010600040101010101" pitchFamily="2" charset="-122"/>
              </a:rPr>
              <a:t>爱</a:t>
            </a:r>
          </a:p>
          <a:p>
            <a:pPr marL="850900" lvl="1"/>
            <a:r>
              <a:rPr lang="zh-CN" altLang="en-US" sz="2800" dirty="0">
                <a:latin typeface="华文仿宋" panose="02010600040101010101" pitchFamily="2" charset="-122"/>
              </a:rPr>
              <a:t>信任程序员</a:t>
            </a:r>
          </a:p>
          <a:p>
            <a:pPr marL="850900" lvl="1"/>
            <a:r>
              <a:rPr lang="zh-CN" altLang="en-US" sz="2800" dirty="0">
                <a:latin typeface="华文仿宋" panose="02010600040101010101" pitchFamily="2" charset="-122"/>
              </a:rPr>
              <a:t>给程序员最大的发挥空间</a:t>
            </a:r>
          </a:p>
          <a:p>
            <a:pPr marL="850900" lvl="1"/>
            <a:r>
              <a:rPr lang="zh-CN" altLang="en-US" sz="2800" dirty="0">
                <a:latin typeface="华文仿宋" panose="02010600040101010101" pitchFamily="2" charset="-122"/>
              </a:rPr>
              <a:t>运行效率高</a:t>
            </a:r>
          </a:p>
        </p:txBody>
      </p:sp>
      <p:sp>
        <p:nvSpPr>
          <p:cNvPr id="77828" name="Rectangle 5"/>
          <p:cNvSpPr>
            <a:spLocks noGrp="1" noChangeArrowheads="1"/>
          </p:cNvSpPr>
          <p:nvPr>
            <p:ph type="body" sz="half" idx="4294967295"/>
          </p:nvPr>
        </p:nvSpPr>
        <p:spPr>
          <a:xfrm>
            <a:off x="5291138" y="1697038"/>
            <a:ext cx="3852862" cy="4611687"/>
          </a:xfrm>
        </p:spPr>
        <p:txBody>
          <a:bodyPr lIns="92075" tIns="46037" rIns="92075" bIns="46037"/>
          <a:lstStyle/>
          <a:p>
            <a:pPr marL="374650" indent="-374650"/>
            <a:r>
              <a:rPr lang="zh-CN" altLang="en-US" sz="3200" dirty="0">
                <a:latin typeface="华文仿宋" panose="02010600040101010101" pitchFamily="2" charset="-122"/>
              </a:rPr>
              <a:t>恨</a:t>
            </a:r>
          </a:p>
          <a:p>
            <a:pPr marL="850900" lvl="1"/>
            <a:r>
              <a:rPr lang="zh-CN" altLang="en-US" sz="2800" dirty="0">
                <a:latin typeface="华文仿宋" panose="02010600040101010101" pitchFamily="2" charset="-122"/>
              </a:rPr>
              <a:t>无限制的自由</a:t>
            </a:r>
          </a:p>
          <a:p>
            <a:pPr marL="850900" lvl="1"/>
            <a:r>
              <a:rPr lang="zh-CN" altLang="en-US" sz="2800" dirty="0">
                <a:latin typeface="华文仿宋" panose="02010600040101010101" pitchFamily="2" charset="-122"/>
              </a:rPr>
              <a:t>如程序员不自我约束，代码将是灾难</a:t>
            </a:r>
          </a:p>
          <a:p>
            <a:pPr marL="1333500" lvl="2" indent="-292100"/>
            <a:r>
              <a:rPr lang="zh-CN" altLang="en-US" sz="2400" dirty="0">
                <a:latin typeface="华文仿宋" panose="02010600040101010101" pitchFamily="2" charset="-122"/>
              </a:rPr>
              <a:t>不安全</a:t>
            </a:r>
          </a:p>
          <a:p>
            <a:pPr marL="1333500" lvl="2" indent="-292100"/>
            <a:r>
              <a:rPr lang="zh-CN" altLang="en-US" sz="2400" dirty="0">
                <a:latin typeface="华文仿宋" panose="02010600040101010101" pitchFamily="2" charset="-122"/>
              </a:rPr>
              <a:t>不稳定</a:t>
            </a:r>
          </a:p>
          <a:p>
            <a:pPr marL="1333500" lvl="2" indent="-292100"/>
            <a:r>
              <a:rPr lang="zh-CN" altLang="en-US" sz="2400" dirty="0">
                <a:latin typeface="华文仿宋" panose="02010600040101010101" pitchFamily="2" charset="-122"/>
              </a:rPr>
              <a:t>不易于维护</a:t>
            </a:r>
            <a:endParaRPr lang="zh-CN" altLang="en-US" dirty="0">
              <a:latin typeface="华文仿宋" panose="02010600040101010101" pitchFamily="2" charset="-122"/>
            </a:endParaRPr>
          </a:p>
          <a:p>
            <a:pPr marL="850900" lvl="1"/>
            <a:endParaRPr lang="zh-CN" altLang="en-US" sz="2000" dirty="0"/>
          </a:p>
        </p:txBody>
      </p:sp>
    </p:spTree>
    <p:extLst>
      <p:ext uri="{BB962C8B-B14F-4D97-AF65-F5344CB8AC3E}">
        <p14:creationId xmlns:p14="http://schemas.microsoft.com/office/powerpoint/2010/main" val="136147635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1143000" y="762000"/>
            <a:ext cx="8001000" cy="1143000"/>
          </a:xfrm>
        </p:spPr>
        <p:txBody>
          <a:bodyPr lIns="92075" tIns="46037" rIns="92075" bIns="46037" anchor="ctr"/>
          <a:lstStyle/>
          <a:p>
            <a:r>
              <a:rPr lang="en-US" altLang="zh-CN" dirty="0"/>
              <a:t>C</a:t>
            </a:r>
            <a:r>
              <a:rPr lang="zh-CN" altLang="en-US" dirty="0"/>
              <a:t>语言适合做什么</a:t>
            </a:r>
          </a:p>
        </p:txBody>
      </p:sp>
      <p:sp>
        <p:nvSpPr>
          <p:cNvPr id="78851" name="Rectangle 3"/>
          <p:cNvSpPr>
            <a:spLocks noGrp="1" noChangeArrowheads="1"/>
          </p:cNvSpPr>
          <p:nvPr>
            <p:ph type="body" idx="4294967295"/>
          </p:nvPr>
        </p:nvSpPr>
        <p:spPr>
          <a:xfrm>
            <a:off x="0" y="1697038"/>
            <a:ext cx="7772400" cy="3732212"/>
          </a:xfrm>
        </p:spPr>
        <p:txBody>
          <a:bodyPr lIns="92075" tIns="46037" rIns="92075" bIns="46037">
            <a:normAutofit fontScale="92500" lnSpcReduction="20000"/>
          </a:bodyPr>
          <a:lstStyle/>
          <a:p>
            <a:pPr marL="533400" indent="-533400">
              <a:spcBef>
                <a:spcPts val="600"/>
              </a:spcBef>
              <a:spcAft>
                <a:spcPts val="300"/>
              </a:spcAft>
            </a:pPr>
            <a:r>
              <a:rPr lang="zh-CN" altLang="en-US" dirty="0">
                <a:latin typeface="华文仿宋" panose="02010600040101010101" pitchFamily="2" charset="-122"/>
              </a:rPr>
              <a:t>选语言的标准是，适合的才是最好的</a:t>
            </a:r>
            <a:endParaRPr lang="en-US" altLang="zh-CN" dirty="0">
              <a:latin typeface="华文仿宋" panose="02010600040101010101" pitchFamily="2" charset="-122"/>
            </a:endParaRPr>
          </a:p>
          <a:p>
            <a:pPr marL="1009650" lvl="1" indent="-533400">
              <a:spcBef>
                <a:spcPts val="600"/>
              </a:spcBef>
              <a:spcAft>
                <a:spcPts val="300"/>
              </a:spcAft>
            </a:pPr>
            <a:r>
              <a:rPr lang="zh-CN" altLang="en-US" sz="2800" dirty="0">
                <a:latin typeface="华文仿宋" panose="02010600040101010101" pitchFamily="2" charset="-122"/>
              </a:rPr>
              <a:t>编写操作系统和基础工具</a:t>
            </a:r>
            <a:endParaRPr lang="en-US" altLang="zh-CN" sz="2800" dirty="0">
              <a:latin typeface="华文仿宋" panose="02010600040101010101" pitchFamily="2" charset="-122"/>
            </a:endParaRPr>
          </a:p>
          <a:p>
            <a:pPr marL="1009650" lvl="1" indent="-533400">
              <a:spcBef>
                <a:spcPts val="600"/>
              </a:spcBef>
              <a:spcAft>
                <a:spcPts val="300"/>
              </a:spcAft>
            </a:pPr>
            <a:r>
              <a:rPr lang="zh-CN" altLang="en-US" sz="2800" dirty="0">
                <a:latin typeface="华文仿宋" panose="02010600040101010101" pitchFamily="2" charset="-122"/>
              </a:rPr>
              <a:t>对运行效率要求较高的系统</a:t>
            </a:r>
            <a:endParaRPr lang="en-US" altLang="zh-CN" sz="2800" dirty="0">
              <a:latin typeface="华文仿宋" panose="02010600040101010101" pitchFamily="2" charset="-122"/>
            </a:endParaRPr>
          </a:p>
          <a:p>
            <a:pPr marL="1492250" lvl="2" indent="-533400">
              <a:lnSpc>
                <a:spcPct val="120000"/>
              </a:lnSpc>
              <a:spcBef>
                <a:spcPts val="600"/>
              </a:spcBef>
              <a:spcAft>
                <a:spcPts val="300"/>
              </a:spcAft>
            </a:pPr>
            <a:r>
              <a:rPr lang="zh-CN" altLang="en-US" sz="2400" dirty="0">
                <a:latin typeface="华文仿宋" panose="02010600040101010101" pitchFamily="2" charset="-122"/>
              </a:rPr>
              <a:t>设备驱动程序，高性能、实时中间件，嵌入式领域，并发程序设计等</a:t>
            </a:r>
            <a:endParaRPr lang="en-US" altLang="zh-CN" sz="2400" dirty="0">
              <a:latin typeface="华文仿宋" panose="02010600040101010101" pitchFamily="2" charset="-122"/>
            </a:endParaRPr>
          </a:p>
          <a:p>
            <a:pPr marL="1009650" lvl="1" indent="-533400">
              <a:spcBef>
                <a:spcPts val="600"/>
              </a:spcBef>
              <a:spcAft>
                <a:spcPts val="300"/>
              </a:spcAft>
            </a:pPr>
            <a:r>
              <a:rPr lang="zh-CN" altLang="en-US" sz="2800" dirty="0">
                <a:latin typeface="华文仿宋" panose="02010600040101010101" pitchFamily="2" charset="-122"/>
              </a:rPr>
              <a:t>继承和维护已有的</a:t>
            </a:r>
            <a:r>
              <a:rPr lang="en-US" altLang="zh-CN" sz="2800" dirty="0">
                <a:latin typeface="华文仿宋" panose="02010600040101010101" pitchFamily="2" charset="-122"/>
              </a:rPr>
              <a:t>C</a:t>
            </a:r>
            <a:r>
              <a:rPr lang="zh-CN" altLang="en-US" sz="2800" dirty="0">
                <a:latin typeface="华文仿宋" panose="02010600040101010101" pitchFamily="2" charset="-122"/>
              </a:rPr>
              <a:t>代码</a:t>
            </a:r>
            <a:endParaRPr lang="en-US" altLang="zh-CN" sz="2800" dirty="0">
              <a:latin typeface="华文仿宋" panose="02010600040101010101" pitchFamily="2" charset="-122"/>
            </a:endParaRPr>
          </a:p>
          <a:p>
            <a:pPr marL="1009650" lvl="1" indent="-533400">
              <a:spcBef>
                <a:spcPts val="600"/>
              </a:spcBef>
              <a:spcAft>
                <a:spcPts val="300"/>
              </a:spcAft>
            </a:pPr>
            <a:r>
              <a:rPr lang="zh-CN" altLang="en-US" sz="2800" dirty="0">
                <a:latin typeface="华文仿宋" panose="02010600040101010101" pitchFamily="2" charset="-122"/>
              </a:rPr>
              <a:t>交流、笔试、面试时最常见的语言</a:t>
            </a:r>
          </a:p>
        </p:txBody>
      </p:sp>
    </p:spTree>
    <p:extLst>
      <p:ext uri="{BB962C8B-B14F-4D97-AF65-F5344CB8AC3E}">
        <p14:creationId xmlns:p14="http://schemas.microsoft.com/office/powerpoint/2010/main" val="195093991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endParaRPr lang="zh-CN" altLang="zh-CN" dirty="0"/>
          </a:p>
        </p:txBody>
      </p:sp>
      <p:sp>
        <p:nvSpPr>
          <p:cNvPr id="40963" name="Rectangle 3"/>
          <p:cNvSpPr>
            <a:spLocks noGrp="1" noChangeArrowheads="1"/>
          </p:cNvSpPr>
          <p:nvPr>
            <p:ph type="body" idx="4294967295"/>
          </p:nvPr>
        </p:nvSpPr>
        <p:spPr>
          <a:xfrm>
            <a:off x="468313" y="1484313"/>
            <a:ext cx="8229600" cy="4641850"/>
          </a:xfrm>
        </p:spPr>
        <p:txBody>
          <a:bodyPr/>
          <a:lstStyle/>
          <a:p>
            <a:pPr marL="0" indent="0">
              <a:lnSpc>
                <a:spcPct val="90000"/>
              </a:lnSpc>
            </a:pPr>
            <a:r>
              <a:rPr lang="zh-CN" altLang="en-US" dirty="0">
                <a:hlinkClick r:id="rId2" action="ppaction://hlinkpres?slideindex=1&amp;slidetitle="/>
              </a:rPr>
              <a:t>如何学好程序设计语言</a:t>
            </a:r>
            <a:endParaRPr lang="en-US" altLang="zh-CN" dirty="0"/>
          </a:p>
          <a:p>
            <a:pPr marL="0" indent="0">
              <a:lnSpc>
                <a:spcPct val="90000"/>
              </a:lnSpc>
            </a:pPr>
            <a:endParaRPr lang="zh-CN" altLang="en-US" dirty="0">
              <a:solidFill>
                <a:srgbClr val="CC66FF"/>
              </a:solidFill>
              <a:effectLst>
                <a:outerShdw blurRad="38100" dist="38100" dir="2700000" algn="tl">
                  <a:srgbClr val="000000"/>
                </a:outerShdw>
              </a:effectLst>
              <a:latin typeface="华文仿宋" panose="02010600040101010101" pitchFamily="2" charset="-122"/>
            </a:endParaRPr>
          </a:p>
          <a:p>
            <a:pPr marL="374650" indent="-374650">
              <a:lnSpc>
                <a:spcPct val="90000"/>
              </a:lnSpc>
              <a:spcBef>
                <a:spcPts val="600"/>
              </a:spcBef>
            </a:pPr>
            <a:r>
              <a:rPr lang="zh-CN" altLang="en-US" dirty="0">
                <a:latin typeface="华文仿宋" panose="02010600040101010101" pitchFamily="2" charset="-122"/>
              </a:rPr>
              <a:t>了解理论</a:t>
            </a:r>
            <a:r>
              <a:rPr lang="en-US" altLang="zh-CN" dirty="0">
                <a:latin typeface="华文仿宋" panose="02010600040101010101" pitchFamily="2" charset="-122"/>
              </a:rPr>
              <a:t>+</a:t>
            </a:r>
            <a:r>
              <a:rPr lang="zh-CN" altLang="en-US" dirty="0">
                <a:latin typeface="华文仿宋" panose="02010600040101010101" pitchFamily="2" charset="-122"/>
              </a:rPr>
              <a:t>模仿编程</a:t>
            </a:r>
            <a:r>
              <a:rPr lang="en-US" altLang="zh-CN" dirty="0">
                <a:latin typeface="华文仿宋" panose="02010600040101010101" pitchFamily="2" charset="-122"/>
              </a:rPr>
              <a:t>+</a:t>
            </a:r>
            <a:r>
              <a:rPr lang="zh-CN" altLang="en-US" dirty="0">
                <a:latin typeface="华文仿宋" panose="02010600040101010101" pitchFamily="2" charset="-122"/>
              </a:rPr>
              <a:t>独立编程</a:t>
            </a:r>
            <a:r>
              <a:rPr lang="en-US" altLang="zh-CN" dirty="0">
                <a:latin typeface="华文仿宋" panose="02010600040101010101" pitchFamily="2" charset="-122"/>
              </a:rPr>
              <a:t>+</a:t>
            </a:r>
            <a:r>
              <a:rPr lang="zh-CN" altLang="en-US" dirty="0">
                <a:latin typeface="华文仿宋" panose="02010600040101010101" pitchFamily="2" charset="-122"/>
              </a:rPr>
              <a:t>理论回顾与深入</a:t>
            </a:r>
            <a:endParaRPr lang="en-US" altLang="zh-CN" dirty="0">
              <a:latin typeface="华文仿宋" panose="02010600040101010101" pitchFamily="2" charset="-122"/>
            </a:endParaRPr>
          </a:p>
          <a:p>
            <a:pPr marL="374650" indent="-374650">
              <a:lnSpc>
                <a:spcPct val="90000"/>
              </a:lnSpc>
              <a:spcBef>
                <a:spcPts val="600"/>
              </a:spcBef>
            </a:pPr>
            <a:r>
              <a:rPr lang="zh-CN" altLang="en-US" dirty="0">
                <a:latin typeface="华文仿宋" panose="02010600040101010101" pitchFamily="2" charset="-122"/>
              </a:rPr>
              <a:t>多看多写</a:t>
            </a:r>
            <a:endParaRPr lang="en-US" altLang="zh-CN" dirty="0">
              <a:latin typeface="华文仿宋" panose="02010600040101010101" pitchFamily="2" charset="-122"/>
            </a:endParaRPr>
          </a:p>
          <a:p>
            <a:pPr marL="374650" indent="-374650">
              <a:lnSpc>
                <a:spcPct val="90000"/>
              </a:lnSpc>
              <a:spcBef>
                <a:spcPts val="600"/>
              </a:spcBef>
            </a:pPr>
            <a:r>
              <a:rPr lang="zh-CN" altLang="en-US" dirty="0">
                <a:latin typeface="华文仿宋" panose="02010600040101010101" pitchFamily="2" charset="-122"/>
              </a:rPr>
              <a:t>学会调试工具的使用</a:t>
            </a:r>
            <a:endParaRPr lang="en-US" altLang="zh-CN" dirty="0">
              <a:latin typeface="华文仿宋" panose="02010600040101010101" pitchFamily="2" charset="-122"/>
            </a:endParaRPr>
          </a:p>
          <a:p>
            <a:pPr marL="374650" indent="-374650">
              <a:lnSpc>
                <a:spcPct val="90000"/>
              </a:lnSpc>
              <a:spcBef>
                <a:spcPts val="600"/>
              </a:spcBef>
            </a:pPr>
            <a:r>
              <a:rPr lang="zh-CN" altLang="en-US" dirty="0">
                <a:latin typeface="华文仿宋" panose="02010600040101010101" pitchFamily="2" charset="-122"/>
              </a:rPr>
              <a:t>善于寻求帮助</a:t>
            </a:r>
            <a:endParaRPr lang="en-US" altLang="zh-CN" dirty="0">
              <a:latin typeface="华文仿宋" panose="02010600040101010101" pitchFamily="2" charset="-122"/>
            </a:endParaRPr>
          </a:p>
          <a:p>
            <a:pPr marL="828675" lvl="1">
              <a:lnSpc>
                <a:spcPct val="110000"/>
              </a:lnSpc>
            </a:pPr>
            <a:endParaRPr lang="en-US" altLang="zh-CN" sz="2800" dirty="0">
              <a:latin typeface="华文仿宋" panose="02010600040101010101" pitchFamily="2" charset="-122"/>
            </a:endParaRPr>
          </a:p>
        </p:txBody>
      </p:sp>
    </p:spTree>
    <p:extLst>
      <p:ext uri="{BB962C8B-B14F-4D97-AF65-F5344CB8AC3E}">
        <p14:creationId xmlns:p14="http://schemas.microsoft.com/office/powerpoint/2010/main" val="146021274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40850" y="148440"/>
            <a:ext cx="8001000" cy="1143000"/>
          </a:xfrm>
        </p:spPr>
        <p:txBody>
          <a:bodyPr/>
          <a:lstStyle/>
          <a:p>
            <a:pPr algn="ctr"/>
            <a:r>
              <a:rPr lang="zh-CN" altLang="en-US" dirty="0"/>
              <a:t>重要提醒</a:t>
            </a:r>
          </a:p>
        </p:txBody>
      </p:sp>
      <p:sp>
        <p:nvSpPr>
          <p:cNvPr id="151555" name="Rectangle 3"/>
          <p:cNvSpPr>
            <a:spLocks noGrp="1" noChangeArrowheads="1"/>
          </p:cNvSpPr>
          <p:nvPr>
            <p:ph idx="1"/>
          </p:nvPr>
        </p:nvSpPr>
        <p:spPr>
          <a:xfrm>
            <a:off x="0" y="1463937"/>
            <a:ext cx="8820150" cy="5037347"/>
          </a:xfrm>
        </p:spPr>
        <p:txBody>
          <a:bodyPr rtlCol="0">
            <a:noAutofit/>
          </a:bodyPr>
          <a:lstStyle/>
          <a:p>
            <a:pPr marL="914400" lvl="1" indent="-457200" fontAlgn="auto">
              <a:spcBef>
                <a:spcPts val="600"/>
              </a:spcBef>
              <a:buClr>
                <a:schemeClr val="accent2">
                  <a:lumMod val="60000"/>
                  <a:lumOff val="40000"/>
                </a:schemeClr>
              </a:buClr>
              <a:buFont typeface="Wingdings" panose="05000000000000000000" pitchFamily="2" charset="2"/>
              <a:buNone/>
              <a:defRPr/>
            </a:pPr>
            <a:r>
              <a:rPr lang="zh-CN" altLang="en-US" sz="2800" b="1" dirty="0">
                <a:latin typeface="华文仿宋" panose="02010600040101010101" pitchFamily="2" charset="-122"/>
              </a:rPr>
              <a:t>（</a:t>
            </a:r>
            <a:r>
              <a:rPr lang="en-US" altLang="zh-CN" sz="2800" b="1" dirty="0">
                <a:latin typeface="华文仿宋" panose="02010600040101010101" pitchFamily="2" charset="-122"/>
              </a:rPr>
              <a:t>1</a:t>
            </a:r>
            <a:r>
              <a:rPr lang="zh-CN" altLang="en-US" sz="2800" b="1" dirty="0">
                <a:latin typeface="华文仿宋" panose="02010600040101010101" pitchFamily="2" charset="-122"/>
              </a:rPr>
              <a:t>）课前、课后</a:t>
            </a:r>
            <a:r>
              <a:rPr lang="zh-CN" altLang="en-US" sz="2800" b="1" u="sng" dirty="0">
                <a:latin typeface="华文仿宋" panose="02010600040101010101" pitchFamily="2" charset="-122"/>
              </a:rPr>
              <a:t>主动</a:t>
            </a:r>
            <a:r>
              <a:rPr lang="zh-CN" altLang="en-US" sz="2800" b="1" dirty="0">
                <a:latin typeface="华文仿宋" panose="02010600040101010101" pitchFamily="2" charset="-122"/>
              </a:rPr>
              <a:t>学习，课后完善细节，很多知识课堂上并不一定讲到</a:t>
            </a:r>
          </a:p>
          <a:p>
            <a:pPr marL="914400" lvl="1" indent="-457200" fontAlgn="auto">
              <a:spcBef>
                <a:spcPts val="600"/>
              </a:spcBef>
              <a:buClr>
                <a:schemeClr val="accent2">
                  <a:lumMod val="60000"/>
                  <a:lumOff val="40000"/>
                </a:schemeClr>
              </a:buClr>
              <a:buFont typeface="Wingdings" panose="05000000000000000000" pitchFamily="2" charset="2"/>
              <a:buNone/>
              <a:defRPr/>
            </a:pPr>
            <a:r>
              <a:rPr lang="zh-CN" altLang="en-US" sz="2800" b="1" dirty="0">
                <a:latin typeface="华文仿宋" panose="02010600040101010101" pitchFamily="2" charset="-122"/>
              </a:rPr>
              <a:t>（</a:t>
            </a:r>
            <a:r>
              <a:rPr lang="en-US" altLang="zh-CN" sz="2800" b="1" dirty="0">
                <a:latin typeface="华文仿宋" panose="02010600040101010101" pitchFamily="2" charset="-122"/>
              </a:rPr>
              <a:t>2</a:t>
            </a:r>
            <a:r>
              <a:rPr lang="zh-CN" altLang="en-US" sz="2800" b="1" dirty="0">
                <a:latin typeface="华文仿宋" panose="02010600040101010101" pitchFamily="2" charset="-122"/>
              </a:rPr>
              <a:t>）不要急于写代码，应该遵循规范：先做设计、再写代码</a:t>
            </a:r>
          </a:p>
          <a:p>
            <a:pPr marL="914400" lvl="1" indent="-457200" fontAlgn="auto">
              <a:spcBef>
                <a:spcPts val="600"/>
              </a:spcBef>
              <a:buClr>
                <a:schemeClr val="accent2">
                  <a:lumMod val="60000"/>
                  <a:lumOff val="40000"/>
                </a:schemeClr>
              </a:buClr>
              <a:buFont typeface="Wingdings" panose="05000000000000000000" pitchFamily="2" charset="2"/>
              <a:buNone/>
              <a:defRPr/>
            </a:pPr>
            <a:r>
              <a:rPr lang="zh-CN" altLang="en-US" sz="2800" b="1" dirty="0">
                <a:latin typeface="华文仿宋" panose="02010600040101010101" pitchFamily="2" charset="-122"/>
              </a:rPr>
              <a:t>（</a:t>
            </a:r>
            <a:r>
              <a:rPr lang="en-US" altLang="zh-CN" sz="2800" b="1" dirty="0">
                <a:latin typeface="华文仿宋" panose="02010600040101010101" pitchFamily="2" charset="-122"/>
              </a:rPr>
              <a:t>3</a:t>
            </a:r>
            <a:r>
              <a:rPr lang="zh-CN" altLang="en-US" sz="2800" b="1" dirty="0">
                <a:latin typeface="华文仿宋" panose="02010600040101010101" pitchFamily="2" charset="-122"/>
              </a:rPr>
              <a:t>）多揣摩、多模仿、勤</a:t>
            </a:r>
            <a:r>
              <a:rPr lang="zh-CN" altLang="en-US" sz="2800" b="1" u="sng" dirty="0">
                <a:latin typeface="华文仿宋" panose="02010600040101010101" pitchFamily="2" charset="-122"/>
              </a:rPr>
              <a:t>动手</a:t>
            </a:r>
          </a:p>
          <a:p>
            <a:pPr marL="914400" lvl="1" indent="-457200" fontAlgn="auto">
              <a:spcBef>
                <a:spcPts val="600"/>
              </a:spcBef>
              <a:buClr>
                <a:schemeClr val="accent2">
                  <a:lumMod val="60000"/>
                  <a:lumOff val="40000"/>
                </a:schemeClr>
              </a:buClr>
              <a:buFont typeface="Wingdings" panose="05000000000000000000" pitchFamily="2" charset="2"/>
              <a:buNone/>
              <a:defRPr/>
            </a:pPr>
            <a:r>
              <a:rPr lang="zh-CN" altLang="en-US" sz="2800" b="1" dirty="0">
                <a:latin typeface="华文仿宋" panose="02010600040101010101" pitchFamily="2" charset="-122"/>
              </a:rPr>
              <a:t>（</a:t>
            </a:r>
            <a:r>
              <a:rPr lang="en-US" altLang="zh-CN" sz="2800" b="1" dirty="0">
                <a:latin typeface="华文仿宋" panose="02010600040101010101" pitchFamily="2" charset="-122"/>
              </a:rPr>
              <a:t>4</a:t>
            </a:r>
            <a:r>
              <a:rPr lang="zh-CN" altLang="en-US" sz="2800" b="1" dirty="0">
                <a:latin typeface="华文仿宋" panose="02010600040101010101" pitchFamily="2" charset="-122"/>
              </a:rPr>
              <a:t>）转变观念，每门课程的思想、特点是不一样的</a:t>
            </a:r>
          </a:p>
          <a:p>
            <a:pPr marL="914400" lvl="1" indent="-457200" fontAlgn="auto">
              <a:spcBef>
                <a:spcPts val="600"/>
              </a:spcBef>
              <a:buClr>
                <a:schemeClr val="accent2">
                  <a:lumMod val="60000"/>
                  <a:lumOff val="40000"/>
                </a:schemeClr>
              </a:buClr>
              <a:buFont typeface="Wingdings" panose="05000000000000000000" pitchFamily="2" charset="2"/>
              <a:buNone/>
              <a:defRPr/>
            </a:pPr>
            <a:r>
              <a:rPr lang="zh-CN" altLang="en-US" sz="2800" b="1" dirty="0">
                <a:latin typeface="华文仿宋" panose="02010600040101010101" pitchFamily="2" charset="-122"/>
              </a:rPr>
              <a:t>（</a:t>
            </a:r>
            <a:r>
              <a:rPr lang="en-US" altLang="zh-CN" sz="2800" b="1" dirty="0">
                <a:latin typeface="华文仿宋" panose="02010600040101010101" pitchFamily="2" charset="-122"/>
              </a:rPr>
              <a:t>5</a:t>
            </a:r>
            <a:r>
              <a:rPr lang="zh-CN" altLang="en-US" sz="2800" b="1" dirty="0">
                <a:latin typeface="华文仿宋" panose="02010600040101010101" pitchFamily="2" charset="-122"/>
              </a:rPr>
              <a:t>）</a:t>
            </a:r>
            <a:r>
              <a:rPr lang="en-US" altLang="zh-CN" sz="2800" b="1">
                <a:latin typeface="华文仿宋" panose="02010600040101010101" pitchFamily="2" charset="-122"/>
              </a:rPr>
              <a:t>vs</a:t>
            </a:r>
            <a:r>
              <a:rPr lang="zh-CN" altLang="en-US" sz="2800" b="1">
                <a:latin typeface="华文仿宋" panose="02010600040101010101" pitchFamily="2" charset="-122"/>
              </a:rPr>
              <a:t>编程</a:t>
            </a:r>
            <a:r>
              <a:rPr lang="zh-CN" altLang="en-US" sz="2800" b="1" dirty="0">
                <a:latin typeface="华文仿宋" panose="02010600040101010101" pitchFamily="2" charset="-122"/>
              </a:rPr>
              <a:t>中遇到的常见问题汇总</a:t>
            </a:r>
            <a:endParaRPr lang="en-US" altLang="zh-CN" sz="2800" b="1" dirty="0">
              <a:latin typeface="华文仿宋" panose="02010600040101010101" pitchFamily="2" charset="-122"/>
            </a:endParaRPr>
          </a:p>
        </p:txBody>
      </p:sp>
    </p:spTree>
    <p:extLst>
      <p:ext uri="{BB962C8B-B14F-4D97-AF65-F5344CB8AC3E}">
        <p14:creationId xmlns:p14="http://schemas.microsoft.com/office/powerpoint/2010/main" val="864299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Rectangle 4"/>
          <p:cNvSpPr>
            <a:spLocks noChangeArrowheads="1"/>
          </p:cNvSpPr>
          <p:nvPr/>
        </p:nvSpPr>
        <p:spPr bwMode="auto">
          <a:xfrm>
            <a:off x="1385889" y="2078831"/>
            <a:ext cx="6318647" cy="281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3600" b="1">
                <a:solidFill>
                  <a:srgbClr val="000000"/>
                </a:solidFill>
                <a:latin typeface="Times New Roman" panose="02020603050405020304" pitchFamily="18" charset="0"/>
                <a:ea typeface="宋体" panose="02010600030101010101" pitchFamily="2" charset="-122"/>
              </a:defRPr>
            </a:lvl1pPr>
            <a:lvl2pPr eaLnBrk="0" hangingPunct="0">
              <a:defRPr kumimoji="1" sz="3600" b="1">
                <a:solidFill>
                  <a:srgbClr val="000000"/>
                </a:solidFill>
                <a:latin typeface="Times New Roman" panose="02020603050405020304" pitchFamily="18" charset="0"/>
                <a:ea typeface="宋体" panose="02010600030101010101" pitchFamily="2" charset="-122"/>
              </a:defRPr>
            </a:lvl2pPr>
            <a:lvl3pPr eaLnBrk="0" hangingPunct="0">
              <a:defRPr kumimoji="1" sz="3600" b="1">
                <a:solidFill>
                  <a:srgbClr val="000000"/>
                </a:solidFill>
                <a:latin typeface="Times New Roman" panose="02020603050405020304" pitchFamily="18" charset="0"/>
                <a:ea typeface="宋体" panose="02010600030101010101" pitchFamily="2" charset="-122"/>
              </a:defRPr>
            </a:lvl3pPr>
            <a:lvl4pPr eaLnBrk="0" hangingPunct="0">
              <a:defRPr kumimoji="1" sz="3600" b="1">
                <a:solidFill>
                  <a:srgbClr val="000000"/>
                </a:solidFill>
                <a:latin typeface="Times New Roman" panose="02020603050405020304" pitchFamily="18" charset="0"/>
                <a:ea typeface="宋体" panose="02010600030101010101" pitchFamily="2" charset="-122"/>
              </a:defRPr>
            </a:lvl4pPr>
            <a:lvl5pPr eaLnBrk="0" hangingPunct="0">
              <a:defRPr kumimoji="1" sz="3600" b="1">
                <a:solidFill>
                  <a:srgbClr val="000000"/>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700"/>
              <a:t>c7 45 f8 fd ff ff ff		 </a:t>
            </a:r>
          </a:p>
          <a:p>
            <a:pPr eaLnBrk="1" hangingPunct="1">
              <a:buFont typeface="Wingdings" panose="05000000000000000000" pitchFamily="2" charset="2"/>
              <a:buNone/>
            </a:pPr>
            <a:r>
              <a:rPr lang="en-US" altLang="zh-CN" sz="2700"/>
              <a:t>c7 45 ec 02 00	00 00</a:t>
            </a:r>
          </a:p>
          <a:p>
            <a:pPr eaLnBrk="1" hangingPunct="1">
              <a:buFont typeface="Wingdings" panose="05000000000000000000" pitchFamily="2" charset="2"/>
              <a:buNone/>
            </a:pPr>
            <a:r>
              <a:rPr lang="en-US" altLang="zh-CN" sz="1500">
                <a:solidFill>
                  <a:schemeClr val="tx1"/>
                </a:solidFill>
              </a:rPr>
              <a:t>[1100 0111 0100 0101 1110 1100 0000 0010 0000 0000 0000 0000 0000 0000 ]</a:t>
            </a:r>
          </a:p>
          <a:p>
            <a:pPr eaLnBrk="1" hangingPunct="1">
              <a:buFont typeface="Wingdings" panose="05000000000000000000" pitchFamily="2" charset="2"/>
              <a:buNone/>
            </a:pPr>
            <a:r>
              <a:rPr lang="en-US" altLang="zh-CN" sz="2700"/>
              <a:t>		 </a:t>
            </a:r>
          </a:p>
          <a:p>
            <a:pPr eaLnBrk="1" hangingPunct="1">
              <a:buFont typeface="Wingdings" panose="05000000000000000000" pitchFamily="2" charset="2"/>
              <a:buNone/>
            </a:pPr>
            <a:r>
              <a:rPr lang="en-US" altLang="zh-CN" sz="2700"/>
              <a:t>8b 45 f8</a:t>
            </a:r>
          </a:p>
          <a:p>
            <a:pPr eaLnBrk="1" hangingPunct="1">
              <a:buFont typeface="Wingdings" panose="05000000000000000000" pitchFamily="2" charset="2"/>
              <a:buNone/>
            </a:pPr>
            <a:r>
              <a:rPr lang="en-US" altLang="zh-CN" sz="2700"/>
              <a:t>83 c0 04	 </a:t>
            </a:r>
          </a:p>
          <a:p>
            <a:pPr eaLnBrk="1" hangingPunct="1">
              <a:buFont typeface="Wingdings" panose="05000000000000000000" pitchFamily="2" charset="2"/>
              <a:buNone/>
            </a:pPr>
            <a:r>
              <a:rPr lang="en-US" altLang="zh-CN" sz="2700"/>
              <a:t>89 45 ec	</a:t>
            </a:r>
            <a:endParaRPr lang="zh-CN" altLang="en-US" sz="2700"/>
          </a:p>
        </p:txBody>
      </p:sp>
      <p:sp>
        <p:nvSpPr>
          <p:cNvPr id="181253" name="矩形 2"/>
          <p:cNvSpPr>
            <a:spLocks noChangeArrowheads="1"/>
          </p:cNvSpPr>
          <p:nvPr/>
        </p:nvSpPr>
        <p:spPr bwMode="auto">
          <a:xfrm>
            <a:off x="3018236" y="1339454"/>
            <a:ext cx="225028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sz="3600"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sz="3600"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sz="3600"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sz="3600"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0" lang="zh-CN" altLang="en-US" sz="2700" i="1">
                <a:solidFill>
                  <a:srgbClr val="FF0000"/>
                </a:solidFill>
              </a:rPr>
              <a:t>机器代码</a:t>
            </a:r>
            <a:endParaRPr lang="zh-CN" altLang="en-US" sz="2700">
              <a:solidFill>
                <a:srgbClr val="FF0000"/>
              </a:solidFill>
            </a:endParaRPr>
          </a:p>
        </p:txBody>
      </p:sp>
      <p:sp>
        <p:nvSpPr>
          <p:cNvPr id="2" name="爆炸形 1 1"/>
          <p:cNvSpPr/>
          <p:nvPr/>
        </p:nvSpPr>
        <p:spPr>
          <a:xfrm>
            <a:off x="4928616" y="932688"/>
            <a:ext cx="2606040" cy="1146143"/>
          </a:xfrm>
          <a:prstGeom prst="irregularSeal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t>ultraedit</a:t>
            </a:r>
            <a:endParaRPr lang="zh-CN" altLang="en-US" b="1" dirty="0"/>
          </a:p>
        </p:txBody>
      </p:sp>
    </p:spTree>
    <p:extLst>
      <p:ext uri="{BB962C8B-B14F-4D97-AF65-F5344CB8AC3E}">
        <p14:creationId xmlns:p14="http://schemas.microsoft.com/office/powerpoint/2010/main" val="177367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4" name="Rectangle 4"/>
          <p:cNvSpPr>
            <a:spLocks noChangeArrowheads="1"/>
          </p:cNvSpPr>
          <p:nvPr/>
        </p:nvSpPr>
        <p:spPr bwMode="auto">
          <a:xfrm>
            <a:off x="1331119" y="2402682"/>
            <a:ext cx="6373416"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3600" b="1">
                <a:solidFill>
                  <a:srgbClr val="000000"/>
                </a:solidFill>
                <a:latin typeface="Times New Roman" panose="02020603050405020304" pitchFamily="18" charset="0"/>
                <a:ea typeface="宋体" panose="02010600030101010101" pitchFamily="2" charset="-122"/>
              </a:defRPr>
            </a:lvl1pPr>
            <a:lvl2pPr eaLnBrk="0" hangingPunct="0">
              <a:defRPr kumimoji="1" sz="3600" b="1">
                <a:solidFill>
                  <a:srgbClr val="000000"/>
                </a:solidFill>
                <a:latin typeface="Times New Roman" panose="02020603050405020304" pitchFamily="18" charset="0"/>
                <a:ea typeface="宋体" panose="02010600030101010101" pitchFamily="2" charset="-122"/>
              </a:defRPr>
            </a:lvl2pPr>
            <a:lvl3pPr eaLnBrk="0" hangingPunct="0">
              <a:defRPr kumimoji="1" sz="3600" b="1">
                <a:solidFill>
                  <a:srgbClr val="000000"/>
                </a:solidFill>
                <a:latin typeface="Times New Roman" panose="02020603050405020304" pitchFamily="18" charset="0"/>
                <a:ea typeface="宋体" panose="02010600030101010101" pitchFamily="2" charset="-122"/>
              </a:defRPr>
            </a:lvl3pPr>
            <a:lvl4pPr eaLnBrk="0" hangingPunct="0">
              <a:defRPr kumimoji="1" sz="3600" b="1">
                <a:solidFill>
                  <a:srgbClr val="000000"/>
                </a:solidFill>
                <a:latin typeface="Times New Roman" panose="02020603050405020304" pitchFamily="18" charset="0"/>
                <a:ea typeface="宋体" panose="02010600030101010101" pitchFamily="2" charset="-122"/>
              </a:defRPr>
            </a:lvl4pPr>
            <a:lvl5pPr eaLnBrk="0" hangingPunct="0">
              <a:defRPr kumimoji="1" sz="3600" b="1">
                <a:solidFill>
                  <a:srgbClr val="000000"/>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700"/>
              <a:t>mov	 DWORD PTR _idata1$[ebp], -3 ; </a:t>
            </a:r>
          </a:p>
          <a:p>
            <a:pPr eaLnBrk="1" hangingPunct="1">
              <a:buFont typeface="Wingdings" panose="05000000000000000000" pitchFamily="2" charset="2"/>
              <a:buNone/>
            </a:pPr>
            <a:r>
              <a:rPr lang="en-US" altLang="zh-CN" sz="2700"/>
              <a:t>mov	 DWORD PTR _idata2$[ebp], 2</a:t>
            </a:r>
          </a:p>
          <a:p>
            <a:pPr eaLnBrk="1" hangingPunct="1">
              <a:buFont typeface="Wingdings" panose="05000000000000000000" pitchFamily="2" charset="2"/>
              <a:buNone/>
            </a:pPr>
            <a:endParaRPr lang="en-US" altLang="zh-CN" sz="2700"/>
          </a:p>
          <a:p>
            <a:pPr eaLnBrk="1" hangingPunct="1">
              <a:buFont typeface="Wingdings" panose="05000000000000000000" pitchFamily="2" charset="2"/>
              <a:buNone/>
            </a:pPr>
            <a:r>
              <a:rPr lang="en-US" altLang="zh-CN" sz="2700"/>
              <a:t>mov	 eax, DWORD PTR _idata1$[ebp]</a:t>
            </a:r>
          </a:p>
          <a:p>
            <a:pPr eaLnBrk="1" hangingPunct="1">
              <a:buFont typeface="Wingdings" panose="05000000000000000000" pitchFamily="2" charset="2"/>
              <a:buNone/>
            </a:pPr>
            <a:r>
              <a:rPr lang="en-US" altLang="zh-CN" sz="2700"/>
              <a:t>add	 eax, 4</a:t>
            </a:r>
          </a:p>
          <a:p>
            <a:pPr eaLnBrk="1" hangingPunct="1">
              <a:buFont typeface="Wingdings" panose="05000000000000000000" pitchFamily="2" charset="2"/>
              <a:buNone/>
            </a:pPr>
            <a:r>
              <a:rPr lang="en-US" altLang="zh-CN" sz="2700"/>
              <a:t>mov	 DWORD PTR _idata2$[ebp], eax</a:t>
            </a:r>
          </a:p>
          <a:p>
            <a:pPr eaLnBrk="1" hangingPunct="1">
              <a:buFont typeface="Wingdings" panose="05000000000000000000" pitchFamily="2" charset="2"/>
              <a:buNone/>
            </a:pPr>
            <a:endParaRPr lang="zh-CN" altLang="en-US" sz="2700"/>
          </a:p>
        </p:txBody>
      </p:sp>
      <p:sp>
        <p:nvSpPr>
          <p:cNvPr id="179205" name="矩形 2"/>
          <p:cNvSpPr>
            <a:spLocks noChangeArrowheads="1"/>
          </p:cNvSpPr>
          <p:nvPr/>
        </p:nvSpPr>
        <p:spPr bwMode="auto">
          <a:xfrm>
            <a:off x="3018236" y="1339454"/>
            <a:ext cx="225028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sz="3600"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sz="3600"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sz="3600"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sz="3600"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0" lang="zh-CN" altLang="en-US" sz="2700" i="1">
                <a:solidFill>
                  <a:srgbClr val="FF0000"/>
                </a:solidFill>
              </a:rPr>
              <a:t>汇编代码</a:t>
            </a:r>
            <a:endParaRPr lang="zh-CN" altLang="en-US" sz="2700">
              <a:solidFill>
                <a:srgbClr val="FF0000"/>
              </a:solidFill>
            </a:endParaRPr>
          </a:p>
        </p:txBody>
      </p:sp>
    </p:spTree>
    <p:extLst>
      <p:ext uri="{BB962C8B-B14F-4D97-AF65-F5344CB8AC3E}">
        <p14:creationId xmlns:p14="http://schemas.microsoft.com/office/powerpoint/2010/main" val="318331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矩形 1"/>
          <p:cNvSpPr>
            <a:spLocks noChangeArrowheads="1"/>
          </p:cNvSpPr>
          <p:nvPr/>
        </p:nvSpPr>
        <p:spPr bwMode="auto">
          <a:xfrm>
            <a:off x="1331119" y="2294335"/>
            <a:ext cx="6482954"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sz="3600"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sz="3600"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sz="3600"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sz="3600"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700" noProof="1"/>
              <a:t>	int idata1=-3,idata2=2;</a:t>
            </a:r>
          </a:p>
          <a:p>
            <a:pPr eaLnBrk="1" hangingPunct="1">
              <a:buFont typeface="Wingdings" panose="05000000000000000000" pitchFamily="2" charset="2"/>
              <a:buNone/>
            </a:pPr>
            <a:endParaRPr lang="en-US" altLang="zh-CN" sz="2700" noProof="1"/>
          </a:p>
          <a:p>
            <a:pPr eaLnBrk="1" hangingPunct="1">
              <a:buFont typeface="Wingdings" panose="05000000000000000000" pitchFamily="2" charset="2"/>
              <a:buNone/>
            </a:pPr>
            <a:r>
              <a:rPr lang="en-US" altLang="zh-CN" sz="2700" noProof="1"/>
              <a:t>	idata2=idata1+4;</a:t>
            </a:r>
            <a:endParaRPr lang="zh-CN" altLang="en-US" sz="2700"/>
          </a:p>
        </p:txBody>
      </p:sp>
      <p:sp>
        <p:nvSpPr>
          <p:cNvPr id="180227" name="矩形 2"/>
          <p:cNvSpPr>
            <a:spLocks noChangeArrowheads="1"/>
          </p:cNvSpPr>
          <p:nvPr/>
        </p:nvSpPr>
        <p:spPr bwMode="auto">
          <a:xfrm>
            <a:off x="3018236" y="1339454"/>
            <a:ext cx="225028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sz="3600"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sz="3600"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sz="3600"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sz="3600"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kumimoji="1" sz="3600" b="1">
                <a:solidFill>
                  <a:srgbClr val="000000"/>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0" lang="en-US" altLang="zh-CN" sz="2700" i="1">
                <a:solidFill>
                  <a:srgbClr val="FF0000"/>
                </a:solidFill>
              </a:rPr>
              <a:t>c/c++</a:t>
            </a:r>
            <a:r>
              <a:rPr kumimoji="0" lang="zh-CN" altLang="en-US" sz="2700" i="1">
                <a:solidFill>
                  <a:srgbClr val="FF0000"/>
                </a:solidFill>
              </a:rPr>
              <a:t>代码</a:t>
            </a:r>
            <a:endParaRPr lang="zh-CN" altLang="en-US" sz="2700">
              <a:solidFill>
                <a:srgbClr val="FF0000"/>
              </a:solidFill>
            </a:endParaRPr>
          </a:p>
        </p:txBody>
      </p:sp>
    </p:spTree>
    <p:extLst>
      <p:ext uri="{BB962C8B-B14F-4D97-AF65-F5344CB8AC3E}">
        <p14:creationId xmlns:p14="http://schemas.microsoft.com/office/powerpoint/2010/main" val="31710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dirty="0">
                <a:solidFill>
                  <a:schemeClr val="accent4"/>
                </a:solidFill>
              </a:rPr>
              <a:t>计算机硬件与软件</a:t>
            </a:r>
          </a:p>
        </p:txBody>
      </p:sp>
      <p:sp>
        <p:nvSpPr>
          <p:cNvPr id="16387" name="Rectangle 3"/>
          <p:cNvSpPr>
            <a:spLocks noGrp="1" noChangeArrowheads="1"/>
          </p:cNvSpPr>
          <p:nvPr>
            <p:ph type="body" idx="1"/>
          </p:nvPr>
        </p:nvSpPr>
        <p:spPr>
          <a:xfrm>
            <a:off x="468313" y="1484313"/>
            <a:ext cx="8229600" cy="4641850"/>
          </a:xfrm>
        </p:spPr>
        <p:txBody>
          <a:bodyPr/>
          <a:lstStyle/>
          <a:p>
            <a:pPr marL="0" indent="0" eaLnBrk="1" hangingPunct="1">
              <a:lnSpc>
                <a:spcPct val="90000"/>
              </a:lnSpc>
            </a:pPr>
            <a:r>
              <a:rPr lang="zh-CN" altLang="en-US" dirty="0">
                <a:solidFill>
                  <a:srgbClr val="002060"/>
                </a:solidFill>
              </a:rPr>
              <a:t>只有硬件没有软件行不行？</a:t>
            </a:r>
          </a:p>
        </p:txBody>
      </p:sp>
      <p:pic>
        <p:nvPicPr>
          <p:cNvPr id="147460" name="Picture 4" descr="558px-Personal_computer%2C_exploded_5_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620713"/>
            <a:ext cx="531495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1860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7460"/>
                                        </p:tgtEl>
                                        <p:attrNameLst>
                                          <p:attrName>style.visibility</p:attrName>
                                        </p:attrNameLst>
                                      </p:cBhvr>
                                      <p:to>
                                        <p:strVal val="visible"/>
                                      </p:to>
                                    </p:set>
                                    <p:animEffect transition="in" filter="blinds(horizontal)">
                                      <p:cBhvr>
                                        <p:cTn id="7"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57200" y="274638"/>
            <a:ext cx="7776000" cy="1143000"/>
          </a:xfrm>
        </p:spPr>
        <p:txBody>
          <a:bodyPr/>
          <a:lstStyle/>
          <a:p>
            <a:pPr eaLnBrk="1" fontAlgn="auto" hangingPunct="1">
              <a:spcAft>
                <a:spcPts val="0"/>
              </a:spcAft>
              <a:defRPr/>
            </a:pPr>
            <a:r>
              <a:rPr dirty="0">
                <a:solidFill>
                  <a:schemeClr val="accent4"/>
                </a:solidFill>
              </a:rPr>
              <a:t>计算机硬件与软件</a:t>
            </a:r>
          </a:p>
        </p:txBody>
      </p:sp>
      <p:sp>
        <p:nvSpPr>
          <p:cNvPr id="17411" name="Rectangle 3"/>
          <p:cNvSpPr>
            <a:spLocks noGrp="1" noChangeArrowheads="1"/>
          </p:cNvSpPr>
          <p:nvPr>
            <p:ph type="body" idx="1"/>
          </p:nvPr>
        </p:nvSpPr>
        <p:spPr>
          <a:xfrm>
            <a:off x="468313" y="1484313"/>
            <a:ext cx="8229600" cy="4641850"/>
          </a:xfrm>
        </p:spPr>
        <p:txBody>
          <a:bodyPr/>
          <a:lstStyle/>
          <a:p>
            <a:pPr marL="0" indent="0" eaLnBrk="1" hangingPunct="1">
              <a:lnSpc>
                <a:spcPct val="90000"/>
              </a:lnSpc>
            </a:pPr>
            <a:r>
              <a:rPr lang="zh-CN" altLang="en-US" dirty="0">
                <a:solidFill>
                  <a:srgbClr val="002060"/>
                </a:solidFill>
              </a:rPr>
              <a:t>计算机软件</a:t>
            </a:r>
            <a:r>
              <a:rPr lang="en-US" altLang="zh-CN" dirty="0">
                <a:solidFill>
                  <a:srgbClr val="002060"/>
                </a:solidFill>
              </a:rPr>
              <a:t>(</a:t>
            </a:r>
            <a:r>
              <a:rPr lang="en-US" altLang="zh-CN" dirty="0">
                <a:solidFill>
                  <a:srgbClr val="002060"/>
                </a:solidFill>
                <a:ea typeface="Arial Unicode MS" panose="020B0604020202020204" pitchFamily="34" charset="-122"/>
                <a:cs typeface="Arial Unicode MS" panose="020B0604020202020204" pitchFamily="34" charset="-122"/>
              </a:rPr>
              <a:t>Software</a:t>
            </a:r>
            <a:r>
              <a:rPr lang="en-US" altLang="zh-CN" dirty="0">
                <a:solidFill>
                  <a:srgbClr val="002060"/>
                </a:solidFill>
              </a:rPr>
              <a:t>) </a:t>
            </a:r>
            <a:r>
              <a:rPr lang="zh-CN" altLang="en-US" dirty="0">
                <a:solidFill>
                  <a:srgbClr val="002060"/>
                </a:solidFill>
              </a:rPr>
              <a:t>是什么样子？</a:t>
            </a:r>
          </a:p>
          <a:p>
            <a:pPr marL="828675" lvl="1" eaLnBrk="1" hangingPunct="1">
              <a:lnSpc>
                <a:spcPct val="90000"/>
              </a:lnSpc>
            </a:pPr>
            <a:endParaRPr lang="zh-CN" altLang="en-US" dirty="0">
              <a:solidFill>
                <a:srgbClr val="002060"/>
              </a:solidFill>
            </a:endParaRPr>
          </a:p>
          <a:p>
            <a:pPr marL="0" indent="0" eaLnBrk="1" hangingPunct="1">
              <a:lnSpc>
                <a:spcPct val="90000"/>
              </a:lnSpc>
            </a:pPr>
            <a:endParaRPr lang="en-US" altLang="zh-CN" dirty="0">
              <a:solidFill>
                <a:srgbClr val="FFFF00"/>
              </a:solidFill>
            </a:endParaRPr>
          </a:p>
        </p:txBody>
      </p:sp>
      <p:pic>
        <p:nvPicPr>
          <p:cNvPr id="139269" name="Picture 7" descr="C:\Users\David\Desktop\b9e92c510fc121781138c2e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700213"/>
            <a:ext cx="6624637" cy="414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27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989138"/>
            <a:ext cx="6264275" cy="436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3927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133600"/>
            <a:ext cx="5688013" cy="426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3927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2852738"/>
            <a:ext cx="4895850"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39273" name="Picture 4" descr="3_28-3-326-658_200307021342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1700213"/>
            <a:ext cx="3155950" cy="446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274" name="Picture 5" descr="W0RCZHbTFQ_11484322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1524000"/>
            <a:ext cx="177958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275" name="Picture 6" descr="28-17-33_matrix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0800" y="1524000"/>
            <a:ext cx="1828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55155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9270"/>
                                        </p:tgtEl>
                                        <p:attrNameLst>
                                          <p:attrName>style.visibility</p:attrName>
                                        </p:attrNameLst>
                                      </p:cBhvr>
                                      <p:to>
                                        <p:strVal val="visible"/>
                                      </p:to>
                                    </p:set>
                                    <p:animEffect transition="in" filter="blinds(horizontal)">
                                      <p:cBhvr>
                                        <p:cTn id="7" dur="500"/>
                                        <p:tgtEl>
                                          <p:spTgt spid="1392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nodeType="clickEffect">
                                  <p:stCondLst>
                                    <p:cond delay="0"/>
                                  </p:stCondLst>
                                  <p:childTnLst>
                                    <p:animEffect transition="out" filter="blinds(horizontal)">
                                      <p:cBhvr>
                                        <p:cTn id="11" dur="500"/>
                                        <p:tgtEl>
                                          <p:spTgt spid="139270"/>
                                        </p:tgtEl>
                                      </p:cBhvr>
                                    </p:animEffect>
                                    <p:set>
                                      <p:cBhvr>
                                        <p:cTn id="12" dur="1" fill="hold">
                                          <p:stCondLst>
                                            <p:cond delay="499"/>
                                          </p:stCondLst>
                                        </p:cTn>
                                        <p:tgtEl>
                                          <p:spTgt spid="13927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9271"/>
                                        </p:tgtEl>
                                        <p:attrNameLst>
                                          <p:attrName>style.visibility</p:attrName>
                                        </p:attrNameLst>
                                      </p:cBhvr>
                                      <p:to>
                                        <p:strVal val="visible"/>
                                      </p:to>
                                    </p:set>
                                    <p:animEffect transition="in" filter="blinds(horizontal)">
                                      <p:cBhvr>
                                        <p:cTn id="17" dur="500"/>
                                        <p:tgtEl>
                                          <p:spTgt spid="1392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nodeType="clickEffect">
                                  <p:stCondLst>
                                    <p:cond delay="0"/>
                                  </p:stCondLst>
                                  <p:childTnLst>
                                    <p:animEffect transition="out" filter="blinds(horizontal)">
                                      <p:cBhvr>
                                        <p:cTn id="21" dur="500"/>
                                        <p:tgtEl>
                                          <p:spTgt spid="139271"/>
                                        </p:tgtEl>
                                      </p:cBhvr>
                                    </p:animEffect>
                                    <p:set>
                                      <p:cBhvr>
                                        <p:cTn id="22" dur="1" fill="hold">
                                          <p:stCondLst>
                                            <p:cond delay="499"/>
                                          </p:stCondLst>
                                        </p:cTn>
                                        <p:tgtEl>
                                          <p:spTgt spid="139271"/>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9272"/>
                                        </p:tgtEl>
                                        <p:attrNameLst>
                                          <p:attrName>style.visibility</p:attrName>
                                        </p:attrNameLst>
                                      </p:cBhvr>
                                      <p:to>
                                        <p:strVal val="visible"/>
                                      </p:to>
                                    </p:set>
                                    <p:animEffect transition="in" filter="blinds(horizontal)">
                                      <p:cBhvr>
                                        <p:cTn id="27" dur="500"/>
                                        <p:tgtEl>
                                          <p:spTgt spid="1392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nodeType="clickEffect">
                                  <p:stCondLst>
                                    <p:cond delay="0"/>
                                  </p:stCondLst>
                                  <p:childTnLst>
                                    <p:animEffect transition="out" filter="blinds(horizontal)">
                                      <p:cBhvr>
                                        <p:cTn id="31" dur="500"/>
                                        <p:tgtEl>
                                          <p:spTgt spid="139272"/>
                                        </p:tgtEl>
                                      </p:cBhvr>
                                    </p:animEffect>
                                    <p:set>
                                      <p:cBhvr>
                                        <p:cTn id="32" dur="1" fill="hold">
                                          <p:stCondLst>
                                            <p:cond delay="499"/>
                                          </p:stCondLst>
                                        </p:cTn>
                                        <p:tgtEl>
                                          <p:spTgt spid="139272"/>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39269"/>
                                        </p:tgtEl>
                                        <p:attrNameLst>
                                          <p:attrName>style.visibility</p:attrName>
                                        </p:attrNameLst>
                                      </p:cBhvr>
                                      <p:to>
                                        <p:strVal val="visible"/>
                                      </p:to>
                                    </p:set>
                                    <p:animEffect transition="in" filter="blinds(horizontal)">
                                      <p:cBhvr>
                                        <p:cTn id="37" dur="500"/>
                                        <p:tgtEl>
                                          <p:spTgt spid="1392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xit" presetSubtype="10" fill="hold" nodeType="clickEffect">
                                  <p:stCondLst>
                                    <p:cond delay="0"/>
                                  </p:stCondLst>
                                  <p:childTnLst>
                                    <p:animEffect transition="out" filter="blinds(horizontal)">
                                      <p:cBhvr>
                                        <p:cTn id="41" dur="500"/>
                                        <p:tgtEl>
                                          <p:spTgt spid="139269"/>
                                        </p:tgtEl>
                                      </p:cBhvr>
                                    </p:animEffect>
                                    <p:set>
                                      <p:cBhvr>
                                        <p:cTn id="42" dur="1" fill="hold">
                                          <p:stCondLst>
                                            <p:cond delay="499"/>
                                          </p:stCondLst>
                                        </p:cTn>
                                        <p:tgtEl>
                                          <p:spTgt spid="139269"/>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39273"/>
                                        </p:tgtEl>
                                        <p:attrNameLst>
                                          <p:attrName>style.visibility</p:attrName>
                                        </p:attrNameLst>
                                      </p:cBhvr>
                                      <p:to>
                                        <p:strVal val="visible"/>
                                      </p:to>
                                    </p:set>
                                    <p:animEffect transition="in" filter="blinds(horizontal)">
                                      <p:cBhvr>
                                        <p:cTn id="47" dur="500"/>
                                        <p:tgtEl>
                                          <p:spTgt spid="139273"/>
                                        </p:tgtEl>
                                      </p:cBhvr>
                                    </p:animEffect>
                                  </p:childTnLst>
                                </p:cTn>
                              </p:par>
                              <p:par>
                                <p:cTn id="48" presetID="3" presetClass="entr" presetSubtype="10" fill="hold" nodeType="withEffect">
                                  <p:stCondLst>
                                    <p:cond delay="0"/>
                                  </p:stCondLst>
                                  <p:childTnLst>
                                    <p:set>
                                      <p:cBhvr>
                                        <p:cTn id="49" dur="1" fill="hold">
                                          <p:stCondLst>
                                            <p:cond delay="0"/>
                                          </p:stCondLst>
                                        </p:cTn>
                                        <p:tgtEl>
                                          <p:spTgt spid="139274"/>
                                        </p:tgtEl>
                                        <p:attrNameLst>
                                          <p:attrName>style.visibility</p:attrName>
                                        </p:attrNameLst>
                                      </p:cBhvr>
                                      <p:to>
                                        <p:strVal val="visible"/>
                                      </p:to>
                                    </p:set>
                                    <p:animEffect transition="in" filter="blinds(horizontal)">
                                      <p:cBhvr>
                                        <p:cTn id="50" dur="500"/>
                                        <p:tgtEl>
                                          <p:spTgt spid="139274"/>
                                        </p:tgtEl>
                                      </p:cBhvr>
                                    </p:animEffect>
                                  </p:childTnLst>
                                </p:cTn>
                              </p:par>
                              <p:par>
                                <p:cTn id="51" presetID="3" presetClass="entr" presetSubtype="10" fill="hold" nodeType="withEffect">
                                  <p:stCondLst>
                                    <p:cond delay="0"/>
                                  </p:stCondLst>
                                  <p:childTnLst>
                                    <p:set>
                                      <p:cBhvr>
                                        <p:cTn id="52" dur="1" fill="hold">
                                          <p:stCondLst>
                                            <p:cond delay="0"/>
                                          </p:stCondLst>
                                        </p:cTn>
                                        <p:tgtEl>
                                          <p:spTgt spid="139275"/>
                                        </p:tgtEl>
                                        <p:attrNameLst>
                                          <p:attrName>style.visibility</p:attrName>
                                        </p:attrNameLst>
                                      </p:cBhvr>
                                      <p:to>
                                        <p:strVal val="visible"/>
                                      </p:to>
                                    </p:set>
                                    <p:animEffect transition="in" filter="blinds(horizontal)">
                                      <p:cBhvr>
                                        <p:cTn id="53" dur="500"/>
                                        <p:tgtEl>
                                          <p:spTgt spid="13927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xit" presetSubtype="10" fill="hold" nodeType="clickEffect">
                                  <p:stCondLst>
                                    <p:cond delay="0"/>
                                  </p:stCondLst>
                                  <p:childTnLst>
                                    <p:animEffect transition="out" filter="blinds(horizontal)">
                                      <p:cBhvr>
                                        <p:cTn id="57" dur="500"/>
                                        <p:tgtEl>
                                          <p:spTgt spid="139273"/>
                                        </p:tgtEl>
                                      </p:cBhvr>
                                    </p:animEffect>
                                    <p:set>
                                      <p:cBhvr>
                                        <p:cTn id="58" dur="1" fill="hold">
                                          <p:stCondLst>
                                            <p:cond delay="499"/>
                                          </p:stCondLst>
                                        </p:cTn>
                                        <p:tgtEl>
                                          <p:spTgt spid="139273"/>
                                        </p:tgtEl>
                                        <p:attrNameLst>
                                          <p:attrName>style.visibility</p:attrName>
                                        </p:attrNameLst>
                                      </p:cBhvr>
                                      <p:to>
                                        <p:strVal val="hidden"/>
                                      </p:to>
                                    </p:set>
                                  </p:childTnLst>
                                </p:cTn>
                              </p:par>
                              <p:par>
                                <p:cTn id="59" presetID="3" presetClass="exit" presetSubtype="10" fill="hold" nodeType="withEffect">
                                  <p:stCondLst>
                                    <p:cond delay="0"/>
                                  </p:stCondLst>
                                  <p:childTnLst>
                                    <p:animEffect transition="out" filter="blinds(horizontal)">
                                      <p:cBhvr>
                                        <p:cTn id="60" dur="500"/>
                                        <p:tgtEl>
                                          <p:spTgt spid="139274"/>
                                        </p:tgtEl>
                                      </p:cBhvr>
                                    </p:animEffect>
                                    <p:set>
                                      <p:cBhvr>
                                        <p:cTn id="61" dur="1" fill="hold">
                                          <p:stCondLst>
                                            <p:cond delay="499"/>
                                          </p:stCondLst>
                                        </p:cTn>
                                        <p:tgtEl>
                                          <p:spTgt spid="139274"/>
                                        </p:tgtEl>
                                        <p:attrNameLst>
                                          <p:attrName>style.visibility</p:attrName>
                                        </p:attrNameLst>
                                      </p:cBhvr>
                                      <p:to>
                                        <p:strVal val="hidden"/>
                                      </p:to>
                                    </p:set>
                                  </p:childTnLst>
                                </p:cTn>
                              </p:par>
                              <p:par>
                                <p:cTn id="62" presetID="3" presetClass="exit" presetSubtype="10" fill="hold" nodeType="withEffect">
                                  <p:stCondLst>
                                    <p:cond delay="0"/>
                                  </p:stCondLst>
                                  <p:childTnLst>
                                    <p:animEffect transition="out" filter="blinds(horizontal)">
                                      <p:cBhvr>
                                        <p:cTn id="63" dur="500"/>
                                        <p:tgtEl>
                                          <p:spTgt spid="139275"/>
                                        </p:tgtEl>
                                      </p:cBhvr>
                                    </p:animEffect>
                                    <p:set>
                                      <p:cBhvr>
                                        <p:cTn id="64" dur="1" fill="hold">
                                          <p:stCondLst>
                                            <p:cond delay="499"/>
                                          </p:stCondLst>
                                        </p:cTn>
                                        <p:tgtEl>
                                          <p:spTgt spid="1392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1014984" y="1554481"/>
            <a:ext cx="6749082" cy="3333036"/>
          </a:xfrm>
        </p:spPr>
        <p:txBody>
          <a:bodyPr>
            <a:normAutofit/>
          </a:bodyPr>
          <a:lstStyle/>
          <a:p>
            <a:pPr>
              <a:lnSpc>
                <a:spcPct val="80000"/>
              </a:lnSpc>
            </a:pPr>
            <a:r>
              <a:rPr lang="zh-CN" altLang="en-US" dirty="0">
                <a:solidFill>
                  <a:srgbClr val="CC0000"/>
                </a:solidFill>
              </a:rPr>
              <a:t>浏览器</a:t>
            </a:r>
            <a:endParaRPr lang="en-US" altLang="zh-CN" dirty="0">
              <a:solidFill>
                <a:srgbClr val="CC0000"/>
              </a:solidFill>
            </a:endParaRPr>
          </a:p>
          <a:p>
            <a:pPr>
              <a:lnSpc>
                <a:spcPct val="80000"/>
              </a:lnSpc>
            </a:pPr>
            <a:r>
              <a:rPr lang="zh-CN" altLang="en-US" dirty="0">
                <a:solidFill>
                  <a:srgbClr val="CC0000"/>
                </a:solidFill>
              </a:rPr>
              <a:t>聊天软件</a:t>
            </a:r>
            <a:endParaRPr lang="en-US" altLang="zh-CN" dirty="0">
              <a:solidFill>
                <a:srgbClr val="CC0000"/>
              </a:solidFill>
            </a:endParaRPr>
          </a:p>
          <a:p>
            <a:pPr>
              <a:lnSpc>
                <a:spcPct val="80000"/>
              </a:lnSpc>
            </a:pPr>
            <a:r>
              <a:rPr lang="zh-CN" altLang="en-US" dirty="0">
                <a:solidFill>
                  <a:srgbClr val="CC0000"/>
                </a:solidFill>
              </a:rPr>
              <a:t>电影</a:t>
            </a:r>
            <a:endParaRPr lang="en-US" altLang="zh-CN" dirty="0">
              <a:solidFill>
                <a:srgbClr val="CC0000"/>
              </a:solidFill>
            </a:endParaRPr>
          </a:p>
          <a:p>
            <a:pPr>
              <a:lnSpc>
                <a:spcPct val="80000"/>
              </a:lnSpc>
            </a:pPr>
            <a:r>
              <a:rPr lang="zh-CN" altLang="en-US" dirty="0">
                <a:solidFill>
                  <a:srgbClr val="CC0000"/>
                </a:solidFill>
              </a:rPr>
              <a:t>游戏</a:t>
            </a:r>
            <a:endParaRPr lang="en-US" altLang="zh-CN" dirty="0">
              <a:solidFill>
                <a:srgbClr val="CC0000"/>
              </a:solidFill>
            </a:endParaRPr>
          </a:p>
          <a:p>
            <a:pPr>
              <a:lnSpc>
                <a:spcPct val="80000"/>
              </a:lnSpc>
            </a:pPr>
            <a:r>
              <a:rPr lang="en-US" altLang="zh-CN" dirty="0">
                <a:solidFill>
                  <a:srgbClr val="CC0000"/>
                </a:solidFill>
              </a:rPr>
              <a:t>…….</a:t>
            </a:r>
          </a:p>
          <a:p>
            <a:pPr>
              <a:lnSpc>
                <a:spcPct val="80000"/>
              </a:lnSpc>
            </a:pPr>
            <a:r>
              <a:rPr lang="zh-CN" altLang="en-US" dirty="0">
                <a:solidFill>
                  <a:srgbClr val="CC0000"/>
                </a:solidFill>
              </a:rPr>
              <a:t>不仅能够玩有趣的游戏，更重要的是还能自己去做出简单的游戏</a:t>
            </a:r>
          </a:p>
        </p:txBody>
      </p:sp>
      <p:sp>
        <p:nvSpPr>
          <p:cNvPr id="2" name="标题 1"/>
          <p:cNvSpPr>
            <a:spLocks noGrp="1"/>
          </p:cNvSpPr>
          <p:nvPr>
            <p:ph type="title"/>
          </p:nvPr>
        </p:nvSpPr>
        <p:spPr/>
        <p:txBody>
          <a:bodyPr/>
          <a:lstStyle/>
          <a:p>
            <a:r>
              <a:rPr lang="zh-CN" altLang="en-US" dirty="0"/>
              <a:t>常见的软件类型</a:t>
            </a:r>
          </a:p>
        </p:txBody>
      </p:sp>
    </p:spTree>
    <p:extLst>
      <p:ext uri="{BB962C8B-B14F-4D97-AF65-F5344CB8AC3E}">
        <p14:creationId xmlns:p14="http://schemas.microsoft.com/office/powerpoint/2010/main" val="654603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1289154" y="4670823"/>
            <a:ext cx="6583259" cy="1879879"/>
          </a:xfrm>
        </p:spPr>
        <p:txBody>
          <a:bodyPr>
            <a:noAutofit/>
          </a:bodyPr>
          <a:lstStyle/>
          <a:p>
            <a:pPr>
              <a:lnSpc>
                <a:spcPct val="80000"/>
              </a:lnSpc>
            </a:pPr>
            <a:endParaRPr lang="zh-CN" altLang="en-US" dirty="0">
              <a:solidFill>
                <a:srgbClr val="CC0000"/>
              </a:solidFill>
            </a:endParaRPr>
          </a:p>
          <a:p>
            <a:pPr>
              <a:lnSpc>
                <a:spcPct val="80000"/>
              </a:lnSpc>
            </a:pPr>
            <a:r>
              <a:rPr lang="zh-CN" altLang="en-US" dirty="0">
                <a:solidFill>
                  <a:srgbClr val="CC0000"/>
                </a:solidFill>
              </a:rPr>
              <a:t>要做出更复杂的、漂亮的软件或者游戏需要后续学习其它课程（</a:t>
            </a:r>
            <a:r>
              <a:rPr lang="en-US" altLang="zh-CN" dirty="0">
                <a:solidFill>
                  <a:srgbClr val="CC0000"/>
                </a:solidFill>
              </a:rPr>
              <a:t>C++</a:t>
            </a:r>
            <a:r>
              <a:rPr lang="zh-CN" altLang="en-US" dirty="0">
                <a:solidFill>
                  <a:srgbClr val="CC0000"/>
                </a:solidFill>
              </a:rPr>
              <a:t>，</a:t>
            </a:r>
            <a:r>
              <a:rPr lang="en-US" altLang="zh-CN" dirty="0">
                <a:solidFill>
                  <a:srgbClr val="CC0000"/>
                </a:solidFill>
              </a:rPr>
              <a:t>Java</a:t>
            </a:r>
            <a:r>
              <a:rPr lang="zh-CN" altLang="en-US" dirty="0">
                <a:solidFill>
                  <a:srgbClr val="CC0000"/>
                </a:solidFill>
              </a:rPr>
              <a:t>，数据结构、算法、图形学、数据库、操作系统、计算机网络等）</a:t>
            </a:r>
            <a:endParaRPr lang="zh-CN" altLang="en-US" dirty="0"/>
          </a:p>
        </p:txBody>
      </p:sp>
      <p:pic>
        <p:nvPicPr>
          <p:cNvPr id="20483" name="Picture 5" descr="201207201146164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935" y="1107282"/>
            <a:ext cx="5086350" cy="345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693579"/>
      </p:ext>
    </p:extLst>
  </p:cSld>
  <p:clrMapOvr>
    <a:masterClrMapping/>
  </p:clrMapOvr>
</p:sld>
</file>

<file path=ppt/theme/theme1.xml><?xml version="1.0" encoding="utf-8"?>
<a:theme xmlns:a="http://schemas.openxmlformats.org/drawingml/2006/main" name="A000120140530A99PPBG">
  <a:themeElements>
    <a:clrScheme name="自定义 753">
      <a:dk1>
        <a:srgbClr val="5F5F5F"/>
      </a:dk1>
      <a:lt1>
        <a:srgbClr val="FFFFFF"/>
      </a:lt1>
      <a:dk2>
        <a:srgbClr val="FFFFFF"/>
      </a:dk2>
      <a:lt2>
        <a:srgbClr val="5F5F5F"/>
      </a:lt2>
      <a:accent1>
        <a:srgbClr val="5E3727"/>
      </a:accent1>
      <a:accent2>
        <a:srgbClr val="41251D"/>
      </a:accent2>
      <a:accent3>
        <a:srgbClr val="8F533C"/>
      </a:accent3>
      <a:accent4>
        <a:srgbClr val="94754A"/>
      </a:accent4>
      <a:accent5>
        <a:srgbClr val="C00000"/>
      </a:accent5>
      <a:accent6>
        <a:srgbClr val="FF0000"/>
      </a:accent6>
      <a:hlink>
        <a:srgbClr val="41251D"/>
      </a:hlink>
      <a:folHlink>
        <a:srgbClr val="AFB2B4"/>
      </a:folHlink>
    </a:clrScheme>
    <a:fontScheme name="自定义 2">
      <a:majorFont>
        <a:latin typeface="Baskerville Old Face"/>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A000120150910A21PPBG</Template>
  <TotalTime>148</TotalTime>
  <Words>752</Words>
  <Application>Microsoft Office PowerPoint</Application>
  <PresentationFormat>全屏显示(4:3)</PresentationFormat>
  <Paragraphs>110</Paragraphs>
  <Slides>24</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24</vt:i4>
      </vt:variant>
    </vt:vector>
  </HeadingPairs>
  <TitlesOfParts>
    <vt:vector size="40" baseType="lpstr">
      <vt:lpstr>Arial Unicode MS</vt:lpstr>
      <vt:lpstr>Monotype Sorts</vt:lpstr>
      <vt:lpstr>华文仿宋</vt:lpstr>
      <vt:lpstr>华文楷体</vt:lpstr>
      <vt:lpstr>楷体_GB2312</vt:lpstr>
      <vt:lpstr>宋体</vt:lpstr>
      <vt:lpstr>微软雅黑</vt:lpstr>
      <vt:lpstr>幼圆</vt:lpstr>
      <vt:lpstr>Arial</vt:lpstr>
      <vt:lpstr>Baskerville Old Face</vt:lpstr>
      <vt:lpstr>Calibri</vt:lpstr>
      <vt:lpstr>Times New Roman</vt:lpstr>
      <vt:lpstr>Verdana</vt:lpstr>
      <vt:lpstr>Wingdings</vt:lpstr>
      <vt:lpstr>Wingdings 3</vt:lpstr>
      <vt:lpstr>A000120140530A99PPBG</vt:lpstr>
      <vt:lpstr>程序设计基础</vt:lpstr>
      <vt:lpstr>机器程序——汇编程序——C程序</vt:lpstr>
      <vt:lpstr>PowerPoint 演示文稿</vt:lpstr>
      <vt:lpstr>PowerPoint 演示文稿</vt:lpstr>
      <vt:lpstr>PowerPoint 演示文稿</vt:lpstr>
      <vt:lpstr>计算机硬件与软件</vt:lpstr>
      <vt:lpstr>计算机硬件与软件</vt:lpstr>
      <vt:lpstr>常见的软件类型</vt:lpstr>
      <vt:lpstr>PowerPoint 演示文稿</vt:lpstr>
      <vt:lpstr>PowerPoint 演示文稿</vt:lpstr>
      <vt:lpstr>PowerPoint 演示文稿</vt:lpstr>
      <vt:lpstr>程序设计（Programming）</vt:lpstr>
      <vt:lpstr>程序设计过程</vt:lpstr>
      <vt:lpstr>PowerPoint 演示文稿</vt:lpstr>
      <vt:lpstr>                           韩信点兵      韩信有一队兵，他想知道有多少人，便让士兵排队报数。按从1至5报数，最末一个士兵报的数为1；按从1至6报数，最末一个士兵报的数为5；按从1至7报数，最末一个士兵报的数为4；最后再按从1至11报数，最末一个士兵报的数为10。你知道韩信至少有多少兵吗？</vt:lpstr>
      <vt:lpstr>                            奖金      企业发放的奖金根据利润提成。利润(I)低于或等于10万元时，奖金可提10%；利润高于10万元，低于20万元时，低于10万元的部分按10%提成，高于10万元的部分，可提成7.5%；20万到40万之间时，高于20万元的部分，可提成5%；40万到60万之间时高于40万元的部分，可提成3%；60万到100万之间时，高于60万元的部分，可提成1.5%，高于100万元时，超过100万元的部分按1%提成，从键盘输入当月利润I，求应发放奖金总数？ </vt:lpstr>
      <vt:lpstr>                      Hanoi 塔游戏       该问题又称世界末日问题。相传，古印度布拉玛婆罗门神庙的僧侣们，当时作一种被称为 Hanoi塔的游戏。该游戏是：在一个平板上，有三根钻石针；在其中一根针上有成塔型落放的大小不等的64片金片；要求把这64片金片全部移到另一根钻石针上。移动规则是：       每次只允许移动一片金片；       移动过程中的任何时刻，都不允许有较大的金片放在较小的金片的上面；       移动过程中，三根钻石针都可以利用，但是金片不许放在除钻石针以外的任何地方。       不论白天黑夜都有一个僧侣在移动。据说当64片金片全部从一根钻石针移到另一根钻石针上那天，就是世界的末日。到那时他们的虔诚信徒可以升天，而其他人则要下地狱。 </vt:lpstr>
      <vt:lpstr>PowerPoint 演示文稿</vt:lpstr>
      <vt:lpstr>PowerPoint 演示文稿</vt:lpstr>
      <vt:lpstr>今天的C语言</vt:lpstr>
      <vt:lpstr>C语言的爱与恨</vt:lpstr>
      <vt:lpstr>C语言适合做什么</vt:lpstr>
      <vt:lpstr>PowerPoint 演示文稿</vt:lpstr>
      <vt:lpstr>重要提醒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 dai</dc:creator>
  <cp:lastModifiedBy>bo dai</cp:lastModifiedBy>
  <cp:revision>22</cp:revision>
  <dcterms:created xsi:type="dcterms:W3CDTF">2016-02-17T03:49:42Z</dcterms:created>
  <dcterms:modified xsi:type="dcterms:W3CDTF">2018-03-07T03:28:48Z</dcterms:modified>
</cp:coreProperties>
</file>