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70" r:id="rId3"/>
    <p:sldId id="262" r:id="rId4"/>
    <p:sldId id="263" r:id="rId5"/>
    <p:sldId id="264" r:id="rId6"/>
    <p:sldId id="271" r:id="rId7"/>
    <p:sldId id="272" r:id="rId8"/>
    <p:sldId id="274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8" autoAdjust="0"/>
    <p:restoredTop sz="86391" autoAdjust="0"/>
  </p:normalViewPr>
  <p:slideViewPr>
    <p:cSldViewPr snapToGrid="0">
      <p:cViewPr varScale="1">
        <p:scale>
          <a:sx n="98" d="100"/>
          <a:sy n="98" d="100"/>
        </p:scale>
        <p:origin x="1566" y="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3502C-C830-4EFC-A051-399F70BC4B04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FEED-F67D-47FB-9A4F-5FD59972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4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09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5055385" y="1043799"/>
            <a:ext cx="3470090" cy="5176803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4701702" y="0"/>
            <a:ext cx="4518498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626263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7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8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37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8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8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1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9C7C-2515-4D3E-9B17-FCD51B8951E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F25A4-9BA4-4DF2-85C1-5B3C78437B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3900" y="264720"/>
            <a:ext cx="8044396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6"/>
            <a:ext cx="56388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6320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4508" y="3492183"/>
            <a:ext cx="7848600" cy="3128962"/>
          </a:xfrm>
          <a:noFill/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chemeClr val="bg2"/>
                </a:solidFill>
              </a:rPr>
              <a:t>戴波  </a:t>
            </a:r>
          </a:p>
          <a:p>
            <a:pPr eaLnBrk="1" hangingPunct="1"/>
            <a:r>
              <a:rPr lang="zh-CN" altLang="en-GB" sz="3600" b="1" dirty="0">
                <a:solidFill>
                  <a:schemeClr val="bg2"/>
                </a:solidFill>
              </a:rPr>
              <a:t>电子科技大学</a:t>
            </a:r>
            <a:endParaRPr lang="en-US" altLang="zh-CN" sz="3600" b="1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GB" sz="3600" b="1" dirty="0">
                <a:solidFill>
                  <a:schemeClr val="bg2"/>
                </a:solidFill>
              </a:rPr>
              <a:t>计算机科学与工程学院</a:t>
            </a:r>
          </a:p>
          <a:p>
            <a:pPr eaLnBrk="1" hangingPunct="1"/>
            <a:endParaRPr lang="en-US" altLang="zh-CN" sz="3600" b="1" dirty="0">
              <a:solidFill>
                <a:schemeClr val="bg2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494347" y="1644015"/>
            <a:ext cx="7772400" cy="1470025"/>
          </a:xfrm>
        </p:spPr>
        <p:txBody>
          <a:bodyPr/>
          <a:lstStyle/>
          <a:p>
            <a:pPr indent="663575" eaLnBrk="1" hangingPunct="1"/>
            <a:r>
              <a:rPr lang="zh-CN" altLang="en-US" sz="8000" dirty="0">
                <a:ea typeface="华文楷体" panose="02010600040101010101" pitchFamily="2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215617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0"/>
            <a:ext cx="8001000" cy="1143000"/>
          </a:xfrm>
        </p:spPr>
        <p:txBody>
          <a:bodyPr lIns="92075" tIns="46037" rIns="92075" bIns="46037" anchor="ctr"/>
          <a:lstStyle/>
          <a:p>
            <a:r>
              <a:rPr lang="en-US" altLang="zh-CN" dirty="0"/>
              <a:t>C/C++</a:t>
            </a:r>
            <a:r>
              <a:rPr lang="zh-CN" altLang="en-US" dirty="0"/>
              <a:t>程序的编译环境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2105660"/>
            <a:ext cx="8318500" cy="3962400"/>
          </a:xfrm>
        </p:spPr>
        <p:txBody>
          <a:bodyPr lIns="92075" tIns="46037" rIns="92075" bIns="46037">
            <a:normAutofit/>
          </a:bodyPr>
          <a:lstStyle/>
          <a:p>
            <a:pPr marL="374650" indent="-374650"/>
            <a:r>
              <a:rPr lang="en-US" altLang="zh-CN" sz="2800" dirty="0">
                <a:latin typeface="+mj-ea"/>
                <a:ea typeface="+mj-ea"/>
              </a:rPr>
              <a:t>Visual C++</a:t>
            </a:r>
          </a:p>
          <a:p>
            <a:pPr marL="850900"/>
            <a:r>
              <a:rPr lang="en-US" altLang="zh-CN" sz="2800" dirty="0">
                <a:latin typeface="+mj-ea"/>
                <a:ea typeface="+mj-ea"/>
              </a:rPr>
              <a:t>Windows</a:t>
            </a:r>
            <a:r>
              <a:rPr lang="zh-CN" altLang="en-US" sz="2800" dirty="0">
                <a:latin typeface="+mj-ea"/>
                <a:ea typeface="+mj-ea"/>
              </a:rPr>
              <a:t>平台上最流行的</a:t>
            </a:r>
            <a:r>
              <a:rPr lang="en-US" altLang="zh-CN" sz="2800" dirty="0">
                <a:latin typeface="+mj-ea"/>
                <a:ea typeface="+mj-ea"/>
              </a:rPr>
              <a:t>C/C++</a:t>
            </a:r>
            <a:r>
              <a:rPr lang="zh-CN" altLang="en-US" sz="2800" dirty="0">
                <a:latin typeface="+mj-ea"/>
                <a:ea typeface="+mj-ea"/>
              </a:rPr>
              <a:t>集成开发环境之一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93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0"/>
            <a:ext cx="8001000" cy="1143000"/>
          </a:xfrm>
        </p:spPr>
        <p:txBody>
          <a:bodyPr lIns="92075" tIns="46037" rIns="92075" bIns="46037" anchor="ctr"/>
          <a:lstStyle/>
          <a:p>
            <a:r>
              <a:rPr lang="zh-CN" altLang="en-US" sz="3200" dirty="0"/>
              <a:t>认识 </a:t>
            </a:r>
            <a:r>
              <a:rPr lang="en-US" altLang="zh-CN" sz="3200" dirty="0"/>
              <a:t>C</a:t>
            </a:r>
            <a:r>
              <a:rPr lang="zh-CN" altLang="en-US" sz="3200" dirty="0"/>
              <a:t>语言从运行这个程序开始</a:t>
            </a:r>
            <a:endParaRPr lang="en-US" altLang="zh-CN" sz="3200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46250"/>
            <a:ext cx="7772400" cy="4611688"/>
          </a:xfrm>
        </p:spPr>
        <p:txBody>
          <a:bodyPr lIns="92075" tIns="46037" rIns="92075" bIns="46037"/>
          <a:lstStyle/>
          <a:p>
            <a:pPr marL="374650" indent="-374650">
              <a:lnSpc>
                <a:spcPct val="85000"/>
              </a:lnSpc>
            </a:pPr>
            <a:endParaRPr lang="zh-CN" altLang="en-US" dirty="0">
              <a:latin typeface="华文仿宋" panose="02010600040101010101" pitchFamily="2" charset="-122"/>
            </a:endParaRPr>
          </a:p>
          <a:p>
            <a:pPr marL="374650" indent="-374650">
              <a:lnSpc>
                <a:spcPct val="85000"/>
              </a:lnSpc>
            </a:pPr>
            <a:r>
              <a:rPr lang="zh-CN" altLang="en-US" dirty="0">
                <a:latin typeface="华文仿宋" panose="02010600040101010101" pitchFamily="2" charset="-122"/>
              </a:rPr>
              <a:t>打印</a:t>
            </a:r>
            <a:r>
              <a:rPr lang="zh-CN" altLang="en-US" dirty="0"/>
              <a:t>“</a:t>
            </a:r>
            <a:r>
              <a:rPr lang="en-US" altLang="zh-CN" dirty="0">
                <a:latin typeface="Courier New" panose="02070309020205020404" pitchFamily="49" charset="0"/>
              </a:rPr>
              <a:t>Hello  world</a:t>
            </a:r>
            <a:r>
              <a:rPr lang="en-US" altLang="zh-CN" dirty="0"/>
              <a:t>!”</a:t>
            </a:r>
            <a:endParaRPr lang="zh-CN" altLang="en-US" dirty="0"/>
          </a:p>
          <a:p>
            <a:pPr marL="374650" indent="-374650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zh-CN" dirty="0">
                <a:latin typeface="Courier New" panose="02070309020205020404" pitchFamily="49" charset="0"/>
              </a:rPr>
              <a:t> &lt;</a:t>
            </a:r>
            <a:r>
              <a:rPr lang="en-US" altLang="zh-CN" dirty="0" err="1">
                <a:latin typeface="Courier New" panose="02070309020205020404" pitchFamily="49" charset="0"/>
              </a:rPr>
              <a:t>stdio.h</a:t>
            </a:r>
            <a:r>
              <a:rPr lang="en-US" altLang="zh-CN" dirty="0">
                <a:latin typeface="Courier New" panose="02070309020205020404" pitchFamily="49" charset="0"/>
              </a:rPr>
              <a:t>&gt;</a:t>
            </a:r>
          </a:p>
          <a:p>
            <a:pPr marL="374650" indent="-374650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</a:rPr>
              <a:t> main()</a:t>
            </a:r>
          </a:p>
          <a:p>
            <a:pPr marL="374650" indent="-374650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{</a:t>
            </a:r>
          </a:p>
          <a:p>
            <a:pPr marL="374650" indent="-374650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</a:rPr>
              <a:t>("Hello  world!\n");</a:t>
            </a:r>
          </a:p>
          <a:p>
            <a:pPr marL="374650" indent="-374650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return 0;</a:t>
            </a:r>
          </a:p>
          <a:p>
            <a:pPr marL="374650" indent="-374650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</a:endParaRPr>
          </a:p>
          <a:p>
            <a:pPr marL="374650" indent="-374650">
              <a:lnSpc>
                <a:spcPct val="85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84213" y="2614613"/>
            <a:ext cx="4103687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684213" y="3119438"/>
            <a:ext cx="1366837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0974" y="3514725"/>
            <a:ext cx="470630" cy="1441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587637" y="3933825"/>
            <a:ext cx="1120584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42348" name="AutoShape 12"/>
          <p:cNvSpPr>
            <a:spLocks/>
          </p:cNvSpPr>
          <p:nvPr/>
        </p:nvSpPr>
        <p:spPr bwMode="auto">
          <a:xfrm>
            <a:off x="4976813" y="1598613"/>
            <a:ext cx="4032250" cy="1439862"/>
          </a:xfrm>
          <a:prstGeom prst="borderCallout2">
            <a:avLst>
              <a:gd name="adj1" fmla="val 7940"/>
              <a:gd name="adj2" fmla="val -1889"/>
              <a:gd name="adj3" fmla="val 7940"/>
              <a:gd name="adj4" fmla="val -1889"/>
              <a:gd name="adj5" fmla="val 69792"/>
              <a:gd name="adj6" fmla="val -8426"/>
            </a:avLst>
          </a:prstGeom>
          <a:solidFill>
            <a:srgbClr val="FFF5E0"/>
          </a:solidFill>
          <a:ln w="4127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solidFill>
                  <a:srgbClr val="000099"/>
                </a:solidFill>
              </a:rPr>
              <a:t>Preprocessor instruction</a:t>
            </a:r>
            <a:endParaRPr kumimoji="0" lang="en-US" altLang="zh-CN" sz="1200" i="1">
              <a:solidFill>
                <a:srgbClr val="000099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0099"/>
                </a:solidFill>
              </a:rPr>
              <a:t>C has small instruction set,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0099"/>
                </a:solidFill>
              </a:rPr>
              <a:t>though the actual implementations include extensive </a:t>
            </a:r>
            <a:r>
              <a:rPr kumimoji="0" lang="en-US" altLang="zh-CN" sz="2000" i="1">
                <a:solidFill>
                  <a:srgbClr val="000099"/>
                </a:solidFill>
              </a:rPr>
              <a:t>library functions</a:t>
            </a:r>
          </a:p>
        </p:txBody>
      </p:sp>
      <p:sp>
        <p:nvSpPr>
          <p:cNvPr id="142351" name="AutoShape 15"/>
          <p:cNvSpPr>
            <a:spLocks/>
          </p:cNvSpPr>
          <p:nvPr/>
        </p:nvSpPr>
        <p:spPr bwMode="auto">
          <a:xfrm>
            <a:off x="2771775" y="3141663"/>
            <a:ext cx="6372225" cy="792162"/>
          </a:xfrm>
          <a:prstGeom prst="borderCallout2">
            <a:avLst>
              <a:gd name="adj1" fmla="val 14431"/>
              <a:gd name="adj2" fmla="val -1194"/>
              <a:gd name="adj3" fmla="val 14431"/>
              <a:gd name="adj4" fmla="val -5806"/>
              <a:gd name="adj5" fmla="val 28056"/>
              <a:gd name="adj6" fmla="val -10537"/>
            </a:avLst>
          </a:prstGeom>
          <a:solidFill>
            <a:srgbClr val="FFF5E0"/>
          </a:solidFill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0099"/>
                </a:solidFill>
              </a:rPr>
              <a:t>Every C program must have a main function</a:t>
            </a:r>
            <a:endParaRPr kumimoji="0" lang="en-US" altLang="zh-CN" sz="20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0099"/>
                </a:solidFill>
              </a:rPr>
              <a:t>The execution of C program starts from </a:t>
            </a:r>
            <a:r>
              <a:rPr kumimoji="0" lang="en-US" altLang="zh-CN" sz="2000">
                <a:solidFill>
                  <a:srgbClr val="FF0000"/>
                </a:solidFill>
              </a:rPr>
              <a:t>main() </a:t>
            </a:r>
            <a:r>
              <a:rPr kumimoji="0" lang="en-US" altLang="zh-CN" sz="2000">
                <a:solidFill>
                  <a:srgbClr val="000099"/>
                </a:solidFill>
              </a:rPr>
              <a:t>function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708220" y="3933824"/>
            <a:ext cx="3426487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134707" y="3925906"/>
            <a:ext cx="301451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142340" grpId="0" animBg="1"/>
      <p:bldP spid="142340" grpId="1" animBg="1"/>
      <p:bldP spid="142341" grpId="0" animBg="1"/>
      <p:bldP spid="142341" grpId="1" animBg="1"/>
      <p:bldP spid="142342" grpId="0" animBg="1"/>
      <p:bldP spid="142342" grpId="1" animBg="1"/>
      <p:bldP spid="142343" grpId="0" animBg="1"/>
      <p:bldP spid="142343" grpId="1" animBg="1"/>
      <p:bldP spid="142348" grpId="0" animBg="1"/>
      <p:bldP spid="142348" grpId="1" animBg="1"/>
      <p:bldP spid="142351" grpId="0" animBg="1"/>
      <p:bldP spid="14235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818833" y="1466850"/>
            <a:ext cx="84470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例子</a:t>
            </a:r>
            <a:r>
              <a:rPr lang="en-US" altLang="zh-CN" dirty="0">
                <a:solidFill>
                  <a:schemeClr val="tx2"/>
                </a:solidFill>
              </a:rPr>
              <a:t>1   </a:t>
            </a:r>
            <a:r>
              <a:rPr lang="zh-CN" altLang="en-US" sz="4000" b="0" dirty="0">
                <a:solidFill>
                  <a:schemeClr val="tx2"/>
                </a:solidFill>
              </a:rPr>
              <a:t>输入一个整数，输出其绝对值</a:t>
            </a:r>
            <a:endParaRPr lang="en-US" altLang="zh-CN" sz="4000" b="0" dirty="0">
              <a:solidFill>
                <a:schemeClr val="tx2"/>
              </a:solidFill>
            </a:endParaRP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949008" y="3124200"/>
            <a:ext cx="8001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算法：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1 </a:t>
            </a:r>
            <a:r>
              <a:rPr lang="zh-CN" altLang="en-US" sz="3200" dirty="0">
                <a:solidFill>
                  <a:schemeClr val="accent2"/>
                </a:solidFill>
              </a:rPr>
              <a:t>输入</a:t>
            </a:r>
            <a:r>
              <a:rPr lang="zh-CN" altLang="en-US" sz="3200" dirty="0">
                <a:solidFill>
                  <a:schemeClr val="tx1"/>
                </a:solidFill>
              </a:rPr>
              <a:t>一个整数</a:t>
            </a:r>
            <a:r>
              <a:rPr lang="en-US" altLang="zh-CN" sz="32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2 </a:t>
            </a:r>
            <a:r>
              <a:rPr lang="zh-CN" altLang="en-US" sz="3200" dirty="0">
                <a:solidFill>
                  <a:schemeClr val="accent2"/>
                </a:solidFill>
              </a:rPr>
              <a:t>若</a:t>
            </a:r>
            <a:r>
              <a:rPr lang="zh-CN" altLang="en-US" sz="3200" dirty="0">
                <a:solidFill>
                  <a:schemeClr val="tx1"/>
                </a:solidFill>
              </a:rPr>
              <a:t>该数为正数，则其绝对值</a:t>
            </a:r>
            <a:r>
              <a:rPr lang="zh-CN" altLang="en-US" sz="3200" dirty="0">
                <a:solidFill>
                  <a:schemeClr val="accent2"/>
                </a:solidFill>
              </a:rPr>
              <a:t>取</a:t>
            </a:r>
            <a:r>
              <a:rPr lang="zh-CN" altLang="en-US" sz="3200" dirty="0">
                <a:solidFill>
                  <a:schemeClr val="tx1"/>
                </a:solidFill>
              </a:rPr>
              <a:t>该数的值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</a:t>
            </a:r>
            <a:r>
              <a:rPr lang="zh-CN" altLang="en-US" sz="3200" dirty="0">
                <a:solidFill>
                  <a:schemeClr val="accent2"/>
                </a:solidFill>
              </a:rPr>
              <a:t>否则</a:t>
            </a:r>
            <a:r>
              <a:rPr lang="zh-CN" altLang="en-US" sz="3200" dirty="0">
                <a:solidFill>
                  <a:schemeClr val="tx1"/>
                </a:solidFill>
              </a:rPr>
              <a:t>，其绝对值</a:t>
            </a:r>
            <a:r>
              <a:rPr lang="zh-CN" altLang="en-US" sz="3200" dirty="0">
                <a:solidFill>
                  <a:schemeClr val="accent2"/>
                </a:solidFill>
              </a:rPr>
              <a:t>取</a:t>
            </a:r>
            <a:r>
              <a:rPr lang="zh-CN" altLang="en-US" sz="3200" dirty="0">
                <a:solidFill>
                  <a:schemeClr val="tx1"/>
                </a:solidFill>
              </a:rPr>
              <a:t>该数的相反数值；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3 </a:t>
            </a:r>
            <a:r>
              <a:rPr lang="zh-CN" altLang="en-US" sz="3200" dirty="0">
                <a:solidFill>
                  <a:schemeClr val="accent2"/>
                </a:solidFill>
              </a:rPr>
              <a:t>输出</a:t>
            </a:r>
            <a:r>
              <a:rPr lang="zh-CN" altLang="en-US" sz="3200" dirty="0">
                <a:solidFill>
                  <a:schemeClr val="tx1"/>
                </a:solidFill>
              </a:rPr>
              <a:t>其绝对值。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3067" y="75176"/>
            <a:ext cx="6705682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第二个程序  求整数绝对值</a:t>
            </a:r>
          </a:p>
        </p:txBody>
      </p:sp>
    </p:spTree>
    <p:extLst>
      <p:ext uri="{BB962C8B-B14F-4D97-AF65-F5344CB8AC3E}">
        <p14:creationId xmlns:p14="http://schemas.microsoft.com/office/powerpoint/2010/main" val="1895417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6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6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6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6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55650" y="476250"/>
            <a:ext cx="80010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3200">
                <a:solidFill>
                  <a:schemeClr val="tx2"/>
                </a:solidFill>
                <a:latin typeface="黑体" panose="02010609060101010101" pitchFamily="49" charset="-122"/>
              </a:rPr>
              <a:t>程序</a:t>
            </a:r>
          </a:p>
        </p:txBody>
      </p:sp>
      <p:sp>
        <p:nvSpPr>
          <p:cNvPr id="906243" name="Rectangle 3"/>
          <p:cNvSpPr>
            <a:spLocks noChangeArrowheads="1"/>
          </p:cNvSpPr>
          <p:nvPr/>
        </p:nvSpPr>
        <p:spPr bwMode="auto">
          <a:xfrm>
            <a:off x="827088" y="1484313"/>
            <a:ext cx="80010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800080"/>
                </a:solidFill>
              </a:rPr>
              <a:t>#include &lt;stdio.h&gt;</a:t>
            </a: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800080"/>
                </a:solidFill>
              </a:rPr>
              <a:t>i</a:t>
            </a:r>
            <a:r>
              <a:rPr lang="en-US" altLang="zh-CN" sz="2800" dirty="0" err="1">
                <a:solidFill>
                  <a:srgbClr val="800080"/>
                </a:solidFill>
              </a:rPr>
              <a:t>nt</a:t>
            </a:r>
            <a:r>
              <a:rPr lang="zh-CN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zh-CN" altLang="zh-CN" sz="2800" dirty="0">
                <a:solidFill>
                  <a:srgbClr val="800080"/>
                </a:solidFill>
              </a:rPr>
              <a:t>main(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800080"/>
                </a:solidFill>
              </a:rPr>
              <a:t>{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 </a:t>
            </a:r>
            <a:r>
              <a:rPr lang="zh-CN" altLang="en-US" sz="2800" dirty="0">
                <a:solidFill>
                  <a:srgbClr val="800080"/>
                </a:solidFill>
              </a:rPr>
              <a:t>int </a:t>
            </a:r>
            <a:r>
              <a:rPr lang="en-US" altLang="zh-CN" sz="2800" dirty="0">
                <a:solidFill>
                  <a:srgbClr val="800080"/>
                </a:solidFill>
              </a:rPr>
              <a:t>numb; </a:t>
            </a:r>
            <a:r>
              <a:rPr lang="en-US" altLang="zh-CN" sz="2800" dirty="0">
                <a:solidFill>
                  <a:schemeClr val="accent2"/>
                </a:solidFill>
              </a:rPr>
              <a:t>/*</a:t>
            </a:r>
            <a:r>
              <a:rPr lang="zh-CN" altLang="en-US" sz="2800" dirty="0">
                <a:solidFill>
                  <a:schemeClr val="accent2"/>
                </a:solidFill>
              </a:rPr>
              <a:t>代表一个整数</a:t>
            </a:r>
            <a:r>
              <a:rPr lang="en-US" altLang="zh-CN" sz="2800" dirty="0">
                <a:solidFill>
                  <a:schemeClr val="accent2"/>
                </a:solidFill>
              </a:rPr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    </a:t>
            </a:r>
            <a:r>
              <a:rPr lang="en-US" altLang="zh-CN" sz="2800" dirty="0" err="1">
                <a:solidFill>
                  <a:srgbClr val="800080"/>
                </a:solidFill>
              </a:rPr>
              <a:t>int</a:t>
            </a:r>
            <a:r>
              <a:rPr lang="en-US" altLang="zh-CN" sz="2800" dirty="0">
                <a:solidFill>
                  <a:srgbClr val="800080"/>
                </a:solidFill>
              </a:rPr>
              <a:t> abs; </a:t>
            </a:r>
            <a:r>
              <a:rPr lang="en-US" altLang="zh-CN" sz="2800" dirty="0">
                <a:solidFill>
                  <a:schemeClr val="accent2"/>
                </a:solidFill>
              </a:rPr>
              <a:t>/*</a:t>
            </a:r>
            <a:r>
              <a:rPr lang="zh-CN" altLang="en-US" sz="2800" dirty="0">
                <a:solidFill>
                  <a:schemeClr val="accent2"/>
                </a:solidFill>
              </a:rPr>
              <a:t>代表运算结果：绝对值</a:t>
            </a:r>
            <a:r>
              <a:rPr lang="en-US" altLang="zh-CN" sz="2800" dirty="0">
                <a:solidFill>
                  <a:schemeClr val="accent2"/>
                </a:solidFill>
              </a:rPr>
              <a:t>*/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</a:rPr>
              <a:t>scanf</a:t>
            </a:r>
            <a:r>
              <a:rPr lang="en-US" altLang="zh-CN" sz="2800" dirty="0">
                <a:solidFill>
                  <a:schemeClr val="tx1"/>
                </a:solidFill>
              </a:rPr>
              <a:t>(“%</a:t>
            </a:r>
            <a:r>
              <a:rPr lang="en-US" altLang="zh-CN" sz="2800" dirty="0" err="1">
                <a:solidFill>
                  <a:schemeClr val="tx1"/>
                </a:solidFill>
              </a:rPr>
              <a:t>d”,</a:t>
            </a:r>
            <a:r>
              <a:rPr lang="en-US" altLang="zh-CN" sz="2800" dirty="0" err="1">
                <a:solidFill>
                  <a:srgbClr val="FF0000"/>
                </a:solidFill>
              </a:rPr>
              <a:t>&amp;</a:t>
            </a:r>
            <a:r>
              <a:rPr lang="en-US" altLang="zh-CN" sz="2800" dirty="0" err="1">
                <a:solidFill>
                  <a:schemeClr val="tx1"/>
                </a:solidFill>
              </a:rPr>
              <a:t>numb</a:t>
            </a:r>
            <a:r>
              <a:rPr lang="en-US" altLang="zh-CN" sz="2800" dirty="0">
                <a:solidFill>
                  <a:schemeClr val="tx1"/>
                </a:solidFill>
              </a:rPr>
              <a:t>); </a:t>
            </a:r>
            <a:r>
              <a:rPr lang="en-US" altLang="zh-CN" sz="2800" dirty="0">
                <a:solidFill>
                  <a:schemeClr val="accent2"/>
                </a:solidFill>
              </a:rPr>
              <a:t>/*</a:t>
            </a:r>
            <a:r>
              <a:rPr lang="zh-CN" altLang="en-US" sz="2800" dirty="0">
                <a:solidFill>
                  <a:schemeClr val="accent2"/>
                </a:solidFill>
              </a:rPr>
              <a:t>输入整数的值</a:t>
            </a:r>
            <a:r>
              <a:rPr lang="en-US" altLang="zh-CN" sz="2800" dirty="0">
                <a:solidFill>
                  <a:schemeClr val="accent2"/>
                </a:solidFill>
              </a:rPr>
              <a:t>*/</a:t>
            </a: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if  </a:t>
            </a:r>
            <a:r>
              <a:rPr lang="en-US" altLang="zh-CN" sz="2800" dirty="0">
                <a:solidFill>
                  <a:schemeClr val="tx1"/>
                </a:solidFill>
              </a:rPr>
              <a:t>( numb&gt;0)</a:t>
            </a:r>
            <a:r>
              <a:rPr lang="zh-CN" altLang="en-US" sz="2800" dirty="0">
                <a:solidFill>
                  <a:schemeClr val="tx1"/>
                </a:solidFill>
              </a:rPr>
              <a:t>  abs=numb</a:t>
            </a:r>
            <a:r>
              <a:rPr lang="en-US" altLang="zh-CN" sz="2800" dirty="0">
                <a:solidFill>
                  <a:schemeClr val="tx1"/>
                </a:solidFill>
              </a:rPr>
              <a:t>;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else</a:t>
            </a:r>
            <a:r>
              <a:rPr lang="zh-CN" altLang="en-US" sz="2800" dirty="0">
                <a:solidFill>
                  <a:schemeClr val="tx1"/>
                </a:solidFill>
              </a:rPr>
              <a:t>   abs= -numb</a:t>
            </a:r>
            <a:r>
              <a:rPr lang="en-US" altLang="zh-CN" sz="28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</a:t>
            </a: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zh-CN" sz="2800" dirty="0">
                <a:solidFill>
                  <a:srgbClr val="FF0000"/>
                </a:solidFill>
              </a:rPr>
              <a:t>printf </a:t>
            </a:r>
            <a:r>
              <a:rPr lang="zh-CN" altLang="zh-CN" sz="2800" dirty="0">
                <a:solidFill>
                  <a:schemeClr val="tx1"/>
                </a:solidFill>
              </a:rPr>
              <a:t>(“</a:t>
            </a:r>
            <a:r>
              <a:rPr lang="en-US" altLang="zh-CN" sz="2800" dirty="0">
                <a:solidFill>
                  <a:schemeClr val="tx1"/>
                </a:solidFill>
              </a:rPr>
              <a:t>numb </a:t>
            </a:r>
            <a:r>
              <a:rPr lang="zh-CN" altLang="en-US" sz="2800" dirty="0">
                <a:solidFill>
                  <a:schemeClr val="tx1"/>
                </a:solidFill>
              </a:rPr>
              <a:t>的绝对值是：</a:t>
            </a:r>
            <a:r>
              <a:rPr lang="en-US" altLang="zh-CN" sz="2800" dirty="0">
                <a:solidFill>
                  <a:schemeClr val="tx1"/>
                </a:solidFill>
              </a:rPr>
              <a:t>  %d\n</a:t>
            </a:r>
            <a:r>
              <a:rPr lang="zh-CN" altLang="zh-CN" sz="2800" dirty="0">
                <a:solidFill>
                  <a:schemeClr val="tx1"/>
                </a:solidFill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abs</a:t>
            </a:r>
            <a:r>
              <a:rPr lang="zh-CN" altLang="zh-CN" sz="2800" dirty="0">
                <a:solidFill>
                  <a:schemeClr val="tx1"/>
                </a:solidFill>
              </a:rPr>
              <a:t>);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return 0;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800080"/>
                </a:solidFill>
              </a:rPr>
              <a:t>}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79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6382" y="733623"/>
            <a:ext cx="7269939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第三个程序  求长方体的体积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27088" y="2133600"/>
            <a:ext cx="8001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算法：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1 </a:t>
            </a:r>
            <a:r>
              <a:rPr lang="zh-CN" altLang="en-US" sz="3200" dirty="0">
                <a:solidFill>
                  <a:schemeClr val="accent2"/>
                </a:solidFill>
              </a:rPr>
              <a:t>输入</a:t>
            </a:r>
            <a:r>
              <a:rPr lang="zh-CN" altLang="en-US" sz="3200" dirty="0">
                <a:solidFill>
                  <a:schemeClr val="tx1"/>
                </a:solidFill>
              </a:rPr>
              <a:t>三个实数</a:t>
            </a:r>
            <a:r>
              <a:rPr lang="en-US" altLang="zh-CN" sz="32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2 </a:t>
            </a:r>
            <a:r>
              <a:rPr lang="zh-CN" altLang="en-US" sz="3200" dirty="0">
                <a:solidFill>
                  <a:schemeClr val="accent2"/>
                </a:solidFill>
              </a:rPr>
              <a:t>运用体积计算公式：</a:t>
            </a:r>
            <a:r>
              <a:rPr lang="en-US" altLang="zh-CN" sz="3200" dirty="0">
                <a:solidFill>
                  <a:schemeClr val="accent2"/>
                </a:solidFill>
              </a:rPr>
              <a:t>V=a*b*c</a:t>
            </a:r>
            <a:r>
              <a:rPr lang="zh-CN" altLang="en-US" sz="3200" dirty="0">
                <a:solidFill>
                  <a:schemeClr val="tx1"/>
                </a:solidFill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3 </a:t>
            </a:r>
            <a:r>
              <a:rPr lang="zh-CN" altLang="en-US" sz="3200">
                <a:solidFill>
                  <a:schemeClr val="accent2"/>
                </a:solidFill>
              </a:rPr>
              <a:t>输出</a:t>
            </a:r>
            <a:r>
              <a:rPr lang="zh-CN" altLang="en-US" sz="3200">
                <a:solidFill>
                  <a:schemeClr val="tx1"/>
                </a:solidFill>
              </a:rPr>
              <a:t>体积。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828" y="308378"/>
            <a:ext cx="7812594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/*This program calculates the volume*/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	#include &lt;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	void main( )    /*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主函数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4	{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5	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x,y,z,v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;	                  /*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定义整型变量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7      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("%d %d %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d",&amp;x,&amp;y,&amp;z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);  /*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用键盘输入数据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8         v=volume(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x,y,z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);              	/*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volume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9	    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("v=%d\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n",v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);           	/*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输出体积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v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10	}</a:t>
            </a:r>
            <a:endParaRPr lang="zh-CN" altLang="zh-CN" sz="20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828" y="3716107"/>
            <a:ext cx="7812594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12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volume(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a,int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b,int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c)         /*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volume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13	{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14	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p;           	        /*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定义函数内使用变量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p*/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15		p=a*b*c;         	        /*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计算体积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16		return  (p);       	        /*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值返回调用处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17	}</a:t>
            </a:r>
            <a:endParaRPr lang="zh-CN" altLang="zh-CN" sz="20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7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F5D0A-167D-4D6E-A293-1144BF9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00BAE-9DAC-4C23-9E47-69D3DE5B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在屏幕上显示：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欢迎来到计算机世界！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请输入您的名字：</a:t>
            </a:r>
            <a:r>
              <a:rPr lang="en-US" altLang="zh-CN" b="1" dirty="0"/>
              <a:t>***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谢谢您光临！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已知</a:t>
            </a:r>
            <a:r>
              <a:rPr lang="en-US" altLang="zh-CN" b="1" dirty="0"/>
              <a:t>Pi=3.14,</a:t>
            </a:r>
            <a:r>
              <a:rPr lang="zh-CN" altLang="en-US" b="1" dirty="0"/>
              <a:t>请输入半径，求圆的周长</a:t>
            </a:r>
            <a:r>
              <a:rPr lang="en-US" altLang="zh-CN" b="1" dirty="0"/>
              <a:t>.</a:t>
            </a:r>
          </a:p>
          <a:p>
            <a:pPr marL="0" indent="0">
              <a:buNone/>
            </a:pPr>
            <a:r>
              <a:rPr lang="en-US" altLang="zh-CN" b="1"/>
              <a:t>3. </a:t>
            </a:r>
            <a:r>
              <a:rPr lang="zh-CN" altLang="en-US" b="1"/>
              <a:t>在</a:t>
            </a:r>
            <a:r>
              <a:rPr lang="zh-CN" altLang="en-US" b="1" dirty="0"/>
              <a:t>前一题基础上，输入高，求圆柱体体积和表面积。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4590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747845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48</TotalTime>
  <Words>316</Words>
  <Application>Microsoft Office PowerPoint</Application>
  <PresentationFormat>全屏显示(4:3)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黑体</vt:lpstr>
      <vt:lpstr>华文仿宋</vt:lpstr>
      <vt:lpstr>华文楷体</vt:lpstr>
      <vt:lpstr>宋体</vt:lpstr>
      <vt:lpstr>微软雅黑</vt:lpstr>
      <vt:lpstr>幼圆</vt:lpstr>
      <vt:lpstr>Arial</vt:lpstr>
      <vt:lpstr>Calibri</vt:lpstr>
      <vt:lpstr>Courier New</vt:lpstr>
      <vt:lpstr>Times New Roman</vt:lpstr>
      <vt:lpstr>Wingdings</vt:lpstr>
      <vt:lpstr>A000120140530A99PPBG</vt:lpstr>
      <vt:lpstr>程序设计基础</vt:lpstr>
      <vt:lpstr>C/C++程序的编译环境</vt:lpstr>
      <vt:lpstr>认识 C语言从运行这个程序开始</vt:lpstr>
      <vt:lpstr>PowerPoint 演示文稿</vt:lpstr>
      <vt:lpstr>PowerPoint 演示文稿</vt:lpstr>
      <vt:lpstr>PowerPoint 演示文稿</vt:lpstr>
      <vt:lpstr>PowerPoint 演示文稿</vt:lpstr>
      <vt:lpstr>课堂练习题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dai</dc:creator>
  <cp:lastModifiedBy>bo dai</cp:lastModifiedBy>
  <cp:revision>12</cp:revision>
  <dcterms:created xsi:type="dcterms:W3CDTF">2016-02-17T03:56:07Z</dcterms:created>
  <dcterms:modified xsi:type="dcterms:W3CDTF">2018-03-07T03:33:53Z</dcterms:modified>
</cp:coreProperties>
</file>