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1" b="39129"/>
          <a:stretch/>
        </p:blipFill>
        <p:spPr>
          <a:xfrm>
            <a:off x="1955800" y="4879859"/>
            <a:ext cx="10236200" cy="1978142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FBD-7D7D-43D3-ACB7-4C1E965937A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442-2401-4541-8B74-330EFC1667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075745" y="4073776"/>
            <a:ext cx="8274755" cy="59129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075745" y="2619844"/>
            <a:ext cx="8274755" cy="133492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" t="42878"/>
          <a:stretch/>
        </p:blipFill>
        <p:spPr>
          <a:xfrm>
            <a:off x="-12700" y="-12700"/>
            <a:ext cx="12090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97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FBD-7D7D-43D3-ACB7-4C1E965937A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442-2401-4541-8B74-330EFC166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FBD-7D7D-43D3-ACB7-4C1E965937A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442-2401-4541-8B74-330EFC166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9600" y="61519"/>
            <a:ext cx="10878259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5000" y="892175"/>
            <a:ext cx="10852859" cy="521335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FBD-7D7D-43D3-ACB7-4C1E965937A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442-2401-4541-8B74-330EFC166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FBD-7D7D-43D3-ACB7-4C1E965937A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442-2401-4541-8B74-330EFC166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50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FBD-7D7D-43D3-ACB7-4C1E965937A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442-2401-4541-8B74-330EFC166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5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FBD-7D7D-43D3-ACB7-4C1E965937A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442-2401-4541-8B74-330EFC166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FBD-7D7D-43D3-ACB7-4C1E965937A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442-2401-4541-8B74-330EFC166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75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FBD-7D7D-43D3-ACB7-4C1E965937A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442-2401-4541-8B74-330EFC166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2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FBD-7D7D-43D3-ACB7-4C1E965937A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442-2401-4541-8B74-330EFC166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6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4FBD-7D7D-43D3-ACB7-4C1E965937A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442-2401-4541-8B74-330EFC166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5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" name="图片 12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79" r="3531" b="-8020"/>
          <a:stretch/>
        </p:blipFill>
        <p:spPr>
          <a:xfrm flipH="1" flipV="1">
            <a:off x="0" y="5168900"/>
            <a:ext cx="10804878" cy="16891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4FBD-7D7D-43D3-ACB7-4C1E965937AC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A442-2401-4541-8B74-330EFC1667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5000" y="930275"/>
            <a:ext cx="10852859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14591" y="99660"/>
            <a:ext cx="1090046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4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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码图使用说明</a:t>
            </a:r>
          </a:p>
        </p:txBody>
      </p:sp>
    </p:spTree>
    <p:extLst>
      <p:ext uri="{BB962C8B-B14F-4D97-AF65-F5344CB8AC3E}">
        <p14:creationId xmlns:p14="http://schemas.microsoft.com/office/powerpoint/2010/main" val="148143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8" y="2387637"/>
            <a:ext cx="11471346" cy="222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8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2476500"/>
            <a:ext cx="95726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6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14" y="61519"/>
            <a:ext cx="10002880" cy="664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4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提交后确定，就可以看到分数，点击查看按钮就可以看错误提示信息，修改后再次提交，直到分数满意为止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51" y="2842772"/>
            <a:ext cx="9830155" cy="8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2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码图从第三章开始，分成练习题和作业。练习题不占总分，作业才占总分比例。在有时间的情况下，尽量练习题和作业都做，如果时间不够，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作业必须完成。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特别注意，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考虑同学们的各种情况，作业难度和数量都属于中低，练习题是各种难度的都有，题量也普遍比较大。所以建议先做作业，再做练习题，练习题不会或者没有拿到满分的，后面学了新的知识还可以回头再做。如果没有足够的编程训练，编程能力提高有限，程序设计技术水平主要靠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量变到质变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的。</a:t>
            </a:r>
            <a:b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</a:b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52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j-ea"/>
              </a:rPr>
              <a:t>码图要仔细根据题目要求完成，</a:t>
            </a: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特别注意不要有多余的输出</a:t>
            </a:r>
            <a:r>
              <a:rPr lang="zh-CN" altLang="en-US" b="1" dirty="0">
                <a:solidFill>
                  <a:schemeClr val="tx1"/>
                </a:solidFill>
                <a:latin typeface="+mj-ea"/>
              </a:rPr>
              <a:t>，一些友好的提示信息：请输入两个整数 等等之类的都要删除；输出数据的时候，直接只输出数据，不要输出其他任何信息，比如求立方体体积，就只需要输出 </a:t>
            </a:r>
            <a:r>
              <a:rPr lang="en-US" altLang="zh-CN" b="1" dirty="0" err="1">
                <a:solidFill>
                  <a:schemeClr val="tx1"/>
                </a:solidFill>
                <a:latin typeface="+mj-ea"/>
              </a:rPr>
              <a:t>printf</a:t>
            </a:r>
            <a:r>
              <a:rPr lang="en-US" altLang="zh-CN" b="1" dirty="0">
                <a:solidFill>
                  <a:schemeClr val="tx1"/>
                </a:solidFill>
                <a:latin typeface="+mj-ea"/>
              </a:rPr>
              <a:t>("%</a:t>
            </a:r>
            <a:r>
              <a:rPr lang="en-US" altLang="zh-CN" b="1" dirty="0" err="1">
                <a:solidFill>
                  <a:schemeClr val="tx1"/>
                </a:solidFill>
                <a:latin typeface="+mj-ea"/>
              </a:rPr>
              <a:t>d",V</a:t>
            </a:r>
            <a:r>
              <a:rPr lang="en-US" altLang="zh-CN" b="1" dirty="0">
                <a:solidFill>
                  <a:schemeClr val="tx1"/>
                </a:solidFill>
                <a:latin typeface="+mj-ea"/>
              </a:rPr>
              <a:t>);</a:t>
            </a:r>
            <a:r>
              <a:rPr lang="zh-CN" altLang="en-US" b="1" dirty="0">
                <a:solidFill>
                  <a:schemeClr val="tx1"/>
                </a:solidFill>
                <a:latin typeface="+mj-ea"/>
              </a:rPr>
              <a:t>不要输出</a:t>
            </a:r>
            <a:r>
              <a:rPr lang="en-US" altLang="zh-CN" b="1" dirty="0" err="1">
                <a:solidFill>
                  <a:schemeClr val="tx1"/>
                </a:solidFill>
                <a:latin typeface="+mj-ea"/>
              </a:rPr>
              <a:t>printf</a:t>
            </a:r>
            <a:r>
              <a:rPr lang="en-US" altLang="zh-CN" b="1" dirty="0">
                <a:solidFill>
                  <a:schemeClr val="tx1"/>
                </a:solidFill>
                <a:latin typeface="+mj-ea"/>
              </a:rPr>
              <a:t>("V=%</a:t>
            </a:r>
            <a:r>
              <a:rPr lang="en-US" altLang="zh-CN" b="1" dirty="0" err="1">
                <a:solidFill>
                  <a:schemeClr val="tx1"/>
                </a:solidFill>
                <a:latin typeface="+mj-ea"/>
              </a:rPr>
              <a:t>d",V</a:t>
            </a:r>
            <a:r>
              <a:rPr lang="en-US" altLang="zh-CN" b="1" dirty="0">
                <a:solidFill>
                  <a:schemeClr val="tx1"/>
                </a:solidFill>
                <a:latin typeface="+mj-ea"/>
              </a:rPr>
              <a:t>);</a:t>
            </a:r>
            <a:br>
              <a:rPr lang="zh-CN" altLang="en-US" b="1" dirty="0">
                <a:solidFill>
                  <a:schemeClr val="tx1"/>
                </a:solidFill>
                <a:latin typeface="+mj-ea"/>
              </a:rPr>
            </a:br>
            <a:r>
              <a:rPr lang="zh-CN" altLang="en-US" b="1" dirty="0">
                <a:solidFill>
                  <a:schemeClr val="tx1"/>
                </a:solidFill>
                <a:latin typeface="+mj-ea"/>
              </a:rPr>
              <a:t>输出多个数据，要注意数据之间是用空格还是逗号分隔，特别是最后一个数据是不是不能有逗号或者空，直接输出回车等等要求。</a:t>
            </a:r>
            <a:br>
              <a:rPr lang="zh-CN" altLang="en-US" b="1" dirty="0">
                <a:solidFill>
                  <a:schemeClr val="tx1"/>
                </a:solidFill>
                <a:latin typeface="+mj-ea"/>
              </a:rPr>
            </a:br>
            <a:r>
              <a:rPr lang="zh-CN" altLang="en-US" b="1" dirty="0">
                <a:solidFill>
                  <a:schemeClr val="tx1"/>
                </a:solidFill>
                <a:latin typeface="+mj-ea"/>
              </a:rPr>
              <a:t>平时</a:t>
            </a:r>
            <a:r>
              <a:rPr lang="en-US" altLang="zh-CN" b="1" dirty="0">
                <a:solidFill>
                  <a:schemeClr val="tx1"/>
                </a:solidFill>
                <a:latin typeface="+mj-ea"/>
              </a:rPr>
              <a:t>vs2015</a:t>
            </a:r>
            <a:r>
              <a:rPr lang="zh-CN" altLang="en-US" b="1" dirty="0">
                <a:solidFill>
                  <a:schemeClr val="tx1"/>
                </a:solidFill>
                <a:latin typeface="+mj-ea"/>
              </a:rPr>
              <a:t>里面使用的安全</a:t>
            </a:r>
            <a:r>
              <a:rPr lang="en-US" altLang="zh-CN" b="1" dirty="0" err="1">
                <a:solidFill>
                  <a:srgbClr val="FF0000"/>
                </a:solidFill>
                <a:latin typeface="+mj-ea"/>
              </a:rPr>
              <a:t>scanf_s</a:t>
            </a: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等函数，要换成</a:t>
            </a:r>
            <a:r>
              <a:rPr lang="en-US" altLang="zh-CN" b="1" dirty="0" err="1">
                <a:solidFill>
                  <a:srgbClr val="FF0000"/>
                </a:solidFill>
                <a:latin typeface="+mj-ea"/>
              </a:rPr>
              <a:t>scanf</a:t>
            </a:r>
            <a:r>
              <a:rPr lang="zh-CN" altLang="en-US" b="1" dirty="0">
                <a:solidFill>
                  <a:schemeClr val="tx1"/>
                </a:solidFill>
                <a:latin typeface="+mj-ea"/>
              </a:rPr>
              <a:t>，避免出问题。</a:t>
            </a:r>
            <a:br>
              <a:rPr lang="zh-CN" altLang="en-US" b="1" dirty="0">
                <a:solidFill>
                  <a:schemeClr val="tx1"/>
                </a:solidFill>
                <a:latin typeface="+mj-ea"/>
              </a:rPr>
            </a:br>
            <a:r>
              <a:rPr lang="zh-CN" altLang="en-US" b="1" dirty="0">
                <a:solidFill>
                  <a:schemeClr val="tx1"/>
                </a:solidFill>
                <a:latin typeface="+mj-ea"/>
              </a:rPr>
              <a:t>一些计算，要注意不要超时，尽量进行优化后再计算，比如</a:t>
            </a:r>
            <a:r>
              <a:rPr lang="en-US" altLang="zh-CN" b="1" dirty="0" err="1">
                <a:solidFill>
                  <a:schemeClr val="tx1"/>
                </a:solidFill>
                <a:latin typeface="+mj-ea"/>
              </a:rPr>
              <a:t>e^x</a:t>
            </a:r>
            <a:r>
              <a:rPr lang="en-US" altLang="zh-CN" b="1" dirty="0">
                <a:solidFill>
                  <a:schemeClr val="tx1"/>
                </a:solidFill>
                <a:latin typeface="+mj-ea"/>
              </a:rPr>
              <a:t>=1+x+x^2/2!+,,,</a:t>
            </a:r>
            <a:r>
              <a:rPr lang="zh-CN" altLang="en-US" b="1" dirty="0">
                <a:solidFill>
                  <a:schemeClr val="tx1"/>
                </a:solidFill>
                <a:latin typeface="+mj-ea"/>
              </a:rPr>
              <a:t>这道题，</a:t>
            </a:r>
            <a:r>
              <a:rPr lang="en-US" altLang="zh-CN" b="1" dirty="0" err="1">
                <a:solidFill>
                  <a:schemeClr val="tx1"/>
                </a:solidFill>
                <a:latin typeface="+mj-ea"/>
              </a:rPr>
              <a:t>x^n</a:t>
            </a:r>
            <a:r>
              <a:rPr lang="zh-CN" altLang="en-US" b="1" dirty="0">
                <a:solidFill>
                  <a:schemeClr val="tx1"/>
                </a:solidFill>
                <a:latin typeface="+mj-ea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latin typeface="+mj-ea"/>
              </a:rPr>
              <a:t>n!</a:t>
            </a:r>
            <a:r>
              <a:rPr lang="zh-CN" altLang="en-US" b="1" dirty="0">
                <a:solidFill>
                  <a:schemeClr val="tx1"/>
                </a:solidFill>
                <a:latin typeface="+mj-ea"/>
              </a:rPr>
              <a:t>，随着</a:t>
            </a:r>
            <a:r>
              <a:rPr lang="en-US" altLang="zh-CN" b="1" dirty="0">
                <a:solidFill>
                  <a:schemeClr val="tx1"/>
                </a:solidFill>
                <a:latin typeface="+mj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+mj-ea"/>
              </a:rPr>
              <a:t>增大，</a:t>
            </a:r>
            <a:r>
              <a:rPr lang="en-US" altLang="zh-CN" b="1" dirty="0" err="1">
                <a:solidFill>
                  <a:schemeClr val="tx1"/>
                </a:solidFill>
                <a:latin typeface="+mj-ea"/>
              </a:rPr>
              <a:t>x^n</a:t>
            </a:r>
            <a:r>
              <a:rPr lang="zh-CN" altLang="en-US" b="1" dirty="0">
                <a:solidFill>
                  <a:schemeClr val="tx1"/>
                </a:solidFill>
                <a:latin typeface="+mj-ea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latin typeface="+mj-ea"/>
              </a:rPr>
              <a:t>n!</a:t>
            </a:r>
            <a:r>
              <a:rPr lang="zh-CN" altLang="en-US" b="1" dirty="0">
                <a:solidFill>
                  <a:schemeClr val="tx1"/>
                </a:solidFill>
                <a:latin typeface="+mj-ea"/>
              </a:rPr>
              <a:t>的计算时间会越来越大，但如果您能够利用前一次计算结果，则计算时间就会很小。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8551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网址：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http://matu.bitmen.org/aptat/</a:t>
            </a:r>
            <a:br>
              <a:rPr lang="en-US" altLang="zh-CN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dirty="0"/>
              <a:t>          http://222.197.179.3:1024/aptat/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83" y="1644650"/>
            <a:ext cx="9268178" cy="5213350"/>
          </a:xfrm>
        </p:spPr>
      </p:pic>
      <p:sp>
        <p:nvSpPr>
          <p:cNvPr id="5" name="文本框 4"/>
          <p:cNvSpPr txBox="1"/>
          <p:nvPr/>
        </p:nvSpPr>
        <p:spPr>
          <a:xfrm>
            <a:off x="958788" y="952420"/>
            <a:ext cx="1031585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注意：如果不能进入码图绿色页面，最大可能性是网络不通，或者网址错误，比如输成</a:t>
            </a:r>
            <a:r>
              <a:rPr lang="en-US" altLang="zh-CN" sz="18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bitman</a:t>
            </a:r>
            <a:r>
              <a:rPr lang="zh-CN" altLang="en-US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.com</a:t>
            </a:r>
            <a:r>
              <a:rPr lang="zh-CN" altLang="en-US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apata</a:t>
            </a:r>
            <a:r>
              <a:rPr lang="zh-CN" altLang="en-US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242121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账号就是您的学号，密码就是</a:t>
            </a:r>
            <a:r>
              <a:rPr lang="en-US" altLang="zh-CN" dirty="0"/>
              <a:t>12345678</a:t>
            </a:r>
            <a:br>
              <a:rPr lang="en-US" altLang="zh-CN" dirty="0"/>
            </a:br>
            <a:r>
              <a:rPr lang="zh-CN" altLang="en-US" dirty="0"/>
              <a:t>学号有字母的，每一个字母用</a:t>
            </a:r>
            <a:r>
              <a:rPr lang="en-US" altLang="zh-CN" dirty="0"/>
              <a:t>9</a:t>
            </a:r>
            <a:r>
              <a:rPr lang="zh-CN" altLang="en-US" dirty="0"/>
              <a:t>代替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40" y="1034218"/>
            <a:ext cx="9268178" cy="5213350"/>
          </a:xfrm>
        </p:spPr>
      </p:pic>
    </p:spTree>
    <p:extLst>
      <p:ext uri="{BB962C8B-B14F-4D97-AF65-F5344CB8AC3E}">
        <p14:creationId xmlns:p14="http://schemas.microsoft.com/office/powerpoint/2010/main" val="149290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86" y="892175"/>
            <a:ext cx="9268178" cy="5213350"/>
          </a:xfrm>
        </p:spPr>
      </p:pic>
    </p:spTree>
    <p:extLst>
      <p:ext uri="{BB962C8B-B14F-4D97-AF65-F5344CB8AC3E}">
        <p14:creationId xmlns:p14="http://schemas.microsoft.com/office/powerpoint/2010/main" val="103154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必须通过课程中心</a:t>
            </a:r>
            <a:r>
              <a:rPr lang="en-US" altLang="zh-CN" dirty="0"/>
              <a:t>-》</a:t>
            </a:r>
            <a:r>
              <a:rPr lang="zh-CN" altLang="en-US" dirty="0"/>
              <a:t>我的课程</a:t>
            </a:r>
            <a:r>
              <a:rPr lang="en-US" altLang="zh-CN" dirty="0"/>
              <a:t>-》C</a:t>
            </a:r>
            <a:r>
              <a:rPr lang="zh-CN" altLang="en-US" dirty="0"/>
              <a:t>语言</a:t>
            </a:r>
            <a:r>
              <a:rPr lang="en-US" altLang="zh-CN" dirty="0"/>
              <a:t>-》</a:t>
            </a:r>
            <a:r>
              <a:rPr lang="zh-CN" altLang="en-US" dirty="0"/>
              <a:t>班级列表进入答题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86" y="892175"/>
            <a:ext cx="9268178" cy="5213350"/>
          </a:xfrm>
        </p:spPr>
      </p:pic>
    </p:spTree>
    <p:extLst>
      <p:ext uri="{BB962C8B-B14F-4D97-AF65-F5344CB8AC3E}">
        <p14:creationId xmlns:p14="http://schemas.microsoft.com/office/powerpoint/2010/main" val="228706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不同同学班级列表个数不一定相同，选择今年的程序设计班的作业列表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224087"/>
            <a:ext cx="10496550" cy="24098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E75294-5033-485E-9CBD-13BD3C4D5E6F}"/>
              </a:ext>
            </a:extLst>
          </p:cNvPr>
          <p:cNvSpPr txBox="1"/>
          <p:nvPr/>
        </p:nvSpPr>
        <p:spPr>
          <a:xfrm>
            <a:off x="5613400" y="4360334"/>
            <a:ext cx="2783980" cy="3724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2017-2018-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程序设计基础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戴波</a:t>
            </a:r>
          </a:p>
        </p:txBody>
      </p:sp>
    </p:spTree>
    <p:extLst>
      <p:ext uri="{BB962C8B-B14F-4D97-AF65-F5344CB8AC3E}">
        <p14:creationId xmlns:p14="http://schemas.microsoft.com/office/powerpoint/2010/main" val="205964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98" y="1765300"/>
            <a:ext cx="11394551" cy="28693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D5FEC5-75AA-4B11-B45A-88FEA0DA4628}"/>
              </a:ext>
            </a:extLst>
          </p:cNvPr>
          <p:cNvSpPr txBox="1"/>
          <p:nvPr/>
        </p:nvSpPr>
        <p:spPr>
          <a:xfrm>
            <a:off x="3480318" y="4264090"/>
            <a:ext cx="7837715" cy="932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我们只要求完成前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章的作业，练习题建议做，可以抵同一章作业的部分分数。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每进入下一章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周之后，作业成绩会记录一次，每多一周，会在总成绩基础上增扣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5%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的延时分，然后取多次分数的最高分。</a:t>
            </a:r>
          </a:p>
        </p:txBody>
      </p:sp>
    </p:spTree>
    <p:extLst>
      <p:ext uri="{BB962C8B-B14F-4D97-AF65-F5344CB8AC3E}">
        <p14:creationId xmlns:p14="http://schemas.microsoft.com/office/powerpoint/2010/main" val="23944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选择对应章的题目列表进入，比如我们这里进入第一章的题目列表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9" y="2021145"/>
            <a:ext cx="12160561" cy="32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9" y="2884607"/>
            <a:ext cx="11638664" cy="12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0243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77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61F26"/>
      </a:accent1>
      <a:accent2>
        <a:srgbClr val="EA9B26"/>
      </a:accent2>
      <a:accent3>
        <a:srgbClr val="D36D8D"/>
      </a:accent3>
      <a:accent4>
        <a:srgbClr val="D46E5A"/>
      </a:accent4>
      <a:accent5>
        <a:srgbClr val="AA5ED4"/>
      </a:accent5>
      <a:accent6>
        <a:srgbClr val="5D824A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A000120151104A09KPBG</Template>
  <TotalTime>60</TotalTime>
  <Words>411</Words>
  <Application>Microsoft Office PowerPoint</Application>
  <PresentationFormat>宽屏</PresentationFormat>
  <Paragraphs>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幼圆</vt:lpstr>
      <vt:lpstr>Arial</vt:lpstr>
      <vt:lpstr>Calibri</vt:lpstr>
      <vt:lpstr>Wingdings</vt:lpstr>
      <vt:lpstr>A000120140530A99PPBG</vt:lpstr>
      <vt:lpstr>码图使用说明</vt:lpstr>
      <vt:lpstr>网址：http://matu.bitmen.org/aptat/           http://222.197.179.3:1024/aptat/</vt:lpstr>
      <vt:lpstr>账号就是您的学号，密码就是12345678 学号有字母的，每一个字母用9代替</vt:lpstr>
      <vt:lpstr>PowerPoint 演示文稿</vt:lpstr>
      <vt:lpstr>必须通过课程中心-》我的课程-》C语言-》班级列表进入答题</vt:lpstr>
      <vt:lpstr>不同同学班级列表个数不一定相同，选择今年的程序设计班的作业列表</vt:lpstr>
      <vt:lpstr>PowerPoint 演示文稿</vt:lpstr>
      <vt:lpstr>选择对应章的题目列表进入，比如我们这里进入第一章的题目列表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注意事项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码图使用说明</dc:title>
  <dc:creator>bo dai</dc:creator>
  <cp:lastModifiedBy>bo dai</cp:lastModifiedBy>
  <cp:revision>12</cp:revision>
  <dcterms:created xsi:type="dcterms:W3CDTF">2017-03-02T05:26:49Z</dcterms:created>
  <dcterms:modified xsi:type="dcterms:W3CDTF">2018-03-07T03:25:35Z</dcterms:modified>
</cp:coreProperties>
</file>