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7" r:id="rId23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8E3AE-C3A7-4513-AB52-881847C114AE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08901-50B7-4203-ADFF-40FBC5472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9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001FF9-374E-4C2C-A726-C873E5D3B4A0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1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16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4"/>
                </a:solidFill>
              </a:rPr>
              <a:t>【</a:t>
            </a:r>
            <a:r>
              <a:rPr lang="zh-CN" altLang="en-US" dirty="0">
                <a:solidFill>
                  <a:schemeClr val="accent4"/>
                </a:solidFill>
              </a:rPr>
              <a:t>例</a:t>
            </a:r>
            <a:r>
              <a:rPr lang="en-US" altLang="zh-CN" dirty="0">
                <a:solidFill>
                  <a:schemeClr val="accent4"/>
                </a:solidFill>
              </a:rPr>
              <a:t>】</a:t>
            </a:r>
            <a:r>
              <a:rPr lang="zh-CN" altLang="en-US" dirty="0">
                <a:solidFill>
                  <a:schemeClr val="accent4"/>
                </a:solidFill>
              </a:rPr>
              <a:t>演示类型强转运算符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32F-380A-4F58-9AFA-99792447B2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3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类型转换与强制转换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32F-380A-4F58-9AFA-99792447B2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9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表达式与运算符优先级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032F-380A-4F58-9AFA-99792447B2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7286577" y="1083176"/>
            <a:ext cx="3609145" cy="5206435"/>
            <a:chOff x="5233259" y="1100102"/>
            <a:chExt cx="3609145" cy="5206435"/>
          </a:xfrm>
        </p:grpSpPr>
        <p:sp>
          <p:nvSpPr>
            <p:cNvPr id="75" name="椭圆 74"/>
            <p:cNvSpPr/>
            <p:nvPr/>
          </p:nvSpPr>
          <p:spPr>
            <a:xfrm>
              <a:off x="5233259" y="1528993"/>
              <a:ext cx="1892808" cy="189280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259" y="1100102"/>
              <a:ext cx="3609145" cy="5206435"/>
            </a:xfrm>
            <a:prstGeom prst="rect">
              <a:avLst/>
            </a:prstGeom>
          </p:spPr>
        </p:pic>
      </p:grpSp>
      <p:sp>
        <p:nvSpPr>
          <p:cNvPr id="77" name="矩形 11"/>
          <p:cNvSpPr/>
          <p:nvPr/>
        </p:nvSpPr>
        <p:spPr>
          <a:xfrm>
            <a:off x="62689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939109" y="4530836"/>
            <a:ext cx="6141141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939109" y="1962150"/>
            <a:ext cx="6141141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6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1320461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0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79499" y="252019"/>
            <a:ext cx="1061156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2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900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6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6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39" y="-8353"/>
            <a:ext cx="12241164" cy="6894273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87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6339" y="-8353"/>
            <a:ext cx="12241164" cy="68942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C7EB-4885-46EC-93A8-925FFEFF06B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431F-C097-4185-B3F3-81E87EE576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0400" y="11334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65199" y="264719"/>
            <a:ext cx="10725861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349685"/>
            <a:ext cx="751840" cy="53025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22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lang="zh-CN" altLang="en-US" sz="28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程序设计基础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C&amp;C++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3993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00252" y="1340112"/>
            <a:ext cx="6444716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kern="100"/>
              <a:t>11.  </a:t>
            </a:r>
            <a:r>
              <a:rPr lang="zh-CN" altLang="zh-CN" sz="2800" kern="100" dirty="0">
                <a:ea typeface="黑体" panose="02010609060101010101" pitchFamily="49" charset="-122"/>
                <a:cs typeface="Arial" panose="020B0604020202020204" pitchFamily="34" charset="0"/>
              </a:rPr>
              <a:t>用 </a:t>
            </a:r>
            <a:r>
              <a:rPr lang="en-US" altLang="zh-CN" sz="2800" kern="100" dirty="0">
                <a:ea typeface="黑体" panose="02010609060101010101" pitchFamily="49" charset="-122"/>
              </a:rPr>
              <a:t>C </a:t>
            </a:r>
            <a:r>
              <a:rPr lang="zh-CN" altLang="zh-CN" sz="2800" kern="100" dirty="0">
                <a:ea typeface="黑体" panose="02010609060101010101" pitchFamily="49" charset="-122"/>
                <a:cs typeface="Arial" panose="020B0604020202020204" pitchFamily="34" charset="0"/>
              </a:rPr>
              <a:t>语言描述下列命题。</a:t>
            </a:r>
            <a:br>
              <a:rPr lang="en-US" altLang="zh-CN" sz="2800" kern="100" dirty="0"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1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 err="1"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 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小于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j 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或小于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k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br>
              <a:rPr lang="en-US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2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 err="1"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 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和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j 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都小于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k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br>
              <a:rPr lang="en-US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3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 err="1"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 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和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j 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中有一个小于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k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br>
              <a:rPr lang="en-US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4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 err="1"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 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是非正整数。</a:t>
            </a:r>
            <a:br>
              <a:rPr lang="en-US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5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 err="1"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 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是奇数。</a:t>
            </a:r>
            <a:br>
              <a:rPr lang="en-US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6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 err="1"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 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不能被</a:t>
            </a:r>
            <a:r>
              <a:rPr lang="zh-CN" altLang="zh-CN" sz="28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latin typeface="TimesNewRoman"/>
                <a:cs typeface="Arial" panose="020B0604020202020204" pitchFamily="34" charset="0"/>
              </a:rPr>
              <a:t>j </a:t>
            </a:r>
            <a:r>
              <a:rPr lang="zh-CN" altLang="zh-CN" sz="2800" kern="100" dirty="0">
                <a:latin typeface="Calibri" panose="020F0502020204030204" pitchFamily="34" charset="0"/>
                <a:cs typeface="Arial" panose="020B0604020202020204" pitchFamily="34" charset="0"/>
              </a:rPr>
              <a:t>整除。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3204402" y="494116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algn="just"/>
            <a:br>
              <a:rPr lang="en-US" altLang="zh-CN" sz="2100" b="1" kern="100" dirty="0">
                <a:solidFill>
                  <a:srgbClr val="FFFF00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zh-CN" altLang="zh-CN" sz="2100" b="1" kern="100" dirty="0">
              <a:solidFill>
                <a:srgbClr val="FFFF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3163" y="1912073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1 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 </a:t>
            </a:r>
            <a:r>
              <a:rPr lang="en-US" altLang="zh-CN" b="1" kern="100" dirty="0" err="1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&lt;j||</a:t>
            </a:r>
            <a:r>
              <a:rPr lang="en-US" altLang="zh-CN" b="1" kern="100" dirty="0" err="1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&lt;k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；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6599" y="2485427"/>
            <a:ext cx="2650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 </a:t>
            </a:r>
            <a:r>
              <a:rPr lang="en-US" altLang="zh-CN" b="1" kern="100" dirty="0" err="1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&lt;k&amp;&amp;j&lt;k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0204" y="2980208"/>
            <a:ext cx="2650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 </a:t>
            </a:r>
            <a:r>
              <a:rPr lang="en-US" altLang="zh-CN" b="1" kern="100" dirty="0" err="1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&lt;k||j&lt;k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2707" y="3514961"/>
            <a:ext cx="2962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4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 </a:t>
            </a:r>
            <a:r>
              <a:rPr lang="en-US" altLang="zh-CN" b="1" kern="100" dirty="0" err="1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int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 </a:t>
            </a:r>
            <a:r>
              <a:rPr lang="en-US" altLang="zh-CN" b="1" kern="100" dirty="0" err="1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; </a:t>
            </a:r>
            <a:r>
              <a:rPr lang="en-US" altLang="zh-CN" b="1" kern="100" dirty="0" err="1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&lt;=0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6040" y="3967583"/>
            <a:ext cx="3496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5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 </a:t>
            </a:r>
            <a:r>
              <a:rPr lang="en-US" altLang="zh-CN" b="1" kern="100" dirty="0" err="1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int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 </a:t>
            </a:r>
            <a:r>
              <a:rPr lang="en-US" altLang="zh-CN" b="1" kern="100" dirty="0" err="1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i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; i%2==1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；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43589" y="4511379"/>
            <a:ext cx="220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algn="just"/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6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 </a:t>
            </a:r>
            <a:r>
              <a:rPr lang="en-US" altLang="zh-CN" b="1" kern="100" dirty="0" err="1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i%j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!=0</a:t>
            </a:r>
            <a:endParaRPr lang="zh-CN" altLang="zh-CN" b="1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7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1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955145-CE76-499A-B877-3F1621F70B43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2018/3/15</a:t>
            </a:fld>
            <a:endParaRPr lang="zh-CN" altLang="zh-CN"/>
          </a:p>
        </p:txBody>
      </p:sp>
      <p:sp>
        <p:nvSpPr>
          <p:cNvPr id="15363" name="页脚占位符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/>
              <a:t>电子科技大学计算机学院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2769395" y="1651397"/>
            <a:ext cx="6755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 b="0">
              <a:latin typeface="Goudy Old Style" panose="02020502050305020303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2997995" y="1708547"/>
            <a:ext cx="62412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 b="0">
              <a:latin typeface="Goudy Old Style" panose="02020502050305020303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3253979" y="1744267"/>
            <a:ext cx="5932884" cy="33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zh-CN" sz="1350" b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1951526" y="376373"/>
            <a:ext cx="9892542" cy="442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b="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CN" b="0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zh-CN" altLang="zh-CN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0" dirty="0">
                <a:solidFill>
                  <a:schemeClr val="accent1">
                    <a:lumMod val="50000"/>
                  </a:schemeClr>
                </a:solidFill>
              </a:rPr>
              <a:t>阅读程序写答案</a:t>
            </a:r>
            <a:r>
              <a:rPr lang="en-US" altLang="zh-CN" b="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zh-CN" altLang="zh-CN" b="0" dirty="0">
                <a:solidFill>
                  <a:schemeClr val="accent1">
                    <a:lumMod val="50000"/>
                  </a:schemeClr>
                </a:solidFill>
              </a:rPr>
              <a:t>整数的不同进制数表示及转换。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b="0" dirty="0"/>
              <a:t>main( 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b="0" dirty="0"/>
              <a:t>   {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b="0" dirty="0"/>
              <a:t>       printf("%d %x %o\n",125,125,125);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b="0" dirty="0"/>
              <a:t>       printf("%d %x %o\n",045,045,045);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b="0" dirty="0"/>
              <a:t>       printf("%d %x %o\n",</a:t>
            </a:r>
            <a:endParaRPr lang="en-US" altLang="zh-CN" b="0" dirty="0"/>
          </a:p>
          <a:p>
            <a:pPr algn="just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b="0" dirty="0"/>
              <a:t>                        </a:t>
            </a:r>
            <a:r>
              <a:rPr lang="zh-CN" altLang="zh-CN" b="0" dirty="0"/>
              <a:t>0x32,0x32,0x32);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b="0" dirty="0"/>
              <a:t>    }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endParaRPr lang="zh-CN" altLang="zh-CN" b="0" dirty="0"/>
          </a:p>
        </p:txBody>
      </p:sp>
      <p:sp>
        <p:nvSpPr>
          <p:cNvPr id="16392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553325" y="5572125"/>
            <a:ext cx="342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0">
              <a:latin typeface="Goudy Old Style" panose="02020502050305020303" pitchFamily="18" charset="0"/>
              <a:ea typeface="宋体" panose="02010600030101010101" pitchFamily="2" charset="-122"/>
            </a:endParaRPr>
          </a:p>
        </p:txBody>
      </p:sp>
      <p:sp>
        <p:nvSpPr>
          <p:cNvPr id="16393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996238" y="5557838"/>
            <a:ext cx="342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0">
              <a:latin typeface="Goudy Old Style" panose="02020502050305020303" pitchFamily="18" charset="0"/>
              <a:ea typeface="宋体" panose="02010600030101010101" pitchFamily="2" charset="-122"/>
            </a:endParaRPr>
          </a:p>
        </p:txBody>
      </p:sp>
      <p:sp>
        <p:nvSpPr>
          <p:cNvPr id="16394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524876" y="5529263"/>
            <a:ext cx="771525" cy="342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 b="0">
              <a:latin typeface="Goudy Old Style" panose="020205020503050203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067050" y="4422859"/>
            <a:ext cx="3429000" cy="15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sz="2800" b="0" dirty="0">
                <a:solidFill>
                  <a:srgbClr val="FF0000"/>
                </a:solidFill>
              </a:rPr>
              <a:t>执行结果: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sz="2400" b="0" dirty="0"/>
              <a:t>    125    7d   175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sz="2400" b="0" dirty="0"/>
              <a:t>     37    25    45</a:t>
            </a:r>
          </a:p>
          <a:p>
            <a:pPr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zh-CN" sz="2400" b="0" dirty="0"/>
              <a:t>     50    32    62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62536" y="2845437"/>
            <a:ext cx="7244291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</a:rPr>
              <a:t>进制转换为</a:t>
            </a:r>
            <a:r>
              <a:rPr lang="en-US" altLang="zh-CN" sz="3200" b="1" dirty="0">
                <a:solidFill>
                  <a:srgbClr val="FF0000"/>
                </a:solidFill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</a:rPr>
              <a:t>进制，采用除</a:t>
            </a:r>
            <a:r>
              <a:rPr lang="en-US" altLang="zh-CN" sz="3200" b="1" dirty="0">
                <a:solidFill>
                  <a:srgbClr val="FF0000"/>
                </a:solidFill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</a:rPr>
              <a:t>取余法。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其他</a:t>
            </a:r>
            <a:r>
              <a:rPr lang="en-US" altLang="zh-CN" sz="3200" b="1" dirty="0">
                <a:solidFill>
                  <a:srgbClr val="FF0000"/>
                </a:solidFill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</a:rPr>
              <a:t>进制转换为</a:t>
            </a:r>
            <a:r>
              <a:rPr lang="en-US" altLang="zh-CN" sz="3200" b="1" dirty="0">
                <a:solidFill>
                  <a:srgbClr val="FF0000"/>
                </a:solidFill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</a:rPr>
              <a:t>进制，采用</a:t>
            </a:r>
            <a:r>
              <a:rPr lang="en-US" altLang="zh-CN" sz="3200" b="1" dirty="0">
                <a:solidFill>
                  <a:srgbClr val="FF0000"/>
                </a:solidFill>
              </a:rPr>
              <a:t>sum(</a:t>
            </a:r>
            <a:r>
              <a:rPr lang="en-US" altLang="zh-CN" sz="3200" b="1" dirty="0" err="1">
                <a:solidFill>
                  <a:srgbClr val="FF0000"/>
                </a:solidFill>
              </a:rPr>
              <a:t>x^t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9272" y="-205356"/>
            <a:ext cx="6644888" cy="1197133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13.</a:t>
            </a:r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判断下面程序段的表达式的正误</a:t>
            </a:r>
            <a:endParaRPr lang="en-US" altLang="zh-CN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366749" y="1125330"/>
            <a:ext cx="6115050" cy="37099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i,j,ival</a:t>
            </a:r>
            <a:r>
              <a:rPr lang="en-US" altLang="zh-CN" b="1" dirty="0"/>
              <a:t>=4,ia[3];</a:t>
            </a:r>
          </a:p>
          <a:p>
            <a:pPr marL="342900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ci=</a:t>
            </a:r>
            <a:r>
              <a:rPr lang="en-US" altLang="zh-CN" b="1" dirty="0" err="1"/>
              <a:t>i</a:t>
            </a:r>
            <a:r>
              <a:rPr lang="en-US" altLang="zh-CN" b="1" dirty="0"/>
              <a:t>;  </a:t>
            </a:r>
            <a:endParaRPr lang="zh-CN" altLang="en-US" b="1" dirty="0">
              <a:solidFill>
                <a:srgbClr val="00FF99"/>
              </a:solidFill>
            </a:endParaRPr>
          </a:p>
          <a:p>
            <a:pPr marL="342900" indent="-3429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b="1" dirty="0"/>
              <a:t>1024=</a:t>
            </a:r>
            <a:r>
              <a:rPr lang="en-US" altLang="zh-CN" b="1" dirty="0" err="1"/>
              <a:t>ival</a:t>
            </a:r>
            <a:r>
              <a:rPr lang="en-US" altLang="zh-CN" b="1" dirty="0"/>
              <a:t>;</a:t>
            </a:r>
            <a:endParaRPr lang="en-US" altLang="zh-CN" b="1" dirty="0">
              <a:solidFill>
                <a:srgbClr val="00FF99"/>
              </a:solidFill>
            </a:endParaRPr>
          </a:p>
          <a:p>
            <a:pPr marL="342900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b="1" dirty="0" err="1"/>
              <a:t>i+j</a:t>
            </a:r>
            <a:r>
              <a:rPr lang="en-US" altLang="zh-CN" b="1" dirty="0"/>
              <a:t>=</a:t>
            </a:r>
            <a:r>
              <a:rPr lang="en-US" altLang="zh-CN" b="1" dirty="0" err="1"/>
              <a:t>ival</a:t>
            </a:r>
            <a:r>
              <a:rPr lang="en-US" altLang="zh-CN" b="1" dirty="0"/>
              <a:t>; </a:t>
            </a:r>
          </a:p>
          <a:p>
            <a:pPr marL="342900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b="1" dirty="0"/>
              <a:t>ci=</a:t>
            </a:r>
            <a:r>
              <a:rPr lang="en-US" altLang="zh-CN" b="1" dirty="0" err="1"/>
              <a:t>ival</a:t>
            </a:r>
            <a:r>
              <a:rPr lang="en-US" altLang="zh-CN" b="1" dirty="0"/>
              <a:t>; </a:t>
            </a:r>
            <a:endParaRPr lang="en-US" altLang="zh-CN" b="1" dirty="0">
              <a:solidFill>
                <a:srgbClr val="00FF99"/>
              </a:solidFill>
            </a:endParaRPr>
          </a:p>
          <a:p>
            <a:pPr marL="342900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b="1" dirty="0" err="1"/>
              <a:t>ia</a:t>
            </a:r>
            <a:r>
              <a:rPr lang="en-US" altLang="zh-CN" b="1" dirty="0"/>
              <a:t>=0;  </a:t>
            </a:r>
            <a:endParaRPr lang="en-US" altLang="zh-CN" b="1" dirty="0">
              <a:solidFill>
                <a:srgbClr val="00FF99"/>
              </a:solidFill>
            </a:endParaRPr>
          </a:p>
          <a:p>
            <a:pPr marL="342900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b="1" dirty="0" err="1"/>
              <a:t>ival</a:t>
            </a:r>
            <a:r>
              <a:rPr lang="en-US" altLang="zh-CN" b="1" dirty="0"/>
              <a:t>=0; </a:t>
            </a:r>
          </a:p>
          <a:p>
            <a:pPr marL="342900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b="1" dirty="0" err="1"/>
              <a:t>ival</a:t>
            </a:r>
            <a:r>
              <a:rPr lang="en-US" altLang="zh-CN" b="1" dirty="0"/>
              <a:t>=3.14159;  </a:t>
            </a:r>
          </a:p>
        </p:txBody>
      </p:sp>
      <p:sp>
        <p:nvSpPr>
          <p:cNvPr id="2" name="矩形 1"/>
          <p:cNvSpPr/>
          <p:nvPr/>
        </p:nvSpPr>
        <p:spPr>
          <a:xfrm>
            <a:off x="6345702" y="1648040"/>
            <a:ext cx="180690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没有初始化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80381" y="4892447"/>
            <a:ext cx="648652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总结：</a:t>
            </a:r>
            <a:r>
              <a:rPr lang="zh-CN" altLang="en-US" b="1" dirty="0">
                <a:solidFill>
                  <a:srgbClr val="C00000"/>
                </a:solidFill>
              </a:rPr>
              <a:t>字面值常量，表达式，</a:t>
            </a:r>
            <a:r>
              <a:rPr lang="en-US" altLang="zh-CN" b="1" dirty="0" err="1">
                <a:solidFill>
                  <a:srgbClr val="C00000"/>
                </a:solidFill>
              </a:rPr>
              <a:t>const</a:t>
            </a:r>
            <a:r>
              <a:rPr lang="zh-CN" altLang="en-US" b="1" dirty="0">
                <a:solidFill>
                  <a:srgbClr val="C00000"/>
                </a:solidFill>
              </a:rPr>
              <a:t>对象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都不能作为赋值操作的左操作数。数组名是不可修改的左值，不可用作赋值操作的目标。</a:t>
            </a:r>
          </a:p>
        </p:txBody>
      </p:sp>
      <p:sp>
        <p:nvSpPr>
          <p:cNvPr id="4" name="矩形 3"/>
          <p:cNvSpPr/>
          <p:nvPr/>
        </p:nvSpPr>
        <p:spPr>
          <a:xfrm>
            <a:off x="6086171" y="1059178"/>
            <a:ext cx="3380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//ok ,</a:t>
            </a:r>
            <a:r>
              <a:rPr lang="zh-CN" altLang="en-US" b="1" dirty="0">
                <a:solidFill>
                  <a:srgbClr val="C00000"/>
                </a:solidFill>
              </a:rPr>
              <a:t>初始化，不是赋值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6551" y="1614095"/>
            <a:ext cx="108709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//error</a:t>
            </a:r>
          </a:p>
        </p:txBody>
      </p:sp>
      <p:sp>
        <p:nvSpPr>
          <p:cNvPr id="9" name="矩形 8"/>
          <p:cNvSpPr/>
          <p:nvPr/>
        </p:nvSpPr>
        <p:spPr>
          <a:xfrm>
            <a:off x="5048530" y="2095955"/>
            <a:ext cx="108709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//error</a:t>
            </a:r>
          </a:p>
        </p:txBody>
      </p:sp>
      <p:sp>
        <p:nvSpPr>
          <p:cNvPr id="10" name="矩形 9"/>
          <p:cNvSpPr/>
          <p:nvPr/>
        </p:nvSpPr>
        <p:spPr>
          <a:xfrm>
            <a:off x="5035814" y="2505140"/>
            <a:ext cx="108709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//error</a:t>
            </a:r>
          </a:p>
        </p:txBody>
      </p:sp>
      <p:sp>
        <p:nvSpPr>
          <p:cNvPr id="11" name="矩形 10"/>
          <p:cNvSpPr/>
          <p:nvPr/>
        </p:nvSpPr>
        <p:spPr>
          <a:xfrm>
            <a:off x="5048530" y="3010473"/>
            <a:ext cx="108709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//error</a:t>
            </a:r>
          </a:p>
        </p:txBody>
      </p:sp>
      <p:sp>
        <p:nvSpPr>
          <p:cNvPr id="7" name="矩形 6"/>
          <p:cNvSpPr/>
          <p:nvPr/>
        </p:nvSpPr>
        <p:spPr>
          <a:xfrm>
            <a:off x="5026927" y="4326791"/>
            <a:ext cx="32387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//</a:t>
            </a:r>
            <a:r>
              <a:rPr lang="en-US" altLang="zh-CN" b="1" dirty="0" err="1">
                <a:solidFill>
                  <a:srgbClr val="C00000"/>
                </a:solidFill>
              </a:rPr>
              <a:t>result:type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 value 3</a:t>
            </a:r>
          </a:p>
        </p:txBody>
      </p:sp>
      <p:sp>
        <p:nvSpPr>
          <p:cNvPr id="8" name="矩形 7"/>
          <p:cNvSpPr/>
          <p:nvPr/>
        </p:nvSpPr>
        <p:spPr>
          <a:xfrm>
            <a:off x="5026927" y="3855668"/>
            <a:ext cx="330770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//</a:t>
            </a:r>
            <a:r>
              <a:rPr lang="en-US" altLang="zh-CN" b="1" dirty="0" err="1">
                <a:solidFill>
                  <a:srgbClr val="C00000"/>
                </a:solidFill>
              </a:rPr>
              <a:t>resutl</a:t>
            </a:r>
            <a:r>
              <a:rPr lang="en-US" altLang="zh-CN" b="1" dirty="0">
                <a:solidFill>
                  <a:srgbClr val="C00000"/>
                </a:solidFill>
              </a:rPr>
              <a:t>: type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 value 0</a:t>
            </a:r>
          </a:p>
        </p:txBody>
      </p:sp>
      <p:sp>
        <p:nvSpPr>
          <p:cNvPr id="14" name="矩形 13"/>
          <p:cNvSpPr/>
          <p:nvPr/>
        </p:nvSpPr>
        <p:spPr>
          <a:xfrm>
            <a:off x="4940553" y="3402372"/>
            <a:ext cx="108709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//error</a:t>
            </a:r>
          </a:p>
        </p:txBody>
      </p:sp>
      <p:sp>
        <p:nvSpPr>
          <p:cNvPr id="15" name="矩形 14"/>
          <p:cNvSpPr/>
          <p:nvPr/>
        </p:nvSpPr>
        <p:spPr>
          <a:xfrm>
            <a:off x="6345701" y="2152528"/>
            <a:ext cx="427219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左操作数必面是非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const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的左值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83" y="1898865"/>
            <a:ext cx="9302789" cy="28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9" grpId="0"/>
      <p:bldP spid="10" grpId="0"/>
      <p:bldP spid="11" grpId="0"/>
      <p:bldP spid="7" grpId="0"/>
      <p:bldP spid="8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 </a:t>
            </a:r>
            <a:r>
              <a:rPr lang="zh-CN" altLang="en-US" dirty="0"/>
              <a:t>输出下列代码结果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已知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x=100;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\</a:t>
            </a:r>
            <a:r>
              <a:rPr lang="en-US" altLang="zh-CN" dirty="0" err="1"/>
              <a:t>n",x</a:t>
            </a:r>
            <a:r>
              <a:rPr lang="en-US" altLang="zh-CN" dirty="0"/>
              <a:t>==100,x&lt;100,x&gt;=100);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\</a:t>
            </a:r>
            <a:r>
              <a:rPr lang="en-US" altLang="zh-CN" dirty="0" err="1"/>
              <a:t>n",'b</a:t>
            </a:r>
            <a:r>
              <a:rPr lang="en-US" altLang="zh-CN" dirty="0"/>
              <a:t>'&lt;'f' ,'9'&lt;'3','A'==65 );</a:t>
            </a:r>
            <a:endParaRPr lang="zh-CN" altLang="zh-C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19390" y="3237534"/>
            <a:ext cx="1550424" cy="1471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ClrTx/>
              <a:buNone/>
            </a:pP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</a:rPr>
              <a:t>输出为: 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ct val="10000"/>
              </a:spcBef>
              <a:buClrTx/>
              <a:buNone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</a:rPr>
              <a:t> 1  0   1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Bef>
                <a:spcPct val="10000"/>
              </a:spcBef>
              <a:buClrTx/>
              <a:buNone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     1  0   1</a:t>
            </a:r>
            <a:endParaRPr lang="zh-CN" altLang="zh-C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3390" y="5013718"/>
            <a:ext cx="6546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关系表达式的值：正确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（非</a:t>
            </a:r>
            <a:r>
              <a:rPr lang="en-US" altLang="zh-CN" sz="2800" b="1" dirty="0">
                <a:solidFill>
                  <a:srgbClr val="C00000"/>
                </a:solidFill>
              </a:rPr>
              <a:t>0</a:t>
            </a:r>
            <a:r>
              <a:rPr lang="zh-CN" altLang="en-US" sz="2800" b="1" dirty="0">
                <a:solidFill>
                  <a:srgbClr val="C00000"/>
                </a:solidFill>
              </a:rPr>
              <a:t>），错误</a:t>
            </a:r>
            <a:r>
              <a:rPr lang="en-US" altLang="zh-CN" sz="2800" b="1" dirty="0">
                <a:solidFill>
                  <a:srgbClr val="C00000"/>
                </a:solidFill>
              </a:rPr>
              <a:t>0</a:t>
            </a:r>
          </a:p>
          <a:p>
            <a:pPr>
              <a:buClrTx/>
              <a:buNone/>
            </a:pPr>
            <a:r>
              <a:rPr lang="zh-CN" altLang="zh-CN" sz="2800" b="1" dirty="0">
                <a:solidFill>
                  <a:srgbClr val="C00000"/>
                </a:solidFill>
              </a:rPr>
              <a:t>字符型数据按其ASCII 码值进行关系运算:</a:t>
            </a:r>
          </a:p>
        </p:txBody>
      </p:sp>
    </p:spTree>
    <p:extLst>
      <p:ext uri="{BB962C8B-B14F-4D97-AF65-F5344CB8AC3E}">
        <p14:creationId xmlns:p14="http://schemas.microsoft.com/office/powerpoint/2010/main" val="420307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15</a:t>
            </a:r>
            <a:r>
              <a:rPr lang="zh-CN" altLang="zh-CN" b="1" dirty="0"/>
              <a:t>. </a:t>
            </a:r>
            <a:r>
              <a:rPr lang="zh-CN" altLang="en-US" b="1" dirty="0"/>
              <a:t>位运算操作：</a:t>
            </a:r>
            <a:endParaRPr lang="en-US" altLang="zh-CN" b="1" dirty="0"/>
          </a:p>
          <a:p>
            <a:pPr>
              <a:lnSpc>
                <a:spcPct val="95000"/>
              </a:lnSpc>
              <a:buClrTx/>
              <a:buNone/>
            </a:pPr>
            <a:r>
              <a:rPr lang="en-US" altLang="zh-CN" b="1" dirty="0"/>
              <a:t>    1). </a:t>
            </a:r>
            <a:r>
              <a:rPr lang="zh-CN" altLang="zh-CN" b="1" dirty="0"/>
              <a:t>位逻辑运算只能对整型和字符型变量进行操作,不能对浮点型和双精度型变量操作。</a:t>
            </a:r>
            <a:endParaRPr lang="en-US" altLang="zh-CN" b="1" dirty="0"/>
          </a:p>
          <a:p>
            <a:pPr>
              <a:lnSpc>
                <a:spcPct val="95000"/>
              </a:lnSpc>
              <a:buClrTx/>
              <a:buNone/>
            </a:pPr>
            <a:r>
              <a:rPr lang="en-US" altLang="zh-CN" b="1" dirty="0"/>
              <a:t>    </a:t>
            </a:r>
            <a:r>
              <a:rPr lang="zh-CN" altLang="zh-CN" b="1" dirty="0"/>
              <a:t>2</a:t>
            </a:r>
            <a:r>
              <a:rPr lang="en-US" altLang="zh-CN" b="1" dirty="0"/>
              <a:t>)</a:t>
            </a:r>
            <a:r>
              <a:rPr lang="zh-CN" altLang="zh-CN" b="1" dirty="0"/>
              <a:t>. 注意位逻辑运算与逻辑运算的区别.</a:t>
            </a:r>
          </a:p>
          <a:p>
            <a:pPr>
              <a:lnSpc>
                <a:spcPct val="95000"/>
              </a:lnSpc>
              <a:buClrTx/>
              <a:buNone/>
            </a:pPr>
            <a:r>
              <a:rPr lang="en-US" altLang="zh-CN" b="1" dirty="0"/>
              <a:t>         </a:t>
            </a:r>
            <a:r>
              <a:rPr lang="zh-CN" altLang="zh-CN" b="1" dirty="0"/>
              <a:t>例如: </a:t>
            </a:r>
            <a:endParaRPr lang="en-US" altLang="zh-CN" b="1" dirty="0"/>
          </a:p>
          <a:p>
            <a:pPr>
              <a:lnSpc>
                <a:spcPct val="95000"/>
              </a:lnSpc>
              <a:buClrTx/>
              <a:buNone/>
            </a:pPr>
            <a:r>
              <a:rPr lang="en-US" altLang="zh-CN" b="1" dirty="0"/>
              <a:t>                 </a:t>
            </a:r>
            <a:r>
              <a:rPr lang="zh-CN" altLang="zh-CN" b="1" dirty="0"/>
              <a:t>x=7 ; </a:t>
            </a:r>
            <a:endParaRPr lang="en-US" altLang="zh-CN" b="1" dirty="0"/>
          </a:p>
          <a:p>
            <a:pPr>
              <a:lnSpc>
                <a:spcPct val="95000"/>
              </a:lnSpc>
              <a:buClrTx/>
              <a:buNone/>
            </a:pPr>
            <a:r>
              <a:rPr lang="en-US" altLang="zh-CN" b="1" dirty="0"/>
              <a:t>                 </a:t>
            </a:r>
            <a:r>
              <a:rPr lang="zh-CN" altLang="zh-CN" b="1" dirty="0"/>
              <a:t>x&amp;8 的值为?  </a:t>
            </a:r>
            <a:endParaRPr lang="en-US" altLang="zh-CN" b="1" dirty="0"/>
          </a:p>
          <a:p>
            <a:pPr>
              <a:lnSpc>
                <a:spcPct val="95000"/>
              </a:lnSpc>
              <a:buClrTx/>
              <a:buNone/>
            </a:pPr>
            <a:r>
              <a:rPr lang="en-US" altLang="zh-CN" b="1" dirty="0"/>
              <a:t>                 </a:t>
            </a:r>
            <a:r>
              <a:rPr lang="zh-CN" altLang="zh-CN" b="1" dirty="0"/>
              <a:t>x&amp;&amp;8 的值为? </a:t>
            </a:r>
          </a:p>
          <a:p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975542" y="4740890"/>
            <a:ext cx="2416046" cy="1532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</a:rPr>
              <a:t>X&amp;8 ==0</a:t>
            </a:r>
          </a:p>
          <a:p>
            <a:pPr>
              <a:lnSpc>
                <a:spcPct val="130000"/>
              </a:lnSpc>
            </a:pP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</a:rPr>
              <a:t>X &amp;&amp; 8==1</a:t>
            </a:r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7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4556" y="2046534"/>
            <a:ext cx="7772870" cy="3206931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printf(</a:t>
            </a:r>
            <a:r>
              <a:rPr lang="zh-CN" altLang="zh-CN" b="1" dirty="0">
                <a:latin typeface="Goudy Old Style" panose="02020502050305020303" pitchFamily="18" charset="0"/>
                <a:ea typeface="黑体" panose="02010609060101010101" pitchFamily="49" charset="-122"/>
              </a:rPr>
              <a:t>”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%d</a:t>
            </a:r>
            <a:r>
              <a:rPr lang="zh-CN" altLang="zh-CN" b="1" dirty="0">
                <a:latin typeface="Goudy Old Style" panose="02020502050305020303" pitchFamily="18" charset="0"/>
                <a:ea typeface="黑体" panose="02010609060101010101" pitchFamily="49" charset="-122"/>
              </a:rPr>
              <a:t>”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234*456/6);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5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printf(</a:t>
            </a:r>
            <a:r>
              <a:rPr lang="zh-CN" altLang="zh-CN" b="1" dirty="0">
                <a:latin typeface="Goudy Old Style" panose="02020502050305020303" pitchFamily="18" charset="0"/>
                <a:ea typeface="黑体" panose="02010609060101010101" pitchFamily="49" charset="-122"/>
              </a:rPr>
              <a:t>”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%ld</a:t>
            </a:r>
            <a:r>
              <a:rPr lang="zh-CN" altLang="zh-CN" b="1" dirty="0">
                <a:latin typeface="Goudy Old Style" panose="02020502050305020303" pitchFamily="18" charset="0"/>
                <a:ea typeface="黑体" panose="02010609060101010101" pitchFamily="49" charset="-122"/>
              </a:rPr>
              <a:t>”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 234*456L/6);   </a:t>
            </a:r>
            <a:r>
              <a:rPr lang="zh-CN" altLang="zh-CN" b="1" dirty="0">
                <a:solidFill>
                  <a:srgbClr val="00FF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5392" y="1960485"/>
            <a:ext cx="4881465" cy="501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//  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</a:t>
            </a:r>
            <a:r>
              <a:rPr lang="zh-CN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造成</a:t>
            </a:r>
            <a:r>
              <a:rPr lang="zh-CN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数据错误</a:t>
            </a:r>
          </a:p>
        </p:txBody>
      </p:sp>
      <p:sp>
        <p:nvSpPr>
          <p:cNvPr id="5" name="矩形 4"/>
          <p:cNvSpPr/>
          <p:nvPr/>
        </p:nvSpPr>
        <p:spPr>
          <a:xfrm>
            <a:off x="7325770" y="2655485"/>
            <a:ext cx="1630575" cy="501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  正确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9499" y="252019"/>
            <a:ext cx="10611561" cy="796011"/>
          </a:xfrm>
        </p:spPr>
        <p:txBody>
          <a:bodyPr/>
          <a:lstStyle/>
          <a:p>
            <a:r>
              <a:rPr lang="en-US" altLang="zh-CN" dirty="0"/>
              <a:t>16. </a:t>
            </a:r>
            <a:r>
              <a:rPr lang="zh-CN" altLang="en-US" dirty="0"/>
              <a:t>注意数据计算结果越界问题</a:t>
            </a:r>
          </a:p>
        </p:txBody>
      </p:sp>
    </p:spTree>
    <p:extLst>
      <p:ext uri="{BB962C8B-B14F-4D97-AF65-F5344CB8AC3E}">
        <p14:creationId xmlns:p14="http://schemas.microsoft.com/office/powerpoint/2010/main" val="17775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296" y="74131"/>
            <a:ext cx="8292045" cy="69959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4"/>
                </a:solidFill>
              </a:rPr>
              <a:t>17.</a:t>
            </a:r>
            <a:r>
              <a:rPr lang="zh-CN" altLang="en-US" dirty="0">
                <a:solidFill>
                  <a:schemeClr val="accent4"/>
                </a:solidFill>
              </a:rPr>
              <a:t>类型转换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09900" y="2057401"/>
            <a:ext cx="6172200" cy="35147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2217203" y="3856793"/>
            <a:ext cx="8246421" cy="154705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8" rIns="69056" bIns="34528" anchor="ctr">
            <a:spAutoFit/>
          </a:bodyPr>
          <a:lstStyle>
            <a:lvl1pPr indent="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m/2 = 2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(float)(m/2) = 2.000000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(float)m/2 = 2.500000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m = 5</a:t>
            </a:r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7203" y="943774"/>
            <a:ext cx="8246421" cy="2572922"/>
          </a:xfrm>
          <a:prstGeom prst="rect">
            <a:avLst/>
          </a:prstGeom>
          <a:noFill/>
          <a:ln w="57150" cap="flat" cmpd="thickThin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1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4"/>
                </a:solidFill>
              </a:rPr>
              <a:t>18. </a:t>
            </a:r>
            <a:r>
              <a:rPr dirty="0" err="1">
                <a:solidFill>
                  <a:schemeClr val="accent4"/>
                </a:solidFill>
              </a:rPr>
              <a:t>常用的标准数学函数</a:t>
            </a:r>
            <a:r>
              <a:rPr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09900" y="2057401"/>
            <a:ext cx="6172200" cy="35147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84" y="1453012"/>
            <a:ext cx="6204134" cy="216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40" y="3979070"/>
            <a:ext cx="6126622" cy="195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29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8858" y="769226"/>
            <a:ext cx="7773338" cy="119713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4"/>
                </a:solidFill>
              </a:rPr>
              <a:t>【】</a:t>
            </a:r>
            <a:r>
              <a:rPr dirty="0">
                <a:solidFill>
                  <a:schemeClr val="accent4"/>
                </a:solidFill>
              </a:rPr>
              <a:t>计算三角形面积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60" y="2170136"/>
            <a:ext cx="4277098" cy="75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61" y="2928637"/>
            <a:ext cx="2289621" cy="73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843134" y="3583721"/>
            <a:ext cx="7165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已经知道三角形三边边长，和三角形面积计算公式，请写程序计算三角形面积。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43134" y="4654303"/>
            <a:ext cx="716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输入：</a:t>
            </a:r>
            <a:r>
              <a:rPr lang="en-US" altLang="zh-CN" b="1" dirty="0"/>
              <a:t>3</a:t>
            </a:r>
            <a:r>
              <a:rPr lang="zh-CN" altLang="en-US" b="1" dirty="0"/>
              <a:t>个实数</a:t>
            </a:r>
            <a:r>
              <a:rPr lang="en-US" altLang="zh-CN" b="1" dirty="0" err="1"/>
              <a:t>a,b,c</a:t>
            </a:r>
            <a:r>
              <a:rPr lang="en-US" altLang="zh-CN" b="1" dirty="0"/>
              <a:t>,</a:t>
            </a:r>
          </a:p>
          <a:p>
            <a:r>
              <a:rPr lang="zh-CN" altLang="en-US" b="1" dirty="0"/>
              <a:t>输出</a:t>
            </a:r>
            <a:r>
              <a:rPr lang="en-US" altLang="zh-CN" b="1" dirty="0"/>
              <a:t>:  area</a:t>
            </a:r>
          </a:p>
          <a:p>
            <a:r>
              <a:rPr lang="zh-CN" altLang="en-US" b="1"/>
              <a:t>算法：根据公式：先</a:t>
            </a:r>
            <a:r>
              <a:rPr lang="zh-CN" altLang="en-US" b="1" dirty="0"/>
              <a:t>计算</a:t>
            </a:r>
            <a:r>
              <a:rPr lang="en-US" altLang="zh-CN" b="1" dirty="0"/>
              <a:t>s,</a:t>
            </a:r>
            <a:r>
              <a:rPr lang="zh-CN" altLang="en-US" b="1" dirty="0"/>
              <a:t>再计算</a:t>
            </a:r>
            <a:r>
              <a:rPr lang="en-US" altLang="zh-CN" b="1" dirty="0"/>
              <a:t>area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07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829" y="-295077"/>
            <a:ext cx="7773338" cy="119713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4"/>
                </a:solidFill>
              </a:rPr>
              <a:t>【】</a:t>
            </a:r>
            <a:r>
              <a:rPr dirty="0">
                <a:solidFill>
                  <a:schemeClr val="accent4"/>
                </a:solidFill>
              </a:rPr>
              <a:t>计算三角形面积 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1993830" y="2036564"/>
            <a:ext cx="8674171" cy="45890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Monotype Sorts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area = 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sqrt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(s * (s - a) * (s - b) * (s - c))</a:t>
            </a:r>
          </a:p>
          <a:p>
            <a:pPr>
              <a:buFont typeface="Monotype Sorts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area = </a:t>
            </a:r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sqrt</a:t>
            </a: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(s(s-a)(s-b)(s-c))</a:t>
            </a:r>
          </a:p>
          <a:p>
            <a:pPr>
              <a:buFont typeface="Monotype Sorts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 = 0.5 * (a + b + c)</a:t>
            </a:r>
          </a:p>
          <a:p>
            <a:pPr>
              <a:buFont typeface="Monotype Sorts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 = 1.0/2 * (a + b + c)</a:t>
            </a:r>
          </a:p>
          <a:p>
            <a:pPr>
              <a:buFont typeface="Monotype Sorts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 = (a + b + c) / 2.0</a:t>
            </a:r>
          </a:p>
          <a:p>
            <a:pPr>
              <a:buFont typeface="Monotype Sorts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 = (float)(a + b + c) / 2</a:t>
            </a:r>
          </a:p>
          <a:p>
            <a:pPr>
              <a:buFont typeface="Monotype Sorts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 = 1/2 * (a + b + c)</a:t>
            </a:r>
          </a:p>
          <a:p>
            <a:pPr>
              <a:buFont typeface="Monotype Sorts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 = (float)((a + b + c) / 2)</a:t>
            </a:r>
          </a:p>
          <a:p>
            <a:pPr>
              <a:buFont typeface="Monotype Sorts" charset="2"/>
              <a:buNone/>
            </a:pPr>
            <a:r>
              <a:rPr lang="en-US" altLang="zh-CN" b="1" dirty="0">
                <a:solidFill>
                  <a:srgbClr val="00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0000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7986713" y="4400550"/>
            <a:ext cx="1498703" cy="1172766"/>
            <a:chOff x="3560" y="2542"/>
            <a:chExt cx="1577" cy="1348"/>
          </a:xfrm>
        </p:grpSpPr>
        <p:pic>
          <p:nvPicPr>
            <p:cNvPr id="21515" name="Picture 6" descr="t10jwg2t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2542"/>
              <a:ext cx="1407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 rot="1018777">
              <a:off x="4335" y="2692"/>
              <a:ext cx="802" cy="3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5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注意！</a:t>
              </a:r>
            </a:p>
          </p:txBody>
        </p:sp>
      </p:grpSp>
      <p:sp>
        <p:nvSpPr>
          <p:cNvPr id="13" name="KSO_Shape"/>
          <p:cNvSpPr>
            <a:spLocks/>
          </p:cNvSpPr>
          <p:nvPr/>
        </p:nvSpPr>
        <p:spPr bwMode="auto">
          <a:xfrm>
            <a:off x="7694908" y="5763099"/>
            <a:ext cx="164617" cy="352632"/>
          </a:xfrm>
          <a:custGeom>
            <a:avLst/>
            <a:gdLst>
              <a:gd name="T0" fmla="*/ 384 w 1360"/>
              <a:gd name="T1" fmla="*/ 150 h 1360"/>
              <a:gd name="T2" fmla="*/ 472 w 1360"/>
              <a:gd name="T3" fmla="*/ 366 h 1360"/>
              <a:gd name="T4" fmla="*/ 598 w 1360"/>
              <a:gd name="T5" fmla="*/ 574 h 1360"/>
              <a:gd name="T6" fmla="*/ 717 w 1360"/>
              <a:gd name="T7" fmla="*/ 493 h 1360"/>
              <a:gd name="T8" fmla="*/ 813 w 1360"/>
              <a:gd name="T9" fmla="*/ 374 h 1360"/>
              <a:gd name="T10" fmla="*/ 902 w 1360"/>
              <a:gd name="T11" fmla="*/ 282 h 1360"/>
              <a:gd name="T12" fmla="*/ 982 w 1360"/>
              <a:gd name="T13" fmla="*/ 217 h 1360"/>
              <a:gd name="T14" fmla="*/ 1055 w 1360"/>
              <a:gd name="T15" fmla="*/ 176 h 1360"/>
              <a:gd name="T16" fmla="*/ 1118 w 1360"/>
              <a:gd name="T17" fmla="*/ 163 h 1360"/>
              <a:gd name="T18" fmla="*/ 1176 w 1360"/>
              <a:gd name="T19" fmla="*/ 176 h 1360"/>
              <a:gd name="T20" fmla="*/ 1224 w 1360"/>
              <a:gd name="T21" fmla="*/ 213 h 1360"/>
              <a:gd name="T22" fmla="*/ 1262 w 1360"/>
              <a:gd name="T23" fmla="*/ 269 h 1360"/>
              <a:gd name="T24" fmla="*/ 1172 w 1360"/>
              <a:gd name="T25" fmla="*/ 357 h 1360"/>
              <a:gd name="T26" fmla="*/ 1001 w 1360"/>
              <a:gd name="T27" fmla="*/ 503 h 1360"/>
              <a:gd name="T28" fmla="*/ 817 w 1360"/>
              <a:gd name="T29" fmla="*/ 708 h 1360"/>
              <a:gd name="T30" fmla="*/ 832 w 1360"/>
              <a:gd name="T31" fmla="*/ 861 h 1360"/>
              <a:gd name="T32" fmla="*/ 921 w 1360"/>
              <a:gd name="T33" fmla="*/ 953 h 1360"/>
              <a:gd name="T34" fmla="*/ 1007 w 1360"/>
              <a:gd name="T35" fmla="*/ 1026 h 1360"/>
              <a:gd name="T36" fmla="*/ 1090 w 1360"/>
              <a:gd name="T37" fmla="*/ 1078 h 1360"/>
              <a:gd name="T38" fmla="*/ 1170 w 1360"/>
              <a:gd name="T39" fmla="*/ 1109 h 1360"/>
              <a:gd name="T40" fmla="*/ 1247 w 1360"/>
              <a:gd name="T41" fmla="*/ 1118 h 1360"/>
              <a:gd name="T42" fmla="*/ 1360 w 1360"/>
              <a:gd name="T43" fmla="*/ 1105 h 1360"/>
              <a:gd name="T44" fmla="*/ 1329 w 1360"/>
              <a:gd name="T45" fmla="*/ 1170 h 1360"/>
              <a:gd name="T46" fmla="*/ 1291 w 1360"/>
              <a:gd name="T47" fmla="*/ 1243 h 1360"/>
              <a:gd name="T48" fmla="*/ 1258 w 1360"/>
              <a:gd name="T49" fmla="*/ 1293 h 1360"/>
              <a:gd name="T50" fmla="*/ 1195 w 1360"/>
              <a:gd name="T51" fmla="*/ 1341 h 1360"/>
              <a:gd name="T52" fmla="*/ 1107 w 1360"/>
              <a:gd name="T53" fmla="*/ 1350 h 1360"/>
              <a:gd name="T54" fmla="*/ 1038 w 1360"/>
              <a:gd name="T55" fmla="*/ 1331 h 1360"/>
              <a:gd name="T56" fmla="*/ 961 w 1360"/>
              <a:gd name="T57" fmla="*/ 1289 h 1360"/>
              <a:gd name="T58" fmla="*/ 879 w 1360"/>
              <a:gd name="T59" fmla="*/ 1224 h 1360"/>
              <a:gd name="T60" fmla="*/ 788 w 1360"/>
              <a:gd name="T61" fmla="*/ 1137 h 1360"/>
              <a:gd name="T62" fmla="*/ 692 w 1360"/>
              <a:gd name="T63" fmla="*/ 1026 h 1360"/>
              <a:gd name="T64" fmla="*/ 568 w 1360"/>
              <a:gd name="T65" fmla="*/ 1040 h 1360"/>
              <a:gd name="T66" fmla="*/ 487 w 1360"/>
              <a:gd name="T67" fmla="*/ 1147 h 1360"/>
              <a:gd name="T68" fmla="*/ 412 w 1360"/>
              <a:gd name="T69" fmla="*/ 1233 h 1360"/>
              <a:gd name="T70" fmla="*/ 343 w 1360"/>
              <a:gd name="T71" fmla="*/ 1297 h 1360"/>
              <a:gd name="T72" fmla="*/ 282 w 1360"/>
              <a:gd name="T73" fmla="*/ 1339 h 1360"/>
              <a:gd name="T74" fmla="*/ 228 w 1360"/>
              <a:gd name="T75" fmla="*/ 1358 h 1360"/>
              <a:gd name="T76" fmla="*/ 198 w 1360"/>
              <a:gd name="T77" fmla="*/ 1358 h 1360"/>
              <a:gd name="T78" fmla="*/ 125 w 1360"/>
              <a:gd name="T79" fmla="*/ 1327 h 1360"/>
              <a:gd name="T80" fmla="*/ 50 w 1360"/>
              <a:gd name="T81" fmla="*/ 1249 h 1360"/>
              <a:gd name="T82" fmla="*/ 17 w 1360"/>
              <a:gd name="T83" fmla="*/ 1174 h 1360"/>
              <a:gd name="T84" fmla="*/ 58 w 1360"/>
              <a:gd name="T85" fmla="*/ 1180 h 1360"/>
              <a:gd name="T86" fmla="*/ 123 w 1360"/>
              <a:gd name="T87" fmla="*/ 1168 h 1360"/>
              <a:gd name="T88" fmla="*/ 194 w 1360"/>
              <a:gd name="T89" fmla="*/ 1136 h 1360"/>
              <a:gd name="T90" fmla="*/ 267 w 1360"/>
              <a:gd name="T91" fmla="*/ 1080 h 1360"/>
              <a:gd name="T92" fmla="*/ 345 w 1360"/>
              <a:gd name="T93" fmla="*/ 1001 h 1360"/>
              <a:gd name="T94" fmla="*/ 424 w 1360"/>
              <a:gd name="T95" fmla="*/ 902 h 1360"/>
              <a:gd name="T96" fmla="*/ 466 w 1360"/>
              <a:gd name="T97" fmla="*/ 740 h 1360"/>
              <a:gd name="T98" fmla="*/ 376 w 1360"/>
              <a:gd name="T99" fmla="*/ 618 h 1360"/>
              <a:gd name="T100" fmla="*/ 303 w 1360"/>
              <a:gd name="T101" fmla="*/ 510 h 1360"/>
              <a:gd name="T102" fmla="*/ 249 w 1360"/>
              <a:gd name="T103" fmla="*/ 416 h 1360"/>
              <a:gd name="T104" fmla="*/ 215 w 1360"/>
              <a:gd name="T105" fmla="*/ 338 h 1360"/>
              <a:gd name="T106" fmla="*/ 199 w 1360"/>
              <a:gd name="T107" fmla="*/ 272 h 1360"/>
              <a:gd name="T108" fmla="*/ 207 w 1360"/>
              <a:gd name="T109" fmla="*/ 201 h 1360"/>
              <a:gd name="T110" fmla="*/ 255 w 1360"/>
              <a:gd name="T111" fmla="*/ 107 h 1360"/>
              <a:gd name="T112" fmla="*/ 345 w 1360"/>
              <a:gd name="T113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51435" tIns="25718" rIns="51435" bIns="25718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7597357" y="6273020"/>
            <a:ext cx="164617" cy="352632"/>
          </a:xfrm>
          <a:custGeom>
            <a:avLst/>
            <a:gdLst>
              <a:gd name="T0" fmla="*/ 384 w 1360"/>
              <a:gd name="T1" fmla="*/ 150 h 1360"/>
              <a:gd name="T2" fmla="*/ 472 w 1360"/>
              <a:gd name="T3" fmla="*/ 366 h 1360"/>
              <a:gd name="T4" fmla="*/ 598 w 1360"/>
              <a:gd name="T5" fmla="*/ 574 h 1360"/>
              <a:gd name="T6" fmla="*/ 717 w 1360"/>
              <a:gd name="T7" fmla="*/ 493 h 1360"/>
              <a:gd name="T8" fmla="*/ 813 w 1360"/>
              <a:gd name="T9" fmla="*/ 374 h 1360"/>
              <a:gd name="T10" fmla="*/ 902 w 1360"/>
              <a:gd name="T11" fmla="*/ 282 h 1360"/>
              <a:gd name="T12" fmla="*/ 982 w 1360"/>
              <a:gd name="T13" fmla="*/ 217 h 1360"/>
              <a:gd name="T14" fmla="*/ 1055 w 1360"/>
              <a:gd name="T15" fmla="*/ 176 h 1360"/>
              <a:gd name="T16" fmla="*/ 1118 w 1360"/>
              <a:gd name="T17" fmla="*/ 163 h 1360"/>
              <a:gd name="T18" fmla="*/ 1176 w 1360"/>
              <a:gd name="T19" fmla="*/ 176 h 1360"/>
              <a:gd name="T20" fmla="*/ 1224 w 1360"/>
              <a:gd name="T21" fmla="*/ 213 h 1360"/>
              <a:gd name="T22" fmla="*/ 1262 w 1360"/>
              <a:gd name="T23" fmla="*/ 269 h 1360"/>
              <a:gd name="T24" fmla="*/ 1172 w 1360"/>
              <a:gd name="T25" fmla="*/ 357 h 1360"/>
              <a:gd name="T26" fmla="*/ 1001 w 1360"/>
              <a:gd name="T27" fmla="*/ 503 h 1360"/>
              <a:gd name="T28" fmla="*/ 817 w 1360"/>
              <a:gd name="T29" fmla="*/ 708 h 1360"/>
              <a:gd name="T30" fmla="*/ 832 w 1360"/>
              <a:gd name="T31" fmla="*/ 861 h 1360"/>
              <a:gd name="T32" fmla="*/ 921 w 1360"/>
              <a:gd name="T33" fmla="*/ 953 h 1360"/>
              <a:gd name="T34" fmla="*/ 1007 w 1360"/>
              <a:gd name="T35" fmla="*/ 1026 h 1360"/>
              <a:gd name="T36" fmla="*/ 1090 w 1360"/>
              <a:gd name="T37" fmla="*/ 1078 h 1360"/>
              <a:gd name="T38" fmla="*/ 1170 w 1360"/>
              <a:gd name="T39" fmla="*/ 1109 h 1360"/>
              <a:gd name="T40" fmla="*/ 1247 w 1360"/>
              <a:gd name="T41" fmla="*/ 1118 h 1360"/>
              <a:gd name="T42" fmla="*/ 1360 w 1360"/>
              <a:gd name="T43" fmla="*/ 1105 h 1360"/>
              <a:gd name="T44" fmla="*/ 1329 w 1360"/>
              <a:gd name="T45" fmla="*/ 1170 h 1360"/>
              <a:gd name="T46" fmla="*/ 1291 w 1360"/>
              <a:gd name="T47" fmla="*/ 1243 h 1360"/>
              <a:gd name="T48" fmla="*/ 1258 w 1360"/>
              <a:gd name="T49" fmla="*/ 1293 h 1360"/>
              <a:gd name="T50" fmla="*/ 1195 w 1360"/>
              <a:gd name="T51" fmla="*/ 1341 h 1360"/>
              <a:gd name="T52" fmla="*/ 1107 w 1360"/>
              <a:gd name="T53" fmla="*/ 1350 h 1360"/>
              <a:gd name="T54" fmla="*/ 1038 w 1360"/>
              <a:gd name="T55" fmla="*/ 1331 h 1360"/>
              <a:gd name="T56" fmla="*/ 961 w 1360"/>
              <a:gd name="T57" fmla="*/ 1289 h 1360"/>
              <a:gd name="T58" fmla="*/ 879 w 1360"/>
              <a:gd name="T59" fmla="*/ 1224 h 1360"/>
              <a:gd name="T60" fmla="*/ 788 w 1360"/>
              <a:gd name="T61" fmla="*/ 1137 h 1360"/>
              <a:gd name="T62" fmla="*/ 692 w 1360"/>
              <a:gd name="T63" fmla="*/ 1026 h 1360"/>
              <a:gd name="T64" fmla="*/ 568 w 1360"/>
              <a:gd name="T65" fmla="*/ 1040 h 1360"/>
              <a:gd name="T66" fmla="*/ 487 w 1360"/>
              <a:gd name="T67" fmla="*/ 1147 h 1360"/>
              <a:gd name="T68" fmla="*/ 412 w 1360"/>
              <a:gd name="T69" fmla="*/ 1233 h 1360"/>
              <a:gd name="T70" fmla="*/ 343 w 1360"/>
              <a:gd name="T71" fmla="*/ 1297 h 1360"/>
              <a:gd name="T72" fmla="*/ 282 w 1360"/>
              <a:gd name="T73" fmla="*/ 1339 h 1360"/>
              <a:gd name="T74" fmla="*/ 228 w 1360"/>
              <a:gd name="T75" fmla="*/ 1358 h 1360"/>
              <a:gd name="T76" fmla="*/ 198 w 1360"/>
              <a:gd name="T77" fmla="*/ 1358 h 1360"/>
              <a:gd name="T78" fmla="*/ 125 w 1360"/>
              <a:gd name="T79" fmla="*/ 1327 h 1360"/>
              <a:gd name="T80" fmla="*/ 50 w 1360"/>
              <a:gd name="T81" fmla="*/ 1249 h 1360"/>
              <a:gd name="T82" fmla="*/ 17 w 1360"/>
              <a:gd name="T83" fmla="*/ 1174 h 1360"/>
              <a:gd name="T84" fmla="*/ 58 w 1360"/>
              <a:gd name="T85" fmla="*/ 1180 h 1360"/>
              <a:gd name="T86" fmla="*/ 123 w 1360"/>
              <a:gd name="T87" fmla="*/ 1168 h 1360"/>
              <a:gd name="T88" fmla="*/ 194 w 1360"/>
              <a:gd name="T89" fmla="*/ 1136 h 1360"/>
              <a:gd name="T90" fmla="*/ 267 w 1360"/>
              <a:gd name="T91" fmla="*/ 1080 h 1360"/>
              <a:gd name="T92" fmla="*/ 345 w 1360"/>
              <a:gd name="T93" fmla="*/ 1001 h 1360"/>
              <a:gd name="T94" fmla="*/ 424 w 1360"/>
              <a:gd name="T95" fmla="*/ 902 h 1360"/>
              <a:gd name="T96" fmla="*/ 466 w 1360"/>
              <a:gd name="T97" fmla="*/ 740 h 1360"/>
              <a:gd name="T98" fmla="*/ 376 w 1360"/>
              <a:gd name="T99" fmla="*/ 618 h 1360"/>
              <a:gd name="T100" fmla="*/ 303 w 1360"/>
              <a:gd name="T101" fmla="*/ 510 h 1360"/>
              <a:gd name="T102" fmla="*/ 249 w 1360"/>
              <a:gd name="T103" fmla="*/ 416 h 1360"/>
              <a:gd name="T104" fmla="*/ 215 w 1360"/>
              <a:gd name="T105" fmla="*/ 338 h 1360"/>
              <a:gd name="T106" fmla="*/ 199 w 1360"/>
              <a:gd name="T107" fmla="*/ 272 h 1360"/>
              <a:gd name="T108" fmla="*/ 207 w 1360"/>
              <a:gd name="T109" fmla="*/ 201 h 1360"/>
              <a:gd name="T110" fmla="*/ 255 w 1360"/>
              <a:gd name="T111" fmla="*/ 107 h 1360"/>
              <a:gd name="T112" fmla="*/ 345 w 1360"/>
              <a:gd name="T113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51435" tIns="25718" rIns="51435" bIns="25718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15562" y="1198766"/>
            <a:ext cx="710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判断下面哪些代码错误，并解释原因</a:t>
            </a:r>
          </a:p>
        </p:txBody>
      </p:sp>
    </p:spTree>
    <p:extLst>
      <p:ext uri="{BB962C8B-B14F-4D97-AF65-F5344CB8AC3E}">
        <p14:creationId xmlns:p14="http://schemas.microsoft.com/office/powerpoint/2010/main" val="13119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913774" y="929898"/>
            <a:ext cx="10363826" cy="486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给定：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; </a:t>
            </a:r>
            <a:r>
              <a:rPr lang="zh-CN" altLang="zh-CN" sz="2400" b="1" dirty="0"/>
              <a:t>以下哪些</a:t>
            </a:r>
            <a:r>
              <a:rPr lang="en-US" altLang="zh-CN" sz="2400" b="1" dirty="0" err="1"/>
              <a:t>scanf</a:t>
            </a:r>
            <a:r>
              <a:rPr lang="zh-CN" altLang="zh-CN" sz="2400" b="1" dirty="0"/>
              <a:t>的使用是正确的？</a:t>
            </a:r>
          </a:p>
          <a:p>
            <a:pPr marL="0" lvl="0" indent="0">
              <a:buNone/>
            </a:pPr>
            <a:r>
              <a:rPr lang="en-US" altLang="zh-CN" sz="2400" b="1" dirty="0"/>
              <a:t>A.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("%d", &amp;a);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("%d", &amp;b);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B.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("%d %d", &amp;a, &amp;b);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C.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("%d, %d", &amp;a, &amp;b);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D.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("%d %d", a, b);</a:t>
            </a:r>
            <a:endParaRPr lang="zh-CN" altLang="zh-CN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6523886" y="1867227"/>
            <a:ext cx="746168" cy="770181"/>
          </a:xfrm>
          <a:custGeom>
            <a:avLst/>
            <a:gdLst>
              <a:gd name="T0" fmla="*/ 1360 w 1360"/>
              <a:gd name="T1" fmla="*/ 54 h 1358"/>
              <a:gd name="T2" fmla="*/ 1216 w 1360"/>
              <a:gd name="T3" fmla="*/ 169 h 1358"/>
              <a:gd name="T4" fmla="*/ 1076 w 1360"/>
              <a:gd name="T5" fmla="*/ 299 h 1358"/>
              <a:gd name="T6" fmla="*/ 941 w 1360"/>
              <a:gd name="T7" fmla="*/ 443 h 1358"/>
              <a:gd name="T8" fmla="*/ 813 w 1360"/>
              <a:gd name="T9" fmla="*/ 602 h 1358"/>
              <a:gd name="T10" fmla="*/ 693 w 1360"/>
              <a:gd name="T11" fmla="*/ 765 h 1358"/>
              <a:gd name="T12" fmla="*/ 594 w 1360"/>
              <a:gd name="T13" fmla="*/ 930 h 1358"/>
              <a:gd name="T14" fmla="*/ 511 w 1360"/>
              <a:gd name="T15" fmla="*/ 1091 h 1358"/>
              <a:gd name="T16" fmla="*/ 446 w 1360"/>
              <a:gd name="T17" fmla="*/ 1251 h 1358"/>
              <a:gd name="T18" fmla="*/ 375 w 1360"/>
              <a:gd name="T19" fmla="*/ 1300 h 1358"/>
              <a:gd name="T20" fmla="*/ 325 w 1360"/>
              <a:gd name="T21" fmla="*/ 1339 h 1358"/>
              <a:gd name="T22" fmla="*/ 298 w 1360"/>
              <a:gd name="T23" fmla="*/ 1337 h 1358"/>
              <a:gd name="T24" fmla="*/ 279 w 1360"/>
              <a:gd name="T25" fmla="*/ 1276 h 1358"/>
              <a:gd name="T26" fmla="*/ 240 w 1360"/>
              <a:gd name="T27" fmla="*/ 1178 h 1358"/>
              <a:gd name="T28" fmla="*/ 204 w 1360"/>
              <a:gd name="T29" fmla="*/ 1088 h 1358"/>
              <a:gd name="T30" fmla="*/ 171 w 1360"/>
              <a:gd name="T31" fmla="*/ 1013 h 1358"/>
              <a:gd name="T32" fmla="*/ 140 w 1360"/>
              <a:gd name="T33" fmla="*/ 953 h 1358"/>
              <a:gd name="T34" fmla="*/ 111 w 1360"/>
              <a:gd name="T35" fmla="*/ 907 h 1358"/>
              <a:gd name="T36" fmla="*/ 86 w 1360"/>
              <a:gd name="T37" fmla="*/ 873 h 1358"/>
              <a:gd name="T38" fmla="*/ 58 w 1360"/>
              <a:gd name="T39" fmla="*/ 848 h 1358"/>
              <a:gd name="T40" fmla="*/ 29 w 1360"/>
              <a:gd name="T41" fmla="*/ 832 h 1358"/>
              <a:gd name="T42" fmla="*/ 0 w 1360"/>
              <a:gd name="T43" fmla="*/ 825 h 1358"/>
              <a:gd name="T44" fmla="*/ 38 w 1360"/>
              <a:gd name="T45" fmla="*/ 790 h 1358"/>
              <a:gd name="T46" fmla="*/ 77 w 1360"/>
              <a:gd name="T47" fmla="*/ 765 h 1358"/>
              <a:gd name="T48" fmla="*/ 109 w 1360"/>
              <a:gd name="T49" fmla="*/ 752 h 1358"/>
              <a:gd name="T50" fmla="*/ 142 w 1360"/>
              <a:gd name="T51" fmla="*/ 746 h 1358"/>
              <a:gd name="T52" fmla="*/ 184 w 1360"/>
              <a:gd name="T53" fmla="*/ 761 h 1358"/>
              <a:gd name="T54" fmla="*/ 231 w 1360"/>
              <a:gd name="T55" fmla="*/ 806 h 1358"/>
              <a:gd name="T56" fmla="*/ 277 w 1360"/>
              <a:gd name="T57" fmla="*/ 878 h 1358"/>
              <a:gd name="T58" fmla="*/ 327 w 1360"/>
              <a:gd name="T59" fmla="*/ 980 h 1358"/>
              <a:gd name="T60" fmla="*/ 409 w 1360"/>
              <a:gd name="T61" fmla="*/ 982 h 1358"/>
              <a:gd name="T62" fmla="*/ 507 w 1360"/>
              <a:gd name="T63" fmla="*/ 823 h 1358"/>
              <a:gd name="T64" fmla="*/ 615 w 1360"/>
              <a:gd name="T65" fmla="*/ 669 h 1358"/>
              <a:gd name="T66" fmla="*/ 732 w 1360"/>
              <a:gd name="T67" fmla="*/ 524 h 1358"/>
              <a:gd name="T68" fmla="*/ 859 w 1360"/>
              <a:gd name="T69" fmla="*/ 385 h 1358"/>
              <a:gd name="T70" fmla="*/ 989 w 1360"/>
              <a:gd name="T71" fmla="*/ 259 h 1358"/>
              <a:gd name="T72" fmla="*/ 1124 w 1360"/>
              <a:gd name="T73" fmla="*/ 144 h 1358"/>
              <a:gd name="T74" fmla="*/ 1260 w 1360"/>
              <a:gd name="T75" fmla="*/ 44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5066147" y="2417192"/>
            <a:ext cx="746168" cy="770181"/>
          </a:xfrm>
          <a:custGeom>
            <a:avLst/>
            <a:gdLst>
              <a:gd name="T0" fmla="*/ 1360 w 1360"/>
              <a:gd name="T1" fmla="*/ 54 h 1358"/>
              <a:gd name="T2" fmla="*/ 1216 w 1360"/>
              <a:gd name="T3" fmla="*/ 169 h 1358"/>
              <a:gd name="T4" fmla="*/ 1076 w 1360"/>
              <a:gd name="T5" fmla="*/ 299 h 1358"/>
              <a:gd name="T6" fmla="*/ 941 w 1360"/>
              <a:gd name="T7" fmla="*/ 443 h 1358"/>
              <a:gd name="T8" fmla="*/ 813 w 1360"/>
              <a:gd name="T9" fmla="*/ 602 h 1358"/>
              <a:gd name="T10" fmla="*/ 693 w 1360"/>
              <a:gd name="T11" fmla="*/ 765 h 1358"/>
              <a:gd name="T12" fmla="*/ 594 w 1360"/>
              <a:gd name="T13" fmla="*/ 930 h 1358"/>
              <a:gd name="T14" fmla="*/ 511 w 1360"/>
              <a:gd name="T15" fmla="*/ 1091 h 1358"/>
              <a:gd name="T16" fmla="*/ 446 w 1360"/>
              <a:gd name="T17" fmla="*/ 1251 h 1358"/>
              <a:gd name="T18" fmla="*/ 375 w 1360"/>
              <a:gd name="T19" fmla="*/ 1300 h 1358"/>
              <a:gd name="T20" fmla="*/ 325 w 1360"/>
              <a:gd name="T21" fmla="*/ 1339 h 1358"/>
              <a:gd name="T22" fmla="*/ 298 w 1360"/>
              <a:gd name="T23" fmla="*/ 1337 h 1358"/>
              <a:gd name="T24" fmla="*/ 279 w 1360"/>
              <a:gd name="T25" fmla="*/ 1276 h 1358"/>
              <a:gd name="T26" fmla="*/ 240 w 1360"/>
              <a:gd name="T27" fmla="*/ 1178 h 1358"/>
              <a:gd name="T28" fmla="*/ 204 w 1360"/>
              <a:gd name="T29" fmla="*/ 1088 h 1358"/>
              <a:gd name="T30" fmla="*/ 171 w 1360"/>
              <a:gd name="T31" fmla="*/ 1013 h 1358"/>
              <a:gd name="T32" fmla="*/ 140 w 1360"/>
              <a:gd name="T33" fmla="*/ 953 h 1358"/>
              <a:gd name="T34" fmla="*/ 111 w 1360"/>
              <a:gd name="T35" fmla="*/ 907 h 1358"/>
              <a:gd name="T36" fmla="*/ 86 w 1360"/>
              <a:gd name="T37" fmla="*/ 873 h 1358"/>
              <a:gd name="T38" fmla="*/ 58 w 1360"/>
              <a:gd name="T39" fmla="*/ 848 h 1358"/>
              <a:gd name="T40" fmla="*/ 29 w 1360"/>
              <a:gd name="T41" fmla="*/ 832 h 1358"/>
              <a:gd name="T42" fmla="*/ 0 w 1360"/>
              <a:gd name="T43" fmla="*/ 825 h 1358"/>
              <a:gd name="T44" fmla="*/ 38 w 1360"/>
              <a:gd name="T45" fmla="*/ 790 h 1358"/>
              <a:gd name="T46" fmla="*/ 77 w 1360"/>
              <a:gd name="T47" fmla="*/ 765 h 1358"/>
              <a:gd name="T48" fmla="*/ 109 w 1360"/>
              <a:gd name="T49" fmla="*/ 752 h 1358"/>
              <a:gd name="T50" fmla="*/ 142 w 1360"/>
              <a:gd name="T51" fmla="*/ 746 h 1358"/>
              <a:gd name="T52" fmla="*/ 184 w 1360"/>
              <a:gd name="T53" fmla="*/ 761 h 1358"/>
              <a:gd name="T54" fmla="*/ 231 w 1360"/>
              <a:gd name="T55" fmla="*/ 806 h 1358"/>
              <a:gd name="T56" fmla="*/ 277 w 1360"/>
              <a:gd name="T57" fmla="*/ 878 h 1358"/>
              <a:gd name="T58" fmla="*/ 327 w 1360"/>
              <a:gd name="T59" fmla="*/ 980 h 1358"/>
              <a:gd name="T60" fmla="*/ 409 w 1360"/>
              <a:gd name="T61" fmla="*/ 982 h 1358"/>
              <a:gd name="T62" fmla="*/ 507 w 1360"/>
              <a:gd name="T63" fmla="*/ 823 h 1358"/>
              <a:gd name="T64" fmla="*/ 615 w 1360"/>
              <a:gd name="T65" fmla="*/ 669 h 1358"/>
              <a:gd name="T66" fmla="*/ 732 w 1360"/>
              <a:gd name="T67" fmla="*/ 524 h 1358"/>
              <a:gd name="T68" fmla="*/ 859 w 1360"/>
              <a:gd name="T69" fmla="*/ 385 h 1358"/>
              <a:gd name="T70" fmla="*/ 989 w 1360"/>
              <a:gd name="T71" fmla="*/ 259 h 1358"/>
              <a:gd name="T72" fmla="*/ 1124 w 1360"/>
              <a:gd name="T73" fmla="*/ 144 h 1358"/>
              <a:gd name="T74" fmla="*/ 1260 w 1360"/>
              <a:gd name="T75" fmla="*/ 44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5066147" y="2975457"/>
            <a:ext cx="746168" cy="770181"/>
          </a:xfrm>
          <a:custGeom>
            <a:avLst/>
            <a:gdLst>
              <a:gd name="T0" fmla="*/ 1360 w 1360"/>
              <a:gd name="T1" fmla="*/ 54 h 1358"/>
              <a:gd name="T2" fmla="*/ 1216 w 1360"/>
              <a:gd name="T3" fmla="*/ 169 h 1358"/>
              <a:gd name="T4" fmla="*/ 1076 w 1360"/>
              <a:gd name="T5" fmla="*/ 299 h 1358"/>
              <a:gd name="T6" fmla="*/ 941 w 1360"/>
              <a:gd name="T7" fmla="*/ 443 h 1358"/>
              <a:gd name="T8" fmla="*/ 813 w 1360"/>
              <a:gd name="T9" fmla="*/ 602 h 1358"/>
              <a:gd name="T10" fmla="*/ 693 w 1360"/>
              <a:gd name="T11" fmla="*/ 765 h 1358"/>
              <a:gd name="T12" fmla="*/ 594 w 1360"/>
              <a:gd name="T13" fmla="*/ 930 h 1358"/>
              <a:gd name="T14" fmla="*/ 511 w 1360"/>
              <a:gd name="T15" fmla="*/ 1091 h 1358"/>
              <a:gd name="T16" fmla="*/ 446 w 1360"/>
              <a:gd name="T17" fmla="*/ 1251 h 1358"/>
              <a:gd name="T18" fmla="*/ 375 w 1360"/>
              <a:gd name="T19" fmla="*/ 1300 h 1358"/>
              <a:gd name="T20" fmla="*/ 325 w 1360"/>
              <a:gd name="T21" fmla="*/ 1339 h 1358"/>
              <a:gd name="T22" fmla="*/ 298 w 1360"/>
              <a:gd name="T23" fmla="*/ 1337 h 1358"/>
              <a:gd name="T24" fmla="*/ 279 w 1360"/>
              <a:gd name="T25" fmla="*/ 1276 h 1358"/>
              <a:gd name="T26" fmla="*/ 240 w 1360"/>
              <a:gd name="T27" fmla="*/ 1178 h 1358"/>
              <a:gd name="T28" fmla="*/ 204 w 1360"/>
              <a:gd name="T29" fmla="*/ 1088 h 1358"/>
              <a:gd name="T30" fmla="*/ 171 w 1360"/>
              <a:gd name="T31" fmla="*/ 1013 h 1358"/>
              <a:gd name="T32" fmla="*/ 140 w 1360"/>
              <a:gd name="T33" fmla="*/ 953 h 1358"/>
              <a:gd name="T34" fmla="*/ 111 w 1360"/>
              <a:gd name="T35" fmla="*/ 907 h 1358"/>
              <a:gd name="T36" fmla="*/ 86 w 1360"/>
              <a:gd name="T37" fmla="*/ 873 h 1358"/>
              <a:gd name="T38" fmla="*/ 58 w 1360"/>
              <a:gd name="T39" fmla="*/ 848 h 1358"/>
              <a:gd name="T40" fmla="*/ 29 w 1360"/>
              <a:gd name="T41" fmla="*/ 832 h 1358"/>
              <a:gd name="T42" fmla="*/ 0 w 1360"/>
              <a:gd name="T43" fmla="*/ 825 h 1358"/>
              <a:gd name="T44" fmla="*/ 38 w 1360"/>
              <a:gd name="T45" fmla="*/ 790 h 1358"/>
              <a:gd name="T46" fmla="*/ 77 w 1360"/>
              <a:gd name="T47" fmla="*/ 765 h 1358"/>
              <a:gd name="T48" fmla="*/ 109 w 1360"/>
              <a:gd name="T49" fmla="*/ 752 h 1358"/>
              <a:gd name="T50" fmla="*/ 142 w 1360"/>
              <a:gd name="T51" fmla="*/ 746 h 1358"/>
              <a:gd name="T52" fmla="*/ 184 w 1360"/>
              <a:gd name="T53" fmla="*/ 761 h 1358"/>
              <a:gd name="T54" fmla="*/ 231 w 1360"/>
              <a:gd name="T55" fmla="*/ 806 h 1358"/>
              <a:gd name="T56" fmla="*/ 277 w 1360"/>
              <a:gd name="T57" fmla="*/ 878 h 1358"/>
              <a:gd name="T58" fmla="*/ 327 w 1360"/>
              <a:gd name="T59" fmla="*/ 980 h 1358"/>
              <a:gd name="T60" fmla="*/ 409 w 1360"/>
              <a:gd name="T61" fmla="*/ 982 h 1358"/>
              <a:gd name="T62" fmla="*/ 507 w 1360"/>
              <a:gd name="T63" fmla="*/ 823 h 1358"/>
              <a:gd name="T64" fmla="*/ 615 w 1360"/>
              <a:gd name="T65" fmla="*/ 669 h 1358"/>
              <a:gd name="T66" fmla="*/ 732 w 1360"/>
              <a:gd name="T67" fmla="*/ 524 h 1358"/>
              <a:gd name="T68" fmla="*/ 859 w 1360"/>
              <a:gd name="T69" fmla="*/ 385 h 1358"/>
              <a:gd name="T70" fmla="*/ 989 w 1360"/>
              <a:gd name="T71" fmla="*/ 259 h 1358"/>
              <a:gd name="T72" fmla="*/ 1124 w 1360"/>
              <a:gd name="T73" fmla="*/ 144 h 1358"/>
              <a:gd name="T74" fmla="*/ 1260 w 1360"/>
              <a:gd name="T75" fmla="*/ 44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331" y="-18411"/>
            <a:ext cx="7773338" cy="119713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dirty="0" err="1">
                <a:solidFill>
                  <a:schemeClr val="accent4"/>
                </a:solidFill>
              </a:rPr>
              <a:t>计算三角形面积</a:t>
            </a:r>
            <a:r>
              <a:rPr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idx="1"/>
          </p:nvPr>
        </p:nvSpPr>
        <p:spPr>
          <a:xfrm>
            <a:off x="3009900" y="2057401"/>
            <a:ext cx="6172200" cy="35147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4316" name="Rectangle 12"/>
          <p:cNvSpPr>
            <a:spLocks noChangeArrowheads="1"/>
          </p:cNvSpPr>
          <p:nvPr/>
        </p:nvSpPr>
        <p:spPr bwMode="auto">
          <a:xfrm>
            <a:off x="3382781" y="5039749"/>
            <a:ext cx="5284971" cy="93150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8" rIns="69056" bIns="34528" anchor="ctr">
            <a:spAutoFit/>
          </a:bodyPr>
          <a:lstStyle>
            <a:lvl1pPr indent="514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Input a,b,c:3,4,5↙</a:t>
            </a:r>
          </a:p>
          <a:p>
            <a:pPr eaLnBrk="1" hangingPunct="1">
              <a:buFont typeface="Monotype Sorts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area = 6.000000</a:t>
            </a:r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9097" y="1379096"/>
            <a:ext cx="7853572" cy="2941587"/>
          </a:xfrm>
          <a:prstGeom prst="rect">
            <a:avLst/>
          </a:prstGeom>
          <a:noFill/>
          <a:ln w="57150" cap="flat" cmpd="thickThin" algn="ctr">
            <a:solidFill>
              <a:schemeClr val="accent2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73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页脚占位符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/>
              <a:t>电子科技大学计算机学院</a:t>
            </a: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2769395" y="1651397"/>
            <a:ext cx="6755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>
              <a:latin typeface="Goudy Old Style" panose="02020502050305020303" pitchFamily="18" charset="0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997995" y="1708547"/>
            <a:ext cx="62412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350">
              <a:latin typeface="Goudy Old Style" panose="02020502050305020303" pitchFamily="18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3253979" y="1744267"/>
            <a:ext cx="5932884" cy="33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zh-CN" altLang="zh-CN" sz="1350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775442" y="1092808"/>
            <a:ext cx="6172200" cy="40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endParaRPr lang="zh-CN" altLang="zh-CN" sz="28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表达式			等价表达式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a/b*c%d			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a+!b+c--			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~i==k&amp;&amp;i&lt;j-1		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a=b=c=5			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!!a				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553325" y="5572125"/>
            <a:ext cx="342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Goudy Old Style" panose="02020502050305020303" pitchFamily="18" charset="0"/>
            </a:endParaRPr>
          </a:p>
        </p:txBody>
      </p:sp>
      <p:sp>
        <p:nvSpPr>
          <p:cNvPr id="17417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996238" y="5557838"/>
            <a:ext cx="342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Goudy Old Style" panose="02020502050305020303" pitchFamily="18" charset="0"/>
            </a:endParaRPr>
          </a:p>
        </p:txBody>
      </p:sp>
      <p:sp>
        <p:nvSpPr>
          <p:cNvPr id="17418" name="Oval 8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524876" y="5529263"/>
            <a:ext cx="771525" cy="342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Goudy Old Style" panose="020205020503050203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100" y="2460895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((a/b)*c)%d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90506" y="2987600"/>
            <a:ext cx="2698175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zh-CN" altLang="zh-CN" sz="28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(a+(!b))+(c--)</a:t>
            </a:r>
          </a:p>
        </p:txBody>
      </p:sp>
      <p:sp>
        <p:nvSpPr>
          <p:cNvPr id="5" name="矩形 4"/>
          <p:cNvSpPr/>
          <p:nvPr/>
        </p:nvSpPr>
        <p:spPr>
          <a:xfrm>
            <a:off x="5752028" y="3516687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((~i)==k)&amp;&amp;(i&lt;(j-1))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6597" y="3914416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a=(b=(c=5))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61542" y="4310647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!(!a)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8651" y="551064"/>
            <a:ext cx="9044464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zh-CN" sz="3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19.</a:t>
            </a:r>
            <a:r>
              <a:rPr lang="zh-CN" altLang="en-US" sz="3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采用加括号的方式标注下面表达式的优先级：</a:t>
            </a:r>
            <a:endParaRPr lang="en-US" altLang="zh-CN" sz="32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9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7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913774" y="1208868"/>
            <a:ext cx="10363826" cy="4582331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2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以下哪些是有效的变量名？</a:t>
            </a:r>
          </a:p>
          <a:p>
            <a:pPr marL="0" lvl="0" indent="0">
              <a:buNone/>
            </a:pPr>
            <a:r>
              <a:rPr lang="en-US" altLang="zh-CN" sz="2400" b="1" dirty="0"/>
              <a:t>A. main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B. 4ever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C. monkey-king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D. __</a:t>
            </a:r>
            <a:r>
              <a:rPr lang="en-US" altLang="zh-CN" sz="2400" b="1" dirty="0" err="1"/>
              <a:t>int</a:t>
            </a:r>
            <a:endParaRPr lang="zh-CN" altLang="zh-CN" sz="2400" b="1" dirty="0"/>
          </a:p>
          <a:p>
            <a:endParaRPr lang="zh-CN" altLang="en-US" sz="2400" dirty="0"/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2568112" y="3835175"/>
            <a:ext cx="746168" cy="770181"/>
          </a:xfrm>
          <a:custGeom>
            <a:avLst/>
            <a:gdLst>
              <a:gd name="T0" fmla="*/ 1360 w 1360"/>
              <a:gd name="T1" fmla="*/ 54 h 1358"/>
              <a:gd name="T2" fmla="*/ 1216 w 1360"/>
              <a:gd name="T3" fmla="*/ 169 h 1358"/>
              <a:gd name="T4" fmla="*/ 1076 w 1360"/>
              <a:gd name="T5" fmla="*/ 299 h 1358"/>
              <a:gd name="T6" fmla="*/ 941 w 1360"/>
              <a:gd name="T7" fmla="*/ 443 h 1358"/>
              <a:gd name="T8" fmla="*/ 813 w 1360"/>
              <a:gd name="T9" fmla="*/ 602 h 1358"/>
              <a:gd name="T10" fmla="*/ 693 w 1360"/>
              <a:gd name="T11" fmla="*/ 765 h 1358"/>
              <a:gd name="T12" fmla="*/ 594 w 1360"/>
              <a:gd name="T13" fmla="*/ 930 h 1358"/>
              <a:gd name="T14" fmla="*/ 511 w 1360"/>
              <a:gd name="T15" fmla="*/ 1091 h 1358"/>
              <a:gd name="T16" fmla="*/ 446 w 1360"/>
              <a:gd name="T17" fmla="*/ 1251 h 1358"/>
              <a:gd name="T18" fmla="*/ 375 w 1360"/>
              <a:gd name="T19" fmla="*/ 1300 h 1358"/>
              <a:gd name="T20" fmla="*/ 325 w 1360"/>
              <a:gd name="T21" fmla="*/ 1339 h 1358"/>
              <a:gd name="T22" fmla="*/ 298 w 1360"/>
              <a:gd name="T23" fmla="*/ 1337 h 1358"/>
              <a:gd name="T24" fmla="*/ 279 w 1360"/>
              <a:gd name="T25" fmla="*/ 1276 h 1358"/>
              <a:gd name="T26" fmla="*/ 240 w 1360"/>
              <a:gd name="T27" fmla="*/ 1178 h 1358"/>
              <a:gd name="T28" fmla="*/ 204 w 1360"/>
              <a:gd name="T29" fmla="*/ 1088 h 1358"/>
              <a:gd name="T30" fmla="*/ 171 w 1360"/>
              <a:gd name="T31" fmla="*/ 1013 h 1358"/>
              <a:gd name="T32" fmla="*/ 140 w 1360"/>
              <a:gd name="T33" fmla="*/ 953 h 1358"/>
              <a:gd name="T34" fmla="*/ 111 w 1360"/>
              <a:gd name="T35" fmla="*/ 907 h 1358"/>
              <a:gd name="T36" fmla="*/ 86 w 1360"/>
              <a:gd name="T37" fmla="*/ 873 h 1358"/>
              <a:gd name="T38" fmla="*/ 58 w 1360"/>
              <a:gd name="T39" fmla="*/ 848 h 1358"/>
              <a:gd name="T40" fmla="*/ 29 w 1360"/>
              <a:gd name="T41" fmla="*/ 832 h 1358"/>
              <a:gd name="T42" fmla="*/ 0 w 1360"/>
              <a:gd name="T43" fmla="*/ 825 h 1358"/>
              <a:gd name="T44" fmla="*/ 38 w 1360"/>
              <a:gd name="T45" fmla="*/ 790 h 1358"/>
              <a:gd name="T46" fmla="*/ 77 w 1360"/>
              <a:gd name="T47" fmla="*/ 765 h 1358"/>
              <a:gd name="T48" fmla="*/ 109 w 1360"/>
              <a:gd name="T49" fmla="*/ 752 h 1358"/>
              <a:gd name="T50" fmla="*/ 142 w 1360"/>
              <a:gd name="T51" fmla="*/ 746 h 1358"/>
              <a:gd name="T52" fmla="*/ 184 w 1360"/>
              <a:gd name="T53" fmla="*/ 761 h 1358"/>
              <a:gd name="T54" fmla="*/ 231 w 1360"/>
              <a:gd name="T55" fmla="*/ 806 h 1358"/>
              <a:gd name="T56" fmla="*/ 277 w 1360"/>
              <a:gd name="T57" fmla="*/ 878 h 1358"/>
              <a:gd name="T58" fmla="*/ 327 w 1360"/>
              <a:gd name="T59" fmla="*/ 980 h 1358"/>
              <a:gd name="T60" fmla="*/ 409 w 1360"/>
              <a:gd name="T61" fmla="*/ 982 h 1358"/>
              <a:gd name="T62" fmla="*/ 507 w 1360"/>
              <a:gd name="T63" fmla="*/ 823 h 1358"/>
              <a:gd name="T64" fmla="*/ 615 w 1360"/>
              <a:gd name="T65" fmla="*/ 669 h 1358"/>
              <a:gd name="T66" fmla="*/ 732 w 1360"/>
              <a:gd name="T67" fmla="*/ 524 h 1358"/>
              <a:gd name="T68" fmla="*/ 859 w 1360"/>
              <a:gd name="T69" fmla="*/ 385 h 1358"/>
              <a:gd name="T70" fmla="*/ 989 w 1360"/>
              <a:gd name="T71" fmla="*/ 259 h 1358"/>
              <a:gd name="T72" fmla="*/ 1124 w 1360"/>
              <a:gd name="T73" fmla="*/ 144 h 1358"/>
              <a:gd name="T74" fmla="*/ 1260 w 1360"/>
              <a:gd name="T75" fmla="*/ 44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913774" y="1131376"/>
            <a:ext cx="10363826" cy="4659823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3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给定：</a:t>
            </a:r>
          </a:p>
          <a:p>
            <a:pPr marL="0" indent="0"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 err="1"/>
              <a:t>scanf</a:t>
            </a:r>
            <a:r>
              <a:rPr lang="en-US" altLang="zh-CN" sz="2400" b="1" dirty="0"/>
              <a:t>("%d %d", &amp;a, &amp;b);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则以下哪些输入方式是正确的？</a:t>
            </a:r>
          </a:p>
          <a:p>
            <a:r>
              <a:rPr lang="en-US" altLang="zh-CN" sz="2400" b="1" dirty="0"/>
              <a:t>A.1 2</a:t>
            </a:r>
            <a:endParaRPr lang="zh-CN" altLang="zh-CN" sz="2400" b="1" dirty="0"/>
          </a:p>
          <a:p>
            <a:r>
              <a:rPr lang="en-US" altLang="zh-CN" sz="2400" b="1" dirty="0"/>
              <a:t>B.1,2</a:t>
            </a:r>
            <a:endParaRPr lang="zh-CN" altLang="zh-CN" sz="2400" b="1" dirty="0"/>
          </a:p>
          <a:p>
            <a:r>
              <a:rPr lang="en-US" altLang="zh-CN" sz="2400" b="1" dirty="0"/>
              <a:t>C.1(</a:t>
            </a:r>
            <a:r>
              <a:rPr lang="zh-CN" altLang="zh-CN" sz="2400" b="1" dirty="0"/>
              <a:t>回车</a:t>
            </a:r>
            <a:r>
              <a:rPr lang="en-US" altLang="zh-CN" sz="2400" b="1" dirty="0"/>
              <a:t>)2</a:t>
            </a:r>
            <a:endParaRPr lang="zh-CN" altLang="zh-CN" sz="2400" b="1" dirty="0"/>
          </a:p>
          <a:p>
            <a:r>
              <a:rPr lang="en-US" altLang="zh-CN" sz="2400" b="1" dirty="0"/>
              <a:t>D.1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071156" y="3676148"/>
            <a:ext cx="746168" cy="770181"/>
          </a:xfrm>
          <a:custGeom>
            <a:avLst/>
            <a:gdLst>
              <a:gd name="T0" fmla="*/ 1360 w 1360"/>
              <a:gd name="T1" fmla="*/ 54 h 1358"/>
              <a:gd name="T2" fmla="*/ 1216 w 1360"/>
              <a:gd name="T3" fmla="*/ 169 h 1358"/>
              <a:gd name="T4" fmla="*/ 1076 w 1360"/>
              <a:gd name="T5" fmla="*/ 299 h 1358"/>
              <a:gd name="T6" fmla="*/ 941 w 1360"/>
              <a:gd name="T7" fmla="*/ 443 h 1358"/>
              <a:gd name="T8" fmla="*/ 813 w 1360"/>
              <a:gd name="T9" fmla="*/ 602 h 1358"/>
              <a:gd name="T10" fmla="*/ 693 w 1360"/>
              <a:gd name="T11" fmla="*/ 765 h 1358"/>
              <a:gd name="T12" fmla="*/ 594 w 1360"/>
              <a:gd name="T13" fmla="*/ 930 h 1358"/>
              <a:gd name="T14" fmla="*/ 511 w 1360"/>
              <a:gd name="T15" fmla="*/ 1091 h 1358"/>
              <a:gd name="T16" fmla="*/ 446 w 1360"/>
              <a:gd name="T17" fmla="*/ 1251 h 1358"/>
              <a:gd name="T18" fmla="*/ 375 w 1360"/>
              <a:gd name="T19" fmla="*/ 1300 h 1358"/>
              <a:gd name="T20" fmla="*/ 325 w 1360"/>
              <a:gd name="T21" fmla="*/ 1339 h 1358"/>
              <a:gd name="T22" fmla="*/ 298 w 1360"/>
              <a:gd name="T23" fmla="*/ 1337 h 1358"/>
              <a:gd name="T24" fmla="*/ 279 w 1360"/>
              <a:gd name="T25" fmla="*/ 1276 h 1358"/>
              <a:gd name="T26" fmla="*/ 240 w 1360"/>
              <a:gd name="T27" fmla="*/ 1178 h 1358"/>
              <a:gd name="T28" fmla="*/ 204 w 1360"/>
              <a:gd name="T29" fmla="*/ 1088 h 1358"/>
              <a:gd name="T30" fmla="*/ 171 w 1360"/>
              <a:gd name="T31" fmla="*/ 1013 h 1358"/>
              <a:gd name="T32" fmla="*/ 140 w 1360"/>
              <a:gd name="T33" fmla="*/ 953 h 1358"/>
              <a:gd name="T34" fmla="*/ 111 w 1360"/>
              <a:gd name="T35" fmla="*/ 907 h 1358"/>
              <a:gd name="T36" fmla="*/ 86 w 1360"/>
              <a:gd name="T37" fmla="*/ 873 h 1358"/>
              <a:gd name="T38" fmla="*/ 58 w 1360"/>
              <a:gd name="T39" fmla="*/ 848 h 1358"/>
              <a:gd name="T40" fmla="*/ 29 w 1360"/>
              <a:gd name="T41" fmla="*/ 832 h 1358"/>
              <a:gd name="T42" fmla="*/ 0 w 1360"/>
              <a:gd name="T43" fmla="*/ 825 h 1358"/>
              <a:gd name="T44" fmla="*/ 38 w 1360"/>
              <a:gd name="T45" fmla="*/ 790 h 1358"/>
              <a:gd name="T46" fmla="*/ 77 w 1360"/>
              <a:gd name="T47" fmla="*/ 765 h 1358"/>
              <a:gd name="T48" fmla="*/ 109 w 1360"/>
              <a:gd name="T49" fmla="*/ 752 h 1358"/>
              <a:gd name="T50" fmla="*/ 142 w 1360"/>
              <a:gd name="T51" fmla="*/ 746 h 1358"/>
              <a:gd name="T52" fmla="*/ 184 w 1360"/>
              <a:gd name="T53" fmla="*/ 761 h 1358"/>
              <a:gd name="T54" fmla="*/ 231 w 1360"/>
              <a:gd name="T55" fmla="*/ 806 h 1358"/>
              <a:gd name="T56" fmla="*/ 277 w 1360"/>
              <a:gd name="T57" fmla="*/ 878 h 1358"/>
              <a:gd name="T58" fmla="*/ 327 w 1360"/>
              <a:gd name="T59" fmla="*/ 980 h 1358"/>
              <a:gd name="T60" fmla="*/ 409 w 1360"/>
              <a:gd name="T61" fmla="*/ 982 h 1358"/>
              <a:gd name="T62" fmla="*/ 507 w 1360"/>
              <a:gd name="T63" fmla="*/ 823 h 1358"/>
              <a:gd name="T64" fmla="*/ 615 w 1360"/>
              <a:gd name="T65" fmla="*/ 669 h 1358"/>
              <a:gd name="T66" fmla="*/ 732 w 1360"/>
              <a:gd name="T67" fmla="*/ 524 h 1358"/>
              <a:gd name="T68" fmla="*/ 859 w 1360"/>
              <a:gd name="T69" fmla="*/ 385 h 1358"/>
              <a:gd name="T70" fmla="*/ 989 w 1360"/>
              <a:gd name="T71" fmla="*/ 259 h 1358"/>
              <a:gd name="T72" fmla="*/ 1124 w 1360"/>
              <a:gd name="T73" fmla="*/ 144 h 1358"/>
              <a:gd name="T74" fmla="*/ 1260 w 1360"/>
              <a:gd name="T75" fmla="*/ 44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2817324" y="4733673"/>
            <a:ext cx="746168" cy="770181"/>
          </a:xfrm>
          <a:custGeom>
            <a:avLst/>
            <a:gdLst>
              <a:gd name="T0" fmla="*/ 1360 w 1360"/>
              <a:gd name="T1" fmla="*/ 54 h 1358"/>
              <a:gd name="T2" fmla="*/ 1216 w 1360"/>
              <a:gd name="T3" fmla="*/ 169 h 1358"/>
              <a:gd name="T4" fmla="*/ 1076 w 1360"/>
              <a:gd name="T5" fmla="*/ 299 h 1358"/>
              <a:gd name="T6" fmla="*/ 941 w 1360"/>
              <a:gd name="T7" fmla="*/ 443 h 1358"/>
              <a:gd name="T8" fmla="*/ 813 w 1360"/>
              <a:gd name="T9" fmla="*/ 602 h 1358"/>
              <a:gd name="T10" fmla="*/ 693 w 1360"/>
              <a:gd name="T11" fmla="*/ 765 h 1358"/>
              <a:gd name="T12" fmla="*/ 594 w 1360"/>
              <a:gd name="T13" fmla="*/ 930 h 1358"/>
              <a:gd name="T14" fmla="*/ 511 w 1360"/>
              <a:gd name="T15" fmla="*/ 1091 h 1358"/>
              <a:gd name="T16" fmla="*/ 446 w 1360"/>
              <a:gd name="T17" fmla="*/ 1251 h 1358"/>
              <a:gd name="T18" fmla="*/ 375 w 1360"/>
              <a:gd name="T19" fmla="*/ 1300 h 1358"/>
              <a:gd name="T20" fmla="*/ 325 w 1360"/>
              <a:gd name="T21" fmla="*/ 1339 h 1358"/>
              <a:gd name="T22" fmla="*/ 298 w 1360"/>
              <a:gd name="T23" fmla="*/ 1337 h 1358"/>
              <a:gd name="T24" fmla="*/ 279 w 1360"/>
              <a:gd name="T25" fmla="*/ 1276 h 1358"/>
              <a:gd name="T26" fmla="*/ 240 w 1360"/>
              <a:gd name="T27" fmla="*/ 1178 h 1358"/>
              <a:gd name="T28" fmla="*/ 204 w 1360"/>
              <a:gd name="T29" fmla="*/ 1088 h 1358"/>
              <a:gd name="T30" fmla="*/ 171 w 1360"/>
              <a:gd name="T31" fmla="*/ 1013 h 1358"/>
              <a:gd name="T32" fmla="*/ 140 w 1360"/>
              <a:gd name="T33" fmla="*/ 953 h 1358"/>
              <a:gd name="T34" fmla="*/ 111 w 1360"/>
              <a:gd name="T35" fmla="*/ 907 h 1358"/>
              <a:gd name="T36" fmla="*/ 86 w 1360"/>
              <a:gd name="T37" fmla="*/ 873 h 1358"/>
              <a:gd name="T38" fmla="*/ 58 w 1360"/>
              <a:gd name="T39" fmla="*/ 848 h 1358"/>
              <a:gd name="T40" fmla="*/ 29 w 1360"/>
              <a:gd name="T41" fmla="*/ 832 h 1358"/>
              <a:gd name="T42" fmla="*/ 0 w 1360"/>
              <a:gd name="T43" fmla="*/ 825 h 1358"/>
              <a:gd name="T44" fmla="*/ 38 w 1360"/>
              <a:gd name="T45" fmla="*/ 790 h 1358"/>
              <a:gd name="T46" fmla="*/ 77 w 1360"/>
              <a:gd name="T47" fmla="*/ 765 h 1358"/>
              <a:gd name="T48" fmla="*/ 109 w 1360"/>
              <a:gd name="T49" fmla="*/ 752 h 1358"/>
              <a:gd name="T50" fmla="*/ 142 w 1360"/>
              <a:gd name="T51" fmla="*/ 746 h 1358"/>
              <a:gd name="T52" fmla="*/ 184 w 1360"/>
              <a:gd name="T53" fmla="*/ 761 h 1358"/>
              <a:gd name="T54" fmla="*/ 231 w 1360"/>
              <a:gd name="T55" fmla="*/ 806 h 1358"/>
              <a:gd name="T56" fmla="*/ 277 w 1360"/>
              <a:gd name="T57" fmla="*/ 878 h 1358"/>
              <a:gd name="T58" fmla="*/ 327 w 1360"/>
              <a:gd name="T59" fmla="*/ 980 h 1358"/>
              <a:gd name="T60" fmla="*/ 409 w 1360"/>
              <a:gd name="T61" fmla="*/ 982 h 1358"/>
              <a:gd name="T62" fmla="*/ 507 w 1360"/>
              <a:gd name="T63" fmla="*/ 823 h 1358"/>
              <a:gd name="T64" fmla="*/ 615 w 1360"/>
              <a:gd name="T65" fmla="*/ 669 h 1358"/>
              <a:gd name="T66" fmla="*/ 732 w 1360"/>
              <a:gd name="T67" fmla="*/ 524 h 1358"/>
              <a:gd name="T68" fmla="*/ 859 w 1360"/>
              <a:gd name="T69" fmla="*/ 385 h 1358"/>
              <a:gd name="T70" fmla="*/ 989 w 1360"/>
              <a:gd name="T71" fmla="*/ 259 h 1358"/>
              <a:gd name="T72" fmla="*/ 1124 w 1360"/>
              <a:gd name="T73" fmla="*/ 144 h 1358"/>
              <a:gd name="T74" fmla="*/ 1260 w 1360"/>
              <a:gd name="T75" fmla="*/ 44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6440431" y="705806"/>
            <a:ext cx="5508315" cy="4659823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3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给定：</a:t>
            </a:r>
          </a:p>
          <a:p>
            <a:pPr marL="0" indent="0"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 err="1"/>
              <a:t>scanf</a:t>
            </a:r>
            <a:r>
              <a:rPr lang="en-US" altLang="zh-CN" sz="2400" b="1" dirty="0"/>
              <a:t>(“%d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%d", &amp;a, &amp;b);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则以下哪些输入方式是正确的？</a:t>
            </a:r>
          </a:p>
          <a:p>
            <a:r>
              <a:rPr lang="en-US" altLang="zh-CN" sz="2400" b="1" dirty="0"/>
              <a:t>A.1 2</a:t>
            </a:r>
            <a:endParaRPr lang="zh-CN" altLang="zh-CN" sz="2400" b="1" dirty="0"/>
          </a:p>
          <a:p>
            <a:r>
              <a:rPr lang="en-US" altLang="zh-CN" sz="2400" b="1" dirty="0"/>
              <a:t>B.1,2</a:t>
            </a:r>
            <a:endParaRPr lang="zh-CN" altLang="zh-CN" sz="2400" b="1" dirty="0"/>
          </a:p>
          <a:p>
            <a:r>
              <a:rPr lang="en-US" altLang="zh-CN" sz="2400" b="1" dirty="0"/>
              <a:t>C.1(</a:t>
            </a:r>
            <a:r>
              <a:rPr lang="zh-CN" altLang="zh-CN" sz="2400" b="1" dirty="0"/>
              <a:t>回车</a:t>
            </a:r>
            <a:r>
              <a:rPr lang="en-US" altLang="zh-CN" sz="2400" b="1" dirty="0"/>
              <a:t>)2</a:t>
            </a:r>
            <a:endParaRPr lang="zh-CN" altLang="zh-CN" sz="2400" b="1" dirty="0"/>
          </a:p>
          <a:p>
            <a:r>
              <a:rPr lang="en-US" altLang="zh-CN" sz="2400" b="1" dirty="0"/>
              <a:t>D.1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8257716" y="3773265"/>
            <a:ext cx="746168" cy="770181"/>
          </a:xfrm>
          <a:custGeom>
            <a:avLst/>
            <a:gdLst>
              <a:gd name="T0" fmla="*/ 1360 w 1360"/>
              <a:gd name="T1" fmla="*/ 54 h 1358"/>
              <a:gd name="T2" fmla="*/ 1216 w 1360"/>
              <a:gd name="T3" fmla="*/ 169 h 1358"/>
              <a:gd name="T4" fmla="*/ 1076 w 1360"/>
              <a:gd name="T5" fmla="*/ 299 h 1358"/>
              <a:gd name="T6" fmla="*/ 941 w 1360"/>
              <a:gd name="T7" fmla="*/ 443 h 1358"/>
              <a:gd name="T8" fmla="*/ 813 w 1360"/>
              <a:gd name="T9" fmla="*/ 602 h 1358"/>
              <a:gd name="T10" fmla="*/ 693 w 1360"/>
              <a:gd name="T11" fmla="*/ 765 h 1358"/>
              <a:gd name="T12" fmla="*/ 594 w 1360"/>
              <a:gd name="T13" fmla="*/ 930 h 1358"/>
              <a:gd name="T14" fmla="*/ 511 w 1360"/>
              <a:gd name="T15" fmla="*/ 1091 h 1358"/>
              <a:gd name="T16" fmla="*/ 446 w 1360"/>
              <a:gd name="T17" fmla="*/ 1251 h 1358"/>
              <a:gd name="T18" fmla="*/ 375 w 1360"/>
              <a:gd name="T19" fmla="*/ 1300 h 1358"/>
              <a:gd name="T20" fmla="*/ 325 w 1360"/>
              <a:gd name="T21" fmla="*/ 1339 h 1358"/>
              <a:gd name="T22" fmla="*/ 298 w 1360"/>
              <a:gd name="T23" fmla="*/ 1337 h 1358"/>
              <a:gd name="T24" fmla="*/ 279 w 1360"/>
              <a:gd name="T25" fmla="*/ 1276 h 1358"/>
              <a:gd name="T26" fmla="*/ 240 w 1360"/>
              <a:gd name="T27" fmla="*/ 1178 h 1358"/>
              <a:gd name="T28" fmla="*/ 204 w 1360"/>
              <a:gd name="T29" fmla="*/ 1088 h 1358"/>
              <a:gd name="T30" fmla="*/ 171 w 1360"/>
              <a:gd name="T31" fmla="*/ 1013 h 1358"/>
              <a:gd name="T32" fmla="*/ 140 w 1360"/>
              <a:gd name="T33" fmla="*/ 953 h 1358"/>
              <a:gd name="T34" fmla="*/ 111 w 1360"/>
              <a:gd name="T35" fmla="*/ 907 h 1358"/>
              <a:gd name="T36" fmla="*/ 86 w 1360"/>
              <a:gd name="T37" fmla="*/ 873 h 1358"/>
              <a:gd name="T38" fmla="*/ 58 w 1360"/>
              <a:gd name="T39" fmla="*/ 848 h 1358"/>
              <a:gd name="T40" fmla="*/ 29 w 1360"/>
              <a:gd name="T41" fmla="*/ 832 h 1358"/>
              <a:gd name="T42" fmla="*/ 0 w 1360"/>
              <a:gd name="T43" fmla="*/ 825 h 1358"/>
              <a:gd name="T44" fmla="*/ 38 w 1360"/>
              <a:gd name="T45" fmla="*/ 790 h 1358"/>
              <a:gd name="T46" fmla="*/ 77 w 1360"/>
              <a:gd name="T47" fmla="*/ 765 h 1358"/>
              <a:gd name="T48" fmla="*/ 109 w 1360"/>
              <a:gd name="T49" fmla="*/ 752 h 1358"/>
              <a:gd name="T50" fmla="*/ 142 w 1360"/>
              <a:gd name="T51" fmla="*/ 746 h 1358"/>
              <a:gd name="T52" fmla="*/ 184 w 1360"/>
              <a:gd name="T53" fmla="*/ 761 h 1358"/>
              <a:gd name="T54" fmla="*/ 231 w 1360"/>
              <a:gd name="T55" fmla="*/ 806 h 1358"/>
              <a:gd name="T56" fmla="*/ 277 w 1360"/>
              <a:gd name="T57" fmla="*/ 878 h 1358"/>
              <a:gd name="T58" fmla="*/ 327 w 1360"/>
              <a:gd name="T59" fmla="*/ 980 h 1358"/>
              <a:gd name="T60" fmla="*/ 409 w 1360"/>
              <a:gd name="T61" fmla="*/ 982 h 1358"/>
              <a:gd name="T62" fmla="*/ 507 w 1360"/>
              <a:gd name="T63" fmla="*/ 823 h 1358"/>
              <a:gd name="T64" fmla="*/ 615 w 1360"/>
              <a:gd name="T65" fmla="*/ 669 h 1358"/>
              <a:gd name="T66" fmla="*/ 732 w 1360"/>
              <a:gd name="T67" fmla="*/ 524 h 1358"/>
              <a:gd name="T68" fmla="*/ 859 w 1360"/>
              <a:gd name="T69" fmla="*/ 385 h 1358"/>
              <a:gd name="T70" fmla="*/ 989 w 1360"/>
              <a:gd name="T71" fmla="*/ 259 h 1358"/>
              <a:gd name="T72" fmla="*/ 1124 w 1360"/>
              <a:gd name="T73" fmla="*/ 144 h 1358"/>
              <a:gd name="T74" fmla="*/ 1260 w 1360"/>
              <a:gd name="T75" fmla="*/ 44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913774" y="790414"/>
            <a:ext cx="10363826" cy="5570629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4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判断：给定以下代码段：</a:t>
            </a:r>
          </a:p>
          <a:p>
            <a:pPr marL="0" indent="0"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=0;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则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的初始值是</a:t>
            </a:r>
            <a:r>
              <a:rPr lang="en-US" altLang="zh-CN" sz="2400" b="1" dirty="0"/>
              <a:t>0</a:t>
            </a:r>
            <a:endParaRPr lang="zh-CN" altLang="zh-CN" sz="2400" b="1" dirty="0"/>
          </a:p>
          <a:p>
            <a:r>
              <a:rPr lang="en-US" altLang="zh-CN" sz="2400" b="1" dirty="0"/>
              <a:t>5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写出下式的运算结果：</a:t>
            </a:r>
          </a:p>
          <a:p>
            <a:pPr marL="0" indent="0">
              <a:buNone/>
            </a:pPr>
            <a:r>
              <a:rPr lang="en-US" altLang="zh-CN" sz="2400" b="1" dirty="0"/>
              <a:t>10/3.0*3</a:t>
            </a:r>
            <a:endParaRPr lang="zh-CN" altLang="zh-CN" sz="2400" b="1" dirty="0"/>
          </a:p>
          <a:p>
            <a:r>
              <a:rPr lang="en-US" altLang="zh-CN" sz="2400" b="1" dirty="0"/>
              <a:t>6</a:t>
            </a:r>
            <a:endParaRPr lang="zh-CN" altLang="zh-CN" sz="2400" b="1" dirty="0"/>
          </a:p>
          <a:p>
            <a:pPr marL="0" indent="0">
              <a:buNone/>
            </a:pPr>
            <a:r>
              <a:rPr lang="zh-CN" altLang="zh-CN" sz="2400" b="1" dirty="0"/>
              <a:t>写出下式的运算结果：</a:t>
            </a:r>
          </a:p>
          <a:p>
            <a:pPr marL="0" indent="0">
              <a:buNone/>
            </a:pPr>
            <a:r>
              <a:rPr lang="en-US" altLang="zh-CN" sz="2400" b="1" dirty="0"/>
              <a:t>10/3*3.0</a:t>
            </a:r>
            <a:endParaRPr lang="zh-CN" altLang="zh-CN" sz="2400" b="1" dirty="0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3380961" y="1530074"/>
            <a:ext cx="654326" cy="974587"/>
          </a:xfrm>
          <a:custGeom>
            <a:avLst/>
            <a:gdLst>
              <a:gd name="T0" fmla="*/ 384 w 1360"/>
              <a:gd name="T1" fmla="*/ 150 h 1360"/>
              <a:gd name="T2" fmla="*/ 472 w 1360"/>
              <a:gd name="T3" fmla="*/ 366 h 1360"/>
              <a:gd name="T4" fmla="*/ 598 w 1360"/>
              <a:gd name="T5" fmla="*/ 574 h 1360"/>
              <a:gd name="T6" fmla="*/ 717 w 1360"/>
              <a:gd name="T7" fmla="*/ 493 h 1360"/>
              <a:gd name="T8" fmla="*/ 813 w 1360"/>
              <a:gd name="T9" fmla="*/ 374 h 1360"/>
              <a:gd name="T10" fmla="*/ 902 w 1360"/>
              <a:gd name="T11" fmla="*/ 282 h 1360"/>
              <a:gd name="T12" fmla="*/ 982 w 1360"/>
              <a:gd name="T13" fmla="*/ 217 h 1360"/>
              <a:gd name="T14" fmla="*/ 1055 w 1360"/>
              <a:gd name="T15" fmla="*/ 176 h 1360"/>
              <a:gd name="T16" fmla="*/ 1118 w 1360"/>
              <a:gd name="T17" fmla="*/ 163 h 1360"/>
              <a:gd name="T18" fmla="*/ 1176 w 1360"/>
              <a:gd name="T19" fmla="*/ 176 h 1360"/>
              <a:gd name="T20" fmla="*/ 1224 w 1360"/>
              <a:gd name="T21" fmla="*/ 213 h 1360"/>
              <a:gd name="T22" fmla="*/ 1262 w 1360"/>
              <a:gd name="T23" fmla="*/ 269 h 1360"/>
              <a:gd name="T24" fmla="*/ 1172 w 1360"/>
              <a:gd name="T25" fmla="*/ 357 h 1360"/>
              <a:gd name="T26" fmla="*/ 1001 w 1360"/>
              <a:gd name="T27" fmla="*/ 503 h 1360"/>
              <a:gd name="T28" fmla="*/ 817 w 1360"/>
              <a:gd name="T29" fmla="*/ 708 h 1360"/>
              <a:gd name="T30" fmla="*/ 832 w 1360"/>
              <a:gd name="T31" fmla="*/ 861 h 1360"/>
              <a:gd name="T32" fmla="*/ 921 w 1360"/>
              <a:gd name="T33" fmla="*/ 953 h 1360"/>
              <a:gd name="T34" fmla="*/ 1007 w 1360"/>
              <a:gd name="T35" fmla="*/ 1026 h 1360"/>
              <a:gd name="T36" fmla="*/ 1090 w 1360"/>
              <a:gd name="T37" fmla="*/ 1078 h 1360"/>
              <a:gd name="T38" fmla="*/ 1170 w 1360"/>
              <a:gd name="T39" fmla="*/ 1109 h 1360"/>
              <a:gd name="T40" fmla="*/ 1247 w 1360"/>
              <a:gd name="T41" fmla="*/ 1118 h 1360"/>
              <a:gd name="T42" fmla="*/ 1360 w 1360"/>
              <a:gd name="T43" fmla="*/ 1105 h 1360"/>
              <a:gd name="T44" fmla="*/ 1329 w 1360"/>
              <a:gd name="T45" fmla="*/ 1170 h 1360"/>
              <a:gd name="T46" fmla="*/ 1291 w 1360"/>
              <a:gd name="T47" fmla="*/ 1243 h 1360"/>
              <a:gd name="T48" fmla="*/ 1258 w 1360"/>
              <a:gd name="T49" fmla="*/ 1293 h 1360"/>
              <a:gd name="T50" fmla="*/ 1195 w 1360"/>
              <a:gd name="T51" fmla="*/ 1341 h 1360"/>
              <a:gd name="T52" fmla="*/ 1107 w 1360"/>
              <a:gd name="T53" fmla="*/ 1350 h 1360"/>
              <a:gd name="T54" fmla="*/ 1038 w 1360"/>
              <a:gd name="T55" fmla="*/ 1331 h 1360"/>
              <a:gd name="T56" fmla="*/ 961 w 1360"/>
              <a:gd name="T57" fmla="*/ 1289 h 1360"/>
              <a:gd name="T58" fmla="*/ 879 w 1360"/>
              <a:gd name="T59" fmla="*/ 1224 h 1360"/>
              <a:gd name="T60" fmla="*/ 788 w 1360"/>
              <a:gd name="T61" fmla="*/ 1137 h 1360"/>
              <a:gd name="T62" fmla="*/ 692 w 1360"/>
              <a:gd name="T63" fmla="*/ 1026 h 1360"/>
              <a:gd name="T64" fmla="*/ 568 w 1360"/>
              <a:gd name="T65" fmla="*/ 1040 h 1360"/>
              <a:gd name="T66" fmla="*/ 487 w 1360"/>
              <a:gd name="T67" fmla="*/ 1147 h 1360"/>
              <a:gd name="T68" fmla="*/ 412 w 1360"/>
              <a:gd name="T69" fmla="*/ 1233 h 1360"/>
              <a:gd name="T70" fmla="*/ 343 w 1360"/>
              <a:gd name="T71" fmla="*/ 1297 h 1360"/>
              <a:gd name="T72" fmla="*/ 282 w 1360"/>
              <a:gd name="T73" fmla="*/ 1339 h 1360"/>
              <a:gd name="T74" fmla="*/ 228 w 1360"/>
              <a:gd name="T75" fmla="*/ 1358 h 1360"/>
              <a:gd name="T76" fmla="*/ 198 w 1360"/>
              <a:gd name="T77" fmla="*/ 1358 h 1360"/>
              <a:gd name="T78" fmla="*/ 125 w 1360"/>
              <a:gd name="T79" fmla="*/ 1327 h 1360"/>
              <a:gd name="T80" fmla="*/ 50 w 1360"/>
              <a:gd name="T81" fmla="*/ 1249 h 1360"/>
              <a:gd name="T82" fmla="*/ 17 w 1360"/>
              <a:gd name="T83" fmla="*/ 1174 h 1360"/>
              <a:gd name="T84" fmla="*/ 58 w 1360"/>
              <a:gd name="T85" fmla="*/ 1180 h 1360"/>
              <a:gd name="T86" fmla="*/ 123 w 1360"/>
              <a:gd name="T87" fmla="*/ 1168 h 1360"/>
              <a:gd name="T88" fmla="*/ 194 w 1360"/>
              <a:gd name="T89" fmla="*/ 1136 h 1360"/>
              <a:gd name="T90" fmla="*/ 267 w 1360"/>
              <a:gd name="T91" fmla="*/ 1080 h 1360"/>
              <a:gd name="T92" fmla="*/ 345 w 1360"/>
              <a:gd name="T93" fmla="*/ 1001 h 1360"/>
              <a:gd name="T94" fmla="*/ 424 w 1360"/>
              <a:gd name="T95" fmla="*/ 902 h 1360"/>
              <a:gd name="T96" fmla="*/ 466 w 1360"/>
              <a:gd name="T97" fmla="*/ 740 h 1360"/>
              <a:gd name="T98" fmla="*/ 376 w 1360"/>
              <a:gd name="T99" fmla="*/ 618 h 1360"/>
              <a:gd name="T100" fmla="*/ 303 w 1360"/>
              <a:gd name="T101" fmla="*/ 510 h 1360"/>
              <a:gd name="T102" fmla="*/ 249 w 1360"/>
              <a:gd name="T103" fmla="*/ 416 h 1360"/>
              <a:gd name="T104" fmla="*/ 215 w 1360"/>
              <a:gd name="T105" fmla="*/ 338 h 1360"/>
              <a:gd name="T106" fmla="*/ 199 w 1360"/>
              <a:gd name="T107" fmla="*/ 272 h 1360"/>
              <a:gd name="T108" fmla="*/ 207 w 1360"/>
              <a:gd name="T109" fmla="*/ 201 h 1360"/>
              <a:gd name="T110" fmla="*/ 255 w 1360"/>
              <a:gd name="T111" fmla="*/ 107 h 1360"/>
              <a:gd name="T112" fmla="*/ 345 w 1360"/>
              <a:gd name="T113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2225" y="4113359"/>
            <a:ext cx="1967947" cy="5847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9.9999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02225" y="5991711"/>
            <a:ext cx="1967947" cy="5847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9.0000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913774" y="1084882"/>
            <a:ext cx="10363826" cy="470631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7. </a:t>
            </a:r>
            <a:r>
              <a:rPr lang="zh-CN" altLang="zh-CN" sz="2400" b="1" dirty="0"/>
              <a:t>写出以下代码执行后，</a:t>
            </a:r>
            <a:r>
              <a:rPr lang="en-US" altLang="zh-CN" sz="2400" b="1" dirty="0"/>
              <a:t>t1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t2</a:t>
            </a:r>
            <a:r>
              <a:rPr lang="zh-CN" altLang="zh-CN" sz="2400" b="1" dirty="0"/>
              <a:t>的值，以空格隔开：</a:t>
            </a:r>
          </a:p>
          <a:p>
            <a:pPr marL="0" indent="0"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a=14;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t1 = a++;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t2 = ++a;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363851" y="4277532"/>
            <a:ext cx="2037737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T1=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14</a:t>
            </a:r>
          </a:p>
          <a:p>
            <a:r>
              <a:rPr lang="en-US" altLang="zh-CN" sz="2400" b="1" dirty="0"/>
              <a:t>           T2=16;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89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913774" y="1053548"/>
            <a:ext cx="10363826" cy="4737651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8. </a:t>
            </a:r>
            <a:r>
              <a:rPr lang="zh-CN" altLang="zh-CN" sz="2400" b="1" dirty="0"/>
              <a:t>写出以下表达式的结果，一个结果一行：</a:t>
            </a:r>
          </a:p>
          <a:p>
            <a:r>
              <a:rPr lang="en-US" altLang="zh-CN" sz="2400" b="1" dirty="0"/>
              <a:t>6 + 5 / 4 - 2</a:t>
            </a:r>
            <a:endParaRPr lang="zh-CN" altLang="zh-CN" sz="2400" b="1" dirty="0"/>
          </a:p>
          <a:p>
            <a:r>
              <a:rPr lang="en-US" altLang="zh-CN" sz="2400" b="1" dirty="0"/>
              <a:t>2 + 2 * (2 * 2 - 2) % 2 / 3</a:t>
            </a:r>
            <a:endParaRPr lang="zh-CN" altLang="zh-CN" sz="2400" b="1" dirty="0"/>
          </a:p>
          <a:p>
            <a:r>
              <a:rPr lang="en-US" altLang="zh-CN" sz="2400" b="1" dirty="0"/>
              <a:t>10 + 9 * ((8 + 7) % 6) + 5 * 4 % 3 * 2 + 3 </a:t>
            </a:r>
            <a:endParaRPr lang="zh-CN" altLang="zh-CN" sz="2400" b="1" dirty="0"/>
          </a:p>
          <a:p>
            <a:r>
              <a:rPr lang="en-US" altLang="zh-CN" sz="2400" b="1" dirty="0"/>
              <a:t>1 + 2 + (3 + 4) * ((5 * 6 % 7 / 8) - 9) * 10</a:t>
            </a:r>
            <a:endParaRPr lang="zh-CN" altLang="zh-CN" sz="2400" b="1" dirty="0"/>
          </a:p>
          <a:p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510748" y="4154557"/>
            <a:ext cx="1107996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endParaRPr lang="en-US" altLang="zh-CN" sz="2400" b="1" dirty="0"/>
          </a:p>
          <a:p>
            <a:r>
              <a:rPr lang="en-US" altLang="zh-CN" sz="2400" b="1" dirty="0"/>
              <a:t>5</a:t>
            </a:r>
          </a:p>
          <a:p>
            <a:r>
              <a:rPr lang="en-US" altLang="zh-CN" sz="2400" b="1" dirty="0"/>
              <a:t>2</a:t>
            </a:r>
          </a:p>
          <a:p>
            <a:r>
              <a:rPr lang="en-US" altLang="zh-CN" sz="2400" b="1" dirty="0"/>
              <a:t>44</a:t>
            </a:r>
          </a:p>
          <a:p>
            <a:r>
              <a:rPr lang="en-US" altLang="zh-CN" sz="2400" b="1" dirty="0"/>
              <a:t>-627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52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9576" y="1029002"/>
            <a:ext cx="7704856" cy="5175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dirty="0"/>
              <a:t>9. 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下列对变量进行定义的语句哪些正确？哪些不正确？为什么？请将不正确的改正过来。</a:t>
            </a:r>
            <a:b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1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char </a:t>
            </a:r>
            <a:r>
              <a:rPr lang="en-US" altLang="zh-CN" sz="2800" dirty="0" err="1">
                <a:latin typeface="TimesNewRoman"/>
                <a:ea typeface="SimSun" panose="02010600030101010101" pitchFamily="2" charset="-122"/>
              </a:rPr>
              <a:t>cl,int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 a2; </a:t>
            </a:r>
          </a:p>
          <a:p>
            <a:pPr>
              <a:lnSpc>
                <a:spcPts val="4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2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INT </a:t>
            </a:r>
            <a:r>
              <a:rPr lang="en-US" altLang="zh-CN" sz="2800" dirty="0" err="1">
                <a:latin typeface="TimesNewRoman"/>
                <a:ea typeface="SimSun" panose="02010600030101010101" pitchFamily="2" charset="-122"/>
              </a:rPr>
              <a:t>a,b;FLOATx,y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; </a:t>
            </a:r>
          </a:p>
          <a:p>
            <a:pPr>
              <a:lnSpc>
                <a:spcPts val="4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3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dirty="0" err="1">
                <a:latin typeface="TimesNewRoman"/>
                <a:ea typeface="SimSun" panose="02010600030101010101" pitchFamily="2" charset="-122"/>
              </a:rPr>
              <a:t>a,b:char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; </a:t>
            </a:r>
          </a:p>
          <a:p>
            <a:pPr>
              <a:lnSpc>
                <a:spcPts val="4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4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char if;</a:t>
            </a:r>
            <a:br>
              <a:rPr lang="en-US" altLang="zh-CN" sz="2800" dirty="0">
                <a:latin typeface="TimesNewRoman"/>
                <a:ea typeface="SimSun" panose="02010600030101010101" pitchFamily="2" charset="-122"/>
              </a:rPr>
            </a:b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5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dirty="0" err="1">
                <a:latin typeface="TimesNewRoman"/>
                <a:ea typeface="SimSun" panose="02010600030101010101" pitchFamily="2" charset="-122"/>
              </a:rPr>
              <a:t>int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latin typeface="TimesNewRoman"/>
                <a:ea typeface="SimSun" panose="02010600030101010101" pitchFamily="2" charset="-122"/>
              </a:rPr>
              <a:t>a,b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 </a:t>
            </a:r>
          </a:p>
          <a:p>
            <a:pPr>
              <a:lnSpc>
                <a:spcPts val="4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6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dirty="0" err="1">
                <a:latin typeface="TimesNewRoman"/>
                <a:ea typeface="SimSun" panose="02010600030101010101" pitchFamily="2" charset="-122"/>
              </a:rPr>
              <a:t>Int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 a:b:c; </a:t>
            </a:r>
          </a:p>
          <a:p>
            <a:pPr>
              <a:lnSpc>
                <a:spcPts val="4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 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7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） </a:t>
            </a:r>
            <a:r>
              <a:rPr lang="en-US" altLang="zh-CN" sz="2800" dirty="0" err="1">
                <a:latin typeface="TimesNewRoman"/>
                <a:ea typeface="SimSun" panose="02010600030101010101" pitchFamily="2" charset="-122"/>
              </a:rPr>
              <a:t>int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latin typeface="TimesNewRoman"/>
                <a:ea typeface="SimSun" panose="02010600030101010101" pitchFamily="2" charset="-122"/>
              </a:rPr>
              <a:t>a,x;float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latin typeface="TimesNewRoman"/>
                <a:ea typeface="SimSun" panose="02010600030101010101" pitchFamily="2" charset="-122"/>
              </a:rPr>
              <a:t>x,y</a:t>
            </a:r>
            <a:r>
              <a:rPr lang="en-US" altLang="zh-CN" sz="2800" dirty="0">
                <a:latin typeface="TimesNewRoman"/>
                <a:ea typeface="SimSun" panose="02010600030101010101" pitchFamily="2" charset="-122"/>
              </a:rPr>
              <a:t>;</a:t>
            </a:r>
            <a:b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897349" y="2100788"/>
            <a:ext cx="234057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char c1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a2;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897348" y="2679304"/>
            <a:ext cx="223875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b="1" dirty="0"/>
              <a:t>; </a:t>
            </a:r>
            <a:r>
              <a:rPr lang="en-US" altLang="zh-CN" b="1" dirty="0">
                <a:solidFill>
                  <a:srgbClr val="FF0000"/>
                </a:solidFill>
              </a:rPr>
              <a:t>float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/>
              <a:t>x,y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97348" y="3183360"/>
            <a:ext cx="12682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char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97349" y="3687416"/>
            <a:ext cx="1055097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char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97349" y="4191472"/>
            <a:ext cx="105381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97348" y="4695528"/>
            <a:ext cx="126060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err="1"/>
              <a:t>nt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FFFF00"/>
                </a:solidFill>
              </a:rPr>
              <a:t>,</a:t>
            </a:r>
            <a:r>
              <a:rPr lang="en-US" altLang="zh-CN" dirty="0" err="1"/>
              <a:t>b</a:t>
            </a:r>
            <a:r>
              <a:rPr lang="en-US" altLang="zh-CN" dirty="0" err="1">
                <a:solidFill>
                  <a:srgbClr val="FFFF00"/>
                </a:solidFill>
              </a:rPr>
              <a:t>,</a:t>
            </a:r>
            <a:r>
              <a:rPr lang="en-US" altLang="zh-CN" dirty="0" err="1"/>
              <a:t>c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97349" y="5183443"/>
            <a:ext cx="21570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a,x</a:t>
            </a:r>
            <a:r>
              <a:rPr lang="en-US" altLang="zh-CN" dirty="0"/>
              <a:t>; float </a:t>
            </a:r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en-US" altLang="zh-CN" dirty="0" err="1"/>
              <a:t>,y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0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1584" y="1220053"/>
            <a:ext cx="720080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kern="100" dirty="0">
                <a:latin typeface="+mj-ea"/>
                <a:ea typeface="+mj-ea"/>
                <a:cs typeface="Times New Roman" panose="02020603050405020304" pitchFamily="18" charset="0"/>
              </a:rPr>
              <a:t>10. </a:t>
            </a: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若 </a:t>
            </a:r>
            <a:r>
              <a:rPr lang="en-US" altLang="zh-CN" sz="2800" kern="100" dirty="0">
                <a:latin typeface="+mj-ea"/>
                <a:ea typeface="+mj-ea"/>
              </a:rPr>
              <a:t>x=13</a:t>
            </a: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， </a:t>
            </a:r>
            <a:r>
              <a:rPr lang="en-US" altLang="zh-CN" sz="2800" kern="100" dirty="0">
                <a:latin typeface="+mj-ea"/>
                <a:ea typeface="+mj-ea"/>
              </a:rPr>
              <a:t>y=20</a:t>
            </a: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， </a:t>
            </a:r>
            <a:r>
              <a:rPr lang="en-US" altLang="zh-CN" sz="2800" kern="100" dirty="0">
                <a:latin typeface="+mj-ea"/>
                <a:ea typeface="+mj-ea"/>
              </a:rPr>
              <a:t>z=4</a:t>
            </a: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，下列各表达式的结果是什么？</a:t>
            </a:r>
            <a:b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（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）（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z&gt;=y&gt;=x</a:t>
            </a: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）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?1:0</a:t>
            </a:r>
            <a:b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（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）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z&gt;=y&amp;&amp;y&gt;=x</a:t>
            </a:r>
            <a:b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（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3</a:t>
            </a: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）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!(x&lt;y)&amp;&amp;!x||z</a:t>
            </a:r>
            <a:b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（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）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x&lt;</a:t>
            </a:r>
            <a:r>
              <a:rPr lang="en-US" altLang="zh-CN" sz="2800" kern="100" dirty="0" err="1">
                <a:latin typeface="+mj-ea"/>
                <a:ea typeface="+mj-ea"/>
                <a:cs typeface="Arial" panose="020B0604020202020204" pitchFamily="34" charset="0"/>
              </a:rPr>
              <a:t>y?x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++:++y</a:t>
            </a:r>
            <a:b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</a:b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（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5</a:t>
            </a:r>
            <a:r>
              <a:rPr lang="zh-CN" altLang="zh-CN" sz="2800" kern="100" dirty="0">
                <a:latin typeface="+mj-ea"/>
                <a:ea typeface="+mj-ea"/>
                <a:cs typeface="Arial" panose="020B0604020202020204" pitchFamily="34" charset="0"/>
              </a:rPr>
              <a:t>） 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z+=x&gt;</a:t>
            </a:r>
            <a:r>
              <a:rPr lang="en-US" altLang="zh-CN" sz="2800" kern="100" dirty="0" err="1">
                <a:latin typeface="+mj-ea"/>
                <a:ea typeface="+mj-ea"/>
                <a:cs typeface="Arial" panose="020B0604020202020204" pitchFamily="34" charset="0"/>
              </a:rPr>
              <a:t>y?x</a:t>
            </a:r>
            <a: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  <a:t>++:++y</a:t>
            </a:r>
            <a:br>
              <a:rPr lang="en-US" altLang="zh-CN" sz="2800" kern="100" dirty="0">
                <a:latin typeface="+mj-ea"/>
                <a:ea typeface="+mj-ea"/>
                <a:cs typeface="Arial" panose="020B0604020202020204" pitchFamily="34" charset="0"/>
              </a:rPr>
            </a:b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01410" y="2240329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1 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0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；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6758" y="2744732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0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；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32105" y="321866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；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1788" y="3703252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4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13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；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32105" y="4221089"/>
            <a:ext cx="1749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（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5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）</a:t>
            </a:r>
            <a:r>
              <a:rPr lang="zh-CN" altLang="zh-CN" b="1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TimesNewRoman"/>
                <a:cs typeface="Arial" panose="020B0604020202020204" pitchFamily="34" charset="0"/>
              </a:rPr>
              <a:t>25</a:t>
            </a:r>
            <a:r>
              <a:rPr lang="zh-CN" altLang="zh-CN" b="1" kern="1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A000120151104A03KPBG</Template>
  <TotalTime>41</TotalTime>
  <Words>1194</Words>
  <Application>Microsoft Office PowerPoint</Application>
  <PresentationFormat>宽屏</PresentationFormat>
  <Paragraphs>195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Monotype Sorts</vt:lpstr>
      <vt:lpstr>TimesNewRoman</vt:lpstr>
      <vt:lpstr>等线</vt:lpstr>
      <vt:lpstr>黑体</vt:lpstr>
      <vt:lpstr>黑体</vt:lpstr>
      <vt:lpstr>宋体</vt:lpstr>
      <vt:lpstr>宋体</vt:lpstr>
      <vt:lpstr>微软雅黑</vt:lpstr>
      <vt:lpstr>幼圆</vt:lpstr>
      <vt:lpstr>Arial</vt:lpstr>
      <vt:lpstr>Calibri</vt:lpstr>
      <vt:lpstr>Courier New</vt:lpstr>
      <vt:lpstr>Goudy Old Style</vt:lpstr>
      <vt:lpstr>Times New Roman</vt:lpstr>
      <vt:lpstr>Wingdings</vt:lpstr>
      <vt:lpstr>A000120140530A99PPBG</vt:lpstr>
      <vt:lpstr>程序设计基础 （C&amp;C++）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13.判断下面程序段的表达式的正误</vt:lpstr>
      <vt:lpstr>14. 输出下列代码结果</vt:lpstr>
      <vt:lpstr>PowerPoint 演示文稿</vt:lpstr>
      <vt:lpstr>16. 注意数据计算结果越界问题</vt:lpstr>
      <vt:lpstr>17.类型转换</vt:lpstr>
      <vt:lpstr>18. 常用的标准数学函数 </vt:lpstr>
      <vt:lpstr>【】计算三角形面积 </vt:lpstr>
      <vt:lpstr>【】计算三角形面积 </vt:lpstr>
      <vt:lpstr>计算三角形面积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 （C&amp;C++）</dc:title>
  <dc:creator>bo dai</dc:creator>
  <cp:lastModifiedBy>bo dai</cp:lastModifiedBy>
  <cp:revision>14</cp:revision>
  <dcterms:created xsi:type="dcterms:W3CDTF">2017-02-22T02:00:38Z</dcterms:created>
  <dcterms:modified xsi:type="dcterms:W3CDTF">2018-03-14T23:58:46Z</dcterms:modified>
</cp:coreProperties>
</file>