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1" r:id="rId4"/>
    <p:sldId id="267" r:id="rId5"/>
    <p:sldId id="262" r:id="rId6"/>
    <p:sldId id="268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8" autoAdjust="0"/>
    <p:restoredTop sz="86391" autoAdjust="0"/>
  </p:normalViewPr>
  <p:slideViewPr>
    <p:cSldViewPr snapToGrid="0">
      <p:cViewPr varScale="1">
        <p:scale>
          <a:sx n="98" d="100"/>
          <a:sy n="98" d="100"/>
        </p:scale>
        <p:origin x="15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7CF7-04AF-4319-B77A-FDCC7F99577B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9864-9F58-4E49-A33C-59086A061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2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32F-380A-4F58-9AFA-99792447B2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9144000" cy="36035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59662" y="3840367"/>
            <a:ext cx="6224674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9663" y="1905000"/>
            <a:ext cx="6224674" cy="1526828"/>
          </a:xfrm>
        </p:spPr>
        <p:txBody>
          <a:bodyPr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4493729" y="5550198"/>
            <a:ext cx="318052" cy="4290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4493729" y="5812585"/>
            <a:ext cx="318052" cy="42904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62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2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234837" y="2151936"/>
            <a:ext cx="4309960" cy="739746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234838" y="2948831"/>
            <a:ext cx="430995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C00000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5435372"/>
            <a:ext cx="9144000" cy="142262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燕尾形 11"/>
          <p:cNvSpPr/>
          <p:nvPr/>
        </p:nvSpPr>
        <p:spPr>
          <a:xfrm rot="5400000">
            <a:off x="6921463" y="2636881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6943406" y="1509714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6943404" y="382548"/>
            <a:ext cx="1389022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921463" y="3764026"/>
            <a:ext cx="1389021" cy="113780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5400000">
            <a:off x="7268717" y="4511836"/>
            <a:ext cx="694512" cy="1137808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921837"/>
              <a:gd name="connsiteY0" fmla="*/ 0 h 1920493"/>
              <a:gd name="connsiteX1" fmla="*/ 921837 w 921837"/>
              <a:gd name="connsiteY1" fmla="*/ 0 h 1920493"/>
              <a:gd name="connsiteX2" fmla="*/ 921837 w 921837"/>
              <a:gd name="connsiteY2" fmla="*/ 1920493 h 1920493"/>
              <a:gd name="connsiteX3" fmla="*/ 0 w 921837"/>
              <a:gd name="connsiteY3" fmla="*/ 1920493 h 1920493"/>
              <a:gd name="connsiteX4" fmla="*/ 921837 w 921837"/>
              <a:gd name="connsiteY4" fmla="*/ 960247 h 1920493"/>
              <a:gd name="connsiteX5" fmla="*/ 0 w 921837"/>
              <a:gd name="connsiteY5" fmla="*/ 0 h 192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837" h="1920493">
                <a:moveTo>
                  <a:pt x="0" y="0"/>
                </a:moveTo>
                <a:lnTo>
                  <a:pt x="921837" y="0"/>
                </a:lnTo>
                <a:lnTo>
                  <a:pt x="921837" y="1920493"/>
                </a:lnTo>
                <a:lnTo>
                  <a:pt x="0" y="1920493"/>
                </a:lnTo>
                <a:lnTo>
                  <a:pt x="921837" y="96024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 rot="5400000">
            <a:off x="7395498" y="-68532"/>
            <a:ext cx="484840" cy="813647"/>
          </a:xfrm>
          <a:custGeom>
            <a:avLst/>
            <a:gdLst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921837 w 1843674"/>
              <a:gd name="connsiteY3" fmla="*/ 1920493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921837 w 1843674"/>
              <a:gd name="connsiteY1" fmla="*/ 0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921837 w 1843674"/>
              <a:gd name="connsiteY5" fmla="*/ 960247 h 1920493"/>
              <a:gd name="connsiteX6" fmla="*/ 0 w 1843674"/>
              <a:gd name="connsiteY6" fmla="*/ 0 h 1920493"/>
              <a:gd name="connsiteX0" fmla="*/ 0 w 1843674"/>
              <a:gd name="connsiteY0" fmla="*/ 0 h 1920493"/>
              <a:gd name="connsiteX1" fmla="*/ 1200135 w 1843674"/>
              <a:gd name="connsiteY1" fmla="*/ 265042 h 1920493"/>
              <a:gd name="connsiteX2" fmla="*/ 1843674 w 1843674"/>
              <a:gd name="connsiteY2" fmla="*/ 960247 h 1920493"/>
              <a:gd name="connsiteX3" fmla="*/ 1160375 w 1843674"/>
              <a:gd name="connsiteY3" fmla="*/ 1655450 h 1920493"/>
              <a:gd name="connsiteX4" fmla="*/ 0 w 1843674"/>
              <a:gd name="connsiteY4" fmla="*/ 1920493 h 1920493"/>
              <a:gd name="connsiteX5" fmla="*/ 1133871 w 1843674"/>
              <a:gd name="connsiteY5" fmla="*/ 933741 h 1920493"/>
              <a:gd name="connsiteX6" fmla="*/ 0 w 1843674"/>
              <a:gd name="connsiteY6" fmla="*/ 0 h 1920493"/>
              <a:gd name="connsiteX0" fmla="*/ 0 w 1843674"/>
              <a:gd name="connsiteY0" fmla="*/ 0 h 1655450"/>
              <a:gd name="connsiteX1" fmla="*/ 1200135 w 1843674"/>
              <a:gd name="connsiteY1" fmla="*/ 265042 h 1655450"/>
              <a:gd name="connsiteX2" fmla="*/ 1843674 w 1843674"/>
              <a:gd name="connsiteY2" fmla="*/ 960247 h 1655450"/>
              <a:gd name="connsiteX3" fmla="*/ 1160375 w 1843674"/>
              <a:gd name="connsiteY3" fmla="*/ 1655450 h 1655450"/>
              <a:gd name="connsiteX4" fmla="*/ 1133871 w 1843674"/>
              <a:gd name="connsiteY4" fmla="*/ 933741 h 1655450"/>
              <a:gd name="connsiteX5" fmla="*/ 0 w 1843674"/>
              <a:gd name="connsiteY5" fmla="*/ 0 h 1655450"/>
              <a:gd name="connsiteX0" fmla="*/ 0 w 709803"/>
              <a:gd name="connsiteY0" fmla="*/ 668699 h 1390408"/>
              <a:gd name="connsiteX1" fmla="*/ 66264 w 709803"/>
              <a:gd name="connsiteY1" fmla="*/ 0 h 1390408"/>
              <a:gd name="connsiteX2" fmla="*/ 709803 w 709803"/>
              <a:gd name="connsiteY2" fmla="*/ 695205 h 1390408"/>
              <a:gd name="connsiteX3" fmla="*/ 26504 w 709803"/>
              <a:gd name="connsiteY3" fmla="*/ 1390408 h 1390408"/>
              <a:gd name="connsiteX4" fmla="*/ 0 w 709803"/>
              <a:gd name="connsiteY4" fmla="*/ 668699 h 1390408"/>
              <a:gd name="connsiteX0" fmla="*/ 26505 w 683299"/>
              <a:gd name="connsiteY0" fmla="*/ 628942 h 1390408"/>
              <a:gd name="connsiteX1" fmla="*/ 39760 w 683299"/>
              <a:gd name="connsiteY1" fmla="*/ 0 h 1390408"/>
              <a:gd name="connsiteX2" fmla="*/ 683299 w 683299"/>
              <a:gd name="connsiteY2" fmla="*/ 695205 h 1390408"/>
              <a:gd name="connsiteX3" fmla="*/ 0 w 683299"/>
              <a:gd name="connsiteY3" fmla="*/ 1390408 h 1390408"/>
              <a:gd name="connsiteX4" fmla="*/ 26505 w 683299"/>
              <a:gd name="connsiteY4" fmla="*/ 628942 h 1390408"/>
              <a:gd name="connsiteX0" fmla="*/ 0 w 656794"/>
              <a:gd name="connsiteY0" fmla="*/ 628942 h 1377156"/>
              <a:gd name="connsiteX1" fmla="*/ 13255 w 656794"/>
              <a:gd name="connsiteY1" fmla="*/ 0 h 1377156"/>
              <a:gd name="connsiteX2" fmla="*/ 656794 w 656794"/>
              <a:gd name="connsiteY2" fmla="*/ 695205 h 1377156"/>
              <a:gd name="connsiteX3" fmla="*/ 2 w 656794"/>
              <a:gd name="connsiteY3" fmla="*/ 1377156 h 1377156"/>
              <a:gd name="connsiteX4" fmla="*/ 0 w 656794"/>
              <a:gd name="connsiteY4" fmla="*/ 628942 h 1377156"/>
              <a:gd name="connsiteX0" fmla="*/ 0 w 656794"/>
              <a:gd name="connsiteY0" fmla="*/ 628942 h 1373346"/>
              <a:gd name="connsiteX1" fmla="*/ 13255 w 656794"/>
              <a:gd name="connsiteY1" fmla="*/ 0 h 1373346"/>
              <a:gd name="connsiteX2" fmla="*/ 656794 w 656794"/>
              <a:gd name="connsiteY2" fmla="*/ 695205 h 1373346"/>
              <a:gd name="connsiteX3" fmla="*/ 19052 w 656794"/>
              <a:gd name="connsiteY3" fmla="*/ 1373346 h 1373346"/>
              <a:gd name="connsiteX4" fmla="*/ 0 w 656794"/>
              <a:gd name="connsiteY4" fmla="*/ 628942 h 1373346"/>
              <a:gd name="connsiteX0" fmla="*/ 5795 w 643539"/>
              <a:gd name="connsiteY0" fmla="*/ 621322 h 1373346"/>
              <a:gd name="connsiteX1" fmla="*/ 0 w 643539"/>
              <a:gd name="connsiteY1" fmla="*/ 0 h 1373346"/>
              <a:gd name="connsiteX2" fmla="*/ 643539 w 643539"/>
              <a:gd name="connsiteY2" fmla="*/ 695205 h 1373346"/>
              <a:gd name="connsiteX3" fmla="*/ 5797 w 643539"/>
              <a:gd name="connsiteY3" fmla="*/ 1373346 h 1373346"/>
              <a:gd name="connsiteX4" fmla="*/ 5795 w 643539"/>
              <a:gd name="connsiteY4" fmla="*/ 621322 h 13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9" h="1373346">
                <a:moveTo>
                  <a:pt x="5795" y="621322"/>
                </a:moveTo>
                <a:cubicBezTo>
                  <a:pt x="3863" y="414215"/>
                  <a:pt x="1932" y="207107"/>
                  <a:pt x="0" y="0"/>
                </a:cubicBezTo>
                <a:lnTo>
                  <a:pt x="643539" y="695205"/>
                </a:lnTo>
                <a:lnTo>
                  <a:pt x="5797" y="1373346"/>
                </a:lnTo>
                <a:cubicBezTo>
                  <a:pt x="5796" y="1123941"/>
                  <a:pt x="5796" y="870727"/>
                  <a:pt x="5795" y="62132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05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7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 rot="5400000">
            <a:off x="8670649" y="6202165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8670649" y="6439776"/>
            <a:ext cx="318052" cy="24847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23305" y="244179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A2A3-1252-431E-BE50-3B9A2F459F18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B5008-A903-455A-8817-CB3973CF23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223305" y="1130293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燕尾形 8"/>
          <p:cNvSpPr/>
          <p:nvPr/>
        </p:nvSpPr>
        <p:spPr>
          <a:xfrm rot="5400000">
            <a:off x="8608944" y="6140459"/>
            <a:ext cx="318052" cy="37188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8608944" y="6378070"/>
            <a:ext cx="318052" cy="371889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6700" indent="-266700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70000"/>
        <a:buFont typeface="Wingdings 3" panose="05040102010807070707" pitchFamily="18" charset="2"/>
        <a:buChar char="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00025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4838" y="3270379"/>
            <a:ext cx="4309959" cy="4680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思考与编程作业</a:t>
            </a:r>
          </a:p>
        </p:txBody>
      </p:sp>
    </p:spTree>
    <p:extLst>
      <p:ext uri="{BB962C8B-B14F-4D97-AF65-F5344CB8AC3E}">
        <p14:creationId xmlns:p14="http://schemas.microsoft.com/office/powerpoint/2010/main" val="236931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5B540-C8BB-4599-A922-F06235E1B6F0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2018/3/20</a:t>
            </a:fld>
            <a:endParaRPr lang="zh-CN" altLang="zh-CN"/>
          </a:p>
        </p:txBody>
      </p:sp>
      <p:sp>
        <p:nvSpPr>
          <p:cNvPr id="18435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/>
              <a:t>电子科技大学计算机学院</a:t>
            </a: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245395" y="1651397"/>
            <a:ext cx="6755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>
              <a:latin typeface="Goudy Old Style" panose="02020502050305020303" pitchFamily="18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473995" y="1708547"/>
            <a:ext cx="62412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>
              <a:latin typeface="Goudy Old Style" panose="02020502050305020303" pitchFamily="18" charset="0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729979" y="1744266"/>
            <a:ext cx="5932884" cy="33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zh-CN" sz="135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854110" y="253205"/>
            <a:ext cx="7837715" cy="5853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main()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{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int number;    char higheight,loweight;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scanf(“%d”,&amp;number);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printf(“before exchange ,number=</a:t>
            </a:r>
            <a:r>
              <a:rPr lang="en-US" altLang="zh-CN" sz="2400" dirty="0">
                <a:ea typeface="黑体" panose="02010609060101010101" pitchFamily="49" charset="-122"/>
              </a:rPr>
              <a:t>%d(</a:t>
            </a:r>
            <a:r>
              <a:rPr lang="zh-CN" altLang="zh-CN" sz="2400" dirty="0">
                <a:ea typeface="黑体" panose="02010609060101010101" pitchFamily="49" charset="-122"/>
              </a:rPr>
              <a:t>0x%x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zh-CN" sz="2400" dirty="0">
                <a:ea typeface="黑体" panose="02010609060101010101" pitchFamily="49" charset="-122"/>
              </a:rPr>
              <a:t>\n”,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            number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zh-CN" sz="2400" dirty="0">
                <a:ea typeface="黑体" panose="02010609060101010101" pitchFamily="49" charset="-122"/>
              </a:rPr>
              <a:t> number);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loweight=number&amp;0xff;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number&gt;&gt;=8;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higheight=number&amp;0xff;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number=loweight;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number&lt;&lt;=8;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number=number|higheight;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printf(“after exchange,number=</a:t>
            </a:r>
            <a:r>
              <a:rPr lang="en-US" altLang="zh-CN" sz="2400" dirty="0">
                <a:ea typeface="黑体" panose="02010609060101010101" pitchFamily="49" charset="-122"/>
              </a:rPr>
              <a:t>%d(</a:t>
            </a:r>
            <a:r>
              <a:rPr lang="zh-CN" altLang="zh-CN" sz="2400" dirty="0">
                <a:ea typeface="黑体" panose="02010609060101010101" pitchFamily="49" charset="-122"/>
              </a:rPr>
              <a:t>0x%x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zh-CN" sz="2400" dirty="0">
                <a:ea typeface="黑体" panose="02010609060101010101" pitchFamily="49" charset="-122"/>
              </a:rPr>
              <a:t>\n”,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              number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zh-CN" altLang="zh-CN" sz="2400">
                <a:ea typeface="黑体" panose="02010609060101010101" pitchFamily="49" charset="-122"/>
              </a:rPr>
              <a:t> number)</a:t>
            </a:r>
            <a:r>
              <a:rPr lang="zh-CN" altLang="zh-CN" sz="2400" dirty="0">
                <a:ea typeface="黑体" panose="02010609060101010101" pitchFamily="49" charset="-122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5000"/>
              </a:spcBef>
              <a:buFont typeface="+mj-lt"/>
              <a:buAutoNum type="arabicPeriod"/>
            </a:pPr>
            <a:r>
              <a:rPr lang="zh-CN" altLang="zh-CN" sz="2400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8440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29325" y="5572125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18441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72238" y="5557838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18442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000875" y="5529263"/>
            <a:ext cx="771525" cy="342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6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2D2793-5D72-417B-8C46-DF3345446F6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2018/3/20</a:t>
            </a:fld>
            <a:endParaRPr lang="zh-CN" altLang="zh-CN"/>
          </a:p>
        </p:txBody>
      </p:sp>
      <p:sp>
        <p:nvSpPr>
          <p:cNvPr id="19459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/>
              <a:t>电子科技大学计算机学院</a:t>
            </a: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245395" y="1651397"/>
            <a:ext cx="6755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>
              <a:latin typeface="Goudy Old Style" panose="02020502050305020303" pitchFamily="18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473995" y="1708547"/>
            <a:ext cx="62412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>
              <a:latin typeface="Goudy Old Style" panose="02020502050305020303" pitchFamily="18" charset="0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1729979" y="1744266"/>
            <a:ext cx="5932884" cy="33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zh-CN" sz="135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485900" y="1190416"/>
            <a:ext cx="686562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程序运行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6740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Before exchange：number=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6740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0x1a54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After exchange： number=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21530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541a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4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29325" y="5572125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19465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72238" y="5557838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19466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000875" y="5529263"/>
            <a:ext cx="771525" cy="342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419" y="458220"/>
            <a:ext cx="7772870" cy="603764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2800" b="1" dirty="0"/>
              <a:t>编程测试</a:t>
            </a:r>
            <a:r>
              <a:rPr lang="en-US" altLang="zh-CN" sz="2800" b="1" dirty="0" err="1"/>
              <a:t>int</a:t>
            </a:r>
            <a:r>
              <a:rPr lang="zh-CN" altLang="zh-CN" sz="2800" b="1" dirty="0"/>
              <a:t>与</a:t>
            </a:r>
            <a:r>
              <a:rPr lang="en-US" altLang="zh-CN" sz="2800" b="1" dirty="0"/>
              <a:t>long</a:t>
            </a:r>
            <a:r>
              <a:rPr lang="zh-CN" altLang="zh-CN" sz="2800" b="1" dirty="0"/>
              <a:t>类型的数据范围</a:t>
            </a: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r>
              <a:rPr lang="zh-CN" altLang="en-US" sz="2800" b="1" dirty="0"/>
              <a:t>写出</a:t>
            </a:r>
            <a:r>
              <a:rPr lang="en-US" altLang="zh-CN" sz="2800" b="1" dirty="0"/>
              <a:t>year</a:t>
            </a:r>
            <a:r>
              <a:rPr lang="zh-CN" altLang="en-US" sz="2800" b="1" dirty="0"/>
              <a:t>是否闰年的判断语句</a:t>
            </a: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r>
              <a:rPr lang="zh-CN" altLang="en-US" sz="2800" b="1" dirty="0"/>
              <a:t>设银行定期存款的年利率为</a:t>
            </a:r>
            <a:r>
              <a:rPr lang="en-US" altLang="zh-CN" sz="2800" b="1" dirty="0"/>
              <a:t>2.25%</a:t>
            </a:r>
            <a:r>
              <a:rPr lang="zh-CN" altLang="en-US" sz="2800" b="1" dirty="0"/>
              <a:t>，已知存款期为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年，存款本金为</a:t>
            </a:r>
            <a:r>
              <a:rPr lang="en-US" altLang="zh-CN" sz="2800" b="1" dirty="0"/>
              <a:t>capital</a:t>
            </a:r>
            <a:r>
              <a:rPr lang="zh-CN" altLang="en-US" sz="2800" b="1" dirty="0"/>
              <a:t>元，试编程输出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年后的本利之和</a:t>
            </a:r>
            <a:r>
              <a:rPr lang="en-US" altLang="zh-CN" sz="2800" b="1" dirty="0"/>
              <a:t>deposit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r>
              <a:rPr lang="zh-CN" altLang="zh-CN" sz="2800" b="1" dirty="0"/>
              <a:t>抗日战争中，小张经常采用一种简单的加密算法：把数据的</a:t>
            </a:r>
            <a:r>
              <a:rPr lang="zh-CN" altLang="en-US" sz="2800" b="1" dirty="0"/>
              <a:t>最低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位</a:t>
            </a:r>
            <a:r>
              <a:rPr lang="zh-CN" altLang="en-US" sz="2800" b="1" dirty="0"/>
              <a:t>和挨着的次高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</a:t>
            </a:r>
            <a:r>
              <a:rPr lang="zh-CN" altLang="zh-CN" sz="2800" b="1" dirty="0"/>
              <a:t>交换后输出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现在小张要把探的军情带出去：</a:t>
            </a:r>
            <a:r>
              <a:rPr lang="en-US" altLang="zh-CN" sz="2800" b="1" dirty="0"/>
              <a:t>67</a:t>
            </a:r>
            <a:r>
              <a:rPr lang="zh-CN" altLang="zh-CN" sz="2800" b="1" dirty="0"/>
              <a:t>团队有</a:t>
            </a:r>
            <a:r>
              <a:rPr lang="en-US" altLang="zh-CN" sz="2800" b="1" dirty="0"/>
              <a:t>40</a:t>
            </a:r>
            <a:r>
              <a:rPr lang="zh-CN" altLang="en-US" sz="2800" b="1" dirty="0"/>
              <a:t>个班</a:t>
            </a:r>
            <a:r>
              <a:rPr lang="zh-CN" altLang="zh-CN" sz="2800" b="1" dirty="0"/>
              <a:t>，也就是把两个整数</a:t>
            </a:r>
            <a:r>
              <a:rPr lang="zh-CN" altLang="en-US" sz="2800" b="1" dirty="0"/>
              <a:t>合并成</a:t>
            </a:r>
            <a:r>
              <a:rPr lang="en-US" altLang="zh-CN" sz="2800" b="1" dirty="0"/>
              <a:t>6740</a:t>
            </a:r>
            <a:r>
              <a:rPr lang="zh-CN" altLang="en-US" sz="2800" b="1" dirty="0"/>
              <a:t>，然后转换为二进制进行</a:t>
            </a:r>
            <a:r>
              <a:rPr lang="zh-CN" altLang="zh-CN" sz="2800" b="1" dirty="0"/>
              <a:t>加密。小张战友知道他的加密规则，因而可以知道</a:t>
            </a:r>
            <a:r>
              <a:rPr lang="zh-CN" altLang="en-US" sz="2800" b="1" dirty="0"/>
              <a:t>军情了。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endParaRPr lang="en-US" altLang="zh-CN" sz="2800" b="1" dirty="0"/>
          </a:p>
          <a:p>
            <a:pPr marL="385763" indent="-385763">
              <a:buFont typeface="+mj-lt"/>
              <a:buAutoNum type="arabicPeriod"/>
            </a:pPr>
            <a:endParaRPr lang="zh-CN" altLang="zh-CN" sz="2800" b="1" dirty="0"/>
          </a:p>
          <a:p>
            <a:pPr marL="342900" indent="-342900">
              <a:lnSpc>
                <a:spcPct val="80000"/>
              </a:lnSpc>
              <a:buClrTx/>
              <a:buFont typeface="+mj-lt"/>
              <a:buAutoNum type="arabicPeriod"/>
            </a:pPr>
            <a:endParaRPr lang="zh-CN" altLang="zh-CN" sz="2800" b="1" dirty="0"/>
          </a:p>
          <a:p>
            <a:pPr marL="385763" indent="-385763">
              <a:lnSpc>
                <a:spcPct val="80000"/>
              </a:lnSpc>
              <a:buClrTx/>
              <a:buFont typeface="+mj-lt"/>
              <a:buAutoNum type="arabicPeriod"/>
            </a:pPr>
            <a:endParaRPr lang="zh-CN" altLang="zh-CN" sz="2800" b="1" dirty="0"/>
          </a:p>
          <a:p>
            <a:pPr marL="342900" indent="-342900">
              <a:buFont typeface="+mj-lt"/>
              <a:buAutoNum type="arabicPeriod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519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编程测试</a:t>
            </a:r>
            <a:r>
              <a:rPr lang="en-US" altLang="zh-CN" dirty="0" err="1"/>
              <a:t>int</a:t>
            </a:r>
            <a:r>
              <a:rPr lang="zh-CN" altLang="zh-CN" dirty="0"/>
              <a:t>与</a:t>
            </a:r>
            <a:r>
              <a:rPr lang="en-US" altLang="zh-CN" dirty="0"/>
              <a:t>long</a:t>
            </a:r>
            <a:r>
              <a:rPr lang="zh-CN" altLang="zh-CN" dirty="0"/>
              <a:t>类型的数据范围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算法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b="1" dirty="0"/>
              <a:t>：</a:t>
            </a:r>
            <a:r>
              <a:rPr lang="en-US" altLang="zh-CN" b="1" dirty="0"/>
              <a:t>t=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返回</a:t>
            </a:r>
            <a:r>
              <a:rPr lang="en-US" altLang="zh-CN" b="1" dirty="0" err="1"/>
              <a:t>int</a:t>
            </a:r>
            <a:r>
              <a:rPr lang="zh-CN" altLang="en-US" b="1" dirty="0"/>
              <a:t>类型的数据分配空间的字节数，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正数范围</a:t>
            </a:r>
            <a:r>
              <a:rPr lang="en-US" altLang="zh-CN" b="1" dirty="0"/>
              <a:t>:range=2^(t*8-1)-1</a:t>
            </a: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无符号数的最大范围：</a:t>
            </a:r>
            <a:r>
              <a:rPr lang="en-US" altLang="zh-CN" b="1" dirty="0"/>
              <a:t>range=2^(t*8)-1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848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783D-FA7E-4BF6-AB3A-3E2A5F02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无符号最大正数（不用</a:t>
            </a:r>
            <a:r>
              <a:rPr lang="en-US" altLang="zh-CN" dirty="0"/>
              <a:t>pow</a:t>
            </a:r>
            <a:r>
              <a:rPr lang="zh-CN" altLang="en-US" dirty="0"/>
              <a:t>函数）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5B8B1F-80AB-4E12-B53B-A64458147629}"/>
              </a:ext>
            </a:extLst>
          </p:cNvPr>
          <p:cNvSpPr/>
          <p:nvPr/>
        </p:nvSpPr>
        <p:spPr>
          <a:xfrm>
            <a:off x="525293" y="152629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#include&lt;stdio.h&gt;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	long x=1;</a:t>
            </a:r>
          </a:p>
          <a:p>
            <a:r>
              <a:rPr lang="zh-CN" altLang="en-US" sz="2800" dirty="0"/>
              <a:t>	int len=sizeof(int)*8-1;</a:t>
            </a:r>
          </a:p>
          <a:p>
            <a:r>
              <a:rPr lang="zh-CN" altLang="en-US" sz="2800" dirty="0"/>
              <a:t>	</a:t>
            </a:r>
          </a:p>
          <a:p>
            <a:r>
              <a:rPr lang="zh-CN" altLang="en-US" sz="2800" dirty="0"/>
              <a:t>	x=(x&lt;&lt;len)-1; </a:t>
            </a:r>
          </a:p>
          <a:p>
            <a:r>
              <a:rPr lang="zh-CN" altLang="en-US" sz="2800" dirty="0"/>
              <a:t>	printf("%ld\n",x);</a:t>
            </a:r>
          </a:p>
          <a:p>
            <a:r>
              <a:rPr lang="zh-CN" altLang="en-US" sz="2800" dirty="0"/>
              <a:t>	return 0;</a:t>
            </a:r>
          </a:p>
          <a:p>
            <a:r>
              <a:rPr lang="zh-CN" altLang="en-US" sz="2800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57882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写出</a:t>
            </a:r>
            <a:r>
              <a:rPr lang="en-US" altLang="zh-CN" dirty="0"/>
              <a:t>year</a:t>
            </a:r>
            <a:r>
              <a:rPr lang="zh-CN" altLang="en-US" dirty="0"/>
              <a:t>是否闰年的判断语句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闰年判断条件：能够被</a:t>
            </a:r>
            <a:r>
              <a:rPr lang="en-US" altLang="zh-CN" b="1" dirty="0">
                <a:solidFill>
                  <a:schemeClr val="tx1"/>
                </a:solidFill>
              </a:rPr>
              <a:t>400</a:t>
            </a:r>
            <a:r>
              <a:rPr lang="zh-CN" altLang="en-US" b="1" dirty="0">
                <a:solidFill>
                  <a:schemeClr val="tx1"/>
                </a:solidFill>
              </a:rPr>
              <a:t>整除，或者能够被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整除但不能被</a:t>
            </a:r>
            <a:r>
              <a:rPr lang="en-US" altLang="zh-CN" b="1" dirty="0">
                <a:solidFill>
                  <a:schemeClr val="tx1"/>
                </a:solidFill>
              </a:rPr>
              <a:t>100</a:t>
            </a:r>
            <a:r>
              <a:rPr lang="zh-CN" altLang="en-US" b="1" dirty="0">
                <a:solidFill>
                  <a:schemeClr val="tx1"/>
                </a:solidFill>
              </a:rPr>
              <a:t>整除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271" y="2163012"/>
            <a:ext cx="2548328" cy="20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2000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年？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1900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年？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2016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年？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2015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年？</a:t>
            </a:r>
          </a:p>
        </p:txBody>
      </p:sp>
      <p:sp>
        <p:nvSpPr>
          <p:cNvPr id="6" name="乘号 5"/>
          <p:cNvSpPr/>
          <p:nvPr/>
        </p:nvSpPr>
        <p:spPr>
          <a:xfrm>
            <a:off x="2788171" y="2644785"/>
            <a:ext cx="359764" cy="5246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乘号 6"/>
          <p:cNvSpPr/>
          <p:nvPr/>
        </p:nvSpPr>
        <p:spPr>
          <a:xfrm>
            <a:off x="2788171" y="3651215"/>
            <a:ext cx="359764" cy="5246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88171" y="2061235"/>
            <a:ext cx="458351" cy="507736"/>
            <a:chOff x="2788171" y="2061235"/>
            <a:chExt cx="458351" cy="50773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788171" y="2400154"/>
              <a:ext cx="115599" cy="16881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903770" y="2061235"/>
              <a:ext cx="342752" cy="50773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2799909" y="3356269"/>
            <a:ext cx="115599" cy="16881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915508" y="3017350"/>
            <a:ext cx="342752" cy="5077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08731" y="2163012"/>
            <a:ext cx="752119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year;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"input the year:"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scanf_s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&amp;year);</a:t>
            </a:r>
          </a:p>
          <a:p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(year % 400 == 0 || (year % 4 == 0 &amp;&amp; year % 100 != 0))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 is leap </a:t>
            </a:r>
            <a:r>
              <a:rPr lang="en-US" altLang="zh-CN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year!"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,year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"%d is not leap year!"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year);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2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4B00C-D59E-4677-8F82-6493707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存款利率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3A8DF-F7E3-495A-A58D-1A504087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05" y="1130293"/>
            <a:ext cx="8292045" cy="1505903"/>
          </a:xfrm>
        </p:spPr>
        <p:txBody>
          <a:bodyPr/>
          <a:lstStyle/>
          <a:p>
            <a:r>
              <a:rPr lang="zh-CN" altLang="en-US" b="1" dirty="0"/>
              <a:t>设银行定期存款的年利率为</a:t>
            </a:r>
            <a:r>
              <a:rPr lang="en-US" altLang="zh-CN" b="1" dirty="0"/>
              <a:t>2.25%</a:t>
            </a:r>
            <a:r>
              <a:rPr lang="zh-CN" altLang="en-US" b="1" dirty="0"/>
              <a:t>，已知存款期为</a:t>
            </a:r>
            <a:r>
              <a:rPr lang="en-US" altLang="zh-CN" b="1" dirty="0"/>
              <a:t>n</a:t>
            </a:r>
            <a:r>
              <a:rPr lang="zh-CN" altLang="en-US" b="1" dirty="0"/>
              <a:t>年，存款本金为</a:t>
            </a:r>
            <a:r>
              <a:rPr lang="en-US" altLang="zh-CN" b="1" dirty="0"/>
              <a:t>capital</a:t>
            </a:r>
            <a:r>
              <a:rPr lang="zh-CN" altLang="en-US" b="1" dirty="0"/>
              <a:t>元，试编程输出</a:t>
            </a:r>
            <a:r>
              <a:rPr lang="en-US" altLang="zh-CN" b="1" dirty="0"/>
              <a:t>n</a:t>
            </a:r>
            <a:r>
              <a:rPr lang="zh-CN" altLang="en-US" b="1" dirty="0"/>
              <a:t>年后的本利之和</a:t>
            </a:r>
            <a:r>
              <a:rPr lang="en-US" altLang="zh-CN" b="1" dirty="0"/>
              <a:t>deposit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133735-7339-4A2C-B887-BC9E311B0D5D}"/>
              </a:ext>
            </a:extLst>
          </p:cNvPr>
          <p:cNvSpPr txBox="1"/>
          <p:nvPr/>
        </p:nvSpPr>
        <p:spPr>
          <a:xfrm>
            <a:off x="758757" y="3054485"/>
            <a:ext cx="7936788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分析：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输入：</a:t>
            </a: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</a:rPr>
              <a:t>n,capital,rate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输出：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deposit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公式）：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deposit=capital*pow(1+rate,n)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存款利率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#include&lt;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</a:t>
            </a:r>
            <a:r>
              <a:rPr lang="en-US" altLang="zh-CN" dirty="0" err="1"/>
              <a:t>const</a:t>
            </a:r>
            <a:r>
              <a:rPr lang="en-US" altLang="zh-CN" dirty="0"/>
              <a:t> double rate=0.0225;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double capital, deposit;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输入存款期限和本金</a:t>
            </a:r>
            <a:r>
              <a:rPr lang="en-US" altLang="zh-CN" dirty="0"/>
              <a:t>:\n");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</a:t>
            </a:r>
            <a:r>
              <a:rPr lang="en-US" altLang="zh-CN" dirty="0" err="1"/>
              <a:t>scanf_s</a:t>
            </a:r>
            <a:r>
              <a:rPr lang="en-US" altLang="zh-CN" dirty="0"/>
              <a:t>("%</a:t>
            </a:r>
            <a:r>
              <a:rPr lang="en-US" altLang="zh-CN" dirty="0" err="1"/>
              <a:t>d%lf</a:t>
            </a:r>
            <a:r>
              <a:rPr lang="en-US" altLang="zh-CN" dirty="0"/>
              <a:t>", &amp;n, &amp;capital);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deposit = capital*pow(1 + rate, n);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("deposit=%.2lf\n", deposit);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system("pause");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      return 0;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07" y="1130293"/>
            <a:ext cx="3902054" cy="15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情报加密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抗日战争中，小张经常采用一种简单的加密算法：把数据的</a:t>
            </a:r>
            <a:r>
              <a:rPr lang="zh-CN" altLang="en-US" b="1" dirty="0"/>
              <a:t>最低</a:t>
            </a:r>
            <a:r>
              <a:rPr lang="en-US" altLang="zh-CN" b="1" dirty="0"/>
              <a:t>8</a:t>
            </a:r>
            <a:r>
              <a:rPr lang="zh-CN" altLang="zh-CN" b="1" dirty="0"/>
              <a:t>位</a:t>
            </a:r>
            <a:r>
              <a:rPr lang="zh-CN" altLang="en-US" b="1" dirty="0"/>
              <a:t>和挨着的次高</a:t>
            </a:r>
            <a:r>
              <a:rPr lang="en-US" altLang="zh-CN" b="1" dirty="0"/>
              <a:t>8</a:t>
            </a:r>
            <a:r>
              <a:rPr lang="zh-CN" altLang="en-US" b="1" dirty="0"/>
              <a:t>位</a:t>
            </a:r>
            <a:r>
              <a:rPr lang="zh-CN" altLang="zh-CN" b="1" dirty="0"/>
              <a:t>交换后输出</a:t>
            </a:r>
            <a:r>
              <a:rPr lang="en-US" altLang="zh-CN" b="1" dirty="0"/>
              <a:t>. </a:t>
            </a:r>
            <a:r>
              <a:rPr lang="zh-CN" altLang="zh-CN" b="1" dirty="0"/>
              <a:t>现在小张要把探的军情带出去：</a:t>
            </a:r>
            <a:r>
              <a:rPr lang="en-US" altLang="zh-CN" b="1" dirty="0"/>
              <a:t>67</a:t>
            </a:r>
            <a:r>
              <a:rPr lang="zh-CN" altLang="zh-CN" b="1" dirty="0"/>
              <a:t>团队有</a:t>
            </a:r>
            <a:r>
              <a:rPr lang="en-US" altLang="zh-CN" b="1" dirty="0"/>
              <a:t>40</a:t>
            </a:r>
            <a:r>
              <a:rPr lang="zh-CN" altLang="en-US" b="1" dirty="0"/>
              <a:t>个班</a:t>
            </a:r>
            <a:r>
              <a:rPr lang="zh-CN" altLang="zh-CN" b="1" dirty="0"/>
              <a:t>，也就是把两个整数</a:t>
            </a:r>
            <a:r>
              <a:rPr lang="zh-CN" altLang="en-US" b="1" dirty="0"/>
              <a:t>合并成</a:t>
            </a:r>
            <a:r>
              <a:rPr lang="en-US" altLang="zh-CN" b="1" dirty="0"/>
              <a:t>6740</a:t>
            </a:r>
            <a:r>
              <a:rPr lang="zh-CN" altLang="en-US" b="1" dirty="0"/>
              <a:t>，然后转换为二进制进行</a:t>
            </a:r>
            <a:r>
              <a:rPr lang="zh-CN" altLang="zh-CN" b="1" dirty="0"/>
              <a:t>加密。小张战友知道他的加密规则，因而可以知道</a:t>
            </a:r>
            <a:r>
              <a:rPr lang="zh-CN" altLang="en-US" b="1" dirty="0"/>
              <a:t>军情了。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2351" y="3824315"/>
            <a:ext cx="7387539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题目本质：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输入一个整数number ,然后把number的高八位和低八位交换后输出.</a:t>
            </a:r>
          </a:p>
        </p:txBody>
      </p:sp>
    </p:spTree>
    <p:extLst>
      <p:ext uri="{BB962C8B-B14F-4D97-AF65-F5344CB8AC3E}">
        <p14:creationId xmlns:p14="http://schemas.microsoft.com/office/powerpoint/2010/main" val="25249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2544" y="2404806"/>
            <a:ext cx="7508119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57175" indent="-257175" algn="just">
              <a:buFont typeface="+mj-lt"/>
              <a:buAutoNum type="alphaLcPeriod"/>
            </a:pP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读入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lphaLcPeriod"/>
            </a:pP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求得低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位与高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07206" algn="just"/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低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位：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loweight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number &amp; 0xff;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07206" algn="just"/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高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位：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higheight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= (number &gt;&gt; 8) &amp; 0xff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交换高低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位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07206" algn="just"/>
            <a:r>
              <a:rPr lang="en-US" altLang="zh-CN" sz="2800" b="1" kern="100">
                <a:latin typeface="Calibri" panose="020F0502020204030204" pitchFamily="34" charset="0"/>
                <a:cs typeface="Times New Roman" panose="02020603050405020304" pitchFamily="18" charset="0"/>
              </a:rPr>
              <a:t>number 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higheight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loweight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&lt;&lt;8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输出结果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42544" y="588746"/>
            <a:ext cx="7387539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题目本质：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输入一个整数number ,然后把number的高八位和低八位交换后输出.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4062" y="1752320"/>
            <a:ext cx="1980029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算法描述：</a:t>
            </a:r>
          </a:p>
        </p:txBody>
      </p:sp>
    </p:spTree>
    <p:extLst>
      <p:ext uri="{BB962C8B-B14F-4D97-AF65-F5344CB8AC3E}">
        <p14:creationId xmlns:p14="http://schemas.microsoft.com/office/powerpoint/2010/main" val="1500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nimBg="1"/>
      <p:bldP spid="4" grpId="0"/>
    </p:bldLst>
  </p:timing>
</p:sld>
</file>

<file path=ppt/theme/theme1.xml><?xml version="1.0" encoding="utf-8"?>
<a:theme xmlns:a="http://schemas.openxmlformats.org/drawingml/2006/main" name="A000120140530A99PPBG">
  <a:themeElements>
    <a:clrScheme name="自定义 753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5E3727"/>
      </a:accent1>
      <a:accent2>
        <a:srgbClr val="41251D"/>
      </a:accent2>
      <a:accent3>
        <a:srgbClr val="8F533C"/>
      </a:accent3>
      <a:accent4>
        <a:srgbClr val="94754A"/>
      </a:accent4>
      <a:accent5>
        <a:srgbClr val="C00000"/>
      </a:accent5>
      <a:accent6>
        <a:srgbClr val="FF0000"/>
      </a:accent6>
      <a:hlink>
        <a:srgbClr val="41251D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A000120150910A21PPBG</Template>
  <TotalTime>68</TotalTime>
  <Words>828</Words>
  <Application>Microsoft Office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宋体</vt:lpstr>
      <vt:lpstr>微软雅黑</vt:lpstr>
      <vt:lpstr>新宋体</vt:lpstr>
      <vt:lpstr>幼圆</vt:lpstr>
      <vt:lpstr>Arial</vt:lpstr>
      <vt:lpstr>Baskerville Old Face</vt:lpstr>
      <vt:lpstr>Calibri</vt:lpstr>
      <vt:lpstr>Goudy Old Style</vt:lpstr>
      <vt:lpstr>Times New Roman</vt:lpstr>
      <vt:lpstr>Wingdings 3</vt:lpstr>
      <vt:lpstr>A000120140530A99PPBG</vt:lpstr>
      <vt:lpstr>第二部分</vt:lpstr>
      <vt:lpstr>PowerPoint 演示文稿</vt:lpstr>
      <vt:lpstr>1. 编程测试int与long类型的数据范围</vt:lpstr>
      <vt:lpstr>无符号最大正数（不用pow函数）</vt:lpstr>
      <vt:lpstr>2. 写出year是否闰年的判断语句</vt:lpstr>
      <vt:lpstr>3. 存款利率</vt:lpstr>
      <vt:lpstr>3. 存款利率</vt:lpstr>
      <vt:lpstr>4. 情报加密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dai</dc:creator>
  <cp:lastModifiedBy>bo dai</cp:lastModifiedBy>
  <cp:revision>21</cp:revision>
  <dcterms:created xsi:type="dcterms:W3CDTF">2016-02-29T02:13:00Z</dcterms:created>
  <dcterms:modified xsi:type="dcterms:W3CDTF">2018-03-20T05:58:47Z</dcterms:modified>
</cp:coreProperties>
</file>