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58" r:id="rId3"/>
    <p:sldId id="260" r:id="rId4"/>
    <p:sldId id="261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幼圆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幼圆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幼圆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幼圆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幼圆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幼圆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幼圆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幼圆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幼圆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8" autoAdjust="0"/>
    <p:restoredTop sz="93909" autoAdjust="0"/>
  </p:normalViewPr>
  <p:slideViewPr>
    <p:cSldViewPr snapToGrid="0">
      <p:cViewPr varScale="1">
        <p:scale>
          <a:sx n="70" d="100"/>
          <a:sy n="70" d="100"/>
        </p:scale>
        <p:origin x="-102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F2B45A2-007F-4B16-8391-D9197D5F2A7B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EF05636-C9D5-4EEE-9F45-5F309FA7BC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16B5CD3-9DEF-4F99-AF84-9B5791DBDC0B}" type="slidenum">
              <a:rPr lang="zh-CN" altLang="en-US">
                <a:cs typeface="幼圆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>
              <a:cs typeface="幼圆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scanf</a:t>
            </a:r>
            <a:r>
              <a:rPr lang="zh-CN" altLang="en-US" smtClean="0"/>
              <a:t>函数返回成功读入的数据项数（整数） 。 如</a:t>
            </a:r>
            <a:r>
              <a:rPr lang="en-US" altLang="zh-CN" smtClean="0"/>
              <a:t>: scanf( %d%d ,a,b); </a:t>
            </a:r>
            <a:r>
              <a:rPr lang="zh-CN" altLang="en-US" smtClean="0"/>
              <a:t>函数返回值为</a:t>
            </a:r>
            <a:r>
              <a:rPr lang="en-US" altLang="zh-CN" smtClean="0"/>
              <a:t>int</a:t>
            </a:r>
            <a:r>
              <a:rPr lang="zh-CN" altLang="en-US" smtClean="0"/>
              <a:t>型。如果</a:t>
            </a:r>
            <a:r>
              <a:rPr lang="en-US" altLang="zh-CN" smtClean="0"/>
              <a:t>a</a:t>
            </a:r>
            <a:r>
              <a:rPr lang="zh-CN" altLang="en-US" smtClean="0"/>
              <a:t>和</a:t>
            </a:r>
            <a:r>
              <a:rPr lang="en-US" altLang="zh-CN" smtClean="0"/>
              <a:t>b</a:t>
            </a:r>
            <a:r>
              <a:rPr lang="zh-CN" altLang="en-US" smtClean="0"/>
              <a:t>都被成功读入</a:t>
            </a:r>
            <a:r>
              <a:rPr lang="en-US" altLang="zh-CN" smtClean="0"/>
              <a:t>,</a:t>
            </a:r>
            <a:r>
              <a:rPr lang="zh-CN" altLang="en-US" smtClean="0"/>
              <a:t>那么</a:t>
            </a:r>
            <a:r>
              <a:rPr lang="en-US" altLang="zh-CN" smtClean="0"/>
              <a:t>scanf</a:t>
            </a:r>
            <a:r>
              <a:rPr lang="zh-CN" altLang="en-US" smtClean="0"/>
              <a:t>的返回值就是</a:t>
            </a:r>
            <a:r>
              <a:rPr lang="en-US" altLang="zh-CN" smtClean="0"/>
              <a:t>2; 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如果只有</a:t>
            </a:r>
            <a:r>
              <a:rPr lang="en-US" altLang="zh-CN" smtClean="0"/>
              <a:t>a</a:t>
            </a:r>
            <a:r>
              <a:rPr lang="zh-CN" altLang="en-US" smtClean="0"/>
              <a:t>被成功读入</a:t>
            </a:r>
            <a:r>
              <a:rPr lang="en-US" altLang="zh-CN" smtClean="0"/>
              <a:t>,</a:t>
            </a:r>
            <a:r>
              <a:rPr lang="zh-CN" altLang="en-US" smtClean="0"/>
              <a:t>返回值为</a:t>
            </a:r>
            <a:r>
              <a:rPr lang="en-US" altLang="zh-CN" smtClean="0"/>
              <a:t>1;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如果</a:t>
            </a:r>
            <a:r>
              <a:rPr lang="en-US" altLang="zh-CN" smtClean="0"/>
              <a:t>a</a:t>
            </a:r>
            <a:r>
              <a:rPr lang="zh-CN" altLang="en-US" smtClean="0"/>
              <a:t>和</a:t>
            </a:r>
            <a:r>
              <a:rPr lang="en-US" altLang="zh-CN" smtClean="0"/>
              <a:t>b</a:t>
            </a:r>
            <a:r>
              <a:rPr lang="zh-CN" altLang="en-US" smtClean="0"/>
              <a:t>都未被成功读入</a:t>
            </a:r>
            <a:r>
              <a:rPr lang="en-US" altLang="zh-CN" smtClean="0"/>
              <a:t>,</a:t>
            </a:r>
            <a:r>
              <a:rPr lang="zh-CN" altLang="en-US" smtClean="0"/>
              <a:t>返回值为</a:t>
            </a:r>
            <a:r>
              <a:rPr lang="en-US" altLang="zh-CN" smtClean="0"/>
              <a:t>0; </a:t>
            </a:r>
            <a:r>
              <a:rPr lang="zh-CN" altLang="en-US" smtClean="0"/>
              <a:t>如果遇到错误或遇到</a:t>
            </a:r>
            <a:r>
              <a:rPr lang="en-US" altLang="zh-CN" smtClean="0"/>
              <a:t>end of file,</a:t>
            </a:r>
            <a:r>
              <a:rPr lang="zh-CN" altLang="en-US" smtClean="0"/>
              <a:t>返回值为</a:t>
            </a:r>
            <a:r>
              <a:rPr lang="en-US" altLang="zh-CN" smtClean="0"/>
              <a:t>EOF(-1)</a:t>
            </a:r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58B6DD-02ED-405A-8201-478E208D0A19}" type="slidenum">
              <a:rPr lang="zh-CN" altLang="en-US">
                <a:cs typeface="幼圆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>
              <a:cs typeface="幼圆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(a&gt;=“A” &amp;&amp; a&lt;=“Z”  )  || (a&gt;=“A” &amp;&amp; a&lt;=“Z”  )</a:t>
            </a:r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3D08E0B-8B6B-44AA-9615-A1576A958DF9}" type="slidenum">
              <a:rPr lang="zh-CN" altLang="en-US">
                <a:cs typeface="幼圆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>
              <a:cs typeface="幼圆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/>
        </p:nvSpPr>
        <p:spPr>
          <a:xfrm>
            <a:off x="0" y="0"/>
            <a:ext cx="9144000" cy="36036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5" name="矩形 8"/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6" name="燕尾形 9"/>
          <p:cNvSpPr/>
          <p:nvPr/>
        </p:nvSpPr>
        <p:spPr>
          <a:xfrm rot="5400000">
            <a:off x="4494213" y="5549900"/>
            <a:ext cx="317500" cy="428625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8" name="燕尾形 10"/>
          <p:cNvSpPr/>
          <p:nvPr/>
        </p:nvSpPr>
        <p:spPr>
          <a:xfrm rot="5400000">
            <a:off x="4493419" y="5812631"/>
            <a:ext cx="319088" cy="428625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1459662" y="3840367"/>
            <a:ext cx="6224674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C00000"/>
                </a:solidFill>
                <a:effectLst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1459663" y="1905000"/>
            <a:ext cx="6224674" cy="1526828"/>
          </a:xfrm>
        </p:spPr>
        <p:txBody>
          <a:bodyPr>
            <a:noAutofit/>
          </a:bodyPr>
          <a:lstStyle>
            <a:lvl1pPr algn="ctr">
              <a:defRPr sz="36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8BD93-F728-4834-955F-642FF1DE649B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10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AFEB7-DE68-4B16-AC26-F21564C301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870C4-4301-4BF2-A581-AD7280B05172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4AEFF-A10D-4D1D-888A-5043E09768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9144000" cy="1333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5" name="矩形 7"/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6" name="燕尾形 8"/>
          <p:cNvSpPr/>
          <p:nvPr/>
        </p:nvSpPr>
        <p:spPr>
          <a:xfrm rot="5400000">
            <a:off x="8670925" y="6202363"/>
            <a:ext cx="317500" cy="247650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7" name="燕尾形 9"/>
          <p:cNvSpPr/>
          <p:nvPr/>
        </p:nvSpPr>
        <p:spPr>
          <a:xfrm rot="5400000">
            <a:off x="8670925" y="6440488"/>
            <a:ext cx="317500" cy="247650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8"/>
            <a:ext cx="886883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8"/>
            <a:ext cx="5949952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8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DCBB9-CF4E-4813-AA19-4F9F5D04422D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9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CF09D-9471-49B6-A300-E29A1D7721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32BBD-3961-4B4C-B19E-4038D36C4145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B804A-5FC0-47AA-BEEF-1896FE7B5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9144000" cy="1333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5" name="矩形 7"/>
          <p:cNvSpPr/>
          <p:nvPr/>
        </p:nvSpPr>
        <p:spPr>
          <a:xfrm>
            <a:off x="0" y="5435600"/>
            <a:ext cx="9144000" cy="14224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6" name="燕尾形 11"/>
          <p:cNvSpPr/>
          <p:nvPr/>
        </p:nvSpPr>
        <p:spPr>
          <a:xfrm rot="5400000">
            <a:off x="6921500" y="2636838"/>
            <a:ext cx="1389063" cy="1138237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7" name="燕尾形 13"/>
          <p:cNvSpPr/>
          <p:nvPr/>
        </p:nvSpPr>
        <p:spPr>
          <a:xfrm rot="5400000">
            <a:off x="6943725" y="1509713"/>
            <a:ext cx="1389063" cy="1138237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8" name="燕尾形 14"/>
          <p:cNvSpPr/>
          <p:nvPr/>
        </p:nvSpPr>
        <p:spPr>
          <a:xfrm rot="5400000">
            <a:off x="6943725" y="382588"/>
            <a:ext cx="1389063" cy="1138237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9" name="燕尾形 15"/>
          <p:cNvSpPr/>
          <p:nvPr/>
        </p:nvSpPr>
        <p:spPr>
          <a:xfrm rot="5400000">
            <a:off x="6921500" y="3763963"/>
            <a:ext cx="1389063" cy="1138237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0" name="燕尾形 17"/>
          <p:cNvSpPr/>
          <p:nvPr/>
        </p:nvSpPr>
        <p:spPr>
          <a:xfrm rot="5400000">
            <a:off x="7269163" y="4511675"/>
            <a:ext cx="693738" cy="1138237"/>
          </a:xfrm>
          <a:custGeom>
            <a:avLst/>
            <a:gdLst>
              <a:gd name="connsiteX0" fmla="*/ 0 w 1843674"/>
              <a:gd name="connsiteY0" fmla="*/ 0 h 1920493"/>
              <a:gd name="connsiteX1" fmla="*/ 921837 w 1843674"/>
              <a:gd name="connsiteY1" fmla="*/ 0 h 1920493"/>
              <a:gd name="connsiteX2" fmla="*/ 1843674 w 1843674"/>
              <a:gd name="connsiteY2" fmla="*/ 960247 h 1920493"/>
              <a:gd name="connsiteX3" fmla="*/ 921837 w 1843674"/>
              <a:gd name="connsiteY3" fmla="*/ 1920493 h 1920493"/>
              <a:gd name="connsiteX4" fmla="*/ 0 w 1843674"/>
              <a:gd name="connsiteY4" fmla="*/ 1920493 h 1920493"/>
              <a:gd name="connsiteX5" fmla="*/ 921837 w 1843674"/>
              <a:gd name="connsiteY5" fmla="*/ 960247 h 1920493"/>
              <a:gd name="connsiteX6" fmla="*/ 0 w 1843674"/>
              <a:gd name="connsiteY6" fmla="*/ 0 h 1920493"/>
              <a:gd name="connsiteX0" fmla="*/ 0 w 921837"/>
              <a:gd name="connsiteY0" fmla="*/ 0 h 1920493"/>
              <a:gd name="connsiteX1" fmla="*/ 921837 w 921837"/>
              <a:gd name="connsiteY1" fmla="*/ 0 h 1920493"/>
              <a:gd name="connsiteX2" fmla="*/ 921837 w 921837"/>
              <a:gd name="connsiteY2" fmla="*/ 1920493 h 1920493"/>
              <a:gd name="connsiteX3" fmla="*/ 0 w 921837"/>
              <a:gd name="connsiteY3" fmla="*/ 1920493 h 1920493"/>
              <a:gd name="connsiteX4" fmla="*/ 921837 w 921837"/>
              <a:gd name="connsiteY4" fmla="*/ 960247 h 1920493"/>
              <a:gd name="connsiteX5" fmla="*/ 0 w 921837"/>
              <a:gd name="connsiteY5" fmla="*/ 0 h 192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1837" h="1920493">
                <a:moveTo>
                  <a:pt x="0" y="0"/>
                </a:moveTo>
                <a:lnTo>
                  <a:pt x="921837" y="0"/>
                </a:lnTo>
                <a:lnTo>
                  <a:pt x="921837" y="1920493"/>
                </a:lnTo>
                <a:lnTo>
                  <a:pt x="0" y="1920493"/>
                </a:lnTo>
                <a:lnTo>
                  <a:pt x="921837" y="960247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1" name="燕尾形 18"/>
          <p:cNvSpPr/>
          <p:nvPr/>
        </p:nvSpPr>
        <p:spPr>
          <a:xfrm rot="5400000">
            <a:off x="7395369" y="-69056"/>
            <a:ext cx="485775" cy="814387"/>
          </a:xfrm>
          <a:custGeom>
            <a:avLst/>
            <a:gdLst>
              <a:gd name="connsiteX0" fmla="*/ 0 w 1843674"/>
              <a:gd name="connsiteY0" fmla="*/ 0 h 1920493"/>
              <a:gd name="connsiteX1" fmla="*/ 921837 w 1843674"/>
              <a:gd name="connsiteY1" fmla="*/ 0 h 1920493"/>
              <a:gd name="connsiteX2" fmla="*/ 1843674 w 1843674"/>
              <a:gd name="connsiteY2" fmla="*/ 960247 h 1920493"/>
              <a:gd name="connsiteX3" fmla="*/ 921837 w 1843674"/>
              <a:gd name="connsiteY3" fmla="*/ 1920493 h 1920493"/>
              <a:gd name="connsiteX4" fmla="*/ 0 w 1843674"/>
              <a:gd name="connsiteY4" fmla="*/ 1920493 h 1920493"/>
              <a:gd name="connsiteX5" fmla="*/ 921837 w 1843674"/>
              <a:gd name="connsiteY5" fmla="*/ 960247 h 1920493"/>
              <a:gd name="connsiteX6" fmla="*/ 0 w 1843674"/>
              <a:gd name="connsiteY6" fmla="*/ 0 h 1920493"/>
              <a:gd name="connsiteX0" fmla="*/ 0 w 1843674"/>
              <a:gd name="connsiteY0" fmla="*/ 0 h 1920493"/>
              <a:gd name="connsiteX1" fmla="*/ 921837 w 1843674"/>
              <a:gd name="connsiteY1" fmla="*/ 0 h 1920493"/>
              <a:gd name="connsiteX2" fmla="*/ 1843674 w 1843674"/>
              <a:gd name="connsiteY2" fmla="*/ 960247 h 1920493"/>
              <a:gd name="connsiteX3" fmla="*/ 1160375 w 1843674"/>
              <a:gd name="connsiteY3" fmla="*/ 1655450 h 1920493"/>
              <a:gd name="connsiteX4" fmla="*/ 0 w 1843674"/>
              <a:gd name="connsiteY4" fmla="*/ 1920493 h 1920493"/>
              <a:gd name="connsiteX5" fmla="*/ 921837 w 1843674"/>
              <a:gd name="connsiteY5" fmla="*/ 960247 h 1920493"/>
              <a:gd name="connsiteX6" fmla="*/ 0 w 1843674"/>
              <a:gd name="connsiteY6" fmla="*/ 0 h 1920493"/>
              <a:gd name="connsiteX0" fmla="*/ 0 w 1843674"/>
              <a:gd name="connsiteY0" fmla="*/ 0 h 1920493"/>
              <a:gd name="connsiteX1" fmla="*/ 1200135 w 1843674"/>
              <a:gd name="connsiteY1" fmla="*/ 265042 h 1920493"/>
              <a:gd name="connsiteX2" fmla="*/ 1843674 w 1843674"/>
              <a:gd name="connsiteY2" fmla="*/ 960247 h 1920493"/>
              <a:gd name="connsiteX3" fmla="*/ 1160375 w 1843674"/>
              <a:gd name="connsiteY3" fmla="*/ 1655450 h 1920493"/>
              <a:gd name="connsiteX4" fmla="*/ 0 w 1843674"/>
              <a:gd name="connsiteY4" fmla="*/ 1920493 h 1920493"/>
              <a:gd name="connsiteX5" fmla="*/ 921837 w 1843674"/>
              <a:gd name="connsiteY5" fmla="*/ 960247 h 1920493"/>
              <a:gd name="connsiteX6" fmla="*/ 0 w 1843674"/>
              <a:gd name="connsiteY6" fmla="*/ 0 h 1920493"/>
              <a:gd name="connsiteX0" fmla="*/ 0 w 1843674"/>
              <a:gd name="connsiteY0" fmla="*/ 0 h 1920493"/>
              <a:gd name="connsiteX1" fmla="*/ 1200135 w 1843674"/>
              <a:gd name="connsiteY1" fmla="*/ 265042 h 1920493"/>
              <a:gd name="connsiteX2" fmla="*/ 1843674 w 1843674"/>
              <a:gd name="connsiteY2" fmla="*/ 960247 h 1920493"/>
              <a:gd name="connsiteX3" fmla="*/ 1160375 w 1843674"/>
              <a:gd name="connsiteY3" fmla="*/ 1655450 h 1920493"/>
              <a:gd name="connsiteX4" fmla="*/ 0 w 1843674"/>
              <a:gd name="connsiteY4" fmla="*/ 1920493 h 1920493"/>
              <a:gd name="connsiteX5" fmla="*/ 1133871 w 1843674"/>
              <a:gd name="connsiteY5" fmla="*/ 933741 h 1920493"/>
              <a:gd name="connsiteX6" fmla="*/ 0 w 1843674"/>
              <a:gd name="connsiteY6" fmla="*/ 0 h 1920493"/>
              <a:gd name="connsiteX0" fmla="*/ 0 w 1843674"/>
              <a:gd name="connsiteY0" fmla="*/ 0 h 1655450"/>
              <a:gd name="connsiteX1" fmla="*/ 1200135 w 1843674"/>
              <a:gd name="connsiteY1" fmla="*/ 265042 h 1655450"/>
              <a:gd name="connsiteX2" fmla="*/ 1843674 w 1843674"/>
              <a:gd name="connsiteY2" fmla="*/ 960247 h 1655450"/>
              <a:gd name="connsiteX3" fmla="*/ 1160375 w 1843674"/>
              <a:gd name="connsiteY3" fmla="*/ 1655450 h 1655450"/>
              <a:gd name="connsiteX4" fmla="*/ 1133871 w 1843674"/>
              <a:gd name="connsiteY4" fmla="*/ 933741 h 1655450"/>
              <a:gd name="connsiteX5" fmla="*/ 0 w 1843674"/>
              <a:gd name="connsiteY5" fmla="*/ 0 h 1655450"/>
              <a:gd name="connsiteX0" fmla="*/ 0 w 709803"/>
              <a:gd name="connsiteY0" fmla="*/ 668699 h 1390408"/>
              <a:gd name="connsiteX1" fmla="*/ 66264 w 709803"/>
              <a:gd name="connsiteY1" fmla="*/ 0 h 1390408"/>
              <a:gd name="connsiteX2" fmla="*/ 709803 w 709803"/>
              <a:gd name="connsiteY2" fmla="*/ 695205 h 1390408"/>
              <a:gd name="connsiteX3" fmla="*/ 26504 w 709803"/>
              <a:gd name="connsiteY3" fmla="*/ 1390408 h 1390408"/>
              <a:gd name="connsiteX4" fmla="*/ 0 w 709803"/>
              <a:gd name="connsiteY4" fmla="*/ 668699 h 1390408"/>
              <a:gd name="connsiteX0" fmla="*/ 26505 w 683299"/>
              <a:gd name="connsiteY0" fmla="*/ 628942 h 1390408"/>
              <a:gd name="connsiteX1" fmla="*/ 39760 w 683299"/>
              <a:gd name="connsiteY1" fmla="*/ 0 h 1390408"/>
              <a:gd name="connsiteX2" fmla="*/ 683299 w 683299"/>
              <a:gd name="connsiteY2" fmla="*/ 695205 h 1390408"/>
              <a:gd name="connsiteX3" fmla="*/ 0 w 683299"/>
              <a:gd name="connsiteY3" fmla="*/ 1390408 h 1390408"/>
              <a:gd name="connsiteX4" fmla="*/ 26505 w 683299"/>
              <a:gd name="connsiteY4" fmla="*/ 628942 h 1390408"/>
              <a:gd name="connsiteX0" fmla="*/ 0 w 656794"/>
              <a:gd name="connsiteY0" fmla="*/ 628942 h 1377156"/>
              <a:gd name="connsiteX1" fmla="*/ 13255 w 656794"/>
              <a:gd name="connsiteY1" fmla="*/ 0 h 1377156"/>
              <a:gd name="connsiteX2" fmla="*/ 656794 w 656794"/>
              <a:gd name="connsiteY2" fmla="*/ 695205 h 1377156"/>
              <a:gd name="connsiteX3" fmla="*/ 2 w 656794"/>
              <a:gd name="connsiteY3" fmla="*/ 1377156 h 1377156"/>
              <a:gd name="connsiteX4" fmla="*/ 0 w 656794"/>
              <a:gd name="connsiteY4" fmla="*/ 628942 h 1377156"/>
              <a:gd name="connsiteX0" fmla="*/ 0 w 656794"/>
              <a:gd name="connsiteY0" fmla="*/ 628942 h 1373346"/>
              <a:gd name="connsiteX1" fmla="*/ 13255 w 656794"/>
              <a:gd name="connsiteY1" fmla="*/ 0 h 1373346"/>
              <a:gd name="connsiteX2" fmla="*/ 656794 w 656794"/>
              <a:gd name="connsiteY2" fmla="*/ 695205 h 1373346"/>
              <a:gd name="connsiteX3" fmla="*/ 19052 w 656794"/>
              <a:gd name="connsiteY3" fmla="*/ 1373346 h 1373346"/>
              <a:gd name="connsiteX4" fmla="*/ 0 w 656794"/>
              <a:gd name="connsiteY4" fmla="*/ 628942 h 1373346"/>
              <a:gd name="connsiteX0" fmla="*/ 5795 w 643539"/>
              <a:gd name="connsiteY0" fmla="*/ 621322 h 1373346"/>
              <a:gd name="connsiteX1" fmla="*/ 0 w 643539"/>
              <a:gd name="connsiteY1" fmla="*/ 0 h 1373346"/>
              <a:gd name="connsiteX2" fmla="*/ 643539 w 643539"/>
              <a:gd name="connsiteY2" fmla="*/ 695205 h 1373346"/>
              <a:gd name="connsiteX3" fmla="*/ 5797 w 643539"/>
              <a:gd name="connsiteY3" fmla="*/ 1373346 h 1373346"/>
              <a:gd name="connsiteX4" fmla="*/ 5795 w 643539"/>
              <a:gd name="connsiteY4" fmla="*/ 621322 h 137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539" h="1373346">
                <a:moveTo>
                  <a:pt x="5795" y="621322"/>
                </a:moveTo>
                <a:cubicBezTo>
                  <a:pt x="3863" y="414215"/>
                  <a:pt x="1932" y="207107"/>
                  <a:pt x="0" y="0"/>
                </a:cubicBezTo>
                <a:lnTo>
                  <a:pt x="643539" y="695205"/>
                </a:lnTo>
                <a:lnTo>
                  <a:pt x="5797" y="1373346"/>
                </a:lnTo>
                <a:cubicBezTo>
                  <a:pt x="5796" y="1123941"/>
                  <a:pt x="5796" y="870727"/>
                  <a:pt x="5795" y="62132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234837" y="2151936"/>
            <a:ext cx="4309960" cy="739746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1234838" y="2948831"/>
            <a:ext cx="4309959" cy="468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rgbClr val="C00000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E2E5C-A232-49BE-A7B5-6D9732246C57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1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0415-7CA3-437F-9302-1C82895C99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70AB9-19E9-46FD-AE8A-39F9D16DF4BA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DFE18-D3EA-427C-910D-6DF4A3C89B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24577" y="247385"/>
            <a:ext cx="6984076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7" y="13763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7" y="22002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18962-4F98-421C-9686-6F17C19F3B3A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4D58D-E252-481B-A7F3-1B4670C7BD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F00C5-FC66-4480-B735-4BAA5936D7D0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5DAEC-68B0-4866-BC3E-F30B39A60B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DEC38-947E-41EB-AC80-D705CE4FE6C6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E5CAD-FD4E-4D9D-A0CD-982A302BD4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0" y="0"/>
            <a:ext cx="9144000" cy="1333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6" name="矩形 8"/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" name="燕尾形 9"/>
          <p:cNvSpPr/>
          <p:nvPr/>
        </p:nvSpPr>
        <p:spPr>
          <a:xfrm rot="5400000">
            <a:off x="8670925" y="6202363"/>
            <a:ext cx="317500" cy="247650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8" name="燕尾形 10"/>
          <p:cNvSpPr/>
          <p:nvPr/>
        </p:nvSpPr>
        <p:spPr>
          <a:xfrm rot="5400000">
            <a:off x="8670925" y="6440488"/>
            <a:ext cx="317500" cy="247650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3"/>
            <a:ext cx="2949178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1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3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3C1D9-C3EB-4480-B9C9-0C31E59330D8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10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12FA7-4DC9-4235-8B36-D7F5DBCD4A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0" y="0"/>
            <a:ext cx="9144000" cy="1333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6" name="矩形 8"/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" name="燕尾形 9"/>
          <p:cNvSpPr/>
          <p:nvPr/>
        </p:nvSpPr>
        <p:spPr>
          <a:xfrm rot="5400000">
            <a:off x="8670925" y="6202363"/>
            <a:ext cx="317500" cy="247650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8" name="燕尾形 10"/>
          <p:cNvSpPr/>
          <p:nvPr/>
        </p:nvSpPr>
        <p:spPr>
          <a:xfrm rot="5400000">
            <a:off x="8670925" y="6440488"/>
            <a:ext cx="317500" cy="247650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1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04110-E1E7-4A5D-97DF-E246B55FA520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10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083B2-02A1-474A-BF2C-5213E66098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KSO_BT1"/>
          <p:cNvSpPr>
            <a:spLocks noGrp="1"/>
          </p:cNvSpPr>
          <p:nvPr>
            <p:ph type="title"/>
          </p:nvPr>
        </p:nvSpPr>
        <p:spPr bwMode="auto">
          <a:xfrm>
            <a:off x="223838" y="244475"/>
            <a:ext cx="8291512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F72A23F-9F9B-4C00-B4CB-BAE01380828E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A89387-FEFB-466A-96C0-74AF396EC6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0" name="KSO_BC1"/>
          <p:cNvSpPr>
            <a:spLocks noGrp="1"/>
          </p:cNvSpPr>
          <p:nvPr>
            <p:ph type="body" idx="1"/>
          </p:nvPr>
        </p:nvSpPr>
        <p:spPr bwMode="auto">
          <a:xfrm>
            <a:off x="223838" y="1130300"/>
            <a:ext cx="8291512" cy="519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3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9" name="燕尾形 8"/>
          <p:cNvSpPr/>
          <p:nvPr/>
        </p:nvSpPr>
        <p:spPr>
          <a:xfrm rot="5400000">
            <a:off x="8609013" y="6140450"/>
            <a:ext cx="317500" cy="371475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 rot="5400000">
            <a:off x="8609013" y="6378575"/>
            <a:ext cx="317500" cy="371475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5" r:id="rId3"/>
    <p:sldLayoutId id="2147483682" r:id="rId4"/>
    <p:sldLayoutId id="2147483681" r:id="rId5"/>
    <p:sldLayoutId id="2147483680" r:id="rId6"/>
    <p:sldLayoutId id="2147483686" r:id="rId7"/>
    <p:sldLayoutId id="2147483687" r:id="rId8"/>
    <p:sldLayoutId id="2147483688" r:id="rId9"/>
    <p:sldLayoutId id="2147483679" r:id="rId10"/>
    <p:sldLayoutId id="2147483689" r:id="rId11"/>
  </p:sldLayoutIdLst>
  <p:txStyles>
    <p:titleStyle>
      <a:lvl1pPr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ea"/>
          <a:ea typeface="+mj-ea"/>
          <a:cs typeface="+mj-cs"/>
        </a:defRPr>
      </a:lvl1pPr>
      <a:lvl2pPr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2pPr>
      <a:lvl3pPr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3pPr>
      <a:lvl4pPr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4pPr>
      <a:lvl5pPr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5pPr>
      <a:lvl6pPr marL="4572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6pPr>
      <a:lvl7pPr marL="9144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7pPr>
      <a:lvl8pPr marL="13716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8pPr>
      <a:lvl9pPr marL="18288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66700" indent="-266700" algn="just" defTabSz="514350" rtl="0" fontAlgn="base">
        <a:lnSpc>
          <a:spcPct val="110000"/>
        </a:lnSpc>
        <a:spcBef>
          <a:spcPts val="1013"/>
        </a:spcBef>
        <a:spcAft>
          <a:spcPct val="0"/>
        </a:spcAft>
        <a:buClr>
          <a:schemeClr val="accent1"/>
        </a:buClr>
        <a:buSzPct val="70000"/>
        <a:buFont typeface="Wingdings 3" pitchFamily="18" charset="2"/>
        <a:buChar char=""/>
        <a:defRPr sz="2400" kern="1200">
          <a:solidFill>
            <a:schemeClr val="accent1"/>
          </a:solidFill>
          <a:latin typeface="+mj-ea"/>
          <a:ea typeface="+mj-ea"/>
          <a:cs typeface="+mn-cs"/>
        </a:defRPr>
      </a:lvl1pPr>
      <a:lvl2pPr marL="266700" indent="-200025" algn="just" defTabSz="514350" rtl="0" fontAlgn="base">
        <a:lnSpc>
          <a:spcPct val="150000"/>
        </a:lnSpc>
        <a:spcBef>
          <a:spcPct val="0"/>
        </a:spcBef>
        <a:spcAft>
          <a:spcPts val="338"/>
        </a:spcAft>
        <a:buClr>
          <a:srgbClr val="B26852"/>
        </a:buClr>
        <a:buFont typeface="幼圆"/>
        <a:buChar char=" "/>
        <a:defRPr sz="1600" kern="1200">
          <a:solidFill>
            <a:schemeClr val="tx1"/>
          </a:solidFill>
          <a:latin typeface="+mn-ea"/>
          <a:ea typeface="+mn-ea"/>
          <a:cs typeface="幼圆"/>
        </a:defRPr>
      </a:lvl2pPr>
      <a:lvl3pPr marL="642938" indent="-128588" algn="l" defTabSz="514350" rtl="0" fontAlgn="base">
        <a:lnSpc>
          <a:spcPct val="90000"/>
        </a:lnSpc>
        <a:spcBef>
          <a:spcPts val="275"/>
        </a:spcBef>
        <a:spcAft>
          <a:spcPct val="0"/>
        </a:spcAft>
        <a:buFont typeface="Arial" charset="0"/>
        <a:buChar char="•"/>
        <a:defRPr sz="1100" kern="1200">
          <a:solidFill>
            <a:schemeClr val="tx1"/>
          </a:solidFill>
          <a:latin typeface="+mn-lt"/>
          <a:ea typeface="+mn-ea"/>
          <a:cs typeface="幼圆"/>
        </a:defRPr>
      </a:lvl3pPr>
      <a:lvl4pPr marL="900113" indent="-128588" algn="l" defTabSz="514350" rtl="0" fontAlgn="base">
        <a:lnSpc>
          <a:spcPct val="90000"/>
        </a:lnSpc>
        <a:spcBef>
          <a:spcPts val="275"/>
        </a:spcBef>
        <a:spcAft>
          <a:spcPct val="0"/>
        </a:spcAft>
        <a:buFont typeface="Arial" charset="0"/>
        <a:buChar char="•"/>
        <a:defRPr sz="1000" kern="1200">
          <a:solidFill>
            <a:schemeClr val="tx1"/>
          </a:solidFill>
          <a:latin typeface="+mn-lt"/>
          <a:ea typeface="+mn-ea"/>
          <a:cs typeface="幼圆"/>
        </a:defRPr>
      </a:lvl4pPr>
      <a:lvl5pPr marL="1157288" indent="-128588" algn="l" defTabSz="514350" rtl="0" fontAlgn="base">
        <a:lnSpc>
          <a:spcPct val="90000"/>
        </a:lnSpc>
        <a:spcBef>
          <a:spcPts val="275"/>
        </a:spcBef>
        <a:spcAft>
          <a:spcPct val="0"/>
        </a:spcAft>
        <a:buFont typeface="Arial" charset="0"/>
        <a:buChar char="•"/>
        <a:defRPr sz="1000" kern="1200">
          <a:solidFill>
            <a:schemeClr val="tx1"/>
          </a:solidFill>
          <a:latin typeface="+mn-lt"/>
          <a:ea typeface="+mn-ea"/>
          <a:cs typeface="幼圆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5075" y="2152650"/>
            <a:ext cx="4310063" cy="7397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第二部分</a:t>
            </a:r>
          </a:p>
        </p:txBody>
      </p:sp>
      <p:sp>
        <p:nvSpPr>
          <p:cNvPr id="14338" name="文本占位符 2"/>
          <p:cNvSpPr>
            <a:spLocks noGrp="1"/>
          </p:cNvSpPr>
          <p:nvPr>
            <p:ph type="body" idx="1"/>
          </p:nvPr>
        </p:nvSpPr>
        <p:spPr>
          <a:xfrm>
            <a:off x="1235075" y="3270250"/>
            <a:ext cx="4310063" cy="468313"/>
          </a:xfrm>
        </p:spPr>
        <p:txBody>
          <a:bodyPr/>
          <a:lstStyle/>
          <a:p>
            <a:r>
              <a:rPr lang="zh-CN" altLang="en-US" sz="2800" smtClean="0"/>
              <a:t>思考与编程作业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458788"/>
            <a:ext cx="7773987" cy="6037262"/>
          </a:xfrm>
        </p:spPr>
        <p:txBody>
          <a:bodyPr rtlCol="0">
            <a:noAutofit/>
          </a:bodyPr>
          <a:lstStyle/>
          <a:p>
            <a:pPr marL="342900" indent="-3429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800" b="1" dirty="0"/>
              <a:t>输入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个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位整数，求各位数字之和。</a:t>
            </a:r>
            <a:endParaRPr lang="en-US" altLang="zh-CN" sz="2800" b="1" dirty="0"/>
          </a:p>
          <a:p>
            <a:pPr marL="342900" indent="-3429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800" b="1" dirty="0" smtClean="0"/>
              <a:t>输入</a:t>
            </a:r>
            <a:r>
              <a:rPr lang="zh-CN" altLang="en-US" sz="2800" b="1" dirty="0"/>
              <a:t>一个整数，判断是几位数。</a:t>
            </a:r>
            <a:endParaRPr lang="en-US" altLang="zh-CN" sz="2800" b="1" dirty="0"/>
          </a:p>
          <a:p>
            <a:pPr marL="342900" indent="-3429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800" b="1" dirty="0" smtClean="0"/>
              <a:t>判断</a:t>
            </a:r>
            <a:r>
              <a:rPr lang="zh-CN" altLang="en-US" sz="2800" b="1" dirty="0"/>
              <a:t>读入的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个英文字符是否正确读入</a:t>
            </a:r>
            <a:endParaRPr lang="en-US" altLang="zh-CN" sz="2800" b="1" dirty="0"/>
          </a:p>
          <a:p>
            <a:pPr marL="342900" indent="-3429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800" b="1" dirty="0"/>
              <a:t>需要通过键盘输入</a:t>
            </a:r>
            <a:r>
              <a:rPr lang="en-US" altLang="zh-CN" sz="2800" b="1" dirty="0"/>
              <a:t>”a op b”</a:t>
            </a:r>
            <a:r>
              <a:rPr lang="zh-CN" altLang="en-US" sz="2800" b="1" dirty="0"/>
              <a:t>形式的计算式子（</a:t>
            </a:r>
            <a:r>
              <a:rPr lang="en-US" altLang="zh-CN" sz="2800" b="1" dirty="0" err="1"/>
              <a:t>a,b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是整数，</a:t>
            </a:r>
            <a:r>
              <a:rPr lang="en-US" altLang="zh-CN" sz="2800" b="1" dirty="0"/>
              <a:t>op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+-*/%</a:t>
            </a:r>
            <a:r>
              <a:rPr lang="zh-CN" altLang="en-US" sz="2800" b="1" dirty="0"/>
              <a:t>中的一个，应该怎么写程序实现正确的输入？</a:t>
            </a:r>
            <a:endParaRPr lang="en-US" altLang="zh-CN" sz="2800" b="1" dirty="0"/>
          </a:p>
          <a:p>
            <a:pPr marL="0" indent="0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altLang="zh-CN" sz="2800" b="1" dirty="0"/>
              <a:t>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 </a:t>
            </a:r>
            <a:r>
              <a:rPr lang="zh-CN" altLang="en-US" smtClean="0"/>
              <a:t>输入</a:t>
            </a:r>
            <a:r>
              <a:rPr lang="en-US" altLang="zh-CN" smtClean="0"/>
              <a:t>1</a:t>
            </a:r>
            <a:r>
              <a:rPr lang="zh-CN" altLang="en-US" smtClean="0"/>
              <a:t>个</a:t>
            </a:r>
            <a:r>
              <a:rPr lang="en-US" altLang="zh-CN" smtClean="0"/>
              <a:t>3</a:t>
            </a:r>
            <a:r>
              <a:rPr lang="zh-CN" altLang="en-US" smtClean="0"/>
              <a:t>位整数，求各位数字之和</a:t>
            </a:r>
          </a:p>
        </p:txBody>
      </p:sp>
      <p:sp>
        <p:nvSpPr>
          <p:cNvPr id="4" name="矩形 3">
            <a:extLst>
              <a:ext uri="{FF2B5EF4-FFF2-40B4-BE49-F238E27FC236}"/>
            </a:extLst>
          </p:cNvPr>
          <p:cNvSpPr/>
          <p:nvPr/>
        </p:nvSpPr>
        <p:spPr>
          <a:xfrm>
            <a:off x="855663" y="944563"/>
            <a:ext cx="7183437" cy="55689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#include&lt;stdio.h&gt;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int main()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{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	int x,sum=0,r;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	r=scanf("%d</a:t>
            </a:r>
            <a:r>
              <a:rPr lang="en-US" altLang="zh-CN" sz="2400">
                <a:solidFill>
                  <a:srgbClr val="303030"/>
                </a:solidFill>
                <a:latin typeface="Calibri" pitchFamily="34" charset="0"/>
                <a:ea typeface="幼圆"/>
              </a:rPr>
              <a:t>",&amp;x);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	</a:t>
            </a:r>
            <a:r>
              <a:rPr lang="zh-CN" altLang="en-US" sz="2400">
                <a:solidFill>
                  <a:srgbClr val="FF0000"/>
                </a:solidFill>
                <a:latin typeface="Calibri" pitchFamily="34" charset="0"/>
                <a:ea typeface="幼圆"/>
              </a:rPr>
              <a:t>if(r&lt;1 || (x&lt;100||x&gt;999))  {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		printf("input error\n");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		return -1;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	} 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	sum+=x</a:t>
            </a:r>
            <a:r>
              <a:rPr lang="zh-CN" altLang="en-US" sz="2400">
                <a:solidFill>
                  <a:srgbClr val="FF0000"/>
                </a:solidFill>
                <a:latin typeface="Calibri" pitchFamily="34" charset="0"/>
                <a:ea typeface="幼圆"/>
              </a:rPr>
              <a:t>%10</a:t>
            </a:r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;    </a:t>
            </a:r>
            <a:r>
              <a:rPr lang="en-US" altLang="zh-CN" sz="2400">
                <a:solidFill>
                  <a:srgbClr val="303030"/>
                </a:solidFill>
                <a:latin typeface="Calibri" pitchFamily="34" charset="0"/>
                <a:ea typeface="幼圆"/>
              </a:rPr>
              <a:t>// </a:t>
            </a:r>
            <a:r>
              <a:rPr lang="en-US" altLang="zh-CN">
                <a:solidFill>
                  <a:srgbClr val="303030"/>
                </a:solidFill>
              </a:rPr>
              <a:t>sum= sum</a:t>
            </a:r>
            <a:r>
              <a:rPr lang="en-US" altLang="zh-CN"/>
              <a:t> + </a:t>
            </a:r>
            <a:r>
              <a:rPr lang="en-US" altLang="zh-CN">
                <a:solidFill>
                  <a:srgbClr val="303030"/>
                </a:solidFill>
              </a:rPr>
              <a:t>x</a:t>
            </a:r>
            <a:r>
              <a:rPr lang="en-US" altLang="zh-CN">
                <a:solidFill>
                  <a:srgbClr val="FF0000"/>
                </a:solidFill>
              </a:rPr>
              <a:t>%10</a:t>
            </a:r>
            <a:r>
              <a:rPr lang="en-US" altLang="zh-CN">
                <a:solidFill>
                  <a:srgbClr val="303030"/>
                </a:solidFill>
              </a:rPr>
              <a:t>;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	sum+=x/10</a:t>
            </a:r>
            <a:r>
              <a:rPr lang="zh-CN" altLang="en-US" sz="2400">
                <a:solidFill>
                  <a:srgbClr val="FF0000"/>
                </a:solidFill>
                <a:latin typeface="Calibri" pitchFamily="34" charset="0"/>
                <a:ea typeface="幼圆"/>
              </a:rPr>
              <a:t>%10</a:t>
            </a:r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;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	sum+=x/100</a:t>
            </a:r>
            <a:r>
              <a:rPr lang="zh-CN" altLang="en-US" sz="2400">
                <a:solidFill>
                  <a:srgbClr val="FF0000"/>
                </a:solidFill>
                <a:latin typeface="Calibri" pitchFamily="34" charset="0"/>
                <a:ea typeface="幼圆"/>
              </a:rPr>
              <a:t>%10</a:t>
            </a:r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;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	printf("sum = %d\n",sum);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	return 0;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r>
              <a:rPr lang="zh-CN" altLang="en-US" smtClean="0"/>
              <a:t>输入一个整数，判断是</a:t>
            </a:r>
            <a:r>
              <a:rPr lang="zh-CN" altLang="en-US" smtClean="0">
                <a:solidFill>
                  <a:srgbClr val="FF0000"/>
                </a:solidFill>
              </a:rPr>
              <a:t>几位数</a:t>
            </a:r>
          </a:p>
        </p:txBody>
      </p:sp>
      <p:sp>
        <p:nvSpPr>
          <p:cNvPr id="4" name="矩形 3">
            <a:extLst>
              <a:ext uri="{FF2B5EF4-FFF2-40B4-BE49-F238E27FC236}"/>
            </a:extLst>
          </p:cNvPr>
          <p:cNvSpPr/>
          <p:nvPr/>
        </p:nvSpPr>
        <p:spPr>
          <a:xfrm>
            <a:off x="1157288" y="944563"/>
            <a:ext cx="6829425" cy="55689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#include&lt;stdio.h&gt;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int main(){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	int x,y,r,sum=0;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	r=scanf("%d",&amp;x);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	</a:t>
            </a:r>
            <a:r>
              <a:rPr lang="zh-CN" altLang="en-US" sz="2400">
                <a:solidFill>
                  <a:srgbClr val="FF0000"/>
                </a:solidFill>
                <a:latin typeface="Calibri" pitchFamily="34" charset="0"/>
                <a:ea typeface="幼圆"/>
              </a:rPr>
              <a:t>if(r&lt;1)</a:t>
            </a:r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	{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		printf("input error\n");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		return -1;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	}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	</a:t>
            </a:r>
            <a:r>
              <a:rPr lang="zh-CN" altLang="en-US" sz="2400">
                <a:solidFill>
                  <a:srgbClr val="FF0000"/>
                </a:solidFill>
                <a:latin typeface="Calibri" pitchFamily="34" charset="0"/>
                <a:ea typeface="幼圆"/>
              </a:rPr>
              <a:t>y=x;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	while(y)	{ 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		sum+=1;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		y/=10; 	} 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    printf("%d has %d digits\n",</a:t>
            </a:r>
            <a:r>
              <a:rPr lang="zh-CN" altLang="en-US" sz="2400">
                <a:solidFill>
                  <a:srgbClr val="FF0000"/>
                </a:solidFill>
                <a:latin typeface="Calibri" pitchFamily="34" charset="0"/>
                <a:ea typeface="幼圆"/>
              </a:rPr>
              <a:t>x</a:t>
            </a:r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,sum); 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	return 0;</a:t>
            </a:r>
          </a:p>
          <a:p>
            <a:r>
              <a:rPr lang="zh-CN" altLang="en-US" sz="2400">
                <a:solidFill>
                  <a:srgbClr val="303030"/>
                </a:solidFill>
                <a:latin typeface="Calibri" pitchFamily="34" charset="0"/>
                <a:ea typeface="幼圆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</a:t>
            </a:r>
            <a:r>
              <a:rPr lang="zh-CN" altLang="en-US" smtClean="0"/>
              <a:t>判断读入的</a:t>
            </a:r>
            <a:r>
              <a:rPr lang="en-US" altLang="zh-CN" smtClean="0"/>
              <a:t>3</a:t>
            </a:r>
            <a:r>
              <a:rPr lang="zh-CN" altLang="en-US" smtClean="0"/>
              <a:t>个英文字符是否正确读入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" name="矩形 4">
            <a:extLst>
              <a:ext uri="{FF2B5EF4-FFF2-40B4-BE49-F238E27FC236}"/>
            </a:extLst>
          </p:cNvPr>
          <p:cNvSpPr/>
          <p:nvPr/>
        </p:nvSpPr>
        <p:spPr>
          <a:xfrm>
            <a:off x="942975" y="1624013"/>
            <a:ext cx="7793038" cy="41084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303030"/>
                </a:solidFill>
                <a:latin typeface="Calibri" pitchFamily="34" charset="0"/>
                <a:ea typeface="幼圆"/>
              </a:rPr>
              <a:t>#include&lt;stdio.h&gt;</a:t>
            </a:r>
          </a:p>
          <a:p>
            <a:r>
              <a:rPr lang="zh-CN" altLang="en-US" sz="2400" b="1">
                <a:solidFill>
                  <a:srgbClr val="303030"/>
                </a:solidFill>
                <a:latin typeface="Calibri" pitchFamily="34" charset="0"/>
                <a:ea typeface="幼圆"/>
              </a:rPr>
              <a:t>int main()</a:t>
            </a:r>
          </a:p>
          <a:p>
            <a:r>
              <a:rPr lang="zh-CN" altLang="en-US" sz="2400" b="1">
                <a:solidFill>
                  <a:srgbClr val="303030"/>
                </a:solidFill>
                <a:latin typeface="Calibri" pitchFamily="34" charset="0"/>
                <a:ea typeface="幼圆"/>
              </a:rPr>
              <a:t>{</a:t>
            </a:r>
          </a:p>
          <a:p>
            <a:r>
              <a:rPr lang="zh-CN" altLang="en-US" sz="2400" b="1">
                <a:solidFill>
                  <a:srgbClr val="303030"/>
                </a:solidFill>
                <a:latin typeface="Calibri" pitchFamily="34" charset="0"/>
                <a:ea typeface="幼圆"/>
              </a:rPr>
              <a:t>	char a,b,c;</a:t>
            </a:r>
          </a:p>
          <a:p>
            <a:r>
              <a:rPr lang="zh-CN" altLang="en-US" sz="2400" b="1">
                <a:solidFill>
                  <a:srgbClr val="303030"/>
                </a:solidFill>
                <a:latin typeface="Calibri" pitchFamily="34" charset="0"/>
                <a:ea typeface="幼圆"/>
              </a:rPr>
              <a:t>	int r;</a:t>
            </a:r>
          </a:p>
          <a:p>
            <a:r>
              <a:rPr lang="zh-CN" altLang="en-US" sz="2400" b="1">
                <a:solidFill>
                  <a:srgbClr val="303030"/>
                </a:solidFill>
                <a:latin typeface="Calibri" pitchFamily="34" charset="0"/>
                <a:ea typeface="幼圆"/>
              </a:rPr>
              <a:t>	r=scanf(“%c %c%c",&amp;a,&amp;b,&amp;c);</a:t>
            </a:r>
          </a:p>
          <a:p>
            <a:r>
              <a:rPr lang="zh-CN" altLang="en-US" sz="2400" b="1">
                <a:solidFill>
                  <a:srgbClr val="303030"/>
                </a:solidFill>
                <a:latin typeface="Calibri" pitchFamily="34" charset="0"/>
                <a:ea typeface="幼圆"/>
              </a:rPr>
              <a:t>	if(</a:t>
            </a:r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  <a:ea typeface="幼圆"/>
              </a:rPr>
              <a:t>r&lt;3</a:t>
            </a:r>
            <a:r>
              <a:rPr lang="zh-CN" altLang="en-US" sz="2400" b="1">
                <a:solidFill>
                  <a:srgbClr val="303030"/>
                </a:solidFill>
                <a:latin typeface="Calibri" pitchFamily="34" charset="0"/>
                <a:ea typeface="幼圆"/>
              </a:rPr>
              <a:t>)</a:t>
            </a:r>
          </a:p>
          <a:p>
            <a:r>
              <a:rPr lang="zh-CN" altLang="en-US" sz="2400" b="1">
                <a:solidFill>
                  <a:srgbClr val="303030"/>
                </a:solidFill>
                <a:latin typeface="Calibri" pitchFamily="34" charset="0"/>
                <a:ea typeface="幼圆"/>
              </a:rPr>
              <a:t>	{</a:t>
            </a:r>
          </a:p>
          <a:p>
            <a:r>
              <a:rPr lang="zh-CN" altLang="en-US" sz="2400" b="1">
                <a:solidFill>
                  <a:srgbClr val="303030"/>
                </a:solidFill>
                <a:latin typeface="Calibri" pitchFamily="34" charset="0"/>
                <a:ea typeface="幼圆"/>
              </a:rPr>
              <a:t>		printf("input error,please input 3 chars\n");</a:t>
            </a:r>
          </a:p>
          <a:p>
            <a:r>
              <a:rPr lang="zh-CN" altLang="en-US" sz="2400" b="1">
                <a:solidFill>
                  <a:srgbClr val="303030"/>
                </a:solidFill>
                <a:latin typeface="Calibri" pitchFamily="34" charset="0"/>
                <a:ea typeface="幼圆"/>
              </a:rPr>
              <a:t>		return -1;</a:t>
            </a:r>
          </a:p>
          <a:p>
            <a:r>
              <a:rPr lang="zh-CN" altLang="en-US" sz="2400" b="1">
                <a:solidFill>
                  <a:srgbClr val="303030"/>
                </a:solidFill>
                <a:latin typeface="Calibri" pitchFamily="34" charset="0"/>
                <a:ea typeface="幼圆"/>
              </a:rPr>
              <a:t>	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/>
            </a:extLst>
          </p:cNvPr>
          <p:cNvSpPr/>
          <p:nvPr/>
        </p:nvSpPr>
        <p:spPr>
          <a:xfrm>
            <a:off x="768350" y="352425"/>
            <a:ext cx="7878763" cy="50165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if(a&lt;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65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|| (a&gt;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90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&amp;&amp; a&lt;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97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)|| a&gt;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122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	printf("a is not english char!\n");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	return -1;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if(b&lt;65|| (b&gt;90&amp;&amp; b&lt;97)|| b&gt;122)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	printf("b is not english char!\n");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	return -1;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if(c&lt;65|| (c&gt;90&amp;&amp; c&lt;97)|| c&gt;122)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	printf("c is not english char!\n");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	return -1;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}</a:t>
            </a:r>
          </a:p>
        </p:txBody>
      </p:sp>
      <p:sp>
        <p:nvSpPr>
          <p:cNvPr id="5" name="矩形 4">
            <a:extLst>
              <a:ext uri="{FF2B5EF4-FFF2-40B4-BE49-F238E27FC236}"/>
            </a:extLst>
          </p:cNvPr>
          <p:cNvSpPr/>
          <p:nvPr/>
        </p:nvSpPr>
        <p:spPr>
          <a:xfrm>
            <a:off x="768350" y="5581650"/>
            <a:ext cx="7053263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printf("%c %c %c are all characters!\n",a,b,c);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return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r>
              <a:rPr lang="zh-CN" altLang="en-US" smtClean="0"/>
              <a:t>通过键盘输入</a:t>
            </a:r>
            <a:r>
              <a:rPr lang="en-US" altLang="zh-CN" smtClean="0"/>
              <a:t>”a op b”</a:t>
            </a:r>
            <a:r>
              <a:rPr lang="zh-CN" altLang="en-US" smtClean="0"/>
              <a:t>形式的计算式子</a:t>
            </a:r>
          </a:p>
        </p:txBody>
      </p:sp>
      <p:sp>
        <p:nvSpPr>
          <p:cNvPr id="4" name="矩形 3">
            <a:extLst>
              <a:ext uri="{FF2B5EF4-FFF2-40B4-BE49-F238E27FC236}"/>
            </a:extLst>
          </p:cNvPr>
          <p:cNvSpPr/>
          <p:nvPr/>
        </p:nvSpPr>
        <p:spPr>
          <a:xfrm>
            <a:off x="1050925" y="1720850"/>
            <a:ext cx="6080125" cy="3378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303030"/>
                </a:solidFill>
                <a:latin typeface="Calibri" pitchFamily="34" charset="0"/>
                <a:ea typeface="幼圆"/>
              </a:rPr>
              <a:t>#include&lt;stdio.h&gt;</a:t>
            </a:r>
          </a:p>
          <a:p>
            <a:r>
              <a:rPr lang="zh-CN" altLang="en-US" sz="2400" b="1">
                <a:solidFill>
                  <a:srgbClr val="303030"/>
                </a:solidFill>
                <a:latin typeface="Calibri" pitchFamily="34" charset="0"/>
                <a:ea typeface="幼圆"/>
              </a:rPr>
              <a:t>int main()</a:t>
            </a:r>
          </a:p>
          <a:p>
            <a:r>
              <a:rPr lang="zh-CN" altLang="en-US" sz="2400" b="1">
                <a:solidFill>
                  <a:srgbClr val="303030"/>
                </a:solidFill>
                <a:latin typeface="Calibri" pitchFamily="34" charset="0"/>
                <a:ea typeface="幼圆"/>
              </a:rPr>
              <a:t>{</a:t>
            </a:r>
          </a:p>
          <a:p>
            <a:r>
              <a:rPr lang="zh-CN" altLang="en-US" sz="2400" b="1">
                <a:solidFill>
                  <a:srgbClr val="303030"/>
                </a:solidFill>
                <a:latin typeface="Calibri" pitchFamily="34" charset="0"/>
                <a:ea typeface="幼圆"/>
              </a:rPr>
              <a:t>	int a,b,c;</a:t>
            </a:r>
          </a:p>
          <a:p>
            <a:r>
              <a:rPr lang="zh-CN" altLang="en-US" sz="2400" b="1">
                <a:solidFill>
                  <a:srgbClr val="303030"/>
                </a:solidFill>
                <a:latin typeface="Calibri" pitchFamily="34" charset="0"/>
                <a:ea typeface="幼圆"/>
              </a:rPr>
              <a:t>	char op;</a:t>
            </a:r>
          </a:p>
          <a:p>
            <a:r>
              <a:rPr lang="zh-CN" altLang="en-US" sz="2400" b="1">
                <a:solidFill>
                  <a:srgbClr val="303030"/>
                </a:solidFill>
                <a:latin typeface="Calibri" pitchFamily="34" charset="0"/>
                <a:ea typeface="幼圆"/>
              </a:rPr>
              <a:t>	scanf(“%d %c %d",&amp;a,&amp;op,&amp;b);</a:t>
            </a:r>
          </a:p>
          <a:p>
            <a:r>
              <a:rPr lang="zh-CN" altLang="en-US" sz="2400" b="1">
                <a:solidFill>
                  <a:srgbClr val="303030"/>
                </a:solidFill>
                <a:latin typeface="Calibri" pitchFamily="34" charset="0"/>
                <a:ea typeface="幼圆"/>
              </a:rPr>
              <a:t>	printf("%d %c %d\n",a,op,b);</a:t>
            </a:r>
          </a:p>
          <a:p>
            <a:r>
              <a:rPr lang="zh-CN" altLang="en-US" sz="2400" b="1">
                <a:solidFill>
                  <a:srgbClr val="303030"/>
                </a:solidFill>
                <a:latin typeface="Calibri" pitchFamily="34" charset="0"/>
                <a:ea typeface="幼圆"/>
              </a:rPr>
              <a:t>	return 0;</a:t>
            </a:r>
          </a:p>
          <a:p>
            <a:r>
              <a:rPr lang="zh-CN" altLang="en-US" sz="2400" b="1">
                <a:solidFill>
                  <a:srgbClr val="303030"/>
                </a:solidFill>
                <a:latin typeface="Calibri" pitchFamily="34" charset="0"/>
                <a:ea typeface="幼圆"/>
              </a:rPr>
              <a:t> }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753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5E3727"/>
      </a:accent1>
      <a:accent2>
        <a:srgbClr val="41251D"/>
      </a:accent2>
      <a:accent3>
        <a:srgbClr val="8F533C"/>
      </a:accent3>
      <a:accent4>
        <a:srgbClr val="94754A"/>
      </a:accent4>
      <a:accent5>
        <a:srgbClr val="C00000"/>
      </a:accent5>
      <a:accent6>
        <a:srgbClr val="FF0000"/>
      </a:accent6>
      <a:hlink>
        <a:srgbClr val="41251D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A000120150910A21PPBG</Template>
  <TotalTime>268</TotalTime>
  <Words>423</Words>
  <Application>Microsoft Office PowerPoint</Application>
  <PresentationFormat>全屏显示(4:3)</PresentationFormat>
  <Paragraphs>87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演示文稿设计模板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Calibri</vt:lpstr>
      <vt:lpstr>幼圆</vt:lpstr>
      <vt:lpstr>Arial</vt:lpstr>
      <vt:lpstr>微软雅黑</vt:lpstr>
      <vt:lpstr>Wingdings 3</vt:lpstr>
      <vt:lpstr>宋体</vt:lpstr>
      <vt:lpstr>Baskerville Old Face</vt:lpstr>
      <vt:lpstr>A000120140530A99PPBG</vt:lpstr>
      <vt:lpstr>A000120140530A99PPBG</vt:lpstr>
      <vt:lpstr>A000120140530A99PPBG</vt:lpstr>
      <vt:lpstr>A000120140530A99PPBG</vt:lpstr>
      <vt:lpstr>A000120140530A99PPBG</vt:lpstr>
      <vt:lpstr>A000120140530A99PPBG</vt:lpstr>
      <vt:lpstr>A000120140530A99PPBG</vt:lpstr>
      <vt:lpstr>第二部分</vt:lpstr>
      <vt:lpstr>幻灯片 2</vt:lpstr>
      <vt:lpstr>1. 输入1个3位整数，求各位数字之和</vt:lpstr>
      <vt:lpstr>2.输入一个整数，判断是几位数</vt:lpstr>
      <vt:lpstr>3.判断读入的3个英文字符是否正确读入</vt:lpstr>
      <vt:lpstr>幻灯片 6</vt:lpstr>
      <vt:lpstr>4.通过键盘输入”a op b”形式的计算式子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 dai</dc:creator>
  <cp:lastModifiedBy>LI</cp:lastModifiedBy>
  <cp:revision>36</cp:revision>
  <dcterms:created xsi:type="dcterms:W3CDTF">2016-02-29T02:13:00Z</dcterms:created>
  <dcterms:modified xsi:type="dcterms:W3CDTF">2019-10-23T12:13:10Z</dcterms:modified>
</cp:coreProperties>
</file>