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9"/>
  </p:notesMasterIdLst>
  <p:sldIdLst>
    <p:sldId id="256" r:id="rId2"/>
    <p:sldId id="271" r:id="rId3"/>
    <p:sldId id="272" r:id="rId4"/>
    <p:sldId id="276" r:id="rId5"/>
    <p:sldId id="25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70" r:id="rId15"/>
    <p:sldId id="277" r:id="rId16"/>
    <p:sldId id="275" r:id="rId17"/>
    <p:sldId id="273" r:id="rId18"/>
  </p:sldIdLst>
  <p:sldSz cx="12192000" cy="685800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1F2"/>
    <a:srgbClr val="99CC00"/>
    <a:srgbClr val="00FF99"/>
    <a:srgbClr val="FFFF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98" d="100"/>
          <a:sy n="98" d="100"/>
        </p:scale>
        <p:origin x="2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08BCAB-8E2C-487D-8C21-29AC8E4FAACA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9D1AD9-1E75-4E94-B4A9-9ECF19FA6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7286577" y="1083176"/>
            <a:ext cx="3609145" cy="5206435"/>
            <a:chOff x="5233259" y="1100102"/>
            <a:chExt cx="3609145" cy="5206435"/>
          </a:xfrm>
        </p:grpSpPr>
        <p:sp>
          <p:nvSpPr>
            <p:cNvPr id="75" name="椭圆 74"/>
            <p:cNvSpPr/>
            <p:nvPr/>
          </p:nvSpPr>
          <p:spPr>
            <a:xfrm>
              <a:off x="5233259" y="1528993"/>
              <a:ext cx="1892808" cy="1892808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259" y="1100102"/>
              <a:ext cx="3609145" cy="5206435"/>
            </a:xfrm>
            <a:prstGeom prst="rect">
              <a:avLst/>
            </a:prstGeom>
          </p:spPr>
        </p:pic>
      </p:grpSp>
      <p:sp>
        <p:nvSpPr>
          <p:cNvPr id="77" name="矩形 11"/>
          <p:cNvSpPr/>
          <p:nvPr/>
        </p:nvSpPr>
        <p:spPr>
          <a:xfrm>
            <a:off x="6268936" y="0"/>
            <a:ext cx="6024664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4105072 w 5809488"/>
              <a:gd name="connsiteY3" fmla="*/ 6848273 h 6858000"/>
              <a:gd name="connsiteX4" fmla="*/ 0 w 58094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9A1294-31FC-43B0-AD15-113F44E57AAF}" type="datetime1">
              <a:rPr lang="zh-CN" altLang="en-US" smtClean="0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939109" y="4530836"/>
            <a:ext cx="6141141" cy="49951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939109" y="1962150"/>
            <a:ext cx="6141141" cy="1347475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6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8495901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30C797-065A-4A35-AA49-D9993EE14715}" type="datetime1">
              <a:rPr lang="zh-CN" altLang="en-US" smtClean="0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5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0953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79499" y="252019"/>
            <a:ext cx="10611561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84549-B019-43F1-BA09-62C6E7C59C36}" type="datetime1">
              <a:rPr lang="zh-CN" altLang="en-US" smtClean="0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4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AFC8A1-1FAA-41EF-B2F9-3234B5995AE2}" type="datetime1">
              <a:rPr lang="zh-CN" altLang="en-US" smtClean="0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9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BDDD8E-8964-4874-93E3-0D1A061745B1}" type="datetime1">
              <a:rPr lang="zh-CN" altLang="en-US" smtClean="0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3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D5B70-6B64-4A05-98E7-F978E94BA94B}" type="datetime1">
              <a:rPr lang="zh-CN" altLang="en-US" smtClean="0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0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19002-6A71-42E8-B9C0-F73E4802EBD0}" type="datetime1">
              <a:rPr lang="zh-CN" altLang="en-US" smtClean="0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39" y="-8353"/>
            <a:ext cx="12241164" cy="6894273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ACCD8-822B-433A-832B-2CC6E2ACF584}" type="datetime1">
              <a:rPr lang="zh-CN" altLang="en-US" smtClean="0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7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23D9A-80BA-4F65-891A-0B9645F7CD32}" type="datetime1">
              <a:rPr lang="zh-CN" altLang="en-US" smtClean="0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48FA3-D644-4F9B-B2AC-CCCEC7255F63}" type="datetime1">
              <a:rPr lang="zh-CN" altLang="en-US" smtClean="0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6339" y="-8353"/>
            <a:ext cx="12241164" cy="68942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0400" y="1133475"/>
            <a:ext cx="10852859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65199" y="264719"/>
            <a:ext cx="10725861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349685"/>
            <a:ext cx="751840" cy="530255"/>
            <a:chOff x="0" y="314960"/>
            <a:chExt cx="751840" cy="660400"/>
          </a:xfrm>
        </p:grpSpPr>
        <p:sp>
          <p:nvSpPr>
            <p:cNvPr id="25" name="矩形 24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87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lang="zh-CN" altLang="en-US" sz="28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指针课堂练习题</a:t>
            </a:r>
            <a:endParaRPr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Courier New" panose="02070309020205020404" pitchFamily="49" charset="0"/>
              </a:rPr>
              <a:t>指针数组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484314"/>
            <a:ext cx="8229600" cy="4968875"/>
          </a:xfrm>
        </p:spPr>
        <p:txBody>
          <a:bodyPr/>
          <a:lstStyle/>
          <a:p>
            <a:pPr marL="0" indent="0"/>
            <a:r>
              <a:rPr lang="zh-CN" altLang="en-US" dirty="0">
                <a:cs typeface="Courier New" panose="02070309020205020404" pitchFamily="49" charset="0"/>
              </a:rPr>
              <a:t>指针数组示例</a:t>
            </a:r>
            <a:endParaRPr lang="zh-CN" altLang="en-US" dirty="0"/>
          </a:p>
          <a:p>
            <a:pPr marL="828675" lvl="1"/>
            <a:r>
              <a:rPr lang="zh-CN" alt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国名排序</a:t>
            </a:r>
          </a:p>
          <a:p>
            <a:pPr marL="828675" lvl="1"/>
            <a:endParaRPr lang="zh-CN" altLang="en-US" dirty="0">
              <a:cs typeface="Courier New" panose="02070309020205020404" pitchFamily="49" charset="0"/>
            </a:endParaRPr>
          </a:p>
          <a:p>
            <a:pPr marL="828675" lvl="1"/>
            <a:endParaRPr lang="zh-CN" altLang="en-US" dirty="0">
              <a:cs typeface="Courier New" panose="02070309020205020404" pitchFamily="49" charset="0"/>
            </a:endParaRPr>
          </a:p>
          <a:p>
            <a:pPr marL="0" indent="0"/>
            <a:endParaRPr lang="zh-CN" altLang="en-US" dirty="0">
              <a:cs typeface="Courier New" panose="02070309020205020404" pitchFamily="49" charset="0"/>
            </a:endParaRPr>
          </a:p>
          <a:p>
            <a:pPr marL="828675" lvl="1">
              <a:buNone/>
            </a:pPr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2208213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B3D52FD-5275-49CA-8BE2-D59CA9AB4B80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10</a:t>
            </a:fld>
            <a:r>
              <a:rPr lang="en-US" altLang="zh-CN" sz="1400" b="0">
                <a:ea typeface="宋体" panose="02010600030101010101" pitchFamily="2" charset="-122"/>
              </a:rPr>
              <a:t>/51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4800600" y="1412876"/>
            <a:ext cx="5113338" cy="522922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fr-FR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char</a:t>
            </a:r>
            <a:r>
              <a:rPr lang="fr-FR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 </a:t>
            </a:r>
            <a:r>
              <a:rPr lang="fr-FR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*ptr[N];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...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for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(i=1; i&lt;n; i++) {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   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for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(j = 0; j&lt;n-i; j++) {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      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if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(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strcmp(ptr[j],ptr[j+1])&gt;0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)    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      {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           temp = ptr[j];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           ptr[j] = ptr[j+1];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           ptr[j+1] = temp;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      }  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   } </a:t>
            </a:r>
          </a:p>
          <a:p>
            <a:pPr marL="342900" indent="-342900"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}</a:t>
            </a:r>
            <a:endParaRPr lang="fr-FR" altLang="zh-CN" sz="2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ea typeface="黑体" pitchFamily="49" charset="-122"/>
            </a:endParaRPr>
          </a:p>
        </p:txBody>
      </p:sp>
      <p:sp>
        <p:nvSpPr>
          <p:cNvPr id="701465" name="Rectangle 25"/>
          <p:cNvSpPr>
            <a:spLocks noChangeArrowheads="1"/>
          </p:cNvSpPr>
          <p:nvPr/>
        </p:nvSpPr>
        <p:spPr bwMode="auto">
          <a:xfrm>
            <a:off x="5664201" y="3933825"/>
            <a:ext cx="3095625" cy="1511300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847850" y="5373689"/>
            <a:ext cx="2952750" cy="93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交换指针数组</a:t>
            </a:r>
          </a:p>
          <a:p>
            <a:pPr algn="ctr" eaLnBrk="0" hangingPunct="0">
              <a:defRPr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中的字符串指针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flipH="1" flipV="1">
            <a:off x="3935413" y="4365626"/>
            <a:ext cx="1655762" cy="1008063"/>
          </a:xfrm>
          <a:custGeom>
            <a:avLst/>
            <a:gdLst>
              <a:gd name="T0" fmla="*/ 499 w 381"/>
              <a:gd name="T1" fmla="*/ 0 h 328"/>
              <a:gd name="T2" fmla="*/ 0 w 381"/>
              <a:gd name="T3" fmla="*/ 318 h 328"/>
              <a:gd name="T4" fmla="*/ 0 60000 65536"/>
              <a:gd name="T5" fmla="*/ 0 60000 65536"/>
              <a:gd name="T6" fmla="*/ 0 w 381"/>
              <a:gd name="T7" fmla="*/ 0 h 328"/>
              <a:gd name="T8" fmla="*/ 381 w 381"/>
              <a:gd name="T9" fmla="*/ 328 h 3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" h="328">
                <a:moveTo>
                  <a:pt x="381" y="0"/>
                </a:moveTo>
                <a:lnTo>
                  <a:pt x="0" y="328"/>
                </a:lnTo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 type="stealth" w="med" len="lg"/>
          </a:ln>
        </p:spPr>
        <p:txBody>
          <a:bodyPr rot="10800000" wrap="none"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3" name="Rectangle 25"/>
          <p:cNvSpPr>
            <a:spLocks noChangeArrowheads="1"/>
          </p:cNvSpPr>
          <p:nvPr/>
        </p:nvSpPr>
        <p:spPr bwMode="auto">
          <a:xfrm>
            <a:off x="4656138" y="1484313"/>
            <a:ext cx="4032250" cy="576262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370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animBg="1"/>
      <p:bldP spid="701465" grpId="0" animBg="1"/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Courier New" panose="02070309020205020404" pitchFamily="49" charset="0"/>
              </a:rPr>
              <a:t>指针数组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484314"/>
            <a:ext cx="8229600" cy="4968875"/>
          </a:xfrm>
        </p:spPr>
        <p:txBody>
          <a:bodyPr/>
          <a:lstStyle/>
          <a:p>
            <a:pPr marL="0" indent="0"/>
            <a:r>
              <a:rPr lang="zh-CN" altLang="en-US" dirty="0">
                <a:cs typeface="Courier New" panose="02070309020205020404" pitchFamily="49" charset="0"/>
              </a:rPr>
              <a:t>指针数组示例</a:t>
            </a:r>
            <a:endParaRPr lang="zh-CN" altLang="en-US" dirty="0"/>
          </a:p>
          <a:p>
            <a:pPr marL="828675" lvl="1"/>
            <a:r>
              <a:rPr lang="zh-CN" alt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国名排序</a:t>
            </a:r>
          </a:p>
          <a:p>
            <a:pPr marL="828675" lvl="1"/>
            <a:endParaRPr lang="zh-CN" altLang="en-US" dirty="0">
              <a:cs typeface="Courier New" panose="02070309020205020404" pitchFamily="49" charset="0"/>
            </a:endParaRPr>
          </a:p>
          <a:p>
            <a:pPr marL="828675" lvl="1"/>
            <a:endParaRPr lang="zh-CN" altLang="en-US" dirty="0">
              <a:cs typeface="Courier New" panose="02070309020205020404" pitchFamily="49" charset="0"/>
            </a:endParaRPr>
          </a:p>
          <a:p>
            <a:pPr marL="0" indent="0"/>
            <a:endParaRPr lang="zh-CN" altLang="en-US" dirty="0">
              <a:cs typeface="Courier New" panose="02070309020205020404" pitchFamily="49" charset="0"/>
            </a:endParaRPr>
          </a:p>
          <a:p>
            <a:pPr marL="828675" lvl="1">
              <a:buNone/>
            </a:pPr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2208213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1AC9ADE-0344-4FB4-A5FA-29C06A4EBF8F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11</a:t>
            </a:fld>
            <a:r>
              <a:rPr lang="en-US" altLang="zh-CN" sz="1400" b="0">
                <a:ea typeface="宋体" panose="02010600030101010101" pitchFamily="2" charset="-122"/>
              </a:rPr>
              <a:t>/51</a:t>
            </a:r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7" b="404"/>
          <a:stretch>
            <a:fillRect/>
          </a:stretch>
        </p:blipFill>
        <p:spPr bwMode="auto">
          <a:xfrm>
            <a:off x="4800600" y="620713"/>
            <a:ext cx="5073650" cy="6121400"/>
          </a:xfrm>
          <a:prstGeom prst="rect">
            <a:avLst/>
          </a:prstGeom>
          <a:noFill/>
          <a:ln w="57150" cmpd="thickThin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6024563" y="3789364"/>
            <a:ext cx="2735262" cy="312737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0" y="4437064"/>
            <a:ext cx="4572000" cy="1368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在使用指针数组之前</a:t>
            </a:r>
          </a:p>
          <a:p>
            <a:pPr algn="ctr" eaLnBrk="0" hangingPunct="0">
              <a:defRPr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必须对数组元素进行初始化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flipH="1" flipV="1">
            <a:off x="4151314" y="3933825"/>
            <a:ext cx="1800225" cy="503238"/>
          </a:xfrm>
          <a:custGeom>
            <a:avLst/>
            <a:gdLst>
              <a:gd name="T0" fmla="*/ 381 w 381"/>
              <a:gd name="T1" fmla="*/ 0 h 328"/>
              <a:gd name="T2" fmla="*/ 0 w 381"/>
              <a:gd name="T3" fmla="*/ 328 h 328"/>
              <a:gd name="T4" fmla="*/ 0 60000 65536"/>
              <a:gd name="T5" fmla="*/ 0 60000 65536"/>
              <a:gd name="T6" fmla="*/ 0 w 381"/>
              <a:gd name="T7" fmla="*/ 0 h 328"/>
              <a:gd name="T8" fmla="*/ 381 w 381"/>
              <a:gd name="T9" fmla="*/ 328 h 3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" h="328">
                <a:moveTo>
                  <a:pt x="381" y="0"/>
                </a:moveTo>
                <a:lnTo>
                  <a:pt x="0" y="328"/>
                </a:lnTo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 type="stealth" w="med" len="lg"/>
          </a:ln>
        </p:spPr>
        <p:txBody>
          <a:bodyPr rot="10800000" wrap="none"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048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55563"/>
            <a:ext cx="10363200" cy="1143000"/>
          </a:xfrm>
        </p:spPr>
        <p:txBody>
          <a:bodyPr/>
          <a:lstStyle/>
          <a:p>
            <a:r>
              <a:rPr lang="zh-CN" altLang="en-US" dirty="0">
                <a:cs typeface="Courier New" panose="02070309020205020404" pitchFamily="49" charset="0"/>
              </a:rPr>
              <a:t>指针数组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484314"/>
            <a:ext cx="8229600" cy="4968875"/>
          </a:xfrm>
        </p:spPr>
        <p:txBody>
          <a:bodyPr/>
          <a:lstStyle/>
          <a:p>
            <a:pPr marL="0" indent="0"/>
            <a:r>
              <a:rPr lang="zh-CN" altLang="en-US" dirty="0">
                <a:cs typeface="Courier New" panose="02070309020205020404" pitchFamily="49" charset="0"/>
              </a:rPr>
              <a:t>指针数组示例</a:t>
            </a:r>
            <a:endParaRPr lang="zh-CN" altLang="en-US" dirty="0"/>
          </a:p>
          <a:p>
            <a:pPr marL="828675" lvl="1"/>
            <a:r>
              <a:rPr lang="zh-CN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国名排序</a:t>
            </a:r>
          </a:p>
          <a:p>
            <a:pPr marL="828675" lvl="1"/>
            <a:endParaRPr lang="zh-CN" altLang="en-US" dirty="0">
              <a:cs typeface="Courier New" panose="02070309020205020404" pitchFamily="49" charset="0"/>
            </a:endParaRPr>
          </a:p>
          <a:p>
            <a:pPr marL="828675" lvl="1"/>
            <a:endParaRPr lang="zh-CN" altLang="en-US" dirty="0">
              <a:cs typeface="Courier New" panose="02070309020205020404" pitchFamily="49" charset="0"/>
            </a:endParaRPr>
          </a:p>
          <a:p>
            <a:pPr marL="0" indent="0"/>
            <a:endParaRPr lang="zh-CN" altLang="en-US" dirty="0">
              <a:cs typeface="Courier New" panose="02070309020205020404" pitchFamily="49" charset="0"/>
            </a:endParaRPr>
          </a:p>
          <a:p>
            <a:pPr marL="828675" lvl="1">
              <a:buNone/>
            </a:pPr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2208213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02B100F-95FD-4EFA-A088-2D8931EC22E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12</a:t>
            </a:fld>
            <a:r>
              <a:rPr lang="en-US" altLang="zh-CN" sz="1400" b="0">
                <a:ea typeface="宋体" panose="02010600030101010101" pitchFamily="2" charset="-122"/>
              </a:rPr>
              <a:t>/51</a:t>
            </a:r>
          </a:p>
        </p:txBody>
      </p:sp>
      <p:pic>
        <p:nvPicPr>
          <p:cNvPr id="819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7" b="7388"/>
          <a:stretch>
            <a:fillRect/>
          </a:stretch>
        </p:blipFill>
        <p:spPr bwMode="auto">
          <a:xfrm>
            <a:off x="4943475" y="1125538"/>
            <a:ext cx="5048250" cy="5543550"/>
          </a:xfrm>
          <a:prstGeom prst="rect">
            <a:avLst/>
          </a:prstGeom>
          <a:noFill/>
          <a:ln w="50800" cmpd="thickThin">
            <a:solidFill>
              <a:srgbClr val="00007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47850" y="4941888"/>
            <a:ext cx="3024188" cy="654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可否这样输入？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flipH="1" flipV="1">
            <a:off x="4727575" y="4221164"/>
            <a:ext cx="1081088" cy="720725"/>
          </a:xfrm>
          <a:custGeom>
            <a:avLst/>
            <a:gdLst>
              <a:gd name="T0" fmla="*/ 381 w 381"/>
              <a:gd name="T1" fmla="*/ 0 h 328"/>
              <a:gd name="T2" fmla="*/ 0 w 381"/>
              <a:gd name="T3" fmla="*/ 328 h 328"/>
              <a:gd name="T4" fmla="*/ 0 60000 65536"/>
              <a:gd name="T5" fmla="*/ 0 60000 65536"/>
              <a:gd name="T6" fmla="*/ 0 w 381"/>
              <a:gd name="T7" fmla="*/ 0 h 328"/>
              <a:gd name="T8" fmla="*/ 381 w 381"/>
              <a:gd name="T9" fmla="*/ 328 h 3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" h="328">
                <a:moveTo>
                  <a:pt x="381" y="0"/>
                </a:moveTo>
                <a:lnTo>
                  <a:pt x="0" y="328"/>
                </a:lnTo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 type="stealth" w="med" len="lg"/>
          </a:ln>
        </p:spPr>
        <p:txBody>
          <a:bodyPr rot="10800000" wrap="none"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pic>
        <p:nvPicPr>
          <p:cNvPr id="11675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3573464"/>
            <a:ext cx="36004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5951538" y="3500438"/>
            <a:ext cx="3960812" cy="792162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668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5640" y="2132856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增加文件操作</a:t>
            </a:r>
          </a:p>
        </p:txBody>
      </p:sp>
    </p:spTree>
    <p:extLst>
      <p:ext uri="{BB962C8B-B14F-4D97-AF65-F5344CB8AC3E}">
        <p14:creationId xmlns:p14="http://schemas.microsoft.com/office/powerpoint/2010/main" val="347586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448" y="966439"/>
            <a:ext cx="10611561" cy="7960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</a:rPr>
              <a:t>给稿件名称，单词稿费，按照单词数量计算稿酬并打印出来</a:t>
            </a:r>
            <a:br>
              <a:rPr lang="zh-CN" altLang="en-US" sz="2800" b="1" dirty="0">
                <a:solidFill>
                  <a:schemeClr val="tx1"/>
                </a:solidFill>
              </a:rPr>
            </a:b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7448" y="1762450"/>
            <a:ext cx="103691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算法思想：</a:t>
            </a:r>
            <a:endParaRPr lang="en-US" altLang="zh-CN" sz="24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(1)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输入文件名称和稿件单词单价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(2)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根据文件名称，用文件指针依次读取字符；</a:t>
            </a: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(3)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从文件指针当前所指的字符开始逐个字符检查。如果文件结束，则结束 统计，转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(6)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，否则，继续以下步骤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11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(4)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如果该字符是空格，则将指向字符的指针往下移动一个字符；重复该步直到指针当前所指的字符不为空格；</a:t>
            </a:r>
          </a:p>
          <a:p>
            <a:pPr marL="514350" indent="-514350">
              <a:lnSpc>
                <a:spcPct val="11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(5)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第一次不是空格，单词计数器加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；不是第一次不是空格，则转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(3)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11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(6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）根据统计出的单词数量和单价，计算稿酬并显示；</a:t>
            </a:r>
          </a:p>
          <a:p>
            <a:pPr marL="457200" indent="-457200">
              <a:lnSpc>
                <a:spcPct val="110000"/>
              </a:lnSpc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448" y="966439"/>
            <a:ext cx="10611561" cy="7960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</a:rPr>
              <a:t>给稿件名称，单词稿费，按照单词数量计算稿酬并打印出来</a:t>
            </a:r>
            <a:br>
              <a:rPr lang="zh-CN" altLang="en-US" sz="2800" b="1" dirty="0">
                <a:solidFill>
                  <a:schemeClr val="tx1"/>
                </a:solidFill>
              </a:rPr>
            </a:b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7448" y="1762450"/>
            <a:ext cx="10369152" cy="332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算法思想：</a:t>
            </a:r>
            <a:endParaRPr lang="en-US" altLang="zh-CN" sz="24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(1)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输入文件名称和稿件单词单价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(2)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根据文件名称，用文件指针依次读取字符串（空格分开）；每读出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个字符串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且不是分隔符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，则计数器加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，直到读到文件结束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FEOF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(3)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根据统计出的单词数量和单价，计算稿酬并显示；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注意：假设单词长度不超过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字符！</a:t>
            </a:r>
          </a:p>
          <a:p>
            <a:pPr marL="457200" indent="-457200">
              <a:lnSpc>
                <a:spcPct val="110000"/>
              </a:lnSpc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0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下面我们写程序是，实现对按照空格分割字符串的文件进行读取字符串个数</a:t>
            </a:r>
            <a:r>
              <a:rPr lang="zh-CN" altLang="en-US"/>
              <a:t>的操作。</a:t>
            </a:r>
            <a:r>
              <a:rPr lang="zh-CN" altLang="en-US" dirty="0"/>
              <a:t>同学们完成按照字符读取文件并统计稿酬。</a:t>
            </a:r>
          </a:p>
        </p:txBody>
      </p:sp>
    </p:spTree>
    <p:extLst>
      <p:ext uri="{BB962C8B-B14F-4D97-AF65-F5344CB8AC3E}">
        <p14:creationId xmlns:p14="http://schemas.microsoft.com/office/powerpoint/2010/main" val="236300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620688"/>
            <a:ext cx="5040560" cy="5688632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b="1" dirty="0"/>
              <a:t>FILE *</a:t>
            </a:r>
            <a:r>
              <a:rPr lang="en-US" altLang="zh-CN" sz="2400" b="1" dirty="0" err="1"/>
              <a:t>fp</a:t>
            </a:r>
            <a:r>
              <a:rPr lang="en-US" altLang="zh-CN" sz="2400" b="1" dirty="0"/>
              <a:t>;</a:t>
            </a:r>
          </a:p>
          <a:p>
            <a:pPr marL="0" indent="0">
              <a:buNone/>
            </a:pPr>
            <a:r>
              <a:rPr lang="en-US" altLang="zh-CN" sz="2400" b="1" dirty="0"/>
              <a:t>char name[50];</a:t>
            </a:r>
          </a:p>
          <a:p>
            <a:pPr marL="0" indent="0">
              <a:buNone/>
            </a:pPr>
            <a:r>
              <a:rPr lang="en-US" altLang="zh-CN" sz="2400" b="1" dirty="0" err="1"/>
              <a:t>printf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输入待处理的稿件名称</a:t>
            </a:r>
            <a:r>
              <a:rPr lang="en-US" altLang="zh-CN" sz="2400" b="1" dirty="0"/>
              <a:t>:");</a:t>
            </a:r>
          </a:p>
          <a:p>
            <a:pPr marL="0" indent="0">
              <a:buNone/>
            </a:pPr>
            <a:r>
              <a:rPr lang="en-US" altLang="zh-CN" sz="2400" b="1" dirty="0" err="1"/>
              <a:t>scanf_s</a:t>
            </a:r>
            <a:r>
              <a:rPr lang="en-US" altLang="zh-CN" sz="2400" b="1" dirty="0"/>
              <a:t>("%s", name</a:t>
            </a:r>
            <a:r>
              <a:rPr lang="en-US" altLang="zh-CN" sz="2400" b="1"/>
              <a:t>, 49);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 err="1"/>
              <a:t>printf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输入稿费单价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单词</a:t>
            </a:r>
            <a:r>
              <a:rPr lang="en-US" altLang="zh-CN" sz="2400" b="1" dirty="0"/>
              <a:t>:");</a:t>
            </a:r>
          </a:p>
          <a:p>
            <a:pPr marL="0" indent="0">
              <a:buNone/>
            </a:pPr>
            <a:r>
              <a:rPr lang="en-US" altLang="zh-CN" sz="2400" b="1" dirty="0" err="1"/>
              <a:t>scanf_s</a:t>
            </a:r>
            <a:r>
              <a:rPr lang="en-US" altLang="zh-CN" sz="2400" b="1" dirty="0"/>
              <a:t>("%f", &amp;money);</a:t>
            </a:r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fopen_s</a:t>
            </a:r>
            <a:r>
              <a:rPr lang="en-US" altLang="zh-CN" sz="2400" b="1" dirty="0"/>
              <a:t>(&amp;</a:t>
            </a:r>
            <a:r>
              <a:rPr lang="en-US" altLang="zh-CN" sz="2400" b="1" dirty="0" err="1"/>
              <a:t>fp,name</a:t>
            </a:r>
            <a:r>
              <a:rPr lang="en-US" altLang="zh-CN" sz="2400" b="1" dirty="0"/>
              <a:t>, "r");</a:t>
            </a:r>
          </a:p>
          <a:p>
            <a:pPr marL="0" indent="0">
              <a:buNone/>
            </a:pPr>
            <a:r>
              <a:rPr lang="en-US" altLang="zh-CN" sz="2400" b="1" dirty="0"/>
              <a:t>if (</a:t>
            </a:r>
            <a:r>
              <a:rPr lang="en-US" altLang="zh-CN" sz="2400" b="1" dirty="0" err="1"/>
              <a:t>fp</a:t>
            </a:r>
            <a:r>
              <a:rPr lang="en-US" altLang="zh-CN" sz="2400" b="1" dirty="0"/>
              <a:t> == NULL)</a:t>
            </a:r>
          </a:p>
          <a:p>
            <a:pPr marL="0" indent="0">
              <a:buNone/>
            </a:pPr>
            <a:r>
              <a:rPr lang="en-US" altLang="zh-CN" sz="2400" b="1" dirty="0"/>
              <a:t>{</a:t>
            </a:r>
          </a:p>
          <a:p>
            <a:pPr marL="0" indent="0"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打开文件失败</a:t>
            </a:r>
            <a:r>
              <a:rPr lang="en-US" altLang="zh-CN" sz="2400" b="1" dirty="0"/>
              <a:t>\n");</a:t>
            </a:r>
          </a:p>
          <a:p>
            <a:pPr marL="0" indent="0">
              <a:buNone/>
            </a:pPr>
            <a:r>
              <a:rPr lang="en-US" altLang="zh-CN" sz="2400" b="1" dirty="0"/>
              <a:t>    system("pause");</a:t>
            </a:r>
          </a:p>
          <a:p>
            <a:pPr marL="0" indent="0">
              <a:buNone/>
            </a:pPr>
            <a:r>
              <a:rPr lang="en-US" altLang="zh-CN" sz="2400" b="1" dirty="0"/>
              <a:t>    return -1;</a:t>
            </a:r>
          </a:p>
          <a:p>
            <a:pPr marL="0" indent="0"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879976" y="620688"/>
            <a:ext cx="5832648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while (!</a:t>
            </a:r>
            <a:r>
              <a:rPr lang="en-US" altLang="zh-CN" sz="2400" b="1" dirty="0" err="1">
                <a:solidFill>
                  <a:srgbClr val="FF0000"/>
                </a:solidFill>
              </a:rPr>
              <a:t>feof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fp</a:t>
            </a:r>
            <a:r>
              <a:rPr lang="en-US" altLang="zh-CN" sz="2400" b="1" dirty="0"/>
              <a:t>))</a:t>
            </a:r>
          </a:p>
          <a:p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   </a:t>
            </a:r>
            <a:r>
              <a:rPr lang="en-US" altLang="zh-CN" sz="2400" b="1" dirty="0" err="1">
                <a:solidFill>
                  <a:srgbClr val="FF0000"/>
                </a:solidFill>
              </a:rPr>
              <a:t>fscanf_s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fp</a:t>
            </a:r>
            <a:r>
              <a:rPr lang="en-US" altLang="zh-CN" sz="2400" b="1" dirty="0"/>
              <a:t>,"%s", 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, 50);</a:t>
            </a:r>
          </a:p>
          <a:p>
            <a:r>
              <a:rPr lang="en-US" altLang="zh-CN" sz="2400" b="1" dirty="0"/>
              <a:t>   if (!</a:t>
            </a:r>
            <a:r>
              <a:rPr lang="en-US" altLang="zh-CN" sz="2400" b="1" dirty="0" err="1"/>
              <a:t>strcmp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, ",") || !</a:t>
            </a:r>
            <a:r>
              <a:rPr lang="en-US" altLang="zh-CN" sz="2400" b="1" dirty="0" err="1"/>
              <a:t>strcmp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, ".")   || !</a:t>
            </a:r>
            <a:r>
              <a:rPr lang="en-US" altLang="zh-CN" sz="2400" b="1" dirty="0" err="1"/>
              <a:t>strcmp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, "!"))</a:t>
            </a:r>
          </a:p>
          <a:p>
            <a:r>
              <a:rPr lang="en-US" altLang="zh-CN" sz="2400" b="1" dirty="0"/>
              <a:t>    continue;</a:t>
            </a:r>
          </a:p>
          <a:p>
            <a:r>
              <a:rPr lang="en-US" altLang="zh-CN" sz="2400" b="1" dirty="0"/>
              <a:t>   ++count;</a:t>
            </a:r>
          </a:p>
          <a:p>
            <a:r>
              <a:rPr lang="en-US" altLang="zh-CN" sz="2400" b="1" dirty="0"/>
              <a:t>}</a:t>
            </a:r>
          </a:p>
          <a:p>
            <a:r>
              <a:rPr lang="en-US" altLang="zh-CN" sz="2400" b="1" dirty="0"/>
              <a:t>total = count*money;</a:t>
            </a:r>
          </a:p>
          <a:p>
            <a:r>
              <a:rPr lang="en-US" altLang="zh-CN" sz="2400" b="1" dirty="0" err="1"/>
              <a:t>printf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稿酬为</a:t>
            </a:r>
            <a:r>
              <a:rPr lang="en-US" altLang="zh-CN" sz="2400" b="1" dirty="0"/>
              <a:t>:%.2f", total);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fclose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fp</a:t>
            </a:r>
            <a:r>
              <a:rPr lang="en-US" altLang="zh-CN" sz="2400" b="1" dirty="0"/>
              <a:t>);</a:t>
            </a:r>
          </a:p>
          <a:p>
            <a:endParaRPr lang="en-US" altLang="zh-CN" sz="2400" b="1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586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41784"/>
            <a:ext cx="10363200" cy="1143000"/>
          </a:xfrm>
        </p:spPr>
        <p:txBody>
          <a:bodyPr/>
          <a:lstStyle/>
          <a:p>
            <a:r>
              <a:rPr lang="zh-CN" altLang="en-US" dirty="0"/>
              <a:t>预习检测题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711" y="1756049"/>
            <a:ext cx="10852859" cy="52133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=5,*p=&amp;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*p=3; </a:t>
            </a:r>
            <a:r>
              <a:rPr lang="en-US" altLang="zh-CN" dirty="0" err="1"/>
              <a:t>printf</a:t>
            </a:r>
            <a:r>
              <a:rPr lang="en-US" altLang="zh-CN" dirty="0"/>
              <a:t>(“</a:t>
            </a:r>
            <a:r>
              <a:rPr lang="en-US" altLang="zh-CN" dirty="0" err="1"/>
              <a:t>i</a:t>
            </a:r>
            <a:r>
              <a:rPr lang="en-US" altLang="zh-CN" dirty="0"/>
              <a:t>=%d\n”,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dirty="0" err="1"/>
              <a:t>int</a:t>
            </a:r>
            <a:r>
              <a:rPr lang="en-US" altLang="zh-CN" dirty="0"/>
              <a:t> a[]={1,2,3,4,5},*p=a;</a:t>
            </a:r>
          </a:p>
          <a:p>
            <a:pPr marL="0" indent="0">
              <a:buNone/>
            </a:pPr>
            <a:r>
              <a:rPr lang="en-US" altLang="zh-CN" dirty="0"/>
              <a:t>    p++;(*p)++;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(“a[0]=%</a:t>
            </a:r>
            <a:r>
              <a:rPr lang="en-US" altLang="zh-CN" dirty="0" err="1"/>
              <a:t>d,a</a:t>
            </a:r>
            <a:r>
              <a:rPr lang="en-US" altLang="zh-CN" dirty="0"/>
              <a:t>[1]=%</a:t>
            </a:r>
            <a:r>
              <a:rPr lang="en-US" altLang="zh-CN" dirty="0" err="1"/>
              <a:t>d,a</a:t>
            </a:r>
            <a:r>
              <a:rPr lang="en-US" altLang="zh-CN" dirty="0"/>
              <a:t>[2]=%</a:t>
            </a:r>
            <a:r>
              <a:rPr lang="en-US" altLang="zh-CN" dirty="0" err="1"/>
              <a:t>d”,a</a:t>
            </a:r>
            <a:r>
              <a:rPr lang="en-US" altLang="zh-CN" dirty="0"/>
              <a:t>[0],a[1],a[2]);</a:t>
            </a:r>
          </a:p>
          <a:p>
            <a:pPr marL="0" indent="0">
              <a:buNone/>
            </a:pPr>
            <a:r>
              <a:rPr lang="en-US" altLang="zh-CN" dirty="0"/>
              <a:t>3. char c[]=“hello”,*p=c;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(“%</a:t>
            </a:r>
            <a:r>
              <a:rPr lang="en-US" altLang="zh-CN" dirty="0" err="1"/>
              <a:t>s,%c,%s”,p</a:t>
            </a:r>
            <a:r>
              <a:rPr lang="en-US" altLang="zh-CN" dirty="0"/>
              <a:t>,*p,++p);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6005" y="127132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写上姓名，学号，题号及答案上交</a:t>
            </a:r>
          </a:p>
        </p:txBody>
      </p:sp>
    </p:spTree>
    <p:extLst>
      <p:ext uri="{BB962C8B-B14F-4D97-AF65-F5344CB8AC3E}">
        <p14:creationId xmlns:p14="http://schemas.microsoft.com/office/powerpoint/2010/main" val="392860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41784"/>
            <a:ext cx="10363200" cy="1143000"/>
          </a:xfrm>
        </p:spPr>
        <p:txBody>
          <a:bodyPr/>
          <a:lstStyle/>
          <a:p>
            <a:r>
              <a:rPr lang="zh-CN" altLang="en-US" dirty="0"/>
              <a:t>预习检测题评讲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570" y="1756049"/>
            <a:ext cx="10852859" cy="52133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=5,*p=&amp;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*p=3; </a:t>
            </a:r>
            <a:r>
              <a:rPr lang="en-US" altLang="zh-CN" dirty="0" err="1"/>
              <a:t>printf</a:t>
            </a:r>
            <a:r>
              <a:rPr lang="en-US" altLang="zh-CN" dirty="0"/>
              <a:t>(“</a:t>
            </a:r>
            <a:r>
              <a:rPr lang="en-US" altLang="zh-CN" dirty="0" err="1"/>
              <a:t>i</a:t>
            </a:r>
            <a:r>
              <a:rPr lang="en-US" altLang="zh-CN" dirty="0"/>
              <a:t>=%d\n”,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dirty="0" err="1"/>
              <a:t>int</a:t>
            </a:r>
            <a:r>
              <a:rPr lang="en-US" altLang="zh-CN" dirty="0"/>
              <a:t> a[]={1,2,3,4,5},*p=a;</a:t>
            </a:r>
          </a:p>
          <a:p>
            <a:pPr marL="0" indent="0">
              <a:buNone/>
            </a:pPr>
            <a:r>
              <a:rPr lang="en-US" altLang="zh-CN" dirty="0"/>
              <a:t>    p++;(*p)++;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(“a[0]=%</a:t>
            </a:r>
            <a:r>
              <a:rPr lang="en-US" altLang="zh-CN" dirty="0" err="1"/>
              <a:t>d,a</a:t>
            </a:r>
            <a:r>
              <a:rPr lang="en-US" altLang="zh-CN" dirty="0"/>
              <a:t>[1]=%</a:t>
            </a:r>
            <a:r>
              <a:rPr lang="en-US" altLang="zh-CN" dirty="0" err="1"/>
              <a:t>d,a</a:t>
            </a:r>
            <a:r>
              <a:rPr lang="en-US" altLang="zh-CN" dirty="0"/>
              <a:t>[2]=%</a:t>
            </a:r>
            <a:r>
              <a:rPr lang="en-US" altLang="zh-CN" dirty="0" err="1"/>
              <a:t>d”,a</a:t>
            </a:r>
            <a:r>
              <a:rPr lang="en-US" altLang="zh-CN" dirty="0"/>
              <a:t>[0],a[1],a[2]);</a:t>
            </a:r>
          </a:p>
          <a:p>
            <a:pPr marL="0" indent="0">
              <a:buNone/>
            </a:pPr>
            <a:r>
              <a:rPr lang="en-US" altLang="zh-CN" dirty="0"/>
              <a:t>3. char c[]=“hello”,*p=c;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(“%</a:t>
            </a:r>
            <a:r>
              <a:rPr lang="en-US" altLang="zh-CN" dirty="0" err="1"/>
              <a:t>s,%c,%s”,p</a:t>
            </a:r>
            <a:r>
              <a:rPr lang="en-US" altLang="zh-CN" dirty="0"/>
              <a:t>,*p,++p);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12024" y="2132856"/>
            <a:ext cx="8386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i</a:t>
            </a:r>
            <a:r>
              <a:rPr lang="en-US" altLang="zh-CN" sz="3600" b="1" dirty="0"/>
              <a:t>=3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46005" y="127132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写上姓名，学号，题号及答案上交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77907" y="3275603"/>
            <a:ext cx="44807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a[0]=1,a[1]=3,a[2]=3</a:t>
            </a:r>
            <a:endParaRPr lang="zh-CN" altLang="en-US"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312024" y="4893171"/>
            <a:ext cx="228780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ello,e,ello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547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133474"/>
            <a:ext cx="10852859" cy="5823917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、请输入</a:t>
            </a:r>
            <a:r>
              <a:rPr lang="en-US" altLang="zh-CN" dirty="0">
                <a:ea typeface="黑体" panose="02010609060101010101" pitchFamily="49" charset="-122"/>
              </a:rPr>
              <a:t>n</a:t>
            </a:r>
            <a:r>
              <a:rPr lang="zh-CN" altLang="en-US" dirty="0">
                <a:ea typeface="黑体" panose="02010609060101010101" pitchFamily="49" charset="-122"/>
              </a:rPr>
              <a:t>个国家的国名并进行排序。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</a:rPr>
              <a:t>给稿件名称，单词稿费，按照单词数量计算稿酬并打印出来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4824"/>
            <a:ext cx="5329238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3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66FB9D-A1DD-40BD-9562-D8B1C714C3A6}" type="datetime1">
              <a:rPr lang="zh-CN" altLang="en-US" smtClean="0"/>
              <a:pPr>
                <a:defRPr/>
              </a:pPr>
              <a:t>2018/5/9</a:t>
            </a:fld>
            <a:endParaRPr lang="en-US" altLang="zh-CN"/>
          </a:p>
        </p:txBody>
      </p:sp>
      <p:sp>
        <p:nvSpPr>
          <p:cNvPr id="3174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9220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826626" y="6402389"/>
            <a:ext cx="638175" cy="3841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221" name="Rectangl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9034463" y="6427789"/>
            <a:ext cx="31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222" name="Rectangl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401175" y="6435726"/>
            <a:ext cx="31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224" name="矩形 7"/>
          <p:cNvSpPr>
            <a:spLocks noChangeArrowheads="1"/>
          </p:cNvSpPr>
          <p:nvPr/>
        </p:nvSpPr>
        <p:spPr bwMode="auto">
          <a:xfrm>
            <a:off x="2495551" y="404813"/>
            <a:ext cx="79692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dirty="0"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ea typeface="黑体" panose="02010609060101010101" pitchFamily="49" charset="-122"/>
              </a:rPr>
              <a:t>题目</a:t>
            </a:r>
            <a:r>
              <a:rPr lang="en-US" altLang="zh-CN" sz="3200" dirty="0">
                <a:ea typeface="黑体" panose="02010609060101010101" pitchFamily="49" charset="-122"/>
              </a:rPr>
              <a:t>: </a:t>
            </a:r>
            <a:r>
              <a:rPr lang="zh-CN" altLang="en-US" sz="3200" dirty="0">
                <a:ea typeface="黑体" panose="02010609060101010101" pitchFamily="49" charset="-122"/>
              </a:rPr>
              <a:t>使用指针，合并字符串</a:t>
            </a:r>
            <a:r>
              <a:rPr lang="en-US" altLang="zh-CN" sz="3200" dirty="0">
                <a:ea typeface="黑体" panose="02010609060101010101" pitchFamily="49" charset="-122"/>
              </a:rPr>
              <a:t>s1 </a:t>
            </a:r>
            <a:r>
              <a:rPr lang="zh-CN" altLang="en-US" sz="3200" dirty="0"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ea typeface="黑体" panose="02010609060101010101" pitchFamily="49" charset="-122"/>
              </a:rPr>
              <a:t>s2</a:t>
            </a:r>
            <a:r>
              <a:rPr lang="zh-CN" altLang="en-US" sz="3200" dirty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79576" y="1916832"/>
            <a:ext cx="1747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已知输入：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输出：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算法？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95800" y="1880878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两个字符串</a:t>
            </a:r>
            <a:r>
              <a:rPr lang="en-US" altLang="zh-CN" sz="2400" b="1" dirty="0"/>
              <a:t>S1,S2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295800" y="228616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字符串</a:t>
            </a:r>
            <a:r>
              <a:rPr lang="en-US" altLang="zh-CN" sz="2400" b="1" dirty="0"/>
              <a:t>S1</a:t>
            </a:r>
            <a:r>
              <a:rPr lang="zh-CN" altLang="en-US" sz="2400" b="1" dirty="0"/>
              <a:t>存储的合并后的结果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295800" y="2772168"/>
            <a:ext cx="7128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(1)</a:t>
            </a:r>
            <a:r>
              <a:rPr lang="zh-CN" altLang="en-US" sz="2400" b="1" dirty="0"/>
              <a:t>两个字符指针分别指向两个字符串</a:t>
            </a:r>
            <a:r>
              <a:rPr lang="en-US" altLang="zh-CN" sz="2400" b="1" dirty="0"/>
              <a:t>S1,S2</a:t>
            </a:r>
          </a:p>
          <a:p>
            <a:r>
              <a:rPr lang="en-US" altLang="zh-CN" sz="2400" b="1" dirty="0"/>
              <a:t>char *p=s1,*q=s2;</a:t>
            </a:r>
          </a:p>
          <a:p>
            <a:r>
              <a:rPr lang="en-US" altLang="zh-CN" sz="2400" b="1" dirty="0"/>
              <a:t>(2)</a:t>
            </a:r>
            <a:r>
              <a:rPr lang="zh-CN" altLang="en-US" sz="2400" b="1" dirty="0"/>
              <a:t>指针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循环访问</a:t>
            </a:r>
            <a:r>
              <a:rPr lang="en-US" altLang="zh-CN" sz="2400" b="1" dirty="0"/>
              <a:t>s1</a:t>
            </a:r>
            <a:r>
              <a:rPr lang="zh-CN" altLang="en-US" sz="2400" b="1" dirty="0"/>
              <a:t>的字符，直到</a:t>
            </a:r>
            <a:r>
              <a:rPr lang="en-US" altLang="zh-CN" sz="2400" b="1" dirty="0"/>
              <a:t>s1</a:t>
            </a:r>
            <a:r>
              <a:rPr lang="zh-CN" altLang="en-US" sz="2400" b="1" dirty="0"/>
              <a:t>字符串尾部；</a:t>
            </a:r>
            <a:endParaRPr lang="en-US" altLang="zh-CN" sz="2400" b="1" dirty="0"/>
          </a:p>
          <a:p>
            <a:r>
              <a:rPr lang="en-US" altLang="zh-CN" sz="2400" b="1" dirty="0"/>
              <a:t>(3)</a:t>
            </a:r>
            <a:r>
              <a:rPr lang="zh-CN" altLang="en-US" sz="2400" b="1" dirty="0"/>
              <a:t>指针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依次访问字符串</a:t>
            </a:r>
            <a:r>
              <a:rPr lang="en-US" altLang="zh-CN" sz="2400" b="1" dirty="0"/>
              <a:t>s2,</a:t>
            </a:r>
            <a:r>
              <a:rPr lang="zh-CN" altLang="en-US" sz="2400" b="1" dirty="0"/>
              <a:t>直到</a:t>
            </a:r>
            <a:r>
              <a:rPr lang="en-US" altLang="zh-CN" sz="2400" b="1" dirty="0"/>
              <a:t>s2</a:t>
            </a:r>
            <a:r>
              <a:rPr lang="zh-CN" altLang="en-US" sz="2400" b="1" dirty="0"/>
              <a:t>访问到尾部，每访问一个字符，做如下工作：</a:t>
            </a:r>
            <a:r>
              <a:rPr lang="en-US" altLang="zh-CN" sz="2400" b="1" dirty="0"/>
              <a:t>*p++=*q++</a:t>
            </a:r>
          </a:p>
          <a:p>
            <a:endParaRPr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358363" y="1309919"/>
            <a:ext cx="277922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char s1[50],s2[20];</a:t>
            </a:r>
          </a:p>
          <a:p>
            <a:r>
              <a:rPr lang="en-US" altLang="zh-CN" sz="2400" b="1" dirty="0" err="1">
                <a:solidFill>
                  <a:srgbClr val="00B050"/>
                </a:solidFill>
              </a:rPr>
              <a:t>scanf</a:t>
            </a:r>
            <a:r>
              <a:rPr lang="en-US" altLang="zh-CN" sz="2400" b="1" dirty="0">
                <a:solidFill>
                  <a:srgbClr val="00B050"/>
                </a:solidFill>
              </a:rPr>
              <a:t>(“%s%s”,s1,s2);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5" grpId="0" build="p" bldLvl="2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66988" y="952501"/>
            <a:ext cx="718185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void main( 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  char s1[50],s2[20],*p=s1,*q=s2;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ea typeface="黑体" panose="02010609060101010101" pitchFamily="49" charset="-122"/>
              </a:rPr>
              <a:t>int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ea typeface="黑体" panose="02010609060101010101" pitchFamily="49" charset="-122"/>
              </a:rPr>
              <a:t>i,j</a:t>
            </a:r>
            <a:r>
              <a:rPr lang="en-US" altLang="zh-CN" dirty="0"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ea typeface="黑体" panose="02010609060101010101" pitchFamily="49" charset="-122"/>
              </a:rPr>
              <a:t>scanf</a:t>
            </a:r>
            <a:r>
              <a:rPr lang="en-US" altLang="zh-CN" dirty="0">
                <a:ea typeface="黑体" panose="02010609060101010101" pitchFamily="49" charset="-122"/>
              </a:rPr>
              <a:t>(”%s%s”,s1,s2);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  while (    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 (1) </a:t>
            </a:r>
            <a:r>
              <a:rPr lang="en-US" altLang="zh-CN" dirty="0">
                <a:ea typeface="黑体" panose="02010609060101010101" pitchFamily="49" charset="-122"/>
              </a:rPr>
              <a:t>      )    </a:t>
            </a:r>
            <a:r>
              <a:rPr lang="en-US" altLang="zh-CN" dirty="0">
                <a:solidFill>
                  <a:srgbClr val="92D050"/>
                </a:solidFill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ea typeface="黑体" panose="02010609060101010101" pitchFamily="49" charset="-122"/>
              </a:rPr>
              <a:t>/*</a:t>
            </a:r>
            <a:r>
              <a:rPr lang="zh-CN" altLang="en-US" dirty="0">
                <a:solidFill>
                  <a:srgbClr val="00B050"/>
                </a:solidFill>
                <a:ea typeface="黑体" panose="02010609060101010101" pitchFamily="49" charset="-122"/>
              </a:rPr>
              <a:t>定位到</a:t>
            </a:r>
            <a:r>
              <a:rPr lang="en-US" altLang="zh-CN" dirty="0">
                <a:solidFill>
                  <a:srgbClr val="00B050"/>
                </a:solidFill>
                <a:ea typeface="黑体" panose="02010609060101010101" pitchFamily="49" charset="-122"/>
              </a:rPr>
              <a:t>s1</a:t>
            </a:r>
            <a:r>
              <a:rPr lang="zh-CN" altLang="en-US" dirty="0">
                <a:solidFill>
                  <a:srgbClr val="00B050"/>
                </a:solidFill>
                <a:ea typeface="黑体" panose="02010609060101010101" pitchFamily="49" charset="-122"/>
              </a:rPr>
              <a:t>字符串结束符位置*</a:t>
            </a:r>
            <a:r>
              <a:rPr lang="en-US" altLang="zh-CN" dirty="0">
                <a:solidFill>
                  <a:srgbClr val="00B050"/>
                </a:solidFill>
                <a:ea typeface="黑体" panose="02010609060101010101" pitchFamily="49" charset="-122"/>
              </a:rPr>
              <a:t>/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     p++;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  while(     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  (2) </a:t>
            </a:r>
            <a:r>
              <a:rPr lang="en-US" altLang="zh-CN" dirty="0">
                <a:ea typeface="黑体" panose="02010609060101010101" pitchFamily="49" charset="-122"/>
              </a:rPr>
              <a:t>         )  </a:t>
            </a:r>
            <a:r>
              <a:rPr lang="en-US" altLang="zh-CN" dirty="0">
                <a:solidFill>
                  <a:srgbClr val="00B050"/>
                </a:solidFill>
                <a:ea typeface="黑体" panose="02010609060101010101" pitchFamily="49" charset="-122"/>
              </a:rPr>
              <a:t>   /* </a:t>
            </a:r>
            <a:r>
              <a:rPr lang="zh-CN" altLang="en-US" dirty="0">
                <a:solidFill>
                  <a:srgbClr val="00B050"/>
                </a:solidFill>
                <a:ea typeface="黑体" panose="02010609060101010101" pitchFamily="49" charset="-122"/>
              </a:rPr>
              <a:t>将</a:t>
            </a:r>
            <a:r>
              <a:rPr lang="en-US" altLang="zh-CN" dirty="0">
                <a:solidFill>
                  <a:srgbClr val="00B050"/>
                </a:solidFill>
                <a:ea typeface="黑体" panose="02010609060101010101" pitchFamily="49" charset="-122"/>
              </a:rPr>
              <a:t>s2</a:t>
            </a:r>
            <a:r>
              <a:rPr lang="zh-CN" altLang="en-US" dirty="0">
                <a:solidFill>
                  <a:srgbClr val="00B050"/>
                </a:solidFill>
                <a:ea typeface="黑体" panose="02010609060101010101" pitchFamily="49" charset="-122"/>
              </a:rPr>
              <a:t>合并到</a:t>
            </a:r>
            <a:r>
              <a:rPr lang="en-US" altLang="zh-CN" dirty="0">
                <a:solidFill>
                  <a:srgbClr val="00B050"/>
                </a:solidFill>
                <a:ea typeface="黑体" panose="02010609060101010101" pitchFamily="49" charset="-122"/>
              </a:rPr>
              <a:t>s1</a:t>
            </a:r>
            <a:r>
              <a:rPr lang="zh-CN" altLang="en-US" dirty="0">
                <a:solidFill>
                  <a:srgbClr val="00B050"/>
                </a:solidFill>
                <a:ea typeface="黑体" panose="02010609060101010101" pitchFamily="49" charset="-122"/>
              </a:rPr>
              <a:t>的后面 *</a:t>
            </a:r>
            <a:r>
              <a:rPr lang="en-US" altLang="zh-CN" dirty="0">
                <a:solidFill>
                  <a:srgbClr val="00B050"/>
                </a:solidFill>
                <a:ea typeface="黑体" panose="02010609060101010101" pitchFamily="49" charset="-122"/>
              </a:rPr>
              <a:t>/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              (3)            </a:t>
            </a:r>
            <a:r>
              <a:rPr lang="en-US" altLang="zh-CN" dirty="0">
                <a:ea typeface="黑体" panose="02010609060101010101" pitchFamily="49" charset="-122"/>
              </a:rPr>
              <a:t>;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  *p=‘\0’;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   </a:t>
            </a:r>
            <a:r>
              <a:rPr lang="en-US" altLang="zh-CN" dirty="0" err="1">
                <a:ea typeface="黑体" panose="02010609060101010101" pitchFamily="49" charset="-122"/>
              </a:rPr>
              <a:t>printf</a:t>
            </a:r>
            <a:r>
              <a:rPr lang="en-US" altLang="zh-CN" dirty="0">
                <a:ea typeface="黑体" panose="02010609060101010101" pitchFamily="49" charset="-122"/>
              </a:rPr>
              <a:t>(“%s\n”,s1);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719736" y="3168948"/>
            <a:ext cx="1200970" cy="461665"/>
          </a:xfrm>
          <a:prstGeom prst="rect">
            <a:avLst/>
          </a:prstGeom>
          <a:solidFill>
            <a:srgbClr val="F0F1F2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*p!=‘\0’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19736" y="4046339"/>
            <a:ext cx="1200970" cy="461665"/>
          </a:xfrm>
          <a:prstGeom prst="rect">
            <a:avLst/>
          </a:prstGeom>
          <a:solidFill>
            <a:srgbClr val="F0F1F2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*q!=‘\0’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8247" y="4508004"/>
            <a:ext cx="1599669" cy="461665"/>
          </a:xfrm>
          <a:prstGeom prst="rect">
            <a:avLst/>
          </a:prstGeom>
          <a:solidFill>
            <a:srgbClr val="F0F1F2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*p++=*q++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7968" y="2680296"/>
            <a:ext cx="3995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//</a:t>
            </a:r>
            <a:r>
              <a:rPr lang="en-US" altLang="zh-CN" dirty="0" err="1">
                <a:ea typeface="黑体" panose="02010609060101010101" pitchFamily="49" charset="-122"/>
              </a:rPr>
              <a:t>scanf_s</a:t>
            </a:r>
            <a:r>
              <a:rPr lang="en-US" altLang="zh-CN" dirty="0">
                <a:ea typeface="黑体" panose="02010609060101010101" pitchFamily="49" charset="-122"/>
              </a:rPr>
              <a:t>(”%s%s”,s1,19,s2,19);</a:t>
            </a:r>
          </a:p>
        </p:txBody>
      </p:sp>
    </p:spTree>
    <p:extLst>
      <p:ext uri="{BB962C8B-B14F-4D97-AF65-F5344CB8AC3E}">
        <p14:creationId xmlns:p14="http://schemas.microsoft.com/office/powerpoint/2010/main" val="6894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1477963" y="348457"/>
            <a:ext cx="8229600" cy="4968875"/>
          </a:xfrm>
        </p:spPr>
        <p:txBody>
          <a:bodyPr/>
          <a:lstStyle/>
          <a:p>
            <a:pPr marL="0" indent="0"/>
            <a:r>
              <a:rPr lang="en-US" altLang="zh-CN" dirty="0">
                <a:cs typeface="Courier New" panose="02070309020205020404" pitchFamily="49" charset="0"/>
              </a:rPr>
              <a:t>2.</a:t>
            </a:r>
            <a:r>
              <a:rPr lang="zh-CN" altLang="en-US" dirty="0">
                <a:cs typeface="Courier New" panose="02070309020205020404" pitchFamily="49" charset="0"/>
              </a:rPr>
              <a:t>题目：</a:t>
            </a:r>
            <a:r>
              <a:rPr lang="zh-CN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国名排序</a:t>
            </a:r>
          </a:p>
          <a:p>
            <a:pPr marL="828675" lvl="1"/>
            <a:endParaRPr lang="zh-CN" altLang="en-US" dirty="0">
              <a:cs typeface="Courier New" panose="02070309020205020404" pitchFamily="49" charset="0"/>
            </a:endParaRPr>
          </a:p>
          <a:p>
            <a:pPr marL="828675" lvl="1"/>
            <a:endParaRPr lang="zh-CN" altLang="en-US" dirty="0">
              <a:cs typeface="Courier New" panose="02070309020205020404" pitchFamily="49" charset="0"/>
            </a:endParaRPr>
          </a:p>
          <a:p>
            <a:pPr marL="0" indent="0"/>
            <a:endParaRPr lang="zh-CN" altLang="en-US" dirty="0">
              <a:cs typeface="Courier New" panose="02070309020205020404" pitchFamily="49" charset="0"/>
            </a:endParaRPr>
          </a:p>
          <a:p>
            <a:pPr marL="828675" lvl="1">
              <a:buNone/>
            </a:pPr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2208213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842931E-BCC2-4EA0-A9A7-EAA4CEA85113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</a:t>
            </a:fld>
            <a:r>
              <a:rPr lang="en-US" altLang="zh-CN" sz="1400" b="0">
                <a:ea typeface="宋体" panose="02010600030101010101" pitchFamily="2" charset="-122"/>
              </a:rPr>
              <a:t>/51</a:t>
            </a:r>
          </a:p>
        </p:txBody>
      </p:sp>
      <p:pic>
        <p:nvPicPr>
          <p:cNvPr id="2971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933826"/>
            <a:ext cx="532765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07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981076"/>
            <a:ext cx="5329238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58" name="Line 34"/>
          <p:cNvSpPr>
            <a:spLocks noChangeShapeType="1"/>
          </p:cNvSpPr>
          <p:nvPr/>
        </p:nvSpPr>
        <p:spPr bwMode="auto">
          <a:xfrm>
            <a:off x="8472488" y="3860800"/>
            <a:ext cx="16557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5016501" y="3910013"/>
            <a:ext cx="115252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743700" y="3716339"/>
            <a:ext cx="1512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49" charset="-122"/>
              </a:rPr>
              <a:t>MAX_LEN</a:t>
            </a: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4835525" y="1514476"/>
            <a:ext cx="0" cy="7207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 flipV="1">
            <a:off x="4835525" y="2713039"/>
            <a:ext cx="0" cy="7191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063" name="Text Box 39"/>
          <p:cNvSpPr txBox="1">
            <a:spLocks noChangeArrowheads="1"/>
          </p:cNvSpPr>
          <p:nvPr/>
        </p:nvSpPr>
        <p:spPr bwMode="auto">
          <a:xfrm>
            <a:off x="4656139" y="2276476"/>
            <a:ext cx="4333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19289" y="3284539"/>
            <a:ext cx="2016125" cy="509587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物理排序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27448" y="1628800"/>
            <a:ext cx="2969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输入：二维字符数组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zh-CN" altLang="en-US" sz="2400" b="1" dirty="0">
                <a:solidFill>
                  <a:srgbClr val="0070C0"/>
                </a:solidFill>
              </a:rPr>
              <a:t>输出：二维字符数组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B08C4E-ED33-4744-8812-82AAF2DECCD2}"/>
              </a:ext>
            </a:extLst>
          </p:cNvPr>
          <p:cNvSpPr txBox="1"/>
          <p:nvPr/>
        </p:nvSpPr>
        <p:spPr>
          <a:xfrm>
            <a:off x="7896200" y="4476154"/>
            <a:ext cx="3005951" cy="88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</a:rPr>
              <a:t>冒泡排序！</a:t>
            </a:r>
          </a:p>
        </p:txBody>
      </p:sp>
    </p:spTree>
    <p:extLst>
      <p:ext uri="{BB962C8B-B14F-4D97-AF65-F5344CB8AC3E}">
        <p14:creationId xmlns:p14="http://schemas.microsoft.com/office/powerpoint/2010/main" val="2697726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0"/>
      <p:bldP spid="1063" grpId="0"/>
      <p:bldP spid="9" grpId="0" animBg="1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Courier New" panose="02070309020205020404" pitchFamily="49" charset="0"/>
              </a:rPr>
              <a:t>国名排序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idx="1"/>
          </p:nvPr>
        </p:nvSpPr>
        <p:spPr>
          <a:xfrm>
            <a:off x="1992313" y="1484314"/>
            <a:ext cx="8229600" cy="4968875"/>
          </a:xfrm>
        </p:spPr>
        <p:txBody>
          <a:bodyPr/>
          <a:lstStyle/>
          <a:p>
            <a:pPr marL="0" indent="0"/>
            <a:r>
              <a:rPr lang="zh-CN" altLang="en-US" b="1" dirty="0">
                <a:cs typeface="Courier New" panose="02070309020205020404" pitchFamily="49" charset="0"/>
              </a:rPr>
              <a:t>二维数组示例</a:t>
            </a:r>
            <a:endParaRPr lang="zh-CN" altLang="en-US" b="1" dirty="0"/>
          </a:p>
          <a:p>
            <a:pPr marL="828675" lvl="1"/>
            <a:r>
              <a:rPr lang="zh-CN" alt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国名排序</a:t>
            </a:r>
            <a:endParaRPr lang="en-US" altLang="zh-CN" sz="2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828675" lvl="1"/>
            <a:r>
              <a:rPr lang="zh-CN" alt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冒泡排序</a:t>
            </a:r>
          </a:p>
          <a:p>
            <a:pPr marL="828675" lvl="1"/>
            <a:endParaRPr lang="zh-CN" altLang="en-US" dirty="0">
              <a:cs typeface="Courier New" panose="02070309020205020404" pitchFamily="49" charset="0"/>
            </a:endParaRPr>
          </a:p>
          <a:p>
            <a:pPr marL="828675" lvl="1"/>
            <a:endParaRPr lang="zh-CN" altLang="en-US" dirty="0">
              <a:cs typeface="Courier New" panose="02070309020205020404" pitchFamily="49" charset="0"/>
            </a:endParaRPr>
          </a:p>
          <a:p>
            <a:pPr marL="0" indent="0"/>
            <a:endParaRPr lang="zh-CN" altLang="en-US" dirty="0">
              <a:cs typeface="Courier New" panose="02070309020205020404" pitchFamily="49" charset="0"/>
            </a:endParaRPr>
          </a:p>
          <a:p>
            <a:pPr marL="828675" lvl="1">
              <a:buNone/>
            </a:pPr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2208213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38074C1-51CB-40D5-9C59-DF500609830C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8</a:t>
            </a:fld>
            <a:r>
              <a:rPr lang="en-US" altLang="zh-CN" sz="1400" b="0">
                <a:ea typeface="宋体" panose="02010600030101010101" pitchFamily="2" charset="-122"/>
              </a:rPr>
              <a:t>/51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4800599" y="1773238"/>
            <a:ext cx="5710239" cy="489585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fr-FR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char</a:t>
            </a:r>
            <a:r>
              <a:rPr lang="fr-FR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 </a:t>
            </a:r>
            <a:r>
              <a:rPr lang="fr-FR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name[</a:t>
            </a:r>
            <a:r>
              <a:rPr lang="fr-FR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N][</a:t>
            </a:r>
            <a:r>
              <a:rPr lang="fr-FR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MAX_LEN</a:t>
            </a:r>
            <a:r>
              <a:rPr lang="fr-FR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]; 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...</a:t>
            </a:r>
            <a:endParaRPr lang="zh-CN" altLang="fr-FR" sz="28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for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(i=1; i&lt;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n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; i++) {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   for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(j = 0; j&lt;n-i; j++) {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       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if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(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strcmp(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name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[j],name[j+1])&gt;0</a:t>
            </a: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)  { 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           strcpy(temp,name[j]);        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           strcpy(name[j],name[j+1]);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           strcpy(name[j+1],temp);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        } 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    }</a:t>
            </a:r>
          </a:p>
          <a:p>
            <a:pPr marL="342900" indent="-342900">
              <a:defRPr/>
            </a:pPr>
            <a:r>
              <a:rPr lang="fr-FR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}</a:t>
            </a:r>
          </a:p>
        </p:txBody>
      </p:sp>
      <p:sp>
        <p:nvSpPr>
          <p:cNvPr id="701465" name="Rectangle 25"/>
          <p:cNvSpPr>
            <a:spLocks noChangeArrowheads="1"/>
          </p:cNvSpPr>
          <p:nvPr/>
        </p:nvSpPr>
        <p:spPr bwMode="auto">
          <a:xfrm>
            <a:off x="5772397" y="4472782"/>
            <a:ext cx="4104778" cy="1152525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703388" y="5157789"/>
            <a:ext cx="3313112" cy="93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交换字符数</a:t>
            </a:r>
          </a:p>
          <a:p>
            <a:pPr algn="ctr" eaLnBrk="0" hangingPunct="0">
              <a:defRPr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组中的字符串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flipH="1" flipV="1">
            <a:off x="4224338" y="4724400"/>
            <a:ext cx="1511300" cy="433388"/>
          </a:xfrm>
          <a:custGeom>
            <a:avLst/>
            <a:gdLst>
              <a:gd name="T0" fmla="*/ 499 w 381"/>
              <a:gd name="T1" fmla="*/ 0 h 328"/>
              <a:gd name="T2" fmla="*/ 0 w 381"/>
              <a:gd name="T3" fmla="*/ 318 h 328"/>
              <a:gd name="T4" fmla="*/ 0 60000 65536"/>
              <a:gd name="T5" fmla="*/ 0 60000 65536"/>
              <a:gd name="T6" fmla="*/ 0 w 381"/>
              <a:gd name="T7" fmla="*/ 0 h 328"/>
              <a:gd name="T8" fmla="*/ 381 w 381"/>
              <a:gd name="T9" fmla="*/ 328 h 3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" h="328">
                <a:moveTo>
                  <a:pt x="381" y="0"/>
                </a:moveTo>
                <a:lnTo>
                  <a:pt x="0" y="328"/>
                </a:lnTo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 type="stealth" w="med" len="lg"/>
          </a:ln>
        </p:spPr>
        <p:txBody>
          <a:bodyPr rot="10800000" wrap="none"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3" name="Rectangle 25"/>
          <p:cNvSpPr>
            <a:spLocks noChangeArrowheads="1"/>
          </p:cNvSpPr>
          <p:nvPr/>
        </p:nvSpPr>
        <p:spPr bwMode="auto">
          <a:xfrm>
            <a:off x="4800600" y="1844675"/>
            <a:ext cx="4464050" cy="431800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74826" y="3500439"/>
            <a:ext cx="3241675" cy="935037"/>
          </a:xfrm>
          <a:prstGeom prst="rect">
            <a:avLst/>
          </a:prstGeom>
          <a:solidFill>
            <a:srgbClr val="FFEBC2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速度很慢</a:t>
            </a:r>
          </a:p>
        </p:txBody>
      </p:sp>
    </p:spTree>
    <p:extLst>
      <p:ext uri="{BB962C8B-B14F-4D97-AF65-F5344CB8AC3E}">
        <p14:creationId xmlns:p14="http://schemas.microsoft.com/office/powerpoint/2010/main" val="1625154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animBg="1"/>
      <p:bldP spid="701465" grpId="0" animBg="1"/>
      <p:bldP spid="2" grpId="0" animBg="1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Courier New" panose="02070309020205020404" pitchFamily="49" charset="0"/>
              </a:rPr>
              <a:t>指针数组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484314"/>
            <a:ext cx="8229600" cy="4968875"/>
          </a:xfrm>
        </p:spPr>
        <p:txBody>
          <a:bodyPr/>
          <a:lstStyle/>
          <a:p>
            <a:pPr marL="0" indent="0"/>
            <a:r>
              <a:rPr lang="zh-CN" altLang="en-US" dirty="0">
                <a:cs typeface="Courier New" panose="02070309020205020404" pitchFamily="49" charset="0"/>
              </a:rPr>
              <a:t>指针数组示例</a:t>
            </a:r>
            <a:endParaRPr lang="zh-CN" altLang="en-US" dirty="0"/>
          </a:p>
          <a:p>
            <a:pPr marL="828675" lvl="1"/>
            <a:r>
              <a:rPr lang="zh-CN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国名排序</a:t>
            </a:r>
          </a:p>
          <a:p>
            <a:pPr marL="828675" lvl="1"/>
            <a:endParaRPr lang="zh-CN" altLang="en-US" dirty="0">
              <a:cs typeface="Courier New" panose="02070309020205020404" pitchFamily="49" charset="0"/>
            </a:endParaRPr>
          </a:p>
          <a:p>
            <a:pPr marL="828675" lvl="1"/>
            <a:endParaRPr lang="zh-CN" altLang="en-US" dirty="0">
              <a:cs typeface="Courier New" panose="02070309020205020404" pitchFamily="49" charset="0"/>
            </a:endParaRPr>
          </a:p>
          <a:p>
            <a:pPr marL="0" indent="0"/>
            <a:endParaRPr lang="zh-CN" altLang="en-US" dirty="0">
              <a:cs typeface="Courier New" panose="02070309020205020404" pitchFamily="49" charset="0"/>
            </a:endParaRPr>
          </a:p>
          <a:p>
            <a:pPr marL="828675" lvl="1">
              <a:buNone/>
            </a:pPr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2208213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FF32C7A-121F-46B7-8C19-9B8FE191C79D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9</a:t>
            </a:fld>
            <a:r>
              <a:rPr lang="en-US" altLang="zh-CN" sz="1400" b="0">
                <a:ea typeface="宋体" panose="02010600030101010101" pitchFamily="2" charset="-122"/>
              </a:rPr>
              <a:t>/51</a:t>
            </a:r>
          </a:p>
        </p:txBody>
      </p:sp>
      <p:pic>
        <p:nvPicPr>
          <p:cNvPr id="30742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3933825"/>
            <a:ext cx="5113338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074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052514"/>
            <a:ext cx="5545138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5901" name="Line 61"/>
          <p:cNvSpPr>
            <a:spLocks noChangeShapeType="1"/>
          </p:cNvSpPr>
          <p:nvPr/>
        </p:nvSpPr>
        <p:spPr bwMode="auto">
          <a:xfrm>
            <a:off x="5770563" y="1587501"/>
            <a:ext cx="0" cy="7207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5902" name="Line 62"/>
          <p:cNvSpPr>
            <a:spLocks noChangeShapeType="1"/>
          </p:cNvSpPr>
          <p:nvPr/>
        </p:nvSpPr>
        <p:spPr bwMode="auto">
          <a:xfrm flipV="1">
            <a:off x="5770563" y="2786064"/>
            <a:ext cx="0" cy="7191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5591175" y="2349501"/>
            <a:ext cx="4333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35904" name="Line 64"/>
          <p:cNvSpPr>
            <a:spLocks noChangeShapeType="1"/>
          </p:cNvSpPr>
          <p:nvPr/>
        </p:nvSpPr>
        <p:spPr bwMode="auto">
          <a:xfrm flipH="1" flipV="1">
            <a:off x="3648076" y="4868863"/>
            <a:ext cx="1223963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5905" name="Line 65"/>
          <p:cNvSpPr>
            <a:spLocks noChangeShapeType="1"/>
          </p:cNvSpPr>
          <p:nvPr/>
        </p:nvSpPr>
        <p:spPr bwMode="auto">
          <a:xfrm flipH="1" flipV="1">
            <a:off x="3648076" y="5734050"/>
            <a:ext cx="1152525" cy="503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5906" name="Line 66"/>
          <p:cNvSpPr>
            <a:spLocks noChangeShapeType="1"/>
          </p:cNvSpPr>
          <p:nvPr/>
        </p:nvSpPr>
        <p:spPr bwMode="auto">
          <a:xfrm flipH="1">
            <a:off x="3648076" y="4868863"/>
            <a:ext cx="1223963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5907" name="Line 67"/>
          <p:cNvSpPr>
            <a:spLocks noChangeShapeType="1"/>
          </p:cNvSpPr>
          <p:nvPr/>
        </p:nvSpPr>
        <p:spPr bwMode="auto">
          <a:xfrm flipH="1">
            <a:off x="3648076" y="5805488"/>
            <a:ext cx="1223963" cy="4302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432176" y="3357564"/>
            <a:ext cx="1584325" cy="509587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索引排序</a:t>
            </a:r>
          </a:p>
        </p:txBody>
      </p:sp>
    </p:spTree>
    <p:extLst>
      <p:ext uri="{BB962C8B-B14F-4D97-AF65-F5344CB8AC3E}">
        <p14:creationId xmlns:p14="http://schemas.microsoft.com/office/powerpoint/2010/main" val="1014223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3" grpId="0"/>
      <p:bldP spid="9" grpId="0" animBg="1"/>
    </p:bldLst>
  </p:timing>
</p:sld>
</file>

<file path=ppt/theme/theme1.xml><?xml version="1.0" encoding="utf-8"?>
<a:theme xmlns:a="http://schemas.openxmlformats.org/drawingml/2006/main" name="A000120140530A99PPBG">
  <a:themeElements>
    <a:clrScheme name="自定义 76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84A5F"/>
      </a:accent1>
      <a:accent2>
        <a:srgbClr val="4F6B6F"/>
      </a:accent2>
      <a:accent3>
        <a:srgbClr val="8B695B"/>
      </a:accent3>
      <a:accent4>
        <a:srgbClr val="76677F"/>
      </a:accent4>
      <a:accent5>
        <a:srgbClr val="3E522C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A000120151104A03KPBG</Template>
  <TotalTime>1359</TotalTime>
  <Words>1260</Words>
  <Application>Microsoft Office PowerPoint</Application>
  <PresentationFormat>宽屏</PresentationFormat>
  <Paragraphs>175</Paragraphs>
  <Slides>17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黑体</vt:lpstr>
      <vt:lpstr>楷体_GB2312</vt:lpstr>
      <vt:lpstr>宋体</vt:lpstr>
      <vt:lpstr>微软雅黑</vt:lpstr>
      <vt:lpstr>幼圆</vt:lpstr>
      <vt:lpstr>Arial</vt:lpstr>
      <vt:lpstr>Calibri</vt:lpstr>
      <vt:lpstr>Courier New</vt:lpstr>
      <vt:lpstr>Times New Roman</vt:lpstr>
      <vt:lpstr>Wingdings</vt:lpstr>
      <vt:lpstr>A000120140530A99PPBG</vt:lpstr>
      <vt:lpstr>指针课堂练习题</vt:lpstr>
      <vt:lpstr>预习检测题</vt:lpstr>
      <vt:lpstr>预习检测题评讲</vt:lpstr>
      <vt:lpstr>编程练习题</vt:lpstr>
      <vt:lpstr>PowerPoint 演示文稿</vt:lpstr>
      <vt:lpstr>PowerPoint 演示文稿</vt:lpstr>
      <vt:lpstr>PowerPoint 演示文稿</vt:lpstr>
      <vt:lpstr>国名排序</vt:lpstr>
      <vt:lpstr>指针数组</vt:lpstr>
      <vt:lpstr>指针数组</vt:lpstr>
      <vt:lpstr>指针数组</vt:lpstr>
      <vt:lpstr>指针数组</vt:lpstr>
      <vt:lpstr>PowerPoint 演示文稿</vt:lpstr>
      <vt:lpstr>3. 给稿件名称，单词稿费，按照单词数量计算稿酬并打印出来 </vt:lpstr>
      <vt:lpstr>2. 给稿件名称，单词稿费，按照单词数量计算稿酬并打印出来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课堂练习题</dc:title>
  <dc:creator>bo dai</dc:creator>
  <cp:lastModifiedBy>dai bo</cp:lastModifiedBy>
  <cp:revision>74</cp:revision>
  <dcterms:created xsi:type="dcterms:W3CDTF">2015-02-06T01:55:19Z</dcterms:created>
  <dcterms:modified xsi:type="dcterms:W3CDTF">2018-05-09T03:03:05Z</dcterms:modified>
</cp:coreProperties>
</file>