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4"/>
  </p:notesMasterIdLst>
  <p:sldIdLst>
    <p:sldId id="256" r:id="rId2"/>
    <p:sldId id="282" r:id="rId3"/>
    <p:sldId id="284" r:id="rId4"/>
    <p:sldId id="257" r:id="rId5"/>
    <p:sldId id="258" r:id="rId6"/>
    <p:sldId id="259" r:id="rId7"/>
    <p:sldId id="260" r:id="rId8"/>
    <p:sldId id="262" r:id="rId9"/>
    <p:sldId id="263" r:id="rId10"/>
    <p:sldId id="269" r:id="rId11"/>
    <p:sldId id="275" r:id="rId12"/>
    <p:sldId id="281" r:id="rId13"/>
    <p:sldId id="276" r:id="rId14"/>
    <p:sldId id="277" r:id="rId15"/>
    <p:sldId id="278" r:id="rId16"/>
    <p:sldId id="280" r:id="rId17"/>
    <p:sldId id="27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FF99"/>
    <a:srgbClr val="FFFF00"/>
    <a:srgbClr val="669900"/>
    <a:srgbClr val="99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18" autoAdjust="0"/>
    <p:restoredTop sz="86410" autoAdjust="0"/>
  </p:normalViewPr>
  <p:slideViewPr>
    <p:cSldViewPr>
      <p:cViewPr varScale="1">
        <p:scale>
          <a:sx n="99" d="100"/>
          <a:sy n="99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08BCAB-8E2C-487D-8C21-29AC8E4FAACA}" type="datetimeFigureOut">
              <a:rPr lang="zh-CN" altLang="en-US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9D1AD9-1E75-4E94-B4A9-9ECF19FA6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D1AD9-1E75-4E94-B4A9-9ECF19FA672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6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程序分析：本题需要注意的有两点：</a:t>
            </a:r>
            <a:b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类型的变量，初学者往往理解为是不能直接比较大小的，实际上直接比较大</a:t>
            </a:r>
            <a:b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小时，是将类型转换为了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后比较的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码值。这样的方法相对与手动转换为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码比较而言更加高效和方便，希望读者掌握。</a:t>
            </a:r>
            <a:b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．字母包含大小写，这点容易遗漏，在程序设计时应该考虑更全面。</a:t>
            </a:r>
            <a:b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另外，这道题还可以扩展为求数字、字母和其他字符的数量，请读者思考。</a:t>
            </a:r>
            <a:b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D1AD9-1E75-4E94-B4A9-9ECF19FA67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2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4" name="组合 73"/>
          <p:cNvGrpSpPr/>
          <p:nvPr/>
        </p:nvGrpSpPr>
        <p:grpSpPr>
          <a:xfrm>
            <a:off x="5055385" y="1043799"/>
            <a:ext cx="3470090" cy="5176803"/>
            <a:chOff x="5233259" y="1100102"/>
            <a:chExt cx="3609145" cy="5206435"/>
          </a:xfrm>
        </p:grpSpPr>
        <p:sp>
          <p:nvSpPr>
            <p:cNvPr id="75" name="椭圆 74"/>
            <p:cNvSpPr/>
            <p:nvPr/>
          </p:nvSpPr>
          <p:spPr>
            <a:xfrm>
              <a:off x="5233259" y="1528993"/>
              <a:ext cx="1892808" cy="189280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259" y="1100102"/>
              <a:ext cx="3609145" cy="5206435"/>
            </a:xfrm>
            <a:prstGeom prst="rect">
              <a:avLst/>
            </a:prstGeom>
          </p:spPr>
        </p:pic>
      </p:grpSp>
      <p:sp>
        <p:nvSpPr>
          <p:cNvPr id="77" name="矩形 11"/>
          <p:cNvSpPr/>
          <p:nvPr/>
        </p:nvSpPr>
        <p:spPr>
          <a:xfrm>
            <a:off x="4701702" y="0"/>
            <a:ext cx="4518498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4105072 w 5809488"/>
              <a:gd name="connsiteY3" fmla="*/ 6848273 h 6858000"/>
              <a:gd name="connsiteX4" fmla="*/ 0 w 58094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9A1294-31FC-43B0-AD15-113F44E57AAF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92190" y="4530836"/>
            <a:ext cx="4605856" cy="49951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92190" y="1737867"/>
            <a:ext cx="4605856" cy="1347475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30677179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0C797-065A-4A35-AA49-D9993EE14715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4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934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80230" y="252020"/>
            <a:ext cx="7958671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84549-B019-43F1-BA09-62C6E7C59C36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FC8A1-1FAA-41EF-B2F9-3234B5995AE2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65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DDD8E-8964-4874-93E3-0D1A061745B1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5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D5B70-6B64-4A05-98E7-F978E94BA94B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7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19002-6A71-42E8-B9C0-F73E4802EBD0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0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ACCD8-822B-433A-832B-2CC6E2ACF584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2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23D9A-80BA-4F65-891A-0B9645F7CD32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48FA3-D644-4F9B-B2AC-CCCEC7255F63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5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1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3900" y="264720"/>
            <a:ext cx="8044396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349686"/>
            <a:ext cx="563880" cy="530255"/>
            <a:chOff x="0" y="314960"/>
            <a:chExt cx="751840" cy="660400"/>
          </a:xfrm>
        </p:grpSpPr>
        <p:sp>
          <p:nvSpPr>
            <p:cNvPr id="25" name="矩形 24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08576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指针课堂练习题</a:t>
            </a:r>
            <a:r>
              <a:rPr lang="en-US" altLang="zh-CN" b="1" dirty="0">
                <a:solidFill>
                  <a:schemeClr val="bg2"/>
                </a:solidFill>
              </a:rPr>
              <a:t>2</a:t>
            </a:r>
            <a:endParaRPr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7" y="548680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5.2 </a:t>
            </a: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给定一个整数数组：</a:t>
            </a:r>
            <a:b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int </a:t>
            </a: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num[]={23,45,345,23}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b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请定义一个指针变量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int *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point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，并令它指向数组的第一个元素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point=&amp;num[0]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，然后回答以下问题：</a:t>
            </a:r>
            <a:b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1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sz="2800" b="1" dirty="0" err="1">
                <a:latin typeface="TimesNewRoman"/>
                <a:ea typeface="SimSun" panose="02010600030101010101" pitchFamily="2" charset="-122"/>
              </a:rPr>
              <a:t>num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[2]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的值等于什么？</a:t>
            </a:r>
            <a:b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2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en-US" sz="2800" b="1" dirty="0">
                <a:latin typeface="TimesNewRoman"/>
                <a:ea typeface="SimSun" panose="02010600030101010101" pitchFamily="2" charset="-122"/>
              </a:rPr>
              <a:t>*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(point+2)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的值等于什么？</a:t>
            </a:r>
            <a:b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3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en-US" sz="2800" b="1" dirty="0">
                <a:latin typeface="TimesNewRoman"/>
                <a:ea typeface="SimSun" panose="02010600030101010101" pitchFamily="2" charset="-122"/>
              </a:rPr>
              <a:t>*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++point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的值等于什么？</a:t>
            </a:r>
            <a:b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827583" y="4581128"/>
            <a:ext cx="7632847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答： （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1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345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，即是数组的第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3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个元素。</a:t>
            </a:r>
            <a:b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2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345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，指针指向了数组的第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3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个元素。</a:t>
            </a:r>
            <a:b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3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45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，指针指向了数组的第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2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个元素。</a:t>
            </a:r>
            <a:b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23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620688"/>
            <a:ext cx="72908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5.3 </a:t>
            </a: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编写程序输入一个字符串（长度不超过</a:t>
            </a:r>
            <a:r>
              <a:rPr lang="en-US" altLang="zh-CN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100</a:t>
            </a: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），分别统计输出该字符串中的字母个数和数字个数。</a:t>
            </a:r>
            <a:b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2204864"/>
            <a:ext cx="79271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算法思想：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 b="1" dirty="0"/>
              <a:t>读入字符串存储到字符数组中</a:t>
            </a:r>
            <a:endParaRPr lang="en-US" altLang="zh-CN" sz="2800" b="1" dirty="0"/>
          </a:p>
          <a:p>
            <a:pPr marL="342900" indent="-342900">
              <a:buAutoNum type="arabicPeriod"/>
            </a:pPr>
            <a:r>
              <a:rPr lang="zh-CN" altLang="en-US" sz="2800" b="1" dirty="0"/>
              <a:t>字符指针指向数组首地址 </a:t>
            </a:r>
            <a:r>
              <a:rPr lang="en-US" altLang="zh-CN" sz="2800" b="1" dirty="0"/>
              <a:t>char *p=</a:t>
            </a:r>
            <a:r>
              <a:rPr lang="en-US" altLang="zh-CN" sz="2800" b="1" dirty="0" err="1"/>
              <a:t>str</a:t>
            </a:r>
            <a:r>
              <a:rPr lang="en-US" altLang="zh-CN" sz="2800" b="1" dirty="0"/>
              <a:t>;</a:t>
            </a:r>
          </a:p>
          <a:p>
            <a:pPr marL="342900" indent="-342900">
              <a:buAutoNum type="arabicPeriod"/>
            </a:pPr>
            <a:r>
              <a:rPr lang="zh-CN" altLang="en-US" sz="2800" b="1" dirty="0"/>
              <a:t>判断指针所指的元素类型，根据类型计算器增</a:t>
            </a:r>
            <a:r>
              <a:rPr lang="en-US" altLang="zh-CN" sz="2800" b="1" dirty="0"/>
              <a:t>1</a:t>
            </a:r>
          </a:p>
          <a:p>
            <a:pPr marL="342900" indent="-342900">
              <a:buAutoNum type="arabicPeriod"/>
            </a:pPr>
            <a:r>
              <a:rPr lang="en-US" altLang="zh-CN" sz="2800" b="1" dirty="0"/>
              <a:t>++p;</a:t>
            </a:r>
          </a:p>
          <a:p>
            <a:pPr marL="342900" indent="-342900">
              <a:buAutoNum type="arabicPeriod"/>
            </a:pPr>
            <a:r>
              <a:rPr lang="zh-CN" altLang="en-US" sz="2800" b="1" dirty="0"/>
              <a:t>如果</a:t>
            </a:r>
            <a:r>
              <a:rPr lang="en-US" altLang="zh-CN" sz="2800" b="1" dirty="0"/>
              <a:t>*p==‘\0’,</a:t>
            </a:r>
            <a:r>
              <a:rPr lang="zh-CN" altLang="en-US" sz="2800" b="1" dirty="0"/>
              <a:t>则结束，否则转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180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005683"/>
            <a:ext cx="7200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NewRoman"/>
              </a:rPr>
              <a:t>int main</a:t>
            </a:r>
            <a:r>
              <a:rPr lang="en-US" altLang="zh-CN" sz="2400" b="1" dirty="0">
                <a:latin typeface="TimesNewRoman"/>
              </a:rPr>
              <a:t>()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{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</a:rPr>
              <a:t>char</a:t>
            </a:r>
            <a:r>
              <a:rPr lang="en-US" altLang="zh-CN" sz="2400" b="1" dirty="0">
                <a:latin typeface="TimesNewRoman"/>
              </a:rPr>
              <a:t> str[101];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定义一个数组存储字符串</a:t>
            </a:r>
            <a:r>
              <a:rPr lang="en-US" altLang="zh-CN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可以定义指针动态分配空间。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char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*p;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solidFill>
                  <a:srgbClr val="00FF99"/>
                </a:solidFill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00FF99"/>
                </a:solidFill>
                <a:latin typeface="TimesNewRoman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n_count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=0,c_count=0;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p=str;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请输入一个字符串：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\n”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gets(str);//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输入字符串，也可以</a:t>
            </a:r>
            <a:r>
              <a:rPr lang="en-US" altLang="zh-CN" sz="2400" b="1">
                <a:latin typeface="SimSun" panose="02010600030101010101" pitchFamily="2" charset="-122"/>
                <a:ea typeface="SimSun" panose="02010600030101010101" pitchFamily="2" charset="-122"/>
              </a:rPr>
              <a:t>gets(p);</a:t>
            </a:r>
            <a:br>
              <a:rPr lang="zh-CN" altLang="en-US" sz="2400" b="1" dirty="0">
                <a:latin typeface="TimesNewRoman"/>
                <a:ea typeface="SimSun" panose="02010600030101010101" pitchFamily="2" charset="-122"/>
              </a:rPr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162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692696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TimesNewRoman"/>
              </a:rPr>
              <a:t>do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{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	</a:t>
            </a:r>
            <a:r>
              <a:rPr lang="en-US" altLang="zh-CN" sz="2400" b="1" dirty="0">
                <a:solidFill>
                  <a:srgbClr val="002060"/>
                </a:solidFill>
                <a:latin typeface="TimesNewRoman"/>
              </a:rPr>
              <a:t>if</a:t>
            </a:r>
            <a:r>
              <a:rPr lang="en-US" altLang="zh-CN" sz="2400" b="1" dirty="0">
                <a:latin typeface="TimesNewRoman"/>
              </a:rPr>
              <a:t>((*p&gt;='0')&amp;&amp;(*p&lt;='9'))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判断数字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n_count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++;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2060"/>
                </a:solidFill>
                <a:latin typeface="TimesNewRoman"/>
                <a:ea typeface="SimSun" panose="02010600030101010101" pitchFamily="2" charset="-122"/>
              </a:rPr>
              <a:t>if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((*p&gt;='a')&amp;&amp;(*p&lt;='z'))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判断小写字母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c_count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++;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2060"/>
                </a:solidFill>
                <a:latin typeface="TimesNewRoman"/>
                <a:ea typeface="SimSun" panose="02010600030101010101" pitchFamily="2" charset="-122"/>
              </a:rPr>
              <a:t>if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((*p&gt;='A')&amp;&amp;(*p&lt;='Z'))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判断大写字母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c_count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++;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p++;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}</a:t>
            </a:r>
            <a:r>
              <a:rPr lang="en-US" altLang="zh-CN" sz="2400" b="1" dirty="0">
                <a:solidFill>
                  <a:srgbClr val="002060"/>
                </a:solidFill>
                <a:latin typeface="TimesNewRoman"/>
                <a:ea typeface="SimSun" panose="02010600030101010101" pitchFamily="2" charset="-122"/>
              </a:rPr>
              <a:t>while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(*p!='\0');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("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字符串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%s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中的字母个数是：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%d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，数字个数是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%d"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,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str,c_count,n_count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);</a:t>
            </a:r>
          </a:p>
          <a:p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}</a:t>
            </a:r>
            <a:b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605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62804"/>
            <a:ext cx="72368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5.8 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以下程序的输出结果是什么？</a:t>
            </a:r>
            <a:b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main(){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char *point[]={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	"111111111","222222222"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"333333333","444444444","555555555"};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int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i,j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b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for(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i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=1;i&lt;3;i++)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{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	for(j=1;j&lt;5;j++)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	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("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％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c",*(point[j]+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i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));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("\n")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b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}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}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436096" y="2708920"/>
            <a:ext cx="3528392" cy="304698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SimSun" panose="02010600030101010101" pitchFamily="2" charset="-122"/>
                <a:ea typeface="SimSun" panose="02010600030101010101" pitchFamily="2" charset="-122"/>
              </a:rPr>
              <a:t>答：输出结果为</a:t>
            </a:r>
            <a:r>
              <a:rPr lang="zh-CN" altLang="en-US" sz="3200" b="1" dirty="0">
                <a:solidFill>
                  <a:srgbClr val="FFFF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endParaRPr lang="en-US" altLang="zh-CN" sz="3200" b="1" dirty="0">
              <a:solidFill>
                <a:srgbClr val="FFFF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2 3 4 5</a:t>
            </a:r>
            <a:br>
              <a:rPr lang="en-US" altLang="zh-CN" sz="32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2 3 4 5</a:t>
            </a:r>
            <a:br>
              <a:rPr lang="en-US" altLang="zh-CN" sz="32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</a:br>
            <a:br>
              <a:rPr lang="en-US" altLang="zh-CN" sz="3200" b="1" dirty="0">
                <a:latin typeface="TimesNewRoman"/>
                <a:ea typeface="SimSun" panose="02010600030101010101" pitchFamily="2" charset="-122"/>
              </a:rPr>
            </a:br>
            <a:r>
              <a:rPr lang="zh-CN" altLang="en-US" sz="3200" b="1" dirty="0">
                <a:latin typeface="TimesNewRoman"/>
                <a:ea typeface="SimSun" panose="02010600030101010101" pitchFamily="2" charset="-122"/>
              </a:rPr>
              <a:t>分析：输出</a:t>
            </a:r>
            <a:r>
              <a:rPr lang="en-US" altLang="zh-CN" sz="3200" b="1" dirty="0">
                <a:latin typeface="TimesNewRoman"/>
                <a:ea typeface="SimSun" panose="02010600030101010101" pitchFamily="2" charset="-122"/>
              </a:rPr>
              <a:t>1</a:t>
            </a:r>
            <a:r>
              <a:rPr lang="zh-CN" altLang="en-US" sz="3200" b="1" dirty="0">
                <a:latin typeface="TimesNewRoman"/>
                <a:ea typeface="SimSun" panose="02010600030101010101" pitchFamily="2" charset="-122"/>
              </a:rPr>
              <a:t>到</a:t>
            </a:r>
            <a:r>
              <a:rPr lang="en-US" altLang="zh-CN" sz="3200" b="1" dirty="0">
                <a:latin typeface="TimesNewRoman"/>
                <a:ea typeface="SimSun" panose="02010600030101010101" pitchFamily="2" charset="-122"/>
              </a:rPr>
              <a:t>4</a:t>
            </a:r>
            <a:r>
              <a:rPr lang="zh-CN" altLang="en-US" sz="3200" b="1" dirty="0">
                <a:latin typeface="TimesNewRoman"/>
                <a:ea typeface="SimSun" panose="02010600030101010101" pitchFamily="2" charset="-122"/>
              </a:rPr>
              <a:t>行的</a:t>
            </a:r>
            <a:r>
              <a:rPr lang="en-US" altLang="zh-CN" sz="3200" b="1" dirty="0">
                <a:latin typeface="TimesNewRoman"/>
                <a:ea typeface="SimSun" panose="02010600030101010101" pitchFamily="2" charset="-122"/>
              </a:rPr>
              <a:t>1,2</a:t>
            </a:r>
            <a:r>
              <a:rPr lang="zh-CN" altLang="en-US" sz="3200" b="1" dirty="0">
                <a:latin typeface="TimesNewRoman"/>
                <a:ea typeface="SimSun" panose="02010600030101010101" pitchFamily="2" charset="-122"/>
              </a:rPr>
              <a:t>列数据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576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0601" y="620688"/>
            <a:ext cx="66967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5.4 </a:t>
            </a: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编写一个程序，输入两个字符串（长度不超过</a:t>
            </a:r>
            <a:r>
              <a:rPr lang="en-US" altLang="zh-CN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100</a:t>
            </a: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），比较它们是否相等。</a:t>
            </a:r>
            <a:b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80601" y="2204864"/>
            <a:ext cx="7479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算法思想</a:t>
            </a:r>
            <a:r>
              <a:rPr lang="zh-CN" altLang="en-US" sz="2800" b="1" dirty="0"/>
              <a:t>：如果第一个字符不同，则不同；否则每个字符比较直到存在字符不同或者有一个字符串访问结束。如果两个字符串都已经比较完成，则相等，否则不等</a:t>
            </a:r>
          </a:p>
        </p:txBody>
      </p:sp>
    </p:spTree>
    <p:extLst>
      <p:ext uri="{BB962C8B-B14F-4D97-AF65-F5344CB8AC3E}">
        <p14:creationId xmlns:p14="http://schemas.microsoft.com/office/powerpoint/2010/main" val="6322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764704"/>
            <a:ext cx="7416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NewRoman"/>
              </a:rPr>
              <a:t>main</a:t>
            </a:r>
            <a:r>
              <a:rPr lang="en-US" altLang="zh-CN" sz="2400" b="1" dirty="0">
                <a:latin typeface="TimesNewRoman"/>
              </a:rPr>
              <a:t>()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{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NewRoman"/>
              </a:rPr>
              <a:t>char</a:t>
            </a:r>
            <a:r>
              <a:rPr lang="en-US" altLang="zh-CN" sz="2400" b="1" dirty="0">
                <a:latin typeface="TimesNewRoman"/>
              </a:rPr>
              <a:t> str1[101],str2[101];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NewRoman"/>
              </a:rPr>
              <a:t>char</a:t>
            </a:r>
            <a:r>
              <a:rPr lang="en-US" altLang="zh-CN" sz="2400" b="1" dirty="0">
                <a:latin typeface="TimesNewRoman"/>
              </a:rPr>
              <a:t> *p,*q;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	</a:t>
            </a:r>
            <a:r>
              <a:rPr lang="en-US" altLang="zh-CN" sz="2400" b="1" dirty="0" err="1">
                <a:latin typeface="TimesNewRoman"/>
              </a:rPr>
              <a:t>printf</a:t>
            </a:r>
            <a:r>
              <a:rPr lang="en-US" altLang="zh-CN" sz="2400" b="1" dirty="0">
                <a:latin typeface="TimesNewRoman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</a:rPr>
              <a:t>"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请输入第一个字符串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:\n"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gets(str1);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"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请输入第二个字符串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:\n"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gets(str2);</a:t>
            </a:r>
          </a:p>
          <a:p>
            <a:r>
              <a:rPr lang="en-US" altLang="zh-CN" sz="2400" dirty="0"/>
              <a:t>	p=str1;</a:t>
            </a:r>
            <a:br>
              <a:rPr lang="en-US" altLang="zh-CN" sz="2400" dirty="0"/>
            </a:br>
            <a:r>
              <a:rPr lang="en-US" altLang="zh-CN" sz="2400" dirty="0"/>
              <a:t>	q=str2;</a:t>
            </a:r>
            <a:br>
              <a:rPr lang="en-US" altLang="zh-CN" sz="2400" dirty="0"/>
            </a:br>
            <a:r>
              <a:rPr lang="en-US" altLang="zh-CN" sz="2400" dirty="0"/>
              <a:t>	if(*p!=*q)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zh-CN" altLang="en-US" sz="2400" dirty="0">
                <a:solidFill>
                  <a:srgbClr val="FF0000"/>
                </a:solidFill>
              </a:rPr>
              <a:t>两个字符串不相等。 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en-US" altLang="zh-CN" sz="2400" dirty="0"/>
              <a:t>);</a:t>
            </a:r>
            <a:br>
              <a:rPr lang="zh-CN" altLang="en-US" sz="2400" dirty="0"/>
            </a:br>
            <a:br>
              <a:rPr lang="zh-CN" altLang="en-US" sz="2400" dirty="0"/>
            </a:br>
            <a:br>
              <a:rPr lang="en-US" altLang="zh-CN" sz="2400" b="1" dirty="0">
                <a:latin typeface="TimesNewRoman"/>
              </a:rPr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980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692696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NewRoman"/>
              </a:rPr>
              <a:t>else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{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NewRoman"/>
              </a:rPr>
              <a:t>while</a:t>
            </a:r>
            <a:r>
              <a:rPr lang="en-US" altLang="zh-CN" sz="2400" b="1" dirty="0">
                <a:latin typeface="TimesNewRoman"/>
              </a:rPr>
              <a:t>((*p==*q)&amp;&amp;(*p!='\0')&amp;&amp;(*q!='\0</a:t>
            </a:r>
            <a:r>
              <a:rPr lang="en-US" altLang="zh-CN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NewRoman"/>
              </a:rPr>
              <a:t>'))</a:t>
            </a:r>
          </a:p>
          <a:p>
            <a:r>
              <a:rPr lang="en-US" altLang="zh-CN" sz="2400" b="1" dirty="0">
                <a:solidFill>
                  <a:srgbClr val="00B050"/>
                </a:solidFill>
                <a:latin typeface="TimesNewRoman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循环判断是否每个字符相等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{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	p++;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	q++;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}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if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((*p=='\0')&amp;&amp;(*q=='\0'))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"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两个字符串相等：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"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solidFill>
                  <a:srgbClr val="00FF99"/>
                </a:solidFill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else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"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两个字符串不相等：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"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}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}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593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64704"/>
            <a:ext cx="79208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5.10 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编写一个程序输入两个字符串 </a:t>
            </a:r>
            <a:r>
              <a:rPr lang="en-US" altLang="zh-CN" sz="2400" b="1" dirty="0">
                <a:ea typeface="SimHei" panose="02010609060101010101" pitchFamily="49" charset="-122"/>
              </a:rPr>
              <a:t>string1 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lang="en-US" altLang="zh-CN" sz="2400" b="1" dirty="0">
                <a:ea typeface="SimHei" panose="02010609060101010101" pitchFamily="49" charset="-122"/>
              </a:rPr>
              <a:t>string2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，检查在 </a:t>
            </a:r>
            <a:r>
              <a:rPr lang="en-US" altLang="zh-CN" sz="2400" b="1" dirty="0">
                <a:ea typeface="SimHei" panose="02010609060101010101" pitchFamily="49" charset="-122"/>
              </a:rPr>
              <a:t>string1 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中是否包含有</a:t>
            </a:r>
            <a:r>
              <a:rPr lang="en-US" altLang="zh-CN" sz="2400" b="1" dirty="0">
                <a:ea typeface="SimHei" panose="02010609060101010101" pitchFamily="49" charset="-122"/>
              </a:rPr>
              <a:t>string2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。 如果有， 则输出 </a:t>
            </a:r>
            <a:r>
              <a:rPr lang="en-US" altLang="zh-CN" sz="2400" b="1" dirty="0">
                <a:ea typeface="SimHei" panose="02010609060101010101" pitchFamily="49" charset="-122"/>
              </a:rPr>
              <a:t>string2 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在 </a:t>
            </a:r>
            <a:r>
              <a:rPr lang="en-US" altLang="zh-CN" sz="2400" b="1" dirty="0">
                <a:ea typeface="SimHei" panose="02010609060101010101" pitchFamily="49" charset="-122"/>
              </a:rPr>
              <a:t>string1 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中的起始位置； 如果没有， 则显示</a:t>
            </a:r>
            <a:r>
              <a:rPr lang="zh-CN" altLang="en-US" sz="2400" b="1" dirty="0">
                <a:ea typeface="SimHei" panose="02010609060101010101" pitchFamily="49" charset="-122"/>
              </a:rPr>
              <a:t>“</a:t>
            </a:r>
            <a:r>
              <a:rPr lang="en-US" altLang="zh-CN" sz="2400" b="1" dirty="0">
                <a:ea typeface="SimHei" panose="02010609060101010101" pitchFamily="49" charset="-122"/>
              </a:rPr>
              <a:t>NO”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； 如果 </a:t>
            </a:r>
            <a:r>
              <a:rPr lang="en-US" altLang="zh-CN" sz="2400" b="1" dirty="0">
                <a:ea typeface="SimHei" panose="02010609060101010101" pitchFamily="49" charset="-122"/>
              </a:rPr>
              <a:t>string2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在 </a:t>
            </a:r>
            <a:r>
              <a:rPr lang="en-US" altLang="zh-CN" sz="2400" b="1" dirty="0">
                <a:ea typeface="SimHei" panose="02010609060101010101" pitchFamily="49" charset="-122"/>
              </a:rPr>
              <a:t>string1 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中多次出现，则输出在 </a:t>
            </a:r>
            <a:r>
              <a:rPr lang="en-US" altLang="zh-CN" sz="2400" b="1" dirty="0">
                <a:ea typeface="SimHei" panose="02010609060101010101" pitchFamily="49" charset="-122"/>
              </a:rPr>
              <a:t>string1 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中出现的次数以及每次出现的起始位置，例如：</a:t>
            </a:r>
            <a:b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2400" b="1" dirty="0" err="1">
                <a:solidFill>
                  <a:srgbClr val="0070C0"/>
                </a:solidFill>
                <a:latin typeface="TimesNewRoman"/>
                <a:ea typeface="SimHei" panose="02010609060101010101" pitchFamily="49" charset="-122"/>
              </a:rPr>
              <a:t>stringl</a:t>
            </a:r>
            <a:r>
              <a:rPr lang="en-US" altLang="zh-CN" sz="2400" b="1" dirty="0">
                <a:solidFill>
                  <a:srgbClr val="0070C0"/>
                </a:solidFill>
                <a:latin typeface="TimesNewRoman"/>
                <a:ea typeface="SimHei" panose="02010609060101010101" pitchFamily="49" charset="-122"/>
              </a:rPr>
              <a:t>="the day the month the year";</a:t>
            </a:r>
            <a:br>
              <a:rPr lang="en-US" altLang="zh-CN" sz="2400" b="1" dirty="0">
                <a:solidFill>
                  <a:srgbClr val="0070C0"/>
                </a:solidFill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TimesNewRoman"/>
                <a:ea typeface="SimHei" panose="02010609060101010101" pitchFamily="49" charset="-122"/>
              </a:rPr>
              <a:t>string2="the"</a:t>
            </a:r>
            <a:br>
              <a:rPr lang="en-US" altLang="zh-CN" sz="2400" b="1" dirty="0">
                <a:solidFill>
                  <a:srgbClr val="0070C0"/>
                </a:solidFill>
                <a:latin typeface="TimesNewRoman"/>
                <a:ea typeface="SimHei" panose="02010609060101010101" pitchFamily="49" charset="-122"/>
              </a:rPr>
            </a:b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输出结果应为：出现三次，起始位置分别是：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0,8,18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又如：</a:t>
            </a:r>
            <a:b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 err="1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stringl</a:t>
            </a:r>
            <a:r>
              <a:rPr lang="en-US" altLang="zh-CN" sz="24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="</a:t>
            </a:r>
            <a:r>
              <a:rPr lang="en-US" altLang="zh-CN" sz="2400" b="1" dirty="0" err="1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aaabacad</a:t>
            </a:r>
            <a:r>
              <a:rPr lang="en-US" altLang="zh-CN" sz="24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"</a:t>
            </a:r>
            <a:br>
              <a:rPr lang="en-US" altLang="zh-CN" sz="24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string2="a"</a:t>
            </a:r>
            <a:br>
              <a:rPr lang="en-US" altLang="zh-CN" sz="24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</a:b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输出结果应为：出现五次，起始位置分别是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0,1,2,4,6</a:t>
            </a:r>
            <a:b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880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692696"/>
            <a:ext cx="74888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算法分析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本题需要对两个字符串进行循环，但与普通循环不同的是，这两个循环并不是同时进行的。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string1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开始循环后，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string2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并不一定开始循环，而是需要判断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string2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的首字母是否和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string1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中循环到的字母相同，如果相同，则两个字符串开始同时循环，并记录下开始的位置，然后判断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string2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中后面的字母是否和 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s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tring1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中的相同，不同则停止，相同则继续，直到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string2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循环完成。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此时用当前的位置减去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string2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的长度就是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string2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的起始位置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在本题中，还需要注意的是，由于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string2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可能多次出现，所以需要一个数组来保存多次出现的位置</a:t>
            </a:r>
            <a:b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309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教材第五章作业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先用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节课完成</a:t>
            </a:r>
            <a:r>
              <a:rPr lang="en-US" altLang="zh-CN" sz="2800" b="1" dirty="0"/>
              <a:t>1-10</a:t>
            </a:r>
            <a:r>
              <a:rPr lang="zh-CN" altLang="en-US" sz="2800" b="1" dirty="0"/>
              <a:t>题</a:t>
            </a:r>
            <a:endParaRPr lang="en-US" altLang="zh-CN" sz="2800" b="1" dirty="0"/>
          </a:p>
          <a:p>
            <a:r>
              <a:rPr lang="zh-CN" altLang="en-US" sz="2800" b="1" dirty="0"/>
              <a:t>然后评讲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4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332656"/>
            <a:ext cx="783087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NewRoman"/>
              </a:rPr>
              <a:t>main</a:t>
            </a:r>
            <a:r>
              <a:rPr lang="en-US" altLang="zh-CN" sz="2400" b="1" dirty="0">
                <a:latin typeface="TimesNewRoman"/>
              </a:rPr>
              <a:t>()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{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NewRoman"/>
              </a:rPr>
              <a:t>char</a:t>
            </a:r>
            <a:r>
              <a:rPr lang="en-US" altLang="zh-CN" sz="2400" b="1" dirty="0">
                <a:latin typeface="TimesNewRoman"/>
              </a:rPr>
              <a:t> string1[100],string2[10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</a:rPr>
              <a:t>];//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定义数组存储两个字符串，暂定第一个在 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100 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内，第二个在 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10 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char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 *p,*q;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定义指针遍历字符串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400" b="1" dirty="0" err="1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int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locat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[10];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定义数组保存出现的位置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400" b="1" dirty="0" err="1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FFFF00"/>
                </a:solidFill>
                <a:latin typeface="TimesNewRoman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j,len2,i=0,posit=0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;//len2 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表示第二个字符串的长度</a:t>
            </a:r>
            <a:b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("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请输入字符串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1:\n");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gets(string1);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("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请输入字符串 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2:\n");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gets(string2);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q=string2;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for</a:t>
            </a:r>
            <a:r>
              <a:rPr lang="en-US" altLang="zh-CN" sz="2400" dirty="0"/>
              <a:t>(j=0;*q!='\0';j++,q++)</a:t>
            </a:r>
            <a:r>
              <a:rPr lang="en-US" altLang="zh-CN" sz="2400" b="1" dirty="0">
                <a:solidFill>
                  <a:srgbClr val="00B050"/>
                </a:solidFill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</a:rPr>
              <a:t>求第二个字符串的长度</a:t>
            </a:r>
            <a:br>
              <a:rPr lang="zh-CN" altLang="en-US" sz="2400" b="1" dirty="0">
                <a:solidFill>
                  <a:srgbClr val="00B050"/>
                </a:solidFill>
              </a:rPr>
            </a:br>
            <a:r>
              <a:rPr lang="en-US" altLang="zh-CN" sz="2400" dirty="0"/>
              <a:t>		len2=j+1;</a:t>
            </a:r>
            <a:br>
              <a:rPr lang="en-US" altLang="zh-CN" sz="2400" dirty="0"/>
            </a:br>
            <a:r>
              <a:rPr lang="en-US" altLang="zh-CN" sz="2400" dirty="0"/>
              <a:t>	p=string1;</a:t>
            </a:r>
            <a:r>
              <a:rPr lang="en-US" altLang="zh-CN" sz="2400" b="1" dirty="0">
                <a:solidFill>
                  <a:srgbClr val="00B050"/>
                </a:solidFill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</a:rPr>
              <a:t>指针赋首地址</a:t>
            </a:r>
            <a:br>
              <a:rPr lang="zh-CN" altLang="en-US" sz="2400" b="1" dirty="0">
                <a:solidFill>
                  <a:srgbClr val="00B050"/>
                </a:solidFill>
              </a:rPr>
            </a:br>
            <a:r>
              <a:rPr lang="en-US" altLang="zh-CN" sz="2400" dirty="0"/>
              <a:t>	q=string2;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626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76672"/>
            <a:ext cx="777686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  <a:latin typeface="TimesNewRoman"/>
              </a:rPr>
              <a:t>do</a:t>
            </a:r>
            <a:r>
              <a:rPr lang="en-US" altLang="zh-CN" sz="2200" b="1" dirty="0">
                <a:latin typeface="TimesNewRoman"/>
              </a:rPr>
              <a:t>{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循环进行判断</a:t>
            </a:r>
            <a:b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2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if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(*p!=*q){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字符不相同的情况</a:t>
            </a:r>
            <a:b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	p++;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	posit++;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}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2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else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{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第一个字符相同，继续对后面字符进行判断</a:t>
            </a:r>
            <a:b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while((*q!='\0')&amp;&amp;(*q==*p)){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		q++;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		p++;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		posit++;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	}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	</a:t>
            </a:r>
            <a:r>
              <a:rPr lang="en-US" altLang="zh-CN" sz="22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if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(*q=='\0'){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第二个字符串循环结束</a:t>
            </a:r>
            <a:b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SimSun" panose="02010600030101010101" pitchFamily="2" charset="-122"/>
                <a:ea typeface="SimSun" panose="02010600030101010101" pitchFamily="2" charset="-122"/>
              </a:rPr>
              <a:t>			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</a:rPr>
              <a:t>locat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[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</a:rPr>
              <a:t>i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]=posit</a:t>
            </a:r>
            <a:r>
              <a:rPr lang="en-US" altLang="zh-CN" sz="2200" b="1" dirty="0">
                <a:latin typeface="Symbol" panose="05050102010706020507" pitchFamily="18" charset="2"/>
                <a:ea typeface="SimSun" panose="02010600030101010101" pitchFamily="2" charset="-122"/>
              </a:rPr>
              <a:t>-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len2;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		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</a:rPr>
              <a:t>i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++;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	}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}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	q=string2;</a:t>
            </a:r>
            <a:br>
              <a:rPr lang="zh-CN" altLang="en-US" sz="22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}</a:t>
            </a:r>
            <a:r>
              <a:rPr lang="en-US" altLang="zh-CN" sz="2200" b="1" dirty="0">
                <a:solidFill>
                  <a:srgbClr val="0070C0"/>
                </a:solidFill>
                <a:latin typeface="TimesNewRoman"/>
                <a:ea typeface="SimSun" panose="02010600030101010101" pitchFamily="2" charset="-122"/>
              </a:rPr>
              <a:t>while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</a:rPr>
              <a:t>(*p!='\0');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</a:rPr>
            </a:b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4194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24744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NewRoman"/>
              </a:rPr>
              <a:t>	</a:t>
            </a:r>
            <a:r>
              <a:rPr lang="en-US" altLang="zh-CN" sz="2400" b="1" dirty="0" err="1">
                <a:latin typeface="TimesNewRoman"/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</a:rPr>
              <a:t>("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字符串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1:%s\n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字符串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2:%s\n",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string1,string2);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"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出现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%d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次，起始位置分别是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:"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,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i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for(j=0;j&lt;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i;j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++)//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输出位置</a:t>
            </a:r>
            <a:b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"%d"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,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locat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[j]);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b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"\n"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}</a:t>
            </a:r>
            <a:b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71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6869EE-65DF-470A-A475-F796EB88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C9532C-41D8-43A9-8C98-1D4D035924D9}"/>
              </a:ext>
            </a:extLst>
          </p:cNvPr>
          <p:cNvSpPr/>
          <p:nvPr/>
        </p:nvSpPr>
        <p:spPr>
          <a:xfrm>
            <a:off x="1241609" y="122997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void main()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	int i,j,*p,*q;</a:t>
            </a:r>
          </a:p>
          <a:p>
            <a:r>
              <a:rPr lang="zh-CN" altLang="en-US" sz="2400" dirty="0"/>
              <a:t>	char ch1,ch2,*t,*s;</a:t>
            </a:r>
          </a:p>
          <a:p>
            <a:r>
              <a:rPr lang="zh-CN" altLang="en-US" sz="2400" dirty="0"/>
              <a:t>	</a:t>
            </a:r>
          </a:p>
          <a:p>
            <a:r>
              <a:rPr lang="zh-CN" altLang="en-US" sz="2400" dirty="0"/>
              <a:t>	i=3;</a:t>
            </a:r>
          </a:p>
          <a:p>
            <a:r>
              <a:rPr lang="zh-CN" altLang="en-US" sz="2400" dirty="0"/>
              <a:t>	p=i;</a:t>
            </a:r>
          </a:p>
          <a:p>
            <a:r>
              <a:rPr lang="zh-CN" altLang="en-US" sz="2400" dirty="0"/>
              <a:t>	j=*p/2+10;</a:t>
            </a:r>
          </a:p>
          <a:p>
            <a:r>
              <a:rPr lang="zh-CN" altLang="en-US" sz="2400" dirty="0"/>
              <a:t>	q=*p;</a:t>
            </a:r>
          </a:p>
          <a:p>
            <a:r>
              <a:rPr lang="zh-CN" altLang="en-US" sz="2400" dirty="0"/>
              <a:t>	ch1='a';</a:t>
            </a:r>
          </a:p>
          <a:p>
            <a:r>
              <a:rPr lang="zh-CN" altLang="en-US" sz="2400" dirty="0"/>
              <a:t>	s=&amp;ch1;</a:t>
            </a:r>
          </a:p>
          <a:p>
            <a:r>
              <a:rPr lang="zh-CN" altLang="en-US" sz="2400" dirty="0"/>
              <a:t>	*s='c';</a:t>
            </a:r>
          </a:p>
          <a:p>
            <a:r>
              <a:rPr lang="zh-CN" altLang="en-US" sz="2400" dirty="0"/>
              <a:t>	t='b';</a:t>
            </a:r>
          </a:p>
          <a:p>
            <a:r>
              <a:rPr lang="zh-CN" altLang="en-US" sz="2400" dirty="0"/>
              <a:t>	ch2=*t;</a:t>
            </a:r>
          </a:p>
          <a:p>
            <a:r>
              <a:rPr lang="zh-CN" altLang="en-US" sz="2400" dirty="0"/>
              <a:t> }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55401B-8DAA-4049-BF2C-877B0CF5F829}"/>
              </a:ext>
            </a:extLst>
          </p:cNvPr>
          <p:cNvSpPr/>
          <p:nvPr/>
        </p:nvSpPr>
        <p:spPr>
          <a:xfrm>
            <a:off x="1259632" y="409329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5.1 </a:t>
            </a:r>
            <a: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请指出程序段中的错误。</a:t>
            </a:r>
            <a:b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EFF41C-3FA6-46B7-863D-EDB80BF6858C}"/>
              </a:ext>
            </a:extLst>
          </p:cNvPr>
          <p:cNvSpPr/>
          <p:nvPr/>
        </p:nvSpPr>
        <p:spPr>
          <a:xfrm>
            <a:off x="3275856" y="3414409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类型不匹配。</a:t>
            </a:r>
            <a:endParaRPr lang="en-US" altLang="zh-CN" sz="24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E4CBE2-84A3-4BFE-B1E5-D5094B0E489C}"/>
              </a:ext>
            </a:extLst>
          </p:cNvPr>
          <p:cNvSpPr/>
          <p:nvPr/>
        </p:nvSpPr>
        <p:spPr>
          <a:xfrm>
            <a:off x="3254385" y="4189802"/>
            <a:ext cx="5915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q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是指针， </a:t>
            </a:r>
            <a:r>
              <a:rPr lang="zh-CN" altLang="en-US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p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是指针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p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指向变量的值。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2BB32C-6B27-406C-8653-EC5815F92261}"/>
              </a:ext>
            </a:extLst>
          </p:cNvPr>
          <p:cNvSpPr/>
          <p:nvPr/>
        </p:nvSpPr>
        <p:spPr>
          <a:xfrm>
            <a:off x="3399476" y="5588858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t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是指针类型。</a:t>
            </a:r>
            <a:b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628800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5.1 </a:t>
            </a:r>
            <a: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请指出程序段中的错误。</a:t>
            </a:r>
            <a:b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07604" y="2655061"/>
            <a:ext cx="70927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1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int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, *p;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p=</a:t>
            </a:r>
            <a:r>
              <a:rPr lang="en-US" altLang="zh-CN" sz="2800" b="1" dirty="0" err="1">
                <a:latin typeface="TimesNewRoman"/>
                <a:ea typeface="SimSun" panose="02010600030101010101" pitchFamily="2" charset="-122"/>
              </a:rPr>
              <a:t>i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b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2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q=*p;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b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3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b="1" dirty="0">
                <a:latin typeface="TimesNewRoman"/>
                <a:ea typeface="SimSun" panose="02010600030101010101" pitchFamily="2" charset="-122"/>
              </a:rPr>
              <a:t>t='b‘;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292080" y="2736795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类型不匹配。</a:t>
            </a:r>
            <a:endParaRPr lang="en-US" altLang="zh-CN" sz="24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4850" y="3547612"/>
            <a:ext cx="5915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q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是指针， </a:t>
            </a:r>
            <a:r>
              <a:rPr lang="zh-CN" altLang="en-US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p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是指针 </a:t>
            </a:r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p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指向变量的值。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7904" y="4386304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NewRoman"/>
                <a:ea typeface="SimSun" panose="02010600030101010101" pitchFamily="2" charset="-122"/>
              </a:rPr>
              <a:t>t 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是指针类型。</a:t>
            </a:r>
            <a:b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92696"/>
            <a:ext cx="734481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5.2 </a:t>
            </a:r>
            <a:r>
              <a:rPr lang="zh-CN" altLang="en-US" sz="3200" b="1" dirty="0">
                <a:latin typeface="SimHei" panose="02010609060101010101" pitchFamily="49" charset="-122"/>
                <a:ea typeface="SimHei" panose="02010609060101010101" pitchFamily="49" charset="-122"/>
              </a:rPr>
              <a:t>以下程序的输出结果是什么</a:t>
            </a:r>
            <a:r>
              <a:rPr lang="en-US" altLang="zh-CN" sz="3200" b="1" dirty="0">
                <a:ea typeface="SimHei" panose="02010609060101010101" pitchFamily="49" charset="-122"/>
              </a:rPr>
              <a:t>?</a:t>
            </a:r>
          </a:p>
          <a:p>
            <a:br>
              <a:rPr lang="en-US" altLang="zh-CN" sz="3200" b="1" dirty="0">
                <a:ea typeface="SimHei" panose="02010609060101010101" pitchFamily="49" charset="-122"/>
              </a:rPr>
            </a:b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main()</a:t>
            </a:r>
            <a:br>
              <a:rPr lang="en-US" altLang="zh-CN" sz="28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{</a:t>
            </a:r>
            <a:br>
              <a:rPr lang="en-US" altLang="zh-CN" sz="28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800" b="1" dirty="0">
                <a:solidFill>
                  <a:srgbClr val="0070C0"/>
                </a:solidFill>
                <a:latin typeface="TimesNewRoman"/>
                <a:ea typeface="SimHei" panose="02010609060101010101" pitchFamily="49" charset="-122"/>
              </a:rPr>
              <a:t>char</a:t>
            </a: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 *point[]={"</a:t>
            </a:r>
            <a:r>
              <a:rPr lang="en-US" altLang="zh-CN" sz="2800" b="1" dirty="0" err="1">
                <a:latin typeface="TimesNewRoman"/>
                <a:ea typeface="SimHei" panose="02010609060101010101" pitchFamily="49" charset="-122"/>
              </a:rPr>
              <a:t>one","two","three","four</a:t>
            </a: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"};</a:t>
            </a:r>
            <a:br>
              <a:rPr lang="en-US" altLang="zh-CN" sz="28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800" b="1" dirty="0">
                <a:solidFill>
                  <a:srgbClr val="0070C0"/>
                </a:solidFill>
                <a:latin typeface="TimesNewRoman"/>
                <a:ea typeface="SimHei" panose="02010609060101010101" pitchFamily="49" charset="-122"/>
              </a:rPr>
              <a:t>while</a:t>
            </a: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(*point[2]!='\0')</a:t>
            </a:r>
            <a:br>
              <a:rPr lang="en-US" altLang="zh-CN" sz="28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		</a:t>
            </a:r>
            <a:r>
              <a:rPr lang="en-US" altLang="zh-CN" sz="2800" b="1" dirty="0" err="1">
                <a:latin typeface="TimesNewRoman"/>
                <a:ea typeface="SimHei" panose="02010609060101010101" pitchFamily="49" charset="-122"/>
              </a:rPr>
              <a:t>printf</a:t>
            </a: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("%c",*point[2]++);</a:t>
            </a:r>
            <a:br>
              <a:rPr lang="en-US" altLang="zh-CN" sz="28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}</a:t>
            </a:r>
            <a:br>
              <a:rPr lang="en-US" altLang="zh-CN" sz="2800" b="1" dirty="0">
                <a:ea typeface="SimHei" panose="02010609060101010101" pitchFamily="49" charset="-122"/>
              </a:rPr>
            </a:br>
            <a:br>
              <a:rPr lang="en-US" altLang="zh-CN" sz="2800" b="1" dirty="0">
                <a:ea typeface="SimHei" panose="02010609060101010101" pitchFamily="49" charset="-122"/>
              </a:rPr>
            </a:b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1130829" y="5517232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TimesNewRoman"/>
              </a:rPr>
              <a:t>答案：</a:t>
            </a:r>
            <a:r>
              <a:rPr lang="en-US" altLang="zh-CN" sz="4400" b="1" dirty="0">
                <a:solidFill>
                  <a:srgbClr val="FF0000"/>
                </a:solidFill>
                <a:latin typeface="TimesNewRoman"/>
              </a:rPr>
              <a:t>three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1629671"/>
            <a:ext cx="7401612" cy="1200329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+		point	0x0018fcc8 {0x00de6cd8 "one", 0x00de6bd8 "two", 0x00de6b30 "three", 0x00de6bdc "four"}	char *[4]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3645024"/>
            <a:ext cx="7401612" cy="461665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+		*point	0x00de6cd8 "one"	char *</a:t>
            </a:r>
          </a:p>
        </p:txBody>
      </p:sp>
      <p:sp>
        <p:nvSpPr>
          <p:cNvPr id="6" name="矩形 5"/>
          <p:cNvSpPr/>
          <p:nvPr/>
        </p:nvSpPr>
        <p:spPr>
          <a:xfrm>
            <a:off x="971600" y="4642103"/>
            <a:ext cx="7401612" cy="461665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		*point[2]	116 't'	char</a:t>
            </a:r>
          </a:p>
        </p:txBody>
      </p:sp>
      <p:sp>
        <p:nvSpPr>
          <p:cNvPr id="7" name="矩形 6"/>
          <p:cNvSpPr/>
          <p:nvPr/>
        </p:nvSpPr>
        <p:spPr>
          <a:xfrm>
            <a:off x="991136" y="5286399"/>
            <a:ext cx="7401612" cy="461665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		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*point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[2]	1</a:t>
            </a:r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r>
              <a:rPr lang="zh-CN" altLang="en-US" sz="2400" dirty="0">
                <a:solidFill>
                  <a:schemeClr val="bg1"/>
                </a:solidFill>
              </a:rPr>
              <a:t> ‘</a:t>
            </a:r>
            <a:r>
              <a:rPr lang="en-US" altLang="zh-CN" sz="2400" dirty="0">
                <a:solidFill>
                  <a:schemeClr val="bg1"/>
                </a:solidFill>
              </a:rPr>
              <a:t>e</a:t>
            </a:r>
            <a:r>
              <a:rPr lang="zh-CN" altLang="en-US" sz="2400" dirty="0">
                <a:solidFill>
                  <a:schemeClr val="bg1"/>
                </a:solidFill>
              </a:rPr>
              <a:t>'	char</a:t>
            </a:r>
          </a:p>
        </p:txBody>
      </p:sp>
    </p:spTree>
    <p:extLst>
      <p:ext uri="{BB962C8B-B14F-4D97-AF65-F5344CB8AC3E}">
        <p14:creationId xmlns:p14="http://schemas.microsoft.com/office/powerpoint/2010/main" val="6831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548680"/>
            <a:ext cx="79928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5.3 </a:t>
            </a: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以下程序的输出结果是什么</a:t>
            </a:r>
            <a:r>
              <a:rPr lang="en-US" altLang="zh-CN" sz="2800" b="1" dirty="0">
                <a:ea typeface="SimHei" panose="02010609060101010101" pitchFamily="49" charset="-122"/>
              </a:rPr>
              <a:t>?</a:t>
            </a:r>
            <a:br>
              <a:rPr lang="en-US" altLang="zh-CN" sz="2800" b="1" dirty="0">
                <a:ea typeface="SimHei" panose="02010609060101010101" pitchFamily="49" charset="-122"/>
              </a:rPr>
            </a:br>
            <a:r>
              <a:rPr lang="en-US" altLang="zh-CN" sz="2800" b="1" dirty="0" err="1">
                <a:ea typeface="SimHei" panose="02010609060101010101" pitchFamily="49" charset="-122"/>
              </a:rPr>
              <a:t>int</a:t>
            </a:r>
            <a:r>
              <a:rPr lang="en-US" altLang="zh-CN" sz="2800" b="1" dirty="0">
                <a:ea typeface="SimHei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main</a:t>
            </a: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()</a:t>
            </a:r>
            <a:br>
              <a:rPr lang="en-US" altLang="zh-CN" sz="28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{</a:t>
            </a:r>
            <a:br>
              <a:rPr lang="en-US" altLang="zh-CN" sz="28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800" b="1" dirty="0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char</a:t>
            </a: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 *point[]={"</a:t>
            </a:r>
            <a:r>
              <a:rPr lang="en-US" altLang="zh-CN" sz="2800" b="1" dirty="0" err="1">
                <a:latin typeface="TimesNewRoman"/>
                <a:ea typeface="SimHei" panose="02010609060101010101" pitchFamily="49" charset="-122"/>
              </a:rPr>
              <a:t>one","two","three","four</a:t>
            </a: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"};</a:t>
            </a:r>
            <a:br>
              <a:rPr lang="en-US" altLang="zh-CN" sz="28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	point[2]=point[0];</a:t>
            </a:r>
            <a:br>
              <a:rPr lang="en-US" altLang="zh-CN" sz="28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800" b="1" dirty="0" err="1">
                <a:latin typeface="TimesNewRoman"/>
                <a:ea typeface="SimHei" panose="02010609060101010101" pitchFamily="49" charset="-122"/>
              </a:rPr>
              <a:t>printf</a:t>
            </a: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("%</a:t>
            </a:r>
            <a:r>
              <a:rPr lang="en-US" altLang="zh-CN" sz="2800" b="1" dirty="0" err="1">
                <a:latin typeface="TimesNewRoman"/>
                <a:ea typeface="SimHei" panose="02010609060101010101" pitchFamily="49" charset="-122"/>
              </a:rPr>
              <a:t>s",point</a:t>
            </a: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[2]++);</a:t>
            </a:r>
          </a:p>
          <a:p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	return 0;</a:t>
            </a:r>
            <a:br>
              <a:rPr lang="en-US" altLang="zh-CN" sz="28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800" b="1" dirty="0">
                <a:latin typeface="TimesNewRoman"/>
                <a:ea typeface="SimHei" panose="02010609060101010101" pitchFamily="49" charset="-122"/>
              </a:rPr>
              <a:t>}</a:t>
            </a:r>
            <a:br>
              <a:rPr lang="en-US" altLang="zh-CN" sz="2800" b="1" dirty="0">
                <a:ea typeface="SimHei" panose="02010609060101010101" pitchFamily="49" charset="-122"/>
              </a:rPr>
            </a:br>
            <a:br>
              <a:rPr lang="en-US" altLang="zh-CN" sz="2800" b="1" dirty="0">
                <a:ea typeface="SimHei" panose="02010609060101010101" pitchFamily="49" charset="-122"/>
              </a:rPr>
            </a:b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1385646" y="4455114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TimesNewRoman"/>
              </a:rPr>
              <a:t>答案：</a:t>
            </a:r>
            <a:r>
              <a:rPr lang="en-US" altLang="zh-CN" sz="4400" b="1" dirty="0">
                <a:solidFill>
                  <a:srgbClr val="FF0000"/>
                </a:solidFill>
                <a:latin typeface="TimesNewRoman"/>
              </a:rPr>
              <a:t>One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5556" y="526037"/>
            <a:ext cx="6480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5.4 </a:t>
            </a: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请对以下程序进行修改，用指针完成对数组元素的访问：</a:t>
            </a:r>
            <a:b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28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4355976" y="1196752"/>
            <a:ext cx="4572000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000" b="1" dirty="0">
                <a:latin typeface="TimesNewRoman"/>
              </a:rPr>
              <a:t>main ()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>
                <a:latin typeface="TimesNewRoman"/>
              </a:rPr>
              <a:t>{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 err="1">
                <a:latin typeface="TimesNewRoman"/>
              </a:rPr>
              <a:t>int</a:t>
            </a:r>
            <a:r>
              <a:rPr lang="en-US" altLang="zh-CN" sz="2000" b="1" dirty="0">
                <a:latin typeface="TimesNewRoman"/>
              </a:rPr>
              <a:t> data[12]={12,34,56,12,34,56,3,54,6,7,89,12};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 err="1">
                <a:latin typeface="TimesNewRoman"/>
              </a:rPr>
              <a:t>int</a:t>
            </a:r>
            <a:r>
              <a:rPr lang="en-US" altLang="zh-CN" sz="2000" b="1" dirty="0">
                <a:latin typeface="TimesNewRoman"/>
              </a:rPr>
              <a:t> </a:t>
            </a:r>
            <a:r>
              <a:rPr lang="en-US" altLang="zh-CN" sz="2000" b="1" dirty="0" err="1">
                <a:latin typeface="TimesNewRoman"/>
              </a:rPr>
              <a:t>i,sum</a:t>
            </a:r>
            <a:r>
              <a:rPr lang="en-US" altLang="zh-CN" sz="2000" b="1" dirty="0">
                <a:latin typeface="TimesNewRoman"/>
              </a:rPr>
              <a:t>;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 err="1">
                <a:latin typeface="TimesNewRoman"/>
              </a:rPr>
              <a:t>int</a:t>
            </a:r>
            <a:r>
              <a:rPr lang="en-US" altLang="zh-CN" sz="2000" b="1" dirty="0">
                <a:latin typeface="TimesNewRoman"/>
              </a:rPr>
              <a:t> *p;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>
                <a:latin typeface="TimesNewRoman"/>
              </a:rPr>
              <a:t>sum=0;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>
                <a:latin typeface="TimesNewRoman"/>
              </a:rPr>
              <a:t>p=data;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>
                <a:latin typeface="TimesNewRoman"/>
              </a:rPr>
              <a:t>	for (</a:t>
            </a:r>
            <a:r>
              <a:rPr lang="en-US" altLang="zh-CN" sz="2000" b="1" dirty="0" err="1">
                <a:latin typeface="TimesNewRoman"/>
              </a:rPr>
              <a:t>i</a:t>
            </a:r>
            <a:r>
              <a:rPr lang="en-US" altLang="zh-CN" sz="2000" b="1" dirty="0">
                <a:latin typeface="TimesNewRoman"/>
              </a:rPr>
              <a:t>=0;i&lt;12;i++)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>
                <a:latin typeface="TimesNewRoman"/>
              </a:rPr>
              <a:t>	{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>
                <a:latin typeface="TimesNewRoman"/>
              </a:rPr>
              <a:t>		sum+=*p;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>
                <a:latin typeface="TimesNewRoman"/>
              </a:rPr>
              <a:t>		p++;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>
                <a:latin typeface="TimesNewRoman"/>
              </a:rPr>
              <a:t>	}</a:t>
            </a:r>
            <a:br>
              <a:rPr lang="en-US" altLang="zh-CN" sz="2000" b="1" dirty="0">
                <a:latin typeface="TimesNewRoman"/>
              </a:rPr>
            </a:br>
            <a:r>
              <a:rPr lang="en-US" altLang="zh-CN" sz="2000" b="1" dirty="0" err="1">
                <a:latin typeface="TimesNewRoman"/>
              </a:rPr>
              <a:t>printf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000" b="1" dirty="0">
                <a:latin typeface="TimesNewRoman"/>
                <a:ea typeface="SimSun" panose="02010600030101010101" pitchFamily="2" charset="-122"/>
              </a:rPr>
              <a:t>"The sum is %d\n"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， </a:t>
            </a:r>
            <a:r>
              <a:rPr lang="en-US" altLang="zh-CN" sz="2000" b="1" dirty="0">
                <a:latin typeface="TimesNewRoman"/>
                <a:ea typeface="SimSun" panose="02010600030101010101" pitchFamily="2" charset="-122"/>
              </a:rPr>
              <a:t>sum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000" b="1" dirty="0">
                <a:latin typeface="TimesNewRoman"/>
                <a:ea typeface="SimSun" panose="02010600030101010101" pitchFamily="2" charset="-122"/>
              </a:rPr>
              <a:t>;</a:t>
            </a:r>
          </a:p>
          <a:p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return 0;</a:t>
            </a:r>
            <a:br>
              <a:rPr lang="en-US" altLang="zh-CN" sz="20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000" b="1" dirty="0">
                <a:latin typeface="TimesNewRoman"/>
                <a:ea typeface="SimSun" panose="02010600030101010101" pitchFamily="2" charset="-122"/>
              </a:rPr>
              <a:t>}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163102" y="1844824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 main</a:t>
            </a: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()</a:t>
            </a:r>
            <a:br>
              <a:rPr lang="en-US" altLang="zh-CN" sz="20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{</a:t>
            </a:r>
            <a:br>
              <a:rPr lang="en-US" altLang="zh-CN" sz="20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000" b="1" dirty="0" err="1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 </a:t>
            </a: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data[12]={12,34,56,12,34,56,3,</a:t>
            </a:r>
          </a:p>
          <a:p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54,6,7,89,12};</a:t>
            </a:r>
            <a:br>
              <a:rPr lang="en-US" altLang="zh-CN" sz="20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000" b="1" dirty="0" err="1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int</a:t>
            </a: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 </a:t>
            </a:r>
            <a:r>
              <a:rPr lang="en-US" altLang="zh-CN" sz="2000" b="1" dirty="0" err="1">
                <a:latin typeface="TimesNewRoman"/>
                <a:ea typeface="SimHei" panose="02010609060101010101" pitchFamily="49" charset="-122"/>
              </a:rPr>
              <a:t>i,sum</a:t>
            </a: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;</a:t>
            </a:r>
            <a:br>
              <a:rPr lang="en-US" altLang="zh-CN" sz="20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	sum=0;</a:t>
            </a:r>
            <a:br>
              <a:rPr lang="en-US" altLang="zh-CN" sz="20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for</a:t>
            </a: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(</a:t>
            </a:r>
            <a:r>
              <a:rPr lang="en-US" altLang="zh-CN" sz="2000" b="1" dirty="0" err="1">
                <a:latin typeface="TimesNewRoman"/>
                <a:ea typeface="SimHei" panose="02010609060101010101" pitchFamily="49" charset="-122"/>
              </a:rPr>
              <a:t>i</a:t>
            </a: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=0;i&lt;12;i++)</a:t>
            </a:r>
            <a:br>
              <a:rPr lang="en-US" altLang="zh-CN" sz="20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		sum+=data[</a:t>
            </a:r>
            <a:r>
              <a:rPr lang="en-US" altLang="zh-CN" sz="2000" b="1" dirty="0" err="1">
                <a:latin typeface="TimesNewRoman"/>
                <a:ea typeface="SimHei" panose="02010609060101010101" pitchFamily="49" charset="-122"/>
              </a:rPr>
              <a:t>i</a:t>
            </a: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];</a:t>
            </a:r>
            <a:br>
              <a:rPr lang="en-US" altLang="zh-CN" sz="20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000" b="1" dirty="0" err="1">
                <a:latin typeface="TimesNewRoman"/>
                <a:ea typeface="SimHei" panose="02010609060101010101" pitchFamily="49" charset="-122"/>
              </a:rPr>
              <a:t>printf</a:t>
            </a: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("The sum is %d\</a:t>
            </a:r>
            <a:r>
              <a:rPr lang="en-US" altLang="zh-CN" sz="2000" b="1" dirty="0" err="1">
                <a:latin typeface="TimesNewRoman"/>
                <a:ea typeface="SimHei" panose="02010609060101010101" pitchFamily="49" charset="-122"/>
              </a:rPr>
              <a:t>n",sum</a:t>
            </a: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);</a:t>
            </a:r>
          </a:p>
          <a:p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	return 0;</a:t>
            </a:r>
            <a:br>
              <a:rPr lang="en-US" altLang="zh-CN" sz="20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000" b="1" dirty="0">
                <a:latin typeface="TimesNewRoman"/>
                <a:ea typeface="SimHei" panose="02010609060101010101" pitchFamily="49" charset="-122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609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578937"/>
            <a:ext cx="79208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5.5 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指出并更正以下程序的错误。</a:t>
            </a:r>
            <a:b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main 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()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{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char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 data[]="There are some mistakes in the program";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char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 *point;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char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 array[30];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400" b="1" dirty="0" err="1">
                <a:solidFill>
                  <a:srgbClr val="00B050"/>
                </a:solidFill>
                <a:latin typeface="TimesNewRoman"/>
                <a:ea typeface="SimHei" panose="02010609060101010101" pitchFamily="49" charset="-122"/>
              </a:rPr>
              <a:t>int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 </a:t>
            </a:r>
            <a:r>
              <a:rPr lang="en-US" altLang="zh-CN" sz="2400" b="1" dirty="0" err="1">
                <a:latin typeface="TimesNewRoman"/>
                <a:ea typeface="SimHei" panose="02010609060101010101" pitchFamily="49" charset="-122"/>
              </a:rPr>
              <a:t>i,length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;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length=0;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400" b="1" dirty="0">
                <a:solidFill>
                  <a:srgbClr val="00FF99"/>
                </a:solidFill>
                <a:latin typeface="TimesNewRoman"/>
                <a:ea typeface="SimHei" panose="02010609060101010101" pitchFamily="49" charset="-122"/>
              </a:rPr>
              <a:t>while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(data[1ength]!='\0')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	length++;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400" b="1" dirty="0">
                <a:solidFill>
                  <a:srgbClr val="00FF99"/>
                </a:solidFill>
                <a:latin typeface="TimesNewRoman"/>
                <a:ea typeface="SimHei" panose="02010609060101010101" pitchFamily="49" charset="-122"/>
              </a:rPr>
              <a:t>for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(</a:t>
            </a:r>
            <a:r>
              <a:rPr lang="en-US" altLang="zh-CN" sz="2400" b="1" dirty="0" err="1">
                <a:latin typeface="TimesNewRoman"/>
                <a:ea typeface="SimHei" panose="02010609060101010101" pitchFamily="49" charset="-122"/>
              </a:rPr>
              <a:t>i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=0;i&lt;</a:t>
            </a:r>
            <a:r>
              <a:rPr lang="en-US" altLang="zh-CN" sz="2400" b="1" dirty="0" err="1">
                <a:latin typeface="TimesNewRoman"/>
                <a:ea typeface="SimHei" panose="02010609060101010101" pitchFamily="49" charset="-122"/>
              </a:rPr>
              <a:t>length;i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++,point++)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	*point=data[</a:t>
            </a:r>
            <a:r>
              <a:rPr lang="en-US" altLang="zh-CN" sz="2400" b="1" dirty="0" err="1">
                <a:latin typeface="TimesNewRoman"/>
                <a:ea typeface="SimHei" panose="02010609060101010101" pitchFamily="49" charset="-122"/>
              </a:rPr>
              <a:t>i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];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array=point;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	</a:t>
            </a:r>
            <a:r>
              <a:rPr lang="en-US" altLang="zh-CN" sz="2400" b="1" dirty="0" err="1">
                <a:latin typeface="TimesNewRoman"/>
                <a:ea typeface="SimHei" panose="02010609060101010101" pitchFamily="49" charset="-122"/>
              </a:rPr>
              <a:t>printf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("%s\</a:t>
            </a:r>
            <a:r>
              <a:rPr lang="en-US" altLang="zh-CN" sz="2400" b="1" dirty="0" err="1">
                <a:latin typeface="TimesNewRoman"/>
                <a:ea typeface="SimHei" panose="02010609060101010101" pitchFamily="49" charset="-122"/>
              </a:rPr>
              <a:t>n",array</a:t>
            </a: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);</a:t>
            </a:r>
            <a:br>
              <a:rPr lang="en-US" altLang="zh-CN" sz="2400" b="1" dirty="0">
                <a:latin typeface="TimesNewRoman"/>
                <a:ea typeface="SimHei" panose="02010609060101010101" pitchFamily="49" charset="-122"/>
              </a:rPr>
            </a:br>
            <a:r>
              <a:rPr lang="en-US" altLang="zh-CN" sz="2400" b="1" dirty="0">
                <a:latin typeface="TimesNewRoman"/>
                <a:ea typeface="SimHei" panose="02010609060101010101" pitchFamily="49" charset="-122"/>
              </a:rPr>
              <a:t>}</a:t>
            </a:r>
            <a:br>
              <a:rPr lang="en-US" altLang="zh-CN" sz="24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24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zh-CN" altLang="en-US" sz="2400" b="1" dirty="0"/>
          </a:p>
        </p:txBody>
      </p:sp>
      <p:sp>
        <p:nvSpPr>
          <p:cNvPr id="3" name="KSO_Shape"/>
          <p:cNvSpPr>
            <a:spLocks/>
          </p:cNvSpPr>
          <p:nvPr/>
        </p:nvSpPr>
        <p:spPr bwMode="auto">
          <a:xfrm>
            <a:off x="1493658" y="3303544"/>
            <a:ext cx="3942438" cy="152474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216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</a:rPr>
              <a:t>Point</a:t>
            </a:r>
            <a:r>
              <a:rPr lang="zh-CN" altLang="en-US" sz="2400" b="1" dirty="0">
                <a:solidFill>
                  <a:srgbClr val="FFFFFF"/>
                </a:solidFill>
              </a:rPr>
              <a:t>指针没有初始化！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1277634" y="3879608"/>
            <a:ext cx="3582398" cy="1637624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216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</a:rPr>
              <a:t>Array</a:t>
            </a:r>
            <a:r>
              <a:rPr lang="zh-CN" altLang="en-US" sz="2400" b="1" dirty="0">
                <a:solidFill>
                  <a:srgbClr val="FFFFFF"/>
                </a:solidFill>
              </a:rPr>
              <a:t>数组名是常量，不能被修改</a:t>
            </a: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2007720" y="3951616"/>
            <a:ext cx="3500383" cy="152502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216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</a:rPr>
              <a:t>Array</a:t>
            </a:r>
            <a:r>
              <a:rPr lang="zh-CN" altLang="en-US" sz="2400" b="1" dirty="0">
                <a:solidFill>
                  <a:srgbClr val="FFFFFF"/>
                </a:solidFill>
              </a:rPr>
              <a:t>数组长度小于</a:t>
            </a:r>
            <a:r>
              <a:rPr lang="en-US" altLang="zh-CN" sz="2400" b="1" dirty="0">
                <a:solidFill>
                  <a:srgbClr val="FFFFFF"/>
                </a:solidFill>
              </a:rPr>
              <a:t>data</a:t>
            </a:r>
            <a:r>
              <a:rPr lang="zh-CN" altLang="en-US" sz="2400" b="1" dirty="0">
                <a:solidFill>
                  <a:srgbClr val="FFFFFF"/>
                </a:solidFill>
              </a:rPr>
              <a:t>存储的字符串长度</a:t>
            </a:r>
          </a:p>
        </p:txBody>
      </p:sp>
    </p:spTree>
    <p:extLst>
      <p:ext uri="{BB962C8B-B14F-4D97-AF65-F5344CB8AC3E}">
        <p14:creationId xmlns:p14="http://schemas.microsoft.com/office/powerpoint/2010/main" val="36218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692696"/>
            <a:ext cx="82089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NewRoman"/>
              </a:rPr>
              <a:t>main</a:t>
            </a:r>
            <a:r>
              <a:rPr lang="en-US" altLang="zh-CN" sz="2400" b="1" dirty="0">
                <a:latin typeface="TimesNewRoman"/>
              </a:rPr>
              <a:t>()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{</a:t>
            </a:r>
            <a:br>
              <a:rPr lang="en-US" altLang="zh-CN" sz="2400" b="1" dirty="0">
                <a:latin typeface="TimesNewRoman"/>
              </a:rPr>
            </a:br>
            <a:r>
              <a:rPr lang="en-US" altLang="zh-CN" sz="2400" b="1" dirty="0">
                <a:latin typeface="TimesNewRoman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char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 data[]="there are some mistakes in the program";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char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 *point;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char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 array[100];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定义一个数组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400" b="1" dirty="0" err="1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int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 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i,length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length=0;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while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(data[length]!='\0')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求字符串的长度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length++;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point=array;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给指针赋首地址，主要修改部分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for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i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=0;i&lt;=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length;i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++,point++)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输出字符串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zh-CN" altLang="en-US" sz="2400" b="1" dirty="0">
                <a:latin typeface="TimesNewRoman"/>
                <a:ea typeface="SimSun" panose="02010600030101010101" pitchFamily="2" charset="-122"/>
              </a:rPr>
              <a:t>*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point=data[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i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];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("%s\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</a:rPr>
              <a:t>n",array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</a:rPr>
              <a:t>}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</a:rPr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637116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6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84A5F"/>
      </a:accent1>
      <a:accent2>
        <a:srgbClr val="4F6B6F"/>
      </a:accent2>
      <a:accent3>
        <a:srgbClr val="8B695B"/>
      </a:accent3>
      <a:accent4>
        <a:srgbClr val="76677F"/>
      </a:accent4>
      <a:accent5>
        <a:srgbClr val="3E522C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A000120151104A03PPBG</Template>
  <TotalTime>608</TotalTime>
  <Words>601</Words>
  <Application>Microsoft Office PowerPoint</Application>
  <PresentationFormat>全屏显示(4:3)</PresentationFormat>
  <Paragraphs>86</Paragraphs>
  <Slides>22</Slides>
  <Notes>2</Notes>
  <HiddenSlides>12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TimesNewRoman</vt:lpstr>
      <vt:lpstr>SimHei</vt:lpstr>
      <vt:lpstr>SimSun</vt:lpstr>
      <vt:lpstr>SimSun</vt:lpstr>
      <vt:lpstr>微软雅黑</vt:lpstr>
      <vt:lpstr>幼圆</vt:lpstr>
      <vt:lpstr>Arial</vt:lpstr>
      <vt:lpstr>Calibri</vt:lpstr>
      <vt:lpstr>Symbol</vt:lpstr>
      <vt:lpstr>Wingdings</vt:lpstr>
      <vt:lpstr>A000120140530A99PPBG</vt:lpstr>
      <vt:lpstr>指针课堂练习题2</vt:lpstr>
      <vt:lpstr>教材第五章作业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一维数组</dc:title>
  <dc:creator>bo dai</dc:creator>
  <cp:lastModifiedBy>dai bo</cp:lastModifiedBy>
  <cp:revision>60</cp:revision>
  <dcterms:created xsi:type="dcterms:W3CDTF">2015-02-06T09:03:23Z</dcterms:created>
  <dcterms:modified xsi:type="dcterms:W3CDTF">2018-11-06T07:19:40Z</dcterms:modified>
</cp:coreProperties>
</file>