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9"/>
  </p:notesMasterIdLst>
  <p:sldIdLst>
    <p:sldId id="256" r:id="rId2"/>
    <p:sldId id="280" r:id="rId3"/>
    <p:sldId id="281" r:id="rId4"/>
    <p:sldId id="282" r:id="rId5"/>
    <p:sldId id="257" r:id="rId6"/>
    <p:sldId id="259" r:id="rId7"/>
    <p:sldId id="278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00"/>
    <a:srgbClr val="FFCCFF"/>
    <a:srgbClr val="FF66FF"/>
    <a:srgbClr val="99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91" autoAdjust="0"/>
  </p:normalViewPr>
  <p:slideViewPr>
    <p:cSldViewPr>
      <p:cViewPr varScale="1">
        <p:scale>
          <a:sx n="98" d="100"/>
          <a:sy n="98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5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2846610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5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031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831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46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569886" y="3372002"/>
            <a:ext cx="4605856" cy="49951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+mj-ea"/>
                <a:ea typeface="+mj-ea"/>
              </a:rPr>
              <a:t>上机实验</a:t>
            </a:r>
            <a:endParaRPr lang="zh-CN" altLang="zh-CN" sz="2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第五章 指针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1880" y="515719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电子科技大学</a:t>
            </a:r>
            <a:r>
              <a:rPr lang="en-US" altLang="zh-CN" b="1" dirty="0"/>
              <a:t>.</a:t>
            </a:r>
            <a:r>
              <a:rPr lang="zh-CN" altLang="en-US" b="1" dirty="0"/>
              <a:t>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1143000"/>
          </a:xfrm>
        </p:spPr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7772400" cy="5805264"/>
          </a:xfrm>
        </p:spPr>
        <p:txBody>
          <a:bodyPr/>
          <a:lstStyle/>
          <a:p>
            <a:r>
              <a:rPr lang="zh-CN" altLang="en-US" b="1" dirty="0"/>
              <a:t>文件操作：</a:t>
            </a:r>
            <a:r>
              <a:rPr lang="zh-CN" altLang="en-US" b="1" dirty="0">
                <a:solidFill>
                  <a:srgbClr val="0070C0"/>
                </a:solidFill>
              </a:rPr>
              <a:t>读，写文件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单字符输入输出</a:t>
            </a:r>
            <a:r>
              <a:rPr lang="en-US" altLang="zh-CN" sz="2400" b="1" dirty="0" err="1"/>
              <a:t>getc,putc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读文件操作</a:t>
            </a:r>
            <a:endParaRPr lang="en-US" altLang="zh-CN" sz="2400" b="1" dirty="0"/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File *in=</a:t>
            </a:r>
            <a:r>
              <a:rPr lang="en-US" altLang="zh-CN" sz="2400" b="1" dirty="0" err="1"/>
              <a:t>fopen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name,”r</a:t>
            </a:r>
            <a:r>
              <a:rPr lang="en-US" altLang="zh-CN" sz="2400" b="1" dirty="0"/>
              <a:t>”);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if(!in){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(“open file error”\</a:t>
            </a:r>
            <a:r>
              <a:rPr lang="en-US" altLang="zh-CN" sz="2400" b="1" dirty="0" err="1"/>
              <a:t>n”,return</a:t>
            </a:r>
            <a:r>
              <a:rPr lang="en-US" altLang="zh-CN" sz="2400" b="1" dirty="0"/>
              <a:t> -1;};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char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getc</a:t>
            </a:r>
            <a:r>
              <a:rPr lang="en-US" altLang="zh-CN" sz="2400" b="1" dirty="0"/>
              <a:t>(in);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fclose</a:t>
            </a:r>
            <a:r>
              <a:rPr lang="en-US" altLang="zh-CN" sz="2400" b="1" dirty="0"/>
              <a:t>(in);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写文件操作</a:t>
            </a:r>
            <a:endParaRPr lang="en-US" altLang="zh-CN" sz="2400" b="1" dirty="0"/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File *out=</a:t>
            </a:r>
            <a:r>
              <a:rPr lang="en-US" altLang="zh-CN" sz="2400" b="1" dirty="0" err="1"/>
              <a:t>fopen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name,”w</a:t>
            </a:r>
            <a:r>
              <a:rPr lang="en-US" altLang="zh-CN" sz="2400" b="1" dirty="0"/>
              <a:t>”);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if(!out){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(“open file error”\</a:t>
            </a:r>
            <a:r>
              <a:rPr lang="en-US" altLang="zh-CN" sz="2400" b="1" dirty="0" err="1"/>
              <a:t>n”,return</a:t>
            </a:r>
            <a:r>
              <a:rPr lang="en-US" altLang="zh-CN" sz="2400" b="1" dirty="0"/>
              <a:t> -1;};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char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=‘a’;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putc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ch,out</a:t>
            </a:r>
            <a:r>
              <a:rPr lang="en-US" altLang="zh-CN" sz="2400" b="1" dirty="0"/>
              <a:t>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fclose</a:t>
            </a:r>
            <a:r>
              <a:rPr lang="en-US" altLang="zh-CN" sz="2400" b="1" dirty="0"/>
              <a:t>(out);</a:t>
            </a:r>
          </a:p>
          <a:p>
            <a:pPr marL="1100137" lvl="2" indent="-457200">
              <a:buFont typeface="+mj-lt"/>
              <a:buAutoNum type="arabicPeriod"/>
            </a:pPr>
            <a:endParaRPr lang="en-US" altLang="zh-CN" sz="2400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592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1143000"/>
          </a:xfrm>
        </p:spPr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7772400" cy="5805264"/>
          </a:xfrm>
        </p:spPr>
        <p:txBody>
          <a:bodyPr/>
          <a:lstStyle/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单字符输入输出</a:t>
            </a:r>
            <a:r>
              <a:rPr lang="en-US" altLang="zh-CN" sz="2400" b="1" dirty="0" err="1"/>
              <a:t>getc,puts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按文件行输入输出</a:t>
            </a:r>
            <a:r>
              <a:rPr lang="en-US" altLang="zh-CN" sz="2400" b="1" dirty="0" err="1">
                <a:solidFill>
                  <a:srgbClr val="0070C0"/>
                </a:solidFill>
              </a:rPr>
              <a:t>fgets,fputs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函数原型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char * </a:t>
            </a:r>
            <a:r>
              <a:rPr lang="en-US" altLang="zh-CN" sz="2400" b="1" dirty="0" err="1"/>
              <a:t>fgets</a:t>
            </a:r>
            <a:r>
              <a:rPr lang="en-US" altLang="zh-CN" sz="2400" b="1" dirty="0"/>
              <a:t>(char *</a:t>
            </a:r>
            <a:r>
              <a:rPr lang="en-US" altLang="zh-CN" sz="2400" b="1" dirty="0" err="1"/>
              <a:t>str,int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length,FILE</a:t>
            </a:r>
            <a:r>
              <a:rPr lang="en-US" altLang="zh-CN" sz="2400" b="1" dirty="0"/>
              <a:t> *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);</a:t>
            </a:r>
          </a:p>
          <a:p>
            <a:pPr marL="1443037" lvl="3" indent="-457200">
              <a:buFont typeface="+mj-lt"/>
              <a:buAutoNum type="arabicPeriod"/>
            </a:pPr>
            <a:r>
              <a:rPr lang="zh-CN" altLang="en-US" sz="2400" b="1" dirty="0"/>
              <a:t>函数功能：从</a:t>
            </a:r>
            <a:r>
              <a:rPr lang="en-US" altLang="zh-CN" sz="2400" b="1" dirty="0" err="1"/>
              <a:t>fp</a:t>
            </a:r>
            <a:r>
              <a:rPr lang="zh-CN" altLang="en-US" sz="2400" b="1" dirty="0"/>
              <a:t>指向的打开文件中读出字符串到</a:t>
            </a:r>
            <a:r>
              <a:rPr lang="en-US" altLang="zh-CN" sz="2400" b="1" dirty="0" err="1"/>
              <a:t>str</a:t>
            </a:r>
            <a:r>
              <a:rPr lang="zh-CN" altLang="en-US" sz="2400" b="1" dirty="0"/>
              <a:t>中，直到读入换行符或者</a:t>
            </a:r>
            <a:r>
              <a:rPr lang="en-US" altLang="zh-CN" sz="2400" b="1" dirty="0"/>
              <a:t>length-1</a:t>
            </a:r>
            <a:r>
              <a:rPr lang="zh-CN" altLang="en-US" sz="2400" b="1" dirty="0"/>
              <a:t>个字符为止。如果读入的是换行符，用</a:t>
            </a:r>
            <a:r>
              <a:rPr lang="en-US" altLang="zh-CN" sz="2400" b="1" dirty="0"/>
              <a:t>NULL</a:t>
            </a:r>
            <a:r>
              <a:rPr lang="zh-CN" altLang="en-US" sz="2400" b="1" dirty="0"/>
              <a:t>作为</a:t>
            </a:r>
            <a:r>
              <a:rPr lang="en-US" altLang="zh-CN" sz="2400" b="1" dirty="0" err="1"/>
              <a:t>str</a:t>
            </a:r>
            <a:r>
              <a:rPr lang="zh-CN" altLang="en-US" sz="2400" b="1" dirty="0"/>
              <a:t>的字符串结束符。</a:t>
            </a:r>
            <a:endParaRPr lang="en-US" altLang="zh-CN" sz="2400" b="1" dirty="0"/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fputs</a:t>
            </a:r>
            <a:r>
              <a:rPr lang="en-US" altLang="zh-CN" sz="2400" b="1" dirty="0"/>
              <a:t>(char *</a:t>
            </a:r>
            <a:r>
              <a:rPr lang="en-US" altLang="zh-CN" sz="2400" b="1" dirty="0" err="1"/>
              <a:t>str,FILE</a:t>
            </a:r>
            <a:r>
              <a:rPr lang="en-US" altLang="zh-CN" sz="2400" b="1" dirty="0"/>
              <a:t> *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);</a:t>
            </a:r>
          </a:p>
          <a:p>
            <a:pPr marL="1443037" lvl="3" indent="-457200">
              <a:buFont typeface="+mj-lt"/>
              <a:buAutoNum type="arabicPeriod"/>
            </a:pPr>
            <a:r>
              <a:rPr lang="zh-CN" altLang="en-US" sz="2400" b="1" dirty="0"/>
              <a:t>向指定文件写入字符串，操作成功返回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，否则返回非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值。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读写文件操作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1100137" lvl="2" indent="-457200">
              <a:buFont typeface="+mj-lt"/>
              <a:buAutoNum type="arabicPeriod"/>
            </a:pPr>
            <a:endParaRPr lang="en-US" altLang="zh-CN" sz="2400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834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1143000"/>
          </a:xfrm>
        </p:spPr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7772400" cy="5805264"/>
          </a:xfrm>
        </p:spPr>
        <p:txBody>
          <a:bodyPr/>
          <a:lstStyle/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单字符输入输出</a:t>
            </a:r>
            <a:r>
              <a:rPr lang="en-US" altLang="zh-CN" sz="2400" b="1" dirty="0" err="1"/>
              <a:t>getc,puts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按文件行输入输出</a:t>
            </a:r>
            <a:r>
              <a:rPr lang="en-US" altLang="zh-CN" sz="2400" b="1" dirty="0" err="1">
                <a:solidFill>
                  <a:srgbClr val="0070C0"/>
                </a:solidFill>
              </a:rPr>
              <a:t>fgets,fputs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函数原型</a:t>
            </a:r>
            <a:endParaRPr lang="en-US" altLang="zh-CN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读文件操作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File *in=</a:t>
            </a:r>
            <a:r>
              <a:rPr lang="en-US" altLang="zh-CN" sz="2400" b="1" dirty="0" err="1"/>
              <a:t>fopen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name,”r</a:t>
            </a:r>
            <a:r>
              <a:rPr lang="en-US" altLang="zh-CN" sz="2400" b="1" dirty="0"/>
              <a:t>”);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if(!in){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(“open file error”\</a:t>
            </a:r>
            <a:r>
              <a:rPr lang="en-US" altLang="zh-CN" sz="2400" b="1" dirty="0" err="1"/>
              <a:t>n”,return</a:t>
            </a:r>
            <a:r>
              <a:rPr lang="en-US" altLang="zh-CN" sz="2400" b="1" dirty="0"/>
              <a:t> -1;};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fgets</a:t>
            </a:r>
            <a:r>
              <a:rPr lang="en-US" altLang="zh-CN" sz="2400" b="1" dirty="0"/>
              <a:t>(str,100,in);</a:t>
            </a:r>
            <a:r>
              <a:rPr lang="en-US" altLang="zh-CN" sz="2400" b="1" dirty="0">
                <a:solidFill>
                  <a:srgbClr val="00FF99"/>
                </a:solidFill>
              </a:rPr>
              <a:t>//</a:t>
            </a:r>
            <a:r>
              <a:rPr lang="en-US" altLang="zh-CN" sz="2400" b="1" dirty="0" err="1">
                <a:solidFill>
                  <a:srgbClr val="00FF99"/>
                </a:solidFill>
              </a:rPr>
              <a:t>str</a:t>
            </a:r>
            <a:r>
              <a:rPr lang="zh-CN" altLang="en-US" sz="2400" b="1" dirty="0">
                <a:solidFill>
                  <a:srgbClr val="00FF99"/>
                </a:solidFill>
              </a:rPr>
              <a:t>是字符数组</a:t>
            </a:r>
            <a:endParaRPr lang="en-US" altLang="zh-CN" sz="2400" b="1" dirty="0">
              <a:solidFill>
                <a:srgbClr val="00FF99"/>
              </a:solidFill>
            </a:endParaRP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fclose</a:t>
            </a:r>
            <a:r>
              <a:rPr lang="en-US" altLang="zh-CN" sz="2400" b="1" dirty="0"/>
              <a:t>(in);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写文件操作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File *out=</a:t>
            </a:r>
            <a:r>
              <a:rPr lang="en-US" altLang="zh-CN" sz="2400" b="1" dirty="0" err="1"/>
              <a:t>fopen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name,”w</a:t>
            </a:r>
            <a:r>
              <a:rPr lang="en-US" altLang="zh-CN" sz="2400" b="1" dirty="0"/>
              <a:t>”);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/>
              <a:t>if(!out){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(“open file error”\</a:t>
            </a:r>
            <a:r>
              <a:rPr lang="en-US" altLang="zh-CN" sz="2400" b="1" dirty="0" err="1"/>
              <a:t>n”,return</a:t>
            </a:r>
            <a:r>
              <a:rPr lang="en-US" altLang="zh-CN" sz="2400" b="1" dirty="0"/>
              <a:t> -1;};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fputs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str,out</a:t>
            </a:r>
            <a:r>
              <a:rPr lang="en-US" altLang="zh-CN" sz="2400" b="1" dirty="0"/>
              <a:t>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fclose</a:t>
            </a:r>
            <a:r>
              <a:rPr lang="en-US" altLang="zh-CN" sz="2400" b="1" dirty="0"/>
              <a:t>(out);</a:t>
            </a:r>
          </a:p>
          <a:p>
            <a:pPr marL="1100137" lvl="2" indent="-457200">
              <a:buFont typeface="+mj-lt"/>
              <a:buAutoNum type="arabicPeriod"/>
            </a:pPr>
            <a:endParaRPr lang="en-US" altLang="zh-CN" sz="2400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26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5862"/>
            <a:ext cx="7772400" cy="1143000"/>
          </a:xfrm>
        </p:spPr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847" y="836712"/>
            <a:ext cx="7772400" cy="5832648"/>
          </a:xfrm>
        </p:spPr>
        <p:txBody>
          <a:bodyPr>
            <a:normAutofit lnSpcReduction="10000"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单字符输入输出</a:t>
            </a:r>
            <a:r>
              <a:rPr lang="en-US" altLang="zh-CN" sz="2400" b="1" dirty="0" err="1"/>
              <a:t>getc,puts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按文件行输入输出</a:t>
            </a:r>
            <a:r>
              <a:rPr lang="en-US" altLang="zh-CN" sz="2400" b="1" dirty="0" err="1"/>
              <a:t>fgets,fputs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数据块输入输出</a:t>
            </a:r>
            <a:r>
              <a:rPr lang="en-US" altLang="zh-CN" sz="2400" b="1" dirty="0" err="1">
                <a:solidFill>
                  <a:srgbClr val="0070C0"/>
                </a:solidFill>
              </a:rPr>
              <a:t>fread,fwrite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函数原型</a:t>
            </a:r>
            <a:endParaRPr lang="en-US" altLang="zh-CN" sz="2400" b="1" dirty="0"/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fread</a:t>
            </a:r>
            <a:r>
              <a:rPr lang="en-US" altLang="zh-CN" sz="2400" b="1" dirty="0"/>
              <a:t>(void *</a:t>
            </a:r>
            <a:r>
              <a:rPr lang="en-US" altLang="zh-CN" sz="2400" b="1" dirty="0" err="1"/>
              <a:t>buffer,int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size,int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n,FILE</a:t>
            </a:r>
            <a:r>
              <a:rPr lang="en-US" altLang="zh-CN" sz="2400" b="1" dirty="0"/>
              <a:t> *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);</a:t>
            </a:r>
          </a:p>
          <a:p>
            <a:pPr marL="1443037" lvl="3" indent="-457200">
              <a:buFont typeface="+mj-lt"/>
              <a:buAutoNum type="arabicPeriod"/>
            </a:pPr>
            <a:r>
              <a:rPr lang="zh-CN" altLang="en-US" sz="2400" b="1" dirty="0"/>
              <a:t>将</a:t>
            </a:r>
            <a:r>
              <a:rPr lang="en-US" altLang="zh-CN" sz="2400" b="1" dirty="0" err="1"/>
              <a:t>fp</a:t>
            </a:r>
            <a:r>
              <a:rPr lang="zh-CN" altLang="en-US" sz="2400" b="1" dirty="0"/>
              <a:t>文件指针指向的数据按照</a:t>
            </a:r>
            <a:r>
              <a:rPr lang="en-US" altLang="zh-CN" sz="2400" b="1" dirty="0"/>
              <a:t>size*n</a:t>
            </a:r>
            <a:r>
              <a:rPr lang="zh-CN" altLang="en-US" sz="2400" b="1" dirty="0"/>
              <a:t>的字节数读入到</a:t>
            </a:r>
            <a:r>
              <a:rPr lang="en-US" altLang="zh-CN" sz="2400" b="1" dirty="0"/>
              <a:t>buffer</a:t>
            </a:r>
            <a:r>
              <a:rPr lang="zh-CN" altLang="en-US" sz="2400" b="1" dirty="0"/>
              <a:t>中，也就是将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size</a:t>
            </a:r>
            <a:r>
              <a:rPr lang="zh-CN" altLang="en-US" sz="2400" b="1" dirty="0"/>
              <a:t>大小的数据连续写入</a:t>
            </a:r>
            <a:r>
              <a:rPr lang="en-US" altLang="zh-CN" sz="2400" b="1" dirty="0"/>
              <a:t>buffer</a:t>
            </a:r>
            <a:r>
              <a:rPr lang="zh-CN" altLang="en-US" sz="2400" b="1" dirty="0"/>
              <a:t>中</a:t>
            </a:r>
            <a:endParaRPr lang="en-US" altLang="zh-CN" sz="2400" b="1" dirty="0"/>
          </a:p>
          <a:p>
            <a:pPr marL="1100137" lvl="2" indent="-457200">
              <a:buFont typeface="+mj-lt"/>
              <a:buAutoNum type="arabicPeriod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fwrite</a:t>
            </a:r>
            <a:r>
              <a:rPr lang="en-US" altLang="zh-CN" sz="2400" b="1" dirty="0"/>
              <a:t>(void * </a:t>
            </a:r>
            <a:r>
              <a:rPr lang="en-US" altLang="zh-CN" sz="2400" b="1" dirty="0" err="1"/>
              <a:t>buffer,int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size,int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n,FILE</a:t>
            </a:r>
            <a:r>
              <a:rPr lang="en-US" altLang="zh-CN" sz="2400" b="1" dirty="0"/>
              <a:t> *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);</a:t>
            </a:r>
          </a:p>
          <a:p>
            <a:pPr marL="1443037" lvl="3" indent="-457200">
              <a:buFont typeface="+mj-lt"/>
              <a:buAutoNum type="arabicPeriod"/>
            </a:pPr>
            <a:r>
              <a:rPr lang="zh-CN" altLang="en-US" sz="2400" b="1" dirty="0"/>
              <a:t>将数据写入</a:t>
            </a:r>
            <a:r>
              <a:rPr lang="en-US" altLang="zh-CN" sz="2400" b="1" dirty="0" err="1"/>
              <a:t>fp</a:t>
            </a:r>
            <a:r>
              <a:rPr lang="zh-CN" altLang="en-US" sz="2400" b="1" dirty="0"/>
              <a:t>所指文件位置中，写入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size</a:t>
            </a:r>
            <a:r>
              <a:rPr lang="zh-CN" altLang="en-US" sz="2400" b="1" dirty="0"/>
              <a:t>大小的数据。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读写文件操作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注意：数据可以不是字符，数据可以是构造的数据类型，比如</a:t>
            </a:r>
            <a:r>
              <a:rPr lang="en-US" altLang="zh-CN" sz="2400" b="1" dirty="0" err="1">
                <a:solidFill>
                  <a:srgbClr val="0070C0"/>
                </a:solidFill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</a:rPr>
              <a:t>类型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69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5862"/>
            <a:ext cx="7772400" cy="1143000"/>
          </a:xfrm>
        </p:spPr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5847" y="836712"/>
            <a:ext cx="7772400" cy="5832648"/>
          </a:xfrm>
        </p:spPr>
        <p:txBody>
          <a:bodyPr/>
          <a:lstStyle/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单字符输入输出</a:t>
            </a:r>
            <a:r>
              <a:rPr lang="en-US" altLang="zh-CN" sz="2400" b="1" dirty="0" err="1"/>
              <a:t>getc,puts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按文件行输入输出</a:t>
            </a:r>
            <a:r>
              <a:rPr lang="en-US" altLang="zh-CN" sz="2400" b="1" dirty="0" err="1"/>
              <a:t>fgets,fputs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数据块输入输出</a:t>
            </a:r>
            <a:r>
              <a:rPr lang="en-US" altLang="zh-CN" sz="2400" b="1" dirty="0" err="1"/>
              <a:t>fread,fwrite</a:t>
            </a:r>
            <a:endParaRPr lang="en-US" altLang="zh-CN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</a:rPr>
              <a:t>格式化输入输出</a:t>
            </a:r>
            <a:r>
              <a:rPr lang="en-US" altLang="zh-CN" sz="2400" b="1" dirty="0" err="1">
                <a:solidFill>
                  <a:srgbClr val="0070C0"/>
                </a:solidFill>
              </a:rPr>
              <a:t>fscanf,fprintf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函数原型</a:t>
            </a:r>
            <a:endParaRPr lang="en-US" altLang="zh-CN" sz="2400" b="1" dirty="0"/>
          </a:p>
          <a:p>
            <a:pPr marL="1100137" lvl="2" indent="-457200">
              <a:buFont typeface="+mj-lt"/>
              <a:buAutoNum type="arabicPeriod"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fscanf</a:t>
            </a:r>
            <a:r>
              <a:rPr lang="en-US" altLang="zh-CN" b="1" dirty="0"/>
              <a:t>(</a:t>
            </a:r>
            <a:r>
              <a:rPr lang="en-US" altLang="zh-CN" b="1" dirty="0" err="1"/>
              <a:t>FILe</a:t>
            </a:r>
            <a:r>
              <a:rPr lang="en-US" altLang="zh-CN" b="1" dirty="0"/>
              <a:t> *</a:t>
            </a:r>
            <a:r>
              <a:rPr lang="en-US" altLang="zh-CN" b="1" dirty="0" err="1"/>
              <a:t>fp,char</a:t>
            </a:r>
            <a:r>
              <a:rPr lang="en-US" altLang="zh-CN" b="1" dirty="0"/>
              <a:t> * </a:t>
            </a:r>
            <a:r>
              <a:rPr lang="en-US" altLang="zh-CN" b="1" dirty="0" err="1"/>
              <a:t>format,args</a:t>
            </a:r>
            <a:r>
              <a:rPr lang="en-US" altLang="zh-CN" b="1" dirty="0"/>
              <a:t>);</a:t>
            </a:r>
          </a:p>
          <a:p>
            <a:pPr marL="1100137" lvl="2" indent="-457200">
              <a:buFont typeface="+mj-lt"/>
              <a:buAutoNum type="arabicPeriod"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fprintf</a:t>
            </a:r>
            <a:r>
              <a:rPr lang="en-US" altLang="zh-CN" b="1" dirty="0"/>
              <a:t>(FILE </a:t>
            </a:r>
            <a:r>
              <a:rPr lang="zh-CN" altLang="en-US" b="1" dirty="0"/>
              <a:t>*</a:t>
            </a:r>
            <a:r>
              <a:rPr lang="en-US" altLang="zh-CN" b="1" dirty="0" err="1"/>
              <a:t>fp,char</a:t>
            </a:r>
            <a:r>
              <a:rPr lang="en-US" altLang="zh-CN" b="1" dirty="0"/>
              <a:t> *</a:t>
            </a:r>
            <a:r>
              <a:rPr lang="en-US" altLang="zh-CN" b="1" dirty="0" err="1"/>
              <a:t>format,args</a:t>
            </a:r>
            <a:r>
              <a:rPr lang="en-US" altLang="zh-CN" b="1" dirty="0"/>
              <a:t>);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400" b="1" dirty="0"/>
              <a:t>读写文件操作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5576" y="4581128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注意：每种读写文件方式要配对使用。比如我们用</a:t>
            </a:r>
            <a:r>
              <a:rPr lang="en-US" altLang="zh-CN" sz="2200" b="1" dirty="0" err="1"/>
              <a:t>fwrite</a:t>
            </a:r>
            <a:r>
              <a:rPr lang="zh-CN" altLang="en-US" sz="2200" b="1" dirty="0"/>
              <a:t>写的文件，就用</a:t>
            </a:r>
            <a:r>
              <a:rPr lang="en-US" altLang="zh-CN" sz="2200" b="1" dirty="0" err="1"/>
              <a:t>fread</a:t>
            </a:r>
            <a:r>
              <a:rPr lang="zh-CN" altLang="en-US" sz="2200" b="1" dirty="0"/>
              <a:t>读；用</a:t>
            </a:r>
            <a:r>
              <a:rPr lang="en-US" altLang="zh-CN" sz="2200" b="1" dirty="0" err="1"/>
              <a:t>fprintf</a:t>
            </a:r>
            <a:r>
              <a:rPr lang="zh-CN" altLang="en-US" sz="2200" b="1" dirty="0"/>
              <a:t>写的文件，就用</a:t>
            </a:r>
            <a:r>
              <a:rPr lang="en-US" altLang="zh-CN" sz="2200" b="1" dirty="0" err="1"/>
              <a:t>fscanf</a:t>
            </a:r>
            <a:r>
              <a:rPr lang="zh-CN" altLang="en-US" sz="2200" b="1" dirty="0"/>
              <a:t>读。</a:t>
            </a:r>
            <a:endParaRPr lang="en-US" altLang="zh-CN" sz="2200" b="1" dirty="0"/>
          </a:p>
          <a:p>
            <a:r>
              <a:rPr lang="zh-CN" altLang="en-US" sz="2200" b="1" dirty="0"/>
              <a:t>文件不要自己外部建立，应该通过文件操作函数建立。</a:t>
            </a:r>
          </a:p>
        </p:txBody>
      </p:sp>
    </p:spTree>
    <p:extLst>
      <p:ext uri="{BB962C8B-B14F-4D97-AF65-F5344CB8AC3E}">
        <p14:creationId xmlns:p14="http://schemas.microsoft.com/office/powerpoint/2010/main" val="28486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保存每个人的总成绩与平均成绩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814192" cy="4114800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2952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struct score</a:t>
            </a:r>
          </a:p>
          <a:p>
            <a:r>
              <a:rPr lang="zh-CN" altLang="en-US" b="1" dirty="0"/>
              <a:t>{</a:t>
            </a:r>
          </a:p>
          <a:p>
            <a:r>
              <a:rPr lang="zh-CN" altLang="en-US" b="1" dirty="0"/>
              <a:t>	int id;</a:t>
            </a:r>
          </a:p>
          <a:p>
            <a:r>
              <a:rPr lang="zh-CN" altLang="en-US" b="1" dirty="0"/>
              <a:t>	char name[50];</a:t>
            </a:r>
          </a:p>
          <a:p>
            <a:r>
              <a:rPr lang="zh-CN" altLang="en-US" b="1" dirty="0"/>
              <a:t>	float chinese;</a:t>
            </a:r>
          </a:p>
          <a:p>
            <a:r>
              <a:rPr lang="zh-CN" altLang="en-US" b="1" dirty="0"/>
              <a:t>	float math;</a:t>
            </a:r>
          </a:p>
          <a:p>
            <a:r>
              <a:rPr lang="zh-CN" altLang="en-US" b="1" dirty="0"/>
              <a:t>	float english;</a:t>
            </a:r>
          </a:p>
          <a:p>
            <a:r>
              <a:rPr lang="zh-CN" altLang="en-US" b="1" dirty="0"/>
              <a:t>}</a:t>
            </a:r>
            <a:r>
              <a:rPr lang="en-US" altLang="zh-CN" b="1" dirty="0"/>
              <a:t>score</a:t>
            </a:r>
            <a:r>
              <a:rPr lang="zh-CN" altLang="en-US" b="1" dirty="0"/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4211960" y="29249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struct score</a:t>
            </a:r>
          </a:p>
          <a:p>
            <a:r>
              <a:rPr lang="zh-CN" altLang="en-US" b="1" dirty="0"/>
              <a:t>{</a:t>
            </a:r>
          </a:p>
          <a:p>
            <a:r>
              <a:rPr lang="zh-CN" altLang="en-US" b="1" dirty="0"/>
              <a:t>	int id;</a:t>
            </a:r>
          </a:p>
          <a:p>
            <a:r>
              <a:rPr lang="zh-CN" altLang="en-US" b="1" dirty="0"/>
              <a:t>	char name[50];</a:t>
            </a:r>
          </a:p>
          <a:p>
            <a:r>
              <a:rPr lang="zh-CN" altLang="en-US" b="1" dirty="0"/>
              <a:t>	float chinese;</a:t>
            </a:r>
          </a:p>
          <a:p>
            <a:r>
              <a:rPr lang="zh-CN" altLang="en-US" b="1" dirty="0"/>
              <a:t>	float math;</a:t>
            </a:r>
          </a:p>
          <a:p>
            <a:r>
              <a:rPr lang="zh-CN" altLang="en-US" b="1" dirty="0"/>
              <a:t>	float english;</a:t>
            </a:r>
            <a:endParaRPr lang="en-US" altLang="zh-CN" b="1" dirty="0"/>
          </a:p>
          <a:p>
            <a:r>
              <a:rPr lang="en-US" altLang="zh-CN" b="1" dirty="0"/>
              <a:t>	float sum;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flost</a:t>
            </a:r>
            <a:r>
              <a:rPr lang="en-US" altLang="zh-CN" b="1" dirty="0"/>
              <a:t>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  <a:endParaRPr lang="zh-CN" altLang="en-US" b="1" dirty="0"/>
          </a:p>
          <a:p>
            <a:r>
              <a:rPr lang="zh-CN" altLang="en-US" b="1" dirty="0"/>
              <a:t>}</a:t>
            </a:r>
            <a:r>
              <a:rPr lang="en-US" altLang="zh-CN" b="1" dirty="0"/>
              <a:t>score</a:t>
            </a:r>
            <a:r>
              <a:rPr lang="zh-CN" altLang="en-US" b="1" dirty="0"/>
              <a:t>;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3563888" y="4365104"/>
            <a:ext cx="1224136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保存每个人的总成绩与平均成绩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814192" cy="4114800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2952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struct score</a:t>
            </a:r>
          </a:p>
          <a:p>
            <a:r>
              <a:rPr lang="zh-CN" altLang="en-US" b="1" dirty="0"/>
              <a:t>{</a:t>
            </a:r>
          </a:p>
          <a:p>
            <a:r>
              <a:rPr lang="zh-CN" altLang="en-US" b="1" dirty="0"/>
              <a:t>	int id;</a:t>
            </a:r>
          </a:p>
          <a:p>
            <a:r>
              <a:rPr lang="zh-CN" altLang="en-US" b="1" dirty="0"/>
              <a:t>	char name[50];</a:t>
            </a:r>
          </a:p>
          <a:p>
            <a:r>
              <a:rPr lang="zh-CN" altLang="en-US" b="1" dirty="0"/>
              <a:t>	float chinese;</a:t>
            </a:r>
          </a:p>
          <a:p>
            <a:r>
              <a:rPr lang="zh-CN" altLang="en-US" b="1" dirty="0"/>
              <a:t>	float math;</a:t>
            </a:r>
          </a:p>
          <a:p>
            <a:r>
              <a:rPr lang="zh-CN" altLang="en-US" b="1" dirty="0"/>
              <a:t>	float english;</a:t>
            </a:r>
          </a:p>
          <a:p>
            <a:r>
              <a:rPr lang="zh-CN" altLang="en-US" b="1" dirty="0"/>
              <a:t>}</a:t>
            </a:r>
            <a:r>
              <a:rPr lang="en-US" altLang="zh-CN" b="1" dirty="0"/>
              <a:t>score</a:t>
            </a:r>
            <a:r>
              <a:rPr lang="zh-CN" altLang="en-US" b="1" dirty="0"/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4211960" y="307137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struct </a:t>
            </a:r>
            <a:r>
              <a:rPr lang="en-US" altLang="zh-CN" b="1" dirty="0" err="1"/>
              <a:t>stuS</a:t>
            </a:r>
            <a:r>
              <a:rPr lang="zh-CN" altLang="en-US" b="1" dirty="0"/>
              <a:t>core</a:t>
            </a:r>
          </a:p>
          <a:p>
            <a:r>
              <a:rPr lang="zh-CN" altLang="en-US" b="1" dirty="0"/>
              <a:t>{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score	s;</a:t>
            </a:r>
          </a:p>
          <a:p>
            <a:r>
              <a:rPr lang="en-US" altLang="zh-CN" b="1" dirty="0"/>
              <a:t>	float sum;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flost</a:t>
            </a:r>
            <a:r>
              <a:rPr lang="en-US" altLang="zh-CN" b="1" dirty="0"/>
              <a:t>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  <a:endParaRPr lang="zh-CN" altLang="en-US" b="1" dirty="0"/>
          </a:p>
          <a:p>
            <a:r>
              <a:rPr lang="zh-CN" altLang="en-US" b="1" dirty="0"/>
              <a:t>}</a:t>
            </a:r>
            <a:r>
              <a:rPr lang="en-US" altLang="zh-CN" b="1" dirty="0" err="1"/>
              <a:t>StuScore</a:t>
            </a:r>
            <a:r>
              <a:rPr lang="zh-CN" alt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21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保存每个人的总成绩与平均成绩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814192" cy="4114800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564904"/>
            <a:ext cx="3096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struct score</a:t>
            </a:r>
          </a:p>
          <a:p>
            <a:r>
              <a:rPr lang="zh-CN" altLang="en-US" b="1" dirty="0"/>
              <a:t>{</a:t>
            </a:r>
          </a:p>
          <a:p>
            <a:r>
              <a:rPr lang="zh-CN" altLang="en-US" b="1" dirty="0"/>
              <a:t>	int id;</a:t>
            </a:r>
          </a:p>
          <a:p>
            <a:r>
              <a:rPr lang="zh-CN" altLang="en-US" b="1" dirty="0"/>
              <a:t>	char name[50];</a:t>
            </a:r>
          </a:p>
          <a:p>
            <a:r>
              <a:rPr lang="zh-CN" altLang="en-US" b="1" dirty="0"/>
              <a:t>	float chinese;</a:t>
            </a:r>
          </a:p>
          <a:p>
            <a:r>
              <a:rPr lang="zh-CN" altLang="en-US" b="1" dirty="0"/>
              <a:t>	float math;</a:t>
            </a:r>
          </a:p>
          <a:p>
            <a:r>
              <a:rPr lang="zh-CN" altLang="en-US" b="1" dirty="0"/>
              <a:t>	float english;</a:t>
            </a:r>
          </a:p>
          <a:p>
            <a:r>
              <a:rPr lang="zh-CN" altLang="en-US" b="1" dirty="0"/>
              <a:t>}</a:t>
            </a:r>
            <a:r>
              <a:rPr lang="en-US" altLang="zh-CN" b="1" dirty="0"/>
              <a:t>score</a:t>
            </a:r>
            <a:r>
              <a:rPr lang="zh-CN" altLang="en-US" b="1" dirty="0"/>
              <a:t>;</a:t>
            </a:r>
            <a:endParaRPr lang="en-US" altLang="zh-CN" b="1" dirty="0"/>
          </a:p>
          <a:p>
            <a:r>
              <a:rPr lang="en-US" altLang="zh-CN" b="1" dirty="0" err="1"/>
              <a:t>typdedf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sumAve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id;</a:t>
            </a:r>
          </a:p>
          <a:p>
            <a:r>
              <a:rPr lang="en-US" altLang="zh-CN" b="1" dirty="0"/>
              <a:t>	float sum;</a:t>
            </a:r>
          </a:p>
          <a:p>
            <a:r>
              <a:rPr lang="en-US" altLang="zh-CN" b="1" dirty="0"/>
              <a:t>	float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  <a:r>
              <a:rPr lang="en-US" altLang="zh-CN" b="1" dirty="0" err="1"/>
              <a:t>sumAve</a:t>
            </a:r>
            <a:r>
              <a:rPr lang="en-US" altLang="zh-CN" b="1" dirty="0"/>
              <a:t>;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355976" y="2420888"/>
            <a:ext cx="309634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两个结构变量的对应关系就是</a:t>
            </a:r>
            <a:r>
              <a:rPr lang="en-US" altLang="zh-CN" sz="3200" dirty="0"/>
              <a:t>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923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E71DA-59B8-4ED8-B2B5-EE8DF4F2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en-US" altLang="zh-CN" dirty="0"/>
              <a:t>2</a:t>
            </a:r>
            <a:r>
              <a:rPr lang="zh-CN" altLang="en-US" dirty="0"/>
              <a:t>个带头结点的单链表是否交叉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8CD7E-4953-4ABE-84D1-CC7A442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7626B6-E299-4910-9991-3AA628629B76}"/>
              </a:ext>
            </a:extLst>
          </p:cNvPr>
          <p:cNvSpPr/>
          <p:nvPr/>
        </p:nvSpPr>
        <p:spPr>
          <a:xfrm>
            <a:off x="680230" y="1245502"/>
            <a:ext cx="77081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功能</a:t>
            </a:r>
            <a:r>
              <a:rPr lang="zh-CN" altLang="en-US" sz="3200" dirty="0"/>
              <a:t>：判断</a:t>
            </a:r>
            <a:r>
              <a:rPr lang="en-US" altLang="zh-CN" sz="3200" dirty="0"/>
              <a:t>2</a:t>
            </a:r>
            <a:r>
              <a:rPr lang="zh-CN" altLang="en-US" sz="3200" dirty="0"/>
              <a:t>个带头结点的单链表是否交叉 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要求</a:t>
            </a:r>
            <a:r>
              <a:rPr lang="zh-CN" altLang="en-US" sz="3200" dirty="0"/>
              <a:t>： 单链表的数据元素类型为整型 </a:t>
            </a:r>
            <a:endParaRPr lang="en-US" altLang="zh-CN" sz="3200" dirty="0"/>
          </a:p>
          <a:p>
            <a:r>
              <a:rPr lang="zh-CN" altLang="en-US" sz="3200" dirty="0"/>
              <a:t>单链表结点结构定义： </a:t>
            </a:r>
            <a:endParaRPr lang="en-US" altLang="zh-CN" sz="3200" dirty="0"/>
          </a:p>
          <a:p>
            <a:r>
              <a:rPr lang="en-US" altLang="zh-CN" sz="3200" dirty="0"/>
              <a:t>typedef struct node{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data; struct node* next; }Node,*</a:t>
            </a:r>
            <a:r>
              <a:rPr lang="en-US" altLang="zh-CN" sz="3200" dirty="0" err="1"/>
              <a:t>ptrNode</a:t>
            </a:r>
            <a:r>
              <a:rPr lang="en-US" altLang="zh-CN" sz="3200" dirty="0"/>
              <a:t>,*List; </a:t>
            </a:r>
          </a:p>
          <a:p>
            <a:r>
              <a:rPr lang="en-US" altLang="zh-CN" sz="3200" dirty="0"/>
              <a:t>#define true 1 </a:t>
            </a:r>
          </a:p>
          <a:p>
            <a:r>
              <a:rPr lang="en-US" altLang="zh-CN" sz="3200" dirty="0"/>
              <a:t>#define false 0 </a:t>
            </a:r>
          </a:p>
          <a:p>
            <a:r>
              <a:rPr lang="zh-CN" altLang="en-US" sz="3200" dirty="0"/>
              <a:t>函数原型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JudgeTwoListCrossed</a:t>
            </a:r>
            <a:r>
              <a:rPr lang="en-US" altLang="zh-CN" sz="3200" dirty="0"/>
              <a:t>(List L1,List L2); 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注意</a:t>
            </a:r>
            <a:r>
              <a:rPr lang="zh-CN" altLang="en-US" sz="3200" dirty="0"/>
              <a:t>：文件不能包括</a:t>
            </a:r>
            <a:r>
              <a:rPr lang="en-US" altLang="zh-CN" sz="3200" dirty="0"/>
              <a:t>main</a:t>
            </a:r>
            <a:r>
              <a:rPr lang="zh-CN" altLang="en-US" sz="3200" dirty="0"/>
              <a:t>函数 </a:t>
            </a:r>
          </a:p>
        </p:txBody>
      </p:sp>
    </p:spTree>
    <p:extLst>
      <p:ext uri="{BB962C8B-B14F-4D97-AF65-F5344CB8AC3E}">
        <p14:creationId xmlns:p14="http://schemas.microsoft.com/office/powerpoint/2010/main" val="6619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E2708-C0F6-4FA3-AD06-6A847509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主程序实现所有功能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2037D-8807-4149-B1F4-28CD102F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/>
              <a:t>建立第一个单链表</a:t>
            </a:r>
            <a:endParaRPr lang="en-US" altLang="zh-CN" sz="2800" b="1" dirty="0"/>
          </a:p>
          <a:p>
            <a:pPr marL="457200" lvl="1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70C0"/>
                </a:solidFill>
              </a:rPr>
              <a:t>输入结点个数</a:t>
            </a:r>
            <a:r>
              <a:rPr lang="en-US" altLang="zh-CN" sz="2400" b="1" dirty="0">
                <a:solidFill>
                  <a:srgbClr val="0070C0"/>
                </a:solidFill>
              </a:rPr>
              <a:t>n1</a:t>
            </a:r>
          </a:p>
          <a:p>
            <a:pPr marL="457200" lvl="1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70C0"/>
                </a:solidFill>
              </a:rPr>
              <a:t>依次读入</a:t>
            </a:r>
            <a:r>
              <a:rPr lang="en-US" altLang="zh-CN" sz="2400" b="1" dirty="0">
                <a:solidFill>
                  <a:srgbClr val="0070C0"/>
                </a:solidFill>
              </a:rPr>
              <a:t>n1</a:t>
            </a:r>
            <a:r>
              <a:rPr lang="zh-CN" altLang="en-US" sz="2400" b="1" dirty="0">
                <a:solidFill>
                  <a:srgbClr val="0070C0"/>
                </a:solidFill>
              </a:rPr>
              <a:t>个整数，逐渐建立单链表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828675" lvl="2" indent="-457200">
              <a:buFont typeface="+mj-lt"/>
              <a:buAutoNum type="alphaLcParenR"/>
            </a:pPr>
            <a:r>
              <a:rPr lang="en-US" altLang="zh-CN" sz="2400" b="1" dirty="0" err="1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=0,L1</a:t>
            </a:r>
            <a:r>
              <a:rPr lang="zh-CN" altLang="en-US" sz="2400" b="1" dirty="0">
                <a:solidFill>
                  <a:srgbClr val="7030A0"/>
                </a:solidFill>
              </a:rPr>
              <a:t>是空链表</a:t>
            </a:r>
            <a:r>
              <a:rPr lang="en-US" altLang="zh-CN" sz="2400" b="1" dirty="0">
                <a:solidFill>
                  <a:srgbClr val="7030A0"/>
                </a:solidFill>
              </a:rPr>
              <a:t>,</a:t>
            </a:r>
          </a:p>
          <a:p>
            <a:pPr marL="828675" lvl="2" indent="-457200">
              <a:buFont typeface="+mj-lt"/>
              <a:buAutoNum type="alphaLcParenR"/>
            </a:pPr>
            <a:r>
              <a:rPr lang="zh-CN" altLang="en-US" sz="2400" b="1" dirty="0">
                <a:solidFill>
                  <a:srgbClr val="7030A0"/>
                </a:solidFill>
              </a:rPr>
              <a:t>当</a:t>
            </a:r>
            <a:r>
              <a:rPr lang="en-US" altLang="zh-CN" sz="2400" b="1" dirty="0" err="1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&lt;n1</a:t>
            </a:r>
            <a:r>
              <a:rPr lang="zh-CN" altLang="en-US" sz="2400" b="1" dirty="0">
                <a:solidFill>
                  <a:srgbClr val="7030A0"/>
                </a:solidFill>
              </a:rPr>
              <a:t>时，循环读入数据并插入到</a:t>
            </a:r>
            <a:r>
              <a:rPr lang="en-US" altLang="zh-CN" sz="2400" b="1" dirty="0">
                <a:solidFill>
                  <a:srgbClr val="7030A0"/>
                </a:solidFill>
              </a:rPr>
              <a:t>L1</a:t>
            </a:r>
            <a:r>
              <a:rPr lang="zh-CN" altLang="en-US" sz="2400" b="1" dirty="0">
                <a:solidFill>
                  <a:srgbClr val="7030A0"/>
                </a:solidFill>
              </a:rPr>
              <a:t>链表当中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marL="828675" lvl="2" indent="-457200">
              <a:buFont typeface="+mj-lt"/>
              <a:buAutoNum type="alphaLcParenR"/>
            </a:pPr>
            <a:r>
              <a:rPr lang="en-US" altLang="zh-CN" sz="2400" b="1" dirty="0">
                <a:solidFill>
                  <a:srgbClr val="7030A0"/>
                </a:solidFill>
              </a:rPr>
              <a:t>     </a:t>
            </a:r>
            <a:r>
              <a:rPr lang="zh-CN" altLang="en-US" sz="2400" b="1" dirty="0">
                <a:solidFill>
                  <a:srgbClr val="7030A0"/>
                </a:solidFill>
              </a:rPr>
              <a:t>具体插入操作：</a:t>
            </a:r>
            <a:r>
              <a:rPr lang="en-US" altLang="zh-CN" sz="2400" b="1" dirty="0">
                <a:solidFill>
                  <a:srgbClr val="7030A0"/>
                </a:solidFill>
              </a:rPr>
              <a:t>p</a:t>
            </a:r>
            <a:r>
              <a:rPr lang="zh-CN" altLang="en-US" sz="2400" b="1" dirty="0">
                <a:solidFill>
                  <a:srgbClr val="7030A0"/>
                </a:solidFill>
              </a:rPr>
              <a:t>指向新分配的空间</a:t>
            </a:r>
            <a:r>
              <a:rPr lang="en-US" altLang="zh-CN" sz="2400" b="1" dirty="0">
                <a:solidFill>
                  <a:srgbClr val="7030A0"/>
                </a:solidFill>
              </a:rPr>
              <a:t>;p-&gt;data=a[</a:t>
            </a:r>
            <a:r>
              <a:rPr lang="en-US" altLang="zh-CN" sz="2400" b="1" dirty="0" err="1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];</a:t>
            </a:r>
          </a:p>
          <a:p>
            <a:pPr marL="828675" lvl="2" indent="-457200">
              <a:buFont typeface="+mj-lt"/>
              <a:buAutoNum type="alphaLcParenR"/>
            </a:pPr>
            <a:r>
              <a:rPr lang="en-US" altLang="zh-CN" sz="2400" b="1" dirty="0">
                <a:solidFill>
                  <a:srgbClr val="7030A0"/>
                </a:solidFill>
              </a:rPr>
              <a:t>                                    p-&gt;next=NULL;</a:t>
            </a:r>
          </a:p>
          <a:p>
            <a:pPr marL="828675" lvl="2" indent="-457200">
              <a:buFont typeface="+mj-lt"/>
              <a:buAutoNum type="alphaLcParenR"/>
            </a:pPr>
            <a:r>
              <a:rPr lang="en-US" altLang="zh-CN" sz="2400" b="1" dirty="0">
                <a:solidFill>
                  <a:srgbClr val="7030A0"/>
                </a:solidFill>
              </a:rPr>
              <a:t>                                    if(L1==NULL)</a:t>
            </a:r>
          </a:p>
          <a:p>
            <a:pPr marL="828675" lvl="2" indent="-457200">
              <a:buFont typeface="+mj-lt"/>
              <a:buAutoNum type="alphaLcParenR"/>
            </a:pPr>
            <a:r>
              <a:rPr lang="en-US" altLang="zh-CN" sz="2400" b="1" dirty="0">
                <a:solidFill>
                  <a:srgbClr val="7030A0"/>
                </a:solidFill>
              </a:rPr>
              <a:t>                                   {  L1=</a:t>
            </a:r>
            <a:r>
              <a:rPr lang="en-US" altLang="zh-CN" sz="2400" b="1" dirty="0" err="1">
                <a:solidFill>
                  <a:srgbClr val="7030A0"/>
                </a:solidFill>
              </a:rPr>
              <a:t>p;q</a:t>
            </a:r>
            <a:r>
              <a:rPr lang="en-US" altLang="zh-CN" sz="2400" b="1" dirty="0">
                <a:solidFill>
                  <a:srgbClr val="7030A0"/>
                </a:solidFill>
              </a:rPr>
              <a:t>=L1;} </a:t>
            </a:r>
          </a:p>
          <a:p>
            <a:pPr marL="828675" lvl="2" indent="-457200">
              <a:buFont typeface="+mj-lt"/>
              <a:buAutoNum type="alphaLcParenR"/>
            </a:pPr>
            <a:r>
              <a:rPr lang="en-US" altLang="zh-CN" sz="2400" b="1" dirty="0">
                <a:solidFill>
                  <a:srgbClr val="7030A0"/>
                </a:solidFill>
              </a:rPr>
              <a:t>                                    else {q-&gt;next=</a:t>
            </a:r>
            <a:r>
              <a:rPr lang="en-US" altLang="zh-CN" sz="2400" b="1" dirty="0" err="1">
                <a:solidFill>
                  <a:srgbClr val="7030A0"/>
                </a:solidFill>
              </a:rPr>
              <a:t>p;q</a:t>
            </a:r>
            <a:r>
              <a:rPr lang="en-US" altLang="zh-CN" sz="2400" b="1" dirty="0">
                <a:solidFill>
                  <a:srgbClr val="7030A0"/>
                </a:solidFill>
              </a:rPr>
              <a:t>=p;}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/>
              <a:t>建立第二个单链表</a:t>
            </a:r>
            <a:endParaRPr lang="en-US" altLang="zh-CN" sz="28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/>
              <a:t>判断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个单链表是否交叉，并输出结论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7D5B7-6AE3-4303-9E3F-137B2EDD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FAB4A-795C-4E09-BC2A-FFC68774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4250-6327-4B76-AA0B-A291C793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第一个单链表的结点数据是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9</a:t>
            </a:r>
          </a:p>
          <a:p>
            <a:r>
              <a:rPr lang="zh-CN" altLang="en-US" sz="2800" b="1" dirty="0"/>
              <a:t>第二个单链表的结点数据是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9</a:t>
            </a:r>
          </a:p>
          <a:p>
            <a:r>
              <a:rPr lang="zh-CN" altLang="en-US" sz="2800" b="1" dirty="0"/>
              <a:t>所以这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</a:t>
            </a:r>
            <a:r>
              <a:rPr lang="zh-CN" altLang="en-US" sz="2800" b="1"/>
              <a:t>单</a:t>
            </a:r>
            <a:r>
              <a:rPr lang="zh-CN" altLang="en-US" sz="2800" b="1" dirty="0"/>
              <a:t>链表交叉对不对？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4B790-C28B-4D6C-947B-2802C1FC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62CBED-E0F5-473D-9F99-8208171F93F4}"/>
              </a:ext>
            </a:extLst>
          </p:cNvPr>
          <p:cNvGrpSpPr/>
          <p:nvPr/>
        </p:nvGrpSpPr>
        <p:grpSpPr>
          <a:xfrm>
            <a:off x="6205922" y="2275858"/>
            <a:ext cx="504056" cy="505070"/>
            <a:chOff x="6205922" y="2275858"/>
            <a:chExt cx="504056" cy="50507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F6DDDE3-E2CB-4463-8D81-78D5ADCB0D0D}"/>
                </a:ext>
              </a:extLst>
            </p:cNvPr>
            <p:cNvCxnSpPr/>
            <p:nvPr/>
          </p:nvCxnSpPr>
          <p:spPr>
            <a:xfrm>
              <a:off x="6205922" y="2348880"/>
              <a:ext cx="504056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48DD87-934D-4D0E-9136-946A71FE2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5922" y="2275858"/>
              <a:ext cx="504056" cy="5050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9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5832000" cy="857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>
                <a:solidFill>
                  <a:schemeClr val="accent4"/>
                </a:solidFill>
              </a:rPr>
              <a:t>实验题目</a:t>
            </a:r>
            <a:r>
              <a:rPr sz="3000" dirty="0">
                <a:solidFill>
                  <a:schemeClr val="accent4"/>
                </a:solidFill>
              </a:rPr>
              <a:t>：学生成绩统计 </a:t>
            </a:r>
            <a:endParaRPr lang="en-US" altLang="zh-CN" sz="3000" dirty="0">
              <a:solidFill>
                <a:schemeClr val="accent4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36739"/>
            <a:ext cx="7772400" cy="40561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从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文件</a:t>
            </a:r>
            <a:r>
              <a:rPr lang="zh-CN" altLang="en-US" sz="1800" b="1" dirty="0">
                <a:ea typeface="宋体" panose="02010600030101010101" pitchFamily="2" charset="-122"/>
              </a:rPr>
              <a:t>读入一个班学生三门课（语文、数学、外语）的成绩，用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指针</a:t>
            </a:r>
            <a:r>
              <a:rPr lang="zh-CN" altLang="en-US" sz="1800" b="1" dirty="0">
                <a:ea typeface="宋体" panose="02010600030101010101" pitchFamily="2" charset="-122"/>
              </a:rPr>
              <a:t>实现如下功能：分别统计下列内容：</a:t>
            </a: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ea typeface="宋体" panose="02010600030101010101" pitchFamily="2" charset="-122"/>
              </a:rPr>
              <a:t>）统计平均分的不及格人数并打印不及格学生名单；</a:t>
            </a: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ea typeface="宋体" panose="02010600030101010101" pitchFamily="2" charset="-122"/>
              </a:rPr>
              <a:t>）统计成绩在全班平均分及平均分之上的学生人数并打印其学生名单；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ea typeface="宋体" panose="02010600030101010101" pitchFamily="2" charset="-122"/>
              </a:rPr>
              <a:t>）统计平均分的各分数段的学生人数及所占的百分比（</a:t>
            </a:r>
            <a:r>
              <a:rPr lang="en-US" altLang="zh-CN" sz="1800" dirty="0"/>
              <a:t>90-100,80-89,70-79,60-69</a:t>
            </a:r>
            <a:r>
              <a:rPr lang="zh-CN" altLang="en-US" sz="1800" dirty="0"/>
              <a:t>，</a:t>
            </a:r>
            <a:r>
              <a:rPr lang="en-US" altLang="zh-CN" sz="1800"/>
              <a:t>0-60</a:t>
            </a:r>
            <a:r>
              <a:rPr lang="zh-CN" altLang="en-US" sz="1800" b="1">
                <a:ea typeface="宋体" panose="02010600030101010101" pitchFamily="2" charset="-122"/>
              </a:rPr>
              <a:t>）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ea typeface="宋体" panose="02010600030101010101" pitchFamily="2" charset="-122"/>
              </a:rPr>
              <a:t>）按总分成绩由高到低排出成绩的名次；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</a:rPr>
              <a:t>5</a:t>
            </a:r>
            <a:r>
              <a:rPr lang="zh-CN" altLang="en-US" sz="1800" b="1" dirty="0">
                <a:ea typeface="宋体" panose="02010600030101010101" pitchFamily="2" charset="-122"/>
              </a:rPr>
              <a:t>）打印出名次表，表格内包括学生编号、各科分数、总分和平均分；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</a:rPr>
              <a:t>6</a:t>
            </a:r>
            <a:r>
              <a:rPr lang="zh-CN" altLang="en-US" sz="1800" b="1" dirty="0">
                <a:ea typeface="宋体" panose="02010600030101010101" pitchFamily="2" charset="-122"/>
              </a:rPr>
              <a:t>）任意输入一个学号，能够查找出该学生在班级中的排名及其考试分数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342900" lvl="1" indent="0">
              <a:buNone/>
            </a:pPr>
            <a:endParaRPr lang="zh-CN" altLang="en-US" sz="1800" b="1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15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05273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err="1"/>
              <a:t>typedef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struct score</a:t>
            </a:r>
          </a:p>
          <a:p>
            <a:r>
              <a:rPr lang="zh-CN" altLang="en-US" sz="2400" b="1" dirty="0"/>
              <a:t>{</a:t>
            </a:r>
          </a:p>
          <a:p>
            <a:r>
              <a:rPr lang="zh-CN" altLang="en-US" sz="2400" b="1" dirty="0"/>
              <a:t>	int id;</a:t>
            </a:r>
          </a:p>
          <a:p>
            <a:r>
              <a:rPr lang="zh-CN" altLang="en-US" sz="2400" b="1" dirty="0"/>
              <a:t>	char name[50];</a:t>
            </a:r>
          </a:p>
          <a:p>
            <a:r>
              <a:rPr lang="zh-CN" altLang="en-US" sz="2400" b="1" dirty="0"/>
              <a:t>	float chinese;</a:t>
            </a:r>
          </a:p>
          <a:p>
            <a:r>
              <a:rPr lang="zh-CN" altLang="en-US" sz="2400" b="1" dirty="0"/>
              <a:t>	float math;</a:t>
            </a:r>
          </a:p>
          <a:p>
            <a:r>
              <a:rPr lang="zh-CN" altLang="en-US" sz="2400" b="1" dirty="0"/>
              <a:t>	float english;</a:t>
            </a:r>
          </a:p>
          <a:p>
            <a:r>
              <a:rPr lang="zh-CN" altLang="en-US" sz="2400" b="1" dirty="0"/>
              <a:t>}</a:t>
            </a:r>
            <a:r>
              <a:rPr lang="en-US" altLang="zh-CN" sz="2400" b="1" dirty="0"/>
              <a:t>score</a:t>
            </a:r>
            <a:r>
              <a:rPr lang="zh-CN" altLang="en-US" sz="2400" b="1" dirty="0"/>
              <a:t>;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39552" y="4725144"/>
            <a:ext cx="8064896" cy="136815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b="1" kern="0"/>
              <a:t>提供文件</a:t>
            </a:r>
            <a:r>
              <a:rPr lang="en-US" altLang="zh-CN" sz="2800" b="1" kern="0"/>
              <a:t>stuScores.txt</a:t>
            </a:r>
            <a:r>
              <a:rPr lang="zh-CN" altLang="en-US" sz="2800" b="1" kern="0"/>
              <a:t>，可以作为其中的一个测试用例使用。</a:t>
            </a:r>
            <a:endParaRPr lang="en-US" altLang="zh-CN" sz="2800" b="1" kern="0" dirty="0"/>
          </a:p>
        </p:txBody>
      </p:sp>
    </p:spTree>
    <p:extLst>
      <p:ext uri="{BB962C8B-B14F-4D97-AF65-F5344CB8AC3E}">
        <p14:creationId xmlns:p14="http://schemas.microsoft.com/office/powerpoint/2010/main" val="72626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提交本实验说明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实验如果只是用指针完成，文件名称为</a:t>
            </a:r>
            <a:r>
              <a:rPr lang="en-US" altLang="zh-CN" dirty="0"/>
              <a:t>: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指针</a:t>
            </a:r>
            <a:r>
              <a:rPr lang="en-US" altLang="zh-CN" dirty="0"/>
              <a:t>_</a:t>
            </a:r>
            <a:r>
              <a:rPr lang="zh-CN" altLang="en-US" dirty="0"/>
              <a:t>成绩系统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zh-CN" altLang="en-US" dirty="0"/>
              <a:t>实验如果用函数完成，则文件名称为</a:t>
            </a:r>
            <a:r>
              <a:rPr lang="en-US" altLang="zh-CN" dirty="0"/>
              <a:t>: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函数</a:t>
            </a:r>
            <a:r>
              <a:rPr lang="en-US" altLang="zh-CN" dirty="0"/>
              <a:t>_</a:t>
            </a:r>
            <a:r>
              <a:rPr lang="zh-CN" altLang="en-US" dirty="0"/>
              <a:t>成绩系统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zh-CN" altLang="en-US" dirty="0"/>
              <a:t>第八周周日前交实验到码图作业（第二页）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02" y="3429000"/>
            <a:ext cx="7081242" cy="36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提交本实验说明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实验如果只是用指针完成，文件名称为</a:t>
            </a:r>
            <a:r>
              <a:rPr lang="en-US" altLang="zh-CN" dirty="0"/>
              <a:t>: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指针</a:t>
            </a:r>
            <a:r>
              <a:rPr lang="en-US" altLang="zh-CN" dirty="0"/>
              <a:t>_</a:t>
            </a:r>
            <a:r>
              <a:rPr lang="zh-CN" altLang="en-US" dirty="0"/>
              <a:t>成绩系统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zh-CN" altLang="en-US" dirty="0"/>
              <a:t>实验如果用函数完成，则文件名称为</a:t>
            </a:r>
            <a:r>
              <a:rPr lang="en-US" altLang="zh-CN" dirty="0"/>
              <a:t>: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函数</a:t>
            </a:r>
            <a:r>
              <a:rPr lang="en-US" altLang="zh-CN" dirty="0"/>
              <a:t>_</a:t>
            </a:r>
            <a:r>
              <a:rPr lang="zh-CN" altLang="en-US" dirty="0"/>
              <a:t>成绩系统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zh-CN" altLang="en-US" dirty="0"/>
              <a:t>第八周周日前交实验到码图作业（第二页）</a:t>
            </a:r>
            <a:endParaRPr lang="en-US" altLang="zh-CN" dirty="0"/>
          </a:p>
          <a:p>
            <a:r>
              <a:rPr lang="zh-CN" altLang="en-US" dirty="0"/>
              <a:t>本实验在码图上只要交了就</a:t>
            </a:r>
            <a:r>
              <a:rPr lang="en-US" altLang="zh-CN" dirty="0"/>
              <a:t>100</a:t>
            </a:r>
            <a:r>
              <a:rPr lang="zh-CN" altLang="en-US" dirty="0"/>
              <a:t>分，没有交就</a:t>
            </a:r>
            <a:r>
              <a:rPr lang="en-US" altLang="zh-CN" dirty="0"/>
              <a:t>0</a:t>
            </a:r>
            <a:r>
              <a:rPr lang="zh-CN" altLang="en-US" dirty="0"/>
              <a:t>分，分数不是最终分数，只代表交否，具体分数要人工批改后看到。本实验的函数版本可以代替大实验的管理系统的</a:t>
            </a:r>
            <a:r>
              <a:rPr lang="en-US" altLang="zh-CN" dirty="0"/>
              <a:t>C</a:t>
            </a:r>
            <a:r>
              <a:rPr lang="zh-CN" altLang="en-US" dirty="0"/>
              <a:t>语言版本，</a:t>
            </a:r>
            <a:r>
              <a:rPr lang="en-US" altLang="zh-CN" dirty="0"/>
              <a:t>C++</a:t>
            </a:r>
            <a:r>
              <a:rPr lang="zh-CN" altLang="en-US" dirty="0"/>
              <a:t>版本可以代替大实验的管理系统的</a:t>
            </a:r>
            <a:r>
              <a:rPr lang="en-US" altLang="zh-CN" dirty="0"/>
              <a:t>C++</a:t>
            </a:r>
            <a:r>
              <a:rPr lang="zh-CN" altLang="en-US"/>
              <a:t>版本。同理，可以用您选择的大实验代替本实验（都是管理系统，只是具体要求不同）。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28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70C0"/>
                </a:solidFill>
              </a:rPr>
              <a:t>打开文件  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US" altLang="zh-CN" sz="2400" b="1" dirty="0"/>
              <a:t>char *filename=“stuScores.txt”,*mode=“r”;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altLang="zh-CN" sz="2400" b="1" dirty="0"/>
              <a:t>FILE * 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fopen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filename,mode</a:t>
            </a:r>
            <a:r>
              <a:rPr lang="en-US" altLang="zh-CN" sz="2400" b="1" dirty="0"/>
              <a:t>);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altLang="zh-CN" sz="2400" b="1" dirty="0"/>
              <a:t>if(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==NULL){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(“open file error\n”);return -1;}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70C0"/>
                </a:solidFill>
              </a:rPr>
              <a:t>文件操作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70C0"/>
                </a:solidFill>
              </a:rPr>
              <a:t>关闭文件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US" altLang="zh-CN" sz="2400" b="1" dirty="0"/>
              <a:t>if(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</a:t>
            </a:r>
            <a:r>
              <a:rPr lang="en-US" altLang="zh-CN" sz="2400" b="1" dirty="0" err="1"/>
              <a:t>fclose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74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591</TotalTime>
  <Words>1299</Words>
  <Application>Microsoft Office PowerPoint</Application>
  <PresentationFormat>全屏显示(4:3)</PresentationFormat>
  <Paragraphs>181</Paragraphs>
  <Slides>17</Slides>
  <Notes>0</Notes>
  <HiddenSlides>13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A000120140530A99PPBG</vt:lpstr>
      <vt:lpstr>第五章 指针</vt:lpstr>
      <vt:lpstr>判断2个带头结点的单链表是否交叉</vt:lpstr>
      <vt:lpstr>主程序实现所有功能</vt:lpstr>
      <vt:lpstr>注意</vt:lpstr>
      <vt:lpstr>实验题目：学生成绩统计 </vt:lpstr>
      <vt:lpstr>PowerPoint 演示文稿</vt:lpstr>
      <vt:lpstr>提交本实验说明</vt:lpstr>
      <vt:lpstr>提交本实验说明</vt:lpstr>
      <vt:lpstr>文件操作</vt:lpstr>
      <vt:lpstr>文件操作</vt:lpstr>
      <vt:lpstr>文件操作</vt:lpstr>
      <vt:lpstr>文件操作</vt:lpstr>
      <vt:lpstr>文件操作</vt:lpstr>
      <vt:lpstr>文件操作</vt:lpstr>
      <vt:lpstr>保存每个人的总成绩与平均成绩</vt:lpstr>
      <vt:lpstr>保存每个人的总成绩与平均成绩</vt:lpstr>
      <vt:lpstr>保存每个人的总成绩与平均成绩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数组与结构上机实验</dc:title>
  <dc:creator>bo dai</dc:creator>
  <cp:lastModifiedBy>dai bo</cp:lastModifiedBy>
  <cp:revision>73</cp:revision>
  <dcterms:created xsi:type="dcterms:W3CDTF">2015-02-08T07:32:25Z</dcterms:created>
  <dcterms:modified xsi:type="dcterms:W3CDTF">2018-05-23T09:53:25Z</dcterms:modified>
</cp:coreProperties>
</file>