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9" r:id="rId1"/>
  </p:sldMasterIdLst>
  <p:notesMasterIdLst>
    <p:notesMasterId r:id="rId22"/>
  </p:notesMasterIdLst>
  <p:sldIdLst>
    <p:sldId id="256" r:id="rId2"/>
    <p:sldId id="296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262" r:id="rId11"/>
    <p:sldId id="305" r:id="rId12"/>
    <p:sldId id="306" r:id="rId13"/>
    <p:sldId id="294" r:id="rId14"/>
    <p:sldId id="295" r:id="rId15"/>
    <p:sldId id="291" r:id="rId16"/>
    <p:sldId id="283" r:id="rId17"/>
    <p:sldId id="285" r:id="rId18"/>
    <p:sldId id="286" r:id="rId19"/>
    <p:sldId id="287" r:id="rId20"/>
    <p:sldId id="292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  <a:srgbClr val="FF99CC"/>
    <a:srgbClr val="FFFF00"/>
    <a:srgbClr val="99CC00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18" autoAdjust="0"/>
    <p:restoredTop sz="86410" autoAdjust="0"/>
  </p:normalViewPr>
  <p:slideViewPr>
    <p:cSldViewPr>
      <p:cViewPr varScale="1">
        <p:scale>
          <a:sx n="98" d="100"/>
          <a:sy n="98" d="100"/>
        </p:scale>
        <p:origin x="156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2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808BCAB-8E2C-487D-8C21-29AC8E4FAACA}" type="datetimeFigureOut">
              <a:rPr lang="zh-CN" altLang="en-US"/>
              <a:pPr>
                <a:defRPr/>
              </a:pPr>
              <a:t>2018/5/29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29D1AD9-1E75-4E94-B4A9-9ECF19FA67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458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解决方案</a:t>
            </a:r>
            <a:r>
              <a:rPr lang="en-US" altLang="zh-CN" dirty="0"/>
              <a:t>1</a:t>
            </a:r>
            <a:r>
              <a:rPr lang="zh-CN" altLang="en-US" dirty="0"/>
              <a:t>：写</a:t>
            </a:r>
            <a:r>
              <a:rPr lang="en-US" altLang="zh-CN" dirty="0"/>
              <a:t>2</a:t>
            </a:r>
            <a:r>
              <a:rPr lang="zh-CN" altLang="en-US" dirty="0"/>
              <a:t>个函数，然后写一个函数调用这</a:t>
            </a:r>
            <a:r>
              <a:rPr lang="en-US" altLang="zh-CN" dirty="0"/>
              <a:t>2</a:t>
            </a:r>
            <a:r>
              <a:rPr lang="zh-CN" altLang="en-US" dirty="0"/>
              <a:t>个函数</a:t>
            </a:r>
            <a:endParaRPr lang="en-US" altLang="zh-CN" dirty="0"/>
          </a:p>
          <a:p>
            <a:r>
              <a:rPr lang="zh-CN" altLang="en-US" dirty="0"/>
              <a:t>解决方案</a:t>
            </a:r>
            <a:r>
              <a:rPr lang="en-US" altLang="zh-CN" dirty="0"/>
              <a:t>2</a:t>
            </a:r>
            <a:r>
              <a:rPr lang="zh-CN" altLang="en-US" dirty="0"/>
              <a:t>：函数指针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9D1AD9-1E75-4E94-B4A9-9ECF19FA672B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204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84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74" name="组合 73"/>
          <p:cNvGrpSpPr/>
          <p:nvPr/>
        </p:nvGrpSpPr>
        <p:grpSpPr>
          <a:xfrm>
            <a:off x="5055385" y="1043799"/>
            <a:ext cx="3470090" cy="5176803"/>
            <a:chOff x="5233259" y="1100102"/>
            <a:chExt cx="3609145" cy="5206435"/>
          </a:xfrm>
        </p:grpSpPr>
        <p:sp>
          <p:nvSpPr>
            <p:cNvPr id="75" name="椭圆 74"/>
            <p:cNvSpPr/>
            <p:nvPr/>
          </p:nvSpPr>
          <p:spPr>
            <a:xfrm>
              <a:off x="5233259" y="1528993"/>
              <a:ext cx="1892808" cy="1892808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3259" y="1100102"/>
              <a:ext cx="3609145" cy="5206435"/>
            </a:xfrm>
            <a:prstGeom prst="rect">
              <a:avLst/>
            </a:prstGeom>
          </p:spPr>
        </p:pic>
      </p:grpSp>
      <p:sp>
        <p:nvSpPr>
          <p:cNvPr id="77" name="矩形 11"/>
          <p:cNvSpPr/>
          <p:nvPr/>
        </p:nvSpPr>
        <p:spPr>
          <a:xfrm>
            <a:off x="4701702" y="0"/>
            <a:ext cx="4518498" cy="6858000"/>
          </a:xfrm>
          <a:custGeom>
            <a:avLst/>
            <a:gdLst>
              <a:gd name="connsiteX0" fmla="*/ 0 w 5809488"/>
              <a:gd name="connsiteY0" fmla="*/ 0 h 6858000"/>
              <a:gd name="connsiteX1" fmla="*/ 5809488 w 5809488"/>
              <a:gd name="connsiteY1" fmla="*/ 0 h 6858000"/>
              <a:gd name="connsiteX2" fmla="*/ 5809488 w 5809488"/>
              <a:gd name="connsiteY2" fmla="*/ 6858000 h 6858000"/>
              <a:gd name="connsiteX3" fmla="*/ 0 w 5809488"/>
              <a:gd name="connsiteY3" fmla="*/ 6858000 h 6858000"/>
              <a:gd name="connsiteX4" fmla="*/ 0 w 5809488"/>
              <a:gd name="connsiteY4" fmla="*/ 0 h 6858000"/>
              <a:gd name="connsiteX0" fmla="*/ 0 w 5809488"/>
              <a:gd name="connsiteY0" fmla="*/ 0 h 6858000"/>
              <a:gd name="connsiteX1" fmla="*/ 5809488 w 5809488"/>
              <a:gd name="connsiteY1" fmla="*/ 0 h 6858000"/>
              <a:gd name="connsiteX2" fmla="*/ 5809488 w 5809488"/>
              <a:gd name="connsiteY2" fmla="*/ 6858000 h 6858000"/>
              <a:gd name="connsiteX3" fmla="*/ 4105072 w 5809488"/>
              <a:gd name="connsiteY3" fmla="*/ 6848273 h 6858000"/>
              <a:gd name="connsiteX4" fmla="*/ 0 w 58094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9488" h="6858000">
                <a:moveTo>
                  <a:pt x="0" y="0"/>
                </a:moveTo>
                <a:lnTo>
                  <a:pt x="5809488" y="0"/>
                </a:lnTo>
                <a:lnTo>
                  <a:pt x="5809488" y="6858000"/>
                </a:lnTo>
                <a:lnTo>
                  <a:pt x="4105072" y="68482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38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9A1294-31FC-43B0-AD15-113F44E57AAF}" type="datetime1">
              <a:rPr lang="zh-CN" altLang="en-US" smtClean="0"/>
              <a:pPr>
                <a:defRPr/>
              </a:pPr>
              <a:t>2018/5/29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592190" y="4530836"/>
            <a:ext cx="4605856" cy="499510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592190" y="1737867"/>
            <a:ext cx="4605856" cy="1347475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1" kern="1000" baseline="0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单击此处添加您的标题文字</a:t>
            </a:r>
          </a:p>
        </p:txBody>
      </p:sp>
    </p:spTree>
    <p:extLst>
      <p:ext uri="{BB962C8B-B14F-4D97-AF65-F5344CB8AC3E}">
        <p14:creationId xmlns:p14="http://schemas.microsoft.com/office/powerpoint/2010/main" val="32946382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96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30C797-065A-4A35-AA49-D9993EE14715}" type="datetime1">
              <a:rPr lang="zh-CN" altLang="en-US" smtClean="0"/>
              <a:pPr>
                <a:defRPr/>
              </a:pPr>
              <a:t>2018/5/29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94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9" y="365125"/>
            <a:ext cx="886883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3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60A56D-030C-4CB7-A52E-2A947F1971C3}" type="datetime1">
              <a:rPr lang="zh-CN" altLang="en-US" smtClean="0"/>
              <a:pPr>
                <a:defRPr/>
              </a:pPr>
              <a:t>2018/5/29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98668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1039" y="620713"/>
            <a:ext cx="7797800" cy="56880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6810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80230" y="252020"/>
            <a:ext cx="7958671" cy="79601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71463" indent="-271463"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084549-B019-43F1-BA09-62C6E7C59C36}" type="datetime1">
              <a:rPr lang="zh-CN" altLang="en-US" smtClean="0"/>
              <a:pPr>
                <a:defRPr/>
              </a:pPr>
              <a:t>2018/5/29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59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8" y="2108203"/>
            <a:ext cx="5995988" cy="1235075"/>
          </a:xfrm>
        </p:spPr>
        <p:txBody>
          <a:bodyPr anchor="b">
            <a:normAutofit/>
          </a:bodyPr>
          <a:lstStyle>
            <a:lvl1pPr algn="ctr">
              <a:defRPr sz="2025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71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AFC8A1-1FAA-41EF-B2F9-3234B5995AE2}" type="datetime1">
              <a:rPr lang="zh-CN" altLang="en-US" smtClean="0"/>
              <a:pPr>
                <a:defRPr/>
              </a:pPr>
              <a:t>2018/5/29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1544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3"/>
            <a:ext cx="3810000" cy="49323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1" y="1244603"/>
            <a:ext cx="3820587" cy="49323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BDDD8E-8964-4874-93E3-0D1A061745B1}" type="datetime1">
              <a:rPr lang="zh-CN" altLang="en-US" smtClean="0"/>
              <a:pPr>
                <a:defRPr/>
              </a:pPr>
              <a:t>2018/5/29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41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8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8" y="2200274"/>
            <a:ext cx="3868340" cy="368458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D5B70-6B64-4A05-98E7-F978E94BA94B}" type="datetime1">
              <a:rPr lang="zh-CN" altLang="en-US" smtClean="0"/>
              <a:pPr>
                <a:defRPr/>
              </a:pPr>
              <a:t>2018/5/29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08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319002-6A71-42E8-B9C0-F73E4802EBD0}" type="datetime1">
              <a:rPr lang="zh-CN" altLang="en-US" smtClean="0"/>
              <a:pPr>
                <a:defRPr/>
              </a:pPr>
              <a:t>2018/5/29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3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254" y="-8353"/>
            <a:ext cx="9180873" cy="6894273"/>
          </a:xfrm>
          <a:prstGeom prst="rect">
            <a:avLst/>
          </a:prstGeom>
        </p:spPr>
      </p:pic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DACCD8-822B-433A-832B-2CC6E2ACF584}" type="datetime1">
              <a:rPr lang="zh-CN" altLang="en-US" smtClean="0"/>
              <a:pPr>
                <a:defRPr/>
              </a:pPr>
              <a:t>2018/5/29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76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4" y="533402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2"/>
            <a:ext cx="4629150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4" y="2133602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623D9A-80BA-4F65-891A-0B9645F7CD32}" type="datetime1">
              <a:rPr lang="zh-CN" altLang="en-US" smtClean="0"/>
              <a:pPr>
                <a:defRPr/>
              </a:pPr>
              <a:t>2018/5/29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64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30"/>
            <a:ext cx="4629150" cy="487362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148FA3-D644-4F9B-B2AC-CCCEC7255F63}" type="datetime1">
              <a:rPr lang="zh-CN" altLang="en-US" smtClean="0"/>
              <a:pPr>
                <a:defRPr/>
              </a:pPr>
              <a:t>2018/5/29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94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12254" y="-8353"/>
            <a:ext cx="9180873" cy="6894273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860A56D-030C-4CB7-A52E-2A947F1971C3}" type="datetime1">
              <a:rPr lang="zh-CN" altLang="en-US" smtClean="0"/>
              <a:pPr>
                <a:defRPr/>
              </a:pPr>
              <a:t>2018/5/29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95301" y="1133475"/>
            <a:ext cx="8139644" cy="5213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23900" y="264720"/>
            <a:ext cx="8044396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0" y="349686"/>
            <a:ext cx="563880" cy="530255"/>
            <a:chOff x="0" y="314960"/>
            <a:chExt cx="751840" cy="660400"/>
          </a:xfrm>
        </p:grpSpPr>
        <p:sp>
          <p:nvSpPr>
            <p:cNvPr id="25" name="矩形 24"/>
            <p:cNvSpPr/>
            <p:nvPr/>
          </p:nvSpPr>
          <p:spPr>
            <a:xfrm>
              <a:off x="0" y="314960"/>
              <a:ext cx="579120" cy="660400"/>
            </a:xfrm>
            <a:prstGeom prst="rect">
              <a:avLst/>
            </a:prstGeom>
            <a:solidFill>
              <a:srgbClr val="48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6" name="矩形 25"/>
            <p:cNvSpPr/>
            <p:nvPr/>
          </p:nvSpPr>
          <p:spPr>
            <a:xfrm>
              <a:off x="629920" y="314960"/>
              <a:ext cx="121920" cy="660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12119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271463" indent="-271463" algn="just" defTabSz="51435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lang="zh-CN" altLang="en-US" sz="2400" kern="1200" baseline="0" dirty="0" smtClean="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1pPr>
      <a:lvl2pPr marL="271463" indent="-271463" algn="just" defTabSz="514350" rtl="0" eaLnBrk="1" latinLnBrk="0" hangingPunct="1">
        <a:lnSpc>
          <a:spcPct val="120000"/>
        </a:lnSpc>
        <a:spcBef>
          <a:spcPts val="0"/>
        </a:spcBef>
        <a:spcAft>
          <a:spcPts val="9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9672" y="2636912"/>
            <a:ext cx="4605856" cy="13474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2"/>
                </a:solidFill>
              </a:rPr>
              <a:t>函数课堂练习题</a:t>
            </a:r>
            <a:endParaRPr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4429" y="3397987"/>
            <a:ext cx="83529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Sort(</a:t>
            </a:r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US" altLang="zh-CN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(*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compare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)(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a,</a:t>
            </a:r>
            <a:r>
              <a:rPr lang="en-US" altLang="zh-CN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b));</a:t>
            </a:r>
          </a:p>
          <a:p>
            <a:r>
              <a:rPr lang="en-US" altLang="zh-CN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Ascending(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US" altLang="zh-CN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Dscending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US" altLang="zh-CN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sz="2000" dirty="0"/>
          </a:p>
        </p:txBody>
      </p:sp>
      <p:sp>
        <p:nvSpPr>
          <p:cNvPr id="18434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1656160" y="5657850"/>
            <a:ext cx="14287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FDEE27D-2B19-4A76-9BAB-5518C5856B96}" type="slidenum">
              <a:rPr lang="en-US" altLang="zh-CN" sz="105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r>
              <a:rPr lang="en-US" altLang="zh-CN" sz="1050"/>
              <a:t>/51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81075"/>
            <a:ext cx="8748464" cy="1836738"/>
          </a:xfrm>
        </p:spPr>
        <p:txBody>
          <a:bodyPr vert="horz" wrap="square" lIns="69056" tIns="34528" rIns="69056" bIns="34528" numCol="1" anchor="t" anchorCtr="0" compatLnSpc="1">
            <a:prstTxWarp prst="textNoShape">
              <a:avLst/>
            </a:prstTxWarp>
          </a:bodyPr>
          <a:lstStyle/>
          <a:p>
            <a:pPr marL="280988" indent="-280988">
              <a:lnSpc>
                <a:spcPct val="105000"/>
              </a:lnSpc>
              <a:defRPr/>
            </a:pPr>
            <a:r>
              <a:rPr lang="en-US" altLang="zh-CN" b="1" dirty="0"/>
              <a:t>【</a:t>
            </a:r>
            <a:r>
              <a:rPr lang="zh-CN" altLang="en-US" b="1" dirty="0"/>
              <a:t>例</a:t>
            </a:r>
            <a:r>
              <a:rPr lang="en-US" altLang="zh-CN" b="1" dirty="0"/>
              <a:t>】</a:t>
            </a:r>
            <a:r>
              <a:rPr lang="zh-CN" altLang="en-US" b="1" dirty="0"/>
              <a:t>修改例中的程序实例，用函数指针编程实现一个通用的排序函数，对学生成绩既能实现升序排序，又能实现降序排序</a:t>
            </a:r>
            <a:r>
              <a:rPr lang="zh-CN" altLang="en-US" b="1" dirty="0">
                <a:latin typeface="华文仿宋" pitchFamily="2" charset="-122"/>
                <a:ea typeface="华文仿宋" pitchFamily="2" charset="-122"/>
              </a:rPr>
              <a:t> 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华文仿宋" pitchFamily="2" charset="-122"/>
              <a:ea typeface="华文仿宋" pitchFamily="2" charset="-122"/>
            </a:endParaRPr>
          </a:p>
          <a:p>
            <a:pPr lvl="1">
              <a:lnSpc>
                <a:spcPct val="105000"/>
              </a:lnSpc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使用函数指针编程 </a:t>
            </a:r>
          </a:p>
        </p:txBody>
      </p:sp>
      <p:sp>
        <p:nvSpPr>
          <p:cNvPr id="6" name="Rectangle 59"/>
          <p:cNvSpPr>
            <a:spLocks noChangeArrowheads="1"/>
          </p:cNvSpPr>
          <p:nvPr/>
        </p:nvSpPr>
        <p:spPr bwMode="auto">
          <a:xfrm>
            <a:off x="591690" y="3501008"/>
            <a:ext cx="8208912" cy="288032"/>
          </a:xfrm>
          <a:prstGeom prst="rect">
            <a:avLst/>
          </a:prstGeom>
          <a:noFill/>
          <a:ln w="57150">
            <a:solidFill>
              <a:srgbClr val="00B05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50568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6979" grpId="0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43608" y="335846"/>
            <a:ext cx="676875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请输入本班人数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scanf_s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"%d"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&amp;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ReadInfo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输入</a:t>
            </a:r>
            <a:r>
              <a:rPr lang="en-US" altLang="zh-CN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num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个人的详细信息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PrintInfo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输出查看这些人的信息是否正确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Sort(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num,Ascending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PrintInfo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查看升序结果是否正确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Sort(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Dscending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PrintInfo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查看降序是否正确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4" name="Rectangle 59"/>
          <p:cNvSpPr>
            <a:spLocks noChangeArrowheads="1"/>
          </p:cNvSpPr>
          <p:nvPr/>
        </p:nvSpPr>
        <p:spPr bwMode="auto">
          <a:xfrm>
            <a:off x="1043608" y="3140968"/>
            <a:ext cx="3672408" cy="288032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sp>
        <p:nvSpPr>
          <p:cNvPr id="5" name="Rectangle 59"/>
          <p:cNvSpPr>
            <a:spLocks noChangeArrowheads="1"/>
          </p:cNvSpPr>
          <p:nvPr/>
        </p:nvSpPr>
        <p:spPr bwMode="auto">
          <a:xfrm>
            <a:off x="1043608" y="4005064"/>
            <a:ext cx="3672408" cy="288032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180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27584" y="197346"/>
            <a:ext cx="813690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Sort(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(*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compare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b))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j, min;</a:t>
            </a:r>
          </a:p>
          <a:p>
            <a:pPr lvl="1"/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tmp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||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1)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(i = 0; i &lt; </a:t>
            </a:r>
            <a:r>
              <a:rPr lang="nn-NO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- 1; ++i)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min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(j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+ 1; j &lt;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++j)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((*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compare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)(</a:t>
            </a:r>
            <a:r>
              <a:rPr lang="en-US" altLang="zh-CN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[j].score, </a:t>
            </a:r>
            <a:r>
              <a:rPr lang="en-US" altLang="zh-CN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[min].score))min = j;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(min !=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tmp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[min];</a:t>
            </a:r>
          </a:p>
          <a:p>
            <a:pPr lvl="3"/>
            <a:r>
              <a:rPr lang="en-US" altLang="zh-CN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[min]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lvl="3"/>
            <a:r>
              <a:rPr lang="en-US" altLang="zh-CN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tmp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4" name="Rectangle 59"/>
          <p:cNvSpPr>
            <a:spLocks noChangeArrowheads="1"/>
          </p:cNvSpPr>
          <p:nvPr/>
        </p:nvSpPr>
        <p:spPr bwMode="auto">
          <a:xfrm>
            <a:off x="4499992" y="260648"/>
            <a:ext cx="3794162" cy="288032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sp>
        <p:nvSpPr>
          <p:cNvPr id="5" name="Rectangle 59"/>
          <p:cNvSpPr>
            <a:spLocks noChangeArrowheads="1"/>
          </p:cNvSpPr>
          <p:nvPr/>
        </p:nvSpPr>
        <p:spPr bwMode="auto">
          <a:xfrm>
            <a:off x="3203848" y="3007985"/>
            <a:ext cx="4608512" cy="288032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96035" y="3609216"/>
            <a:ext cx="4572000" cy="286232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Ascending(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Dscending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06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lang="zh-CN" altLang="en-US" sz="27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指向函数的指针</a:t>
            </a:r>
            <a:r>
              <a:rPr lang="en-US" altLang="zh-CN" sz="27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7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函数指针</a:t>
            </a:r>
            <a:r>
              <a:rPr lang="en-US" altLang="zh-CN" sz="27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idx="1"/>
          </p:nvPr>
        </p:nvSpPr>
        <p:spPr>
          <a:xfrm>
            <a:off x="1223963" y="1970485"/>
            <a:ext cx="7092453" cy="3481388"/>
          </a:xfrm>
        </p:spPr>
        <p:txBody>
          <a:bodyPr>
            <a:normAutofit fontScale="92500"/>
          </a:bodyPr>
          <a:lstStyle/>
          <a:p>
            <a:pPr marL="0" indent="0"/>
            <a:r>
              <a:rPr lang="en-US" altLang="zh-CN" b="1" dirty="0"/>
              <a:t> </a:t>
            </a:r>
            <a:r>
              <a:rPr lang="zh-CN" altLang="en-US" b="1" dirty="0"/>
              <a:t>函数的入口地址</a:t>
            </a:r>
          </a:p>
          <a:p>
            <a:pPr marL="621506" lvl="1">
              <a:lnSpc>
                <a:spcPct val="120000"/>
              </a:lnSpc>
            </a:pPr>
            <a:r>
              <a:rPr lang="zh-CN" altLang="en-US" sz="2400" b="1" dirty="0"/>
              <a:t>程序也存储在内存中，与数据一样</a:t>
            </a:r>
          </a:p>
          <a:p>
            <a:pPr marL="621506" lvl="1">
              <a:lnSpc>
                <a:spcPct val="120000"/>
              </a:lnSpc>
            </a:pPr>
            <a:r>
              <a:rPr lang="zh-CN" altLang="en-US" sz="2400" b="1" dirty="0"/>
              <a:t>函数的第一条指令的地址，称为函数的入口地址</a:t>
            </a:r>
          </a:p>
          <a:p>
            <a:pPr marL="621506" lvl="1">
              <a:lnSpc>
                <a:spcPct val="120000"/>
              </a:lnSpc>
            </a:pPr>
            <a:r>
              <a:rPr lang="zh-CN" altLang="en-US" sz="2400" b="1" dirty="0"/>
              <a:t>编译器将</a:t>
            </a:r>
            <a:r>
              <a:rPr lang="zh-CN" altLang="en-US" sz="2400" b="1" dirty="0">
                <a:solidFill>
                  <a:srgbClr val="00B050"/>
                </a:solidFill>
              </a:rPr>
              <a:t>不带</a:t>
            </a:r>
            <a:r>
              <a:rPr lang="en-US" altLang="zh-CN" sz="2400" b="1" dirty="0">
                <a:solidFill>
                  <a:srgbClr val="00B050"/>
                </a:solidFill>
              </a:rPr>
              <a:t>( )</a:t>
            </a:r>
            <a:r>
              <a:rPr lang="zh-CN" altLang="en-US" sz="2400" b="1" dirty="0">
                <a:solidFill>
                  <a:srgbClr val="00B050"/>
                </a:solidFill>
              </a:rPr>
              <a:t>的函数名</a:t>
            </a:r>
            <a:r>
              <a:rPr lang="zh-CN" altLang="en-US" sz="2400" b="1" dirty="0"/>
              <a:t>解释为函数的入口地址</a:t>
            </a:r>
          </a:p>
          <a:p>
            <a:pPr marL="621506" lvl="1">
              <a:lnSpc>
                <a:spcPct val="120000"/>
              </a:lnSpc>
            </a:pPr>
            <a:r>
              <a:rPr lang="zh-CN" altLang="en-US" sz="2400" b="1" dirty="0"/>
              <a:t>调用函数时，实际就是转到函数的入口地址，去执行入口地址的第一条指令</a:t>
            </a:r>
          </a:p>
        </p:txBody>
      </p:sp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1656160" y="5657850"/>
            <a:ext cx="14287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5DE5D52-511F-46D7-BAF6-1B9B5B253880}" type="slidenum">
              <a:rPr lang="en-US" altLang="zh-CN" sz="105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r>
              <a:rPr lang="en-US" altLang="zh-CN" sz="1050"/>
              <a:t>/51</a:t>
            </a:r>
          </a:p>
        </p:txBody>
      </p:sp>
    </p:spTree>
    <p:extLst>
      <p:ext uri="{BB962C8B-B14F-4D97-AF65-F5344CB8AC3E}">
        <p14:creationId xmlns:p14="http://schemas.microsoft.com/office/powerpoint/2010/main" val="309922856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94666"/>
            <a:ext cx="7772400" cy="857250"/>
          </a:xfrm>
        </p:spPr>
        <p:txBody>
          <a:bodyPr/>
          <a:lstStyle/>
          <a:p>
            <a:r>
              <a:rPr lang="zh-CN" altLang="en-US" dirty="0">
                <a:cs typeface="Courier New" panose="02070309020205020404" pitchFamily="49" charset="0"/>
              </a:rPr>
              <a:t>函数指针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idx="1"/>
          </p:nvPr>
        </p:nvSpPr>
        <p:spPr>
          <a:xfrm>
            <a:off x="1503109" y="1754815"/>
            <a:ext cx="6963965" cy="3780773"/>
          </a:xfrm>
        </p:spPr>
        <p:txBody>
          <a:bodyPr>
            <a:normAutofit fontScale="92500" lnSpcReduction="20000"/>
          </a:bodyPr>
          <a:lstStyle/>
          <a:p>
            <a:pPr marL="0" indent="0">
              <a:defRPr/>
            </a:pPr>
            <a:r>
              <a:rPr lang="en-US" altLang="zh-CN" b="1" dirty="0"/>
              <a:t> </a:t>
            </a:r>
            <a:r>
              <a:rPr lang="zh-CN" altLang="en-US" b="1" dirty="0"/>
              <a:t>函数指针</a:t>
            </a:r>
          </a:p>
          <a:p>
            <a:pPr marL="621506" lvl="1">
              <a:lnSpc>
                <a:spcPct val="120000"/>
              </a:lnSpc>
              <a:defRPr/>
            </a:pPr>
            <a:r>
              <a:rPr lang="zh-CN" altLang="en-US" sz="2400" b="1" dirty="0"/>
              <a:t>指向函数的指针</a:t>
            </a:r>
            <a:r>
              <a:rPr lang="zh-CN" altLang="en-US" sz="2400" dirty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简称为函数指针</a:t>
            </a:r>
            <a:endParaRPr lang="zh-CN" altLang="en-US" sz="2400" b="1" dirty="0">
              <a:solidFill>
                <a:srgbClr val="00B050"/>
              </a:solidFill>
            </a:endParaRPr>
          </a:p>
          <a:p>
            <a:pPr marL="621506" lvl="1">
              <a:lnSpc>
                <a:spcPct val="120000"/>
              </a:lnSpc>
              <a:defRPr/>
            </a:pPr>
            <a:r>
              <a:rPr lang="zh-CN" altLang="en-US" sz="2400" b="1" dirty="0"/>
              <a:t>指向了函数的第一条指令的地址，即存储的是函数的入口地址</a:t>
            </a:r>
          </a:p>
          <a:p>
            <a:pPr marL="621506" lvl="1">
              <a:lnSpc>
                <a:spcPct val="120000"/>
              </a:lnSpc>
              <a:defRPr/>
            </a:pPr>
            <a:r>
              <a:rPr lang="zh-CN" altLang="en-US" sz="2400" b="1" dirty="0"/>
              <a:t>这里可以将函数理解为一个变量，只是这个变量是一段可执行的指令</a:t>
            </a:r>
          </a:p>
          <a:p>
            <a:pPr marL="621506" lvl="1">
              <a:lnSpc>
                <a:spcPct val="120000"/>
              </a:lnSpc>
              <a:defRPr/>
            </a:pPr>
            <a:r>
              <a:rPr lang="zh-CN" altLang="en-US" sz="2400" b="1" dirty="0"/>
              <a:t>使用函数指针可以编写更通用、更灵活的程序</a:t>
            </a:r>
            <a:endParaRPr lang="en-US" altLang="zh-CN" sz="2400" b="1" dirty="0"/>
          </a:p>
          <a:p>
            <a:pPr marL="621506" lvl="1">
              <a:lnSpc>
                <a:spcPct val="120000"/>
              </a:lnSpc>
              <a:defRPr/>
            </a:pPr>
            <a:r>
              <a:rPr lang="zh-CN" altLang="en-US" sz="2400" b="1" dirty="0"/>
              <a:t>函数指针可以指向</a:t>
            </a:r>
            <a:r>
              <a:rPr lang="zh-CN" altLang="en-US" sz="2400" b="1" dirty="0">
                <a:solidFill>
                  <a:srgbClr val="00B050"/>
                </a:solidFill>
              </a:rPr>
              <a:t>任何原型相同的函数</a:t>
            </a:r>
            <a:r>
              <a:rPr lang="zh-CN" altLang="en-US" sz="2400" b="1" dirty="0"/>
              <a:t>，达到通过函数指针调用不同函数的目的。 </a:t>
            </a:r>
            <a:endParaRPr lang="zh-CN" altLang="en-US" sz="24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 marL="621506" lvl="1">
              <a:lnSpc>
                <a:spcPct val="120000"/>
              </a:lnSpc>
              <a:defRPr/>
            </a:pPr>
            <a:endParaRPr lang="en-US" altLang="zh-CN" b="1" dirty="0"/>
          </a:p>
        </p:txBody>
      </p:sp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1656160" y="5657850"/>
            <a:ext cx="14287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699A37F-2C02-4557-843A-7F22BCC86DB0}" type="slidenum">
              <a:rPr lang="en-US" altLang="zh-CN" sz="105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r>
              <a:rPr lang="en-US" altLang="zh-CN" sz="1050"/>
              <a:t>/51</a:t>
            </a:r>
          </a:p>
        </p:txBody>
      </p:sp>
    </p:spTree>
    <p:extLst>
      <p:ext uri="{BB962C8B-B14F-4D97-AF65-F5344CB8AC3E}">
        <p14:creationId xmlns:p14="http://schemas.microsoft.com/office/powerpoint/2010/main" val="350349873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编程练习题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修改你实验</a:t>
            </a:r>
            <a:r>
              <a:rPr lang="en-US" altLang="zh-CN" b="1" dirty="0"/>
              <a:t>-</a:t>
            </a:r>
            <a:r>
              <a:rPr lang="zh-CN" altLang="en-US" b="1" dirty="0"/>
              <a:t>学生成绩管理，用函数指针实现下面的功能：</a:t>
            </a:r>
            <a:endParaRPr lang="en-US" altLang="zh-CN" b="1" dirty="0"/>
          </a:p>
          <a:p>
            <a:pPr lvl="1"/>
            <a:r>
              <a:rPr lang="zh-CN" altLang="en-US" sz="2400" b="1" dirty="0"/>
              <a:t>求平均成绩不及格的同学人数和名单</a:t>
            </a:r>
            <a:endParaRPr lang="en-US" altLang="zh-CN" sz="2400" b="1" dirty="0"/>
          </a:p>
          <a:p>
            <a:pPr lvl="1"/>
            <a:r>
              <a:rPr lang="zh-CN" altLang="en-US" sz="2400" b="1" dirty="0"/>
              <a:t>求平均成绩以上的同学人数和名单</a:t>
            </a:r>
          </a:p>
        </p:txBody>
      </p:sp>
    </p:spTree>
    <p:extLst>
      <p:ext uri="{BB962C8B-B14F-4D97-AF65-F5344CB8AC3E}">
        <p14:creationId xmlns:p14="http://schemas.microsoft.com/office/powerpoint/2010/main" val="885809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 dirty="0"/>
              <a:t>3. </a:t>
            </a:r>
            <a:r>
              <a:rPr lang="zh-CN" altLang="en-US" sz="3000" dirty="0"/>
              <a:t>递归函数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657350" y="2189560"/>
            <a:ext cx="5829300" cy="3454003"/>
          </a:xfrm>
        </p:spPr>
        <p:txBody>
          <a:bodyPr>
            <a:normAutofit lnSpcReduction="10000"/>
          </a:bodyPr>
          <a:lstStyle/>
          <a:p>
            <a:pPr eaLnBrk="1" hangingPunct="1">
              <a:buFont typeface="Monotype Sorts"/>
              <a:buNone/>
            </a:pPr>
            <a:endParaRPr lang="en-US" altLang="zh-CN" sz="195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Monotype Sorts"/>
              <a:buNone/>
            </a:pPr>
            <a:r>
              <a:rPr lang="en-US" altLang="zh-CN" sz="1950" b="1" dirty="0">
                <a:solidFill>
                  <a:srgbClr val="0070C0"/>
                </a:solidFill>
                <a:latin typeface="Courier New" panose="02070309020205020404" pitchFamily="49" charset="0"/>
              </a:rPr>
              <a:t>	long </a:t>
            </a:r>
            <a:r>
              <a:rPr lang="en-US" altLang="zh-CN" sz="1950" b="1" dirty="0">
                <a:solidFill>
                  <a:srgbClr val="FF3300"/>
                </a:solidFill>
                <a:latin typeface="Courier New" panose="02070309020205020404" pitchFamily="49" charset="0"/>
              </a:rPr>
              <a:t>fact</a:t>
            </a:r>
            <a:r>
              <a:rPr lang="en-US" altLang="zh-CN" sz="1950" b="1" dirty="0">
                <a:solidFill>
                  <a:srgbClr val="00206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95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950" b="1" dirty="0">
                <a:solidFill>
                  <a:srgbClr val="002060"/>
                </a:solidFill>
                <a:latin typeface="Courier New" panose="02070309020205020404" pitchFamily="49" charset="0"/>
              </a:rPr>
              <a:t>  n</a:t>
            </a:r>
            <a:r>
              <a:rPr lang="zh-CN" altLang="en-US" sz="1950" b="1" dirty="0">
                <a:solidFill>
                  <a:srgbClr val="002060"/>
                </a:solidFill>
                <a:latin typeface="Courier New" panose="02070309020205020404" pitchFamily="49" charset="0"/>
              </a:rPr>
              <a:t>）</a:t>
            </a:r>
            <a:r>
              <a:rPr lang="en-US" altLang="zh-CN" sz="1950" b="1" dirty="0">
                <a:solidFill>
                  <a:srgbClr val="00206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 typeface="Monotype Sorts"/>
              <a:buNone/>
            </a:pPr>
            <a:r>
              <a:rPr lang="en-US" altLang="zh-CN" sz="195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</a:t>
            </a:r>
            <a:r>
              <a:rPr lang="en-US" altLang="zh-CN" sz="1950" b="1" dirty="0">
                <a:solidFill>
                  <a:schemeClr val="accent2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195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950" b="1" dirty="0">
                <a:solidFill>
                  <a:srgbClr val="0070C0"/>
                </a:solidFill>
                <a:latin typeface="Courier New" panose="02070309020205020404" pitchFamily="49" charset="0"/>
              </a:rPr>
              <a:t>(n &lt; 0) </a:t>
            </a:r>
          </a:p>
          <a:p>
            <a:pPr eaLnBrk="1" hangingPunct="1">
              <a:buFont typeface="Monotype Sorts"/>
              <a:buNone/>
            </a:pPr>
            <a:r>
              <a:rPr lang="en-US" altLang="zh-CN" sz="195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zh-CN" sz="1950" b="1" dirty="0">
                <a:solidFill>
                  <a:schemeClr val="accent2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95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950" b="1" dirty="0">
                <a:solidFill>
                  <a:srgbClr val="0070C0"/>
                </a:solidFill>
                <a:latin typeface="Courier New" panose="02070309020205020404" pitchFamily="49" charset="0"/>
              </a:rPr>
              <a:t>-1;</a:t>
            </a:r>
          </a:p>
          <a:p>
            <a:pPr eaLnBrk="1" hangingPunct="1">
              <a:buFont typeface="Monotype Sorts"/>
              <a:buNone/>
            </a:pPr>
            <a:r>
              <a:rPr lang="en-US" altLang="zh-CN" sz="195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sz="1950" b="1" dirty="0">
                <a:solidFill>
                  <a:schemeClr val="accent2"/>
                </a:solidFill>
                <a:latin typeface="Courier New" panose="02070309020205020404" pitchFamily="49" charset="0"/>
              </a:rPr>
              <a:t>else if</a:t>
            </a:r>
            <a:r>
              <a:rPr lang="en-US" altLang="zh-CN" sz="195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950" b="1" dirty="0">
                <a:solidFill>
                  <a:srgbClr val="0070C0"/>
                </a:solidFill>
                <a:latin typeface="Courier New" panose="02070309020205020404" pitchFamily="49" charset="0"/>
              </a:rPr>
              <a:t>(n == 0 || n == 1)</a:t>
            </a:r>
          </a:p>
          <a:p>
            <a:pPr eaLnBrk="1" hangingPunct="1">
              <a:buFont typeface="Monotype Sorts"/>
              <a:buNone/>
            </a:pPr>
            <a:r>
              <a:rPr lang="en-US" altLang="zh-CN" sz="195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zh-CN" sz="1950" b="1" dirty="0">
                <a:solidFill>
                  <a:schemeClr val="accent2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95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950" b="1" dirty="0">
                <a:solidFill>
                  <a:srgbClr val="0070C0"/>
                </a:solidFill>
                <a:latin typeface="Courier New" panose="02070309020205020404" pitchFamily="49" charset="0"/>
              </a:rPr>
              <a:t>1</a:t>
            </a:r>
            <a:r>
              <a:rPr lang="zh-CN" altLang="en-US" sz="1950" b="1" dirty="0">
                <a:solidFill>
                  <a:srgbClr val="0070C0"/>
                </a:solidFill>
                <a:latin typeface="Courier New" panose="02070309020205020404" pitchFamily="49" charset="0"/>
              </a:rPr>
              <a:t>；</a:t>
            </a:r>
            <a:endParaRPr lang="en-US" altLang="zh-CN" sz="195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algn="l" eaLnBrk="1" hangingPunct="1">
              <a:buFont typeface="Monotype Sorts"/>
              <a:buNone/>
            </a:pPr>
            <a:r>
              <a:rPr lang="en-US" altLang="zh-CN" sz="195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sz="1950" b="1" dirty="0">
                <a:solidFill>
                  <a:srgbClr val="002060"/>
                </a:solidFill>
                <a:latin typeface="Courier New" panose="02070309020205020404" pitchFamily="49" charset="0"/>
              </a:rPr>
              <a:t>else </a:t>
            </a:r>
            <a:br>
              <a:rPr lang="en-US" altLang="zh-CN" sz="1950" b="1" dirty="0">
                <a:solidFill>
                  <a:srgbClr val="99FFCC"/>
                </a:solidFill>
                <a:latin typeface="Courier New" panose="02070309020205020404" pitchFamily="49" charset="0"/>
              </a:rPr>
            </a:br>
            <a:r>
              <a:rPr lang="en-US" altLang="zh-CN" sz="1950" b="1" dirty="0">
                <a:solidFill>
                  <a:srgbClr val="99FFCC"/>
                </a:solidFill>
                <a:latin typeface="Courier New" panose="02070309020205020404" pitchFamily="49" charset="0"/>
              </a:rPr>
              <a:t>		</a:t>
            </a:r>
            <a:r>
              <a:rPr lang="en-US" altLang="zh-CN" sz="1950" b="1" dirty="0">
                <a:solidFill>
                  <a:srgbClr val="0070C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950" b="1" dirty="0">
                <a:solidFill>
                  <a:srgbClr val="99FF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950" b="1" dirty="0">
                <a:solidFill>
                  <a:srgbClr val="00B050"/>
                </a:solidFill>
                <a:latin typeface="Courier New" panose="02070309020205020404" pitchFamily="49" charset="0"/>
              </a:rPr>
              <a:t>n * fact(n-1);</a:t>
            </a:r>
            <a:r>
              <a:rPr lang="zh-CN" altLang="en-US" sz="1950" b="1" dirty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br>
              <a:rPr lang="zh-CN" altLang="en-US" sz="1950" b="1" dirty="0">
                <a:solidFill>
                  <a:srgbClr val="FFFF00"/>
                </a:solidFill>
                <a:latin typeface="Courier New" panose="02070309020205020404" pitchFamily="49" charset="0"/>
              </a:rPr>
            </a:br>
            <a:r>
              <a:rPr lang="en-US" altLang="zh-CN" sz="1950" b="1" dirty="0">
                <a:solidFill>
                  <a:srgbClr val="FFFF00"/>
                </a:solidFill>
                <a:latin typeface="Courier New" panose="02070309020205020404" pitchFamily="49" charset="0"/>
              </a:rPr>
              <a:t>}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595972" name="Rectangle 4"/>
          <p:cNvSpPr>
            <a:spLocks noChangeArrowheads="1"/>
          </p:cNvSpPr>
          <p:nvPr/>
        </p:nvSpPr>
        <p:spPr bwMode="auto">
          <a:xfrm>
            <a:off x="4379606" y="5007208"/>
            <a:ext cx="1351359" cy="313134"/>
          </a:xfrm>
          <a:prstGeom prst="rect">
            <a:avLst/>
          </a:prstGeom>
          <a:noFill/>
          <a:ln w="28575">
            <a:solidFill>
              <a:srgbClr val="00CC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95973" name="Rectangle 5"/>
          <p:cNvSpPr>
            <a:spLocks noChangeArrowheads="1"/>
          </p:cNvSpPr>
          <p:nvPr/>
        </p:nvSpPr>
        <p:spPr bwMode="auto">
          <a:xfrm>
            <a:off x="1925241" y="2572941"/>
            <a:ext cx="2700338" cy="313134"/>
          </a:xfrm>
          <a:prstGeom prst="rect">
            <a:avLst/>
          </a:prstGeom>
          <a:noFill/>
          <a:ln w="28575">
            <a:solidFill>
              <a:srgbClr val="00CC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357313" y="2078831"/>
            <a:ext cx="5893594" cy="62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9056" tIns="34528" rIns="69056" bIns="34528" anchor="ctr"/>
          <a:lstStyle/>
          <a:p>
            <a:pPr>
              <a:lnSpc>
                <a:spcPct val="85000"/>
              </a:lnSpc>
              <a:defRPr/>
            </a:pPr>
            <a:r>
              <a:rPr lang="en-US" altLang="zh-CN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仿宋" pitchFamily="2" charset="-122"/>
                <a:ea typeface="华文仿宋" pitchFamily="2" charset="-122"/>
              </a:rPr>
              <a:t>【</a:t>
            </a:r>
            <a:r>
              <a:rPr lang="zh-CN" altLang="en-US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仿宋" pitchFamily="2" charset="-122"/>
                <a:ea typeface="华文仿宋" pitchFamily="2" charset="-122"/>
              </a:rPr>
              <a:t>例</a:t>
            </a:r>
            <a:r>
              <a:rPr lang="en-US" altLang="zh-CN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仿宋" pitchFamily="2" charset="-122"/>
                <a:ea typeface="华文仿宋" pitchFamily="2" charset="-122"/>
              </a:rPr>
              <a:t>】</a:t>
            </a:r>
            <a:r>
              <a:rPr lang="zh-CN" altLang="en-US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仿宋" pitchFamily="2" charset="-122"/>
                <a:ea typeface="华文仿宋" pitchFamily="2" charset="-122"/>
              </a:rPr>
              <a:t>计算</a:t>
            </a:r>
            <a:r>
              <a:rPr lang="en-US" altLang="zh-CN" sz="21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仿宋" pitchFamily="2" charset="-122"/>
              </a:rPr>
              <a:t>n</a:t>
            </a:r>
            <a:r>
              <a:rPr lang="zh-CN" altLang="en-US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仿宋" pitchFamily="2" charset="-122"/>
              </a:rPr>
              <a:t>！</a:t>
            </a:r>
            <a:r>
              <a:rPr lang="en-US" altLang="zh-CN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仿宋" pitchFamily="2" charset="-122"/>
              </a:rPr>
              <a:t>= </a:t>
            </a:r>
            <a:r>
              <a:rPr lang="en-US" altLang="zh-CN" sz="21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仿宋" pitchFamily="2" charset="-122"/>
              </a:rPr>
              <a:t>n</a:t>
            </a:r>
            <a:r>
              <a:rPr lang="en-US" altLang="zh-CN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仿宋" pitchFamily="2" charset="-122"/>
              </a:rPr>
              <a:t> *(</a:t>
            </a:r>
            <a:r>
              <a:rPr lang="en-US" altLang="zh-CN" sz="21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仿宋" pitchFamily="2" charset="-122"/>
              </a:rPr>
              <a:t>n</a:t>
            </a:r>
            <a:r>
              <a:rPr lang="en-US" altLang="zh-CN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仿宋" pitchFamily="2" charset="-122"/>
                <a:cs typeface="Courier New" pitchFamily="49" charset="0"/>
              </a:rPr>
              <a:t>-</a:t>
            </a:r>
            <a:r>
              <a:rPr lang="en-US" altLang="zh-CN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仿宋" pitchFamily="2" charset="-122"/>
              </a:rPr>
              <a:t>1)*(</a:t>
            </a:r>
            <a:r>
              <a:rPr lang="en-US" altLang="zh-CN" sz="21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仿宋" pitchFamily="2" charset="-122"/>
              </a:rPr>
              <a:t>n</a:t>
            </a:r>
            <a:r>
              <a:rPr lang="en-US" altLang="zh-CN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仿宋" pitchFamily="2" charset="-122"/>
                <a:cs typeface="Courier New" pitchFamily="49" charset="0"/>
              </a:rPr>
              <a:t>-</a:t>
            </a:r>
            <a:r>
              <a:rPr lang="en-US" altLang="zh-CN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仿宋" pitchFamily="2" charset="-122"/>
              </a:rPr>
              <a:t>2)*……*1 </a:t>
            </a:r>
          </a:p>
          <a:p>
            <a:pPr>
              <a:lnSpc>
                <a:spcPct val="85000"/>
              </a:lnSpc>
              <a:defRPr/>
            </a:pPr>
            <a:r>
              <a:rPr lang="en-US" altLang="zh-CN" sz="2100" i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</a:t>
            </a:r>
            <a:endParaRPr lang="zh-CN" altLang="en-US" sz="2100" i="1" dirty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47114" name="AutoShape 6"/>
          <p:cNvSpPr>
            <a:spLocks noChangeArrowheads="1"/>
          </p:cNvSpPr>
          <p:nvPr/>
        </p:nvSpPr>
        <p:spPr bwMode="auto">
          <a:xfrm>
            <a:off x="4860032" y="3284985"/>
            <a:ext cx="3672407" cy="1269634"/>
          </a:xfrm>
          <a:prstGeom prst="wedgeEllipseCallout">
            <a:avLst>
              <a:gd name="adj1" fmla="val 15824"/>
              <a:gd name="adj2" fmla="val 50176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A01304"/>
                </a:solidFill>
                <a:cs typeface="Times New Roman" panose="02020603050405020304" pitchFamily="18" charset="0"/>
              </a:rPr>
              <a:t>函数直接或间接调用自己，称为递归调用（</a:t>
            </a:r>
            <a:r>
              <a:rPr lang="en-US" altLang="zh-CN" sz="2000" b="1">
                <a:solidFill>
                  <a:srgbClr val="A01304"/>
                </a:solidFill>
                <a:cs typeface="Times New Roman" panose="02020603050405020304" pitchFamily="18" charset="0"/>
              </a:rPr>
              <a:t>Recursive Call</a:t>
            </a:r>
            <a:r>
              <a:rPr lang="zh-CN" altLang="en-US" sz="2000" b="1">
                <a:solidFill>
                  <a:srgbClr val="A01304"/>
                </a:solidFill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11" name="Picture 15" descr="C:\Users\Sunner\AppData\Local\Microsoft\Windows\Temporary Internet Files\Content.IE5\150OR56M\MC900437561[1].wmf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391" y="4768454"/>
            <a:ext cx="1340644" cy="826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616" y="911087"/>
            <a:ext cx="2412206" cy="696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92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5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5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5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95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2" grpId="0" animBg="1"/>
      <p:bldP spid="595973" grpId="0" animBg="1"/>
      <p:bldP spid="471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000" dirty="0"/>
              <a:t>递归函数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124744"/>
            <a:ext cx="7128792" cy="3726656"/>
          </a:xfrm>
        </p:spPr>
        <p:txBody>
          <a:bodyPr/>
          <a:lstStyle/>
          <a:p>
            <a:pPr eaLnBrk="1" hangingPunct="1">
              <a:buFont typeface="Monotype Sorts"/>
              <a:buChar char=""/>
            </a:pPr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递归调用应该能够在有限次数内终止递归</a:t>
            </a:r>
          </a:p>
          <a:p>
            <a:pPr lvl="1" eaLnBrk="1" hangingPunct="1"/>
            <a:r>
              <a:rPr lang="zh-CN" altLang="en-US" sz="2400" b="1" dirty="0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递归调用若不加以限制，将无限循环调用</a:t>
            </a:r>
          </a:p>
          <a:p>
            <a:pPr lvl="1" eaLnBrk="1" hangingPunct="1"/>
            <a:r>
              <a:rPr lang="zh-CN" altLang="en-US" sz="2400" b="1" dirty="0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必须在函数内部加控制语句，仅当满足一定条件时，递归终止，称为</a:t>
            </a:r>
            <a:r>
              <a:rPr lang="zh-CN" altLang="en-US" sz="24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条件递归</a:t>
            </a:r>
            <a:endParaRPr lang="en-US" altLang="zh-CN" sz="2400" b="1" dirty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buFont typeface="Monotype Sorts"/>
              <a:buChar char=""/>
            </a:pPr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任何一个递归调用程序必须包括两部分</a:t>
            </a:r>
          </a:p>
          <a:p>
            <a:pPr lvl="1" eaLnBrk="1" hangingPunct="1"/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递归循环</a:t>
            </a:r>
            <a:r>
              <a:rPr lang="zh-CN" altLang="en-US" sz="24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继续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的过程</a:t>
            </a:r>
          </a:p>
          <a:p>
            <a:pPr lvl="1" eaLnBrk="1" hangingPunct="1"/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递归调用</a:t>
            </a:r>
            <a:r>
              <a:rPr lang="zh-CN" altLang="en-US" sz="24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结束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的过程</a:t>
            </a:r>
          </a:p>
          <a:p>
            <a:pPr lvl="1" eaLnBrk="1" hangingPunct="1"/>
            <a:endParaRPr lang="zh-CN" altLang="en-US" sz="2400" b="1" dirty="0">
              <a:solidFill>
                <a:schemeClr val="hlink"/>
              </a:solidFill>
              <a:latin typeface="楷体_GB2312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15616" y="4581128"/>
            <a:ext cx="7128792" cy="206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9056" tIns="34528" rIns="69056" bIns="34528"/>
          <a:lstStyle/>
          <a:p>
            <a:pPr marL="280988" indent="-280988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en-US" altLang="zh-CN" sz="2400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     </a:t>
            </a:r>
            <a:r>
              <a:rPr lang="en-US" altLang="zh-CN" sz="24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if (</a:t>
            </a:r>
            <a:r>
              <a:rPr lang="zh-CN" altLang="en-US" sz="24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递归终止条件成立</a:t>
            </a:r>
            <a:r>
              <a:rPr lang="en-US" altLang="zh-CN" sz="24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</a:t>
            </a:r>
            <a:r>
              <a:rPr lang="en-US" altLang="zh-CN" sz="2400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</a:p>
          <a:p>
            <a:pPr marL="638175" lvl="1" indent="-214313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defRPr/>
            </a:pPr>
            <a:r>
              <a:rPr lang="en-US" altLang="zh-CN" sz="2400" kern="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altLang="zh-CN" sz="24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return  </a:t>
            </a:r>
            <a:r>
              <a:rPr lang="zh-CN" altLang="en-US" sz="24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递归公式的初值</a:t>
            </a:r>
            <a:r>
              <a:rPr lang="en-US" altLang="zh-CN" sz="24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 </a:t>
            </a:r>
          </a:p>
          <a:p>
            <a:pPr marL="638175" lvl="1" indent="-214313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defRPr/>
            </a:pPr>
            <a:r>
              <a:rPr lang="en-US" altLang="zh-CN" sz="24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</a:t>
            </a:r>
          </a:p>
          <a:p>
            <a:pPr marL="638175" lvl="1" indent="-214313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defRPr/>
            </a:pPr>
            <a:r>
              <a:rPr lang="en-US" altLang="zh-CN" sz="24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return  </a:t>
            </a:r>
            <a:r>
              <a:rPr lang="zh-CN" altLang="en-US" sz="24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递归函数调用返回的结果值</a:t>
            </a:r>
            <a:r>
              <a:rPr lang="en-US" altLang="zh-CN" sz="24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  <a:r>
              <a:rPr lang="en-US" altLang="zh-CN" sz="2400" kern="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zh-CN" altLang="en-US" sz="2400" kern="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0189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2824163" y="3107532"/>
            <a:ext cx="4125516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n!=</a:t>
            </a:r>
            <a:r>
              <a:rPr lang="en-US" altLang="zh-CN" sz="1350">
                <a:latin typeface="Courier New" panose="02070309020205020404" pitchFamily="49" charset="0"/>
                <a:cs typeface="Courier New" panose="02070309020205020404" pitchFamily="49" charset="0"/>
              </a:rPr>
              <a:t>n×(n-1)!                                      </a:t>
            </a:r>
            <a:endParaRPr lang="en-US" altLang="zh-CN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(n-1)!</a:t>
            </a:r>
            <a:r>
              <a:rPr lang="en-US" altLang="zh-CN" sz="1350">
                <a:latin typeface="Courier New" panose="02070309020205020404" pitchFamily="49" charset="0"/>
                <a:cs typeface="Courier New" panose="02070309020205020404" pitchFamily="49" charset="0"/>
              </a:rPr>
              <a:t>=(n-1)×(n-2)!</a:t>
            </a: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(n-2)!         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(n-3)!   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5!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   :       4!</a:t>
            </a:r>
            <a:r>
              <a:rPr lang="en-US" altLang="zh-CN" sz="1350">
                <a:latin typeface="Courier New" panose="02070309020205020404" pitchFamily="49" charset="0"/>
                <a:cs typeface="Courier New" panose="02070309020205020404" pitchFamily="49" charset="0"/>
              </a:rPr>
              <a:t>=4×3!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3!</a:t>
            </a:r>
            <a:r>
              <a:rPr lang="en-US" altLang="zh-CN" sz="1350">
                <a:latin typeface="Courier New" panose="02070309020205020404" pitchFamily="49" charset="0"/>
                <a:cs typeface="Courier New" panose="02070309020205020404" pitchFamily="49" charset="0"/>
              </a:rPr>
              <a:t>=3×2!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2!</a:t>
            </a:r>
            <a:r>
              <a:rPr lang="en-US" altLang="zh-CN" sz="1350">
                <a:latin typeface="Courier New" panose="02070309020205020404" pitchFamily="49" charset="0"/>
                <a:cs typeface="Courier New" panose="02070309020205020404" pitchFamily="49" charset="0"/>
              </a:rPr>
              <a:t>=2×1!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1!</a:t>
            </a:r>
            <a:r>
              <a:rPr lang="en-US" altLang="zh-CN" sz="135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endParaRPr lang="en-US" altLang="zh-CN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6996" name="Line 4"/>
          <p:cNvSpPr>
            <a:spLocks noChangeShapeType="1"/>
          </p:cNvSpPr>
          <p:nvPr/>
        </p:nvSpPr>
        <p:spPr bwMode="auto">
          <a:xfrm>
            <a:off x="2556273" y="2839641"/>
            <a:ext cx="1821656" cy="30539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596997" name="Line 5"/>
          <p:cNvSpPr>
            <a:spLocks noChangeShapeType="1"/>
          </p:cNvSpPr>
          <p:nvPr/>
        </p:nvSpPr>
        <p:spPr bwMode="auto">
          <a:xfrm flipV="1">
            <a:off x="5074444" y="2893219"/>
            <a:ext cx="1821656" cy="300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596998" name="Text Box 6"/>
          <p:cNvSpPr txBox="1">
            <a:spLocks noChangeArrowheads="1"/>
          </p:cNvSpPr>
          <p:nvPr/>
        </p:nvSpPr>
        <p:spPr bwMode="auto">
          <a:xfrm>
            <a:off x="1678781" y="3589735"/>
            <a:ext cx="158710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100" dirty="0">
                <a:latin typeface="+mn-ea"/>
                <a:ea typeface="+mn-ea"/>
              </a:rPr>
              <a:t>回推过程</a:t>
            </a:r>
          </a:p>
        </p:txBody>
      </p:sp>
      <p:sp>
        <p:nvSpPr>
          <p:cNvPr id="596999" name="Text Box 7"/>
          <p:cNvSpPr txBox="1">
            <a:spLocks noChangeArrowheads="1"/>
          </p:cNvSpPr>
          <p:nvPr/>
        </p:nvSpPr>
        <p:spPr bwMode="auto">
          <a:xfrm>
            <a:off x="6447235" y="3589735"/>
            <a:ext cx="1500188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100" dirty="0">
                <a:latin typeface="+mn-ea"/>
                <a:ea typeface="+mn-ea"/>
              </a:rPr>
              <a:t>递推过程</a:t>
            </a:r>
          </a:p>
        </p:txBody>
      </p:sp>
      <p:sp>
        <p:nvSpPr>
          <p:cNvPr id="597001" name="Rectangle 9"/>
          <p:cNvSpPr>
            <a:spLocks noChangeArrowheads="1"/>
          </p:cNvSpPr>
          <p:nvPr/>
        </p:nvSpPr>
        <p:spPr bwMode="auto">
          <a:xfrm>
            <a:off x="683569" y="4500562"/>
            <a:ext cx="2949030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GB" sz="24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仿宋" pitchFamily="2" charset="-122"/>
                <a:ea typeface="华文仿宋" pitchFamily="2" charset="-122"/>
              </a:rPr>
              <a:t>每个递归函数必须至少有一个基线条件</a:t>
            </a:r>
          </a:p>
          <a:p>
            <a:pPr>
              <a:defRPr/>
            </a:pPr>
            <a:r>
              <a:rPr lang="zh-CN" altLang="en-GB" sz="24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仿宋" pitchFamily="2" charset="-122"/>
                <a:ea typeface="华文仿宋" pitchFamily="2" charset="-122"/>
              </a:rPr>
              <a:t>一般情况必须最终能简化为基线条件 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97006" name="Rectangle 14"/>
          <p:cNvSpPr>
            <a:spLocks noChangeArrowheads="1"/>
          </p:cNvSpPr>
          <p:nvPr/>
        </p:nvSpPr>
        <p:spPr bwMode="auto">
          <a:xfrm>
            <a:off x="5911454" y="4446985"/>
            <a:ext cx="2620986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仿宋" pitchFamily="2" charset="-122"/>
                <a:ea typeface="华文仿宋" pitchFamily="2" charset="-122"/>
              </a:rPr>
              <a:t>递归层数太多易</a:t>
            </a:r>
          </a:p>
          <a:p>
            <a:pPr>
              <a:defRPr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仿宋" pitchFamily="2" charset="-122"/>
                <a:ea typeface="华文仿宋" pitchFamily="2" charset="-122"/>
              </a:rPr>
              <a:t>导致栈空间溢出</a:t>
            </a:r>
          </a:p>
          <a:p>
            <a:pPr>
              <a:defRPr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仿宋" pitchFamily="2" charset="-122"/>
                <a:ea typeface="华文仿宋" pitchFamily="2" charset="-122"/>
              </a:rPr>
              <a:t>后果很严重，程序被异常中止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1357312" y="857250"/>
            <a:ext cx="6643688" cy="1982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280988" indent="-280988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zh-CN" altLang="en-US" sz="1500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 </a:t>
            </a:r>
            <a:endParaRPr lang="en-US" altLang="zh-CN" sz="15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marL="280988" indent="-280988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endParaRPr lang="en-US" altLang="zh-CN" sz="15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marL="280988" indent="-280988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endParaRPr lang="en-US" altLang="zh-CN" sz="15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marL="280988" indent="-280988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endParaRPr lang="en-US" altLang="zh-CN" sz="15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marL="280988" indent="-280988">
              <a:lnSpc>
                <a:spcPct val="85000"/>
              </a:lnSpc>
              <a:buClr>
                <a:srgbClr val="FFCC66"/>
              </a:buClr>
              <a:buSzPct val="80000"/>
              <a:defRPr/>
            </a:pPr>
            <a:r>
              <a:rPr lang="en-US" altLang="zh-CN" sz="1500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	</a:t>
            </a:r>
          </a:p>
          <a:p>
            <a:pPr marL="280988" indent="-280988">
              <a:lnSpc>
                <a:spcPct val="85000"/>
              </a:lnSpc>
              <a:buClr>
                <a:srgbClr val="FFCC66"/>
              </a:buClr>
              <a:buSzPct val="80000"/>
              <a:defRPr/>
            </a:pPr>
            <a:r>
              <a:rPr lang="en-US" altLang="zh-CN" sz="1500" dirty="0">
                <a:solidFill>
                  <a:srgbClr val="000066"/>
                </a:solidFill>
                <a:latin typeface="Courier New" pitchFamily="49" charset="0"/>
              </a:rPr>
              <a:t>fact(5)=5*fact(4)= 120 </a:t>
            </a:r>
          </a:p>
          <a:p>
            <a:pPr marL="280988" indent="-280988">
              <a:lnSpc>
                <a:spcPct val="85000"/>
              </a:lnSpc>
              <a:buClr>
                <a:srgbClr val="FFCC66"/>
              </a:buClr>
              <a:buSzPct val="80000"/>
              <a:defRPr/>
            </a:pPr>
            <a:r>
              <a:rPr lang="en-US" altLang="zh-CN" sz="1500" dirty="0">
                <a:solidFill>
                  <a:srgbClr val="000066"/>
                </a:solidFill>
                <a:latin typeface="Courier New" pitchFamily="49" charset="0"/>
              </a:rPr>
              <a:t>             fact(4)= 4*fact(3)= 24</a:t>
            </a:r>
            <a:r>
              <a:rPr lang="zh-CN" altLang="en-US" sz="1500" dirty="0">
                <a:solidFill>
                  <a:srgbClr val="000066"/>
                </a:solidFill>
                <a:latin typeface="Courier New" pitchFamily="49" charset="0"/>
              </a:rPr>
              <a:t> </a:t>
            </a:r>
          </a:p>
          <a:p>
            <a:pPr marL="280988" indent="-280988">
              <a:lnSpc>
                <a:spcPct val="85000"/>
              </a:lnSpc>
              <a:buClr>
                <a:srgbClr val="FFCC66"/>
              </a:buClr>
              <a:buSzPct val="80000"/>
              <a:defRPr/>
            </a:pPr>
            <a:r>
              <a:rPr lang="en-US" altLang="zh-CN" sz="1500" dirty="0">
                <a:solidFill>
                  <a:srgbClr val="000066"/>
                </a:solidFill>
                <a:latin typeface="Courier New" pitchFamily="49" charset="0"/>
              </a:rPr>
              <a:t>                       	fact(3)= 3*fact(2)= 6 </a:t>
            </a:r>
          </a:p>
          <a:p>
            <a:pPr marL="280988" indent="-280988">
              <a:lnSpc>
                <a:spcPct val="85000"/>
              </a:lnSpc>
              <a:buClr>
                <a:srgbClr val="FFCC66"/>
              </a:buClr>
              <a:buSzPct val="80000"/>
              <a:defRPr/>
            </a:pPr>
            <a:r>
              <a:rPr lang="en-US" altLang="zh-CN" sz="1500" dirty="0">
                <a:solidFill>
                  <a:srgbClr val="000066"/>
                </a:solidFill>
                <a:latin typeface="Courier New" pitchFamily="49" charset="0"/>
              </a:rPr>
              <a:t>                                   fact(2)= 2*fact(1)=2 </a:t>
            </a:r>
          </a:p>
          <a:p>
            <a:pPr marL="280988" indent="-280988">
              <a:lnSpc>
                <a:spcPct val="85000"/>
              </a:lnSpc>
              <a:buClr>
                <a:srgbClr val="FFCC66"/>
              </a:buClr>
              <a:buSzPct val="80000"/>
              <a:defRPr/>
            </a:pPr>
            <a:r>
              <a:rPr lang="en-US" altLang="zh-CN" sz="1500" dirty="0">
                <a:solidFill>
                  <a:srgbClr val="000066"/>
                </a:solidFill>
                <a:latin typeface="Courier New" pitchFamily="49" charset="0"/>
              </a:rPr>
              <a:t>                                              fact(1)=1</a:t>
            </a:r>
            <a:endParaRPr lang="zh-CN" altLang="en-US" sz="1500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18442" name="Rectangle 4"/>
          <p:cNvSpPr>
            <a:spLocks noChangeArrowheads="1"/>
          </p:cNvSpPr>
          <p:nvPr/>
        </p:nvSpPr>
        <p:spPr bwMode="auto">
          <a:xfrm>
            <a:off x="1697831" y="1232298"/>
            <a:ext cx="620316" cy="5584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hlink"/>
              </a:solidFill>
            </a:endParaRPr>
          </a:p>
        </p:txBody>
      </p:sp>
      <p:grpSp>
        <p:nvGrpSpPr>
          <p:cNvPr id="19467" name="Group 5"/>
          <p:cNvGrpSpPr>
            <a:grpSpLocks/>
          </p:cNvGrpSpPr>
          <p:nvPr/>
        </p:nvGrpSpPr>
        <p:grpSpPr bwMode="auto">
          <a:xfrm>
            <a:off x="1964531" y="1178719"/>
            <a:ext cx="5519738" cy="621506"/>
            <a:chOff x="644" y="1459"/>
            <a:chExt cx="4684" cy="797"/>
          </a:xfrm>
        </p:grpSpPr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1281" y="1535"/>
              <a:ext cx="528" cy="721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" name="Rectangle 7"/>
            <p:cNvSpPr>
              <a:spLocks noChangeArrowheads="1"/>
            </p:cNvSpPr>
            <p:nvPr/>
          </p:nvSpPr>
          <p:spPr bwMode="auto">
            <a:xfrm>
              <a:off x="2112" y="1535"/>
              <a:ext cx="527" cy="721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7" name="Rectangle 8"/>
            <p:cNvSpPr>
              <a:spLocks noChangeArrowheads="1"/>
            </p:cNvSpPr>
            <p:nvPr/>
          </p:nvSpPr>
          <p:spPr bwMode="auto">
            <a:xfrm>
              <a:off x="3024" y="1535"/>
              <a:ext cx="517" cy="721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8" name="Rectangle 9"/>
            <p:cNvSpPr>
              <a:spLocks noChangeArrowheads="1"/>
            </p:cNvSpPr>
            <p:nvPr/>
          </p:nvSpPr>
          <p:spPr bwMode="auto">
            <a:xfrm>
              <a:off x="3936" y="1535"/>
              <a:ext cx="528" cy="721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4800" y="1535"/>
              <a:ext cx="528" cy="721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0" name="Line 11"/>
            <p:cNvSpPr>
              <a:spLocks noChangeShapeType="1"/>
            </p:cNvSpPr>
            <p:nvPr/>
          </p:nvSpPr>
          <p:spPr bwMode="auto">
            <a:xfrm flipV="1">
              <a:off x="690" y="1486"/>
              <a:ext cx="576" cy="385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1" name="Line 12"/>
            <p:cNvSpPr>
              <a:spLocks noChangeShapeType="1"/>
            </p:cNvSpPr>
            <p:nvPr/>
          </p:nvSpPr>
          <p:spPr bwMode="auto">
            <a:xfrm flipV="1">
              <a:off x="1536" y="1459"/>
              <a:ext cx="518" cy="365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2" name="Line 13"/>
            <p:cNvSpPr>
              <a:spLocks noChangeShapeType="1"/>
            </p:cNvSpPr>
            <p:nvPr/>
          </p:nvSpPr>
          <p:spPr bwMode="auto">
            <a:xfrm flipV="1">
              <a:off x="2418" y="1459"/>
              <a:ext cx="546" cy="344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3" name="Line 14"/>
            <p:cNvSpPr>
              <a:spLocks noChangeShapeType="1"/>
            </p:cNvSpPr>
            <p:nvPr/>
          </p:nvSpPr>
          <p:spPr bwMode="auto">
            <a:xfrm flipV="1">
              <a:off x="3327" y="1459"/>
              <a:ext cx="586" cy="412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4" name="Line 15"/>
            <p:cNvSpPr>
              <a:spLocks noChangeShapeType="1"/>
            </p:cNvSpPr>
            <p:nvPr/>
          </p:nvSpPr>
          <p:spPr bwMode="auto">
            <a:xfrm flipV="1">
              <a:off x="4191" y="1528"/>
              <a:ext cx="546" cy="344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5" name="Line 16"/>
            <p:cNvSpPr>
              <a:spLocks noChangeShapeType="1"/>
            </p:cNvSpPr>
            <p:nvPr/>
          </p:nvSpPr>
          <p:spPr bwMode="auto">
            <a:xfrm flipH="1" flipV="1">
              <a:off x="4191" y="1940"/>
              <a:ext cx="591" cy="275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6" name="Line 17"/>
            <p:cNvSpPr>
              <a:spLocks noChangeShapeType="1"/>
            </p:cNvSpPr>
            <p:nvPr/>
          </p:nvSpPr>
          <p:spPr bwMode="auto">
            <a:xfrm flipH="1" flipV="1">
              <a:off x="3327" y="1940"/>
              <a:ext cx="586" cy="286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7" name="Line 18"/>
            <p:cNvSpPr>
              <a:spLocks noChangeShapeType="1"/>
            </p:cNvSpPr>
            <p:nvPr/>
          </p:nvSpPr>
          <p:spPr bwMode="auto">
            <a:xfrm flipH="1" flipV="1">
              <a:off x="2372" y="1940"/>
              <a:ext cx="647" cy="275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8" name="Line 19"/>
            <p:cNvSpPr>
              <a:spLocks noChangeShapeType="1"/>
            </p:cNvSpPr>
            <p:nvPr/>
          </p:nvSpPr>
          <p:spPr bwMode="auto">
            <a:xfrm flipH="1" flipV="1">
              <a:off x="1521" y="1967"/>
              <a:ext cx="579" cy="246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9" name="Line 20"/>
            <p:cNvSpPr>
              <a:spLocks noChangeShapeType="1"/>
            </p:cNvSpPr>
            <p:nvPr/>
          </p:nvSpPr>
          <p:spPr bwMode="auto">
            <a:xfrm flipH="1" flipV="1">
              <a:off x="644" y="1920"/>
              <a:ext cx="591" cy="295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</p:grp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1697831" y="988219"/>
            <a:ext cx="647700" cy="3231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5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main</a:t>
            </a:r>
          </a:p>
        </p:txBody>
      </p:sp>
      <p:sp>
        <p:nvSpPr>
          <p:cNvPr id="41" name="Text Box 22"/>
          <p:cNvSpPr txBox="1">
            <a:spLocks noChangeArrowheads="1"/>
          </p:cNvSpPr>
          <p:nvPr/>
        </p:nvSpPr>
        <p:spPr bwMode="auto">
          <a:xfrm>
            <a:off x="2566988" y="1012032"/>
            <a:ext cx="1058466" cy="3231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5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fact(5)</a:t>
            </a:r>
          </a:p>
        </p:txBody>
      </p:sp>
      <p:sp>
        <p:nvSpPr>
          <p:cNvPr id="42" name="Text Box 23"/>
          <p:cNvSpPr txBox="1">
            <a:spLocks noChangeArrowheads="1"/>
          </p:cNvSpPr>
          <p:nvPr/>
        </p:nvSpPr>
        <p:spPr bwMode="auto">
          <a:xfrm>
            <a:off x="3519488" y="988219"/>
            <a:ext cx="1058466" cy="3231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5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fact(4)</a:t>
            </a:r>
          </a:p>
        </p:txBody>
      </p:sp>
      <p:sp>
        <p:nvSpPr>
          <p:cNvPr id="43" name="Text Box 24"/>
          <p:cNvSpPr txBox="1">
            <a:spLocks noChangeArrowheads="1"/>
          </p:cNvSpPr>
          <p:nvPr/>
        </p:nvSpPr>
        <p:spPr bwMode="auto">
          <a:xfrm>
            <a:off x="4591050" y="1000125"/>
            <a:ext cx="1058466" cy="3231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5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fact(3)</a:t>
            </a:r>
          </a:p>
        </p:txBody>
      </p:sp>
      <p:sp>
        <p:nvSpPr>
          <p:cNvPr id="44" name="Text Box 25"/>
          <p:cNvSpPr txBox="1">
            <a:spLocks noChangeArrowheads="1"/>
          </p:cNvSpPr>
          <p:nvPr/>
        </p:nvSpPr>
        <p:spPr bwMode="auto">
          <a:xfrm>
            <a:off x="5662613" y="994173"/>
            <a:ext cx="1058466" cy="3231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5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fact(2)</a:t>
            </a:r>
          </a:p>
        </p:txBody>
      </p:sp>
      <p:sp>
        <p:nvSpPr>
          <p:cNvPr id="45" name="Text Box 26"/>
          <p:cNvSpPr txBox="1">
            <a:spLocks noChangeArrowheads="1"/>
          </p:cNvSpPr>
          <p:nvPr/>
        </p:nvSpPr>
        <p:spPr bwMode="auto">
          <a:xfrm>
            <a:off x="6674644" y="1006079"/>
            <a:ext cx="1058466" cy="3231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5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fact(1)</a:t>
            </a:r>
          </a:p>
        </p:txBody>
      </p:sp>
    </p:spTree>
    <p:extLst>
      <p:ext uri="{BB962C8B-B14F-4D97-AF65-F5344CB8AC3E}">
        <p14:creationId xmlns:p14="http://schemas.microsoft.com/office/powerpoint/2010/main" val="163825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97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7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97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97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7001" grpId="0"/>
      <p:bldP spid="59700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递归与迭代</a:t>
            </a:r>
          </a:p>
        </p:txBody>
      </p:sp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399" cy="4412704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Monotype Sorts"/>
              <a:buChar char=""/>
            </a:pPr>
            <a:r>
              <a:rPr lang="zh-CN" altLang="en-US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优点：</a:t>
            </a:r>
          </a:p>
          <a:p>
            <a:pPr lvl="1" eaLnBrk="1" hangingPunct="1"/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从编程角度来看，比较直观、精炼，逻辑清楚</a:t>
            </a:r>
          </a:p>
          <a:p>
            <a:pPr lvl="1" eaLnBrk="1" hangingPunct="1"/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符合人的思维习惯，逼近数学公式的表示</a:t>
            </a:r>
          </a:p>
          <a:p>
            <a:pPr lvl="1" eaLnBrk="1" hangingPunct="1"/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尤其适合非数值计算领域</a:t>
            </a:r>
          </a:p>
          <a:p>
            <a:pPr lvl="2" eaLnBrk="1" hangingPunct="1">
              <a:buFont typeface="Monotype Sorts"/>
              <a:buChar char=""/>
            </a:pPr>
            <a:r>
              <a:rPr lang="en-US" altLang="zh-CN" sz="2400" b="1" dirty="0" err="1">
                <a:ea typeface="华文仿宋" panose="02010600040101010101" pitchFamily="2" charset="-122"/>
              </a:rPr>
              <a:t>hanoi</a:t>
            </a:r>
            <a:r>
              <a:rPr lang="zh-CN" altLang="en-US" sz="2400" b="1" dirty="0">
                <a:ea typeface="华文仿宋" panose="02010600040101010101" pitchFamily="2" charset="-122"/>
              </a:rPr>
              <a:t>塔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，骑士游历、八皇后问题（回溯法）</a:t>
            </a:r>
          </a:p>
          <a:p>
            <a:pPr eaLnBrk="1" hangingPunct="1">
              <a:buFont typeface="Monotype Sorts"/>
              <a:buChar char=""/>
            </a:pPr>
            <a:r>
              <a:rPr lang="zh-CN" altLang="en-US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缺点：</a:t>
            </a:r>
          </a:p>
          <a:p>
            <a:pPr lvl="1" eaLnBrk="1" hangingPunct="1"/>
            <a:r>
              <a:rPr lang="zh-CN" altLang="en-GB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增加了函数调用的开销，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每次调用都需要进行参数传递、现场保护等</a:t>
            </a:r>
          </a:p>
          <a:p>
            <a:pPr lvl="1" eaLnBrk="1" hangingPunct="1"/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耗费更多的时间和栈空间</a:t>
            </a:r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/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应尽量用迭代形式替代递归形式</a:t>
            </a:r>
          </a:p>
        </p:txBody>
      </p:sp>
    </p:spTree>
    <p:extLst>
      <p:ext uri="{BB962C8B-B14F-4D97-AF65-F5344CB8AC3E}">
        <p14:creationId xmlns:p14="http://schemas.microsoft.com/office/powerpoint/2010/main" val="332717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1495425" y="1862138"/>
            <a:ext cx="7109023" cy="1998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9056" tIns="34528" rIns="69056" bIns="3452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0988" indent="-280988">
              <a:lnSpc>
                <a:spcPct val="105000"/>
              </a:lnSpc>
            </a:pPr>
            <a:r>
              <a:rPr lang="en-US" altLang="zh-CN" sz="2800" b="1" kern="0" dirty="0"/>
              <a:t>【</a:t>
            </a:r>
            <a:r>
              <a:rPr lang="zh-CN" altLang="en-US" sz="2800" b="1" kern="0" dirty="0"/>
              <a:t>例</a:t>
            </a:r>
            <a:r>
              <a:rPr lang="en-US" altLang="zh-CN" sz="2800" b="1" kern="0" dirty="0"/>
              <a:t>】</a:t>
            </a:r>
            <a:r>
              <a:rPr lang="zh-CN" altLang="en-US" sz="2800" b="1" kern="0"/>
              <a:t>修改成绩</a:t>
            </a:r>
            <a:r>
              <a:rPr lang="zh-CN" altLang="en-US" sz="2800" b="1" kern="0" dirty="0"/>
              <a:t>管理程序的排序函数，使其既能实现对学生成绩的升序排序，又能实现对学生成绩的降序排序。这里数据的输入从键盘输入。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439466" y="1107283"/>
            <a:ext cx="4489847" cy="735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黑体" panose="02010609060101010101" pitchFamily="49" charset="-122"/>
                <a:cs typeface="Courier New" panose="02070309020205020404" pitchFamily="49" charset="0"/>
              </a:rPr>
              <a:t>练习题</a:t>
            </a:r>
            <a:r>
              <a:rPr lang="en-US" altLang="zh-CN" sz="2400" dirty="0">
                <a:ea typeface="黑体" panose="02010609060101010101" pitchFamily="49" charset="-122"/>
                <a:cs typeface="Courier New" panose="02070309020205020404" pitchFamily="49" charset="0"/>
              </a:rPr>
              <a:t>2</a:t>
            </a:r>
            <a:endParaRPr lang="zh-CN" altLang="en-US" sz="2400" dirty="0"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67744" y="4149080"/>
            <a:ext cx="48205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>
                <a:solidFill>
                  <a:srgbClr val="FF0000"/>
                </a:solidFill>
              </a:rPr>
              <a:t>讨论：怎么实现这个功能？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23728" y="5229200"/>
            <a:ext cx="5211683" cy="5972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说明：简化为只处理学号和成绩</a:t>
            </a:r>
          </a:p>
        </p:txBody>
      </p:sp>
    </p:spTree>
    <p:extLst>
      <p:ext uri="{BB962C8B-B14F-4D97-AF65-F5344CB8AC3E}">
        <p14:creationId xmlns:p14="http://schemas.microsoft.com/office/powerpoint/2010/main" val="1080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编程练习题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运用递归，编程求解</a:t>
            </a:r>
            <a:r>
              <a:rPr lang="en-US" altLang="zh-CN" dirty="0"/>
              <a:t>Fibonacci</a:t>
            </a:r>
            <a:r>
              <a:rPr lang="zh-CN" altLang="en-US" dirty="0"/>
              <a:t>兔子问题：第</a:t>
            </a:r>
            <a:r>
              <a:rPr lang="en-US" altLang="zh-CN" dirty="0"/>
              <a:t>n</a:t>
            </a:r>
            <a:r>
              <a:rPr lang="zh-CN" altLang="en-US" dirty="0"/>
              <a:t>个月总共有多少只兔子？</a:t>
            </a:r>
            <a:endParaRPr lang="en-US" altLang="zh-CN" dirty="0"/>
          </a:p>
          <a:p>
            <a:r>
              <a:rPr lang="zh-CN" altLang="en-US" dirty="0"/>
              <a:t>然后用笔模拟程序计算第</a:t>
            </a:r>
            <a:r>
              <a:rPr lang="en-US" altLang="zh-CN" dirty="0"/>
              <a:t>4</a:t>
            </a:r>
            <a:r>
              <a:rPr lang="zh-CN" altLang="en-US"/>
              <a:t>个月的时候，递归函数怎样求解出总的兔子数量。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475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15616" y="1196752"/>
            <a:ext cx="732772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/*********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程序功能：输入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个人的成绩，用选择排序分别进行升序和降序排序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作者：戴波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日期：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2017.11.7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版本：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1.0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**********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stdio.h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stdlib.h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id;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score;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ReadInfo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PrintInfo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AscendingSort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DscendingSort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59632" y="620688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程序说明，自定义数据类型及函数原型声明：</a:t>
            </a:r>
          </a:p>
        </p:txBody>
      </p:sp>
    </p:spTree>
    <p:extLst>
      <p:ext uri="{BB962C8B-B14F-4D97-AF65-F5344CB8AC3E}">
        <p14:creationId xmlns:p14="http://schemas.microsoft.com/office/powerpoint/2010/main" val="340054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87624" y="335846"/>
            <a:ext cx="669674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num,r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b="1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请输入本班人数</a:t>
            </a:r>
            <a:r>
              <a:rPr lang="en-US" altLang="zh-CN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:"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r=</a:t>
            </a:r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scanf_s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"%d"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&amp;num);</a:t>
            </a:r>
          </a:p>
          <a:p>
            <a:pPr lvl="1"/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if(r&lt;1){</a:t>
            </a:r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(“error”);return -1;}</a:t>
            </a:r>
          </a:p>
          <a:p>
            <a:pPr lvl="1"/>
            <a:endParaRPr lang="zh-CN" altLang="en-US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ReadInfo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num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r>
              <a:rPr lang="en-US" altLang="zh-CN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输入</a:t>
            </a:r>
            <a:r>
              <a:rPr lang="en-US" altLang="zh-CN" b="1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num</a:t>
            </a:r>
            <a:r>
              <a:rPr lang="zh-CN" altLang="en-US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个人的详细信息</a:t>
            </a:r>
            <a:endParaRPr lang="zh-CN" altLang="en-US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PrintInfo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num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r>
              <a:rPr lang="en-US" altLang="zh-CN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输出查看这些人的信息是否正确</a:t>
            </a:r>
            <a:endParaRPr lang="zh-CN" altLang="en-US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endParaRPr lang="zh-CN" altLang="en-US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AscendingSort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num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</a:p>
          <a:p>
            <a:pPr lvl="1"/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PrintInfo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num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r>
              <a:rPr lang="en-US" altLang="zh-CN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查看升序结果是否正确</a:t>
            </a:r>
            <a:endParaRPr lang="zh-CN" altLang="en-US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endParaRPr lang="zh-CN" altLang="en-US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DscendingSort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num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PrintInfo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num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r>
              <a:rPr lang="en-US" altLang="zh-CN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查看降序是否正确</a:t>
            </a:r>
            <a:endParaRPr lang="zh-CN" altLang="en-US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endParaRPr lang="en-US" altLang="zh-CN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zh-CN" altLang="en-US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（</a:t>
            </a:r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){free(</a:t>
            </a:r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=NULL;}</a:t>
            </a:r>
            <a:endParaRPr lang="zh-CN" altLang="en-US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system(</a:t>
            </a:r>
            <a:r>
              <a:rPr lang="en-US" altLang="zh-CN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60580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548744" y="1124744"/>
            <a:ext cx="67676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</a:t>
            </a:r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ReadInfo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b="1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b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1)</a:t>
            </a:r>
            <a:r>
              <a:rPr lang="en-US" altLang="zh-CN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(</a:t>
            </a:r>
            <a:r>
              <a:rPr lang="en-US" altLang="zh-CN" b="1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*)</a:t>
            </a:r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malloc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</a:t>
            </a:r>
            <a:r>
              <a:rPr lang="en-US" altLang="zh-CN" b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sizeof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</a:p>
          <a:p>
            <a:pPr lvl="1"/>
            <a:r>
              <a:rPr lang="en-US" altLang="zh-CN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请输入所有</a:t>
            </a:r>
            <a:r>
              <a:rPr lang="en-US" altLang="zh-CN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%</a:t>
            </a:r>
            <a:r>
              <a:rPr lang="zh-CN" altLang="en-US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个同学的学号 成绩</a:t>
            </a:r>
            <a:r>
              <a:rPr lang="en-US" altLang="zh-CN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:\</a:t>
            </a:r>
            <a:r>
              <a:rPr lang="en-US" altLang="zh-CN" b="1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n"</a:t>
            </a:r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US" altLang="zh-CN" b="1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nn-NO" altLang="zh-CN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(i = 0; i &lt; </a:t>
            </a:r>
            <a:r>
              <a:rPr lang="nn-NO" altLang="zh-CN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++i)</a:t>
            </a:r>
          </a:p>
          <a:p>
            <a:pPr lvl="1"/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scanf_s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</a:t>
            </a:r>
            <a:r>
              <a:rPr lang="en-US" altLang="zh-CN" b="1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d%f</a:t>
            </a:r>
            <a:r>
              <a:rPr lang="en-US" altLang="zh-CN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&amp;</a:t>
            </a:r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].id, &amp;</a:t>
            </a:r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].score);</a:t>
            </a:r>
          </a:p>
          <a:p>
            <a:pPr lvl="1"/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3441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286000" y="1443841"/>
            <a:ext cx="63904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PrintInfo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b="1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b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b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b="1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||</a:t>
            </a:r>
            <a:r>
              <a:rPr lang="en-US" altLang="zh-CN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&lt;1 )</a:t>
            </a:r>
            <a:r>
              <a:rPr lang="en-US" altLang="zh-CN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</a:t>
            </a:r>
            <a:r>
              <a:rPr lang="zh-CN" altLang="en-US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个人的详细信息如下</a:t>
            </a:r>
            <a:r>
              <a:rPr lang="en-US" altLang="zh-CN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:\n"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nn-NO" altLang="zh-CN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(i = 0; i &lt; </a:t>
            </a:r>
            <a:r>
              <a:rPr lang="nn-NO" altLang="zh-CN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++i)</a:t>
            </a:r>
          </a:p>
          <a:p>
            <a:pPr lvl="1"/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"id:%</a:t>
            </a:r>
            <a:r>
              <a:rPr lang="en-US" altLang="zh-CN" b="1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d,scor</a:t>
            </a:r>
            <a:r>
              <a:rPr lang="en-US" altLang="zh-CN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:%.2f\n"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b="1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].id, </a:t>
            </a:r>
            <a:r>
              <a:rPr lang="en-US" altLang="zh-CN" b="1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].score);</a:t>
            </a:r>
          </a:p>
          <a:p>
            <a:pPr lvl="1"/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"\n"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01714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321672"/>
            <a:ext cx="4572000" cy="58477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7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AscendingSort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700" b="1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b="1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700" b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700" b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7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j,min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700" b="1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tmp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7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700" b="1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7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|| </a:t>
            </a:r>
            <a:r>
              <a:rPr lang="en-US" altLang="zh-CN" sz="17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1)</a:t>
            </a:r>
            <a:r>
              <a:rPr lang="en-US" altLang="zh-CN" sz="17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nn-NO" altLang="zh-CN" sz="17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(i = 0; i &lt; </a:t>
            </a:r>
            <a:r>
              <a:rPr lang="nn-NO" altLang="zh-CN" sz="17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- 1; ++i)</a:t>
            </a:r>
          </a:p>
          <a:p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min = </a:t>
            </a:r>
            <a:r>
              <a:rPr lang="en-US" altLang="zh-CN" sz="17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7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(j = </a:t>
            </a:r>
            <a:r>
              <a:rPr lang="en-US" altLang="zh-CN" sz="17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+ 1; j &lt; </a:t>
            </a:r>
            <a:r>
              <a:rPr lang="en-US" altLang="zh-CN" sz="17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++j)</a:t>
            </a:r>
          </a:p>
          <a:p>
            <a:pPr lvl="1"/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da-DK" altLang="zh-CN" sz="17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da-DK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da-DK" altLang="zh-CN" sz="17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da-DK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[j].score &lt; </a:t>
            </a:r>
            <a:r>
              <a:rPr lang="da-DK" altLang="zh-CN" sz="17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da-DK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[min].score)min = j;</a:t>
            </a:r>
          </a:p>
          <a:p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7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(min != </a:t>
            </a:r>
            <a:r>
              <a:rPr lang="en-US" altLang="zh-CN" sz="17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7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tmp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b="1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b="1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[min];</a:t>
            </a:r>
          </a:p>
          <a:p>
            <a:pPr lvl="1"/>
            <a:r>
              <a:rPr lang="en-US" altLang="zh-CN" sz="1700" b="1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[min] </a:t>
            </a:r>
            <a:r>
              <a:rPr lang="en-US" altLang="zh-CN" sz="1700" b="1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b="1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7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lvl="1"/>
            <a:r>
              <a:rPr lang="en-US" altLang="zh-CN" sz="1700" b="1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7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</a:t>
            </a:r>
            <a:r>
              <a:rPr lang="en-US" altLang="zh-CN" sz="1700" b="1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tmp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7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700" b="1" dirty="0"/>
          </a:p>
        </p:txBody>
      </p:sp>
      <p:sp>
        <p:nvSpPr>
          <p:cNvPr id="4" name="矩形 3"/>
          <p:cNvSpPr/>
          <p:nvPr/>
        </p:nvSpPr>
        <p:spPr>
          <a:xfrm>
            <a:off x="4716016" y="-17187"/>
            <a:ext cx="4572000" cy="61093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sz="17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7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DscendingSort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700" b="1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b="1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700" b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zh-CN" altLang="en-US" sz="17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7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j, max;</a:t>
            </a:r>
          </a:p>
          <a:p>
            <a:r>
              <a:rPr lang="en-US" altLang="zh-CN" sz="1700" b="1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tmp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7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700" b="1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7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|| </a:t>
            </a:r>
            <a:r>
              <a:rPr lang="en-US" altLang="zh-CN" sz="17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1)</a:t>
            </a:r>
            <a:r>
              <a:rPr lang="en-US" altLang="zh-CN" sz="17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nn-NO" altLang="zh-CN" sz="17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(i = 0; i &lt; </a:t>
            </a:r>
            <a:r>
              <a:rPr lang="nn-NO" altLang="zh-CN" sz="17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- 1; ++i)</a:t>
            </a:r>
          </a:p>
          <a:p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max = </a:t>
            </a:r>
            <a:r>
              <a:rPr lang="en-US" altLang="zh-CN" sz="17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7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(j = </a:t>
            </a:r>
            <a:r>
              <a:rPr lang="en-US" altLang="zh-CN" sz="17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+ 1; j &lt; </a:t>
            </a:r>
            <a:r>
              <a:rPr lang="en-US" altLang="zh-CN" sz="17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++j)</a:t>
            </a:r>
          </a:p>
          <a:p>
            <a:pPr lvl="1"/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da-DK" altLang="zh-CN" sz="17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da-DK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da-DK" altLang="zh-CN" sz="17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da-DK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[j].score &gt; </a:t>
            </a:r>
            <a:r>
              <a:rPr lang="da-DK" altLang="zh-CN" sz="17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da-DK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[max].score)max = j;</a:t>
            </a:r>
          </a:p>
          <a:p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7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(max != </a:t>
            </a:r>
            <a:r>
              <a:rPr lang="en-US" altLang="zh-CN" sz="17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7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tmp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b="1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b="1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[max];</a:t>
            </a:r>
          </a:p>
          <a:p>
            <a:pPr lvl="1"/>
            <a:r>
              <a:rPr lang="en-US" altLang="zh-CN" sz="1700" b="1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[max] </a:t>
            </a:r>
            <a:r>
              <a:rPr lang="en-US" altLang="zh-CN" sz="1700" b="1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b="1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7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lvl="1"/>
            <a:r>
              <a:rPr lang="en-US" altLang="zh-CN" sz="1700" b="1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7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</a:t>
            </a:r>
            <a:r>
              <a:rPr lang="en-US" altLang="zh-CN" sz="1700" b="1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tmp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7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700" b="1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4572000" y="116632"/>
            <a:ext cx="0" cy="6741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536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773479"/>
            <a:ext cx="2514600" cy="46291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71800" y="980728"/>
            <a:ext cx="3262432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程序运行输入与输出：</a:t>
            </a:r>
          </a:p>
        </p:txBody>
      </p:sp>
    </p:spTree>
    <p:extLst>
      <p:ext uri="{BB962C8B-B14F-4D97-AF65-F5344CB8AC3E}">
        <p14:creationId xmlns:p14="http://schemas.microsoft.com/office/powerpoint/2010/main" val="83344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321672"/>
            <a:ext cx="4572000" cy="58477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7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AscendingSort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700" b="1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b="1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700" b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700" b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7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j,min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700" b="1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tmp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7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700" b="1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7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|| </a:t>
            </a:r>
            <a:r>
              <a:rPr lang="en-US" altLang="zh-CN" sz="17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1)</a:t>
            </a:r>
            <a:r>
              <a:rPr lang="en-US" altLang="zh-CN" sz="17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nn-NO" altLang="zh-CN" sz="17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(i = 0; i &lt; </a:t>
            </a:r>
            <a:r>
              <a:rPr lang="nn-NO" altLang="zh-CN" sz="17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- 1; ++i)</a:t>
            </a:r>
          </a:p>
          <a:p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min = </a:t>
            </a:r>
            <a:r>
              <a:rPr lang="en-US" altLang="zh-CN" sz="17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7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(j = </a:t>
            </a:r>
            <a:r>
              <a:rPr lang="en-US" altLang="zh-CN" sz="17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+ 1; j &lt; </a:t>
            </a:r>
            <a:r>
              <a:rPr lang="en-US" altLang="zh-CN" sz="17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++j)</a:t>
            </a:r>
          </a:p>
          <a:p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da-DK" altLang="zh-CN" sz="17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da-DK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da-DK" altLang="zh-CN" sz="17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da-DK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[j].score &lt; </a:t>
            </a:r>
            <a:r>
              <a:rPr lang="da-DK" altLang="zh-CN" sz="17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da-DK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[min].score)min = j;</a:t>
            </a:r>
          </a:p>
          <a:p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7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(min != </a:t>
            </a:r>
            <a:r>
              <a:rPr lang="en-US" altLang="zh-CN" sz="17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7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tmp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b="1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b="1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[min];</a:t>
            </a:r>
          </a:p>
          <a:p>
            <a:r>
              <a:rPr lang="en-US" altLang="zh-CN" sz="1700" b="1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[min] </a:t>
            </a:r>
            <a:r>
              <a:rPr lang="en-US" altLang="zh-CN" sz="1700" b="1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b="1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7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r>
              <a:rPr lang="en-US" altLang="zh-CN" sz="1700" b="1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7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</a:t>
            </a:r>
            <a:r>
              <a:rPr lang="en-US" altLang="zh-CN" sz="1700" b="1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tmp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7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700" b="1" dirty="0"/>
          </a:p>
        </p:txBody>
      </p:sp>
      <p:sp>
        <p:nvSpPr>
          <p:cNvPr id="4" name="矩形 3"/>
          <p:cNvSpPr/>
          <p:nvPr/>
        </p:nvSpPr>
        <p:spPr>
          <a:xfrm>
            <a:off x="4716016" y="-17187"/>
            <a:ext cx="4572000" cy="61093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sz="17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7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DscendingSort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700" b="1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b="1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700" b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zh-CN" altLang="en-US" sz="17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700" b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j, min;</a:t>
            </a:r>
          </a:p>
          <a:p>
            <a:r>
              <a:rPr lang="en-US" altLang="zh-CN" sz="1700" b="1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tmp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7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700" b="1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7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|| </a:t>
            </a:r>
            <a:r>
              <a:rPr lang="en-US" altLang="zh-CN" sz="17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1)</a:t>
            </a:r>
            <a:r>
              <a:rPr lang="en-US" altLang="zh-CN" sz="17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nn-NO" altLang="zh-CN" sz="17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(i = 0; i &lt; </a:t>
            </a:r>
            <a:r>
              <a:rPr lang="nn-NO" altLang="zh-CN" sz="17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- 1; ++i)</a:t>
            </a:r>
          </a:p>
          <a:p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min = </a:t>
            </a:r>
            <a:r>
              <a:rPr lang="en-US" altLang="zh-CN" sz="17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7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(j = </a:t>
            </a:r>
            <a:r>
              <a:rPr lang="en-US" altLang="zh-CN" sz="17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+ 1; j &lt; </a:t>
            </a:r>
            <a:r>
              <a:rPr lang="en-US" altLang="zh-CN" sz="17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++j)</a:t>
            </a:r>
          </a:p>
          <a:p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da-DK" altLang="zh-CN" sz="17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da-DK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da-DK" altLang="zh-CN" sz="17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da-DK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[j].score &gt; </a:t>
            </a:r>
            <a:r>
              <a:rPr lang="da-DK" altLang="zh-CN" sz="17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da-DK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[min].score)min = j;</a:t>
            </a:r>
          </a:p>
          <a:p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7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(min != </a:t>
            </a:r>
            <a:r>
              <a:rPr lang="en-US" altLang="zh-CN" sz="17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7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tmp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b="1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b="1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[min];</a:t>
            </a:r>
          </a:p>
          <a:p>
            <a:r>
              <a:rPr lang="en-US" altLang="zh-CN" sz="1700" b="1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[min] </a:t>
            </a:r>
            <a:r>
              <a:rPr lang="en-US" altLang="zh-CN" sz="1700" b="1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b="1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7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r>
              <a:rPr lang="en-US" altLang="zh-CN" sz="1700" b="1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7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</a:t>
            </a:r>
            <a:r>
              <a:rPr lang="en-US" altLang="zh-CN" sz="1700" b="1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tmp</a:t>
            </a:r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7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7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700" b="1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4572000" y="116632"/>
            <a:ext cx="0" cy="6741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39552" y="2852936"/>
            <a:ext cx="3168352" cy="4320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20072" y="2852936"/>
            <a:ext cx="3168352" cy="4320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87624" y="6237312"/>
            <a:ext cx="902811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升序排序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211029" y="6092178"/>
            <a:ext cx="902811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降序排序</a:t>
            </a:r>
          </a:p>
        </p:txBody>
      </p:sp>
    </p:spTree>
    <p:extLst>
      <p:ext uri="{BB962C8B-B14F-4D97-AF65-F5344CB8AC3E}">
        <p14:creationId xmlns:p14="http://schemas.microsoft.com/office/powerpoint/2010/main" val="11996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JZ8rzv3dGcdpVTf9Y7Okg"/>
</p:tagLst>
</file>

<file path=ppt/theme/theme1.xml><?xml version="1.0" encoding="utf-8"?>
<a:theme xmlns:a="http://schemas.openxmlformats.org/drawingml/2006/main" name="A000120140530A99PPBG">
  <a:themeElements>
    <a:clrScheme name="自定义 765">
      <a:dk1>
        <a:srgbClr val="3D3F41"/>
      </a:dk1>
      <a:lt1>
        <a:srgbClr val="FFFFFF"/>
      </a:lt1>
      <a:dk2>
        <a:srgbClr val="3D3F41"/>
      </a:dk2>
      <a:lt2>
        <a:srgbClr val="FFFFFF"/>
      </a:lt2>
      <a:accent1>
        <a:srgbClr val="484A5F"/>
      </a:accent1>
      <a:accent2>
        <a:srgbClr val="4F6B6F"/>
      </a:accent2>
      <a:accent3>
        <a:srgbClr val="8B695B"/>
      </a:accent3>
      <a:accent4>
        <a:srgbClr val="76677F"/>
      </a:accent4>
      <a:accent5>
        <a:srgbClr val="3E522C"/>
      </a:accent5>
      <a:accent6>
        <a:srgbClr val="FA9921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A000120151104A03PPBG</Template>
  <TotalTime>1768</TotalTime>
  <Words>1812</Words>
  <Application>Microsoft Office PowerPoint</Application>
  <PresentationFormat>全屏显示(4:3)</PresentationFormat>
  <Paragraphs>314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Monotype Sorts</vt:lpstr>
      <vt:lpstr>黑体</vt:lpstr>
      <vt:lpstr>华文仿宋</vt:lpstr>
      <vt:lpstr>楷体_GB2312</vt:lpstr>
      <vt:lpstr>宋体</vt:lpstr>
      <vt:lpstr>微软雅黑</vt:lpstr>
      <vt:lpstr>新宋体</vt:lpstr>
      <vt:lpstr>幼圆</vt:lpstr>
      <vt:lpstr>Arial</vt:lpstr>
      <vt:lpstr>Calibri</vt:lpstr>
      <vt:lpstr>Courier New</vt:lpstr>
      <vt:lpstr>Times New Roman</vt:lpstr>
      <vt:lpstr>Wingdings</vt:lpstr>
      <vt:lpstr>A000120140530A99PPBG</vt:lpstr>
      <vt:lpstr>函数课堂练习题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指向函数的指针(函数指针)</vt:lpstr>
      <vt:lpstr>函数指针</vt:lpstr>
      <vt:lpstr>编程练习题</vt:lpstr>
      <vt:lpstr>3. 递归函数</vt:lpstr>
      <vt:lpstr>递归函数</vt:lpstr>
      <vt:lpstr>PowerPoint 演示文稿</vt:lpstr>
      <vt:lpstr>递归与迭代</vt:lpstr>
      <vt:lpstr>编程练习题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课堂练习题</dc:title>
  <dc:creator>bo dai</dc:creator>
  <cp:lastModifiedBy>dai bo</cp:lastModifiedBy>
  <cp:revision>105</cp:revision>
  <dcterms:created xsi:type="dcterms:W3CDTF">2015-02-06T01:55:19Z</dcterms:created>
  <dcterms:modified xsi:type="dcterms:W3CDTF">2018-05-29T02:59:48Z</dcterms:modified>
</cp:coreProperties>
</file>