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15"/>
  </p:notesMasterIdLst>
  <p:sldIdLst>
    <p:sldId id="256" r:id="rId2"/>
    <p:sldId id="298" r:id="rId3"/>
    <p:sldId id="266" r:id="rId4"/>
    <p:sldId id="267" r:id="rId5"/>
    <p:sldId id="300" r:id="rId6"/>
    <p:sldId id="268" r:id="rId7"/>
    <p:sldId id="269" r:id="rId8"/>
    <p:sldId id="270" r:id="rId9"/>
    <p:sldId id="271" r:id="rId10"/>
    <p:sldId id="288" r:id="rId11"/>
    <p:sldId id="289" r:id="rId12"/>
    <p:sldId id="310" r:id="rId13"/>
    <p:sldId id="31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99CC"/>
    <a:srgbClr val="FFFF00"/>
    <a:srgbClr val="99CC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18" autoAdjust="0"/>
    <p:restoredTop sz="86410" autoAdjust="0"/>
  </p:normalViewPr>
  <p:slideViewPr>
    <p:cSldViewPr>
      <p:cViewPr varScale="1">
        <p:scale>
          <a:sx n="98" d="100"/>
          <a:sy n="98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08BCAB-8E2C-487D-8C21-29AC8E4FAACA}" type="datetimeFigureOut">
              <a:rPr lang="zh-CN" altLang="en-US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9D1AD9-1E75-4E94-B4A9-9ECF19FA6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Courier New" panose="02070309020205020404" pitchFamily="49" charset="0"/>
              </a:rPr>
              <a:t>指针变量做为函数参数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4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D1AD9-1E75-4E94-B4A9-9ECF19FA67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8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4" name="组合 73"/>
          <p:cNvGrpSpPr/>
          <p:nvPr/>
        </p:nvGrpSpPr>
        <p:grpSpPr>
          <a:xfrm>
            <a:off x="5055385" y="1043799"/>
            <a:ext cx="3470090" cy="5176803"/>
            <a:chOff x="5233259" y="1100102"/>
            <a:chExt cx="3609145" cy="5206435"/>
          </a:xfrm>
        </p:grpSpPr>
        <p:sp>
          <p:nvSpPr>
            <p:cNvPr id="75" name="椭圆 74"/>
            <p:cNvSpPr/>
            <p:nvPr/>
          </p:nvSpPr>
          <p:spPr>
            <a:xfrm>
              <a:off x="5233259" y="1528993"/>
              <a:ext cx="1892808" cy="1892808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259" y="1100102"/>
              <a:ext cx="3609145" cy="5206435"/>
            </a:xfrm>
            <a:prstGeom prst="rect">
              <a:avLst/>
            </a:prstGeom>
          </p:spPr>
        </p:pic>
      </p:grpSp>
      <p:sp>
        <p:nvSpPr>
          <p:cNvPr id="77" name="矩形 11"/>
          <p:cNvSpPr/>
          <p:nvPr/>
        </p:nvSpPr>
        <p:spPr>
          <a:xfrm>
            <a:off x="4701702" y="0"/>
            <a:ext cx="4518498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4105072 w 5809488"/>
              <a:gd name="connsiteY3" fmla="*/ 6848273 h 6858000"/>
              <a:gd name="connsiteX4" fmla="*/ 0 w 58094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9A1294-31FC-43B0-AD15-113F44E57AAF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92190" y="4530836"/>
            <a:ext cx="4605856" cy="49951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592190" y="1737867"/>
            <a:ext cx="4605856" cy="1347475"/>
          </a:xfrm>
          <a:noFill/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2946382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0C797-065A-4A35-AA49-D9993EE14715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866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80230" y="252020"/>
            <a:ext cx="7958671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71463" indent="-271463"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084549-B019-43F1-BA09-62C6E7C59C36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AFC8A1-1FAA-41EF-B2F9-3234B5995AE2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54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DDD8E-8964-4874-93E3-0D1A061745B1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4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D5B70-6B64-4A05-98E7-F978E94BA94B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8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19002-6A71-42E8-B9C0-F73E4802EBD0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ACCD8-822B-433A-832B-2CC6E2ACF584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23D9A-80BA-4F65-891A-0B9645F7CD32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4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48FA3-D644-4F9B-B2AC-CCCEC7255F63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2254" y="-8353"/>
            <a:ext cx="9180873" cy="68942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60A56D-030C-4CB7-A52E-2A947F1971C3}" type="datetime1">
              <a:rPr lang="zh-CN" altLang="en-US" smtClean="0"/>
              <a:pPr>
                <a:defRPr/>
              </a:pPr>
              <a:t>2018/7/18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95301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23900" y="264720"/>
            <a:ext cx="8044396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349686"/>
            <a:ext cx="563880" cy="530255"/>
            <a:chOff x="0" y="314960"/>
            <a:chExt cx="751840" cy="660400"/>
          </a:xfrm>
        </p:grpSpPr>
        <p:sp>
          <p:nvSpPr>
            <p:cNvPr id="25" name="矩形 24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211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lang="zh-CN" altLang="en-US" sz="24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636912"/>
            <a:ext cx="4605856" cy="1347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2"/>
                </a:solidFill>
              </a:rPr>
              <a:t>函数课堂练习题</a:t>
            </a:r>
            <a:endParaRPr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526" y="857250"/>
            <a:ext cx="7772400" cy="857250"/>
          </a:xfrm>
        </p:spPr>
        <p:txBody>
          <a:bodyPr/>
          <a:lstStyle/>
          <a:p>
            <a:r>
              <a:rPr lang="zh-CN" altLang="en-US" dirty="0"/>
              <a:t>内存问题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281326" y="1714500"/>
            <a:ext cx="4020644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zh-CN" altLang="en-US" b="1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void 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GetMemory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(char *p)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{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p = (char *)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malloc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(100);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}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 Test(void) </a:t>
            </a:r>
            <a:r>
              <a:rPr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char *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= NULL; 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GetMemory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   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strcpy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 "hello world"); 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} 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请问运行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Test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函数会有什么结果？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7704" y="4495233"/>
            <a:ext cx="185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函数调用后，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str</a:t>
            </a:r>
            <a:r>
              <a:rPr lang="zh-CN" altLang="en-US" b="1" dirty="0">
                <a:solidFill>
                  <a:srgbClr val="FF0000"/>
                </a:solidFill>
              </a:rPr>
              <a:t>仍然为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4353424" y="1734767"/>
            <a:ext cx="4572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char *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GetMemory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(void)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{   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char p[] = "hello world";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return p;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}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void Test(void)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{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char *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= NULL; 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= 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GetMemory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();     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} 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请问运行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Test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函数会有什么样的结果？</a:t>
            </a:r>
          </a:p>
          <a:p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05526" y="560338"/>
            <a:ext cx="4572000" cy="230832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答：程序崩溃。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b="1" dirty="0" err="1">
                <a:solidFill>
                  <a:srgbClr val="000000"/>
                </a:solidFill>
                <a:latin typeface="Times New Roman Bold" panose="02020803070505020304" pitchFamily="18" charset="0"/>
              </a:rPr>
              <a:t>GetMemory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并不能传递动态内存，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Test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函数中的 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一直都是 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r>
              <a:rPr lang="en-US" altLang="zh-CN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strcpy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 "hello world");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将使程序崩溃。</a:t>
            </a:r>
          </a:p>
        </p:txBody>
      </p:sp>
      <p:sp>
        <p:nvSpPr>
          <p:cNvPr id="8" name="矩形 7"/>
          <p:cNvSpPr/>
          <p:nvPr/>
        </p:nvSpPr>
        <p:spPr>
          <a:xfrm>
            <a:off x="4332451" y="4495233"/>
            <a:ext cx="4572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答：可能是乱码。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GetMemory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返回的是指向“栈内存”的指针，该指针的地址不是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，但其原来的内容已经被清除，新内容不可知。</a:t>
            </a:r>
          </a:p>
        </p:txBody>
      </p:sp>
    </p:spTree>
    <p:extLst>
      <p:ext uri="{BB962C8B-B14F-4D97-AF65-F5344CB8AC3E}">
        <p14:creationId xmlns:p14="http://schemas.microsoft.com/office/powerpoint/2010/main" val="176444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57250"/>
            <a:ext cx="4266474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Void GetMemory2(char **p, 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{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*p = (char *)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malloc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num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}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void Test(void)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{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char *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= NULL;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GetMemory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(&amp;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 100);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strcpy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 "hello");   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   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} 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请问运行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Test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函数会有什么样的结果？</a:t>
            </a:r>
          </a:p>
        </p:txBody>
      </p:sp>
      <p:sp>
        <p:nvSpPr>
          <p:cNvPr id="3" name="矩形 2"/>
          <p:cNvSpPr/>
          <p:nvPr/>
        </p:nvSpPr>
        <p:spPr>
          <a:xfrm>
            <a:off x="4385610" y="857251"/>
            <a:ext cx="473401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void Test(void)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{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 *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= (char *) 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malloc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(100);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   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strcpy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hello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   free(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     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   if(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!= NULL)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   {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      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strcpy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,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world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	 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	}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请问运行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Test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函数会有什么样的结果？</a:t>
            </a:r>
          </a:p>
        </p:txBody>
      </p:sp>
      <p:sp>
        <p:nvSpPr>
          <p:cNvPr id="4" name="矩形 3"/>
          <p:cNvSpPr/>
          <p:nvPr/>
        </p:nvSpPr>
        <p:spPr>
          <a:xfrm>
            <a:off x="147201" y="4401109"/>
            <a:ext cx="397207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答：能够输出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hello</a:t>
            </a:r>
          </a:p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6619" y="4124109"/>
            <a:ext cx="4572000" cy="175432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答：篡改动态内存区的内容，后果难以预料，非常危险。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free(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之后，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成为野指针，</a:t>
            </a:r>
          </a:p>
          <a:p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if(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 != NULL)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语句不起作用。</a:t>
            </a:r>
          </a:p>
        </p:txBody>
      </p:sp>
    </p:spTree>
    <p:extLst>
      <p:ext uri="{BB962C8B-B14F-4D97-AF65-F5344CB8AC3E}">
        <p14:creationId xmlns:p14="http://schemas.microsoft.com/office/powerpoint/2010/main" val="40080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D3FCBC-0317-4E57-A7DB-565A365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CBE69C-E3FB-4322-BC2F-104B37145E41}"/>
              </a:ext>
            </a:extLst>
          </p:cNvPr>
          <p:cNvSpPr/>
          <p:nvPr/>
        </p:nvSpPr>
        <p:spPr>
          <a:xfrm>
            <a:off x="1181911" y="2564905"/>
            <a:ext cx="660994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+mj-ea"/>
                <a:ea typeface="+mj-ea"/>
                <a:cs typeface="+mj-cs"/>
              </a:rPr>
              <a:t>从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3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个红球（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x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）、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5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个白球（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y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）、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6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个黑球（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z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）中任意取出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8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个，且其中要有红球和白球。</a:t>
            </a:r>
            <a:endParaRPr lang="en-US" altLang="zh-CN" sz="2100" dirty="0">
              <a:latin typeface="+mj-ea"/>
              <a:ea typeface="+mj-ea"/>
              <a:cs typeface="+mj-cs"/>
            </a:endParaRPr>
          </a:p>
          <a:p>
            <a:endParaRPr lang="en-US" altLang="zh-CN" sz="2100" dirty="0">
              <a:latin typeface="+mj-ea"/>
              <a:ea typeface="+mj-ea"/>
              <a:cs typeface="+mj-cs"/>
            </a:endParaRPr>
          </a:p>
          <a:p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设计一个函数，函数的参数返回拿球方案，函数的返回值返回满足要求的所有方案数量，请写出函数原型和定义。最后测试该函数。</a:t>
            </a:r>
            <a:br>
              <a:rPr lang="en-US" altLang="zh-CN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</a:br>
            <a:endParaRPr lang="zh-CN" altLang="en-US" sz="2100" dirty="0">
              <a:solidFill>
                <a:srgbClr val="0070C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23120-D9C8-4E4A-9233-80F244EEE8FD}"/>
              </a:ext>
            </a:extLst>
          </p:cNvPr>
          <p:cNvSpPr txBox="1"/>
          <p:nvPr/>
        </p:nvSpPr>
        <p:spPr>
          <a:xfrm>
            <a:off x="3723691" y="1430779"/>
            <a:ext cx="2031325" cy="822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50" dirty="0">
                <a:latin typeface="Arial" panose="020B0604020202020204" pitchFamily="34" charset="0"/>
                <a:ea typeface="微软雅黑" panose="020B0503020204020204" pitchFamily="34" charset="-122"/>
              </a:rPr>
              <a:t>练习题</a:t>
            </a:r>
            <a:r>
              <a:rPr lang="en-US" altLang="zh-CN" sz="405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40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21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D3FCBC-0317-4E57-A7DB-565A365D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CBE69C-E3FB-4322-BC2F-104B37145E41}"/>
              </a:ext>
            </a:extLst>
          </p:cNvPr>
          <p:cNvSpPr/>
          <p:nvPr/>
        </p:nvSpPr>
        <p:spPr>
          <a:xfrm>
            <a:off x="1174615" y="2402887"/>
            <a:ext cx="661724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+mj-ea"/>
                <a:ea typeface="+mj-ea"/>
                <a:cs typeface="+mj-cs"/>
              </a:rPr>
              <a:t>从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3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个红球（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x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）、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5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个白球（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y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）、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6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个黑球（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z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）中任意取出</a:t>
            </a:r>
            <a:r>
              <a:rPr lang="en-US" altLang="zh-CN" sz="2100" dirty="0">
                <a:latin typeface="+mj-ea"/>
                <a:ea typeface="+mj-ea"/>
                <a:cs typeface="+mj-cs"/>
              </a:rPr>
              <a:t>8</a:t>
            </a:r>
            <a:r>
              <a:rPr lang="zh-CN" altLang="en-US" sz="2100" dirty="0">
                <a:latin typeface="+mj-ea"/>
                <a:ea typeface="+mj-ea"/>
                <a:cs typeface="+mj-cs"/>
              </a:rPr>
              <a:t>个，且其中要有红球和白球。</a:t>
            </a:r>
            <a:endParaRPr lang="en-US" altLang="zh-CN" sz="2100" dirty="0">
              <a:latin typeface="+mj-ea"/>
              <a:ea typeface="+mj-ea"/>
              <a:cs typeface="+mj-cs"/>
            </a:endParaRPr>
          </a:p>
          <a:p>
            <a:endParaRPr lang="en-US" altLang="zh-CN" sz="2100" dirty="0">
              <a:latin typeface="+mj-ea"/>
              <a:ea typeface="+mj-ea"/>
              <a:cs typeface="+mj-cs"/>
            </a:endParaRPr>
          </a:p>
          <a:p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设计一个函数，函数的输入参数是</a:t>
            </a:r>
            <a:r>
              <a:rPr lang="en-US" altLang="zh-CN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3</a:t>
            </a:r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个指针和</a:t>
            </a:r>
            <a:r>
              <a:rPr lang="en-US" altLang="zh-CN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2</a:t>
            </a:r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个整数。其中</a:t>
            </a:r>
            <a:r>
              <a:rPr lang="en-US" altLang="zh-CN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1</a:t>
            </a:r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个整数表示球的颜色数量，</a:t>
            </a:r>
            <a:r>
              <a:rPr lang="en-US" altLang="zh-CN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1</a:t>
            </a:r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个整数为拿出的球的数量，而</a:t>
            </a:r>
            <a:r>
              <a:rPr lang="en-US" altLang="zh-CN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3</a:t>
            </a:r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个指针分别指向不同球的数量，拿出球的最少数量和最大数量要求。</a:t>
            </a:r>
            <a:endParaRPr lang="en-US" altLang="zh-CN" sz="2100" dirty="0">
              <a:solidFill>
                <a:srgbClr val="0070C0"/>
              </a:solidFill>
              <a:latin typeface="+mj-ea"/>
              <a:ea typeface="+mj-ea"/>
              <a:cs typeface="+mj-cs"/>
            </a:endParaRPr>
          </a:p>
          <a:p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函数的输出参数返回拿球方案，函数的返回值返回满足要求的所有方案数量，请写出函数原型和定义。</a:t>
            </a:r>
            <a:endParaRPr lang="en-US" altLang="zh-CN" sz="2100" dirty="0">
              <a:solidFill>
                <a:srgbClr val="0070C0"/>
              </a:solidFill>
              <a:latin typeface="+mj-ea"/>
              <a:ea typeface="+mj-ea"/>
              <a:cs typeface="+mj-cs"/>
            </a:endParaRPr>
          </a:p>
          <a:p>
            <a:r>
              <a:rPr lang="zh-CN" altLang="en-US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最后测试该函数。</a:t>
            </a:r>
            <a:br>
              <a:rPr lang="en-US" altLang="zh-CN" sz="2100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</a:br>
            <a:endParaRPr lang="zh-CN" altLang="en-US" sz="2100" dirty="0">
              <a:solidFill>
                <a:srgbClr val="0070C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23120-D9C8-4E4A-9233-80F244EEE8FD}"/>
              </a:ext>
            </a:extLst>
          </p:cNvPr>
          <p:cNvSpPr txBox="1"/>
          <p:nvPr/>
        </p:nvSpPr>
        <p:spPr>
          <a:xfrm>
            <a:off x="3723691" y="1430779"/>
            <a:ext cx="2031325" cy="822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50" dirty="0">
                <a:latin typeface="Arial" panose="020B0604020202020204" pitchFamily="34" charset="0"/>
                <a:ea typeface="微软雅黑" panose="020B0503020204020204" pitchFamily="34" charset="-122"/>
              </a:rPr>
              <a:t>练习题</a:t>
            </a:r>
            <a:r>
              <a:rPr lang="en-US" altLang="zh-CN" sz="405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zh-CN" altLang="en-US" sz="40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0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-5742"/>
            <a:ext cx="7772400" cy="1143000"/>
          </a:xfrm>
        </p:spPr>
        <p:txBody>
          <a:bodyPr/>
          <a:lstStyle/>
          <a:p>
            <a:r>
              <a:rPr lang="zh-CN" altLang="en-US" dirty="0"/>
              <a:t>课前预习检测题（</a:t>
            </a:r>
            <a:r>
              <a:rPr lang="en-US" altLang="zh-CN" dirty="0"/>
              <a:t>5</a:t>
            </a:r>
            <a:r>
              <a:rPr lang="zh-CN" altLang="en-US" dirty="0"/>
              <a:t>分钟）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9" y="713480"/>
            <a:ext cx="6564975" cy="6165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a = 3, b = 5,c;</a:t>
            </a:r>
          </a:p>
          <a:p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zh-CN" altLang="en-US" b="1" dirty="0"/>
              <a:t>交换前</a:t>
            </a:r>
            <a:r>
              <a:rPr lang="en-US" altLang="zh-CN" b="1" dirty="0"/>
              <a:t>a=%</a:t>
            </a:r>
            <a:r>
              <a:rPr lang="en-US" altLang="zh-CN" b="1" dirty="0" err="1"/>
              <a:t>d,b</a:t>
            </a:r>
            <a:r>
              <a:rPr lang="en-US" altLang="zh-CN" b="1" dirty="0"/>
              <a:t>=%d\n", a, b);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swap1(a, b);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次交换后，</a:t>
            </a:r>
            <a:r>
              <a:rPr lang="en-US" altLang="zh-CN" b="1" dirty="0"/>
              <a:t>a=%</a:t>
            </a:r>
            <a:r>
              <a:rPr lang="en-US" altLang="zh-CN" b="1" dirty="0" err="1"/>
              <a:t>d,b</a:t>
            </a:r>
            <a:r>
              <a:rPr lang="en-US" altLang="zh-CN" b="1" dirty="0"/>
              <a:t>=%d\n", a, b);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swap2(&amp;</a:t>
            </a:r>
            <a:r>
              <a:rPr lang="en-US" altLang="zh-CN" b="1" dirty="0" err="1">
                <a:solidFill>
                  <a:srgbClr val="FF0000"/>
                </a:solidFill>
              </a:rPr>
              <a:t>a,&amp;b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次交换后，</a:t>
            </a:r>
            <a:r>
              <a:rPr lang="en-US" altLang="zh-CN" b="1" dirty="0"/>
              <a:t>a=%</a:t>
            </a:r>
            <a:r>
              <a:rPr lang="en-US" altLang="zh-CN" b="1" dirty="0" err="1"/>
              <a:t>d,b</a:t>
            </a:r>
            <a:r>
              <a:rPr lang="en-US" altLang="zh-CN" b="1" dirty="0"/>
              <a:t>=%d\n", a, b);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swap3(&amp;a, &amp;b);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次交换后，</a:t>
            </a:r>
            <a:r>
              <a:rPr lang="en-US" altLang="zh-CN" b="1" dirty="0"/>
              <a:t>a=%</a:t>
            </a:r>
            <a:r>
              <a:rPr lang="en-US" altLang="zh-CN" b="1" dirty="0" err="1"/>
              <a:t>d,b</a:t>
            </a:r>
            <a:r>
              <a:rPr lang="en-US" altLang="zh-CN" b="1" dirty="0"/>
              <a:t>=%d\n", a, b);</a:t>
            </a:r>
          </a:p>
          <a:p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swap4(&amp;</a:t>
            </a:r>
            <a:r>
              <a:rPr lang="en-US" altLang="zh-CN" b="1" dirty="0" err="1">
                <a:solidFill>
                  <a:srgbClr val="FF0000"/>
                </a:solidFill>
              </a:rPr>
              <a:t>a,&amp;b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b="1" dirty="0"/>
              <a:t>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次交换后，</a:t>
            </a:r>
            <a:r>
              <a:rPr lang="en-US" altLang="zh-CN" b="1" dirty="0"/>
              <a:t>a=%</a:t>
            </a:r>
            <a:r>
              <a:rPr lang="en-US" altLang="zh-CN" b="1" dirty="0" err="1"/>
              <a:t>d,b</a:t>
            </a:r>
            <a:r>
              <a:rPr lang="en-US" altLang="zh-CN" b="1" dirty="0"/>
              <a:t>=%d\n", a, b);</a:t>
            </a:r>
          </a:p>
          <a:p>
            <a:r>
              <a:rPr lang="en-US" altLang="zh-CN" b="1" dirty="0"/>
              <a:t>system("pause");</a:t>
            </a:r>
          </a:p>
          <a:p>
            <a:r>
              <a:rPr lang="en-US" altLang="zh-CN" b="1" dirty="0"/>
              <a:t>return 0;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372200" y="1137258"/>
            <a:ext cx="259228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swap1(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a;</a:t>
            </a:r>
          </a:p>
          <a:p>
            <a:r>
              <a:rPr lang="en-US" altLang="zh-CN" dirty="0"/>
              <a:t>a = b;</a:t>
            </a:r>
          </a:p>
          <a:p>
            <a:r>
              <a:rPr lang="en-US" altLang="zh-CN" dirty="0"/>
              <a:t>b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72200" y="3356992"/>
            <a:ext cx="2771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swap2(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int</a:t>
            </a:r>
            <a:r>
              <a:rPr lang="en-US" altLang="zh-CN" dirty="0"/>
              <a:t> *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 = *a;</a:t>
            </a:r>
          </a:p>
          <a:p>
            <a:r>
              <a:rPr lang="en-US" altLang="zh-CN" dirty="0"/>
              <a:t>*a = *b;</a:t>
            </a:r>
          </a:p>
          <a:p>
            <a:r>
              <a:rPr lang="en-US" altLang="zh-CN" dirty="0"/>
              <a:t>*b = </a:t>
            </a:r>
            <a:r>
              <a:rPr lang="en-US" altLang="zh-CN" dirty="0" err="1"/>
              <a:t>tmp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00908" y="1154920"/>
            <a:ext cx="3310136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void swap3(</a:t>
            </a:r>
            <a:r>
              <a:rPr lang="en-US" altLang="zh-CN" b="1" dirty="0" err="1"/>
              <a:t>int</a:t>
            </a:r>
            <a:r>
              <a:rPr lang="en-US" altLang="zh-CN" b="1" dirty="0"/>
              <a:t> *a, </a:t>
            </a:r>
            <a:r>
              <a:rPr lang="en-US" altLang="zh-CN" b="1" dirty="0" err="1"/>
              <a:t>int</a:t>
            </a:r>
            <a:r>
              <a:rPr lang="en-US" altLang="zh-CN" b="1" dirty="0"/>
              <a:t> * b)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*</a:t>
            </a:r>
            <a:r>
              <a:rPr lang="en-US" altLang="zh-CN" b="1" dirty="0" err="1"/>
              <a:t>tmp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*</a:t>
            </a:r>
            <a:r>
              <a:rPr lang="en-US" altLang="zh-CN" b="1" dirty="0" err="1"/>
              <a:t>tmp</a:t>
            </a:r>
            <a:r>
              <a:rPr lang="en-US" altLang="zh-CN" b="1" dirty="0"/>
              <a:t> = *a;</a:t>
            </a:r>
          </a:p>
          <a:p>
            <a:r>
              <a:rPr lang="en-US" altLang="zh-CN" b="1" dirty="0"/>
              <a:t>*a = *b;</a:t>
            </a:r>
          </a:p>
          <a:p>
            <a:r>
              <a:rPr lang="en-US" altLang="zh-CN" b="1" dirty="0"/>
              <a:t>*b = *</a:t>
            </a:r>
            <a:r>
              <a:rPr lang="en-US" altLang="zh-CN" b="1" dirty="0" err="1"/>
              <a:t>tmp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059832" y="3573016"/>
            <a:ext cx="295232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void swap4(</a:t>
            </a:r>
            <a:r>
              <a:rPr lang="en-US" altLang="zh-CN" b="1" dirty="0" err="1"/>
              <a:t>int</a:t>
            </a:r>
            <a:r>
              <a:rPr lang="en-US" altLang="zh-CN" b="1" dirty="0"/>
              <a:t> *a, </a:t>
            </a:r>
            <a:r>
              <a:rPr lang="en-US" altLang="zh-CN" b="1" dirty="0" err="1"/>
              <a:t>int</a:t>
            </a:r>
            <a:r>
              <a:rPr lang="en-US" altLang="zh-CN" b="1" dirty="0"/>
              <a:t> * b)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*</a:t>
            </a:r>
            <a:r>
              <a:rPr lang="en-US" altLang="zh-CN" b="1" dirty="0" err="1"/>
              <a:t>tmp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tmp</a:t>
            </a:r>
            <a:r>
              <a:rPr lang="en-US" altLang="zh-CN" b="1" dirty="0"/>
              <a:t> = a;</a:t>
            </a:r>
          </a:p>
          <a:p>
            <a:r>
              <a:rPr lang="en-US" altLang="zh-CN" b="1" dirty="0"/>
              <a:t>a = b;</a:t>
            </a:r>
          </a:p>
          <a:p>
            <a:r>
              <a:rPr lang="en-US" altLang="zh-CN" b="1" dirty="0"/>
              <a:t>b = </a:t>
            </a:r>
            <a:r>
              <a:rPr lang="en-US" altLang="zh-CN" b="1" dirty="0" err="1"/>
              <a:t>tmp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332511" y="6237312"/>
            <a:ext cx="226215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/>
              <a:t>写上姓名，学号上交</a:t>
            </a:r>
          </a:p>
        </p:txBody>
      </p:sp>
    </p:spTree>
    <p:extLst>
      <p:ext uri="{BB962C8B-B14F-4D97-AF65-F5344CB8AC3E}">
        <p14:creationId xmlns:p14="http://schemas.microsoft.com/office/powerpoint/2010/main" val="23703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Courier New" panose="02070309020205020404" pitchFamily="49" charset="0"/>
              </a:rPr>
              <a:t>练习题</a:t>
            </a:r>
            <a:r>
              <a:rPr lang="en-US" altLang="zh-CN" dirty="0">
                <a:cs typeface="Courier New" panose="02070309020205020404" pitchFamily="49" charset="0"/>
              </a:rPr>
              <a:t>1</a:t>
            </a:r>
            <a:endParaRPr lang="zh-CN" altLang="en-US" dirty="0">
              <a:cs typeface="Courier New" panose="02070309020205020404" pitchFamily="49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730069"/>
            <a:ext cx="6768752" cy="2916213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题目与要求：</a:t>
            </a:r>
            <a:endParaRPr lang="en-US" altLang="zh-CN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从键盘输入某班学生某门课程的成绩</a:t>
            </a:r>
            <a:r>
              <a:rPr lang="en-US" altLang="zh-CN" b="1" dirty="0"/>
              <a:t>(</a:t>
            </a:r>
            <a:r>
              <a:rPr lang="zh-CN" altLang="en-US" b="1" dirty="0"/>
              <a:t>具体人数由键盘输入</a:t>
            </a:r>
            <a:r>
              <a:rPr lang="en-US" altLang="zh-CN" b="1" dirty="0"/>
              <a:t>)</a:t>
            </a:r>
            <a:r>
              <a:rPr lang="zh-CN" altLang="en-US" b="1" dirty="0"/>
              <a:t>，用函数实现：计算并输出最高分及相应学生的学号</a:t>
            </a:r>
            <a:endParaRPr lang="zh-CN" altLang="en-US" sz="3525" b="1" dirty="0">
              <a:solidFill>
                <a:srgbClr val="0066FF"/>
              </a:solidFill>
              <a:cs typeface="Courier New" panose="02070309020205020404" pitchFamily="49" charset="0"/>
            </a:endParaRPr>
          </a:p>
          <a:p>
            <a:pPr marL="621506" lvl="1">
              <a:buNone/>
            </a:pPr>
            <a:endParaRPr lang="en-US" altLang="zh-CN" b="1" dirty="0">
              <a:cs typeface="Courier New" panose="020703090202050204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3930" y="3429000"/>
            <a:ext cx="67361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分析</a:t>
            </a:r>
            <a:r>
              <a:rPr lang="zh-CN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：</a:t>
            </a:r>
            <a:endParaRPr lang="en-US" altLang="zh-CN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）输入人数</a:t>
            </a:r>
            <a:r>
              <a:rPr lang="en-US" altLang="zh-CN" sz="2800" b="1" dirty="0"/>
              <a:t>n,</a:t>
            </a:r>
            <a:r>
              <a:rPr lang="zh-CN" altLang="en-US" sz="2800" b="1" dirty="0"/>
              <a:t>动态分配结构数组空间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）输入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个人的学号与成绩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）查找这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个人的最高分及对应的学号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）输出找到的最高分与学号</a:t>
            </a:r>
            <a:endParaRPr lang="en-US" altLang="zh-CN" sz="2800" b="1" dirty="0"/>
          </a:p>
          <a:p>
            <a:r>
              <a:rPr lang="zh-CN" altLang="en-US" sz="2800" b="1" dirty="0"/>
              <a:t>要求：用函数实现</a:t>
            </a:r>
          </a:p>
        </p:txBody>
      </p:sp>
    </p:spTree>
    <p:extLst>
      <p:ext uri="{BB962C8B-B14F-4D97-AF65-F5344CB8AC3E}">
        <p14:creationId xmlns:p14="http://schemas.microsoft.com/office/powerpoint/2010/main" val="549012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#include&lt;stdio.h&gt;</a:t>
            </a:r>
          </a:p>
          <a:p>
            <a:r>
              <a:rPr lang="zh-CN" altLang="en-US" sz="2400" dirty="0"/>
              <a:t>#include&lt;stdlib.h&gt;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typedef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struct</a:t>
            </a:r>
            <a:r>
              <a:rPr lang="zh-CN" altLang="en-US" sz="2400" dirty="0"/>
              <a:t> student</a:t>
            </a:r>
          </a:p>
          <a:p>
            <a:r>
              <a:rPr lang="zh-CN" altLang="en-US" sz="2400" dirty="0"/>
              <a:t>{</a:t>
            </a:r>
          </a:p>
          <a:p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0070C0"/>
                </a:solidFill>
              </a:rPr>
              <a:t>int</a:t>
            </a:r>
            <a:r>
              <a:rPr lang="zh-CN" altLang="en-US" sz="2400" dirty="0"/>
              <a:t> id;</a:t>
            </a:r>
          </a:p>
          <a:p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0070C0"/>
                </a:solidFill>
              </a:rPr>
              <a:t>float</a:t>
            </a:r>
            <a:r>
              <a:rPr lang="zh-CN" altLang="en-US" sz="2400" dirty="0"/>
              <a:t> score;</a:t>
            </a:r>
          </a:p>
          <a:p>
            <a:r>
              <a:rPr lang="zh-CN" altLang="en-US" sz="2400" dirty="0"/>
              <a:t>}student;</a:t>
            </a:r>
          </a:p>
          <a:p>
            <a:r>
              <a:rPr lang="zh-CN" altLang="en-US" sz="2400" b="1" dirty="0">
                <a:solidFill>
                  <a:srgbClr val="0070C0"/>
                </a:solidFill>
              </a:rPr>
              <a:t>void</a:t>
            </a:r>
            <a:r>
              <a:rPr lang="zh-CN" altLang="en-US" sz="2400" b="1" dirty="0"/>
              <a:t> MaxScore(student stu[],int n,</a:t>
            </a:r>
            <a:r>
              <a:rPr lang="zh-CN" altLang="en-US" sz="2400" b="1" dirty="0">
                <a:solidFill>
                  <a:srgbClr val="0070C0"/>
                </a:solidFill>
              </a:rPr>
              <a:t>int</a:t>
            </a:r>
            <a:r>
              <a:rPr lang="zh-CN" altLang="en-US" sz="2400" b="1" dirty="0"/>
              <a:t> maxID,</a:t>
            </a:r>
            <a:r>
              <a:rPr lang="en-US" altLang="zh-CN" sz="2400" b="1" dirty="0" err="1">
                <a:solidFill>
                  <a:srgbClr val="0070C0"/>
                </a:solidFill>
              </a:rPr>
              <a:t>floa</a:t>
            </a:r>
            <a:r>
              <a:rPr lang="zh-CN" altLang="en-US" sz="2400" b="1" dirty="0">
                <a:solidFill>
                  <a:srgbClr val="0070C0"/>
                </a:solidFill>
              </a:rPr>
              <a:t>t</a:t>
            </a:r>
            <a:r>
              <a:rPr lang="zh-CN" altLang="en-US" sz="2400" b="1" dirty="0"/>
              <a:t> maxScore);</a:t>
            </a:r>
          </a:p>
        </p:txBody>
      </p:sp>
    </p:spTree>
    <p:extLst>
      <p:ext uri="{BB962C8B-B14F-4D97-AF65-F5344CB8AC3E}">
        <p14:creationId xmlns:p14="http://schemas.microsoft.com/office/powerpoint/2010/main" val="1668305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197346"/>
            <a:ext cx="813690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student *</a:t>
            </a:r>
            <a:r>
              <a:rPr lang="en-US" altLang="zh-CN" sz="2000" dirty="0" err="1">
                <a:solidFill>
                  <a:srgbClr val="0070C0"/>
                </a:solidFill>
              </a:rPr>
              <a:t>stu</a:t>
            </a:r>
            <a:r>
              <a:rPr lang="en-US" altLang="zh-CN" sz="2000" dirty="0">
                <a:solidFill>
                  <a:srgbClr val="0070C0"/>
                </a:solidFill>
              </a:rPr>
              <a:t>=NULL;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i,n,maxID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float </a:t>
            </a:r>
            <a:r>
              <a:rPr lang="en-US" altLang="zh-CN" sz="2000" dirty="0" err="1"/>
              <a:t>maxScore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请输入学生人数：</a:t>
            </a:r>
            <a:r>
              <a:rPr lang="en-US" altLang="zh-CN" sz="2000" dirty="0"/>
              <a:t>\n");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=(student *)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(n*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(student));</a:t>
            </a:r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==NULL)	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 error\n");</a:t>
            </a:r>
          </a:p>
          <a:p>
            <a:r>
              <a:rPr lang="en-US" altLang="zh-CN" sz="2000" dirty="0"/>
              <a:t>		return -1;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输入学号和成绩</a:t>
            </a:r>
            <a:r>
              <a:rPr lang="en-US" altLang="zh-CN" sz="2000" dirty="0"/>
              <a:t>:\n");</a:t>
            </a:r>
          </a:p>
          <a:p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=0;i&lt;n;++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	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d%f</a:t>
            </a:r>
            <a:r>
              <a:rPr lang="en-US" altLang="zh-CN" sz="2000" dirty="0"/>
              <a:t>",&amp;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].id,&amp;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].score);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FF0000"/>
                </a:solidFill>
              </a:rPr>
              <a:t>MaxScore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stu,n,maxID,maxScore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("max id=%</a:t>
            </a:r>
            <a:r>
              <a:rPr lang="en-US" altLang="zh-CN" sz="2000" dirty="0" err="1"/>
              <a:t>d,max</a:t>
            </a:r>
            <a:r>
              <a:rPr lang="en-US" altLang="zh-CN" sz="2000" dirty="0"/>
              <a:t> score=%.2f\n",</a:t>
            </a:r>
            <a:r>
              <a:rPr lang="en-US" altLang="zh-CN" sz="2000" dirty="0" err="1"/>
              <a:t>maxID,maxScore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){	free(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=NULL;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938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656160" y="56578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09B3E2-6C38-45E4-AA76-5CF4232998D2}" type="slidenum">
              <a:rPr lang="en-US" altLang="zh-CN" sz="105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050"/>
              <a:t>/51</a:t>
            </a:r>
          </a:p>
        </p:txBody>
      </p:sp>
      <p:sp>
        <p:nvSpPr>
          <p:cNvPr id="433187" name="WordArt 35"/>
          <p:cNvSpPr>
            <a:spLocks noChangeArrowheads="1" noChangeShapeType="1" noTextEdit="1"/>
          </p:cNvSpPr>
          <p:nvPr/>
        </p:nvSpPr>
        <p:spPr bwMode="auto">
          <a:xfrm>
            <a:off x="5796136" y="5592534"/>
            <a:ext cx="1553633" cy="3583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>
              <a:defRPr/>
            </a:pPr>
            <a:r>
              <a:rPr lang="en-US" altLang="zh-CN" sz="2700" kern="10" dirty="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cademy Engraved LET"/>
                <a:ea typeface="+mn-ea"/>
              </a:rPr>
              <a:t>Not Work</a:t>
            </a:r>
            <a:r>
              <a:rPr lang="zh-CN" altLang="en-US" sz="2700" kern="10" dirty="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cademy Engraved LET"/>
                <a:ea typeface="+mn-ea"/>
              </a:rPr>
              <a:t>！</a:t>
            </a:r>
            <a:r>
              <a:rPr lang="en-US" altLang="zh-CN" sz="2700" kern="10" dirty="0">
                <a:ln w="952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latin typeface="Academy Engraved LET"/>
                <a:ea typeface="+mn-ea"/>
              </a:rPr>
              <a:t>Why?</a:t>
            </a:r>
            <a:endParaRPr lang="zh-CN" altLang="en-US" sz="2700" kern="10" dirty="0">
              <a:ln w="952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latin typeface="Academy Engraved LET"/>
              <a:ea typeface="+mn-ea"/>
            </a:endParaRPr>
          </a:p>
        </p:txBody>
      </p:sp>
      <p:pic>
        <p:nvPicPr>
          <p:cNvPr id="6149" name="Picture 11" descr="C:\Users\Sunner\AppData\Local\Microsoft\Windows\Temporary Internet Files\Content.IE5\150OR56M\MC900434411[1].wm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563" y="5319861"/>
            <a:ext cx="803672" cy="90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55576" y="620688"/>
            <a:ext cx="7776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void MaxScore(student stu[],int n,int maxID,</a:t>
            </a:r>
            <a:r>
              <a:rPr lang="en-US" altLang="zh-CN" sz="2000" dirty="0"/>
              <a:t>float</a:t>
            </a:r>
            <a:r>
              <a:rPr lang="zh-CN" altLang="en-US" sz="2000" dirty="0"/>
              <a:t> maxScore)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	int i;</a:t>
            </a:r>
          </a:p>
          <a:p>
            <a:r>
              <a:rPr lang="zh-CN" altLang="en-US" sz="2000" dirty="0"/>
              <a:t>	maxID=stu[0].id;</a:t>
            </a:r>
          </a:p>
          <a:p>
            <a:r>
              <a:rPr lang="zh-CN" altLang="en-US" sz="2000" dirty="0"/>
              <a:t>	maxScore=stu[0].score;</a:t>
            </a:r>
          </a:p>
          <a:p>
            <a:r>
              <a:rPr lang="zh-CN" altLang="en-US" sz="2000" dirty="0"/>
              <a:t>	for(i=1;i&lt;n;++i)</a:t>
            </a:r>
          </a:p>
          <a:p>
            <a:r>
              <a:rPr lang="zh-CN" altLang="en-US" sz="2000" dirty="0"/>
              <a:t>	{</a:t>
            </a:r>
          </a:p>
          <a:p>
            <a:r>
              <a:rPr lang="zh-CN" altLang="en-US" sz="2000" dirty="0"/>
              <a:t>		if(maxScore&lt;stu[i].score)</a:t>
            </a:r>
          </a:p>
          <a:p>
            <a:r>
              <a:rPr lang="zh-CN" altLang="en-US" sz="2000" dirty="0"/>
              <a:t>		{</a:t>
            </a:r>
          </a:p>
          <a:p>
            <a:r>
              <a:rPr lang="zh-CN" altLang="en-US" sz="2000" dirty="0"/>
              <a:t>			maxID=stu[i].id;</a:t>
            </a:r>
          </a:p>
          <a:p>
            <a:r>
              <a:rPr lang="zh-CN" altLang="en-US" sz="2000" dirty="0"/>
              <a:t>			maxScore=stu[i].score;</a:t>
            </a:r>
          </a:p>
          <a:p>
            <a:r>
              <a:rPr lang="zh-CN" altLang="en-US" sz="2000" dirty="0"/>
              <a:t>		}</a:t>
            </a:r>
          </a:p>
          <a:p>
            <a:r>
              <a:rPr lang="zh-CN" altLang="en-US" sz="2000" dirty="0"/>
              <a:t>	}</a:t>
            </a:r>
          </a:p>
          <a:p>
            <a:r>
              <a:rPr lang="zh-CN" altLang="en-US" sz="2000" dirty="0"/>
              <a:t>	return;</a:t>
            </a:r>
          </a:p>
          <a:p>
            <a:r>
              <a:rPr lang="zh-CN" altLang="en-US" sz="2000" dirty="0"/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081587"/>
            <a:ext cx="2952328" cy="16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5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39552" y="197346"/>
            <a:ext cx="813690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student *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=NULL;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i,n,maxID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float </a:t>
            </a:r>
            <a:r>
              <a:rPr lang="en-US" altLang="zh-CN" sz="2000" dirty="0" err="1"/>
              <a:t>maxScore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请输入学生人数：</a:t>
            </a:r>
            <a:r>
              <a:rPr lang="en-US" altLang="zh-CN" sz="2000" dirty="0"/>
              <a:t>\n");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=(student *)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(n*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(student));</a:t>
            </a:r>
          </a:p>
          <a:p>
            <a:r>
              <a:rPr lang="en-US" altLang="zh-CN" sz="2000" dirty="0"/>
              <a:t>	if(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==NULL)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 error\n");</a:t>
            </a:r>
          </a:p>
          <a:p>
            <a:r>
              <a:rPr lang="en-US" altLang="zh-CN" sz="2000" dirty="0"/>
              <a:t>		return -1;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输入学号和成绩</a:t>
            </a:r>
            <a:r>
              <a:rPr lang="en-US" altLang="zh-CN" sz="2000" dirty="0"/>
              <a:t>:\n");</a:t>
            </a:r>
          </a:p>
          <a:p>
            <a:r>
              <a:rPr lang="en-US" altLang="zh-CN" sz="2000" dirty="0"/>
              <a:t>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=0;i&lt;n;++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d%f</a:t>
            </a:r>
            <a:r>
              <a:rPr lang="en-US" altLang="zh-CN" sz="2000" dirty="0"/>
              <a:t>",&amp;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].id,&amp;</a:t>
            </a:r>
            <a:r>
              <a:rPr lang="en-US" altLang="zh-CN" sz="2000" dirty="0" err="1"/>
              <a:t>stu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].score);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</a:t>
            </a:r>
            <a:r>
              <a:rPr lang="en-US" altLang="zh-CN" sz="2000" b="1" dirty="0" err="1">
                <a:solidFill>
                  <a:srgbClr val="FF0000"/>
                </a:solidFill>
              </a:rPr>
              <a:t>MaxScore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stu,n,maxID,maxScore</a:t>
            </a:r>
            <a:r>
              <a:rPr lang="en-US" altLang="zh-CN" sz="20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("max id=%</a:t>
            </a:r>
            <a:r>
              <a:rPr lang="en-US" altLang="zh-CN" sz="2000" dirty="0" err="1"/>
              <a:t>d,max</a:t>
            </a:r>
            <a:r>
              <a:rPr lang="en-US" altLang="zh-CN" sz="2000" dirty="0"/>
              <a:t> score=%.2f\n",</a:t>
            </a:r>
            <a:r>
              <a:rPr lang="en-US" altLang="zh-CN" sz="2000" dirty="0" err="1"/>
              <a:t>maxID,maxScore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  <a:endParaRPr lang="zh-CN" altLang="en-US" sz="2000" dirty="0"/>
          </a:p>
        </p:txBody>
      </p:sp>
      <p:sp>
        <p:nvSpPr>
          <p:cNvPr id="717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1656160" y="5657850"/>
            <a:ext cx="14287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C23B7-C911-4927-99B5-1BF34242ABA7}" type="slidenum">
              <a:rPr lang="en-US" altLang="zh-CN" sz="105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050"/>
              <a:t>/51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195568" y="3546222"/>
            <a:ext cx="4456509" cy="2130028"/>
            <a:chOff x="1890" y="1361"/>
            <a:chExt cx="3743" cy="178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890" y="1361"/>
              <a:ext cx="3743" cy="5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真正的原因：普通变量作函数参数按值调用</a:t>
              </a:r>
            </a:p>
            <a:p>
              <a:pPr>
                <a:defRPr/>
              </a:pPr>
              <a:r>
                <a:rPr lang="zh-CN" altLang="en-US" dirty="0">
                  <a:solidFill>
                    <a:srgbClr val="000066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不能在被调函数中改变相应的实参值</a:t>
              </a: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880" y="1888"/>
              <a:ext cx="680" cy="1262"/>
            </a:xfrm>
            <a:custGeom>
              <a:avLst/>
              <a:gdLst/>
              <a:ahLst/>
              <a:cxnLst>
                <a:cxn ang="0">
                  <a:pos x="381" y="0"/>
                </a:cxn>
                <a:cxn ang="0">
                  <a:pos x="0" y="328"/>
                </a:cxn>
              </a:cxnLst>
              <a:rect l="0" t="0" r="r" b="b"/>
              <a:pathLst>
                <a:path w="381" h="328">
                  <a:moveTo>
                    <a:pt x="381" y="0"/>
                  </a:moveTo>
                  <a:lnTo>
                    <a:pt x="0" y="32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endParaRPr>
            </a:p>
          </p:txBody>
        </p:sp>
      </p:grp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203848" y="5732859"/>
            <a:ext cx="1800200" cy="267891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41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844824"/>
            <a:ext cx="77768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void MaxScore(student stu[],int n,</a:t>
            </a:r>
            <a:r>
              <a:rPr lang="zh-CN" altLang="en-US" sz="2000" b="1" dirty="0">
                <a:solidFill>
                  <a:srgbClr val="FF0000"/>
                </a:solidFill>
              </a:rPr>
              <a:t>int *maxID,float *maxScore</a:t>
            </a:r>
            <a:r>
              <a:rPr lang="zh-CN" altLang="en-US" sz="2000" dirty="0"/>
              <a:t>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	int i;</a:t>
            </a:r>
          </a:p>
          <a:p>
            <a:r>
              <a:rPr lang="zh-CN" altLang="en-US" sz="2000" dirty="0"/>
              <a:t>	*maxID=stu[0].id;</a:t>
            </a:r>
          </a:p>
          <a:p>
            <a:r>
              <a:rPr lang="zh-CN" altLang="en-US" sz="2000" dirty="0"/>
              <a:t>	*maxScore=stu[0].score;</a:t>
            </a:r>
          </a:p>
          <a:p>
            <a:r>
              <a:rPr lang="zh-CN" altLang="en-US" sz="2000" dirty="0"/>
              <a:t>	for(i=1;i&lt;n;++i)</a:t>
            </a:r>
          </a:p>
          <a:p>
            <a:r>
              <a:rPr lang="zh-CN" altLang="en-US" sz="2000" dirty="0"/>
              <a:t>	{</a:t>
            </a:r>
          </a:p>
          <a:p>
            <a:r>
              <a:rPr lang="zh-CN" altLang="en-US" sz="2000" dirty="0"/>
              <a:t>		if(*maxScore&lt;stu[i].score)</a:t>
            </a:r>
          </a:p>
          <a:p>
            <a:r>
              <a:rPr lang="zh-CN" altLang="en-US" sz="2000" dirty="0"/>
              <a:t>		{</a:t>
            </a:r>
          </a:p>
          <a:p>
            <a:r>
              <a:rPr lang="zh-CN" altLang="en-US" sz="2000" dirty="0"/>
              <a:t>			*maxID=stu[i].id;</a:t>
            </a:r>
          </a:p>
          <a:p>
            <a:r>
              <a:rPr lang="zh-CN" altLang="en-US" sz="2000" dirty="0"/>
              <a:t>			*maxScore=stu[i].score;</a:t>
            </a:r>
          </a:p>
          <a:p>
            <a:r>
              <a:rPr lang="zh-CN" altLang="en-US" sz="2000" dirty="0"/>
              <a:t>		}</a:t>
            </a:r>
          </a:p>
          <a:p>
            <a:r>
              <a:rPr lang="zh-CN" altLang="en-US" sz="2000" dirty="0"/>
              <a:t>	}</a:t>
            </a:r>
          </a:p>
          <a:p>
            <a:r>
              <a:rPr lang="zh-CN" altLang="en-US" sz="2000" dirty="0"/>
              <a:t>	return;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4644008" y="1875701"/>
            <a:ext cx="2952328" cy="257155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485901" y="857251"/>
            <a:ext cx="4489847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  <a:cs typeface="Courier New" panose="02070309020205020404" pitchFamily="49" charset="0"/>
              </a:rPr>
              <a:t>指针变量做为函数参数</a:t>
            </a:r>
          </a:p>
        </p:txBody>
      </p:sp>
    </p:spTree>
    <p:extLst>
      <p:ext uri="{BB962C8B-B14F-4D97-AF65-F5344CB8AC3E}">
        <p14:creationId xmlns:p14="http://schemas.microsoft.com/office/powerpoint/2010/main" val="214838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4667" y="851227"/>
            <a:ext cx="79928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student *</a:t>
            </a:r>
            <a:r>
              <a:rPr lang="en-US" altLang="zh-CN" dirty="0" err="1"/>
              <a:t>stu</a:t>
            </a:r>
            <a:r>
              <a:rPr lang="en-US" altLang="zh-CN" dirty="0"/>
              <a:t>=NULL;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i,n,maxID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float </a:t>
            </a:r>
            <a:r>
              <a:rPr lang="en-US" altLang="zh-CN" dirty="0" err="1"/>
              <a:t>maxScore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请输入学生人数：</a:t>
            </a:r>
            <a:r>
              <a:rPr lang="en-US" altLang="zh-CN" dirty="0"/>
              <a:t>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stu</a:t>
            </a:r>
            <a:r>
              <a:rPr lang="en-US" altLang="zh-CN" dirty="0"/>
              <a:t>=(student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(student));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stu</a:t>
            </a:r>
            <a:r>
              <a:rPr lang="en-US" altLang="zh-CN" dirty="0"/>
              <a:t>==NULL){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malloc</a:t>
            </a:r>
            <a:r>
              <a:rPr lang="en-US" altLang="zh-CN" dirty="0"/>
              <a:t> error\n");</a:t>
            </a:r>
          </a:p>
          <a:p>
            <a:r>
              <a:rPr lang="en-US" altLang="zh-CN" dirty="0"/>
              <a:t>		return -1;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输入学号和成绩</a:t>
            </a:r>
            <a:r>
              <a:rPr lang="en-US" altLang="zh-CN" dirty="0"/>
              <a:t>:\n");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=0;i&lt;n;++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d%f</a:t>
            </a:r>
            <a:r>
              <a:rPr lang="en-US" altLang="zh-CN" dirty="0"/>
              <a:t>",&amp;</a:t>
            </a:r>
            <a:r>
              <a:rPr lang="en-US" altLang="zh-CN" dirty="0" err="1"/>
              <a:t>stu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].id,&amp;</a:t>
            </a:r>
            <a:r>
              <a:rPr lang="en-US" altLang="zh-CN" dirty="0" err="1"/>
              <a:t>stu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].score);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MaxScore</a:t>
            </a:r>
            <a:r>
              <a:rPr lang="en-US" altLang="zh-CN" b="1" dirty="0">
                <a:solidFill>
                  <a:srgbClr val="FF0000"/>
                </a:solidFill>
              </a:rPr>
              <a:t>(stu,n,&amp;</a:t>
            </a:r>
            <a:r>
              <a:rPr lang="en-US" altLang="zh-CN" b="1" dirty="0" err="1">
                <a:solidFill>
                  <a:srgbClr val="FF0000"/>
                </a:solidFill>
              </a:rPr>
              <a:t>maxID</a:t>
            </a:r>
            <a:r>
              <a:rPr lang="en-US" altLang="zh-CN" b="1" dirty="0">
                <a:solidFill>
                  <a:srgbClr val="FF0000"/>
                </a:solidFill>
              </a:rPr>
              <a:t>,&amp;</a:t>
            </a:r>
            <a:r>
              <a:rPr lang="en-US" altLang="zh-CN" b="1" dirty="0" err="1">
                <a:solidFill>
                  <a:srgbClr val="FF0000"/>
                </a:solidFill>
              </a:rPr>
              <a:t>maxScore</a:t>
            </a:r>
            <a:r>
              <a:rPr lang="en-US" altLang="zh-CN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("max id=%</a:t>
            </a:r>
            <a:r>
              <a:rPr lang="en-US" altLang="zh-CN" dirty="0" err="1"/>
              <a:t>d,max</a:t>
            </a:r>
            <a:r>
              <a:rPr lang="en-US" altLang="zh-CN" dirty="0"/>
              <a:t> score=%.2f\n",</a:t>
            </a:r>
            <a:r>
              <a:rPr lang="en-US" altLang="zh-CN" dirty="0" err="1"/>
              <a:t>maxID,maxScore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stu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free(</a:t>
            </a:r>
            <a:r>
              <a:rPr lang="en-US" altLang="zh-CN" dirty="0" err="1"/>
              <a:t>stu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stu</a:t>
            </a:r>
            <a:r>
              <a:rPr lang="en-US" altLang="zh-CN" dirty="0"/>
              <a:t>=NULL;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356372" y="5301208"/>
            <a:ext cx="2151732" cy="288032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899592" y="115421"/>
            <a:ext cx="4489847" cy="7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  <a:cs typeface="Courier New" panose="02070309020205020404" pitchFamily="49" charset="0"/>
              </a:rPr>
              <a:t>指针变量做为函数参数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750742"/>
            <a:ext cx="3089786" cy="15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2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KjrZp8ycusAa5KzTX4cs"/>
</p:tagLst>
</file>

<file path=ppt/theme/theme1.xml><?xml version="1.0" encoding="utf-8"?>
<a:theme xmlns:a="http://schemas.openxmlformats.org/drawingml/2006/main" name="A000120140530A99PPBG">
  <a:themeElements>
    <a:clrScheme name="自定义 765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84A5F"/>
      </a:accent1>
      <a:accent2>
        <a:srgbClr val="4F6B6F"/>
      </a:accent2>
      <a:accent3>
        <a:srgbClr val="8B695B"/>
      </a:accent3>
      <a:accent4>
        <a:srgbClr val="76677F"/>
      </a:accent4>
      <a:accent5>
        <a:srgbClr val="3E522C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A000120151104A03PPBG</Template>
  <TotalTime>1776</TotalTime>
  <Words>771</Words>
  <Application>Microsoft Office PowerPoint</Application>
  <PresentationFormat>全屏显示(4:3)</PresentationFormat>
  <Paragraphs>252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Academy Engraved LET</vt:lpstr>
      <vt:lpstr>simsun</vt:lpstr>
      <vt:lpstr>黑体</vt:lpstr>
      <vt:lpstr>楷体_GB2312</vt:lpstr>
      <vt:lpstr>宋体</vt:lpstr>
      <vt:lpstr>微软雅黑</vt:lpstr>
      <vt:lpstr>幼圆</vt:lpstr>
      <vt:lpstr>Arial</vt:lpstr>
      <vt:lpstr>Calibri</vt:lpstr>
      <vt:lpstr>Courier New</vt:lpstr>
      <vt:lpstr>Times New Roman</vt:lpstr>
      <vt:lpstr>Times New Roman Bold</vt:lpstr>
      <vt:lpstr>Wingdings</vt:lpstr>
      <vt:lpstr>A000120140530A99PPBG</vt:lpstr>
      <vt:lpstr>函数课堂练习题</vt:lpstr>
      <vt:lpstr>课前预习检测题（5分钟）</vt:lpstr>
      <vt:lpstr>练习题1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内存问题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课堂练习题</dc:title>
  <dc:creator>bo dai</dc:creator>
  <cp:lastModifiedBy>dai bo</cp:lastModifiedBy>
  <cp:revision>98</cp:revision>
  <dcterms:created xsi:type="dcterms:W3CDTF">2015-02-06T01:55:19Z</dcterms:created>
  <dcterms:modified xsi:type="dcterms:W3CDTF">2018-07-18T06:27:55Z</dcterms:modified>
</cp:coreProperties>
</file>