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1" r:id="rId4"/>
    <p:sldId id="295" r:id="rId5"/>
    <p:sldId id="293" r:id="rId6"/>
    <p:sldId id="294" r:id="rId7"/>
    <p:sldId id="282" r:id="rId8"/>
    <p:sldId id="283" r:id="rId9"/>
    <p:sldId id="285" r:id="rId10"/>
    <p:sldId id="296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9C06-140A-43AF-8D7E-C0B877287CA5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8220-A32B-4244-B9F2-0694E86E5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A88902-F962-4363-9070-A677BA4D7DE9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7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程序设计复习题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48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函数与作用域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0993" y="5366655"/>
            <a:ext cx="333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Tuesday</a:t>
            </a:r>
            <a:r>
              <a:rPr lang="zh-CN" altLang="en-US" sz="2400" dirty="0"/>
              <a:t>！</a:t>
            </a:r>
            <a:r>
              <a:rPr lang="en-US" altLang="zh-CN" sz="2400" dirty="0"/>
              <a:t>Wednesday</a:t>
            </a:r>
            <a:r>
              <a:rPr lang="zh-CN" altLang="en-US" sz="2400" dirty="0"/>
              <a:t>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38309"/>
              </p:ext>
            </p:extLst>
          </p:nvPr>
        </p:nvGraphicFramePr>
        <p:xfrm>
          <a:off x="1760778" y="2116605"/>
          <a:ext cx="7439882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9882">
                  <a:extLst>
                    <a:ext uri="{9D8B030D-6E8A-4147-A177-3AD203B41FA5}">
                      <a16:colId xmlns:a16="http://schemas.microsoft.com/office/drawing/2014/main" val="3712361739"/>
                    </a:ext>
                  </a:extLst>
                </a:gridCol>
              </a:tblGrid>
              <a:tr h="2980944">
                <a:tc>
                  <a:txBody>
                    <a:bodyPr/>
                    <a:lstStyle/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a=0;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change(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b){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b=30;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a=20;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main(){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rgbClr val="FFFF00"/>
                          </a:solidFill>
                          <a:effectLst/>
                        </a:rPr>
                        <a:t>int</a:t>
                      </a:r>
                      <a:r>
                        <a:rPr lang="en-US" altLang="zh-CN" sz="2400" kern="100" dirty="0">
                          <a:effectLst/>
                        </a:rPr>
                        <a:t>  </a:t>
                      </a:r>
                      <a:r>
                        <a:rPr lang="en-US" sz="2400" kern="100" dirty="0">
                          <a:effectLst/>
                        </a:rPr>
                        <a:t>a=10;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change(a);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(“a=%d\n”, a);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8849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0778" y="6044060"/>
            <a:ext cx="5646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上述函数片段的输出为：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 </a:t>
            </a:r>
            <a:r>
              <a:rPr kumimoji="0" lang="en-US" altLang="zh-CN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9501" y="5828320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54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02918" y="5602147"/>
            <a:ext cx="9477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以上函数片段的输出为：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 of Jack becomes:</a:t>
            </a:r>
            <a:r>
              <a:rPr lang="en-US" altLang="zh-CN" sz="2400" u="sng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函数与作用域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07133" y="5309759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1212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2919" y="2102468"/>
            <a:ext cx="893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setId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Student </a:t>
            </a: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){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400050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stu.id = stu.id + 1;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635" algn="just">
              <a:spcAft>
                <a:spcPts val="0"/>
              </a:spcAft>
            </a:pP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635" algn="just">
              <a:spcAft>
                <a:spcPts val="0"/>
              </a:spcAft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main(){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400050" algn="just">
              <a:spcAft>
                <a:spcPts val="0"/>
              </a:spcAft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Student jack = {1212, “Jack”, MALE, 175}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290830" indent="400050" algn="just">
              <a:spcAft>
                <a:spcPts val="0"/>
              </a:spcAft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setId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(jack);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0830" indent="400050" algn="just">
              <a:spcAft>
                <a:spcPts val="0"/>
              </a:spcAft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(“id of Jack becomes: %d\n”, jack.id);</a:t>
            </a:r>
            <a:endParaRPr lang="zh-CN" altLang="zh-CN" sz="2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0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281" y="1005840"/>
            <a:ext cx="1016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写程序，在一个长度为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的一维数组中用随机数生成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之间的数字。然后从第一个位置开始探测，探测到第一个重复元素则输出这个重复元素并结束循环</a:t>
            </a:r>
          </a:p>
        </p:txBody>
      </p:sp>
    </p:spTree>
    <p:extLst>
      <p:ext uri="{BB962C8B-B14F-4D97-AF65-F5344CB8AC3E}">
        <p14:creationId xmlns:p14="http://schemas.microsoft.com/office/powerpoint/2010/main" val="246759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7281" y="1005840"/>
            <a:ext cx="10168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写程序，在一个长度为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的一维数组中用随机数生成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之间的数字。然后从第一个位置开始探测，探测到第一个重复元素则输出这个重复元素并结束循环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7593" y="3154680"/>
            <a:ext cx="10104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分析：需要长度为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的的一维整型数组存储生成的随机数。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1-MAXRAND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之间的随机数，要生成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0-99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的数据，然后依次存储在数组中。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如何检测是否有重复元素？</a:t>
            </a:r>
          </a:p>
        </p:txBody>
      </p:sp>
    </p:spTree>
    <p:extLst>
      <p:ext uri="{BB962C8B-B14F-4D97-AF65-F5344CB8AC3E}">
        <p14:creationId xmlns:p14="http://schemas.microsoft.com/office/powerpoint/2010/main" val="3158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4713" y="1243584"/>
            <a:ext cx="101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如何检测是否有重复元素？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4713" y="2276856"/>
            <a:ext cx="10104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方案一：从第二个位置元素开始，把当前位置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位置的元素比较，如果出现相等，则表示找到重复元素，输出该元素然后跳出循环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4713" y="3864864"/>
            <a:ext cx="10104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方案二：因为数据元素值是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，所以我们可以另外用一个长度为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，初始化为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然后我们依次读取原来数组的元素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并放置到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位置，如果这个位置的元素值不是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，说明重复了，否则没有重复，就把这个数据放置进去。循环直到原来数组的数据都处理完或者遇到重复跳出循环。</a:t>
            </a:r>
          </a:p>
        </p:txBody>
      </p:sp>
    </p:spTree>
    <p:extLst>
      <p:ext uri="{BB962C8B-B14F-4D97-AF65-F5344CB8AC3E}">
        <p14:creationId xmlns:p14="http://schemas.microsoft.com/office/powerpoint/2010/main" val="400505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248" y="1219492"/>
            <a:ext cx="474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int a[100];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i,j;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b=0;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srand((unsigned)time(NULL));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for(i=0;i&lt;100;++i)</a:t>
            </a: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a[i]=rand()%100+1;</a:t>
            </a: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0344" y="287679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for(i=1;i&lt;100;++i)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for(j=0;j&lt;i;++j)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	if(a[i]==a[j])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		b=1;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		break;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if(b==1)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	printf("%d重复了\n",a[i]);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	break;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0976" y="4389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方案一：</a:t>
            </a:r>
          </a:p>
        </p:txBody>
      </p:sp>
    </p:spTree>
    <p:extLst>
      <p:ext uri="{BB962C8B-B14F-4D97-AF65-F5344CB8AC3E}">
        <p14:creationId xmlns:p14="http://schemas.microsoft.com/office/powerpoint/2010/main" val="399255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840" y="139501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int a[100],b[101]={0};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i,j;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 b=0;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srand((unsigned)time(NULL));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for(i=0;i&lt;100;++i)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a[i]=rand()%100+1;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 </a:t>
            </a:r>
          </a:p>
        </p:txBody>
      </p:sp>
      <p:sp>
        <p:nvSpPr>
          <p:cNvPr id="3" name="矩形 2"/>
          <p:cNvSpPr/>
          <p:nvPr/>
        </p:nvSpPr>
        <p:spPr>
          <a:xfrm>
            <a:off x="5681472" y="65635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for(i=0;i&lt;100;++i)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if(b[a[i]]==0)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	b[a[i]]++;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else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{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	printf("%d重复\n",a[i]);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	break;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}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0976" y="4389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方案二：</a:t>
            </a:r>
          </a:p>
        </p:txBody>
      </p:sp>
    </p:spTree>
    <p:extLst>
      <p:ext uri="{BB962C8B-B14F-4D97-AF65-F5344CB8AC3E}">
        <p14:creationId xmlns:p14="http://schemas.microsoft.com/office/powerpoint/2010/main" val="190759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415480" y="1921746"/>
            <a:ext cx="9301853" cy="95410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在一次循环过程中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语句以下的语句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直接进入下一次循环操作。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306638" y="1182688"/>
            <a:ext cx="791051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          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828800" y="304800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16391" name="Rectangle 10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6392" name="Rectangle 1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6393" name="Oval 1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31925" y="3733800"/>
            <a:ext cx="466407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(”%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f”,&amp;a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if(a&lt;0.0)  continue;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(”%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f”,a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15480" y="1043832"/>
            <a:ext cx="3520132" cy="5847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continue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416050" y="3305175"/>
            <a:ext cx="64976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个实型数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只对正实型数进行输出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45250" y="3733800"/>
            <a:ext cx="489426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(”%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f”,&amp;a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if(a&gt;0.0)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(”%</a:t>
            </a:r>
            <a:r>
              <a:rPr lang="en-US" altLang="zh-CN" sz="24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f”,a</a:t>
            </a: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右箭头 3"/>
          <p:cNvSpPr/>
          <p:nvPr/>
        </p:nvSpPr>
        <p:spPr>
          <a:xfrm>
            <a:off x="5303838" y="4814888"/>
            <a:ext cx="1368425" cy="3429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00117 -0.03657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2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0224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3.125E-6 0.0224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3" grpId="0"/>
      <p:bldP spid="13" grpId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1649413" y="2795588"/>
            <a:ext cx="83883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一般形式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.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.</a:t>
            </a:r>
          </a:p>
          <a:p>
            <a:pPr eaLnBrk="1" hangingPunct="1">
              <a:lnSpc>
                <a:spcPct val="50000"/>
              </a:lnSpc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.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1828800" y="304800"/>
            <a:ext cx="8458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zh-CN">
              <a:latin typeface="Goudy Old Style" panose="02020502050305020303" pitchFamily="18" charset="0"/>
            </a:endParaRPr>
          </a:p>
        </p:txBody>
      </p:sp>
      <p:sp>
        <p:nvSpPr>
          <p:cNvPr id="18436" name="Rectangle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803910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8437" name="Rectangle 1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629650" y="626745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18438" name="Oval 11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9334500" y="6229350"/>
            <a:ext cx="10287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15480" y="1043832"/>
            <a:ext cx="3520132" cy="5847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648989" y="2076858"/>
            <a:ext cx="8353825" cy="56630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无条件转移语句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直接转移到标号所指的语句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5" name="椭圆 4"/>
          <p:cNvSpPr/>
          <p:nvPr/>
        </p:nvSpPr>
        <p:spPr>
          <a:xfrm>
            <a:off x="5231904" y="3091418"/>
            <a:ext cx="5131296" cy="300140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  <a:ea typeface="+mj-ea"/>
              </a:rPr>
              <a:t>注意</a:t>
            </a:r>
            <a:r>
              <a:rPr lang="en-US" altLang="zh-CN" sz="3200" b="1" dirty="0">
                <a:solidFill>
                  <a:srgbClr val="FFFF00"/>
                </a:solidFill>
                <a:latin typeface="+mj-ea"/>
                <a:ea typeface="+mj-ea"/>
              </a:rPr>
              <a:t>: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  <a:ea typeface="+mj-ea"/>
              </a:rPr>
              <a:t>尽量少用</a:t>
            </a:r>
            <a:r>
              <a:rPr lang="en-US" altLang="zh-CN" sz="3200" b="1" dirty="0" err="1">
                <a:solidFill>
                  <a:srgbClr val="FFFF00"/>
                </a:solidFill>
                <a:latin typeface="+mj-ea"/>
                <a:ea typeface="+mj-ea"/>
              </a:rPr>
              <a:t>goto</a:t>
            </a:r>
            <a:r>
              <a:rPr lang="zh-CN" altLang="en-US" sz="3200" b="1" dirty="0">
                <a:solidFill>
                  <a:srgbClr val="FFFF00"/>
                </a:solidFill>
                <a:latin typeface="+mj-ea"/>
                <a:ea typeface="+mj-ea"/>
              </a:rPr>
              <a:t>语句</a:t>
            </a:r>
            <a:r>
              <a:rPr lang="en-US" altLang="zh-CN" sz="3200" b="1" dirty="0">
                <a:solidFill>
                  <a:srgbClr val="FFFF00"/>
                </a:solidFill>
                <a:latin typeface="+mj-ea"/>
                <a:ea typeface="+mj-ea"/>
              </a:rPr>
              <a:t>,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FF00"/>
                </a:solidFill>
                <a:latin typeface="+mj-ea"/>
                <a:ea typeface="+mj-ea"/>
              </a:rPr>
              <a:t>避免使程序结构变得复杂</a:t>
            </a:r>
            <a:r>
              <a:rPr lang="en-US" altLang="zh-CN" sz="3200" b="1" dirty="0">
                <a:solidFill>
                  <a:srgbClr val="FFFF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函数与作用域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20993" y="5366655"/>
            <a:ext cx="333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Tuesday</a:t>
            </a:r>
            <a:r>
              <a:rPr lang="zh-CN" altLang="en-US" sz="2400" dirty="0"/>
              <a:t>！</a:t>
            </a:r>
            <a:r>
              <a:rPr lang="en-US" altLang="zh-CN" sz="2400" dirty="0"/>
              <a:t>Wednesday</a:t>
            </a:r>
            <a:r>
              <a:rPr lang="zh-CN" altLang="en-US" sz="2400" dirty="0"/>
              <a:t>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340"/>
              </p:ext>
            </p:extLst>
          </p:nvPr>
        </p:nvGraphicFramePr>
        <p:xfrm>
          <a:off x="1760778" y="2116605"/>
          <a:ext cx="7439882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9882">
                  <a:extLst>
                    <a:ext uri="{9D8B030D-6E8A-4147-A177-3AD203B41FA5}">
                      <a16:colId xmlns:a16="http://schemas.microsoft.com/office/drawing/2014/main" val="3712361739"/>
                    </a:ext>
                  </a:extLst>
                </a:gridCol>
              </a:tblGrid>
              <a:tr h="2980944">
                <a:tc>
                  <a:txBody>
                    <a:bodyPr/>
                    <a:lstStyle/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a=0;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void change(</a:t>
                      </a: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b){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b=30;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a=20;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int</a:t>
                      </a:r>
                      <a:r>
                        <a:rPr lang="en-US" sz="2400" kern="100" dirty="0">
                          <a:effectLst/>
                        </a:rPr>
                        <a:t> main(){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a=10;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change(a);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(“a=%d\n”, a);</a:t>
                      </a:r>
                      <a:endParaRPr lang="zh-CN" sz="2400" kern="100" dirty="0">
                        <a:effectLst/>
                      </a:endParaRPr>
                    </a:p>
                    <a:p>
                      <a:pPr marL="29083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8849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0778" y="6044060"/>
            <a:ext cx="56460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上述函数片段的输出为：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 </a:t>
            </a:r>
            <a:r>
              <a:rPr kumimoji="0" lang="en-US" altLang="zh-CN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79501" y="5828320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29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339</TotalTime>
  <Words>613</Words>
  <Application>Microsoft Office PowerPoint</Application>
  <PresentationFormat>宽屏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宋体</vt:lpstr>
      <vt:lpstr>微软雅黑</vt:lpstr>
      <vt:lpstr>Calibri</vt:lpstr>
      <vt:lpstr>Corbel</vt:lpstr>
      <vt:lpstr>Goudy Old Style</vt:lpstr>
      <vt:lpstr>Times New Roman</vt:lpstr>
      <vt:lpstr>Wingdings</vt:lpstr>
      <vt:lpstr>带状</vt:lpstr>
      <vt:lpstr>2018年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 函数与作用域</vt:lpstr>
      <vt:lpstr>9. 函数与作用域</vt:lpstr>
      <vt:lpstr>10. 函数与作用域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2016.12.2</dc:title>
  <dc:creator>bo dai</dc:creator>
  <cp:lastModifiedBy>dai bo</cp:lastModifiedBy>
  <cp:revision>40</cp:revision>
  <dcterms:created xsi:type="dcterms:W3CDTF">2016-12-05T05:36:55Z</dcterms:created>
  <dcterms:modified xsi:type="dcterms:W3CDTF">2018-06-12T09:03:43Z</dcterms:modified>
</cp:coreProperties>
</file>