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7"/>
  </p:notesMasterIdLst>
  <p:handoutMasterIdLst>
    <p:handoutMasterId r:id="rId108"/>
  </p:handoutMasterIdLst>
  <p:sldIdLst>
    <p:sldId id="489" r:id="rId2"/>
    <p:sldId id="560" r:id="rId3"/>
    <p:sldId id="561" r:id="rId4"/>
    <p:sldId id="631" r:id="rId5"/>
    <p:sldId id="632" r:id="rId6"/>
    <p:sldId id="565" r:id="rId7"/>
    <p:sldId id="566" r:id="rId8"/>
    <p:sldId id="633" r:id="rId9"/>
    <p:sldId id="568" r:id="rId10"/>
    <p:sldId id="570" r:id="rId11"/>
    <p:sldId id="571" r:id="rId12"/>
    <p:sldId id="572" r:id="rId13"/>
    <p:sldId id="573" r:id="rId14"/>
    <p:sldId id="708" r:id="rId15"/>
    <p:sldId id="709" r:id="rId16"/>
    <p:sldId id="710" r:id="rId17"/>
    <p:sldId id="711" r:id="rId18"/>
    <p:sldId id="712" r:id="rId19"/>
    <p:sldId id="574" r:id="rId20"/>
    <p:sldId id="643" r:id="rId21"/>
    <p:sldId id="575" r:id="rId22"/>
    <p:sldId id="634" r:id="rId23"/>
    <p:sldId id="636" r:id="rId24"/>
    <p:sldId id="635" r:id="rId25"/>
    <p:sldId id="698" r:id="rId26"/>
    <p:sldId id="706" r:id="rId27"/>
    <p:sldId id="576" r:id="rId28"/>
    <p:sldId id="508" r:id="rId29"/>
    <p:sldId id="645" r:id="rId30"/>
    <p:sldId id="646" r:id="rId31"/>
    <p:sldId id="647" r:id="rId32"/>
    <p:sldId id="638" r:id="rId33"/>
    <p:sldId id="648" r:id="rId34"/>
    <p:sldId id="639" r:id="rId35"/>
    <p:sldId id="640" r:id="rId36"/>
    <p:sldId id="680" r:id="rId37"/>
    <p:sldId id="641" r:id="rId38"/>
    <p:sldId id="649" r:id="rId39"/>
    <p:sldId id="657" r:id="rId40"/>
    <p:sldId id="658" r:id="rId41"/>
    <p:sldId id="659" r:id="rId42"/>
    <p:sldId id="704" r:id="rId43"/>
    <p:sldId id="589" r:id="rId44"/>
    <p:sldId id="660" r:id="rId45"/>
    <p:sldId id="590" r:id="rId46"/>
    <p:sldId id="699" r:id="rId47"/>
    <p:sldId id="591" r:id="rId48"/>
    <p:sldId id="700" r:id="rId49"/>
    <p:sldId id="592" r:id="rId50"/>
    <p:sldId id="525" r:id="rId51"/>
    <p:sldId id="593" r:id="rId52"/>
    <p:sldId id="594" r:id="rId53"/>
    <p:sldId id="595" r:id="rId54"/>
    <p:sldId id="597" r:id="rId55"/>
    <p:sldId id="598" r:id="rId56"/>
    <p:sldId id="599" r:id="rId57"/>
    <p:sldId id="600" r:id="rId58"/>
    <p:sldId id="702" r:id="rId59"/>
    <p:sldId id="602" r:id="rId60"/>
    <p:sldId id="661" r:id="rId61"/>
    <p:sldId id="603" r:id="rId62"/>
    <p:sldId id="681" r:id="rId63"/>
    <p:sldId id="662" r:id="rId64"/>
    <p:sldId id="663" r:id="rId65"/>
    <p:sldId id="664" r:id="rId66"/>
    <p:sldId id="695" r:id="rId67"/>
    <p:sldId id="604" r:id="rId68"/>
    <p:sldId id="605" r:id="rId69"/>
    <p:sldId id="606" r:id="rId70"/>
    <p:sldId id="608" r:id="rId71"/>
    <p:sldId id="539" r:id="rId72"/>
    <p:sldId id="696" r:id="rId73"/>
    <p:sldId id="668" r:id="rId74"/>
    <p:sldId id="667" r:id="rId75"/>
    <p:sldId id="669" r:id="rId76"/>
    <p:sldId id="616" r:id="rId77"/>
    <p:sldId id="672" r:id="rId78"/>
    <p:sldId id="674" r:id="rId79"/>
    <p:sldId id="682" r:id="rId80"/>
    <p:sldId id="714" r:id="rId81"/>
    <p:sldId id="713" r:id="rId82"/>
    <p:sldId id="675" r:id="rId83"/>
    <p:sldId id="683" r:id="rId84"/>
    <p:sldId id="685" r:id="rId85"/>
    <p:sldId id="707" r:id="rId86"/>
    <p:sldId id="676" r:id="rId87"/>
    <p:sldId id="686" r:id="rId88"/>
    <p:sldId id="677" r:id="rId89"/>
    <p:sldId id="701" r:id="rId90"/>
    <p:sldId id="617" r:id="rId91"/>
    <p:sldId id="618" r:id="rId92"/>
    <p:sldId id="688" r:id="rId93"/>
    <p:sldId id="619" r:id="rId94"/>
    <p:sldId id="549" r:id="rId95"/>
    <p:sldId id="624" r:id="rId96"/>
    <p:sldId id="687" r:id="rId97"/>
    <p:sldId id="689" r:id="rId98"/>
    <p:sldId id="690" r:id="rId99"/>
    <p:sldId id="697" r:id="rId100"/>
    <p:sldId id="692" r:id="rId101"/>
    <p:sldId id="705" r:id="rId102"/>
    <p:sldId id="628" r:id="rId103"/>
    <p:sldId id="678" r:id="rId104"/>
    <p:sldId id="629" r:id="rId105"/>
    <p:sldId id="679" r:id="rId106"/>
  </p:sldIdLst>
  <p:sldSz cx="9144000" cy="6858000" type="screen4x3"/>
  <p:notesSz cx="6858000" cy="9144000"/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CC0000"/>
    <a:srgbClr val="800080"/>
    <a:srgbClr val="0033CC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46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891256-A39C-4161-BDEE-3FB462AB39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5D32AB-D782-4387-B145-E8CFAECA0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9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3B246-F1B0-467A-B065-09C8043C1DD6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mtClean="0"/>
              <a:t>1.2.1-4</a:t>
            </a:r>
          </a:p>
        </p:txBody>
      </p:sp>
    </p:spTree>
    <p:extLst>
      <p:ext uri="{BB962C8B-B14F-4D97-AF65-F5344CB8AC3E}">
        <p14:creationId xmlns:p14="http://schemas.microsoft.com/office/powerpoint/2010/main" val="164724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注意</a:t>
            </a:r>
            <a:r>
              <a:rPr lang="en-US" altLang="zh-CN" smtClean="0"/>
              <a:t>\0</a:t>
            </a:r>
            <a:r>
              <a:rPr lang="zh-CN" altLang="en-US" smtClean="0"/>
              <a:t>的考虑</a:t>
            </a:r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6499A-FD65-4B71-8FD5-A0E26B6520CB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7147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num</a:t>
            </a:r>
            <a:r>
              <a:rPr lang="zh-CN" altLang="en-US" smtClean="0"/>
              <a:t>*</a:t>
            </a:r>
            <a:r>
              <a:rPr lang="en-US" altLang="zh-CN" smtClean="0"/>
              <a:t>3%52  </a:t>
            </a:r>
            <a:r>
              <a:rPr lang="zh-CN" altLang="en-US" smtClean="0"/>
              <a:t>新序号  统一求法（无论是否</a:t>
            </a:r>
            <a:r>
              <a:rPr lang="en-US" altLang="zh-CN" smtClean="0"/>
              <a:t>&gt;52</a:t>
            </a:r>
            <a:r>
              <a:rPr lang="zh-CN" altLang="en-US" smtClean="0"/>
              <a:t>）</a:t>
            </a:r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13D82-4AB0-457A-9B8D-A7E3050E9621}" type="slidenum">
              <a:rPr lang="zh-CN" altLang="en-US" smtClean="0"/>
              <a:pPr/>
              <a:t>62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0012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其他字符处理</a:t>
            </a:r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393B5-3729-45E8-9B7D-4707B0E59674}" type="slidenum">
              <a:rPr lang="zh-CN" altLang="en-US" smtClean="0"/>
              <a:pPr/>
              <a:t>64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899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可能存在问题</a:t>
            </a:r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E78CF-999F-44A3-A4F8-059A2B9F99F0}" type="slidenum">
              <a:rPr lang="zh-CN" altLang="en-US" smtClean="0"/>
              <a:pPr/>
              <a:t>87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8231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正常结束   溢出最小负整数 访问不可访问的内存空间（作为数组元素）</a:t>
            </a:r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CC62F-7A22-4FD8-8CAD-8E096A55547E}" type="slidenum">
              <a:rPr lang="zh-CN" altLang="en-US" smtClean="0"/>
              <a:pPr/>
              <a:t>89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8137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不同类型结构变量  不能够直接赋值</a:t>
            </a:r>
            <a:endParaRPr lang="en-US" altLang="zh-CN" dirty="0" smtClean="0"/>
          </a:p>
          <a:p>
            <a:r>
              <a:rPr lang="zh-CN" altLang="en-US" dirty="0" smtClean="0"/>
              <a:t>除赋值操作外  结构变量不能够整体使用</a:t>
            </a: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3A63BC-FF96-4614-A8B5-4594E4F9C916}" type="slidenum">
              <a:rPr lang="zh-CN" altLang="en-US" smtClean="0"/>
              <a:pPr/>
              <a:t>105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9784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&gt;  &gt;=</a:t>
            </a:r>
            <a:r>
              <a:rPr lang="zh-CN" altLang="en-US" smtClean="0"/>
              <a:t>的区别</a:t>
            </a:r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87B6E-AE6F-4330-957B-BB609AA95B36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00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smtClean="0"/>
              <a:t>伊拉特斯提尼斯  </a:t>
            </a:r>
            <a:r>
              <a:rPr lang="en-US" altLang="zh-CN" smtClean="0"/>
              <a:t>1</a:t>
            </a:r>
            <a:r>
              <a:rPr lang="zh-CN" altLang="en-US" smtClean="0"/>
              <a:t>和</a:t>
            </a:r>
            <a:r>
              <a:rPr lang="en-US" altLang="zh-CN" smtClean="0"/>
              <a:t>0</a:t>
            </a:r>
            <a:r>
              <a:rPr lang="zh-CN" altLang="en-US" smtClean="0"/>
              <a:t>既非素数也非合数。</a:t>
            </a: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2A2FC-4EE5-434A-949E-FAF6DB69CCE6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1140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smtClean="0">
                <a:solidFill>
                  <a:srgbClr val="000000"/>
                </a:solidFill>
              </a:rPr>
              <a:t>筛去与否   做标记   所有的数都在数组中 </a:t>
            </a:r>
            <a:r>
              <a:rPr lang="en-US" altLang="zh-CN" b="1" smtClean="0">
                <a:solidFill>
                  <a:srgbClr val="000000"/>
                </a:solidFill>
              </a:rPr>
              <a:t>1—200   </a:t>
            </a:r>
            <a:r>
              <a:rPr lang="zh-CN" altLang="en-US" b="1" smtClean="0">
                <a:solidFill>
                  <a:srgbClr val="000000"/>
                </a:solidFill>
              </a:rPr>
              <a:t>下标从</a:t>
            </a:r>
            <a:r>
              <a:rPr lang="en-US" altLang="zh-CN" b="1" smtClean="0">
                <a:solidFill>
                  <a:srgbClr val="000000"/>
                </a:solidFill>
              </a:rPr>
              <a:t>0</a:t>
            </a:r>
            <a:r>
              <a:rPr lang="zh-CN" altLang="en-US" b="1" smtClean="0">
                <a:solidFill>
                  <a:srgbClr val="000000"/>
                </a:solidFill>
              </a:rPr>
              <a:t>开始  数组大小为</a:t>
            </a:r>
            <a:r>
              <a:rPr lang="en-US" altLang="zh-CN" b="1" smtClean="0">
                <a:solidFill>
                  <a:srgbClr val="000000"/>
                </a:solidFill>
              </a:rPr>
              <a:t>201</a:t>
            </a:r>
            <a:endParaRPr lang="zh-CN" altLang="en-US" smtClean="0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73EF48-E4EE-4817-B3F1-ECDCE893EA5B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2225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/>
              <a:t> if  (prime[d]==0)   //</a:t>
            </a:r>
            <a:r>
              <a:rPr lang="zh-CN" altLang="en-US" b="1" smtClean="0"/>
              <a:t>可删除   但效率不高</a:t>
            </a:r>
            <a:endParaRPr lang="zh-CN" altLang="en-US" smtClean="0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65B3E-628C-4117-B116-D4E2CA4BFD33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9285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 smtClean="0">
                <a:solidFill>
                  <a:srgbClr val="000000"/>
                </a:solidFill>
              </a:rPr>
              <a:t>j&lt;</a:t>
            </a:r>
            <a:r>
              <a:rPr lang="en-US" altLang="zh-CN" b="1" smtClean="0">
                <a:solidFill>
                  <a:srgbClr val="FF0000"/>
                </a:solidFill>
              </a:rPr>
              <a:t>n</a:t>
            </a:r>
            <a:r>
              <a:rPr lang="en-US" altLang="zh-CN" b="1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b="1" smtClean="0">
                <a:solidFill>
                  <a:srgbClr val="FF0000"/>
                </a:solidFill>
              </a:rPr>
              <a:t>i</a:t>
            </a:r>
            <a:endParaRPr lang="zh-CN" altLang="en-US" smtClean="0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5E02D-694C-4E97-A5F7-555DABA1BB97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5133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/>
              <a:t>&gt;  &gt;=</a:t>
            </a:r>
            <a:r>
              <a:rPr lang="zh-CN" altLang="en-US" smtClean="0"/>
              <a:t>的区别</a:t>
            </a:r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834E3-AB92-4F82-94B6-BC8593827D29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0205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包括空格符</a:t>
            </a:r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F10A0-7F49-4036-BD07-292EF3BAF8DE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7576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/>
              <a:t>一定要以</a:t>
            </a:r>
            <a:r>
              <a:rPr lang="en-US" altLang="zh-CN" smtClean="0"/>
              <a:t>\0</a:t>
            </a:r>
            <a:r>
              <a:rPr lang="zh-CN" altLang="en-US" smtClean="0"/>
              <a:t>结束</a:t>
            </a:r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9415B-EDAA-4B2E-902E-4329EB977541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9509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A24FAADE-3CDD-47A5-80A3-7AA4CBD610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471F-8BA1-4D28-8708-9488D2FFDC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4D073-74AF-410F-B6BD-1410CD6A0A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77378-4DE3-4EF3-A384-D4D1B85C4B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7A11B-E2E0-44BA-B564-B5781CF6C6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33E57-8DC6-4E07-8534-0AC169C22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04E30-6D55-4499-8017-03BB40F1DE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FDFC1-DFE8-4088-9B9B-F2E72A171C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0ED9C-9DF0-4712-99AA-196294A743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85359-8139-4000-BB8A-46D2417B3E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D1B55-42B1-4106-9809-B3C868EC3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8DEF5-A63E-4905-82E0-57544744AD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4100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BB525BE-2DAB-4875-899A-ED3DB889D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4105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27.xml"/><Relationship Id="rId4" Type="http://schemas.openxmlformats.org/officeDocument/2006/relationships/hyperlink" Target="file:///A:\Web\&#36719;&#20214;&#24037;&#31243;&#32593;&#32476;&#35838;&#20214;.files\slide0009.ht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59436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Oval 4">
            <a:hlinkClick r:id="rId4" action="ppaction://hlinkfile"/>
          </p:cNvPr>
          <p:cNvSpPr>
            <a:spLocks noChangeArrowheads="1"/>
          </p:cNvSpPr>
          <p:nvPr/>
        </p:nvSpPr>
        <p:spPr bwMode="auto">
          <a:xfrm>
            <a:off x="7315200" y="5867400"/>
            <a:ext cx="1143000" cy="457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title"/>
          </p:nvPr>
        </p:nvSpPr>
        <p:spPr>
          <a:xfrm>
            <a:off x="3348038" y="765175"/>
            <a:ext cx="2686050" cy="1143000"/>
          </a:xfrm>
        </p:spPr>
        <p:txBody>
          <a:bodyPr/>
          <a:lstStyle/>
          <a:p>
            <a:pPr algn="ctr" eaLnBrk="1" hangingPunct="1"/>
            <a:r>
              <a:rPr lang="zh-CN" altLang="en-US" sz="6000" smtClean="0">
                <a:solidFill>
                  <a:schemeClr val="tx1"/>
                </a:solidFill>
                <a:latin typeface="宋体" pitchFamily="2" charset="-122"/>
              </a:rPr>
              <a:t>第四章</a:t>
            </a:r>
          </a:p>
        </p:txBody>
      </p:sp>
      <p:sp>
        <p:nvSpPr>
          <p:cNvPr id="6149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91400" y="5881688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7335" name="Text Box 7"/>
          <p:cNvSpPr txBox="1">
            <a:spLocks noChangeArrowheads="1"/>
          </p:cNvSpPr>
          <p:nvPr/>
        </p:nvSpPr>
        <p:spPr bwMode="auto">
          <a:xfrm>
            <a:off x="1403350" y="2852738"/>
            <a:ext cx="7219950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7200">
                <a:latin typeface="宋体" pitchFamily="2" charset="-122"/>
              </a:rPr>
              <a:t>数组</a:t>
            </a:r>
            <a:r>
              <a:rPr lang="zh-CN" altLang="en-US" sz="7200">
                <a:solidFill>
                  <a:schemeClr val="tx1"/>
                </a:solidFill>
                <a:latin typeface="宋体" pitchFamily="2" charset="-122"/>
              </a:rPr>
              <a:t>和</a:t>
            </a:r>
            <a:r>
              <a:rPr lang="zh-CN" altLang="en-US" sz="7200">
                <a:latin typeface="宋体" pitchFamily="2" charset="-122"/>
              </a:rPr>
              <a:t>结构</a:t>
            </a:r>
          </a:p>
        </p:txBody>
      </p:sp>
      <p:sp>
        <p:nvSpPr>
          <p:cNvPr id="6151" name="Oval 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353300" y="5867400"/>
            <a:ext cx="1066800" cy="43815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7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一维数组的初始化</a:t>
            </a:r>
          </a:p>
        </p:txBody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smtClean="0"/>
              <a:t>在定义数组的同时可以初始化数据</a:t>
            </a:r>
            <a:r>
              <a:rPr lang="en-US" altLang="zh-CN" sz="3200" b="1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smtClean="0"/>
              <a:t> 类型说明符 数组名</a:t>
            </a:r>
            <a:r>
              <a:rPr lang="en-US" altLang="zh-CN" sz="3200" b="1" smtClean="0"/>
              <a:t>[</a:t>
            </a:r>
            <a:r>
              <a:rPr lang="zh-CN" altLang="en-US" sz="3200" b="1" smtClean="0"/>
              <a:t>常量表达式</a:t>
            </a:r>
            <a:r>
              <a:rPr lang="en-US" altLang="zh-CN" sz="3200" b="1" smtClean="0"/>
              <a:t>]</a:t>
            </a:r>
            <a:r>
              <a:rPr lang="en-US" altLang="zh-CN" sz="3200" b="1" smtClean="0">
                <a:solidFill>
                  <a:srgbClr val="000000"/>
                </a:solidFill>
              </a:rPr>
              <a:t>={</a:t>
            </a:r>
            <a:r>
              <a:rPr lang="zh-CN" altLang="en-US" sz="3200" b="1" smtClean="0">
                <a:solidFill>
                  <a:srgbClr val="000000"/>
                </a:solidFill>
              </a:rPr>
              <a:t>数值表</a:t>
            </a:r>
            <a:r>
              <a:rPr lang="en-US" altLang="zh-CN" sz="3200" b="1" smtClean="0">
                <a:solidFill>
                  <a:srgbClr val="000000"/>
                </a:solidFill>
              </a:rPr>
              <a:t>}</a:t>
            </a:r>
            <a:r>
              <a:rPr lang="en-US" altLang="zh-CN" sz="3200" b="1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smtClean="0"/>
              <a:t> 如</a:t>
            </a:r>
            <a:r>
              <a:rPr lang="en-US" altLang="zh-CN" sz="3200" b="1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int a[5]={1,2,3,4,5};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float b[3]={3.14, 3.141, 3.1415};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6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6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smtClean="0"/>
              <a:t>	</a:t>
            </a:r>
            <a:r>
              <a:rPr lang="en-US" altLang="zh-CN" sz="3600" b="1" smtClean="0"/>
              <a:t>int </a:t>
            </a:r>
            <a:r>
              <a:rPr lang="en-US" altLang="zh-CN" sz="3600" b="1" smtClean="0">
                <a:solidFill>
                  <a:schemeClr val="accent2"/>
                </a:solidFill>
              </a:rPr>
              <a:t>low=1</a:t>
            </a:r>
            <a:r>
              <a:rPr lang="en-US" altLang="zh-CN" sz="3600" b="1" smtClean="0"/>
              <a:t>; int </a:t>
            </a:r>
            <a:r>
              <a:rPr lang="en-US" altLang="zh-CN" sz="3600" b="1" smtClean="0">
                <a:solidFill>
                  <a:schemeClr val="accent2"/>
                </a:solidFill>
              </a:rPr>
              <a:t>high=n</a:t>
            </a:r>
            <a:r>
              <a:rPr lang="en-US" altLang="zh-CN" sz="3600" b="1" smtClean="0"/>
              <a:t>; scanf("%d",&amp;x);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 while(low &lt;= high)  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	  mid = (low+high)/2; 	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	  if (x==a[mid])	 break;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	  else if (x&lt;a[mid])   </a:t>
            </a:r>
            <a:r>
              <a:rPr lang="en-US" altLang="zh-CN" sz="3600" b="1" smtClean="0">
                <a:solidFill>
                  <a:schemeClr val="accent2"/>
                </a:solidFill>
              </a:rPr>
              <a:t>high=mid</a:t>
            </a:r>
            <a:r>
              <a:rPr lang="en-US" altLang="zh-CN" sz="3600" b="1" smtClean="0">
                <a:solidFill>
                  <a:schemeClr val="accent2"/>
                </a:solidFill>
                <a:sym typeface="Symbol" pitchFamily="18" charset="2"/>
              </a:rPr>
              <a:t></a:t>
            </a:r>
            <a:r>
              <a:rPr lang="en-US" altLang="zh-CN" sz="3600" b="1" smtClean="0">
                <a:solidFill>
                  <a:schemeClr val="accent2"/>
                </a:solidFill>
              </a:rPr>
              <a:t>1</a:t>
            </a:r>
            <a:r>
              <a:rPr lang="en-US" altLang="zh-CN" sz="36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	        else </a:t>
            </a:r>
            <a:r>
              <a:rPr lang="en-US" altLang="zh-CN" sz="3600" b="1" smtClean="0">
                <a:solidFill>
                  <a:schemeClr val="accent2"/>
                </a:solidFill>
              </a:rPr>
              <a:t>low =mid+1</a:t>
            </a:r>
            <a:r>
              <a:rPr lang="en-US" altLang="zh-CN" sz="3600" b="1" smtClean="0"/>
              <a:t>;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9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280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if(x == a[mid])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       printf("%d\n",mid);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	else  printf("%d\n",0);</a:t>
            </a:r>
            <a:endParaRPr lang="zh-CN" altLang="en-US" sz="3600" b="1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第四章 小结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1. </a:t>
            </a:r>
            <a:r>
              <a:rPr lang="zh-CN" altLang="en-US" sz="3200" b="1" smtClean="0"/>
              <a:t>数组是一个顺序排列的有</a:t>
            </a:r>
            <a:r>
              <a:rPr lang="zh-CN" altLang="en-US" sz="3200" b="1" smtClean="0">
                <a:solidFill>
                  <a:schemeClr val="accent2"/>
                </a:solidFill>
              </a:rPr>
              <a:t>相同类型</a:t>
            </a:r>
            <a:r>
              <a:rPr lang="zh-CN" altLang="en-US" sz="3200" b="1" smtClean="0"/>
              <a:t>的若干个数据的组合；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2. </a:t>
            </a:r>
            <a:r>
              <a:rPr lang="zh-CN" altLang="en-US" sz="3200" b="1" smtClean="0"/>
              <a:t>数组的所有元素均按</a:t>
            </a:r>
            <a:r>
              <a:rPr lang="zh-CN" altLang="en-US" sz="3200" b="1" smtClean="0">
                <a:solidFill>
                  <a:schemeClr val="accent2"/>
                </a:solidFill>
              </a:rPr>
              <a:t>行主序</a:t>
            </a:r>
            <a:r>
              <a:rPr lang="zh-CN" altLang="en-US" sz="3200" b="1" smtClean="0"/>
              <a:t>方式存放在一个连续的存储空间中</a:t>
            </a:r>
            <a:endParaRPr lang="en-US" altLang="zh-CN" sz="32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smtClean="0">
                <a:solidFill>
                  <a:schemeClr val="accent2"/>
                </a:solidFill>
              </a:rPr>
              <a:t>       </a:t>
            </a:r>
            <a:r>
              <a:rPr lang="zh-CN" altLang="en-US" sz="3200" b="1" smtClean="0">
                <a:solidFill>
                  <a:schemeClr val="accent2"/>
                </a:solidFill>
              </a:rPr>
              <a:t>数组名</a:t>
            </a:r>
            <a:r>
              <a:rPr lang="zh-CN" altLang="en-US" sz="3200" b="1" smtClean="0"/>
              <a:t>就是这个存储空间的</a:t>
            </a:r>
            <a:r>
              <a:rPr lang="zh-CN" altLang="en-US" sz="3200" b="1" smtClean="0">
                <a:solidFill>
                  <a:schemeClr val="accent2"/>
                </a:solidFill>
              </a:rPr>
              <a:t>首地址</a:t>
            </a:r>
            <a:r>
              <a:rPr lang="zh-CN" altLang="en-US" sz="3200" b="1" smtClean="0"/>
              <a:t>（即第一个元素的存放地址）的</a:t>
            </a:r>
            <a:r>
              <a:rPr lang="zh-CN" altLang="en-US" sz="3200" b="1" smtClean="0">
                <a:solidFill>
                  <a:srgbClr val="FF0000"/>
                </a:solidFill>
              </a:rPr>
              <a:t>符号地址</a:t>
            </a:r>
            <a:r>
              <a:rPr lang="zh-CN" altLang="en-US" sz="3200" b="1" smtClean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3. </a:t>
            </a:r>
            <a:r>
              <a:rPr lang="zh-CN" altLang="en-US" sz="3200" b="1" smtClean="0"/>
              <a:t>数组元素采用</a:t>
            </a:r>
            <a:r>
              <a:rPr lang="zh-CN" altLang="en-US" sz="3200" b="1" smtClean="0">
                <a:solidFill>
                  <a:schemeClr val="accent2"/>
                </a:solidFill>
              </a:rPr>
              <a:t>下标变量</a:t>
            </a:r>
            <a:r>
              <a:rPr lang="zh-CN" altLang="en-US" sz="3200" b="1" smtClean="0"/>
              <a:t>形式表示；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4. </a:t>
            </a:r>
            <a:r>
              <a:rPr lang="zh-CN" altLang="en-US" sz="3200" b="1" smtClean="0"/>
              <a:t>定义数组时需要有</a:t>
            </a:r>
            <a:r>
              <a:rPr lang="zh-CN" altLang="en-US" sz="3200" b="1" smtClean="0">
                <a:solidFill>
                  <a:schemeClr val="accent2"/>
                </a:solidFill>
              </a:rPr>
              <a:t>确定的空间大小</a:t>
            </a:r>
            <a:r>
              <a:rPr lang="zh-CN" altLang="en-US" sz="3200" b="1" smtClean="0"/>
              <a:t>，因此，在定义时必须用常量表达式来定义数组元素的个数；</a:t>
            </a:r>
            <a:r>
              <a:rPr lang="zh-CN" altLang="en-US" sz="3200" b="1" smtClean="0">
                <a:solidFill>
                  <a:schemeClr val="accent2"/>
                </a:solidFill>
              </a:rPr>
              <a:t>不得更改</a:t>
            </a:r>
            <a:r>
              <a:rPr lang="zh-CN" altLang="en-US" sz="3200" b="1" smtClean="0"/>
              <a:t>；</a:t>
            </a:r>
          </a:p>
          <a:p>
            <a:pPr eaLnBrk="1" hangingPunct="1"/>
            <a:r>
              <a:rPr lang="en-US" altLang="zh-CN" sz="3200" b="1" smtClean="0"/>
              <a:t>5. </a:t>
            </a:r>
            <a:r>
              <a:rPr lang="zh-CN" altLang="en-US" sz="3200" b="1" smtClean="0"/>
              <a:t>在</a:t>
            </a:r>
            <a:r>
              <a:rPr lang="en-US" altLang="zh-CN" sz="3200" b="1" smtClean="0"/>
              <a:t>C</a:t>
            </a:r>
            <a:r>
              <a:rPr lang="zh-CN" altLang="en-US" sz="3200" b="1" smtClean="0"/>
              <a:t>语言中，数组的</a:t>
            </a:r>
            <a:r>
              <a:rPr lang="zh-CN" altLang="en-US" sz="3200" b="1" smtClean="0">
                <a:solidFill>
                  <a:schemeClr val="accent2"/>
                </a:solidFill>
              </a:rPr>
              <a:t>下标从</a:t>
            </a:r>
            <a:r>
              <a:rPr lang="en-US" altLang="zh-CN" sz="3200" b="1" smtClean="0">
                <a:solidFill>
                  <a:schemeClr val="accent2"/>
                </a:solidFill>
              </a:rPr>
              <a:t>0</a:t>
            </a:r>
            <a:r>
              <a:rPr lang="zh-CN" altLang="en-US" sz="3200" b="1" smtClean="0">
                <a:solidFill>
                  <a:schemeClr val="accent2"/>
                </a:solidFill>
              </a:rPr>
              <a:t>开始</a:t>
            </a:r>
            <a:r>
              <a:rPr lang="zh-CN" altLang="en-US" sz="3200" b="1" smtClean="0"/>
              <a:t>，最后一个下标是数组的长度减</a:t>
            </a:r>
            <a:r>
              <a:rPr lang="en-US" altLang="zh-CN" sz="3200" b="1" smtClean="0"/>
              <a:t>1</a:t>
            </a:r>
            <a:r>
              <a:rPr lang="zh-CN" altLang="en-US" sz="3200" b="1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C</a:t>
            </a:r>
            <a:r>
              <a:rPr lang="zh-CN" altLang="en-US" sz="3200" b="1" smtClean="0"/>
              <a:t>的编译器</a:t>
            </a:r>
            <a:r>
              <a:rPr lang="zh-CN" altLang="en-US" sz="3200" b="1" smtClean="0">
                <a:solidFill>
                  <a:schemeClr val="accent2"/>
                </a:solidFill>
              </a:rPr>
              <a:t>不检查数组下标越界错误；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10 .</a:t>
            </a:r>
            <a:r>
              <a:rPr lang="zh-CN" altLang="en-US" sz="3200" b="1" smtClean="0"/>
              <a:t>结构是一个顺序排列的相同或</a:t>
            </a:r>
            <a:r>
              <a:rPr lang="zh-CN" altLang="en-US" sz="3200" b="1" smtClean="0">
                <a:solidFill>
                  <a:schemeClr val="accent2"/>
                </a:solidFill>
              </a:rPr>
              <a:t>不同类型</a:t>
            </a:r>
            <a:r>
              <a:rPr lang="zh-CN" altLang="en-US" sz="3200" b="1" smtClean="0"/>
              <a:t>的若干个数据的组合；</a:t>
            </a:r>
            <a:endParaRPr lang="en-US" altLang="zh-CN" sz="32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11.</a:t>
            </a:r>
            <a:r>
              <a:rPr lang="zh-CN" altLang="en-US" sz="3200" b="1" smtClean="0"/>
              <a:t> 先定义结构类型，再用这个类型来定义和</a:t>
            </a:r>
            <a:r>
              <a:rPr lang="zh-CN" altLang="en-US" sz="3200" b="1" smtClean="0">
                <a:solidFill>
                  <a:schemeClr val="accent2"/>
                </a:solidFill>
              </a:rPr>
              <a:t>初始化结构变量</a:t>
            </a:r>
            <a:r>
              <a:rPr lang="zh-CN" altLang="en-US" sz="3200" b="1" smtClean="0"/>
              <a:t>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12.</a:t>
            </a:r>
            <a:r>
              <a:rPr lang="zh-CN" altLang="en-US" sz="3200" b="1" smtClean="0"/>
              <a:t>结构变量的每个成员都有自己</a:t>
            </a:r>
            <a:r>
              <a:rPr lang="zh-CN" altLang="en-US" sz="3200" b="1" smtClean="0">
                <a:solidFill>
                  <a:schemeClr val="accent2"/>
                </a:solidFill>
              </a:rPr>
              <a:t>独立的存储空间</a:t>
            </a:r>
            <a:r>
              <a:rPr lang="zh-CN" altLang="en-US" sz="3200" b="1" smtClean="0"/>
              <a:t>，所有成员连续存放。</a:t>
            </a:r>
            <a:endParaRPr lang="en-US" altLang="zh-CN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13.</a:t>
            </a:r>
            <a:r>
              <a:rPr lang="zh-CN" altLang="en-US" sz="3200" b="1" smtClean="0"/>
              <a:t> 结构变量</a:t>
            </a:r>
            <a:r>
              <a:rPr lang="zh-CN" altLang="en-US" sz="3200" b="1" smtClean="0">
                <a:solidFill>
                  <a:schemeClr val="accent2"/>
                </a:solidFill>
              </a:rPr>
              <a:t>只能</a:t>
            </a:r>
            <a:r>
              <a:rPr lang="zh-CN" altLang="en-US" sz="3200" b="1" smtClean="0"/>
              <a:t>直接赋给同类型另一个结构变量；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smtClean="0"/>
              <a:t>     使用成员访问运算符</a:t>
            </a:r>
            <a:r>
              <a:rPr lang="en-US" altLang="zh-CN" smtClean="0"/>
              <a:t>“</a:t>
            </a:r>
            <a:r>
              <a:rPr lang="en-US" altLang="zh-CN" sz="3200" b="1" smtClean="0">
                <a:solidFill>
                  <a:srgbClr val="FF0000"/>
                </a:solidFill>
              </a:rPr>
              <a:t>.</a:t>
            </a:r>
            <a:r>
              <a:rPr lang="en-US" altLang="zh-CN" smtClean="0"/>
              <a:t>”</a:t>
            </a:r>
            <a:r>
              <a:rPr lang="zh-CN" altLang="en-US" sz="3200" b="1" smtClean="0"/>
              <a:t> 访问结构的成员</a:t>
            </a:r>
            <a:endParaRPr lang="en-US" altLang="zh-CN" sz="3200" b="1" smtClean="0"/>
          </a:p>
          <a:p>
            <a:pPr eaLnBrk="1" hangingPunct="1"/>
            <a:r>
              <a:rPr lang="en-US" altLang="zh-CN" sz="3200" b="1" smtClean="0"/>
              <a:t>14.</a:t>
            </a:r>
            <a:r>
              <a:rPr lang="zh-CN" altLang="en-US" sz="3200" b="1" smtClean="0"/>
              <a:t>元素类型为结构的数组称为结构数组；</a:t>
            </a:r>
          </a:p>
          <a:p>
            <a:pPr eaLnBrk="1" hangingPunct="1"/>
            <a:r>
              <a:rPr lang="zh-CN" altLang="en-US" sz="3200" b="1" smtClean="0"/>
              <a:t>一般使用结构数组来描述</a:t>
            </a:r>
            <a:r>
              <a:rPr lang="zh-CN" altLang="en-US" sz="3200" b="1" smtClean="0">
                <a:solidFill>
                  <a:schemeClr val="accent2"/>
                </a:solidFill>
              </a:rPr>
              <a:t>顺序存储</a:t>
            </a:r>
            <a:r>
              <a:rPr lang="zh-CN" altLang="en-US" sz="3200" b="1" smtClean="0"/>
              <a:t>的包含</a:t>
            </a:r>
            <a:r>
              <a:rPr lang="zh-CN" altLang="en-US" sz="3200" b="1" smtClean="0">
                <a:solidFill>
                  <a:schemeClr val="accent2"/>
                </a:solidFill>
              </a:rPr>
              <a:t>多种信息</a:t>
            </a:r>
            <a:r>
              <a:rPr lang="zh-CN" altLang="en-US" sz="3200" b="1" smtClean="0"/>
              <a:t>的序列，如多个学生的信息等。</a:t>
            </a:r>
          </a:p>
        </p:txBody>
      </p:sp>
      <p:sp>
        <p:nvSpPr>
          <p:cNvPr id="1485828" name="Rectangle 4"/>
          <p:cNvSpPr>
            <a:spLocks noChangeArrowheads="1"/>
          </p:cNvSpPr>
          <p:nvPr/>
        </p:nvSpPr>
        <p:spPr bwMode="auto">
          <a:xfrm>
            <a:off x="5292725" y="981075"/>
            <a:ext cx="2087563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层含义</a:t>
            </a:r>
          </a:p>
        </p:txBody>
      </p:sp>
      <p:sp>
        <p:nvSpPr>
          <p:cNvPr id="1485829" name="Line 5"/>
          <p:cNvSpPr>
            <a:spLocks noChangeShapeType="1"/>
          </p:cNvSpPr>
          <p:nvPr/>
        </p:nvSpPr>
        <p:spPr bwMode="auto">
          <a:xfrm flipV="1">
            <a:off x="4356100" y="1412875"/>
            <a:ext cx="1008063" cy="10795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8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7" grpId="0" build="p"/>
      <p:bldP spid="1485828" grpId="0"/>
      <p:bldP spid="14858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362200"/>
            <a:ext cx="7258050" cy="373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1. </a:t>
            </a:r>
            <a:r>
              <a:rPr lang="zh-CN" altLang="en-US" sz="3200" b="1" smtClean="0"/>
              <a:t>给全部数组元素赋初值。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    int score[3]=</a:t>
            </a:r>
            <a:r>
              <a:rPr lang="en-US" altLang="zh-CN" sz="3200" b="1" smtClean="0">
                <a:solidFill>
                  <a:schemeClr val="accent2"/>
                </a:solidFill>
              </a:rPr>
              <a:t>{</a:t>
            </a:r>
            <a:r>
              <a:rPr lang="en-US" altLang="zh-CN" sz="3200" b="1" smtClean="0"/>
              <a:t>78,89,98</a:t>
            </a:r>
            <a:r>
              <a:rPr lang="en-US" altLang="zh-CN" sz="3200" b="1" smtClean="0">
                <a:solidFill>
                  <a:schemeClr val="accent2"/>
                </a:solidFill>
              </a:rPr>
              <a:t>}</a:t>
            </a:r>
            <a:r>
              <a:rPr lang="en-US" altLang="zh-CN" sz="3200" b="1" smtClean="0"/>
              <a:t>;</a:t>
            </a:r>
            <a:endParaRPr lang="zh-CN" altLang="en-US" sz="3200" b="1" smtClean="0"/>
          </a:p>
        </p:txBody>
      </p:sp>
      <p:graphicFrame>
        <p:nvGraphicFramePr>
          <p:cNvPr id="1364066" name="Group 98"/>
          <p:cNvGraphicFramePr>
            <a:graphicFrameLocks noGrp="1"/>
          </p:cNvGraphicFramePr>
          <p:nvPr>
            <p:ph sz="half" idx="2"/>
          </p:nvPr>
        </p:nvGraphicFramePr>
        <p:xfrm>
          <a:off x="1692275" y="3933825"/>
          <a:ext cx="5400675" cy="792408"/>
        </p:xfrm>
        <a:graphic>
          <a:graphicData uri="http://schemas.openxmlformats.org/drawingml/2006/table">
            <a:tbl>
              <a:tblPr/>
              <a:tblGrid>
                <a:gridCol w="1624013"/>
                <a:gridCol w="1184275"/>
                <a:gridCol w="1366837"/>
                <a:gridCol w="122555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数组元素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score[0]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score[1]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score[2]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值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78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89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39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362200"/>
            <a:ext cx="7761288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 smtClean="0"/>
              <a:t>2. </a:t>
            </a:r>
            <a:r>
              <a:rPr lang="zh-CN" altLang="en-US" sz="3200" b="1" smtClean="0"/>
              <a:t>给部分元素赋初值</a:t>
            </a:r>
            <a:r>
              <a:rPr lang="en-US" altLang="zh-CN" sz="3200" b="1" smtClean="0"/>
              <a:t>;</a:t>
            </a:r>
            <a:r>
              <a:rPr lang="zh-CN" altLang="en-US" sz="3200" b="1" smtClean="0"/>
              <a:t>自动给后面的元素赋初值</a:t>
            </a:r>
            <a:r>
              <a:rPr lang="en-US" altLang="zh-CN" sz="3200" b="1" smtClean="0"/>
              <a:t>0</a:t>
            </a:r>
            <a:r>
              <a:rPr lang="zh-CN" altLang="en-US" sz="3200" b="1" smtClean="0"/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int score[5]={78,89,98};</a:t>
            </a:r>
            <a:endParaRPr lang="zh-CN" altLang="en-US" sz="2400" smtClean="0"/>
          </a:p>
        </p:txBody>
      </p:sp>
      <p:graphicFrame>
        <p:nvGraphicFramePr>
          <p:cNvPr id="1366054" name="Group 38"/>
          <p:cNvGraphicFramePr>
            <a:graphicFrameLocks noGrp="1"/>
          </p:cNvGraphicFramePr>
          <p:nvPr>
            <p:ph sz="half" idx="2"/>
          </p:nvPr>
        </p:nvGraphicFramePr>
        <p:xfrm>
          <a:off x="900113" y="4292600"/>
          <a:ext cx="7704137" cy="764223"/>
        </p:xfrm>
        <a:graphic>
          <a:graphicData uri="http://schemas.openxmlformats.org/drawingml/2006/table">
            <a:tbl>
              <a:tblPr/>
              <a:tblGrid>
                <a:gridCol w="1368425"/>
                <a:gridCol w="1008062"/>
                <a:gridCol w="1511300"/>
                <a:gridCol w="1223963"/>
                <a:gridCol w="1223962"/>
                <a:gridCol w="136842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数组元素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score[0]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score[1]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score[2]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score[3]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score[4]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60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3. </a:t>
            </a:r>
            <a:r>
              <a:rPr lang="zh-CN" altLang="en-US" sz="3200" b="1" smtClean="0"/>
              <a:t>初值的个数大于数组长度</a:t>
            </a:r>
            <a:r>
              <a:rPr lang="en-US" altLang="zh-CN" sz="3200" b="1" smtClean="0"/>
              <a:t>:</a:t>
            </a:r>
            <a:r>
              <a:rPr lang="zh-CN" altLang="en-US" sz="3200" b="1" smtClean="0">
                <a:solidFill>
                  <a:srgbClr val="FF0000"/>
                </a:solidFill>
              </a:rPr>
              <a:t>出错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4. </a:t>
            </a:r>
            <a:r>
              <a:rPr lang="zh-CN" altLang="en-US" sz="3200" b="1" smtClean="0"/>
              <a:t>初值的个数与数组长度相等，在定义数组时，可以省略数组的大小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smtClean="0"/>
              <a:t>	</a:t>
            </a:r>
            <a:r>
              <a:rPr lang="en-US" altLang="zh-CN" sz="3200" b="1" smtClean="0"/>
              <a:t>int score[ ]={78,89,98};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</a:t>
            </a:r>
            <a:r>
              <a:rPr lang="en-US" altLang="zh-CN" dirty="0" smtClean="0"/>
              <a:t> </a:t>
            </a:r>
            <a:r>
              <a:rPr lang="zh-CN" altLang="en-US" dirty="0" smtClean="0"/>
              <a:t>求一维数组中最大值和最小值；以及对应的下标</a:t>
            </a:r>
            <a:endParaRPr lang="zh-CN" altLang="en-US" dirty="0" smtClean="0">
              <a:solidFill>
                <a:srgbClr val="000000"/>
              </a:solidFill>
            </a:endParaRP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m[12];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i,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maxv</a:t>
            </a:r>
            <a:r>
              <a:rPr lang="en-US" altLang="zh-CN" sz="3200" b="1" dirty="0" err="1" smtClean="0"/>
              <a:t>,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minv</a:t>
            </a:r>
            <a:r>
              <a:rPr lang="en-US" altLang="zh-CN" sz="3200" b="1" dirty="0" err="1" smtClean="0"/>
              <a:t>,max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numb</a:t>
            </a:r>
            <a:r>
              <a:rPr lang="en-US" altLang="zh-CN" sz="3200" b="1" dirty="0" smtClean="0"/>
              <a:t>, </a:t>
            </a:r>
            <a:r>
              <a:rPr lang="en-US" altLang="zh-CN" sz="3200" b="1" dirty="0" err="1" smtClean="0"/>
              <a:t>min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numb</a:t>
            </a:r>
            <a:r>
              <a:rPr lang="en-US" altLang="zh-CN" sz="32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for(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=0;i&lt;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12</a:t>
            </a:r>
            <a:r>
              <a:rPr lang="en-US" altLang="zh-CN" sz="3200" b="1" dirty="0" smtClean="0"/>
              <a:t>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    </a:t>
            </a:r>
            <a:r>
              <a:rPr lang="en-US" altLang="zh-CN" sz="3200" b="1" dirty="0" err="1" smtClean="0"/>
              <a:t>scanf</a:t>
            </a:r>
            <a:r>
              <a:rPr lang="en-US" altLang="zh-CN" sz="3200" b="1" dirty="0" smtClean="0"/>
              <a:t>(”%</a:t>
            </a:r>
            <a:r>
              <a:rPr lang="en-US" altLang="zh-CN" sz="3200" b="1" dirty="0" err="1" smtClean="0"/>
              <a:t>d”,&amp;m</a:t>
            </a:r>
            <a:r>
              <a:rPr lang="en-US" altLang="zh-CN" sz="3200" b="1" dirty="0" smtClean="0"/>
              <a:t>[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]);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maxv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-32768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    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minv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=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32767</a:t>
            </a:r>
            <a:r>
              <a:rPr lang="en-US" altLang="zh-CN" sz="3200" b="1" dirty="0" smtClean="0"/>
              <a:t>;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6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=0;i&lt;12;i++)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 </a:t>
            </a:r>
            <a:r>
              <a:rPr lang="en-US" altLang="zh-CN" b="1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        if(</a:t>
            </a:r>
            <a:r>
              <a:rPr lang="en-US" altLang="zh-CN" b="1" dirty="0" smtClean="0">
                <a:solidFill>
                  <a:srgbClr val="000000"/>
                </a:solidFill>
              </a:rPr>
              <a:t>m[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]&gt;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maxv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           {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maxv</a:t>
            </a:r>
            <a:r>
              <a:rPr lang="en-US" altLang="zh-CN" b="1" dirty="0" smtClean="0">
                <a:solidFill>
                  <a:srgbClr val="FF0000"/>
                </a:solidFill>
              </a:rPr>
              <a:t>=m[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];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maxnumb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; </a:t>
            </a:r>
            <a:r>
              <a:rPr lang="en-US" altLang="zh-CN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        if(</a:t>
            </a:r>
            <a:r>
              <a:rPr lang="en-US" altLang="zh-CN" b="1" dirty="0" smtClean="0">
                <a:solidFill>
                  <a:srgbClr val="000000"/>
                </a:solidFill>
              </a:rPr>
              <a:t>m[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b="1" dirty="0" smtClean="0">
                <a:solidFill>
                  <a:srgbClr val="000000"/>
                </a:solidFill>
              </a:rPr>
              <a:t>]&lt;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minv</a:t>
            </a:r>
            <a:r>
              <a:rPr lang="en-US" altLang="zh-CN" b="1" dirty="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           {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minv</a:t>
            </a:r>
            <a:r>
              <a:rPr lang="en-US" altLang="zh-CN" b="1" dirty="0" smtClean="0">
                <a:solidFill>
                  <a:srgbClr val="FF0000"/>
                </a:solidFill>
              </a:rPr>
              <a:t>=m[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];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minnumb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;</a:t>
            </a:r>
            <a:r>
              <a:rPr lang="en-US" altLang="zh-CN" b="1" dirty="0" smtClean="0"/>
              <a:t> }     </a:t>
            </a:r>
            <a:r>
              <a:rPr lang="en-US" altLang="zh-CN" b="1" dirty="0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(…,  </a:t>
            </a:r>
            <a:r>
              <a:rPr lang="en-US" altLang="zh-CN" b="1" dirty="0" err="1" smtClean="0"/>
              <a:t>maxv,maxnumb</a:t>
            </a:r>
            <a:r>
              <a:rPr lang="en-US" altLang="zh-CN" b="1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(…,  </a:t>
            </a:r>
            <a:r>
              <a:rPr lang="en-US" altLang="zh-CN" b="1" dirty="0" err="1" smtClean="0"/>
              <a:t>minv,minnumb</a:t>
            </a:r>
            <a:r>
              <a:rPr lang="en-US" altLang="zh-CN" b="1" dirty="0" smtClean="0"/>
              <a:t>);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solidFill>
                  <a:srgbClr val="000000"/>
                </a:solidFill>
              </a:rPr>
              <a:t>思考</a:t>
            </a:r>
            <a:r>
              <a:rPr lang="en-US" altLang="zh-CN" sz="4000" smtClean="0">
                <a:solidFill>
                  <a:srgbClr val="000000"/>
                </a:solidFill>
              </a:rPr>
              <a:t>1</a:t>
            </a:r>
            <a:r>
              <a:rPr lang="zh-CN" altLang="en-US" sz="4000" smtClean="0">
                <a:solidFill>
                  <a:srgbClr val="000000"/>
                </a:solidFill>
              </a:rPr>
              <a:t>：如果有多个最大值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</a:rPr>
              <a:t>找到的是第</a:t>
            </a:r>
            <a:r>
              <a:rPr lang="en-US" altLang="zh-CN" sz="3600" b="1" smtClean="0">
                <a:solidFill>
                  <a:srgbClr val="FF0000"/>
                </a:solidFill>
              </a:rPr>
              <a:t>?</a:t>
            </a:r>
            <a:r>
              <a:rPr lang="zh-CN" altLang="en-US" sz="3600" b="1" smtClean="0">
                <a:solidFill>
                  <a:srgbClr val="000000"/>
                </a:solidFill>
              </a:rPr>
              <a:t>个最大值的下标</a:t>
            </a:r>
          </a:p>
          <a:p>
            <a:r>
              <a:rPr lang="en-US" altLang="zh-CN" sz="3600" b="1" smtClean="0"/>
              <a:t>if(m[i]</a:t>
            </a:r>
            <a:r>
              <a:rPr lang="en-US" altLang="zh-CN" sz="3600" b="1" smtClean="0">
                <a:solidFill>
                  <a:srgbClr val="FF0000"/>
                </a:solidFill>
              </a:rPr>
              <a:t>&gt;</a:t>
            </a:r>
            <a:r>
              <a:rPr lang="en-US" altLang="zh-CN" sz="3600" b="1" smtClean="0"/>
              <a:t>maxv)      </a:t>
            </a:r>
            <a:r>
              <a:rPr lang="zh-CN" altLang="en-US" sz="3600" b="1" smtClean="0"/>
              <a:t>改为</a:t>
            </a:r>
            <a:endParaRPr lang="en-US" altLang="zh-CN" sz="3600" b="1" smtClean="0"/>
          </a:p>
          <a:p>
            <a:pPr>
              <a:buFont typeface="Wingdings" pitchFamily="2" charset="2"/>
              <a:buNone/>
            </a:pPr>
            <a:r>
              <a:rPr lang="en-US" altLang="zh-CN" sz="3600" b="1" smtClean="0"/>
              <a:t>   if(m[i]</a:t>
            </a:r>
            <a:r>
              <a:rPr lang="en-US" altLang="zh-CN" sz="3600" b="1" smtClean="0">
                <a:solidFill>
                  <a:srgbClr val="FF0000"/>
                </a:solidFill>
              </a:rPr>
              <a:t>&gt;=</a:t>
            </a:r>
            <a:r>
              <a:rPr lang="en-US" altLang="zh-CN" sz="3600" b="1" smtClean="0"/>
              <a:t>maxv)    </a:t>
            </a:r>
            <a:r>
              <a:rPr lang="zh-CN" altLang="en-US" sz="3600" b="1" smtClean="0"/>
              <a:t>则  ？</a:t>
            </a:r>
          </a:p>
          <a:p>
            <a:r>
              <a:rPr lang="zh-CN" altLang="en-US" sz="3600" b="1" smtClean="0">
                <a:solidFill>
                  <a:srgbClr val="000000"/>
                </a:solidFill>
              </a:rPr>
              <a:t>如果需要保存所有的最大值的位置，则如何处理</a:t>
            </a:r>
            <a:r>
              <a:rPr lang="zh-CN" altLang="en-US" sz="3600" b="1" smtClean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思考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：最大值、最小值的初值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00"/>
                </a:solidFill>
              </a:rPr>
              <a:t>     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maxv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=-32768;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0000"/>
                </a:solidFill>
              </a:rPr>
              <a:t>     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minv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=32767</a:t>
            </a:r>
            <a:r>
              <a:rPr lang="en-US" altLang="zh-CN" sz="3600" b="1" dirty="0" smtClean="0"/>
              <a:t>;</a:t>
            </a:r>
            <a:endParaRPr lang="zh-CN" altLang="en-US" sz="3600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600" b="1" dirty="0" smtClean="0"/>
              <a:t>可以将第一个数假设为最大和最小值则</a:t>
            </a:r>
            <a:endParaRPr lang="en-US" altLang="zh-CN" sz="3600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maxv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minv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=m[0];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</a:t>
            </a:r>
            <a:r>
              <a:rPr lang="zh-CN" altLang="en-US" sz="3600" b="1" dirty="0" smtClean="0"/>
              <a:t>从第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个数开始比较即可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000000"/>
                </a:solidFill>
              </a:rPr>
              <a:t>maxv</a:t>
            </a:r>
            <a:r>
              <a:rPr lang="en-US" altLang="zh-CN" b="1" dirty="0">
                <a:solidFill>
                  <a:srgbClr val="000000"/>
                </a:solidFill>
              </a:rPr>
              <a:t>=</a:t>
            </a:r>
            <a:r>
              <a:rPr lang="en-US" altLang="zh-CN" b="1" dirty="0" err="1">
                <a:solidFill>
                  <a:srgbClr val="000000"/>
                </a:solidFill>
              </a:rPr>
              <a:t>minv</a:t>
            </a:r>
            <a:r>
              <a:rPr lang="en-US" altLang="zh-CN" b="1" dirty="0">
                <a:solidFill>
                  <a:srgbClr val="000000"/>
                </a:solidFill>
              </a:rPr>
              <a:t>=m[0];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 smtClean="0"/>
              <a:t>  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dirty="0" smtClean="0"/>
              <a:t>;i&lt;12;i</a:t>
            </a:r>
            <a:r>
              <a:rPr lang="en-US" altLang="zh-CN" b="1" dirty="0"/>
              <a:t>++)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       if(</a:t>
            </a:r>
            <a:r>
              <a:rPr lang="en-US" altLang="zh-CN" b="1" dirty="0">
                <a:solidFill>
                  <a:srgbClr val="000000"/>
                </a:solidFill>
              </a:rPr>
              <a:t>m[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]&gt;</a:t>
            </a:r>
            <a:r>
              <a:rPr lang="en-US" altLang="zh-CN" b="1" dirty="0" err="1">
                <a:solidFill>
                  <a:srgbClr val="000000"/>
                </a:solidFill>
              </a:rPr>
              <a:t>maxv</a:t>
            </a:r>
            <a:r>
              <a:rPr lang="en-US" altLang="zh-CN" b="1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          { </a:t>
            </a:r>
            <a:r>
              <a:rPr lang="en-US" altLang="zh-CN" b="1" dirty="0" err="1">
                <a:solidFill>
                  <a:srgbClr val="FF0000"/>
                </a:solidFill>
              </a:rPr>
              <a:t>maxv</a:t>
            </a:r>
            <a:r>
              <a:rPr lang="en-US" altLang="zh-CN" b="1" dirty="0">
                <a:solidFill>
                  <a:srgbClr val="FF0000"/>
                </a:solidFill>
              </a:rPr>
              <a:t>=m[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 </a:t>
            </a:r>
            <a:r>
              <a:rPr lang="en-US" altLang="zh-CN" b="1" dirty="0" err="1">
                <a:solidFill>
                  <a:srgbClr val="FF0000"/>
                </a:solidFill>
              </a:rPr>
              <a:t>maxnumb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       if(</a:t>
            </a:r>
            <a:r>
              <a:rPr lang="en-US" altLang="zh-CN" b="1" dirty="0">
                <a:solidFill>
                  <a:srgbClr val="000000"/>
                </a:solidFill>
              </a:rPr>
              <a:t>m[</a:t>
            </a:r>
            <a:r>
              <a:rPr lang="en-US" altLang="zh-CN" b="1" dirty="0" err="1">
                <a:solidFill>
                  <a:srgbClr val="000000"/>
                </a:solidFill>
              </a:rPr>
              <a:t>i</a:t>
            </a:r>
            <a:r>
              <a:rPr lang="en-US" altLang="zh-CN" b="1" dirty="0">
                <a:solidFill>
                  <a:srgbClr val="000000"/>
                </a:solidFill>
              </a:rPr>
              <a:t>]&lt;</a:t>
            </a:r>
            <a:r>
              <a:rPr lang="en-US" altLang="zh-CN" b="1" dirty="0" err="1">
                <a:solidFill>
                  <a:srgbClr val="000000"/>
                </a:solidFill>
              </a:rPr>
              <a:t>minv</a:t>
            </a:r>
            <a:r>
              <a:rPr lang="en-US" altLang="zh-CN" b="1" dirty="0"/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            { </a:t>
            </a:r>
            <a:r>
              <a:rPr lang="en-US" altLang="zh-CN" b="1" dirty="0" err="1">
                <a:solidFill>
                  <a:srgbClr val="FF0000"/>
                </a:solidFill>
              </a:rPr>
              <a:t>minv</a:t>
            </a:r>
            <a:r>
              <a:rPr lang="en-US" altLang="zh-CN" b="1" dirty="0">
                <a:solidFill>
                  <a:srgbClr val="FF0000"/>
                </a:solidFill>
              </a:rPr>
              <a:t>=m[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 </a:t>
            </a:r>
            <a:r>
              <a:rPr lang="en-US" altLang="zh-CN" b="1" dirty="0" err="1">
                <a:solidFill>
                  <a:srgbClr val="FF0000"/>
                </a:solidFill>
              </a:rPr>
              <a:t>minnumb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en-US" altLang="zh-CN" b="1" dirty="0"/>
              <a:t> }     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(…,  </a:t>
            </a:r>
            <a:r>
              <a:rPr lang="en-US" altLang="zh-CN" b="1" dirty="0" err="1"/>
              <a:t>maxv,maxnumb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(…,  </a:t>
            </a:r>
            <a:r>
              <a:rPr lang="en-US" altLang="zh-CN" b="1" dirty="0" err="1"/>
              <a:t>minv,minnumb</a:t>
            </a:r>
            <a:r>
              <a:rPr lang="en-US" altLang="zh-CN" b="1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5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一维数组程序举例 </a:t>
            </a:r>
          </a:p>
        </p:txBody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例</a:t>
            </a:r>
            <a:r>
              <a:rPr lang="en-US" altLang="zh-CN" sz="3600" b="1" dirty="0" smtClean="0"/>
              <a:t>4.2 </a:t>
            </a:r>
            <a:r>
              <a:rPr lang="zh-CN" altLang="en-US" sz="3600" b="1" dirty="0" smtClean="0"/>
              <a:t>求</a:t>
            </a:r>
            <a:r>
              <a:rPr lang="en-US" altLang="zh-CN" sz="3600" b="1" dirty="0" smtClean="0"/>
              <a:t>200</a:t>
            </a:r>
            <a:r>
              <a:rPr lang="zh-CN" altLang="en-US" sz="3600" b="1" dirty="0" smtClean="0"/>
              <a:t>以内的所有素数。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 经典算法</a:t>
            </a:r>
            <a:r>
              <a:rPr lang="en-US" altLang="zh-CN" sz="3600" b="1" dirty="0" smtClean="0"/>
              <a:t>—</a:t>
            </a:r>
            <a:r>
              <a:rPr lang="en-US" altLang="zh-CN" sz="3600" b="1" dirty="0" err="1" smtClean="0"/>
              <a:t>Eratasthenes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筛选法</a:t>
            </a:r>
            <a:r>
              <a:rPr lang="en-US" altLang="zh-CN" sz="3600" b="1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筛去合数，留下素数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0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smtClean="0"/>
              <a:t>C</a:t>
            </a:r>
            <a:r>
              <a:rPr lang="zh-CN" altLang="en-US" sz="5400" smtClean="0"/>
              <a:t>语言数据类型</a:t>
            </a:r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基本数据类型：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       整型、浮点型、 字符型</a:t>
            </a:r>
          </a:p>
          <a:p>
            <a:pPr eaLnBrk="1" hangingPunct="1"/>
            <a:r>
              <a:rPr lang="zh-CN" altLang="en-US" sz="3600" b="1" smtClean="0"/>
              <a:t>构造类型：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       </a:t>
            </a:r>
            <a:r>
              <a:rPr lang="zh-CN" altLang="en-US" sz="3600" b="1" smtClean="0">
                <a:solidFill>
                  <a:srgbClr val="000000"/>
                </a:solidFill>
              </a:rPr>
              <a:t>数组</a:t>
            </a:r>
            <a:r>
              <a:rPr lang="zh-CN" altLang="en-US" sz="3600" b="1" smtClean="0"/>
              <a:t>、 </a:t>
            </a:r>
            <a:r>
              <a:rPr lang="zh-CN" altLang="en-US" sz="3600" b="1" smtClean="0">
                <a:solidFill>
                  <a:srgbClr val="000000"/>
                </a:solidFill>
              </a:rPr>
              <a:t>结构</a:t>
            </a:r>
            <a:r>
              <a:rPr lang="zh-CN" altLang="en-US" sz="3600" b="1" smtClean="0"/>
              <a:t>、 联合、 枚举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5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7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smtClean="0">
                <a:solidFill>
                  <a:schemeClr val="accent2"/>
                </a:solidFill>
              </a:rPr>
              <a:t>筛选法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1) </a:t>
            </a:r>
            <a:r>
              <a:rPr lang="zh-CN" altLang="en-US" sz="3200" b="1" smtClean="0"/>
              <a:t>取最小的数</a:t>
            </a:r>
            <a:r>
              <a:rPr lang="en-US" altLang="zh-CN" sz="3200" b="1" smtClean="0">
                <a:solidFill>
                  <a:srgbClr val="FF0000"/>
                </a:solidFill>
              </a:rPr>
              <a:t>2</a:t>
            </a:r>
            <a:r>
              <a:rPr lang="zh-CN" altLang="en-US" sz="3200" b="1" smtClean="0"/>
              <a:t>，它是素数，同时筛去它的所有倍数；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2) </a:t>
            </a:r>
            <a:r>
              <a:rPr lang="zh-CN" altLang="en-US" sz="3200" b="1" smtClean="0"/>
              <a:t>取未筛去的数中最小者，它是素数，同时筛去它的所有倍数；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3) </a:t>
            </a:r>
            <a:r>
              <a:rPr lang="zh-CN" altLang="en-US" sz="3200" b="1" smtClean="0"/>
              <a:t>重复步骤</a:t>
            </a:r>
            <a:r>
              <a:rPr lang="en-US" altLang="zh-CN" sz="3200" b="1" smtClean="0"/>
              <a:t>2)</a:t>
            </a:r>
            <a:r>
              <a:rPr lang="zh-CN" altLang="en-US" sz="3200" b="1" smtClean="0"/>
              <a:t>，得到所有素数。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362200"/>
            <a:ext cx="7402513" cy="37338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smtClean="0"/>
              <a:t>  </a:t>
            </a:r>
            <a:r>
              <a:rPr lang="zh-CN" altLang="en-US" sz="3600" b="1" smtClean="0"/>
              <a:t>使用数组，数组下标是</a:t>
            </a:r>
            <a:r>
              <a:rPr lang="en-US" altLang="zh-CN" sz="3600" b="1" smtClean="0"/>
              <a:t>0~</a:t>
            </a:r>
            <a:r>
              <a:rPr lang="en-US" altLang="zh-CN" sz="3600" b="1" smtClean="0">
                <a:solidFill>
                  <a:srgbClr val="FF0000"/>
                </a:solidFill>
              </a:rPr>
              <a:t>200</a:t>
            </a:r>
            <a:endParaRPr lang="zh-CN" altLang="en-US" sz="3600" b="1" smtClean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mtClean="0"/>
              <a:t>  数组元素的值作为</a:t>
            </a:r>
            <a:r>
              <a:rPr lang="zh-CN" altLang="en-US" sz="3600" b="1" smtClean="0">
                <a:solidFill>
                  <a:srgbClr val="000000"/>
                </a:solidFill>
              </a:rPr>
              <a:t>筛去与否</a:t>
            </a:r>
            <a:r>
              <a:rPr lang="zh-CN" altLang="en-US" sz="3600" b="1" smtClean="0"/>
              <a:t>的标志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smtClean="0"/>
              <a:t>  设数组元素的初值为</a:t>
            </a:r>
            <a:r>
              <a:rPr lang="en-US" altLang="zh-CN" sz="3600" b="1" smtClean="0"/>
              <a:t>0</a:t>
            </a:r>
            <a:r>
              <a:rPr lang="zh-CN" altLang="en-US" sz="3600" b="1" smtClean="0"/>
              <a:t>，筛去以后的值变为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7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01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	</a:t>
            </a:r>
            <a:r>
              <a:rPr lang="en-US" altLang="zh-CN" b="1" smtClean="0"/>
              <a:t>#</a:t>
            </a:r>
            <a:r>
              <a:rPr lang="en-US" altLang="zh-CN" sz="3200" b="1" smtClean="0"/>
              <a:t>include &lt;math.h&gt;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#define   </a:t>
            </a:r>
            <a:r>
              <a:rPr lang="en-US" altLang="zh-CN" sz="3200" b="1" smtClean="0">
                <a:solidFill>
                  <a:srgbClr val="000000"/>
                </a:solidFill>
              </a:rPr>
              <a:t>MAX</a:t>
            </a:r>
            <a:r>
              <a:rPr lang="en-US" altLang="zh-CN" sz="3200" b="1" smtClean="0"/>
              <a:t>  200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void main( )	{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     int prime[</a:t>
            </a:r>
            <a:r>
              <a:rPr lang="en-US" altLang="zh-CN" sz="3200" b="1" smtClean="0">
                <a:solidFill>
                  <a:schemeClr val="accent2"/>
                </a:solidFill>
              </a:rPr>
              <a:t>MAX+1</a:t>
            </a:r>
            <a:r>
              <a:rPr lang="en-US" altLang="zh-CN" sz="3200" b="1" smtClean="0"/>
              <a:t>]={</a:t>
            </a:r>
            <a:r>
              <a:rPr lang="en-US" altLang="zh-CN" sz="3200" b="1" smtClean="0">
                <a:solidFill>
                  <a:srgbClr val="FF0000"/>
                </a:solidFill>
              </a:rPr>
              <a:t>1,1</a:t>
            </a:r>
            <a:r>
              <a:rPr lang="en-US" altLang="zh-CN" sz="3200" b="1" smtClean="0"/>
              <a:t>,0};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/>
              <a:t>          int d,k,i;	int </a:t>
            </a:r>
            <a:r>
              <a:rPr lang="en-US" altLang="zh-CN" sz="3200" b="1" smtClean="0">
                <a:solidFill>
                  <a:srgbClr val="FF0000"/>
                </a:solidFill>
              </a:rPr>
              <a:t>pfg</a:t>
            </a:r>
            <a:r>
              <a:rPr lang="en-US" altLang="zh-CN" sz="3200" b="1" smtClean="0"/>
              <a:t>= </a:t>
            </a:r>
            <a:r>
              <a:rPr lang="en-US" altLang="zh-CN" sz="3600" b="1" smtClean="0">
                <a:solidFill>
                  <a:schemeClr val="accent2"/>
                </a:solidFill>
              </a:rPr>
              <a:t>sqrt</a:t>
            </a:r>
            <a:r>
              <a:rPr lang="en-US" altLang="zh-CN" sz="3600" b="1" smtClean="0"/>
              <a:t>(</a:t>
            </a:r>
            <a:r>
              <a:rPr lang="en-US" altLang="zh-CN" sz="3200" b="1" smtClean="0"/>
              <a:t>MAX </a:t>
            </a:r>
            <a:r>
              <a:rPr lang="en-US" altLang="zh-CN" sz="3600" b="1" smtClean="0"/>
              <a:t>);</a:t>
            </a:r>
            <a:r>
              <a:rPr lang="en-US" altLang="zh-CN" sz="3200" b="1" smtClean="0"/>
              <a:t>      	</a:t>
            </a:r>
            <a:r>
              <a:rPr lang="en-US" altLang="zh-CN" sz="3200" smtClean="0"/>
              <a:t>	</a:t>
            </a:r>
            <a:r>
              <a:rPr lang="en-US" altLang="zh-CN" smtClean="0"/>
              <a:t>			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57818" y="1000108"/>
            <a:ext cx="3143248" cy="7143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可以提高效率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sz="3600" b="1" dirty="0" smtClean="0"/>
              <a:t>for(d=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3600" b="1" dirty="0" smtClean="0"/>
              <a:t>;d&lt;=</a:t>
            </a:r>
            <a:r>
              <a:rPr lang="en-US" altLang="zh-CN" sz="3600" b="1" dirty="0" err="1" smtClean="0">
                <a:solidFill>
                  <a:schemeClr val="accent2"/>
                </a:solidFill>
              </a:rPr>
              <a:t>pfg</a:t>
            </a:r>
            <a:r>
              <a:rPr lang="en-US" altLang="zh-CN" sz="3600" b="1" dirty="0" err="1" smtClean="0"/>
              <a:t>;d</a:t>
            </a:r>
            <a:r>
              <a:rPr lang="en-US" altLang="zh-CN" sz="3600" b="1" dirty="0" smtClean="0"/>
              <a:t>++)   //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筛去</a:t>
            </a:r>
            <a:endParaRPr lang="en-US" altLang="zh-CN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if  (prime[d]==0)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		  for(k=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d+1</a:t>
            </a:r>
            <a:r>
              <a:rPr lang="en-US" altLang="zh-CN" sz="3600" b="1" dirty="0" smtClean="0"/>
              <a:t>;k&lt;=</a:t>
            </a:r>
            <a:r>
              <a:rPr lang="en-US" altLang="zh-CN" sz="3600" b="1" dirty="0" err="1" smtClean="0"/>
              <a:t>MAX;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++</a:t>
            </a:r>
            <a:r>
              <a:rPr lang="en-US" altLang="zh-CN" sz="36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       if (</a:t>
            </a:r>
            <a:r>
              <a:rPr lang="en-US" altLang="zh-CN" sz="3600" b="1" dirty="0" err="1" smtClean="0"/>
              <a:t>k%d</a:t>
            </a:r>
            <a:r>
              <a:rPr lang="en-US" altLang="zh-CN" sz="3600" b="1" dirty="0" smtClean="0"/>
              <a:t>==0)  prime[k] = 1;     	 		</a:t>
            </a:r>
            <a:endParaRPr lang="zh-CN" altLang="en-US" sz="3600" b="1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3929058" y="1714488"/>
            <a:ext cx="2214578" cy="1500198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143769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    </a:t>
            </a:r>
            <a:r>
              <a:rPr lang="en-US" altLang="zh-CN" sz="3200" b="1" dirty="0" smtClean="0"/>
              <a:t>  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k=0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；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/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*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计数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*/</a:t>
            </a:r>
            <a:endParaRPr lang="en-US" altLang="zh-CN" sz="3200" b="1" dirty="0" smtClean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3200" b="1" dirty="0" smtClean="0">
                <a:solidFill>
                  <a:schemeClr val="accent2"/>
                </a:solidFill>
              </a:rPr>
              <a:t>     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for(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=2;i&lt;=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MAX;i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++)   //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输出</a:t>
            </a:r>
            <a:endParaRPr lang="en-US" altLang="zh-CN" sz="3200" b="1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      if  (prime[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]==0)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r>
              <a:rPr lang="en-US" altLang="zh-CN" sz="3200" b="1" dirty="0" smtClean="0"/>
              <a:t>	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             </a:t>
            </a:r>
            <a:r>
              <a:rPr lang="en-US" altLang="zh-CN" sz="3200" b="1" dirty="0" err="1" smtClean="0"/>
              <a:t>printf</a:t>
            </a:r>
            <a:r>
              <a:rPr lang="en-US" altLang="zh-CN" sz="3200" b="1" dirty="0" smtClean="0"/>
              <a:t>("%d\</a:t>
            </a:r>
            <a:r>
              <a:rPr lang="en-US" altLang="zh-CN" sz="3200" b="1" dirty="0" err="1" smtClean="0"/>
              <a:t>t",i</a:t>
            </a:r>
            <a:r>
              <a:rPr lang="en-US" altLang="zh-CN" sz="3200" b="1" dirty="0" smtClean="0"/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	           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k++;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	      if  (k%5==0)   </a:t>
            </a:r>
            <a:r>
              <a:rPr lang="en-US" altLang="zh-CN" sz="3200" b="1" dirty="0" err="1" smtClean="0"/>
              <a:t>printf</a:t>
            </a:r>
            <a:r>
              <a:rPr lang="en-US" altLang="zh-CN" sz="3200" b="1" dirty="0" smtClean="0"/>
              <a:t>(“\n”)</a:t>
            </a:r>
            <a:r>
              <a:rPr lang="zh-CN" altLang="en-US" sz="3200" b="1" dirty="0" smtClean="0"/>
              <a:t>； 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rgbClr val="000000"/>
                </a:solidFill>
                <a:latin typeface="宋体" pitchFamily="2" charset="-122"/>
              </a:rPr>
              <a:t>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3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筛除</a:t>
            </a:r>
            <a:r>
              <a:rPr lang="en-US" altLang="zh-CN" sz="4400" smtClean="0"/>
              <a:t>d</a:t>
            </a:r>
            <a:r>
              <a:rPr lang="zh-CN" altLang="en-US" sz="4400" smtClean="0"/>
              <a:t>的倍数</a:t>
            </a:r>
            <a:r>
              <a:rPr lang="en-US" altLang="zh-CN" sz="4400" smtClean="0"/>
              <a:t>:</a:t>
            </a:r>
            <a:r>
              <a:rPr lang="zh-CN" altLang="en-US" sz="4400" smtClean="0"/>
              <a:t>比较</a:t>
            </a:r>
            <a:r>
              <a:rPr lang="zh-CN" altLang="en-US" sz="4400" smtClean="0">
                <a:solidFill>
                  <a:srgbClr val="000000"/>
                </a:solidFill>
              </a:rPr>
              <a:t>性能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for(k=</a:t>
            </a:r>
            <a:r>
              <a:rPr lang="en-US" altLang="zh-CN" sz="3600" b="1" smtClean="0">
                <a:solidFill>
                  <a:srgbClr val="FF0000"/>
                </a:solidFill>
              </a:rPr>
              <a:t>d+1</a:t>
            </a:r>
            <a:r>
              <a:rPr lang="en-US" altLang="zh-CN" sz="3600" b="1" smtClean="0"/>
              <a:t>;k&lt;=MAX;</a:t>
            </a:r>
            <a:r>
              <a:rPr lang="en-US" altLang="zh-CN" sz="3600" b="1" smtClean="0">
                <a:solidFill>
                  <a:srgbClr val="FF0000"/>
                </a:solidFill>
              </a:rPr>
              <a:t>k++</a:t>
            </a:r>
            <a:r>
              <a:rPr lang="en-US" altLang="zh-CN" sz="3600" b="1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if (k%d==0)  prime[k] = 1;	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for(k=</a:t>
            </a:r>
            <a:r>
              <a:rPr lang="en-US" altLang="zh-CN" sz="3600" b="1" smtClean="0">
                <a:solidFill>
                  <a:srgbClr val="FF0000"/>
                </a:solidFill>
              </a:rPr>
              <a:t>2*d</a:t>
            </a:r>
            <a:r>
              <a:rPr lang="en-US" altLang="zh-CN" sz="3600" b="1" smtClean="0"/>
              <a:t>;k&lt;=MAX;</a:t>
            </a:r>
            <a:r>
              <a:rPr lang="en-US" altLang="zh-CN" sz="3600" b="1" smtClean="0">
                <a:solidFill>
                  <a:srgbClr val="FF0000"/>
                </a:solidFill>
              </a:rPr>
              <a:t>k=k+d</a:t>
            </a:r>
            <a:r>
              <a:rPr lang="en-US" altLang="zh-CN" sz="3600" b="1" smtClean="0"/>
              <a:t>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 	     prime[k] = 1;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b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b="1" smtClean="0"/>
              <a:t>求</a:t>
            </a:r>
            <a:r>
              <a:rPr lang="en-US" altLang="zh-CN" sz="4000" b="1" smtClean="0">
                <a:solidFill>
                  <a:srgbClr val="FF0000"/>
                </a:solidFill>
              </a:rPr>
              <a:t>1000</a:t>
            </a:r>
            <a:r>
              <a:rPr lang="zh-CN" altLang="en-US" sz="4000" b="1" smtClean="0"/>
              <a:t>以内的所有素数。</a:t>
            </a:r>
            <a:endParaRPr lang="en-US" altLang="zh-CN" sz="4000" b="1" smtClean="0"/>
          </a:p>
          <a:p>
            <a:r>
              <a:rPr lang="zh-CN" altLang="en-US" sz="4000" b="1" smtClean="0"/>
              <a:t>求</a:t>
            </a:r>
            <a:r>
              <a:rPr lang="en-US" altLang="zh-CN" sz="4000" b="1" smtClean="0">
                <a:solidFill>
                  <a:srgbClr val="FF0000"/>
                </a:solidFill>
              </a:rPr>
              <a:t>200~5000</a:t>
            </a:r>
            <a:r>
              <a:rPr lang="zh-CN" altLang="en-US" sz="4000" b="1" smtClean="0"/>
              <a:t>以内的所有素数。</a:t>
            </a:r>
            <a:endParaRPr lang="en-US" altLang="zh-CN" sz="4000" b="1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zh-CN" sz="3200" b="1" smtClean="0"/>
              <a:t>例</a:t>
            </a:r>
            <a:r>
              <a:rPr lang="en-US" altLang="zh-CN" sz="3200" b="1" smtClean="0"/>
              <a:t>4.3 </a:t>
            </a:r>
            <a:r>
              <a:rPr lang="zh-CN" altLang="en-US" sz="3200" b="1" smtClean="0"/>
              <a:t>给定由</a:t>
            </a:r>
            <a:r>
              <a:rPr lang="en-US" altLang="zh-CN" sz="3200" b="1" smtClean="0"/>
              <a:t>6</a:t>
            </a:r>
            <a:r>
              <a:rPr lang="zh-CN" altLang="en-US" sz="3200" b="1" smtClean="0"/>
              <a:t>个整数的序列</a:t>
            </a:r>
            <a:r>
              <a:rPr lang="en-US" altLang="zh-CN" sz="3200" b="1" smtClean="0"/>
              <a:t>{2,8,4,3,5,9}</a:t>
            </a:r>
            <a:r>
              <a:rPr lang="zh-CN" altLang="en-US" sz="3200" b="1" smtClean="0"/>
              <a:t>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smtClean="0"/>
              <a:t>   将其按从</a:t>
            </a:r>
            <a:r>
              <a:rPr lang="zh-CN" altLang="en-US" sz="3200" b="1" smtClean="0">
                <a:solidFill>
                  <a:srgbClr val="000000"/>
                </a:solidFill>
              </a:rPr>
              <a:t>大到小</a:t>
            </a:r>
            <a:r>
              <a:rPr lang="zh-CN" altLang="en-US" sz="3200" b="1" smtClean="0"/>
              <a:t>的顺序排列。</a:t>
            </a:r>
          </a:p>
          <a:p>
            <a:pPr marL="0" indent="0" eaLnBrk="1" hangingPunct="1"/>
            <a:r>
              <a:rPr lang="zh-CN" altLang="en-US" sz="3200" b="1" smtClean="0"/>
              <a:t>冒泡排序法是一种交换排序方法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smtClean="0"/>
              <a:t>      从序列的一端开始，依次将</a:t>
            </a:r>
            <a:r>
              <a:rPr lang="zh-CN" altLang="en-US" sz="3200" b="1" smtClean="0">
                <a:solidFill>
                  <a:schemeClr val="accent2"/>
                </a:solidFill>
              </a:rPr>
              <a:t>相邻两个元素</a:t>
            </a:r>
            <a:r>
              <a:rPr lang="zh-CN" altLang="en-US" sz="3200" b="1" smtClean="0"/>
              <a:t>比较，当它们</a:t>
            </a:r>
            <a:r>
              <a:rPr lang="zh-CN" altLang="en-US" sz="3200" b="1" smtClean="0">
                <a:solidFill>
                  <a:srgbClr val="000000"/>
                </a:solidFill>
              </a:rPr>
              <a:t>逆序</a:t>
            </a:r>
            <a:r>
              <a:rPr lang="zh-CN" altLang="en-US" sz="3200" b="1" smtClean="0"/>
              <a:t>时就进行交换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7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7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36525" y="1058863"/>
            <a:ext cx="9007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第一趟排序过程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1"/>
              </a:solidFill>
            </a:endParaRPr>
          </a:p>
        </p:txBody>
      </p:sp>
      <p:pic>
        <p:nvPicPr>
          <p:cNvPr id="12994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2852738"/>
            <a:ext cx="8135937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a[0]</a:t>
            </a:r>
            <a:r>
              <a:rPr lang="zh-CN" altLang="en-US" sz="4000" smtClean="0"/>
              <a:t>视为水底    </a:t>
            </a:r>
            <a:r>
              <a:rPr lang="en-US" altLang="zh-CN" sz="4000" smtClean="0"/>
              <a:t>a[5]</a:t>
            </a:r>
            <a:r>
              <a:rPr lang="zh-CN" altLang="en-US" sz="4000" smtClean="0"/>
              <a:t>视为水面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smtClean="0"/>
              <a:t>最小的数第一遍扫描就交换到</a:t>
            </a:r>
            <a:r>
              <a:rPr lang="en-US" altLang="zh-CN" sz="3200" b="1" smtClean="0"/>
              <a:t>a[5]</a:t>
            </a:r>
            <a:endParaRPr lang="zh-CN" altLang="en-US" sz="32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</a:t>
            </a:r>
            <a:r>
              <a:rPr lang="zh-CN" altLang="en-US" sz="3200" b="1" smtClean="0">
                <a:solidFill>
                  <a:srgbClr val="000000"/>
                </a:solidFill>
              </a:rPr>
              <a:t>最小的数最先浮到水面</a:t>
            </a:r>
            <a:r>
              <a:rPr lang="zh-CN" altLang="en-US" sz="3200" b="1" smtClean="0"/>
              <a:t>，交换到</a:t>
            </a:r>
            <a:r>
              <a:rPr lang="en-US" altLang="zh-CN" sz="3200" b="1" smtClean="0"/>
              <a:t>a[5]</a:t>
            </a:r>
            <a:r>
              <a:rPr lang="zh-CN" altLang="en-US" sz="3200" b="1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次小的数第二遍扫描交换到</a:t>
            </a:r>
            <a:r>
              <a:rPr lang="en-US" altLang="zh-CN" sz="3200" b="1" smtClean="0"/>
              <a:t>a[4]</a:t>
            </a:r>
            <a:r>
              <a:rPr lang="zh-CN" altLang="en-US" sz="3200" b="1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再小的数第三遍扫描交换到</a:t>
            </a:r>
            <a:r>
              <a:rPr lang="en-US" altLang="zh-CN" sz="3200" b="1" smtClean="0"/>
              <a:t>a[3]</a:t>
            </a:r>
            <a:r>
              <a:rPr lang="zh-CN" altLang="en-US" sz="3200" b="1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 </a:t>
            </a:r>
            <a:r>
              <a:rPr lang="en-US" altLang="zh-CN" sz="3200" b="1" smtClean="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b="1" smtClean="0"/>
              <a:t>到第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遍扫描，将第</a:t>
            </a:r>
            <a:r>
              <a:rPr lang="en-US" altLang="zh-CN" sz="3200" b="1" smtClean="0"/>
              <a:t>5</a:t>
            </a:r>
            <a:r>
              <a:rPr lang="zh-CN" altLang="en-US" sz="3200" b="1" smtClean="0"/>
              <a:t>小的数</a:t>
            </a:r>
            <a:r>
              <a:rPr lang="en-US" altLang="zh-CN" sz="3200" b="1" smtClean="0"/>
              <a:t>8</a:t>
            </a:r>
            <a:r>
              <a:rPr lang="zh-CN" altLang="en-US" sz="3200" b="1" smtClean="0"/>
              <a:t>交换到</a:t>
            </a:r>
            <a:r>
              <a:rPr lang="en-US" altLang="zh-CN" sz="3200" b="1" smtClean="0"/>
              <a:t>a[1]</a:t>
            </a:r>
            <a:r>
              <a:rPr lang="zh-CN" altLang="en-US" sz="3200" b="1" smtClean="0"/>
              <a:t>，此时最大的数自然被存储到</a:t>
            </a:r>
            <a:r>
              <a:rPr lang="en-US" altLang="zh-CN" sz="3200" b="1" smtClean="0"/>
              <a:t>a[0]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solidFill>
                  <a:srgbClr val="000000"/>
                </a:solidFill>
              </a:rPr>
              <a:t>构造类型</a:t>
            </a:r>
            <a:r>
              <a:rPr lang="zh-CN" altLang="en-US" sz="4400" smtClean="0"/>
              <a:t>的数据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 由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多个分量</a:t>
            </a:r>
            <a:r>
              <a:rPr lang="zh-CN" altLang="en-US" sz="3600" b="1" dirty="0" smtClean="0"/>
              <a:t>组成的复杂数据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 每个分量都是一个变量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简单变量或构造变量</a:t>
            </a:r>
            <a:r>
              <a:rPr lang="en-US" altLang="zh-CN" sz="3600" b="1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其数据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不能够</a:t>
            </a:r>
            <a:r>
              <a:rPr lang="zh-CN" altLang="en-US" sz="3600" b="1" dirty="0" smtClean="0"/>
              <a:t>用变量名直接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整体访问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以此类推，对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个数排序，至多只需进行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/>
              <a:t>遍排序。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在每遍扫描中，从第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个元素开始，依次与相邻元素进行比较，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逆序则交换</a:t>
            </a:r>
            <a:r>
              <a:rPr lang="zh-CN" altLang="en-US" sz="3200" b="1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遍扫描中，将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a[0</a:t>
            </a:r>
            <a:r>
              <a:rPr lang="en-US" altLang="zh-CN" sz="3200" b="1" dirty="0" smtClean="0"/>
              <a:t>]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a[1]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a[1]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a[2]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a[4]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a[5]</a:t>
            </a:r>
            <a:r>
              <a:rPr lang="zh-CN" altLang="en-US" sz="3200" b="1" dirty="0" smtClean="0"/>
              <a:t>比较，比较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/>
              <a:t>次后，最小元素被交换到</a:t>
            </a:r>
            <a:r>
              <a:rPr lang="en-US" altLang="zh-CN" sz="3200" b="1" dirty="0" smtClean="0"/>
              <a:t>a[5]</a:t>
            </a:r>
            <a:r>
              <a:rPr lang="zh-CN" altLang="en-US" sz="3200" b="1" dirty="0" smtClean="0"/>
              <a:t>，本遍扫描结束；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b="1" dirty="0" smtClean="0">
                <a:latin typeface="宋体" pitchFamily="2" charset="-122"/>
              </a:rPr>
              <a:t>遍扫描中，将</a:t>
            </a:r>
            <a:r>
              <a:rPr lang="en-US" altLang="zh-CN" sz="3200" b="1" dirty="0" smtClean="0">
                <a:solidFill>
                  <a:schemeClr val="accent2"/>
                </a:solidFill>
                <a:latin typeface="宋体" pitchFamily="2" charset="-122"/>
              </a:rPr>
              <a:t>a[0]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a[1]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latin typeface="宋体" pitchFamily="2" charset="-122"/>
              </a:rPr>
              <a:t>a[1]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a[2]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latin typeface="宋体" pitchFamily="2" charset="-122"/>
              </a:rPr>
              <a:t>…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latin typeface="宋体" pitchFamily="2" charset="-122"/>
              </a:rPr>
              <a:t>a[3]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solidFill>
                  <a:schemeClr val="accent2"/>
                </a:solidFill>
                <a:latin typeface="宋体" pitchFamily="2" charset="-122"/>
              </a:rPr>
              <a:t>a[4]</a:t>
            </a:r>
            <a:r>
              <a:rPr lang="zh-CN" altLang="en-US" sz="3200" b="1" dirty="0" smtClean="0">
                <a:latin typeface="宋体" pitchFamily="2" charset="-122"/>
              </a:rPr>
              <a:t>比较，比较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 smtClean="0">
                <a:latin typeface="宋体" pitchFamily="2" charset="-122"/>
              </a:rPr>
              <a:t>次后，次小的元素被交换到</a:t>
            </a:r>
            <a:r>
              <a:rPr lang="en-US" altLang="zh-CN" sz="3200" b="1" dirty="0" smtClean="0">
                <a:latin typeface="宋体" pitchFamily="2" charset="-122"/>
              </a:rPr>
              <a:t>a[4]</a:t>
            </a:r>
            <a:r>
              <a:rPr lang="zh-CN" altLang="en-US" sz="3200" b="1" dirty="0" smtClean="0">
                <a:latin typeface="宋体" pitchFamily="2" charset="-122"/>
              </a:rPr>
              <a:t>，本遍扫描结束；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200" b="1" dirty="0" smtClean="0">
                <a:latin typeface="宋体" pitchFamily="2" charset="-122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lang="zh-CN" altLang="en-US" sz="3200" b="1" dirty="0" smtClean="0">
                <a:latin typeface="宋体" pitchFamily="2" charset="-122"/>
              </a:rPr>
              <a:t>遍扫描中，需将</a:t>
            </a:r>
            <a:r>
              <a:rPr lang="en-US" altLang="zh-CN" sz="3200" b="1" dirty="0" smtClean="0">
                <a:latin typeface="宋体" pitchFamily="2" charset="-122"/>
              </a:rPr>
              <a:t>a[0]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a[1]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latin typeface="宋体" pitchFamily="2" charset="-122"/>
              </a:rPr>
              <a:t>a[1]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a[2]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latin typeface="宋体" pitchFamily="2" charset="-122"/>
              </a:rPr>
              <a:t>…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a[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]</a:t>
            </a:r>
            <a:r>
              <a:rPr lang="zh-CN" altLang="en-US" sz="3200" b="1" dirty="0" smtClean="0">
                <a:solidFill>
                  <a:srgbClr val="000000"/>
                </a:solidFill>
                <a:latin typeface="宋体" pitchFamily="2" charset="-122"/>
              </a:rPr>
              <a:t>与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a[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lang="en-US" altLang="zh-CN" sz="3200" b="1" dirty="0" smtClean="0">
                <a:solidFill>
                  <a:srgbClr val="000000"/>
                </a:solidFill>
                <a:latin typeface="宋体" pitchFamily="2" charset="-122"/>
              </a:rPr>
              <a:t>]</a:t>
            </a:r>
            <a:r>
              <a:rPr lang="zh-CN" altLang="en-US" sz="3200" b="1" dirty="0" smtClean="0">
                <a:latin typeface="宋体" pitchFamily="2" charset="-122"/>
              </a:rPr>
              <a:t>比较，比较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宋体" pitchFamily="2" charset="-122"/>
              </a:rPr>
              <a:t>i</a:t>
            </a:r>
            <a:r>
              <a:rPr lang="zh-CN" altLang="en-US" sz="3200" b="1" dirty="0" smtClean="0">
                <a:latin typeface="宋体" pitchFamily="2" charset="-122"/>
              </a:rPr>
              <a:t>次后，第</a:t>
            </a:r>
            <a:r>
              <a:rPr lang="en-US" altLang="zh-CN" sz="3200" b="1" dirty="0" err="1" smtClean="0">
                <a:latin typeface="宋体" pitchFamily="2" charset="-122"/>
              </a:rPr>
              <a:t>i</a:t>
            </a:r>
            <a:r>
              <a:rPr lang="zh-CN" altLang="en-US" sz="3200" b="1" dirty="0" smtClean="0">
                <a:latin typeface="宋体" pitchFamily="2" charset="-122"/>
              </a:rPr>
              <a:t>小的元素被交换到</a:t>
            </a:r>
            <a:r>
              <a:rPr lang="en-US" altLang="zh-CN" sz="3200" b="1" dirty="0" smtClean="0">
                <a:latin typeface="宋体" pitchFamily="2" charset="-122"/>
              </a:rPr>
              <a:t>a[</a:t>
            </a:r>
            <a:r>
              <a:rPr lang="en-US" altLang="zh-CN" sz="3200" b="1" dirty="0" err="1" smtClean="0">
                <a:latin typeface="宋体" pitchFamily="2" charset="-122"/>
              </a:rPr>
              <a:t>n</a:t>
            </a:r>
            <a:r>
              <a:rPr lang="en-US" altLang="zh-CN" sz="3200" b="1" dirty="0" err="1" smtClean="0"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err="1" smtClean="0">
                <a:latin typeface="宋体" pitchFamily="2" charset="-122"/>
              </a:rPr>
              <a:t>i</a:t>
            </a:r>
            <a:r>
              <a:rPr lang="en-US" altLang="zh-CN" sz="3200" b="1" dirty="0" smtClean="0">
                <a:latin typeface="宋体" pitchFamily="2" charset="-122"/>
              </a:rPr>
              <a:t>]</a:t>
            </a:r>
            <a:r>
              <a:rPr lang="zh-CN" altLang="en-US" sz="3200" b="1" dirty="0" smtClean="0">
                <a:latin typeface="宋体" pitchFamily="2" charset="-122"/>
              </a:rPr>
              <a:t>，</a:t>
            </a:r>
            <a:endParaRPr lang="en-US" altLang="zh-CN" sz="3200" b="1" dirty="0" smtClean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3200" b="1" dirty="0" smtClean="0">
                <a:latin typeface="宋体" pitchFamily="2" charset="-122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第</a:t>
            </a:r>
            <a:r>
              <a:rPr lang="en-US" altLang="zh-CN" sz="3200" b="1" dirty="0" smtClean="0">
                <a:latin typeface="宋体" pitchFamily="2" charset="-122"/>
              </a:rPr>
              <a:t>5</a:t>
            </a:r>
            <a:r>
              <a:rPr lang="zh-CN" altLang="en-US" sz="3200" b="1" dirty="0" smtClean="0">
                <a:latin typeface="宋体" pitchFamily="2" charset="-122"/>
              </a:rPr>
              <a:t>遍扫描中，只需将</a:t>
            </a:r>
            <a:r>
              <a:rPr lang="en-US" altLang="zh-CN" sz="3200" b="1" dirty="0" smtClean="0">
                <a:latin typeface="宋体" pitchFamily="2" charset="-122"/>
              </a:rPr>
              <a:t>a[0]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a[1]</a:t>
            </a:r>
            <a:r>
              <a:rPr lang="zh-CN" altLang="en-US" sz="3200" b="1" dirty="0" smtClean="0">
                <a:latin typeface="宋体" pitchFamily="2" charset="-122"/>
              </a:rPr>
              <a:t>比较</a:t>
            </a:r>
            <a:endParaRPr lang="zh-CN" altLang="en-US" sz="3200" dirty="0" smtClean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200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冒泡排序法的算法</a:t>
            </a:r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/>
              <a:t>主要数据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）待排序的元素个数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3200" b="1" dirty="0" smtClean="0"/>
              <a:t>，此例中为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）扫描遍数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3200" b="1" dirty="0" smtClean="0"/>
              <a:t>，取值为从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/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）第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i</a:t>
            </a:r>
            <a:r>
              <a:rPr lang="zh-CN" altLang="en-US" sz="3200" b="1" dirty="0" smtClean="0"/>
              <a:t>遍扫描时待比较的元素下标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j</a:t>
            </a:r>
            <a:r>
              <a:rPr lang="zh-CN" altLang="en-US" sz="3200" b="1" dirty="0" smtClean="0"/>
              <a:t>，取值为从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200" b="1" dirty="0" smtClean="0"/>
              <a:t>到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采用双重循环</a:t>
            </a:r>
          </a:p>
        </p:txBody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）将待排序的数据放入数组中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）让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3600" b="1" dirty="0" smtClean="0"/>
              <a:t>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/>
              <a:t>到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36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/>
              <a:t>，做（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）让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j</a:t>
            </a:r>
            <a:r>
              <a:rPr lang="zh-CN" altLang="en-US" sz="3600" b="1" dirty="0" smtClean="0"/>
              <a:t>从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600" b="1" dirty="0" smtClean="0"/>
              <a:t>到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n</a:t>
            </a:r>
            <a:r>
              <a:rPr lang="en-US" altLang="zh-CN" sz="36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i</a:t>
            </a:r>
            <a:r>
              <a:rPr lang="en-US" altLang="zh-CN" sz="3600" b="1" dirty="0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/>
              <a:t>，做（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4</a:t>
            </a:r>
            <a:r>
              <a:rPr lang="zh-CN" altLang="en-US" sz="3600" b="1" dirty="0" smtClean="0"/>
              <a:t>）比较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a[j]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与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a[j+1]</a:t>
            </a:r>
            <a:r>
              <a:rPr lang="zh-CN" altLang="en-US" sz="3600" b="1" dirty="0" smtClean="0"/>
              <a:t>，如果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逆序</a:t>
            </a:r>
            <a:r>
              <a:rPr lang="zh-CN" altLang="en-US" sz="3600" b="1" dirty="0" smtClean="0"/>
              <a:t>，则将</a:t>
            </a:r>
            <a:r>
              <a:rPr lang="en-US" altLang="zh-CN" sz="3600" b="1" dirty="0" smtClean="0"/>
              <a:t>a[j]</a:t>
            </a:r>
            <a:r>
              <a:rPr lang="zh-CN" altLang="en-US" sz="3600" b="1" dirty="0" smtClean="0"/>
              <a:t>与</a:t>
            </a:r>
            <a:r>
              <a:rPr lang="en-US" altLang="zh-CN" sz="3600" b="1" dirty="0" smtClean="0"/>
              <a:t>a[j+1]</a:t>
            </a:r>
            <a:r>
              <a:rPr lang="zh-CN" altLang="en-US" sz="3600" b="1" dirty="0" smtClean="0"/>
              <a:t>交换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5</a:t>
            </a:r>
            <a:r>
              <a:rPr lang="zh-CN" altLang="en-US" sz="3600" b="1" dirty="0" smtClean="0"/>
              <a:t>）输出排序结果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smtClean="0"/>
              <a:t>	</a:t>
            </a:r>
            <a:r>
              <a:rPr lang="en-US" altLang="zh-CN" b="1" smtClean="0"/>
              <a:t>const int </a:t>
            </a:r>
            <a:r>
              <a:rPr lang="en-US" altLang="zh-CN" b="1" smtClean="0">
                <a:solidFill>
                  <a:srgbClr val="000000"/>
                </a:solidFill>
              </a:rPr>
              <a:t>n</a:t>
            </a:r>
            <a:r>
              <a:rPr lang="en-US" altLang="zh-CN" b="1" smtClean="0"/>
              <a:t>=6;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void main( ) 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	int a[n]={0};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	int i,</a:t>
            </a:r>
            <a:r>
              <a:rPr lang="en-US" altLang="zh-CN" b="1" smtClean="0">
                <a:solidFill>
                  <a:srgbClr val="000000"/>
                </a:solidFill>
              </a:rPr>
              <a:t>temp</a:t>
            </a:r>
            <a:r>
              <a:rPr lang="en-US" altLang="zh-CN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int j;  	// j</a:t>
            </a:r>
            <a:r>
              <a:rPr lang="zh-CN" altLang="en-US" b="1" smtClean="0"/>
              <a:t>表示每遍扫描时要比较的元素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	 printf(“</a:t>
            </a:r>
            <a:r>
              <a:rPr lang="zh-CN" altLang="en-US" b="1" smtClean="0"/>
              <a:t>请输入需要排序的元素：</a:t>
            </a:r>
            <a:r>
              <a:rPr lang="en-US" altLang="zh-CN" b="1" smtClean="0"/>
              <a:t>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 </a:t>
            </a:r>
            <a:r>
              <a:rPr lang="en-US" altLang="zh-CN" b="1" smtClean="0">
                <a:solidFill>
                  <a:srgbClr val="000000"/>
                </a:solidFill>
              </a:rPr>
              <a:t>for(i=0;i&lt;</a:t>
            </a:r>
            <a:r>
              <a:rPr lang="en-US" altLang="zh-CN" b="1" smtClean="0"/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;i++)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		      printf("a[%d]=",i); scanf("%d",&amp;a[i]);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4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200" dirty="0" smtClean="0"/>
              <a:t>	</a:t>
            </a:r>
            <a:r>
              <a:rPr lang="en-US" altLang="zh-CN" b="1" dirty="0" smtClean="0"/>
              <a:t>for 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=1;i&lt;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b="1" dirty="0" err="1" smtClean="0">
                <a:solidFill>
                  <a:srgbClr val="000000"/>
                </a:solidFill>
              </a:rPr>
              <a:t>;i</a:t>
            </a:r>
            <a:r>
              <a:rPr lang="en-US" altLang="zh-CN" b="1" dirty="0" smtClean="0">
                <a:solidFill>
                  <a:srgbClr val="000000"/>
                </a:solidFill>
              </a:rPr>
              <a:t>++</a:t>
            </a:r>
            <a:r>
              <a:rPr lang="en-US" altLang="zh-CN" b="1" dirty="0" smtClean="0"/>
              <a:t>)	// </a:t>
            </a:r>
            <a:r>
              <a:rPr lang="zh-CN" altLang="en-US" b="1" dirty="0" smtClean="0"/>
              <a:t>枚举扫描的遍数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   for (</a:t>
            </a:r>
            <a:r>
              <a:rPr lang="en-US" altLang="zh-CN" b="1" dirty="0" smtClean="0">
                <a:solidFill>
                  <a:srgbClr val="FF0000"/>
                </a:solidFill>
              </a:rPr>
              <a:t>j=0;j&lt;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n</a:t>
            </a:r>
            <a:r>
              <a:rPr lang="en-US" altLang="zh-CN" b="1" dirty="0" err="1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b="1" dirty="0" err="1" smtClean="0">
                <a:solidFill>
                  <a:srgbClr val="000000"/>
                </a:solidFill>
              </a:rPr>
              <a:t>;j</a:t>
            </a:r>
            <a:r>
              <a:rPr lang="en-US" altLang="zh-CN" b="1" dirty="0" smtClean="0">
                <a:solidFill>
                  <a:srgbClr val="000000"/>
                </a:solidFill>
              </a:rPr>
              <a:t>++</a:t>
            </a:r>
            <a:r>
              <a:rPr lang="en-US" altLang="zh-CN" b="1" dirty="0" smtClean="0"/>
              <a:t>)    </a:t>
            </a: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	if  (a[j]&lt;a[j+1])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	    </a:t>
            </a:r>
            <a:r>
              <a:rPr lang="en-US" altLang="zh-CN" b="1" dirty="0" smtClean="0">
                <a:solidFill>
                  <a:srgbClr val="000000"/>
                </a:solidFill>
              </a:rPr>
              <a:t>{temp=a[j]; a[j]=a[j+1]; a[j+1]=temp;}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for(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=0;i&lt;</a:t>
            </a:r>
            <a:r>
              <a:rPr lang="en-US" altLang="zh-CN" b="1" dirty="0" err="1" smtClean="0"/>
              <a:t>n;i</a:t>
            </a:r>
            <a:r>
              <a:rPr lang="en-US" altLang="zh-CN" b="1" dirty="0" smtClean="0"/>
              <a:t>++)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	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("%d\</a:t>
            </a:r>
            <a:r>
              <a:rPr lang="en-US" altLang="zh-CN" b="1" dirty="0" err="1" smtClean="0"/>
              <a:t>t",a</a:t>
            </a:r>
            <a:r>
              <a:rPr lang="en-US" altLang="zh-CN" b="1" dirty="0" smtClean="0"/>
              <a:t>[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]);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("\n");       } 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4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4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4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思考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smtClean="0"/>
              <a:t>从</a:t>
            </a:r>
            <a:r>
              <a:rPr lang="zh-CN" altLang="en-US" sz="4000" b="1" smtClean="0">
                <a:solidFill>
                  <a:srgbClr val="000000"/>
                </a:solidFill>
              </a:rPr>
              <a:t>小到大</a:t>
            </a:r>
            <a:r>
              <a:rPr lang="zh-CN" altLang="en-US" sz="4000" b="1" smtClean="0"/>
              <a:t>的顺序，如何</a:t>
            </a:r>
            <a:r>
              <a:rPr lang="zh-CN" altLang="en-US" sz="4000" b="1" smtClean="0">
                <a:solidFill>
                  <a:srgbClr val="000000"/>
                </a:solidFill>
              </a:rPr>
              <a:t>修改</a:t>
            </a:r>
            <a:r>
              <a:rPr lang="zh-CN" altLang="en-US" sz="4000" b="1" smtClean="0"/>
              <a:t>程序？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3600" b="1" smtClean="0"/>
              <a:t>程序在有些情况下效率不高。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当待排序序列已经排好序，也会进行</a:t>
            </a:r>
            <a:r>
              <a:rPr lang="en-US" altLang="zh-CN" sz="3600" b="1" smtClean="0"/>
              <a:t>n</a:t>
            </a:r>
            <a:r>
              <a:rPr lang="en-US" altLang="zh-CN" sz="3600" b="1" smtClean="0">
                <a:sym typeface="Symbol" pitchFamily="18" charset="2"/>
              </a:rPr>
              <a:t>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遍扫描。</a:t>
            </a:r>
          </a:p>
          <a:p>
            <a:pPr marL="0" indent="0" eaLnBrk="1" hangingPunct="1"/>
            <a:r>
              <a:rPr lang="zh-CN" altLang="en-US" sz="3600" b="1" smtClean="0"/>
              <a:t>稍作修改，就可以避免多余的扫描。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变量</a:t>
            </a:r>
            <a:r>
              <a:rPr lang="en-US" altLang="zh-CN" sz="3200" b="1" dirty="0" smtClean="0"/>
              <a:t>changed</a:t>
            </a:r>
            <a:r>
              <a:rPr lang="zh-CN" altLang="en-US" sz="3200" b="1" dirty="0" smtClean="0"/>
              <a:t>表示一遍扫描中是否进行交换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每一遍扫描开始时，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sz="3200" b="1" dirty="0" smtClean="0"/>
              <a:t>changed =0</a:t>
            </a:r>
            <a:endParaRPr lang="zh-CN" altLang="en-US" sz="32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在扫描中进行了交换，则</a:t>
            </a:r>
            <a:r>
              <a:rPr lang="en-US" altLang="zh-CN" sz="3200" b="1" dirty="0" smtClean="0"/>
              <a:t>changed =1</a:t>
            </a:r>
            <a:endParaRPr lang="zh-CN" altLang="en-US" sz="3200" b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本遍扫描完成后，若</a:t>
            </a:r>
            <a:r>
              <a:rPr lang="en-US" altLang="zh-CN" sz="3200" b="1" dirty="0" smtClean="0"/>
              <a:t>changed</a:t>
            </a:r>
            <a:r>
              <a:rPr lang="zh-CN" altLang="en-US" sz="3200" b="1" dirty="0" smtClean="0"/>
              <a:t>的值为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，则表示本遍扫描中未进行交换，可退出扫描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</a:t>
            </a:r>
            <a:r>
              <a:rPr lang="en-US" altLang="zh-CN" smtClean="0"/>
              <a:t> </a:t>
            </a:r>
            <a:r>
              <a:rPr lang="zh-CN" altLang="en-US" smtClean="0"/>
              <a:t>求二维数组中最大值和最小值元素的</a:t>
            </a:r>
            <a:r>
              <a:rPr lang="zh-CN" altLang="en-US" smtClean="0">
                <a:solidFill>
                  <a:srgbClr val="000000"/>
                </a:solidFill>
              </a:rPr>
              <a:t>行号和列号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m[3][4];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i,j,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maxv</a:t>
            </a:r>
            <a:r>
              <a:rPr lang="en-US" altLang="zh-CN" sz="3200" b="1" dirty="0" err="1" smtClean="0"/>
              <a:t>,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minv</a:t>
            </a:r>
            <a:r>
              <a:rPr lang="en-US" altLang="zh-CN" sz="3200" b="1" dirty="0" err="1" smtClean="0"/>
              <a:t>,max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200" b="1" dirty="0" err="1" smtClean="0"/>
              <a:t>,max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c</a:t>
            </a:r>
            <a:r>
              <a:rPr lang="en-US" altLang="zh-CN" sz="3200" b="1" dirty="0" err="1" smtClean="0"/>
              <a:t>,min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r</a:t>
            </a:r>
            <a:r>
              <a:rPr lang="en-US" altLang="zh-CN" sz="3200" b="1" dirty="0" err="1" smtClean="0"/>
              <a:t>,min</a:t>
            </a:r>
            <a:r>
              <a:rPr lang="en-US" altLang="zh-CN" sz="3200" b="1" dirty="0" err="1" smtClean="0">
                <a:solidFill>
                  <a:schemeClr val="accent2"/>
                </a:solidFill>
              </a:rPr>
              <a:t>c</a:t>
            </a:r>
            <a:r>
              <a:rPr lang="en-US" altLang="zh-CN" sz="32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for(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=0;i&lt;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en-US" altLang="zh-CN" sz="3200" b="1" dirty="0" smtClean="0"/>
              <a:t>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   for(j=0;j&lt;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3200" b="1" dirty="0" smtClean="0"/>
              <a:t>;j++)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      </a:t>
            </a:r>
            <a:r>
              <a:rPr lang="en-US" altLang="zh-CN" sz="3200" b="1" dirty="0" err="1" smtClean="0"/>
              <a:t>scanf</a:t>
            </a:r>
            <a:r>
              <a:rPr lang="en-US" altLang="zh-CN" sz="3200" b="1" dirty="0" smtClean="0"/>
              <a:t>(”%</a:t>
            </a:r>
            <a:r>
              <a:rPr lang="en-US" altLang="zh-CN" sz="3200" b="1" dirty="0" err="1" smtClean="0"/>
              <a:t>d”,&amp;m</a:t>
            </a:r>
            <a:r>
              <a:rPr lang="en-US" altLang="zh-CN" sz="3200" b="1" dirty="0" smtClean="0"/>
              <a:t>[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][j]);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  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maxv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=-32768;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     </a:t>
            </a:r>
            <a:r>
              <a:rPr lang="en-US" altLang="zh-CN" sz="3200" b="1" dirty="0" err="1" smtClean="0">
                <a:solidFill>
                  <a:srgbClr val="000000"/>
                </a:solidFill>
              </a:rPr>
              <a:t>minv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=32767</a:t>
            </a:r>
            <a:r>
              <a:rPr lang="en-US" altLang="zh-CN" sz="3200" b="1" dirty="0" smtClean="0"/>
              <a:t>;</a:t>
            </a:r>
            <a:endParaRPr lang="zh-CN" altLang="en-US" sz="3200" b="1" dirty="0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56100" y="4724400"/>
            <a:ext cx="4392613" cy="1008063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maxv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err="1">
                <a:solidFill>
                  <a:srgbClr val="FF0000"/>
                </a:solidFill>
              </a:rPr>
              <a:t>minv</a:t>
            </a:r>
            <a:r>
              <a:rPr lang="en-US" altLang="zh-CN" dirty="0">
                <a:solidFill>
                  <a:srgbClr val="FF0000"/>
                </a:solidFill>
              </a:rPr>
              <a:t>=m[0][0];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6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6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smtClean="0"/>
              <a:t>数组特点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/>
              <a:t>相同性质的一组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数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据的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组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合</a:t>
            </a:r>
            <a:r>
              <a:rPr lang="zh-CN" altLang="en-US" sz="4000" b="1" dirty="0" smtClean="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/>
              <a:t>   数组元素数据类型相同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 smtClean="0"/>
              <a:t>   数组元素个数确定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for(i=0;i&lt;3;i++)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for(j=0;j&lt;4;j++)          </a:t>
            </a:r>
            <a:r>
              <a:rPr lang="en-US" altLang="zh-CN" b="1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 if(</a:t>
            </a:r>
            <a:r>
              <a:rPr lang="en-US" altLang="zh-CN" b="1" smtClean="0">
                <a:solidFill>
                  <a:srgbClr val="000000"/>
                </a:solidFill>
              </a:rPr>
              <a:t>m[i][j]&gt;maxv</a:t>
            </a:r>
            <a:r>
              <a:rPr lang="en-US" altLang="zh-CN" b="1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    { </a:t>
            </a:r>
            <a:r>
              <a:rPr lang="en-US" altLang="zh-CN" b="1" smtClean="0">
                <a:solidFill>
                  <a:srgbClr val="FF0000"/>
                </a:solidFill>
              </a:rPr>
              <a:t>maxv=m[i][j]; maxr=i; maxc=j; </a:t>
            </a:r>
            <a:r>
              <a:rPr lang="en-US" altLang="zh-CN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 if(</a:t>
            </a:r>
            <a:r>
              <a:rPr lang="en-US" altLang="zh-CN" b="1" smtClean="0">
                <a:solidFill>
                  <a:srgbClr val="000000"/>
                </a:solidFill>
              </a:rPr>
              <a:t>m[i][j]&lt;minv</a:t>
            </a:r>
            <a:r>
              <a:rPr lang="en-US" altLang="zh-CN" b="1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    { </a:t>
            </a:r>
            <a:r>
              <a:rPr lang="en-US" altLang="zh-CN" b="1" smtClean="0">
                <a:solidFill>
                  <a:srgbClr val="FF0000"/>
                </a:solidFill>
              </a:rPr>
              <a:t>minv=m[i][j]; minr=i; minc=j;</a:t>
            </a:r>
            <a:r>
              <a:rPr lang="en-US" altLang="zh-CN" b="1" smtClean="0"/>
              <a:t> }     </a:t>
            </a:r>
            <a:r>
              <a:rPr lang="en-US" altLang="zh-CN" b="1" smtClean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printf(…,  maxv,maxr,maxc);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printf(…,  minv,minr,minc);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6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0" smtClean="0"/>
              <a:t>运行结果</a:t>
            </a:r>
          </a:p>
        </p:txBody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输入：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   18  </a:t>
            </a:r>
            <a:r>
              <a:rPr lang="en-US" altLang="zh-CN" sz="3600" b="1" smtClean="0">
                <a:solidFill>
                  <a:srgbClr val="000000"/>
                </a:solidFill>
              </a:rPr>
              <a:t>10</a:t>
            </a:r>
            <a:r>
              <a:rPr lang="en-US" altLang="zh-CN" sz="3600" b="1" smtClean="0"/>
              <a:t>  34  45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   23  66  74  19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   12  28  68  </a:t>
            </a:r>
            <a:r>
              <a:rPr lang="en-US" altLang="zh-CN" sz="3600" b="1" smtClean="0">
                <a:solidFill>
                  <a:srgbClr val="000000"/>
                </a:solidFill>
              </a:rPr>
              <a:t>99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输出：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99 2 3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10 0 1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solidFill>
                  <a:srgbClr val="000000"/>
                </a:solidFill>
              </a:rPr>
              <a:t>如果有多个最大值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</a:rPr>
              <a:t>找到的是第一个最大值</a:t>
            </a:r>
          </a:p>
          <a:p>
            <a:r>
              <a:rPr lang="en-US" altLang="zh-CN" sz="3600" b="1" smtClean="0"/>
              <a:t>if(m[i][j]&gt;maxv)      </a:t>
            </a:r>
            <a:r>
              <a:rPr lang="zh-CN" altLang="en-US" sz="3600" b="1" smtClean="0"/>
              <a:t>改为</a:t>
            </a:r>
            <a:endParaRPr lang="en-US" altLang="zh-CN" sz="3600" b="1" smtClean="0"/>
          </a:p>
          <a:p>
            <a:pPr>
              <a:buFont typeface="Wingdings" pitchFamily="2" charset="2"/>
              <a:buNone/>
            </a:pPr>
            <a:r>
              <a:rPr lang="en-US" altLang="zh-CN" sz="3600" b="1" smtClean="0"/>
              <a:t>   if(m[i][j]&gt;</a:t>
            </a:r>
            <a:r>
              <a:rPr lang="en-US" altLang="zh-CN" sz="3600" b="1" smtClean="0">
                <a:solidFill>
                  <a:srgbClr val="FF0000"/>
                </a:solidFill>
              </a:rPr>
              <a:t>=</a:t>
            </a:r>
            <a:r>
              <a:rPr lang="en-US" altLang="zh-CN" sz="3600" b="1" smtClean="0"/>
              <a:t>maxv)    </a:t>
            </a:r>
            <a:r>
              <a:rPr lang="zh-CN" altLang="en-US" sz="3600" b="1" smtClean="0"/>
              <a:t>则  ？</a:t>
            </a:r>
          </a:p>
          <a:p>
            <a:r>
              <a:rPr lang="zh-CN" altLang="en-US" sz="3600" b="1" smtClean="0">
                <a:solidFill>
                  <a:srgbClr val="000000"/>
                </a:solidFill>
              </a:rPr>
              <a:t>如果需要保存所有的最大值的位置，则</a:t>
            </a:r>
            <a:r>
              <a:rPr lang="zh-CN" altLang="en-US" sz="3600" b="1" smtClean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4.3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字符数组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b="1" smtClean="0"/>
              <a:t>C</a:t>
            </a:r>
            <a:r>
              <a:rPr lang="zh-CN" altLang="en-US" sz="3600" b="1" smtClean="0"/>
              <a:t>语言使用</a:t>
            </a:r>
            <a:r>
              <a:rPr lang="zh-CN" altLang="en-US" sz="3600" b="1" smtClean="0">
                <a:solidFill>
                  <a:srgbClr val="000000"/>
                </a:solidFill>
              </a:rPr>
              <a:t>字符数组</a:t>
            </a:r>
            <a:r>
              <a:rPr lang="zh-CN" altLang="en-US" sz="3600" b="1" smtClean="0"/>
              <a:t>来处理</a:t>
            </a:r>
            <a:r>
              <a:rPr lang="zh-CN" altLang="en-US" sz="3600" b="1" smtClean="0">
                <a:solidFill>
                  <a:srgbClr val="000000"/>
                </a:solidFill>
              </a:rPr>
              <a:t>字符串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字符数组每个元素为一个字符</a:t>
            </a:r>
            <a:endParaRPr lang="en-US" altLang="zh-CN" sz="36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一个一维数组可以存放一个字符串</a:t>
            </a:r>
            <a:r>
              <a:rPr lang="en-US" altLang="zh-CN" sz="3600" b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5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0" smtClean="0"/>
              <a:t>4.3.1 </a:t>
            </a:r>
            <a:r>
              <a:rPr lang="zh-CN" altLang="en-US" sz="5400" b="0" smtClean="0"/>
              <a:t>定义和初始化</a:t>
            </a:r>
          </a:p>
        </p:txBody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 char str[10];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b="1" smtClean="0"/>
              <a:t>可初始化</a:t>
            </a:r>
            <a:r>
              <a:rPr lang="en-US" altLang="zh-CN" sz="3200" b="1" smtClean="0"/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char str[10]={‘c’, ‘h’, ‘i’, ‘n’, ‘a’};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char s1[20]=</a:t>
            </a:r>
            <a:r>
              <a:rPr lang="en-US" altLang="zh-CN" sz="3200" b="1" smtClean="0">
                <a:solidFill>
                  <a:srgbClr val="000000"/>
                </a:solidFill>
              </a:rPr>
              <a:t>{“How do you do”}</a:t>
            </a:r>
            <a:r>
              <a:rPr lang="en-US" altLang="zh-CN" sz="32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char s1[20]=</a:t>
            </a:r>
            <a:r>
              <a:rPr lang="en-US" altLang="zh-CN" sz="3200" b="1" smtClean="0">
                <a:solidFill>
                  <a:srgbClr val="000000"/>
                </a:solidFill>
              </a:rPr>
              <a:t>“How do you do”</a:t>
            </a:r>
            <a:r>
              <a:rPr lang="en-US" altLang="zh-CN" sz="3200" b="1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b="1" smtClean="0"/>
              <a:t>用字符串常量初始化时</a:t>
            </a:r>
            <a:r>
              <a:rPr lang="en-US" altLang="zh-CN" sz="3200" b="1" smtClean="0"/>
              <a:t>,</a:t>
            </a:r>
            <a:r>
              <a:rPr lang="zh-CN" altLang="en-US" sz="3200" b="1" smtClean="0"/>
              <a:t>自动加结束标志</a:t>
            </a:r>
            <a:r>
              <a:rPr lang="en-US" altLang="zh-CN" sz="3200" b="1" smtClean="0"/>
              <a:t>\0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4.3.2 </a:t>
            </a:r>
            <a:r>
              <a:rPr lang="zh-CN" altLang="en-US" sz="4800" smtClean="0"/>
              <a:t>字符数组的输入输出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</a:t>
            </a:r>
            <a:r>
              <a:rPr lang="en-US" altLang="zh-CN" sz="3600" b="1" dirty="0" smtClean="0"/>
              <a:t>1. </a:t>
            </a:r>
            <a:r>
              <a:rPr lang="zh-CN" altLang="en-US" sz="3600" b="1" dirty="0" smtClean="0">
                <a:solidFill>
                  <a:schemeClr val="accent6"/>
                </a:solidFill>
              </a:rPr>
              <a:t>使用循环</a:t>
            </a:r>
            <a:r>
              <a:rPr lang="zh-CN" altLang="en-US" sz="3600" b="1" dirty="0" smtClean="0"/>
              <a:t>输入输出单个字符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char </a:t>
            </a:r>
            <a:r>
              <a:rPr lang="en-US" altLang="zh-CN" sz="3600" b="1" dirty="0" err="1" smtClean="0"/>
              <a:t>str</a:t>
            </a:r>
            <a:r>
              <a:rPr lang="en-US" altLang="zh-CN" sz="3600" b="1" dirty="0" smtClean="0"/>
              <a:t>[10];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for(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=0;i&lt;10;i++)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   </a:t>
            </a:r>
            <a:r>
              <a:rPr lang="en-US" altLang="zh-CN" sz="3600" b="1" dirty="0" err="1" smtClean="0"/>
              <a:t>str</a:t>
            </a:r>
            <a:r>
              <a:rPr lang="en-US" altLang="zh-CN" sz="3600" b="1" dirty="0" smtClean="0"/>
              <a:t>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]=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getchar</a:t>
            </a:r>
            <a:r>
              <a:rPr lang="en-US" altLang="zh-CN" sz="3600" b="1" dirty="0" smtClean="0"/>
              <a:t>( 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for(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=9;i&gt;=0;i--)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   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putchar</a:t>
            </a:r>
            <a:r>
              <a:rPr lang="en-US" altLang="zh-CN" sz="3600" b="1" dirty="0" smtClean="0"/>
              <a:t>(</a:t>
            </a:r>
            <a:r>
              <a:rPr lang="en-US" altLang="zh-CN" sz="3600" b="1" dirty="0" err="1" smtClean="0"/>
              <a:t>str</a:t>
            </a:r>
            <a:r>
              <a:rPr lang="en-US" altLang="zh-CN" sz="3600" b="1" dirty="0" smtClean="0"/>
              <a:t>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8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8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4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smtClean="0"/>
              <a:t>字符数组的输入输出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2. </a:t>
            </a:r>
            <a:r>
              <a:rPr lang="zh-CN" altLang="en-US" sz="3600" b="1" dirty="0" smtClean="0">
                <a:solidFill>
                  <a:schemeClr val="accent6"/>
                </a:solidFill>
              </a:rPr>
              <a:t>整体</a:t>
            </a:r>
            <a:r>
              <a:rPr lang="zh-CN" altLang="en-US" sz="3600" b="1" dirty="0" smtClean="0"/>
              <a:t>输入输出</a:t>
            </a:r>
            <a:r>
              <a:rPr lang="en-US" altLang="zh-CN" sz="3600" b="1" dirty="0" smtClean="0"/>
              <a:t>:</a:t>
            </a:r>
            <a:r>
              <a:rPr lang="zh-CN" altLang="en-US" sz="3600" b="1" dirty="0" smtClean="0"/>
              <a:t>注意结束标记</a:t>
            </a:r>
            <a:r>
              <a:rPr lang="en-US" altLang="zh-CN" sz="3600" b="1" dirty="0" smtClean="0"/>
              <a:t>‘\0’</a:t>
            </a:r>
            <a:endParaRPr lang="zh-CN" altLang="en-US" sz="36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char </a:t>
            </a:r>
            <a:r>
              <a:rPr lang="en-US" altLang="zh-CN" sz="3600" b="1" dirty="0" err="1" smtClean="0"/>
              <a:t>str</a:t>
            </a:r>
            <a:r>
              <a:rPr lang="en-US" altLang="zh-CN" sz="3600" b="1" dirty="0" smtClean="0"/>
              <a:t>[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10</a:t>
            </a:r>
            <a:r>
              <a:rPr lang="en-US" altLang="zh-CN" sz="3600" b="1" dirty="0" smtClean="0"/>
              <a:t>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</a:t>
            </a:r>
            <a:r>
              <a:rPr lang="en-US" altLang="zh-CN" sz="3600" b="1" dirty="0" err="1" smtClean="0"/>
              <a:t>scanf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“</a:t>
            </a:r>
            <a:r>
              <a:rPr lang="en-US" altLang="zh-CN" sz="3600" b="1" dirty="0" smtClean="0"/>
              <a:t>%</a:t>
            </a:r>
            <a:r>
              <a:rPr lang="en-US" altLang="zh-CN" sz="3600" b="1" dirty="0" err="1" smtClean="0"/>
              <a:t>s”,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3600" b="1" dirty="0" smtClean="0"/>
              <a:t>);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//</a:t>
            </a:r>
            <a:r>
              <a:rPr lang="zh-CN" altLang="en-US" b="1" dirty="0" smtClean="0"/>
              <a:t>注意长度，自动增加</a:t>
            </a:r>
            <a:r>
              <a:rPr lang="en-US" altLang="zh-CN" b="1" dirty="0" smtClean="0"/>
              <a:t>‘\0’,   </a:t>
            </a:r>
            <a:r>
              <a:rPr lang="zh-CN" altLang="en-US" b="1" dirty="0" smtClean="0"/>
              <a:t>空格为分界符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</a:t>
            </a:r>
            <a:r>
              <a:rPr lang="en-US" altLang="zh-CN" sz="3600" b="1" dirty="0" err="1" smtClean="0"/>
              <a:t>printf</a:t>
            </a:r>
            <a:r>
              <a:rPr lang="en-US" altLang="zh-CN" sz="3600" b="1" dirty="0" smtClean="0"/>
              <a:t>(</a:t>
            </a:r>
            <a:r>
              <a:rPr lang="zh-CN" altLang="en-US" sz="3600" b="1" dirty="0" smtClean="0"/>
              <a:t>“</a:t>
            </a:r>
            <a:r>
              <a:rPr lang="en-US" altLang="zh-CN" sz="3600" b="1" dirty="0" smtClean="0"/>
              <a:t>%s\n”, </a:t>
            </a:r>
            <a:r>
              <a:rPr lang="en-US" altLang="zh-CN" sz="3600" b="1" dirty="0" err="1" smtClean="0"/>
              <a:t>str</a:t>
            </a:r>
            <a:r>
              <a:rPr lang="en-US" altLang="zh-CN" sz="3600" b="1" dirty="0" smtClean="0"/>
              <a:t>);// </a:t>
            </a:r>
            <a:r>
              <a:rPr lang="en-US" altLang="zh-CN" sz="3600" b="1" dirty="0" err="1" smtClean="0"/>
              <a:t>str</a:t>
            </a:r>
            <a:r>
              <a:rPr lang="zh-CN" altLang="en-US" sz="3600" b="1" dirty="0" smtClean="0"/>
              <a:t>必须有</a:t>
            </a:r>
            <a:r>
              <a:rPr lang="en-US" altLang="zh-CN" sz="3600" b="1" dirty="0" smtClean="0"/>
              <a:t>‘\0’</a:t>
            </a:r>
            <a:endParaRPr lang="zh-CN" altLang="en-US" sz="3600" b="1" dirty="0" smtClean="0"/>
          </a:p>
          <a:p>
            <a:pPr>
              <a:defRPr/>
            </a:pP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字符数组的输入输出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b="1" smtClean="0"/>
              <a:t>3 </a:t>
            </a:r>
            <a:r>
              <a:rPr lang="en-US" altLang="zh-CN" sz="3600" b="1" smtClean="0">
                <a:solidFill>
                  <a:srgbClr val="000000"/>
                </a:solidFill>
              </a:rPr>
              <a:t>gets</a:t>
            </a:r>
            <a:r>
              <a:rPr lang="zh-CN" altLang="en-US" sz="3600" b="1" smtClean="0"/>
              <a:t>函数输入一个字符串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		</a:t>
            </a:r>
            <a:r>
              <a:rPr lang="en-US" altLang="zh-CN" sz="3600" b="1" smtClean="0"/>
              <a:t>gets(</a:t>
            </a:r>
            <a:r>
              <a:rPr lang="zh-CN" altLang="en-US" sz="3600" b="1" smtClean="0"/>
              <a:t>字符数组名</a:t>
            </a:r>
            <a:r>
              <a:rPr lang="en-US" altLang="zh-CN" sz="3600" b="1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输入一个字符串</a:t>
            </a:r>
            <a:r>
              <a:rPr lang="en-US" altLang="zh-CN" sz="3600" b="1" smtClean="0"/>
              <a:t>(</a:t>
            </a:r>
            <a:r>
              <a:rPr lang="zh-CN" altLang="en-US" sz="3600" b="1" smtClean="0">
                <a:solidFill>
                  <a:srgbClr val="000000"/>
                </a:solidFill>
              </a:rPr>
              <a:t>以换行符结束</a:t>
            </a:r>
            <a:r>
              <a:rPr lang="en-US" altLang="zh-CN" sz="3600" b="1" smtClean="0"/>
              <a:t>)</a:t>
            </a:r>
            <a:r>
              <a:rPr lang="zh-CN" altLang="en-US" sz="3600" b="1" smtClean="0"/>
              <a:t>，存储到字符数组中</a:t>
            </a:r>
            <a:endParaRPr lang="en-US" altLang="zh-CN" sz="36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自动为这个字符串加上</a:t>
            </a:r>
            <a:r>
              <a:rPr lang="en-US" altLang="zh-CN" sz="3600" b="1" smtClean="0"/>
              <a:t>‘\0’</a:t>
            </a:r>
            <a:r>
              <a:rPr lang="zh-CN" altLang="en-US" sz="3600" b="1" smtClean="0"/>
              <a:t>结束标记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8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8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5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b="1" smtClean="0"/>
              <a:t>4 </a:t>
            </a:r>
            <a:r>
              <a:rPr lang="en-US" altLang="zh-CN" sz="3600" b="1" smtClean="0">
                <a:solidFill>
                  <a:srgbClr val="000000"/>
                </a:solidFill>
              </a:rPr>
              <a:t>puts</a:t>
            </a:r>
            <a:r>
              <a:rPr lang="zh-CN" altLang="en-US" sz="3600" b="1" smtClean="0"/>
              <a:t>函数输出一个字符串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          </a:t>
            </a:r>
            <a:r>
              <a:rPr lang="en-US" altLang="zh-CN" sz="3600" b="1" smtClean="0"/>
              <a:t>puts(</a:t>
            </a:r>
            <a:r>
              <a:rPr lang="zh-CN" altLang="en-US" sz="3600" b="1" smtClean="0"/>
              <a:t>字符数组名</a:t>
            </a:r>
            <a:r>
              <a:rPr lang="en-US" altLang="zh-CN" sz="3600" b="1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将一个字符串输出到终端</a:t>
            </a:r>
            <a:endParaRPr lang="en-US" altLang="zh-CN" sz="3600" b="1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3600" b="1" smtClean="0"/>
              <a:t>输出完后自动换行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/>
              <a:t>二维字符数组可以存放多个字符串</a:t>
            </a:r>
            <a:endParaRPr lang="en-US" altLang="zh-CN" sz="32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如</a:t>
            </a:r>
            <a:r>
              <a:rPr lang="en-US" altLang="zh-CN" sz="3200" b="1" dirty="0" smtClean="0"/>
              <a:t>:     char </a:t>
            </a:r>
            <a:r>
              <a:rPr lang="en-US" altLang="zh-CN" sz="3200" b="1" dirty="0" err="1" smtClean="0"/>
              <a:t>str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[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25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][80]</a:t>
            </a:r>
            <a:r>
              <a:rPr lang="en-US" altLang="zh-CN" sz="3200" b="1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代表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25</a:t>
            </a:r>
            <a:r>
              <a:rPr lang="zh-CN" altLang="en-US" sz="3200" b="1" dirty="0" smtClean="0"/>
              <a:t>个字符串</a:t>
            </a:r>
            <a:r>
              <a:rPr lang="en-US" altLang="zh-CN" sz="3200" b="1" dirty="0" smtClean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</a:t>
            </a:r>
            <a:r>
              <a:rPr lang="en-US" altLang="zh-CN" sz="3200" b="1" dirty="0" err="1" smtClean="0"/>
              <a:t>str</a:t>
            </a:r>
            <a:r>
              <a:rPr lang="en-US" altLang="zh-CN" sz="3200" b="1" dirty="0" smtClean="0"/>
              <a:t>[0]</a:t>
            </a:r>
            <a:r>
              <a:rPr lang="zh-CN" altLang="en-US" sz="3200" b="1" dirty="0" smtClean="0"/>
              <a:t>为存放第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个字符串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的一维数组名</a:t>
            </a:r>
            <a:r>
              <a:rPr lang="en-US" altLang="zh-CN" sz="32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</a:t>
            </a:r>
            <a:r>
              <a:rPr lang="en-US" altLang="zh-CN" sz="3200" b="1" dirty="0" err="1" smtClean="0"/>
              <a:t>str</a:t>
            </a:r>
            <a:r>
              <a:rPr lang="en-US" altLang="zh-CN" sz="3200" b="1" dirty="0" smtClean="0"/>
              <a:t>[24]</a:t>
            </a:r>
            <a:r>
              <a:rPr lang="zh-CN" altLang="en-US" sz="3200" b="1" dirty="0" smtClean="0"/>
              <a:t>为存放第</a:t>
            </a:r>
            <a:r>
              <a:rPr lang="en-US" altLang="zh-CN" sz="3200" b="1" dirty="0" smtClean="0"/>
              <a:t>25</a:t>
            </a:r>
            <a:r>
              <a:rPr lang="zh-CN" altLang="en-US" sz="3200" b="1" dirty="0" smtClean="0"/>
              <a:t>个字符串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的一维数组名</a:t>
            </a:r>
            <a:r>
              <a:rPr lang="en-US" altLang="zh-CN" sz="3200" b="1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</a:t>
            </a:r>
            <a:r>
              <a:rPr lang="en-US" altLang="zh-CN" sz="3200" b="1" dirty="0" err="1" smtClean="0"/>
              <a:t>str</a:t>
            </a:r>
            <a:r>
              <a:rPr lang="en-US" altLang="zh-CN" sz="3200" b="1" dirty="0" smtClean="0"/>
              <a:t>[0][0]</a:t>
            </a:r>
            <a:r>
              <a:rPr lang="zh-CN" altLang="en-US" sz="3200" b="1" dirty="0" smtClean="0"/>
              <a:t>为第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个字符串的第一个字符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一维数组的定义 </a:t>
            </a:r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类型定义符   数组名</a:t>
            </a:r>
            <a:r>
              <a:rPr lang="en-US" altLang="zh-CN" sz="3600" b="1" dirty="0" smtClean="0"/>
              <a:t>[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常量表达式</a:t>
            </a:r>
            <a:r>
              <a:rPr lang="en-US" altLang="zh-CN" sz="3600" b="1" dirty="0" smtClean="0"/>
              <a:t>];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如</a:t>
            </a:r>
            <a:r>
              <a:rPr lang="en-US" altLang="zh-CN" sz="3600" b="1" dirty="0" smtClean="0"/>
              <a:t>:        </a:t>
            </a:r>
            <a:r>
              <a:rPr lang="en-US" altLang="zh-CN" sz="3600" b="1" dirty="0" err="1" smtClean="0"/>
              <a:t>int</a:t>
            </a:r>
            <a:r>
              <a:rPr lang="en-US" altLang="zh-CN" sz="3600" b="1" dirty="0" smtClean="0"/>
              <a:t>   score[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10</a:t>
            </a:r>
            <a:r>
              <a:rPr lang="en-US" altLang="zh-CN" sz="3600" b="1" dirty="0" smtClean="0"/>
              <a:t>];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score</a:t>
            </a:r>
            <a:r>
              <a:rPr lang="zh-CN" altLang="en-US" sz="3600" b="1" dirty="0" smtClean="0"/>
              <a:t>数组包含有</a:t>
            </a:r>
            <a:r>
              <a:rPr lang="en-US" altLang="zh-CN" sz="3600" b="1" dirty="0" smtClean="0"/>
              <a:t>10</a:t>
            </a:r>
            <a:r>
              <a:rPr lang="zh-CN" altLang="en-US" sz="3600" b="1" dirty="0" smtClean="0"/>
              <a:t>个整型数据成员</a:t>
            </a:r>
          </a:p>
        </p:txBody>
      </p:sp>
      <p:sp>
        <p:nvSpPr>
          <p:cNvPr id="1432580" name="Rectangle 4"/>
          <p:cNvSpPr>
            <a:spLocks noChangeArrowheads="1"/>
          </p:cNvSpPr>
          <p:nvPr/>
        </p:nvSpPr>
        <p:spPr bwMode="auto">
          <a:xfrm>
            <a:off x="6372225" y="549275"/>
            <a:ext cx="22320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数组元素个数</a:t>
            </a:r>
          </a:p>
        </p:txBody>
      </p:sp>
      <p:sp>
        <p:nvSpPr>
          <p:cNvPr id="1432581" name="Line 5"/>
          <p:cNvSpPr>
            <a:spLocks noChangeShapeType="1"/>
          </p:cNvSpPr>
          <p:nvPr/>
        </p:nvSpPr>
        <p:spPr bwMode="auto">
          <a:xfrm flipV="1">
            <a:off x="5940425" y="1412875"/>
            <a:ext cx="863600" cy="10795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2579" grpId="0" build="p"/>
      <p:bldP spid="1432580" grpId="0"/>
      <p:bldP spid="143258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36525" y="1058863"/>
            <a:ext cx="9007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41325" y="1135063"/>
            <a:ext cx="832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782638" y="1182688"/>
            <a:ext cx="7910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合并两个字符串 </a:t>
            </a:r>
            <a:r>
              <a:rPr lang="en-US" altLang="zh-CN">
                <a:solidFill>
                  <a:schemeClr val="tx1"/>
                </a:solidFill>
              </a:rPr>
              <a:t>s1 s2</a:t>
            </a:r>
            <a:endParaRPr lang="en-US" altLang="zh-CN" sz="320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7848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  <a:buNone/>
            </a:pPr>
            <a:endParaRPr lang="zh-CN" altLang="en-US" sz="2800" b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16871" name="Rectangle 7"/>
          <p:cNvSpPr>
            <a:spLocks noChangeArrowheads="1"/>
          </p:cNvSpPr>
          <p:nvPr/>
        </p:nvSpPr>
        <p:spPr bwMode="auto">
          <a:xfrm>
            <a:off x="2052638" y="3500438"/>
            <a:ext cx="4606925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6872" name="Rectangle 8"/>
          <p:cNvSpPr>
            <a:spLocks noChangeArrowheads="1"/>
          </p:cNvSpPr>
          <p:nvPr/>
        </p:nvSpPr>
        <p:spPr bwMode="auto">
          <a:xfrm>
            <a:off x="2051050" y="4579938"/>
            <a:ext cx="2378075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6873" name="Line 9"/>
          <p:cNvSpPr>
            <a:spLocks noChangeShapeType="1"/>
          </p:cNvSpPr>
          <p:nvPr/>
        </p:nvSpPr>
        <p:spPr bwMode="auto">
          <a:xfrm>
            <a:off x="3714750" y="35004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874" name="Text Box 10"/>
          <p:cNvSpPr txBox="1">
            <a:spLocks noChangeArrowheads="1"/>
          </p:cNvSpPr>
          <p:nvPr/>
        </p:nvSpPr>
        <p:spPr bwMode="auto">
          <a:xfrm>
            <a:off x="1320800" y="3429000"/>
            <a:ext cx="1235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bg2"/>
                </a:solidFill>
              </a:rPr>
              <a:t>s1</a:t>
            </a:r>
          </a:p>
        </p:txBody>
      </p:sp>
      <p:sp>
        <p:nvSpPr>
          <p:cNvPr id="1316875" name="Text Box 11"/>
          <p:cNvSpPr txBox="1">
            <a:spLocks noChangeArrowheads="1"/>
          </p:cNvSpPr>
          <p:nvPr/>
        </p:nvSpPr>
        <p:spPr bwMode="auto">
          <a:xfrm>
            <a:off x="1379538" y="4505325"/>
            <a:ext cx="1104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bg2"/>
                </a:solidFill>
              </a:rPr>
              <a:t>s2</a:t>
            </a:r>
          </a:p>
        </p:txBody>
      </p:sp>
      <p:sp>
        <p:nvSpPr>
          <p:cNvPr id="1316878" name="Line 14"/>
          <p:cNvSpPr>
            <a:spLocks noChangeShapeType="1"/>
          </p:cNvSpPr>
          <p:nvPr/>
        </p:nvSpPr>
        <p:spPr bwMode="auto">
          <a:xfrm flipV="1">
            <a:off x="2051050" y="4000500"/>
            <a:ext cx="1663700" cy="581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6879" name="Line 15"/>
          <p:cNvSpPr>
            <a:spLocks noChangeShapeType="1"/>
          </p:cNvSpPr>
          <p:nvPr/>
        </p:nvSpPr>
        <p:spPr bwMode="auto">
          <a:xfrm flipV="1">
            <a:off x="4429125" y="4005263"/>
            <a:ext cx="2159000" cy="5667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1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1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1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1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1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1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871" grpId="0" animBg="1"/>
      <p:bldP spid="1316872" grpId="0" animBg="1"/>
      <p:bldP spid="1316873" grpId="0" animBg="1"/>
      <p:bldP spid="1316874" grpId="0"/>
      <p:bldP spid="1316875" grpId="0"/>
      <p:bldP spid="1316878" grpId="0" animBg="1"/>
      <p:bldP spid="131687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char s1[</a:t>
            </a:r>
            <a:r>
              <a:rPr lang="en-US" altLang="zh-CN" sz="3200" b="1" smtClean="0">
                <a:solidFill>
                  <a:srgbClr val="FF0000"/>
                </a:solidFill>
              </a:rPr>
              <a:t>50</a:t>
            </a:r>
            <a:r>
              <a:rPr lang="en-US" altLang="zh-CN" sz="3200" b="1" smtClean="0"/>
              <a:t>], s2[</a:t>
            </a:r>
            <a:r>
              <a:rPr lang="en-US" altLang="zh-CN" sz="3200" b="1" smtClean="0">
                <a:solidFill>
                  <a:srgbClr val="FF0000"/>
                </a:solidFill>
              </a:rPr>
              <a:t>20</a:t>
            </a:r>
            <a:r>
              <a:rPr lang="en-US" altLang="zh-CN" sz="3200" b="1" smtClean="0"/>
              <a:t>];     int i=0, j=0;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scanf(“%s%s”,s1,s2);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</a:t>
            </a:r>
            <a:r>
              <a:rPr lang="en-US" altLang="zh-CN" sz="3200" b="1" smtClean="0">
                <a:solidFill>
                  <a:srgbClr val="000000"/>
                </a:solidFill>
              </a:rPr>
              <a:t>while (s1[i]!=‘\0’)  i++;</a:t>
            </a:r>
            <a:r>
              <a:rPr lang="en-US" altLang="zh-CN" sz="3200" b="1" smtClean="0"/>
              <a:t>      /* s1</a:t>
            </a:r>
            <a:r>
              <a:rPr lang="zh-CN" altLang="en-US" sz="3200" b="1" smtClean="0"/>
              <a:t>的长度*</a:t>
            </a:r>
            <a:r>
              <a:rPr lang="en-US" altLang="zh-CN" sz="3200" b="1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do 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     s1[</a:t>
            </a:r>
            <a:r>
              <a:rPr lang="en-US" altLang="zh-CN" sz="3200" b="1" smtClean="0">
                <a:solidFill>
                  <a:srgbClr val="FF0000"/>
                </a:solidFill>
              </a:rPr>
              <a:t>i</a:t>
            </a:r>
            <a:r>
              <a:rPr lang="en-US" altLang="zh-CN" sz="3200" b="1" smtClean="0"/>
              <a:t>]=s2[</a:t>
            </a:r>
            <a:r>
              <a:rPr lang="en-US" altLang="zh-CN" sz="3200" b="1" smtClean="0">
                <a:solidFill>
                  <a:srgbClr val="FF0000"/>
                </a:solidFill>
              </a:rPr>
              <a:t>j</a:t>
            </a:r>
            <a:r>
              <a:rPr lang="en-US" altLang="zh-CN" sz="3200" b="1" smtClean="0"/>
              <a:t>];   /* s2</a:t>
            </a:r>
            <a:r>
              <a:rPr lang="zh-CN" altLang="en-US" sz="3200" b="1" smtClean="0"/>
              <a:t>的字符加到</a:t>
            </a:r>
            <a:r>
              <a:rPr lang="en-US" altLang="zh-CN" sz="3200" b="1" smtClean="0"/>
              <a:t>s1</a:t>
            </a:r>
            <a:r>
              <a:rPr lang="zh-CN" altLang="en-US" sz="3200" b="1" smtClean="0"/>
              <a:t>的后面*</a:t>
            </a:r>
            <a:r>
              <a:rPr lang="en-US" altLang="zh-CN" sz="3200" b="1" smtClean="0"/>
              <a:t>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     i++;  j++;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   }while (s2[</a:t>
            </a:r>
            <a:r>
              <a:rPr lang="en-US" altLang="zh-CN" sz="3200" b="1" smtClean="0">
                <a:solidFill>
                  <a:srgbClr val="000000"/>
                </a:solidFill>
              </a:rPr>
              <a:t>j-1</a:t>
            </a:r>
            <a:r>
              <a:rPr lang="en-US" altLang="zh-CN" sz="3200" b="1" smtClean="0"/>
              <a:t>]!=‘\0’);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smtClean="0"/>
              <a:t>    printf(“ %s\n”,s1);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9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61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smtClean="0"/>
              <a:t>4.3.3 </a:t>
            </a:r>
            <a:r>
              <a:rPr lang="zh-CN" altLang="en-US" sz="4800" smtClean="0"/>
              <a:t>与字符处理有关的函数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3600" b="1" smtClean="0"/>
              <a:t>1 </a:t>
            </a:r>
            <a:r>
              <a:rPr lang="zh-CN" altLang="en-US" sz="3600" b="1" smtClean="0"/>
              <a:t>字符串连接函数</a:t>
            </a:r>
            <a:r>
              <a:rPr lang="en-US" altLang="zh-CN" sz="3600" b="1" smtClean="0">
                <a:solidFill>
                  <a:srgbClr val="000000"/>
                </a:solidFill>
              </a:rPr>
              <a:t>strcat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strcat(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1,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）  或</a:t>
            </a:r>
            <a:endParaRPr lang="en-US" altLang="zh-CN" sz="3600" b="1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strcat(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1,</a:t>
            </a:r>
            <a:r>
              <a:rPr lang="zh-CN" altLang="en-US" sz="3600" b="1" smtClean="0"/>
              <a:t> 字符串常量</a:t>
            </a:r>
            <a:r>
              <a:rPr lang="en-US" altLang="zh-CN" sz="3600" b="1" smtClean="0"/>
              <a:t>)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3600" b="1" smtClean="0"/>
              <a:t>将字符数组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连接于字符数组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后面</a:t>
            </a:r>
            <a:endParaRPr lang="en-US" altLang="zh-CN" sz="3600" b="1" smtClean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char str1[20]=“This is a”;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3600" b="1" smtClean="0"/>
              <a:t>char str2[ ]=“string.”;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3600" b="1" smtClean="0"/>
              <a:t>printf(“%s”,</a:t>
            </a:r>
            <a:r>
              <a:rPr lang="en-US" altLang="zh-CN" sz="3600" b="1" smtClean="0">
                <a:solidFill>
                  <a:srgbClr val="000000"/>
                </a:solidFill>
              </a:rPr>
              <a:t>strcat(str1,str2)</a:t>
            </a:r>
            <a:r>
              <a:rPr lang="en-US" altLang="zh-CN" sz="3600" b="1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9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9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字符串拷贝函数</a:t>
            </a:r>
            <a:r>
              <a:rPr lang="en-US" altLang="zh-CN" smtClean="0">
                <a:solidFill>
                  <a:srgbClr val="000000"/>
                </a:solidFill>
              </a:rPr>
              <a:t>strcpy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b="1" smtClean="0"/>
              <a:t>strcpy(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1,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2)  </a:t>
            </a:r>
            <a:r>
              <a:rPr lang="zh-CN" altLang="en-US" sz="3600" b="1" smtClean="0"/>
              <a:t>或 </a:t>
            </a:r>
            <a:endParaRPr lang="en-US" altLang="zh-CN" sz="3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strcpy(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1,</a:t>
            </a:r>
            <a:r>
              <a:rPr lang="zh-CN" altLang="en-US" sz="3600" b="1" smtClean="0"/>
              <a:t>字符串常量</a:t>
            </a:r>
            <a:r>
              <a:rPr lang="en-US" altLang="zh-CN" sz="3600" b="1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将数组</a:t>
            </a:r>
            <a:r>
              <a:rPr lang="en-US" altLang="zh-CN" sz="3600" b="1" smtClean="0"/>
              <a:t>2 </a:t>
            </a:r>
            <a:r>
              <a:rPr lang="zh-CN" altLang="en-US" sz="3600" b="1" smtClean="0"/>
              <a:t>内容拷贝给数组</a:t>
            </a:r>
            <a:r>
              <a:rPr lang="en-US" altLang="zh-CN" sz="3600" b="1" smtClean="0"/>
              <a:t>1(</a:t>
            </a:r>
            <a:r>
              <a:rPr lang="zh-CN" altLang="en-US" sz="3600" b="1" smtClean="0"/>
              <a:t>替换数组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的内容</a:t>
            </a:r>
            <a:r>
              <a:rPr lang="en-US" altLang="zh-CN" sz="3600" b="1" smtClean="0"/>
              <a:t>)</a:t>
            </a:r>
            <a:endParaRPr lang="zh-CN" altLang="en-US" sz="36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 strcpy(str1,str2);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smtClean="0"/>
              <a:t>     strcpy(str1, “name”);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</a:t>
            </a:r>
            <a:r>
              <a:rPr lang="zh-CN" altLang="en-US" smtClean="0"/>
              <a:t>字符比较函数</a:t>
            </a:r>
            <a:r>
              <a:rPr lang="en-US" altLang="zh-CN" smtClean="0">
                <a:solidFill>
                  <a:srgbClr val="000000"/>
                </a:solidFill>
              </a:rPr>
              <a:t>strcmp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b="1" smtClean="0"/>
              <a:t>strcmp(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1,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2)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200" b="1" smtClean="0"/>
              <a:t>将两字符串的字符从左到右逐个进行比较</a:t>
            </a:r>
            <a:r>
              <a:rPr lang="en-US" altLang="zh-CN" sz="3200" b="1" smtClean="0"/>
              <a:t>.</a:t>
            </a:r>
            <a:r>
              <a:rPr lang="zh-CN" altLang="en-US" sz="3200" b="1" smtClean="0"/>
              <a:t>返回值为比较结果</a:t>
            </a:r>
            <a:endParaRPr lang="en-US" altLang="zh-CN" sz="32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smtClean="0"/>
              <a:t>      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1=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2   </a:t>
            </a:r>
            <a:r>
              <a:rPr lang="zh-CN" altLang="en-US" sz="3200" b="1" smtClean="0"/>
              <a:t>返回值为</a:t>
            </a:r>
            <a:r>
              <a:rPr lang="en-US" altLang="zh-CN" sz="3200" b="1" smtClean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smtClean="0"/>
              <a:t>      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1&gt;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2   </a:t>
            </a:r>
            <a:r>
              <a:rPr lang="zh-CN" altLang="en-US" sz="3200" b="1" smtClean="0"/>
              <a:t>返回值为</a:t>
            </a:r>
            <a:r>
              <a:rPr lang="zh-CN" altLang="en-US" sz="3200" b="1" smtClean="0">
                <a:solidFill>
                  <a:srgbClr val="000000"/>
                </a:solidFill>
              </a:rPr>
              <a:t>正数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   字符串</a:t>
            </a:r>
            <a:r>
              <a:rPr lang="en-US" altLang="zh-CN" sz="3200" b="1" smtClean="0"/>
              <a:t>1&lt;</a:t>
            </a:r>
            <a:r>
              <a:rPr lang="zh-CN" altLang="en-US" sz="3200" b="1" smtClean="0"/>
              <a:t>字符串</a:t>
            </a:r>
            <a:r>
              <a:rPr lang="en-US" altLang="zh-CN" sz="3200" b="1" smtClean="0"/>
              <a:t>2   </a:t>
            </a:r>
            <a:r>
              <a:rPr lang="zh-CN" altLang="en-US" sz="3200" b="1" smtClean="0"/>
              <a:t>返回值为</a:t>
            </a:r>
            <a:r>
              <a:rPr lang="zh-CN" altLang="en-US" sz="3200" b="1" smtClean="0">
                <a:solidFill>
                  <a:srgbClr val="000000"/>
                </a:solidFill>
              </a:rPr>
              <a:t>负数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如</a:t>
            </a:r>
            <a:r>
              <a:rPr lang="en-US" altLang="zh-CN" sz="3200" b="1" smtClean="0"/>
              <a:t>: i=strcmp(“chin</a:t>
            </a:r>
            <a:r>
              <a:rPr lang="en-US" altLang="zh-CN" sz="3200" b="1" smtClean="0">
                <a:solidFill>
                  <a:srgbClr val="FF0000"/>
                </a:solidFill>
              </a:rPr>
              <a:t>e</a:t>
            </a:r>
            <a:r>
              <a:rPr lang="en-US" altLang="zh-CN" sz="3200" b="1" smtClean="0"/>
              <a:t>se”, “chin</a:t>
            </a:r>
            <a:r>
              <a:rPr lang="en-US" altLang="zh-CN" sz="3200" b="1" smtClean="0">
                <a:solidFill>
                  <a:srgbClr val="FF0000"/>
                </a:solidFill>
              </a:rPr>
              <a:t>a</a:t>
            </a:r>
            <a:r>
              <a:rPr lang="en-US" altLang="zh-CN" sz="3200" b="1" smtClean="0"/>
              <a:t>”);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则</a:t>
            </a:r>
            <a:r>
              <a:rPr lang="en-US" altLang="zh-CN" sz="3200" b="1" smtClean="0"/>
              <a:t>: i</a:t>
            </a:r>
            <a:r>
              <a:rPr lang="zh-CN" altLang="en-US" sz="3200" b="1" smtClean="0"/>
              <a:t>等于</a:t>
            </a:r>
            <a:r>
              <a:rPr lang="en-US" altLang="zh-CN" sz="3200" b="1" smtClean="0"/>
              <a:t>4</a:t>
            </a:r>
            <a:endParaRPr lang="zh-CN" altLang="en-US"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9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1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测试字符串长度函数</a:t>
            </a:r>
            <a:r>
              <a:rPr lang="en-US" altLang="zh-CN" smtClean="0">
                <a:solidFill>
                  <a:srgbClr val="000000"/>
                </a:solidFill>
              </a:rPr>
              <a:t>strlen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strlen(</a:t>
            </a:r>
            <a:r>
              <a:rPr lang="zh-CN" altLang="en-US" sz="3600" b="1" smtClean="0"/>
              <a:t>字符数组</a:t>
            </a:r>
            <a:r>
              <a:rPr lang="en-US" altLang="zh-CN" sz="3600" b="1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  测试字符数组中字符串的</a:t>
            </a:r>
            <a:r>
              <a:rPr lang="zh-CN" altLang="en-US" sz="3600" b="1" smtClean="0">
                <a:solidFill>
                  <a:srgbClr val="000000"/>
                </a:solidFill>
              </a:rPr>
              <a:t>实际长度</a:t>
            </a:r>
            <a:endParaRPr lang="en-US" altLang="zh-CN" sz="3600" b="1" smtClean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   strlen(“CHENG DU”) ;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3200" b="1" dirty="0" smtClean="0"/>
              <a:t>例如：编写一个程序输入 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个人的姓名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200" b="1" dirty="0" smtClean="0"/>
              <a:t>   统计其中有多少个以“</a:t>
            </a:r>
            <a:r>
              <a:rPr lang="en-US" altLang="zh-CN" sz="3200" b="1" dirty="0" smtClean="0"/>
              <a:t>M”</a:t>
            </a:r>
            <a:r>
              <a:rPr lang="zh-CN" altLang="en-US" sz="3200" b="1" dirty="0" smtClean="0"/>
              <a:t>字母开头的名字，并把所有以“</a:t>
            </a:r>
            <a:r>
              <a:rPr lang="en-US" altLang="zh-CN" sz="3200" b="1" dirty="0" smtClean="0"/>
              <a:t>M”</a:t>
            </a:r>
            <a:r>
              <a:rPr lang="zh-CN" altLang="en-US" sz="3200" b="1" dirty="0" smtClean="0"/>
              <a:t>开头的姓名和</a:t>
            </a:r>
            <a:r>
              <a:rPr lang="zh-CN" altLang="en-US" sz="3200" b="1" dirty="0" smtClean="0">
                <a:solidFill>
                  <a:schemeClr val="accent6"/>
                </a:solidFill>
              </a:rPr>
              <a:t>最长的姓名</a:t>
            </a:r>
            <a:r>
              <a:rPr lang="zh-CN" altLang="en-US" sz="3200" b="1" dirty="0" smtClean="0"/>
              <a:t>显示出来。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 smtClean="0"/>
              <a:t>    char name[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20</a:t>
            </a:r>
            <a:r>
              <a:rPr lang="en-US" altLang="zh-CN" sz="3200" b="1" dirty="0" smtClean="0"/>
              <a:t>][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20</a:t>
            </a:r>
            <a:r>
              <a:rPr lang="en-US" altLang="zh-CN" sz="3200" b="1" dirty="0" smtClean="0"/>
              <a:t>],</a:t>
            </a:r>
            <a:r>
              <a:rPr lang="en-US" altLang="zh-CN" sz="3200" b="1" dirty="0" err="1" smtClean="0"/>
              <a:t>str</a:t>
            </a:r>
            <a:r>
              <a:rPr lang="en-US" altLang="zh-CN" sz="3200" b="1" dirty="0" smtClean="0"/>
              <a:t>[20];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 smtClean="0"/>
              <a:t>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i</a:t>
            </a:r>
            <a:r>
              <a:rPr lang="en-US" altLang="zh-CN" sz="3200" b="1" dirty="0" smtClean="0"/>
              <a:t>, k, number, </a:t>
            </a:r>
            <a:r>
              <a:rPr lang="en-US" altLang="zh-CN" sz="3200" b="1" dirty="0" err="1" smtClean="0"/>
              <a:t>len</a:t>
            </a:r>
            <a:r>
              <a:rPr lang="en-US" altLang="zh-CN" sz="3200" b="1" dirty="0" smtClean="0"/>
              <a:t>=0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count=0;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200" b="1" dirty="0" smtClean="0"/>
              <a:t>    </a:t>
            </a:r>
            <a:r>
              <a:rPr lang="en-US" altLang="zh-CN" sz="3200" b="1" dirty="0" err="1" smtClean="0"/>
              <a:t>scanf</a:t>
            </a:r>
            <a:r>
              <a:rPr lang="en-US" altLang="zh-CN" sz="3200" b="1" dirty="0" smtClean="0"/>
              <a:t>(”%</a:t>
            </a:r>
            <a:r>
              <a:rPr lang="en-US" altLang="zh-CN" sz="3200" b="1" dirty="0" err="1" smtClean="0"/>
              <a:t>d”,&amp;number</a:t>
            </a:r>
            <a:r>
              <a:rPr lang="en-US" altLang="zh-CN" sz="3200" b="1" dirty="0" smtClean="0"/>
              <a:t>);   </a:t>
            </a:r>
            <a:endParaRPr lang="zh-CN" alt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for (i=0;i&lt;number;i++)    </a:t>
            </a:r>
            <a:r>
              <a:rPr lang="en-US" altLang="zh-CN" b="1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scanf(“ %s”,</a:t>
            </a:r>
            <a:r>
              <a:rPr lang="en-US" altLang="zh-CN" b="1" smtClean="0">
                <a:solidFill>
                  <a:srgbClr val="000000"/>
                </a:solidFill>
              </a:rPr>
              <a:t>name[i]</a:t>
            </a:r>
            <a:r>
              <a:rPr lang="en-US" altLang="zh-CN" b="1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k=strlen(name[i]);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if (len&lt;k) {   len=k;  strcpy(str,name[i]);  }  </a:t>
            </a:r>
            <a:r>
              <a:rPr lang="en-US" altLang="zh-CN" b="1" smtClean="0">
                <a:solidFill>
                  <a:srgbClr val="000000"/>
                </a:solidFill>
              </a:rPr>
              <a:t>} </a:t>
            </a:r>
            <a:r>
              <a:rPr lang="en-US" altLang="zh-CN" b="1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for (i=0;i&lt;number;i++)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if(</a:t>
            </a:r>
            <a:r>
              <a:rPr lang="en-US" altLang="zh-CN" b="1" smtClean="0">
                <a:solidFill>
                  <a:srgbClr val="000000"/>
                </a:solidFill>
              </a:rPr>
              <a:t>name[i][0]</a:t>
            </a:r>
            <a:r>
              <a:rPr lang="en-US" altLang="zh-CN" b="1" smtClean="0"/>
              <a:t>==‘M’)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{  count++;    printf(”%d\n”,name[i]);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printf(</a:t>
            </a:r>
            <a:r>
              <a:rPr lang="en-US" altLang="zh-CN" b="1" smtClean="0">
                <a:solidFill>
                  <a:srgbClr val="000000"/>
                </a:solidFill>
              </a:rPr>
              <a:t>… </a:t>
            </a:r>
            <a:r>
              <a:rPr lang="en-US" altLang="zh-CN" b="1" smtClean="0"/>
              <a:t>,count);  printf(</a:t>
            </a:r>
            <a:r>
              <a:rPr lang="en-US" altLang="zh-CN" b="1" smtClean="0">
                <a:solidFill>
                  <a:srgbClr val="000000"/>
                </a:solidFill>
              </a:rPr>
              <a:t>… </a:t>
            </a:r>
            <a:r>
              <a:rPr lang="en-US" altLang="zh-CN" b="1" smtClean="0"/>
              <a:t>,str);</a:t>
            </a:r>
            <a:endParaRPr lang="zh-CN" altLang="en-US" b="1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156325" y="1341438"/>
            <a:ext cx="2376488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</a:rPr>
              <a:t>两次循环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V="1">
            <a:off x="1765300" y="1916113"/>
            <a:ext cx="4319588" cy="5048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V="1">
            <a:off x="1690688" y="1989138"/>
            <a:ext cx="4465637" cy="21605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8" grpId="0"/>
      <p:bldP spid="67589" grpId="0" animBg="1"/>
      <p:bldP spid="67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0" smtClean="0">
                <a:solidFill>
                  <a:srgbClr val="000000"/>
                </a:solidFill>
              </a:rPr>
              <a:t>如果有多个最长的姓名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b="1" smtClean="0">
                <a:solidFill>
                  <a:srgbClr val="000000"/>
                </a:solidFill>
              </a:rPr>
              <a:t>找到的是第一个最长姓名</a:t>
            </a:r>
          </a:p>
          <a:p>
            <a:r>
              <a:rPr lang="en-US" altLang="zh-CN" sz="3600" b="1" smtClean="0"/>
              <a:t>if (</a:t>
            </a:r>
            <a:r>
              <a:rPr lang="en-US" altLang="zh-CN" sz="3600" b="1" smtClean="0">
                <a:solidFill>
                  <a:schemeClr val="accent2"/>
                </a:solidFill>
              </a:rPr>
              <a:t>len&lt;k</a:t>
            </a:r>
            <a:r>
              <a:rPr lang="en-US" altLang="zh-CN" sz="3600" b="1" smtClean="0"/>
              <a:t>)    </a:t>
            </a:r>
            <a:r>
              <a:rPr lang="zh-CN" altLang="en-US" sz="3600" b="1" smtClean="0"/>
              <a:t>改为  </a:t>
            </a:r>
            <a:r>
              <a:rPr lang="en-US" altLang="zh-CN" sz="3600" b="1" smtClean="0"/>
              <a:t>if (</a:t>
            </a:r>
            <a:r>
              <a:rPr lang="en-US" altLang="zh-CN" sz="3600" b="1" smtClean="0">
                <a:solidFill>
                  <a:schemeClr val="accent2"/>
                </a:solidFill>
              </a:rPr>
              <a:t>len&lt;</a:t>
            </a:r>
            <a:r>
              <a:rPr lang="en-US" altLang="zh-CN" sz="3600" b="1" smtClean="0">
                <a:solidFill>
                  <a:srgbClr val="FF0000"/>
                </a:solidFill>
              </a:rPr>
              <a:t>=</a:t>
            </a:r>
            <a:r>
              <a:rPr lang="en-US" altLang="zh-CN" sz="3600" b="1" smtClean="0">
                <a:solidFill>
                  <a:schemeClr val="accent2"/>
                </a:solidFill>
              </a:rPr>
              <a:t>k</a:t>
            </a:r>
            <a:r>
              <a:rPr lang="en-US" altLang="zh-CN" sz="3600" b="1" smtClean="0"/>
              <a:t>)  </a:t>
            </a:r>
            <a:r>
              <a:rPr lang="zh-CN" altLang="en-US" sz="3600" b="1" smtClean="0"/>
              <a:t>则？</a:t>
            </a:r>
          </a:p>
          <a:p>
            <a:r>
              <a:rPr lang="zh-CN" altLang="en-US" sz="3600" b="1" smtClean="0">
                <a:solidFill>
                  <a:srgbClr val="000000"/>
                </a:solidFill>
              </a:rPr>
              <a:t>如果需要保存所有的最长姓名，则？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4.3.4 </a:t>
            </a:r>
            <a:r>
              <a:rPr lang="zh-CN" altLang="en-US" smtClean="0"/>
              <a:t>字符串应用举例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4.6  A</a:t>
            </a:r>
            <a:r>
              <a:rPr lang="zh-CN" altLang="en-US" sz="3200" b="1" dirty="0" smtClean="0"/>
              <a:t>与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常使用电报联系，为了保密，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B</a:t>
            </a:r>
            <a:r>
              <a:rPr lang="zh-CN" altLang="en-US" sz="3200" b="1" dirty="0" smtClean="0"/>
              <a:t>之间约定的英文加密规律为：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b="1" dirty="0" smtClean="0"/>
              <a:t>排序：</a:t>
            </a:r>
            <a:r>
              <a:rPr lang="en-US" altLang="zh-CN" sz="3200" b="1" dirty="0" err="1" smtClean="0"/>
              <a:t>a,b,c,d</a:t>
            </a:r>
            <a:r>
              <a:rPr lang="en-US" altLang="zh-CN" sz="3200" b="1" dirty="0" smtClean="0"/>
              <a:t>…</a:t>
            </a:r>
            <a:r>
              <a:rPr lang="en-US" altLang="zh-CN" sz="3200" b="1" dirty="0" err="1" smtClean="0"/>
              <a:t>z,A,B,C</a:t>
            </a:r>
            <a:r>
              <a:rPr lang="en-US" altLang="zh-CN" sz="3200" b="1" dirty="0" smtClean="0"/>
              <a:t>,…Z</a:t>
            </a:r>
            <a:r>
              <a:rPr lang="zh-CN" altLang="en-US" sz="3200" b="1" dirty="0" smtClean="0"/>
              <a:t>，依次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编号</a:t>
            </a:r>
            <a:r>
              <a:rPr lang="zh-CN" altLang="en-US" sz="3200" b="1" dirty="0" smtClean="0"/>
              <a:t>为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…52</a:t>
            </a:r>
            <a:r>
              <a:rPr lang="zh-CN" altLang="en-US" sz="3200" b="1" dirty="0" smtClean="0"/>
              <a:t>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b="1" dirty="0" smtClean="0"/>
              <a:t>加密：将一个字母转为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序号</a:t>
            </a:r>
            <a:r>
              <a:rPr lang="zh-CN" altLang="en-US" sz="3200" b="1" dirty="0" smtClean="0"/>
              <a:t>为这个字母的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倍的序号对应的字符，如果序号的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倍超过了</a:t>
            </a:r>
            <a:r>
              <a:rPr lang="en-US" altLang="zh-CN" sz="3200" b="1" dirty="0" smtClean="0"/>
              <a:t>52</a:t>
            </a:r>
            <a:r>
              <a:rPr lang="zh-CN" altLang="en-US" sz="3200" b="1" dirty="0" smtClean="0"/>
              <a:t>，则进行取余运算，以对应相应的字母。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4594225" cy="3733800"/>
          </a:xfrm>
        </p:spPr>
        <p:txBody>
          <a:bodyPr/>
          <a:lstStyle/>
          <a:p>
            <a:pPr eaLnBrk="1" hangingPunct="1"/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语言中数组元素是由数组下标的索引值进行标注的。第一个元素的索引值是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。</a:t>
            </a:r>
          </a:p>
          <a:p>
            <a:pPr eaLnBrk="1" hangingPunct="1"/>
            <a:r>
              <a:rPr lang="zh-CN" altLang="en-US" sz="2400" b="1" dirty="0" smtClean="0"/>
              <a:t>  图中</a:t>
            </a:r>
            <a:r>
              <a:rPr lang="en-US" altLang="zh-CN" sz="2400" b="1" dirty="0" smtClean="0"/>
              <a:t>add</a:t>
            </a:r>
            <a:r>
              <a:rPr lang="zh-CN" altLang="en-US" sz="2400" b="1" dirty="0" smtClean="0"/>
              <a:t>代表数组第一个元素在内存中的位置，由于数组元素均是</a:t>
            </a:r>
            <a:r>
              <a:rPr lang="en-US" altLang="zh-CN" sz="2400" b="1" dirty="0" err="1" smtClean="0"/>
              <a:t>int</a:t>
            </a:r>
            <a:r>
              <a:rPr lang="zh-CN" altLang="en-US" sz="2400" b="1" dirty="0" smtClean="0"/>
              <a:t>型，假设，每个数组元素都占用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字节，数组</a:t>
            </a:r>
            <a:r>
              <a:rPr lang="en-US" altLang="zh-CN" sz="2400" b="1" dirty="0" smtClean="0"/>
              <a:t>score</a:t>
            </a:r>
            <a:r>
              <a:rPr lang="zh-CN" altLang="en-US" sz="2400" b="1" dirty="0" smtClean="0"/>
              <a:t>共占用</a:t>
            </a:r>
            <a:r>
              <a:rPr lang="en-US" altLang="zh-CN" sz="2400" b="1" dirty="0" smtClean="0"/>
              <a:t>40</a:t>
            </a:r>
            <a:r>
              <a:rPr lang="zh-CN" altLang="en-US" sz="2400" b="1" dirty="0" smtClean="0"/>
              <a:t>字节的内存空间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按照字节编址</a:t>
            </a:r>
            <a:r>
              <a:rPr lang="en-US" altLang="zh-CN" sz="2400" b="1" dirty="0" smtClean="0"/>
              <a:t>)</a:t>
            </a:r>
          </a:p>
        </p:txBody>
      </p:sp>
      <p:pic>
        <p:nvPicPr>
          <p:cNvPr id="13578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1325" y="765175"/>
            <a:ext cx="29384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82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例如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zh-CN" altLang="en-US" sz="3200" b="1" smtClean="0"/>
              <a:t>   </a:t>
            </a:r>
            <a:r>
              <a:rPr lang="zh-CN" altLang="en-US" sz="3600" b="1" smtClean="0"/>
              <a:t>字母</a:t>
            </a:r>
            <a:r>
              <a:rPr lang="en-US" altLang="zh-CN" sz="3600" b="1" smtClean="0"/>
              <a:t>a</a:t>
            </a:r>
            <a:r>
              <a:rPr lang="zh-CN" altLang="en-US" sz="3600" b="1" smtClean="0"/>
              <a:t>的序号为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，转换为</a:t>
            </a:r>
            <a:r>
              <a:rPr lang="en-US" altLang="zh-CN" sz="3600" b="1" smtClean="0"/>
              <a:t>c</a:t>
            </a:r>
            <a:endParaRPr lang="zh-CN" altLang="en-US" sz="36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zh-CN" altLang="en-US" sz="3600" b="1" smtClean="0"/>
              <a:t>   字母</a:t>
            </a:r>
            <a:r>
              <a:rPr lang="en-US" altLang="zh-CN" sz="3600" b="1" smtClean="0"/>
              <a:t>b</a:t>
            </a:r>
            <a:r>
              <a:rPr lang="zh-CN" altLang="en-US" sz="3600" b="1" smtClean="0"/>
              <a:t>的序号为</a:t>
            </a:r>
            <a:r>
              <a:rPr lang="en-US" altLang="zh-CN" sz="3600" b="1" smtClean="0"/>
              <a:t>2</a:t>
            </a:r>
            <a:r>
              <a:rPr lang="zh-CN" altLang="en-US" sz="3600" b="1" smtClean="0"/>
              <a:t>，转换为</a:t>
            </a:r>
            <a:r>
              <a:rPr lang="en-US" altLang="zh-CN" sz="3600" b="1" smtClean="0"/>
              <a:t>f</a:t>
            </a:r>
            <a:endParaRPr lang="zh-CN" altLang="en-US" sz="36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zh-CN" altLang="en-US" sz="3600" b="1" smtClean="0"/>
              <a:t>   字母</a:t>
            </a:r>
            <a:r>
              <a:rPr lang="en-US" altLang="zh-CN" sz="3600" b="1" smtClean="0"/>
              <a:t>A</a:t>
            </a:r>
            <a:r>
              <a:rPr lang="zh-CN" altLang="en-US" sz="3600" b="1" smtClean="0"/>
              <a:t>的序号为</a:t>
            </a:r>
            <a:r>
              <a:rPr lang="en-US" altLang="zh-CN" sz="3600" b="1" smtClean="0"/>
              <a:t>27</a:t>
            </a:r>
            <a:r>
              <a:rPr lang="zh-CN" altLang="en-US" sz="3600" b="1" smtClean="0"/>
              <a:t>，转换序号为</a:t>
            </a:r>
            <a:r>
              <a:rPr lang="en-US" altLang="zh-CN" sz="3600" b="1" smtClean="0"/>
              <a:t>27*3%52=19</a:t>
            </a:r>
            <a:r>
              <a:rPr lang="zh-CN" altLang="en-US" sz="3600" b="1" smtClean="0"/>
              <a:t>的字母，即字母</a:t>
            </a:r>
            <a:r>
              <a:rPr lang="en-US" altLang="zh-CN" sz="3600" b="1" smtClean="0"/>
              <a:t>s</a:t>
            </a:r>
            <a:endParaRPr lang="zh-CN" altLang="en-US" sz="36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zh-CN" altLang="en-US" sz="3600" b="1" smtClean="0"/>
              <a:t>   </a:t>
            </a:r>
            <a:r>
              <a:rPr lang="zh-CN" altLang="en-US" sz="3600" b="1" smtClean="0">
                <a:solidFill>
                  <a:srgbClr val="FF0000"/>
                </a:solidFill>
              </a:rPr>
              <a:t>字母</a:t>
            </a:r>
            <a:r>
              <a:rPr lang="en-US" altLang="zh-CN" sz="3600" b="1" smtClean="0">
                <a:solidFill>
                  <a:srgbClr val="FF0000"/>
                </a:solidFill>
              </a:rPr>
              <a:t>Z  </a:t>
            </a:r>
            <a:r>
              <a:rPr lang="zh-CN" altLang="en-US" sz="3600" b="1" smtClean="0">
                <a:solidFill>
                  <a:srgbClr val="FF0000"/>
                </a:solidFill>
              </a:rPr>
              <a:t>？</a:t>
            </a:r>
            <a:endParaRPr lang="en-US" altLang="zh-CN" sz="3600" b="1" smtClean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tabLst>
                <a:tab pos="4572000" algn="l"/>
              </a:tabLst>
            </a:pPr>
            <a:r>
              <a:rPr lang="en-US" altLang="zh-CN" sz="3600" b="1" smtClean="0">
                <a:solidFill>
                  <a:srgbClr val="000000"/>
                </a:solidFill>
              </a:rPr>
              <a:t>      </a:t>
            </a:r>
            <a:r>
              <a:rPr lang="zh-CN" altLang="en-US" sz="3600" b="1" smtClean="0">
                <a:solidFill>
                  <a:srgbClr val="000000"/>
                </a:solidFill>
              </a:rPr>
              <a:t>依然转为字母</a:t>
            </a:r>
            <a:r>
              <a:rPr lang="en-US" altLang="zh-CN" sz="3600" b="1" smtClean="0">
                <a:solidFill>
                  <a:srgbClr val="000000"/>
                </a:solidFill>
              </a:rPr>
              <a:t>Z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算法分析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3600" b="1" dirty="0" smtClean="0"/>
              <a:t>从键盘输入明文，再依次将明文的各字符按规律转换即可。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600" b="1" dirty="0" smtClean="0"/>
              <a:t>要将明文的一个字符</a:t>
            </a:r>
            <a:r>
              <a:rPr lang="en-US" altLang="zh-CN" sz="3600" b="1" dirty="0" err="1" smtClean="0"/>
              <a:t>ch</a:t>
            </a:r>
            <a:r>
              <a:rPr lang="zh-CN" altLang="en-US" sz="3600" b="1" dirty="0" smtClean="0"/>
              <a:t>进行转换，首先需得到明文字符</a:t>
            </a:r>
            <a:r>
              <a:rPr lang="en-US" altLang="zh-CN" sz="3600" b="1" dirty="0" err="1" smtClean="0"/>
              <a:t>ch</a:t>
            </a:r>
            <a:r>
              <a:rPr lang="zh-CN" altLang="en-US" sz="3600" b="1" dirty="0" smtClean="0"/>
              <a:t>的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序号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:</a:t>
            </a:r>
            <a:r>
              <a:rPr lang="en-US" altLang="zh-CN" sz="3600" b="1" dirty="0" err="1" smtClean="0">
                <a:solidFill>
                  <a:srgbClr val="000000"/>
                </a:solidFill>
              </a:rPr>
              <a:t>num</a:t>
            </a:r>
            <a:endParaRPr lang="en-US" altLang="zh-CN" sz="3600" b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3600" b="1" dirty="0" err="1" smtClean="0"/>
              <a:t>ch</a:t>
            </a:r>
            <a:r>
              <a:rPr lang="zh-CN" altLang="en-US" sz="3600" b="1" dirty="0" smtClean="0"/>
              <a:t>为小写字母，其序号为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 ‘a’+1</a:t>
            </a:r>
            <a:r>
              <a:rPr lang="zh-CN" altLang="en-US" sz="3600" b="1" dirty="0" smtClean="0"/>
              <a:t>；</a:t>
            </a:r>
            <a:endParaRPr lang="en-US" altLang="zh-CN" sz="3600" b="1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sz="3600" b="1" dirty="0" smtClean="0"/>
              <a:t>如为大写字母，序号为：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 ‘A’+27</a:t>
            </a:r>
            <a:endParaRPr lang="zh-CN" altLang="en-US" sz="36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加密：如果</a:t>
            </a:r>
            <a:r>
              <a:rPr lang="en-US" altLang="zh-CN" dirty="0" smtClean="0"/>
              <a:t>num</a:t>
            </a:r>
            <a:r>
              <a:rPr lang="zh-CN" altLang="en-US" dirty="0" smtClean="0"/>
              <a:t>*</a:t>
            </a:r>
            <a:r>
              <a:rPr lang="en-US" altLang="zh-CN" dirty="0" smtClean="0"/>
              <a:t>3%52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num</a:t>
            </a:r>
            <a:endParaRPr lang="zh-CN" altLang="en-US" dirty="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在</a:t>
            </a: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到</a:t>
            </a:r>
            <a:r>
              <a:rPr lang="en-US" altLang="zh-CN" sz="3600" b="1" dirty="0" smtClean="0"/>
              <a:t>26</a:t>
            </a:r>
            <a:r>
              <a:rPr lang="zh-CN" altLang="en-US" sz="3600" b="1" dirty="0" smtClean="0"/>
              <a:t>之间，加密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字符</a:t>
            </a:r>
            <a:r>
              <a:rPr lang="zh-CN" altLang="en-US" sz="3600" b="1" dirty="0" smtClean="0"/>
              <a:t>为</a:t>
            </a:r>
            <a:endParaRPr lang="en-US" altLang="zh-CN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            num+‘a’-</a:t>
            </a:r>
            <a:r>
              <a:rPr lang="en-US" altLang="zh-CN" sz="3600" b="1" dirty="0" smtClean="0"/>
              <a:t>1</a:t>
            </a:r>
            <a:endParaRPr lang="en-US" altLang="zh-CN" sz="3600" b="1" dirty="0" smtClean="0"/>
          </a:p>
          <a:p>
            <a:pPr eaLnBrk="1" hangingPunct="1"/>
            <a:r>
              <a:rPr lang="zh-CN" altLang="en-US" sz="3600" b="1" dirty="0" smtClean="0"/>
              <a:t>在</a:t>
            </a:r>
            <a:r>
              <a:rPr lang="en-US" altLang="zh-CN" sz="3600" b="1" dirty="0" smtClean="0"/>
              <a:t>27</a:t>
            </a:r>
            <a:r>
              <a:rPr lang="zh-CN" altLang="en-US" sz="3600" b="1" dirty="0" smtClean="0"/>
              <a:t>到</a:t>
            </a:r>
            <a:r>
              <a:rPr lang="en-US" altLang="zh-CN" sz="3600" b="1" dirty="0" smtClean="0"/>
              <a:t>51</a:t>
            </a:r>
            <a:r>
              <a:rPr lang="zh-CN" altLang="en-US" sz="3600" b="1" dirty="0" smtClean="0"/>
              <a:t>之间</a:t>
            </a:r>
            <a:r>
              <a:rPr lang="zh-CN" altLang="en-US" sz="3600" b="1" dirty="0" smtClean="0"/>
              <a:t>，加密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字符</a:t>
            </a:r>
            <a:r>
              <a:rPr lang="zh-CN" altLang="en-US" sz="3600" b="1" dirty="0" smtClean="0"/>
              <a:t>为</a:t>
            </a:r>
            <a:endParaRPr lang="en-US" altLang="zh-CN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            num+'A'-27</a:t>
            </a:r>
            <a:endParaRPr lang="zh-CN" altLang="en-US" sz="3600" b="1" dirty="0" smtClean="0"/>
          </a:p>
          <a:p>
            <a:pPr eaLnBrk="1" hangingPunct="1"/>
            <a:r>
              <a:rPr lang="zh-CN" altLang="en-US" sz="3600" b="1" dirty="0" smtClean="0"/>
              <a:t>将明文的字符依次按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规律</a:t>
            </a:r>
            <a:r>
              <a:rPr lang="zh-CN" altLang="en-US" sz="3600" b="1" dirty="0" smtClean="0"/>
              <a:t>转换便可到密文</a:t>
            </a:r>
            <a:r>
              <a:rPr lang="en-US" altLang="zh-CN" sz="3600" b="1" dirty="0" smtClean="0"/>
              <a:t>,</a:t>
            </a:r>
            <a:r>
              <a:rPr lang="zh-CN" altLang="en-US" sz="3600" b="1" dirty="0" smtClean="0"/>
              <a:t>最后为密文字符串加上结束标志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char str1[200]; 	// </a:t>
            </a:r>
            <a:r>
              <a:rPr lang="zh-CN" altLang="en-US" b="1" dirty="0" smtClean="0"/>
              <a:t>用于存储明文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char str2[200]; 	// </a:t>
            </a:r>
            <a:r>
              <a:rPr lang="zh-CN" altLang="en-US" b="1" dirty="0" smtClean="0"/>
              <a:t>用于存储密文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num, </a:t>
            </a:r>
            <a:r>
              <a:rPr lang="en-US" altLang="zh-CN" b="1" dirty="0" err="1" smtClean="0"/>
              <a:t>i,len</a:t>
            </a:r>
            <a:r>
              <a:rPr lang="en-US" altLang="zh-CN" b="1" dirty="0" smtClean="0"/>
              <a:t>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	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</a:t>
            </a:r>
            <a:r>
              <a:rPr lang="zh-CN" altLang="en-US" b="1" dirty="0" smtClean="0"/>
              <a:t>请输入明文：</a:t>
            </a:r>
            <a:r>
              <a:rPr lang="en-US" altLang="zh-CN" b="1" dirty="0" smtClean="0"/>
              <a:t>");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smtClean="0">
                <a:solidFill>
                  <a:srgbClr val="000000"/>
                </a:solidFill>
              </a:rPr>
              <a:t>gets(str1);	</a:t>
            </a:r>
            <a:r>
              <a:rPr lang="en-US" altLang="zh-CN" b="1" dirty="0" smtClean="0"/>
              <a:t>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len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strlen</a:t>
            </a:r>
            <a:r>
              <a:rPr lang="en-US" altLang="zh-CN" b="1" dirty="0" smtClean="0"/>
              <a:t>(str1);				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200" smtClean="0"/>
              <a:t>   </a:t>
            </a:r>
            <a:r>
              <a:rPr lang="en-US" altLang="zh-CN" b="1" smtClean="0"/>
              <a:t>for (i=0;i&lt;len;i++) 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</a:t>
            </a:r>
            <a:r>
              <a:rPr lang="en-US" altLang="zh-CN" b="1" smtClean="0">
                <a:solidFill>
                  <a:srgbClr val="000000"/>
                </a:solidFill>
              </a:rPr>
              <a:t>num= </a:t>
            </a:r>
            <a:r>
              <a:rPr lang="en-US" altLang="zh-CN" b="1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b="1" smtClean="0">
                <a:solidFill>
                  <a:srgbClr val="000000"/>
                </a:solidFill>
              </a:rPr>
              <a:t>1;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if (str1[i]&lt;='z'&amp;&amp;str1[i]&gt;='a')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	   { num = str1[i]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'a'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        </a:t>
            </a:r>
            <a:r>
              <a:rPr lang="en-US" altLang="zh-CN" b="1" smtClean="0">
                <a:solidFill>
                  <a:srgbClr val="000000"/>
                </a:solidFill>
              </a:rPr>
              <a:t>num = num*3%52;</a:t>
            </a:r>
            <a:r>
              <a:rPr lang="en-US" altLang="zh-CN" b="1" smtClean="0"/>
              <a:t>		</a:t>
            </a:r>
            <a:r>
              <a:rPr lang="zh-CN" altLang="en-US" b="1" smtClean="0"/>
              <a:t>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  	else if(str1[i]&lt;='Z'&amp;&amp;str1[i]&gt;='A')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/>
              <a:t> 	   { num = str1[i] </a:t>
            </a:r>
            <a:r>
              <a:rPr lang="en-US" altLang="zh-CN" b="1" smtClean="0">
                <a:sym typeface="Symbol" pitchFamily="18" charset="2"/>
              </a:rPr>
              <a:t></a:t>
            </a:r>
            <a:r>
              <a:rPr lang="en-US" altLang="zh-CN" b="1" smtClean="0"/>
              <a:t> 'A' + 27;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          num = num*3%52;</a:t>
            </a:r>
            <a:r>
              <a:rPr lang="en-US" altLang="zh-CN" b="1" smtClean="0"/>
              <a:t>   }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15125" y="2786063"/>
            <a:ext cx="1571625" cy="92868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342900" indent="-342900" algn="l">
              <a:buFont typeface="Wingdings" pitchFamily="2" charset="2"/>
              <a:buNone/>
            </a:pPr>
            <a:r>
              <a:rPr lang="zh-CN" altLang="en-US"/>
              <a:t>作用？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928938" y="3000375"/>
            <a:ext cx="371475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build="p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/>
              <a:t>            </a:t>
            </a:r>
            <a:r>
              <a:rPr lang="en-US" altLang="zh-CN" sz="2400" b="1" dirty="0" smtClean="0"/>
              <a:t>if (</a:t>
            </a:r>
            <a:r>
              <a:rPr lang="en-US" altLang="zh-CN" sz="2400" b="1" dirty="0" err="1" smtClean="0"/>
              <a:t>num</a:t>
            </a:r>
            <a:r>
              <a:rPr lang="en-US" altLang="zh-CN" sz="2400" b="1" dirty="0" smtClean="0"/>
              <a:t>&gt;=1&amp;&amp;</a:t>
            </a:r>
            <a:r>
              <a:rPr lang="en-US" altLang="zh-CN" sz="2400" b="1" dirty="0" smtClean="0"/>
              <a:t>num&lt;=26)   // </a:t>
            </a:r>
            <a:r>
              <a:rPr lang="zh-CN" altLang="en-US" sz="2400" b="1" dirty="0" smtClean="0"/>
              <a:t>密文为小写字母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	     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str2[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] = num + 'a' 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	     else if (num&gt;=27&amp;&amp;num&lt;=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51</a:t>
            </a:r>
            <a:r>
              <a:rPr lang="en-US" altLang="zh-CN" sz="2400" b="1" dirty="0" smtClean="0"/>
              <a:t>)  // </a:t>
            </a:r>
            <a:r>
              <a:rPr lang="zh-CN" altLang="en-US" sz="2400" b="1" dirty="0" smtClean="0"/>
              <a:t>密文为大写字母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	     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str2[</a:t>
            </a:r>
            <a:r>
              <a:rPr lang="en-US" altLang="zh-CN" sz="24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] = num + 'A' </a:t>
            </a:r>
            <a:r>
              <a:rPr lang="en-US" altLang="zh-CN" sz="24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27;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	     else if (num==0)	// </a:t>
            </a:r>
            <a:r>
              <a:rPr lang="zh-CN" altLang="en-US" sz="2400" b="1" dirty="0" smtClean="0"/>
              <a:t>如果明文为字母</a:t>
            </a:r>
            <a:r>
              <a:rPr lang="en-US" altLang="zh-CN" sz="2400" b="1" dirty="0" smtClean="0"/>
              <a:t>'Z'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	 	str2[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= 'Z';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/>
              <a:t> 	    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else</a:t>
            </a:r>
            <a:r>
              <a:rPr lang="en-US" altLang="zh-CN" sz="2400" b="1" dirty="0" smtClean="0"/>
              <a:t>  // </a:t>
            </a:r>
            <a:r>
              <a:rPr lang="zh-CN" altLang="en-US" sz="2400" b="1" dirty="0" smtClean="0"/>
              <a:t>明文为其他字符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		str2[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 = str1[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];	// </a:t>
            </a:r>
            <a:r>
              <a:rPr lang="zh-CN" altLang="en-US" sz="2400" b="1" dirty="0"/>
              <a:t>直接</a:t>
            </a:r>
            <a:r>
              <a:rPr lang="zh-CN" altLang="en-US" sz="2400" b="1" dirty="0" smtClean="0"/>
              <a:t>复制</a:t>
            </a:r>
            <a:r>
              <a:rPr lang="zh-CN" altLang="en-US" sz="2400" b="1" dirty="0" smtClean="0"/>
              <a:t>字符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	}  //end of  for  	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str2[i]='\0';	// </a:t>
            </a:r>
            <a:r>
              <a:rPr lang="zh-CN" altLang="en-US" b="1" smtClean="0"/>
              <a:t>为密文字符串加结束标志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</a:t>
            </a:r>
            <a:r>
              <a:rPr lang="en-US" altLang="zh-CN" b="1" smtClean="0"/>
              <a:t>	 printf("</a:t>
            </a:r>
            <a:r>
              <a:rPr lang="zh-CN" altLang="en-US" b="1" smtClean="0"/>
              <a:t>密文为：</a:t>
            </a:r>
            <a:r>
              <a:rPr lang="en-US" altLang="zh-CN" b="1" smtClean="0"/>
              <a:t>%s\n",str2);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结构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语言提供了结构构造数据类型</a:t>
            </a:r>
          </a:p>
          <a:p>
            <a:pPr eaLnBrk="1" hangingPunct="1"/>
            <a:r>
              <a:rPr lang="zh-CN" altLang="en-US" sz="3200" b="1" dirty="0" smtClean="0"/>
              <a:t>将一组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相关的数据组合为一个复杂数据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 eaLnBrk="1" hangingPunct="1"/>
            <a:r>
              <a:rPr lang="zh-CN" altLang="en-US" sz="3200" b="1" dirty="0" smtClean="0"/>
              <a:t>结构中的分量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可以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为 不同的类型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这与数组不同</a:t>
            </a:r>
            <a:r>
              <a:rPr lang="en-US" altLang="zh-CN" sz="3200" b="1" dirty="0" smtClean="0"/>
              <a:t>)</a:t>
            </a:r>
            <a:r>
              <a:rPr lang="zh-CN" altLang="en-US" sz="3200" b="1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4.4.1 </a:t>
            </a:r>
            <a:r>
              <a:rPr lang="zh-CN" altLang="en-US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结构及结构变量的定义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357438"/>
            <a:ext cx="8001000" cy="373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err="1" smtClean="0">
                <a:solidFill>
                  <a:srgbClr val="000000"/>
                </a:solidFill>
              </a:rPr>
              <a:t>struct</a:t>
            </a:r>
            <a:r>
              <a:rPr lang="en-US" altLang="zh-CN" sz="3200" b="1" dirty="0" smtClean="0"/>
              <a:t>   </a:t>
            </a:r>
            <a:r>
              <a:rPr lang="zh-CN" altLang="en-US" sz="3200" b="1" dirty="0" smtClean="0"/>
              <a:t>结构名   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类型名</a:t>
            </a:r>
            <a:r>
              <a:rPr lang="en-US" altLang="zh-CN" sz="3200" b="1" dirty="0" smtClean="0"/>
              <a:t>1    </a:t>
            </a:r>
            <a:r>
              <a:rPr lang="zh-CN" altLang="en-US" sz="3200" b="1" dirty="0" smtClean="0"/>
              <a:t>成员名</a:t>
            </a:r>
            <a:r>
              <a:rPr lang="en-US" altLang="zh-CN" sz="3200" b="1" dirty="0" smtClean="0"/>
              <a:t>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类型名</a:t>
            </a:r>
            <a:r>
              <a:rPr lang="en-US" altLang="zh-CN" sz="3200" b="1" dirty="0" smtClean="0"/>
              <a:t>2    </a:t>
            </a:r>
            <a:r>
              <a:rPr lang="zh-CN" altLang="en-US" sz="3200" b="1" dirty="0" smtClean="0"/>
              <a:t>成员名</a:t>
            </a:r>
            <a:r>
              <a:rPr lang="en-US" altLang="zh-CN" sz="3200" b="1" dirty="0" smtClean="0"/>
              <a:t>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……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</a:t>
            </a:r>
            <a:r>
              <a:rPr lang="zh-CN" altLang="en-US" sz="3200" b="1" dirty="0" smtClean="0"/>
              <a:t>类型名</a:t>
            </a:r>
            <a:r>
              <a:rPr lang="en-US" altLang="zh-CN" sz="3200" b="1" dirty="0" smtClean="0"/>
              <a:t>n    </a:t>
            </a:r>
            <a:r>
              <a:rPr lang="zh-CN" altLang="en-US" sz="3200" b="1" dirty="0" smtClean="0"/>
              <a:t>成员名</a:t>
            </a:r>
            <a:r>
              <a:rPr lang="en-US" altLang="zh-CN" sz="3200" b="1" dirty="0" smtClean="0"/>
              <a:t>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00"/>
                </a:solidFill>
              </a:rPr>
              <a:t>}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;</a:t>
            </a:r>
            <a:endParaRPr lang="zh-CN" alt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1404932" name="Rectangle 4"/>
          <p:cNvSpPr>
            <a:spLocks noChangeArrowheads="1"/>
          </p:cNvSpPr>
          <p:nvPr/>
        </p:nvSpPr>
        <p:spPr bwMode="auto">
          <a:xfrm>
            <a:off x="5867400" y="2636838"/>
            <a:ext cx="2881313" cy="1008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类型名为</a:t>
            </a:r>
            <a:r>
              <a:rPr lang="en-US" altLang="zh-CN"/>
              <a:t>: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struct </a:t>
            </a:r>
            <a:r>
              <a:rPr lang="zh-CN" altLang="en-US"/>
              <a:t>结构名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0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07" grpId="0" build="p"/>
      <p:bldP spid="140493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4521200" cy="1143000"/>
          </a:xfrm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将学生作为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个复杂数据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</a:t>
            </a:r>
            <a:r>
              <a:rPr lang="en-US" altLang="zh-CN" sz="3200" b="1" dirty="0" err="1" smtClean="0"/>
              <a:t>struct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student</a:t>
            </a:r>
            <a:r>
              <a:rPr lang="en-US" altLang="zh-CN" sz="3200" b="1" dirty="0" smtClean="0"/>
              <a:t>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	 char name[21];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 </a:t>
            </a:r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sex;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  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long birthday;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                     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//19961112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/>
              <a:t>     double height;    };</a:t>
            </a:r>
            <a:endParaRPr lang="zh-CN" altLang="en-US" sz="3200" b="1" dirty="0" smtClean="0"/>
          </a:p>
        </p:txBody>
      </p:sp>
      <p:sp>
        <p:nvSpPr>
          <p:cNvPr id="1404932" name="Rectangle 4"/>
          <p:cNvSpPr>
            <a:spLocks noChangeArrowheads="1"/>
          </p:cNvSpPr>
          <p:nvPr/>
        </p:nvSpPr>
        <p:spPr bwMode="auto">
          <a:xfrm>
            <a:off x="6011863" y="765175"/>
            <a:ext cx="2881312" cy="1008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类型名为</a:t>
            </a:r>
            <a:r>
              <a:rPr lang="en-US" altLang="zh-CN"/>
              <a:t>: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struct student</a:t>
            </a:r>
          </a:p>
        </p:txBody>
      </p:sp>
      <p:sp>
        <p:nvSpPr>
          <p:cNvPr id="1404933" name="Line 5"/>
          <p:cNvSpPr>
            <a:spLocks noChangeShapeType="1"/>
          </p:cNvSpPr>
          <p:nvPr/>
        </p:nvSpPr>
        <p:spPr bwMode="auto">
          <a:xfrm flipV="1">
            <a:off x="2916238" y="1844675"/>
            <a:ext cx="3455987" cy="12239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4934" name="Line 6"/>
          <p:cNvSpPr>
            <a:spLocks noChangeShapeType="1"/>
          </p:cNvSpPr>
          <p:nvPr/>
        </p:nvSpPr>
        <p:spPr bwMode="auto">
          <a:xfrm flipV="1">
            <a:off x="1619250" y="1844675"/>
            <a:ext cx="4608513" cy="13684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0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0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0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/>
      <p:bldP spid="1404932" grpId="0"/>
      <p:bldP spid="1404933" grpId="0" animBg="1"/>
      <p:bldP spid="14049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0" smtClean="0"/>
              <a:t>int </a:t>
            </a:r>
            <a:r>
              <a:rPr lang="en-US" altLang="zh-CN" sz="4400" b="0" smtClean="0">
                <a:solidFill>
                  <a:schemeClr val="accent2"/>
                </a:solidFill>
              </a:rPr>
              <a:t>score</a:t>
            </a:r>
            <a:r>
              <a:rPr lang="en-US" altLang="zh-CN" sz="4400" b="0" smtClean="0">
                <a:solidFill>
                  <a:srgbClr val="FF0000"/>
                </a:solidFill>
              </a:rPr>
              <a:t>[</a:t>
            </a:r>
            <a:r>
              <a:rPr lang="en-US" altLang="zh-CN" sz="4400" b="0" smtClean="0"/>
              <a:t>10</a:t>
            </a:r>
            <a:r>
              <a:rPr lang="en-US" altLang="zh-CN" sz="4400" b="0" smtClean="0">
                <a:solidFill>
                  <a:srgbClr val="FF0000"/>
                </a:solidFill>
              </a:rPr>
              <a:t>]</a:t>
            </a:r>
            <a:r>
              <a:rPr lang="en-US" altLang="zh-CN" sz="4400" b="0" smtClean="0"/>
              <a:t>;</a:t>
            </a:r>
            <a:endParaRPr lang="zh-CN" altLang="en-US" sz="4400" b="0" smtClean="0"/>
          </a:p>
        </p:txBody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200" b="1" dirty="0" smtClean="0"/>
              <a:t>  </a:t>
            </a:r>
            <a:r>
              <a:rPr lang="zh-CN" altLang="en-US" sz="3600" b="1" dirty="0" smtClean="0"/>
              <a:t>数组名使用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标识符</a:t>
            </a:r>
            <a:r>
              <a:rPr lang="zh-CN" altLang="en-US" sz="3600" b="1" dirty="0" smtClean="0"/>
              <a:t>表示；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用方括号将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常量表达式</a:t>
            </a:r>
            <a:r>
              <a:rPr lang="zh-CN" altLang="en-US" sz="3600" b="1" dirty="0" smtClean="0"/>
              <a:t>括起；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  </a:t>
            </a:r>
            <a:r>
              <a:rPr lang="zh-CN" altLang="en-US" sz="3600" b="1" dirty="0" smtClean="0"/>
              <a:t>常量表达式定义了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数组元素的个数</a:t>
            </a:r>
            <a:r>
              <a:rPr lang="zh-CN" altLang="en-US" sz="3600" b="1" dirty="0" smtClean="0"/>
              <a:t>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  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数组下标从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0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开始</a:t>
            </a:r>
            <a:r>
              <a:rPr lang="zh-CN" altLang="en-US" sz="3600" b="1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5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5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8851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定义结构变量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>
                <a:solidFill>
                  <a:srgbClr val="000000"/>
                </a:solidFill>
              </a:rPr>
              <a:t>         struct student</a:t>
            </a:r>
            <a:r>
              <a:rPr lang="en-US" altLang="zh-CN" sz="3600" b="1" smtClean="0"/>
              <a:t> stu1,stu2;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stu1</a:t>
            </a:r>
            <a:r>
              <a:rPr lang="zh-CN" altLang="en-US" sz="3600" b="1" smtClean="0"/>
              <a:t>和</a:t>
            </a:r>
            <a:r>
              <a:rPr lang="en-US" altLang="zh-CN" sz="3600" b="1" smtClean="0"/>
              <a:t>stu2</a:t>
            </a:r>
            <a:r>
              <a:rPr lang="zh-CN" altLang="en-US" sz="3600" b="1" smtClean="0"/>
              <a:t>是</a:t>
            </a:r>
            <a:r>
              <a:rPr lang="en-US" altLang="zh-CN" sz="3600" b="1" smtClean="0"/>
              <a:t>student</a:t>
            </a:r>
            <a:r>
              <a:rPr lang="zh-CN" altLang="en-US" sz="3600" b="1" smtClean="0"/>
              <a:t>结构类型的变量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stu1</a:t>
            </a:r>
            <a:r>
              <a:rPr lang="zh-CN" altLang="en-US" sz="3600" b="1" smtClean="0"/>
              <a:t>和</a:t>
            </a:r>
            <a:r>
              <a:rPr lang="en-US" altLang="zh-CN" sz="3600" b="1" smtClean="0"/>
              <a:t>stu2</a:t>
            </a:r>
            <a:r>
              <a:rPr lang="zh-CN" altLang="en-US" sz="3600" b="1" smtClean="0"/>
              <a:t>变量</a:t>
            </a:r>
            <a:r>
              <a:rPr lang="zh-CN" altLang="en-US" sz="3600" b="1" smtClean="0">
                <a:solidFill>
                  <a:srgbClr val="000000"/>
                </a:solidFill>
              </a:rPr>
              <a:t>分别具有结构类型声明的所有成员（分量）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7561262" cy="549275"/>
          </a:xfrm>
        </p:spPr>
        <p:txBody>
          <a:bodyPr/>
          <a:lstStyle/>
          <a:p>
            <a:pPr marL="1349375" lvl="4" indent="-68263" eaLnBrk="1" hangingPunct="1">
              <a:buFont typeface="Wingdings" pitchFamily="2" charset="2"/>
              <a:buNone/>
            </a:pP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内存空间安排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69850" y="1239838"/>
            <a:ext cx="8462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algn="l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400" b="0">
              <a:solidFill>
                <a:schemeClr val="tx1"/>
              </a:solidFill>
              <a:ea typeface="黑体" pitchFamily="49" charset="-122"/>
            </a:endParaRPr>
          </a:p>
          <a:p>
            <a:pPr indent="26670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ea typeface="黑体" pitchFamily="49" charset="-122"/>
              </a:rPr>
              <a:t>    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14650" y="2924175"/>
            <a:ext cx="1873250" cy="2520950"/>
            <a:chOff x="3923" y="1842"/>
            <a:chExt cx="1180" cy="1588"/>
          </a:xfrm>
        </p:grpSpPr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3923" y="1842"/>
              <a:ext cx="1180" cy="15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name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sex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birthday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height</a:t>
              </a:r>
            </a:p>
          </p:txBody>
        </p:sp>
        <p:sp>
          <p:nvSpPr>
            <p:cNvPr id="91143" name="Line 7"/>
            <p:cNvSpPr>
              <a:spLocks noChangeShapeType="1"/>
            </p:cNvSpPr>
            <p:nvPr/>
          </p:nvSpPr>
          <p:spPr bwMode="auto">
            <a:xfrm>
              <a:off x="3923" y="225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Line 8"/>
            <p:cNvSpPr>
              <a:spLocks noChangeShapeType="1"/>
            </p:cNvSpPr>
            <p:nvPr/>
          </p:nvSpPr>
          <p:spPr bwMode="auto">
            <a:xfrm>
              <a:off x="3923" y="2659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Line 9"/>
            <p:cNvSpPr>
              <a:spLocks noChangeShapeType="1"/>
            </p:cNvSpPr>
            <p:nvPr/>
          </p:nvSpPr>
          <p:spPr bwMode="auto">
            <a:xfrm>
              <a:off x="3923" y="306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smtClean="0">
                <a:solidFill>
                  <a:srgbClr val="000000"/>
                </a:solidFill>
              </a:rPr>
              <a:t>   </a:t>
            </a:r>
            <a:r>
              <a:rPr lang="en-US" altLang="zh-CN" sz="3600" b="1" smtClean="0">
                <a:solidFill>
                  <a:srgbClr val="000000"/>
                </a:solidFill>
              </a:rPr>
              <a:t>struct student </a:t>
            </a:r>
            <a:r>
              <a:rPr lang="zh-CN" altLang="en-US" sz="3600" b="1" smtClean="0">
                <a:solidFill>
                  <a:srgbClr val="000000"/>
                </a:solidFill>
              </a:rPr>
              <a:t>的一个变量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00000"/>
                </a:solidFill>
              </a:rPr>
              <a:t>占用多少内存空间？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1500" y="3284538"/>
            <a:ext cx="1873250" cy="2520950"/>
            <a:chOff x="3923" y="1842"/>
            <a:chExt cx="1180" cy="1588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3923" y="1842"/>
              <a:ext cx="1180" cy="15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name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sex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birthday</a:t>
              </a:r>
            </a:p>
            <a:p>
              <a:pPr marL="342900" indent="-342900" algn="ctr">
                <a:buFont typeface="Wingdings" pitchFamily="2" charset="2"/>
                <a:buNone/>
              </a:pPr>
              <a:r>
                <a:rPr lang="en-US" altLang="zh-CN">
                  <a:solidFill>
                    <a:schemeClr val="tx1"/>
                  </a:solidFill>
                </a:rPr>
                <a:t>height</a:t>
              </a:r>
            </a:p>
          </p:txBody>
        </p:sp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3923" y="2251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>
              <a:off x="3923" y="2659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>
              <a:off x="3923" y="306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生日包括年、月、日三个整数信息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/>
              <a:t>   定义结构类型</a:t>
            </a:r>
            <a:r>
              <a:rPr lang="en-US" altLang="zh-CN" sz="3600" b="1" smtClean="0"/>
              <a:t>date</a:t>
            </a:r>
            <a:r>
              <a:rPr lang="zh-CN" altLang="en-US" sz="3600" b="1" smtClean="0"/>
              <a:t>，用于描述日期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struct </a:t>
            </a:r>
            <a:r>
              <a:rPr lang="en-US" altLang="zh-CN" sz="3600" b="1" smtClean="0">
                <a:solidFill>
                  <a:srgbClr val="000000"/>
                </a:solidFill>
              </a:rPr>
              <a:t>date</a:t>
            </a:r>
            <a:r>
              <a:rPr lang="en-US" altLang="zh-CN" sz="3600" b="1" smtClean="0"/>
              <a:t>{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  int  year;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    int  month;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smtClean="0"/>
              <a:t>	 int  day;    };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7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dirty="0" smtClean="0"/>
              <a:t>学生信息的结构</a:t>
            </a:r>
            <a:r>
              <a:rPr lang="en-US" altLang="zh-CN" sz="3600" b="1" dirty="0" smtClean="0"/>
              <a:t>student</a:t>
            </a:r>
            <a:endParaRPr lang="zh-CN" altLang="en-US" sz="36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err="1" smtClean="0"/>
              <a:t>struct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student</a:t>
            </a:r>
            <a:r>
              <a:rPr lang="en-US" altLang="zh-CN" sz="3600" b="1" dirty="0" smtClean="0"/>
              <a:t>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char name[21];	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err="1" smtClean="0"/>
              <a:t>int</a:t>
            </a:r>
            <a:r>
              <a:rPr lang="en-US" altLang="zh-CN" sz="3600" b="1" dirty="0" smtClean="0"/>
              <a:t> sex;		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err="1" smtClean="0">
                <a:solidFill>
                  <a:srgbClr val="000000"/>
                </a:solidFill>
              </a:rPr>
              <a:t>struct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 date</a:t>
            </a:r>
            <a:r>
              <a:rPr lang="en-US" altLang="zh-CN" sz="3600" b="1" dirty="0" smtClean="0"/>
              <a:t> birthday;	</a:t>
            </a:r>
            <a:endParaRPr lang="zh-CN" altLang="en-US" sz="36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smtClean="0"/>
              <a:t>double height;    }; </a:t>
            </a:r>
            <a:endParaRPr lang="zh-CN" altLang="en-US" sz="3600" b="1" dirty="0" smtClean="0"/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5867400" y="2924175"/>
            <a:ext cx="2376488" cy="2447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year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month</a:t>
            </a:r>
          </a:p>
          <a:p>
            <a:pPr marL="342900" indent="-342900" algn="l"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day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473541" name="Line 5"/>
          <p:cNvSpPr>
            <a:spLocks noChangeShapeType="1"/>
          </p:cNvSpPr>
          <p:nvPr/>
        </p:nvSpPr>
        <p:spPr bwMode="auto">
          <a:xfrm flipV="1">
            <a:off x="4859338" y="4076700"/>
            <a:ext cx="936625" cy="9366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7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47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7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3539" grpId="0" build="p"/>
      <p:bldP spid="1473540" grpId="0"/>
      <p:bldP spid="147354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smtClean="0"/>
              <a:t>如果结构类型的成员也是结构类型，则需使用</a:t>
            </a:r>
            <a:r>
              <a:rPr lang="zh-CN" altLang="en-US" sz="3600" b="1" smtClean="0">
                <a:solidFill>
                  <a:srgbClr val="000000"/>
                </a:solidFill>
              </a:rPr>
              <a:t>成员访问运算符</a:t>
            </a:r>
            <a:r>
              <a:rPr lang="zh-CN" altLang="en-US" sz="3600" b="1" smtClean="0">
                <a:solidFill>
                  <a:srgbClr val="FF0000"/>
                </a:solidFill>
              </a:rPr>
              <a:t>逐级</a:t>
            </a:r>
            <a:r>
              <a:rPr lang="zh-CN" altLang="en-US" sz="3600" b="1" smtClean="0"/>
              <a:t>地找到最低级的成员变量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    </a:t>
            </a:r>
            <a:r>
              <a:rPr lang="en-US" altLang="zh-CN" sz="3600" b="1" smtClean="0"/>
              <a:t>struct student </a:t>
            </a:r>
            <a:r>
              <a:rPr lang="en-US" altLang="zh-CN" sz="3600" b="1" smtClean="0">
                <a:solidFill>
                  <a:srgbClr val="000000"/>
                </a:solidFill>
              </a:rPr>
              <a:t>stu</a:t>
            </a:r>
            <a:r>
              <a:rPr lang="zh-CN" altLang="en-US" sz="3600" b="1" smtClean="0"/>
              <a:t> 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000000"/>
                </a:solidFill>
              </a:rPr>
              <a:t> stu</a:t>
            </a:r>
            <a:r>
              <a:rPr lang="en-US" altLang="zh-CN" sz="3600" b="1" smtClean="0"/>
              <a:t>.</a:t>
            </a:r>
            <a:r>
              <a:rPr lang="en-US" altLang="zh-CN" sz="3600" b="1" smtClean="0">
                <a:solidFill>
                  <a:srgbClr val="FF0000"/>
                </a:solidFill>
              </a:rPr>
              <a:t>birthday</a:t>
            </a:r>
            <a:r>
              <a:rPr lang="en-US" altLang="zh-CN" sz="3600" b="1" smtClean="0"/>
              <a:t>.month=7; 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8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latin typeface="宋体" pitchFamily="2" charset="-122"/>
              </a:rPr>
              <a:t>4.5 </a:t>
            </a:r>
            <a:r>
              <a:rPr lang="zh-CN" altLang="en-US" sz="4000" smtClean="0">
                <a:latin typeface="宋体" pitchFamily="2" charset="-122"/>
              </a:rPr>
              <a:t>结构数组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    如果一个数组的元素是同一种结构类型的变量，那么这种数组称为</a:t>
            </a:r>
            <a:r>
              <a:rPr lang="zh-CN" altLang="en-US" sz="3600" b="1" smtClean="0">
                <a:solidFill>
                  <a:schemeClr val="accent2"/>
                </a:solidFill>
              </a:rPr>
              <a:t>结构数组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    定义一个结构数组：必须先定义一个</a:t>
            </a:r>
            <a:r>
              <a:rPr lang="zh-CN" altLang="en-US" sz="3600" b="1" smtClean="0">
                <a:solidFill>
                  <a:schemeClr val="accent2"/>
                </a:solidFill>
              </a:rPr>
              <a:t>结构</a:t>
            </a:r>
            <a:r>
              <a:rPr lang="zh-CN" altLang="en-US" sz="3600" b="1" smtClean="0"/>
              <a:t>类型，然后再定义具有结构类型数据作为数组元素的</a:t>
            </a:r>
            <a:r>
              <a:rPr lang="zh-CN" altLang="en-US" sz="3600" b="1" smtClean="0">
                <a:solidFill>
                  <a:schemeClr val="accent2"/>
                </a:solidFill>
              </a:rPr>
              <a:t>数组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smtClean="0"/>
              <a:t>  即 一个数组的数组元素全是结构变量</a:t>
            </a:r>
            <a:r>
              <a:rPr lang="en-US" altLang="zh-CN" sz="3600" b="1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1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struct </a:t>
            </a:r>
            <a:r>
              <a:rPr lang="en-US" altLang="zh-CN" sz="3600" b="1" smtClean="0">
                <a:solidFill>
                  <a:schemeClr val="accent2"/>
                </a:solidFill>
              </a:rPr>
              <a:t>person</a:t>
            </a:r>
            <a:r>
              <a:rPr lang="en-US" altLang="zh-CN" sz="3600" b="1" smtClean="0"/>
              <a:t>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        char name[20];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        unsigned long id;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         float salary;    }</a:t>
            </a:r>
            <a:r>
              <a:rPr lang="zh-CN" altLang="en-US" sz="3600" b="1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struct person </a:t>
            </a:r>
            <a:r>
              <a:rPr lang="en-US" altLang="zh-CN" sz="3600" b="1" smtClean="0">
                <a:solidFill>
                  <a:schemeClr val="accent2"/>
                </a:solidFill>
              </a:rPr>
              <a:t>allone</a:t>
            </a:r>
            <a:r>
              <a:rPr lang="en-US" altLang="zh-CN" sz="3600" b="1" smtClean="0">
                <a:solidFill>
                  <a:srgbClr val="000000"/>
                </a:solidFill>
              </a:rPr>
              <a:t>[</a:t>
            </a:r>
            <a:r>
              <a:rPr lang="en-US" altLang="zh-CN" sz="3600" b="1" smtClean="0">
                <a:solidFill>
                  <a:srgbClr val="FF0000"/>
                </a:solidFill>
              </a:rPr>
              <a:t>100</a:t>
            </a:r>
            <a:r>
              <a:rPr lang="en-US" altLang="zh-CN" sz="3600" b="1" smtClean="0">
                <a:solidFill>
                  <a:srgbClr val="000000"/>
                </a:solidFill>
              </a:rPr>
              <a:t>];</a:t>
            </a:r>
            <a:endParaRPr lang="zh-CN" altLang="en-US" sz="3600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5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4.8  </a:t>
            </a:r>
            <a:r>
              <a:rPr lang="zh-CN" altLang="en-US" sz="3200" b="1" dirty="0" smtClean="0"/>
              <a:t>假设同学录中共有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位同学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 编写程序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     输入这些同学的信息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     按身高从低到高的顺序</a:t>
            </a:r>
            <a:r>
              <a:rPr lang="en-US" altLang="zh-CN" sz="3200" b="1" dirty="0" smtClean="0"/>
              <a:t>40</a:t>
            </a:r>
            <a:r>
              <a:rPr lang="zh-CN" altLang="en-US" sz="3200" b="1" dirty="0" smtClean="0"/>
              <a:t>位同学排序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 smtClean="0"/>
              <a:t>     按高低顺序输出这些同学的姓名和身高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070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算法分析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顺序输入这</a:t>
            </a:r>
            <a:r>
              <a:rPr lang="en-US" altLang="zh-CN" sz="3600" b="1" dirty="0" smtClean="0"/>
              <a:t>40</a:t>
            </a:r>
            <a:r>
              <a:rPr lang="zh-CN" altLang="en-US" sz="3600" b="1" dirty="0" smtClean="0"/>
              <a:t>位同学的信息</a:t>
            </a:r>
          </a:p>
          <a:p>
            <a:pPr eaLnBrk="1" hangingPunct="1"/>
            <a:r>
              <a:rPr lang="zh-CN" altLang="en-US" sz="3600" b="1" dirty="0" smtClean="0"/>
              <a:t>使用冒泡排序法按身高从低到高排序</a:t>
            </a:r>
          </a:p>
          <a:p>
            <a:pPr eaLnBrk="1" hangingPunct="1"/>
            <a:r>
              <a:rPr lang="zh-CN" altLang="en-US" sz="3600" b="1" dirty="0" smtClean="0"/>
              <a:t>输出</a:t>
            </a:r>
          </a:p>
          <a:p>
            <a:pPr eaLnBrk="1" hangingPunct="1"/>
            <a:r>
              <a:rPr lang="zh-CN" altLang="en-US" sz="3600" b="1" dirty="0" smtClean="0"/>
              <a:t>需要使用结构数组；注意需要按数组元素的</a:t>
            </a:r>
            <a:r>
              <a:rPr lang="en-US" altLang="zh-CN" sz="3600" b="1" dirty="0" smtClean="0"/>
              <a:t>height</a:t>
            </a:r>
            <a:r>
              <a:rPr lang="zh-CN" altLang="en-US" sz="3600" b="1" dirty="0" smtClean="0"/>
              <a:t>成员的值从小到大排序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accent6"/>
                </a:solidFill>
              </a:rPr>
              <a:t>注意：为提高程序运行的效率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C</a:t>
            </a:r>
            <a:r>
              <a:rPr lang="zh-CN" altLang="en-US" sz="3600" b="1" smtClean="0"/>
              <a:t>语言</a:t>
            </a:r>
            <a:r>
              <a:rPr lang="zh-CN" altLang="en-US" sz="3600" b="1" smtClean="0">
                <a:solidFill>
                  <a:srgbClr val="000000"/>
                </a:solidFill>
              </a:rPr>
              <a:t>不检查数组边界</a:t>
            </a:r>
            <a:r>
              <a:rPr lang="en-US" altLang="zh-CN" sz="3600" b="1" smtClean="0"/>
              <a:t> </a:t>
            </a:r>
            <a:r>
              <a:rPr lang="zh-CN" altLang="en-US" sz="3600" b="1" smtClean="0"/>
              <a:t>，在编译和运行时也没有错误提示；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int a=1; int  score[</a:t>
            </a:r>
            <a:r>
              <a:rPr lang="en-US" altLang="zh-CN" b="1" smtClean="0">
                <a:solidFill>
                  <a:srgbClr val="FF0000"/>
                </a:solidFill>
              </a:rPr>
              <a:t>10</a:t>
            </a:r>
            <a:r>
              <a:rPr lang="en-US" altLang="zh-CN" b="1" smtClean="0"/>
              <a:t>]</a:t>
            </a:r>
            <a:r>
              <a:rPr lang="zh-CN" altLang="en-US" b="1" smtClean="0"/>
              <a:t>；</a:t>
            </a:r>
            <a:r>
              <a:rPr lang="en-US" altLang="zh-CN" b="1" smtClean="0"/>
              <a:t> int b=2;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score[</a:t>
            </a:r>
            <a:r>
              <a:rPr lang="en-US" altLang="zh-CN" b="1" smtClean="0">
                <a:solidFill>
                  <a:srgbClr val="FF0000"/>
                </a:solidFill>
              </a:rPr>
              <a:t>-1</a:t>
            </a:r>
            <a:r>
              <a:rPr lang="en-US" altLang="zh-CN" b="1" smtClean="0"/>
              <a:t>]=200;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score[</a:t>
            </a:r>
            <a:r>
              <a:rPr lang="en-US" altLang="zh-CN" b="1" smtClean="0">
                <a:solidFill>
                  <a:srgbClr val="FF0000"/>
                </a:solidFill>
              </a:rPr>
              <a:t>10</a:t>
            </a:r>
            <a:r>
              <a:rPr lang="en-US" altLang="zh-CN" b="1" smtClean="0"/>
              <a:t>]=1000; </a:t>
            </a:r>
          </a:p>
          <a:p>
            <a:pPr eaLnBrk="1" hangingPunct="1"/>
            <a:r>
              <a:rPr lang="zh-CN" altLang="en-US" sz="3600" b="1" smtClean="0"/>
              <a:t>程序员应该自己进行</a:t>
            </a:r>
            <a:r>
              <a:rPr lang="zh-CN" altLang="en-US" sz="3600" b="1" smtClean="0">
                <a:solidFill>
                  <a:srgbClr val="000000"/>
                </a:solidFill>
              </a:rPr>
              <a:t>边界检查</a:t>
            </a: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#define n 40	  // </a:t>
            </a:r>
            <a:r>
              <a:rPr lang="zh-CN" altLang="en-US" b="1" dirty="0" smtClean="0"/>
              <a:t>学生人数</a:t>
            </a:r>
          </a:p>
          <a:p>
            <a:pPr>
              <a:buNone/>
            </a:pPr>
            <a:r>
              <a:rPr lang="en-US" b="1" dirty="0" smtClean="0"/>
              <a:t>		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student </a:t>
            </a:r>
            <a:r>
              <a:rPr lang="en-US" b="1" dirty="0" err="1" smtClean="0"/>
              <a:t>stu</a:t>
            </a:r>
            <a:r>
              <a:rPr lang="en-US" b="1" dirty="0" smtClean="0"/>
              <a:t>[n+1];				</a:t>
            </a:r>
          </a:p>
          <a:p>
            <a:pPr>
              <a:buNone/>
            </a:pPr>
            <a:r>
              <a:rPr lang="en-US" b="1" dirty="0" smtClean="0"/>
              <a:t>    </a:t>
            </a:r>
            <a:r>
              <a:rPr lang="zh-CN" altLang="en-US" b="1" dirty="0" smtClean="0"/>
              <a:t>下标为</a:t>
            </a:r>
            <a:r>
              <a:rPr lang="en-US" b="1" dirty="0" err="1" smtClean="0"/>
              <a:t>i</a:t>
            </a:r>
            <a:r>
              <a:rPr lang="zh-CN" altLang="en-US" b="1" dirty="0" smtClean="0"/>
              <a:t>，存储第</a:t>
            </a:r>
            <a:r>
              <a:rPr lang="en-US" b="1" dirty="0" err="1" smtClean="0"/>
              <a:t>i</a:t>
            </a:r>
            <a:r>
              <a:rPr lang="zh-CN" altLang="en-US" b="1" dirty="0" smtClean="0"/>
              <a:t>位同学的信息</a:t>
            </a:r>
            <a:endParaRPr lang="en-US" altLang="zh-CN" b="1" dirty="0" smtClean="0"/>
          </a:p>
          <a:p>
            <a:pPr>
              <a:buNone/>
            </a:pPr>
            <a:r>
              <a:rPr lang="en-US" b="1" dirty="0" err="1" smtClean="0"/>
              <a:t>stu</a:t>
            </a:r>
            <a:r>
              <a:rPr lang="en-US" b="1" dirty="0" smtClean="0"/>
              <a:t>[0]</a:t>
            </a:r>
            <a:r>
              <a:rPr lang="zh-CN" altLang="en-US" b="1" dirty="0" smtClean="0"/>
              <a:t>不存储信息，用于交换数据时的中间变量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1960" y="620688"/>
            <a:ext cx="4809728" cy="1143000"/>
          </a:xfrm>
        </p:spPr>
        <p:txBody>
          <a:bodyPr/>
          <a:lstStyle/>
          <a:p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=1;i&lt;</a:t>
            </a:r>
            <a:r>
              <a:rPr lang="en-US" altLang="zh-CN" dirty="0" err="1">
                <a:solidFill>
                  <a:srgbClr val="FF0000"/>
                </a:solidFill>
              </a:rPr>
              <a:t>n;i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	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   </a:t>
            </a:r>
            <a:r>
              <a:rPr lang="en-US" altLang="zh-CN" dirty="0"/>
              <a:t>for (</a:t>
            </a:r>
            <a:r>
              <a:rPr lang="en-US" altLang="zh-CN" dirty="0" smtClean="0">
                <a:solidFill>
                  <a:srgbClr val="FF0000"/>
                </a:solidFill>
              </a:rPr>
              <a:t>j=0;j&lt;=</a:t>
            </a:r>
            <a:r>
              <a:rPr lang="en-US" altLang="zh-CN" dirty="0" err="1" smtClean="0">
                <a:solidFill>
                  <a:srgbClr val="FF0000"/>
                </a:solidFill>
              </a:rPr>
              <a:t>n-i;j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for (</a:t>
            </a:r>
            <a:r>
              <a:rPr lang="en-US" b="1" dirty="0" err="1" smtClean="0"/>
              <a:t>i</a:t>
            </a:r>
            <a:r>
              <a:rPr lang="en-US" b="1" dirty="0" smtClean="0"/>
              <a:t>=1;i&lt;</a:t>
            </a:r>
            <a:r>
              <a:rPr lang="en-US" b="1" dirty="0" err="1" smtClean="0"/>
              <a:t>n;i</a:t>
            </a:r>
            <a:r>
              <a:rPr lang="en-US" b="1" dirty="0" smtClean="0"/>
              <a:t>++)	 // </a:t>
            </a:r>
            <a:r>
              <a:rPr lang="zh-CN" altLang="en-US" b="1" dirty="0" smtClean="0"/>
              <a:t>需扫描</a:t>
            </a:r>
            <a:r>
              <a:rPr lang="en-US" b="1" dirty="0" smtClean="0"/>
              <a:t>n-1</a:t>
            </a:r>
            <a:r>
              <a:rPr lang="zh-CN" altLang="en-US" b="1" dirty="0" smtClean="0"/>
              <a:t>遍</a:t>
            </a:r>
            <a:r>
              <a:rPr lang="en-US" b="1" dirty="0" smtClean="0"/>
              <a:t>			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smtClean="0"/>
              <a:t>   for (j=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;j&lt;=</a:t>
            </a:r>
            <a:r>
              <a:rPr lang="en-US" b="1" dirty="0" err="1" smtClean="0"/>
              <a:t>n</a:t>
            </a:r>
            <a:r>
              <a:rPr lang="en-US" b="1" dirty="0" err="1" smtClean="0">
                <a:sym typeface="Symbol"/>
              </a:rPr>
              <a:t></a:t>
            </a:r>
            <a:r>
              <a:rPr lang="en-US" b="1" dirty="0" err="1" smtClean="0"/>
              <a:t>i;j</a:t>
            </a:r>
            <a:r>
              <a:rPr lang="en-US" b="1" dirty="0" smtClean="0"/>
              <a:t>++)		// </a:t>
            </a:r>
            <a:r>
              <a:rPr lang="zh-CN" altLang="en-US" b="1" dirty="0" smtClean="0"/>
              <a:t>每遍比较</a:t>
            </a:r>
            <a:r>
              <a:rPr lang="en-US" b="1" dirty="0" err="1" smtClean="0"/>
              <a:t>n</a:t>
            </a:r>
            <a:r>
              <a:rPr lang="en-US" b="1" dirty="0" err="1" smtClean="0">
                <a:sym typeface="Symbol"/>
              </a:rPr>
              <a:t></a:t>
            </a:r>
            <a:r>
              <a:rPr lang="en-US" b="1" dirty="0" err="1" smtClean="0"/>
              <a:t>i</a:t>
            </a:r>
            <a:r>
              <a:rPr lang="zh-CN" altLang="en-US" b="1" dirty="0" smtClean="0"/>
              <a:t>次</a:t>
            </a:r>
          </a:p>
          <a:p>
            <a:pPr>
              <a:buNone/>
            </a:pPr>
            <a:r>
              <a:rPr lang="en-US" b="1" dirty="0" smtClean="0"/>
              <a:t>        if (</a:t>
            </a:r>
            <a:r>
              <a:rPr lang="en-US" b="1" dirty="0" err="1" smtClean="0">
                <a:solidFill>
                  <a:srgbClr val="000000"/>
                </a:solidFill>
              </a:rPr>
              <a:t>stu</a:t>
            </a:r>
            <a:r>
              <a:rPr lang="en-US" b="1" dirty="0" smtClean="0">
                <a:solidFill>
                  <a:srgbClr val="000000"/>
                </a:solidFill>
              </a:rPr>
              <a:t>[j].height </a:t>
            </a:r>
            <a:r>
              <a:rPr lang="en-US" b="1" dirty="0" smtClean="0"/>
              <a:t>&gt; </a:t>
            </a:r>
            <a:r>
              <a:rPr lang="en-US" b="1" dirty="0" err="1" smtClean="0">
                <a:solidFill>
                  <a:srgbClr val="000000"/>
                </a:solidFill>
              </a:rPr>
              <a:t>stu</a:t>
            </a:r>
            <a:r>
              <a:rPr lang="en-US" b="1" dirty="0" smtClean="0">
                <a:solidFill>
                  <a:srgbClr val="000000"/>
                </a:solidFill>
              </a:rPr>
              <a:t>[j+1].height</a:t>
            </a:r>
            <a:r>
              <a:rPr lang="en-US" b="1" dirty="0" smtClean="0"/>
              <a:t>) 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smtClean="0"/>
              <a:t>        {  	//</a:t>
            </a:r>
            <a:r>
              <a:rPr lang="zh-CN" altLang="en-US" b="1" dirty="0" smtClean="0">
                <a:solidFill>
                  <a:srgbClr val="000000"/>
                </a:solidFill>
              </a:rPr>
              <a:t>交换整个结构变量  </a:t>
            </a:r>
            <a:r>
              <a:rPr lang="en-US" b="1" dirty="0" err="1" smtClean="0"/>
              <a:t>stu</a:t>
            </a:r>
            <a:r>
              <a:rPr lang="en-US" b="1" dirty="0" smtClean="0"/>
              <a:t>[j</a:t>
            </a:r>
            <a:r>
              <a:rPr lang="en-US" b="1" dirty="0" smtClean="0"/>
              <a:t>]</a:t>
            </a:r>
            <a:r>
              <a:rPr lang="zh-CN" altLang="en-US" b="1" dirty="0" smtClean="0"/>
              <a:t>和</a:t>
            </a:r>
            <a:r>
              <a:rPr lang="en-US" b="1" dirty="0" err="1" smtClean="0"/>
              <a:t>stu</a:t>
            </a:r>
            <a:r>
              <a:rPr lang="en-US" b="1" dirty="0" smtClean="0"/>
              <a:t>[j+1]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pl-PL" b="1" dirty="0" smtClean="0"/>
              <a:t>stu[0] = stu[j];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pl-PL" b="1" dirty="0" smtClean="0"/>
              <a:t>stu[j] = stu[j+1];</a:t>
            </a:r>
            <a:endParaRPr lang="zh-CN" altLang="en-US" b="1" dirty="0" smtClean="0"/>
          </a:p>
          <a:p>
            <a:pPr>
              <a:buNone/>
            </a:pPr>
            <a:r>
              <a:rPr lang="en-US" b="1" dirty="0" smtClean="0"/>
              <a:t>          </a:t>
            </a:r>
            <a:r>
              <a:rPr lang="pl-PL" b="1" dirty="0" smtClean="0"/>
              <a:t>stu[j+1] = stu[0];</a:t>
            </a:r>
            <a:r>
              <a:rPr lang="zh-CN" altLang="en-US" b="1" dirty="0" smtClean="0"/>
              <a:t>｝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4.6  </a:t>
            </a:r>
            <a:r>
              <a:rPr lang="zh-CN" altLang="en-US" smtClean="0"/>
              <a:t>程序举例 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3200" b="1" dirty="0" smtClean="0"/>
              <a:t>例</a:t>
            </a:r>
            <a:r>
              <a:rPr lang="en-US" altLang="zh-CN" sz="3200" b="1" dirty="0" smtClean="0"/>
              <a:t>4.9  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顺序查找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有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个数存放在一个数组中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输入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个数，查找这个数是否在数组中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如果在，输出其位置，如果不在，输出</a:t>
            </a:r>
            <a:r>
              <a:rPr lang="en-US" altLang="zh-CN" sz="3200" b="1" dirty="0" smtClean="0"/>
              <a:t>0</a:t>
            </a:r>
            <a:r>
              <a:rPr lang="zh-CN" altLang="en-US" sz="3200" b="1" dirty="0" smtClean="0"/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数组大小为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n+1</a:t>
            </a:r>
            <a:r>
              <a:rPr lang="zh-CN" altLang="en-US" sz="3200" b="1" dirty="0" smtClean="0"/>
              <a:t>；数组的下标</a:t>
            </a:r>
            <a:r>
              <a:rPr lang="en-US" altLang="zh-CN" sz="3200" b="1" dirty="0" err="1" smtClean="0"/>
              <a:t>i</a:t>
            </a:r>
            <a:r>
              <a:rPr lang="zh-CN" altLang="en-US" sz="3200" b="1" dirty="0" smtClean="0"/>
              <a:t>表示第</a:t>
            </a:r>
            <a:r>
              <a:rPr lang="en-US" altLang="zh-CN" sz="3200" b="1" dirty="0" err="1" smtClean="0"/>
              <a:t>i</a:t>
            </a:r>
            <a:r>
              <a:rPr lang="zh-CN" altLang="en-US" sz="3200" b="1" dirty="0" smtClean="0"/>
              <a:t>个元 素，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数组的下标</a:t>
            </a:r>
            <a:r>
              <a:rPr lang="en-US" altLang="zh-CN" sz="3200" b="1" dirty="0" smtClean="0">
                <a:solidFill>
                  <a:schemeClr val="accent2"/>
                </a:solidFill>
              </a:rPr>
              <a:t>0</a:t>
            </a:r>
            <a:r>
              <a:rPr lang="zh-CN" altLang="en-US" sz="3200" b="1" dirty="0" smtClean="0">
                <a:solidFill>
                  <a:schemeClr val="accent2"/>
                </a:solidFill>
              </a:rPr>
              <a:t>处不存储数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从第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个元素到第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个元素依次比较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若不相同，则继续比较下一个元素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若相等则退出循环。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 循环结束后，需根据</a:t>
            </a:r>
            <a:r>
              <a:rPr lang="en-US" altLang="zh-CN" sz="3600" b="1" smtClean="0"/>
              <a:t>i</a:t>
            </a:r>
            <a:r>
              <a:rPr lang="zh-CN" altLang="en-US" sz="3600" b="1" smtClean="0"/>
              <a:t>的值的不同来</a:t>
            </a:r>
            <a:r>
              <a:rPr lang="zh-CN" altLang="en-US" sz="3600" b="1" smtClean="0">
                <a:solidFill>
                  <a:srgbClr val="000000"/>
                </a:solidFill>
              </a:rPr>
              <a:t>判断</a:t>
            </a:r>
            <a:r>
              <a:rPr lang="zh-CN" altLang="en-US" sz="3600" b="1" smtClean="0"/>
              <a:t>查找是否成功。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   </a:t>
            </a:r>
            <a:r>
              <a:rPr lang="en-US" altLang="zh-CN" sz="3600" b="1" dirty="0" err="1" smtClean="0"/>
              <a:t>scanf</a:t>
            </a:r>
            <a:r>
              <a:rPr lang="en-US" altLang="zh-CN" sz="3600" b="1" dirty="0" smtClean="0"/>
              <a:t>("%d", &amp;x);	 </a:t>
            </a:r>
            <a:endParaRPr lang="zh-CN" altLang="en-US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	</a:t>
            </a:r>
            <a:r>
              <a:rPr lang="en-US" altLang="zh-CN" sz="3600" b="1" dirty="0" smtClean="0"/>
              <a:t>for 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=1;i&lt;=</a:t>
            </a:r>
            <a:r>
              <a:rPr lang="en-US" altLang="zh-CN" sz="3600" b="1" dirty="0" err="1" smtClean="0"/>
              <a:t>n;i</a:t>
            </a:r>
            <a:r>
              <a:rPr lang="en-US" altLang="zh-CN" sz="3600" b="1" dirty="0" smtClean="0"/>
              <a:t>++)	 </a:t>
            </a:r>
            <a:endParaRPr lang="zh-CN" altLang="en-US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	    </a:t>
            </a:r>
            <a:r>
              <a:rPr lang="en-US" altLang="zh-CN" sz="3600" b="1" dirty="0" smtClean="0"/>
              <a:t>if (a[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]==x)	break;</a:t>
            </a:r>
            <a:endParaRPr lang="zh-CN" altLang="en-US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if 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&lt;=n)   </a:t>
            </a:r>
            <a:r>
              <a:rPr lang="en-US" altLang="zh-CN" sz="3600" b="1" dirty="0" err="1" smtClean="0"/>
              <a:t>printf</a:t>
            </a:r>
            <a:r>
              <a:rPr lang="en-US" altLang="zh-CN" sz="3600" b="1" dirty="0" smtClean="0"/>
              <a:t>(“%d\</a:t>
            </a:r>
            <a:r>
              <a:rPr lang="en-US" altLang="zh-CN" sz="3600" b="1" dirty="0" err="1" smtClean="0"/>
              <a:t>n”,i</a:t>
            </a:r>
            <a:r>
              <a:rPr lang="en-US" altLang="zh-CN" sz="3600" b="1" dirty="0" smtClean="0"/>
              <a:t>);   </a:t>
            </a:r>
            <a:endParaRPr lang="zh-CN" altLang="en-US" sz="36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/>
              <a:t>    </a:t>
            </a:r>
            <a:r>
              <a:rPr lang="en-US" altLang="zh-CN" sz="3600" b="1" dirty="0" smtClean="0"/>
              <a:t>else </a:t>
            </a:r>
            <a:r>
              <a:rPr lang="zh-CN" altLang="en-US" sz="3600" b="1" dirty="0" smtClean="0"/>
              <a:t>  </a:t>
            </a:r>
            <a:r>
              <a:rPr lang="en-US" altLang="zh-CN" sz="3600" b="1" dirty="0" err="1" smtClean="0"/>
              <a:t>printf</a:t>
            </a:r>
            <a:r>
              <a:rPr lang="en-US" altLang="zh-CN" sz="3600" b="1" dirty="0" smtClean="0"/>
              <a:t>(“%d\n”,0); </a:t>
            </a:r>
            <a:endParaRPr lang="zh-CN" altLang="en-US" sz="3600" b="1" dirty="0" smtClean="0"/>
          </a:p>
        </p:txBody>
      </p:sp>
      <p:sp>
        <p:nvSpPr>
          <p:cNvPr id="1491972" name="Rectangle 4"/>
          <p:cNvSpPr>
            <a:spLocks noChangeArrowheads="1"/>
          </p:cNvSpPr>
          <p:nvPr/>
        </p:nvSpPr>
        <p:spPr bwMode="auto">
          <a:xfrm>
            <a:off x="6084888" y="2636838"/>
            <a:ext cx="2519362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中途退出</a:t>
            </a:r>
          </a:p>
        </p:txBody>
      </p:sp>
      <p:sp>
        <p:nvSpPr>
          <p:cNvPr id="1491974" name="Line 6"/>
          <p:cNvSpPr>
            <a:spLocks noChangeShapeType="1"/>
          </p:cNvSpPr>
          <p:nvPr/>
        </p:nvSpPr>
        <p:spPr bwMode="auto">
          <a:xfrm flipV="1">
            <a:off x="2627313" y="2924175"/>
            <a:ext cx="3744912" cy="16573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1975" name="Rectangle 7"/>
          <p:cNvSpPr>
            <a:spLocks noChangeArrowheads="1"/>
          </p:cNvSpPr>
          <p:nvPr/>
        </p:nvSpPr>
        <p:spPr bwMode="auto">
          <a:xfrm>
            <a:off x="6804025" y="3500438"/>
            <a:ext cx="20161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正常退出</a:t>
            </a:r>
          </a:p>
        </p:txBody>
      </p:sp>
      <p:sp>
        <p:nvSpPr>
          <p:cNvPr id="1491976" name="Line 8"/>
          <p:cNvSpPr>
            <a:spLocks noChangeShapeType="1"/>
          </p:cNvSpPr>
          <p:nvPr/>
        </p:nvSpPr>
        <p:spPr bwMode="auto">
          <a:xfrm flipV="1">
            <a:off x="1979613" y="4076700"/>
            <a:ext cx="4608512" cy="1152525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9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9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9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971" grpId="0" build="p"/>
      <p:bldP spid="1491972" grpId="0"/>
      <p:bldP spid="1491974" grpId="0" animBg="1"/>
      <p:bldP spid="1491975" grpId="0"/>
      <p:bldP spid="149197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或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</a:t>
            </a:r>
            <a:r>
              <a:rPr lang="en-US" altLang="zh-CN" sz="3600" b="1" smtClean="0"/>
              <a:t>scanf("%d", &amp;x);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</a:t>
            </a:r>
            <a:r>
              <a:rPr lang="en-US" altLang="zh-CN" sz="3600" b="1" smtClean="0">
                <a:solidFill>
                  <a:srgbClr val="FF0000"/>
                </a:solidFill>
              </a:rPr>
              <a:t>m=0;</a:t>
            </a:r>
            <a:r>
              <a:rPr lang="en-US" altLang="zh-CN" sz="3600" b="1" smtClean="0"/>
              <a:t> </a:t>
            </a:r>
            <a:endParaRPr lang="zh-CN" altLang="en-US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/>
              <a:t>for (i=1;i&lt;=n;i++)	 </a:t>
            </a:r>
            <a:endParaRPr lang="zh-CN" altLang="en-US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    </a:t>
            </a:r>
            <a:r>
              <a:rPr lang="en-US" altLang="zh-CN" sz="3600" b="1" smtClean="0"/>
              <a:t>if (a[i]==x) {</a:t>
            </a:r>
            <a:r>
              <a:rPr lang="en-US" altLang="zh-CN" sz="3600" b="1" smtClean="0">
                <a:solidFill>
                  <a:srgbClr val="FF0000"/>
                </a:solidFill>
              </a:rPr>
              <a:t>m=i</a:t>
            </a:r>
            <a:r>
              <a:rPr lang="en-US" altLang="zh-CN" sz="3600" b="1" smtClean="0"/>
              <a:t>;break;}</a:t>
            </a:r>
            <a:endParaRPr lang="zh-CN" altLang="en-US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</a:t>
            </a:r>
            <a:r>
              <a:rPr lang="zh-CN" altLang="en-US" sz="3600" b="1" smtClean="0"/>
              <a:t>  </a:t>
            </a:r>
            <a:r>
              <a:rPr lang="en-US" altLang="zh-CN" sz="3600" b="1" smtClean="0"/>
              <a:t>printf(“%d\n”,</a:t>
            </a:r>
            <a:r>
              <a:rPr lang="en-US" altLang="zh-CN" sz="3600" b="1" smtClean="0">
                <a:solidFill>
                  <a:srgbClr val="FF0000"/>
                </a:solidFill>
              </a:rPr>
              <a:t>m</a:t>
            </a:r>
            <a:r>
              <a:rPr lang="en-US" altLang="zh-CN" sz="3600" b="1" smtClean="0"/>
              <a:t>); 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97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方法</a:t>
            </a:r>
            <a:r>
              <a:rPr lang="en-US" altLang="zh-CN" sz="4400" smtClean="0"/>
              <a:t>2</a:t>
            </a:r>
            <a:endParaRPr lang="zh-CN" altLang="en-US" sz="4400" smtClean="0"/>
          </a:p>
        </p:txBody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从第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个元素到第</a:t>
            </a:r>
            <a:r>
              <a:rPr lang="en-US" altLang="zh-CN" sz="3600" b="1" smtClean="0"/>
              <a:t>1</a:t>
            </a:r>
            <a:r>
              <a:rPr lang="zh-CN" altLang="en-US" sz="3600" b="1" smtClean="0"/>
              <a:t>个元素依次比较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若不相同，则继续比较下一个元素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若相同则退出循环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b="1" smtClean="0"/>
              <a:t>     循环结束后</a:t>
            </a:r>
            <a:r>
              <a:rPr lang="zh-CN" altLang="en-US" sz="3600" b="1" smtClean="0">
                <a:solidFill>
                  <a:srgbClr val="000000"/>
                </a:solidFill>
              </a:rPr>
              <a:t>直接输出</a:t>
            </a:r>
            <a:r>
              <a:rPr lang="en-US" altLang="zh-CN" sz="3600" b="1" smtClean="0">
                <a:solidFill>
                  <a:srgbClr val="000000"/>
                </a:solidFill>
              </a:rPr>
              <a:t>i</a:t>
            </a:r>
            <a:r>
              <a:rPr lang="zh-CN" altLang="en-US" sz="3600" b="1" smtClean="0">
                <a:solidFill>
                  <a:srgbClr val="000000"/>
                </a:solidFill>
              </a:rPr>
              <a:t>的值即可</a:t>
            </a:r>
            <a:r>
              <a:rPr lang="zh-CN" altLang="en-US" sz="3600" b="1" smtClean="0"/>
              <a:t>    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6156325" y="5445125"/>
            <a:ext cx="2519363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不需要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进行判断</a:t>
            </a:r>
          </a:p>
        </p:txBody>
      </p:sp>
      <p:sp>
        <p:nvSpPr>
          <p:cNvPr id="1482757" name="Freeform 5"/>
          <p:cNvSpPr>
            <a:spLocks/>
          </p:cNvSpPr>
          <p:nvPr/>
        </p:nvSpPr>
        <p:spPr bwMode="auto">
          <a:xfrm>
            <a:off x="5651500" y="4941888"/>
            <a:ext cx="792163" cy="1090612"/>
          </a:xfrm>
          <a:custGeom>
            <a:avLst/>
            <a:gdLst>
              <a:gd name="T0" fmla="*/ 2147483647 w 476"/>
              <a:gd name="T1" fmla="*/ 0 h 687"/>
              <a:gd name="T2" fmla="*/ 2147483647 w 476"/>
              <a:gd name="T3" fmla="*/ 2147483647 h 687"/>
              <a:gd name="T4" fmla="*/ 2147483647 w 476"/>
              <a:gd name="T5" fmla="*/ 2147483647 h 687"/>
              <a:gd name="T6" fmla="*/ 0 60000 65536"/>
              <a:gd name="T7" fmla="*/ 0 60000 65536"/>
              <a:gd name="T8" fmla="*/ 0 60000 65536"/>
              <a:gd name="T9" fmla="*/ 0 w 476"/>
              <a:gd name="T10" fmla="*/ 0 h 687"/>
              <a:gd name="T11" fmla="*/ 476 w 476"/>
              <a:gd name="T12" fmla="*/ 687 h 6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687">
                <a:moveTo>
                  <a:pt x="68" y="0"/>
                </a:moveTo>
                <a:cubicBezTo>
                  <a:pt x="34" y="245"/>
                  <a:pt x="0" y="491"/>
                  <a:pt x="68" y="589"/>
                </a:cubicBezTo>
                <a:cubicBezTo>
                  <a:pt x="136" y="687"/>
                  <a:pt x="306" y="638"/>
                  <a:pt x="476" y="589"/>
                </a:cubicBezTo>
              </a:path>
            </a:pathLst>
          </a:custGeom>
          <a:noFill/>
          <a:ln w="698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8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8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8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2755" grpId="0" build="p"/>
      <p:bldP spid="1482756" grpId="0"/>
      <p:bldP spid="148275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smtClean="0"/>
              <a:t>   scanf("%d", &amp;x);	</a:t>
            </a:r>
            <a:endParaRPr lang="zh-CN" altLang="en-US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/>
              <a:t>for (i=n;i&gt;=1;i--)	</a:t>
            </a:r>
            <a:endParaRPr lang="zh-CN" altLang="en-US" sz="3600" b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   </a:t>
            </a:r>
            <a:r>
              <a:rPr lang="en-US" altLang="zh-CN" sz="3600" b="1" smtClean="0"/>
              <a:t>if (a[i]==x) </a:t>
            </a:r>
            <a:r>
              <a:rPr lang="zh-CN" altLang="en-US" sz="3600" b="1" smtClean="0"/>
              <a:t> </a:t>
            </a:r>
            <a:r>
              <a:rPr lang="en-US" altLang="zh-CN" sz="3600" b="1" smtClean="0"/>
              <a:t>break</a:t>
            </a:r>
            <a:r>
              <a:rPr lang="zh-CN" altLang="en-US" sz="3600" b="1" smtClean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>
                <a:solidFill>
                  <a:schemeClr val="accent2"/>
                </a:solidFill>
              </a:rPr>
              <a:t>printf("%d\n",i);	</a:t>
            </a:r>
            <a:endParaRPr lang="zh-CN" altLang="en-US" sz="3600" b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99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smtClean="0">
                <a:latin typeface="宋体" pitchFamily="2" charset="-122"/>
              </a:rPr>
              <a:t>方法</a:t>
            </a:r>
            <a:r>
              <a:rPr lang="en-US" altLang="zh-CN" sz="4400" b="0" smtClean="0">
                <a:latin typeface="宋体" pitchFamily="2" charset="-122"/>
              </a:rPr>
              <a:t>3</a:t>
            </a:r>
            <a:r>
              <a:rPr lang="en-US" altLang="zh-CN" b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4400" b="0" smtClean="0">
                <a:latin typeface="宋体" pitchFamily="2" charset="-122"/>
              </a:rPr>
              <a:t>使用</a:t>
            </a:r>
            <a:r>
              <a:rPr lang="zh-CN" altLang="en-US" sz="4400" b="0" smtClean="0">
                <a:solidFill>
                  <a:srgbClr val="000000"/>
                </a:solidFill>
                <a:latin typeface="宋体" pitchFamily="2" charset="-122"/>
              </a:rPr>
              <a:t>监视哨</a:t>
            </a:r>
          </a:p>
        </p:txBody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b="1" smtClean="0"/>
              <a:t>scanf("%d", &amp;x);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/>
              <a:t>a[0]=x;		// </a:t>
            </a:r>
            <a:r>
              <a:rPr lang="zh-CN" altLang="en-US" sz="3600" b="1" smtClean="0"/>
              <a:t>以</a:t>
            </a:r>
            <a:r>
              <a:rPr lang="en-US" altLang="zh-CN" sz="3600" b="1" smtClean="0"/>
              <a:t>a[0]</a:t>
            </a:r>
            <a:r>
              <a:rPr lang="zh-CN" altLang="en-US" sz="3600" b="1" smtClean="0"/>
              <a:t>为</a:t>
            </a:r>
            <a:r>
              <a:rPr lang="zh-CN" altLang="en-US" sz="3600" b="1" smtClean="0">
                <a:solidFill>
                  <a:schemeClr val="accent2"/>
                </a:solidFill>
              </a:rPr>
              <a:t>哨兵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/>
              <a:t>for (i=n;a[i]!=x;i--)</a:t>
            </a:r>
            <a:r>
              <a:rPr lang="zh-CN" altLang="en-US" sz="3600" b="1" smtClean="0">
                <a:solidFill>
                  <a:srgbClr val="FF0000"/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smtClean="0"/>
              <a:t>	</a:t>
            </a:r>
            <a:r>
              <a:rPr lang="en-US" altLang="zh-CN" sz="3600" b="1" smtClean="0"/>
              <a:t>printf(</a:t>
            </a:r>
            <a:r>
              <a:rPr lang="en-US" altLang="zh-CN" sz="3600" b="1" smtClean="0">
                <a:solidFill>
                  <a:schemeClr val="bg2"/>
                </a:solidFill>
              </a:rPr>
              <a:t>"</a:t>
            </a:r>
            <a:r>
              <a:rPr lang="en-US" altLang="zh-CN" sz="3600" b="1" smtClean="0"/>
              <a:t>%d\n",i);</a:t>
            </a:r>
            <a:endParaRPr lang="zh-CN" altLang="en-US" sz="3600" b="1" smtClean="0"/>
          </a:p>
        </p:txBody>
      </p:sp>
      <p:sp>
        <p:nvSpPr>
          <p:cNvPr id="1483780" name="Rectangle 4"/>
          <p:cNvSpPr>
            <a:spLocks noChangeArrowheads="1"/>
          </p:cNvSpPr>
          <p:nvPr/>
        </p:nvSpPr>
        <p:spPr bwMode="auto">
          <a:xfrm>
            <a:off x="5435600" y="4508500"/>
            <a:ext cx="3313113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X</a:t>
            </a:r>
            <a:r>
              <a:rPr lang="zh-CN" altLang="en-US"/>
              <a:t>至少与</a:t>
            </a:r>
            <a:r>
              <a:rPr lang="en-US" altLang="zh-CN"/>
              <a:t>a[0]</a:t>
            </a:r>
            <a:r>
              <a:rPr lang="zh-CN" altLang="en-US"/>
              <a:t>相同</a:t>
            </a:r>
          </a:p>
        </p:txBody>
      </p:sp>
      <p:sp>
        <p:nvSpPr>
          <p:cNvPr id="1483781" name="Line 5"/>
          <p:cNvSpPr>
            <a:spLocks noChangeShapeType="1"/>
          </p:cNvSpPr>
          <p:nvPr/>
        </p:nvSpPr>
        <p:spPr bwMode="auto">
          <a:xfrm>
            <a:off x="6372225" y="3573463"/>
            <a:ext cx="720725" cy="122396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8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8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3779" grpId="0" build="p"/>
      <p:bldP spid="1483780" grpId="0"/>
      <p:bldP spid="148378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latin typeface="宋体" pitchFamily="2" charset="-122"/>
              </a:rPr>
              <a:t>方法</a:t>
            </a:r>
            <a:r>
              <a:rPr lang="en-US" altLang="zh-CN" sz="4400" smtClean="0">
                <a:latin typeface="宋体" pitchFamily="2" charset="-122"/>
              </a:rPr>
              <a:t>4</a:t>
            </a:r>
            <a:endParaRPr lang="zh-CN" altLang="en-US" sz="44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3600" b="1" dirty="0" smtClean="0"/>
              <a:t> </a:t>
            </a:r>
            <a:r>
              <a:rPr lang="en-US" altLang="zh-CN" sz="3600" b="1" dirty="0" err="1" smtClean="0"/>
              <a:t>scanf</a:t>
            </a:r>
            <a:r>
              <a:rPr lang="en-US" altLang="zh-CN" sz="3600" b="1" dirty="0" smtClean="0"/>
              <a:t>(“%d”, &amp;x);			</a:t>
            </a:r>
            <a:endParaRPr lang="zh-CN" altLang="zh-CN" sz="3600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/>
              <a:t> for 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</a:t>
            </a:r>
            <a:r>
              <a:rPr lang="en-US" altLang="zh-CN" sz="3600" b="1" dirty="0" err="1" smtClean="0"/>
              <a:t>n;a</a:t>
            </a:r>
            <a:r>
              <a:rPr lang="en-US" altLang="zh-CN" sz="3600" b="1" dirty="0" smtClean="0"/>
              <a:t>[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]!=</a:t>
            </a:r>
            <a:r>
              <a:rPr lang="en-US" altLang="zh-CN" sz="3600" b="1" dirty="0" err="1" smtClean="0"/>
              <a:t>x;i</a:t>
            </a:r>
            <a:r>
              <a:rPr lang="en-US" altLang="zh-CN" sz="3600" b="1" dirty="0" smtClean="0"/>
              <a:t>--) </a:t>
            </a:r>
            <a:endParaRPr lang="en-US" altLang="zh-CN" sz="3600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    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;</a:t>
            </a:r>
            <a:r>
              <a:rPr lang="en-US" altLang="zh-CN" sz="3600" b="1" dirty="0" smtClean="0"/>
              <a:t>		</a:t>
            </a:r>
            <a:endParaRPr lang="zh-CN" altLang="zh-CN" sz="3600" b="1" dirty="0" smtClean="0"/>
          </a:p>
          <a:p>
            <a:pPr>
              <a:buFont typeface="Wingdings" pitchFamily="2" charset="2"/>
              <a:buNone/>
            </a:pPr>
            <a:r>
              <a:rPr lang="en-US" altLang="zh-CN" sz="3600" b="1" dirty="0" smtClean="0"/>
              <a:t> </a:t>
            </a:r>
            <a:r>
              <a:rPr lang="en-US" altLang="zh-CN" sz="3600" b="1" dirty="0" err="1" smtClean="0"/>
              <a:t>printf</a:t>
            </a:r>
            <a:r>
              <a:rPr lang="en-US" altLang="zh-CN" sz="3600" b="1" dirty="0" smtClean="0"/>
              <a:t>(“%d\n”,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);			</a:t>
            </a:r>
            <a:endParaRPr lang="zh-CN" altLang="zh-CN" sz="3600" b="1" dirty="0" smtClean="0"/>
          </a:p>
          <a:p>
            <a:pPr>
              <a:buFont typeface="Wingdings" pitchFamily="2" charset="2"/>
              <a:buNone/>
            </a:pPr>
            <a:r>
              <a:rPr lang="zh-CN" altLang="zh-CN" sz="3600" b="1" dirty="0" smtClean="0"/>
              <a:t>可能导致的结果是什么</a:t>
            </a:r>
            <a:r>
              <a:rPr lang="zh-CN" altLang="en-US" sz="3600" b="1" dirty="0" smtClean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/>
              <a:t>通常使用</a:t>
            </a:r>
            <a:r>
              <a:rPr lang="zh-CN" altLang="en-US" sz="3600" b="1" dirty="0" smtClean="0">
                <a:solidFill>
                  <a:srgbClr val="000000"/>
                </a:solidFill>
              </a:rPr>
              <a:t>循环</a:t>
            </a:r>
            <a:r>
              <a:rPr lang="zh-CN" altLang="en-US" sz="3600" b="1" dirty="0" smtClean="0"/>
              <a:t>对数组进行处理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for(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=0;i&lt;10;i++)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   </a:t>
            </a:r>
            <a:r>
              <a:rPr lang="en-US" altLang="zh-CN" sz="3600" b="1" dirty="0" err="1" smtClean="0"/>
              <a:t>scanf</a:t>
            </a:r>
            <a:r>
              <a:rPr lang="en-US" altLang="zh-CN" sz="3600" b="1" dirty="0" smtClean="0"/>
              <a:t>(“%</a:t>
            </a:r>
            <a:r>
              <a:rPr lang="en-US" altLang="zh-CN" sz="3600" b="1" dirty="0" err="1" smtClean="0"/>
              <a:t>d”,&amp;score</a:t>
            </a:r>
            <a:r>
              <a:rPr lang="en-US" altLang="zh-CN" sz="3600" b="1" dirty="0" smtClean="0"/>
              <a:t>[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600" b="1" dirty="0" smtClean="0"/>
              <a:t>]);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for(</a:t>
            </a:r>
            <a:r>
              <a:rPr lang="en-US" altLang="zh-CN" sz="3600" b="1" dirty="0" err="1" smtClean="0"/>
              <a:t>i</a:t>
            </a:r>
            <a:r>
              <a:rPr lang="en-US" altLang="zh-CN" sz="3600" b="1" dirty="0" smtClean="0"/>
              <a:t>=9;i&gt;=0;i--)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/>
              <a:t>         </a:t>
            </a:r>
            <a:r>
              <a:rPr lang="en-US" altLang="zh-CN" sz="3600" b="1" dirty="0" err="1" smtClean="0"/>
              <a:t>printf</a:t>
            </a:r>
            <a:r>
              <a:rPr lang="en-US" altLang="zh-CN" sz="3600" b="1" dirty="0" smtClean="0"/>
              <a:t>(“%d   ”, score[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600" b="1" dirty="0" smtClean="0"/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6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6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6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6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0899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排序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/>
              <a:t>对结构数组中的薪水 “冒泡”排序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err="1" smtClean="0"/>
              <a:t>struct</a:t>
            </a:r>
            <a:r>
              <a:rPr lang="en-US" altLang="zh-CN" sz="3600" b="1" dirty="0" smtClean="0"/>
              <a:t> person   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   char name[20];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   </a:t>
            </a:r>
            <a:r>
              <a:rPr lang="en-US" altLang="zh-CN" sz="3600" b="1" dirty="0" smtClean="0">
                <a:solidFill>
                  <a:schemeClr val="accent6"/>
                </a:solidFill>
              </a:rPr>
              <a:t>unsigned long </a:t>
            </a:r>
            <a:r>
              <a:rPr lang="en-US" altLang="zh-CN" sz="3600" b="1" dirty="0" smtClean="0"/>
              <a:t>id;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3600" b="1" dirty="0" smtClean="0"/>
              <a:t>       float </a:t>
            </a:r>
            <a:r>
              <a:rPr lang="en-US" altLang="zh-CN" sz="3600" b="1" dirty="0" smtClean="0">
                <a:solidFill>
                  <a:srgbClr val="000000"/>
                </a:solidFill>
              </a:rPr>
              <a:t>salary</a:t>
            </a:r>
            <a:r>
              <a:rPr lang="en-US" altLang="zh-CN" sz="3600" b="1" dirty="0" smtClean="0"/>
              <a:t>;   };</a:t>
            </a:r>
            <a:endParaRPr lang="zh-CN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49500"/>
            <a:ext cx="8001000" cy="373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struct person allone[6]=</a:t>
            </a:r>
            <a:r>
              <a:rPr lang="en-US" altLang="zh-CN" b="1" smtClean="0">
                <a:solidFill>
                  <a:srgbClr val="000000"/>
                </a:solidFill>
              </a:rPr>
              <a:t>{</a:t>
            </a:r>
            <a:r>
              <a:rPr lang="en-US" altLang="zh-CN" b="1" smtClean="0"/>
              <a:t>{“jone”,12345,3390.0},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                             {“david”,13916,4490.5},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                             {“marit”,27519,3110.0},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                             {“jasen”,42876,6230.5},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                             {“peter”,23987,4000.2},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                             {“yoke”,12335,5110.0}</a:t>
            </a:r>
            <a:r>
              <a:rPr lang="en-US" altLang="zh-CN" b="1" smtClean="0">
                <a:solidFill>
                  <a:srgbClr val="000000"/>
                </a:solidFill>
              </a:rPr>
              <a:t>};</a:t>
            </a:r>
          </a:p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1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1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1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void main( 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</a:t>
            </a:r>
            <a:r>
              <a:rPr lang="en-US" altLang="zh-CN" b="1" smtClean="0">
                <a:solidFill>
                  <a:srgbClr val="000000"/>
                </a:solidFill>
              </a:rPr>
              <a:t>struct person</a:t>
            </a:r>
            <a:r>
              <a:rPr lang="en-US" altLang="zh-CN" b="1" smtClean="0"/>
              <a:t> temp;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for(int i=1; i&lt;</a:t>
            </a:r>
            <a:r>
              <a:rPr lang="en-US" altLang="zh-CN" b="1" smtClean="0">
                <a:solidFill>
                  <a:srgbClr val="FF0000"/>
                </a:solidFill>
              </a:rPr>
              <a:t>6</a:t>
            </a:r>
            <a:r>
              <a:rPr lang="en-US" altLang="zh-CN" b="1" smtClean="0"/>
              <a:t>;i++)    </a:t>
            </a:r>
            <a:r>
              <a:rPr lang="en-US" altLang="zh-CN" b="1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for(int j=0;j&lt;</a:t>
            </a:r>
            <a:r>
              <a:rPr lang="en-US" altLang="zh-CN" b="1" smtClean="0">
                <a:solidFill>
                  <a:srgbClr val="FF0000"/>
                </a:solidFill>
              </a:rPr>
              <a:t>6-i</a:t>
            </a:r>
            <a:r>
              <a:rPr lang="en-US" altLang="zh-CN" b="1" smtClean="0"/>
              <a:t>;j++)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if (</a:t>
            </a:r>
            <a:r>
              <a:rPr lang="en-US" altLang="zh-CN" b="1" smtClean="0">
                <a:solidFill>
                  <a:schemeClr val="accent2"/>
                </a:solidFill>
              </a:rPr>
              <a:t>allone[j].salary</a:t>
            </a:r>
            <a:r>
              <a:rPr lang="en-US" altLang="zh-CN" b="1" smtClean="0"/>
              <a:t>&gt;</a:t>
            </a:r>
            <a:r>
              <a:rPr lang="en-US" altLang="zh-CN" b="1" smtClean="0">
                <a:solidFill>
                  <a:schemeClr val="accent2"/>
                </a:solidFill>
              </a:rPr>
              <a:t>allone[j+1].salary</a:t>
            </a:r>
            <a:r>
              <a:rPr lang="en-US" altLang="zh-CN" b="1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{   </a:t>
            </a:r>
            <a:r>
              <a:rPr lang="en-US" altLang="zh-CN" b="1" smtClean="0">
                <a:solidFill>
                  <a:srgbClr val="000000"/>
                </a:solidFill>
              </a:rPr>
              <a:t>temp=allone[j]</a:t>
            </a:r>
            <a:r>
              <a:rPr lang="en-US" altLang="zh-CN" b="1" smtClean="0"/>
              <a:t>; allone[j]=allone[j+1];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    alone[j+1]=temp;    }  </a:t>
            </a:r>
            <a:r>
              <a:rPr lang="en-US" altLang="zh-CN" b="1" smtClean="0">
                <a:solidFill>
                  <a:schemeClr val="accent2"/>
                </a:solidFill>
              </a:rPr>
              <a:t>}</a:t>
            </a:r>
            <a:endParaRPr lang="zh-CN" altLang="en-US" b="1" smtClean="0">
              <a:solidFill>
                <a:schemeClr val="accent2"/>
              </a:solidFill>
            </a:endParaRP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3708400" y="765175"/>
            <a:ext cx="4464050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for (i=1;i&lt;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/>
              <a:t>;i++)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/>
              <a:t>       for( j=0;j&lt;</a:t>
            </a:r>
            <a:r>
              <a:rPr lang="en-US" altLang="zh-CN">
                <a:solidFill>
                  <a:srgbClr val="FF0000"/>
                </a:solidFill>
              </a:rPr>
              <a:t>n-i</a:t>
            </a:r>
            <a:r>
              <a:rPr lang="en-US" altLang="zh-CN"/>
              <a:t>;j++) </a:t>
            </a:r>
          </a:p>
        </p:txBody>
      </p:sp>
      <p:sp>
        <p:nvSpPr>
          <p:cNvPr id="1495045" name="Line 5"/>
          <p:cNvSpPr>
            <a:spLocks noChangeShapeType="1"/>
          </p:cNvSpPr>
          <p:nvPr/>
        </p:nvSpPr>
        <p:spPr bwMode="auto">
          <a:xfrm flipV="1">
            <a:off x="4283075" y="1916113"/>
            <a:ext cx="1368425" cy="16573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9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9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4" grpId="0"/>
      <p:bldP spid="149504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for(int k=0;k&lt;6;k++)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printf(“</a:t>
            </a:r>
            <a:r>
              <a:rPr lang="en-US" altLang="zh-CN" b="1" smtClean="0">
                <a:solidFill>
                  <a:srgbClr val="000000"/>
                </a:solidFill>
              </a:rPr>
              <a:t>%s</a:t>
            </a:r>
            <a:r>
              <a:rPr lang="en-US" altLang="zh-CN" b="1" smtClean="0"/>
              <a:t>\t</a:t>
            </a:r>
            <a:r>
              <a:rPr lang="en-US" altLang="zh-CN" b="1" smtClean="0">
                <a:solidFill>
                  <a:srgbClr val="000000"/>
                </a:solidFill>
              </a:rPr>
              <a:t>%ul</a:t>
            </a:r>
            <a:r>
              <a:rPr lang="en-US" altLang="zh-CN" b="1" smtClean="0"/>
              <a:t>\t</a:t>
            </a:r>
            <a:r>
              <a:rPr lang="en-US" altLang="zh-CN" b="1" smtClean="0">
                <a:solidFill>
                  <a:srgbClr val="000000"/>
                </a:solidFill>
              </a:rPr>
              <a:t>%f</a:t>
            </a:r>
            <a:r>
              <a:rPr lang="en-US" altLang="zh-CN" b="1" smtClean="0"/>
              <a:t>\n”,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         allone[k].name, allone[k].id ,allone[k].salary);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smtClean="0"/>
              <a:t>}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730250" y="1301750"/>
            <a:ext cx="68659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运行结果为：</a:t>
            </a:r>
          </a:p>
        </p:txBody>
      </p:sp>
      <p:sp>
        <p:nvSpPr>
          <p:cNvPr id="1341443" name="Text Box 3"/>
          <p:cNvSpPr txBox="1">
            <a:spLocks noChangeArrowheads="1"/>
          </p:cNvSpPr>
          <p:nvPr/>
        </p:nvSpPr>
        <p:spPr bwMode="auto">
          <a:xfrm>
            <a:off x="1908175" y="2492375"/>
            <a:ext cx="5021263" cy="2843213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zh-CN" altLang="en-US" sz="800">
              <a:solidFill>
                <a:schemeClr val="tx1"/>
              </a:solidFill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marit    27519     3110.0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jone      12345     3390.0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peter     23987    4000.2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david    13916     4490.5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yoke     12335     5110.0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jasen     42876    6230.5</a:t>
            </a:r>
          </a:p>
        </p:txBody>
      </p:sp>
      <p:sp>
        <p:nvSpPr>
          <p:cNvPr id="120836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451725" y="6453188"/>
            <a:ext cx="3603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7" name="Rectangle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883525" y="6453188"/>
            <a:ext cx="36036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8" name="Rectangle 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316913" y="6453188"/>
            <a:ext cx="647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43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例</a:t>
            </a:r>
            <a:r>
              <a:rPr lang="en-US" altLang="zh-CN" sz="4000" smtClean="0"/>
              <a:t>4.10  </a:t>
            </a:r>
            <a:r>
              <a:rPr lang="zh-CN" altLang="en-US" sz="4000" smtClean="0"/>
              <a:t>折半查找 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b="1" smtClean="0"/>
              <a:t>n</a:t>
            </a:r>
            <a:r>
              <a:rPr lang="zh-CN" altLang="en-US" sz="3600" b="1" smtClean="0"/>
              <a:t>个数按小到大的顺序存储在数组中</a:t>
            </a:r>
          </a:p>
          <a:p>
            <a:pPr eaLnBrk="1" hangingPunct="1"/>
            <a:r>
              <a:rPr lang="zh-CN" altLang="en-US" sz="3600" b="1" smtClean="0"/>
              <a:t>输入一个数，使用</a:t>
            </a:r>
            <a:r>
              <a:rPr lang="zh-CN" altLang="en-US" sz="3600" b="1" smtClean="0">
                <a:solidFill>
                  <a:schemeClr val="accent2"/>
                </a:solidFill>
              </a:rPr>
              <a:t>折半查找法</a:t>
            </a:r>
            <a:r>
              <a:rPr lang="zh-CN" altLang="en-US" sz="3600" b="1" smtClean="0"/>
              <a:t>查找这个数是否在数组中</a:t>
            </a:r>
          </a:p>
          <a:p>
            <a:pPr eaLnBrk="1" hangingPunct="1"/>
            <a:r>
              <a:rPr lang="zh-CN" altLang="en-US" sz="3600" b="1" smtClean="0"/>
              <a:t>折半查找又称</a:t>
            </a:r>
            <a:r>
              <a:rPr lang="zh-CN" altLang="en-US" sz="3600" b="1" smtClean="0">
                <a:solidFill>
                  <a:srgbClr val="000000"/>
                </a:solidFill>
              </a:rPr>
              <a:t>对分查找</a:t>
            </a:r>
            <a:r>
              <a:rPr lang="zh-CN" altLang="en-US" sz="3600" b="1" smtClean="0"/>
              <a:t>，是对有序数据进行的一种查找。</a:t>
            </a:r>
            <a:endParaRPr lang="zh-CN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基本思想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smtClean="0"/>
              <a:t>      </a:t>
            </a:r>
            <a:r>
              <a:rPr lang="zh-CN" altLang="en-US" sz="3600" b="1" smtClean="0"/>
              <a:t>确定待查找的数据元素的范围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/>
              <a:t>     逐步缩小范围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smtClean="0"/>
              <a:t>     直到找到要查找的数据元素或无法找到该元素为止。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19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具体思路：逐步减小</a:t>
            </a:r>
            <a:r>
              <a:rPr lang="zh-CN" altLang="en-US" smtClean="0">
                <a:solidFill>
                  <a:schemeClr val="accent2"/>
                </a:solidFill>
              </a:rPr>
              <a:t>查找区间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最初待查找的数据范围是整个数组</a:t>
            </a:r>
          </a:p>
          <a:p>
            <a:pPr eaLnBrk="1" hangingPunct="1"/>
            <a:r>
              <a:rPr lang="zh-CN" altLang="en-US" b="1" smtClean="0"/>
              <a:t>找到数据元素范围的“中间元素”</a:t>
            </a:r>
            <a:r>
              <a:rPr lang="en-US" altLang="zh-CN" b="1" smtClean="0"/>
              <a:t>;</a:t>
            </a:r>
            <a:r>
              <a:rPr lang="zh-CN" altLang="en-US" b="1" smtClean="0"/>
              <a:t>将其与待查找的元素</a:t>
            </a:r>
            <a:r>
              <a:rPr lang="en-US" altLang="zh-CN" b="1" smtClean="0"/>
              <a:t>x</a:t>
            </a:r>
            <a:r>
              <a:rPr lang="zh-CN" altLang="en-US" b="1" smtClean="0"/>
              <a:t>比较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   当前元素与</a:t>
            </a:r>
            <a:r>
              <a:rPr lang="en-US" altLang="zh-CN" b="1" smtClean="0"/>
              <a:t>x</a:t>
            </a:r>
            <a:r>
              <a:rPr lang="zh-CN" altLang="en-US" b="1" smtClean="0"/>
              <a:t>相等，则查找成功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   当前元素小于</a:t>
            </a:r>
            <a:r>
              <a:rPr lang="en-US" altLang="zh-CN" b="1" smtClean="0"/>
              <a:t>x</a:t>
            </a:r>
            <a:r>
              <a:rPr lang="zh-CN" altLang="en-US" b="1" smtClean="0"/>
              <a:t>，则被查找数必在后半区间内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   反之则在前半区间内</a:t>
            </a:r>
          </a:p>
          <a:p>
            <a:pPr eaLnBrk="1" hangingPunct="1"/>
            <a:r>
              <a:rPr lang="zh-CN" altLang="en-US" b="1" smtClean="0"/>
              <a:t>把</a:t>
            </a:r>
            <a:r>
              <a:rPr lang="zh-CN" altLang="en-US" b="1" smtClean="0">
                <a:solidFill>
                  <a:schemeClr val="accent2"/>
                </a:solidFill>
              </a:rPr>
              <a:t>查找区间缩小一半</a:t>
            </a:r>
            <a:r>
              <a:rPr lang="zh-CN" altLang="en-US" b="1" smtClean="0"/>
              <a:t>，继续进行查找。     </a:t>
            </a:r>
            <a:endParaRPr lang="zh-CN" alt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9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用两个整型变量</a:t>
            </a:r>
            <a:r>
              <a:rPr lang="en-US" altLang="zh-CN" sz="3600" b="1" smtClean="0"/>
              <a:t>low</a:t>
            </a:r>
            <a:r>
              <a:rPr lang="zh-CN" altLang="en-US" sz="3600" b="1" smtClean="0"/>
              <a:t>、</a:t>
            </a:r>
            <a:r>
              <a:rPr lang="en-US" altLang="zh-CN" sz="3600" b="1" smtClean="0"/>
              <a:t>high</a:t>
            </a:r>
            <a:r>
              <a:rPr lang="zh-CN" altLang="en-US" sz="3600" b="1" smtClean="0"/>
              <a:t>分别表示区间的最左和最右边的数组</a:t>
            </a:r>
            <a:r>
              <a:rPr lang="zh-CN" altLang="en-US" sz="3600" b="1" smtClean="0">
                <a:solidFill>
                  <a:schemeClr val="accent2"/>
                </a:solidFill>
              </a:rPr>
              <a:t>下标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用整型变量</a:t>
            </a:r>
            <a:r>
              <a:rPr lang="en-US" altLang="zh-CN" sz="3600" b="1" smtClean="0"/>
              <a:t>mid</a:t>
            </a:r>
            <a:r>
              <a:rPr lang="zh-CN" altLang="en-US" sz="3600" b="1" smtClean="0"/>
              <a:t>表示区间的中间元素的下标，其值为</a:t>
            </a:r>
            <a:r>
              <a:rPr lang="en-US" altLang="zh-CN" sz="3600" b="1" smtClean="0">
                <a:solidFill>
                  <a:schemeClr val="accent2"/>
                </a:solidFill>
              </a:rPr>
              <a:t>(low+high)/2</a:t>
            </a:r>
            <a:endParaRPr lang="zh-CN" altLang="en-US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1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宋体" pitchFamily="2" charset="-122"/>
              </a:rPr>
              <a:t>当</a:t>
            </a:r>
            <a:r>
              <a:rPr lang="en-US" altLang="zh-CN" dirty="0" smtClean="0">
                <a:latin typeface="宋体" pitchFamily="2" charset="-122"/>
              </a:rPr>
              <a:t>x</a:t>
            </a:r>
            <a:r>
              <a:rPr lang="zh-CN" altLang="en-US" dirty="0" smtClean="0">
                <a:latin typeface="宋体" pitchFamily="2" charset="-122"/>
              </a:rPr>
              <a:t>与</a:t>
            </a:r>
            <a:r>
              <a:rPr lang="en-US" altLang="zh-CN" dirty="0" smtClean="0">
                <a:latin typeface="宋体" pitchFamily="2" charset="-122"/>
              </a:rPr>
              <a:t>a[mid]</a:t>
            </a:r>
            <a:r>
              <a:rPr lang="zh-CN" altLang="en-US" dirty="0" smtClean="0">
                <a:latin typeface="宋体" pitchFamily="2" charset="-122"/>
              </a:rPr>
              <a:t>比较时</a:t>
            </a:r>
            <a:endParaRPr lang="zh-CN" altLang="en-US" dirty="0" smtClean="0"/>
          </a:p>
        </p:txBody>
      </p:sp>
      <p:sp>
        <p:nvSpPr>
          <p:cNvPr id="150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如果</a:t>
            </a:r>
            <a:r>
              <a:rPr lang="en-US" altLang="zh-CN" sz="3200" b="1" dirty="0" smtClean="0">
                <a:latin typeface="宋体" pitchFamily="2" charset="-122"/>
              </a:rPr>
              <a:t>a[mid]</a:t>
            </a:r>
            <a:r>
              <a:rPr lang="zh-CN" altLang="en-US" sz="3200" b="1" dirty="0" smtClean="0">
                <a:latin typeface="宋体" pitchFamily="2" charset="-122"/>
              </a:rPr>
              <a:t>较大，则待查找数在前半区间，其最左边的下标不变，最右边的下标</a:t>
            </a:r>
            <a:r>
              <a:rPr lang="en-US" altLang="zh-CN" sz="3200" b="1" dirty="0" smtClean="0">
                <a:latin typeface="宋体" pitchFamily="2" charset="-122"/>
              </a:rPr>
              <a:t>high</a:t>
            </a:r>
            <a:r>
              <a:rPr lang="zh-CN" altLang="en-US" sz="3200" b="1" dirty="0" smtClean="0">
                <a:latin typeface="宋体" pitchFamily="2" charset="-122"/>
              </a:rPr>
              <a:t>变为</a:t>
            </a:r>
            <a:r>
              <a:rPr lang="en-US" altLang="zh-CN" sz="3200" b="1" dirty="0" smtClean="0">
                <a:latin typeface="宋体" pitchFamily="2" charset="-122"/>
              </a:rPr>
              <a:t>mid</a:t>
            </a:r>
            <a:r>
              <a:rPr lang="en-US" altLang="zh-CN" sz="3200" b="1" dirty="0" smtClean="0">
                <a:latin typeface="宋体" pitchFamily="2" charset="-122"/>
                <a:sym typeface="Symbol" pitchFamily="18" charset="2"/>
              </a:rPr>
              <a:t></a:t>
            </a:r>
            <a:r>
              <a:rPr lang="en-US" altLang="zh-CN" sz="3200" b="1" dirty="0" smtClean="0">
                <a:latin typeface="宋体" pitchFamily="2" charset="-122"/>
              </a:rPr>
              <a:t>1</a:t>
            </a:r>
            <a:r>
              <a:rPr lang="zh-CN" altLang="en-US" sz="3200" b="1" dirty="0" smtClean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如果</a:t>
            </a:r>
            <a:r>
              <a:rPr lang="en-US" altLang="zh-CN" sz="3200" b="1" dirty="0" smtClean="0">
                <a:latin typeface="宋体" pitchFamily="2" charset="-122"/>
              </a:rPr>
              <a:t>a[mid]</a:t>
            </a:r>
            <a:r>
              <a:rPr lang="zh-CN" altLang="en-US" sz="3200" b="1" dirty="0" smtClean="0">
                <a:latin typeface="宋体" pitchFamily="2" charset="-122"/>
              </a:rPr>
              <a:t>较小，则待查找数在后半区间，其最右边的下标不变，最左边的下标</a:t>
            </a:r>
            <a:r>
              <a:rPr lang="en-US" altLang="zh-CN" sz="3200" b="1" dirty="0" smtClean="0">
                <a:latin typeface="宋体" pitchFamily="2" charset="-122"/>
              </a:rPr>
              <a:t>low</a:t>
            </a:r>
            <a:r>
              <a:rPr lang="zh-CN" altLang="en-US" sz="3200" b="1" dirty="0" smtClean="0">
                <a:latin typeface="宋体" pitchFamily="2" charset="-122"/>
              </a:rPr>
              <a:t>变为</a:t>
            </a:r>
            <a:r>
              <a:rPr lang="en-US" altLang="zh-CN" sz="3200" b="1" dirty="0" smtClean="0">
                <a:latin typeface="宋体" pitchFamily="2" charset="-122"/>
              </a:rPr>
              <a:t>mid+1</a:t>
            </a:r>
            <a:r>
              <a:rPr lang="zh-CN" altLang="en-US" sz="3200" b="1" dirty="0" smtClean="0">
                <a:latin typeface="宋体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b="1" dirty="0" smtClean="0">
                <a:latin typeface="宋体" pitchFamily="2" charset="-122"/>
              </a:rPr>
              <a:t>如果</a:t>
            </a:r>
            <a:r>
              <a:rPr lang="en-US" altLang="zh-CN" sz="3200" b="1" dirty="0" smtClean="0">
                <a:latin typeface="宋体" pitchFamily="2" charset="-122"/>
              </a:rPr>
              <a:t>a[mid]</a:t>
            </a:r>
            <a:r>
              <a:rPr lang="zh-CN" altLang="en-US" sz="3200" b="1" dirty="0" smtClean="0">
                <a:latin typeface="宋体" pitchFamily="2" charset="-122"/>
              </a:rPr>
              <a:t>与</a:t>
            </a:r>
            <a:r>
              <a:rPr lang="en-US" altLang="zh-CN" sz="3200" b="1" dirty="0" smtClean="0">
                <a:latin typeface="宋体" pitchFamily="2" charset="-122"/>
              </a:rPr>
              <a:t>x</a:t>
            </a:r>
            <a:r>
              <a:rPr lang="zh-CN" altLang="en-US" sz="3200" b="1" dirty="0" smtClean="0">
                <a:latin typeface="宋体" pitchFamily="2" charset="-122"/>
              </a:rPr>
              <a:t>相同，则查找成功，</a:t>
            </a:r>
            <a:r>
              <a:rPr lang="en-US" altLang="zh-CN" sz="3200" b="1" dirty="0" smtClean="0">
                <a:latin typeface="宋体" pitchFamily="2" charset="-122"/>
              </a:rPr>
              <a:t>mid</a:t>
            </a:r>
            <a:r>
              <a:rPr lang="zh-CN" altLang="en-US" sz="3200" b="1" dirty="0" smtClean="0">
                <a:latin typeface="宋体" pitchFamily="2" charset="-122"/>
              </a:rPr>
              <a:t>即为所求。当</a:t>
            </a:r>
            <a:r>
              <a:rPr lang="en-US" altLang="zh-CN" sz="3200" b="1" dirty="0" smtClean="0">
                <a:solidFill>
                  <a:schemeClr val="accent6"/>
                </a:solidFill>
                <a:latin typeface="宋体" pitchFamily="2" charset="-122"/>
              </a:rPr>
              <a:t>low&gt;high</a:t>
            </a:r>
            <a:r>
              <a:rPr lang="zh-CN" altLang="en-US" sz="3200" b="1" dirty="0" smtClean="0">
                <a:latin typeface="宋体" pitchFamily="2" charset="-122"/>
              </a:rPr>
              <a:t>时，表示待查找元素所在的区间为空，查找不成功，返回</a:t>
            </a:r>
            <a:r>
              <a:rPr lang="en-US" altLang="zh-CN" sz="3200" b="1" dirty="0" smtClean="0">
                <a:latin typeface="宋体" pitchFamily="2" charset="-122"/>
              </a:rPr>
              <a:t>0</a:t>
            </a:r>
            <a:r>
              <a:rPr lang="zh-CN" altLang="en-US" sz="3200" b="1" dirty="0" smtClean="0">
                <a:latin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59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16756</TotalTime>
  <Words>4110</Words>
  <Application>Microsoft Office PowerPoint</Application>
  <PresentationFormat>全屏显示(4:3)</PresentationFormat>
  <Paragraphs>617</Paragraphs>
  <Slides>105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1" baseType="lpstr">
      <vt:lpstr>黑体</vt:lpstr>
      <vt:lpstr>宋体</vt:lpstr>
      <vt:lpstr>Symbol</vt:lpstr>
      <vt:lpstr>Times New Roman</vt:lpstr>
      <vt:lpstr>Wingdings</vt:lpstr>
      <vt:lpstr>Capsules</vt:lpstr>
      <vt:lpstr>第四章</vt:lpstr>
      <vt:lpstr>C语言数据类型</vt:lpstr>
      <vt:lpstr>构造类型的数据</vt:lpstr>
      <vt:lpstr>数组特点</vt:lpstr>
      <vt:lpstr>一维数组的定义 </vt:lpstr>
      <vt:lpstr>PowerPoint 演示文稿</vt:lpstr>
      <vt:lpstr>int score[10];</vt:lpstr>
      <vt:lpstr>注意：为提高程序运行的效率</vt:lpstr>
      <vt:lpstr>PowerPoint 演示文稿</vt:lpstr>
      <vt:lpstr>一维数组的初始化</vt:lpstr>
      <vt:lpstr>PowerPoint 演示文稿</vt:lpstr>
      <vt:lpstr>PowerPoint 演示文稿</vt:lpstr>
      <vt:lpstr>PowerPoint 演示文稿</vt:lpstr>
      <vt:lpstr>练习 求一维数组中最大值和最小值；以及对应的下标</vt:lpstr>
      <vt:lpstr>PowerPoint 演示文稿</vt:lpstr>
      <vt:lpstr>思考1：如果有多个最大值</vt:lpstr>
      <vt:lpstr>思考2：最大值、最小值的初值</vt:lpstr>
      <vt:lpstr>PowerPoint 演示文稿</vt:lpstr>
      <vt:lpstr>一维数组程序举例 </vt:lpstr>
      <vt:lpstr>筛选法</vt:lpstr>
      <vt:lpstr>PowerPoint 演示文稿</vt:lpstr>
      <vt:lpstr>PowerPoint 演示文稿</vt:lpstr>
      <vt:lpstr>可以提高效率</vt:lpstr>
      <vt:lpstr>PowerPoint 演示文稿</vt:lpstr>
      <vt:lpstr>筛除d的倍数:比较性能 </vt:lpstr>
      <vt:lpstr>思考：</vt:lpstr>
      <vt:lpstr>PowerPoint 演示文稿</vt:lpstr>
      <vt:lpstr>PowerPoint 演示文稿</vt:lpstr>
      <vt:lpstr>a[0]视为水底    a[5]视为水面</vt:lpstr>
      <vt:lpstr>PowerPoint 演示文稿</vt:lpstr>
      <vt:lpstr>PowerPoint 演示文稿</vt:lpstr>
      <vt:lpstr>冒泡排序法的算法</vt:lpstr>
      <vt:lpstr>采用双重循环</vt:lpstr>
      <vt:lpstr>PowerPoint 演示文稿</vt:lpstr>
      <vt:lpstr>PowerPoint 演示文稿</vt:lpstr>
      <vt:lpstr>思考</vt:lpstr>
      <vt:lpstr>PowerPoint 演示文稿</vt:lpstr>
      <vt:lpstr>PowerPoint 演示文稿</vt:lpstr>
      <vt:lpstr>例 求二维数组中最大值和最小值元素的行号和列号</vt:lpstr>
      <vt:lpstr>PowerPoint 演示文稿</vt:lpstr>
      <vt:lpstr>运行结果</vt:lpstr>
      <vt:lpstr>如果有多个最大值</vt:lpstr>
      <vt:lpstr>4.3 字符数组</vt:lpstr>
      <vt:lpstr>4.3.1 定义和初始化</vt:lpstr>
      <vt:lpstr>4.3.2 字符数组的输入输出</vt:lpstr>
      <vt:lpstr>字符数组的输入输出</vt:lpstr>
      <vt:lpstr>字符数组的输入输出</vt:lpstr>
      <vt:lpstr>PowerPoint 演示文稿</vt:lpstr>
      <vt:lpstr>PowerPoint 演示文稿</vt:lpstr>
      <vt:lpstr>PowerPoint 演示文稿</vt:lpstr>
      <vt:lpstr>PowerPoint 演示文稿</vt:lpstr>
      <vt:lpstr>4.3.3 与字符处理有关的函数</vt:lpstr>
      <vt:lpstr>2. 字符串拷贝函数strcpy</vt:lpstr>
      <vt:lpstr>3.字符比较函数strcmp</vt:lpstr>
      <vt:lpstr>4. 测试字符串长度函数strlen</vt:lpstr>
      <vt:lpstr>PowerPoint 演示文稿</vt:lpstr>
      <vt:lpstr>PowerPoint 演示文稿</vt:lpstr>
      <vt:lpstr>如果有多个最长的姓名</vt:lpstr>
      <vt:lpstr>4.3.4 字符串应用举例</vt:lpstr>
      <vt:lpstr>例如</vt:lpstr>
      <vt:lpstr>算法分析</vt:lpstr>
      <vt:lpstr>加密：如果num*3%52的值num</vt:lpstr>
      <vt:lpstr>PowerPoint 演示文稿</vt:lpstr>
      <vt:lpstr>PowerPoint 演示文稿</vt:lpstr>
      <vt:lpstr>PowerPoint 演示文稿</vt:lpstr>
      <vt:lpstr>PowerPoint 演示文稿</vt:lpstr>
      <vt:lpstr>4.4 结构</vt:lpstr>
      <vt:lpstr>4.4.1 结构及结构变量的定义</vt:lpstr>
      <vt:lpstr>PowerPoint 演示文稿</vt:lpstr>
      <vt:lpstr>定义结构变量</vt:lpstr>
      <vt:lpstr>PowerPoint 演示文稿</vt:lpstr>
      <vt:lpstr>思考</vt:lpstr>
      <vt:lpstr>PowerPoint 演示文稿</vt:lpstr>
      <vt:lpstr>PowerPoint 演示文稿</vt:lpstr>
      <vt:lpstr>PowerPoint 演示文稿</vt:lpstr>
      <vt:lpstr>4.5 结构数组</vt:lpstr>
      <vt:lpstr>PowerPoint 演示文稿</vt:lpstr>
      <vt:lpstr>PowerPoint 演示文稿</vt:lpstr>
      <vt:lpstr>算法分析</vt:lpstr>
      <vt:lpstr>PowerPoint 演示文稿</vt:lpstr>
      <vt:lpstr>for (i=1;i&lt;n;i++)     for (j=0;j&lt;=n-i;j++) </vt:lpstr>
      <vt:lpstr>4.6  程序举例 </vt:lpstr>
      <vt:lpstr>方法1</vt:lpstr>
      <vt:lpstr>PowerPoint 演示文稿</vt:lpstr>
      <vt:lpstr>或</vt:lpstr>
      <vt:lpstr>方法2</vt:lpstr>
      <vt:lpstr>PowerPoint 演示文稿</vt:lpstr>
      <vt:lpstr>方法3  使用监视哨</vt:lpstr>
      <vt:lpstr>方法4</vt:lpstr>
      <vt:lpstr>排序</vt:lpstr>
      <vt:lpstr>PowerPoint 演示文稿</vt:lpstr>
      <vt:lpstr>PowerPoint 演示文稿</vt:lpstr>
      <vt:lpstr>PowerPoint 演示文稿</vt:lpstr>
      <vt:lpstr>PowerPoint 演示文稿</vt:lpstr>
      <vt:lpstr>例4.10  折半查找 </vt:lpstr>
      <vt:lpstr>基本思想</vt:lpstr>
      <vt:lpstr>具体思路：逐步减小查找区间</vt:lpstr>
      <vt:lpstr>PowerPoint 演示文稿</vt:lpstr>
      <vt:lpstr>当x与a[mid]比较时</vt:lpstr>
      <vt:lpstr>PowerPoint 演示文稿</vt:lpstr>
      <vt:lpstr>PowerPoint 演示文稿</vt:lpstr>
      <vt:lpstr>第四章 小结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Microsoft</cp:lastModifiedBy>
  <cp:revision>636</cp:revision>
  <dcterms:created xsi:type="dcterms:W3CDTF">1601-01-01T00:00:00Z</dcterms:created>
  <dcterms:modified xsi:type="dcterms:W3CDTF">2018-04-25T07:03:17Z</dcterms:modified>
</cp:coreProperties>
</file>