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7"/>
  </p:notesMasterIdLst>
  <p:sldIdLst>
    <p:sldId id="256" r:id="rId2"/>
    <p:sldId id="296" r:id="rId3"/>
    <p:sldId id="305" r:id="rId4"/>
    <p:sldId id="309" r:id="rId5"/>
    <p:sldId id="297" r:id="rId6"/>
    <p:sldId id="301" r:id="rId7"/>
    <p:sldId id="300" r:id="rId8"/>
    <p:sldId id="306" r:id="rId9"/>
    <p:sldId id="298" r:id="rId10"/>
    <p:sldId id="302" r:id="rId11"/>
    <p:sldId id="307" r:id="rId12"/>
    <p:sldId id="308" r:id="rId13"/>
    <p:sldId id="275" r:id="rId14"/>
    <p:sldId id="310" r:id="rId15"/>
    <p:sldId id="311" r:id="rId16"/>
    <p:sldId id="299" r:id="rId17"/>
    <p:sldId id="276" r:id="rId18"/>
    <p:sldId id="293" r:id="rId19"/>
    <p:sldId id="312" r:id="rId20"/>
    <p:sldId id="313" r:id="rId21"/>
    <p:sldId id="277" r:id="rId22"/>
    <p:sldId id="278" r:id="rId23"/>
    <p:sldId id="304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38F"/>
    <a:srgbClr val="FFFF00"/>
    <a:srgbClr val="00FF99"/>
    <a:srgbClr val="99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9" autoAdjust="0"/>
    <p:restoredTop sz="86410" autoAdjust="0"/>
  </p:normalViewPr>
  <p:slideViewPr>
    <p:cSldViewPr>
      <p:cViewPr varScale="1">
        <p:scale>
          <a:sx n="97" d="100"/>
          <a:sy n="97" d="100"/>
        </p:scale>
        <p:origin x="15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08BCAB-8E2C-487D-8C21-29AC8E4FAACA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9D1AD9-1E75-4E94-B4A9-9ECF19FA6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D1AD9-1E75-4E94-B4A9-9ECF19FA672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9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问题：长度不一致时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D1AD9-1E75-4E94-B4A9-9ECF19FA672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6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个循环吗？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D1AD9-1E75-4E94-B4A9-9ECF19FA672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7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210774" y="243071"/>
            <a:ext cx="8748031" cy="6380197"/>
            <a:chOff x="281032" y="243070"/>
            <a:chExt cx="11664041" cy="6380197"/>
          </a:xfrm>
        </p:grpSpPr>
        <p:sp>
          <p:nvSpPr>
            <p:cNvPr id="66" name="任意多边形 65"/>
            <p:cNvSpPr/>
            <p:nvPr/>
          </p:nvSpPr>
          <p:spPr>
            <a:xfrm>
              <a:off x="281032" y="243070"/>
              <a:ext cx="9125961" cy="5890171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任意多边形 66"/>
            <p:cNvSpPr/>
            <p:nvPr/>
          </p:nvSpPr>
          <p:spPr>
            <a:xfrm flipH="1" flipV="1">
              <a:off x="3336391" y="243070"/>
              <a:ext cx="8608682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8" name="直角三角形 67"/>
          <p:cNvSpPr/>
          <p:nvPr/>
        </p:nvSpPr>
        <p:spPr>
          <a:xfrm>
            <a:off x="0" y="3133383"/>
            <a:ext cx="2795286" cy="372704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任意多边形 70"/>
          <p:cNvSpPr/>
          <p:nvPr/>
        </p:nvSpPr>
        <p:spPr>
          <a:xfrm>
            <a:off x="210774" y="3072964"/>
            <a:ext cx="2654046" cy="353872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9A1294-31FC-43B0-AD15-113F44E57AAF}" type="datetime1">
              <a:rPr lang="zh-CN" altLang="en-US" smtClean="0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2502294" y="3288054"/>
            <a:ext cx="58800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144447" y="3916548"/>
            <a:ext cx="32440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/>
        </p:nvSpPr>
        <p:spPr>
          <a:xfrm rot="18914386">
            <a:off x="7191548" y="-651683"/>
            <a:ext cx="1296133" cy="129613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8914386">
            <a:off x="7454949" y="146231"/>
            <a:ext cx="769329" cy="769329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5584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0C797-065A-4A35-AA49-D9993EE14715}" type="datetime1">
              <a:rPr lang="zh-CN" altLang="en-US" smtClean="0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8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93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84549-B019-43F1-BA09-62C6E7C59C36}" type="datetime1">
              <a:rPr lang="zh-CN" altLang="en-US" smtClean="0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FC8A1-1FAA-41EF-B2F9-3234B5995AE2}" type="datetime1">
              <a:rPr lang="zh-CN" altLang="en-US" smtClean="0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920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DDD8E-8964-4874-93E3-0D1A061745B1}" type="datetime1">
              <a:rPr lang="zh-CN" altLang="en-US" smtClean="0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5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D5B70-6B64-4A05-98E7-F978E94BA94B}" type="datetime1">
              <a:rPr lang="zh-CN" altLang="en-US" smtClean="0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9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19002-6A71-42E8-B9C0-F73E4802EBD0}" type="datetime1">
              <a:rPr lang="zh-CN" altLang="en-US" smtClean="0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7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ACCD8-822B-433A-832B-2CC6E2ACF584}" type="datetime1">
              <a:rPr lang="zh-CN" altLang="en-US" smtClean="0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1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23D9A-80BA-4F65-891A-0B9645F7CD32}" type="datetime1">
              <a:rPr lang="zh-CN" altLang="en-US" smtClean="0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48FA3-D644-4F9B-B2AC-CCCEC7255F63}" type="datetime1">
              <a:rPr lang="zh-CN" altLang="en-US" smtClean="0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8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210312"/>
            <a:ext cx="555498" cy="512064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607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0936" y="192024"/>
              <a:ext cx="109728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" y="4394201"/>
            <a:ext cx="1865444" cy="2466231"/>
            <a:chOff x="0" y="3072964"/>
            <a:chExt cx="3819760" cy="3787467"/>
          </a:xfrm>
        </p:grpSpPr>
        <p:sp>
          <p:nvSpPr>
            <p:cNvPr id="22" name="直角三角形 21"/>
            <p:cNvSpPr/>
            <p:nvPr userDrawn="1"/>
          </p:nvSpPr>
          <p:spPr>
            <a:xfrm>
              <a:off x="0" y="3133383"/>
              <a:ext cx="3727048" cy="3727048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任意多边形 22"/>
            <p:cNvSpPr/>
            <p:nvPr userDrawn="1"/>
          </p:nvSpPr>
          <p:spPr>
            <a:xfrm>
              <a:off x="281032" y="3072964"/>
              <a:ext cx="3538728" cy="3538728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644" cy="525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124697"/>
            <a:ext cx="778347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4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5144447" y="3399364"/>
            <a:ext cx="3235388" cy="1109755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4"/>
                </a:solidFill>
              </a:rPr>
              <a:t>数组与结构</a:t>
            </a:r>
            <a:endParaRPr lang="en-US" altLang="zh-CN" b="1" dirty="0">
              <a:solidFill>
                <a:schemeClr val="accent4"/>
              </a:solidFill>
            </a:endParaRPr>
          </a:p>
          <a:p>
            <a:r>
              <a:rPr lang="zh-CN" altLang="en-US" dirty="0" smtClean="0"/>
              <a:t> 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/>
                </a:solidFill>
              </a:rPr>
              <a:t>课堂练习题</a:t>
            </a:r>
            <a:endParaRPr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045238"/>
            <a:ext cx="8139644" cy="5254625"/>
          </a:xfrm>
        </p:spPr>
        <p:txBody>
          <a:bodyPr>
            <a:normAutofit/>
          </a:bodyPr>
          <a:lstStyle/>
          <a:p>
            <a:r>
              <a:rPr lang="zh-CN" altLang="en-US" dirty="0"/>
              <a:t>结构是将</a:t>
            </a:r>
            <a:r>
              <a:rPr lang="zh-CN" altLang="en-US" dirty="0">
                <a:solidFill>
                  <a:srgbClr val="FF0000"/>
                </a:solidFill>
              </a:rPr>
              <a:t>具有相关性</a:t>
            </a:r>
            <a:r>
              <a:rPr lang="zh-CN" altLang="en-US" dirty="0"/>
              <a:t>的数据组合在一起形成的</a:t>
            </a:r>
            <a:r>
              <a:rPr lang="zh-CN" altLang="en-US" dirty="0">
                <a:solidFill>
                  <a:srgbClr val="FF0000"/>
                </a:solidFill>
              </a:rPr>
              <a:t>新的数据类型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chemeClr val="tx1"/>
                </a:solidFill>
              </a:rPr>
              <a:t>结构定义是类型定义</a:t>
            </a:r>
            <a:r>
              <a:rPr lang="zh-CN" altLang="en-US" dirty="0"/>
              <a:t>，不是变量定义。</a:t>
            </a:r>
            <a:endParaRPr lang="en-US" altLang="zh-CN" dirty="0"/>
          </a:p>
          <a:p>
            <a:r>
              <a:rPr lang="zh-CN" altLang="en-US" dirty="0"/>
              <a:t>定义结构变量之后，就可以访问结构变量的各个成员，各个</a:t>
            </a:r>
            <a:r>
              <a:rPr lang="zh-CN" altLang="en-US" dirty="0">
                <a:solidFill>
                  <a:schemeClr val="tx1"/>
                </a:solidFill>
              </a:rPr>
              <a:t>成员的使用和普通变量</a:t>
            </a:r>
            <a:r>
              <a:rPr lang="zh-CN" altLang="en-US" dirty="0"/>
              <a:t>一样。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不同类型的结构变量不允许相互</a:t>
            </a:r>
            <a:r>
              <a:rPr lang="zh-CN" altLang="en-US" dirty="0" smtClean="0">
                <a:solidFill>
                  <a:srgbClr val="FF0000"/>
                </a:solidFill>
              </a:rPr>
              <a:t>赋值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 </a:t>
            </a:r>
            <a:r>
              <a:rPr lang="zh-CN" altLang="en-US" dirty="0"/>
              <a:t>中结构类型名必须包含关键字</a:t>
            </a:r>
            <a:r>
              <a:rPr lang="en-US" altLang="zh-CN" dirty="0" err="1"/>
              <a:t>struct</a:t>
            </a:r>
            <a:r>
              <a:rPr lang="zh-CN" altLang="en-US" dirty="0"/>
              <a:t>，故定义语句为：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b="1" dirty="0" err="1">
                <a:solidFill>
                  <a:schemeClr val="tx1"/>
                </a:solidFill>
              </a:rPr>
              <a:t>struct</a:t>
            </a:r>
            <a:r>
              <a:rPr lang="en-US" altLang="zh-CN" b="1" dirty="0">
                <a:solidFill>
                  <a:schemeClr val="tx1"/>
                </a:solidFill>
              </a:rPr>
              <a:t> person </a:t>
            </a:r>
            <a:r>
              <a:rPr lang="en-US" altLang="zh-CN" dirty="0" err="1"/>
              <a:t>worker,manager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结构变量的初始化与数组变量的初始化相同。结构变量同其他变量一样也具有存储类型。</a:t>
            </a:r>
          </a:p>
          <a:p>
            <a:pPr marL="457200" indent="-457200"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dirty="0"/>
              <a:t>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139644" cy="796011"/>
          </a:xfrm>
        </p:spPr>
        <p:txBody>
          <a:bodyPr/>
          <a:lstStyle/>
          <a:p>
            <a:pPr algn="ctr"/>
            <a:r>
              <a:rPr lang="zh-CN" altLang="en-US" dirty="0"/>
              <a:t>编程练习题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</a:rPr>
              <a:t>1. </a:t>
            </a:r>
            <a:r>
              <a:rPr lang="zh-CN" altLang="en-US" sz="2800" b="1" dirty="0">
                <a:latin typeface="黑体" panose="02010609060101010101" pitchFamily="49" charset="-122"/>
              </a:rPr>
              <a:t>合并两个字符串（</a:t>
            </a:r>
            <a:r>
              <a:rPr lang="zh-CN" altLang="en-US" sz="2800" b="1" dirty="0" smtClean="0">
                <a:latin typeface="黑体" panose="02010609060101010101" pitchFamily="49" charset="-122"/>
              </a:rPr>
              <a:t>不使用</a:t>
            </a:r>
            <a:r>
              <a:rPr lang="en-US" altLang="zh-CN" sz="2800" b="1" dirty="0" err="1">
                <a:latin typeface="黑体" panose="02010609060101010101" pitchFamily="49" charset="-122"/>
              </a:rPr>
              <a:t>strcat</a:t>
            </a:r>
            <a:r>
              <a:rPr lang="zh-CN" altLang="en-US" sz="2800" b="1" dirty="0">
                <a:latin typeface="黑体" panose="02010609060101010101" pitchFamily="49" charset="-122"/>
              </a:rPr>
              <a:t>函数）</a:t>
            </a:r>
          </a:p>
          <a:p>
            <a:r>
              <a:rPr lang="en-US" altLang="zh-CN" sz="2800" b="1" dirty="0">
                <a:latin typeface="黑体" panose="02010609060101010101" pitchFamily="49" charset="-122"/>
              </a:rPr>
              <a:t>2. </a:t>
            </a:r>
            <a:r>
              <a:rPr lang="zh-CN" altLang="en-US" sz="2800" b="1" dirty="0">
                <a:latin typeface="黑体" panose="02010609060101010101" pitchFamily="49" charset="-122"/>
              </a:rPr>
              <a:t>编写</a:t>
            </a:r>
            <a:r>
              <a:rPr lang="zh-CN" altLang="zh-CN" sz="2800" b="1" dirty="0">
                <a:latin typeface="黑体" panose="02010609060101010101" pitchFamily="49" charset="-122"/>
              </a:rPr>
              <a:t>程序实现</a:t>
            </a:r>
            <a:r>
              <a:rPr lang="en-US" altLang="zh-CN" sz="2800" b="1" dirty="0" err="1">
                <a:latin typeface="黑体" panose="02010609060101010101" pitchFamily="49" charset="-122"/>
              </a:rPr>
              <a:t>strcmp</a:t>
            </a:r>
            <a:r>
              <a:rPr lang="zh-CN" altLang="zh-CN" sz="2800" b="1" dirty="0">
                <a:latin typeface="黑体" panose="02010609060101010101" pitchFamily="49" charset="-122"/>
              </a:rPr>
              <a:t>功能</a:t>
            </a:r>
            <a:r>
              <a:rPr lang="zh-CN" altLang="en-US" sz="2800" b="1" dirty="0">
                <a:latin typeface="黑体" panose="02010609060101010101" pitchFamily="49" charset="-122"/>
              </a:rPr>
              <a:t>（</a:t>
            </a:r>
            <a:r>
              <a:rPr lang="zh-CN" altLang="en-US" sz="2800" b="1" dirty="0" smtClean="0">
                <a:latin typeface="黑体" panose="02010609060101010101" pitchFamily="49" charset="-122"/>
              </a:rPr>
              <a:t>不使用</a:t>
            </a:r>
            <a:r>
              <a:rPr lang="en-US" altLang="zh-CN" sz="2800" b="1" dirty="0" err="1" smtClean="0">
                <a:latin typeface="黑体" panose="02010609060101010101" pitchFamily="49" charset="-122"/>
              </a:rPr>
              <a:t>strcamp</a:t>
            </a:r>
            <a:r>
              <a:rPr lang="zh-CN" altLang="en-US" sz="2800" b="1" dirty="0" smtClean="0">
                <a:latin typeface="黑体" panose="02010609060101010101" pitchFamily="49" charset="-122"/>
              </a:rPr>
              <a:t>）</a:t>
            </a:r>
            <a:endParaRPr lang="zh-CN" altLang="en-US" sz="2800" b="1" dirty="0">
              <a:latin typeface="黑体" panose="02010609060101010101" pitchFamily="49" charset="-122"/>
            </a:endParaRPr>
          </a:p>
          <a:p>
            <a:r>
              <a:rPr lang="en-US" altLang="zh-CN" sz="2800" b="1" dirty="0">
                <a:latin typeface="黑体" panose="02010609060101010101" pitchFamily="49" charset="-122"/>
              </a:rPr>
              <a:t>3.</a:t>
            </a:r>
            <a:r>
              <a:rPr lang="zh-CN" altLang="en-US" sz="2800" b="1" dirty="0">
                <a:latin typeface="黑体" panose="02010609060101010101" pitchFamily="49" charset="-122"/>
              </a:rPr>
              <a:t>编写一个程序输入 </a:t>
            </a:r>
            <a:r>
              <a:rPr lang="en-US" altLang="zh-CN" sz="2800" b="1" dirty="0">
                <a:latin typeface="黑体" panose="02010609060101010101" pitchFamily="49" charset="-12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</a:rPr>
              <a:t>个人的姓名</a:t>
            </a:r>
            <a:r>
              <a:rPr lang="en-US" altLang="zh-CN" sz="2800" b="1" dirty="0">
                <a:latin typeface="黑体" panose="02010609060101010101" pitchFamily="49" charset="-122"/>
              </a:rPr>
              <a:t>(n&lt;=0,</a:t>
            </a:r>
            <a:r>
              <a:rPr lang="zh-CN" altLang="en-US" sz="2800" b="1" dirty="0">
                <a:latin typeface="黑体" panose="02010609060101010101" pitchFamily="49" charset="-122"/>
              </a:rPr>
              <a:t>姓名长度少于</a:t>
            </a:r>
            <a:r>
              <a:rPr lang="en-US" altLang="zh-CN" sz="2800" b="1" dirty="0">
                <a:latin typeface="黑体" panose="02010609060101010101" pitchFamily="49" charset="-122"/>
              </a:rPr>
              <a:t>20</a:t>
            </a:r>
            <a:r>
              <a:rPr lang="zh-CN" altLang="en-US" sz="2800" b="1" dirty="0">
                <a:latin typeface="黑体" panose="02010609060101010101" pitchFamily="49" charset="-122"/>
              </a:rPr>
              <a:t>个字符</a:t>
            </a:r>
            <a:r>
              <a:rPr lang="en-US" altLang="zh-CN" sz="2800" b="1" dirty="0">
                <a:latin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</a:rPr>
              <a:t>，然后统计其中有多少个以</a:t>
            </a:r>
            <a:r>
              <a:rPr lang="zh-CN" altLang="en-US" sz="2800" b="1" dirty="0">
                <a:latin typeface="Goudy Old Style" panose="02020502050305020303" pitchFamily="18" charset="0"/>
              </a:rPr>
              <a:t>“</a:t>
            </a:r>
            <a:r>
              <a:rPr lang="en-US" altLang="zh-CN" sz="2800" b="1" dirty="0">
                <a:latin typeface="黑体" panose="02010609060101010101" pitchFamily="49" charset="-122"/>
              </a:rPr>
              <a:t>M</a:t>
            </a:r>
            <a:r>
              <a:rPr lang="en-US" altLang="zh-CN" sz="2800" b="1" dirty="0">
                <a:latin typeface="Goudy Old Style" panose="02020502050305020303" pitchFamily="18" charset="0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</a:rPr>
              <a:t>字母开头的名字，并把所有以</a:t>
            </a:r>
            <a:r>
              <a:rPr lang="zh-CN" altLang="en-US" sz="2800" b="1" dirty="0">
                <a:latin typeface="Goudy Old Style" panose="02020502050305020303" pitchFamily="18" charset="0"/>
              </a:rPr>
              <a:t>“</a:t>
            </a:r>
            <a:r>
              <a:rPr lang="en-US" altLang="zh-CN" sz="2800" b="1" dirty="0">
                <a:latin typeface="黑体" panose="02010609060101010101" pitchFamily="49" charset="-122"/>
              </a:rPr>
              <a:t>M</a:t>
            </a:r>
            <a:r>
              <a:rPr lang="en-US" altLang="zh-CN" sz="2800" b="1" dirty="0">
                <a:latin typeface="Goudy Old Style" panose="02020502050305020303" pitchFamily="18" charset="0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</a:rPr>
              <a:t>开头的姓名和最长的姓名显示出来。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37E349-4E32-401F-857D-600304A86081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2019/11/13</a:t>
            </a:fld>
            <a:endParaRPr lang="en-US" altLang="zh-CN"/>
          </a:p>
        </p:txBody>
      </p:sp>
      <p:sp>
        <p:nvSpPr>
          <p:cNvPr id="18435" name="页脚占位符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1245395" y="1651398"/>
            <a:ext cx="6755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latin typeface="Goudy Old Style" panose="02020502050305020303" pitchFamily="18" charset="0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1473995" y="1708548"/>
            <a:ext cx="6241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latin typeface="Goudy Old Style" panose="02020502050305020303" pitchFamily="18" charset="0"/>
            </a:endParaRP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1729979" y="1744266"/>
            <a:ext cx="5932884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          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1271138" y="1639102"/>
            <a:ext cx="588645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黑体" panose="02010609060101010101" pitchFamily="49" charset="-122"/>
              </a:rPr>
              <a:t>1. </a:t>
            </a:r>
            <a:r>
              <a:rPr lang="zh-CN" altLang="en-US" sz="2800" b="1" dirty="0">
                <a:latin typeface="黑体" panose="02010609060101010101" pitchFamily="49" charset="-122"/>
              </a:rPr>
              <a:t>题目</a:t>
            </a:r>
            <a:r>
              <a:rPr lang="en-US" altLang="zh-CN" sz="2800" b="1" dirty="0">
                <a:latin typeface="黑体" panose="02010609060101010101" pitchFamily="49" charset="-122"/>
              </a:rPr>
              <a:t>: </a:t>
            </a:r>
            <a:r>
              <a:rPr lang="zh-CN" altLang="en-US" sz="2800" b="1" dirty="0">
                <a:latin typeface="黑体" panose="02010609060101010101" pitchFamily="49" charset="-122"/>
              </a:rPr>
              <a:t>合并两个字符串（不能使用</a:t>
            </a:r>
            <a:r>
              <a:rPr lang="en-US" altLang="zh-CN" sz="2800" b="1" dirty="0" err="1">
                <a:latin typeface="黑体" panose="02010609060101010101" pitchFamily="49" charset="-122"/>
              </a:rPr>
              <a:t>strcat</a:t>
            </a:r>
            <a:r>
              <a:rPr lang="zh-CN" altLang="en-US" sz="2800" b="1" dirty="0">
                <a:latin typeface="黑体" panose="02010609060101010101" pitchFamily="49" charset="-122"/>
              </a:rPr>
              <a:t>函数）</a:t>
            </a:r>
          </a:p>
        </p:txBody>
      </p:sp>
      <p:grpSp>
        <p:nvGrpSpPr>
          <p:cNvPr id="19464" name="Group 16"/>
          <p:cNvGrpSpPr>
            <a:grpSpLocks/>
          </p:cNvGrpSpPr>
          <p:nvPr/>
        </p:nvGrpSpPr>
        <p:grpSpPr bwMode="auto">
          <a:xfrm>
            <a:off x="2412206" y="2672954"/>
            <a:ext cx="3995738" cy="1109307"/>
            <a:chOff x="528" y="2832"/>
            <a:chExt cx="3936" cy="985"/>
          </a:xfrm>
          <a:noFill/>
        </p:grpSpPr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8" y="2880"/>
              <a:ext cx="3936" cy="29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oudy Old Style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8" y="3456"/>
              <a:ext cx="1633" cy="29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oudy Old Style"/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2352" y="2880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1152" y="2832"/>
              <a:ext cx="912" cy="4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Goudy Old Style" panose="02020502050305020303" pitchFamily="18" charset="0"/>
                </a:rPr>
                <a:t>s1</a:t>
              </a:r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1152" y="3407"/>
              <a:ext cx="816" cy="4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Goudy Old Style" panose="02020502050305020303" pitchFamily="18" charset="0"/>
                </a:rPr>
                <a:t>s2</a:t>
              </a:r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V="1">
              <a:off x="576" y="3168"/>
              <a:ext cx="1824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V="1">
              <a:off x="2160" y="3168"/>
              <a:ext cx="168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0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A0E55A7F-3533-40B7-A574-727206DA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9DB97F8-2A54-45C8-80BA-AAC7B7A81F6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627214"/>
            <a:ext cx="24860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A0E55A7F-3533-40B7-A574-727206DA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9DB97F8-2A54-45C8-80BA-AAC7B7A81F6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627214"/>
            <a:ext cx="2486025" cy="5762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89E4208-04DA-41CA-96C9-84259746D57D}"/>
              </a:ext>
            </a:extLst>
          </p:cNvPr>
          <p:cNvSpPr txBox="1"/>
          <p:nvPr/>
        </p:nvSpPr>
        <p:spPr>
          <a:xfrm>
            <a:off x="323528" y="889779"/>
            <a:ext cx="5832648" cy="283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算法思想：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读入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个字符串到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string1,string2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中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2. </a:t>
            </a:r>
            <a:r>
              <a:rPr lang="en-US" altLang="zh-CN" sz="28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从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到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n2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循环：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       string1[n1+i]=string2[</a:t>
            </a:r>
            <a:r>
              <a:rPr lang="en-US" altLang="zh-CN" sz="28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输出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string1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为合并后的字符串</a:t>
            </a:r>
          </a:p>
        </p:txBody>
      </p:sp>
    </p:spTree>
    <p:extLst>
      <p:ext uri="{BB962C8B-B14F-4D97-AF65-F5344CB8AC3E}">
        <p14:creationId xmlns:p14="http://schemas.microsoft.com/office/powerpoint/2010/main" val="10857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63688" y="1268760"/>
            <a:ext cx="5832648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输入：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个字符串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输出：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合并后的字符串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算法：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定位到第一个字符串的结束符，然后把第二个字符串的每一个字符逐个拷贝到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第一个字符串后面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，直到第二个字符串的所有字符都拷贝到第一个字符串，则第一个字符串里面存储的就是合并后的结果。</a:t>
            </a:r>
          </a:p>
        </p:txBody>
      </p:sp>
    </p:spTree>
    <p:extLst>
      <p:ext uri="{BB962C8B-B14F-4D97-AF65-F5344CB8AC3E}">
        <p14:creationId xmlns:p14="http://schemas.microsoft.com/office/powerpoint/2010/main" val="4103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611560" y="0"/>
            <a:ext cx="7821489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 ){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s1[50], s2[20];    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j;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(“%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s%s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s1,s2);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&lt;2){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error\n”);return -1;}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(s1[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]!=‘\0’)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  </a:t>
            </a:r>
            <a:r>
              <a:rPr lang="en-US" altLang="zh-CN" sz="2000" dirty="0">
                <a:solidFill>
                  <a:srgbClr val="00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的长度*</a:t>
            </a:r>
            <a:r>
              <a:rPr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j=0;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s1[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]=s2[j];   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/* s2</a:t>
            </a: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的字符加到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的后面*</a:t>
            </a:r>
            <a:r>
              <a:rPr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  j++;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}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(s2[j-1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]!=‘\0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’);</a:t>
            </a:r>
          </a:p>
          <a:p>
            <a:pPr lvl="2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(”%s\n”,s1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729979" y="1744266"/>
            <a:ext cx="5932884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7109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自己写程序实现</a:t>
            </a:r>
            <a:r>
              <a:rPr lang="en-US" altLang="zh-CN" dirty="0" err="1"/>
              <a:t>strcmp</a:t>
            </a:r>
            <a:r>
              <a:rPr lang="zh-CN" altLang="zh-CN" dirty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3475"/>
            <a:ext cx="8139644" cy="1719461"/>
          </a:xfrm>
        </p:spPr>
        <p:txBody>
          <a:bodyPr/>
          <a:lstStyle/>
          <a:p>
            <a:r>
              <a:rPr lang="en-US" altLang="zh-CN" b="1" dirty="0" err="1" smtClean="0"/>
              <a:t>strcmp</a:t>
            </a:r>
            <a:r>
              <a:rPr lang="zh-CN" altLang="en-US" b="1" dirty="0"/>
              <a:t>的输入与输出分别是什么</a:t>
            </a:r>
            <a:r>
              <a:rPr lang="en-US" altLang="zh-CN" b="1" dirty="0" smtClean="0"/>
              <a:t>?</a:t>
            </a:r>
          </a:p>
          <a:p>
            <a:r>
              <a:rPr lang="zh-CN" altLang="en-US" b="1" dirty="0" smtClean="0"/>
              <a:t> 算法</a:t>
            </a:r>
            <a:r>
              <a:rPr lang="zh-CN" altLang="en-US" b="1" dirty="0"/>
              <a:t>是什么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375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9DEBCCB-B43B-48B9-8049-A061E4E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A3B928-B066-450A-86D3-CC2D314C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581C8A0-C38D-40D0-83EB-A30E5BA2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Text Box 2">
            <a:extLst>
              <a:ext uri="{FF2B5EF4-FFF2-40B4-BE49-F238E27FC236}">
                <a16:creationId xmlns="" xmlns:a16="http://schemas.microsoft.com/office/drawing/2014/main" id="{B6286C03-E25B-4613-BC8C-70309781C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988840"/>
            <a:ext cx="71486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Goudy Old Style" panose="02020502050305020303" pitchFamily="18" charset="0"/>
              </a:rPr>
              <a:t>比较</a:t>
            </a:r>
            <a:r>
              <a:rPr lang="en-US" altLang="zh-CN" sz="2400" b="1" dirty="0">
                <a:latin typeface="Goudy Old Style" panose="02020502050305020303" pitchFamily="18" charset="0"/>
              </a:rPr>
              <a:t>2</a:t>
            </a:r>
            <a:r>
              <a:rPr lang="zh-CN" altLang="en-US" sz="2400" b="1" dirty="0">
                <a:latin typeface="Goudy Old Style" panose="02020502050305020303" pitchFamily="18" charset="0"/>
              </a:rPr>
              <a:t>个字符串是否相同：</a:t>
            </a:r>
            <a:endParaRPr lang="en-US" altLang="zh-CN" sz="2400" b="1" dirty="0">
              <a:latin typeface="Goudy Old Style" panose="02020502050305020303" pitchFamily="18" charset="0"/>
            </a:endParaRPr>
          </a:p>
          <a:p>
            <a:pPr eaLnBrk="1" hangingPunct="1"/>
            <a:r>
              <a:rPr lang="zh-CN" altLang="en-US" sz="2400" b="1" dirty="0">
                <a:latin typeface="Goudy Old Style" panose="02020502050305020303" pitchFamily="18" charset="0"/>
              </a:rPr>
              <a:t>完全相同返回</a:t>
            </a:r>
            <a:r>
              <a:rPr lang="en-US" altLang="zh-CN" sz="2400" b="1" dirty="0">
                <a:latin typeface="Goudy Old Style" panose="02020502050305020303" pitchFamily="18" charset="0"/>
              </a:rPr>
              <a:t>0</a:t>
            </a:r>
            <a:r>
              <a:rPr lang="zh-CN" altLang="en-US" sz="2400" b="1" dirty="0">
                <a:latin typeface="Goudy Old Style" panose="02020502050305020303" pitchFamily="18" charset="0"/>
              </a:rPr>
              <a:t>；</a:t>
            </a:r>
            <a:endParaRPr lang="en-US" altLang="zh-CN" sz="2400" b="1" dirty="0">
              <a:latin typeface="Goudy Old Style" panose="02020502050305020303" pitchFamily="18" charset="0"/>
            </a:endParaRPr>
          </a:p>
          <a:p>
            <a:pPr eaLnBrk="1" hangingPunct="1"/>
            <a:r>
              <a:rPr lang="zh-CN" altLang="en-US" sz="2400" b="1" dirty="0">
                <a:latin typeface="Goudy Old Style" panose="02020502050305020303" pitchFamily="18" charset="0"/>
              </a:rPr>
              <a:t>若比较到某个字符的</a:t>
            </a:r>
            <a:r>
              <a:rPr lang="en-US" altLang="zh-CN" sz="2400" b="1" dirty="0">
                <a:latin typeface="Goudy Old Style" panose="02020502050305020303" pitchFamily="18" charset="0"/>
              </a:rPr>
              <a:t>ASCII</a:t>
            </a:r>
            <a:r>
              <a:rPr lang="zh-CN" altLang="en-US" sz="2400" b="1" dirty="0">
                <a:latin typeface="Goudy Old Style" panose="02020502050305020303" pitchFamily="18" charset="0"/>
              </a:rPr>
              <a:t>码</a:t>
            </a:r>
            <a:r>
              <a:rPr lang="zh-CN" altLang="en-US" sz="2400" b="1" dirty="0" smtClean="0">
                <a:latin typeface="Goudy Old Style" panose="02020502050305020303" pitchFamily="18" charset="0"/>
              </a:rPr>
              <a:t>不同，</a:t>
            </a:r>
            <a:r>
              <a:rPr lang="zh-CN" altLang="en-US" sz="2400" b="1" dirty="0">
                <a:latin typeface="Goudy Old Style" panose="02020502050305020303" pitchFamily="18" charset="0"/>
              </a:rPr>
              <a:t>则</a:t>
            </a:r>
            <a:r>
              <a:rPr lang="zh-CN" altLang="en-US" sz="2400" b="1" dirty="0" smtClean="0">
                <a:latin typeface="Goudy Old Style" panose="02020502050305020303" pitchFamily="18" charset="0"/>
              </a:rPr>
              <a:t>返回对应字符</a:t>
            </a:r>
            <a:r>
              <a:rPr lang="en-US" altLang="zh-CN" sz="2400" b="1" dirty="0">
                <a:latin typeface="Goudy Old Style" panose="02020502050305020303" pitchFamily="18" charset="0"/>
              </a:rPr>
              <a:t>ASC</a:t>
            </a:r>
            <a:r>
              <a:rPr lang="zh-CN" altLang="en-US" sz="2400" b="1" dirty="0" smtClean="0">
                <a:latin typeface="Goudy Old Style" panose="02020502050305020303" pitchFamily="18" charset="0"/>
              </a:rPr>
              <a:t>码的</a:t>
            </a:r>
            <a:r>
              <a:rPr lang="zh-CN" altLang="en-US" sz="2400" b="1" dirty="0" smtClean="0">
                <a:solidFill>
                  <a:srgbClr val="FF0000"/>
                </a:solidFill>
                <a:latin typeface="Goudy Old Style" panose="02020502050305020303" pitchFamily="18" charset="0"/>
              </a:rPr>
              <a:t>差值</a:t>
            </a:r>
            <a:endParaRPr lang="zh-CN" altLang="zh-CN" sz="24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预习检测题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3475"/>
            <a:ext cx="8139644" cy="22955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b="1" dirty="0"/>
              <a:t>将</a:t>
            </a:r>
            <a:r>
              <a:rPr lang="en-US" altLang="zh-CN" sz="2800" b="1" dirty="0"/>
              <a:t>1,2,3</a:t>
            </a:r>
            <a:r>
              <a:rPr lang="zh-CN" altLang="en-US" sz="2800" b="1" dirty="0"/>
              <a:t>，。。。，</a:t>
            </a:r>
            <a:r>
              <a:rPr lang="en-US" altLang="zh-CN" sz="2800" b="1" dirty="0"/>
              <a:t>1000</a:t>
            </a:r>
            <a:r>
              <a:rPr lang="zh-CN" altLang="en-US" sz="2800" b="1" dirty="0"/>
              <a:t>依次存储在一维数组中，</a:t>
            </a:r>
            <a:r>
              <a:rPr lang="zh-CN" altLang="en-US" sz="2800" b="1" dirty="0" smtClean="0"/>
              <a:t>并输出；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为了方便观察，每行显示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10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个数据。</a:t>
            </a:r>
            <a:endParaRPr lang="en-US" altLang="zh-CN" sz="28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1" dirty="0"/>
              <a:t>一</a:t>
            </a:r>
            <a:r>
              <a:rPr lang="zh-CN" altLang="en-US" sz="2800" b="1" dirty="0" smtClean="0"/>
              <a:t>位同学有</a:t>
            </a:r>
            <a:r>
              <a:rPr lang="zh-CN" altLang="en-US" sz="2800" b="1" dirty="0"/>
              <a:t>三门成绩：数学，语文，英语，请用</a:t>
            </a:r>
            <a:r>
              <a:rPr lang="zh-CN" altLang="en-US" sz="2800" b="1" dirty="0">
                <a:solidFill>
                  <a:srgbClr val="FF0000"/>
                </a:solidFill>
              </a:rPr>
              <a:t>结构数组</a:t>
            </a:r>
            <a:r>
              <a:rPr lang="zh-CN" altLang="en-US" sz="2800" b="1" dirty="0"/>
              <a:t>存储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位同学的</a:t>
            </a:r>
            <a:r>
              <a:rPr lang="zh-CN" altLang="en-US" sz="2800" b="1" dirty="0"/>
              <a:t>三门成绩并输出。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9632" y="4365104"/>
            <a:ext cx="6048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要求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分钟内完成，同学相互检查。</a:t>
            </a:r>
            <a:endParaRPr lang="zh-CN" altLang="en-US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1EA8D-AA91-499A-A654-AF2C6403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4976FE-6A57-437F-A77C-6146A6F2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3532622-3169-4C00-8BF7-45F95AB0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E4F37-B609-490D-9A20-8DBC2F11C5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6101" y="93916"/>
            <a:ext cx="4250395" cy="6858000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="" xmlns:a16="http://schemas.microsoft.com/office/drawing/2014/main" id="{77B72642-CF51-474C-9F84-D3C5C408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17" y="1628800"/>
            <a:ext cx="36922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Goudy Old Style" panose="02020502050305020303" pitchFamily="18" charset="0"/>
              </a:rPr>
              <a:t>n1</a:t>
            </a:r>
            <a:r>
              <a:rPr lang="zh-CN" altLang="en-US" sz="2400" b="1" dirty="0">
                <a:latin typeface="Goudy Old Style" panose="02020502050305020303" pitchFamily="18" charset="0"/>
              </a:rPr>
              <a:t>和</a:t>
            </a:r>
            <a:r>
              <a:rPr lang="en-US" altLang="zh-CN" sz="2400" b="1" dirty="0">
                <a:latin typeface="Goudy Old Style" panose="02020502050305020303" pitchFamily="18" charset="0"/>
              </a:rPr>
              <a:t>n2</a:t>
            </a:r>
            <a:r>
              <a:rPr lang="zh-CN" altLang="en-US" sz="2400" b="1" dirty="0">
                <a:latin typeface="Goudy Old Style" panose="02020502050305020303" pitchFamily="18" charset="0"/>
              </a:rPr>
              <a:t>分别是字符串长度，然后</a:t>
            </a:r>
            <a:r>
              <a:rPr lang="en-US" altLang="zh-CN" sz="2400" b="1" dirty="0" err="1">
                <a:latin typeface="Goudy Old Style" panose="02020502050305020303" pitchFamily="18" charset="0"/>
              </a:rPr>
              <a:t>i</a:t>
            </a:r>
            <a:r>
              <a:rPr lang="zh-CN" altLang="en-US" sz="2400" b="1" dirty="0">
                <a:latin typeface="Goudy Old Style" panose="02020502050305020303" pitchFamily="18" charset="0"/>
              </a:rPr>
              <a:t>从</a:t>
            </a:r>
            <a:r>
              <a:rPr lang="en-US" altLang="zh-CN" sz="2400" b="1" dirty="0">
                <a:latin typeface="Goudy Old Style" panose="02020502050305020303" pitchFamily="18" charset="0"/>
              </a:rPr>
              <a:t>1</a:t>
            </a:r>
            <a:r>
              <a:rPr lang="zh-CN" altLang="en-US" sz="2400" b="1" dirty="0">
                <a:latin typeface="Goudy Old Style" panose="02020502050305020303" pitchFamily="18" charset="0"/>
              </a:rPr>
              <a:t>开始循环：</a:t>
            </a:r>
            <a:endParaRPr lang="en-US" altLang="zh-CN" sz="2400" b="1" dirty="0">
              <a:latin typeface="Goudy Old Style" panose="02020502050305020303" pitchFamily="18" charset="0"/>
            </a:endParaRPr>
          </a:p>
          <a:p>
            <a:pPr eaLnBrk="1" hangingPunct="1"/>
            <a:r>
              <a:rPr lang="en-US" altLang="zh-CN" sz="2400" b="1" dirty="0">
                <a:latin typeface="Goudy Old Style" panose="02020502050305020303" pitchFamily="18" charset="0"/>
              </a:rPr>
              <a:t>string1[</a:t>
            </a:r>
            <a:r>
              <a:rPr lang="en-US" altLang="zh-CN" sz="2400" b="1" dirty="0" err="1">
                <a:latin typeface="Goudy Old Style" panose="02020502050305020303" pitchFamily="18" charset="0"/>
              </a:rPr>
              <a:t>i</a:t>
            </a:r>
            <a:r>
              <a:rPr lang="en-US" altLang="zh-CN" sz="2400" b="1" dirty="0">
                <a:latin typeface="Goudy Old Style" panose="02020502050305020303" pitchFamily="18" charset="0"/>
              </a:rPr>
              <a:t>]==string2[</a:t>
            </a:r>
            <a:r>
              <a:rPr lang="en-US" altLang="zh-CN" sz="2400" b="1" dirty="0" err="1">
                <a:latin typeface="Goudy Old Style" panose="02020502050305020303" pitchFamily="18" charset="0"/>
              </a:rPr>
              <a:t>i</a:t>
            </a:r>
            <a:r>
              <a:rPr lang="en-US" altLang="zh-CN" sz="2400" b="1" dirty="0">
                <a:latin typeface="Goudy Old Style" panose="02020502050305020303" pitchFamily="18" charset="0"/>
              </a:rPr>
              <a:t>],</a:t>
            </a:r>
            <a:r>
              <a:rPr lang="zh-CN" altLang="en-US" sz="2400" b="1" dirty="0">
                <a:latin typeface="Goudy Old Style" panose="02020502050305020303" pitchFamily="18" charset="0"/>
              </a:rPr>
              <a:t>则</a:t>
            </a:r>
            <a:r>
              <a:rPr lang="en-US" altLang="zh-CN" sz="2400" b="1" dirty="0">
                <a:latin typeface="Goudy Old Style" panose="02020502050305020303" pitchFamily="18" charset="0"/>
              </a:rPr>
              <a:t>++</a:t>
            </a:r>
            <a:r>
              <a:rPr lang="en-US" altLang="zh-CN" sz="2400" b="1" dirty="0" err="1">
                <a:latin typeface="Goudy Old Style" panose="02020502050305020303" pitchFamily="18" charset="0"/>
              </a:rPr>
              <a:t>i</a:t>
            </a:r>
            <a:r>
              <a:rPr lang="en-US" altLang="zh-CN" sz="2400" b="1" dirty="0">
                <a:latin typeface="Goudy Old Style" panose="02020502050305020303" pitchFamily="18" charset="0"/>
              </a:rPr>
              <a:t>;</a:t>
            </a:r>
          </a:p>
          <a:p>
            <a:pPr eaLnBrk="1" hangingPunct="1"/>
            <a:r>
              <a:rPr lang="zh-CN" altLang="en-US" sz="2400" b="1" dirty="0">
                <a:latin typeface="Goudy Old Style" panose="02020502050305020303" pitchFamily="18" charset="0"/>
              </a:rPr>
              <a:t>否则</a:t>
            </a:r>
            <a:r>
              <a:rPr lang="en-US" altLang="zh-CN" sz="2400" b="1" dirty="0" err="1" smtClean="0">
                <a:latin typeface="Goudy Old Style" panose="02020502050305020303" pitchFamily="18" charset="0"/>
              </a:rPr>
              <a:t>be</a:t>
            </a:r>
            <a:r>
              <a:rPr lang="en-US" altLang="zh-CN" sz="2400" b="1" dirty="0" err="1">
                <a:latin typeface="Goudy Old Style" panose="02020502050305020303" pitchFamily="18" charset="0"/>
              </a:rPr>
              <a:t>q</a:t>
            </a:r>
            <a:r>
              <a:rPr lang="en-US" altLang="zh-CN" sz="2400" b="1" dirty="0" err="1" smtClean="0">
                <a:latin typeface="Goudy Old Style" panose="02020502050305020303" pitchFamily="18" charset="0"/>
              </a:rPr>
              <a:t>ual</a:t>
            </a:r>
            <a:r>
              <a:rPr lang="en-US" altLang="zh-CN" sz="2400" b="1" dirty="0" smtClean="0">
                <a:latin typeface="Goudy Old Style" panose="02020502050305020303" pitchFamily="18" charset="0"/>
              </a:rPr>
              <a:t>=false</a:t>
            </a:r>
            <a:r>
              <a:rPr lang="en-US" altLang="zh-CN" sz="2400" b="1" dirty="0">
                <a:latin typeface="Goudy Old Style" panose="02020502050305020303" pitchFamily="18" charset="0"/>
              </a:rPr>
              <a:t>,</a:t>
            </a:r>
            <a:r>
              <a:rPr lang="zh-CN" altLang="en-US" sz="2400" b="1" dirty="0">
                <a:latin typeface="Goudy Old Style" panose="02020502050305020303" pitchFamily="18" charset="0"/>
              </a:rPr>
              <a:t>退出循环；</a:t>
            </a:r>
            <a:endParaRPr lang="en-US" altLang="zh-CN" sz="2400" b="1" dirty="0">
              <a:latin typeface="Goudy Old Style" panose="02020502050305020303" pitchFamily="18" charset="0"/>
            </a:endParaRPr>
          </a:p>
          <a:p>
            <a:pPr eaLnBrk="1" hangingPunct="1"/>
            <a:r>
              <a:rPr lang="zh-CN" altLang="en-US" sz="2400" b="1" dirty="0">
                <a:latin typeface="Goudy Old Style" panose="02020502050305020303" pitchFamily="18" charset="0"/>
              </a:rPr>
              <a:t>然后根据返回的时候</a:t>
            </a:r>
            <a:r>
              <a:rPr lang="en-US" altLang="zh-CN" sz="2400" b="1" dirty="0">
                <a:latin typeface="Goudy Old Style" panose="02020502050305020303" pitchFamily="18" charset="0"/>
              </a:rPr>
              <a:t>string1[</a:t>
            </a:r>
            <a:r>
              <a:rPr lang="en-US" altLang="zh-CN" sz="2400" b="1" dirty="0" err="1">
                <a:latin typeface="Goudy Old Style" panose="02020502050305020303" pitchFamily="18" charset="0"/>
              </a:rPr>
              <a:t>i</a:t>
            </a:r>
            <a:r>
              <a:rPr lang="en-US" altLang="zh-CN" sz="2400" b="1" dirty="0">
                <a:latin typeface="Goudy Old Style" panose="02020502050305020303" pitchFamily="18" charset="0"/>
              </a:rPr>
              <a:t>]</a:t>
            </a:r>
            <a:r>
              <a:rPr lang="zh-CN" altLang="en-US" sz="2400" b="1" dirty="0">
                <a:latin typeface="Goudy Old Style" panose="02020502050305020303" pitchFamily="18" charset="0"/>
              </a:rPr>
              <a:t>是否与</a:t>
            </a:r>
            <a:r>
              <a:rPr lang="en-US" altLang="zh-CN" sz="2400" b="1" dirty="0">
                <a:latin typeface="Goudy Old Style" panose="02020502050305020303" pitchFamily="18" charset="0"/>
              </a:rPr>
              <a:t>string2[</a:t>
            </a:r>
            <a:r>
              <a:rPr lang="en-US" altLang="zh-CN" sz="2400" b="1" dirty="0" err="1">
                <a:latin typeface="Goudy Old Style" panose="02020502050305020303" pitchFamily="18" charset="0"/>
              </a:rPr>
              <a:t>i</a:t>
            </a:r>
            <a:r>
              <a:rPr lang="en-US" altLang="zh-CN" sz="2400" b="1" dirty="0">
                <a:latin typeface="Goudy Old Style" panose="02020502050305020303" pitchFamily="18" charset="0"/>
              </a:rPr>
              <a:t>]</a:t>
            </a:r>
            <a:r>
              <a:rPr lang="zh-CN" altLang="en-US" sz="2400" b="1" dirty="0">
                <a:latin typeface="Goudy Old Style" panose="02020502050305020303" pitchFamily="18" charset="0"/>
              </a:rPr>
              <a:t>的值相等判断返回值</a:t>
            </a:r>
            <a:endParaRPr lang="zh-CN" altLang="zh-CN" sz="2400" b="1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9751AB-52D5-451A-8032-06A1BB9C03F1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2019/11/13</a:t>
            </a:fld>
            <a:endParaRPr lang="en-US" altLang="zh-CN"/>
          </a:p>
        </p:txBody>
      </p:sp>
      <p:sp>
        <p:nvSpPr>
          <p:cNvPr id="25603" name="页脚占位符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1473995" y="1966913"/>
            <a:ext cx="6241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latin typeface="Goudy Old Style" panose="02020502050305020303" pitchFamily="18" charset="0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729979" y="2002632"/>
            <a:ext cx="5932884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          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1893095" y="1160860"/>
            <a:ext cx="56792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err="1" smtClean="0">
                <a:latin typeface="Goudy Old Style" panose="02020502050305020303" pitchFamily="18" charset="0"/>
              </a:rPr>
              <a:t>strcmp</a:t>
            </a:r>
            <a:r>
              <a:rPr lang="zh-CN" altLang="en-US" sz="3600" b="1" dirty="0" smtClean="0">
                <a:latin typeface="Goudy Old Style" panose="02020502050305020303" pitchFamily="18" charset="0"/>
              </a:rPr>
              <a:t>功能  问题分析</a:t>
            </a:r>
            <a:endParaRPr lang="zh-CN" altLang="en-US" sz="3600" b="1" dirty="0">
              <a:latin typeface="Goudy Old Style" panose="02020502050305020303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6650" y="1890135"/>
            <a:ext cx="4062381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err="1"/>
              <a:t>maxLen</a:t>
            </a:r>
            <a:r>
              <a:rPr lang="en-US" altLang="zh-CN" sz="2000" b="1" dirty="0"/>
              <a:t>=20;             </a:t>
            </a:r>
          </a:p>
          <a:p>
            <a:r>
              <a:rPr lang="en-US" altLang="zh-CN" sz="2000" b="1" dirty="0">
                <a:solidFill>
                  <a:srgbClr val="0000FF"/>
                </a:solidFill>
              </a:rPr>
              <a:t> char</a:t>
            </a:r>
            <a:r>
              <a:rPr lang="en-US" altLang="zh-CN" sz="2000" b="1" dirty="0">
                <a:solidFill>
                  <a:prstClr val="black"/>
                </a:solidFill>
              </a:rPr>
              <a:t> str1[</a:t>
            </a:r>
            <a:r>
              <a:rPr lang="en-US" altLang="zh-CN" sz="2000" b="1" dirty="0" err="1"/>
              <a:t>maxLen</a:t>
            </a:r>
            <a:r>
              <a:rPr lang="en-US" altLang="zh-CN" sz="2000" b="1" dirty="0">
                <a:solidFill>
                  <a:prstClr val="black"/>
                </a:solidFill>
              </a:rPr>
              <a:t>],str2[</a:t>
            </a:r>
            <a:r>
              <a:rPr lang="en-US" altLang="zh-CN" sz="2000" b="1" dirty="0" err="1"/>
              <a:t>maxLen</a:t>
            </a:r>
            <a:r>
              <a:rPr lang="en-US" altLang="zh-CN" sz="2000" b="1" dirty="0">
                <a:solidFill>
                  <a:prstClr val="black"/>
                </a:solidFill>
              </a:rPr>
              <a:t>];</a:t>
            </a:r>
          </a:p>
          <a:p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</a:rPr>
              <a:t> len1,len2,len,r=0;</a:t>
            </a:r>
          </a:p>
          <a:p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</a:rPr>
              <a:t> 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=0,r=0;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r>
              <a:rPr lang="en-US" altLang="zh-CN" sz="2000" b="1" dirty="0" err="1">
                <a:solidFill>
                  <a:prstClr val="black"/>
                </a:solidFill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</a:rPr>
              <a:t>=</a:t>
            </a:r>
            <a:r>
              <a:rPr lang="en-US" altLang="zh-CN" sz="2000" b="1" dirty="0" err="1">
                <a:solidFill>
                  <a:prstClr val="black"/>
                </a:solidFill>
              </a:rPr>
              <a:t>scanf</a:t>
            </a:r>
            <a:r>
              <a:rPr lang="en-US" altLang="zh-CN" sz="2000" b="1" dirty="0">
                <a:solidFill>
                  <a:prstClr val="black"/>
                </a:solidFill>
              </a:rPr>
              <a:t>(</a:t>
            </a:r>
            <a:r>
              <a:rPr lang="en-US" altLang="zh-CN" sz="2000" b="1" dirty="0">
                <a:solidFill>
                  <a:srgbClr val="A31515"/>
                </a:solidFill>
              </a:rPr>
              <a:t>"%s %s"</a:t>
            </a:r>
            <a:r>
              <a:rPr lang="en-US" altLang="zh-CN" sz="2000" b="1" dirty="0">
                <a:solidFill>
                  <a:prstClr val="black"/>
                </a:solidFill>
              </a:rPr>
              <a:t>,str1,str2);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if(</a:t>
            </a:r>
            <a:r>
              <a:rPr lang="en-US" altLang="zh-CN" sz="2000" b="1" dirty="0" err="1">
                <a:solidFill>
                  <a:prstClr val="black"/>
                </a:solidFill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</a:rPr>
              <a:t>&lt;2){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         </a:t>
            </a:r>
            <a:r>
              <a:rPr lang="en-US" altLang="zh-CN" sz="2000" b="1" dirty="0" err="1">
                <a:solidFill>
                  <a:prstClr val="black"/>
                </a:solidFill>
              </a:rPr>
              <a:t>printf</a:t>
            </a:r>
            <a:r>
              <a:rPr lang="en-US" altLang="zh-CN" sz="2000" b="1" dirty="0">
                <a:solidFill>
                  <a:prstClr val="black"/>
                </a:solidFill>
              </a:rPr>
              <a:t>(“</a:t>
            </a:r>
            <a:r>
              <a:rPr lang="en-US" altLang="zh-CN" sz="2000" b="1" dirty="0" err="1">
                <a:solidFill>
                  <a:prstClr val="black"/>
                </a:solidFill>
              </a:rPr>
              <a:t>scanf</a:t>
            </a:r>
            <a:r>
              <a:rPr lang="en-US" altLang="zh-CN" sz="2000" b="1" dirty="0">
                <a:solidFill>
                  <a:prstClr val="black"/>
                </a:solidFill>
              </a:rPr>
              <a:t> error\n”);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         return -1;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}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	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4367907" y="1890135"/>
            <a:ext cx="452457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while</a:t>
            </a:r>
            <a:r>
              <a:rPr lang="en-US" altLang="zh-CN" sz="2000" b="1" dirty="0">
                <a:solidFill>
                  <a:prstClr val="black"/>
                </a:solidFill>
              </a:rPr>
              <a:t>(str1[</a:t>
            </a:r>
            <a:r>
              <a:rPr lang="en-US" altLang="zh-CN" sz="2000" b="1" dirty="0" err="1">
                <a:solidFill>
                  <a:prstClr val="black"/>
                </a:solidFill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</a:rPr>
              <a:t>]!=‘\0’ &amp;&amp; str2!=‘\0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’)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      {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r>
              <a:rPr lang="en-US" altLang="zh-CN" sz="2000" b="1" dirty="0" smtClean="0">
                <a:solidFill>
                  <a:prstClr val="black"/>
                </a:solidFill>
              </a:rPr>
              <a:t>               </a:t>
            </a:r>
            <a:r>
              <a:rPr lang="en-US" altLang="zh-CN" sz="2000" b="1" dirty="0">
                <a:solidFill>
                  <a:prstClr val="black"/>
                </a:solidFill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</a:rPr>
              <a:t>f</a:t>
            </a:r>
            <a:r>
              <a:rPr lang="en-US" altLang="zh-CN" sz="2000" b="1" dirty="0">
                <a:solidFill>
                  <a:prstClr val="black"/>
                </a:solidFill>
              </a:rPr>
              <a:t>(str1[</a:t>
            </a:r>
            <a:r>
              <a:rPr lang="en-US" altLang="zh-CN" sz="2000" b="1" dirty="0" err="1">
                <a:solidFill>
                  <a:prstClr val="black"/>
                </a:solidFill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</a:rPr>
              <a:t>] == str2[</a:t>
            </a:r>
            <a:r>
              <a:rPr lang="en-US" altLang="zh-CN" sz="2000" b="1" dirty="0" err="1">
                <a:solidFill>
                  <a:prstClr val="black"/>
                </a:solidFill>
              </a:rPr>
              <a:t>i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]) ++</a:t>
            </a:r>
            <a:r>
              <a:rPr lang="en-US" altLang="zh-CN" sz="2000" b="1" dirty="0" err="1">
                <a:solidFill>
                  <a:prstClr val="black"/>
                </a:solidFill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	  </a:t>
            </a:r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>
                <a:solidFill>
                  <a:prstClr val="black"/>
                </a:solidFill>
              </a:rPr>
              <a:t>{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	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r=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str1[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] - </a:t>
            </a:r>
            <a:r>
              <a:rPr lang="en-US" altLang="zh-CN" sz="2000" b="1" dirty="0">
                <a:solidFill>
                  <a:prstClr val="black"/>
                </a:solidFill>
              </a:rPr>
              <a:t>str2[</a:t>
            </a:r>
            <a:r>
              <a:rPr lang="en-US" altLang="zh-CN" sz="2000" b="1" dirty="0" err="1">
                <a:solidFill>
                  <a:prstClr val="black"/>
                </a:solidFill>
              </a:rPr>
              <a:t>i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]; </a:t>
            </a:r>
            <a:r>
              <a:rPr lang="en-US" altLang="zh-CN" sz="2000" b="1" dirty="0">
                <a:solidFill>
                  <a:prstClr val="black"/>
                </a:solidFill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</a:rPr>
              <a:t>break</a:t>
            </a:r>
            <a:r>
              <a:rPr lang="en-US" altLang="zh-CN" sz="2000" b="1" dirty="0">
                <a:solidFill>
                  <a:prstClr val="black"/>
                </a:solidFill>
              </a:rPr>
              <a:t>;</a:t>
            </a:r>
          </a:p>
          <a:p>
            <a:r>
              <a:rPr lang="zh-CN" altLang="en-US" sz="2000" b="1" dirty="0">
                <a:solidFill>
                  <a:prstClr val="black"/>
                </a:solidFill>
              </a:rPr>
              <a:t>	     </a:t>
            </a:r>
            <a:r>
              <a:rPr lang="en-US" altLang="zh-CN" sz="2000" b="1" dirty="0">
                <a:solidFill>
                  <a:prstClr val="black"/>
                </a:solidFill>
              </a:rPr>
              <a:t>}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          }</a:t>
            </a:r>
          </a:p>
          <a:p>
            <a:r>
              <a:rPr lang="en-US" altLang="zh-CN" sz="2000" b="1" dirty="0" err="1" smtClean="0">
                <a:solidFill>
                  <a:prstClr val="black"/>
                </a:solidFill>
              </a:rPr>
              <a:t>printf</a:t>
            </a:r>
            <a:r>
              <a:rPr lang="en-US" altLang="zh-CN" sz="2000" b="1" dirty="0">
                <a:solidFill>
                  <a:prstClr val="black"/>
                </a:solidFill>
              </a:rPr>
              <a:t>(</a:t>
            </a:r>
            <a:r>
              <a:rPr lang="en-US" altLang="zh-CN" sz="2000" b="1" dirty="0">
                <a:solidFill>
                  <a:srgbClr val="A31515"/>
                </a:solidFill>
              </a:rPr>
              <a:t>"%d\</a:t>
            </a:r>
            <a:r>
              <a:rPr lang="en-US" altLang="zh-CN" sz="2000" b="1" dirty="0" err="1">
                <a:solidFill>
                  <a:srgbClr val="A31515"/>
                </a:solidFill>
              </a:rPr>
              <a:t>n"</a:t>
            </a:r>
            <a:r>
              <a:rPr lang="en-US" altLang="zh-CN" sz="2000" b="1" dirty="0" err="1">
                <a:solidFill>
                  <a:prstClr val="black"/>
                </a:solidFill>
              </a:rPr>
              <a:t>,r</a:t>
            </a:r>
            <a:r>
              <a:rPr lang="en-US" altLang="zh-CN" sz="2000" b="1" dirty="0">
                <a:solidFill>
                  <a:prstClr val="black"/>
                </a:solidFill>
              </a:rPr>
              <a:t>);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477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21677C-F4AB-4E27-A0E0-73B40F8715B0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2019/11/13</a:t>
            </a:fld>
            <a:endParaRPr lang="en-US" altLang="zh-CN"/>
          </a:p>
        </p:txBody>
      </p:sp>
      <p:sp>
        <p:nvSpPr>
          <p:cNvPr id="28675" name="页脚占位符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29700" name="Text Box 8"/>
          <p:cNvSpPr txBox="1">
            <a:spLocks noChangeArrowheads="1"/>
          </p:cNvSpPr>
          <p:nvPr/>
        </p:nvSpPr>
        <p:spPr bwMode="auto">
          <a:xfrm>
            <a:off x="1703745" y="543403"/>
            <a:ext cx="58864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黑体" panose="02010609060101010101" pitchFamily="49" charset="-122"/>
              </a:rPr>
              <a:t>2. </a:t>
            </a:r>
            <a:r>
              <a:rPr lang="zh-CN" altLang="en-US" sz="2400" b="1" dirty="0">
                <a:latin typeface="黑体" panose="02010609060101010101" pitchFamily="49" charset="-122"/>
              </a:rPr>
              <a:t>编写一个程序输入 </a:t>
            </a:r>
            <a:r>
              <a:rPr lang="en-US" altLang="zh-CN" sz="2400" b="1" dirty="0">
                <a:latin typeface="黑体" panose="02010609060101010101" pitchFamily="49" charset="-122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</a:rPr>
              <a:t>个人的姓名</a:t>
            </a:r>
            <a:r>
              <a:rPr lang="en-US" altLang="zh-CN" sz="2400" b="1" dirty="0">
                <a:latin typeface="黑体" panose="02010609060101010101" pitchFamily="49" charset="-122"/>
              </a:rPr>
              <a:t>(n</a:t>
            </a:r>
            <a:r>
              <a:rPr lang="en-US" altLang="zh-CN" sz="2400" b="1" dirty="0" smtClean="0">
                <a:latin typeface="黑体" panose="02010609060101010101" pitchFamily="49" charset="-122"/>
              </a:rPr>
              <a:t>&lt;=10</a:t>
            </a:r>
            <a:r>
              <a:rPr lang="en-US" altLang="zh-CN" sz="2400" b="1" dirty="0">
                <a:latin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</a:rPr>
              <a:t>姓名长度少于</a:t>
            </a:r>
            <a:r>
              <a:rPr lang="en-US" altLang="zh-CN" sz="2400" b="1" dirty="0">
                <a:latin typeface="黑体" panose="02010609060101010101" pitchFamily="49" charset="-122"/>
              </a:rPr>
              <a:t>20</a:t>
            </a:r>
            <a:r>
              <a:rPr lang="zh-CN" altLang="en-US" sz="2400" b="1" dirty="0">
                <a:latin typeface="黑体" panose="02010609060101010101" pitchFamily="49" charset="-122"/>
              </a:rPr>
              <a:t>个字符</a:t>
            </a:r>
            <a:r>
              <a:rPr lang="en-US" altLang="zh-CN" sz="2400" b="1" dirty="0">
                <a:latin typeface="黑体" panose="02010609060101010101" pitchFamily="49" charset="-122"/>
              </a:rPr>
              <a:t>) </a:t>
            </a:r>
            <a:r>
              <a:rPr lang="zh-CN" altLang="en-US" sz="2400" b="1" dirty="0">
                <a:latin typeface="黑体" panose="02010609060101010101" pitchFamily="49" charset="-122"/>
              </a:rPr>
              <a:t>，然后统计其中有多少个以</a:t>
            </a:r>
            <a:r>
              <a:rPr lang="zh-CN" altLang="en-US" sz="2400" b="1" dirty="0">
                <a:latin typeface="Goudy Old Style" panose="02020502050305020303" pitchFamily="18" charset="0"/>
              </a:rPr>
              <a:t>“</a:t>
            </a:r>
            <a:r>
              <a:rPr lang="en-US" altLang="zh-CN" sz="2400" b="1" dirty="0">
                <a:latin typeface="黑体" panose="02010609060101010101" pitchFamily="49" charset="-122"/>
              </a:rPr>
              <a:t>M</a:t>
            </a:r>
            <a:r>
              <a:rPr lang="en-US" altLang="zh-CN" sz="2400" b="1" dirty="0">
                <a:latin typeface="Goudy Old Style" panose="02020502050305020303" pitchFamily="18" charset="0"/>
              </a:rPr>
              <a:t>”</a:t>
            </a:r>
            <a:r>
              <a:rPr lang="zh-CN" altLang="en-US" sz="2400" b="1" dirty="0">
                <a:latin typeface="黑体" panose="02010609060101010101" pitchFamily="49" charset="-122"/>
              </a:rPr>
              <a:t>字母开头的名字，并把所有以</a:t>
            </a:r>
            <a:r>
              <a:rPr lang="zh-CN" altLang="en-US" sz="2400" b="1" dirty="0">
                <a:latin typeface="Goudy Old Style" panose="02020502050305020303" pitchFamily="18" charset="0"/>
              </a:rPr>
              <a:t>“</a:t>
            </a:r>
            <a:r>
              <a:rPr lang="en-US" altLang="zh-CN" sz="2400" b="1" dirty="0">
                <a:latin typeface="黑体" panose="02010609060101010101" pitchFamily="49" charset="-122"/>
              </a:rPr>
              <a:t>M</a:t>
            </a:r>
            <a:r>
              <a:rPr lang="en-US" altLang="zh-CN" sz="2400" b="1" dirty="0">
                <a:latin typeface="Goudy Old Style" panose="02020502050305020303" pitchFamily="18" charset="0"/>
              </a:rPr>
              <a:t>”</a:t>
            </a:r>
            <a:r>
              <a:rPr lang="zh-CN" altLang="en-US" sz="2400" b="1" dirty="0">
                <a:latin typeface="黑体" panose="02010609060101010101" pitchFamily="49" charset="-122"/>
              </a:rPr>
              <a:t>开头的姓名和最长的姓名显示出来。</a:t>
            </a:r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1245395" y="1651398"/>
            <a:ext cx="6755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latin typeface="Goudy Old Style" panose="02020502050305020303" pitchFamily="18" charset="0"/>
            </a:endParaRP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1473995" y="1708548"/>
            <a:ext cx="6241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latin typeface="Goudy Old Style" panose="02020502050305020303" pitchFamily="18" charset="0"/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1729979" y="1744266"/>
            <a:ext cx="5932884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          </a:t>
            </a:r>
          </a:p>
        </p:txBody>
      </p:sp>
      <p:sp>
        <p:nvSpPr>
          <p:cNvPr id="2" name="矩形 1"/>
          <p:cNvSpPr/>
          <p:nvPr/>
        </p:nvSpPr>
        <p:spPr>
          <a:xfrm>
            <a:off x="1245395" y="2631681"/>
            <a:ext cx="7143029" cy="3937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/>
              <a:t>分析：</a:t>
            </a:r>
            <a:endParaRPr lang="en-US" altLang="zh-CN" sz="2400" b="1" dirty="0"/>
          </a:p>
          <a:p>
            <a:r>
              <a:rPr lang="zh-CN" altLang="en-US" sz="2400" b="1" dirty="0"/>
              <a:t>输入：人数；这些人的姓名。</a:t>
            </a:r>
            <a:endParaRPr lang="en-US" altLang="zh-CN" sz="2400" b="1" dirty="0"/>
          </a:p>
          <a:p>
            <a:r>
              <a:rPr lang="zh-CN" altLang="en-US" sz="2400" b="1" dirty="0"/>
              <a:t>输出：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开头的人的姓名及最长姓名。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算法：读入并存储所有人的姓名；依次判断每个人的第一个字母和</a:t>
            </a:r>
            <a:r>
              <a:rPr lang="en-US" altLang="zh-CN" sz="2400" b="1" dirty="0"/>
              <a:t>’M’</a:t>
            </a:r>
            <a:r>
              <a:rPr lang="zh-CN" altLang="en-US" sz="2400" b="1" dirty="0"/>
              <a:t>是否相同，如果是，则输出；如果该字符串比前面的最长字符串还长，则修改最长字符串为新的字符串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只能找最前面的最长字符串姓名）。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831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43608" y="620688"/>
            <a:ext cx="7227887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Goudy Old Style" panose="02020502050305020303" pitchFamily="18" charset="0"/>
              </a:rPr>
              <a:t> </a:t>
            </a: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main( 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maxLen</a:t>
            </a:r>
            <a:r>
              <a:rPr lang="en-US" altLang="zh-CN" sz="2000" b="1" dirty="0"/>
              <a:t>=20;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maxPerson</a:t>
            </a:r>
            <a:r>
              <a:rPr lang="en-US" altLang="zh-CN" sz="2000" b="1" dirty="0" smtClean="0"/>
              <a:t>=10</a:t>
            </a:r>
            <a:r>
              <a:rPr lang="en-US" altLang="zh-CN" sz="2000" b="1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   char name[</a:t>
            </a:r>
            <a:r>
              <a:rPr lang="en-US" altLang="zh-CN" sz="2000" b="1" dirty="0" err="1"/>
              <a:t>maxPerson</a:t>
            </a:r>
            <a:r>
              <a:rPr lang="en-US" altLang="zh-CN" sz="2000" b="1" dirty="0"/>
              <a:t>][</a:t>
            </a:r>
            <a:r>
              <a:rPr lang="en-US" altLang="zh-CN" sz="2000" b="1" dirty="0" err="1"/>
              <a:t>maxLen</a:t>
            </a:r>
            <a:r>
              <a:rPr lang="en-US" altLang="zh-CN" sz="2000" b="1" dirty="0"/>
              <a:t>],</a:t>
            </a:r>
            <a:r>
              <a:rPr lang="en-US" altLang="zh-CN" sz="2000" b="1" dirty="0" err="1"/>
              <a:t>str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maxLen</a:t>
            </a:r>
            <a:r>
              <a:rPr lang="en-US" altLang="zh-CN" sz="2000" b="1" dirty="0"/>
              <a:t>];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rgbClr val="21038F"/>
                </a:solidFill>
              </a:rPr>
              <a:t>    //name</a:t>
            </a:r>
            <a:r>
              <a:rPr lang="zh-CN" altLang="en-US" sz="2000" b="1" dirty="0">
                <a:solidFill>
                  <a:srgbClr val="21038F"/>
                </a:solidFill>
              </a:rPr>
              <a:t>存储</a:t>
            </a:r>
            <a:r>
              <a:rPr lang="zh-CN" altLang="en-US" sz="2000" b="1" dirty="0">
                <a:solidFill>
                  <a:srgbClr val="21038F"/>
                </a:solidFill>
              </a:rPr>
              <a:t>最多</a:t>
            </a:r>
            <a:r>
              <a:rPr lang="en-US" altLang="zh-CN" sz="2000" b="1" dirty="0">
                <a:solidFill>
                  <a:srgbClr val="21038F"/>
                </a:solidFill>
              </a:rPr>
              <a:t>10</a:t>
            </a:r>
            <a:r>
              <a:rPr lang="zh-CN" altLang="en-US" sz="2000" b="1" dirty="0">
                <a:solidFill>
                  <a:srgbClr val="21038F"/>
                </a:solidFill>
              </a:rPr>
              <a:t>个人姓名</a:t>
            </a:r>
            <a:r>
              <a:rPr lang="en-US" altLang="zh-CN" sz="2000" b="1" dirty="0">
                <a:solidFill>
                  <a:srgbClr val="21038F"/>
                </a:solidFill>
              </a:rPr>
              <a:t>;</a:t>
            </a:r>
            <a:r>
              <a:rPr lang="en-US" altLang="zh-CN" sz="2000" b="1" dirty="0" err="1">
                <a:solidFill>
                  <a:srgbClr val="21038F"/>
                </a:solidFill>
              </a:rPr>
              <a:t>str</a:t>
            </a:r>
            <a:r>
              <a:rPr lang="zh-CN" altLang="en-US" sz="2000" b="1" dirty="0">
                <a:solidFill>
                  <a:srgbClr val="21038F"/>
                </a:solidFill>
              </a:rPr>
              <a:t>存储最长长度的姓名</a:t>
            </a:r>
            <a:endParaRPr lang="en-US" altLang="zh-CN" sz="2000" b="1" dirty="0">
              <a:solidFill>
                <a:srgbClr val="21038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k, number, </a:t>
            </a:r>
            <a:r>
              <a:rPr lang="en-US" altLang="zh-CN" sz="2000" b="1" dirty="0" err="1">
                <a:solidFill>
                  <a:srgbClr val="FF0000"/>
                </a:solidFill>
              </a:rPr>
              <a:t>len</a:t>
            </a:r>
            <a:r>
              <a:rPr lang="en-US" altLang="zh-CN" sz="2000" b="1" dirty="0">
                <a:solidFill>
                  <a:srgbClr val="FF0000"/>
                </a:solidFill>
              </a:rPr>
              <a:t>=0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count=0;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(”Enter the number of students\n”);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scanf_s</a:t>
            </a:r>
            <a:r>
              <a:rPr lang="en-US" altLang="zh-CN" sz="2000" b="1" dirty="0"/>
              <a:t>(”%</a:t>
            </a:r>
            <a:r>
              <a:rPr lang="en-US" altLang="zh-CN" sz="2000" b="1" dirty="0" err="1"/>
              <a:t>d”,&amp;</a:t>
            </a:r>
            <a:r>
              <a:rPr lang="en-US" altLang="zh-CN" sz="2000" b="1" dirty="0" err="1">
                <a:solidFill>
                  <a:srgbClr val="FF0000"/>
                </a:solidFill>
              </a:rPr>
              <a:t>number</a:t>
            </a:r>
            <a:r>
              <a:rPr lang="en-US" altLang="zh-CN" sz="2000" b="1" dirty="0"/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   if(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&lt;1){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(“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 error”);return -1;}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(”Enter the name of students\n”);</a:t>
            </a:r>
          </a:p>
        </p:txBody>
      </p:sp>
    </p:spTree>
    <p:extLst>
      <p:ext uri="{BB962C8B-B14F-4D97-AF65-F5344CB8AC3E}">
        <p14:creationId xmlns:p14="http://schemas.microsoft.com/office/powerpoint/2010/main" val="240701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053405-79BF-48E2-B10D-D797564D3B5C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2019/11/13</a:t>
            </a:fld>
            <a:endParaRPr lang="en-US" altLang="zh-CN"/>
          </a:p>
        </p:txBody>
      </p:sp>
      <p:sp>
        <p:nvSpPr>
          <p:cNvPr id="29699" name="页脚占位符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1449528" y="836712"/>
            <a:ext cx="7010903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    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=0;i&lt;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number</a:t>
            </a:r>
            <a:r>
              <a:rPr lang="en-US" altLang="zh-CN" sz="2000" b="1" dirty="0" err="1"/>
              <a:t>;i</a:t>
            </a:r>
            <a:r>
              <a:rPr lang="en-US" altLang="zh-CN" sz="2000" b="1" dirty="0"/>
              <a:t>++)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每个人的姓名都一样输入与处理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/>
              <a:t>      {</a:t>
            </a:r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en-US" altLang="zh-CN" sz="2000" b="1" dirty="0" err="1"/>
              <a:t>scanf_s</a:t>
            </a:r>
            <a:r>
              <a:rPr lang="en-US" altLang="zh-CN" sz="2000" b="1" dirty="0"/>
              <a:t>(”%</a:t>
            </a:r>
            <a:r>
              <a:rPr lang="en-US" altLang="zh-CN" sz="2000" b="1" dirty="0" err="1"/>
              <a:t>s”,name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], maxLen-1);</a:t>
            </a:r>
          </a:p>
          <a:p>
            <a:pPr eaLnBrk="1" hangingPunct="1"/>
            <a:r>
              <a:rPr lang="en-US" altLang="zh-CN" sz="2000" b="1" dirty="0"/>
              <a:t>         k=</a:t>
            </a:r>
            <a:r>
              <a:rPr lang="en-US" altLang="zh-CN" sz="2000" b="1" dirty="0" err="1"/>
              <a:t>strlen</a:t>
            </a:r>
            <a:r>
              <a:rPr lang="en-US" altLang="zh-CN" sz="2000" b="1" dirty="0"/>
              <a:t>(name[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]);</a:t>
            </a:r>
          </a:p>
          <a:p>
            <a:pPr eaLnBrk="1" hangingPunct="1"/>
            <a:r>
              <a:rPr lang="en-US" altLang="zh-CN" sz="2000" b="1" dirty="0"/>
              <a:t>         if(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&lt;k)</a:t>
            </a:r>
          </a:p>
          <a:p>
            <a:pPr eaLnBrk="1" hangingPunct="1"/>
            <a:r>
              <a:rPr lang="en-US" altLang="zh-CN" sz="2000" b="1" dirty="0"/>
              <a:t>           {</a:t>
            </a:r>
          </a:p>
          <a:p>
            <a:pPr eaLnBrk="1" hangingPunct="1"/>
            <a:r>
              <a:rPr lang="en-US" altLang="zh-CN" sz="2000" b="1" dirty="0"/>
              <a:t>               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=k;</a:t>
            </a:r>
          </a:p>
          <a:p>
            <a:pPr eaLnBrk="1" hangingPunct="1"/>
            <a:r>
              <a:rPr lang="en-US" altLang="zh-CN" sz="2000" b="1" dirty="0"/>
              <a:t>               </a:t>
            </a:r>
            <a:r>
              <a:rPr lang="en-US" altLang="zh-CN" sz="2000" b="1" dirty="0" err="1"/>
              <a:t>strcpy_s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str,name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]);</a:t>
            </a:r>
          </a:p>
          <a:p>
            <a:pPr eaLnBrk="1" hangingPunct="1"/>
            <a:r>
              <a:rPr lang="en-US" altLang="zh-CN" sz="2000" b="1" dirty="0"/>
              <a:t>           }</a:t>
            </a:r>
          </a:p>
          <a:p>
            <a:pPr eaLnBrk="1" hangingPunct="1"/>
            <a:r>
              <a:rPr lang="en-US" altLang="zh-CN" sz="2000" b="1" dirty="0"/>
              <a:t>        }</a:t>
            </a:r>
          </a:p>
          <a:p>
            <a:pPr eaLnBrk="1" hangingPunct="1"/>
            <a:r>
              <a:rPr lang="en-US" altLang="zh-CN" sz="2000" b="1" dirty="0"/>
              <a:t>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(”The names beginning with ‘M’ are:\n”);</a:t>
            </a:r>
          </a:p>
          <a:p>
            <a:pPr eaLnBrk="1" hangingPunct="1"/>
            <a:r>
              <a:rPr lang="en-US" altLang="zh-CN" sz="2000" b="1" dirty="0"/>
              <a:t>     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=0;i&lt;</a:t>
            </a:r>
            <a:r>
              <a:rPr lang="en-US" altLang="zh-CN" sz="2000" b="1" dirty="0" err="1"/>
              <a:t>number;i</a:t>
            </a:r>
            <a:r>
              <a:rPr lang="en-US" altLang="zh-CN" sz="2000" b="1" dirty="0"/>
              <a:t>++)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找</a:t>
            </a:r>
            <a:r>
              <a:rPr lang="en-US" altLang="zh-CN" sz="2000" b="1" dirty="0">
                <a:solidFill>
                  <a:srgbClr val="FF0000"/>
                </a:solidFill>
              </a:rPr>
              <a:t>M</a:t>
            </a:r>
            <a:r>
              <a:rPr lang="zh-CN" altLang="en-US" sz="2000" b="1" dirty="0">
                <a:solidFill>
                  <a:srgbClr val="FF0000"/>
                </a:solidFill>
              </a:rPr>
              <a:t>打头的姓名并输出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/>
              <a:t>       if(name[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][0]==‘M’)</a:t>
            </a:r>
          </a:p>
          <a:p>
            <a:pPr eaLnBrk="1" hangingPunct="1"/>
            <a:r>
              <a:rPr lang="en-US" altLang="zh-CN" sz="2000" b="1" dirty="0"/>
              <a:t>          {  count++;</a:t>
            </a:r>
          </a:p>
          <a:p>
            <a:pPr eaLnBrk="1" hangingPunct="1"/>
            <a:r>
              <a:rPr lang="en-US" altLang="zh-CN" sz="2000" b="1" dirty="0"/>
              <a:t>      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(”%s\</a:t>
            </a:r>
            <a:r>
              <a:rPr lang="en-US" altLang="zh-CN" sz="2000" b="1" dirty="0" err="1"/>
              <a:t>n”,name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]);</a:t>
            </a:r>
          </a:p>
          <a:p>
            <a:pPr eaLnBrk="1" hangingPunct="1"/>
            <a:r>
              <a:rPr lang="en-US" altLang="zh-CN" sz="2000" b="1" dirty="0"/>
              <a:t>          }</a:t>
            </a:r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1473995" y="1708548"/>
            <a:ext cx="6241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latin typeface="Goudy Old Style" panose="02020502050305020303" pitchFamily="18" charset="0"/>
            </a:endParaRP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729979" y="1744266"/>
            <a:ext cx="5932884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299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1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E86897-47F8-4A88-905F-1BD639982BED}" type="datetime1">
              <a:rPr lang="zh-CN" altLang="en-US" b="1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2019/11/13</a:t>
            </a:fld>
            <a:endParaRPr lang="en-US" altLang="zh-CN" b="1" dirty="0"/>
          </a:p>
        </p:txBody>
      </p:sp>
      <p:sp>
        <p:nvSpPr>
          <p:cNvPr id="30723" name="页脚占位符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 err="1"/>
              <a:t>电子科技大学计算机学院</a:t>
            </a:r>
            <a:r>
              <a:rPr lang="en-US" altLang="zh-CN" sz="1800" b="1" dirty="0"/>
              <a:t> 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1600200" y="1257300"/>
            <a:ext cx="600075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(”There are %d names beginning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/>
              <a:t>                 with ‘M’.\</a:t>
            </a:r>
            <a:r>
              <a:rPr lang="en-US" altLang="zh-CN" b="1" dirty="0" err="1"/>
              <a:t>n”,count</a:t>
            </a:r>
            <a:r>
              <a:rPr lang="en-US" altLang="zh-CN" b="1" dirty="0"/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(”The longest name is ‘%s”.\n”,</a:t>
            </a:r>
            <a:r>
              <a:rPr lang="en-US" altLang="zh-CN" b="1" dirty="0" err="1"/>
              <a:t>str</a:t>
            </a:r>
            <a:r>
              <a:rPr lang="en-US" altLang="zh-CN" b="1" dirty="0"/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zh-CN" altLang="en-US" b="1" dirty="0"/>
              <a:t>程序执行结果</a:t>
            </a:r>
            <a:r>
              <a:rPr lang="en-US" altLang="zh-CN" b="1" dirty="0"/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/>
              <a:t>Enter the number of students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/>
              <a:t>6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/>
              <a:t>Enter the name of students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 err="1"/>
              <a:t>Huanglin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 err="1"/>
              <a:t>Gaopuqing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 err="1"/>
              <a:t>Majian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 err="1"/>
              <a:t>Yuchuan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 err="1"/>
              <a:t>Zhanglin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b="1" dirty="0" err="1"/>
              <a:t>Miying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altLang="zh-CN" b="1" dirty="0"/>
          </a:p>
        </p:txBody>
      </p:sp>
      <p:sp>
        <p:nvSpPr>
          <p:cNvPr id="31749" name="Text Box 2"/>
          <p:cNvSpPr txBox="1">
            <a:spLocks noChangeArrowheads="1"/>
          </p:cNvSpPr>
          <p:nvPr/>
        </p:nvSpPr>
        <p:spPr bwMode="auto">
          <a:xfrm>
            <a:off x="1245395" y="1651397"/>
            <a:ext cx="6755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>
              <a:latin typeface="Goudy Old Style" panose="02020502050305020303" pitchFamily="18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1473995" y="1708547"/>
            <a:ext cx="6241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>
              <a:latin typeface="Goudy Old Style" panose="02020502050305020303" pitchFamily="18" charset="0"/>
            </a:endParaRP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729979" y="1744267"/>
            <a:ext cx="5932884" cy="41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b="1">
                <a:latin typeface="宋体" panose="02010600030101010101" pitchFamily="2" charset="-122"/>
              </a:rPr>
              <a:t>          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059906" y="3714750"/>
            <a:ext cx="4887516" cy="175432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</a:t>
            </a:r>
            <a:r>
              <a:rPr lang="zh-CN" altLang="en-US" b="1">
                <a:solidFill>
                  <a:schemeClr val="bg2"/>
                </a:solidFill>
              </a:rPr>
              <a:t>输出</a:t>
            </a:r>
            <a:r>
              <a:rPr lang="en-US" altLang="zh-CN" b="1">
                <a:solidFill>
                  <a:schemeClr val="bg2"/>
                </a:solidFill>
              </a:rPr>
              <a:t>:</a:t>
            </a:r>
          </a:p>
          <a:p>
            <a:pPr eaLnBrk="1" hangingPunct="1"/>
            <a:r>
              <a:rPr lang="en-US" altLang="zh-CN" b="1">
                <a:solidFill>
                  <a:schemeClr val="bg2"/>
                </a:solidFill>
              </a:rPr>
              <a:t>  The names beginning with ‘m’ are:</a:t>
            </a:r>
          </a:p>
          <a:p>
            <a:pPr eaLnBrk="1" hangingPunct="1"/>
            <a:r>
              <a:rPr lang="en-US" altLang="zh-CN" b="1">
                <a:solidFill>
                  <a:schemeClr val="bg2"/>
                </a:solidFill>
              </a:rPr>
              <a:t>   Majian</a:t>
            </a:r>
          </a:p>
          <a:p>
            <a:pPr eaLnBrk="1" hangingPunct="1"/>
            <a:r>
              <a:rPr lang="en-US" altLang="zh-CN" b="1">
                <a:solidFill>
                  <a:schemeClr val="bg2"/>
                </a:solidFill>
              </a:rPr>
              <a:t>   Miying</a:t>
            </a:r>
          </a:p>
          <a:p>
            <a:pPr eaLnBrk="1" hangingPunct="1"/>
            <a:r>
              <a:rPr lang="en-US" altLang="zh-CN" b="1">
                <a:solidFill>
                  <a:schemeClr val="bg2"/>
                </a:solidFill>
              </a:rPr>
              <a:t>   There are 2 names beginning with ‘M’.</a:t>
            </a:r>
          </a:p>
          <a:p>
            <a:pPr eaLnBrk="1" hangingPunct="1"/>
            <a:r>
              <a:rPr lang="en-US" altLang="zh-CN" b="1">
                <a:solidFill>
                  <a:schemeClr val="bg2"/>
                </a:solidFill>
              </a:rPr>
              <a:t>   The longest name is ‘Gaopuqing’.</a:t>
            </a:r>
          </a:p>
        </p:txBody>
      </p:sp>
    </p:spTree>
    <p:extLst>
      <p:ext uri="{BB962C8B-B14F-4D97-AF65-F5344CB8AC3E}">
        <p14:creationId xmlns:p14="http://schemas.microsoft.com/office/powerpoint/2010/main" val="22665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3475"/>
            <a:ext cx="8139644" cy="11433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b="1" dirty="0"/>
              <a:t>将</a:t>
            </a:r>
            <a:r>
              <a:rPr lang="en-US" altLang="zh-CN" sz="2800" b="1" dirty="0"/>
              <a:t>1,2,3</a:t>
            </a:r>
            <a:r>
              <a:rPr lang="zh-CN" altLang="en-US" sz="2800" b="1" dirty="0"/>
              <a:t>，。。。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1000 </a:t>
            </a:r>
            <a:r>
              <a:rPr lang="zh-CN" altLang="en-US" sz="2800" b="1" dirty="0" smtClean="0"/>
              <a:t>依次</a:t>
            </a:r>
            <a:r>
              <a:rPr lang="zh-CN" altLang="en-US" sz="2800" b="1" dirty="0"/>
              <a:t>存储在一维数组中，并打印输出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45418" y="2636912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长度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至少为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1000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的整数数组存储数据；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依次</a:t>
            </a:r>
            <a:r>
              <a:rPr lang="zh-CN" altLang="en-US" sz="2800" b="1" dirty="0">
                <a:solidFill>
                  <a:srgbClr val="FF0000"/>
                </a:solidFill>
              </a:rPr>
              <a:t>访问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这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1000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个空间，并存储数据，数据值从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1,2,3,…,1000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依次递增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，可以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用循环处理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依次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输出这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1000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个空间的数据，检测是否满足要求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F38017-1999-4F05-80B5-1333CE51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BD7F959-7F41-4AA4-85DA-70B71EBD7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4375398" cy="52546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Raptor</a:t>
            </a:r>
            <a:r>
              <a:rPr lang="zh-CN" altLang="en-US" dirty="0"/>
              <a:t>的下标从</a:t>
            </a:r>
            <a:r>
              <a:rPr lang="en-US" altLang="zh-CN" dirty="0"/>
              <a:t>1</a:t>
            </a:r>
            <a:r>
              <a:rPr lang="zh-CN" altLang="en-US" dirty="0"/>
              <a:t>开始，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语言的下标从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所以</a:t>
            </a:r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/>
              <a:t>data[</a:t>
            </a:r>
            <a:r>
              <a:rPr lang="en-US" altLang="zh-CN" dirty="0" err="1"/>
              <a:t>i</a:t>
            </a:r>
            <a:r>
              <a:rPr lang="en-US" altLang="zh-CN" dirty="0"/>
              <a:t>]=i+1;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119F067-5342-40C0-BD52-05AECE7E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7E760C2-B11F-4915-82BF-137DBAF2BF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73020"/>
            <a:ext cx="3400772" cy="69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651" y="993036"/>
            <a:ext cx="3384376" cy="41148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1000</a:t>
            </a:r>
            <a:r>
              <a:rPr lang="en-US" altLang="zh-CN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int</a:t>
            </a:r>
            <a:r>
              <a:rPr lang="en-US" altLang="zh-CN" dirty="0"/>
              <a:t> a[</a:t>
            </a:r>
            <a:r>
              <a:rPr lang="en-US" altLang="zh-CN" b="1" dirty="0" err="1">
                <a:solidFill>
                  <a:schemeClr val="tx1"/>
                </a:solidFill>
              </a:rPr>
              <a:t>len</a:t>
            </a:r>
            <a:r>
              <a:rPr lang="en-US" altLang="zh-CN" dirty="0"/>
              <a:t>];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定义数组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len</a:t>
            </a:r>
            <a:r>
              <a:rPr lang="en-US" altLang="zh-CN" dirty="0"/>
              <a:t>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data[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 = i+1</a:t>
            </a:r>
            <a:r>
              <a:rPr lang="en-US" altLang="zh-CN" dirty="0"/>
              <a:t>;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存储数据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912" y="971084"/>
            <a:ext cx="5184576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   for (</a:t>
            </a:r>
            <a:r>
              <a:rPr lang="en-US" altLang="zh-CN" sz="2200" dirty="0" err="1">
                <a:solidFill>
                  <a:schemeClr val="accent1"/>
                </a:solidFill>
                <a:latin typeface="+mj-ea"/>
                <a:ea typeface="+mj-ea"/>
              </a:rPr>
              <a:t>i</a:t>
            </a: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 = 0;i &lt; </a:t>
            </a:r>
            <a:r>
              <a:rPr lang="en-US" altLang="zh-CN" sz="2200" dirty="0" err="1">
                <a:solidFill>
                  <a:schemeClr val="accent1"/>
                </a:solidFill>
                <a:latin typeface="+mj-ea"/>
                <a:ea typeface="+mj-ea"/>
              </a:rPr>
              <a:t>len</a:t>
            </a: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;++</a:t>
            </a:r>
            <a:r>
              <a:rPr lang="en-US" altLang="zh-CN" sz="2200" dirty="0" err="1">
                <a:solidFill>
                  <a:schemeClr val="accent1"/>
                </a:solidFill>
                <a:latin typeface="+mj-ea"/>
                <a:ea typeface="+mj-ea"/>
              </a:rPr>
              <a:t>i</a:t>
            </a: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  <a:r>
              <a:rPr lang="en-US" altLang="zh-CN" sz="2200" dirty="0">
                <a:solidFill>
                  <a:srgbClr val="FF0000"/>
                </a:solidFill>
                <a:latin typeface="+mj-ea"/>
                <a:ea typeface="+mj-ea"/>
              </a:rPr>
              <a:t>//</a:t>
            </a:r>
            <a:r>
              <a:rPr lang="zh-CN" altLang="en-US" sz="2200" dirty="0">
                <a:solidFill>
                  <a:srgbClr val="FF0000"/>
                </a:solidFill>
                <a:latin typeface="+mj-ea"/>
                <a:ea typeface="+mj-ea"/>
              </a:rPr>
              <a:t>输出数据</a:t>
            </a:r>
            <a:endParaRPr lang="en-US" altLang="zh-CN" sz="2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 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       if ((i+1)  % </a:t>
            </a:r>
            <a:r>
              <a:rPr lang="en-US" altLang="zh-CN" sz="2200" dirty="0">
                <a:latin typeface="+mj-ea"/>
                <a:ea typeface="+mj-ea"/>
              </a:rPr>
              <a:t>10</a:t>
            </a: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 != 0)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             </a:t>
            </a:r>
            <a:r>
              <a:rPr lang="en-US" altLang="zh-CN" sz="2200" dirty="0" err="1">
                <a:solidFill>
                  <a:schemeClr val="accent1"/>
                </a:solidFill>
                <a:latin typeface="+mj-ea"/>
                <a:ea typeface="+mj-ea"/>
              </a:rPr>
              <a:t>printf</a:t>
            </a: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("%5d </a:t>
            </a:r>
            <a:r>
              <a:rPr lang="en-US" altLang="zh-CN" sz="2200" dirty="0" smtClean="0">
                <a:solidFill>
                  <a:schemeClr val="accent1"/>
                </a:solidFill>
                <a:latin typeface="+mj-ea"/>
                <a:ea typeface="+mj-ea"/>
              </a:rPr>
              <a:t>",data[</a:t>
            </a:r>
            <a:r>
              <a:rPr lang="en-US" altLang="zh-CN" sz="2200" dirty="0" err="1" smtClean="0">
                <a:solidFill>
                  <a:schemeClr val="accent1"/>
                </a:solidFill>
                <a:latin typeface="+mj-ea"/>
                <a:ea typeface="+mj-ea"/>
              </a:rPr>
              <a:t>i</a:t>
            </a: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]);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      else </a:t>
            </a:r>
            <a:r>
              <a:rPr lang="en-US" altLang="zh-CN" sz="2200" dirty="0" err="1">
                <a:solidFill>
                  <a:schemeClr val="accent1"/>
                </a:solidFill>
                <a:latin typeface="+mj-ea"/>
                <a:ea typeface="+mj-ea"/>
              </a:rPr>
              <a:t>printf</a:t>
            </a: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("%5d\n ", </a:t>
            </a:r>
            <a:r>
              <a:rPr lang="en-US" altLang="zh-CN" sz="2200" dirty="0" smtClean="0">
                <a:solidFill>
                  <a:schemeClr val="accent1"/>
                </a:solidFill>
                <a:latin typeface="+mj-ea"/>
                <a:ea typeface="+mj-ea"/>
              </a:rPr>
              <a:t>data[</a:t>
            </a:r>
            <a:r>
              <a:rPr lang="en-US" altLang="zh-CN" sz="2200" dirty="0" err="1" smtClean="0">
                <a:solidFill>
                  <a:schemeClr val="accent1"/>
                </a:solidFill>
                <a:latin typeface="+mj-ea"/>
                <a:ea typeface="+mj-ea"/>
              </a:rPr>
              <a:t>i</a:t>
            </a: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]);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   system("pause");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   return 0;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zh-CN" altLang="en-US" sz="2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11663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第一题：</a:t>
            </a:r>
          </a:p>
        </p:txBody>
      </p:sp>
    </p:spTree>
    <p:extLst>
      <p:ext uri="{BB962C8B-B14F-4D97-AF65-F5344CB8AC3E}">
        <p14:creationId xmlns:p14="http://schemas.microsoft.com/office/powerpoint/2010/main" val="5552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4135" y="1702"/>
            <a:ext cx="7772400" cy="857250"/>
          </a:xfrm>
        </p:spPr>
        <p:txBody>
          <a:bodyPr/>
          <a:lstStyle/>
          <a:p>
            <a:pPr>
              <a:defRPr/>
            </a:pPr>
            <a:r>
              <a:rPr b="1" dirty="0">
                <a:solidFill>
                  <a:schemeClr val="accent4"/>
                </a:solidFill>
                <a:cs typeface="Courier New" pitchFamily="49" charset="0"/>
              </a:rPr>
              <a:t>一维数组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090612"/>
            <a:ext cx="6172200" cy="3481388"/>
          </a:xfrm>
        </p:spPr>
        <p:txBody>
          <a:bodyPr/>
          <a:lstStyle/>
          <a:p>
            <a:pPr marL="0" indent="0"/>
            <a:r>
              <a:rPr lang="en-US" altLang="zh-CN" b="1" dirty="0"/>
              <a:t> </a:t>
            </a:r>
            <a:r>
              <a:rPr lang="zh-CN" altLang="en-US" b="1" dirty="0"/>
              <a:t>数组</a:t>
            </a:r>
          </a:p>
          <a:p>
            <a:pPr marL="621506" lvl="1"/>
            <a:r>
              <a:rPr lang="zh-CN" altLang="en-US" sz="2000" b="1" dirty="0"/>
              <a:t>一组具有</a:t>
            </a:r>
            <a:r>
              <a:rPr lang="zh-CN" altLang="en-US" sz="2000" b="1" dirty="0">
                <a:solidFill>
                  <a:srgbClr val="FF0000"/>
                </a:solidFill>
              </a:rPr>
              <a:t>相同类型的变量</a:t>
            </a:r>
            <a:r>
              <a:rPr lang="zh-CN" altLang="en-US" sz="2000" b="1" dirty="0"/>
              <a:t>的集合</a:t>
            </a:r>
          </a:p>
          <a:p>
            <a:pPr marL="621506" lvl="1"/>
            <a:r>
              <a:rPr lang="zh-CN" altLang="en-US" sz="2000" b="1" dirty="0"/>
              <a:t>数组名：标识这组相同的数据的名字</a:t>
            </a:r>
          </a:p>
          <a:p>
            <a:pPr marL="621506" lvl="1"/>
            <a:r>
              <a:rPr lang="zh-CN" altLang="en-US" sz="2000" b="1" dirty="0"/>
              <a:t>数组元素：构成数组的每个数据项</a:t>
            </a:r>
          </a:p>
          <a:p>
            <a:pPr marL="0" indent="0">
              <a:lnSpc>
                <a:spcPct val="120000"/>
              </a:lnSpc>
            </a:pPr>
            <a:r>
              <a:rPr lang="zh-CN" altLang="en-US" b="1" dirty="0"/>
              <a:t> 一维数组的定义</a:t>
            </a:r>
          </a:p>
          <a:p>
            <a:pPr marL="621506" lvl="1">
              <a:buNone/>
            </a:pPr>
            <a:r>
              <a:rPr lang="zh-CN" altLang="en-US" sz="1800" b="1" dirty="0"/>
              <a:t>  存储类型 数据类型 </a:t>
            </a:r>
            <a:r>
              <a:rPr lang="zh-CN" altLang="en-US" sz="1800" b="1" dirty="0">
                <a:solidFill>
                  <a:srgbClr val="FF0000"/>
                </a:solidFill>
              </a:rPr>
              <a:t>数组名 </a:t>
            </a:r>
            <a:r>
              <a:rPr lang="en-US" altLang="zh-CN" sz="1800" b="1" dirty="0">
                <a:solidFill>
                  <a:srgbClr val="FF0000"/>
                </a:solidFill>
              </a:rPr>
              <a:t>[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正整数</a:t>
            </a:r>
            <a:r>
              <a:rPr lang="zh-CN" altLang="en-US" sz="1800" b="1" dirty="0">
                <a:solidFill>
                  <a:srgbClr val="FF0000"/>
                </a:solidFill>
              </a:rPr>
              <a:t>常量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]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43000" y="5624513"/>
            <a:ext cx="16002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205740" tIns="45720" rIns="91440" bIns="45720" rtlCol="0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CA4CB9-F111-40D1-ABAD-4B46DC4DBCA4}" type="slidenum">
              <a:rPr kumimoji="0" lang="en-US" altLang="zh-CN" sz="135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kumimoji="0" lang="en-US" altLang="zh-CN" sz="1350">
                <a:latin typeface="Arial" panose="020B0604020202020204" pitchFamily="34" charset="0"/>
              </a:rPr>
              <a:t>/66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951560" y="4670822"/>
            <a:ext cx="2538413" cy="594122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175" indent="-257175">
              <a:defRPr/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float score[10];</a:t>
            </a:r>
          </a:p>
        </p:txBody>
      </p:sp>
      <p:sp>
        <p:nvSpPr>
          <p:cNvPr id="4102" name="AutoShape 11"/>
          <p:cNvSpPr>
            <a:spLocks noChangeArrowheads="1"/>
          </p:cNvSpPr>
          <p:nvPr/>
        </p:nvSpPr>
        <p:spPr bwMode="auto">
          <a:xfrm>
            <a:off x="1331119" y="5426869"/>
            <a:ext cx="1296591" cy="432197"/>
          </a:xfrm>
          <a:prstGeom prst="wedgeRectCallout">
            <a:avLst>
              <a:gd name="adj1" fmla="val 94167"/>
              <a:gd name="adj2" fmla="val -144213"/>
            </a:avLst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100" b="1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数据类型</a:t>
            </a:r>
          </a:p>
        </p:txBody>
      </p:sp>
      <p:sp>
        <p:nvSpPr>
          <p:cNvPr id="4103" name="AutoShape 12"/>
          <p:cNvSpPr>
            <a:spLocks noChangeArrowheads="1"/>
          </p:cNvSpPr>
          <p:nvPr/>
        </p:nvSpPr>
        <p:spPr bwMode="auto">
          <a:xfrm>
            <a:off x="2844404" y="5426869"/>
            <a:ext cx="1079524" cy="432197"/>
          </a:xfrm>
          <a:prstGeom prst="wedgeRectCallout">
            <a:avLst>
              <a:gd name="adj1" fmla="val 45222"/>
              <a:gd name="adj2" fmla="val -140356"/>
            </a:avLst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100" b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数组名</a:t>
            </a:r>
          </a:p>
        </p:txBody>
      </p:sp>
      <p:sp>
        <p:nvSpPr>
          <p:cNvPr id="4104" name="AutoShape 13"/>
          <p:cNvSpPr>
            <a:spLocks noChangeArrowheads="1"/>
          </p:cNvSpPr>
          <p:nvPr/>
        </p:nvSpPr>
        <p:spPr bwMode="auto">
          <a:xfrm>
            <a:off x="5447259" y="5426869"/>
            <a:ext cx="2149077" cy="432197"/>
          </a:xfrm>
          <a:prstGeom prst="wedgeRectCallout">
            <a:avLst>
              <a:gd name="adj1" fmla="val -81463"/>
              <a:gd name="adj2" fmla="val -136227"/>
            </a:avLst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100" b="1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数组元素数量</a:t>
            </a:r>
          </a:p>
        </p:txBody>
      </p:sp>
    </p:spTree>
    <p:extLst>
      <p:ext uri="{BB962C8B-B14F-4D97-AF65-F5344CB8AC3E}">
        <p14:creationId xmlns:p14="http://schemas.microsoft.com/office/powerpoint/2010/main" val="2564746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4103" grpId="0" animBg="1"/>
      <p:bldP spid="4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定义数组的时候，长度只能是</a:t>
            </a:r>
            <a:r>
              <a:rPr lang="zh-CN" altLang="en-US" dirty="0" smtClean="0"/>
              <a:t>常量，</a:t>
            </a:r>
            <a:r>
              <a:rPr lang="zh-CN" altLang="en-US" dirty="0"/>
              <a:t>不能是变量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数组不能整体赋值</a:t>
            </a:r>
            <a:r>
              <a:rPr lang="zh-CN" altLang="en-US" dirty="0"/>
              <a:t>，只能逐个元素处理</a:t>
            </a:r>
            <a:endParaRPr lang="en-US" altLang="zh-CN" dirty="0"/>
          </a:p>
          <a:p>
            <a:r>
              <a:rPr lang="zh-CN" altLang="en-US" dirty="0"/>
              <a:t>数组元素使用用数组名</a:t>
            </a:r>
            <a:r>
              <a:rPr lang="en-US" altLang="zh-CN" dirty="0"/>
              <a:t>+</a:t>
            </a:r>
            <a:r>
              <a:rPr lang="zh-CN" altLang="en-US" dirty="0"/>
              <a:t>下标；下标的取值范围是</a:t>
            </a:r>
            <a:r>
              <a:rPr lang="en-US" altLang="zh-CN" dirty="0"/>
              <a:t>0-N-1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数组名是地址常量，不能被修改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数组的初始化可以全部或者部分初始化</a:t>
            </a:r>
            <a:endParaRPr lang="en-US" altLang="zh-CN" dirty="0"/>
          </a:p>
          <a:p>
            <a:r>
              <a:rPr lang="zh-CN" altLang="en-US" dirty="0"/>
              <a:t>字符数组可以存储与操作字符串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3475"/>
            <a:ext cx="8139644" cy="22955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b="1" dirty="0" smtClean="0"/>
              <a:t>一位同学有</a:t>
            </a:r>
            <a:r>
              <a:rPr lang="zh-CN" altLang="en-US" sz="2800" b="1" dirty="0"/>
              <a:t>三门成绩：数学，语文，英语，请用结构数组存储</a:t>
            </a:r>
            <a:r>
              <a:rPr lang="en-US" altLang="zh-CN" sz="2800" b="1" dirty="0"/>
              <a:t>3</a:t>
            </a:r>
            <a:r>
              <a:rPr lang="zh-CN" altLang="en-US" sz="2800" b="1" dirty="0" smtClean="0"/>
              <a:t>个同学的</a:t>
            </a:r>
            <a:r>
              <a:rPr lang="zh-CN" altLang="en-US" sz="2800" b="1" dirty="0"/>
              <a:t>三门成绩并输出。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592" y="2602326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分析：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对于每一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个同学，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都要存储数学，语文，英语三门课程成绩，可以把这三门课程组合成为一个整体（结构）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结构需要先定义结构类型，然后用该类型定义变量，变量就可以存储和操作数据。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本题需要存储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个同学的成绩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，因此应该用结构数组存储并输出。</a:t>
            </a:r>
          </a:p>
        </p:txBody>
      </p:sp>
    </p:spTree>
    <p:extLst>
      <p:ext uri="{BB962C8B-B14F-4D97-AF65-F5344CB8AC3E}">
        <p14:creationId xmlns:p14="http://schemas.microsoft.com/office/powerpoint/2010/main" val="76501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第二题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196752"/>
            <a:ext cx="396044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scores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chinese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math;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english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2400" b="1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scores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 </a:t>
            </a:r>
            <a:r>
              <a:rPr lang="en-US" altLang="zh-CN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scores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s[3];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zh-CN" alt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输入同学成绩</a:t>
            </a:r>
            <a:r>
              <a:rPr lang="en-US" altLang="zh-CN" sz="24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02224" y="404664"/>
            <a:ext cx="4572000" cy="600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n-NO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(i = 0;i &lt; 3;++i)</a:t>
            </a: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"%d:"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i+1);</a:t>
            </a:r>
          </a:p>
          <a:p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scanf_s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</a:t>
            </a:r>
            <a:r>
              <a:rPr lang="en-US" altLang="zh-CN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f%f%f</a:t>
            </a:r>
            <a:r>
              <a:rPr lang="en-US" altLang="zh-CN" sz="24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&amp;s[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chinese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&amp;s[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].math, &amp;s[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english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“3</a:t>
            </a:r>
            <a:r>
              <a:rPr lang="zh-CN" alt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个同学成绩：</a:t>
            </a:r>
            <a:r>
              <a:rPr lang="en-US" altLang="zh-CN" sz="24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(i = 0;i &lt; 3;++i)</a:t>
            </a: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"%d:"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i+1);</a:t>
            </a:r>
          </a:p>
          <a:p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"chines:%.2f;math:%.2f; </a:t>
            </a:r>
            <a:r>
              <a:rPr lang="en-US" altLang="zh-CN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english</a:t>
            </a:r>
            <a:r>
              <a:rPr lang="en-US" altLang="zh-CN" sz="24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:%.2f\n"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chinese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].math, s[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english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50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2261</TotalTime>
  <Words>1598</Words>
  <Application>Microsoft Office PowerPoint</Application>
  <PresentationFormat>全屏显示(4:3)</PresentationFormat>
  <Paragraphs>235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黑体</vt:lpstr>
      <vt:lpstr>宋体</vt:lpstr>
      <vt:lpstr>微软雅黑</vt:lpstr>
      <vt:lpstr>新宋体</vt:lpstr>
      <vt:lpstr>幼圆</vt:lpstr>
      <vt:lpstr>Arial</vt:lpstr>
      <vt:lpstr>Calibri</vt:lpstr>
      <vt:lpstr>Courier New</vt:lpstr>
      <vt:lpstr>Goudy Old Style</vt:lpstr>
      <vt:lpstr>Wingdings</vt:lpstr>
      <vt:lpstr>A000120140530A99PPBG</vt:lpstr>
      <vt:lpstr>课堂练习题</vt:lpstr>
      <vt:lpstr>预习检测题</vt:lpstr>
      <vt:lpstr>分析</vt:lpstr>
      <vt:lpstr>PowerPoint 演示文稿</vt:lpstr>
      <vt:lpstr>PowerPoint 演示文稿</vt:lpstr>
      <vt:lpstr>一维数组</vt:lpstr>
      <vt:lpstr>注意</vt:lpstr>
      <vt:lpstr>分析</vt:lpstr>
      <vt:lpstr>第二题</vt:lpstr>
      <vt:lpstr>注意</vt:lpstr>
      <vt:lpstr>编程练习题</vt:lpstr>
      <vt:lpstr>题目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自己写程序实现strcmp功能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课堂练习题</dc:title>
  <dc:creator>bo dai</dc:creator>
  <cp:lastModifiedBy>Microsoft</cp:lastModifiedBy>
  <cp:revision>111</cp:revision>
  <dcterms:created xsi:type="dcterms:W3CDTF">2015-02-06T01:55:19Z</dcterms:created>
  <dcterms:modified xsi:type="dcterms:W3CDTF">2019-11-13T08:54:06Z</dcterms:modified>
</cp:coreProperties>
</file>