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2"/>
  </p:notesMasterIdLst>
  <p:sldIdLst>
    <p:sldId id="256" r:id="rId2"/>
    <p:sldId id="281" r:id="rId3"/>
    <p:sldId id="271" r:id="rId4"/>
    <p:sldId id="257" r:id="rId5"/>
    <p:sldId id="273" r:id="rId6"/>
    <p:sldId id="275" r:id="rId7"/>
    <p:sldId id="276" r:id="rId8"/>
    <p:sldId id="277" r:id="rId9"/>
    <p:sldId id="278" r:id="rId10"/>
    <p:sldId id="258" r:id="rId11"/>
    <p:sldId id="259" r:id="rId12"/>
    <p:sldId id="261" r:id="rId13"/>
    <p:sldId id="279" r:id="rId14"/>
    <p:sldId id="280" r:id="rId15"/>
    <p:sldId id="270" r:id="rId16"/>
    <p:sldId id="274" r:id="rId17"/>
    <p:sldId id="282" r:id="rId18"/>
    <p:sldId id="283" r:id="rId19"/>
    <p:sldId id="284" r:id="rId20"/>
    <p:sldId id="28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1C7"/>
    <a:srgbClr val="00FF99"/>
    <a:srgbClr val="FFFF00"/>
    <a:srgbClr val="99CC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18" autoAdjust="0"/>
    <p:restoredTop sz="86410" autoAdjust="0"/>
  </p:normalViewPr>
  <p:slideViewPr>
    <p:cSldViewPr>
      <p:cViewPr varScale="1">
        <p:scale>
          <a:sx n="97" d="100"/>
          <a:sy n="97" d="100"/>
        </p:scale>
        <p:origin x="154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808BCAB-8E2C-487D-8C21-29AC8E4FAACA}" type="datetimeFigureOut">
              <a:rPr lang="zh-CN" altLang="en-US"/>
              <a:pPr>
                <a:defRPr/>
              </a:pPr>
              <a:t>2019/11/13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C29D1AD9-1E75-4E94-B4A9-9ECF19FA672B}" type="slidenum">
              <a:rPr lang="zh-CN" altLang="en-US"/>
              <a:pPr>
                <a:defRPr/>
              </a:pPr>
              <a:t>‹#›</a:t>
            </a:fld>
            <a:endParaRPr lang="zh-CN" altLang="en-US"/>
          </a:p>
        </p:txBody>
      </p:sp>
    </p:spTree>
    <p:extLst>
      <p:ext uri="{BB962C8B-B14F-4D97-AF65-F5344CB8AC3E}">
        <p14:creationId xmlns:p14="http://schemas.microsoft.com/office/powerpoint/2010/main" val="1630458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9D1AD9-1E75-4E94-B4A9-9ECF19FA672B}" type="slidenum">
              <a:rPr lang="zh-CN" altLang="en-US" smtClean="0"/>
              <a:pPr>
                <a:defRPr/>
              </a:pPr>
              <a:t>19</a:t>
            </a:fld>
            <a:endParaRPr lang="zh-CN" altLang="en-US"/>
          </a:p>
        </p:txBody>
      </p:sp>
    </p:spTree>
    <p:extLst>
      <p:ext uri="{BB962C8B-B14F-4D97-AF65-F5344CB8AC3E}">
        <p14:creationId xmlns:p14="http://schemas.microsoft.com/office/powerpoint/2010/main" val="782560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484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4" name="组合 73"/>
          <p:cNvGrpSpPr/>
          <p:nvPr/>
        </p:nvGrpSpPr>
        <p:grpSpPr>
          <a:xfrm>
            <a:off x="5055385" y="1043799"/>
            <a:ext cx="3470090" cy="5176803"/>
            <a:chOff x="5233259" y="1100102"/>
            <a:chExt cx="3609145" cy="5206435"/>
          </a:xfrm>
        </p:grpSpPr>
        <p:sp>
          <p:nvSpPr>
            <p:cNvPr id="75" name="椭圆 74"/>
            <p:cNvSpPr/>
            <p:nvPr/>
          </p:nvSpPr>
          <p:spPr>
            <a:xfrm>
              <a:off x="5233259" y="1528993"/>
              <a:ext cx="1892808" cy="1892808"/>
            </a:xfrm>
            <a:prstGeom prst="ellipse">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6" name="图片 75"/>
            <p:cNvPicPr>
              <a:picLocks noChangeAspect="1"/>
            </p:cNvPicPr>
            <p:nvPr/>
          </p:nvPicPr>
          <p:blipFill>
            <a:blip r:embed="rId2" cstate="print"/>
            <a:stretch>
              <a:fillRect/>
            </a:stretch>
          </p:blipFill>
          <p:spPr>
            <a:xfrm>
              <a:off x="5233259" y="1100102"/>
              <a:ext cx="3609145" cy="5206435"/>
            </a:xfrm>
            <a:prstGeom prst="rect">
              <a:avLst/>
            </a:prstGeom>
          </p:spPr>
        </p:pic>
      </p:grpSp>
      <p:sp>
        <p:nvSpPr>
          <p:cNvPr id="77" name="矩形 11"/>
          <p:cNvSpPr/>
          <p:nvPr/>
        </p:nvSpPr>
        <p:spPr>
          <a:xfrm>
            <a:off x="4701702" y="0"/>
            <a:ext cx="4518498" cy="6858000"/>
          </a:xfrm>
          <a:custGeom>
            <a:avLst/>
            <a:gdLst>
              <a:gd name="connsiteX0" fmla="*/ 0 w 5809488"/>
              <a:gd name="connsiteY0" fmla="*/ 0 h 6858000"/>
              <a:gd name="connsiteX1" fmla="*/ 5809488 w 5809488"/>
              <a:gd name="connsiteY1" fmla="*/ 0 h 6858000"/>
              <a:gd name="connsiteX2" fmla="*/ 5809488 w 5809488"/>
              <a:gd name="connsiteY2" fmla="*/ 6858000 h 6858000"/>
              <a:gd name="connsiteX3" fmla="*/ 0 w 5809488"/>
              <a:gd name="connsiteY3" fmla="*/ 6858000 h 6858000"/>
              <a:gd name="connsiteX4" fmla="*/ 0 w 5809488"/>
              <a:gd name="connsiteY4" fmla="*/ 0 h 6858000"/>
              <a:gd name="connsiteX0" fmla="*/ 0 w 5809488"/>
              <a:gd name="connsiteY0" fmla="*/ 0 h 6858000"/>
              <a:gd name="connsiteX1" fmla="*/ 5809488 w 5809488"/>
              <a:gd name="connsiteY1" fmla="*/ 0 h 6858000"/>
              <a:gd name="connsiteX2" fmla="*/ 5809488 w 5809488"/>
              <a:gd name="connsiteY2" fmla="*/ 6858000 h 6858000"/>
              <a:gd name="connsiteX3" fmla="*/ 4105072 w 5809488"/>
              <a:gd name="connsiteY3" fmla="*/ 6848273 h 6858000"/>
              <a:gd name="connsiteX4" fmla="*/ 0 w 580948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9488" h="6858000">
                <a:moveTo>
                  <a:pt x="0" y="0"/>
                </a:moveTo>
                <a:lnTo>
                  <a:pt x="5809488" y="0"/>
                </a:lnTo>
                <a:lnTo>
                  <a:pt x="5809488" y="6858000"/>
                </a:lnTo>
                <a:lnTo>
                  <a:pt x="4105072" y="6848273"/>
                </a:lnTo>
                <a:lnTo>
                  <a:pt x="0" y="0"/>
                </a:lnTo>
                <a:close/>
              </a:path>
            </a:pathLst>
          </a:custGeom>
          <a:gradFill>
            <a:gsLst>
              <a:gs pos="0">
                <a:schemeClr val="bg1">
                  <a:alpha val="38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KSO_FD"/>
          <p:cNvSpPr>
            <a:spLocks noGrp="1"/>
          </p:cNvSpPr>
          <p:nvPr>
            <p:ph type="dt" sz="half" idx="10"/>
          </p:nvPr>
        </p:nvSpPr>
        <p:spPr/>
        <p:txBody>
          <a:bodyPr/>
          <a:lstStyle>
            <a:lvl1pPr>
              <a:defRPr>
                <a:solidFill>
                  <a:schemeClr val="bg1"/>
                </a:solidFill>
              </a:defRPr>
            </a:lvl1pPr>
          </a:lstStyle>
          <a:p>
            <a:pPr>
              <a:defRPr/>
            </a:pPr>
            <a:fld id="{119A1294-31FC-43B0-AD15-113F44E57AAF}" type="datetime1">
              <a:rPr lang="zh-CN" altLang="en-US" smtClean="0"/>
              <a:pPr>
                <a:defRPr/>
              </a:pPr>
              <a:t>2019/11/13</a:t>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pPr>
              <a:defRPr/>
            </a:pPr>
            <a:endParaRPr lang="zh-CN" altLang="en-US"/>
          </a:p>
        </p:txBody>
      </p:sp>
      <p:sp>
        <p:nvSpPr>
          <p:cNvPr id="6" name="KSO_FN"/>
          <p:cNvSpPr>
            <a:spLocks noGrp="1"/>
          </p:cNvSpPr>
          <p:nvPr>
            <p:ph type="sldNum" sz="quarter" idx="12"/>
          </p:nvPr>
        </p:nvSpPr>
        <p:spPr/>
        <p:txBody>
          <a:bodyPr/>
          <a:lstStyle>
            <a:lvl1pPr>
              <a:defRPr>
                <a:solidFill>
                  <a:schemeClr val="bg1"/>
                </a:solidFill>
              </a:defRPr>
            </a:lvl1pPr>
          </a:lstStyle>
          <a:p>
            <a:fld id="{4AE85CE2-CEAD-46BB-861E-7D62265DC969}" type="slidenum">
              <a:rPr lang="zh-CN" altLang="en-US" smtClean="0"/>
              <a:pPr/>
              <a:t>‹#›</a:t>
            </a:fld>
            <a:endParaRPr lang="zh-CN" altLang="en-US"/>
          </a:p>
        </p:txBody>
      </p:sp>
      <p:sp>
        <p:nvSpPr>
          <p:cNvPr id="3" name="KSO_CT2"/>
          <p:cNvSpPr>
            <a:spLocks noGrp="1"/>
          </p:cNvSpPr>
          <p:nvPr>
            <p:ph type="subTitle" idx="1" hasCustomPrompt="1"/>
          </p:nvPr>
        </p:nvSpPr>
        <p:spPr>
          <a:xfrm>
            <a:off x="592190" y="4530836"/>
            <a:ext cx="4605856" cy="499510"/>
          </a:xfrm>
          <a:noFill/>
        </p:spPr>
        <p:txBody>
          <a:bodyPr anchor="ctr">
            <a:noAutofit/>
          </a:bodyPr>
          <a:lstStyle>
            <a:lvl1pPr marL="0" indent="0" algn="l">
              <a:buNone/>
              <a:defRPr sz="1800" b="0">
                <a:solidFill>
                  <a:schemeClr val="bg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单击此处添加您的副标题</a:t>
            </a:r>
          </a:p>
        </p:txBody>
      </p:sp>
      <p:sp>
        <p:nvSpPr>
          <p:cNvPr id="7" name="KSO_CT1"/>
          <p:cNvSpPr>
            <a:spLocks noGrp="1"/>
          </p:cNvSpPr>
          <p:nvPr>
            <p:ph type="title" hasCustomPrompt="1"/>
          </p:nvPr>
        </p:nvSpPr>
        <p:spPr>
          <a:xfrm>
            <a:off x="592190" y="1737867"/>
            <a:ext cx="4605856" cy="1347475"/>
          </a:xfrm>
          <a:noFill/>
        </p:spPr>
        <p:txBody>
          <a:bodyPr anchor="b">
            <a:noAutofit/>
          </a:bodyPr>
          <a:lstStyle>
            <a:lvl1pPr algn="l">
              <a:lnSpc>
                <a:spcPct val="100000"/>
              </a:lnSpc>
              <a:defRPr sz="3200" b="1" kern="1000" baseline="0">
                <a:solidFill>
                  <a:schemeClr val="bg1"/>
                </a:solidFill>
                <a:effectLst/>
                <a:latin typeface="+mj-ea"/>
                <a:ea typeface="+mj-ea"/>
              </a:defRPr>
            </a:lvl1pPr>
          </a:lstStyle>
          <a:p>
            <a:r>
              <a:rPr lang="zh-CN" altLang="en-US" dirty="0"/>
              <a:t>单击此处添加您的标题文字</a:t>
            </a:r>
          </a:p>
        </p:txBody>
      </p:sp>
    </p:spTree>
    <p:extLst>
      <p:ext uri="{BB962C8B-B14F-4D97-AF65-F5344CB8AC3E}">
        <p14:creationId xmlns:p14="http://schemas.microsoft.com/office/powerpoint/2010/main" val="4153288529"/>
      </p:ext>
    </p:extLst>
  </p:cSld>
  <p:clrMapOvr>
    <a:masterClrMapping/>
  </p:clrMapOvr>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pPr>
              <a:defRPr/>
            </a:pPr>
            <a:fld id="{2230C797-065A-4A35-AA49-D9993EE14715}" type="datetime1">
              <a:rPr lang="zh-CN" altLang="en-US" smtClean="0"/>
              <a:pPr>
                <a:defRPr/>
              </a:pPr>
              <a:t>2019/11/13</a:t>
            </a:fld>
            <a:endParaRPr lang="zh-CN" altLang="en-US"/>
          </a:p>
        </p:txBody>
      </p:sp>
      <p:sp>
        <p:nvSpPr>
          <p:cNvPr id="5" name="KSO_FT"/>
          <p:cNvSpPr>
            <a:spLocks noGrp="1"/>
          </p:cNvSpPr>
          <p:nvPr>
            <p:ph type="ftr" sz="quarter" idx="11"/>
          </p:nvPr>
        </p:nvSpPr>
        <p:spPr/>
        <p:txBody>
          <a:bodyPr/>
          <a:lstStyle/>
          <a:p>
            <a:pPr>
              <a:defRPr/>
            </a:pPr>
            <a:endParaRPr lang="zh-CN" altLang="en-US"/>
          </a:p>
        </p:txBody>
      </p:sp>
      <p:sp>
        <p:nvSpPr>
          <p:cNvPr id="6"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192157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pPr>
              <a:defRPr/>
            </a:pPr>
            <a:fld id="{1860A56D-030C-4CB7-A52E-2A947F1971C3}" type="datetime1">
              <a:rPr lang="zh-CN" altLang="en-US" smtClean="0"/>
              <a:pPr>
                <a:defRPr/>
              </a:pPr>
              <a:t>2019/11/13</a:t>
            </a:fld>
            <a:endParaRPr lang="zh-CN" altLang="en-US"/>
          </a:p>
        </p:txBody>
      </p:sp>
      <p:sp>
        <p:nvSpPr>
          <p:cNvPr id="5" name="KSO_FT"/>
          <p:cNvSpPr>
            <a:spLocks noGrp="1"/>
          </p:cNvSpPr>
          <p:nvPr>
            <p:ph type="ftr" sz="quarter" idx="11"/>
          </p:nvPr>
        </p:nvSpPr>
        <p:spPr/>
        <p:txBody>
          <a:bodyPr/>
          <a:lstStyle/>
          <a:p>
            <a:pPr>
              <a:defRPr/>
            </a:pPr>
            <a:endParaRPr lang="zh-CN" altLang="en-US"/>
          </a:p>
        </p:txBody>
      </p:sp>
      <p:sp>
        <p:nvSpPr>
          <p:cNvPr id="6"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40124621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680230" y="252020"/>
            <a:ext cx="7958671" cy="796011"/>
          </a:xfrm>
        </p:spPr>
        <p:txBody>
          <a:bodyPr>
            <a:normAutofit/>
          </a:bodyPr>
          <a:lstStyle>
            <a:lvl1pPr>
              <a:defRPr sz="3200">
                <a:solidFill>
                  <a:schemeClr val="accent1"/>
                </a:solidFill>
              </a:defRPr>
            </a:lvl1pPr>
          </a:lstStyle>
          <a:p>
            <a:r>
              <a:rPr lang="zh-CN" altLang="en-US"/>
              <a:t>单击此处编辑母版标题样式</a:t>
            </a:r>
            <a:endParaRPr lang="en-US" dirty="0"/>
          </a:p>
        </p:txBody>
      </p:sp>
      <p:sp>
        <p:nvSpPr>
          <p:cNvPr id="3" name="KSO_BC1"/>
          <p:cNvSpPr>
            <a:spLocks noGrp="1"/>
          </p:cNvSpPr>
          <p:nvPr>
            <p:ph idx="1"/>
          </p:nvPr>
        </p:nvSpPr>
        <p:spPr/>
        <p:txBody>
          <a:bodyPr>
            <a:normAutofit/>
          </a:bodyPr>
          <a:lstStyle>
            <a:lvl1pPr marL="271463" indent="-271463">
              <a:buSzPct val="70000"/>
              <a:buFont typeface="Wingdings" panose="05000000000000000000" pitchFamily="2" charset="2"/>
              <a:buChar char="n"/>
              <a:defRPr sz="2400">
                <a:solidFill>
                  <a:schemeClr val="accent1">
                    <a:lumMod val="75000"/>
                  </a:schemeClr>
                </a:solidFill>
              </a:defRPr>
            </a:lvl1pPr>
            <a:lvl2pPr>
              <a:defRPr sz="1600"/>
            </a:lvl2pPr>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pPr>
              <a:defRPr/>
            </a:pPr>
            <a:fld id="{3C084549-B019-43F1-BA09-62C6E7C59C36}" type="datetime1">
              <a:rPr lang="zh-CN" altLang="en-US" smtClean="0"/>
              <a:pPr>
                <a:defRPr/>
              </a:pPr>
              <a:t>2019/11/13</a:t>
            </a:fld>
            <a:endParaRPr lang="zh-CN" altLang="en-US"/>
          </a:p>
        </p:txBody>
      </p:sp>
      <p:sp>
        <p:nvSpPr>
          <p:cNvPr id="5" name="KSO_FT"/>
          <p:cNvSpPr>
            <a:spLocks noGrp="1"/>
          </p:cNvSpPr>
          <p:nvPr>
            <p:ph type="ftr" sz="quarter" idx="11"/>
          </p:nvPr>
        </p:nvSpPr>
        <p:spPr/>
        <p:txBody>
          <a:bodyPr/>
          <a:lstStyle/>
          <a:p>
            <a:pPr>
              <a:defRPr/>
            </a:pPr>
            <a:endParaRPr lang="zh-CN" altLang="en-US"/>
          </a:p>
        </p:txBody>
      </p:sp>
      <p:sp>
        <p:nvSpPr>
          <p:cNvPr id="6"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28859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1"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90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fld id="{3FAFC8A1-1FAA-41EF-B2F9-3234B5995AE2}" type="datetime1">
              <a:rPr lang="zh-CN" altLang="en-US" smtClean="0"/>
              <a:pPr>
                <a:defRPr/>
              </a:pPr>
              <a:t>2019/11/13</a:t>
            </a:fld>
            <a:endParaRPr lang="zh-CN" altLang="en-US"/>
          </a:p>
        </p:txBody>
      </p:sp>
      <p:sp>
        <p:nvSpPr>
          <p:cNvPr id="5" name="KSO_FT"/>
          <p:cNvSpPr>
            <a:spLocks noGrp="1"/>
          </p:cNvSpPr>
          <p:nvPr>
            <p:ph type="ftr" sz="quarter" idx="11"/>
          </p:nvPr>
        </p:nvSpPr>
        <p:spPr/>
        <p:txBody>
          <a:bodyPr/>
          <a:lstStyle/>
          <a:p>
            <a:pPr>
              <a:defRPr/>
            </a:pPr>
            <a:endParaRPr lang="zh-CN" altLang="en-US"/>
          </a:p>
        </p:txBody>
      </p:sp>
      <p:sp>
        <p:nvSpPr>
          <p:cNvPr id="6"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211751965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a:t>编辑母版文本样式</a:t>
            </a:r>
          </a:p>
          <a:p>
            <a:pPr lvl="1"/>
            <a:r>
              <a:rPr lang="zh-CN" altLang="en-US"/>
              <a:t>第二级</a:t>
            </a:r>
          </a:p>
        </p:txBody>
      </p:sp>
      <p:sp>
        <p:nvSpPr>
          <p:cNvPr id="4" name="KSO_BC2"/>
          <p:cNvSpPr>
            <a:spLocks noGrp="1"/>
          </p:cNvSpPr>
          <p:nvPr>
            <p:ph sz="half" idx="2"/>
          </p:nvPr>
        </p:nvSpPr>
        <p:spPr>
          <a:xfrm>
            <a:off x="4889501" y="1244603"/>
            <a:ext cx="3820587" cy="4932363"/>
          </a:xfrm>
        </p:spPr>
        <p:txBody>
          <a:bodyPr/>
          <a:lstStyle/>
          <a:p>
            <a:pPr lvl="0"/>
            <a:r>
              <a:rPr lang="zh-CN" altLang="en-US"/>
              <a:t>编辑母版文本样式</a:t>
            </a:r>
          </a:p>
          <a:p>
            <a:pPr lvl="1"/>
            <a:r>
              <a:rPr lang="zh-CN" altLang="en-US"/>
              <a:t>第二级</a:t>
            </a:r>
          </a:p>
        </p:txBody>
      </p:sp>
      <p:sp>
        <p:nvSpPr>
          <p:cNvPr id="5" name="KSO_FD"/>
          <p:cNvSpPr>
            <a:spLocks noGrp="1"/>
          </p:cNvSpPr>
          <p:nvPr>
            <p:ph type="dt" sz="half" idx="10"/>
          </p:nvPr>
        </p:nvSpPr>
        <p:spPr/>
        <p:txBody>
          <a:bodyPr/>
          <a:lstStyle/>
          <a:p>
            <a:pPr>
              <a:defRPr/>
            </a:pPr>
            <a:fld id="{1ABDDD8E-8964-4874-93E3-0D1A061745B1}" type="datetime1">
              <a:rPr lang="zh-CN" altLang="en-US" smtClean="0"/>
              <a:pPr>
                <a:defRPr/>
              </a:pPr>
              <a:t>2019/11/13</a:t>
            </a:fld>
            <a:endParaRPr lang="zh-CN" altLang="en-US"/>
          </a:p>
        </p:txBody>
      </p:sp>
      <p:sp>
        <p:nvSpPr>
          <p:cNvPr id="6" name="KSO_FT"/>
          <p:cNvSpPr>
            <a:spLocks noGrp="1"/>
          </p:cNvSpPr>
          <p:nvPr>
            <p:ph type="ftr" sz="quarter" idx="11"/>
          </p:nvPr>
        </p:nvSpPr>
        <p:spPr/>
        <p:txBody>
          <a:bodyPr/>
          <a:lstStyle/>
          <a:p>
            <a:pPr>
              <a:defRPr/>
            </a:pPr>
            <a:endParaRPr lang="zh-CN" altLang="en-US"/>
          </a:p>
        </p:txBody>
      </p:sp>
      <p:sp>
        <p:nvSpPr>
          <p:cNvPr id="7"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14285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编辑母版文本样式</a:t>
            </a:r>
          </a:p>
        </p:txBody>
      </p:sp>
      <p:sp>
        <p:nvSpPr>
          <p:cNvPr id="4" name="KSO_BC1"/>
          <p:cNvSpPr>
            <a:spLocks noGrp="1"/>
          </p:cNvSpPr>
          <p:nvPr>
            <p:ph sz="half" idx="2"/>
          </p:nvPr>
        </p:nvSpPr>
        <p:spPr>
          <a:xfrm>
            <a:off x="824578" y="2200274"/>
            <a:ext cx="3868340" cy="3684588"/>
          </a:xfrm>
        </p:spPr>
        <p:txBody>
          <a:bodyPr/>
          <a:lstStyle/>
          <a:p>
            <a:pPr lvl="0"/>
            <a:r>
              <a:rPr lang="zh-CN" altLang="en-US"/>
              <a:t>编辑母版文本样式</a:t>
            </a:r>
          </a:p>
          <a:p>
            <a:pPr lvl="1"/>
            <a:r>
              <a:rPr lang="zh-CN" altLang="en-US"/>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a:t>编辑母版文本样式</a:t>
            </a:r>
          </a:p>
          <a:p>
            <a:pPr lvl="1"/>
            <a:r>
              <a:rPr lang="zh-CN" altLang="en-US"/>
              <a:t>第二级</a:t>
            </a:r>
          </a:p>
        </p:txBody>
      </p:sp>
      <p:sp>
        <p:nvSpPr>
          <p:cNvPr id="7" name="KSO_FD"/>
          <p:cNvSpPr>
            <a:spLocks noGrp="1"/>
          </p:cNvSpPr>
          <p:nvPr>
            <p:ph type="dt" sz="half" idx="10"/>
          </p:nvPr>
        </p:nvSpPr>
        <p:spPr/>
        <p:txBody>
          <a:bodyPr/>
          <a:lstStyle/>
          <a:p>
            <a:pPr>
              <a:defRPr/>
            </a:pPr>
            <a:fld id="{5E6D5B70-6B64-4A05-98E7-F978E94BA94B}" type="datetime1">
              <a:rPr lang="zh-CN" altLang="en-US" smtClean="0"/>
              <a:pPr>
                <a:defRPr/>
              </a:pPr>
              <a:t>2019/11/13</a:t>
            </a:fld>
            <a:endParaRPr lang="zh-CN" altLang="en-US"/>
          </a:p>
        </p:txBody>
      </p:sp>
      <p:sp>
        <p:nvSpPr>
          <p:cNvPr id="8" name="KSO_FT"/>
          <p:cNvSpPr>
            <a:spLocks noGrp="1"/>
          </p:cNvSpPr>
          <p:nvPr>
            <p:ph type="ftr" sz="quarter" idx="11"/>
          </p:nvPr>
        </p:nvSpPr>
        <p:spPr/>
        <p:txBody>
          <a:bodyPr/>
          <a:lstStyle/>
          <a:p>
            <a:pPr>
              <a:defRPr/>
            </a:pPr>
            <a:endParaRPr lang="zh-CN" altLang="en-US"/>
          </a:p>
        </p:txBody>
      </p:sp>
      <p:sp>
        <p:nvSpPr>
          <p:cNvPr id="9" name="KSO_FN"/>
          <p:cNvSpPr>
            <a:spLocks noGrp="1"/>
          </p:cNvSpPr>
          <p:nvPr>
            <p:ph type="sldNum" sz="quarter" idx="12"/>
          </p:nvPr>
        </p:nvSpPr>
        <p:spPr/>
        <p:txBody>
          <a:bodyPr/>
          <a:lstStyle/>
          <a:p>
            <a:fld id="{4AE85CE2-CEAD-46BB-861E-7D62265DC969}" type="slidenum">
              <a:rPr lang="zh-CN" altLang="en-US" smtClean="0"/>
              <a:pPr/>
              <a:t>‹#›</a:t>
            </a:fld>
            <a:endParaRPr lang="zh-CN" altLang="en-US"/>
          </a:p>
        </p:txBody>
      </p:sp>
    </p:spTree>
    <p:extLst>
      <p:ext uri="{BB962C8B-B14F-4D97-AF65-F5344CB8AC3E}">
        <p14:creationId xmlns:p14="http://schemas.microsoft.com/office/powerpoint/2010/main" val="365115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fld id="{0E319002-6A71-42E8-B9C0-F73E4802EBD0}" type="datetime1">
              <a:rPr lang="zh-CN" altLang="en-US" smtClean="0"/>
              <a:pPr>
                <a:defRPr/>
              </a:pPr>
              <a:t>2019/11/13</a:t>
            </a:fld>
            <a:endParaRPr lang="zh-CN" altLang="en-US"/>
          </a:p>
        </p:txBody>
      </p:sp>
      <p:sp>
        <p:nvSpPr>
          <p:cNvPr id="4" name="KSO_FT"/>
          <p:cNvSpPr>
            <a:spLocks noGrp="1"/>
          </p:cNvSpPr>
          <p:nvPr>
            <p:ph type="ftr" sz="quarter" idx="11"/>
          </p:nvPr>
        </p:nvSpPr>
        <p:spPr/>
        <p:txBody>
          <a:bodyPr/>
          <a:lstStyle/>
          <a:p>
            <a:pPr>
              <a:defRPr/>
            </a:pPr>
            <a:endParaRPr lang="zh-CN" altLang="en-US"/>
          </a:p>
        </p:txBody>
      </p:sp>
      <p:sp>
        <p:nvSpPr>
          <p:cNvPr id="5"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4764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stretch>
            <a:fillRect/>
          </a:stretch>
        </p:blipFill>
        <p:spPr>
          <a:xfrm>
            <a:off x="-12254" y="-8353"/>
            <a:ext cx="9180873" cy="6894273"/>
          </a:xfrm>
          <a:prstGeom prst="rect">
            <a:avLst/>
          </a:prstGeom>
        </p:spPr>
      </p:pic>
      <p:sp>
        <p:nvSpPr>
          <p:cNvPr id="2" name="KSO_FD"/>
          <p:cNvSpPr>
            <a:spLocks noGrp="1"/>
          </p:cNvSpPr>
          <p:nvPr>
            <p:ph type="dt" sz="half" idx="10"/>
          </p:nvPr>
        </p:nvSpPr>
        <p:spPr/>
        <p:txBody>
          <a:bodyPr/>
          <a:lstStyle/>
          <a:p>
            <a:pPr>
              <a:defRPr/>
            </a:pPr>
            <a:fld id="{BEDACCD8-822B-433A-832B-2CC6E2ACF584}" type="datetime1">
              <a:rPr lang="zh-CN" altLang="en-US" smtClean="0"/>
              <a:pPr>
                <a:defRPr/>
              </a:pPr>
              <a:t>2019/11/13</a:t>
            </a:fld>
            <a:endParaRPr lang="zh-CN" altLang="en-US"/>
          </a:p>
        </p:txBody>
      </p:sp>
      <p:sp>
        <p:nvSpPr>
          <p:cNvPr id="3" name="KSO_FT"/>
          <p:cNvSpPr>
            <a:spLocks noGrp="1"/>
          </p:cNvSpPr>
          <p:nvPr>
            <p:ph type="ftr" sz="quarter" idx="11"/>
          </p:nvPr>
        </p:nvSpPr>
        <p:spPr/>
        <p:txBody>
          <a:bodyPr/>
          <a:lstStyle/>
          <a:p>
            <a:pPr>
              <a:defRPr/>
            </a:pPr>
            <a:endParaRPr lang="zh-CN" altLang="en-US"/>
          </a:p>
        </p:txBody>
      </p:sp>
      <p:sp>
        <p:nvSpPr>
          <p:cNvPr id="4"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250447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3"/>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a:t>编辑母版文本样式</a:t>
            </a:r>
          </a:p>
          <a:p>
            <a:pPr lvl="1"/>
            <a:r>
              <a:rPr lang="zh-CN" altLang="en-US"/>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编辑母版文本样式</a:t>
            </a:r>
          </a:p>
        </p:txBody>
      </p:sp>
      <p:sp>
        <p:nvSpPr>
          <p:cNvPr id="5" name="KSO_FD"/>
          <p:cNvSpPr>
            <a:spLocks noGrp="1"/>
          </p:cNvSpPr>
          <p:nvPr>
            <p:ph type="dt" sz="half" idx="10"/>
          </p:nvPr>
        </p:nvSpPr>
        <p:spPr/>
        <p:txBody>
          <a:bodyPr/>
          <a:lstStyle/>
          <a:p>
            <a:pPr>
              <a:defRPr/>
            </a:pPr>
            <a:fld id="{67623D9A-80BA-4F65-891A-0B9645F7CD32}" type="datetime1">
              <a:rPr lang="zh-CN" altLang="en-US" smtClean="0"/>
              <a:pPr>
                <a:defRPr/>
              </a:pPr>
              <a:t>2019/11/13</a:t>
            </a:fld>
            <a:endParaRPr lang="zh-CN" altLang="en-US"/>
          </a:p>
        </p:txBody>
      </p:sp>
      <p:sp>
        <p:nvSpPr>
          <p:cNvPr id="6" name="KSO_FT"/>
          <p:cNvSpPr>
            <a:spLocks noGrp="1"/>
          </p:cNvSpPr>
          <p:nvPr>
            <p:ph type="ftr" sz="quarter" idx="11"/>
          </p:nvPr>
        </p:nvSpPr>
        <p:spPr/>
        <p:txBody>
          <a:bodyPr/>
          <a:lstStyle/>
          <a:p>
            <a:pPr>
              <a:defRPr/>
            </a:pPr>
            <a:endParaRPr lang="zh-CN" altLang="en-US"/>
          </a:p>
        </p:txBody>
      </p:sp>
      <p:sp>
        <p:nvSpPr>
          <p:cNvPr id="7"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254309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编辑母版文本样式</a:t>
            </a:r>
          </a:p>
        </p:txBody>
      </p:sp>
      <p:sp>
        <p:nvSpPr>
          <p:cNvPr id="5" name="KSO_FD"/>
          <p:cNvSpPr>
            <a:spLocks noGrp="1"/>
          </p:cNvSpPr>
          <p:nvPr>
            <p:ph type="dt" sz="half" idx="10"/>
          </p:nvPr>
        </p:nvSpPr>
        <p:spPr/>
        <p:txBody>
          <a:bodyPr/>
          <a:lstStyle/>
          <a:p>
            <a:pPr>
              <a:defRPr/>
            </a:pPr>
            <a:fld id="{AD148FA3-D644-4F9B-B2AC-CCCEC7255F63}" type="datetime1">
              <a:rPr lang="zh-CN" altLang="en-US" smtClean="0"/>
              <a:pPr>
                <a:defRPr/>
              </a:pPr>
              <a:t>2019/11/13</a:t>
            </a:fld>
            <a:endParaRPr lang="zh-CN" altLang="en-US"/>
          </a:p>
        </p:txBody>
      </p:sp>
      <p:sp>
        <p:nvSpPr>
          <p:cNvPr id="6" name="KSO_FT"/>
          <p:cNvSpPr>
            <a:spLocks noGrp="1"/>
          </p:cNvSpPr>
          <p:nvPr>
            <p:ph type="ftr" sz="quarter" idx="11"/>
          </p:nvPr>
        </p:nvSpPr>
        <p:spPr/>
        <p:txBody>
          <a:bodyPr/>
          <a:lstStyle/>
          <a:p>
            <a:pPr>
              <a:defRPr/>
            </a:pPr>
            <a:endParaRPr lang="zh-CN" altLang="en-US"/>
          </a:p>
        </p:txBody>
      </p:sp>
      <p:sp>
        <p:nvSpPr>
          <p:cNvPr id="7" name="KSO_FN"/>
          <p:cNvSpPr>
            <a:spLocks noGrp="1"/>
          </p:cNvSpPr>
          <p:nvPr>
            <p:ph type="sldNum" sz="quarter" idx="12"/>
          </p:nvPr>
        </p:nvSpPr>
        <p:spPr/>
        <p:txBody>
          <a:bodyPr/>
          <a:lstStyle/>
          <a:p>
            <a:fld id="{EF906490-237C-474C-BA2E-D98840BC1F8F}" type="slidenum">
              <a:rPr lang="zh-CN" altLang="en-US" smtClean="0"/>
              <a:pPr/>
              <a:t>‹#›</a:t>
            </a:fld>
            <a:endParaRPr lang="zh-CN" altLang="en-US"/>
          </a:p>
        </p:txBody>
      </p:sp>
    </p:spTree>
    <p:extLst>
      <p:ext uri="{BB962C8B-B14F-4D97-AF65-F5344CB8AC3E}">
        <p14:creationId xmlns:p14="http://schemas.microsoft.com/office/powerpoint/2010/main" val="61483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图片 22"/>
          <p:cNvPicPr>
            <a:picLocks noChangeAspect="1"/>
          </p:cNvPicPr>
          <p:nvPr/>
        </p:nvPicPr>
        <p:blipFill>
          <a:blip r:embed="rId13" cstate="print"/>
          <a:stretch>
            <a:fillRect/>
          </a:stretch>
        </p:blipFill>
        <p:spPr>
          <a:xfrm>
            <a:off x="-12254" y="-8353"/>
            <a:ext cx="9180873" cy="6894273"/>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1860A56D-030C-4CB7-A52E-2A947F1971C3}" type="datetime1">
              <a:rPr lang="zh-CN" altLang="en-US" smtClean="0"/>
              <a:pPr>
                <a:defRPr/>
              </a:pPr>
              <a:t>2019/11/13</a:t>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906490-237C-474C-BA2E-D98840BC1F8F}" type="slidenum">
              <a:rPr lang="zh-CN" altLang="en-US" smtClean="0"/>
              <a:pPr/>
              <a:t>‹#›</a:t>
            </a:fld>
            <a:endParaRPr lang="zh-CN" altLang="en-US"/>
          </a:p>
        </p:txBody>
      </p:sp>
      <p:sp>
        <p:nvSpPr>
          <p:cNvPr id="3" name="KSO_BC1"/>
          <p:cNvSpPr>
            <a:spLocks noGrp="1"/>
          </p:cNvSpPr>
          <p:nvPr>
            <p:ph type="body" idx="1"/>
          </p:nvPr>
        </p:nvSpPr>
        <p:spPr>
          <a:xfrm>
            <a:off x="495301" y="1133475"/>
            <a:ext cx="8139644" cy="521335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723900" y="264720"/>
            <a:ext cx="8044396" cy="79601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grpSp>
        <p:nvGrpSpPr>
          <p:cNvPr id="24" name="组合 23"/>
          <p:cNvGrpSpPr/>
          <p:nvPr/>
        </p:nvGrpSpPr>
        <p:grpSpPr>
          <a:xfrm>
            <a:off x="0" y="349686"/>
            <a:ext cx="563880" cy="530255"/>
            <a:chOff x="0" y="314960"/>
            <a:chExt cx="751840" cy="660400"/>
          </a:xfrm>
        </p:grpSpPr>
        <p:sp>
          <p:nvSpPr>
            <p:cNvPr id="25" name="矩形 24"/>
            <p:cNvSpPr/>
            <p:nvPr/>
          </p:nvSpPr>
          <p:spPr>
            <a:xfrm>
              <a:off x="0" y="314960"/>
              <a:ext cx="579120" cy="660400"/>
            </a:xfrm>
            <a:prstGeom prst="rect">
              <a:avLst/>
            </a:prstGeom>
            <a:solidFill>
              <a:srgbClr val="484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p:nvSpPr>
          <p:spPr>
            <a:xfrm>
              <a:off x="629920" y="314960"/>
              <a:ext cx="121920" cy="660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63524637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l" defTabSz="51435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n"/>
        <a:defRPr lang="zh-CN" altLang="en-US" sz="2400" kern="1200" baseline="0" dirty="0" smtClean="0">
          <a:solidFill>
            <a:schemeClr val="accent1">
              <a:lumMod val="75000"/>
            </a:schemeClr>
          </a:solidFill>
          <a:latin typeface="+mn-ea"/>
          <a:ea typeface="+mn-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o.com/s?q=%E6%95%B0%E9%87%8F%E7%BA%A7&amp;ie=utf-8&amp;src=internal_wenda_recommend_textn" TargetMode="External"/><Relationship Id="rId2" Type="http://schemas.openxmlformats.org/officeDocument/2006/relationships/hyperlink" Target="http://www.so.com/s?q=%E9%95%BF%E5%BA%A6&amp;ie=utf-8&amp;src=internal_wenda_recommend_textn" TargetMode="External"/><Relationship Id="rId1" Type="http://schemas.openxmlformats.org/officeDocument/2006/relationships/slideLayout" Target="../slideLayouts/slideLayout2.xml"/><Relationship Id="rId4" Type="http://schemas.openxmlformats.org/officeDocument/2006/relationships/hyperlink" Target="http://www.so.com/s?q=%E4%B8%8A%E9%99%90&amp;ie=utf-8&amp;src=internal_wenda_recommend_textn"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23454;&#39564;9(2).ex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23454;&#39564;9(2).ex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2"/>
          <p:cNvSpPr>
            <a:spLocks noGrp="1"/>
          </p:cNvSpPr>
          <p:nvPr>
            <p:ph type="subTitle" idx="1"/>
          </p:nvPr>
        </p:nvSpPr>
        <p:spPr/>
        <p:txBody>
          <a:bodyPr/>
          <a:lstStyle/>
          <a:p>
            <a:pPr eaLnBrk="1" hangingPunct="1"/>
            <a:endParaRPr lang="zh-CN" altLang="zh-CN"/>
          </a:p>
        </p:txBody>
      </p:sp>
      <p:sp>
        <p:nvSpPr>
          <p:cNvPr id="2" name="标题 1"/>
          <p:cNvSpPr>
            <a:spLocks noGrp="1"/>
          </p:cNvSpPr>
          <p:nvPr>
            <p:ph type="title"/>
          </p:nvPr>
        </p:nvSpPr>
        <p:spPr/>
        <p:txBody>
          <a:bodyPr/>
          <a:lstStyle/>
          <a:p>
            <a:pPr fontAlgn="auto">
              <a:spcAft>
                <a:spcPts val="0"/>
              </a:spcAft>
              <a:defRPr/>
            </a:pPr>
            <a:r>
              <a:rPr lang="zh-CN" altLang="en-US" b="1" dirty="0">
                <a:solidFill>
                  <a:schemeClr val="bg2"/>
                </a:solidFill>
              </a:rPr>
              <a:t>结构</a:t>
            </a:r>
            <a:endParaRPr b="1"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pPr>
              <a:defRPr/>
            </a:pPr>
            <a:fld id="{4E89192F-E707-4650-9AE4-9C31183CA59F}" type="datetime1">
              <a:rPr lang="zh-CN" altLang="en-US"/>
              <a:pPr>
                <a:defRPr/>
              </a:pPr>
              <a:t>2019/11/13</a:t>
            </a:fld>
            <a:endParaRPr lang="en-US" altLang="zh-CN"/>
          </a:p>
        </p:txBody>
      </p:sp>
      <p:sp>
        <p:nvSpPr>
          <p:cNvPr id="7" name="页脚占位符 2"/>
          <p:cNvSpPr>
            <a:spLocks noGrp="1"/>
          </p:cNvSpPr>
          <p:nvPr>
            <p:ph type="ftr" sz="quarter" idx="11"/>
          </p:nvPr>
        </p:nvSpPr>
        <p:spPr/>
        <p:txBody>
          <a:bodyPr/>
          <a:lstStyle/>
          <a:p>
            <a:pPr>
              <a:defRPr/>
            </a:pPr>
            <a:r>
              <a:rPr lang="en-US" altLang="zh-CN"/>
              <a:t>电子科技大学计算机学院 </a:t>
            </a:r>
          </a:p>
        </p:txBody>
      </p:sp>
      <p:sp>
        <p:nvSpPr>
          <p:cNvPr id="5124" name="Text Box 2"/>
          <p:cNvSpPr txBox="1">
            <a:spLocks noChangeArrowheads="1"/>
          </p:cNvSpPr>
          <p:nvPr/>
        </p:nvSpPr>
        <p:spPr bwMode="auto">
          <a:xfrm>
            <a:off x="861444" y="2400550"/>
            <a:ext cx="8391075"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dirty="0" err="1">
                <a:latin typeface="Arial" panose="020B0604020202020204" pitchFamily="34" charset="0"/>
              </a:rPr>
              <a:t>int</a:t>
            </a:r>
            <a:r>
              <a:rPr lang="en-US" altLang="zh-CN" dirty="0">
                <a:latin typeface="Arial" panose="020B0604020202020204" pitchFamily="34" charset="0"/>
              </a:rPr>
              <a:t> main( )</a:t>
            </a:r>
          </a:p>
          <a:p>
            <a:pPr eaLnBrk="1" hangingPunct="1">
              <a:lnSpc>
                <a:spcPct val="80000"/>
              </a:lnSpc>
            </a:pPr>
            <a:r>
              <a:rPr lang="en-US" altLang="zh-CN" dirty="0">
                <a:latin typeface="Arial" panose="020B0604020202020204" pitchFamily="34" charset="0"/>
              </a:rPr>
              <a:t>{</a:t>
            </a:r>
          </a:p>
          <a:p>
            <a:pPr eaLnBrk="1" hangingPunct="1">
              <a:lnSpc>
                <a:spcPct val="80000"/>
              </a:lnSpc>
            </a:pPr>
            <a:r>
              <a:rPr lang="en-US" altLang="zh-CN" dirty="0">
                <a:latin typeface="Arial" panose="020B0604020202020204" pitchFamily="34" charset="0"/>
              </a:rPr>
              <a:t>  </a:t>
            </a:r>
            <a:r>
              <a:rPr lang="en-US" altLang="zh-CN" dirty="0" err="1">
                <a:latin typeface="Arial" panose="020B0604020202020204" pitchFamily="34" charset="0"/>
              </a:rPr>
              <a:t>struct</a:t>
            </a:r>
            <a:r>
              <a:rPr lang="en-US" altLang="zh-CN" dirty="0">
                <a:latin typeface="Arial" panose="020B0604020202020204" pitchFamily="34" charset="0"/>
              </a:rPr>
              <a:t> person </a:t>
            </a:r>
            <a:r>
              <a:rPr lang="en-US" altLang="zh-CN" dirty="0" err="1">
                <a:latin typeface="Arial" panose="020B0604020202020204" pitchFamily="34" charset="0"/>
              </a:rPr>
              <a:t>temp;int</a:t>
            </a:r>
            <a:r>
              <a:rPr lang="en-US" altLang="zh-CN" dirty="0">
                <a:latin typeface="Arial" panose="020B0604020202020204" pitchFamily="34" charset="0"/>
              </a:rPr>
              <a:t> n=6;</a:t>
            </a:r>
          </a:p>
          <a:p>
            <a:pPr eaLnBrk="1" hangingPunct="1">
              <a:lnSpc>
                <a:spcPct val="80000"/>
              </a:lnSpc>
            </a:pPr>
            <a:r>
              <a:rPr lang="en-US" altLang="zh-CN" dirty="0">
                <a:latin typeface="Arial" panose="020B0604020202020204" pitchFamily="34" charset="0"/>
              </a:rPr>
              <a:t>  </a:t>
            </a:r>
            <a:r>
              <a:rPr lang="en-US" altLang="zh-CN" dirty="0" smtClean="0">
                <a:solidFill>
                  <a:srgbClr val="FF0000"/>
                </a:solidFill>
                <a:latin typeface="Arial" panose="020B0604020202020204" pitchFamily="34" charset="0"/>
              </a:rPr>
              <a:t>for(</a:t>
            </a:r>
            <a:r>
              <a:rPr lang="en-US" altLang="zh-CN" dirty="0" err="1" smtClean="0">
                <a:solidFill>
                  <a:srgbClr val="FF0000"/>
                </a:solidFill>
                <a:latin typeface="Arial" panose="020B0604020202020204" pitchFamily="34" charset="0"/>
              </a:rPr>
              <a:t>int</a:t>
            </a:r>
            <a:r>
              <a:rPr lang="en-US" altLang="zh-CN" dirty="0" smtClean="0">
                <a:solidFill>
                  <a:srgbClr val="FF0000"/>
                </a:solidFill>
                <a:latin typeface="Arial" panose="020B0604020202020204" pitchFamily="34" charset="0"/>
              </a:rPr>
              <a:t> </a:t>
            </a:r>
            <a:r>
              <a:rPr lang="en-US" altLang="zh-CN" dirty="0" err="1" smtClean="0">
                <a:solidFill>
                  <a:srgbClr val="FF0000"/>
                </a:solidFill>
                <a:latin typeface="Arial" panose="020B0604020202020204" pitchFamily="34" charset="0"/>
              </a:rPr>
              <a:t>i</a:t>
            </a:r>
            <a:r>
              <a:rPr lang="en-US" altLang="zh-CN" dirty="0" smtClean="0">
                <a:solidFill>
                  <a:srgbClr val="FF0000"/>
                </a:solidFill>
                <a:latin typeface="Arial" panose="020B0604020202020204" pitchFamily="34" charset="0"/>
              </a:rPr>
              <a:t>=1; </a:t>
            </a:r>
            <a:r>
              <a:rPr lang="en-US" altLang="zh-CN" dirty="0" err="1" smtClean="0">
                <a:solidFill>
                  <a:srgbClr val="FF0000"/>
                </a:solidFill>
                <a:latin typeface="Arial" panose="020B0604020202020204" pitchFamily="34" charset="0"/>
              </a:rPr>
              <a:t>i</a:t>
            </a:r>
            <a:r>
              <a:rPr lang="en-US" altLang="zh-CN" dirty="0" smtClean="0">
                <a:solidFill>
                  <a:srgbClr val="FF0000"/>
                </a:solidFill>
                <a:latin typeface="Arial" panose="020B0604020202020204" pitchFamily="34" charset="0"/>
              </a:rPr>
              <a:t>&lt;</a:t>
            </a:r>
            <a:r>
              <a:rPr lang="en-US" altLang="zh-CN" dirty="0" err="1" smtClean="0">
                <a:solidFill>
                  <a:srgbClr val="FF0000"/>
                </a:solidFill>
                <a:latin typeface="Arial" panose="020B0604020202020204" pitchFamily="34" charset="0"/>
              </a:rPr>
              <a:t>n;i</a:t>
            </a:r>
            <a:r>
              <a:rPr lang="en-US" altLang="zh-CN" dirty="0" smtClean="0">
                <a:solidFill>
                  <a:srgbClr val="FF0000"/>
                </a:solidFill>
                <a:latin typeface="Arial" panose="020B0604020202020204" pitchFamily="34" charset="0"/>
              </a:rPr>
              <a:t>++)  </a:t>
            </a:r>
            <a:r>
              <a:rPr lang="en-US" altLang="zh-CN" dirty="0" smtClean="0">
                <a:solidFill>
                  <a:srgbClr val="00B050"/>
                </a:solidFill>
                <a:latin typeface="Arial" panose="020B0604020202020204" pitchFamily="34" charset="0"/>
              </a:rPr>
              <a:t>/* </a:t>
            </a:r>
            <a:r>
              <a:rPr lang="zh-CN" altLang="en-US" dirty="0" smtClean="0">
                <a:solidFill>
                  <a:srgbClr val="00B050"/>
                </a:solidFill>
                <a:latin typeface="Arial" panose="020B0604020202020204" pitchFamily="34" charset="0"/>
              </a:rPr>
              <a:t>控制排序轮次数的循环 *</a:t>
            </a:r>
            <a:r>
              <a:rPr lang="en-US" altLang="zh-CN" dirty="0" smtClean="0">
                <a:solidFill>
                  <a:srgbClr val="00B050"/>
                </a:solidFill>
                <a:latin typeface="Arial" panose="020B0604020202020204" pitchFamily="34" charset="0"/>
              </a:rPr>
              <a:t>/</a:t>
            </a:r>
          </a:p>
          <a:p>
            <a:pPr eaLnBrk="1" hangingPunct="1">
              <a:lnSpc>
                <a:spcPct val="80000"/>
              </a:lnSpc>
            </a:pPr>
            <a:r>
              <a:rPr lang="en-US" altLang="zh-CN" dirty="0" smtClean="0">
                <a:latin typeface="Arial" panose="020B0604020202020204" pitchFamily="34" charset="0"/>
              </a:rPr>
              <a:t>  {</a:t>
            </a:r>
          </a:p>
          <a:p>
            <a:pPr eaLnBrk="1" hangingPunct="1">
              <a:lnSpc>
                <a:spcPct val="80000"/>
              </a:lnSpc>
            </a:pPr>
            <a:r>
              <a:rPr lang="en-US" altLang="zh-CN" dirty="0" smtClean="0">
                <a:solidFill>
                  <a:srgbClr val="FF0000"/>
                </a:solidFill>
                <a:latin typeface="Arial" panose="020B0604020202020204" pitchFamily="34" charset="0"/>
              </a:rPr>
              <a:t>     </a:t>
            </a:r>
            <a:r>
              <a:rPr lang="en-US" altLang="zh-CN" dirty="0">
                <a:solidFill>
                  <a:srgbClr val="FF0000"/>
                </a:solidFill>
                <a:latin typeface="Arial" panose="020B0604020202020204" pitchFamily="34" charset="0"/>
              </a:rPr>
              <a:t>for(</a:t>
            </a:r>
            <a:r>
              <a:rPr lang="en-US" altLang="zh-CN" dirty="0" err="1">
                <a:solidFill>
                  <a:srgbClr val="FF0000"/>
                </a:solidFill>
                <a:latin typeface="Arial" panose="020B0604020202020204" pitchFamily="34" charset="0"/>
              </a:rPr>
              <a:t>int</a:t>
            </a:r>
            <a:r>
              <a:rPr lang="en-US" altLang="zh-CN" dirty="0">
                <a:solidFill>
                  <a:srgbClr val="FF0000"/>
                </a:solidFill>
                <a:latin typeface="Arial" panose="020B0604020202020204" pitchFamily="34" charset="0"/>
              </a:rPr>
              <a:t> j=0;j&lt;</a:t>
            </a:r>
            <a:r>
              <a:rPr lang="en-US" altLang="zh-CN" dirty="0" err="1">
                <a:solidFill>
                  <a:srgbClr val="FF0000"/>
                </a:solidFill>
                <a:latin typeface="Arial" panose="020B0604020202020204" pitchFamily="34" charset="0"/>
              </a:rPr>
              <a:t>n-i;j</a:t>
            </a:r>
            <a:r>
              <a:rPr lang="en-US" altLang="zh-CN" dirty="0">
                <a:solidFill>
                  <a:srgbClr val="FF0000"/>
                </a:solidFill>
                <a:latin typeface="Arial" panose="020B0604020202020204" pitchFamily="34" charset="0"/>
              </a:rPr>
              <a:t>++) </a:t>
            </a:r>
            <a:r>
              <a:rPr lang="en-US" altLang="zh-CN" dirty="0">
                <a:solidFill>
                  <a:srgbClr val="00B050"/>
                </a:solidFill>
                <a:latin typeface="Arial" panose="020B0604020202020204" pitchFamily="34" charset="0"/>
              </a:rPr>
              <a:t>/* </a:t>
            </a:r>
            <a:r>
              <a:rPr lang="zh-CN" altLang="en-US" dirty="0">
                <a:solidFill>
                  <a:srgbClr val="00B050"/>
                </a:solidFill>
                <a:latin typeface="Arial" panose="020B0604020202020204" pitchFamily="34" charset="0"/>
              </a:rPr>
              <a:t>控制一轮中比较数据 大小的循环*</a:t>
            </a:r>
            <a:r>
              <a:rPr lang="en-US" altLang="zh-CN" dirty="0">
                <a:solidFill>
                  <a:srgbClr val="00B050"/>
                </a:solidFill>
                <a:latin typeface="Arial" panose="020B0604020202020204" pitchFamily="34" charset="0"/>
              </a:rPr>
              <a:t>/</a:t>
            </a:r>
          </a:p>
          <a:p>
            <a:pPr eaLnBrk="1" hangingPunct="1">
              <a:lnSpc>
                <a:spcPct val="80000"/>
              </a:lnSpc>
            </a:pPr>
            <a:r>
              <a:rPr lang="en-US" altLang="zh-CN" dirty="0">
                <a:latin typeface="Arial" panose="020B0604020202020204" pitchFamily="34" charset="0"/>
              </a:rPr>
              <a:t>       </a:t>
            </a:r>
            <a:r>
              <a:rPr lang="en-US" altLang="zh-CN" dirty="0">
                <a:solidFill>
                  <a:srgbClr val="2701C7"/>
                </a:solidFill>
                <a:latin typeface="Arial" panose="020B0604020202020204" pitchFamily="34" charset="0"/>
              </a:rPr>
              <a:t>if(</a:t>
            </a:r>
            <a:r>
              <a:rPr lang="en-US" altLang="zh-CN" dirty="0" err="1">
                <a:solidFill>
                  <a:srgbClr val="2701C7"/>
                </a:solidFill>
                <a:latin typeface="Arial" panose="020B0604020202020204" pitchFamily="34" charset="0"/>
              </a:rPr>
              <a:t>allone</a:t>
            </a:r>
            <a:r>
              <a:rPr lang="en-US" altLang="zh-CN" dirty="0">
                <a:solidFill>
                  <a:srgbClr val="2701C7"/>
                </a:solidFill>
                <a:latin typeface="Arial" panose="020B0604020202020204" pitchFamily="34" charset="0"/>
              </a:rPr>
              <a:t>[j].salary&gt;</a:t>
            </a:r>
            <a:r>
              <a:rPr lang="en-US" altLang="zh-CN" dirty="0" err="1">
                <a:solidFill>
                  <a:srgbClr val="2701C7"/>
                </a:solidFill>
                <a:latin typeface="Arial" panose="020B0604020202020204" pitchFamily="34" charset="0"/>
              </a:rPr>
              <a:t>allone</a:t>
            </a:r>
            <a:r>
              <a:rPr lang="en-US" altLang="zh-CN" dirty="0">
                <a:solidFill>
                  <a:srgbClr val="2701C7"/>
                </a:solidFill>
                <a:latin typeface="Arial" panose="020B0604020202020204" pitchFamily="34" charset="0"/>
              </a:rPr>
              <a:t>[j+1].salary</a:t>
            </a:r>
            <a:r>
              <a:rPr lang="en-US" altLang="zh-CN" dirty="0">
                <a:latin typeface="Arial" panose="020B0604020202020204" pitchFamily="34" charset="0"/>
              </a:rPr>
              <a:t>) </a:t>
            </a:r>
            <a:r>
              <a:rPr lang="en-US" altLang="zh-CN" dirty="0">
                <a:solidFill>
                  <a:srgbClr val="00B050"/>
                </a:solidFill>
                <a:latin typeface="Arial" panose="020B0604020202020204" pitchFamily="34" charset="0"/>
              </a:rPr>
              <a:t>/*</a:t>
            </a:r>
            <a:r>
              <a:rPr lang="zh-CN" altLang="en-US" dirty="0">
                <a:solidFill>
                  <a:srgbClr val="00B050"/>
                </a:solidFill>
                <a:latin typeface="Arial" panose="020B0604020202020204" pitchFamily="34" charset="0"/>
              </a:rPr>
              <a:t>工资高后移*</a:t>
            </a:r>
            <a:r>
              <a:rPr lang="en-US" altLang="zh-CN" dirty="0">
                <a:solidFill>
                  <a:srgbClr val="00B050"/>
                </a:solidFill>
                <a:latin typeface="Arial" panose="020B0604020202020204" pitchFamily="34" charset="0"/>
              </a:rPr>
              <a:t>/</a:t>
            </a:r>
          </a:p>
          <a:p>
            <a:pPr eaLnBrk="1" hangingPunct="1">
              <a:lnSpc>
                <a:spcPct val="80000"/>
              </a:lnSpc>
            </a:pPr>
            <a:r>
              <a:rPr lang="en-US" altLang="zh-CN" dirty="0">
                <a:latin typeface="Arial" panose="020B0604020202020204" pitchFamily="34" charset="0"/>
              </a:rPr>
              <a:t>         {</a:t>
            </a:r>
          </a:p>
          <a:p>
            <a:pPr eaLnBrk="1" hangingPunct="1">
              <a:lnSpc>
                <a:spcPct val="80000"/>
              </a:lnSpc>
            </a:pPr>
            <a:r>
              <a:rPr lang="en-US" altLang="zh-CN" dirty="0">
                <a:latin typeface="Arial" panose="020B0604020202020204" pitchFamily="34" charset="0"/>
              </a:rPr>
              <a:t>             </a:t>
            </a:r>
            <a:r>
              <a:rPr lang="en-US" altLang="zh-CN" dirty="0">
                <a:solidFill>
                  <a:srgbClr val="FF0000"/>
                </a:solidFill>
                <a:latin typeface="Arial" panose="020B0604020202020204" pitchFamily="34" charset="0"/>
              </a:rPr>
              <a:t>temp=</a:t>
            </a:r>
            <a:r>
              <a:rPr lang="en-US" altLang="zh-CN" dirty="0" err="1">
                <a:solidFill>
                  <a:srgbClr val="FF0000"/>
                </a:solidFill>
                <a:latin typeface="Arial" panose="020B0604020202020204" pitchFamily="34" charset="0"/>
              </a:rPr>
              <a:t>allone</a:t>
            </a:r>
            <a:r>
              <a:rPr lang="en-US" altLang="zh-CN" dirty="0">
                <a:solidFill>
                  <a:srgbClr val="FF0000"/>
                </a:solidFill>
                <a:latin typeface="Arial" panose="020B0604020202020204" pitchFamily="34" charset="0"/>
              </a:rPr>
              <a:t>[j]</a:t>
            </a:r>
            <a:r>
              <a:rPr lang="en-US" altLang="zh-CN" dirty="0">
                <a:latin typeface="Arial" panose="020B0604020202020204" pitchFamily="34" charset="0"/>
              </a:rPr>
              <a:t>; 	</a:t>
            </a:r>
          </a:p>
          <a:p>
            <a:pPr eaLnBrk="1" hangingPunct="1">
              <a:lnSpc>
                <a:spcPct val="80000"/>
              </a:lnSpc>
            </a:pPr>
            <a:r>
              <a:rPr lang="en-US" altLang="zh-CN" dirty="0">
                <a:latin typeface="Arial" panose="020B0604020202020204" pitchFamily="34" charset="0"/>
              </a:rPr>
              <a:t>             </a:t>
            </a:r>
            <a:r>
              <a:rPr lang="en-US" altLang="zh-CN" dirty="0" err="1">
                <a:latin typeface="Arial" panose="020B0604020202020204" pitchFamily="34" charset="0"/>
              </a:rPr>
              <a:t>allone</a:t>
            </a:r>
            <a:r>
              <a:rPr lang="en-US" altLang="zh-CN" dirty="0">
                <a:latin typeface="Arial" panose="020B0604020202020204" pitchFamily="34" charset="0"/>
              </a:rPr>
              <a:t>[j]=</a:t>
            </a:r>
            <a:r>
              <a:rPr lang="en-US" altLang="zh-CN" dirty="0" err="1">
                <a:latin typeface="Arial" panose="020B0604020202020204" pitchFamily="34" charset="0"/>
              </a:rPr>
              <a:t>allone</a:t>
            </a:r>
            <a:r>
              <a:rPr lang="en-US" altLang="zh-CN" dirty="0">
                <a:latin typeface="Arial" panose="020B0604020202020204" pitchFamily="34" charset="0"/>
              </a:rPr>
              <a:t>[j+1];</a:t>
            </a:r>
          </a:p>
          <a:p>
            <a:pPr eaLnBrk="1" hangingPunct="1">
              <a:lnSpc>
                <a:spcPct val="80000"/>
              </a:lnSpc>
            </a:pPr>
            <a:r>
              <a:rPr lang="en-US" altLang="zh-CN" dirty="0">
                <a:latin typeface="Arial" panose="020B0604020202020204" pitchFamily="34" charset="0"/>
              </a:rPr>
              <a:t>             </a:t>
            </a:r>
            <a:r>
              <a:rPr lang="en-US" altLang="zh-CN" dirty="0" err="1">
                <a:latin typeface="Arial" panose="020B0604020202020204" pitchFamily="34" charset="0"/>
              </a:rPr>
              <a:t>allone</a:t>
            </a:r>
            <a:r>
              <a:rPr lang="en-US" altLang="zh-CN" dirty="0">
                <a:latin typeface="Arial" panose="020B0604020202020204" pitchFamily="34" charset="0"/>
              </a:rPr>
              <a:t>[j+1]=temp;</a:t>
            </a:r>
          </a:p>
          <a:p>
            <a:pPr eaLnBrk="1" hangingPunct="1">
              <a:lnSpc>
                <a:spcPct val="80000"/>
              </a:lnSpc>
            </a:pPr>
            <a:r>
              <a:rPr lang="en-US" altLang="zh-CN" dirty="0">
                <a:latin typeface="Arial" panose="020B0604020202020204" pitchFamily="34" charset="0"/>
              </a:rPr>
              <a:t>         }</a:t>
            </a:r>
          </a:p>
          <a:p>
            <a:pPr eaLnBrk="1" hangingPunct="1">
              <a:lnSpc>
                <a:spcPct val="80000"/>
              </a:lnSpc>
            </a:pPr>
            <a:r>
              <a:rPr lang="en-US" altLang="zh-CN" dirty="0">
                <a:latin typeface="Arial" panose="020B0604020202020204" pitchFamily="34" charset="0"/>
              </a:rPr>
              <a:t>  }</a:t>
            </a:r>
          </a:p>
        </p:txBody>
      </p:sp>
      <p:sp>
        <p:nvSpPr>
          <p:cNvPr id="5125" name="Rectangle 3">
            <a:hlinkClick r:id="" action="ppaction://hlinkshowjump?jump=previousslide"/>
          </p:cNvPr>
          <p:cNvSpPr>
            <a:spLocks noChangeArrowheads="1"/>
          </p:cNvSpPr>
          <p:nvPr/>
        </p:nvSpPr>
        <p:spPr bwMode="auto">
          <a:xfrm>
            <a:off x="6731795" y="5697142"/>
            <a:ext cx="270272"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ea typeface="黑体" panose="02010609060101010101" pitchFamily="49" charset="-122"/>
            </a:endParaRPr>
          </a:p>
        </p:txBody>
      </p:sp>
      <p:sp>
        <p:nvSpPr>
          <p:cNvPr id="5126" name="Rectangle 4">
            <a:hlinkClick r:id="" action="ppaction://hlinkshowjump?jump=nextslide"/>
          </p:cNvPr>
          <p:cNvSpPr>
            <a:spLocks noChangeArrowheads="1"/>
          </p:cNvSpPr>
          <p:nvPr/>
        </p:nvSpPr>
        <p:spPr bwMode="auto">
          <a:xfrm>
            <a:off x="7055645" y="5697142"/>
            <a:ext cx="270272"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ea typeface="黑体" panose="02010609060101010101" pitchFamily="49" charset="-122"/>
            </a:endParaRPr>
          </a:p>
        </p:txBody>
      </p:sp>
      <p:sp>
        <p:nvSpPr>
          <p:cNvPr id="5127" name="Rectangle 5">
            <a:hlinkClick r:id="" action="ppaction://hlinkshowjump?jump=firstslide"/>
          </p:cNvPr>
          <p:cNvSpPr>
            <a:spLocks noChangeArrowheads="1"/>
          </p:cNvSpPr>
          <p:nvPr/>
        </p:nvSpPr>
        <p:spPr bwMode="auto">
          <a:xfrm>
            <a:off x="7380685" y="5697142"/>
            <a:ext cx="48577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ea typeface="黑体" panose="02010609060101010101" pitchFamily="49" charset="-122"/>
            </a:endParaRPr>
          </a:p>
        </p:txBody>
      </p:sp>
      <p:sp>
        <p:nvSpPr>
          <p:cNvPr id="9" name="矩形 8"/>
          <p:cNvSpPr/>
          <p:nvPr/>
        </p:nvSpPr>
        <p:spPr>
          <a:xfrm>
            <a:off x="858044" y="489990"/>
            <a:ext cx="7264278" cy="1865126"/>
          </a:xfrm>
          <a:prstGeom prst="rect">
            <a:avLst/>
          </a:prstGeom>
        </p:spPr>
        <p:txBody>
          <a:bodyPr wrap="square">
            <a:spAutoFit/>
          </a:bodyPr>
          <a:lstStyle/>
          <a:p>
            <a:pPr eaLnBrk="1" hangingPunct="1">
              <a:lnSpc>
                <a:spcPct val="80000"/>
              </a:lnSpc>
            </a:pPr>
            <a:r>
              <a:rPr lang="en-US" altLang="zh-CN" sz="2400" dirty="0" err="1"/>
              <a:t>struct</a:t>
            </a:r>
            <a:r>
              <a:rPr lang="en-US" altLang="zh-CN" sz="2400" dirty="0"/>
              <a:t> person </a:t>
            </a:r>
            <a:r>
              <a:rPr lang="en-US" altLang="zh-CN" sz="2400" dirty="0" err="1"/>
              <a:t>allone</a:t>
            </a:r>
            <a:r>
              <a:rPr lang="en-US" altLang="zh-CN" sz="2400" dirty="0"/>
              <a:t>[6]={{“jone”,12345,3390.0},</a:t>
            </a:r>
          </a:p>
          <a:p>
            <a:pPr marL="3048000" eaLnBrk="1" hangingPunct="1">
              <a:lnSpc>
                <a:spcPct val="80000"/>
              </a:lnSpc>
            </a:pPr>
            <a:r>
              <a:rPr lang="en-US" altLang="zh-CN" sz="2400" dirty="0" smtClean="0"/>
              <a:t>{“</a:t>
            </a:r>
            <a:r>
              <a:rPr lang="en-US" altLang="zh-CN" sz="2400" dirty="0"/>
              <a:t>david”,13916,4490.5},                            {“marit”,27519,3110.0},                                          {“jasen”,42876,6230.5},                                          {“peter”,23987,4000.2},                                          {“yoke”,12335,5110.0</a:t>
            </a:r>
            <a:r>
              <a:rPr lang="en-US" altLang="zh-CN" sz="2400" dirty="0" smtClean="0"/>
              <a:t>}};</a:t>
            </a:r>
            <a:endParaRPr lang="en-US" altLang="zh-CN" sz="2400" dirty="0"/>
          </a:p>
        </p:txBody>
      </p:sp>
    </p:spTree>
    <p:extLst>
      <p:ext uri="{BB962C8B-B14F-4D97-AF65-F5344CB8AC3E}">
        <p14:creationId xmlns:p14="http://schemas.microsoft.com/office/powerpoint/2010/main" val="46672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pPr>
              <a:defRPr/>
            </a:pPr>
            <a:fld id="{34261396-AE1D-4404-80DA-09065966124C}" type="datetime1">
              <a:rPr lang="zh-CN" altLang="en-US"/>
              <a:pPr>
                <a:defRPr/>
              </a:pPr>
              <a:t>2019/11/13</a:t>
            </a:fld>
            <a:endParaRPr lang="en-US" altLang="zh-CN"/>
          </a:p>
        </p:txBody>
      </p:sp>
      <p:sp>
        <p:nvSpPr>
          <p:cNvPr id="8" name="页脚占位符 2"/>
          <p:cNvSpPr>
            <a:spLocks noGrp="1"/>
          </p:cNvSpPr>
          <p:nvPr>
            <p:ph type="ftr" sz="quarter" idx="11"/>
          </p:nvPr>
        </p:nvSpPr>
        <p:spPr/>
        <p:txBody>
          <a:bodyPr/>
          <a:lstStyle/>
          <a:p>
            <a:pPr>
              <a:defRPr/>
            </a:pPr>
            <a:r>
              <a:rPr lang="en-US" altLang="zh-CN"/>
              <a:t>电子科技大学计算机学院 </a:t>
            </a:r>
          </a:p>
        </p:txBody>
      </p:sp>
      <p:sp>
        <p:nvSpPr>
          <p:cNvPr id="6148" name="Text Box 2"/>
          <p:cNvSpPr txBox="1">
            <a:spLocks noChangeArrowheads="1"/>
          </p:cNvSpPr>
          <p:nvPr/>
        </p:nvSpPr>
        <p:spPr bwMode="auto">
          <a:xfrm>
            <a:off x="1428750" y="908720"/>
            <a:ext cx="622935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lang="en-US" altLang="zh-CN" dirty="0">
                <a:latin typeface="Arial" panose="020B0604020202020204" pitchFamily="34" charset="0"/>
              </a:rPr>
              <a:t>    for(</a:t>
            </a:r>
            <a:r>
              <a:rPr lang="en-US" altLang="zh-CN" dirty="0" err="1">
                <a:latin typeface="Arial" panose="020B0604020202020204" pitchFamily="34" charset="0"/>
              </a:rPr>
              <a:t>int</a:t>
            </a:r>
            <a:r>
              <a:rPr lang="en-US" altLang="zh-CN" dirty="0">
                <a:latin typeface="Arial" panose="020B0604020202020204" pitchFamily="34" charset="0"/>
              </a:rPr>
              <a:t> k=0;k&lt;</a:t>
            </a:r>
            <a:r>
              <a:rPr lang="en-US" altLang="zh-CN" dirty="0" err="1">
                <a:latin typeface="Arial" panose="020B0604020202020204" pitchFamily="34" charset="0"/>
              </a:rPr>
              <a:t>n;k</a:t>
            </a:r>
            <a:r>
              <a:rPr lang="en-US" altLang="zh-CN" dirty="0">
                <a:latin typeface="Arial" panose="020B0604020202020204" pitchFamily="34" charset="0"/>
              </a:rPr>
              <a:t>++)</a:t>
            </a:r>
          </a:p>
          <a:p>
            <a:pPr eaLnBrk="1" hangingPunct="1">
              <a:lnSpc>
                <a:spcPct val="95000"/>
              </a:lnSpc>
            </a:pPr>
            <a:r>
              <a:rPr lang="en-US" altLang="zh-CN" dirty="0">
                <a:latin typeface="Arial" panose="020B0604020202020204" pitchFamily="34" charset="0"/>
              </a:rPr>
              <a:t>        </a:t>
            </a:r>
            <a:r>
              <a:rPr lang="en-US" altLang="zh-CN" dirty="0" err="1">
                <a:latin typeface="Arial" panose="020B0604020202020204" pitchFamily="34" charset="0"/>
              </a:rPr>
              <a:t>printf</a:t>
            </a:r>
            <a:r>
              <a:rPr lang="en-US" altLang="zh-CN" dirty="0">
                <a:latin typeface="Arial" panose="020B0604020202020204" pitchFamily="34" charset="0"/>
              </a:rPr>
              <a:t>(“”%s\t\</a:t>
            </a:r>
            <a:r>
              <a:rPr lang="en-US" altLang="zh-CN" dirty="0" err="1">
                <a:latin typeface="Arial" panose="020B0604020202020204" pitchFamily="34" charset="0"/>
              </a:rPr>
              <a:t>t%ul</a:t>
            </a:r>
            <a:r>
              <a:rPr lang="en-US" altLang="zh-CN" dirty="0">
                <a:latin typeface="Arial" panose="020B0604020202020204" pitchFamily="34" charset="0"/>
              </a:rPr>
              <a:t>\t\</a:t>
            </a:r>
            <a:r>
              <a:rPr lang="en-US" altLang="zh-CN" dirty="0" err="1">
                <a:latin typeface="Arial" panose="020B0604020202020204" pitchFamily="34" charset="0"/>
              </a:rPr>
              <a:t>t%f</a:t>
            </a:r>
            <a:r>
              <a:rPr lang="en-US" altLang="zh-CN" dirty="0">
                <a:latin typeface="Arial" panose="020B0604020202020204" pitchFamily="34" charset="0"/>
              </a:rPr>
              <a:t>”,</a:t>
            </a:r>
            <a:r>
              <a:rPr lang="en-US" altLang="zh-CN" dirty="0" err="1">
                <a:latin typeface="Arial" panose="020B0604020202020204" pitchFamily="34" charset="0"/>
              </a:rPr>
              <a:t>allone</a:t>
            </a:r>
            <a:r>
              <a:rPr lang="en-US" altLang="zh-CN" dirty="0">
                <a:latin typeface="Arial" panose="020B0604020202020204" pitchFamily="34" charset="0"/>
              </a:rPr>
              <a:t>[k].name, </a:t>
            </a:r>
          </a:p>
          <a:p>
            <a:pPr eaLnBrk="1" hangingPunct="1">
              <a:lnSpc>
                <a:spcPct val="95000"/>
              </a:lnSpc>
            </a:pPr>
            <a:r>
              <a:rPr lang="en-US" altLang="zh-CN" dirty="0">
                <a:latin typeface="Arial" panose="020B0604020202020204" pitchFamily="34" charset="0"/>
              </a:rPr>
              <a:t>                    </a:t>
            </a:r>
            <a:r>
              <a:rPr lang="en-US" altLang="zh-CN" dirty="0" err="1">
                <a:latin typeface="Arial" panose="020B0604020202020204" pitchFamily="34" charset="0"/>
              </a:rPr>
              <a:t>allone</a:t>
            </a:r>
            <a:r>
              <a:rPr lang="en-US" altLang="zh-CN" dirty="0">
                <a:latin typeface="Arial" panose="020B0604020202020204" pitchFamily="34" charset="0"/>
              </a:rPr>
              <a:t>[k].id ,</a:t>
            </a:r>
            <a:r>
              <a:rPr lang="en-US" altLang="zh-CN" dirty="0" err="1">
                <a:latin typeface="Arial" panose="020B0604020202020204" pitchFamily="34" charset="0"/>
              </a:rPr>
              <a:t>allone</a:t>
            </a:r>
            <a:r>
              <a:rPr lang="en-US" altLang="zh-CN" dirty="0">
                <a:latin typeface="Arial" panose="020B0604020202020204" pitchFamily="34" charset="0"/>
              </a:rPr>
              <a:t>[k].salary);</a:t>
            </a:r>
          </a:p>
          <a:p>
            <a:pPr eaLnBrk="1" hangingPunct="1">
              <a:lnSpc>
                <a:spcPct val="95000"/>
              </a:lnSpc>
            </a:pPr>
            <a:r>
              <a:rPr lang="en-US" altLang="zh-CN" dirty="0">
                <a:latin typeface="Arial" panose="020B0604020202020204" pitchFamily="34" charset="0"/>
              </a:rPr>
              <a:t>}</a:t>
            </a:r>
          </a:p>
          <a:p>
            <a:pPr eaLnBrk="1" hangingPunct="1"/>
            <a:endParaRPr lang="en-US" altLang="zh-CN" dirty="0">
              <a:latin typeface="Arial" panose="020B0604020202020204" pitchFamily="34" charset="0"/>
            </a:endParaRPr>
          </a:p>
        </p:txBody>
      </p:sp>
      <p:sp>
        <p:nvSpPr>
          <p:cNvPr id="97283" name="Text Box 3"/>
          <p:cNvSpPr txBox="1">
            <a:spLocks noChangeArrowheads="1"/>
          </p:cNvSpPr>
          <p:nvPr/>
        </p:nvSpPr>
        <p:spPr bwMode="auto">
          <a:xfrm>
            <a:off x="2772569" y="3367938"/>
            <a:ext cx="3028950" cy="2123658"/>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运行结果为：</a:t>
            </a:r>
          </a:p>
          <a:p>
            <a:pPr eaLnBrk="1" hangingPunct="1"/>
            <a:endParaRPr lang="zh-CN" altLang="en-US" sz="600"/>
          </a:p>
          <a:p>
            <a:pPr eaLnBrk="1" hangingPunct="1"/>
            <a:r>
              <a:rPr lang="en-US" altLang="zh-CN" sz="1800"/>
              <a:t>marit    27519     3110.0</a:t>
            </a:r>
          </a:p>
          <a:p>
            <a:pPr eaLnBrk="1" hangingPunct="1"/>
            <a:r>
              <a:rPr lang="en-US" altLang="zh-CN" sz="1800"/>
              <a:t>jone      12345     3390.0</a:t>
            </a:r>
          </a:p>
          <a:p>
            <a:pPr eaLnBrk="1" hangingPunct="1"/>
            <a:r>
              <a:rPr lang="en-US" altLang="zh-CN" sz="1800"/>
              <a:t>peter     23987    4000.2</a:t>
            </a:r>
          </a:p>
          <a:p>
            <a:pPr eaLnBrk="1" hangingPunct="1"/>
            <a:r>
              <a:rPr lang="en-US" altLang="zh-CN" sz="1800"/>
              <a:t>david    13916     4490.5</a:t>
            </a:r>
          </a:p>
          <a:p>
            <a:pPr eaLnBrk="1" hangingPunct="1"/>
            <a:r>
              <a:rPr lang="en-US" altLang="zh-CN" sz="1800"/>
              <a:t>yoke     12335     5110.0</a:t>
            </a:r>
          </a:p>
          <a:p>
            <a:pPr eaLnBrk="1" hangingPunct="1"/>
            <a:r>
              <a:rPr lang="en-US" altLang="zh-CN" sz="1800"/>
              <a:t>jasen     42876    6230.5</a:t>
            </a:r>
          </a:p>
        </p:txBody>
      </p:sp>
      <p:sp>
        <p:nvSpPr>
          <p:cNvPr id="6150" name="Rectangle 4">
            <a:hlinkClick r:id="" action="ppaction://hlinkshowjump?jump=previousslide"/>
          </p:cNvPr>
          <p:cNvSpPr>
            <a:spLocks noChangeArrowheads="1"/>
          </p:cNvSpPr>
          <p:nvPr/>
        </p:nvSpPr>
        <p:spPr bwMode="auto">
          <a:xfrm>
            <a:off x="6731795" y="5697142"/>
            <a:ext cx="270272"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ea typeface="黑体" panose="02010609060101010101" pitchFamily="49" charset="-122"/>
            </a:endParaRPr>
          </a:p>
        </p:txBody>
      </p:sp>
      <p:sp>
        <p:nvSpPr>
          <p:cNvPr id="6151" name="Rectangle 5">
            <a:hlinkClick r:id="" action="ppaction://hlinkshowjump?jump=nextslide"/>
          </p:cNvPr>
          <p:cNvSpPr>
            <a:spLocks noChangeArrowheads="1"/>
          </p:cNvSpPr>
          <p:nvPr/>
        </p:nvSpPr>
        <p:spPr bwMode="auto">
          <a:xfrm>
            <a:off x="7055645" y="5697142"/>
            <a:ext cx="270272"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ea typeface="黑体" panose="02010609060101010101" pitchFamily="49" charset="-122"/>
            </a:endParaRPr>
          </a:p>
        </p:txBody>
      </p:sp>
      <p:sp>
        <p:nvSpPr>
          <p:cNvPr id="6152" name="Rectangle 6">
            <a:hlinkClick r:id="" action="ppaction://hlinkshowjump?jump=firstslide"/>
          </p:cNvPr>
          <p:cNvSpPr>
            <a:spLocks noChangeArrowheads="1"/>
          </p:cNvSpPr>
          <p:nvPr/>
        </p:nvSpPr>
        <p:spPr bwMode="auto">
          <a:xfrm>
            <a:off x="7380685" y="5697142"/>
            <a:ext cx="485775"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ea typeface="黑体" panose="02010609060101010101" pitchFamily="49" charset="-122"/>
            </a:endParaRPr>
          </a:p>
        </p:txBody>
      </p:sp>
    </p:spTree>
    <p:extLst>
      <p:ext uri="{BB962C8B-B14F-4D97-AF65-F5344CB8AC3E}">
        <p14:creationId xmlns:p14="http://schemas.microsoft.com/office/powerpoint/2010/main" val="2160172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p:cTn id="7" dur="500" fill="hold"/>
                                        <p:tgtEl>
                                          <p:spTgt spid="97283"/>
                                        </p:tgtEl>
                                        <p:attrNameLst>
                                          <p:attrName>ppt_w</p:attrName>
                                        </p:attrNameLst>
                                      </p:cBhvr>
                                      <p:tavLst>
                                        <p:tav tm="0">
                                          <p:val>
                                            <p:fltVal val="0"/>
                                          </p:val>
                                        </p:tav>
                                        <p:tav tm="100000">
                                          <p:val>
                                            <p:strVal val="#ppt_w"/>
                                          </p:val>
                                        </p:tav>
                                      </p:tavLst>
                                    </p:anim>
                                    <p:anim calcmode="lin" valueType="num">
                                      <p:cBhvr>
                                        <p:cTn id="8" dur="500" fill="hold"/>
                                        <p:tgtEl>
                                          <p:spTgt spid="972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684213" y="764704"/>
            <a:ext cx="8064251" cy="5760640"/>
          </a:xfrm>
        </p:spPr>
        <p:txBody>
          <a:bodyPr>
            <a:normAutofit lnSpcReduction="10000"/>
          </a:bodyPr>
          <a:lstStyle/>
          <a:p>
            <a:pPr eaLnBrk="1" hangingPunct="1">
              <a:lnSpc>
                <a:spcPct val="90000"/>
              </a:lnSpc>
              <a:buFontTx/>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题目：折半查找  有</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个数已经按从小到大的顺序存储在数组中，输入一个数，用折半查找法查找这个数是否在数组中，如果在，输出其下标，如果不在，输出</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。数组的下标</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表示第</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个元素，数组的下标</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处不存储数。</a:t>
            </a:r>
          </a:p>
          <a:p>
            <a:pPr eaLnBrk="1" hangingPunct="1">
              <a:lnSpc>
                <a:spcPct val="90000"/>
              </a:lnSpc>
              <a:buFontTx/>
              <a:buNone/>
            </a:pPr>
            <a:r>
              <a:rPr lang="zh-CN" altLang="en-US" dirty="0">
                <a:solidFill>
                  <a:srgbClr val="00B050"/>
                </a:solidFill>
                <a:latin typeface="黑体" panose="02010609060101010101" pitchFamily="49" charset="-122"/>
                <a:ea typeface="黑体" panose="02010609060101010101" pitchFamily="49" charset="-122"/>
              </a:rPr>
              <a:t>算法思路</a:t>
            </a:r>
            <a:r>
              <a:rPr lang="zh-CN" altLang="en-US" dirty="0">
                <a:latin typeface="黑体" panose="02010609060101010101" pitchFamily="49" charset="-122"/>
                <a:ea typeface="黑体" panose="02010609060101010101" pitchFamily="49" charset="-122"/>
              </a:rPr>
              <a:t>：折半查找又称对分查找，是对有序表进行的一种查找。</a:t>
            </a:r>
          </a:p>
          <a:p>
            <a:pPr eaLnBrk="1" hangingPunct="1">
              <a:lnSpc>
                <a:spcPct val="90000"/>
              </a:lnSpc>
              <a:buFontTx/>
              <a:buNone/>
            </a:pPr>
            <a:r>
              <a:rPr lang="zh-CN" altLang="en-US" dirty="0">
                <a:solidFill>
                  <a:srgbClr val="00B050"/>
                </a:solidFill>
                <a:latin typeface="黑体" panose="02010609060101010101" pitchFamily="49" charset="-122"/>
                <a:ea typeface="黑体" panose="02010609060101010101" pitchFamily="49" charset="-122"/>
              </a:rPr>
              <a:t>其基本思想是</a:t>
            </a:r>
            <a:r>
              <a:rPr lang="zh-CN" altLang="en-US" dirty="0">
                <a:latin typeface="黑体" panose="02010609060101010101" pitchFamily="49" charset="-122"/>
                <a:ea typeface="黑体" panose="02010609060101010101" pitchFamily="49" charset="-122"/>
              </a:rPr>
              <a:t>：先确定待查找的数据元素的范围，然后逐步缩小范围直到找到要查找的数据元素或无法找到该元素为止。</a:t>
            </a:r>
          </a:p>
          <a:p>
            <a:pPr eaLnBrk="1" hangingPunct="1">
              <a:lnSpc>
                <a:spcPct val="90000"/>
              </a:lnSpc>
              <a:buFontTx/>
              <a:buNone/>
            </a:pPr>
            <a:r>
              <a:rPr lang="zh-CN" altLang="en-US" dirty="0">
                <a:solidFill>
                  <a:srgbClr val="00B050"/>
                </a:solidFill>
                <a:latin typeface="黑体" panose="02010609060101010101" pitchFamily="49" charset="-122"/>
                <a:ea typeface="黑体" panose="02010609060101010101" pitchFamily="49" charset="-122"/>
              </a:rPr>
              <a:t>具体思路是</a:t>
            </a:r>
            <a:r>
              <a:rPr lang="zh-CN" altLang="en-US" dirty="0">
                <a:latin typeface="黑体" panose="02010609060101010101" pitchFamily="49" charset="-122"/>
                <a:ea typeface="黑体" panose="02010609060101010101" pitchFamily="49" charset="-122"/>
              </a:rPr>
              <a:t>：最初待查找的数据元素的范围是整个数组，找到数据元素范围的</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中间元素</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，将其与待查找的元素</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比较，如果当前元素的值与给定值</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相等，则查找成功；如果当前元素小于给定值</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，则说明被查找数必在前半区间内；反之则在后半区间内。这样把查找区间缩小了一半，继续进行查找。</a:t>
            </a:r>
          </a:p>
          <a:p>
            <a:pPr eaLnBrk="1" hangingPunct="1">
              <a:lnSpc>
                <a:spcPct val="90000"/>
              </a:lnSpc>
              <a:buFontTx/>
              <a:buNone/>
            </a:pP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sp>
        <p:nvSpPr>
          <p:cNvPr id="3" name="日期占位符 3"/>
          <p:cNvSpPr>
            <a:spLocks noGrp="1"/>
          </p:cNvSpPr>
          <p:nvPr>
            <p:ph type="dt" sz="half" idx="10"/>
          </p:nvPr>
        </p:nvSpPr>
        <p:spPr/>
        <p:txBody>
          <a:bodyPr/>
          <a:lstStyle/>
          <a:p>
            <a:pPr>
              <a:defRPr/>
            </a:pPr>
            <a:fld id="{985AE2C8-E4D3-4E35-85BB-D3BCFA9A8EFB}" type="datetime1">
              <a:rPr lang="zh-CN" altLang="en-US"/>
              <a:pPr>
                <a:defRPr/>
              </a:pPr>
              <a:t>2019/11/13</a:t>
            </a:fld>
            <a:endParaRPr lang="en-US" altLang="zh-CN"/>
          </a:p>
        </p:txBody>
      </p:sp>
      <p:sp>
        <p:nvSpPr>
          <p:cNvPr id="4" name="页脚占位符 4"/>
          <p:cNvSpPr>
            <a:spLocks noGrp="1"/>
          </p:cNvSpPr>
          <p:nvPr>
            <p:ph type="ftr" sz="quarter" idx="11"/>
          </p:nvPr>
        </p:nvSpPr>
        <p:spPr/>
        <p:txBody>
          <a:bodyPr/>
          <a:lstStyle/>
          <a:p>
            <a:pPr>
              <a:defRPr/>
            </a:pPr>
            <a:r>
              <a:rPr lang="en-US" altLang="zh-CN"/>
              <a:t>电子科技大学计算机学院 </a:t>
            </a:r>
          </a:p>
        </p:txBody>
      </p:sp>
    </p:spTree>
    <p:extLst>
      <p:ext uri="{BB962C8B-B14F-4D97-AF65-F5344CB8AC3E}">
        <p14:creationId xmlns:p14="http://schemas.microsoft.com/office/powerpoint/2010/main" val="2799687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A00AD5-1456-4DAD-B8AD-A5B24E8E0B4C}"/>
              </a:ext>
            </a:extLst>
          </p:cNvPr>
          <p:cNvSpPr>
            <a:spLocks noGrp="1"/>
          </p:cNvSpPr>
          <p:nvPr>
            <p:ph type="title"/>
          </p:nvPr>
        </p:nvSpPr>
        <p:spPr/>
        <p:txBody>
          <a:bodyPr/>
          <a:lstStyle/>
          <a:p>
            <a:r>
              <a:rPr lang="zh-CN" altLang="en-US" dirty="0" smtClean="0"/>
              <a:t>流程图</a:t>
            </a:r>
            <a:r>
              <a:rPr lang="zh-CN" altLang="en-US" dirty="0"/>
              <a:t>描述算法思想</a:t>
            </a:r>
          </a:p>
        </p:txBody>
      </p:sp>
      <p:sp>
        <p:nvSpPr>
          <p:cNvPr id="3" name="内容占位符 2">
            <a:extLst>
              <a:ext uri="{FF2B5EF4-FFF2-40B4-BE49-F238E27FC236}">
                <a16:creationId xmlns:a16="http://schemas.microsoft.com/office/drawing/2014/main" xmlns="" id="{467AD846-5AA9-46C6-B625-762D3EBC395F}"/>
              </a:ext>
            </a:extLst>
          </p:cNvPr>
          <p:cNvSpPr>
            <a:spLocks noGrp="1"/>
          </p:cNvSpPr>
          <p:nvPr>
            <p:ph idx="1"/>
          </p:nvPr>
        </p:nvSpPr>
        <p:spPr/>
        <p:txBody>
          <a:bodyPr/>
          <a:lstStyle/>
          <a:p>
            <a:r>
              <a:rPr lang="zh-CN" altLang="en-US" smtClean="0"/>
              <a:t>对</a:t>
            </a:r>
            <a:r>
              <a:rPr lang="zh-CN" altLang="en-US" dirty="0"/>
              <a:t>输入数据有序的基础上，增加二分查找功能</a:t>
            </a:r>
          </a:p>
        </p:txBody>
      </p:sp>
      <p:sp>
        <p:nvSpPr>
          <p:cNvPr id="4" name="灯片编号占位符 3">
            <a:extLst>
              <a:ext uri="{FF2B5EF4-FFF2-40B4-BE49-F238E27FC236}">
                <a16:creationId xmlns:a16="http://schemas.microsoft.com/office/drawing/2014/main" xmlns="" id="{FEDE33D4-31AA-4259-89BB-C8E7499D8BAE}"/>
              </a:ext>
            </a:extLst>
          </p:cNvPr>
          <p:cNvSpPr>
            <a:spLocks noGrp="1"/>
          </p:cNvSpPr>
          <p:nvPr>
            <p:ph type="sldNum" sz="quarter" idx="12"/>
          </p:nvPr>
        </p:nvSpPr>
        <p:spPr/>
        <p:txBody>
          <a:bodyPr/>
          <a:lstStyle/>
          <a:p>
            <a:fld id="{EF906490-237C-474C-BA2E-D98840BC1F8F}" type="slidenum">
              <a:rPr lang="zh-CN" altLang="en-US" smtClean="0"/>
              <a:pPr/>
              <a:t>13</a:t>
            </a:fld>
            <a:endParaRPr lang="zh-CN" altLang="en-US"/>
          </a:p>
        </p:txBody>
      </p:sp>
      <p:pic>
        <p:nvPicPr>
          <p:cNvPr id="7" name="图片 6">
            <a:extLst>
              <a:ext uri="{FF2B5EF4-FFF2-40B4-BE49-F238E27FC236}">
                <a16:creationId xmlns:a16="http://schemas.microsoft.com/office/drawing/2014/main" xmlns="" id="{366C5A21-4674-40BA-8DC6-449A5AC13A7E}"/>
              </a:ext>
            </a:extLst>
          </p:cNvPr>
          <p:cNvPicPr>
            <a:picLocks noChangeAspect="1"/>
          </p:cNvPicPr>
          <p:nvPr/>
        </p:nvPicPr>
        <p:blipFill>
          <a:blip r:embed="rId2" cstate="print"/>
          <a:stretch>
            <a:fillRect/>
          </a:stretch>
        </p:blipFill>
        <p:spPr>
          <a:xfrm>
            <a:off x="3748087" y="1647824"/>
            <a:ext cx="2480097" cy="5361597"/>
          </a:xfrm>
          <a:prstGeom prst="rect">
            <a:avLst/>
          </a:prstGeom>
        </p:spPr>
      </p:pic>
    </p:spTree>
    <p:extLst>
      <p:ext uri="{BB962C8B-B14F-4D97-AF65-F5344CB8AC3E}">
        <p14:creationId xmlns:p14="http://schemas.microsoft.com/office/powerpoint/2010/main" val="60417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915938-BDDF-4A25-BC1B-EAB8DFDF61B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C8540D04-4667-4E92-9476-C1519017DC70}"/>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xmlns="" id="{FD3FBE90-B585-410F-A15A-3F0C1767D463}"/>
              </a:ext>
            </a:extLst>
          </p:cNvPr>
          <p:cNvSpPr>
            <a:spLocks noGrp="1"/>
          </p:cNvSpPr>
          <p:nvPr>
            <p:ph type="sldNum" sz="quarter" idx="12"/>
          </p:nvPr>
        </p:nvSpPr>
        <p:spPr/>
        <p:txBody>
          <a:bodyPr/>
          <a:lstStyle/>
          <a:p>
            <a:fld id="{EF906490-237C-474C-BA2E-D98840BC1F8F}" type="slidenum">
              <a:rPr lang="zh-CN" altLang="en-US" smtClean="0"/>
              <a:pPr/>
              <a:t>14</a:t>
            </a:fld>
            <a:endParaRPr lang="zh-CN" altLang="en-US"/>
          </a:p>
        </p:txBody>
      </p:sp>
      <p:pic>
        <p:nvPicPr>
          <p:cNvPr id="5" name="图片 4">
            <a:extLst>
              <a:ext uri="{FF2B5EF4-FFF2-40B4-BE49-F238E27FC236}">
                <a16:creationId xmlns:a16="http://schemas.microsoft.com/office/drawing/2014/main" xmlns="" id="{B2677F11-E32E-4F8E-9141-11DA2B0408AE}"/>
              </a:ext>
            </a:extLst>
          </p:cNvPr>
          <p:cNvPicPr>
            <a:picLocks noChangeAspect="1"/>
          </p:cNvPicPr>
          <p:nvPr/>
        </p:nvPicPr>
        <p:blipFill>
          <a:blip r:embed="rId2" cstate="print"/>
          <a:stretch>
            <a:fillRect/>
          </a:stretch>
        </p:blipFill>
        <p:spPr>
          <a:xfrm>
            <a:off x="2847975" y="423862"/>
            <a:ext cx="3448050" cy="6010275"/>
          </a:xfrm>
          <a:prstGeom prst="rect">
            <a:avLst/>
          </a:prstGeom>
        </p:spPr>
      </p:pic>
    </p:spTree>
    <p:extLst>
      <p:ext uri="{BB962C8B-B14F-4D97-AF65-F5344CB8AC3E}">
        <p14:creationId xmlns:p14="http://schemas.microsoft.com/office/powerpoint/2010/main" val="402344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76772"/>
            <a:ext cx="3454152" cy="3564396"/>
          </a:xfrm>
          <a:ln>
            <a:solidFill>
              <a:schemeClr val="accent1"/>
            </a:solidFill>
          </a:ln>
        </p:spPr>
        <p:txBody>
          <a:bodyPr>
            <a:normAutofit fontScale="92500" lnSpcReduction="20000"/>
          </a:bodyPr>
          <a:lstStyle/>
          <a:p>
            <a:pPr marL="0" indent="0">
              <a:buNone/>
            </a:pPr>
            <a:r>
              <a:rPr lang="en-US" altLang="zh-CN" sz="2100" b="1" dirty="0" err="1"/>
              <a:t>int</a:t>
            </a:r>
            <a:r>
              <a:rPr lang="en-US" altLang="zh-CN" sz="2100" b="1" dirty="0"/>
              <a:t> low = 1,high = </a:t>
            </a:r>
            <a:r>
              <a:rPr lang="en-US" altLang="zh-CN" sz="2100" b="1" dirty="0" err="1"/>
              <a:t>len,mid</a:t>
            </a:r>
            <a:r>
              <a:rPr lang="en-US" altLang="zh-CN" sz="2100" b="1" dirty="0"/>
              <a:t>;</a:t>
            </a:r>
          </a:p>
          <a:p>
            <a:pPr marL="0" indent="0">
              <a:buNone/>
            </a:pPr>
            <a:r>
              <a:rPr lang="en-US" altLang="zh-CN" sz="2100" b="1" dirty="0"/>
              <a:t>mid =(low  +high) / 2;</a:t>
            </a:r>
          </a:p>
          <a:p>
            <a:pPr marL="0" indent="0">
              <a:buNone/>
            </a:pPr>
            <a:r>
              <a:rPr lang="en-US" altLang="zh-CN" sz="2100" b="1" dirty="0"/>
              <a:t>while(low &lt;= high)</a:t>
            </a:r>
          </a:p>
          <a:p>
            <a:pPr marL="0" indent="0">
              <a:buNone/>
            </a:pPr>
            <a:r>
              <a:rPr lang="en-US" altLang="zh-CN" sz="2100" b="1" dirty="0"/>
              <a:t>{</a:t>
            </a:r>
          </a:p>
          <a:p>
            <a:pPr marL="0" indent="0">
              <a:buNone/>
            </a:pPr>
            <a:r>
              <a:rPr lang="en-US" altLang="zh-CN" sz="2100" b="1" dirty="0"/>
              <a:t>if(data[mid] == x)</a:t>
            </a:r>
          </a:p>
          <a:p>
            <a:pPr marL="0" indent="0">
              <a:buNone/>
            </a:pPr>
            <a:r>
              <a:rPr lang="en-US" altLang="zh-CN" sz="2100" b="1" dirty="0"/>
              <a:t>{</a:t>
            </a:r>
          </a:p>
          <a:p>
            <a:pPr marL="0" indent="0">
              <a:buNone/>
            </a:pPr>
            <a:r>
              <a:rPr lang="en-US" altLang="zh-CN" sz="2100" b="1" dirty="0" err="1"/>
              <a:t>printf</a:t>
            </a:r>
            <a:r>
              <a:rPr lang="en-US" altLang="zh-CN" sz="2100" b="1" dirty="0"/>
              <a:t>("%d\</a:t>
            </a:r>
            <a:r>
              <a:rPr lang="en-US" altLang="zh-CN" sz="2100" b="1" dirty="0" err="1"/>
              <a:t>n",mid</a:t>
            </a:r>
            <a:r>
              <a:rPr lang="en-US" altLang="zh-CN" sz="2100" b="1" dirty="0"/>
              <a:t>);</a:t>
            </a:r>
          </a:p>
          <a:p>
            <a:pPr marL="0" indent="0">
              <a:buNone/>
            </a:pPr>
            <a:r>
              <a:rPr lang="en-US" altLang="zh-CN" sz="2100" b="1" dirty="0"/>
              <a:t>return 0;</a:t>
            </a:r>
          </a:p>
          <a:p>
            <a:pPr marL="0" indent="0">
              <a:buNone/>
            </a:pPr>
            <a:r>
              <a:rPr lang="en-US" altLang="zh-CN" sz="2100" b="1" dirty="0"/>
              <a:t>}</a:t>
            </a:r>
            <a:endParaRPr lang="zh-CN" altLang="en-US" sz="2100" b="1" dirty="0"/>
          </a:p>
        </p:txBody>
      </p:sp>
      <p:sp>
        <p:nvSpPr>
          <p:cNvPr id="5" name="文本框 4"/>
          <p:cNvSpPr txBox="1"/>
          <p:nvPr/>
        </p:nvSpPr>
        <p:spPr>
          <a:xfrm>
            <a:off x="4409982" y="1370512"/>
            <a:ext cx="3978442" cy="3647152"/>
          </a:xfrm>
          <a:prstGeom prst="rect">
            <a:avLst/>
          </a:prstGeom>
          <a:noFill/>
          <a:ln>
            <a:solidFill>
              <a:schemeClr val="accent1"/>
            </a:solidFill>
          </a:ln>
        </p:spPr>
        <p:txBody>
          <a:bodyPr wrap="square" rtlCol="0">
            <a:spAutoFit/>
          </a:bodyPr>
          <a:lstStyle/>
          <a:p>
            <a:r>
              <a:rPr lang="en-US" altLang="zh-CN" sz="2100" b="1" dirty="0"/>
              <a:t>  else if(data[mid] &gt; x)</a:t>
            </a:r>
          </a:p>
          <a:p>
            <a:r>
              <a:rPr lang="en-US" altLang="zh-CN" sz="2100" b="1" dirty="0"/>
              <a:t>  {</a:t>
            </a:r>
          </a:p>
          <a:p>
            <a:r>
              <a:rPr lang="en-US" altLang="zh-CN" sz="2100" b="1" dirty="0">
                <a:solidFill>
                  <a:srgbClr val="FF0000"/>
                </a:solidFill>
              </a:rPr>
              <a:t>     high = mid - 1;</a:t>
            </a:r>
            <a:endParaRPr lang="zh-CN" altLang="en-US" sz="2100" b="1" dirty="0">
              <a:solidFill>
                <a:srgbClr val="FF0000"/>
              </a:solidFill>
            </a:endParaRPr>
          </a:p>
          <a:p>
            <a:r>
              <a:rPr lang="en-US" altLang="zh-CN" sz="2100" b="1" dirty="0"/>
              <a:t>  }</a:t>
            </a:r>
          </a:p>
          <a:p>
            <a:r>
              <a:rPr lang="en-US" altLang="zh-CN" sz="2100" b="1" dirty="0"/>
              <a:t>  else </a:t>
            </a:r>
          </a:p>
          <a:p>
            <a:r>
              <a:rPr lang="en-US" altLang="zh-CN" sz="2100" b="1" dirty="0"/>
              <a:t>  {</a:t>
            </a:r>
          </a:p>
          <a:p>
            <a:r>
              <a:rPr lang="en-US" altLang="zh-CN" sz="2100" b="1" dirty="0">
                <a:solidFill>
                  <a:srgbClr val="FF0000"/>
                </a:solidFill>
              </a:rPr>
              <a:t>     low = mid + 1;</a:t>
            </a:r>
          </a:p>
          <a:p>
            <a:r>
              <a:rPr lang="en-US" altLang="zh-CN" sz="2100" b="1" dirty="0"/>
              <a:t>  }</a:t>
            </a:r>
          </a:p>
          <a:p>
            <a:r>
              <a:rPr lang="en-US" altLang="zh-CN" sz="2100" b="1" dirty="0">
                <a:solidFill>
                  <a:srgbClr val="FF0000"/>
                </a:solidFill>
              </a:rPr>
              <a:t>  mid = (low + high) /2;</a:t>
            </a:r>
          </a:p>
          <a:p>
            <a:r>
              <a:rPr lang="en-US" altLang="zh-CN" sz="2100" b="1" dirty="0"/>
              <a:t>}</a:t>
            </a:r>
          </a:p>
          <a:p>
            <a:endParaRPr lang="zh-CN" altLang="en-US" sz="2100" b="1" dirty="0"/>
          </a:p>
        </p:txBody>
      </p:sp>
    </p:spTree>
    <p:extLst>
      <p:ext uri="{BB962C8B-B14F-4D97-AF65-F5344CB8AC3E}">
        <p14:creationId xmlns:p14="http://schemas.microsoft.com/office/powerpoint/2010/main" val="122177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548681"/>
            <a:ext cx="8139644" cy="936104"/>
          </a:xfrm>
        </p:spPr>
        <p:txBody>
          <a:bodyPr/>
          <a:lstStyle/>
          <a:p>
            <a:r>
              <a:rPr lang="zh-CN" altLang="en-US" b="1" dirty="0">
                <a:latin typeface="+mj-ea"/>
                <a:ea typeface="+mj-ea"/>
              </a:rPr>
              <a:t>假设我们需要猜计算机想的数，这个数的范围是</a:t>
            </a:r>
            <a:r>
              <a:rPr lang="en-US" altLang="zh-CN" b="1" dirty="0">
                <a:latin typeface="+mj-ea"/>
                <a:ea typeface="+mj-ea"/>
              </a:rPr>
              <a:t>1</a:t>
            </a:r>
            <a:r>
              <a:rPr lang="zh-CN" altLang="en-US" b="1" dirty="0">
                <a:latin typeface="+mj-ea"/>
                <a:ea typeface="+mj-ea"/>
              </a:rPr>
              <a:t>到</a:t>
            </a:r>
            <a:r>
              <a:rPr lang="en-US" altLang="zh-CN" b="1" dirty="0" smtClean="0">
                <a:latin typeface="+mj-ea"/>
                <a:ea typeface="+mj-ea"/>
              </a:rPr>
              <a:t>10</a:t>
            </a:r>
            <a:r>
              <a:rPr lang="en-US" altLang="zh-CN" b="1" baseline="30000" dirty="0" smtClean="0">
                <a:latin typeface="+mj-ea"/>
                <a:ea typeface="+mj-ea"/>
              </a:rPr>
              <a:t>90</a:t>
            </a:r>
            <a:r>
              <a:rPr lang="zh-CN" altLang="en-US" b="1" dirty="0">
                <a:latin typeface="+mj-ea"/>
                <a:ea typeface="+mj-ea"/>
              </a:rPr>
              <a:t>之间，请问，</a:t>
            </a:r>
            <a:r>
              <a:rPr lang="zh-CN" altLang="en-US" b="1" dirty="0">
                <a:solidFill>
                  <a:srgbClr val="FF0000"/>
                </a:solidFill>
                <a:latin typeface="+mj-ea"/>
                <a:ea typeface="+mj-ea"/>
              </a:rPr>
              <a:t>最多</a:t>
            </a:r>
            <a:r>
              <a:rPr lang="zh-CN" altLang="en-US" b="1" dirty="0">
                <a:latin typeface="+mj-ea"/>
                <a:ea typeface="+mj-ea"/>
              </a:rPr>
              <a:t>多少次我们一定可以猜中？</a:t>
            </a:r>
          </a:p>
        </p:txBody>
      </p:sp>
      <p:sp>
        <p:nvSpPr>
          <p:cNvPr id="4" name="灯片编号占位符 3"/>
          <p:cNvSpPr>
            <a:spLocks noGrp="1"/>
          </p:cNvSpPr>
          <p:nvPr>
            <p:ph type="sldNum" sz="quarter" idx="12"/>
          </p:nvPr>
        </p:nvSpPr>
        <p:spPr/>
        <p:txBody>
          <a:bodyPr/>
          <a:lstStyle/>
          <a:p>
            <a:fld id="{EF906490-237C-474C-BA2E-D98840BC1F8F}" type="slidenum">
              <a:rPr lang="zh-CN" altLang="en-US" smtClean="0"/>
              <a:pPr/>
              <a:t>16</a:t>
            </a:fld>
            <a:endParaRPr lang="zh-CN" altLang="en-US"/>
          </a:p>
        </p:txBody>
      </p:sp>
      <p:sp>
        <p:nvSpPr>
          <p:cNvPr id="5" name="文本框 4"/>
          <p:cNvSpPr txBox="1"/>
          <p:nvPr/>
        </p:nvSpPr>
        <p:spPr>
          <a:xfrm>
            <a:off x="107504" y="2060848"/>
            <a:ext cx="9036496" cy="5373779"/>
          </a:xfrm>
          <a:prstGeom prst="rect">
            <a:avLst/>
          </a:prstGeom>
          <a:noFill/>
        </p:spPr>
        <p:txBody>
          <a:bodyPr wrap="square" rtlCol="0">
            <a:spAutoFit/>
          </a:bodyPr>
          <a:lstStyle/>
          <a:p>
            <a:pPr>
              <a:lnSpc>
                <a:spcPct val="130000"/>
              </a:lnSpc>
            </a:pPr>
            <a:r>
              <a:rPr lang="zh-CN" altLang="en-US" sz="2400" dirty="0" smtClean="0">
                <a:hlinkClick r:id="rId2"/>
              </a:rPr>
              <a:t>长度</a:t>
            </a:r>
            <a:r>
              <a:rPr lang="zh-CN" altLang="en-US" sz="2400" dirty="0"/>
              <a:t>为</a:t>
            </a:r>
            <a:r>
              <a:rPr lang="en-US" altLang="zh-CN" sz="2400" dirty="0"/>
              <a:t>N</a:t>
            </a:r>
            <a:r>
              <a:rPr lang="zh-CN" altLang="en-US" sz="2400" dirty="0"/>
              <a:t>的数组，只需要</a:t>
            </a:r>
            <a:r>
              <a:rPr lang="en-US" altLang="zh-CN" sz="2400" dirty="0"/>
              <a:t>log</a:t>
            </a:r>
            <a:r>
              <a:rPr lang="en-US" altLang="zh-CN" sz="2400" baseline="-25000" dirty="0"/>
              <a:t>2</a:t>
            </a:r>
            <a:r>
              <a:rPr lang="en-US" altLang="zh-CN" sz="2400" dirty="0"/>
              <a:t>N</a:t>
            </a:r>
            <a:r>
              <a:rPr lang="zh-CN" altLang="en-US" sz="2400" dirty="0"/>
              <a:t>次查询即</a:t>
            </a:r>
            <a:r>
              <a:rPr lang="zh-CN" altLang="en-US" sz="2400" dirty="0" smtClean="0"/>
              <a:t>可。</a:t>
            </a:r>
            <a:r>
              <a:rPr lang="zh-CN" altLang="en-US" sz="2400" dirty="0"/>
              <a:t/>
            </a:r>
            <a:br>
              <a:rPr lang="zh-CN" altLang="en-US" sz="2400" dirty="0"/>
            </a:br>
            <a:r>
              <a:rPr lang="zh-CN" altLang="en-US" sz="2400" dirty="0"/>
              <a:t>例如，长度为</a:t>
            </a:r>
            <a:r>
              <a:rPr lang="en-US" altLang="zh-CN" sz="2400" dirty="0"/>
              <a:t>7</a:t>
            </a:r>
            <a:r>
              <a:rPr lang="zh-CN" altLang="en-US" sz="2400" dirty="0"/>
              <a:t>的数组，最多只需要</a:t>
            </a:r>
            <a:r>
              <a:rPr lang="en-US" altLang="zh-CN" sz="2400" dirty="0"/>
              <a:t>3</a:t>
            </a:r>
            <a:r>
              <a:rPr lang="zh-CN" altLang="en-US" sz="2400" dirty="0"/>
              <a:t>次就可以找到</a:t>
            </a:r>
            <a:r>
              <a:rPr lang="zh-CN" altLang="en-US" sz="2400" dirty="0"/>
              <a:t/>
            </a:r>
            <a:br>
              <a:rPr lang="zh-CN" altLang="en-US" sz="2400" dirty="0"/>
            </a:br>
            <a:r>
              <a:rPr lang="en-US" altLang="zh-CN" sz="2400" dirty="0"/>
              <a:t>O(log</a:t>
            </a:r>
            <a:r>
              <a:rPr lang="en-US" altLang="zh-CN" sz="2400" baseline="-25000" dirty="0"/>
              <a:t>2</a:t>
            </a:r>
            <a:r>
              <a:rPr lang="en-US" altLang="zh-CN" sz="2400" dirty="0"/>
              <a:t>n)</a:t>
            </a:r>
            <a:r>
              <a:rPr lang="zh-CN" altLang="en-US" sz="2400" dirty="0"/>
              <a:t>只是表示是</a:t>
            </a:r>
            <a:r>
              <a:rPr lang="en-US" altLang="zh-CN" sz="2400" dirty="0"/>
              <a:t>log</a:t>
            </a:r>
            <a:r>
              <a:rPr lang="en-US" altLang="zh-CN" sz="2400" baseline="-25000" dirty="0"/>
              <a:t>2</a:t>
            </a:r>
            <a:r>
              <a:rPr lang="en-US" altLang="zh-CN" sz="2400" dirty="0"/>
              <a:t>N</a:t>
            </a:r>
            <a:r>
              <a:rPr lang="zh-CN" altLang="en-US" sz="2400" dirty="0"/>
              <a:t>同一</a:t>
            </a:r>
            <a:r>
              <a:rPr lang="zh-CN" altLang="en-US" sz="2400" dirty="0">
                <a:hlinkClick r:id="rId3"/>
              </a:rPr>
              <a:t>数量级</a:t>
            </a:r>
            <a:r>
              <a:rPr lang="zh-CN" altLang="en-US" sz="2400" dirty="0"/>
              <a:t>，因为有个取整的问题，而且也有可能在查询过程中就已经找到（也就是某个折半查询点正好是待查询数据），这样</a:t>
            </a:r>
            <a:r>
              <a:rPr lang="en-US" altLang="zh-CN" sz="2400" dirty="0"/>
              <a:t>O(log2n)</a:t>
            </a:r>
            <a:r>
              <a:rPr lang="zh-CN" altLang="en-US" sz="2400" dirty="0"/>
              <a:t>就是一个</a:t>
            </a:r>
            <a:r>
              <a:rPr lang="zh-CN" altLang="en-US" sz="2400" dirty="0" smtClean="0">
                <a:hlinkClick r:id="rId4"/>
              </a:rPr>
              <a:t>上限</a:t>
            </a:r>
            <a:endParaRPr lang="en-US" altLang="zh-CN" sz="2400" dirty="0" smtClean="0"/>
          </a:p>
          <a:p>
            <a:pPr>
              <a:lnSpc>
                <a:spcPct val="130000"/>
              </a:lnSpc>
            </a:pPr>
            <a:r>
              <a:rPr lang="zh-CN" altLang="en-US" sz="2400" dirty="0" smtClean="0">
                <a:latin typeface="+mj-ea"/>
                <a:ea typeface="+mj-ea"/>
              </a:rPr>
              <a:t>如果</a:t>
            </a:r>
            <a:r>
              <a:rPr lang="zh-CN" altLang="en-US" sz="2400" dirty="0">
                <a:latin typeface="+mj-ea"/>
                <a:ea typeface="+mj-ea"/>
              </a:rPr>
              <a:t>我们用折半查找</a:t>
            </a:r>
            <a:r>
              <a:rPr lang="zh-CN" altLang="en-US" sz="2400" dirty="0" smtClean="0">
                <a:latin typeface="+mj-ea"/>
                <a:ea typeface="+mj-ea"/>
              </a:rPr>
              <a:t>：设</a:t>
            </a:r>
            <a:r>
              <a:rPr lang="en-US" altLang="zh-CN" sz="2400" b="1" dirty="0">
                <a:solidFill>
                  <a:schemeClr val="accent1">
                    <a:lumMod val="75000"/>
                  </a:schemeClr>
                </a:solidFill>
                <a:latin typeface="+mj-ea"/>
                <a:ea typeface="+mj-ea"/>
              </a:rPr>
              <a:t>n=10</a:t>
            </a:r>
            <a:r>
              <a:rPr lang="en-US" altLang="zh-CN" sz="2400" b="1" baseline="30000" dirty="0">
                <a:solidFill>
                  <a:schemeClr val="accent1">
                    <a:lumMod val="75000"/>
                  </a:schemeClr>
                </a:solidFill>
                <a:latin typeface="+mj-ea"/>
                <a:ea typeface="+mj-ea"/>
              </a:rPr>
              <a:t>90</a:t>
            </a:r>
          </a:p>
          <a:p>
            <a:pPr>
              <a:lnSpc>
                <a:spcPct val="130000"/>
              </a:lnSpc>
            </a:pPr>
            <a:r>
              <a:rPr lang="en-US" altLang="zh-CN" sz="2400" dirty="0">
                <a:latin typeface="+mj-ea"/>
                <a:ea typeface="+mj-ea"/>
              </a:rPr>
              <a:t>Magic=rand(1,n)</a:t>
            </a:r>
          </a:p>
          <a:p>
            <a:pPr>
              <a:lnSpc>
                <a:spcPct val="130000"/>
              </a:lnSpc>
            </a:pPr>
            <a:r>
              <a:rPr lang="zh-CN" altLang="en-US" sz="2400" dirty="0" smtClean="0">
                <a:latin typeface="+mj-ea"/>
                <a:ea typeface="+mj-ea"/>
              </a:rPr>
              <a:t>采用折半查找：</a:t>
            </a:r>
            <a:r>
              <a:rPr lang="en-US" altLang="zh-CN" sz="2400" dirty="0" smtClean="0">
                <a:latin typeface="+mj-ea"/>
                <a:ea typeface="+mj-ea"/>
              </a:rPr>
              <a:t>magic&lt;n/2</a:t>
            </a:r>
            <a:r>
              <a:rPr lang="zh-CN" altLang="en-US" sz="2400" dirty="0">
                <a:latin typeface="+mj-ea"/>
                <a:ea typeface="+mj-ea"/>
              </a:rPr>
              <a:t>？</a:t>
            </a:r>
            <a:endParaRPr lang="en-US" altLang="zh-CN" sz="2400" dirty="0">
              <a:latin typeface="+mj-ea"/>
              <a:ea typeface="+mj-ea"/>
            </a:endParaRPr>
          </a:p>
          <a:p>
            <a:pPr>
              <a:lnSpc>
                <a:spcPct val="130000"/>
              </a:lnSpc>
            </a:pPr>
            <a:r>
              <a:rPr lang="zh-CN" altLang="en-US" sz="2400" dirty="0">
                <a:latin typeface="+mj-ea"/>
                <a:ea typeface="+mj-ea"/>
              </a:rPr>
              <a:t>根据</a:t>
            </a:r>
            <a:r>
              <a:rPr lang="en-US" altLang="zh-CN" sz="2400" dirty="0">
                <a:latin typeface="+mj-ea"/>
                <a:ea typeface="+mj-ea"/>
              </a:rPr>
              <a:t>yes/or</a:t>
            </a:r>
            <a:r>
              <a:rPr lang="zh-CN" altLang="en-US" sz="2400" dirty="0">
                <a:latin typeface="+mj-ea"/>
                <a:ea typeface="+mj-ea"/>
              </a:rPr>
              <a:t>，确定判断范围是</a:t>
            </a:r>
            <a:r>
              <a:rPr lang="en-US" altLang="zh-CN" sz="2400" dirty="0">
                <a:latin typeface="+mj-ea"/>
                <a:ea typeface="+mj-ea"/>
              </a:rPr>
              <a:t>(1,n/2-1)</a:t>
            </a:r>
            <a:r>
              <a:rPr lang="zh-CN" altLang="en-US" sz="2400" dirty="0">
                <a:latin typeface="+mj-ea"/>
                <a:ea typeface="+mj-ea"/>
              </a:rPr>
              <a:t>或者</a:t>
            </a:r>
            <a:r>
              <a:rPr lang="en-US" altLang="zh-CN" sz="2400" dirty="0">
                <a:latin typeface="+mj-ea"/>
                <a:ea typeface="+mj-ea"/>
              </a:rPr>
              <a:t>(n/2+1,n</a:t>
            </a:r>
            <a:r>
              <a:rPr lang="en-US" altLang="zh-CN" sz="2400" dirty="0" smtClean="0">
                <a:latin typeface="+mj-ea"/>
                <a:ea typeface="+mj-ea"/>
              </a:rPr>
              <a:t>)</a:t>
            </a:r>
            <a:r>
              <a:rPr lang="en-US" altLang="zh-CN" sz="2400" dirty="0" smtClean="0">
                <a:latin typeface="+mj-ea"/>
                <a:ea typeface="+mj-ea"/>
              </a:rPr>
              <a:t>…</a:t>
            </a:r>
            <a:endParaRPr lang="en-US" altLang="zh-CN" sz="2400" dirty="0">
              <a:latin typeface="+mj-ea"/>
              <a:ea typeface="+mj-ea"/>
            </a:endParaRPr>
          </a:p>
          <a:p>
            <a:pPr>
              <a:lnSpc>
                <a:spcPct val="130000"/>
              </a:lnSpc>
            </a:pPr>
            <a:r>
              <a:rPr lang="zh-CN" altLang="en-US" sz="2400" dirty="0">
                <a:latin typeface="+mj-ea"/>
                <a:ea typeface="+mj-ea"/>
              </a:rPr>
              <a:t>所以最多</a:t>
            </a:r>
            <a:r>
              <a:rPr lang="en-US" altLang="zh-CN" sz="2400" dirty="0" smtClean="0">
                <a:latin typeface="+mj-ea"/>
                <a:ea typeface="+mj-ea"/>
              </a:rPr>
              <a:t>log</a:t>
            </a:r>
            <a:r>
              <a:rPr lang="en-US" altLang="zh-CN" sz="2400" baseline="-25000" dirty="0" smtClean="0">
                <a:latin typeface="+mj-ea"/>
                <a:ea typeface="+mj-ea"/>
              </a:rPr>
              <a:t>2</a:t>
            </a:r>
            <a:r>
              <a:rPr lang="en-US" altLang="zh-CN" sz="2400" dirty="0" smtClean="0">
                <a:latin typeface="+mj-ea"/>
                <a:ea typeface="+mj-ea"/>
              </a:rPr>
              <a:t>n=299</a:t>
            </a:r>
            <a:r>
              <a:rPr lang="zh-CN" altLang="en-US" sz="2400" dirty="0">
                <a:latin typeface="+mj-ea"/>
                <a:ea typeface="+mj-ea"/>
              </a:rPr>
              <a:t>次判断，就可以找到这个数</a:t>
            </a:r>
            <a:endParaRPr lang="en-US" altLang="zh-CN" sz="2400" dirty="0">
              <a:latin typeface="+mj-ea"/>
              <a:ea typeface="+mj-ea"/>
            </a:endParaRPr>
          </a:p>
          <a:p>
            <a:pPr>
              <a:lnSpc>
                <a:spcPct val="130000"/>
              </a:lnSpc>
            </a:pPr>
            <a:endParaRPr lang="zh-CN" altLang="en-US" sz="2400" dirty="0">
              <a:latin typeface="+mj-ea"/>
              <a:ea typeface="+mj-ea"/>
            </a:endParaRPr>
          </a:p>
        </p:txBody>
      </p:sp>
    </p:spTree>
    <p:extLst>
      <p:ext uri="{BB962C8B-B14F-4D97-AF65-F5344CB8AC3E}">
        <p14:creationId xmlns:p14="http://schemas.microsoft.com/office/powerpoint/2010/main" val="148669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755576" y="404664"/>
            <a:ext cx="8280920" cy="857250"/>
          </a:xfrm>
          <a:effectLst>
            <a:outerShdw dist="35921" dir="2700000" algn="ctr" rotWithShape="0">
              <a:schemeClr val="bg2"/>
            </a:outerShdw>
          </a:effectLst>
        </p:spPr>
        <p:txBody>
          <a:bodyPr>
            <a:noAutofit/>
          </a:bodyPr>
          <a:lstStyle/>
          <a:p>
            <a:pPr algn="l">
              <a:defRPr/>
            </a:pPr>
            <a:r>
              <a:rPr lang="en-US" altLang="zh-CN" sz="3200" dirty="0">
                <a:solidFill>
                  <a:schemeClr val="accent2"/>
                </a:solidFill>
                <a:latin typeface="黑体" pitchFamily="2" charset="-122"/>
              </a:rPr>
              <a:t>1. </a:t>
            </a:r>
            <a:r>
              <a:rPr lang="zh-CN" altLang="en-US" sz="3200" dirty="0">
                <a:solidFill>
                  <a:schemeClr val="accent2"/>
                </a:solidFill>
                <a:latin typeface="黑体" pitchFamily="2" charset="-122"/>
              </a:rPr>
              <a:t>题目：</a:t>
            </a:r>
            <a:r>
              <a:rPr sz="3200" dirty="0" err="1">
                <a:solidFill>
                  <a:schemeClr val="accent2"/>
                </a:solidFill>
                <a:latin typeface="黑体" pitchFamily="2" charset="-122"/>
              </a:rPr>
              <a:t>在屏幕上模拟显示一个数字式时钟</a:t>
            </a:r>
            <a:r>
              <a:rPr sz="3200" dirty="0"/>
              <a:t>  </a:t>
            </a:r>
          </a:p>
        </p:txBody>
      </p:sp>
      <p:sp>
        <p:nvSpPr>
          <p:cNvPr id="313348" name="Text Box 4">
            <a:hlinkClick r:id="rId2" action="ppaction://hlinkfile"/>
          </p:cNvPr>
          <p:cNvSpPr txBox="1">
            <a:spLocks noChangeArrowheads="1"/>
          </p:cNvSpPr>
          <p:nvPr/>
        </p:nvSpPr>
        <p:spPr bwMode="auto">
          <a:xfrm>
            <a:off x="6300192" y="1969856"/>
            <a:ext cx="2412676" cy="1323439"/>
          </a:xfrm>
          <a:prstGeom prst="rect">
            <a:avLst/>
          </a:prstGeom>
          <a:solidFill>
            <a:srgbClr val="FFCC99"/>
          </a:solidFill>
          <a:ln w="12700">
            <a:noFill/>
            <a:miter lim="800000"/>
            <a:headEnd type="none" w="sm" len="sm"/>
            <a:tailEnd type="none" w="sm" len="sm"/>
          </a:ln>
          <a:effectLst/>
        </p:spPr>
        <p:txBody>
          <a:bodyPr wrap="square">
            <a:spAutoFit/>
          </a:bodyPr>
          <a:lstStyle/>
          <a:p>
            <a:pPr algn="ctr">
              <a:spcBef>
                <a:spcPct val="50000"/>
              </a:spcBef>
              <a:defRPr/>
            </a:pPr>
            <a:r>
              <a:rPr lang="zh-CN" altLang="en-US" sz="3200" dirty="0">
                <a:solidFill>
                  <a:schemeClr val="accent3">
                    <a:lumMod val="50000"/>
                  </a:schemeClr>
                </a:solidFill>
                <a:effectLst>
                  <a:outerShdw blurRad="38100" dist="38100" dir="2700000" algn="tl">
                    <a:srgbClr val="FFFFFF"/>
                  </a:outerShdw>
                </a:effectLst>
                <a:ea typeface="黑体" pitchFamily="49" charset="-122"/>
              </a:rPr>
              <a:t>时：分：秒</a:t>
            </a:r>
            <a:endParaRPr lang="en-US" altLang="zh-CN" sz="3200" dirty="0">
              <a:solidFill>
                <a:schemeClr val="accent3">
                  <a:lumMod val="50000"/>
                </a:schemeClr>
              </a:solidFill>
              <a:effectLst>
                <a:outerShdw blurRad="38100" dist="38100" dir="2700000" algn="tl">
                  <a:srgbClr val="FFFFFF"/>
                </a:outerShdw>
              </a:effectLst>
              <a:ea typeface="黑体" pitchFamily="49" charset="-122"/>
            </a:endParaRPr>
          </a:p>
          <a:p>
            <a:pPr algn="ctr">
              <a:spcBef>
                <a:spcPct val="50000"/>
              </a:spcBef>
              <a:defRPr/>
            </a:pPr>
            <a:r>
              <a:rPr lang="en-US" altLang="zh-CN" sz="3200" dirty="0">
                <a:solidFill>
                  <a:schemeClr val="accent3">
                    <a:lumMod val="50000"/>
                  </a:schemeClr>
                </a:solidFill>
                <a:effectLst>
                  <a:outerShdw blurRad="38100" dist="38100" dir="2700000" algn="tl">
                    <a:srgbClr val="FFFFFF"/>
                  </a:outerShdw>
                </a:effectLst>
                <a:ea typeface="黑体" pitchFamily="49" charset="-122"/>
              </a:rPr>
              <a:t>00</a:t>
            </a:r>
            <a:r>
              <a:rPr lang="zh-CN" altLang="en-US" sz="3200" dirty="0">
                <a:solidFill>
                  <a:schemeClr val="accent3">
                    <a:lumMod val="50000"/>
                  </a:schemeClr>
                </a:solidFill>
                <a:effectLst>
                  <a:outerShdw blurRad="38100" dist="38100" dir="2700000" algn="tl">
                    <a:srgbClr val="FFFFFF"/>
                  </a:outerShdw>
                </a:effectLst>
                <a:ea typeface="黑体" pitchFamily="49" charset="-122"/>
              </a:rPr>
              <a:t>：</a:t>
            </a:r>
            <a:r>
              <a:rPr lang="en-US" altLang="zh-CN" sz="3200" dirty="0">
                <a:solidFill>
                  <a:schemeClr val="accent3">
                    <a:lumMod val="50000"/>
                  </a:schemeClr>
                </a:solidFill>
                <a:effectLst>
                  <a:outerShdw blurRad="38100" dist="38100" dir="2700000" algn="tl">
                    <a:srgbClr val="FFFFFF"/>
                  </a:outerShdw>
                </a:effectLst>
                <a:ea typeface="黑体" pitchFamily="49" charset="-122"/>
              </a:rPr>
              <a:t>01</a:t>
            </a:r>
            <a:r>
              <a:rPr lang="zh-CN" altLang="en-US" sz="3200" dirty="0">
                <a:solidFill>
                  <a:schemeClr val="accent3">
                    <a:lumMod val="50000"/>
                  </a:schemeClr>
                </a:solidFill>
                <a:effectLst>
                  <a:outerShdw blurRad="38100" dist="38100" dir="2700000" algn="tl">
                    <a:srgbClr val="FFFFFF"/>
                  </a:outerShdw>
                </a:effectLst>
                <a:ea typeface="黑体" pitchFamily="49" charset="-122"/>
              </a:rPr>
              <a:t>：</a:t>
            </a:r>
            <a:r>
              <a:rPr lang="en-US" altLang="zh-CN" sz="3200" dirty="0">
                <a:solidFill>
                  <a:schemeClr val="accent3">
                    <a:lumMod val="50000"/>
                  </a:schemeClr>
                </a:solidFill>
                <a:effectLst>
                  <a:outerShdw blurRad="38100" dist="38100" dir="2700000" algn="tl">
                    <a:srgbClr val="FFFFFF"/>
                  </a:outerShdw>
                </a:effectLst>
                <a:ea typeface="黑体" pitchFamily="49" charset="-122"/>
              </a:rPr>
              <a:t>04</a:t>
            </a:r>
            <a:endParaRPr lang="zh-CN" altLang="en-US" sz="3200" dirty="0">
              <a:solidFill>
                <a:schemeClr val="accent3">
                  <a:lumMod val="50000"/>
                </a:schemeClr>
              </a:solidFill>
              <a:effectLst>
                <a:outerShdw blurRad="38100" dist="38100" dir="2700000" algn="tl">
                  <a:srgbClr val="FFFFFF"/>
                </a:outerShdw>
              </a:effectLst>
              <a:ea typeface="黑体" pitchFamily="49" charset="-122"/>
            </a:endParaRPr>
          </a:p>
        </p:txBody>
      </p:sp>
      <p:sp>
        <p:nvSpPr>
          <p:cNvPr id="2" name="文本框 1"/>
          <p:cNvSpPr txBox="1"/>
          <p:nvPr/>
        </p:nvSpPr>
        <p:spPr>
          <a:xfrm>
            <a:off x="755576" y="1772816"/>
            <a:ext cx="5094664" cy="1772793"/>
          </a:xfrm>
          <a:prstGeom prst="rect">
            <a:avLst/>
          </a:prstGeom>
          <a:noFill/>
        </p:spPr>
        <p:txBody>
          <a:bodyPr wrap="none" rtlCol="0">
            <a:spAutoFit/>
          </a:bodyPr>
          <a:lstStyle/>
          <a:p>
            <a:pPr>
              <a:lnSpc>
                <a:spcPct val="130000"/>
              </a:lnSpc>
            </a:pPr>
            <a:r>
              <a:rPr lang="zh-CN" altLang="en-US" sz="2800" b="1" dirty="0">
                <a:latin typeface="Arial" panose="020B0604020202020204" pitchFamily="34" charset="0"/>
                <a:ea typeface="微软雅黑" panose="020B0503020204020204" pitchFamily="34" charset="-122"/>
              </a:rPr>
              <a:t>输入：小时：</a:t>
            </a:r>
            <a:r>
              <a:rPr lang="en-US" altLang="zh-CN" sz="2800" b="1" dirty="0">
                <a:latin typeface="Arial" panose="020B0604020202020204" pitchFamily="34" charset="0"/>
                <a:ea typeface="微软雅黑" panose="020B0503020204020204" pitchFamily="34" charset="-122"/>
              </a:rPr>
              <a:t>0</a:t>
            </a:r>
            <a:r>
              <a:rPr lang="zh-CN" altLang="en-US" sz="2800" b="1" dirty="0">
                <a:latin typeface="Arial" panose="020B0604020202020204" pitchFamily="34" charset="0"/>
                <a:ea typeface="微软雅黑" panose="020B0503020204020204" pitchFamily="34" charset="-122"/>
              </a:rPr>
              <a:t>；分：</a:t>
            </a:r>
            <a:r>
              <a:rPr lang="en-US" altLang="zh-CN" sz="2800" b="1" dirty="0">
                <a:latin typeface="Arial" panose="020B0604020202020204" pitchFamily="34" charset="0"/>
                <a:ea typeface="微软雅黑" panose="020B0503020204020204" pitchFamily="34" charset="-122"/>
              </a:rPr>
              <a:t>0</a:t>
            </a:r>
            <a:r>
              <a:rPr lang="zh-CN" altLang="en-US" sz="2800" b="1" dirty="0">
                <a:latin typeface="Arial" panose="020B0604020202020204" pitchFamily="34" charset="0"/>
                <a:ea typeface="微软雅黑" panose="020B0503020204020204" pitchFamily="34" charset="-122"/>
              </a:rPr>
              <a:t>；秒：</a:t>
            </a:r>
            <a:r>
              <a:rPr lang="en-US" altLang="zh-CN" sz="2800" b="1" dirty="0">
                <a:latin typeface="Arial" panose="020B0604020202020204" pitchFamily="34" charset="0"/>
                <a:ea typeface="微软雅黑" panose="020B0503020204020204" pitchFamily="34" charset="-122"/>
              </a:rPr>
              <a:t>0</a:t>
            </a:r>
          </a:p>
          <a:p>
            <a:pPr>
              <a:lnSpc>
                <a:spcPct val="130000"/>
              </a:lnSpc>
            </a:pPr>
            <a:r>
              <a:rPr lang="zh-CN" altLang="en-US" sz="2800" b="1" dirty="0">
                <a:latin typeface="Arial" panose="020B0604020202020204" pitchFamily="34" charset="0"/>
                <a:ea typeface="微软雅黑" panose="020B0503020204020204" pitchFamily="34" charset="-122"/>
              </a:rPr>
              <a:t>输出：时间</a:t>
            </a:r>
            <a:r>
              <a:rPr lang="zh-CN" altLang="en-US" sz="2800" b="1" dirty="0">
                <a:solidFill>
                  <a:srgbClr val="FF0000"/>
                </a:solidFill>
                <a:latin typeface="Arial" panose="020B0604020202020204" pitchFamily="34" charset="0"/>
                <a:ea typeface="微软雅黑" panose="020B0503020204020204" pitchFamily="34" charset="-122"/>
              </a:rPr>
              <a:t>每秒更新</a:t>
            </a:r>
            <a:r>
              <a:rPr lang="zh-CN" altLang="en-US" sz="2800" b="1" dirty="0">
                <a:latin typeface="Arial" panose="020B0604020202020204" pitchFamily="34" charset="0"/>
                <a:ea typeface="微软雅黑" panose="020B0503020204020204" pitchFamily="34" charset="-122"/>
              </a:rPr>
              <a:t>显示一次</a:t>
            </a:r>
            <a:endParaRPr lang="en-US" altLang="zh-CN" sz="2800" b="1" dirty="0">
              <a:latin typeface="Arial" panose="020B0604020202020204" pitchFamily="34" charset="0"/>
              <a:ea typeface="微软雅黑" panose="020B0503020204020204" pitchFamily="34" charset="-122"/>
            </a:endParaRPr>
          </a:p>
          <a:p>
            <a:pPr>
              <a:lnSpc>
                <a:spcPct val="130000"/>
              </a:lnSpc>
            </a:pPr>
            <a:r>
              <a:rPr lang="zh-CN" altLang="en-US" sz="2800" b="1" dirty="0">
                <a:latin typeface="Arial" panose="020B0604020202020204" pitchFamily="34" charset="0"/>
                <a:ea typeface="微软雅黑" panose="020B0503020204020204" pitchFamily="34" charset="-122"/>
              </a:rPr>
              <a:t>算法：</a:t>
            </a:r>
          </a:p>
        </p:txBody>
      </p:sp>
      <p:sp>
        <p:nvSpPr>
          <p:cNvPr id="3" name="文本框 2"/>
          <p:cNvSpPr txBox="1"/>
          <p:nvPr/>
        </p:nvSpPr>
        <p:spPr>
          <a:xfrm>
            <a:off x="1259632" y="3861048"/>
            <a:ext cx="8136904" cy="2012859"/>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定义一个包含小时，分，秒的变量，并初始化为</a:t>
            </a:r>
            <a:r>
              <a:rPr lang="en-US" altLang="zh-CN" sz="2400" dirty="0">
                <a:latin typeface="Arial" panose="020B0604020202020204" pitchFamily="34" charset="0"/>
                <a:ea typeface="微软雅黑" panose="020B0503020204020204" pitchFamily="34" charset="-122"/>
              </a:rPr>
              <a:t>0</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0</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0</a:t>
            </a:r>
          </a:p>
          <a:p>
            <a:pPr marL="342900" indent="-342900">
              <a:lnSpc>
                <a:spcPct val="130000"/>
              </a:lnSpc>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更新时间：循环语句中，秒加</a:t>
            </a:r>
            <a:r>
              <a:rPr lang="en-US" altLang="zh-CN" sz="2400" dirty="0">
                <a:latin typeface="Arial" panose="020B0604020202020204" pitchFamily="34" charset="0"/>
                <a:ea typeface="微软雅黑" panose="020B0503020204020204" pitchFamily="34" charset="-122"/>
              </a:rPr>
              <a:t>1</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60</a:t>
            </a:r>
            <a:r>
              <a:rPr lang="zh-CN" altLang="en-US" sz="2400" dirty="0">
                <a:latin typeface="Arial" panose="020B0604020202020204" pitchFamily="34" charset="0"/>
                <a:ea typeface="微软雅黑" panose="020B0503020204020204" pitchFamily="34" charset="-122"/>
              </a:rPr>
              <a:t>进制）；分（</a:t>
            </a:r>
            <a:r>
              <a:rPr lang="en-US" altLang="zh-CN" sz="2400" dirty="0">
                <a:latin typeface="Arial" panose="020B0604020202020204" pitchFamily="34" charset="0"/>
                <a:ea typeface="微软雅黑" panose="020B0503020204020204" pitchFamily="34" charset="-122"/>
              </a:rPr>
              <a:t>60</a:t>
            </a:r>
            <a:r>
              <a:rPr lang="zh-CN" altLang="en-US" sz="2400" dirty="0">
                <a:latin typeface="Arial" panose="020B0604020202020204" pitchFamily="34" charset="0"/>
                <a:ea typeface="微软雅黑" panose="020B0503020204020204" pitchFamily="34" charset="-122"/>
              </a:rPr>
              <a:t>进制），小时（</a:t>
            </a:r>
            <a:r>
              <a:rPr lang="en-US" altLang="zh-CN" sz="2400" dirty="0">
                <a:latin typeface="Arial" panose="020B0604020202020204" pitchFamily="34" charset="0"/>
                <a:ea typeface="微软雅黑" panose="020B0503020204020204" pitchFamily="34" charset="-122"/>
              </a:rPr>
              <a:t>12</a:t>
            </a:r>
            <a:r>
              <a:rPr lang="zh-CN" altLang="en-US" sz="2400" dirty="0">
                <a:latin typeface="Arial" panose="020B0604020202020204" pitchFamily="34" charset="0"/>
                <a:ea typeface="微软雅黑" panose="020B0503020204020204" pitchFamily="34" charset="-122"/>
              </a:rPr>
              <a:t>或者</a:t>
            </a:r>
            <a:r>
              <a:rPr lang="en-US" altLang="zh-CN" sz="2400" dirty="0">
                <a:latin typeface="Arial" panose="020B0604020202020204" pitchFamily="34" charset="0"/>
                <a:ea typeface="微软雅黑" panose="020B0503020204020204" pitchFamily="34" charset="-122"/>
              </a:rPr>
              <a:t>24</a:t>
            </a:r>
            <a:r>
              <a:rPr lang="zh-CN" altLang="en-US" sz="2400" dirty="0">
                <a:latin typeface="Arial" panose="020B0604020202020204" pitchFamily="34" charset="0"/>
                <a:ea typeface="微软雅黑" panose="020B0503020204020204" pitchFamily="34" charset="-122"/>
              </a:rPr>
              <a:t>进制）</a:t>
            </a:r>
            <a:endParaRPr lang="en-US" altLang="zh-CN" sz="2400" dirty="0">
              <a:latin typeface="Arial" panose="020B0604020202020204" pitchFamily="34" charset="0"/>
              <a:ea typeface="微软雅黑" panose="020B0503020204020204" pitchFamily="34" charset="-122"/>
            </a:endParaRPr>
          </a:p>
          <a:p>
            <a:pPr marL="342900" indent="-342900">
              <a:lnSpc>
                <a:spcPct val="130000"/>
              </a:lnSpc>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循环语句中要保持每加</a:t>
            </a:r>
            <a:r>
              <a:rPr lang="en-US" altLang="zh-CN" sz="2400" dirty="0">
                <a:latin typeface="Arial" panose="020B0604020202020204" pitchFamily="34" charset="0"/>
                <a:ea typeface="微软雅黑" panose="020B0503020204020204" pitchFamily="34" charset="-122"/>
              </a:rPr>
              <a:t>1</a:t>
            </a:r>
            <a:r>
              <a:rPr lang="zh-CN" altLang="en-US" sz="2400" dirty="0">
                <a:latin typeface="Arial" panose="020B0604020202020204" pitchFamily="34" charset="0"/>
                <a:ea typeface="微软雅黑" panose="020B0503020204020204" pitchFamily="34" charset="-122"/>
              </a:rPr>
              <a:t>秒，暂停执行</a:t>
            </a:r>
            <a:r>
              <a:rPr lang="en-US" altLang="zh-CN" sz="2400" dirty="0">
                <a:latin typeface="Arial" panose="020B0604020202020204" pitchFamily="34" charset="0"/>
                <a:ea typeface="微软雅黑" panose="020B0503020204020204" pitchFamily="34" charset="-122"/>
              </a:rPr>
              <a:t>1</a:t>
            </a:r>
            <a:r>
              <a:rPr lang="zh-CN" altLang="en-US" sz="2400" dirty="0">
                <a:latin typeface="Arial" panose="020B0604020202020204" pitchFamily="34" charset="0"/>
                <a:ea typeface="微软雅黑" panose="020B0503020204020204" pitchFamily="34" charset="-122"/>
              </a:rPr>
              <a:t>秒钟</a:t>
            </a:r>
          </a:p>
        </p:txBody>
      </p:sp>
    </p:spTree>
    <p:extLst>
      <p:ext uri="{BB962C8B-B14F-4D97-AF65-F5344CB8AC3E}">
        <p14:creationId xmlns:p14="http://schemas.microsoft.com/office/powerpoint/2010/main" val="62333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animEffect transition="in" filter="fade">
                                      <p:cBhvr>
                                        <p:cTn id="7" dur="500"/>
                                        <p:tgtEl>
                                          <p:spTgt spid="3133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nimBg="1"/>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pPr/>
              <a:t>18</a:t>
            </a:fld>
            <a:endParaRPr lang="zh-CN" altLang="en-US"/>
          </a:p>
        </p:txBody>
      </p:sp>
      <p:sp>
        <p:nvSpPr>
          <p:cNvPr id="5" name="Rectangle 3"/>
          <p:cNvSpPr>
            <a:spLocks noChangeArrowheads="1"/>
          </p:cNvSpPr>
          <p:nvPr/>
        </p:nvSpPr>
        <p:spPr bwMode="auto">
          <a:xfrm>
            <a:off x="1547812" y="1423066"/>
            <a:ext cx="7272660" cy="4401205"/>
          </a:xfrm>
          <a:prstGeom prst="rect">
            <a:avLst/>
          </a:prstGeom>
          <a:noFill/>
          <a:ln w="9525">
            <a:noFill/>
            <a:miter lim="800000"/>
            <a:headEnd/>
            <a:tailEnd/>
          </a:ln>
          <a:effectLst/>
        </p:spPr>
        <p:txBody>
          <a:bodyPr wrap="square" anchor="ctr">
            <a:spAutoFit/>
          </a:bodyPr>
          <a:lstStyle/>
          <a:p>
            <a:pPr indent="200025">
              <a:defRPr/>
            </a:pPr>
            <a:r>
              <a:rPr lang="zh-CN" altLang="en-US" sz="2800" dirty="0">
                <a:latin typeface="Courier New" pitchFamily="49" charset="0"/>
                <a:ea typeface="隶书" pitchFamily="49" charset="-122"/>
              </a:rPr>
              <a:t>定义一个时钟结构体类型：</a:t>
            </a:r>
          </a:p>
          <a:p>
            <a:pPr indent="200025">
              <a:defRPr/>
            </a:pPr>
            <a:r>
              <a:rPr lang="en-US" altLang="zh-CN" sz="2800" b="1" dirty="0" err="1">
                <a:solidFill>
                  <a:schemeClr val="accent2"/>
                </a:solidFill>
                <a:latin typeface="Courier New" pitchFamily="49" charset="0"/>
                <a:ea typeface="黑体" pitchFamily="49" charset="-122"/>
              </a:rPr>
              <a:t>struct</a:t>
            </a:r>
            <a:r>
              <a:rPr lang="en-US" altLang="zh-CN" sz="2800" b="1" dirty="0">
                <a:latin typeface="Courier New" pitchFamily="49" charset="0"/>
                <a:ea typeface="黑体" pitchFamily="49" charset="-122"/>
              </a:rPr>
              <a:t> clock</a:t>
            </a:r>
          </a:p>
          <a:p>
            <a:pPr indent="200025">
              <a:defRPr/>
            </a:pPr>
            <a:r>
              <a:rPr lang="en-US" altLang="zh-CN" sz="2800" b="1" dirty="0">
                <a:latin typeface="Courier New" pitchFamily="49" charset="0"/>
                <a:ea typeface="黑体" pitchFamily="49" charset="-122"/>
              </a:rPr>
              <a:t>{</a:t>
            </a:r>
          </a:p>
          <a:p>
            <a:pPr indent="200025">
              <a:defRPr/>
            </a:pPr>
            <a:r>
              <a:rPr lang="en-US" altLang="zh-CN" sz="2800" b="1" dirty="0">
                <a:latin typeface="Courier New" pitchFamily="49" charset="0"/>
                <a:ea typeface="黑体" pitchFamily="49" charset="-122"/>
              </a:rPr>
              <a:t>    </a:t>
            </a:r>
            <a:r>
              <a:rPr lang="en-US" altLang="zh-CN" sz="2800" b="1" dirty="0" err="1">
                <a:solidFill>
                  <a:schemeClr val="accent2"/>
                </a:solidFill>
                <a:latin typeface="Courier New" pitchFamily="49" charset="0"/>
                <a:ea typeface="黑体" pitchFamily="49" charset="-122"/>
              </a:rPr>
              <a:t>int</a:t>
            </a:r>
            <a:r>
              <a:rPr lang="en-US" altLang="zh-CN" sz="2800" b="1" dirty="0">
                <a:latin typeface="Courier New" pitchFamily="49" charset="0"/>
                <a:ea typeface="黑体" pitchFamily="49" charset="-122"/>
              </a:rPr>
              <a:t> hour;</a:t>
            </a:r>
          </a:p>
          <a:p>
            <a:pPr indent="200025">
              <a:defRPr/>
            </a:pPr>
            <a:r>
              <a:rPr lang="en-US" altLang="zh-CN" sz="2800" b="1" dirty="0">
                <a:latin typeface="Courier New" pitchFamily="49" charset="0"/>
                <a:ea typeface="黑体" pitchFamily="49" charset="-122"/>
              </a:rPr>
              <a:t>    </a:t>
            </a:r>
            <a:r>
              <a:rPr lang="en-US" altLang="zh-CN" sz="2800" b="1" dirty="0" err="1">
                <a:solidFill>
                  <a:schemeClr val="accent2"/>
                </a:solidFill>
                <a:latin typeface="Courier New" pitchFamily="49" charset="0"/>
                <a:ea typeface="黑体" pitchFamily="49" charset="-122"/>
              </a:rPr>
              <a:t>int</a:t>
            </a:r>
            <a:r>
              <a:rPr lang="en-US" altLang="zh-CN" sz="2800" b="1" dirty="0">
                <a:latin typeface="Courier New" pitchFamily="49" charset="0"/>
                <a:ea typeface="黑体" pitchFamily="49" charset="-122"/>
              </a:rPr>
              <a:t> minute;</a:t>
            </a:r>
          </a:p>
          <a:p>
            <a:pPr indent="200025">
              <a:defRPr/>
            </a:pPr>
            <a:r>
              <a:rPr lang="en-US" altLang="zh-CN" sz="2800" b="1" dirty="0">
                <a:latin typeface="Courier New" pitchFamily="49" charset="0"/>
                <a:ea typeface="黑体" pitchFamily="49" charset="-122"/>
              </a:rPr>
              <a:t>    </a:t>
            </a:r>
            <a:r>
              <a:rPr lang="en-US" altLang="zh-CN" sz="2800" b="1" dirty="0" err="1">
                <a:solidFill>
                  <a:schemeClr val="accent2"/>
                </a:solidFill>
                <a:latin typeface="Courier New" pitchFamily="49" charset="0"/>
                <a:ea typeface="黑体" pitchFamily="49" charset="-122"/>
              </a:rPr>
              <a:t>int</a:t>
            </a:r>
            <a:r>
              <a:rPr lang="en-US" altLang="zh-CN" sz="2800" b="1" dirty="0">
                <a:latin typeface="Courier New" pitchFamily="49" charset="0"/>
                <a:ea typeface="黑体" pitchFamily="49" charset="-122"/>
              </a:rPr>
              <a:t> second;</a:t>
            </a:r>
          </a:p>
          <a:p>
            <a:pPr indent="200025">
              <a:defRPr/>
            </a:pPr>
            <a:r>
              <a:rPr lang="en-US" altLang="zh-CN" sz="2800" b="1" dirty="0">
                <a:latin typeface="Courier New" pitchFamily="49" charset="0"/>
                <a:ea typeface="黑体" pitchFamily="49" charset="-122"/>
              </a:rPr>
              <a:t>};</a:t>
            </a:r>
          </a:p>
          <a:p>
            <a:pPr indent="200025">
              <a:defRPr/>
            </a:pPr>
            <a:endParaRPr lang="en-US" altLang="zh-CN" sz="2800" dirty="0">
              <a:latin typeface="Courier New" pitchFamily="49" charset="0"/>
              <a:ea typeface="黑体" pitchFamily="49" charset="-122"/>
            </a:endParaRPr>
          </a:p>
          <a:p>
            <a:pPr indent="200025">
              <a:defRPr/>
            </a:pPr>
            <a:r>
              <a:rPr lang="en-US" altLang="zh-CN" sz="2800" dirty="0" err="1">
                <a:solidFill>
                  <a:schemeClr val="accent2"/>
                </a:solidFill>
                <a:latin typeface="Courier New" pitchFamily="49" charset="0"/>
                <a:ea typeface="黑体" pitchFamily="49" charset="-122"/>
              </a:rPr>
              <a:t>typedef</a:t>
            </a:r>
            <a:r>
              <a:rPr lang="en-US" altLang="zh-CN" sz="2800" dirty="0">
                <a:latin typeface="Courier New" pitchFamily="49" charset="0"/>
                <a:ea typeface="黑体" pitchFamily="49" charset="-122"/>
              </a:rPr>
              <a:t> </a:t>
            </a:r>
            <a:r>
              <a:rPr lang="en-US" altLang="zh-CN" sz="2800" dirty="0" err="1">
                <a:solidFill>
                  <a:schemeClr val="accent2"/>
                </a:solidFill>
                <a:latin typeface="Courier New" pitchFamily="49" charset="0"/>
                <a:ea typeface="黑体" pitchFamily="49" charset="-122"/>
              </a:rPr>
              <a:t>struct</a:t>
            </a:r>
            <a:r>
              <a:rPr lang="en-US" altLang="zh-CN" sz="2800" dirty="0">
                <a:latin typeface="Courier New" pitchFamily="49" charset="0"/>
                <a:ea typeface="黑体" pitchFamily="49" charset="-122"/>
              </a:rPr>
              <a:t> clock </a:t>
            </a:r>
            <a:r>
              <a:rPr lang="en-US" altLang="zh-CN" sz="2800" dirty="0" err="1">
                <a:latin typeface="Courier New" pitchFamily="49" charset="0"/>
                <a:ea typeface="黑体" pitchFamily="49" charset="-122"/>
              </a:rPr>
              <a:t>CLOCK</a:t>
            </a:r>
            <a:r>
              <a:rPr lang="en-US" altLang="zh-CN" sz="2800" dirty="0">
                <a:latin typeface="Courier New" pitchFamily="49" charset="0"/>
                <a:ea typeface="黑体" pitchFamily="49" charset="-122"/>
              </a:rPr>
              <a:t>;</a:t>
            </a:r>
          </a:p>
          <a:p>
            <a:pPr indent="200025">
              <a:defRPr/>
            </a:pPr>
            <a:r>
              <a:rPr lang="zh-CN" altLang="en-US" sz="2800" dirty="0" smtClean="0">
                <a:ea typeface="黑体" pitchFamily="49" charset="-122"/>
              </a:rPr>
              <a:t>编程</a:t>
            </a:r>
            <a:r>
              <a:rPr lang="zh-CN" altLang="en-US" sz="2800" dirty="0">
                <a:ea typeface="黑体" pitchFamily="49" charset="-122"/>
              </a:rPr>
              <a:t>实现将时钟模拟显示在屏幕上。</a:t>
            </a:r>
            <a:endParaRPr lang="en-US" altLang="zh-CN" sz="2800" dirty="0">
              <a:effectLst>
                <a:outerShdw blurRad="38100" dist="38100" dir="2700000" algn="tl">
                  <a:srgbClr val="C0C0C0"/>
                </a:outerShdw>
              </a:effectLst>
              <a:ea typeface="黑体" pitchFamily="49" charset="-122"/>
            </a:endParaRPr>
          </a:p>
        </p:txBody>
      </p:sp>
      <p:sp>
        <p:nvSpPr>
          <p:cNvPr id="6" name="Text Box 4">
            <a:hlinkClick r:id="rId2" action="ppaction://hlinkfile"/>
          </p:cNvPr>
          <p:cNvSpPr txBox="1">
            <a:spLocks noChangeArrowheads="1"/>
          </p:cNvSpPr>
          <p:nvPr/>
        </p:nvSpPr>
        <p:spPr bwMode="auto">
          <a:xfrm>
            <a:off x="5975748" y="2362291"/>
            <a:ext cx="2412676" cy="1323439"/>
          </a:xfrm>
          <a:prstGeom prst="rect">
            <a:avLst/>
          </a:prstGeom>
          <a:solidFill>
            <a:srgbClr val="FFCC99"/>
          </a:solidFill>
          <a:ln w="12700">
            <a:noFill/>
            <a:miter lim="800000"/>
            <a:headEnd type="none" w="sm" len="sm"/>
            <a:tailEnd type="none" w="sm" len="sm"/>
          </a:ln>
          <a:effectLst/>
        </p:spPr>
        <p:txBody>
          <a:bodyPr wrap="square">
            <a:spAutoFit/>
          </a:bodyPr>
          <a:lstStyle/>
          <a:p>
            <a:pPr algn="ctr">
              <a:spcBef>
                <a:spcPct val="50000"/>
              </a:spcBef>
              <a:defRPr/>
            </a:pPr>
            <a:r>
              <a:rPr lang="zh-CN" altLang="en-US" sz="3200" dirty="0">
                <a:solidFill>
                  <a:schemeClr val="accent3">
                    <a:lumMod val="50000"/>
                  </a:schemeClr>
                </a:solidFill>
                <a:effectLst>
                  <a:outerShdw blurRad="38100" dist="38100" dir="2700000" algn="tl">
                    <a:srgbClr val="FFFFFF"/>
                  </a:outerShdw>
                </a:effectLst>
                <a:ea typeface="黑体" pitchFamily="49" charset="-122"/>
              </a:rPr>
              <a:t>时：分：秒</a:t>
            </a:r>
            <a:endParaRPr lang="en-US" altLang="zh-CN" sz="3200" dirty="0">
              <a:solidFill>
                <a:schemeClr val="accent3">
                  <a:lumMod val="50000"/>
                </a:schemeClr>
              </a:solidFill>
              <a:effectLst>
                <a:outerShdw blurRad="38100" dist="38100" dir="2700000" algn="tl">
                  <a:srgbClr val="FFFFFF"/>
                </a:outerShdw>
              </a:effectLst>
              <a:ea typeface="黑体" pitchFamily="49" charset="-122"/>
            </a:endParaRPr>
          </a:p>
          <a:p>
            <a:pPr algn="ctr">
              <a:spcBef>
                <a:spcPct val="50000"/>
              </a:spcBef>
              <a:defRPr/>
            </a:pPr>
            <a:r>
              <a:rPr lang="en-US" altLang="zh-CN" sz="3200" dirty="0">
                <a:solidFill>
                  <a:srgbClr val="FF0000"/>
                </a:solidFill>
                <a:effectLst>
                  <a:outerShdw blurRad="38100" dist="38100" dir="2700000" algn="tl">
                    <a:srgbClr val="FFFFFF"/>
                  </a:outerShdw>
                </a:effectLst>
                <a:ea typeface="黑体" pitchFamily="49" charset="-122"/>
              </a:rPr>
              <a:t>00</a:t>
            </a:r>
            <a:r>
              <a:rPr lang="zh-CN" altLang="en-US" sz="3200" dirty="0">
                <a:solidFill>
                  <a:srgbClr val="FF0000"/>
                </a:solidFill>
                <a:effectLst>
                  <a:outerShdw blurRad="38100" dist="38100" dir="2700000" algn="tl">
                    <a:srgbClr val="FFFFFF"/>
                  </a:outerShdw>
                </a:effectLst>
                <a:ea typeface="黑体" pitchFamily="49" charset="-122"/>
              </a:rPr>
              <a:t>：</a:t>
            </a:r>
            <a:r>
              <a:rPr lang="en-US" altLang="zh-CN" sz="3200" dirty="0">
                <a:solidFill>
                  <a:srgbClr val="FF0000"/>
                </a:solidFill>
                <a:effectLst>
                  <a:outerShdw blurRad="38100" dist="38100" dir="2700000" algn="tl">
                    <a:srgbClr val="FFFFFF"/>
                  </a:outerShdw>
                </a:effectLst>
                <a:ea typeface="黑体" pitchFamily="49" charset="-122"/>
              </a:rPr>
              <a:t>01</a:t>
            </a:r>
            <a:r>
              <a:rPr lang="zh-CN" altLang="en-US" sz="3200" dirty="0">
                <a:solidFill>
                  <a:srgbClr val="FF0000"/>
                </a:solidFill>
                <a:effectLst>
                  <a:outerShdw blurRad="38100" dist="38100" dir="2700000" algn="tl">
                    <a:srgbClr val="FFFFFF"/>
                  </a:outerShdw>
                </a:effectLst>
                <a:ea typeface="黑体" pitchFamily="49" charset="-122"/>
              </a:rPr>
              <a:t>：</a:t>
            </a:r>
            <a:r>
              <a:rPr lang="en-US" altLang="zh-CN" sz="3200" dirty="0">
                <a:solidFill>
                  <a:srgbClr val="FF0000"/>
                </a:solidFill>
                <a:effectLst>
                  <a:outerShdw blurRad="38100" dist="38100" dir="2700000" algn="tl">
                    <a:srgbClr val="FFFFFF"/>
                  </a:outerShdw>
                </a:effectLst>
                <a:ea typeface="黑体" pitchFamily="49" charset="-122"/>
              </a:rPr>
              <a:t>04</a:t>
            </a:r>
            <a:endParaRPr lang="zh-CN" altLang="en-US" sz="3200" dirty="0">
              <a:solidFill>
                <a:srgbClr val="FF0000"/>
              </a:solidFill>
              <a:effectLst>
                <a:outerShdw blurRad="38100" dist="38100" dir="2700000" algn="tl">
                  <a:srgbClr val="FFFFFF"/>
                </a:outerShdw>
              </a:effectLst>
              <a:ea typeface="黑体" pitchFamily="49" charset="-122"/>
            </a:endParaRPr>
          </a:p>
        </p:txBody>
      </p:sp>
    </p:spTree>
    <p:extLst>
      <p:ext uri="{BB962C8B-B14F-4D97-AF65-F5344CB8AC3E}">
        <p14:creationId xmlns:p14="http://schemas.microsoft.com/office/powerpoint/2010/main" val="2288102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179513" y="94851"/>
            <a:ext cx="3960292" cy="6740307"/>
          </a:xfrm>
          <a:prstGeom prst="rect">
            <a:avLst/>
          </a:prstGeom>
          <a:noFill/>
          <a:ln w="9525">
            <a:solidFill>
              <a:schemeClr val="accent1"/>
            </a:solidFill>
            <a:miter lim="800000"/>
            <a:headEnd/>
            <a:tailEnd/>
          </a:ln>
          <a:effectLst/>
        </p:spPr>
        <p:txBody>
          <a:bodyPr wrap="square" anchor="ctr">
            <a:spAutoFit/>
          </a:bodyPr>
          <a:lstStyle/>
          <a:p>
            <a:r>
              <a:rPr lang="en-US" altLang="zh-CN" sz="2400" dirty="0"/>
              <a:t>#include&lt;</a:t>
            </a:r>
            <a:r>
              <a:rPr lang="en-US" altLang="zh-CN" sz="2400" dirty="0" err="1"/>
              <a:t>stdio.h</a:t>
            </a:r>
            <a:r>
              <a:rPr lang="en-US" altLang="zh-CN" sz="2400" dirty="0"/>
              <a:t>&gt;</a:t>
            </a:r>
          </a:p>
          <a:p>
            <a:r>
              <a:rPr lang="en-US" altLang="zh-CN" sz="2400" dirty="0"/>
              <a:t>#include&lt;</a:t>
            </a:r>
            <a:r>
              <a:rPr lang="en-US" altLang="zh-CN" sz="2400" dirty="0" err="1"/>
              <a:t>windows.h</a:t>
            </a:r>
            <a:r>
              <a:rPr lang="en-US" altLang="zh-CN" sz="2400" dirty="0"/>
              <a:t>&gt;</a:t>
            </a:r>
          </a:p>
          <a:p>
            <a:r>
              <a:rPr lang="en-US" altLang="zh-CN" sz="2400" dirty="0" err="1"/>
              <a:t>struct</a:t>
            </a:r>
            <a:r>
              <a:rPr lang="en-US" altLang="zh-CN" sz="2400" dirty="0"/>
              <a:t> clock</a:t>
            </a:r>
          </a:p>
          <a:p>
            <a:r>
              <a:rPr lang="en-US" altLang="zh-CN" sz="2400" dirty="0"/>
              <a:t>{</a:t>
            </a:r>
          </a:p>
          <a:p>
            <a:r>
              <a:rPr lang="en-US" altLang="zh-CN" sz="2400" dirty="0"/>
              <a:t>    </a:t>
            </a:r>
            <a:r>
              <a:rPr lang="en-US" altLang="zh-CN" sz="2400" dirty="0" err="1"/>
              <a:t>int</a:t>
            </a:r>
            <a:r>
              <a:rPr lang="en-US" altLang="zh-CN" sz="2400" dirty="0"/>
              <a:t> hour;</a:t>
            </a:r>
          </a:p>
          <a:p>
            <a:r>
              <a:rPr lang="en-US" altLang="zh-CN" sz="2400" dirty="0"/>
              <a:t>    </a:t>
            </a:r>
            <a:r>
              <a:rPr lang="en-US" altLang="zh-CN" sz="2400" dirty="0" err="1"/>
              <a:t>int</a:t>
            </a:r>
            <a:r>
              <a:rPr lang="en-US" altLang="zh-CN" sz="2400" dirty="0"/>
              <a:t> minute;</a:t>
            </a:r>
          </a:p>
          <a:p>
            <a:r>
              <a:rPr lang="en-US" altLang="zh-CN" sz="2400" dirty="0"/>
              <a:t>    </a:t>
            </a:r>
            <a:r>
              <a:rPr lang="en-US" altLang="zh-CN" sz="2400" dirty="0" err="1"/>
              <a:t>int</a:t>
            </a:r>
            <a:r>
              <a:rPr lang="en-US" altLang="zh-CN" sz="2400" dirty="0"/>
              <a:t> second;</a:t>
            </a:r>
          </a:p>
          <a:p>
            <a:r>
              <a:rPr lang="en-US" altLang="zh-CN" sz="2400" dirty="0"/>
              <a:t>};</a:t>
            </a:r>
          </a:p>
          <a:p>
            <a:endParaRPr lang="zh-CN" altLang="en-US" sz="2400" dirty="0"/>
          </a:p>
          <a:p>
            <a:r>
              <a:rPr lang="en-US" altLang="zh-CN" sz="2400" dirty="0" err="1"/>
              <a:t>typedef</a:t>
            </a:r>
            <a:r>
              <a:rPr lang="en-US" altLang="zh-CN" sz="2400" dirty="0"/>
              <a:t> </a:t>
            </a:r>
            <a:r>
              <a:rPr lang="en-US" altLang="zh-CN" sz="2400" dirty="0" err="1"/>
              <a:t>struct</a:t>
            </a:r>
            <a:r>
              <a:rPr lang="en-US" altLang="zh-CN" sz="2400" dirty="0"/>
              <a:t> clock </a:t>
            </a:r>
            <a:r>
              <a:rPr lang="en-US" altLang="zh-CN" sz="2400" dirty="0" err="1"/>
              <a:t>CLOCK</a:t>
            </a:r>
            <a:r>
              <a:rPr lang="en-US" altLang="zh-CN" sz="2400" dirty="0"/>
              <a:t>;</a:t>
            </a:r>
          </a:p>
          <a:p>
            <a:endParaRPr lang="zh-CN" altLang="en-US" sz="2400" dirty="0"/>
          </a:p>
          <a:p>
            <a:r>
              <a:rPr lang="en-US" altLang="zh-CN" sz="2400" dirty="0" err="1"/>
              <a:t>int</a:t>
            </a:r>
            <a:r>
              <a:rPr lang="en-US" altLang="zh-CN" sz="2400" dirty="0"/>
              <a:t> main()</a:t>
            </a:r>
          </a:p>
          <a:p>
            <a:r>
              <a:rPr lang="en-US" altLang="zh-CN" sz="2400" dirty="0"/>
              <a:t>{</a:t>
            </a:r>
          </a:p>
          <a:p>
            <a:r>
              <a:rPr lang="en-US" altLang="zh-CN" sz="2400" dirty="0"/>
              <a:t>	CLOCK t={0,0,0};</a:t>
            </a:r>
          </a:p>
          <a:p>
            <a:r>
              <a:rPr lang="en-US" altLang="zh-CN" sz="2400" dirty="0"/>
              <a:t>	</a:t>
            </a:r>
            <a:r>
              <a:rPr lang="en-US" altLang="zh-CN" sz="2400" dirty="0" err="1"/>
              <a:t>int</a:t>
            </a:r>
            <a:r>
              <a:rPr lang="en-US" altLang="zh-CN" sz="2400" dirty="0"/>
              <a:t> n=100,i=0;</a:t>
            </a:r>
          </a:p>
          <a:p>
            <a:r>
              <a:rPr lang="en-US" altLang="zh-CN" sz="2400" dirty="0"/>
              <a:t>	char c;</a:t>
            </a:r>
          </a:p>
          <a:p>
            <a:endParaRPr lang="en-US" altLang="zh-CN" sz="2400" dirty="0">
              <a:effectLst>
                <a:outerShdw blurRad="38100" dist="38100" dir="2700000" algn="tl">
                  <a:srgbClr val="C0C0C0"/>
                </a:outerShdw>
              </a:effectLst>
              <a:latin typeface="Courier New" pitchFamily="49" charset="0"/>
              <a:ea typeface="黑体" pitchFamily="49" charset="-122"/>
            </a:endParaRPr>
          </a:p>
        </p:txBody>
      </p:sp>
      <p:sp>
        <p:nvSpPr>
          <p:cNvPr id="314371" name="Rectangle 3"/>
          <p:cNvSpPr>
            <a:spLocks noChangeArrowheads="1"/>
          </p:cNvSpPr>
          <p:nvPr/>
        </p:nvSpPr>
        <p:spPr bwMode="auto">
          <a:xfrm>
            <a:off x="4199336" y="76562"/>
            <a:ext cx="4944664" cy="6740307"/>
          </a:xfrm>
          <a:prstGeom prst="rect">
            <a:avLst/>
          </a:prstGeom>
          <a:noFill/>
          <a:ln w="9525">
            <a:solidFill>
              <a:schemeClr val="accent1"/>
            </a:solidFill>
            <a:miter lim="800000"/>
            <a:headEnd/>
            <a:tailEnd/>
          </a:ln>
          <a:effectLst/>
        </p:spPr>
        <p:txBody>
          <a:bodyPr wrap="square" anchor="ctr">
            <a:spAutoFit/>
          </a:bodyPr>
          <a:lstStyle/>
          <a:p>
            <a:r>
              <a:rPr lang="en-US" altLang="zh-CN" sz="2400" dirty="0"/>
              <a:t>while(++</a:t>
            </a:r>
            <a:r>
              <a:rPr lang="en-US" altLang="zh-CN" sz="2400" dirty="0" err="1"/>
              <a:t>i</a:t>
            </a:r>
            <a:r>
              <a:rPr lang="en-US" altLang="zh-CN" sz="2400" dirty="0"/>
              <a:t>&lt;n)</a:t>
            </a:r>
          </a:p>
          <a:p>
            <a:r>
              <a:rPr lang="en-US" altLang="zh-CN" sz="2400" dirty="0"/>
              <a:t>{</a:t>
            </a:r>
          </a:p>
          <a:p>
            <a:r>
              <a:rPr lang="en-US" altLang="zh-CN" sz="2400" dirty="0"/>
              <a:t>	</a:t>
            </a:r>
            <a:r>
              <a:rPr lang="en-US" altLang="zh-CN" sz="2400" dirty="0" err="1"/>
              <a:t>t.second</a:t>
            </a:r>
            <a:r>
              <a:rPr lang="en-US" altLang="zh-CN" sz="2400" dirty="0"/>
              <a:t>++;</a:t>
            </a:r>
          </a:p>
          <a:p>
            <a:r>
              <a:rPr lang="en-US" altLang="zh-CN" sz="2400" dirty="0"/>
              <a:t>	if (</a:t>
            </a:r>
            <a:r>
              <a:rPr lang="en-US" altLang="zh-CN" sz="2400" dirty="0" err="1"/>
              <a:t>t.second</a:t>
            </a:r>
            <a:r>
              <a:rPr lang="en-US" altLang="zh-CN" sz="2400" dirty="0"/>
              <a:t> &gt;= 60){ </a:t>
            </a:r>
          </a:p>
          <a:p>
            <a:r>
              <a:rPr lang="en-US" altLang="zh-CN" sz="2400" dirty="0"/>
              <a:t>		</a:t>
            </a:r>
            <a:r>
              <a:rPr lang="en-US" altLang="zh-CN" sz="2400" dirty="0" err="1"/>
              <a:t>t.second</a:t>
            </a:r>
            <a:r>
              <a:rPr lang="en-US" altLang="zh-CN" sz="2400" dirty="0"/>
              <a:t> = 0;</a:t>
            </a:r>
          </a:p>
          <a:p>
            <a:r>
              <a:rPr lang="en-US" altLang="zh-CN" sz="2400" dirty="0"/>
              <a:t>		</a:t>
            </a:r>
            <a:r>
              <a:rPr lang="en-US" altLang="zh-CN" sz="2400" dirty="0" err="1"/>
              <a:t>t.minute</a:t>
            </a:r>
            <a:r>
              <a:rPr lang="en-US" altLang="zh-CN" sz="2400" dirty="0"/>
              <a:t>++;</a:t>
            </a:r>
          </a:p>
          <a:p>
            <a:r>
              <a:rPr lang="zh-CN" altLang="en-US" sz="2400" dirty="0"/>
              <a:t>	</a:t>
            </a:r>
            <a:r>
              <a:rPr lang="en-US" altLang="zh-CN" sz="2400" dirty="0"/>
              <a:t>} </a:t>
            </a:r>
          </a:p>
          <a:p>
            <a:r>
              <a:rPr lang="en-US" altLang="zh-CN" sz="2400" dirty="0"/>
              <a:t>	if (</a:t>
            </a:r>
            <a:r>
              <a:rPr lang="en-US" altLang="zh-CN" sz="2400" dirty="0" err="1"/>
              <a:t>t.minute</a:t>
            </a:r>
            <a:r>
              <a:rPr lang="en-US" altLang="zh-CN" sz="2400" dirty="0"/>
              <a:t> &gt;= 60) {</a:t>
            </a:r>
          </a:p>
          <a:p>
            <a:r>
              <a:rPr lang="en-US" altLang="zh-CN" sz="2400" dirty="0"/>
              <a:t>		</a:t>
            </a:r>
            <a:r>
              <a:rPr lang="en-US" altLang="zh-CN" sz="2400" dirty="0" err="1"/>
              <a:t>t.minute</a:t>
            </a:r>
            <a:r>
              <a:rPr lang="en-US" altLang="zh-CN" sz="2400" dirty="0"/>
              <a:t> = 0;</a:t>
            </a:r>
          </a:p>
          <a:p>
            <a:r>
              <a:rPr lang="en-US" altLang="zh-CN" sz="2400" dirty="0"/>
              <a:t>		</a:t>
            </a:r>
            <a:r>
              <a:rPr lang="en-US" altLang="zh-CN" sz="2400" dirty="0" err="1"/>
              <a:t>t.hour</a:t>
            </a:r>
            <a:r>
              <a:rPr lang="en-US" altLang="zh-CN" sz="2400" dirty="0"/>
              <a:t>++;</a:t>
            </a:r>
          </a:p>
          <a:p>
            <a:r>
              <a:rPr lang="zh-CN" altLang="en-US" sz="2400" dirty="0"/>
              <a:t>	</a:t>
            </a:r>
            <a:r>
              <a:rPr lang="en-US" altLang="zh-CN" sz="2400" dirty="0"/>
              <a:t>}</a:t>
            </a:r>
          </a:p>
          <a:p>
            <a:r>
              <a:rPr lang="en-US" altLang="zh-CN" sz="2400" dirty="0"/>
              <a:t>	if (</a:t>
            </a:r>
            <a:r>
              <a:rPr lang="en-US" altLang="zh-CN" sz="2400" dirty="0" err="1"/>
              <a:t>t.hour</a:t>
            </a:r>
            <a:r>
              <a:rPr lang="en-US" altLang="zh-CN" sz="2400" dirty="0"/>
              <a:t> &gt;= 24) </a:t>
            </a:r>
          </a:p>
          <a:p>
            <a:r>
              <a:rPr lang="en-US" altLang="zh-CN" sz="2400" dirty="0"/>
              <a:t>		</a:t>
            </a:r>
            <a:r>
              <a:rPr lang="en-US" altLang="zh-CN" sz="2400" dirty="0" err="1"/>
              <a:t>t.hour</a:t>
            </a:r>
            <a:r>
              <a:rPr lang="en-US" altLang="zh-CN" sz="2400" dirty="0"/>
              <a:t> = 0;</a:t>
            </a:r>
          </a:p>
          <a:p>
            <a:r>
              <a:rPr lang="en-US" altLang="zh-CN" sz="2400" dirty="0"/>
              <a:t>	</a:t>
            </a:r>
            <a:r>
              <a:rPr lang="en-US" altLang="zh-CN" sz="2400" dirty="0" err="1"/>
              <a:t>printf</a:t>
            </a:r>
            <a:r>
              <a:rPr lang="en-US" altLang="zh-CN" sz="2400" dirty="0"/>
              <a:t>("%2d:%2d:%2d</a:t>
            </a:r>
            <a:r>
              <a:rPr lang="en-US" altLang="zh-CN" sz="2400" b="1" dirty="0">
                <a:solidFill>
                  <a:srgbClr val="FF0000"/>
                </a:solidFill>
              </a:rPr>
              <a:t>\r</a:t>
            </a:r>
            <a:r>
              <a:rPr lang="en-US" altLang="zh-CN" sz="2400" dirty="0"/>
              <a:t>",</a:t>
            </a:r>
          </a:p>
          <a:p>
            <a:r>
              <a:rPr lang="en-US" altLang="zh-CN" sz="2400" dirty="0" err="1"/>
              <a:t>t.hour</a:t>
            </a:r>
            <a:r>
              <a:rPr lang="en-US" altLang="zh-CN" sz="2400" dirty="0"/>
              <a:t>, </a:t>
            </a:r>
            <a:r>
              <a:rPr lang="en-US" altLang="zh-CN" sz="2400" dirty="0" err="1"/>
              <a:t>t.minute</a:t>
            </a:r>
            <a:r>
              <a:rPr lang="en-US" altLang="zh-CN" sz="2400" dirty="0"/>
              <a:t>, </a:t>
            </a:r>
            <a:r>
              <a:rPr lang="en-US" altLang="zh-CN" sz="2400" dirty="0" err="1"/>
              <a:t>t.second</a:t>
            </a:r>
            <a:r>
              <a:rPr lang="en-US" altLang="zh-CN" sz="2400" dirty="0"/>
              <a:t>);</a:t>
            </a:r>
          </a:p>
          <a:p>
            <a:r>
              <a:rPr lang="en-US" altLang="zh-CN" sz="2400" dirty="0"/>
              <a:t>		</a:t>
            </a:r>
            <a:r>
              <a:rPr lang="en-US" altLang="zh-CN" sz="2400" dirty="0">
                <a:solidFill>
                  <a:srgbClr val="FF0000"/>
                </a:solidFill>
              </a:rPr>
              <a:t>Sleep(1000)</a:t>
            </a:r>
            <a:r>
              <a:rPr lang="en-US" altLang="zh-CN" sz="2400" dirty="0"/>
              <a:t>;</a:t>
            </a:r>
          </a:p>
          <a:p>
            <a:r>
              <a:rPr lang="zh-CN" altLang="en-US" sz="2400" dirty="0"/>
              <a:t>	</a:t>
            </a:r>
            <a:r>
              <a:rPr lang="en-US" altLang="zh-CN" sz="2400" dirty="0"/>
              <a:t>}</a:t>
            </a:r>
            <a:endParaRPr lang="zh-CN" altLang="en-US" sz="2400" dirty="0"/>
          </a:p>
          <a:p>
            <a:r>
              <a:rPr lang="en-US" altLang="zh-CN" sz="2400" dirty="0"/>
              <a:t>}</a:t>
            </a:r>
            <a:endParaRPr lang="en-US" altLang="zh-CN" sz="2400" dirty="0">
              <a:effectLst>
                <a:outerShdw blurRad="38100" dist="38100" dir="2700000" algn="tl">
                  <a:srgbClr val="C0C0C0"/>
                </a:outerShdw>
              </a:effectLst>
              <a:latin typeface="Courier New" pitchFamily="49" charset="0"/>
              <a:ea typeface="黑体" pitchFamily="49" charset="-122"/>
            </a:endParaRPr>
          </a:p>
        </p:txBody>
      </p:sp>
      <p:sp>
        <p:nvSpPr>
          <p:cNvPr id="314372" name="Rectangle 4"/>
          <p:cNvSpPr>
            <a:spLocks noChangeArrowheads="1"/>
          </p:cNvSpPr>
          <p:nvPr/>
        </p:nvSpPr>
        <p:spPr bwMode="auto">
          <a:xfrm>
            <a:off x="4139805" y="1106742"/>
            <a:ext cx="59531" cy="4249341"/>
          </a:xfrm>
          <a:prstGeom prst="rect">
            <a:avLst/>
          </a:prstGeom>
          <a:gradFill rotWithShape="0">
            <a:gsLst>
              <a:gs pos="0">
                <a:schemeClr val="bg1"/>
              </a:gs>
              <a:gs pos="50000">
                <a:schemeClr val="tx2"/>
              </a:gs>
              <a:gs pos="100000">
                <a:schemeClr val="bg1"/>
              </a:gs>
            </a:gsLst>
            <a:lin ang="5400000" scaled="1"/>
          </a:gradFill>
          <a:ln w="9525">
            <a:noFill/>
            <a:miter lim="800000"/>
            <a:headEnd/>
            <a:tailEnd/>
          </a:ln>
          <a:effectLst/>
        </p:spPr>
        <p:txBody>
          <a:bodyPr wrap="none" anchor="ctr"/>
          <a:lstStyle/>
          <a:p>
            <a:pPr>
              <a:defRPr/>
            </a:pPr>
            <a:endParaRPr lang="zh-CN" altLang="en-US">
              <a:effectLst>
                <a:outerShdw blurRad="38100" dist="38100" dir="2700000" algn="tl">
                  <a:srgbClr val="C0C0C0"/>
                </a:outerShdw>
              </a:effectLst>
              <a:ea typeface="黑体" pitchFamily="49" charset="-122"/>
            </a:endParaRPr>
          </a:p>
        </p:txBody>
      </p:sp>
    </p:spTree>
    <p:extLst>
      <p:ext uri="{BB962C8B-B14F-4D97-AF65-F5344CB8AC3E}">
        <p14:creationId xmlns:p14="http://schemas.microsoft.com/office/powerpoint/2010/main" val="27959368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45AE48-8729-445D-AF19-D5ACAE46D079}"/>
              </a:ext>
            </a:extLst>
          </p:cNvPr>
          <p:cNvSpPr>
            <a:spLocks noGrp="1"/>
          </p:cNvSpPr>
          <p:nvPr>
            <p:ph type="title"/>
          </p:nvPr>
        </p:nvSpPr>
        <p:spPr/>
        <p:txBody>
          <a:bodyPr/>
          <a:lstStyle/>
          <a:p>
            <a:r>
              <a:rPr lang="zh-CN" altLang="en-US" dirty="0"/>
              <a:t>重要通知</a:t>
            </a:r>
          </a:p>
        </p:txBody>
      </p:sp>
      <p:sp>
        <p:nvSpPr>
          <p:cNvPr id="3" name="内容占位符 2">
            <a:extLst>
              <a:ext uri="{FF2B5EF4-FFF2-40B4-BE49-F238E27FC236}">
                <a16:creationId xmlns:a16="http://schemas.microsoft.com/office/drawing/2014/main" xmlns="" id="{EE7DD290-E8D6-4C26-806E-F4248557EC9F}"/>
              </a:ext>
            </a:extLst>
          </p:cNvPr>
          <p:cNvSpPr>
            <a:spLocks noGrp="1"/>
          </p:cNvSpPr>
          <p:nvPr>
            <p:ph idx="1"/>
          </p:nvPr>
        </p:nvSpPr>
        <p:spPr/>
        <p:txBody>
          <a:bodyPr>
            <a:normAutofit/>
          </a:bodyPr>
          <a:lstStyle/>
          <a:p>
            <a:r>
              <a:rPr lang="en-US" altLang="zh-CN" sz="4400" b="1" dirty="0" smtClean="0"/>
              <a:t>12</a:t>
            </a:r>
            <a:r>
              <a:rPr lang="zh-CN" altLang="en-US" sz="4400" b="1" dirty="0" smtClean="0"/>
              <a:t>周</a:t>
            </a:r>
            <a:r>
              <a:rPr lang="zh-CN" altLang="en-US" sz="4400" b="1" dirty="0"/>
              <a:t>进行半期上机测验</a:t>
            </a:r>
            <a:r>
              <a:rPr lang="zh-CN" altLang="en-US" sz="4400" b="1" dirty="0" smtClean="0"/>
              <a:t>，内容</a:t>
            </a:r>
            <a:r>
              <a:rPr lang="en-US" altLang="zh-CN" sz="4400" b="1" dirty="0"/>
              <a:t>1-4</a:t>
            </a:r>
            <a:r>
              <a:rPr lang="zh-CN" altLang="en-US" sz="4400" b="1" dirty="0" smtClean="0"/>
              <a:t>章。</a:t>
            </a:r>
            <a:endParaRPr lang="zh-CN" altLang="en-US" sz="4400" b="1" dirty="0"/>
          </a:p>
        </p:txBody>
      </p:sp>
      <p:sp>
        <p:nvSpPr>
          <p:cNvPr id="4" name="灯片编号占位符 3">
            <a:extLst>
              <a:ext uri="{FF2B5EF4-FFF2-40B4-BE49-F238E27FC236}">
                <a16:creationId xmlns:a16="http://schemas.microsoft.com/office/drawing/2014/main" xmlns="" id="{B4AEFCF8-1715-4DEE-BD07-8771ACB00BFA}"/>
              </a:ext>
            </a:extLst>
          </p:cNvPr>
          <p:cNvSpPr>
            <a:spLocks noGrp="1"/>
          </p:cNvSpPr>
          <p:nvPr>
            <p:ph type="sldNum" sz="quarter" idx="12"/>
          </p:nvPr>
        </p:nvSpPr>
        <p:spPr/>
        <p:txBody>
          <a:bodyPr/>
          <a:lstStyle/>
          <a:p>
            <a:fld id="{EF906490-237C-474C-BA2E-D98840BC1F8F}" type="slidenum">
              <a:rPr lang="zh-CN" altLang="en-US" smtClean="0"/>
              <a:pPr/>
              <a:t>2</a:t>
            </a:fld>
            <a:endParaRPr lang="zh-CN" altLang="en-US"/>
          </a:p>
        </p:txBody>
      </p:sp>
    </p:spTree>
    <p:extLst>
      <p:ext uri="{BB962C8B-B14F-4D97-AF65-F5344CB8AC3E}">
        <p14:creationId xmlns:p14="http://schemas.microsoft.com/office/powerpoint/2010/main" val="1634062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a:xfrm>
            <a:off x="685800" y="1981200"/>
            <a:ext cx="7990656" cy="4114800"/>
          </a:xfrm>
        </p:spPr>
        <p:txBody>
          <a:bodyPr/>
          <a:lstStyle/>
          <a:p>
            <a:r>
              <a:rPr lang="zh-CN" altLang="en-US" sz="3200" b="1" dirty="0"/>
              <a:t>查阅获取本机当前时间的函数，修改时间显示程序，可以实时显示本机当前时间</a:t>
            </a:r>
          </a:p>
        </p:txBody>
      </p:sp>
      <p:sp>
        <p:nvSpPr>
          <p:cNvPr id="4" name="矩形 3"/>
          <p:cNvSpPr/>
          <p:nvPr/>
        </p:nvSpPr>
        <p:spPr>
          <a:xfrm>
            <a:off x="1169622" y="3320988"/>
            <a:ext cx="7434826" cy="2677656"/>
          </a:xfrm>
          <a:prstGeom prst="rect">
            <a:avLst/>
          </a:prstGeom>
          <a:noFill/>
        </p:spPr>
        <p:txBody>
          <a:bodyPr wrap="square">
            <a:spAutoFit/>
          </a:bodyPr>
          <a:lstStyle/>
          <a:p>
            <a:r>
              <a:rPr lang="zh-CN" altLang="en-US" sz="2800" dirty="0"/>
              <a:t>time_t now;</a:t>
            </a:r>
            <a:endParaRPr lang="en-US" altLang="zh-CN" sz="2800" dirty="0"/>
          </a:p>
          <a:p>
            <a:r>
              <a:rPr lang="zh-CN" altLang="en-US" sz="2800" dirty="0"/>
              <a:t>struct tm *local; </a:t>
            </a:r>
            <a:endParaRPr lang="en-US" altLang="zh-CN" sz="2800" dirty="0"/>
          </a:p>
          <a:p>
            <a:r>
              <a:rPr lang="en-US" altLang="zh-CN" sz="2800" dirty="0"/>
              <a:t>time(&amp;now);//</a:t>
            </a:r>
            <a:r>
              <a:rPr lang="zh-CN" altLang="en-US" sz="2800" dirty="0"/>
              <a:t>从</a:t>
            </a:r>
            <a:r>
              <a:rPr lang="en-US" altLang="zh-CN" sz="2800" dirty="0"/>
              <a:t>1970</a:t>
            </a:r>
            <a:r>
              <a:rPr lang="zh-CN" altLang="en-US" sz="2800" dirty="0"/>
              <a:t>年开始的秒数</a:t>
            </a:r>
            <a:r>
              <a:rPr lang="en-US" altLang="zh-CN" sz="2800" dirty="0"/>
              <a:t> </a:t>
            </a:r>
          </a:p>
          <a:p>
            <a:r>
              <a:rPr lang="en-US" altLang="zh-CN" sz="2800" dirty="0"/>
              <a:t>local=</a:t>
            </a:r>
            <a:r>
              <a:rPr lang="en-US" altLang="zh-CN" sz="2800" dirty="0" err="1"/>
              <a:t>localtime</a:t>
            </a:r>
            <a:r>
              <a:rPr lang="en-US" altLang="zh-CN" sz="2800" dirty="0"/>
              <a:t>(&amp;now); //</a:t>
            </a:r>
            <a:r>
              <a:rPr lang="zh-CN" altLang="en-US" sz="2800" dirty="0"/>
              <a:t>转换为真实时间</a:t>
            </a:r>
            <a:endParaRPr lang="en-US" altLang="zh-CN" sz="2800" dirty="0"/>
          </a:p>
          <a:p>
            <a:r>
              <a:rPr lang="en-US" altLang="zh-CN" sz="2800" dirty="0" err="1"/>
              <a:t>printf</a:t>
            </a:r>
            <a:r>
              <a:rPr lang="en-US" altLang="zh-CN" sz="2800" dirty="0"/>
              <a:t>("%2d:%2d:%2d\</a:t>
            </a:r>
            <a:r>
              <a:rPr lang="en-US" altLang="zh-CN" sz="2800" dirty="0" err="1"/>
              <a:t>r",local</a:t>
            </a:r>
            <a:r>
              <a:rPr lang="en-US" altLang="zh-CN" sz="2800" dirty="0"/>
              <a:t>-&gt;</a:t>
            </a:r>
            <a:r>
              <a:rPr lang="en-US" altLang="zh-CN" sz="2800" dirty="0" err="1"/>
              <a:t>tm_hour,local</a:t>
            </a:r>
            <a:r>
              <a:rPr lang="en-US" altLang="zh-CN" sz="2800" dirty="0"/>
              <a:t>-&gt;</a:t>
            </a:r>
            <a:r>
              <a:rPr lang="en-US" altLang="zh-CN" sz="2800" dirty="0" err="1"/>
              <a:t>tm_min,local</a:t>
            </a:r>
            <a:r>
              <a:rPr lang="en-US" altLang="zh-CN" sz="2800" dirty="0"/>
              <a:t>-&gt;</a:t>
            </a:r>
            <a:r>
              <a:rPr lang="en-US" altLang="zh-CN" sz="2800" dirty="0" err="1"/>
              <a:t>tm_sec</a:t>
            </a:r>
            <a:r>
              <a:rPr lang="en-US" altLang="zh-CN" sz="2800" dirty="0"/>
              <a:t>); </a:t>
            </a:r>
            <a:endParaRPr lang="zh-CN" altLang="en-US" sz="2800" dirty="0"/>
          </a:p>
        </p:txBody>
      </p:sp>
      <p:sp>
        <p:nvSpPr>
          <p:cNvPr id="5" name="文本框 4"/>
          <p:cNvSpPr txBox="1"/>
          <p:nvPr/>
        </p:nvSpPr>
        <p:spPr>
          <a:xfrm>
            <a:off x="5364088" y="3429000"/>
            <a:ext cx="2916324" cy="830997"/>
          </a:xfrm>
          <a:prstGeom prst="rect">
            <a:avLst/>
          </a:prstGeom>
          <a:solidFill>
            <a:schemeClr val="bg2">
              <a:lumMod val="85000"/>
              <a:lumOff val="15000"/>
            </a:schemeClr>
          </a:solidFill>
        </p:spPr>
        <p:txBody>
          <a:bodyPr wrap="square" rtlCol="0">
            <a:spAutoFit/>
          </a:bodyPr>
          <a:lstStyle/>
          <a:p>
            <a:r>
              <a:rPr lang="zh-CN" altLang="en-US" sz="2400" b="1" dirty="0"/>
              <a:t>清屏函数：</a:t>
            </a:r>
            <a:r>
              <a:rPr lang="en-US" altLang="zh-CN" sz="2400" b="1" dirty="0"/>
              <a:t>system(“CLS”);</a:t>
            </a:r>
            <a:endParaRPr lang="zh-CN" altLang="en-US" sz="2400" b="1" dirty="0"/>
          </a:p>
        </p:txBody>
      </p:sp>
      <p:sp>
        <p:nvSpPr>
          <p:cNvPr id="6" name="矩形 5"/>
          <p:cNvSpPr/>
          <p:nvPr/>
        </p:nvSpPr>
        <p:spPr>
          <a:xfrm>
            <a:off x="668969" y="148552"/>
            <a:ext cx="7200800" cy="3139321"/>
          </a:xfrm>
          <a:prstGeom prst="rect">
            <a:avLst/>
          </a:prstGeom>
          <a:solidFill>
            <a:schemeClr val="bg2"/>
          </a:solidFill>
        </p:spPr>
        <p:txBody>
          <a:bodyPr wrap="square">
            <a:spAutoFit/>
          </a:bodyPr>
          <a:lstStyle/>
          <a:p>
            <a:pPr>
              <a:buFont typeface="+mj-lt"/>
              <a:buAutoNum type="arabicPeriod"/>
            </a:pPr>
            <a:r>
              <a:rPr lang="en-US" altLang="zh-CN" b="1" dirty="0" err="1"/>
              <a:t>struct</a:t>
            </a:r>
            <a:r>
              <a:rPr lang="en-US" altLang="zh-CN" b="1" dirty="0"/>
              <a:t> tm{</a:t>
            </a:r>
          </a:p>
          <a:p>
            <a:pPr>
              <a:buFont typeface="+mj-lt"/>
              <a:buAutoNum type="arabicPeriod"/>
            </a:pPr>
            <a:r>
              <a:rPr lang="en-US" altLang="zh-CN" b="1" dirty="0" err="1"/>
              <a:t>int</a:t>
            </a:r>
            <a:r>
              <a:rPr lang="en-US" altLang="zh-CN" b="1" dirty="0"/>
              <a:t> </a:t>
            </a:r>
            <a:r>
              <a:rPr lang="en-US" altLang="zh-CN" b="1" dirty="0" err="1"/>
              <a:t>tm_sec</a:t>
            </a:r>
            <a:r>
              <a:rPr lang="en-US" altLang="zh-CN" b="1" dirty="0"/>
              <a:t>; //</a:t>
            </a:r>
            <a:r>
              <a:rPr lang="zh-CN" altLang="en-US" b="1" dirty="0"/>
              <a:t>代表目前秒数</a:t>
            </a:r>
            <a:r>
              <a:rPr lang="en-US" altLang="zh-CN" b="1" dirty="0"/>
              <a:t>, </a:t>
            </a:r>
            <a:r>
              <a:rPr lang="zh-CN" altLang="en-US" b="1" dirty="0"/>
              <a:t>正常范围为</a:t>
            </a:r>
            <a:r>
              <a:rPr lang="en-US" altLang="zh-CN" b="1" dirty="0"/>
              <a:t>0-59, </a:t>
            </a:r>
            <a:r>
              <a:rPr lang="zh-CN" altLang="en-US" b="1" dirty="0"/>
              <a:t>但允许至</a:t>
            </a:r>
            <a:r>
              <a:rPr lang="en-US" altLang="zh-CN" b="1" dirty="0"/>
              <a:t>61 </a:t>
            </a:r>
            <a:r>
              <a:rPr lang="zh-CN" altLang="en-US" b="1" dirty="0"/>
              <a:t>秒</a:t>
            </a:r>
          </a:p>
          <a:p>
            <a:pPr>
              <a:buFont typeface="+mj-lt"/>
              <a:buAutoNum type="arabicPeriod"/>
            </a:pPr>
            <a:r>
              <a:rPr lang="en-US" altLang="zh-CN" b="1" dirty="0" err="1"/>
              <a:t>int</a:t>
            </a:r>
            <a:r>
              <a:rPr lang="en-US" altLang="zh-CN" b="1" dirty="0"/>
              <a:t> </a:t>
            </a:r>
            <a:r>
              <a:rPr lang="en-US" altLang="zh-CN" b="1" dirty="0" err="1"/>
              <a:t>tm_min</a:t>
            </a:r>
            <a:r>
              <a:rPr lang="en-US" altLang="zh-CN" b="1" dirty="0"/>
              <a:t>; //</a:t>
            </a:r>
            <a:r>
              <a:rPr lang="zh-CN" altLang="en-US" b="1" dirty="0"/>
              <a:t>代表目前分数</a:t>
            </a:r>
            <a:r>
              <a:rPr lang="en-US" altLang="zh-CN" b="1" dirty="0"/>
              <a:t>, </a:t>
            </a:r>
            <a:r>
              <a:rPr lang="zh-CN" altLang="en-US" b="1" dirty="0"/>
              <a:t>范围</a:t>
            </a:r>
            <a:r>
              <a:rPr lang="en-US" altLang="zh-CN" b="1" dirty="0"/>
              <a:t>0-59</a:t>
            </a:r>
          </a:p>
          <a:p>
            <a:pPr>
              <a:buFont typeface="+mj-lt"/>
              <a:buAutoNum type="arabicPeriod"/>
            </a:pPr>
            <a:r>
              <a:rPr lang="en-US" altLang="zh-CN" b="1" dirty="0" err="1"/>
              <a:t>int</a:t>
            </a:r>
            <a:r>
              <a:rPr lang="en-US" altLang="zh-CN" b="1" dirty="0"/>
              <a:t> </a:t>
            </a:r>
            <a:r>
              <a:rPr lang="en-US" altLang="zh-CN" b="1" dirty="0" err="1"/>
              <a:t>tm_hour</a:t>
            </a:r>
            <a:r>
              <a:rPr lang="en-US" altLang="zh-CN" b="1" dirty="0"/>
              <a:t>; //</a:t>
            </a:r>
            <a:r>
              <a:rPr lang="zh-CN" altLang="en-US" b="1" dirty="0"/>
              <a:t>从午夜算起的时数</a:t>
            </a:r>
            <a:r>
              <a:rPr lang="en-US" altLang="zh-CN" b="1" dirty="0"/>
              <a:t>, </a:t>
            </a:r>
            <a:r>
              <a:rPr lang="zh-CN" altLang="en-US" b="1" dirty="0"/>
              <a:t>范围为</a:t>
            </a:r>
            <a:r>
              <a:rPr lang="en-US" altLang="zh-CN" b="1" dirty="0"/>
              <a:t>0-23</a:t>
            </a:r>
          </a:p>
          <a:p>
            <a:pPr>
              <a:buFont typeface="+mj-lt"/>
              <a:buAutoNum type="arabicPeriod"/>
            </a:pPr>
            <a:r>
              <a:rPr lang="en-US" altLang="zh-CN" b="1" dirty="0" err="1"/>
              <a:t>int</a:t>
            </a:r>
            <a:r>
              <a:rPr lang="en-US" altLang="zh-CN" b="1" dirty="0"/>
              <a:t> </a:t>
            </a:r>
            <a:r>
              <a:rPr lang="en-US" altLang="zh-CN" b="1" dirty="0" err="1"/>
              <a:t>tm_mday</a:t>
            </a:r>
            <a:r>
              <a:rPr lang="en-US" altLang="zh-CN" b="1" dirty="0"/>
              <a:t>; //</a:t>
            </a:r>
            <a:r>
              <a:rPr lang="zh-CN" altLang="en-US" b="1" dirty="0"/>
              <a:t>目前月份的日数</a:t>
            </a:r>
            <a:r>
              <a:rPr lang="en-US" altLang="zh-CN" b="1" dirty="0"/>
              <a:t>, </a:t>
            </a:r>
            <a:r>
              <a:rPr lang="zh-CN" altLang="en-US" b="1" dirty="0"/>
              <a:t>范围</a:t>
            </a:r>
            <a:r>
              <a:rPr lang="en-US" altLang="zh-CN" b="1" dirty="0"/>
              <a:t>01-31</a:t>
            </a:r>
          </a:p>
          <a:p>
            <a:pPr>
              <a:buFont typeface="+mj-lt"/>
              <a:buAutoNum type="arabicPeriod"/>
            </a:pPr>
            <a:r>
              <a:rPr lang="en-US" altLang="zh-CN" b="1" dirty="0" err="1"/>
              <a:t>int</a:t>
            </a:r>
            <a:r>
              <a:rPr lang="en-US" altLang="zh-CN" b="1" dirty="0"/>
              <a:t> </a:t>
            </a:r>
            <a:r>
              <a:rPr lang="en-US" altLang="zh-CN" b="1" dirty="0" err="1"/>
              <a:t>tm_mon</a:t>
            </a:r>
            <a:r>
              <a:rPr lang="en-US" altLang="zh-CN" b="1" dirty="0"/>
              <a:t>; //</a:t>
            </a:r>
            <a:r>
              <a:rPr lang="zh-CN" altLang="en-US" b="1" dirty="0"/>
              <a:t>代表目前月份</a:t>
            </a:r>
            <a:r>
              <a:rPr lang="en-US" altLang="zh-CN" b="1" dirty="0"/>
              <a:t>, </a:t>
            </a:r>
            <a:r>
              <a:rPr lang="zh-CN" altLang="en-US" b="1" dirty="0"/>
              <a:t>从一月算起</a:t>
            </a:r>
            <a:r>
              <a:rPr lang="en-US" altLang="zh-CN" b="1" dirty="0"/>
              <a:t>, </a:t>
            </a:r>
            <a:r>
              <a:rPr lang="zh-CN" altLang="en-US" b="1" dirty="0"/>
              <a:t>范围从</a:t>
            </a:r>
            <a:r>
              <a:rPr lang="en-US" altLang="zh-CN" b="1" dirty="0"/>
              <a:t>0-11</a:t>
            </a:r>
          </a:p>
          <a:p>
            <a:pPr>
              <a:buFont typeface="+mj-lt"/>
              <a:buAutoNum type="arabicPeriod"/>
            </a:pPr>
            <a:r>
              <a:rPr lang="en-US" altLang="zh-CN" b="1" dirty="0" err="1"/>
              <a:t>int</a:t>
            </a:r>
            <a:r>
              <a:rPr lang="en-US" altLang="zh-CN" b="1" dirty="0"/>
              <a:t> </a:t>
            </a:r>
            <a:r>
              <a:rPr lang="en-US" altLang="zh-CN" b="1" dirty="0" err="1"/>
              <a:t>tm_year</a:t>
            </a:r>
            <a:r>
              <a:rPr lang="en-US" altLang="zh-CN" b="1" dirty="0"/>
              <a:t>; //</a:t>
            </a:r>
            <a:r>
              <a:rPr lang="zh-CN" altLang="en-US" b="1" dirty="0"/>
              <a:t>从</a:t>
            </a:r>
            <a:r>
              <a:rPr lang="en-US" altLang="zh-CN" b="1" dirty="0"/>
              <a:t>1900 </a:t>
            </a:r>
            <a:r>
              <a:rPr lang="zh-CN" altLang="en-US" b="1" dirty="0"/>
              <a:t>年算起至今的年数</a:t>
            </a:r>
          </a:p>
          <a:p>
            <a:pPr>
              <a:buFont typeface="+mj-lt"/>
              <a:buAutoNum type="arabicPeriod"/>
            </a:pPr>
            <a:r>
              <a:rPr lang="en-US" altLang="zh-CN" b="1" dirty="0" err="1"/>
              <a:t>int</a:t>
            </a:r>
            <a:r>
              <a:rPr lang="en-US" altLang="zh-CN" b="1" dirty="0"/>
              <a:t> </a:t>
            </a:r>
            <a:r>
              <a:rPr lang="en-US" altLang="zh-CN" b="1" dirty="0" err="1"/>
              <a:t>tm_wday</a:t>
            </a:r>
            <a:r>
              <a:rPr lang="en-US" altLang="zh-CN" b="1" dirty="0"/>
              <a:t>; //</a:t>
            </a:r>
            <a:r>
              <a:rPr lang="zh-CN" altLang="en-US" b="1" dirty="0"/>
              <a:t>一星期的日数</a:t>
            </a:r>
            <a:r>
              <a:rPr lang="en-US" altLang="zh-CN" b="1" dirty="0"/>
              <a:t>, </a:t>
            </a:r>
            <a:r>
              <a:rPr lang="zh-CN" altLang="en-US" b="1" dirty="0"/>
              <a:t>从星期一算起</a:t>
            </a:r>
            <a:r>
              <a:rPr lang="en-US" altLang="zh-CN" b="1" dirty="0"/>
              <a:t>, </a:t>
            </a:r>
            <a:r>
              <a:rPr lang="zh-CN" altLang="en-US" b="1" dirty="0"/>
              <a:t>范围为</a:t>
            </a:r>
            <a:r>
              <a:rPr lang="en-US" altLang="zh-CN" b="1" dirty="0"/>
              <a:t>0-6</a:t>
            </a:r>
          </a:p>
          <a:p>
            <a:pPr>
              <a:buFont typeface="+mj-lt"/>
              <a:buAutoNum type="arabicPeriod"/>
            </a:pPr>
            <a:r>
              <a:rPr lang="en-US" altLang="zh-CN" b="1" dirty="0" err="1"/>
              <a:t>int</a:t>
            </a:r>
            <a:r>
              <a:rPr lang="en-US" altLang="zh-CN" b="1" dirty="0"/>
              <a:t> </a:t>
            </a:r>
            <a:r>
              <a:rPr lang="en-US" altLang="zh-CN" b="1" dirty="0" err="1"/>
              <a:t>tm_yday</a:t>
            </a:r>
            <a:r>
              <a:rPr lang="en-US" altLang="zh-CN" b="1" dirty="0"/>
              <a:t>; //</a:t>
            </a:r>
            <a:r>
              <a:rPr lang="zh-CN" altLang="en-US" b="1" dirty="0"/>
              <a:t>从今年</a:t>
            </a:r>
            <a:r>
              <a:rPr lang="en-US" altLang="zh-CN" b="1" dirty="0"/>
              <a:t>1 </a:t>
            </a:r>
            <a:r>
              <a:rPr lang="zh-CN" altLang="en-US" b="1" dirty="0"/>
              <a:t>月</a:t>
            </a:r>
            <a:r>
              <a:rPr lang="en-US" altLang="zh-CN" b="1" dirty="0"/>
              <a:t>1 </a:t>
            </a:r>
            <a:r>
              <a:rPr lang="zh-CN" altLang="en-US" b="1" dirty="0"/>
              <a:t>日算起至今的天数</a:t>
            </a:r>
            <a:r>
              <a:rPr lang="en-US" altLang="zh-CN" b="1" dirty="0"/>
              <a:t>, </a:t>
            </a:r>
            <a:r>
              <a:rPr lang="zh-CN" altLang="en-US" b="1" dirty="0"/>
              <a:t>范围为</a:t>
            </a:r>
            <a:r>
              <a:rPr lang="en-US" altLang="zh-CN" b="1" dirty="0"/>
              <a:t>0-365</a:t>
            </a:r>
          </a:p>
          <a:p>
            <a:pPr>
              <a:buFont typeface="+mj-lt"/>
              <a:buAutoNum type="arabicPeriod"/>
            </a:pPr>
            <a:r>
              <a:rPr lang="en-US" altLang="zh-CN" b="1" dirty="0" err="1"/>
              <a:t>int</a:t>
            </a:r>
            <a:r>
              <a:rPr lang="en-US" altLang="zh-CN" b="1" dirty="0"/>
              <a:t> </a:t>
            </a:r>
            <a:r>
              <a:rPr lang="en-US" altLang="zh-CN" b="1" dirty="0" err="1"/>
              <a:t>tm_isdst</a:t>
            </a:r>
            <a:r>
              <a:rPr lang="en-US" altLang="zh-CN" b="1" dirty="0"/>
              <a:t>; //</a:t>
            </a:r>
            <a:r>
              <a:rPr lang="zh-CN" altLang="en-US" b="1" dirty="0"/>
              <a:t>日光节约时间的旗标</a:t>
            </a:r>
          </a:p>
          <a:p>
            <a:pPr>
              <a:buFont typeface="+mj-lt"/>
              <a:buAutoNum type="arabicPeriod"/>
            </a:pPr>
            <a:r>
              <a:rPr lang="en-US" altLang="zh-CN" b="1" dirty="0"/>
              <a:t>};</a:t>
            </a:r>
            <a:endParaRPr lang="en-US" altLang="zh-CN" b="1" dirty="0">
              <a:effectLst/>
            </a:endParaRPr>
          </a:p>
        </p:txBody>
      </p:sp>
    </p:spTree>
    <p:extLst>
      <p:ext uri="{BB962C8B-B14F-4D97-AF65-F5344CB8AC3E}">
        <p14:creationId xmlns:p14="http://schemas.microsoft.com/office/powerpoint/2010/main" val="93736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87" y="27020"/>
            <a:ext cx="7958671" cy="796011"/>
          </a:xfrm>
        </p:spPr>
        <p:txBody>
          <a:bodyPr/>
          <a:lstStyle/>
          <a:p>
            <a:r>
              <a:rPr lang="zh-CN" altLang="en-US" dirty="0"/>
              <a:t>编程题目</a:t>
            </a:r>
          </a:p>
        </p:txBody>
      </p:sp>
      <p:sp>
        <p:nvSpPr>
          <p:cNvPr id="3" name="内容占位符 2"/>
          <p:cNvSpPr>
            <a:spLocks noGrp="1"/>
          </p:cNvSpPr>
          <p:nvPr>
            <p:ph idx="1"/>
          </p:nvPr>
        </p:nvSpPr>
        <p:spPr>
          <a:xfrm>
            <a:off x="495300" y="799694"/>
            <a:ext cx="8139644" cy="5985285"/>
          </a:xfrm>
        </p:spPr>
        <p:txBody>
          <a:bodyPr>
            <a:noAutofit/>
          </a:bodyPr>
          <a:lstStyle/>
          <a:p>
            <a:r>
              <a:rPr lang="en-US" altLang="zh-CN" b="1" dirty="0">
                <a:solidFill>
                  <a:schemeClr val="tx1"/>
                </a:solidFill>
                <a:latin typeface="黑体" panose="02010609060101010101" pitchFamily="49" charset="-122"/>
                <a:ea typeface="黑体" panose="02010609060101010101" pitchFamily="49" charset="-122"/>
              </a:rPr>
              <a:t>1.</a:t>
            </a:r>
            <a:r>
              <a:rPr lang="zh-CN" altLang="zh-CN" b="1" dirty="0">
                <a:solidFill>
                  <a:schemeClr val="tx1"/>
                </a:solidFill>
                <a:latin typeface="黑体" panose="02010609060101010101" pitchFamily="49" charset="-122"/>
                <a:ea typeface="黑体" panose="02010609060101010101" pitchFamily="49" charset="-122"/>
              </a:rPr>
              <a:t>对一个</a:t>
            </a:r>
            <a:r>
              <a:rPr lang="en-US" altLang="zh-CN" b="1" dirty="0">
                <a:solidFill>
                  <a:schemeClr val="tx1"/>
                </a:solidFill>
                <a:latin typeface="黑体" panose="02010609060101010101" pitchFamily="49" charset="-122"/>
                <a:ea typeface="黑体" panose="02010609060101010101" pitchFamily="49" charset="-122"/>
              </a:rPr>
              <a:t>person </a:t>
            </a:r>
            <a:r>
              <a:rPr lang="zh-CN" altLang="zh-CN" b="1" dirty="0">
                <a:solidFill>
                  <a:schemeClr val="tx1"/>
                </a:solidFill>
                <a:latin typeface="黑体" panose="02010609060101010101" pitchFamily="49" charset="-122"/>
                <a:ea typeface="黑体" panose="02010609060101010101" pitchFamily="49" charset="-122"/>
              </a:rPr>
              <a:t>结构数组中的元素进行</a:t>
            </a:r>
            <a:r>
              <a:rPr lang="zh-CN" altLang="zh-CN" b="1" dirty="0">
                <a:solidFill>
                  <a:schemeClr val="tx1"/>
                </a:solidFill>
                <a:latin typeface="Times New Roman" panose="02020603050405020304" pitchFamily="18" charset="0"/>
                <a:ea typeface="Times New Roman" panose="02020603050405020304" pitchFamily="18" charset="0"/>
              </a:rPr>
              <a:t>“</a:t>
            </a:r>
            <a:r>
              <a:rPr lang="zh-CN" altLang="zh-CN" b="1" dirty="0">
                <a:solidFill>
                  <a:schemeClr val="tx1"/>
                </a:solidFill>
                <a:latin typeface="黑体" panose="02010609060101010101" pitchFamily="49" charset="-122"/>
                <a:ea typeface="黑体" panose="02010609060101010101" pitchFamily="49" charset="-122"/>
              </a:rPr>
              <a:t>冒泡法</a:t>
            </a:r>
            <a:r>
              <a:rPr lang="zh-CN" altLang="zh-CN" b="1" dirty="0">
                <a:solidFill>
                  <a:schemeClr val="tx1"/>
                </a:solidFill>
                <a:latin typeface="Times New Roman" panose="02020603050405020304" pitchFamily="18" charset="0"/>
                <a:ea typeface="Times New Roman" panose="02020603050405020304" pitchFamily="18" charset="0"/>
              </a:rPr>
              <a:t>”</a:t>
            </a:r>
            <a:r>
              <a:rPr lang="zh-CN" altLang="zh-CN" b="1" dirty="0">
                <a:solidFill>
                  <a:schemeClr val="tx1"/>
                </a:solidFill>
                <a:latin typeface="黑体" panose="02010609060101010101" pitchFamily="49" charset="-122"/>
                <a:ea typeface="黑体" panose="02010609060101010101" pitchFamily="49" charset="-122"/>
              </a:rPr>
              <a:t>排序，工资高的排在后面</a:t>
            </a:r>
            <a:r>
              <a:rPr lang="zh-CN" altLang="en-US" b="1" dirty="0">
                <a:solidFill>
                  <a:schemeClr val="tx1"/>
                </a:solidFill>
                <a:latin typeface="黑体" panose="02010609060101010101" pitchFamily="49" charset="-122"/>
                <a:ea typeface="黑体" panose="02010609060101010101" pitchFamily="49" charset="-122"/>
              </a:rPr>
              <a:t>。</a:t>
            </a:r>
            <a:endParaRPr lang="en-US" altLang="zh-CN" b="1" dirty="0">
              <a:solidFill>
                <a:schemeClr val="tx1"/>
              </a:solidFill>
              <a:latin typeface="黑体" panose="02010609060101010101" pitchFamily="49" charset="-122"/>
              <a:ea typeface="黑体" panose="02010609060101010101" pitchFamily="49" charset="-122"/>
            </a:endParaRPr>
          </a:p>
          <a:p>
            <a:endParaRPr lang="en-US" altLang="zh-CN" b="1" dirty="0">
              <a:solidFill>
                <a:schemeClr val="tx1"/>
              </a:solidFill>
              <a:latin typeface="黑体" panose="02010609060101010101" pitchFamily="49" charset="-122"/>
              <a:ea typeface="黑体" panose="02010609060101010101" pitchFamily="49" charset="-122"/>
            </a:endParaRPr>
          </a:p>
          <a:p>
            <a:r>
              <a:rPr lang="en-US" altLang="zh-CN" b="1" dirty="0" smtClean="0">
                <a:solidFill>
                  <a:schemeClr val="tx1"/>
                </a:solidFill>
                <a:latin typeface="黑体" panose="02010609060101010101" pitchFamily="49" charset="-122"/>
                <a:ea typeface="黑体" panose="02010609060101010101" pitchFamily="49" charset="-122"/>
              </a:rPr>
              <a:t> </a:t>
            </a:r>
            <a:endParaRPr lang="en-US" altLang="zh-CN" b="1" dirty="0">
              <a:solidFill>
                <a:schemeClr val="tx1"/>
              </a:solidFill>
              <a:latin typeface="黑体" panose="02010609060101010101" pitchFamily="49" charset="-122"/>
              <a:ea typeface="黑体" panose="02010609060101010101" pitchFamily="49" charset="-122"/>
            </a:endParaRPr>
          </a:p>
          <a:p>
            <a:endParaRPr lang="en-US" altLang="zh-CN" b="1" dirty="0">
              <a:solidFill>
                <a:schemeClr val="tx1"/>
              </a:solidFill>
              <a:latin typeface="黑体" panose="02010609060101010101" pitchFamily="49" charset="-122"/>
              <a:ea typeface="黑体" panose="02010609060101010101" pitchFamily="49" charset="-122"/>
            </a:endParaRPr>
          </a:p>
          <a:p>
            <a:endParaRPr lang="en-US" altLang="zh-CN" b="1" dirty="0">
              <a:solidFill>
                <a:schemeClr val="tx1"/>
              </a:solidFill>
              <a:latin typeface="黑体" panose="02010609060101010101" pitchFamily="49" charset="-122"/>
              <a:ea typeface="黑体" panose="02010609060101010101" pitchFamily="49" charset="-122"/>
            </a:endParaRPr>
          </a:p>
          <a:p>
            <a:endParaRPr lang="en-US" altLang="zh-CN" b="1" dirty="0">
              <a:solidFill>
                <a:schemeClr val="tx1"/>
              </a:solidFill>
              <a:latin typeface="黑体" panose="02010609060101010101" pitchFamily="49" charset="-122"/>
              <a:ea typeface="黑体" panose="02010609060101010101" pitchFamily="49" charset="-122"/>
            </a:endParaRPr>
          </a:p>
          <a:p>
            <a:endParaRPr lang="en-US" altLang="zh-CN" b="1" dirty="0">
              <a:solidFill>
                <a:schemeClr val="tx1"/>
              </a:solidFill>
              <a:latin typeface="黑体" panose="02010609060101010101" pitchFamily="49" charset="-122"/>
              <a:ea typeface="黑体" panose="02010609060101010101" pitchFamily="49" charset="-122"/>
            </a:endParaRPr>
          </a:p>
          <a:p>
            <a:r>
              <a:rPr lang="en-US" altLang="zh-CN" b="1" dirty="0">
                <a:solidFill>
                  <a:schemeClr val="tx1"/>
                </a:solidFill>
                <a:latin typeface="黑体" panose="02010609060101010101" pitchFamily="49" charset="-122"/>
                <a:ea typeface="黑体" panose="02010609060101010101" pitchFamily="49" charset="-122"/>
              </a:rPr>
              <a:t>2.</a:t>
            </a:r>
            <a:r>
              <a:rPr lang="zh-CN" altLang="en-US" dirty="0">
                <a:solidFill>
                  <a:srgbClr val="FF0000"/>
                </a:solidFill>
                <a:latin typeface="黑体" panose="02010609060101010101" pitchFamily="49" charset="-122"/>
                <a:ea typeface="黑体" panose="02010609060101010101" pitchFamily="49" charset="-122"/>
              </a:rPr>
              <a:t>折半查找</a:t>
            </a:r>
            <a:r>
              <a:rPr lang="zh-CN" altLang="en-US" dirty="0">
                <a:latin typeface="黑体" panose="02010609060101010101" pitchFamily="49" charset="-122"/>
                <a:ea typeface="黑体" panose="02010609060101010101" pitchFamily="49" charset="-122"/>
              </a:rPr>
              <a:t>：  有</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个数已经按从小到大的顺序存储在数组中，输入一个数，用折半查找法查找这个数是否在数组中，如果在，输出其下标，如果不在，输出</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。数组的下标</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表示第</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个元素，数组的下标</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处不存储数。</a:t>
            </a:r>
          </a:p>
          <a:p>
            <a:endParaRPr lang="zh-CN" altLang="en-US" dirty="0"/>
          </a:p>
        </p:txBody>
      </p:sp>
      <p:sp>
        <p:nvSpPr>
          <p:cNvPr id="4" name="灯片编号占位符 3"/>
          <p:cNvSpPr>
            <a:spLocks noGrp="1"/>
          </p:cNvSpPr>
          <p:nvPr>
            <p:ph type="sldNum" sz="quarter" idx="12"/>
          </p:nvPr>
        </p:nvSpPr>
        <p:spPr/>
        <p:txBody>
          <a:bodyPr/>
          <a:lstStyle/>
          <a:p>
            <a:fld id="{EF906490-237C-474C-BA2E-D98840BC1F8F}" type="slidenum">
              <a:rPr lang="zh-CN" altLang="en-US" smtClean="0"/>
              <a:pPr/>
              <a:t>3</a:t>
            </a:fld>
            <a:endParaRPr lang="zh-CN" altLang="en-US" dirty="0"/>
          </a:p>
        </p:txBody>
      </p:sp>
      <p:sp>
        <p:nvSpPr>
          <p:cNvPr id="5" name="矩形 7"/>
          <p:cNvSpPr>
            <a:spLocks noChangeArrowheads="1"/>
          </p:cNvSpPr>
          <p:nvPr/>
        </p:nvSpPr>
        <p:spPr bwMode="auto">
          <a:xfrm>
            <a:off x="845586" y="1844824"/>
            <a:ext cx="3429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#include &lt;</a:t>
            </a:r>
            <a:r>
              <a:rPr lang="en-US" altLang="zh-CN" sz="2000" dirty="0" err="1">
                <a:latin typeface="黑体" panose="02010609060101010101" pitchFamily="49" charset="-122"/>
                <a:ea typeface="黑体" panose="02010609060101010101" pitchFamily="49" charset="-122"/>
              </a:rPr>
              <a:t>stdio.h</a:t>
            </a:r>
            <a:r>
              <a:rPr lang="en-US" altLang="zh-CN" sz="2000" dirty="0">
                <a:latin typeface="黑体" panose="02010609060101010101" pitchFamily="49" charset="-122"/>
                <a:ea typeface="黑体" panose="02010609060101010101" pitchFamily="49" charset="-122"/>
              </a:rPr>
              <a:t>&gt;</a:t>
            </a:r>
          </a:p>
          <a:p>
            <a:pPr eaLnBrk="1" hangingPunct="1">
              <a:lnSpc>
                <a:spcPct val="90000"/>
              </a:lnSpc>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struct</a:t>
            </a:r>
            <a:r>
              <a:rPr lang="en-US" altLang="zh-CN" sz="2000" dirty="0">
                <a:latin typeface="黑体" panose="02010609060101010101" pitchFamily="49" charset="-122"/>
                <a:ea typeface="黑体" panose="02010609060101010101" pitchFamily="49" charset="-122"/>
              </a:rPr>
              <a:t> person</a:t>
            </a:r>
          </a:p>
          <a:p>
            <a:pPr eaLnBrk="1" hangingPunct="1">
              <a:lnSpc>
                <a:spcPct val="90000"/>
              </a:lnSpc>
            </a:pPr>
            <a:r>
              <a:rPr lang="en-US" altLang="zh-CN" sz="2000" dirty="0">
                <a:latin typeface="黑体" panose="02010609060101010101" pitchFamily="49" charset="-122"/>
                <a:ea typeface="黑体" panose="02010609060101010101" pitchFamily="49" charset="-122"/>
              </a:rPr>
              <a:t>    {</a:t>
            </a:r>
          </a:p>
          <a:p>
            <a:pPr eaLnBrk="1" hangingPunct="1">
              <a:lnSpc>
                <a:spcPct val="90000"/>
              </a:lnSpc>
            </a:pPr>
            <a:r>
              <a:rPr lang="en-US" altLang="zh-CN" sz="2000" dirty="0">
                <a:latin typeface="黑体" panose="02010609060101010101" pitchFamily="49" charset="-122"/>
                <a:ea typeface="黑体" panose="02010609060101010101" pitchFamily="49" charset="-122"/>
              </a:rPr>
              <a:t>       char name[20];</a:t>
            </a:r>
          </a:p>
          <a:p>
            <a:pPr eaLnBrk="1" hangingPunct="1">
              <a:lnSpc>
                <a:spcPct val="90000"/>
              </a:lnSpc>
            </a:pPr>
            <a:r>
              <a:rPr lang="en-US" altLang="zh-CN" sz="2000" dirty="0">
                <a:latin typeface="黑体" panose="02010609060101010101" pitchFamily="49" charset="-122"/>
                <a:ea typeface="黑体" panose="02010609060101010101" pitchFamily="49" charset="-122"/>
              </a:rPr>
              <a:t>       unsigned long id;</a:t>
            </a:r>
          </a:p>
          <a:p>
            <a:pPr eaLnBrk="1" hangingPunct="1">
              <a:lnSpc>
                <a:spcPct val="90000"/>
              </a:lnSpc>
            </a:pPr>
            <a:r>
              <a:rPr lang="en-US" altLang="zh-CN" sz="2000" dirty="0">
                <a:latin typeface="黑体" panose="02010609060101010101" pitchFamily="49" charset="-122"/>
                <a:ea typeface="黑体" panose="02010609060101010101" pitchFamily="49" charset="-122"/>
              </a:rPr>
              <a:t>       float salary;</a:t>
            </a:r>
          </a:p>
          <a:p>
            <a:pPr eaLnBrk="1" hangingPunct="1">
              <a:lnSpc>
                <a:spcPct val="90000"/>
              </a:lnSpc>
            </a:pPr>
            <a:r>
              <a:rPr lang="en-US" altLang="zh-CN" sz="2000" dirty="0">
                <a:latin typeface="黑体" panose="02010609060101010101" pitchFamily="49" charset="-122"/>
                <a:ea typeface="黑体" panose="02010609060101010101" pitchFamily="49" charset="-122"/>
              </a:rPr>
              <a:t>    };</a:t>
            </a:r>
            <a:endParaRPr lang="zh-CN" altLang="en-US" sz="2000" dirty="0"/>
          </a:p>
        </p:txBody>
      </p:sp>
      <p:sp>
        <p:nvSpPr>
          <p:cNvPr id="6" name="矩形 5"/>
          <p:cNvSpPr/>
          <p:nvPr/>
        </p:nvSpPr>
        <p:spPr>
          <a:xfrm>
            <a:off x="4572000" y="1628800"/>
            <a:ext cx="3816424" cy="2062103"/>
          </a:xfrm>
          <a:prstGeom prst="rect">
            <a:avLst/>
          </a:prstGeom>
        </p:spPr>
        <p:txBody>
          <a:bodyPr wrap="square">
            <a:spAutoFit/>
          </a:bodyPr>
          <a:lstStyle/>
          <a:p>
            <a:pPr eaLnBrk="1" hangingPunct="1">
              <a:lnSpc>
                <a:spcPct val="80000"/>
              </a:lnSpc>
            </a:pPr>
            <a:r>
              <a:rPr lang="en-US" altLang="zh-CN" sz="2000" b="1" dirty="0" err="1"/>
              <a:t>struct</a:t>
            </a:r>
            <a:r>
              <a:rPr lang="en-US" altLang="zh-CN" sz="2000" b="1" dirty="0"/>
              <a:t> person </a:t>
            </a:r>
            <a:r>
              <a:rPr lang="en-US" altLang="zh-CN" sz="2000" b="1" dirty="0" err="1"/>
              <a:t>allone</a:t>
            </a:r>
            <a:r>
              <a:rPr lang="en-US" altLang="zh-CN" sz="2000" b="1" dirty="0"/>
              <a:t>[6]={{“jone”,12345,3390.0},</a:t>
            </a:r>
          </a:p>
          <a:p>
            <a:pPr marL="1071563" indent="-1071563" eaLnBrk="1" hangingPunct="1">
              <a:lnSpc>
                <a:spcPct val="80000"/>
              </a:lnSpc>
            </a:pPr>
            <a:r>
              <a:rPr lang="en-US" altLang="zh-CN" sz="2000" b="1" dirty="0"/>
              <a:t>   </a:t>
            </a:r>
            <a:r>
              <a:rPr lang="en-US" altLang="zh-CN" sz="2000" b="1" dirty="0" smtClean="0"/>
              <a:t>                {“</a:t>
            </a:r>
            <a:r>
              <a:rPr lang="en-US" altLang="zh-CN" sz="2000" b="1" dirty="0"/>
              <a:t>david”,13916,4490.5},                            </a:t>
            </a:r>
            <a:r>
              <a:rPr lang="en-US" altLang="zh-CN" sz="2000" b="1" dirty="0" smtClean="0"/>
              <a:t>      {“</a:t>
            </a:r>
            <a:r>
              <a:rPr lang="en-US" altLang="zh-CN" sz="2000" b="1" dirty="0"/>
              <a:t>marit”,27519,3110.0},                                          {“jasen”,42876,6230.5},                                          {“peter”,23987,4000.2},                                          {“yoke”,12335,5110.0}};</a:t>
            </a:r>
          </a:p>
          <a:p>
            <a:pPr eaLnBrk="1" hangingPunct="1">
              <a:lnSpc>
                <a:spcPct val="80000"/>
              </a:lnSpc>
            </a:pPr>
            <a:endParaRPr lang="en-US" altLang="zh-CN" sz="2000" b="1" dirty="0"/>
          </a:p>
        </p:txBody>
      </p:sp>
    </p:spTree>
    <p:extLst>
      <p:ext uri="{BB962C8B-B14F-4D97-AF65-F5344CB8AC3E}">
        <p14:creationId xmlns:p14="http://schemas.microsoft.com/office/powerpoint/2010/main" val="160532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980728"/>
            <a:ext cx="7772400" cy="1143000"/>
          </a:xfrm>
        </p:spPr>
        <p:txBody>
          <a:bodyPr/>
          <a:lstStyle/>
          <a:p>
            <a:pPr algn="l" rtl="0" eaLnBrk="1" fontAlgn="base" hangingPunct="1"/>
            <a:r>
              <a:rPr lang="en-US" altLang="zh-CN" sz="3200" b="1" kern="1200" dirty="0">
                <a:solidFill>
                  <a:schemeClr val="tx1"/>
                </a:solidFill>
                <a:latin typeface="黑体" panose="02010609060101010101" pitchFamily="49" charset="-122"/>
                <a:ea typeface="黑体" panose="02010609060101010101" pitchFamily="49" charset="-122"/>
                <a:cs typeface="+mn-cs"/>
              </a:rPr>
              <a:t>1</a:t>
            </a:r>
            <a:r>
              <a:rPr lang="zh-CN" altLang="zh-CN" sz="3200" b="1" kern="1200" dirty="0">
                <a:solidFill>
                  <a:schemeClr val="tx1"/>
                </a:solidFill>
                <a:latin typeface="黑体" panose="02010609060101010101" pitchFamily="49" charset="-122"/>
                <a:ea typeface="黑体" panose="02010609060101010101" pitchFamily="49" charset="-122"/>
                <a:cs typeface="+mn-cs"/>
              </a:rPr>
              <a:t>：写程序</a:t>
            </a:r>
            <a:r>
              <a:rPr lang="en-US" altLang="zh-CN" sz="3200" b="1" kern="1200" dirty="0">
                <a:solidFill>
                  <a:schemeClr val="tx1"/>
                </a:solidFill>
                <a:latin typeface="黑体" panose="02010609060101010101" pitchFamily="49" charset="-122"/>
                <a:ea typeface="黑体" panose="02010609060101010101" pitchFamily="49" charset="-122"/>
                <a:cs typeface="+mn-cs"/>
              </a:rPr>
              <a:t>:</a:t>
            </a:r>
            <a:r>
              <a:rPr lang="zh-CN" altLang="zh-CN" sz="3200" b="1" kern="1200" dirty="0">
                <a:solidFill>
                  <a:schemeClr val="tx1"/>
                </a:solidFill>
                <a:latin typeface="黑体" panose="02010609060101010101" pitchFamily="49" charset="-122"/>
                <a:ea typeface="黑体" panose="02010609060101010101" pitchFamily="49" charset="-122"/>
                <a:cs typeface="+mn-cs"/>
              </a:rPr>
              <a:t>对一个</a:t>
            </a:r>
            <a:r>
              <a:rPr lang="en-US" altLang="zh-CN" sz="3200" b="1" kern="1200" dirty="0">
                <a:solidFill>
                  <a:schemeClr val="tx1"/>
                </a:solidFill>
                <a:latin typeface="黑体" panose="02010609060101010101" pitchFamily="49" charset="-122"/>
                <a:ea typeface="黑体" panose="02010609060101010101" pitchFamily="49" charset="-122"/>
                <a:cs typeface="+mn-cs"/>
              </a:rPr>
              <a:t>person </a:t>
            </a:r>
            <a:r>
              <a:rPr lang="zh-CN" altLang="zh-CN" sz="3200" b="1" kern="1200" dirty="0">
                <a:solidFill>
                  <a:schemeClr val="tx1"/>
                </a:solidFill>
                <a:latin typeface="黑体" panose="02010609060101010101" pitchFamily="49" charset="-122"/>
                <a:ea typeface="黑体" panose="02010609060101010101" pitchFamily="49" charset="-122"/>
                <a:cs typeface="+mn-cs"/>
              </a:rPr>
              <a:t>结构数组中的元素进行</a:t>
            </a:r>
            <a:r>
              <a:rPr lang="zh-CN" altLang="zh-CN" sz="3200" b="1" kern="1200" dirty="0">
                <a:solidFill>
                  <a:schemeClr val="tx1"/>
                </a:solidFill>
                <a:latin typeface="Times New Roman" panose="02020603050405020304" pitchFamily="18" charset="0"/>
                <a:ea typeface="Times New Roman" panose="02020603050405020304" pitchFamily="18" charset="0"/>
                <a:cs typeface="+mn-cs"/>
              </a:rPr>
              <a:t>“</a:t>
            </a:r>
            <a:r>
              <a:rPr lang="zh-CN" altLang="zh-CN" sz="3200" b="1" kern="1200" dirty="0">
                <a:solidFill>
                  <a:schemeClr val="tx1"/>
                </a:solidFill>
                <a:latin typeface="黑体" panose="02010609060101010101" pitchFamily="49" charset="-122"/>
                <a:ea typeface="黑体" panose="02010609060101010101" pitchFamily="49" charset="-122"/>
                <a:cs typeface="+mn-cs"/>
              </a:rPr>
              <a:t>冒泡法</a:t>
            </a:r>
            <a:r>
              <a:rPr lang="zh-CN" altLang="zh-CN" sz="3200" b="1" kern="1200" dirty="0">
                <a:solidFill>
                  <a:schemeClr val="tx1"/>
                </a:solidFill>
                <a:latin typeface="Times New Roman" panose="02020603050405020304" pitchFamily="18" charset="0"/>
                <a:ea typeface="Times New Roman" panose="02020603050405020304" pitchFamily="18" charset="0"/>
                <a:cs typeface="+mn-cs"/>
              </a:rPr>
              <a:t>”</a:t>
            </a:r>
            <a:r>
              <a:rPr lang="zh-CN" altLang="zh-CN" sz="3200" b="1" kern="1200" dirty="0">
                <a:solidFill>
                  <a:schemeClr val="tx1"/>
                </a:solidFill>
                <a:latin typeface="黑体" panose="02010609060101010101" pitchFamily="49" charset="-122"/>
                <a:ea typeface="黑体" panose="02010609060101010101" pitchFamily="49" charset="-122"/>
                <a:cs typeface="+mn-cs"/>
              </a:rPr>
              <a:t>排序，工资高的排在后面。</a:t>
            </a:r>
            <a:endParaRPr lang="zh-CN" altLang="zh-CN" sz="3200" dirty="0">
              <a:solidFill>
                <a:schemeClr val="tx1"/>
              </a:solidFill>
              <a:effectLst/>
            </a:endParaRPr>
          </a:p>
          <a:p>
            <a:pPr algn="l"/>
            <a:endParaRPr lang="zh-CN" altLang="en-US" sz="3200" dirty="0">
              <a:solidFill>
                <a:schemeClr val="tx1"/>
              </a:solidFill>
            </a:endParaRPr>
          </a:p>
        </p:txBody>
      </p:sp>
      <p:sp>
        <p:nvSpPr>
          <p:cNvPr id="3" name="矩形 7"/>
          <p:cNvSpPr>
            <a:spLocks noChangeArrowheads="1"/>
          </p:cNvSpPr>
          <p:nvPr/>
        </p:nvSpPr>
        <p:spPr bwMode="auto">
          <a:xfrm>
            <a:off x="395536" y="2564904"/>
            <a:ext cx="3740476"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#include &lt;</a:t>
            </a:r>
            <a:r>
              <a:rPr lang="en-US" altLang="zh-CN" dirty="0" err="1">
                <a:latin typeface="黑体" panose="02010609060101010101" pitchFamily="49" charset="-122"/>
                <a:ea typeface="黑体" panose="02010609060101010101" pitchFamily="49" charset="-122"/>
              </a:rPr>
              <a:t>stdio.h</a:t>
            </a:r>
            <a:r>
              <a:rPr lang="en-US" altLang="zh-CN" dirty="0">
                <a:latin typeface="黑体" panose="02010609060101010101" pitchFamily="49" charset="-122"/>
                <a:ea typeface="黑体" panose="02010609060101010101" pitchFamily="49" charset="-122"/>
              </a:rPr>
              <a:t>&gt;</a:t>
            </a:r>
          </a:p>
          <a:p>
            <a:pPr eaLnBrk="1" hangingPunct="1">
              <a:lnSpc>
                <a:spcPct val="90000"/>
              </a:lnSpc>
            </a:pP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struct</a:t>
            </a:r>
            <a:r>
              <a:rPr lang="en-US" altLang="zh-CN" dirty="0">
                <a:latin typeface="黑体" panose="02010609060101010101" pitchFamily="49" charset="-122"/>
                <a:ea typeface="黑体" panose="02010609060101010101" pitchFamily="49" charset="-122"/>
              </a:rPr>
              <a:t> person</a:t>
            </a:r>
          </a:p>
          <a:p>
            <a:pPr eaLnBrk="1" hangingPunct="1">
              <a:lnSpc>
                <a:spcPct val="90000"/>
              </a:lnSpc>
            </a:pPr>
            <a:r>
              <a:rPr lang="en-US" altLang="zh-CN" dirty="0">
                <a:latin typeface="黑体" panose="02010609060101010101" pitchFamily="49" charset="-122"/>
                <a:ea typeface="黑体" panose="02010609060101010101" pitchFamily="49" charset="-122"/>
              </a:rPr>
              <a:t>    {</a:t>
            </a:r>
          </a:p>
          <a:p>
            <a:pPr eaLnBrk="1" hangingPunct="1">
              <a:lnSpc>
                <a:spcPct val="90000"/>
              </a:lnSpc>
            </a:pPr>
            <a:r>
              <a:rPr lang="en-US" altLang="zh-CN" dirty="0">
                <a:latin typeface="黑体" panose="02010609060101010101" pitchFamily="49" charset="-122"/>
                <a:ea typeface="黑体" panose="02010609060101010101" pitchFamily="49" charset="-122"/>
              </a:rPr>
              <a:t>       char name[20];</a:t>
            </a:r>
          </a:p>
          <a:p>
            <a:pPr eaLnBrk="1" hangingPunct="1">
              <a:lnSpc>
                <a:spcPct val="90000"/>
              </a:lnSpc>
            </a:pPr>
            <a:r>
              <a:rPr lang="en-US" altLang="zh-CN" dirty="0">
                <a:latin typeface="黑体" panose="02010609060101010101" pitchFamily="49" charset="-122"/>
                <a:ea typeface="黑体" panose="02010609060101010101" pitchFamily="49" charset="-122"/>
              </a:rPr>
              <a:t>       unsigned long id;</a:t>
            </a:r>
          </a:p>
          <a:p>
            <a:pPr eaLnBrk="1" hangingPunct="1">
              <a:lnSpc>
                <a:spcPct val="90000"/>
              </a:lnSpc>
            </a:pPr>
            <a:r>
              <a:rPr lang="en-US" altLang="zh-CN" dirty="0">
                <a:latin typeface="黑体" panose="02010609060101010101" pitchFamily="49" charset="-122"/>
                <a:ea typeface="黑体" panose="02010609060101010101" pitchFamily="49" charset="-122"/>
              </a:rPr>
              <a:t>       float salary;</a:t>
            </a:r>
          </a:p>
          <a:p>
            <a:pPr eaLnBrk="1" hangingPunct="1">
              <a:lnSpc>
                <a:spcPct val="90000"/>
              </a:lnSpc>
            </a:pPr>
            <a:r>
              <a:rPr lang="en-US" altLang="zh-CN" dirty="0">
                <a:latin typeface="黑体" panose="02010609060101010101" pitchFamily="49" charset="-122"/>
                <a:ea typeface="黑体" panose="02010609060101010101" pitchFamily="49" charset="-122"/>
              </a:rPr>
              <a:t>    };</a:t>
            </a:r>
            <a:endParaRPr lang="zh-CN" altLang="en-US" dirty="0"/>
          </a:p>
        </p:txBody>
      </p:sp>
      <p:sp>
        <p:nvSpPr>
          <p:cNvPr id="4" name="矩形 3"/>
          <p:cNvSpPr/>
          <p:nvPr/>
        </p:nvSpPr>
        <p:spPr>
          <a:xfrm>
            <a:off x="4355976" y="2564904"/>
            <a:ext cx="4464496" cy="2751522"/>
          </a:xfrm>
          <a:prstGeom prst="rect">
            <a:avLst/>
          </a:prstGeom>
        </p:spPr>
        <p:txBody>
          <a:bodyPr wrap="square">
            <a:spAutoFit/>
          </a:bodyPr>
          <a:lstStyle/>
          <a:p>
            <a:pPr eaLnBrk="1" hangingPunct="1">
              <a:lnSpc>
                <a:spcPct val="80000"/>
              </a:lnSpc>
            </a:pPr>
            <a:r>
              <a:rPr lang="en-US" altLang="zh-CN" sz="2400" dirty="0" err="1"/>
              <a:t>struct</a:t>
            </a:r>
            <a:r>
              <a:rPr lang="en-US" altLang="zh-CN" sz="2400" dirty="0"/>
              <a:t> person </a:t>
            </a:r>
            <a:r>
              <a:rPr lang="en-US" altLang="zh-CN" sz="2400" dirty="0" err="1"/>
              <a:t>allone</a:t>
            </a:r>
            <a:r>
              <a:rPr lang="en-US" altLang="zh-CN" sz="2400" dirty="0"/>
              <a:t>[6]={{“jone”,12345,3390.0},</a:t>
            </a:r>
          </a:p>
          <a:p>
            <a:pPr marL="1347788" eaLnBrk="1" hangingPunct="1">
              <a:lnSpc>
                <a:spcPct val="80000"/>
              </a:lnSpc>
            </a:pPr>
            <a:r>
              <a:rPr lang="en-US" altLang="zh-CN" sz="2400" dirty="0"/>
              <a:t>                                          {“david”,13916,4490.5},                            {“marit”,27519,3110.0},                                          {“jasen”,42876,6230.5},                                          {“peter”,23987,4000.2},                                          {“yoke”,12335,5110.0}};</a:t>
            </a:r>
          </a:p>
          <a:p>
            <a:pPr marL="1347788" eaLnBrk="1" hangingPunct="1">
              <a:lnSpc>
                <a:spcPct val="80000"/>
              </a:lnSpc>
            </a:pPr>
            <a:endParaRPr lang="en-US" altLang="zh-CN" sz="2400" dirty="0"/>
          </a:p>
        </p:txBody>
      </p:sp>
    </p:spTree>
    <p:extLst>
      <p:ext uri="{BB962C8B-B14F-4D97-AF65-F5344CB8AC3E}">
        <p14:creationId xmlns:p14="http://schemas.microsoft.com/office/powerpoint/2010/main" val="73813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7"/>
          <p:cNvSpPr>
            <a:spLocks noChangeArrowheads="1"/>
          </p:cNvSpPr>
          <p:nvPr/>
        </p:nvSpPr>
        <p:spPr bwMode="auto">
          <a:xfrm>
            <a:off x="683568" y="908720"/>
            <a:ext cx="6552728"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dirty="0"/>
              <a:t>输入：</a:t>
            </a:r>
            <a:r>
              <a:rPr lang="en-US" altLang="zh-CN" dirty="0"/>
              <a:t>6</a:t>
            </a:r>
            <a:r>
              <a:rPr lang="zh-CN" altLang="en-US" dirty="0"/>
              <a:t>个人 个人信息（定义就初始化）</a:t>
            </a:r>
            <a:endParaRPr lang="en-US" altLang="zh-CN" dirty="0"/>
          </a:p>
          <a:p>
            <a:pPr eaLnBrk="1" hangingPunct="1">
              <a:lnSpc>
                <a:spcPct val="90000"/>
              </a:lnSpc>
            </a:pPr>
            <a:r>
              <a:rPr lang="zh-CN" altLang="en-US" dirty="0"/>
              <a:t>输出：工资从低到高有序</a:t>
            </a:r>
            <a:endParaRPr lang="en-US" altLang="zh-CN" dirty="0"/>
          </a:p>
          <a:p>
            <a:pPr eaLnBrk="1" hangingPunct="1">
              <a:lnSpc>
                <a:spcPct val="90000"/>
              </a:lnSpc>
            </a:pPr>
            <a:r>
              <a:rPr lang="zh-CN" altLang="en-US" dirty="0"/>
              <a:t>算法：</a:t>
            </a:r>
          </a:p>
        </p:txBody>
      </p:sp>
      <p:sp>
        <p:nvSpPr>
          <p:cNvPr id="4" name="矩形 3"/>
          <p:cNvSpPr/>
          <p:nvPr/>
        </p:nvSpPr>
        <p:spPr>
          <a:xfrm>
            <a:off x="1592668" y="2420888"/>
            <a:ext cx="6507724" cy="2379754"/>
          </a:xfrm>
          <a:prstGeom prst="rect">
            <a:avLst/>
          </a:prstGeom>
        </p:spPr>
        <p:txBody>
          <a:bodyPr wrap="square">
            <a:spAutoFit/>
          </a:bodyPr>
          <a:lstStyle/>
          <a:p>
            <a:pPr eaLnBrk="1" hangingPunct="1">
              <a:lnSpc>
                <a:spcPts val="3000"/>
              </a:lnSpc>
            </a:pPr>
            <a:r>
              <a:rPr lang="zh-CN" altLang="en-US" sz="2400" b="1" dirty="0"/>
              <a:t>排序算法（冒泡排序算法）：</a:t>
            </a:r>
            <a:endParaRPr lang="en-US" altLang="zh-CN" sz="2400" b="1" dirty="0"/>
          </a:p>
          <a:p>
            <a:pPr eaLnBrk="1" hangingPunct="1">
              <a:lnSpc>
                <a:spcPts val="3000"/>
              </a:lnSpc>
            </a:pPr>
            <a:r>
              <a:rPr lang="en-US" altLang="zh-CN" sz="2400" b="1" dirty="0"/>
              <a:t>    </a:t>
            </a:r>
            <a:r>
              <a:rPr lang="zh-CN" altLang="en-US" sz="2400" b="1" dirty="0"/>
              <a:t>（</a:t>
            </a:r>
            <a:r>
              <a:rPr lang="en-US" altLang="zh-CN" sz="2400" b="1" dirty="0"/>
              <a:t>1</a:t>
            </a:r>
            <a:r>
              <a:rPr lang="zh-CN" altLang="en-US" sz="2400" b="1" dirty="0"/>
              <a:t>） 每一趟，将未排序的数据按照工资，从第一个位置与相邻位置比较工资，让工资高的在后面，这趟结束，最高工资就在最后</a:t>
            </a:r>
            <a:endParaRPr lang="en-US" altLang="zh-CN" sz="2400" b="1" dirty="0"/>
          </a:p>
          <a:p>
            <a:pPr eaLnBrk="1" hangingPunct="1">
              <a:lnSpc>
                <a:spcPts val="3000"/>
              </a:lnSpc>
            </a:pPr>
            <a:r>
              <a:rPr lang="en-US" altLang="zh-CN" sz="2400" b="1" dirty="0"/>
              <a:t>     </a:t>
            </a:r>
            <a:r>
              <a:rPr lang="zh-CN" altLang="en-US" sz="2400" b="1" dirty="0"/>
              <a:t>（</a:t>
            </a:r>
            <a:r>
              <a:rPr lang="en-US" altLang="zh-CN" sz="2400" b="1" dirty="0"/>
              <a:t>2</a:t>
            </a:r>
            <a:r>
              <a:rPr lang="zh-CN" altLang="en-US" sz="2400" b="1" dirty="0"/>
              <a:t>） 如果进行了</a:t>
            </a:r>
            <a:r>
              <a:rPr lang="en-US" altLang="zh-CN" sz="2400" b="1" dirty="0"/>
              <a:t>n-1(</a:t>
            </a:r>
            <a:r>
              <a:rPr lang="zh-CN" altLang="en-US" sz="2400" b="1" dirty="0"/>
              <a:t>总共</a:t>
            </a:r>
            <a:r>
              <a:rPr lang="en-US" altLang="zh-CN" sz="2400" b="1" dirty="0"/>
              <a:t>n</a:t>
            </a:r>
            <a:r>
              <a:rPr lang="zh-CN" altLang="en-US" sz="2400" b="1" dirty="0"/>
              <a:t>个数据）趟排序，或者某一趟一次交换也没有，则排序结束</a:t>
            </a:r>
            <a:endParaRPr lang="en-US" altLang="zh-CN" sz="2400" b="1" dirty="0"/>
          </a:p>
        </p:txBody>
      </p:sp>
    </p:spTree>
    <p:extLst>
      <p:ext uri="{BB962C8B-B14F-4D97-AF65-F5344CB8AC3E}">
        <p14:creationId xmlns:p14="http://schemas.microsoft.com/office/powerpoint/2010/main" val="24990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7794FB28-3966-45D3-9616-9061BEDA79F6}"/>
              </a:ext>
            </a:extLst>
          </p:cNvPr>
          <p:cNvSpPr>
            <a:spLocks noGrp="1"/>
          </p:cNvSpPr>
          <p:nvPr>
            <p:ph type="sldNum" sz="quarter" idx="12"/>
          </p:nvPr>
        </p:nvSpPr>
        <p:spPr/>
        <p:txBody>
          <a:bodyPr/>
          <a:lstStyle/>
          <a:p>
            <a:fld id="{EF906490-237C-474C-BA2E-D98840BC1F8F}" type="slidenum">
              <a:rPr lang="zh-CN" altLang="en-US" smtClean="0"/>
              <a:pPr/>
              <a:t>6</a:t>
            </a:fld>
            <a:endParaRPr lang="zh-CN" altLang="en-US"/>
          </a:p>
        </p:txBody>
      </p:sp>
      <p:pic>
        <p:nvPicPr>
          <p:cNvPr id="4" name="图片 3">
            <a:extLst>
              <a:ext uri="{FF2B5EF4-FFF2-40B4-BE49-F238E27FC236}">
                <a16:creationId xmlns:a16="http://schemas.microsoft.com/office/drawing/2014/main" xmlns="" id="{1EA58B89-C4A5-4F69-8192-CFA0207B6BEA}"/>
              </a:ext>
            </a:extLst>
          </p:cNvPr>
          <p:cNvPicPr>
            <a:picLocks noChangeAspect="1"/>
          </p:cNvPicPr>
          <p:nvPr/>
        </p:nvPicPr>
        <p:blipFill>
          <a:blip r:embed="rId2" cstate="print"/>
          <a:stretch>
            <a:fillRect/>
          </a:stretch>
        </p:blipFill>
        <p:spPr>
          <a:xfrm>
            <a:off x="3059832" y="476672"/>
            <a:ext cx="3024336" cy="5596760"/>
          </a:xfrm>
          <a:prstGeom prst="rect">
            <a:avLst/>
          </a:prstGeom>
        </p:spPr>
      </p:pic>
      <p:sp>
        <p:nvSpPr>
          <p:cNvPr id="5" name="文本框 4">
            <a:extLst>
              <a:ext uri="{FF2B5EF4-FFF2-40B4-BE49-F238E27FC236}">
                <a16:creationId xmlns:a16="http://schemas.microsoft.com/office/drawing/2014/main" xmlns="" id="{81BFDCC6-001B-4530-8210-A9DE81E49609}"/>
              </a:ext>
            </a:extLst>
          </p:cNvPr>
          <p:cNvSpPr txBox="1"/>
          <p:nvPr/>
        </p:nvSpPr>
        <p:spPr>
          <a:xfrm>
            <a:off x="4067944" y="6086715"/>
            <a:ext cx="1261884" cy="597215"/>
          </a:xfrm>
          <a:prstGeom prst="rect">
            <a:avLst/>
          </a:prstGeom>
          <a:noFill/>
        </p:spPr>
        <p:txBody>
          <a:bodyPr wrap="none" rtlCol="0">
            <a:spAutoFit/>
          </a:bodyPr>
          <a:lstStyle/>
          <a:p>
            <a:pPr>
              <a:lnSpc>
                <a:spcPct val="130000"/>
              </a:lnSpc>
            </a:pPr>
            <a:r>
              <a:rPr lang="zh-CN" altLang="en-US" sz="2800" dirty="0">
                <a:latin typeface="Arial" panose="020B0604020202020204" pitchFamily="34" charset="0"/>
                <a:ea typeface="微软雅黑" panose="020B0503020204020204" pitchFamily="34" charset="-122"/>
              </a:rPr>
              <a:t>主程序</a:t>
            </a:r>
          </a:p>
        </p:txBody>
      </p:sp>
      <p:sp>
        <p:nvSpPr>
          <p:cNvPr id="6" name="文本框 5">
            <a:extLst>
              <a:ext uri="{FF2B5EF4-FFF2-40B4-BE49-F238E27FC236}">
                <a16:creationId xmlns:a16="http://schemas.microsoft.com/office/drawing/2014/main" xmlns="" id="{D7D59AA3-35B7-47B4-BE5B-1D5B4342B823}"/>
              </a:ext>
            </a:extLst>
          </p:cNvPr>
          <p:cNvSpPr txBox="1"/>
          <p:nvPr/>
        </p:nvSpPr>
        <p:spPr>
          <a:xfrm>
            <a:off x="107504" y="0"/>
            <a:ext cx="3639138" cy="597215"/>
          </a:xfrm>
          <a:prstGeom prst="rect">
            <a:avLst/>
          </a:prstGeom>
          <a:noFill/>
        </p:spPr>
        <p:txBody>
          <a:bodyPr wrap="none" rtlCol="0">
            <a:spAutoFit/>
          </a:bodyPr>
          <a:lstStyle/>
          <a:p>
            <a:pPr>
              <a:lnSpc>
                <a:spcPct val="130000"/>
              </a:lnSpc>
            </a:pPr>
            <a:r>
              <a:rPr lang="zh-CN" altLang="en-US" sz="2800" dirty="0">
                <a:solidFill>
                  <a:srgbClr val="00B050"/>
                </a:solidFill>
                <a:latin typeface="Arial" panose="020B0604020202020204" pitchFamily="34" charset="0"/>
                <a:ea typeface="微软雅黑" panose="020B0503020204020204" pitchFamily="34" charset="-122"/>
              </a:rPr>
              <a:t>冒泡排序</a:t>
            </a:r>
            <a:r>
              <a:rPr lang="en-US" altLang="zh-CN" sz="2800" dirty="0">
                <a:solidFill>
                  <a:srgbClr val="00B050"/>
                </a:solidFill>
                <a:latin typeface="Arial" panose="020B0604020202020204" pitchFamily="34" charset="0"/>
                <a:ea typeface="微软雅黑" panose="020B0503020204020204" pitchFamily="34" charset="-122"/>
              </a:rPr>
              <a:t>raptor</a:t>
            </a:r>
            <a:r>
              <a:rPr lang="zh-CN" altLang="en-US" sz="2800" dirty="0">
                <a:solidFill>
                  <a:srgbClr val="00B050"/>
                </a:solidFill>
                <a:latin typeface="Arial" panose="020B0604020202020204" pitchFamily="34" charset="0"/>
                <a:ea typeface="微软雅黑" panose="020B0503020204020204" pitchFamily="34" charset="-122"/>
              </a:rPr>
              <a:t>流程图</a:t>
            </a:r>
          </a:p>
        </p:txBody>
      </p:sp>
    </p:spTree>
    <p:extLst>
      <p:ext uri="{BB962C8B-B14F-4D97-AF65-F5344CB8AC3E}">
        <p14:creationId xmlns:p14="http://schemas.microsoft.com/office/powerpoint/2010/main" val="2902829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50C64B07-6C6E-4B02-B80B-70F47FD8451F}"/>
              </a:ext>
            </a:extLst>
          </p:cNvPr>
          <p:cNvSpPr>
            <a:spLocks noGrp="1"/>
          </p:cNvSpPr>
          <p:nvPr>
            <p:ph type="sldNum" sz="quarter" idx="12"/>
          </p:nvPr>
        </p:nvSpPr>
        <p:spPr/>
        <p:txBody>
          <a:bodyPr/>
          <a:lstStyle/>
          <a:p>
            <a:fld id="{EF906490-237C-474C-BA2E-D98840BC1F8F}" type="slidenum">
              <a:rPr lang="zh-CN" altLang="en-US" smtClean="0"/>
              <a:pPr/>
              <a:t>7</a:t>
            </a:fld>
            <a:endParaRPr lang="zh-CN" altLang="en-US"/>
          </a:p>
        </p:txBody>
      </p:sp>
      <p:pic>
        <p:nvPicPr>
          <p:cNvPr id="3" name="图片 2">
            <a:extLst>
              <a:ext uri="{FF2B5EF4-FFF2-40B4-BE49-F238E27FC236}">
                <a16:creationId xmlns:a16="http://schemas.microsoft.com/office/drawing/2014/main" xmlns="" id="{C085453F-CFC2-4D50-9F51-6B8C6A176A8D}"/>
              </a:ext>
            </a:extLst>
          </p:cNvPr>
          <p:cNvPicPr>
            <a:picLocks noChangeAspect="1"/>
          </p:cNvPicPr>
          <p:nvPr/>
        </p:nvPicPr>
        <p:blipFill>
          <a:blip r:embed="rId2" cstate="print"/>
          <a:stretch>
            <a:fillRect/>
          </a:stretch>
        </p:blipFill>
        <p:spPr>
          <a:xfrm>
            <a:off x="2841600" y="194825"/>
            <a:ext cx="3460800" cy="5482023"/>
          </a:xfrm>
          <a:prstGeom prst="rect">
            <a:avLst/>
          </a:prstGeom>
        </p:spPr>
      </p:pic>
      <p:sp>
        <p:nvSpPr>
          <p:cNvPr id="4" name="文本框 3">
            <a:extLst>
              <a:ext uri="{FF2B5EF4-FFF2-40B4-BE49-F238E27FC236}">
                <a16:creationId xmlns:a16="http://schemas.microsoft.com/office/drawing/2014/main" xmlns="" id="{52B48C04-CD5A-478C-ABD0-8CCA09AF3635}"/>
              </a:ext>
            </a:extLst>
          </p:cNvPr>
          <p:cNvSpPr txBox="1"/>
          <p:nvPr/>
        </p:nvSpPr>
        <p:spPr>
          <a:xfrm>
            <a:off x="2451297" y="5822640"/>
            <a:ext cx="5035353" cy="597215"/>
          </a:xfrm>
          <a:prstGeom prst="rect">
            <a:avLst/>
          </a:prstGeom>
          <a:noFill/>
        </p:spPr>
        <p:txBody>
          <a:bodyPr wrap="none" rtlCol="0">
            <a:spAutoFit/>
          </a:bodyPr>
          <a:lstStyle/>
          <a:p>
            <a:pPr>
              <a:lnSpc>
                <a:spcPct val="130000"/>
              </a:lnSpc>
            </a:pPr>
            <a:r>
              <a:rPr lang="zh-CN" altLang="en-US" sz="2800" dirty="0">
                <a:latin typeface="Arial" panose="020B0604020202020204" pitchFamily="34" charset="0"/>
                <a:ea typeface="微软雅黑" panose="020B0503020204020204" pitchFamily="34" charset="-122"/>
              </a:rPr>
              <a:t>输入</a:t>
            </a:r>
            <a:r>
              <a:rPr lang="en-US" altLang="zh-CN" sz="2800" dirty="0">
                <a:latin typeface="Arial" panose="020B0604020202020204" pitchFamily="34" charset="0"/>
                <a:ea typeface="微软雅黑" panose="020B0503020204020204" pitchFamily="34" charset="-122"/>
              </a:rPr>
              <a:t>n</a:t>
            </a:r>
            <a:r>
              <a:rPr lang="zh-CN" altLang="en-US" sz="2800" dirty="0">
                <a:latin typeface="Arial" panose="020B0604020202020204" pitchFamily="34" charset="0"/>
                <a:ea typeface="微软雅黑" panose="020B0503020204020204" pitchFamily="34" charset="-122"/>
              </a:rPr>
              <a:t>个数据到</a:t>
            </a:r>
            <a:r>
              <a:rPr lang="en-US" altLang="zh-CN" sz="2800" dirty="0">
                <a:latin typeface="Arial" panose="020B0604020202020204" pitchFamily="34" charset="0"/>
                <a:ea typeface="微软雅黑" panose="020B0503020204020204" pitchFamily="34" charset="-122"/>
              </a:rPr>
              <a:t>data</a:t>
            </a:r>
            <a:r>
              <a:rPr lang="zh-CN" altLang="en-US" sz="2800" dirty="0">
                <a:latin typeface="Arial" panose="020B0604020202020204" pitchFamily="34" charset="0"/>
                <a:ea typeface="微软雅黑" panose="020B0503020204020204" pitchFamily="34" charset="-122"/>
              </a:rPr>
              <a:t>一维数组中</a:t>
            </a:r>
          </a:p>
        </p:txBody>
      </p:sp>
    </p:spTree>
    <p:extLst>
      <p:ext uri="{BB962C8B-B14F-4D97-AF65-F5344CB8AC3E}">
        <p14:creationId xmlns:p14="http://schemas.microsoft.com/office/powerpoint/2010/main" val="101316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BB2F5820-25FF-474A-85C6-FAB55EF89406}"/>
              </a:ext>
            </a:extLst>
          </p:cNvPr>
          <p:cNvSpPr>
            <a:spLocks noGrp="1"/>
          </p:cNvSpPr>
          <p:nvPr>
            <p:ph type="sldNum" sz="quarter" idx="12"/>
          </p:nvPr>
        </p:nvSpPr>
        <p:spPr/>
        <p:txBody>
          <a:bodyPr/>
          <a:lstStyle/>
          <a:p>
            <a:fld id="{EF906490-237C-474C-BA2E-D98840BC1F8F}" type="slidenum">
              <a:rPr lang="zh-CN" altLang="en-US" smtClean="0"/>
              <a:pPr/>
              <a:t>8</a:t>
            </a:fld>
            <a:endParaRPr lang="zh-CN" altLang="en-US"/>
          </a:p>
        </p:txBody>
      </p:sp>
      <p:pic>
        <p:nvPicPr>
          <p:cNvPr id="3" name="图片 2">
            <a:extLst>
              <a:ext uri="{FF2B5EF4-FFF2-40B4-BE49-F238E27FC236}">
                <a16:creationId xmlns:a16="http://schemas.microsoft.com/office/drawing/2014/main" xmlns="" id="{A8CE64B7-37A6-4337-8927-A74D208845A0}"/>
              </a:ext>
            </a:extLst>
          </p:cNvPr>
          <p:cNvPicPr>
            <a:picLocks noChangeAspect="1"/>
          </p:cNvPicPr>
          <p:nvPr/>
        </p:nvPicPr>
        <p:blipFill>
          <a:blip r:embed="rId2" cstate="print"/>
          <a:stretch>
            <a:fillRect/>
          </a:stretch>
        </p:blipFill>
        <p:spPr>
          <a:xfrm>
            <a:off x="3240881" y="188640"/>
            <a:ext cx="2662238" cy="5961453"/>
          </a:xfrm>
          <a:prstGeom prst="rect">
            <a:avLst/>
          </a:prstGeom>
        </p:spPr>
      </p:pic>
      <p:sp>
        <p:nvSpPr>
          <p:cNvPr id="4" name="文本框 3">
            <a:extLst>
              <a:ext uri="{FF2B5EF4-FFF2-40B4-BE49-F238E27FC236}">
                <a16:creationId xmlns:a16="http://schemas.microsoft.com/office/drawing/2014/main" xmlns="" id="{713D86B5-0F0F-4ACE-B51F-25B256FFB89F}"/>
              </a:ext>
            </a:extLst>
          </p:cNvPr>
          <p:cNvSpPr txBox="1"/>
          <p:nvPr/>
        </p:nvSpPr>
        <p:spPr>
          <a:xfrm>
            <a:off x="2451297" y="6150093"/>
            <a:ext cx="5046574" cy="597215"/>
          </a:xfrm>
          <a:prstGeom prst="rect">
            <a:avLst/>
          </a:prstGeom>
          <a:noFill/>
        </p:spPr>
        <p:txBody>
          <a:bodyPr wrap="none" rtlCol="0">
            <a:spAutoFit/>
          </a:bodyPr>
          <a:lstStyle/>
          <a:p>
            <a:pPr>
              <a:lnSpc>
                <a:spcPct val="130000"/>
              </a:lnSpc>
            </a:pPr>
            <a:r>
              <a:rPr lang="zh-CN" altLang="en-US" sz="2800" dirty="0">
                <a:latin typeface="Arial" panose="020B0604020202020204" pitchFamily="34" charset="0"/>
                <a:ea typeface="微软雅黑" panose="020B0503020204020204" pitchFamily="34" charset="-122"/>
              </a:rPr>
              <a:t>输出一维数组</a:t>
            </a:r>
            <a:r>
              <a:rPr lang="en-US" altLang="zh-CN" sz="2800" dirty="0">
                <a:latin typeface="Arial" panose="020B0604020202020204" pitchFamily="34" charset="0"/>
                <a:ea typeface="微软雅黑" panose="020B0503020204020204" pitchFamily="34" charset="-122"/>
              </a:rPr>
              <a:t>data</a:t>
            </a:r>
            <a:r>
              <a:rPr lang="zh-CN" altLang="en-US" sz="2800" dirty="0">
                <a:latin typeface="Arial" panose="020B0604020202020204" pitchFamily="34" charset="0"/>
                <a:ea typeface="微软雅黑" panose="020B0503020204020204" pitchFamily="34" charset="-122"/>
              </a:rPr>
              <a:t>中的</a:t>
            </a:r>
            <a:r>
              <a:rPr lang="en-US" altLang="zh-CN" sz="2800" dirty="0">
                <a:latin typeface="Arial" panose="020B0604020202020204" pitchFamily="34" charset="0"/>
                <a:ea typeface="微软雅黑" panose="020B0503020204020204" pitchFamily="34" charset="-122"/>
              </a:rPr>
              <a:t>n</a:t>
            </a:r>
            <a:r>
              <a:rPr lang="zh-CN" altLang="en-US" sz="2800" dirty="0">
                <a:latin typeface="Arial" panose="020B0604020202020204" pitchFamily="34" charset="0"/>
                <a:ea typeface="微软雅黑" panose="020B0503020204020204" pitchFamily="34" charset="-122"/>
              </a:rPr>
              <a:t>个数据</a:t>
            </a:r>
          </a:p>
        </p:txBody>
      </p:sp>
    </p:spTree>
    <p:extLst>
      <p:ext uri="{BB962C8B-B14F-4D97-AF65-F5344CB8AC3E}">
        <p14:creationId xmlns:p14="http://schemas.microsoft.com/office/powerpoint/2010/main" val="130737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BAE2B8D8-392C-45F0-9CAB-3DA648357D98}"/>
              </a:ext>
            </a:extLst>
          </p:cNvPr>
          <p:cNvSpPr>
            <a:spLocks noGrp="1"/>
          </p:cNvSpPr>
          <p:nvPr>
            <p:ph type="sldNum" sz="quarter" idx="12"/>
          </p:nvPr>
        </p:nvSpPr>
        <p:spPr/>
        <p:txBody>
          <a:bodyPr/>
          <a:lstStyle/>
          <a:p>
            <a:fld id="{EF906490-237C-474C-BA2E-D98840BC1F8F}" type="slidenum">
              <a:rPr lang="zh-CN" altLang="en-US" smtClean="0"/>
              <a:pPr/>
              <a:t>9</a:t>
            </a:fld>
            <a:endParaRPr lang="zh-CN" altLang="en-US"/>
          </a:p>
        </p:txBody>
      </p:sp>
      <p:pic>
        <p:nvPicPr>
          <p:cNvPr id="3" name="图片 2">
            <a:extLst>
              <a:ext uri="{FF2B5EF4-FFF2-40B4-BE49-F238E27FC236}">
                <a16:creationId xmlns:a16="http://schemas.microsoft.com/office/drawing/2014/main" xmlns="" id="{1CD2228A-EB65-4430-A079-BE8777BC40BA}"/>
              </a:ext>
            </a:extLst>
          </p:cNvPr>
          <p:cNvPicPr>
            <a:picLocks noChangeAspect="1"/>
          </p:cNvPicPr>
          <p:nvPr/>
        </p:nvPicPr>
        <p:blipFill>
          <a:blip r:embed="rId2" cstate="print"/>
          <a:stretch>
            <a:fillRect/>
          </a:stretch>
        </p:blipFill>
        <p:spPr>
          <a:xfrm>
            <a:off x="2871289" y="0"/>
            <a:ext cx="3401421" cy="6858000"/>
          </a:xfrm>
          <a:prstGeom prst="rect">
            <a:avLst/>
          </a:prstGeom>
        </p:spPr>
      </p:pic>
      <p:sp>
        <p:nvSpPr>
          <p:cNvPr id="4" name="文本框 3">
            <a:extLst>
              <a:ext uri="{FF2B5EF4-FFF2-40B4-BE49-F238E27FC236}">
                <a16:creationId xmlns:a16="http://schemas.microsoft.com/office/drawing/2014/main" xmlns="" id="{0C05A46A-92C0-41BB-9C95-46E2ECD5E7AA}"/>
              </a:ext>
            </a:extLst>
          </p:cNvPr>
          <p:cNvSpPr txBox="1"/>
          <p:nvPr/>
        </p:nvSpPr>
        <p:spPr>
          <a:xfrm>
            <a:off x="539552" y="548680"/>
            <a:ext cx="2698175" cy="597215"/>
          </a:xfrm>
          <a:prstGeom prst="rect">
            <a:avLst/>
          </a:prstGeom>
          <a:noFill/>
        </p:spPr>
        <p:txBody>
          <a:bodyPr wrap="none" rtlCol="0">
            <a:spAutoFit/>
          </a:bodyPr>
          <a:lstStyle/>
          <a:p>
            <a:pPr>
              <a:lnSpc>
                <a:spcPct val="130000"/>
              </a:lnSpc>
            </a:pPr>
            <a:r>
              <a:rPr lang="zh-CN" altLang="en-US" sz="2800" dirty="0">
                <a:latin typeface="Arial" panose="020B0604020202020204" pitchFamily="34" charset="0"/>
                <a:ea typeface="微软雅黑" panose="020B0503020204020204" pitchFamily="34" charset="-122"/>
              </a:rPr>
              <a:t>冒泡排序流程图</a:t>
            </a:r>
          </a:p>
        </p:txBody>
      </p:sp>
    </p:spTree>
    <p:extLst>
      <p:ext uri="{BB962C8B-B14F-4D97-AF65-F5344CB8AC3E}">
        <p14:creationId xmlns:p14="http://schemas.microsoft.com/office/powerpoint/2010/main" val="1651956073"/>
      </p:ext>
    </p:extLst>
  </p:cSld>
  <p:clrMapOvr>
    <a:masterClrMapping/>
  </p:clrMapOvr>
</p:sld>
</file>

<file path=ppt/theme/theme1.xml><?xml version="1.0" encoding="utf-8"?>
<a:theme xmlns:a="http://schemas.openxmlformats.org/drawingml/2006/main" name="A000120140530A99PPBG">
  <a:themeElements>
    <a:clrScheme name="自定义 765">
      <a:dk1>
        <a:srgbClr val="3D3F41"/>
      </a:dk1>
      <a:lt1>
        <a:srgbClr val="FFFFFF"/>
      </a:lt1>
      <a:dk2>
        <a:srgbClr val="3D3F41"/>
      </a:dk2>
      <a:lt2>
        <a:srgbClr val="FFFFFF"/>
      </a:lt2>
      <a:accent1>
        <a:srgbClr val="484A5F"/>
      </a:accent1>
      <a:accent2>
        <a:srgbClr val="4F6B6F"/>
      </a:accent2>
      <a:accent3>
        <a:srgbClr val="8B695B"/>
      </a:accent3>
      <a:accent4>
        <a:srgbClr val="76677F"/>
      </a:accent4>
      <a:accent5>
        <a:srgbClr val="3E522C"/>
      </a:accent5>
      <a:accent6>
        <a:srgbClr val="FA9921"/>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A000120151104A03PPBG</Template>
  <TotalTime>580</TotalTime>
  <Words>1281</Words>
  <Application>Microsoft Office PowerPoint</Application>
  <PresentationFormat>全屏显示(4:3)</PresentationFormat>
  <Paragraphs>193</Paragraphs>
  <Slides>20</Slides>
  <Notes>1</Notes>
  <HiddenSlides>4</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黑体</vt:lpstr>
      <vt:lpstr>隶书</vt:lpstr>
      <vt:lpstr>宋体</vt:lpstr>
      <vt:lpstr>微软雅黑</vt:lpstr>
      <vt:lpstr>幼圆</vt:lpstr>
      <vt:lpstr>Arial</vt:lpstr>
      <vt:lpstr>Calibri</vt:lpstr>
      <vt:lpstr>Courier New</vt:lpstr>
      <vt:lpstr>Times New Roman</vt:lpstr>
      <vt:lpstr>Wingdings</vt:lpstr>
      <vt:lpstr>A000120140530A99PPBG</vt:lpstr>
      <vt:lpstr>结构</vt:lpstr>
      <vt:lpstr>重要通知</vt:lpstr>
      <vt:lpstr>编程题目</vt:lpstr>
      <vt:lpstr>1：写程序:对一个person 结构数组中的元素进行“冒泡法”排序，工资高的排在后面。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流程图描述算法思想</vt:lpstr>
      <vt:lpstr>PowerPoint 演示文稿</vt:lpstr>
      <vt:lpstr>PowerPoint 演示文稿</vt:lpstr>
      <vt:lpstr>PowerPoint 演示文稿</vt:lpstr>
      <vt:lpstr>1. 题目：在屏幕上模拟显示一个数字式时钟  </vt:lpstr>
      <vt:lpstr>PowerPoint 演示文稿</vt:lpstr>
      <vt:lpstr>PowerPoint 演示文稿</vt:lpstr>
      <vt:lpstr>课后练习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一维数组</dc:title>
  <dc:creator>bo dai</dc:creator>
  <cp:lastModifiedBy>Microsoft</cp:lastModifiedBy>
  <cp:revision>49</cp:revision>
  <dcterms:created xsi:type="dcterms:W3CDTF">2015-02-06T09:03:23Z</dcterms:created>
  <dcterms:modified xsi:type="dcterms:W3CDTF">2019-11-13T09:21:12Z</dcterms:modified>
</cp:coreProperties>
</file>