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9" r:id="rId1"/>
  </p:sldMasterIdLst>
  <p:notesMasterIdLst>
    <p:notesMasterId r:id="rId17"/>
  </p:notesMasterIdLst>
  <p:sldIdLst>
    <p:sldId id="256" r:id="rId2"/>
    <p:sldId id="273" r:id="rId3"/>
    <p:sldId id="275" r:id="rId4"/>
    <p:sldId id="276" r:id="rId5"/>
    <p:sldId id="259" r:id="rId6"/>
    <p:sldId id="260" r:id="rId7"/>
    <p:sldId id="261" r:id="rId8"/>
    <p:sldId id="274" r:id="rId9"/>
    <p:sldId id="262" r:id="rId10"/>
    <p:sldId id="263" r:id="rId11"/>
    <p:sldId id="264" r:id="rId12"/>
    <p:sldId id="266" r:id="rId13"/>
    <p:sldId id="267" r:id="rId14"/>
    <p:sldId id="271" r:id="rId15"/>
    <p:sldId id="272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幼圆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幼圆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幼圆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幼圆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幼圆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幼圆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幼圆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幼圆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幼圆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FF66FF"/>
    <a:srgbClr val="00FF99"/>
    <a:srgbClr val="FFCCFF"/>
    <a:srgbClr val="FFFF00"/>
    <a:srgbClr val="CC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59" autoAdjust="0"/>
    <p:restoredTop sz="86331" autoAdjust="0"/>
  </p:normalViewPr>
  <p:slideViewPr>
    <p:cSldViewPr>
      <p:cViewPr varScale="1">
        <p:scale>
          <a:sx n="55" d="100"/>
          <a:sy n="55" d="100"/>
        </p:scale>
        <p:origin x="-7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973A97F-4304-44F8-94CE-7292E38CDA5D}" type="datetimeFigureOut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FCA4F5B-FAA5-4197-B2F1-105227549A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答：不可以！</a:t>
            </a:r>
            <a:endParaRPr lang="en-US" altLang="zh-CN" smtClean="0"/>
          </a:p>
          <a:p>
            <a:r>
              <a:rPr lang="zh-CN" altLang="en-US" smtClean="0"/>
              <a:t>初始化错误！不是全亮，只是第一盏灯亮，其他全熄灭。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EFD8ADA-608A-42FB-A599-A1B58955BEDA}" type="slidenum">
              <a:rPr lang="zh-CN" altLang="en-US" smtClean="0">
                <a:cs typeface="幼圆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smtClean="0">
              <a:cs typeface="幼圆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0" y="-38100"/>
            <a:ext cx="9170988" cy="6913563"/>
            <a:chOff x="-1" y="-38534"/>
            <a:chExt cx="12227357" cy="6914035"/>
          </a:xfrm>
        </p:grpSpPr>
        <p:sp>
          <p:nvSpPr>
            <p:cNvPr id="5" name="任意多边形 72"/>
            <p:cNvSpPr/>
            <p:nvPr userDrawn="1"/>
          </p:nvSpPr>
          <p:spPr>
            <a:xfrm rot="16200000">
              <a:off x="4856030" y="-513290"/>
              <a:ext cx="6896571" cy="7846082"/>
            </a:xfrm>
            <a:custGeom>
              <a:avLst/>
              <a:gdLst>
                <a:gd name="connsiteX0" fmla="*/ 6872732 w 6872732"/>
                <a:gd name="connsiteY0" fmla="*/ 6877019 h 7818780"/>
                <a:gd name="connsiteX1" fmla="*/ 6872732 w 6872732"/>
                <a:gd name="connsiteY1" fmla="*/ 7818780 h 7818780"/>
                <a:gd name="connsiteX2" fmla="*/ 0 w 6872732"/>
                <a:gd name="connsiteY2" fmla="*/ 7818780 h 7818780"/>
                <a:gd name="connsiteX3" fmla="*/ 0 w 6872732"/>
                <a:gd name="connsiteY3" fmla="*/ 7684244 h 7818780"/>
                <a:gd name="connsiteX4" fmla="*/ 3626866 w 6872732"/>
                <a:gd name="connsiteY4" fmla="*/ 0 h 781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72732" h="7818780">
                  <a:moveTo>
                    <a:pt x="6872732" y="6877019"/>
                  </a:moveTo>
                  <a:lnTo>
                    <a:pt x="6872732" y="7818780"/>
                  </a:lnTo>
                  <a:lnTo>
                    <a:pt x="0" y="7818780"/>
                  </a:lnTo>
                  <a:lnTo>
                    <a:pt x="0" y="7684244"/>
                  </a:lnTo>
                  <a:lnTo>
                    <a:pt x="3626866" y="0"/>
                  </a:lnTo>
                  <a:close/>
                </a:path>
              </a:pathLst>
            </a:custGeom>
            <a:solidFill>
              <a:srgbClr val="0B9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6" name="任意多边形 73"/>
            <p:cNvSpPr/>
            <p:nvPr userDrawn="1"/>
          </p:nvSpPr>
          <p:spPr>
            <a:xfrm rot="16200000">
              <a:off x="5004189" y="-365131"/>
              <a:ext cx="6896571" cy="7549764"/>
            </a:xfrm>
            <a:custGeom>
              <a:avLst/>
              <a:gdLst>
                <a:gd name="connsiteX0" fmla="*/ 6872732 w 6872732"/>
                <a:gd name="connsiteY0" fmla="*/ 7173001 h 7522260"/>
                <a:gd name="connsiteX1" fmla="*/ 6872732 w 6872732"/>
                <a:gd name="connsiteY1" fmla="*/ 7522260 h 7522260"/>
                <a:gd name="connsiteX2" fmla="*/ 0 w 6872732"/>
                <a:gd name="connsiteY2" fmla="*/ 7522260 h 7522260"/>
                <a:gd name="connsiteX3" fmla="*/ 0 w 6872732"/>
                <a:gd name="connsiteY3" fmla="*/ 7388261 h 7522260"/>
                <a:gd name="connsiteX4" fmla="*/ 3487166 w 6872732"/>
                <a:gd name="connsiteY4" fmla="*/ 0 h 752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72732" h="7522260">
                  <a:moveTo>
                    <a:pt x="6872732" y="7173001"/>
                  </a:moveTo>
                  <a:lnTo>
                    <a:pt x="6872732" y="7522260"/>
                  </a:lnTo>
                  <a:lnTo>
                    <a:pt x="0" y="7522260"/>
                  </a:lnTo>
                  <a:lnTo>
                    <a:pt x="0" y="7388261"/>
                  </a:lnTo>
                  <a:lnTo>
                    <a:pt x="3487166" y="0"/>
                  </a:ln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" name="任意多边形 74"/>
            <p:cNvSpPr/>
            <p:nvPr userDrawn="1"/>
          </p:nvSpPr>
          <p:spPr>
            <a:xfrm rot="5400000">
              <a:off x="354185" y="856198"/>
              <a:ext cx="5651886" cy="6351792"/>
            </a:xfrm>
            <a:custGeom>
              <a:avLst/>
              <a:gdLst>
                <a:gd name="connsiteX0" fmla="*/ 0 w 5632149"/>
                <a:gd name="connsiteY0" fmla="*/ 6329670 h 6329670"/>
                <a:gd name="connsiteX1" fmla="*/ 2987526 w 5632149"/>
                <a:gd name="connsiteY1" fmla="*/ 0 h 6329670"/>
                <a:gd name="connsiteX2" fmla="*/ 5632149 w 5632149"/>
                <a:gd name="connsiteY2" fmla="*/ 5603162 h 6329670"/>
                <a:gd name="connsiteX3" fmla="*/ 5632149 w 5632149"/>
                <a:gd name="connsiteY3" fmla="*/ 6329670 h 63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2149" h="6329670">
                  <a:moveTo>
                    <a:pt x="0" y="6329670"/>
                  </a:moveTo>
                  <a:lnTo>
                    <a:pt x="2987526" y="0"/>
                  </a:lnTo>
                  <a:lnTo>
                    <a:pt x="5632149" y="5603162"/>
                  </a:lnTo>
                  <a:lnTo>
                    <a:pt x="5632149" y="6329670"/>
                  </a:lnTo>
                  <a:close/>
                </a:path>
              </a:pathLst>
            </a:custGeom>
            <a:solidFill>
              <a:srgbClr val="0B9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9" name="任意多边形 75"/>
            <p:cNvSpPr/>
            <p:nvPr userDrawn="1"/>
          </p:nvSpPr>
          <p:spPr>
            <a:xfrm rot="5400000">
              <a:off x="230102" y="983986"/>
              <a:ext cx="5643947" cy="6104154"/>
            </a:xfrm>
            <a:custGeom>
              <a:avLst/>
              <a:gdLst>
                <a:gd name="connsiteX0" fmla="*/ 0 w 5623924"/>
                <a:gd name="connsiteY0" fmla="*/ 6082897 h 6082897"/>
                <a:gd name="connsiteX1" fmla="*/ 2871053 w 5623924"/>
                <a:gd name="connsiteY1" fmla="*/ 0 h 6082897"/>
                <a:gd name="connsiteX2" fmla="*/ 5623924 w 5623924"/>
                <a:gd name="connsiteY2" fmla="*/ 5832509 h 6082897"/>
                <a:gd name="connsiteX3" fmla="*/ 5623924 w 5623924"/>
                <a:gd name="connsiteY3" fmla="*/ 6082897 h 608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3924" h="6082897">
                  <a:moveTo>
                    <a:pt x="0" y="6082897"/>
                  </a:moveTo>
                  <a:lnTo>
                    <a:pt x="2871053" y="0"/>
                  </a:lnTo>
                  <a:lnTo>
                    <a:pt x="5623924" y="5832509"/>
                  </a:lnTo>
                  <a:lnTo>
                    <a:pt x="5623924" y="6082897"/>
                  </a:ln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0" name="矩形 27"/>
            <p:cNvSpPr/>
            <p:nvPr userDrawn="1"/>
          </p:nvSpPr>
          <p:spPr>
            <a:xfrm>
              <a:off x="-1" y="-25833"/>
              <a:ext cx="11126747" cy="3203794"/>
            </a:xfrm>
            <a:custGeom>
              <a:avLst/>
              <a:gdLst>
                <a:gd name="connsiteX0" fmla="*/ 0 w 11088915"/>
                <a:gd name="connsiteY0" fmla="*/ 0 h 696905"/>
                <a:gd name="connsiteX1" fmla="*/ 11088915 w 11088915"/>
                <a:gd name="connsiteY1" fmla="*/ 0 h 696905"/>
                <a:gd name="connsiteX2" fmla="*/ 11088915 w 11088915"/>
                <a:gd name="connsiteY2" fmla="*/ 696905 h 696905"/>
                <a:gd name="connsiteX3" fmla="*/ 0 w 11088915"/>
                <a:gd name="connsiteY3" fmla="*/ 696905 h 696905"/>
                <a:gd name="connsiteX4" fmla="*/ 0 w 11088915"/>
                <a:gd name="connsiteY4" fmla="*/ 0 h 696905"/>
                <a:gd name="connsiteX0" fmla="*/ 0 w 11088915"/>
                <a:gd name="connsiteY0" fmla="*/ 0 h 3178848"/>
                <a:gd name="connsiteX1" fmla="*/ 11088915 w 11088915"/>
                <a:gd name="connsiteY1" fmla="*/ 0 h 3178848"/>
                <a:gd name="connsiteX2" fmla="*/ 4354287 w 11088915"/>
                <a:gd name="connsiteY2" fmla="*/ 3178848 h 3178848"/>
                <a:gd name="connsiteX3" fmla="*/ 0 w 11088915"/>
                <a:gd name="connsiteY3" fmla="*/ 696905 h 3178848"/>
                <a:gd name="connsiteX4" fmla="*/ 0 w 11088915"/>
                <a:gd name="connsiteY4" fmla="*/ 0 h 3178848"/>
                <a:gd name="connsiteX0" fmla="*/ 0 w 11088915"/>
                <a:gd name="connsiteY0" fmla="*/ 0 h 3178848"/>
                <a:gd name="connsiteX1" fmla="*/ 11088915 w 11088915"/>
                <a:gd name="connsiteY1" fmla="*/ 0 h 3178848"/>
                <a:gd name="connsiteX2" fmla="*/ 4354287 w 11088915"/>
                <a:gd name="connsiteY2" fmla="*/ 3178848 h 3178848"/>
                <a:gd name="connsiteX3" fmla="*/ 0 w 11088915"/>
                <a:gd name="connsiteY3" fmla="*/ 1146848 h 3178848"/>
                <a:gd name="connsiteX4" fmla="*/ 0 w 11088915"/>
                <a:gd name="connsiteY4" fmla="*/ 0 h 3178848"/>
                <a:gd name="connsiteX0" fmla="*/ 0 w 11088915"/>
                <a:gd name="connsiteY0" fmla="*/ 0 h 3193362"/>
                <a:gd name="connsiteX1" fmla="*/ 11088915 w 11088915"/>
                <a:gd name="connsiteY1" fmla="*/ 0 h 3193362"/>
                <a:gd name="connsiteX2" fmla="*/ 4310744 w 11088915"/>
                <a:gd name="connsiteY2" fmla="*/ 3193362 h 3193362"/>
                <a:gd name="connsiteX3" fmla="*/ 0 w 11088915"/>
                <a:gd name="connsiteY3" fmla="*/ 1146848 h 3193362"/>
                <a:gd name="connsiteX4" fmla="*/ 0 w 11088915"/>
                <a:gd name="connsiteY4" fmla="*/ 0 h 319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88915" h="3193362">
                  <a:moveTo>
                    <a:pt x="0" y="0"/>
                  </a:moveTo>
                  <a:lnTo>
                    <a:pt x="11088915" y="0"/>
                  </a:lnTo>
                  <a:lnTo>
                    <a:pt x="4310744" y="3193362"/>
                  </a:lnTo>
                  <a:lnTo>
                    <a:pt x="0" y="1146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9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1" name="等腰三角形 77"/>
            <p:cNvSpPr/>
            <p:nvPr userDrawn="1"/>
          </p:nvSpPr>
          <p:spPr>
            <a:xfrm>
              <a:off x="884720" y="4243246"/>
              <a:ext cx="11039967" cy="2614791"/>
            </a:xfrm>
            <a:prstGeom prst="triangle">
              <a:avLst/>
            </a:prstGeom>
            <a:solidFill>
              <a:srgbClr val="0B9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2" name="等腰三角形 73"/>
            <p:cNvSpPr/>
            <p:nvPr userDrawn="1"/>
          </p:nvSpPr>
          <p:spPr>
            <a:xfrm>
              <a:off x="852973" y="5343458"/>
              <a:ext cx="7892645" cy="1532043"/>
            </a:xfrm>
            <a:custGeom>
              <a:avLst/>
              <a:gdLst>
                <a:gd name="connsiteX0" fmla="*/ 0 w 11091360"/>
                <a:gd name="connsiteY0" fmla="*/ 2626516 h 2626516"/>
                <a:gd name="connsiteX1" fmla="*/ 5545680 w 11091360"/>
                <a:gd name="connsiteY1" fmla="*/ 0 h 2626516"/>
                <a:gd name="connsiteX2" fmla="*/ 11091360 w 11091360"/>
                <a:gd name="connsiteY2" fmla="*/ 2626516 h 2626516"/>
                <a:gd name="connsiteX3" fmla="*/ 0 w 11091360"/>
                <a:gd name="connsiteY3" fmla="*/ 2626516 h 2626516"/>
                <a:gd name="connsiteX0" fmla="*/ 0 w 11091360"/>
                <a:gd name="connsiteY0" fmla="*/ 1770173 h 1770173"/>
                <a:gd name="connsiteX1" fmla="*/ 7345451 w 11091360"/>
                <a:gd name="connsiteY1" fmla="*/ 0 h 1770173"/>
                <a:gd name="connsiteX2" fmla="*/ 11091360 w 11091360"/>
                <a:gd name="connsiteY2" fmla="*/ 1770173 h 1770173"/>
                <a:gd name="connsiteX3" fmla="*/ 0 w 11091360"/>
                <a:gd name="connsiteY3" fmla="*/ 1770173 h 1770173"/>
                <a:gd name="connsiteX0" fmla="*/ 0 w 14352510"/>
                <a:gd name="connsiteY0" fmla="*/ 2797525 h 2797525"/>
                <a:gd name="connsiteX1" fmla="*/ 14352510 w 14352510"/>
                <a:gd name="connsiteY1" fmla="*/ 0 h 2797525"/>
                <a:gd name="connsiteX2" fmla="*/ 11091360 w 14352510"/>
                <a:gd name="connsiteY2" fmla="*/ 2797525 h 2797525"/>
                <a:gd name="connsiteX3" fmla="*/ 0 w 14352510"/>
                <a:gd name="connsiteY3" fmla="*/ 2797525 h 2797525"/>
                <a:gd name="connsiteX0" fmla="*/ 0 w 14273483"/>
                <a:gd name="connsiteY0" fmla="*/ 2771183 h 2771183"/>
                <a:gd name="connsiteX1" fmla="*/ 14273483 w 14273483"/>
                <a:gd name="connsiteY1" fmla="*/ 0 h 2771183"/>
                <a:gd name="connsiteX2" fmla="*/ 11091360 w 14273483"/>
                <a:gd name="connsiteY2" fmla="*/ 2771183 h 2771183"/>
                <a:gd name="connsiteX3" fmla="*/ 0 w 14273483"/>
                <a:gd name="connsiteY3" fmla="*/ 2771183 h 277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73483" h="2771183">
                  <a:moveTo>
                    <a:pt x="0" y="2771183"/>
                  </a:moveTo>
                  <a:lnTo>
                    <a:pt x="14273483" y="0"/>
                  </a:lnTo>
                  <a:lnTo>
                    <a:pt x="11091360" y="2771183"/>
                  </a:lnTo>
                  <a:lnTo>
                    <a:pt x="0" y="2771183"/>
                  </a:ln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3" name="等腰三角形 73"/>
            <p:cNvSpPr/>
            <p:nvPr userDrawn="1"/>
          </p:nvSpPr>
          <p:spPr>
            <a:xfrm>
              <a:off x="1128125" y="-14720"/>
              <a:ext cx="8110651" cy="2348073"/>
            </a:xfrm>
            <a:custGeom>
              <a:avLst/>
              <a:gdLst>
                <a:gd name="connsiteX0" fmla="*/ 0 w 11091360"/>
                <a:gd name="connsiteY0" fmla="*/ 2626516 h 2626516"/>
                <a:gd name="connsiteX1" fmla="*/ 5545680 w 11091360"/>
                <a:gd name="connsiteY1" fmla="*/ 0 h 2626516"/>
                <a:gd name="connsiteX2" fmla="*/ 11091360 w 11091360"/>
                <a:gd name="connsiteY2" fmla="*/ 2626516 h 2626516"/>
                <a:gd name="connsiteX3" fmla="*/ 0 w 11091360"/>
                <a:gd name="connsiteY3" fmla="*/ 2626516 h 2626516"/>
                <a:gd name="connsiteX0" fmla="*/ 0 w 11091360"/>
                <a:gd name="connsiteY0" fmla="*/ 1770173 h 1770173"/>
                <a:gd name="connsiteX1" fmla="*/ 7345451 w 11091360"/>
                <a:gd name="connsiteY1" fmla="*/ 0 h 1770173"/>
                <a:gd name="connsiteX2" fmla="*/ 11091360 w 11091360"/>
                <a:gd name="connsiteY2" fmla="*/ 1770173 h 1770173"/>
                <a:gd name="connsiteX3" fmla="*/ 0 w 11091360"/>
                <a:gd name="connsiteY3" fmla="*/ 1770173 h 1770173"/>
                <a:gd name="connsiteX0" fmla="*/ 0 w 14352510"/>
                <a:gd name="connsiteY0" fmla="*/ 2797525 h 2797525"/>
                <a:gd name="connsiteX1" fmla="*/ 14352510 w 14352510"/>
                <a:gd name="connsiteY1" fmla="*/ 0 h 2797525"/>
                <a:gd name="connsiteX2" fmla="*/ 11091360 w 14352510"/>
                <a:gd name="connsiteY2" fmla="*/ 2797525 h 2797525"/>
                <a:gd name="connsiteX3" fmla="*/ 0 w 14352510"/>
                <a:gd name="connsiteY3" fmla="*/ 2797525 h 2797525"/>
                <a:gd name="connsiteX0" fmla="*/ 0 w 14273483"/>
                <a:gd name="connsiteY0" fmla="*/ 2771183 h 2771183"/>
                <a:gd name="connsiteX1" fmla="*/ 14273483 w 14273483"/>
                <a:gd name="connsiteY1" fmla="*/ 0 h 2771183"/>
                <a:gd name="connsiteX2" fmla="*/ 11091360 w 14273483"/>
                <a:gd name="connsiteY2" fmla="*/ 2771183 h 2771183"/>
                <a:gd name="connsiteX3" fmla="*/ 0 w 14273483"/>
                <a:gd name="connsiteY3" fmla="*/ 2771183 h 2771183"/>
                <a:gd name="connsiteX0" fmla="*/ 0 w 14273483"/>
                <a:gd name="connsiteY0" fmla="*/ 2771183 h 3982929"/>
                <a:gd name="connsiteX1" fmla="*/ 14273483 w 14273483"/>
                <a:gd name="connsiteY1" fmla="*/ 0 h 3982929"/>
                <a:gd name="connsiteX2" fmla="*/ 9010315 w 14273483"/>
                <a:gd name="connsiteY2" fmla="*/ 3982929 h 3982929"/>
                <a:gd name="connsiteX3" fmla="*/ 0 w 14273483"/>
                <a:gd name="connsiteY3" fmla="*/ 2771183 h 3982929"/>
                <a:gd name="connsiteX0" fmla="*/ 0 w 14668619"/>
                <a:gd name="connsiteY0" fmla="*/ 3034606 h 4246352"/>
                <a:gd name="connsiteX1" fmla="*/ 14668619 w 14668619"/>
                <a:gd name="connsiteY1" fmla="*/ 0 h 4246352"/>
                <a:gd name="connsiteX2" fmla="*/ 9010315 w 14668619"/>
                <a:gd name="connsiteY2" fmla="*/ 4246352 h 4246352"/>
                <a:gd name="connsiteX3" fmla="*/ 0 w 14668619"/>
                <a:gd name="connsiteY3" fmla="*/ 3034606 h 424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68619" h="4246352">
                  <a:moveTo>
                    <a:pt x="0" y="3034606"/>
                  </a:moveTo>
                  <a:lnTo>
                    <a:pt x="14668619" y="0"/>
                  </a:lnTo>
                  <a:lnTo>
                    <a:pt x="9010315" y="4246352"/>
                  </a:lnTo>
                  <a:lnTo>
                    <a:pt x="0" y="3034606"/>
                  </a:ln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4297956" y="3726300"/>
            <a:ext cx="4466107" cy="591299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4299187" y="2336421"/>
            <a:ext cx="4477268" cy="1334925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2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1797E-64A2-4EF2-B2DC-BF138ECC607D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1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808B0-7494-4793-8435-90AFD0C5D5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35020-25CE-4639-8A7E-234EAEBEC46E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D6273-5BA8-437E-A0B5-E648AA4EB5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1DBAF-B980-478B-B06F-69CFF3447D05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34B3E-CF48-4E5B-8406-FD195027E7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100" y="-46252"/>
            <a:ext cx="7783477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CFAD4-F100-4058-B3F0-435C8EAF382A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B4F2B-1CD4-4CED-AD74-3FCD737905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88FE6-1F02-426A-B0E9-1C22D7138905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FC3C4-0B78-432C-A9ED-115731CE35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08FB5-A7BF-4600-96D7-C0DA13EE776F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D8178-04BC-454A-9D1B-AFE27AEA8F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97CD7-CD98-4884-8770-2CFE40337E09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619BE-EDCA-4805-B991-F070CA53E8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40BB1-58EE-4F32-9ADD-8FA8F82DF0E1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C71F6-C0C3-4093-9833-DF38CAB0EA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2A097-2061-48D0-9A6A-93AA4CFF441F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925BF-2CFC-439A-8CE9-B45B915AF8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EF434-87E6-4F9A-B65E-62E0A77A6727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0CF7A-B20A-47BD-8CA9-4FB685EF21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E5F2A-3BF4-48C5-ADD6-2A5FED219FB1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79156-D896-4099-BCE4-CD0BF0159E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31"/>
          <p:cNvGrpSpPr>
            <a:grpSpLocks/>
          </p:cNvGrpSpPr>
          <p:nvPr/>
        </p:nvGrpSpPr>
        <p:grpSpPr bwMode="auto">
          <a:xfrm flipV="1">
            <a:off x="0" y="6288088"/>
            <a:ext cx="1495425" cy="576262"/>
            <a:chOff x="7825014" y="5522236"/>
            <a:chExt cx="4366986" cy="1262743"/>
          </a:xfrm>
        </p:grpSpPr>
        <p:sp>
          <p:nvSpPr>
            <p:cNvPr id="33" name="矩形 18"/>
            <p:cNvSpPr/>
            <p:nvPr userDrawn="1"/>
          </p:nvSpPr>
          <p:spPr>
            <a:xfrm>
              <a:off x="7825014" y="5522236"/>
              <a:ext cx="4366986" cy="1262743"/>
            </a:xfrm>
            <a:custGeom>
              <a:avLst/>
              <a:gdLst>
                <a:gd name="connsiteX0" fmla="*/ 0 w 3443969"/>
                <a:gd name="connsiteY0" fmla="*/ 0 h 1175657"/>
                <a:gd name="connsiteX1" fmla="*/ 3443969 w 3443969"/>
                <a:gd name="connsiteY1" fmla="*/ 0 h 1175657"/>
                <a:gd name="connsiteX2" fmla="*/ 3443969 w 3443969"/>
                <a:gd name="connsiteY2" fmla="*/ 1175657 h 1175657"/>
                <a:gd name="connsiteX3" fmla="*/ 0 w 3443969"/>
                <a:gd name="connsiteY3" fmla="*/ 1175657 h 1175657"/>
                <a:gd name="connsiteX4" fmla="*/ 0 w 3443969"/>
                <a:gd name="connsiteY4" fmla="*/ 0 h 1175657"/>
                <a:gd name="connsiteX0" fmla="*/ 0 w 3443969"/>
                <a:gd name="connsiteY0" fmla="*/ 0 h 1611085"/>
                <a:gd name="connsiteX1" fmla="*/ 3443969 w 3443969"/>
                <a:gd name="connsiteY1" fmla="*/ 0 h 1611085"/>
                <a:gd name="connsiteX2" fmla="*/ 2369912 w 3443969"/>
                <a:gd name="connsiteY2" fmla="*/ 1611085 h 1611085"/>
                <a:gd name="connsiteX3" fmla="*/ 0 w 3443969"/>
                <a:gd name="connsiteY3" fmla="*/ 1175657 h 1611085"/>
                <a:gd name="connsiteX4" fmla="*/ 0 w 3443969"/>
                <a:gd name="connsiteY4" fmla="*/ 0 h 161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969" h="1611085">
                  <a:moveTo>
                    <a:pt x="0" y="0"/>
                  </a:moveTo>
                  <a:lnTo>
                    <a:pt x="3443969" y="0"/>
                  </a:lnTo>
                  <a:lnTo>
                    <a:pt x="2369912" y="1611085"/>
                  </a:lnTo>
                  <a:lnTo>
                    <a:pt x="0" y="1175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矩形 18"/>
            <p:cNvSpPr/>
            <p:nvPr userDrawn="1"/>
          </p:nvSpPr>
          <p:spPr>
            <a:xfrm>
              <a:off x="7829651" y="5522236"/>
              <a:ext cx="4209367" cy="1161864"/>
            </a:xfrm>
            <a:custGeom>
              <a:avLst/>
              <a:gdLst>
                <a:gd name="connsiteX0" fmla="*/ 0 w 3443969"/>
                <a:gd name="connsiteY0" fmla="*/ 0 h 1175657"/>
                <a:gd name="connsiteX1" fmla="*/ 3443969 w 3443969"/>
                <a:gd name="connsiteY1" fmla="*/ 0 h 1175657"/>
                <a:gd name="connsiteX2" fmla="*/ 3443969 w 3443969"/>
                <a:gd name="connsiteY2" fmla="*/ 1175657 h 1175657"/>
                <a:gd name="connsiteX3" fmla="*/ 0 w 3443969"/>
                <a:gd name="connsiteY3" fmla="*/ 1175657 h 1175657"/>
                <a:gd name="connsiteX4" fmla="*/ 0 w 3443969"/>
                <a:gd name="connsiteY4" fmla="*/ 0 h 1175657"/>
                <a:gd name="connsiteX0" fmla="*/ 0 w 3443969"/>
                <a:gd name="connsiteY0" fmla="*/ 0 h 1611085"/>
                <a:gd name="connsiteX1" fmla="*/ 3443969 w 3443969"/>
                <a:gd name="connsiteY1" fmla="*/ 0 h 1611085"/>
                <a:gd name="connsiteX2" fmla="*/ 2369912 w 3443969"/>
                <a:gd name="connsiteY2" fmla="*/ 1611085 h 1611085"/>
                <a:gd name="connsiteX3" fmla="*/ 0 w 3443969"/>
                <a:gd name="connsiteY3" fmla="*/ 1175657 h 1611085"/>
                <a:gd name="connsiteX4" fmla="*/ 0 w 3443969"/>
                <a:gd name="connsiteY4" fmla="*/ 0 h 161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969" h="1611085">
                  <a:moveTo>
                    <a:pt x="0" y="0"/>
                  </a:moveTo>
                  <a:lnTo>
                    <a:pt x="3443969" y="0"/>
                  </a:lnTo>
                  <a:lnTo>
                    <a:pt x="2369912" y="1611085"/>
                  </a:lnTo>
                  <a:lnTo>
                    <a:pt x="0" y="1175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92D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555" name="组合 8"/>
          <p:cNvGrpSpPr>
            <a:grpSpLocks/>
          </p:cNvGrpSpPr>
          <p:nvPr/>
        </p:nvGrpSpPr>
        <p:grpSpPr bwMode="auto">
          <a:xfrm flipH="1" flipV="1">
            <a:off x="8115300" y="6473825"/>
            <a:ext cx="1028700" cy="396875"/>
            <a:chOff x="7825014" y="5522236"/>
            <a:chExt cx="4366986" cy="1262743"/>
          </a:xfrm>
        </p:grpSpPr>
        <p:sp>
          <p:nvSpPr>
            <p:cNvPr id="30" name="矩形 18"/>
            <p:cNvSpPr/>
            <p:nvPr userDrawn="1"/>
          </p:nvSpPr>
          <p:spPr>
            <a:xfrm>
              <a:off x="7825014" y="5522236"/>
              <a:ext cx="4366986" cy="1262743"/>
            </a:xfrm>
            <a:custGeom>
              <a:avLst/>
              <a:gdLst>
                <a:gd name="connsiteX0" fmla="*/ 0 w 3443969"/>
                <a:gd name="connsiteY0" fmla="*/ 0 h 1175657"/>
                <a:gd name="connsiteX1" fmla="*/ 3443969 w 3443969"/>
                <a:gd name="connsiteY1" fmla="*/ 0 h 1175657"/>
                <a:gd name="connsiteX2" fmla="*/ 3443969 w 3443969"/>
                <a:gd name="connsiteY2" fmla="*/ 1175657 h 1175657"/>
                <a:gd name="connsiteX3" fmla="*/ 0 w 3443969"/>
                <a:gd name="connsiteY3" fmla="*/ 1175657 h 1175657"/>
                <a:gd name="connsiteX4" fmla="*/ 0 w 3443969"/>
                <a:gd name="connsiteY4" fmla="*/ 0 h 1175657"/>
                <a:gd name="connsiteX0" fmla="*/ 0 w 3443969"/>
                <a:gd name="connsiteY0" fmla="*/ 0 h 1611085"/>
                <a:gd name="connsiteX1" fmla="*/ 3443969 w 3443969"/>
                <a:gd name="connsiteY1" fmla="*/ 0 h 1611085"/>
                <a:gd name="connsiteX2" fmla="*/ 2369912 w 3443969"/>
                <a:gd name="connsiteY2" fmla="*/ 1611085 h 1611085"/>
                <a:gd name="connsiteX3" fmla="*/ 0 w 3443969"/>
                <a:gd name="connsiteY3" fmla="*/ 1175657 h 1611085"/>
                <a:gd name="connsiteX4" fmla="*/ 0 w 3443969"/>
                <a:gd name="connsiteY4" fmla="*/ 0 h 161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969" h="1611085">
                  <a:moveTo>
                    <a:pt x="0" y="0"/>
                  </a:moveTo>
                  <a:lnTo>
                    <a:pt x="3443969" y="0"/>
                  </a:lnTo>
                  <a:lnTo>
                    <a:pt x="2369912" y="1611085"/>
                  </a:lnTo>
                  <a:lnTo>
                    <a:pt x="0" y="1175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矩形 18"/>
            <p:cNvSpPr/>
            <p:nvPr userDrawn="1"/>
          </p:nvSpPr>
          <p:spPr>
            <a:xfrm>
              <a:off x="7831751" y="5522236"/>
              <a:ext cx="4205246" cy="1161724"/>
            </a:xfrm>
            <a:custGeom>
              <a:avLst/>
              <a:gdLst>
                <a:gd name="connsiteX0" fmla="*/ 0 w 3443969"/>
                <a:gd name="connsiteY0" fmla="*/ 0 h 1175657"/>
                <a:gd name="connsiteX1" fmla="*/ 3443969 w 3443969"/>
                <a:gd name="connsiteY1" fmla="*/ 0 h 1175657"/>
                <a:gd name="connsiteX2" fmla="*/ 3443969 w 3443969"/>
                <a:gd name="connsiteY2" fmla="*/ 1175657 h 1175657"/>
                <a:gd name="connsiteX3" fmla="*/ 0 w 3443969"/>
                <a:gd name="connsiteY3" fmla="*/ 1175657 h 1175657"/>
                <a:gd name="connsiteX4" fmla="*/ 0 w 3443969"/>
                <a:gd name="connsiteY4" fmla="*/ 0 h 1175657"/>
                <a:gd name="connsiteX0" fmla="*/ 0 w 3443969"/>
                <a:gd name="connsiteY0" fmla="*/ 0 h 1611085"/>
                <a:gd name="connsiteX1" fmla="*/ 3443969 w 3443969"/>
                <a:gd name="connsiteY1" fmla="*/ 0 h 1611085"/>
                <a:gd name="connsiteX2" fmla="*/ 2369912 w 3443969"/>
                <a:gd name="connsiteY2" fmla="*/ 1611085 h 1611085"/>
                <a:gd name="connsiteX3" fmla="*/ 0 w 3443969"/>
                <a:gd name="connsiteY3" fmla="*/ 1175657 h 1611085"/>
                <a:gd name="connsiteX4" fmla="*/ 0 w 3443969"/>
                <a:gd name="connsiteY4" fmla="*/ 0 h 161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969" h="1611085">
                  <a:moveTo>
                    <a:pt x="0" y="0"/>
                  </a:moveTo>
                  <a:lnTo>
                    <a:pt x="3443969" y="0"/>
                  </a:lnTo>
                  <a:lnTo>
                    <a:pt x="2369912" y="1611085"/>
                  </a:lnTo>
                  <a:lnTo>
                    <a:pt x="0" y="1175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92D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0" y="6350"/>
            <a:ext cx="9144000" cy="1112838"/>
          </a:xfrm>
          <a:custGeom>
            <a:avLst/>
            <a:gdLst>
              <a:gd name="connsiteX0" fmla="*/ 0 w 12192000"/>
              <a:gd name="connsiteY0" fmla="*/ 0 h 1113104"/>
              <a:gd name="connsiteX1" fmla="*/ 12192000 w 12192000"/>
              <a:gd name="connsiteY1" fmla="*/ 0 h 1113104"/>
              <a:gd name="connsiteX2" fmla="*/ 10794440 w 12192000"/>
              <a:gd name="connsiteY2" fmla="*/ 1113104 h 1113104"/>
              <a:gd name="connsiteX3" fmla="*/ 0 w 12192000"/>
              <a:gd name="connsiteY3" fmla="*/ 640039 h 111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113104">
                <a:moveTo>
                  <a:pt x="0" y="0"/>
                </a:moveTo>
                <a:lnTo>
                  <a:pt x="12192000" y="0"/>
                </a:lnTo>
                <a:lnTo>
                  <a:pt x="10794440" y="1113104"/>
                </a:lnTo>
                <a:lnTo>
                  <a:pt x="0" y="64003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4" name="任意多边形 23"/>
          <p:cNvSpPr/>
          <p:nvPr/>
        </p:nvSpPr>
        <p:spPr>
          <a:xfrm>
            <a:off x="0" y="-7938"/>
            <a:ext cx="9029700" cy="1054101"/>
          </a:xfrm>
          <a:custGeom>
            <a:avLst/>
            <a:gdLst>
              <a:gd name="connsiteX0" fmla="*/ 0 w 12039600"/>
              <a:gd name="connsiteY0" fmla="*/ 0 h 1054649"/>
              <a:gd name="connsiteX1" fmla="*/ 12039600 w 12039600"/>
              <a:gd name="connsiteY1" fmla="*/ 0 h 1054649"/>
              <a:gd name="connsiteX2" fmla="*/ 10769041 w 12039600"/>
              <a:gd name="connsiteY2" fmla="*/ 1054649 h 1054649"/>
              <a:gd name="connsiteX3" fmla="*/ 0 w 12039600"/>
              <a:gd name="connsiteY3" fmla="*/ 560194 h 105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39600" h="1054649">
                <a:moveTo>
                  <a:pt x="0" y="0"/>
                </a:moveTo>
                <a:lnTo>
                  <a:pt x="12039600" y="0"/>
                </a:lnTo>
                <a:lnTo>
                  <a:pt x="10769041" y="1054649"/>
                </a:lnTo>
                <a:lnTo>
                  <a:pt x="0" y="560194"/>
                </a:lnTo>
                <a:close/>
              </a:path>
            </a:pathLst>
          </a:custGeom>
          <a:solidFill>
            <a:srgbClr val="0B9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0C8E772-06AA-44A9-893D-4253C991535E}" type="datetime1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58DE76C-075D-41CF-A3AF-8829BB5A12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 bwMode="auto">
          <a:xfrm>
            <a:off x="419100" y="1133475"/>
            <a:ext cx="8172450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3562" name="KSO_BT1"/>
          <p:cNvSpPr>
            <a:spLocks noGrp="1"/>
          </p:cNvSpPr>
          <p:nvPr>
            <p:ph type="title"/>
          </p:nvPr>
        </p:nvSpPr>
        <p:spPr bwMode="auto">
          <a:xfrm>
            <a:off x="419100" y="-23813"/>
            <a:ext cx="7891463" cy="76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0" r:id="rId2"/>
    <p:sldLayoutId id="2147483779" r:id="rId3"/>
    <p:sldLayoutId id="2147483778" r:id="rId4"/>
    <p:sldLayoutId id="2147483777" r:id="rId5"/>
    <p:sldLayoutId id="2147483776" r:id="rId6"/>
    <p:sldLayoutId id="2147483782" r:id="rId7"/>
    <p:sldLayoutId id="2147483775" r:id="rId8"/>
    <p:sldLayoutId id="2147483774" r:id="rId9"/>
    <p:sldLayoutId id="2147483773" r:id="rId10"/>
    <p:sldLayoutId id="21474837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ea"/>
          <a:ea typeface="+mj-ea"/>
          <a:cs typeface="+mj-cs"/>
        </a:defRPr>
      </a:lvl1pPr>
      <a:lvl2pPr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71463" indent="-271463" algn="just" defTabSz="514350" rtl="0" fontAlgn="base">
        <a:lnSpc>
          <a:spcPct val="110000"/>
        </a:lnSpc>
        <a:spcBef>
          <a:spcPts val="9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³"/>
        <a:defRPr lang="zh-CN" altLang="en-US" sz="2400" kern="1200" dirty="0">
          <a:solidFill>
            <a:schemeClr val="accent1"/>
          </a:solidFill>
          <a:latin typeface="+mn-ea"/>
          <a:ea typeface="+mn-ea"/>
          <a:cs typeface="幼圆"/>
        </a:defRPr>
      </a:lvl1pPr>
      <a:lvl2pPr marL="271463" indent="-271463" algn="just" defTabSz="514350" rtl="0" fontAlgn="base">
        <a:lnSpc>
          <a:spcPct val="120000"/>
        </a:lnSpc>
        <a:spcBef>
          <a:spcPct val="0"/>
        </a:spcBef>
        <a:spcAft>
          <a:spcPts val="900"/>
        </a:spcAft>
        <a:buClr>
          <a:srgbClr val="7AD0EB"/>
        </a:buClr>
        <a:buFont typeface="幼圆"/>
        <a:buChar char=" "/>
        <a:defRPr sz="1600" kern="1200">
          <a:solidFill>
            <a:schemeClr val="tx1"/>
          </a:solidFill>
          <a:latin typeface="+mn-ea"/>
          <a:ea typeface="+mn-ea"/>
          <a:cs typeface="幼圆"/>
        </a:defRPr>
      </a:lvl2pPr>
      <a:lvl3pPr marL="642938" indent="-128588" algn="l" defTabSz="514350" rtl="0" fontAlgn="base">
        <a:lnSpc>
          <a:spcPct val="90000"/>
        </a:lnSpc>
        <a:spcBef>
          <a:spcPts val="275"/>
        </a:spcBef>
        <a:spcAft>
          <a:spcPct val="0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+mn-ea"/>
          <a:cs typeface="幼圆"/>
        </a:defRPr>
      </a:lvl3pPr>
      <a:lvl4pPr marL="900113" indent="-128588" algn="l" defTabSz="514350" rtl="0" fontAlgn="base">
        <a:lnSpc>
          <a:spcPct val="90000"/>
        </a:lnSpc>
        <a:spcBef>
          <a:spcPts val="275"/>
        </a:spcBef>
        <a:spcAft>
          <a:spcPct val="0"/>
        </a:spcAft>
        <a:buFont typeface="Arial" charset="0"/>
        <a:buChar char="•"/>
        <a:defRPr sz="1000" kern="1200">
          <a:solidFill>
            <a:schemeClr val="tx1"/>
          </a:solidFill>
          <a:latin typeface="+mn-lt"/>
          <a:ea typeface="+mn-ea"/>
          <a:cs typeface="幼圆"/>
        </a:defRPr>
      </a:lvl4pPr>
      <a:lvl5pPr marL="1157288" indent="-128588" algn="l" defTabSz="514350" rtl="0" fontAlgn="base">
        <a:lnSpc>
          <a:spcPct val="90000"/>
        </a:lnSpc>
        <a:spcBef>
          <a:spcPts val="275"/>
        </a:spcBef>
        <a:spcAft>
          <a:spcPct val="0"/>
        </a:spcAft>
        <a:buFont typeface="Arial" charset="0"/>
        <a:buChar char="•"/>
        <a:defRPr sz="1000" kern="1200">
          <a:solidFill>
            <a:schemeClr val="tx1"/>
          </a:solidFill>
          <a:latin typeface="+mn-lt"/>
          <a:ea typeface="+mn-ea"/>
          <a:cs typeface="幼圆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副标题 2"/>
          <p:cNvSpPr>
            <a:spLocks noGrp="1"/>
          </p:cNvSpPr>
          <p:nvPr>
            <p:ph type="subTitle" idx="1"/>
          </p:nvPr>
        </p:nvSpPr>
        <p:spPr>
          <a:xfrm>
            <a:off x="4297363" y="3725863"/>
            <a:ext cx="4467225" cy="592137"/>
          </a:xfrm>
        </p:spPr>
        <p:txBody>
          <a:bodyPr/>
          <a:lstStyle/>
          <a:p>
            <a:endParaRPr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8950" y="2336800"/>
            <a:ext cx="4476750" cy="1335088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第四章 数组与结构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习题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9988" y="1592263"/>
            <a:ext cx="4572000" cy="230822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TimesNewRoman"/>
                <a:ea typeface="+mn-ea"/>
                <a:cs typeface="+mn-cs"/>
              </a:rPr>
              <a:t>for(</a:t>
            </a:r>
            <a:r>
              <a:rPr lang="en-US" altLang="zh-CN" sz="2400" b="1" dirty="0" err="1">
                <a:latin typeface="TimesNewRoman"/>
                <a:ea typeface="+mn-ea"/>
                <a:cs typeface="+mn-cs"/>
              </a:rPr>
              <a:t>i</a:t>
            </a:r>
            <a:r>
              <a:rPr lang="en-US" altLang="zh-CN" sz="2400" b="1" dirty="0">
                <a:latin typeface="TimesNewRoman"/>
                <a:ea typeface="+mn-ea"/>
                <a:cs typeface="+mn-cs"/>
              </a:rPr>
              <a:t>=1;i&lt;=</a:t>
            </a:r>
            <a:r>
              <a:rPr lang="en-US" altLang="zh-CN" sz="2400" b="1" dirty="0" err="1">
                <a:latin typeface="TimesNewRoman"/>
                <a:ea typeface="+mn-ea"/>
                <a:cs typeface="+mn-cs"/>
              </a:rPr>
              <a:t>n;i</a:t>
            </a:r>
            <a:r>
              <a:rPr lang="en-US" altLang="zh-CN" sz="2400" b="1" dirty="0">
                <a:latin typeface="TimesNewRoman"/>
                <a:ea typeface="+mn-ea"/>
                <a:cs typeface="+mn-cs"/>
              </a:rPr>
              <a:t>++)</a:t>
            </a:r>
            <a:r>
              <a:rPr lang="en-US" altLang="zh-CN" sz="2400" b="1" dirty="0">
                <a:solidFill>
                  <a:srgbClr val="00B050"/>
                </a:solidFill>
                <a:latin typeface="TimesNewRoman"/>
                <a:ea typeface="+mn-ea"/>
                <a:cs typeface="+mn-cs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输出结果</a:t>
            </a:r>
            <a:br>
              <a:rPr lang="zh-CN" altLang="en-US" sz="24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</a:br>
            <a:r>
              <a:rPr lang="en-US" altLang="zh-CN" sz="2400" b="1" dirty="0">
                <a:solidFill>
                  <a:srgbClr val="00FF99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	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  <a:cs typeface="+mn-cs"/>
              </a:rPr>
              <a:t>printf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  <a:cs typeface="+mn-cs"/>
              </a:rPr>
              <a:t>("%d\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  <a:cs typeface="+mn-cs"/>
              </a:rPr>
              <a:t>t",a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  <a:cs typeface="+mn-cs"/>
              </a:rPr>
              <a:t>[</a:t>
            </a:r>
            <a:r>
              <a:rPr lang="en-US" altLang="zh-CN" sz="2400" b="1" dirty="0" err="1">
                <a:latin typeface="TimesNewRoman"/>
                <a:ea typeface="SimSun" panose="02010600030101010101" pitchFamily="2" charset="-122"/>
                <a:cs typeface="+mn-cs"/>
              </a:rPr>
              <a:t>i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  <a:cs typeface="+mn-cs"/>
              </a:rPr>
              <a:t>]);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  <a:cs typeface="+mn-cs"/>
              </a:rPr>
            </a:br>
            <a:r>
              <a:rPr lang="en-US" altLang="zh-CN" sz="2400" b="1" dirty="0" err="1">
                <a:latin typeface="TimesNewRoman"/>
                <a:ea typeface="SimSun" panose="02010600030101010101" pitchFamily="2" charset="-122"/>
                <a:cs typeface="+mn-cs"/>
              </a:rPr>
              <a:t>printf</a:t>
            </a:r>
            <a:r>
              <a:rPr lang="en-US" altLang="zh-CN" sz="2400" b="1" dirty="0">
                <a:latin typeface="TimesNewRoman"/>
                <a:ea typeface="SimSun" panose="02010600030101010101" pitchFamily="2" charset="-122"/>
                <a:cs typeface="+mn-cs"/>
              </a:rPr>
              <a:t>("\n");</a:t>
            </a:r>
            <a:br>
              <a:rPr lang="en-US" altLang="zh-CN" sz="2400" b="1" dirty="0">
                <a:latin typeface="TimesNewRoman"/>
                <a:ea typeface="SimSun" panose="02010600030101010101" pitchFamily="2" charset="-122"/>
                <a:cs typeface="+mn-cs"/>
              </a:rPr>
            </a:br>
            <a:r>
              <a:rPr lang="en-US" altLang="zh-CN" sz="2400" b="1" dirty="0">
                <a:latin typeface="TimesNewRoman"/>
                <a:ea typeface="SimSun" panose="02010600030101010101" pitchFamily="2" charset="-122"/>
                <a:cs typeface="+mn-cs"/>
              </a:rPr>
              <a:t>}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/>
            </a:r>
            <a:b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</a:b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/>
            </a:r>
            <a:b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</a:br>
            <a:endParaRPr lang="zh-CN" altLang="en-US" sz="2400" b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矩形 1"/>
          <p:cNvSpPr>
            <a:spLocks noChangeArrowheads="1"/>
          </p:cNvSpPr>
          <p:nvPr/>
        </p:nvSpPr>
        <p:spPr bwMode="auto">
          <a:xfrm>
            <a:off x="827088" y="646113"/>
            <a:ext cx="729138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ea typeface="幼圆"/>
              </a:rPr>
              <a:t>4.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所谓幻方，就是一个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n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行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n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列的正方形，当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n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为奇数时，称为奇数阶幻方。共有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n</a:t>
            </a:r>
            <a:r>
              <a:rPr lang="en-US" altLang="zh-CN" sz="2400" b="1" baseline="30000">
                <a:latin typeface="Calibri" pitchFamily="34" charset="0"/>
                <a:ea typeface="黑体" pitchFamily="49" charset="-122"/>
              </a:rPr>
              <a:t>2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个格子，将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1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，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2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，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3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…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，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n</a:t>
            </a:r>
            <a:r>
              <a:rPr lang="en-US" altLang="zh-CN" sz="2400" b="1" baseline="30000">
                <a:latin typeface="Calibri" pitchFamily="34" charset="0"/>
                <a:ea typeface="黑体" pitchFamily="49" charset="-122"/>
              </a:rPr>
              <a:t>2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这些数字放到这些格子里，使其每行的和、每列的和及两条对角线的和都是一个相同的数。试编程由键盘输入一个奇数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n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，输出一个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n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阶幻方</a:t>
            </a:r>
            <a:br>
              <a:rPr lang="zh-CN" altLang="en-US" sz="2400">
                <a:latin typeface="黑体" pitchFamily="49" charset="-122"/>
                <a:ea typeface="黑体" pitchFamily="49" charset="-122"/>
              </a:rPr>
            </a:br>
            <a:endParaRPr lang="zh-CN" altLang="en-US" sz="2400">
              <a:latin typeface="Calibri" pitchFamily="34" charset="0"/>
              <a:ea typeface="幼圆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900113" y="3033713"/>
            <a:ext cx="7127875" cy="5222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Calibri" pitchFamily="34" charset="0"/>
                <a:ea typeface="幼圆"/>
              </a:rPr>
              <a:t>如果已知构造幻方的方法，能否</a:t>
            </a:r>
            <a:r>
              <a:rPr lang="zh-CN" altLang="en-US" sz="2800" b="1">
                <a:solidFill>
                  <a:srgbClr val="00FF99"/>
                </a:solidFill>
                <a:latin typeface="Calibri" pitchFamily="34" charset="0"/>
                <a:ea typeface="幼圆"/>
              </a:rPr>
              <a:t>改编成游戏</a:t>
            </a:r>
            <a:r>
              <a:rPr lang="zh-CN" altLang="en-US" sz="2800" b="1">
                <a:latin typeface="Calibri" pitchFamily="34" charset="0"/>
                <a:ea typeface="幼圆"/>
              </a:rPr>
              <a:t>？</a:t>
            </a:r>
            <a:endParaRPr lang="en-US" altLang="zh-CN" sz="2800" b="1">
              <a:latin typeface="Calibri" pitchFamily="34" charset="0"/>
              <a:ea typeface="幼圆"/>
            </a:endParaRPr>
          </a:p>
        </p:txBody>
      </p:sp>
      <p:graphicFrame>
        <p:nvGraphicFramePr>
          <p:cNvPr id="4" name="Group 61"/>
          <p:cNvGraphicFramePr>
            <a:graphicFrameLocks/>
          </p:cNvGraphicFramePr>
          <p:nvPr/>
        </p:nvGraphicFramePr>
        <p:xfrm>
          <a:off x="684213" y="4203700"/>
          <a:ext cx="2857500" cy="2054225"/>
        </p:xfrm>
        <a:graphic>
          <a:graphicData uri="http://schemas.openxmlformats.org/drawingml/2006/table">
            <a:tbl>
              <a:tblPr/>
              <a:tblGrid>
                <a:gridCol w="531019">
                  <a:extLst>
                    <a:ext uri="{9D8B030D-6E8A-4147-A177-3AD203B41FA5}"/>
                  </a:extLst>
                </a:gridCol>
                <a:gridCol w="626269">
                  <a:extLst>
                    <a:ext uri="{9D8B030D-6E8A-4147-A177-3AD203B41FA5}"/>
                  </a:extLst>
                </a:gridCol>
                <a:gridCol w="531019">
                  <a:extLst>
                    <a:ext uri="{9D8B030D-6E8A-4147-A177-3AD203B41FA5}"/>
                  </a:extLst>
                </a:gridCol>
                <a:gridCol w="531019">
                  <a:extLst>
                    <a:ext uri="{9D8B030D-6E8A-4147-A177-3AD203B41FA5}"/>
                  </a:extLst>
                </a:gridCol>
                <a:gridCol w="638175">
                  <a:extLst>
                    <a:ext uri="{9D8B030D-6E8A-4147-A177-3AD203B41FA5}"/>
                  </a:extLst>
                </a:gridCol>
              </a:tblGrid>
              <a:tr h="410766"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10766"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10766"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10766"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10766"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74650" indent="-37465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74650" marR="0" lvl="0" indent="-3746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00113" y="3627438"/>
            <a:ext cx="7127875" cy="523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  <a:ea typeface="幼圆"/>
              </a:rPr>
              <a:t>如何通过程序检验构造的是幻方呢？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24300" y="4292600"/>
            <a:ext cx="3998913" cy="1939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检测标准：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+mn-lt"/>
                <a:ea typeface="+mn-ea"/>
                <a:cs typeface="+mn-cs"/>
              </a:rPr>
              <a:t>计算每行的行和；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+mn-lt"/>
                <a:ea typeface="+mn-ea"/>
                <a:cs typeface="+mn-cs"/>
              </a:rPr>
              <a:t>每列的列和；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+mn-lt"/>
                <a:ea typeface="+mn-ea"/>
                <a:cs typeface="+mn-cs"/>
              </a:rPr>
              <a:t>对角与逆对角的和；</a:t>
            </a:r>
            <a:endParaRPr lang="en-US" altLang="zh-CN" sz="2400" b="1" dirty="0">
              <a:latin typeface="+mn-lt"/>
              <a:ea typeface="+mn-ea"/>
              <a:cs typeface="+mn-cs"/>
            </a:endParaRPr>
          </a:p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+mn-lt"/>
                <a:ea typeface="+mn-ea"/>
                <a:cs typeface="+mn-cs"/>
              </a:rPr>
              <a:t>判断数据是否</a:t>
            </a:r>
            <a:r>
              <a:rPr lang="en-US" altLang="zh-CN" sz="2400" b="1" dirty="0">
                <a:latin typeface="+mn-lt"/>
                <a:ea typeface="+mn-ea"/>
                <a:cs typeface="+mn-cs"/>
              </a:rPr>
              <a:t>1-n</a:t>
            </a:r>
            <a:r>
              <a:rPr lang="zh-CN" altLang="en-US" sz="2400" b="1" dirty="0">
                <a:latin typeface="+mn-lt"/>
                <a:ea typeface="+mn-ea"/>
                <a:cs typeface="+mn-cs"/>
              </a:rPr>
              <a:t>且不重复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-3175" y="44450"/>
            <a:ext cx="9126538" cy="2100263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const int</a:t>
            </a: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 n = 5;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int</a:t>
            </a:r>
            <a:r>
              <a:rPr lang="en-US" altLang="zh-CN" sz="2200" b="1" noProof="1">
                <a:solidFill>
                  <a:srgbClr val="00FF99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 </a:t>
            </a: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i,j,rsum[n]={0},csum[n] = {0},zsum = 0,ysum =  0;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int</a:t>
            </a: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 data[n][n] = {{17,24,1,8,15},{23,5,7,14,16},{4,6,13,20,22},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{10,12,19,21,3},	{11,18,25,2,9}};</a:t>
            </a:r>
          </a:p>
          <a:p>
            <a:pPr algn="just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int</a:t>
            </a: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 check[n*n+1] = {0};</a:t>
            </a:r>
            <a:endParaRPr lang="zh-CN" altLang="zh-CN" sz="2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5875" y="2165350"/>
            <a:ext cx="9128125" cy="4808538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      for</a:t>
            </a: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(i = 0; i &lt; n; ++i)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	for</a:t>
            </a: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(j = 0; j &lt; n; ++j){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		               (1)   ; </a:t>
            </a:r>
            <a:r>
              <a:rPr lang="en-US" altLang="zh-CN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//</a:t>
            </a:r>
            <a:r>
              <a:rPr lang="zh-CN" altLang="en-US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第</a:t>
            </a:r>
            <a:r>
              <a:rPr lang="en-US" altLang="zh-CN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i</a:t>
            </a:r>
            <a:r>
              <a:rPr lang="zh-CN" altLang="en-US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行的和</a:t>
            </a:r>
            <a:endParaRPr lang="en-US" altLang="zh-CN" sz="2200" b="1" noProof="1">
              <a:solidFill>
                <a:srgbClr val="FF66FF"/>
              </a:solidFill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		                 (2) ; </a:t>
            </a:r>
            <a:r>
              <a:rPr lang="en-US" altLang="zh-CN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//</a:t>
            </a:r>
            <a:r>
              <a:rPr lang="zh-CN" altLang="en-US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第</a:t>
            </a:r>
            <a:r>
              <a:rPr lang="en-US" altLang="zh-CN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j</a:t>
            </a:r>
            <a:r>
              <a:rPr lang="zh-CN" altLang="en-US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列的和</a:t>
            </a:r>
            <a:endParaRPr lang="en-US" altLang="zh-CN" sz="2200" b="1" noProof="1">
              <a:solidFill>
                <a:srgbClr val="FF66FF"/>
              </a:solidFill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		if</a:t>
            </a: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(  (3)     )rsum += data[i][j];</a:t>
            </a:r>
            <a:r>
              <a:rPr lang="en-US" altLang="zh-CN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//</a:t>
            </a:r>
            <a:r>
              <a:rPr lang="zh-CN" altLang="en-US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对角线和</a:t>
            </a:r>
            <a:endParaRPr lang="en-US" altLang="zh-CN" sz="2200" b="1" noProof="1">
              <a:solidFill>
                <a:srgbClr val="FF66FF"/>
              </a:solidFill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		if</a:t>
            </a: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(         (4)           )</a:t>
            </a:r>
            <a:r>
              <a:rPr lang="en-US" altLang="zh-CN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//</a:t>
            </a:r>
            <a:r>
              <a:rPr lang="zh-CN" altLang="en-US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逆对角线的和</a:t>
            </a:r>
            <a:endParaRPr lang="en-US" altLang="zh-CN" sz="2200" b="1" noProof="1">
              <a:solidFill>
                <a:srgbClr val="FF66FF"/>
              </a:solidFill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		     ysum += data[i][j];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		if</a:t>
            </a: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(check[data[i][j]] == 0)//</a:t>
            </a:r>
            <a:r>
              <a:rPr lang="zh-CN" altLang="en-US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数字</a:t>
            </a:r>
            <a:r>
              <a:rPr lang="en-US" altLang="zh-CN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1-n</a:t>
            </a:r>
            <a:r>
              <a:rPr lang="zh-CN" altLang="en-US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且不重复检测</a:t>
            </a:r>
            <a:endParaRPr lang="en-US" altLang="zh-CN" sz="2200" b="1" noProof="1">
              <a:solidFill>
                <a:srgbClr val="FF66FF"/>
              </a:solidFill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			check[data[i][j]] =1;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		else</a:t>
            </a: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 {printf(</a:t>
            </a:r>
            <a:r>
              <a:rPr lang="en-US" altLang="zh-CN" sz="2200" b="1" noProof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"</a:t>
            </a:r>
            <a:r>
              <a:rPr lang="zh-CN" altLang="zh-CN" sz="2200" b="1" noProof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不是幻方，</a:t>
            </a:r>
            <a:r>
              <a:rPr lang="en-US" altLang="zh-CN" sz="2200" b="1" noProof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%d </a:t>
            </a:r>
            <a:r>
              <a:rPr lang="zh-CN" altLang="zh-CN" sz="2200" b="1" noProof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已经出现过了</a:t>
            </a:r>
            <a:r>
              <a:rPr lang="en-US" altLang="zh-CN" sz="2200" b="1" noProof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\n"</a:t>
            </a: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,data[i][j]);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			return</a:t>
            </a: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 -1;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		}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     }</a:t>
            </a:r>
            <a:endParaRPr lang="zh-CN" altLang="zh-CN" sz="22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33638" y="2879725"/>
            <a:ext cx="2643187" cy="369888"/>
          </a:xfrm>
          <a:prstGeom prst="rect">
            <a:avLst/>
          </a:prstGeom>
          <a:solidFill>
            <a:schemeClr val="accent3">
              <a:lumMod val="25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noProof="1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rsum[i] += data[i][j]</a:t>
            </a:r>
            <a:endParaRPr lang="zh-CN" altLang="en-US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4750" y="3248025"/>
            <a:ext cx="2641600" cy="369888"/>
          </a:xfrm>
          <a:prstGeom prst="rect">
            <a:avLst/>
          </a:prstGeom>
          <a:solidFill>
            <a:schemeClr val="accent3">
              <a:lumMod val="25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noProof="1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csum[j] += data[i][j]</a:t>
            </a:r>
            <a:endParaRPr lang="zh-CN" altLang="en-US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1775" y="3594100"/>
            <a:ext cx="887413" cy="369888"/>
          </a:xfrm>
          <a:prstGeom prst="rect">
            <a:avLst/>
          </a:prstGeom>
          <a:solidFill>
            <a:schemeClr val="accent3">
              <a:lumMod val="25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noProof="1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i == j</a:t>
            </a:r>
            <a:endParaRPr lang="zh-CN" altLang="en-US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16288" y="3940175"/>
            <a:ext cx="2055812" cy="368300"/>
          </a:xfrm>
          <a:prstGeom prst="rect">
            <a:avLst/>
          </a:prstGeom>
          <a:solidFill>
            <a:schemeClr val="accent3">
              <a:lumMod val="25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noProof="1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(i + j) == (n-1)</a:t>
            </a:r>
            <a:endParaRPr lang="zh-CN" altLang="en-US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468313" y="1322388"/>
            <a:ext cx="8064500" cy="379412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solidFill>
                  <a:srgbClr val="99CC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     if</a:t>
            </a: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(zsum != ysum){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	printf(</a:t>
            </a:r>
            <a:r>
              <a:rPr lang="en-US" altLang="zh-CN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"</a:t>
            </a:r>
            <a:r>
              <a:rPr lang="zh-CN" altLang="zh-CN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不是幻方，对角线的数字和不相同</a:t>
            </a:r>
            <a:r>
              <a:rPr lang="en-US" altLang="zh-CN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\n"</a:t>
            </a: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);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solidFill>
                  <a:srgbClr val="99CC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			return</a:t>
            </a: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 -1;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}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solidFill>
                  <a:srgbClr val="99CC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for</a:t>
            </a: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(i = 0; i &lt; n; ++i){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solidFill>
                  <a:srgbClr val="99CC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	if</a:t>
            </a: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(           (5)                          ){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		printf(</a:t>
            </a:r>
            <a:r>
              <a:rPr lang="en-US" altLang="zh-CN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"</a:t>
            </a:r>
            <a:r>
              <a:rPr lang="zh-CN" altLang="zh-CN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不是幻方，数字和不相同</a:t>
            </a:r>
            <a:r>
              <a:rPr lang="en-US" altLang="zh-CN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\n"</a:t>
            </a: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);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solidFill>
                  <a:srgbClr val="99CC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			return</a:t>
            </a: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 -1;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	}		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}</a:t>
            </a:r>
          </a:p>
          <a:p>
            <a:pPr algn="just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	printf(</a:t>
            </a:r>
            <a:r>
              <a:rPr lang="en-US" altLang="zh-CN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"</a:t>
            </a:r>
            <a:r>
              <a:rPr lang="zh-CN" altLang="zh-CN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是幻方</a:t>
            </a:r>
            <a:r>
              <a:rPr lang="en-US" altLang="zh-CN" sz="2200" b="1" noProof="1">
                <a:solidFill>
                  <a:srgbClr val="FF66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\n"</a:t>
            </a:r>
            <a:r>
              <a:rPr lang="en-US" altLang="zh-CN" sz="2200" b="1" noProof="1"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);</a:t>
            </a:r>
            <a:endParaRPr lang="zh-CN" altLang="zh-CN" sz="2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71775" y="3024188"/>
            <a:ext cx="4514850" cy="3683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noProof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rsum[i] != csum[i] || rsum[i] != zsum</a:t>
            </a:r>
            <a:endParaRPr lang="zh-CN" altLang="en-US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xfrm>
            <a:off x="419100" y="-46038"/>
            <a:ext cx="7783513" cy="795338"/>
          </a:xfrm>
        </p:spPr>
        <p:txBody>
          <a:bodyPr/>
          <a:lstStyle/>
          <a:p>
            <a:r>
              <a:rPr lang="zh-CN" altLang="en-US" smtClean="0"/>
              <a:t>构造幻方的方法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  <a:defRPr/>
            </a:pP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定义一个数组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a[n][n]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来存储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n 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阶幻方，这里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n 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为奇数，数组各元素的初值均为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0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，表示该位置上还没有填数；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cs typeface="+mn-cs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  <a:defRPr/>
            </a:pP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用一个整型变量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k 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来表示当前要赋的数，按题意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k 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将开始从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1 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到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n</a:t>
            </a:r>
            <a:r>
              <a:rPr lang="en-US" altLang="zh-CN" b="1" baseline="30000" dirty="0">
                <a:solidFill>
                  <a:schemeClr val="tx2">
                    <a:lumMod val="50000"/>
                  </a:schemeClr>
                </a:solidFill>
                <a:cs typeface="+mn-cs"/>
              </a:rPr>
              <a:t>2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循环，因为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n 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阶幻方将有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n</a:t>
            </a:r>
            <a:r>
              <a:rPr lang="en-US" altLang="zh-CN" b="1" baseline="30000" dirty="0">
                <a:solidFill>
                  <a:schemeClr val="tx2">
                    <a:lumMod val="50000"/>
                  </a:schemeClr>
                </a:solidFill>
                <a:cs typeface="+mn-cs"/>
              </a:rPr>
              <a:t>2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个数；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cs typeface="+mn-cs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  <a:defRPr/>
            </a:pP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定义整型变量 </a:t>
            </a:r>
            <a:r>
              <a:rPr lang="en-US" altLang="zh-CN" b="1" dirty="0" err="1">
                <a:solidFill>
                  <a:schemeClr val="tx2">
                    <a:lumMod val="50000"/>
                  </a:schemeClr>
                </a:solidFill>
                <a:cs typeface="+mn-cs"/>
              </a:rPr>
              <a:t>i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，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j 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表示要赋值的行号和列标，</a:t>
            </a:r>
            <a:r>
              <a:rPr lang="en-US" altLang="zh-CN" b="1" dirty="0" err="1">
                <a:solidFill>
                  <a:schemeClr val="tx2">
                    <a:lumMod val="50000"/>
                  </a:schemeClr>
                </a:solidFill>
                <a:cs typeface="+mn-cs"/>
              </a:rPr>
              <a:t>i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 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初值为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0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，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j 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初值为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n/2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，表示第一个数要放在第一行中间的那个格子里；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cs typeface="+mn-cs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  <a:defRPr/>
            </a:pP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填数字开始，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k 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开始循环，完成下面的（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5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）到（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10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）；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cs typeface="+mn-cs"/>
            </a:endParaRP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/>
              <a:defRPr/>
            </a:pP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先将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k 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赋到相应的位置，即将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a[</a:t>
            </a:r>
            <a:r>
              <a:rPr lang="en-US" altLang="zh-CN" b="1" dirty="0" err="1">
                <a:solidFill>
                  <a:schemeClr val="tx2">
                    <a:lumMod val="50000"/>
                  </a:schemeClr>
                </a:solidFill>
                <a:cs typeface="+mn-cs"/>
              </a:rPr>
              <a:t>i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][j]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赋为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k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，再将 </a:t>
            </a:r>
            <a:r>
              <a:rPr lang="en-US" altLang="zh-CN" b="1" dirty="0" err="1">
                <a:solidFill>
                  <a:schemeClr val="tx2">
                    <a:lumMod val="50000"/>
                  </a:schemeClr>
                </a:solidFill>
                <a:cs typeface="+mn-cs"/>
              </a:rPr>
              <a:t>i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，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j 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的值分别用整型变量 </a:t>
            </a:r>
            <a:r>
              <a:rPr lang="en-US" altLang="zh-CN" b="1" dirty="0" err="1">
                <a:solidFill>
                  <a:schemeClr val="tx2">
                    <a:lumMod val="50000"/>
                  </a:schemeClr>
                </a:solidFill>
                <a:cs typeface="+mn-cs"/>
              </a:rPr>
              <a:t>iold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 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和 </a:t>
            </a:r>
            <a:r>
              <a:rPr lang="en-US" altLang="zh-CN" b="1" dirty="0" err="1">
                <a:solidFill>
                  <a:schemeClr val="tx2">
                    <a:lumMod val="50000"/>
                  </a:schemeClr>
                </a:solidFill>
                <a:cs typeface="+mn-cs"/>
              </a:rPr>
              <a:t>jold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 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暂时保存，注意是暂时；</a:t>
            </a:r>
            <a:endParaRPr b="1" dirty="0">
              <a:solidFill>
                <a:schemeClr val="tx2">
                  <a:lumMod val="50000"/>
                </a:schemeClr>
              </a:solidFill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915D9-C2E2-4096-BDE1-A6C74009FD3A}" type="slidenum">
              <a:rPr lang="zh-CN" altLang="en-US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419100" y="-46038"/>
            <a:ext cx="7783513" cy="795338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>
              <a:spcAft>
                <a:spcPts val="0"/>
              </a:spcAft>
              <a:buFont typeface="+mj-ea"/>
              <a:buAutoNum type="circleNumDbPlain" startAt="6"/>
              <a:defRPr/>
            </a:pP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将 </a:t>
            </a:r>
            <a:r>
              <a:rPr lang="en-US" altLang="zh-CN" b="1" dirty="0" err="1">
                <a:solidFill>
                  <a:schemeClr val="tx2">
                    <a:lumMod val="50000"/>
                  </a:schemeClr>
                </a:solidFill>
                <a:cs typeface="+mn-cs"/>
              </a:rPr>
              <a:t>i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 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的值减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1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，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j 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的值增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1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，表示后一个数放在这个数的右上格； </a:t>
            </a:r>
          </a:p>
          <a:p>
            <a:pPr marL="457200" indent="-457200">
              <a:spcAft>
                <a:spcPts val="0"/>
              </a:spcAft>
              <a:buFont typeface="+mj-ea"/>
              <a:buAutoNum type="circleNumDbPlain" startAt="6"/>
              <a:defRPr/>
            </a:pP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如果 </a:t>
            </a:r>
            <a:r>
              <a:rPr lang="en-US" altLang="zh-CN" b="1" dirty="0" err="1">
                <a:solidFill>
                  <a:schemeClr val="tx2">
                    <a:lumMod val="50000"/>
                  </a:schemeClr>
                </a:solidFill>
                <a:cs typeface="+mn-cs"/>
              </a:rPr>
              <a:t>i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&lt;0 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且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j&lt;n 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，即右上格从上面超出，则 </a:t>
            </a:r>
            <a:r>
              <a:rPr lang="en-US" altLang="zh-CN" b="1" dirty="0" err="1">
                <a:solidFill>
                  <a:schemeClr val="tx2">
                    <a:lumMod val="50000"/>
                  </a:schemeClr>
                </a:solidFill>
                <a:cs typeface="+mn-cs"/>
              </a:rPr>
              <a:t>i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=n−1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，表示后一数放到与右上格同列的 后一行； </a:t>
            </a:r>
          </a:p>
          <a:p>
            <a:pPr marL="457200" indent="-457200">
              <a:spcAft>
                <a:spcPts val="0"/>
              </a:spcAft>
              <a:buFont typeface="+mj-ea"/>
              <a:buAutoNum type="circleNumDbPlain" startAt="6"/>
              <a:defRPr/>
            </a:pP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如果 </a:t>
            </a:r>
            <a:r>
              <a:rPr lang="en-US" altLang="zh-CN" b="1" dirty="0" err="1">
                <a:solidFill>
                  <a:schemeClr val="tx2">
                    <a:lumMod val="50000"/>
                  </a:schemeClr>
                </a:solidFill>
                <a:cs typeface="+mn-cs"/>
              </a:rPr>
              <a:t>i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&gt;=0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，且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j&gt;=n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，即右上格从右面超出，则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j=0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，表示后一数放到与右上格同行的第一列； </a:t>
            </a:r>
          </a:p>
          <a:p>
            <a:pPr marL="457200" indent="-457200">
              <a:spcAft>
                <a:spcPts val="0"/>
              </a:spcAft>
              <a:buFont typeface="+mj-ea"/>
              <a:buAutoNum type="circleNumDbPlain" startAt="6"/>
              <a:defRPr/>
            </a:pP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如果 </a:t>
            </a:r>
            <a:r>
              <a:rPr lang="en-US" altLang="zh-CN" b="1" dirty="0" err="1">
                <a:solidFill>
                  <a:schemeClr val="tx2">
                    <a:lumMod val="50000"/>
                  </a:schemeClr>
                </a:solidFill>
                <a:cs typeface="+mn-cs"/>
              </a:rPr>
              <a:t>i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&lt;0 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且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j&gt;=n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，即右上格既从右面超出又从上面超出，则将后一数放在前一数的下面，即 </a:t>
            </a:r>
            <a:r>
              <a:rPr lang="en-US" altLang="zh-CN" b="1" dirty="0" err="1">
                <a:solidFill>
                  <a:schemeClr val="tx2">
                    <a:lumMod val="50000"/>
                  </a:schemeClr>
                </a:solidFill>
                <a:cs typeface="+mn-cs"/>
              </a:rPr>
              <a:t>i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=1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，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j=n−1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； </a:t>
            </a:r>
          </a:p>
          <a:p>
            <a:pPr marL="457200" indent="-457200" fontAlgn="auto">
              <a:spcAft>
                <a:spcPts val="0"/>
              </a:spcAft>
              <a:buFont typeface="+mj-ea"/>
              <a:buAutoNum type="circleNumDbPlain" startAt="6"/>
              <a:defRPr/>
            </a:pP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如果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a[</a:t>
            </a:r>
            <a:r>
              <a:rPr lang="en-US" altLang="zh-CN" b="1" dirty="0" err="1">
                <a:solidFill>
                  <a:schemeClr val="tx2">
                    <a:lumMod val="50000"/>
                  </a:schemeClr>
                </a:solidFill>
                <a:cs typeface="+mn-cs"/>
              </a:rPr>
              <a:t>i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][j]&gt;0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，即右上格已被数字填充，则后一数放在前一数的下面，即 </a:t>
            </a:r>
            <a:r>
              <a:rPr lang="en-US" altLang="zh-CN" b="1" dirty="0" err="1">
                <a:solidFill>
                  <a:schemeClr val="tx2">
                    <a:lumMod val="50000"/>
                  </a:schemeClr>
                </a:solidFill>
                <a:cs typeface="+mn-cs"/>
              </a:rPr>
              <a:t>i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=iold+1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， 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j=</a:t>
            </a:r>
            <a:r>
              <a:rPr lang="en-US" altLang="zh-CN" b="1" dirty="0" err="1">
                <a:solidFill>
                  <a:schemeClr val="tx2">
                    <a:lumMod val="50000"/>
                  </a:schemeClr>
                </a:solidFill>
                <a:cs typeface="+mn-cs"/>
              </a:rPr>
              <a:t>jold</a:t>
            </a:r>
            <a:r>
              <a:rPr altLang="zh-CN" b="1" dirty="0">
                <a:solidFill>
                  <a:schemeClr val="tx2">
                    <a:lumMod val="50000"/>
                  </a:schemeClr>
                </a:solidFill>
                <a:cs typeface="+mn-cs"/>
              </a:rPr>
              <a:t>。 </a:t>
            </a:r>
            <a:endParaRPr b="1" dirty="0">
              <a:solidFill>
                <a:schemeClr val="tx2">
                  <a:lumMod val="50000"/>
                </a:schemeClr>
              </a:solidFill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09751-ACD7-489F-BDB2-42B7B6247C17}" type="slidenum">
              <a:rPr lang="zh-CN" altLang="en-US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19100" y="-46038"/>
            <a:ext cx="7783513" cy="795338"/>
          </a:xfrm>
        </p:spPr>
        <p:txBody>
          <a:bodyPr/>
          <a:lstStyle/>
          <a:p>
            <a:r>
              <a:rPr lang="zh-CN" altLang="en-US" smtClean="0"/>
              <a:t>编程题目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133475"/>
            <a:ext cx="8172450" cy="5535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smtClean="0">
                <a:solidFill>
                  <a:srgbClr val="232526"/>
                </a:solidFill>
              </a:rPr>
              <a:t>1</a:t>
            </a:r>
            <a:r>
              <a:rPr sz="2200" smtClean="0">
                <a:solidFill>
                  <a:srgbClr val="232526"/>
                </a:solidFill>
              </a:rPr>
              <a:t>、</a:t>
            </a:r>
            <a:r>
              <a:rPr sz="2200" smtClean="0">
                <a:solidFill>
                  <a:srgbClr val="06496C"/>
                </a:solidFill>
                <a:latin typeface="黑体" pitchFamily="49" charset="-122"/>
                <a:ea typeface="黑体" pitchFamily="49" charset="-122"/>
              </a:rPr>
              <a:t>输入一个字符串，要求按相反的顺序输出各个字符。例如，输入为 </a:t>
            </a:r>
            <a:r>
              <a:rPr lang="en-US" altLang="zh-CN" sz="2200" smtClean="0">
                <a:solidFill>
                  <a:srgbClr val="06496C"/>
                </a:solidFill>
                <a:ea typeface="黑体" pitchFamily="49" charset="-122"/>
              </a:rPr>
              <a:t>AbcD</a:t>
            </a:r>
            <a:r>
              <a:rPr sz="2200" smtClean="0">
                <a:solidFill>
                  <a:srgbClr val="06496C"/>
                </a:solidFill>
                <a:latin typeface="黑体" pitchFamily="49" charset="-122"/>
                <a:ea typeface="黑体" pitchFamily="49" charset="-122"/>
              </a:rPr>
              <a:t>，则输出为 </a:t>
            </a:r>
            <a:r>
              <a:rPr lang="en-US" altLang="zh-CN" sz="2200" smtClean="0">
                <a:solidFill>
                  <a:srgbClr val="06496C"/>
                </a:solidFill>
                <a:ea typeface="黑体" pitchFamily="49" charset="-122"/>
              </a:rPr>
              <a:t>DcbA</a:t>
            </a:r>
            <a:r>
              <a:rPr sz="2200" smtClean="0">
                <a:solidFill>
                  <a:srgbClr val="06496C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sz="2200" smtClean="0">
              <a:solidFill>
                <a:srgbClr val="06496C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200" smtClean="0">
                <a:solidFill>
                  <a:srgbClr val="232526"/>
                </a:solidFill>
              </a:rPr>
              <a:t>2</a:t>
            </a:r>
            <a:r>
              <a:rPr sz="2200" smtClean="0">
                <a:solidFill>
                  <a:srgbClr val="232526"/>
                </a:solidFill>
              </a:rPr>
              <a:t>、</a:t>
            </a:r>
            <a:r>
              <a:rPr lang="en-US" altLang="zh-CN" sz="2200" smtClean="0">
                <a:solidFill>
                  <a:srgbClr val="232526"/>
                </a:solidFill>
              </a:rPr>
              <a:t> N 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盏灯排成一排，从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1 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到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N 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依次编号。有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N 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个人也从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1 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到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N 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依次编号。第一个人（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1 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号）将灯全部打开，第二个人（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2 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号）将凡是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2 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和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2 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的倍数的灯关闭。第三个人（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3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号）将凡是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3 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和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3 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的倍数的灯做相反处理（即将打开的灯关闭，关闭的灯打开），以后的人都和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3 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号一样，将凡是与自己编号相同的灯和是自己编号倍数的灯做相反处理，请问当第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N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个人操作之后，哪几盏灯是点亮的？试编程求解这个问题，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N 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由键盘输入</a:t>
            </a:r>
            <a:endParaRPr lang="en-US" altLang="zh-CN" sz="2200" smtClean="0">
              <a:solidFill>
                <a:srgbClr val="232526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200" smtClean="0">
                <a:solidFill>
                  <a:srgbClr val="06496C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sz="2200" smtClean="0">
                <a:solidFill>
                  <a:srgbClr val="06496C"/>
                </a:solidFill>
                <a:latin typeface="黑体" pitchFamily="49" charset="-122"/>
                <a:ea typeface="黑体" pitchFamily="49" charset="-122"/>
              </a:rPr>
              <a:t>、用简单选择法对 </a:t>
            </a:r>
            <a:r>
              <a:rPr lang="en-US" altLang="zh-CN" sz="2200" smtClean="0">
                <a:solidFill>
                  <a:srgbClr val="06496C"/>
                </a:solidFill>
                <a:ea typeface="黑体" pitchFamily="49" charset="-122"/>
              </a:rPr>
              <a:t>10 </a:t>
            </a:r>
            <a:r>
              <a:rPr sz="2200" smtClean="0">
                <a:solidFill>
                  <a:srgbClr val="06496C"/>
                </a:solidFill>
                <a:latin typeface="黑体" pitchFamily="49" charset="-122"/>
                <a:ea typeface="黑体" pitchFamily="49" charset="-122"/>
              </a:rPr>
              <a:t>个整数排序</a:t>
            </a:r>
            <a:endParaRPr lang="en-US" altLang="zh-CN" sz="2200" smtClean="0">
              <a:solidFill>
                <a:srgbClr val="06496C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、所谓幻方，就是一个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n 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行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n 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列的正方形，当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n 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为奇数时，称为奇数阶幻方。共有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n^2 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个格子，将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1 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，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2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，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3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…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，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n^2 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这些数字放到这些格子里，使其每行的和、每列的和及两条对角线的和都是一个相同的数。试编程由键盘输入一个奇数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n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，输出一个 </a:t>
            </a:r>
            <a:r>
              <a:rPr lang="en-US" altLang="zh-CN" sz="2200" smtClean="0">
                <a:solidFill>
                  <a:srgbClr val="232526"/>
                </a:solidFill>
                <a:ea typeface="黑体" pitchFamily="49" charset="-122"/>
              </a:rPr>
              <a:t>n </a:t>
            </a:r>
            <a:r>
              <a:rPr sz="2200" smtClean="0">
                <a:solidFill>
                  <a:srgbClr val="232526"/>
                </a:solidFill>
                <a:latin typeface="黑体" pitchFamily="49" charset="-122"/>
                <a:ea typeface="黑体" pitchFamily="49" charset="-122"/>
              </a:rPr>
              <a:t>阶幻方。</a:t>
            </a:r>
            <a:endParaRPr sz="2200" smtClean="0">
              <a:solidFill>
                <a:srgbClr val="06496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2786CC-C3A6-43A9-966F-76330EAB4F73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矩形 1"/>
          <p:cNvSpPr>
            <a:spLocks noChangeArrowheads="1"/>
          </p:cNvSpPr>
          <p:nvPr/>
        </p:nvSpPr>
        <p:spPr bwMode="auto">
          <a:xfrm>
            <a:off x="900113" y="908050"/>
            <a:ext cx="691197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  <a:ea typeface="幼圆"/>
              </a:rPr>
              <a:t>1.  </a:t>
            </a:r>
            <a:r>
              <a:rPr lang="zh-CN" altLang="en-US" sz="2800">
                <a:latin typeface="Calibri" pitchFamily="34" charset="0"/>
                <a:ea typeface="幼圆"/>
              </a:rPr>
              <a:t>编程：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输入一个字符串，要求按相反的顺序输出各个字符。例如，输入为 </a:t>
            </a:r>
            <a:r>
              <a:rPr lang="en-US" altLang="zh-CN" sz="2800">
                <a:latin typeface="Calibri" pitchFamily="34" charset="0"/>
                <a:ea typeface="黑体" pitchFamily="49" charset="-122"/>
              </a:rPr>
              <a:t>AbcD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，则输出为 </a:t>
            </a:r>
            <a:r>
              <a:rPr lang="en-US" altLang="zh-CN" sz="2800">
                <a:latin typeface="Calibri" pitchFamily="34" charset="0"/>
                <a:ea typeface="黑体" pitchFamily="49" charset="-122"/>
              </a:rPr>
              <a:t>DcbA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sz="2800">
                <a:latin typeface="Calibri" pitchFamily="34" charset="0"/>
                <a:ea typeface="黑体" pitchFamily="49" charset="-122"/>
              </a:rPr>
              <a:t/>
            </a:r>
            <a:br>
              <a:rPr lang="zh-CN" altLang="en-US" sz="2800">
                <a:latin typeface="Calibri" pitchFamily="34" charset="0"/>
                <a:ea typeface="黑体" pitchFamily="49" charset="-122"/>
              </a:rPr>
            </a:br>
            <a:endParaRPr lang="zh-CN" altLang="en-US" sz="2800">
              <a:latin typeface="Calibri" pitchFamily="34" charset="0"/>
              <a:ea typeface="幼圆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042988" y="2924175"/>
            <a:ext cx="6842125" cy="9540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Calibri" pitchFamily="34" charset="0"/>
                <a:ea typeface="幼圆"/>
              </a:rPr>
              <a:t>需要知道字符串长度，才能够反向输出！</a:t>
            </a:r>
            <a:endParaRPr lang="en-US" altLang="zh-CN" sz="2800" b="1">
              <a:latin typeface="Calibri" pitchFamily="34" charset="0"/>
              <a:ea typeface="幼圆"/>
            </a:endParaRPr>
          </a:p>
          <a:p>
            <a:r>
              <a:rPr lang="zh-CN" altLang="en-US" sz="2800" b="1">
                <a:latin typeface="Calibri" pitchFamily="34" charset="0"/>
                <a:ea typeface="幼圆"/>
              </a:rPr>
              <a:t>字符数组空间要足够大！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DABC8-8277-46AA-AC70-A32925DFC724}" type="slidenum">
              <a:rPr lang="zh-CN" altLang="en-US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17410" name="矩形 2"/>
          <p:cNvSpPr>
            <a:spLocks noChangeArrowheads="1"/>
          </p:cNvSpPr>
          <p:nvPr/>
        </p:nvSpPr>
        <p:spPr bwMode="auto">
          <a:xfrm>
            <a:off x="1403350" y="981075"/>
            <a:ext cx="39608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Calibri" pitchFamily="34" charset="0"/>
                <a:ea typeface="幼圆"/>
              </a:rPr>
              <a:t>#include&lt;string.h&gt;</a:t>
            </a:r>
          </a:p>
          <a:p>
            <a:r>
              <a:rPr lang="zh-CN" altLang="en-US" sz="2400">
                <a:latin typeface="Calibri" pitchFamily="34" charset="0"/>
                <a:ea typeface="幼圆"/>
              </a:rPr>
              <a:t>#define LEN 50 </a:t>
            </a:r>
          </a:p>
          <a:p>
            <a:r>
              <a:rPr lang="zh-CN" altLang="en-US" sz="2400">
                <a:latin typeface="Calibri" pitchFamily="34" charset="0"/>
                <a:ea typeface="幼圆"/>
              </a:rPr>
              <a:t>int main() </a:t>
            </a:r>
          </a:p>
          <a:p>
            <a:r>
              <a:rPr lang="zh-CN" altLang="en-US" sz="2400">
                <a:latin typeface="Calibri" pitchFamily="34" charset="0"/>
                <a:ea typeface="幼圆"/>
              </a:rPr>
              <a:t>{</a:t>
            </a:r>
          </a:p>
          <a:p>
            <a:r>
              <a:rPr lang="zh-CN" altLang="en-US" sz="2400">
                <a:latin typeface="Calibri" pitchFamily="34" charset="0"/>
                <a:ea typeface="幼圆"/>
              </a:rPr>
              <a:t>	char str[LEN]={0};</a:t>
            </a:r>
          </a:p>
          <a:p>
            <a:r>
              <a:rPr lang="zh-CN" altLang="en-US" sz="2400">
                <a:latin typeface="Calibri" pitchFamily="34" charset="0"/>
                <a:ea typeface="幼圆"/>
              </a:rPr>
              <a:t>	int len,i;</a:t>
            </a:r>
          </a:p>
          <a:p>
            <a:r>
              <a:rPr lang="zh-CN" altLang="en-US" sz="2400">
                <a:latin typeface="Calibri" pitchFamily="34" charset="0"/>
                <a:ea typeface="幼圆"/>
              </a:rPr>
              <a:t>	gets(str);</a:t>
            </a:r>
          </a:p>
          <a:p>
            <a:r>
              <a:rPr lang="zh-CN" altLang="en-US" sz="2400">
                <a:latin typeface="Calibri" pitchFamily="34" charset="0"/>
                <a:ea typeface="幼圆"/>
              </a:rPr>
              <a:t>	len=strlen(str);</a:t>
            </a:r>
          </a:p>
          <a:p>
            <a:r>
              <a:rPr lang="zh-CN" altLang="en-US" sz="2400">
                <a:latin typeface="Calibri" pitchFamily="34" charset="0"/>
                <a:ea typeface="幼圆"/>
              </a:rPr>
              <a:t>	for(i=len-1;i&gt;=0;--i)</a:t>
            </a:r>
          </a:p>
          <a:p>
            <a:r>
              <a:rPr lang="zh-CN" altLang="en-US" sz="2400">
                <a:latin typeface="Calibri" pitchFamily="34" charset="0"/>
                <a:ea typeface="幼圆"/>
              </a:rPr>
              <a:t>		putchar(str[i]);</a:t>
            </a:r>
          </a:p>
          <a:p>
            <a:r>
              <a:rPr lang="zh-CN" altLang="en-US" sz="2400">
                <a:latin typeface="Calibri" pitchFamily="34" charset="0"/>
                <a:ea typeface="幼圆"/>
              </a:rPr>
              <a:t>	return 0;</a:t>
            </a:r>
          </a:p>
          <a:p>
            <a:r>
              <a:rPr lang="zh-CN" altLang="en-US" sz="2400">
                <a:latin typeface="Calibri" pitchFamily="34" charset="0"/>
                <a:ea typeface="幼圆"/>
              </a:rPr>
              <a:t>}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076825" y="1125538"/>
            <a:ext cx="39592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Calibri" pitchFamily="34" charset="0"/>
                <a:ea typeface="幼圆"/>
              </a:rPr>
              <a:t>新要求：</a:t>
            </a:r>
            <a:endParaRPr lang="en-US" altLang="zh-CN" sz="2400">
              <a:latin typeface="Calibri" pitchFamily="34" charset="0"/>
              <a:ea typeface="幼圆"/>
            </a:endParaRPr>
          </a:p>
          <a:p>
            <a:r>
              <a:rPr lang="en-US" altLang="zh-CN" sz="2400">
                <a:latin typeface="Calibri" pitchFamily="34" charset="0"/>
                <a:ea typeface="幼圆"/>
              </a:rPr>
              <a:t>    </a:t>
            </a:r>
            <a:r>
              <a:rPr lang="zh-CN" altLang="en-US" sz="2400">
                <a:latin typeface="Calibri" pitchFamily="34" charset="0"/>
                <a:ea typeface="幼圆"/>
              </a:rPr>
              <a:t>针对该数组，按照下标从</a:t>
            </a:r>
            <a:r>
              <a:rPr lang="en-US" altLang="zh-CN" sz="2400">
                <a:latin typeface="Calibri" pitchFamily="34" charset="0"/>
                <a:ea typeface="幼圆"/>
              </a:rPr>
              <a:t>0</a:t>
            </a:r>
            <a:r>
              <a:rPr lang="zh-CN" altLang="en-US" sz="2400">
                <a:latin typeface="Calibri" pitchFamily="34" charset="0"/>
                <a:ea typeface="幼圆"/>
              </a:rPr>
              <a:t>开始输出，已经是逆序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1"/>
          <p:cNvSpPr>
            <a:spLocks noChangeArrowheads="1"/>
          </p:cNvSpPr>
          <p:nvPr/>
        </p:nvSpPr>
        <p:spPr bwMode="auto">
          <a:xfrm>
            <a:off x="395288" y="692150"/>
            <a:ext cx="837088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ea typeface="幼圆"/>
              </a:rPr>
              <a:t>2. N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盏灯排成一排，从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1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到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N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依次编号。有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N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个人也从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1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到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N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依次编号。第一个人（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1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号）将灯全部打开，第二个人（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2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号）将凡是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2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和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2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的倍数的灯关闭。第三个人（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3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号）将凡是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3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和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3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的倍数的灯做相反处理（即将打开的灯关闭，关闭的灯打开），以后的人都和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3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号一样，将凡是与自己编号相同的灯和是自己编号倍数的灯做相反处理，请问当第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N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个人操作之后，哪几盏灯是点亮的？试编程求解这个问题， </a:t>
            </a:r>
            <a:r>
              <a:rPr lang="en-US" altLang="zh-CN" sz="2400">
                <a:latin typeface="Calibri" pitchFamily="34" charset="0"/>
                <a:ea typeface="黑体" pitchFamily="49" charset="-122"/>
              </a:rPr>
              <a:t>N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由键盘输入</a:t>
            </a:r>
            <a:br>
              <a:rPr lang="zh-CN" altLang="en-US" sz="2400">
                <a:latin typeface="黑体" pitchFamily="49" charset="-122"/>
                <a:ea typeface="黑体" pitchFamily="49" charset="-122"/>
              </a:rPr>
            </a:br>
            <a:endParaRPr lang="zh-CN" altLang="en-US" sz="2400">
              <a:latin typeface="Calibri" pitchFamily="34" charset="0"/>
              <a:ea typeface="幼圆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4175" y="4005263"/>
            <a:ext cx="7888288" cy="2246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FF99"/>
                </a:solidFill>
                <a:latin typeface="+mn-lt"/>
                <a:ea typeface="+mn-ea"/>
                <a:cs typeface="+mn-cs"/>
              </a:rPr>
              <a:t>算法分析：</a:t>
            </a:r>
            <a:endParaRPr lang="en-US" altLang="zh-CN" sz="2800" b="1" dirty="0">
              <a:solidFill>
                <a:srgbClr val="00FF99"/>
              </a:solidFill>
              <a:latin typeface="+mn-lt"/>
              <a:ea typeface="+mn-ea"/>
              <a:cs typeface="+mn-cs"/>
            </a:endParaRPr>
          </a:p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+mn-lt"/>
                <a:ea typeface="+mn-ea"/>
                <a:cs typeface="+mn-cs"/>
              </a:rPr>
              <a:t>一维数组的值</a:t>
            </a:r>
            <a:r>
              <a:rPr lang="en-US" altLang="zh-CN" sz="2800" b="1" dirty="0">
                <a:latin typeface="+mn-lt"/>
                <a:ea typeface="+mn-ea"/>
                <a:cs typeface="+mn-cs"/>
              </a:rPr>
              <a:t>0</a:t>
            </a:r>
            <a:r>
              <a:rPr lang="zh-CN" altLang="en-US" sz="2800" b="1" dirty="0">
                <a:latin typeface="+mn-lt"/>
                <a:ea typeface="+mn-ea"/>
                <a:cs typeface="+mn-cs"/>
              </a:rPr>
              <a:t>表示灭，</a:t>
            </a:r>
            <a:r>
              <a:rPr lang="en-US" altLang="zh-CN" sz="2800" b="1" dirty="0">
                <a:latin typeface="+mn-lt"/>
                <a:ea typeface="+mn-ea"/>
                <a:cs typeface="+mn-cs"/>
              </a:rPr>
              <a:t>1</a:t>
            </a:r>
            <a:r>
              <a:rPr lang="zh-CN" altLang="en-US" sz="2800" b="1" dirty="0">
                <a:latin typeface="+mn-lt"/>
                <a:ea typeface="+mn-ea"/>
                <a:cs typeface="+mn-cs"/>
              </a:rPr>
              <a:t>表示亮</a:t>
            </a:r>
            <a:endParaRPr lang="en-US" altLang="zh-CN" sz="2800" b="1" dirty="0">
              <a:latin typeface="+mn-lt"/>
              <a:ea typeface="+mn-ea"/>
              <a:cs typeface="+mn-cs"/>
            </a:endParaRPr>
          </a:p>
          <a:p>
            <a:pPr marL="257175" indent="-257175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+mn-lt"/>
                <a:ea typeface="+mn-ea"/>
                <a:cs typeface="+mn-cs"/>
              </a:rPr>
              <a:t>每个人人循环对灯做类似的操作</a:t>
            </a:r>
            <a:endParaRPr lang="en-US" altLang="zh-CN" sz="2800" b="1" dirty="0">
              <a:latin typeface="+mn-lt"/>
              <a:ea typeface="+mn-ea"/>
              <a:cs typeface="+mn-cs"/>
            </a:endParaRPr>
          </a:p>
          <a:p>
            <a:pPr marL="600075" lvl="1" indent="-257175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+mn-lt"/>
                <a:ea typeface="+mn-ea"/>
                <a:cs typeface="+mn-cs"/>
              </a:rPr>
              <a:t>两重循环</a:t>
            </a:r>
            <a:r>
              <a:rPr lang="en-US" altLang="zh-CN" sz="2800" b="1" dirty="0">
                <a:latin typeface="+mn-lt"/>
                <a:ea typeface="+mn-ea"/>
                <a:cs typeface="+mn-cs"/>
              </a:rPr>
              <a:t>: </a:t>
            </a:r>
            <a:r>
              <a:rPr lang="zh-CN" altLang="en-US" sz="2800" b="1" dirty="0">
                <a:latin typeface="+mn-lt"/>
                <a:ea typeface="+mn-ea"/>
                <a:cs typeface="+mn-cs"/>
              </a:rPr>
              <a:t>外层循环控制人；内层循环控制灯</a:t>
            </a:r>
            <a:endParaRPr lang="en-US" altLang="zh-CN" sz="2800" b="1" dirty="0">
              <a:latin typeface="+mn-lt"/>
              <a:ea typeface="+mn-ea"/>
              <a:cs typeface="+mn-cs"/>
            </a:endParaRPr>
          </a:p>
          <a:p>
            <a:pPr marL="600075" lvl="1" indent="-257175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+mn-lt"/>
                <a:ea typeface="+mn-ea"/>
                <a:cs typeface="+mn-cs"/>
              </a:rPr>
              <a:t>灯相反操作</a:t>
            </a:r>
            <a:r>
              <a:rPr lang="en-US" altLang="zh-CN" sz="2800" b="1" dirty="0">
                <a:latin typeface="+mn-lt"/>
                <a:ea typeface="+mn-ea"/>
                <a:cs typeface="+mn-cs"/>
              </a:rPr>
              <a:t>: Lamp[</a:t>
            </a:r>
            <a:r>
              <a:rPr lang="en-US" altLang="zh-CN" sz="2800" b="1" dirty="0" err="1">
                <a:latin typeface="+mn-lt"/>
                <a:ea typeface="+mn-ea"/>
                <a:cs typeface="+mn-cs"/>
              </a:rPr>
              <a:t>i</a:t>
            </a:r>
            <a:r>
              <a:rPr lang="en-US" altLang="zh-CN" sz="2800" b="1" dirty="0">
                <a:latin typeface="+mn-lt"/>
                <a:ea typeface="+mn-ea"/>
                <a:cs typeface="+mn-cs"/>
              </a:rPr>
              <a:t>] = !Lamp[</a:t>
            </a:r>
            <a:r>
              <a:rPr lang="en-US" altLang="zh-CN" sz="2800" b="1" dirty="0" err="1">
                <a:latin typeface="+mn-lt"/>
                <a:ea typeface="+mn-ea"/>
                <a:cs typeface="+mn-cs"/>
              </a:rPr>
              <a:t>i</a:t>
            </a:r>
            <a:r>
              <a:rPr lang="en-US" altLang="zh-CN" sz="2800" b="1" dirty="0">
                <a:latin typeface="+mn-lt"/>
                <a:ea typeface="+mn-ea"/>
                <a:cs typeface="+mn-cs"/>
              </a:rPr>
              <a:t>];</a:t>
            </a:r>
            <a:endParaRPr lang="zh-CN" altLang="en-US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288" y="4097338"/>
            <a:ext cx="7888287" cy="206216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lt"/>
                <a:ea typeface="+mn-ea"/>
                <a:cs typeface="+mn-cs"/>
              </a:rPr>
              <a:t>假设</a:t>
            </a:r>
            <a:r>
              <a:rPr lang="en-US" altLang="zh-CN" sz="3200" dirty="0" err="1">
                <a:latin typeface="+mn-lt"/>
                <a:ea typeface="+mn-ea"/>
                <a:cs typeface="+mn-cs"/>
              </a:rPr>
              <a:t>i</a:t>
            </a:r>
            <a:r>
              <a:rPr lang="zh-CN" altLang="en-US" sz="3200" dirty="0">
                <a:latin typeface="+mn-lt"/>
                <a:ea typeface="+mn-ea"/>
                <a:cs typeface="+mn-cs"/>
              </a:rPr>
              <a:t>表示第</a:t>
            </a:r>
            <a:r>
              <a:rPr lang="en-US" altLang="zh-CN" sz="3200" dirty="0" err="1">
                <a:latin typeface="+mn-lt"/>
                <a:ea typeface="+mn-ea"/>
                <a:cs typeface="+mn-cs"/>
              </a:rPr>
              <a:t>i</a:t>
            </a:r>
            <a:r>
              <a:rPr lang="zh-CN" altLang="en-US" sz="3200" dirty="0">
                <a:latin typeface="+mn-lt"/>
                <a:ea typeface="+mn-ea"/>
                <a:cs typeface="+mn-cs"/>
              </a:rPr>
              <a:t>个人，如何表示第</a:t>
            </a:r>
            <a:r>
              <a:rPr lang="en-US" altLang="zh-CN" sz="3200" dirty="0" err="1">
                <a:latin typeface="+mn-lt"/>
                <a:ea typeface="+mn-ea"/>
                <a:cs typeface="+mn-cs"/>
              </a:rPr>
              <a:t>i</a:t>
            </a:r>
            <a:r>
              <a:rPr lang="zh-CN" altLang="en-US" sz="3200" dirty="0">
                <a:latin typeface="+mn-lt"/>
                <a:ea typeface="+mn-ea"/>
                <a:cs typeface="+mn-cs"/>
              </a:rPr>
              <a:t>个灯的倍数？</a:t>
            </a:r>
            <a:endParaRPr lang="en-US" altLang="zh-CN" sz="32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1"/>
          <p:cNvSpPr>
            <a:spLocks noChangeArrowheads="1"/>
          </p:cNvSpPr>
          <p:nvPr/>
        </p:nvSpPr>
        <p:spPr bwMode="auto">
          <a:xfrm>
            <a:off x="284163" y="849313"/>
            <a:ext cx="8523287" cy="452437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B050"/>
                </a:solidFill>
                <a:latin typeface="Calibri" pitchFamily="34" charset="0"/>
                <a:ea typeface="幼圆"/>
              </a:rPr>
              <a:t>           const int</a:t>
            </a: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ea typeface="幼圆"/>
              </a:rPr>
              <a:t> </a:t>
            </a:r>
            <a:r>
              <a:rPr lang="en-US" altLang="zh-CN" sz="2400">
                <a:latin typeface="Calibri" pitchFamily="34" charset="0"/>
                <a:ea typeface="幼圆"/>
              </a:rPr>
              <a:t>maxn = 1000;</a:t>
            </a:r>
          </a:p>
          <a:p>
            <a:r>
              <a:rPr lang="en-US" altLang="zh-CN" sz="2400">
                <a:solidFill>
                  <a:srgbClr val="00B050"/>
                </a:solidFill>
                <a:latin typeface="Calibri" pitchFamily="34" charset="0"/>
                <a:ea typeface="幼圆"/>
              </a:rPr>
              <a:t>	int</a:t>
            </a:r>
            <a:r>
              <a:rPr lang="en-US" altLang="zh-CN" sz="2400">
                <a:latin typeface="Calibri" pitchFamily="34" charset="0"/>
                <a:ea typeface="幼圆"/>
              </a:rPr>
              <a:t> Lamp[maxn] = {0};</a:t>
            </a:r>
          </a:p>
          <a:p>
            <a:r>
              <a:rPr lang="en-US" altLang="zh-CN" sz="2400">
                <a:solidFill>
                  <a:srgbClr val="00B050"/>
                </a:solidFill>
                <a:latin typeface="Calibri" pitchFamily="34" charset="0"/>
                <a:ea typeface="幼圆"/>
              </a:rPr>
              <a:t>	int</a:t>
            </a: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ea typeface="幼圆"/>
              </a:rPr>
              <a:t> </a:t>
            </a:r>
            <a:r>
              <a:rPr lang="en-US" altLang="zh-CN" sz="2400">
                <a:latin typeface="Calibri" pitchFamily="34" charset="0"/>
                <a:ea typeface="幼圆"/>
              </a:rPr>
              <a:t>i,j,n;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ea typeface="幼圆"/>
              </a:rPr>
              <a:t>	</a:t>
            </a:r>
            <a:r>
              <a:rPr lang="en-US" altLang="zh-CN" sz="2400">
                <a:latin typeface="Calibri" pitchFamily="34" charset="0"/>
                <a:ea typeface="幼圆"/>
              </a:rPr>
              <a:t>printf("</a:t>
            </a:r>
            <a:r>
              <a:rPr lang="zh-CN" altLang="en-US" sz="2400">
                <a:solidFill>
                  <a:srgbClr val="FFC000"/>
                </a:solidFill>
                <a:latin typeface="Calibri" pitchFamily="34" charset="0"/>
                <a:ea typeface="幼圆"/>
              </a:rPr>
              <a:t>输入灯的数量</a:t>
            </a:r>
            <a:r>
              <a:rPr lang="en-US" altLang="zh-CN" sz="2400">
                <a:solidFill>
                  <a:srgbClr val="FFC000"/>
                </a:solidFill>
                <a:latin typeface="Calibri" pitchFamily="34" charset="0"/>
                <a:ea typeface="幼圆"/>
              </a:rPr>
              <a:t>:\n</a:t>
            </a:r>
            <a:r>
              <a:rPr lang="en-US" altLang="zh-CN" sz="2400">
                <a:latin typeface="Calibri" pitchFamily="34" charset="0"/>
                <a:ea typeface="幼圆"/>
              </a:rPr>
              <a:t>");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ea typeface="幼圆"/>
              </a:rPr>
              <a:t>	</a:t>
            </a:r>
            <a:r>
              <a:rPr lang="en-US" altLang="zh-CN" sz="2400">
                <a:latin typeface="Calibri" pitchFamily="34" charset="0"/>
                <a:ea typeface="幼圆"/>
              </a:rPr>
              <a:t>scanf("</a:t>
            </a:r>
            <a:r>
              <a:rPr lang="en-US" altLang="zh-CN" sz="2400">
                <a:solidFill>
                  <a:srgbClr val="FFC000"/>
                </a:solidFill>
                <a:latin typeface="Calibri" pitchFamily="34" charset="0"/>
                <a:ea typeface="幼圆"/>
              </a:rPr>
              <a:t>%d</a:t>
            </a:r>
            <a:r>
              <a:rPr lang="en-US" altLang="zh-CN" sz="2400">
                <a:latin typeface="Calibri" pitchFamily="34" charset="0"/>
                <a:ea typeface="幼圆"/>
              </a:rPr>
              <a:t>",&amp;n);</a:t>
            </a:r>
          </a:p>
          <a:p>
            <a:r>
              <a:rPr lang="nn-NO" altLang="zh-CN" sz="2400">
                <a:solidFill>
                  <a:srgbClr val="00B050"/>
                </a:solidFill>
                <a:latin typeface="Calibri" pitchFamily="34" charset="0"/>
                <a:ea typeface="幼圆"/>
              </a:rPr>
              <a:t>	for</a:t>
            </a:r>
            <a:r>
              <a:rPr lang="nn-NO" altLang="zh-CN" sz="2400">
                <a:latin typeface="Calibri" pitchFamily="34" charset="0"/>
                <a:ea typeface="幼圆"/>
              </a:rPr>
              <a:t>(i = 1; i &lt;= n; ++i)</a:t>
            </a:r>
          </a:p>
          <a:p>
            <a:r>
              <a:rPr lang="en-US" altLang="zh-CN" sz="2400">
                <a:solidFill>
                  <a:srgbClr val="00B050"/>
                </a:solidFill>
                <a:latin typeface="Calibri" pitchFamily="34" charset="0"/>
                <a:ea typeface="幼圆"/>
              </a:rPr>
              <a:t>		for</a:t>
            </a:r>
            <a:r>
              <a:rPr lang="en-US" altLang="zh-CN" sz="2400">
                <a:latin typeface="Calibri" pitchFamily="34" charset="0"/>
                <a:ea typeface="幼圆"/>
              </a:rPr>
              <a:t>(j = i; j &lt;= n; 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  <a:ea typeface="幼圆"/>
              </a:rPr>
              <a:t>j += i</a:t>
            </a:r>
            <a:r>
              <a:rPr lang="en-US" altLang="zh-CN" sz="2400">
                <a:latin typeface="Calibri" pitchFamily="34" charset="0"/>
                <a:ea typeface="幼圆"/>
              </a:rPr>
              <a:t>)</a:t>
            </a:r>
          </a:p>
          <a:p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ea typeface="幼圆"/>
              </a:rPr>
              <a:t>			</a:t>
            </a:r>
            <a:r>
              <a:rPr lang="en-US" altLang="zh-CN" sz="2400">
                <a:latin typeface="Calibri" pitchFamily="34" charset="0"/>
                <a:ea typeface="幼圆"/>
              </a:rPr>
              <a:t>Lamp[j] = !Lamp[j];</a:t>
            </a:r>
          </a:p>
          <a:p>
            <a:r>
              <a:rPr lang="en-US" altLang="zh-CN" sz="2400">
                <a:solidFill>
                  <a:srgbClr val="00B050"/>
                </a:solidFill>
                <a:latin typeface="Calibri" pitchFamily="34" charset="0"/>
                <a:ea typeface="幼圆"/>
              </a:rPr>
              <a:t>           for</a:t>
            </a:r>
            <a:r>
              <a:rPr lang="en-US" altLang="zh-CN" sz="2400">
                <a:latin typeface="Calibri" pitchFamily="34" charset="0"/>
                <a:ea typeface="幼圆"/>
              </a:rPr>
              <a:t>(i = 1;i &lt;= n; ++i)</a:t>
            </a:r>
          </a:p>
          <a:p>
            <a:r>
              <a:rPr lang="en-US" altLang="zh-CN" sz="2400">
                <a:solidFill>
                  <a:srgbClr val="00B050"/>
                </a:solidFill>
                <a:latin typeface="Calibri" pitchFamily="34" charset="0"/>
                <a:ea typeface="幼圆"/>
              </a:rPr>
              <a:t>		if</a:t>
            </a:r>
            <a:r>
              <a:rPr lang="en-US" altLang="zh-CN" sz="2400">
                <a:latin typeface="Calibri" pitchFamily="34" charset="0"/>
                <a:ea typeface="幼圆"/>
              </a:rPr>
              <a:t>(Lamp[i] == 1)</a:t>
            </a:r>
          </a:p>
          <a:p>
            <a:r>
              <a:rPr lang="en-US" altLang="zh-CN" sz="2400">
                <a:latin typeface="Calibri" pitchFamily="34" charset="0"/>
                <a:ea typeface="幼圆"/>
              </a:rPr>
              <a:t>			printf("</a:t>
            </a:r>
            <a:r>
              <a:rPr lang="en-US" altLang="zh-CN" sz="2400">
                <a:solidFill>
                  <a:srgbClr val="FFC000"/>
                </a:solidFill>
                <a:latin typeface="Calibri" pitchFamily="34" charset="0"/>
                <a:ea typeface="幼圆"/>
              </a:rPr>
              <a:t>%d </a:t>
            </a:r>
            <a:r>
              <a:rPr lang="zh-CN" altLang="en-US" sz="2400">
                <a:solidFill>
                  <a:srgbClr val="FFC000"/>
                </a:solidFill>
                <a:latin typeface="Calibri" pitchFamily="34" charset="0"/>
                <a:ea typeface="幼圆"/>
              </a:rPr>
              <a:t>是亮的</a:t>
            </a:r>
            <a:r>
              <a:rPr lang="en-US" altLang="zh-CN" sz="2400">
                <a:solidFill>
                  <a:srgbClr val="FFC000"/>
                </a:solidFill>
                <a:latin typeface="Calibri" pitchFamily="34" charset="0"/>
                <a:ea typeface="幼圆"/>
              </a:rPr>
              <a:t>\n</a:t>
            </a:r>
            <a:r>
              <a:rPr lang="en-US" altLang="zh-CN" sz="2400">
                <a:latin typeface="Calibri" pitchFamily="34" charset="0"/>
                <a:ea typeface="幼圆"/>
              </a:rPr>
              <a:t>",i);</a:t>
            </a:r>
          </a:p>
          <a:p>
            <a:endParaRPr lang="zh-CN" altLang="en-US" sz="2400">
              <a:latin typeface="Calibri" pitchFamily="34" charset="0"/>
              <a:ea typeface="幼圆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50825" y="5373688"/>
            <a:ext cx="86423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Calibri" pitchFamily="34" charset="0"/>
                <a:ea typeface="幼圆"/>
              </a:rPr>
              <a:t>问题：如右边代码的红色所示，初始化全亮，从第二个人开始控制灯，可以吗？</a:t>
            </a:r>
          </a:p>
        </p:txBody>
      </p:sp>
      <p:sp>
        <p:nvSpPr>
          <p:cNvPr id="5" name="矩形 4"/>
          <p:cNvSpPr/>
          <p:nvPr/>
        </p:nvSpPr>
        <p:spPr>
          <a:xfrm>
            <a:off x="4356100" y="1263650"/>
            <a:ext cx="2551113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Lamp[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maxn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] = {1};</a:t>
            </a:r>
          </a:p>
        </p:txBody>
      </p:sp>
      <p:sp>
        <p:nvSpPr>
          <p:cNvPr id="6" name="矩形 5"/>
          <p:cNvSpPr/>
          <p:nvPr/>
        </p:nvSpPr>
        <p:spPr>
          <a:xfrm>
            <a:off x="4438650" y="2719388"/>
            <a:ext cx="2320925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for(i = 2; i &lt;= n; ++i)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矩形 1"/>
          <p:cNvSpPr>
            <a:spLocks noChangeArrowheads="1"/>
          </p:cNvSpPr>
          <p:nvPr/>
        </p:nvSpPr>
        <p:spPr bwMode="auto">
          <a:xfrm>
            <a:off x="769938" y="404813"/>
            <a:ext cx="7489825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en-US" sz="320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用简单选择法对 </a:t>
            </a:r>
            <a:r>
              <a:rPr lang="en-US" altLang="zh-CN" sz="3200">
                <a:solidFill>
                  <a:srgbClr val="00B050"/>
                </a:solidFill>
                <a:latin typeface="Calibri" pitchFamily="34" charset="0"/>
                <a:ea typeface="黑体" pitchFamily="49" charset="-122"/>
              </a:rPr>
              <a:t>10 </a:t>
            </a:r>
            <a:r>
              <a:rPr lang="zh-CN" altLang="en-US" sz="320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个整数排序。</a:t>
            </a:r>
            <a:r>
              <a:rPr lang="zh-CN" altLang="en-US" sz="3200">
                <a:solidFill>
                  <a:srgbClr val="00FF99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3200">
                <a:solidFill>
                  <a:srgbClr val="00FF99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3200">
                <a:solidFill>
                  <a:srgbClr val="00FF99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3200">
                <a:solidFill>
                  <a:srgbClr val="00FF99"/>
                </a:solidFill>
                <a:latin typeface="黑体" pitchFamily="49" charset="-122"/>
                <a:ea typeface="黑体" pitchFamily="49" charset="-122"/>
              </a:rPr>
            </a:br>
            <a:endParaRPr lang="zh-CN" altLang="en-US" sz="3200">
              <a:solidFill>
                <a:srgbClr val="00FF99"/>
              </a:solidFill>
              <a:latin typeface="Calibri" pitchFamily="34" charset="0"/>
              <a:ea typeface="幼圆"/>
            </a:endParaRPr>
          </a:p>
        </p:txBody>
      </p:sp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611188" y="1052513"/>
            <a:ext cx="8101012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宋体" charset="-122"/>
              </a:rPr>
              <a:t>（ </a:t>
            </a:r>
            <a:r>
              <a:rPr lang="en-US" altLang="zh-CN" sz="2800" b="1">
                <a:latin typeface="TimesNewRoman"/>
              </a:rPr>
              <a:t>1</a:t>
            </a:r>
            <a:r>
              <a:rPr lang="zh-CN" altLang="en-US" sz="2800" b="1">
                <a:latin typeface="宋体" charset="-122"/>
              </a:rPr>
              <a:t>）使用数组存储这些整数，数组下标为 </a:t>
            </a:r>
            <a:r>
              <a:rPr lang="en-US" altLang="zh-CN" sz="2800" b="1">
                <a:latin typeface="TimesNewRoman"/>
              </a:rPr>
              <a:t>i </a:t>
            </a:r>
            <a:r>
              <a:rPr lang="zh-CN" altLang="en-US" sz="2800" b="1">
                <a:latin typeface="宋体" charset="-122"/>
              </a:rPr>
              <a:t>对应第 </a:t>
            </a:r>
            <a:r>
              <a:rPr lang="en-US" altLang="zh-CN" sz="2800" b="1">
                <a:latin typeface="TimesNewRoman"/>
              </a:rPr>
              <a:t>i </a:t>
            </a:r>
            <a:r>
              <a:rPr lang="zh-CN" altLang="en-US" sz="2800" b="1">
                <a:latin typeface="宋体" charset="-122"/>
              </a:rPr>
              <a:t>个元素，如下标 </a:t>
            </a:r>
            <a:r>
              <a:rPr lang="en-US" altLang="zh-CN" sz="2800" b="1">
                <a:latin typeface="TimesNewRoman"/>
              </a:rPr>
              <a:t>1 </a:t>
            </a:r>
            <a:r>
              <a:rPr lang="zh-CN" altLang="en-US" sz="2800" b="1">
                <a:latin typeface="宋体" charset="-122"/>
              </a:rPr>
              <a:t>代表第 </a:t>
            </a:r>
            <a:r>
              <a:rPr lang="en-US" altLang="zh-CN" sz="2800" b="1">
                <a:latin typeface="TimesNewRoman"/>
              </a:rPr>
              <a:t>1 </a:t>
            </a:r>
            <a:r>
              <a:rPr lang="zh-CN" altLang="en-US" sz="2800" b="1">
                <a:latin typeface="宋体" charset="-122"/>
              </a:rPr>
              <a:t>个元素，数组</a:t>
            </a:r>
            <a:r>
              <a:rPr lang="zh-CN" altLang="en-US" sz="2800" b="1">
                <a:solidFill>
                  <a:srgbClr val="FF0000"/>
                </a:solidFill>
                <a:latin typeface="宋体" charset="-122"/>
              </a:rPr>
              <a:t>下标为 </a:t>
            </a:r>
            <a:r>
              <a:rPr lang="en-US" altLang="zh-CN" sz="2800" b="1">
                <a:solidFill>
                  <a:srgbClr val="FF0000"/>
                </a:solidFill>
                <a:latin typeface="TimesNewRoman"/>
              </a:rPr>
              <a:t>0 </a:t>
            </a:r>
            <a:r>
              <a:rPr lang="zh-CN" altLang="en-US" sz="2800" b="1">
                <a:solidFill>
                  <a:srgbClr val="FF0000"/>
                </a:solidFill>
                <a:latin typeface="宋体" charset="-122"/>
              </a:rPr>
              <a:t>的元素不存储排序数</a:t>
            </a:r>
            <a:r>
              <a:rPr lang="zh-CN" altLang="en-US" sz="2800" b="1">
                <a:latin typeface="宋体" charset="-122"/>
              </a:rPr>
              <a:t>；</a:t>
            </a:r>
            <a:br>
              <a:rPr lang="zh-CN" altLang="en-US" sz="2800" b="1">
                <a:latin typeface="宋体" charset="-122"/>
              </a:rPr>
            </a:br>
            <a:r>
              <a:rPr lang="zh-CN" altLang="en-US" sz="2800" b="1">
                <a:latin typeface="宋体" charset="-122"/>
              </a:rPr>
              <a:t>（ </a:t>
            </a:r>
            <a:r>
              <a:rPr lang="en-US" altLang="zh-CN" sz="2800" b="1">
                <a:latin typeface="TimesNewRoman"/>
              </a:rPr>
              <a:t>2</a:t>
            </a:r>
            <a:r>
              <a:rPr lang="zh-CN" altLang="en-US" sz="2800" b="1">
                <a:latin typeface="宋体" charset="-122"/>
              </a:rPr>
              <a:t>）从 </a:t>
            </a:r>
            <a:r>
              <a:rPr lang="en-US" altLang="zh-CN" sz="2800" b="1">
                <a:latin typeface="TimesNewRoman"/>
              </a:rPr>
              <a:t>10 </a:t>
            </a:r>
            <a:r>
              <a:rPr lang="zh-CN" altLang="en-US" sz="2800" b="1">
                <a:latin typeface="宋体" charset="-122"/>
              </a:rPr>
              <a:t>个整数中找到最小的一个，将其与第一个元素交换；</a:t>
            </a:r>
            <a:br>
              <a:rPr lang="zh-CN" altLang="en-US" sz="2800" b="1">
                <a:latin typeface="宋体" charset="-122"/>
              </a:rPr>
            </a:br>
            <a:r>
              <a:rPr lang="zh-CN" altLang="en-US" sz="2800" b="1">
                <a:latin typeface="宋体" charset="-122"/>
              </a:rPr>
              <a:t>（ </a:t>
            </a:r>
            <a:r>
              <a:rPr lang="en-US" altLang="zh-CN" sz="2800" b="1">
                <a:latin typeface="TimesNewRoman"/>
              </a:rPr>
              <a:t>3</a:t>
            </a:r>
            <a:r>
              <a:rPr lang="zh-CN" altLang="en-US" sz="2800" b="1">
                <a:latin typeface="宋体" charset="-122"/>
              </a:rPr>
              <a:t>）从第二个到第十个元素中找到最小的一个，将其与第二个元素交换；</a:t>
            </a:r>
            <a:br>
              <a:rPr lang="zh-CN" altLang="en-US" sz="2800" b="1">
                <a:latin typeface="宋体" charset="-122"/>
              </a:rPr>
            </a:br>
            <a:r>
              <a:rPr lang="zh-CN" altLang="en-US" sz="2800" b="1">
                <a:latin typeface="宋体" charset="-122"/>
              </a:rPr>
              <a:t>（ </a:t>
            </a:r>
            <a:r>
              <a:rPr lang="en-US" altLang="zh-CN" sz="2800" b="1">
                <a:latin typeface="TimesNewRoman"/>
              </a:rPr>
              <a:t>4</a:t>
            </a:r>
            <a:r>
              <a:rPr lang="zh-CN" altLang="en-US" sz="2800" b="1">
                <a:latin typeface="宋体" charset="-122"/>
              </a:rPr>
              <a:t>）以此类推，每次从所有未排序元素中找到最小的元素，将其与未排序元素中的第一个交换；</a:t>
            </a:r>
            <a:br>
              <a:rPr lang="zh-CN" altLang="en-US" sz="2800" b="1">
                <a:latin typeface="宋体" charset="-122"/>
              </a:rPr>
            </a:br>
            <a:r>
              <a:rPr lang="zh-CN" altLang="en-US" sz="2800" b="1">
                <a:latin typeface="宋体" charset="-122"/>
              </a:rPr>
              <a:t>（ </a:t>
            </a:r>
            <a:r>
              <a:rPr lang="en-US" altLang="zh-CN" sz="2800" b="1">
                <a:latin typeface="TimesNewRoman"/>
              </a:rPr>
              <a:t>5</a:t>
            </a:r>
            <a:r>
              <a:rPr lang="zh-CN" altLang="en-US" sz="2800" b="1">
                <a:latin typeface="宋体" charset="-122"/>
              </a:rPr>
              <a:t>）共需要进行 </a:t>
            </a:r>
            <a:r>
              <a:rPr lang="en-US" altLang="zh-CN" sz="2800" b="1">
                <a:latin typeface="TimesNewRoman"/>
              </a:rPr>
              <a:t>9 </a:t>
            </a:r>
            <a:r>
              <a:rPr lang="zh-CN" altLang="en-US" sz="2800" b="1">
                <a:latin typeface="宋体" charset="-122"/>
              </a:rPr>
              <a:t>次排序。</a:t>
            </a:r>
            <a:br>
              <a:rPr lang="zh-CN" altLang="en-US" sz="2800" b="1">
                <a:latin typeface="宋体" charset="-122"/>
              </a:rPr>
            </a:br>
            <a:endParaRPr lang="zh-CN" altLang="en-US" sz="2800" b="1">
              <a:latin typeface="Calibri" pitchFamily="34" charset="0"/>
              <a:ea typeface="幼圆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5975" y="5622925"/>
            <a:ext cx="7397750" cy="523875"/>
          </a:xfrm>
          <a:prstGeom prst="rect">
            <a:avLst/>
          </a:prstGeom>
          <a:solidFill>
            <a:schemeClr val="accent3">
              <a:lumMod val="25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阅读下面的选择排序程序代码，完成填空部分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58895E-547C-4A27-8336-007B523C9781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1044" name="Rectangle 2"/>
          <p:cNvSpPr>
            <a:spLocks noChangeArrowheads="1"/>
          </p:cNvSpPr>
          <p:nvPr/>
        </p:nvSpPr>
        <p:spPr bwMode="auto">
          <a:xfrm>
            <a:off x="0" y="0"/>
            <a:ext cx="13441363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latin typeface="Calibri" pitchFamily="34" charset="0"/>
              <a:ea typeface="幼圆"/>
            </a:endParaRPr>
          </a:p>
        </p:txBody>
      </p:sp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0" y="0"/>
          <a:ext cx="7740650" cy="6719888"/>
        </p:xfrm>
        <a:graphic>
          <a:graphicData uri="http://schemas.openxmlformats.org/presentationml/2006/ole">
            <p:oleObj spid="_x0000_s1042" r:id="rId3" imgW="5979886" imgH="5190467" progId="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488" y="195263"/>
            <a:ext cx="4572000" cy="449262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>
                <a:latin typeface="TimesNewRoman"/>
                <a:ea typeface="+mn-ea"/>
                <a:cs typeface="+mn-cs"/>
              </a:rPr>
              <a:t>#include&lt;</a:t>
            </a:r>
            <a:r>
              <a:rPr lang="en-US" altLang="zh-CN" sz="2200" b="1" dirty="0" err="1">
                <a:latin typeface="TimesNewRoman"/>
                <a:ea typeface="+mn-ea"/>
                <a:cs typeface="+mn-cs"/>
              </a:rPr>
              <a:t>stdio.h</a:t>
            </a:r>
            <a:r>
              <a:rPr lang="en-US" altLang="zh-CN" sz="2200" b="1" dirty="0">
                <a:latin typeface="TimesNewRoman"/>
                <a:ea typeface="+mn-ea"/>
                <a:cs typeface="+mn-cs"/>
              </a:rPr>
              <a:t>&gt;</a:t>
            </a:r>
            <a:br>
              <a:rPr lang="en-US" altLang="zh-CN" sz="2200" b="1" dirty="0">
                <a:latin typeface="TimesNewRoman"/>
                <a:ea typeface="+mn-ea"/>
                <a:cs typeface="+mn-cs"/>
              </a:rPr>
            </a:br>
            <a:r>
              <a:rPr lang="en-US" altLang="zh-CN" sz="2200" b="1" dirty="0" err="1">
                <a:latin typeface="TimesNewRoman"/>
                <a:ea typeface="+mn-ea"/>
                <a:cs typeface="+mn-cs"/>
              </a:rPr>
              <a:t>const</a:t>
            </a:r>
            <a:r>
              <a:rPr lang="en-US" altLang="zh-CN" sz="2200" b="1" dirty="0">
                <a:latin typeface="TimesNewRoman"/>
                <a:ea typeface="+mn-ea"/>
                <a:cs typeface="+mn-cs"/>
              </a:rPr>
              <a:t> </a:t>
            </a:r>
            <a:r>
              <a:rPr lang="en-US" altLang="zh-CN" sz="2200" b="1" dirty="0" err="1">
                <a:latin typeface="TimesNewRoman"/>
                <a:ea typeface="+mn-ea"/>
                <a:cs typeface="+mn-cs"/>
              </a:rPr>
              <a:t>int</a:t>
            </a:r>
            <a:r>
              <a:rPr lang="en-US" altLang="zh-CN" sz="2200" b="1" dirty="0">
                <a:latin typeface="TimesNewRoman"/>
                <a:ea typeface="+mn-ea"/>
                <a:cs typeface="+mn-cs"/>
              </a:rPr>
              <a:t> n=10</a:t>
            </a:r>
            <a:r>
              <a:rPr lang="en-US" altLang="zh-CN" sz="2200" b="1" dirty="0">
                <a:solidFill>
                  <a:srgbClr val="00B050"/>
                </a:solidFill>
                <a:latin typeface="TimesNewRoman"/>
                <a:ea typeface="+mn-ea"/>
                <a:cs typeface="+mn-cs"/>
              </a:rPr>
              <a:t>;//</a:t>
            </a:r>
            <a: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定义个一个外部变量 </a:t>
            </a:r>
            <a:r>
              <a:rPr lang="en-US" altLang="zh-CN" sz="22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  <a:cs typeface="+mn-cs"/>
              </a:rPr>
              <a:t>n </a:t>
            </a:r>
            <a: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表示待排序数的个数</a:t>
            </a:r>
            <a:r>
              <a:rPr lang="zh-CN" altLang="en-US" sz="2200" b="1" dirty="0"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/>
            </a:r>
            <a:br>
              <a:rPr lang="zh-CN" altLang="en-US" sz="2200" b="1" dirty="0"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main()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{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</a:br>
            <a:r>
              <a:rPr lang="en-US" altLang="zh-CN" sz="2200" b="1" dirty="0" err="1">
                <a:latin typeface="TimesNewRoman"/>
                <a:ea typeface="SimSun" panose="02010600030101010101" pitchFamily="2" charset="-122"/>
                <a:cs typeface="+mn-cs"/>
              </a:rPr>
              <a:t>int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 a[n+1]={0</a:t>
            </a:r>
            <a:r>
              <a:rPr lang="en-US" altLang="zh-CN" sz="22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  <a:cs typeface="+mn-cs"/>
              </a:rPr>
              <a:t>};//</a:t>
            </a:r>
            <a: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用数组存储待排序的数</a:t>
            </a:r>
            <a:r>
              <a:rPr lang="zh-CN" altLang="en-US" sz="2200" b="1" dirty="0">
                <a:solidFill>
                  <a:srgbClr val="00FF99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/>
            </a:r>
            <a:br>
              <a:rPr lang="zh-CN" altLang="en-US" sz="2200" b="1" dirty="0">
                <a:solidFill>
                  <a:srgbClr val="00FF99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</a:br>
            <a:r>
              <a:rPr lang="en-US" altLang="zh-CN" sz="2200" b="1" dirty="0" err="1">
                <a:latin typeface="TimesNewRoman"/>
                <a:ea typeface="SimSun" panose="02010600030101010101" pitchFamily="2" charset="-122"/>
                <a:cs typeface="+mn-cs"/>
              </a:rPr>
              <a:t>int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 </a:t>
            </a:r>
            <a:r>
              <a:rPr lang="en-US" altLang="zh-CN" sz="2200" b="1" dirty="0" err="1">
                <a:latin typeface="TimesNewRoman"/>
                <a:ea typeface="SimSun" panose="02010600030101010101" pitchFamily="2" charset="-122"/>
                <a:cs typeface="+mn-cs"/>
              </a:rPr>
              <a:t>i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;</a:t>
            </a:r>
            <a:r>
              <a:rPr lang="en-US" altLang="zh-CN" sz="22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  <a:cs typeface="+mn-cs"/>
              </a:rPr>
              <a:t>//</a:t>
            </a:r>
            <a: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循环变量，表示排序遍数</a:t>
            </a:r>
            <a:b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</a:br>
            <a:r>
              <a:rPr lang="en-US" altLang="zh-CN" sz="2200" b="1" dirty="0" err="1">
                <a:latin typeface="TimesNewRoman"/>
                <a:ea typeface="SimSun" panose="02010600030101010101" pitchFamily="2" charset="-122"/>
                <a:cs typeface="+mn-cs"/>
              </a:rPr>
              <a:t>int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 j</a:t>
            </a:r>
            <a:r>
              <a:rPr lang="en-US" altLang="zh-CN" sz="22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  <a:cs typeface="+mn-cs"/>
              </a:rPr>
              <a:t>;//</a:t>
            </a:r>
            <a: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循环变量，表示要比较的元素下标</a:t>
            </a:r>
            <a:r>
              <a:rPr lang="zh-CN" altLang="en-US" sz="2200" b="1" dirty="0">
                <a:solidFill>
                  <a:srgbClr val="00FF99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/>
            </a:r>
            <a:br>
              <a:rPr lang="zh-CN" altLang="en-US" sz="2200" b="1" dirty="0">
                <a:solidFill>
                  <a:srgbClr val="00FF99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</a:br>
            <a:r>
              <a:rPr lang="en-US" altLang="zh-CN" sz="2200" b="1" dirty="0" err="1">
                <a:latin typeface="TimesNewRoman"/>
                <a:ea typeface="SimSun" panose="02010600030101010101" pitchFamily="2" charset="-122"/>
                <a:cs typeface="+mn-cs"/>
              </a:rPr>
              <a:t>int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 </a:t>
            </a:r>
            <a:r>
              <a:rPr lang="en-US" altLang="zh-CN" sz="2200" b="1" dirty="0" err="1">
                <a:latin typeface="TimesNewRoman"/>
                <a:ea typeface="SimSun" panose="02010600030101010101" pitchFamily="2" charset="-122"/>
                <a:cs typeface="+mn-cs"/>
              </a:rPr>
              <a:t>minValue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=0;</a:t>
            </a:r>
            <a:r>
              <a:rPr lang="en-US" altLang="zh-CN" sz="22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  <a:cs typeface="+mn-cs"/>
              </a:rPr>
              <a:t>//</a:t>
            </a:r>
            <a: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存储最小值</a:t>
            </a:r>
            <a:b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</a:br>
            <a:r>
              <a:rPr lang="en-US" altLang="zh-CN" sz="2200" b="1" dirty="0" err="1">
                <a:latin typeface="TimesNewRoman"/>
                <a:ea typeface="SimSun" panose="02010600030101010101" pitchFamily="2" charset="-122"/>
                <a:cs typeface="+mn-cs"/>
              </a:rPr>
              <a:t>int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 </a:t>
            </a:r>
            <a:r>
              <a:rPr lang="en-US" altLang="zh-CN" sz="2200" b="1" dirty="0" err="1">
                <a:latin typeface="TimesNewRoman"/>
                <a:ea typeface="SimSun" panose="02010600030101010101" pitchFamily="2" charset="-122"/>
                <a:cs typeface="+mn-cs"/>
              </a:rPr>
              <a:t>minNum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=0;</a:t>
            </a:r>
            <a:r>
              <a:rPr lang="en-US" altLang="zh-CN" sz="22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  <a:cs typeface="+mn-cs"/>
              </a:rPr>
              <a:t>//</a:t>
            </a:r>
            <a: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存储最小值的下标</a:t>
            </a:r>
            <a:b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</a:br>
            <a:endParaRPr lang="zh-CN" altLang="en-US" sz="2200" b="1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488" y="4687888"/>
            <a:ext cx="4572000" cy="17859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>
                <a:latin typeface="TimesNewRoman"/>
                <a:ea typeface="+mn-ea"/>
                <a:cs typeface="+mn-cs"/>
              </a:rPr>
              <a:t>for(</a:t>
            </a:r>
            <a:r>
              <a:rPr lang="en-US" altLang="zh-CN" sz="2200" b="1" dirty="0" err="1">
                <a:latin typeface="TimesNewRoman"/>
                <a:ea typeface="+mn-ea"/>
                <a:cs typeface="+mn-cs"/>
              </a:rPr>
              <a:t>i</a:t>
            </a:r>
            <a:r>
              <a:rPr lang="en-US" altLang="zh-CN" sz="2200" b="1" dirty="0">
                <a:latin typeface="TimesNewRoman"/>
                <a:ea typeface="+mn-ea"/>
                <a:cs typeface="+mn-cs"/>
              </a:rPr>
              <a:t>=1;i&lt;=</a:t>
            </a:r>
            <a:r>
              <a:rPr lang="en-US" altLang="zh-CN" sz="2200" b="1" dirty="0" err="1">
                <a:latin typeface="TimesNewRoman"/>
                <a:ea typeface="+mn-ea"/>
                <a:cs typeface="+mn-cs"/>
              </a:rPr>
              <a:t>n;i</a:t>
            </a:r>
            <a:r>
              <a:rPr lang="en-US" altLang="zh-CN" sz="2200" b="1" dirty="0">
                <a:latin typeface="TimesNewRoman"/>
                <a:ea typeface="+mn-ea"/>
                <a:cs typeface="+mn-cs"/>
              </a:rPr>
              <a:t>++)</a:t>
            </a:r>
            <a:r>
              <a:rPr lang="en-US" altLang="zh-CN" sz="2200" b="1" dirty="0">
                <a:solidFill>
                  <a:srgbClr val="00B050"/>
                </a:solidFill>
                <a:latin typeface="TimesNewRoman"/>
                <a:ea typeface="+mn-ea"/>
                <a:cs typeface="+mn-cs"/>
              </a:rPr>
              <a:t>//</a:t>
            </a:r>
            <a: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输入 </a:t>
            </a:r>
            <a:r>
              <a:rPr lang="en-US" altLang="zh-CN" sz="22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  <a:cs typeface="+mn-cs"/>
              </a:rPr>
              <a:t>10 </a:t>
            </a:r>
            <a: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个数</a:t>
            </a:r>
            <a:b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{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</a:br>
            <a:r>
              <a:rPr lang="en-US" altLang="zh-CN" sz="2200" b="1" dirty="0" err="1">
                <a:latin typeface="TimesNewRoman"/>
                <a:ea typeface="SimSun" panose="02010600030101010101" pitchFamily="2" charset="-122"/>
                <a:cs typeface="+mn-cs"/>
              </a:rPr>
              <a:t>printf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("a[%d]",</a:t>
            </a:r>
            <a:r>
              <a:rPr lang="en-US" altLang="zh-CN" sz="2200" b="1" dirty="0" err="1">
                <a:latin typeface="TimesNewRoman"/>
                <a:ea typeface="SimSun" panose="02010600030101010101" pitchFamily="2" charset="-122"/>
                <a:cs typeface="+mn-cs"/>
              </a:rPr>
              <a:t>i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);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</a:br>
            <a:r>
              <a:rPr lang="en-US" altLang="zh-CN" sz="2200" b="1" dirty="0" err="1">
                <a:latin typeface="TimesNewRoman"/>
                <a:ea typeface="SimSun" panose="02010600030101010101" pitchFamily="2" charset="-122"/>
                <a:cs typeface="+mn-cs"/>
              </a:rPr>
              <a:t>scanf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("%</a:t>
            </a:r>
            <a:r>
              <a:rPr lang="en-US" altLang="zh-CN" sz="2200" b="1" dirty="0" err="1">
                <a:latin typeface="TimesNewRoman"/>
                <a:ea typeface="SimSun" panose="02010600030101010101" pitchFamily="2" charset="-122"/>
                <a:cs typeface="+mn-cs"/>
              </a:rPr>
              <a:t>d",&amp;a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[</a:t>
            </a:r>
            <a:r>
              <a:rPr lang="en-US" altLang="zh-CN" sz="2200" b="1" dirty="0" err="1">
                <a:latin typeface="TimesNewRoman"/>
                <a:ea typeface="SimSun" panose="02010600030101010101" pitchFamily="2" charset="-122"/>
                <a:cs typeface="+mn-cs"/>
              </a:rPr>
              <a:t>i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]);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}</a:t>
            </a:r>
            <a:endParaRPr lang="zh-CN" altLang="en-US" sz="22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62488" y="195263"/>
            <a:ext cx="4572000" cy="584676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>
                <a:latin typeface="TimesNewRoman"/>
                <a:ea typeface="+mn-ea"/>
                <a:cs typeface="+mn-cs"/>
              </a:rPr>
              <a:t>for(</a:t>
            </a:r>
            <a:r>
              <a:rPr lang="en-US" altLang="zh-CN" sz="2200" b="1" dirty="0" err="1">
                <a:latin typeface="TimesNewRoman"/>
                <a:ea typeface="+mn-ea"/>
                <a:cs typeface="+mn-cs"/>
              </a:rPr>
              <a:t>i</a:t>
            </a:r>
            <a:r>
              <a:rPr lang="en-US" altLang="zh-CN" sz="2200" b="1" dirty="0">
                <a:latin typeface="TimesNewRoman"/>
                <a:ea typeface="+mn-ea"/>
                <a:cs typeface="+mn-cs"/>
              </a:rPr>
              <a:t>=1;i&lt;</a:t>
            </a:r>
            <a:r>
              <a:rPr lang="en-US" altLang="zh-CN" sz="2200" b="1" dirty="0" err="1">
                <a:latin typeface="TimesNewRoman"/>
                <a:ea typeface="+mn-ea"/>
                <a:cs typeface="+mn-cs"/>
              </a:rPr>
              <a:t>n;i</a:t>
            </a:r>
            <a:r>
              <a:rPr lang="en-US" altLang="zh-CN" sz="2200" b="1" dirty="0">
                <a:solidFill>
                  <a:srgbClr val="00B050"/>
                </a:solidFill>
                <a:latin typeface="TimesNewRoman"/>
                <a:ea typeface="+mn-ea"/>
                <a:cs typeface="+mn-cs"/>
              </a:rPr>
              <a:t>++)//</a:t>
            </a:r>
            <a: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循环，第 </a:t>
            </a:r>
            <a:r>
              <a:rPr lang="en-US" altLang="zh-CN" sz="2200" b="1" dirty="0" err="1">
                <a:solidFill>
                  <a:srgbClr val="00B050"/>
                </a:solidFill>
                <a:latin typeface="TimesNewRoman"/>
                <a:ea typeface="SimSun" panose="02010600030101010101" pitchFamily="2" charset="-122"/>
                <a:cs typeface="+mn-cs"/>
              </a:rPr>
              <a:t>i</a:t>
            </a:r>
            <a:r>
              <a:rPr lang="en-US" altLang="zh-CN" sz="22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  <a:cs typeface="+mn-cs"/>
              </a:rPr>
              <a:t> </a:t>
            </a:r>
            <a: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遍排序</a:t>
            </a:r>
            <a:r>
              <a:rPr lang="zh-CN" altLang="en-US" sz="2200" b="1" dirty="0">
                <a:solidFill>
                  <a:srgbClr val="00FF99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/>
            </a:r>
            <a:br>
              <a:rPr lang="zh-CN" altLang="en-US" sz="2200" b="1" dirty="0">
                <a:solidFill>
                  <a:srgbClr val="00FF99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{    </a:t>
            </a:r>
            <a:r>
              <a:rPr lang="en-US" altLang="zh-CN" sz="2200" b="1" dirty="0">
                <a:solidFill>
                  <a:srgbClr val="002060"/>
                </a:solidFill>
                <a:latin typeface="TimesNewRoman"/>
                <a:ea typeface="SimSun" panose="02010600030101010101" pitchFamily="2" charset="-122"/>
                <a:cs typeface="+mn-cs"/>
              </a:rPr>
              <a:t>(1)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200" b="1" dirty="0">
              <a:solidFill>
                <a:srgbClr val="002060"/>
              </a:solidFill>
              <a:latin typeface="TimesNewRoman"/>
              <a:ea typeface="SimSun" panose="02010600030101010101" pitchFamily="2" charset="-122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for(j=   </a:t>
            </a:r>
            <a:r>
              <a:rPr lang="en-US" altLang="zh-CN" sz="2200" b="1" dirty="0">
                <a:solidFill>
                  <a:srgbClr val="002060"/>
                </a:solidFill>
                <a:latin typeface="TimesNewRoman"/>
                <a:ea typeface="SimSun" panose="02010600030101010101" pitchFamily="2" charset="-122"/>
                <a:cs typeface="+mn-cs"/>
              </a:rPr>
              <a:t>(2)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  ;j&lt;=</a:t>
            </a:r>
            <a:r>
              <a:rPr lang="en-US" altLang="zh-CN" sz="2200" b="1" dirty="0" err="1">
                <a:latin typeface="TimesNewRoman"/>
                <a:ea typeface="SimSun" panose="02010600030101010101" pitchFamily="2" charset="-122"/>
                <a:cs typeface="+mn-cs"/>
              </a:rPr>
              <a:t>n;j</a:t>
            </a:r>
            <a:r>
              <a:rPr lang="en-US" altLang="zh-CN" sz="22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  <a:cs typeface="+mn-cs"/>
              </a:rPr>
              <a:t>++)//</a:t>
            </a:r>
            <a: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参考算法分析</a:t>
            </a:r>
            <a:r>
              <a:rPr lang="zh-CN" altLang="en-US" sz="2200" b="1" dirty="0">
                <a:solidFill>
                  <a:srgbClr val="00FF99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/>
            </a:r>
            <a:br>
              <a:rPr lang="zh-CN" altLang="en-US" sz="2200" b="1" dirty="0">
                <a:solidFill>
                  <a:srgbClr val="00FF99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if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(       </a:t>
            </a:r>
            <a:r>
              <a:rPr lang="en-US" altLang="zh-CN" sz="2200" b="1" dirty="0">
                <a:solidFill>
                  <a:srgbClr val="002060"/>
                </a:solidFill>
                <a:latin typeface="TimesNewRoman"/>
                <a:ea typeface="SimSun" panose="02010600030101010101" pitchFamily="2" charset="-122"/>
                <a:cs typeface="+mn-cs"/>
              </a:rPr>
              <a:t>(</a:t>
            </a:r>
            <a:r>
              <a:rPr lang="en-US" altLang="zh-CN" sz="2200" b="1" dirty="0">
                <a:solidFill>
                  <a:srgbClr val="002060"/>
                </a:solidFill>
                <a:latin typeface="TimesNewRoman"/>
                <a:ea typeface="SimSun" panose="02010600030101010101" pitchFamily="2" charset="-122"/>
                <a:cs typeface="+mn-cs"/>
              </a:rPr>
              <a:t>3)  </a:t>
            </a:r>
            <a:r>
              <a:rPr lang="en-US" altLang="zh-CN" sz="2200" b="1" dirty="0">
                <a:solidFill>
                  <a:srgbClr val="002060"/>
                </a:solidFill>
                <a:latin typeface="TimesNewRoman"/>
                <a:ea typeface="SimSun" panose="02010600030101010101" pitchFamily="2" charset="-122"/>
                <a:cs typeface="+mn-cs"/>
              </a:rPr>
              <a:t>     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 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)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{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    </a:t>
            </a:r>
            <a:r>
              <a:rPr lang="en-US" altLang="zh-CN" sz="2200" b="1" dirty="0" err="1">
                <a:latin typeface="TimesNewRoman"/>
                <a:ea typeface="SimSun" panose="02010600030101010101" pitchFamily="2" charset="-122"/>
                <a:cs typeface="+mn-cs"/>
              </a:rPr>
              <a:t>minValue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=a[j];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    </a:t>
            </a:r>
            <a:r>
              <a:rPr lang="en-US" altLang="zh-CN" sz="2200" b="1" dirty="0" err="1">
                <a:latin typeface="TimesNewRoman"/>
                <a:ea typeface="SimSun" panose="02010600030101010101" pitchFamily="2" charset="-122"/>
                <a:cs typeface="+mn-cs"/>
              </a:rPr>
              <a:t>minNum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=j;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}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a[0]=a[</a:t>
            </a:r>
            <a:r>
              <a:rPr lang="en-US" altLang="zh-CN" sz="2200" b="1" dirty="0" err="1">
                <a:latin typeface="TimesNewRoman"/>
                <a:ea typeface="SimSun" panose="02010600030101010101" pitchFamily="2" charset="-122"/>
                <a:cs typeface="+mn-cs"/>
              </a:rPr>
              <a:t>i</a:t>
            </a:r>
            <a:r>
              <a:rPr lang="en-US" altLang="zh-CN" sz="22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  <a:cs typeface="+mn-cs"/>
              </a:rPr>
              <a:t>];//</a:t>
            </a:r>
            <a: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以 </a:t>
            </a:r>
            <a:r>
              <a:rPr lang="en-US" altLang="zh-CN" sz="22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  <a:cs typeface="+mn-cs"/>
              </a:rPr>
              <a:t>a[0]</a:t>
            </a:r>
            <a: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为临时变量交换 </a:t>
            </a:r>
            <a:r>
              <a:rPr lang="en-US" altLang="zh-CN" sz="22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  <a:cs typeface="+mn-cs"/>
              </a:rPr>
              <a:t>a[</a:t>
            </a:r>
            <a:r>
              <a:rPr lang="en-US" altLang="zh-CN" sz="2200" b="1" dirty="0" err="1">
                <a:solidFill>
                  <a:srgbClr val="00B050"/>
                </a:solidFill>
                <a:latin typeface="TimesNewRoman"/>
                <a:ea typeface="SimSun" panose="02010600030101010101" pitchFamily="2" charset="-122"/>
                <a:cs typeface="+mn-cs"/>
              </a:rPr>
              <a:t>i</a:t>
            </a:r>
            <a:r>
              <a:rPr lang="en-US" altLang="zh-CN" sz="22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  <a:cs typeface="+mn-cs"/>
              </a:rPr>
              <a:t>]</a:t>
            </a:r>
            <a:r>
              <a:rPr lang="zh-CN" altLang="en-US" sz="22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与 </a:t>
            </a:r>
            <a:r>
              <a:rPr lang="en-US" altLang="zh-CN" sz="22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  <a:cs typeface="+mn-cs"/>
              </a:rPr>
              <a:t>a[</a:t>
            </a:r>
            <a:r>
              <a:rPr lang="en-US" altLang="zh-CN" sz="2200" b="1" dirty="0" err="1">
                <a:solidFill>
                  <a:srgbClr val="00B050"/>
                </a:solidFill>
                <a:latin typeface="TimesNewRoman"/>
                <a:ea typeface="SimSun" panose="02010600030101010101" pitchFamily="2" charset="-122"/>
                <a:cs typeface="+mn-cs"/>
              </a:rPr>
              <a:t>minNum</a:t>
            </a:r>
            <a:r>
              <a:rPr lang="en-US" altLang="zh-CN" sz="22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  <a:cs typeface="+mn-cs"/>
              </a:rPr>
              <a:t>]</a:t>
            </a:r>
            <a:br>
              <a:rPr lang="en-US" altLang="zh-CN" sz="2200" b="1" dirty="0">
                <a:solidFill>
                  <a:srgbClr val="00B050"/>
                </a:solidFill>
                <a:latin typeface="TimesNewRoman"/>
                <a:ea typeface="SimSun" panose="02010600030101010101" pitchFamily="2" charset="-122"/>
                <a:cs typeface="+mn-cs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a[</a:t>
            </a:r>
            <a:r>
              <a:rPr lang="en-US" altLang="zh-CN" sz="2200" b="1" dirty="0" err="1">
                <a:latin typeface="TimesNewRoman"/>
                <a:ea typeface="SimSun" panose="02010600030101010101" pitchFamily="2" charset="-122"/>
                <a:cs typeface="+mn-cs"/>
              </a:rPr>
              <a:t>i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]=</a:t>
            </a:r>
            <a:r>
              <a:rPr lang="en-US" altLang="zh-CN" sz="2200" b="1" dirty="0" err="1">
                <a:latin typeface="TimesNewRoman"/>
                <a:ea typeface="SimSun" panose="02010600030101010101" pitchFamily="2" charset="-122"/>
                <a:cs typeface="+mn-cs"/>
              </a:rPr>
              <a:t>minValue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;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a[</a:t>
            </a:r>
            <a:r>
              <a:rPr lang="en-US" altLang="zh-CN" sz="2200" b="1" dirty="0" err="1">
                <a:latin typeface="TimesNewRoman"/>
                <a:ea typeface="SimSun" panose="02010600030101010101" pitchFamily="2" charset="-122"/>
                <a:cs typeface="+mn-cs"/>
              </a:rPr>
              <a:t>minNum</a:t>
            </a: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]=a[0];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</a:br>
            <a: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  <a:t>}</a:t>
            </a:r>
            <a:br>
              <a:rPr lang="en-US" altLang="zh-CN" sz="2200" b="1" dirty="0">
                <a:latin typeface="TimesNewRoman"/>
                <a:ea typeface="SimSun" panose="02010600030101010101" pitchFamily="2" charset="-122"/>
                <a:cs typeface="+mn-cs"/>
              </a:rPr>
            </a:br>
            <a:endParaRPr lang="zh-CN" altLang="en-US" sz="2200" b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762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B92D8"/>
      </a:accent1>
      <a:accent2>
        <a:srgbClr val="22B1DE"/>
      </a:accent2>
      <a:accent3>
        <a:srgbClr val="7B93D7"/>
      </a:accent3>
      <a:accent4>
        <a:srgbClr val="5E62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A000120151104A01PPBG</Template>
  <TotalTime>507</TotalTime>
  <Words>1793</Words>
  <Application>Microsoft Office PowerPoint</Application>
  <PresentationFormat>全屏显示(4:3)</PresentationFormat>
  <Paragraphs>140</Paragraphs>
  <Slides>15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演示文稿设计模板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Calibri</vt:lpstr>
      <vt:lpstr>幼圆</vt:lpstr>
      <vt:lpstr>Arial</vt:lpstr>
      <vt:lpstr>微软雅黑</vt:lpstr>
      <vt:lpstr>Wingdings 2</vt:lpstr>
      <vt:lpstr>宋体</vt:lpstr>
      <vt:lpstr>黑体</vt:lpstr>
      <vt:lpstr>Wingdings</vt:lpstr>
      <vt:lpstr>TimesNewRoman</vt:lpstr>
      <vt:lpstr>Times</vt:lpstr>
      <vt:lpstr>新宋体</vt:lpstr>
      <vt:lpstr>A000120140530A99PPBG</vt:lpstr>
      <vt:lpstr>A000120140530A99PPBG</vt:lpstr>
      <vt:lpstr>A000120140530A99PPBG</vt:lpstr>
      <vt:lpstr>第四章 数组与结构 习题</vt:lpstr>
      <vt:lpstr>编程题目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构造幻方的方法</vt:lpstr>
      <vt:lpstr>幻灯片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数组与结构上机实验</dc:title>
  <dc:creator>bo dai</dc:creator>
  <cp:lastModifiedBy>LI</cp:lastModifiedBy>
  <cp:revision>62</cp:revision>
  <dcterms:created xsi:type="dcterms:W3CDTF">2015-02-08T07:32:25Z</dcterms:created>
  <dcterms:modified xsi:type="dcterms:W3CDTF">2019-11-13T13:53:45Z</dcterms:modified>
</cp:coreProperties>
</file>