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6"/>
  </p:notesMasterIdLst>
  <p:sldIdLst>
    <p:sldId id="256" r:id="rId2"/>
    <p:sldId id="280" r:id="rId3"/>
    <p:sldId id="281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5" r:id="rId14"/>
    <p:sldId id="27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FF00"/>
    <a:srgbClr val="FFCCFF"/>
    <a:srgbClr val="FF66FF"/>
    <a:srgbClr val="99CC00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6" autoAdjust="0"/>
    <p:restoredTop sz="86391" autoAdjust="0"/>
  </p:normalViewPr>
  <p:slideViewPr>
    <p:cSldViewPr>
      <p:cViewPr varScale="1">
        <p:scale>
          <a:sx n="55" d="100"/>
          <a:sy n="55" d="100"/>
        </p:scale>
        <p:origin x="-96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555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2A87852-B004-4560-BB40-45EB159E4F30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7B13A8-957B-43E5-A800-439DCC50DF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5" name="组合 73"/>
          <p:cNvGrpSpPr>
            <a:grpSpLocks/>
          </p:cNvGrpSpPr>
          <p:nvPr/>
        </p:nvGrpSpPr>
        <p:grpSpPr bwMode="auto">
          <a:xfrm>
            <a:off x="5054600" y="1044575"/>
            <a:ext cx="3470275" cy="5175250"/>
            <a:chOff x="5233259" y="1100102"/>
            <a:chExt cx="3609145" cy="5206435"/>
          </a:xfrm>
        </p:grpSpPr>
        <p:sp>
          <p:nvSpPr>
            <p:cNvPr id="6" name="椭圆 74"/>
            <p:cNvSpPr/>
            <p:nvPr/>
          </p:nvSpPr>
          <p:spPr>
            <a:xfrm>
              <a:off x="5233259" y="1529713"/>
              <a:ext cx="1892077" cy="1892523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pic>
          <p:nvPicPr>
            <p:cNvPr id="8" name="图片 7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33259" y="1100102"/>
              <a:ext cx="3609145" cy="5206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矩形 11"/>
          <p:cNvSpPr/>
          <p:nvPr/>
        </p:nvSpPr>
        <p:spPr>
          <a:xfrm>
            <a:off x="4702175" y="0"/>
            <a:ext cx="4518025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92190" y="4530836"/>
            <a:ext cx="4605856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592190" y="1737867"/>
            <a:ext cx="4605856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2BCF48-F041-4420-9EBA-361256BAC772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11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9FFA844-8734-4B3D-A20E-AD6FD7C599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E9FA4-C533-48FC-9156-66679F799E55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CC40D-78EE-4F61-AC5C-BFCFABFC2D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7D3C-EA6A-438E-AF7E-1BCD373E7978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7D80-BED2-430C-A18C-415719930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6A8C0-9C79-4C93-9E52-48A25F09DBFE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512C-12BE-4524-B60D-C7C26C3D3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C7E58-C5DF-4B14-8D6B-F82144415039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A9903-D8E0-4966-97D5-94F1D3E03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4AEC4-8576-440C-A026-829F5A80900C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A9929-76F7-43EA-85AA-DF98C9CCF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E4DC6-234C-4B2C-A812-76ABD2567473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8368A-5505-4EFF-B4DB-F1404CEEBF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EA0AD-10C9-4181-8096-05C85C9D2E52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DC52C-5088-4E60-89CC-5677865D1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700" y="-7938"/>
            <a:ext cx="918210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96B8-DD29-4D92-B1A5-0B496A44E25B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3440A-BFDD-4334-BA9C-5DC55394B1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F0046-C01D-43E7-AF13-8FA6EB77FDFE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38BDB-92F2-434A-AC69-78191808FD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B8AC-083D-4459-9DF6-779F2BF309B2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91BD7-B0B8-45CB-8D67-2A65CAD9AF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2700" y="-7938"/>
            <a:ext cx="918210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8AA0C2-482A-4CFE-AA4A-3E9C0DCCB21E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73AF63-7C81-4A58-9A2A-D255F73095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 bwMode="auto">
          <a:xfrm>
            <a:off x="495300" y="1133475"/>
            <a:ext cx="8139113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KSO_BT1"/>
          <p:cNvSpPr>
            <a:spLocks noGrp="1"/>
          </p:cNvSpPr>
          <p:nvPr>
            <p:ph type="title"/>
          </p:nvPr>
        </p:nvSpPr>
        <p:spPr bwMode="auto">
          <a:xfrm>
            <a:off x="723900" y="265113"/>
            <a:ext cx="8043863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grpSp>
        <p:nvGrpSpPr>
          <p:cNvPr id="1032" name="组合 23"/>
          <p:cNvGrpSpPr>
            <a:grpSpLocks/>
          </p:cNvGrpSpPr>
          <p:nvPr/>
        </p:nvGrpSpPr>
        <p:grpSpPr bwMode="auto">
          <a:xfrm>
            <a:off x="0" y="349250"/>
            <a:ext cx="563563" cy="53022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8176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004" y="314960"/>
              <a:ext cx="122836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78" r:id="rId3"/>
    <p:sldLayoutId id="2147483777" r:id="rId4"/>
    <p:sldLayoutId id="2147483776" r:id="rId5"/>
    <p:sldLayoutId id="2147483775" r:id="rId6"/>
    <p:sldLayoutId id="2147483781" r:id="rId7"/>
    <p:sldLayoutId id="2147483774" r:id="rId8"/>
    <p:sldLayoutId id="2147483773" r:id="rId9"/>
    <p:sldLayoutId id="2147483772" r:id="rId10"/>
    <p:sldLayoutId id="21474837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71463" indent="-271463" algn="just" defTabSz="514350" rtl="0" fontAlgn="base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lang="zh-CN" altLang="en-US" sz="2400" kern="1200" dirty="0">
          <a:solidFill>
            <a:srgbClr val="363747"/>
          </a:solidFill>
          <a:latin typeface="+mn-ea"/>
          <a:ea typeface="+mn-ea"/>
          <a:cs typeface="幼圆"/>
        </a:defRPr>
      </a:lvl1pPr>
      <a:lvl2pPr marL="271463" indent="-271463" algn="just" defTabSz="514350" rtl="0" fontAlgn="base">
        <a:lnSpc>
          <a:spcPct val="120000"/>
        </a:lnSpc>
        <a:spcBef>
          <a:spcPct val="0"/>
        </a:spcBef>
        <a:spcAft>
          <a:spcPts val="900"/>
        </a:spcAft>
        <a:buClr>
          <a:srgbClr val="8FABAF"/>
        </a:buClr>
        <a:buFont typeface="幼圆"/>
        <a:buChar char=" "/>
        <a:defRPr sz="1600" kern="1200">
          <a:solidFill>
            <a:schemeClr val="tx1"/>
          </a:solidFill>
          <a:latin typeface="+mn-ea"/>
          <a:ea typeface="+mn-ea"/>
          <a:cs typeface="幼圆"/>
        </a:defRPr>
      </a:lvl2pPr>
      <a:lvl3pPr marL="642938" indent="-128588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幼圆"/>
        </a:defRPr>
      </a:lvl3pPr>
      <a:lvl4pPr marL="900113" indent="-128588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000" kern="1200">
          <a:solidFill>
            <a:schemeClr val="tx1"/>
          </a:solidFill>
          <a:latin typeface="+mn-lt"/>
          <a:ea typeface="+mn-ea"/>
          <a:cs typeface="幼圆"/>
        </a:defRPr>
      </a:lvl4pPr>
      <a:lvl5pPr marL="1157288" indent="-128588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000" kern="1200">
          <a:solidFill>
            <a:schemeClr val="tx1"/>
          </a:solidFill>
          <a:latin typeface="+mn-lt"/>
          <a:ea typeface="+mn-ea"/>
          <a:cs typeface="幼圆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569913" y="3371850"/>
            <a:ext cx="4605337" cy="5000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sz="2400" dirty="0">
                <a:latin typeface="+mj-ea"/>
                <a:ea typeface="+mj-ea"/>
                <a:cs typeface="+mn-cs"/>
              </a:rPr>
              <a:t>上机实验</a:t>
            </a:r>
            <a:endParaRPr altLang="zh-CN" sz="240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138" y="1738313"/>
            <a:ext cx="4605337" cy="13477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/>
                </a:solidFill>
              </a:rPr>
              <a:t>第四章 数组与结构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4339" name="文本框 2"/>
          <p:cNvSpPr txBox="1">
            <a:spLocks noChangeArrowheads="1"/>
          </p:cNvSpPr>
          <p:nvPr/>
        </p:nvSpPr>
        <p:spPr bwMode="auto">
          <a:xfrm>
            <a:off x="3492500" y="5157788"/>
            <a:ext cx="278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Calibri" pitchFamily="34" charset="0"/>
                <a:ea typeface="幼圆"/>
              </a:rPr>
              <a:t>电子科技大学</a:t>
            </a:r>
            <a:r>
              <a:rPr lang="en-US" altLang="zh-CN" b="1">
                <a:latin typeface="Calibri" pitchFamily="34" charset="0"/>
                <a:ea typeface="幼圆"/>
              </a:rPr>
              <a:t>.</a:t>
            </a:r>
            <a:r>
              <a:rPr lang="zh-CN" altLang="en-US" b="1">
                <a:latin typeface="Calibri" pitchFamily="34" charset="0"/>
                <a:ea typeface="幼圆"/>
              </a:rPr>
              <a:t>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68313" y="-6350"/>
            <a:ext cx="7772400" cy="1143000"/>
          </a:xfrm>
        </p:spPr>
        <p:txBody>
          <a:bodyPr/>
          <a:lstStyle/>
          <a:p>
            <a:r>
              <a:rPr lang="zh-CN" altLang="en-US" smtClean="0"/>
              <a:t>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563" y="836613"/>
            <a:ext cx="7772400" cy="5832475"/>
          </a:xfrm>
        </p:spPr>
        <p:txBody>
          <a:bodyPr rtlCol="0">
            <a:normAutofit lnSpcReduction="10000"/>
          </a:bodyPr>
          <a:lstStyle/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单字符输入输出</a:t>
            </a:r>
            <a:r>
              <a:rPr lang="en-US" altLang="zh-CN" sz="2400" b="1" dirty="0" err="1">
                <a:cs typeface="+mn-cs"/>
              </a:rPr>
              <a:t>getc,puts</a:t>
            </a:r>
            <a:endParaRPr lang="en-US" altLang="zh-CN" sz="2400" b="1" dirty="0">
              <a:cs typeface="+mn-cs"/>
            </a:endParaRP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按文件行输入输出</a:t>
            </a:r>
            <a:r>
              <a:rPr lang="en-US" altLang="zh-CN" sz="2400" b="1" dirty="0" err="1">
                <a:cs typeface="+mn-cs"/>
              </a:rPr>
              <a:t>fgets,fputs</a:t>
            </a:r>
            <a:endParaRPr lang="en-US" altLang="zh-CN" sz="2400" b="1" dirty="0">
              <a:cs typeface="+mn-cs"/>
            </a:endParaRP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数据块输入输出</a:t>
            </a:r>
            <a:r>
              <a:rPr lang="en-US" altLang="zh-CN" sz="2400" b="1" dirty="0" err="1">
                <a:solidFill>
                  <a:srgbClr val="0070C0"/>
                </a:solidFill>
                <a:cs typeface="+mn-cs"/>
              </a:rPr>
              <a:t>fread,fwrite</a:t>
            </a:r>
            <a:endParaRPr lang="en-US" altLang="zh-CN" sz="2400" b="1" dirty="0">
              <a:solidFill>
                <a:srgbClr val="0070C0"/>
              </a:solidFill>
              <a:cs typeface="+mn-cs"/>
            </a:endParaRP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函数原型</a:t>
            </a:r>
            <a:endParaRPr lang="en-US" altLang="zh-CN" sz="2400" b="1" dirty="0">
              <a:cs typeface="+mn-cs"/>
            </a:endParaRPr>
          </a:p>
          <a:p>
            <a:pPr marL="1100137" lvl="2" indent="-457200" fontAlgn="auto">
              <a:spcBef>
                <a:spcPts val="281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400" b="1" dirty="0" err="1">
                <a:cs typeface="+mn-cs"/>
              </a:rPr>
              <a:t>Int</a:t>
            </a:r>
            <a:r>
              <a:rPr lang="en-US" altLang="zh-CN" sz="2400" b="1" dirty="0">
                <a:cs typeface="+mn-cs"/>
              </a:rPr>
              <a:t> </a:t>
            </a:r>
            <a:r>
              <a:rPr lang="en-US" altLang="zh-CN" sz="2400" b="1" dirty="0" err="1">
                <a:cs typeface="+mn-cs"/>
              </a:rPr>
              <a:t>fread</a:t>
            </a:r>
            <a:r>
              <a:rPr lang="en-US" altLang="zh-CN" sz="2400" b="1" dirty="0">
                <a:cs typeface="+mn-cs"/>
              </a:rPr>
              <a:t>(void *</a:t>
            </a:r>
            <a:r>
              <a:rPr lang="en-US" altLang="zh-CN" sz="2400" b="1" dirty="0" err="1">
                <a:cs typeface="+mn-cs"/>
              </a:rPr>
              <a:t>buffer,int</a:t>
            </a:r>
            <a:r>
              <a:rPr lang="en-US" altLang="zh-CN" sz="2400" b="1" dirty="0">
                <a:cs typeface="+mn-cs"/>
              </a:rPr>
              <a:t> </a:t>
            </a:r>
            <a:r>
              <a:rPr lang="en-US" altLang="zh-CN" sz="2400" b="1" dirty="0" err="1">
                <a:cs typeface="+mn-cs"/>
              </a:rPr>
              <a:t>size,int</a:t>
            </a:r>
            <a:r>
              <a:rPr lang="en-US" altLang="zh-CN" sz="2400" b="1" dirty="0">
                <a:cs typeface="+mn-cs"/>
              </a:rPr>
              <a:t> </a:t>
            </a:r>
            <a:r>
              <a:rPr lang="en-US" altLang="zh-CN" sz="2400" b="1" dirty="0" err="1">
                <a:cs typeface="+mn-cs"/>
              </a:rPr>
              <a:t>n,FILE</a:t>
            </a:r>
            <a:r>
              <a:rPr lang="en-US" altLang="zh-CN" sz="2400" b="1" dirty="0">
                <a:cs typeface="+mn-cs"/>
              </a:rPr>
              <a:t> *</a:t>
            </a:r>
            <a:r>
              <a:rPr lang="en-US" altLang="zh-CN" sz="2400" b="1" dirty="0" err="1">
                <a:cs typeface="+mn-cs"/>
              </a:rPr>
              <a:t>fp</a:t>
            </a:r>
            <a:r>
              <a:rPr lang="en-US" altLang="zh-CN" sz="2400" b="1" dirty="0">
                <a:cs typeface="+mn-cs"/>
              </a:rPr>
              <a:t>);</a:t>
            </a:r>
          </a:p>
          <a:p>
            <a:pPr marL="1443037" lvl="3" indent="-457200" fontAlgn="auto">
              <a:spcBef>
                <a:spcPts val="281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将</a:t>
            </a:r>
            <a:r>
              <a:rPr lang="en-US" altLang="zh-CN" sz="2400" b="1" dirty="0" err="1">
                <a:cs typeface="+mn-cs"/>
              </a:rPr>
              <a:t>fp</a:t>
            </a:r>
            <a:r>
              <a:rPr lang="zh-CN" altLang="en-US" sz="2400" b="1" dirty="0">
                <a:cs typeface="+mn-cs"/>
              </a:rPr>
              <a:t>文件指针指向的数据按照</a:t>
            </a:r>
            <a:r>
              <a:rPr lang="en-US" altLang="zh-CN" sz="2400" b="1" dirty="0">
                <a:cs typeface="+mn-cs"/>
              </a:rPr>
              <a:t>size*n</a:t>
            </a:r>
            <a:r>
              <a:rPr lang="zh-CN" altLang="en-US" sz="2400" b="1" dirty="0">
                <a:cs typeface="+mn-cs"/>
              </a:rPr>
              <a:t>的字节数读入到</a:t>
            </a:r>
            <a:r>
              <a:rPr lang="en-US" altLang="zh-CN" sz="2400" b="1" dirty="0">
                <a:cs typeface="+mn-cs"/>
              </a:rPr>
              <a:t>buffer</a:t>
            </a:r>
            <a:r>
              <a:rPr lang="zh-CN" altLang="en-US" sz="2400" b="1" dirty="0">
                <a:cs typeface="+mn-cs"/>
              </a:rPr>
              <a:t>中，也就是将</a:t>
            </a:r>
            <a:r>
              <a:rPr lang="en-US" altLang="zh-CN" sz="2400" b="1" dirty="0">
                <a:cs typeface="+mn-cs"/>
              </a:rPr>
              <a:t>n</a:t>
            </a:r>
            <a:r>
              <a:rPr lang="zh-CN" altLang="en-US" sz="2400" b="1" dirty="0">
                <a:cs typeface="+mn-cs"/>
              </a:rPr>
              <a:t>个</a:t>
            </a:r>
            <a:r>
              <a:rPr lang="en-US" altLang="zh-CN" sz="2400" b="1" dirty="0">
                <a:cs typeface="+mn-cs"/>
              </a:rPr>
              <a:t>size</a:t>
            </a:r>
            <a:r>
              <a:rPr lang="zh-CN" altLang="en-US" sz="2400" b="1" dirty="0">
                <a:cs typeface="+mn-cs"/>
              </a:rPr>
              <a:t>大小的数据连续写入</a:t>
            </a:r>
            <a:r>
              <a:rPr lang="en-US" altLang="zh-CN" sz="2400" b="1" dirty="0">
                <a:cs typeface="+mn-cs"/>
              </a:rPr>
              <a:t>buffer</a:t>
            </a:r>
            <a:r>
              <a:rPr lang="zh-CN" altLang="en-US" sz="2400" b="1" dirty="0">
                <a:cs typeface="+mn-cs"/>
              </a:rPr>
              <a:t>中</a:t>
            </a:r>
            <a:endParaRPr lang="en-US" altLang="zh-CN" sz="2400" b="1" dirty="0">
              <a:cs typeface="+mn-cs"/>
            </a:endParaRPr>
          </a:p>
          <a:p>
            <a:pPr marL="1100137" lvl="2" indent="-457200" fontAlgn="auto">
              <a:spcBef>
                <a:spcPts val="281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400" b="1" dirty="0" err="1">
                <a:cs typeface="+mn-cs"/>
              </a:rPr>
              <a:t>Int</a:t>
            </a:r>
            <a:r>
              <a:rPr lang="en-US" altLang="zh-CN" sz="2400" b="1" dirty="0">
                <a:cs typeface="+mn-cs"/>
              </a:rPr>
              <a:t> </a:t>
            </a:r>
            <a:r>
              <a:rPr lang="en-US" altLang="zh-CN" sz="2400" b="1" dirty="0" err="1">
                <a:cs typeface="+mn-cs"/>
              </a:rPr>
              <a:t>fwrite</a:t>
            </a:r>
            <a:r>
              <a:rPr lang="en-US" altLang="zh-CN" sz="2400" b="1" dirty="0">
                <a:cs typeface="+mn-cs"/>
              </a:rPr>
              <a:t>(void * </a:t>
            </a:r>
            <a:r>
              <a:rPr lang="en-US" altLang="zh-CN" sz="2400" b="1" dirty="0" err="1">
                <a:cs typeface="+mn-cs"/>
              </a:rPr>
              <a:t>buffer,int</a:t>
            </a:r>
            <a:r>
              <a:rPr lang="en-US" altLang="zh-CN" sz="2400" b="1" dirty="0">
                <a:cs typeface="+mn-cs"/>
              </a:rPr>
              <a:t> </a:t>
            </a:r>
            <a:r>
              <a:rPr lang="en-US" altLang="zh-CN" sz="2400" b="1" dirty="0" err="1">
                <a:cs typeface="+mn-cs"/>
              </a:rPr>
              <a:t>size,int</a:t>
            </a:r>
            <a:r>
              <a:rPr lang="en-US" altLang="zh-CN" sz="2400" b="1" dirty="0">
                <a:cs typeface="+mn-cs"/>
              </a:rPr>
              <a:t> </a:t>
            </a:r>
            <a:r>
              <a:rPr lang="en-US" altLang="zh-CN" sz="2400" b="1" dirty="0" err="1">
                <a:cs typeface="+mn-cs"/>
              </a:rPr>
              <a:t>n,FILE</a:t>
            </a:r>
            <a:r>
              <a:rPr lang="en-US" altLang="zh-CN" sz="2400" b="1" dirty="0">
                <a:cs typeface="+mn-cs"/>
              </a:rPr>
              <a:t> *</a:t>
            </a:r>
            <a:r>
              <a:rPr lang="en-US" altLang="zh-CN" sz="2400" b="1" dirty="0" err="1">
                <a:cs typeface="+mn-cs"/>
              </a:rPr>
              <a:t>fp</a:t>
            </a:r>
            <a:r>
              <a:rPr lang="en-US" altLang="zh-CN" sz="2400" b="1" dirty="0">
                <a:cs typeface="+mn-cs"/>
              </a:rPr>
              <a:t>);</a:t>
            </a:r>
          </a:p>
          <a:p>
            <a:pPr marL="1443037" lvl="3" indent="-457200" fontAlgn="auto">
              <a:spcBef>
                <a:spcPts val="281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将数据写入</a:t>
            </a:r>
            <a:r>
              <a:rPr lang="en-US" altLang="zh-CN" sz="2400" b="1" dirty="0" err="1">
                <a:cs typeface="+mn-cs"/>
              </a:rPr>
              <a:t>fp</a:t>
            </a:r>
            <a:r>
              <a:rPr lang="zh-CN" altLang="en-US" sz="2400" b="1" dirty="0">
                <a:cs typeface="+mn-cs"/>
              </a:rPr>
              <a:t>所指文件位置中，写入</a:t>
            </a:r>
            <a:r>
              <a:rPr lang="en-US" altLang="zh-CN" sz="2400" b="1" dirty="0">
                <a:cs typeface="+mn-cs"/>
              </a:rPr>
              <a:t>n</a:t>
            </a:r>
            <a:r>
              <a:rPr lang="zh-CN" altLang="en-US" sz="2400" b="1" dirty="0">
                <a:cs typeface="+mn-cs"/>
              </a:rPr>
              <a:t>个</a:t>
            </a:r>
            <a:r>
              <a:rPr lang="en-US" altLang="zh-CN" sz="2400" b="1" dirty="0">
                <a:cs typeface="+mn-cs"/>
              </a:rPr>
              <a:t>size</a:t>
            </a:r>
            <a:r>
              <a:rPr lang="zh-CN" altLang="en-US" sz="2400" b="1" dirty="0">
                <a:cs typeface="+mn-cs"/>
              </a:rPr>
              <a:t>大小的数据。</a:t>
            </a:r>
            <a:endParaRPr lang="en-US" altLang="zh-CN" sz="2400" b="1" dirty="0">
              <a:cs typeface="+mn-cs"/>
            </a:endParaRP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读写文件操作</a:t>
            </a:r>
            <a:endParaRPr lang="en-US" altLang="zh-CN" sz="2400" b="1" dirty="0">
              <a:cs typeface="+mn-cs"/>
            </a:endParaRP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0070C0"/>
                </a:solidFill>
                <a:cs typeface="+mn-cs"/>
              </a:rPr>
              <a:t>注意：数据可以不是字符，数据可以是构造的数据类型，比如</a:t>
            </a:r>
            <a:r>
              <a:rPr lang="en-US" altLang="zh-CN" sz="2400" b="1" dirty="0" err="1">
                <a:solidFill>
                  <a:srgbClr val="0070C0"/>
                </a:solidFill>
                <a:cs typeface="+mn-cs"/>
              </a:rPr>
              <a:t>struct</a:t>
            </a:r>
            <a:r>
              <a:rPr lang="en-US" altLang="zh-CN" sz="2400" b="1" dirty="0">
                <a:solidFill>
                  <a:srgbClr val="0070C0"/>
                </a:solidFill>
                <a:cs typeface="+mn-cs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cs typeface="+mn-cs"/>
              </a:rPr>
              <a:t>类型</a:t>
            </a:r>
            <a:endParaRPr lang="en-US" altLang="zh-CN" sz="2400" b="1" dirty="0">
              <a:solidFill>
                <a:srgbClr val="0070C0"/>
              </a:solidFill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endParaRPr dirty="0"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468313" y="-6350"/>
            <a:ext cx="7772400" cy="1143000"/>
          </a:xfrm>
        </p:spPr>
        <p:txBody>
          <a:bodyPr/>
          <a:lstStyle/>
          <a:p>
            <a:r>
              <a:rPr lang="zh-CN" altLang="en-US" smtClean="0"/>
              <a:t>文件操作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36563" y="836613"/>
            <a:ext cx="7772400" cy="5832475"/>
          </a:xfrm>
        </p:spPr>
        <p:txBody>
          <a:bodyPr rtlCol="0"/>
          <a:lstStyle/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单字符输入输出</a:t>
            </a:r>
            <a:r>
              <a:rPr lang="en-US" altLang="zh-CN" sz="2400" b="1" dirty="0" err="1">
                <a:cs typeface="+mn-cs"/>
              </a:rPr>
              <a:t>getc,puts</a:t>
            </a:r>
            <a:endParaRPr lang="en-US" altLang="zh-CN" sz="2400" b="1" dirty="0">
              <a:cs typeface="+mn-cs"/>
            </a:endParaRP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按文件行输入输出</a:t>
            </a:r>
            <a:r>
              <a:rPr lang="en-US" altLang="zh-CN" sz="2400" b="1" dirty="0" err="1">
                <a:cs typeface="+mn-cs"/>
              </a:rPr>
              <a:t>fgets,fputs</a:t>
            </a:r>
            <a:endParaRPr lang="en-US" altLang="zh-CN" sz="2400" b="1" dirty="0">
              <a:cs typeface="+mn-cs"/>
            </a:endParaRP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数据块输入输出</a:t>
            </a:r>
            <a:r>
              <a:rPr lang="en-US" altLang="zh-CN" sz="2400" b="1" dirty="0" err="1">
                <a:cs typeface="+mn-cs"/>
              </a:rPr>
              <a:t>fread,fwrite</a:t>
            </a:r>
            <a:endParaRPr lang="en-US" altLang="zh-CN" sz="2400" b="1" dirty="0">
              <a:cs typeface="+mn-cs"/>
            </a:endParaRP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0070C0"/>
                </a:solidFill>
                <a:cs typeface="+mn-cs"/>
              </a:rPr>
              <a:t>格式化输入输出</a:t>
            </a:r>
            <a:r>
              <a:rPr lang="en-US" altLang="zh-CN" sz="2400" b="1" dirty="0" err="1">
                <a:solidFill>
                  <a:srgbClr val="0070C0"/>
                </a:solidFill>
                <a:cs typeface="+mn-cs"/>
              </a:rPr>
              <a:t>fscanf,fprintf</a:t>
            </a:r>
            <a:endParaRPr lang="en-US" altLang="zh-CN" sz="2400" b="1" dirty="0">
              <a:solidFill>
                <a:srgbClr val="0070C0"/>
              </a:solidFill>
              <a:cs typeface="+mn-cs"/>
            </a:endParaRP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函数原型</a:t>
            </a:r>
            <a:endParaRPr lang="en-US" altLang="zh-CN" sz="2400" b="1" dirty="0">
              <a:cs typeface="+mn-cs"/>
            </a:endParaRPr>
          </a:p>
          <a:p>
            <a:pPr marL="1100137" lvl="2" indent="-457200" fontAlgn="auto">
              <a:spcBef>
                <a:spcPts val="281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125" b="1" dirty="0" err="1">
                <a:cs typeface="+mn-cs"/>
              </a:rPr>
              <a:t>int</a:t>
            </a:r>
            <a:r>
              <a:rPr lang="en-US" altLang="zh-CN" sz="1125" b="1" dirty="0">
                <a:cs typeface="+mn-cs"/>
              </a:rPr>
              <a:t> </a:t>
            </a:r>
            <a:r>
              <a:rPr lang="en-US" altLang="zh-CN" sz="1125" b="1" dirty="0" err="1">
                <a:cs typeface="+mn-cs"/>
              </a:rPr>
              <a:t>fscanf</a:t>
            </a:r>
            <a:r>
              <a:rPr lang="en-US" altLang="zh-CN" sz="1125" b="1" dirty="0">
                <a:cs typeface="+mn-cs"/>
              </a:rPr>
              <a:t>(</a:t>
            </a:r>
            <a:r>
              <a:rPr lang="en-US" altLang="zh-CN" sz="1125" b="1" dirty="0" err="1">
                <a:cs typeface="+mn-cs"/>
              </a:rPr>
              <a:t>FILe</a:t>
            </a:r>
            <a:r>
              <a:rPr lang="en-US" altLang="zh-CN" sz="1125" b="1" dirty="0">
                <a:cs typeface="+mn-cs"/>
              </a:rPr>
              <a:t> *</a:t>
            </a:r>
            <a:r>
              <a:rPr lang="en-US" altLang="zh-CN" sz="1125" b="1" dirty="0" err="1">
                <a:cs typeface="+mn-cs"/>
              </a:rPr>
              <a:t>fp,char</a:t>
            </a:r>
            <a:r>
              <a:rPr lang="en-US" altLang="zh-CN" sz="1125" b="1" dirty="0">
                <a:cs typeface="+mn-cs"/>
              </a:rPr>
              <a:t> * </a:t>
            </a:r>
            <a:r>
              <a:rPr lang="en-US" altLang="zh-CN" sz="1125" b="1" dirty="0" err="1">
                <a:cs typeface="+mn-cs"/>
              </a:rPr>
              <a:t>format,args</a:t>
            </a:r>
            <a:r>
              <a:rPr lang="en-US" altLang="zh-CN" sz="1125" b="1" dirty="0">
                <a:cs typeface="+mn-cs"/>
              </a:rPr>
              <a:t>);</a:t>
            </a:r>
          </a:p>
          <a:p>
            <a:pPr marL="1100137" lvl="2" indent="-457200" fontAlgn="auto">
              <a:spcBef>
                <a:spcPts val="281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125" b="1" dirty="0" err="1">
                <a:cs typeface="+mn-cs"/>
              </a:rPr>
              <a:t>int</a:t>
            </a:r>
            <a:r>
              <a:rPr lang="en-US" altLang="zh-CN" sz="1125" b="1" dirty="0">
                <a:cs typeface="+mn-cs"/>
              </a:rPr>
              <a:t> </a:t>
            </a:r>
            <a:r>
              <a:rPr lang="en-US" altLang="zh-CN" sz="1125" b="1" dirty="0" err="1">
                <a:cs typeface="+mn-cs"/>
              </a:rPr>
              <a:t>fprintf</a:t>
            </a:r>
            <a:r>
              <a:rPr lang="en-US" altLang="zh-CN" sz="1125" b="1" dirty="0">
                <a:cs typeface="+mn-cs"/>
              </a:rPr>
              <a:t>(FILE </a:t>
            </a:r>
            <a:r>
              <a:rPr lang="zh-CN" altLang="en-US" sz="1125" b="1" dirty="0">
                <a:cs typeface="+mn-cs"/>
              </a:rPr>
              <a:t>*</a:t>
            </a:r>
            <a:r>
              <a:rPr lang="en-US" altLang="zh-CN" sz="1125" b="1" dirty="0" err="1">
                <a:cs typeface="+mn-cs"/>
              </a:rPr>
              <a:t>fp,char</a:t>
            </a:r>
            <a:r>
              <a:rPr lang="en-US" altLang="zh-CN" sz="1125" b="1" dirty="0">
                <a:cs typeface="+mn-cs"/>
              </a:rPr>
              <a:t> *</a:t>
            </a:r>
            <a:r>
              <a:rPr lang="en-US" altLang="zh-CN" sz="1125" b="1" dirty="0" err="1">
                <a:cs typeface="+mn-cs"/>
              </a:rPr>
              <a:t>format,args</a:t>
            </a:r>
            <a:r>
              <a:rPr lang="en-US" altLang="zh-CN" sz="1125" b="1" dirty="0">
                <a:cs typeface="+mn-cs"/>
              </a:rPr>
              <a:t>);</a:t>
            </a:r>
          </a:p>
          <a:p>
            <a:pPr marL="800100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cs typeface="+mn-cs"/>
              </a:rPr>
              <a:t>读写文件操作</a:t>
            </a:r>
            <a:endParaRPr lang="en-US" altLang="zh-CN" sz="2400" b="1" dirty="0"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endParaRPr dirty="0">
              <a:cs typeface="+mn-cs"/>
            </a:endParaRPr>
          </a:p>
        </p:txBody>
      </p:sp>
      <p:sp>
        <p:nvSpPr>
          <p:cNvPr id="26627" name="文本框 1"/>
          <p:cNvSpPr txBox="1">
            <a:spLocks noChangeArrowheads="1"/>
          </p:cNvSpPr>
          <p:nvPr/>
        </p:nvSpPr>
        <p:spPr bwMode="auto">
          <a:xfrm>
            <a:off x="755650" y="4581525"/>
            <a:ext cx="7848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 b="1">
                <a:latin typeface="Calibri" pitchFamily="34" charset="0"/>
                <a:ea typeface="幼圆"/>
              </a:rPr>
              <a:t>注意：每种读写文件方式要配对使用。比如我们用</a:t>
            </a:r>
            <a:r>
              <a:rPr lang="en-US" altLang="zh-CN" sz="2200" b="1">
                <a:latin typeface="Calibri" pitchFamily="34" charset="0"/>
                <a:ea typeface="幼圆"/>
              </a:rPr>
              <a:t>fwrite</a:t>
            </a:r>
            <a:r>
              <a:rPr lang="zh-CN" altLang="en-US" sz="2200" b="1">
                <a:latin typeface="Calibri" pitchFamily="34" charset="0"/>
                <a:ea typeface="幼圆"/>
              </a:rPr>
              <a:t>写的文件，就用</a:t>
            </a:r>
            <a:r>
              <a:rPr lang="en-US" altLang="zh-CN" sz="2200" b="1">
                <a:latin typeface="Calibri" pitchFamily="34" charset="0"/>
                <a:ea typeface="幼圆"/>
              </a:rPr>
              <a:t>fread</a:t>
            </a:r>
            <a:r>
              <a:rPr lang="zh-CN" altLang="en-US" sz="2200" b="1">
                <a:latin typeface="Calibri" pitchFamily="34" charset="0"/>
                <a:ea typeface="幼圆"/>
              </a:rPr>
              <a:t>读；用</a:t>
            </a:r>
            <a:r>
              <a:rPr lang="en-US" altLang="zh-CN" sz="2200" b="1">
                <a:latin typeface="Calibri" pitchFamily="34" charset="0"/>
                <a:ea typeface="幼圆"/>
              </a:rPr>
              <a:t>fprintf</a:t>
            </a:r>
            <a:r>
              <a:rPr lang="zh-CN" altLang="en-US" sz="2200" b="1">
                <a:latin typeface="Calibri" pitchFamily="34" charset="0"/>
                <a:ea typeface="幼圆"/>
              </a:rPr>
              <a:t>写的文件，就用</a:t>
            </a:r>
            <a:r>
              <a:rPr lang="en-US" altLang="zh-CN" sz="2200" b="1">
                <a:latin typeface="Calibri" pitchFamily="34" charset="0"/>
                <a:ea typeface="幼圆"/>
              </a:rPr>
              <a:t>fscanf</a:t>
            </a:r>
            <a:r>
              <a:rPr lang="zh-CN" altLang="en-US" sz="2200" b="1">
                <a:latin typeface="Calibri" pitchFamily="34" charset="0"/>
                <a:ea typeface="幼圆"/>
              </a:rPr>
              <a:t>读。</a:t>
            </a:r>
            <a:endParaRPr lang="en-US" altLang="zh-CN" sz="2200" b="1">
              <a:latin typeface="Calibri" pitchFamily="34" charset="0"/>
              <a:ea typeface="幼圆"/>
            </a:endParaRPr>
          </a:p>
          <a:p>
            <a:r>
              <a:rPr lang="zh-CN" altLang="en-US" sz="2200" b="1">
                <a:latin typeface="Calibri" pitchFamily="34" charset="0"/>
                <a:ea typeface="幼圆"/>
              </a:rPr>
              <a:t>文件不要自己外部建立，应该通过文件操作函数建立。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679450" y="252413"/>
            <a:ext cx="7959725" cy="795337"/>
          </a:xfrm>
        </p:spPr>
        <p:txBody>
          <a:bodyPr/>
          <a:lstStyle/>
          <a:p>
            <a:r>
              <a:rPr lang="zh-CN" altLang="en-US" smtClean="0"/>
              <a:t>保存每个人的总成绩与平均成绩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3814763" cy="4114800"/>
          </a:xfrm>
        </p:spPr>
        <p:txBody>
          <a:bodyPr/>
          <a:lstStyle/>
          <a:p>
            <a:r>
              <a:rPr smtClean="0">
                <a:solidFill>
                  <a:srgbClr val="363747"/>
                </a:solidFill>
              </a:rPr>
              <a:t>方法</a:t>
            </a:r>
            <a:r>
              <a:rPr lang="en-US" altLang="zh-CN" smtClean="0">
                <a:solidFill>
                  <a:srgbClr val="363747"/>
                </a:solidFill>
              </a:rPr>
              <a:t>1</a:t>
            </a:r>
            <a:r>
              <a:rPr smtClean="0">
                <a:solidFill>
                  <a:srgbClr val="363747"/>
                </a:solidFill>
              </a:rPr>
              <a:t>：</a:t>
            </a:r>
            <a:endParaRPr lang="en-US" altLang="zh-CN" smtClean="0">
              <a:solidFill>
                <a:srgbClr val="363747"/>
              </a:solidFill>
            </a:endParaRPr>
          </a:p>
          <a:p>
            <a:endParaRPr smtClean="0">
              <a:solidFill>
                <a:srgbClr val="363747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27088" y="3068638"/>
            <a:ext cx="29527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幼圆"/>
              </a:rPr>
              <a:t>typedef </a:t>
            </a:r>
            <a:r>
              <a:rPr lang="zh-CN" altLang="en-US" b="1">
                <a:latin typeface="Calibri" pitchFamily="34" charset="0"/>
                <a:ea typeface="幼圆"/>
              </a:rPr>
              <a:t>struct score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int id;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char name[50];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chinese;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math;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english;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}</a:t>
            </a:r>
            <a:r>
              <a:rPr lang="en-US" altLang="zh-CN" b="1">
                <a:latin typeface="Calibri" pitchFamily="34" charset="0"/>
                <a:ea typeface="幼圆"/>
              </a:rPr>
              <a:t>score</a:t>
            </a:r>
            <a:r>
              <a:rPr lang="zh-CN" altLang="en-US" b="1">
                <a:latin typeface="Calibri" pitchFamily="34" charset="0"/>
                <a:ea typeface="幼圆"/>
              </a:rPr>
              <a:t>;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11638" y="2924175"/>
            <a:ext cx="45720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幼圆"/>
              </a:rPr>
              <a:t>typedef </a:t>
            </a:r>
            <a:r>
              <a:rPr lang="zh-CN" altLang="en-US" b="1">
                <a:latin typeface="Calibri" pitchFamily="34" charset="0"/>
                <a:ea typeface="幼圆"/>
              </a:rPr>
              <a:t>struct score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int id;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char name[50];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chinese;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math;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english;</a:t>
            </a:r>
            <a:endParaRPr lang="en-US" altLang="zh-CN" b="1">
              <a:latin typeface="Calibri" pitchFamily="34" charset="0"/>
              <a:ea typeface="幼圆"/>
            </a:endParaRPr>
          </a:p>
          <a:p>
            <a:r>
              <a:rPr lang="en-US" altLang="zh-CN" b="1">
                <a:latin typeface="Calibri" pitchFamily="34" charset="0"/>
                <a:ea typeface="幼圆"/>
              </a:rPr>
              <a:t>	float sum;</a:t>
            </a:r>
          </a:p>
          <a:p>
            <a:r>
              <a:rPr lang="en-US" altLang="zh-CN" b="1">
                <a:latin typeface="Calibri" pitchFamily="34" charset="0"/>
                <a:ea typeface="幼圆"/>
              </a:rPr>
              <a:t>	flost ave;</a:t>
            </a:r>
            <a:endParaRPr lang="zh-CN" altLang="en-US" b="1">
              <a:latin typeface="Calibri" pitchFamily="34" charset="0"/>
              <a:ea typeface="幼圆"/>
            </a:endParaRPr>
          </a:p>
          <a:p>
            <a:r>
              <a:rPr lang="zh-CN" altLang="en-US" b="1">
                <a:latin typeface="Calibri" pitchFamily="34" charset="0"/>
                <a:ea typeface="幼圆"/>
              </a:rPr>
              <a:t>}</a:t>
            </a:r>
            <a:r>
              <a:rPr lang="en-US" altLang="zh-CN" b="1">
                <a:latin typeface="Calibri" pitchFamily="34" charset="0"/>
                <a:ea typeface="幼圆"/>
              </a:rPr>
              <a:t>score</a:t>
            </a:r>
            <a:r>
              <a:rPr lang="zh-CN" altLang="en-US" b="1">
                <a:latin typeface="Calibri" pitchFamily="34" charset="0"/>
                <a:ea typeface="幼圆"/>
              </a:rPr>
              <a:t>;</a:t>
            </a:r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>
            <a:off x="3563938" y="4365625"/>
            <a:ext cx="1223962" cy="142875"/>
          </a:xfrm>
          <a:prstGeom prst="rightArrow">
            <a:avLst>
              <a:gd name="adj1" fmla="val 50000"/>
              <a:gd name="adj2" fmla="val 504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1" lang="zh-CN" altLang="en-US" sz="2400" b="1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679450" y="252413"/>
            <a:ext cx="7959725" cy="795337"/>
          </a:xfrm>
        </p:spPr>
        <p:txBody>
          <a:bodyPr/>
          <a:lstStyle/>
          <a:p>
            <a:r>
              <a:rPr lang="zh-CN" altLang="en-US" smtClean="0"/>
              <a:t>保存每个人的总成绩与平均成绩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3814763" cy="4114800"/>
          </a:xfrm>
        </p:spPr>
        <p:txBody>
          <a:bodyPr/>
          <a:lstStyle/>
          <a:p>
            <a:r>
              <a:rPr smtClean="0">
                <a:solidFill>
                  <a:srgbClr val="363747"/>
                </a:solidFill>
              </a:rPr>
              <a:t>方法</a:t>
            </a:r>
            <a:r>
              <a:rPr lang="en-US" altLang="zh-CN" smtClean="0">
                <a:solidFill>
                  <a:srgbClr val="363747"/>
                </a:solidFill>
              </a:rPr>
              <a:t>2</a:t>
            </a:r>
            <a:r>
              <a:rPr smtClean="0">
                <a:solidFill>
                  <a:srgbClr val="363747"/>
                </a:solidFill>
              </a:rPr>
              <a:t>：</a:t>
            </a:r>
            <a:endParaRPr lang="en-US" altLang="zh-CN" smtClean="0">
              <a:solidFill>
                <a:srgbClr val="363747"/>
              </a:solidFill>
            </a:endParaRPr>
          </a:p>
          <a:p>
            <a:endParaRPr smtClean="0">
              <a:solidFill>
                <a:srgbClr val="363747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27088" y="3068638"/>
            <a:ext cx="29527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幼圆"/>
              </a:rPr>
              <a:t>typedef </a:t>
            </a:r>
            <a:r>
              <a:rPr lang="zh-CN" altLang="en-US" b="1">
                <a:latin typeface="Calibri" pitchFamily="34" charset="0"/>
                <a:ea typeface="幼圆"/>
              </a:rPr>
              <a:t>struct score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int id;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char name[50];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chinese;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math;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english;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}</a:t>
            </a:r>
            <a:r>
              <a:rPr lang="en-US" altLang="zh-CN" b="1">
                <a:latin typeface="Calibri" pitchFamily="34" charset="0"/>
                <a:ea typeface="幼圆"/>
              </a:rPr>
              <a:t>score</a:t>
            </a:r>
            <a:r>
              <a:rPr lang="zh-CN" altLang="en-US" b="1">
                <a:latin typeface="Calibri" pitchFamily="34" charset="0"/>
                <a:ea typeface="幼圆"/>
              </a:rPr>
              <a:t>;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11638" y="3071813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幼圆"/>
              </a:rPr>
              <a:t>typedef </a:t>
            </a:r>
            <a:r>
              <a:rPr lang="zh-CN" altLang="en-US" b="1">
                <a:latin typeface="Calibri" pitchFamily="34" charset="0"/>
                <a:ea typeface="幼圆"/>
              </a:rPr>
              <a:t>struct </a:t>
            </a:r>
            <a:r>
              <a:rPr lang="en-US" altLang="zh-CN" b="1">
                <a:latin typeface="Calibri" pitchFamily="34" charset="0"/>
                <a:ea typeface="幼圆"/>
              </a:rPr>
              <a:t>stuS</a:t>
            </a:r>
            <a:r>
              <a:rPr lang="zh-CN" altLang="en-US" b="1">
                <a:latin typeface="Calibri" pitchFamily="34" charset="0"/>
                <a:ea typeface="幼圆"/>
              </a:rPr>
              <a:t>core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</a:t>
            </a:r>
            <a:r>
              <a:rPr lang="en-US" altLang="zh-CN" b="1">
                <a:latin typeface="Calibri" pitchFamily="34" charset="0"/>
                <a:ea typeface="幼圆"/>
              </a:rPr>
              <a:t>score	s;</a:t>
            </a:r>
          </a:p>
          <a:p>
            <a:r>
              <a:rPr lang="en-US" altLang="zh-CN" b="1">
                <a:latin typeface="Calibri" pitchFamily="34" charset="0"/>
                <a:ea typeface="幼圆"/>
              </a:rPr>
              <a:t>	float sum;</a:t>
            </a:r>
          </a:p>
          <a:p>
            <a:r>
              <a:rPr lang="en-US" altLang="zh-CN" b="1">
                <a:latin typeface="Calibri" pitchFamily="34" charset="0"/>
                <a:ea typeface="幼圆"/>
              </a:rPr>
              <a:t>	flost ave;</a:t>
            </a:r>
            <a:endParaRPr lang="zh-CN" altLang="en-US" b="1">
              <a:latin typeface="Calibri" pitchFamily="34" charset="0"/>
              <a:ea typeface="幼圆"/>
            </a:endParaRPr>
          </a:p>
          <a:p>
            <a:r>
              <a:rPr lang="zh-CN" altLang="en-US" b="1">
                <a:latin typeface="Calibri" pitchFamily="34" charset="0"/>
                <a:ea typeface="幼圆"/>
              </a:rPr>
              <a:t>}</a:t>
            </a:r>
            <a:r>
              <a:rPr lang="en-US" altLang="zh-CN" b="1">
                <a:latin typeface="Calibri" pitchFamily="34" charset="0"/>
                <a:ea typeface="幼圆"/>
              </a:rPr>
              <a:t>StuScore</a:t>
            </a:r>
            <a:r>
              <a:rPr lang="zh-CN" altLang="en-US" b="1">
                <a:latin typeface="Calibri" pitchFamily="34" charset="0"/>
                <a:ea typeface="幼圆"/>
              </a:rPr>
              <a:t>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679450" y="252413"/>
            <a:ext cx="7959725" cy="795337"/>
          </a:xfrm>
        </p:spPr>
        <p:txBody>
          <a:bodyPr/>
          <a:lstStyle/>
          <a:p>
            <a:r>
              <a:rPr lang="zh-CN" altLang="en-US" smtClean="0"/>
              <a:t>保存每个人的总成绩与平均成绩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3814763" cy="4114800"/>
          </a:xfrm>
        </p:spPr>
        <p:txBody>
          <a:bodyPr/>
          <a:lstStyle/>
          <a:p>
            <a:r>
              <a:rPr smtClean="0">
                <a:solidFill>
                  <a:srgbClr val="363747"/>
                </a:solidFill>
              </a:rPr>
              <a:t>方法</a:t>
            </a:r>
            <a:r>
              <a:rPr lang="en-US" altLang="zh-CN" smtClean="0">
                <a:solidFill>
                  <a:srgbClr val="363747"/>
                </a:solidFill>
              </a:rPr>
              <a:t>3</a:t>
            </a:r>
            <a:r>
              <a:rPr smtClean="0">
                <a:solidFill>
                  <a:srgbClr val="363747"/>
                </a:solidFill>
              </a:rPr>
              <a:t>：</a:t>
            </a:r>
            <a:endParaRPr lang="en-US" altLang="zh-CN" smtClean="0">
              <a:solidFill>
                <a:srgbClr val="363747"/>
              </a:solidFill>
            </a:endParaRPr>
          </a:p>
          <a:p>
            <a:endParaRPr smtClean="0">
              <a:solidFill>
                <a:srgbClr val="363747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55650" y="2565400"/>
            <a:ext cx="30956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  <a:ea typeface="幼圆"/>
              </a:rPr>
              <a:t>typedef </a:t>
            </a:r>
            <a:r>
              <a:rPr lang="zh-CN" altLang="en-US" b="1">
                <a:latin typeface="Calibri" pitchFamily="34" charset="0"/>
                <a:ea typeface="幼圆"/>
              </a:rPr>
              <a:t>struct score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int id;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char name[50];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chinese;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math;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	float english;</a:t>
            </a:r>
          </a:p>
          <a:p>
            <a:r>
              <a:rPr lang="zh-CN" altLang="en-US" b="1">
                <a:latin typeface="Calibri" pitchFamily="34" charset="0"/>
                <a:ea typeface="幼圆"/>
              </a:rPr>
              <a:t>}</a:t>
            </a:r>
            <a:r>
              <a:rPr lang="en-US" altLang="zh-CN" b="1">
                <a:latin typeface="Calibri" pitchFamily="34" charset="0"/>
                <a:ea typeface="幼圆"/>
              </a:rPr>
              <a:t>score</a:t>
            </a:r>
            <a:r>
              <a:rPr lang="zh-CN" altLang="en-US" b="1">
                <a:latin typeface="Calibri" pitchFamily="34" charset="0"/>
                <a:ea typeface="幼圆"/>
              </a:rPr>
              <a:t>;</a:t>
            </a:r>
            <a:endParaRPr lang="en-US" altLang="zh-CN" b="1">
              <a:latin typeface="Calibri" pitchFamily="34" charset="0"/>
              <a:ea typeface="幼圆"/>
            </a:endParaRPr>
          </a:p>
          <a:p>
            <a:r>
              <a:rPr lang="en-US" altLang="zh-CN" b="1">
                <a:latin typeface="Calibri" pitchFamily="34" charset="0"/>
                <a:ea typeface="幼圆"/>
              </a:rPr>
              <a:t>typdedf struct sumAve</a:t>
            </a:r>
          </a:p>
          <a:p>
            <a:r>
              <a:rPr lang="en-US" altLang="zh-CN" b="1">
                <a:latin typeface="Calibri" pitchFamily="34" charset="0"/>
                <a:ea typeface="幼圆"/>
              </a:rPr>
              <a:t>{</a:t>
            </a:r>
          </a:p>
          <a:p>
            <a:r>
              <a:rPr lang="en-US" altLang="zh-CN" b="1">
                <a:latin typeface="Calibri" pitchFamily="34" charset="0"/>
                <a:ea typeface="幼圆"/>
              </a:rPr>
              <a:t>	int id;</a:t>
            </a:r>
          </a:p>
          <a:p>
            <a:r>
              <a:rPr lang="en-US" altLang="zh-CN" b="1">
                <a:latin typeface="Calibri" pitchFamily="34" charset="0"/>
                <a:ea typeface="幼圆"/>
              </a:rPr>
              <a:t>	float sum;</a:t>
            </a:r>
          </a:p>
          <a:p>
            <a:r>
              <a:rPr lang="en-US" altLang="zh-CN" b="1">
                <a:latin typeface="Calibri" pitchFamily="34" charset="0"/>
                <a:ea typeface="幼圆"/>
              </a:rPr>
              <a:t>	float ave;</a:t>
            </a:r>
          </a:p>
          <a:p>
            <a:r>
              <a:rPr lang="en-US" altLang="zh-CN" b="1">
                <a:latin typeface="Calibri" pitchFamily="34" charset="0"/>
                <a:ea typeface="幼圆"/>
              </a:rPr>
              <a:t>}sumAve;</a:t>
            </a:r>
            <a:endParaRPr lang="zh-CN" altLang="en-US" b="1">
              <a:latin typeface="Calibri" pitchFamily="34" charset="0"/>
              <a:ea typeface="幼圆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356100" y="2420938"/>
            <a:ext cx="3095625" cy="1077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  <a:ea typeface="幼圆"/>
              </a:rPr>
              <a:t>两个结构变量的对应关系就是</a:t>
            </a:r>
            <a:r>
              <a:rPr lang="en-US" altLang="zh-CN" sz="3200">
                <a:latin typeface="Calibri" pitchFamily="34" charset="0"/>
                <a:ea typeface="幼圆"/>
              </a:rPr>
              <a:t>id</a:t>
            </a:r>
            <a:endParaRPr lang="zh-CN" altLang="en-US" sz="3200">
              <a:latin typeface="Calibri" pitchFamily="34" charset="0"/>
              <a:ea typeface="幼圆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679450" y="252413"/>
            <a:ext cx="7959725" cy="795337"/>
          </a:xfrm>
        </p:spPr>
        <p:txBody>
          <a:bodyPr/>
          <a:lstStyle/>
          <a:p>
            <a:r>
              <a:rPr lang="zh-CN" altLang="en-US" smtClean="0"/>
              <a:t>学生管理系统</a:t>
            </a: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7CE6A-1602-454D-B767-5D5D70CB7201}" type="slidenum">
              <a:rPr lang="zh-CN" altLang="en-US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15363" name="矩形 5"/>
          <p:cNvSpPr>
            <a:spLocks noChangeArrowheads="1"/>
          </p:cNvSpPr>
          <p:nvPr/>
        </p:nvSpPr>
        <p:spPr bwMode="auto">
          <a:xfrm>
            <a:off x="679450" y="1246188"/>
            <a:ext cx="77089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  <a:ea typeface="幼圆"/>
              </a:rPr>
              <a:t>编写学生管理系统，其中学生的信息有</a:t>
            </a:r>
            <a:r>
              <a:rPr lang="zh-CN" altLang="en-US" sz="3200">
                <a:solidFill>
                  <a:srgbClr val="FF0000"/>
                </a:solidFill>
                <a:latin typeface="Calibri" pitchFamily="34" charset="0"/>
                <a:ea typeface="幼圆"/>
              </a:rPr>
              <a:t>姓名</a:t>
            </a:r>
            <a:r>
              <a:rPr lang="zh-CN" altLang="en-US" sz="3200">
                <a:latin typeface="Calibri" pitchFamily="34" charset="0"/>
                <a:ea typeface="幼圆"/>
              </a:rPr>
              <a:t>（汉语拼音，最多</a:t>
            </a:r>
            <a:r>
              <a:rPr lang="en-US" altLang="zh-CN" sz="3200">
                <a:latin typeface="Calibri" pitchFamily="34" charset="0"/>
                <a:ea typeface="幼圆"/>
              </a:rPr>
              <a:t>20</a:t>
            </a:r>
            <a:r>
              <a:rPr lang="zh-CN" altLang="en-US" sz="3200">
                <a:latin typeface="Calibri" pitchFamily="34" charset="0"/>
                <a:ea typeface="幼圆"/>
              </a:rPr>
              <a:t>个字符），</a:t>
            </a:r>
            <a:r>
              <a:rPr lang="zh-CN" altLang="en-US" sz="3200">
                <a:solidFill>
                  <a:srgbClr val="FF0000"/>
                </a:solidFill>
                <a:latin typeface="Calibri" pitchFamily="34" charset="0"/>
                <a:ea typeface="幼圆"/>
              </a:rPr>
              <a:t>性别</a:t>
            </a:r>
            <a:r>
              <a:rPr lang="zh-CN" altLang="en-US" sz="3200">
                <a:latin typeface="Calibri" pitchFamily="34" charset="0"/>
                <a:ea typeface="幼圆"/>
              </a:rPr>
              <a:t>（男</a:t>
            </a:r>
            <a:r>
              <a:rPr lang="en-US" altLang="zh-CN" sz="3200">
                <a:latin typeface="Calibri" pitchFamily="34" charset="0"/>
                <a:ea typeface="幼圆"/>
              </a:rPr>
              <a:t>/</a:t>
            </a:r>
            <a:r>
              <a:rPr lang="zh-CN" altLang="en-US" sz="3200">
                <a:latin typeface="Calibri" pitchFamily="34" charset="0"/>
                <a:ea typeface="幼圆"/>
              </a:rPr>
              <a:t>女，用</a:t>
            </a:r>
            <a:r>
              <a:rPr lang="en-US" altLang="zh-CN" sz="3200">
                <a:latin typeface="Calibri" pitchFamily="34" charset="0"/>
                <a:ea typeface="幼圆"/>
              </a:rPr>
              <a:t>1</a:t>
            </a:r>
            <a:r>
              <a:rPr lang="zh-CN" altLang="en-US" sz="3200">
                <a:latin typeface="Calibri" pitchFamily="34" charset="0"/>
                <a:ea typeface="幼圆"/>
              </a:rPr>
              <a:t>表示男，</a:t>
            </a:r>
            <a:r>
              <a:rPr lang="en-US" altLang="zh-CN" sz="3200">
                <a:latin typeface="Calibri" pitchFamily="34" charset="0"/>
                <a:ea typeface="幼圆"/>
              </a:rPr>
              <a:t>0</a:t>
            </a:r>
            <a:r>
              <a:rPr lang="zh-CN" altLang="en-US" sz="3200">
                <a:latin typeface="Calibri" pitchFamily="34" charset="0"/>
                <a:ea typeface="幼圆"/>
              </a:rPr>
              <a:t>表示女）</a:t>
            </a:r>
            <a:r>
              <a:rPr lang="zh-CN" altLang="en-US" sz="3200">
                <a:solidFill>
                  <a:srgbClr val="FF0000"/>
                </a:solidFill>
                <a:latin typeface="Calibri" pitchFamily="34" charset="0"/>
                <a:ea typeface="幼圆"/>
              </a:rPr>
              <a:t>、 生日</a:t>
            </a:r>
            <a:r>
              <a:rPr lang="zh-CN" altLang="en-US" sz="3200">
                <a:latin typeface="Calibri" pitchFamily="34" charset="0"/>
                <a:ea typeface="幼圆"/>
              </a:rPr>
              <a:t>（</a:t>
            </a:r>
            <a:r>
              <a:rPr lang="en-US" altLang="zh-CN" sz="3200">
                <a:latin typeface="Calibri" pitchFamily="34" charset="0"/>
                <a:ea typeface="幼圆"/>
              </a:rPr>
              <a:t>19850101</a:t>
            </a:r>
            <a:r>
              <a:rPr lang="zh-CN" altLang="en-US" sz="3200">
                <a:latin typeface="Calibri" pitchFamily="34" charset="0"/>
                <a:ea typeface="幼圆"/>
              </a:rPr>
              <a:t>（年月日））、</a:t>
            </a:r>
            <a:r>
              <a:rPr lang="zh-CN" altLang="en-US" sz="3200">
                <a:solidFill>
                  <a:srgbClr val="FF0000"/>
                </a:solidFill>
                <a:latin typeface="Calibri" pitchFamily="34" charset="0"/>
                <a:ea typeface="幼圆"/>
              </a:rPr>
              <a:t>身高</a:t>
            </a:r>
            <a:r>
              <a:rPr lang="zh-CN" altLang="en-US" sz="3200">
                <a:latin typeface="Calibri" pitchFamily="34" charset="0"/>
                <a:ea typeface="幼圆"/>
              </a:rPr>
              <a:t>（以</a:t>
            </a:r>
            <a:r>
              <a:rPr lang="en-US" altLang="zh-CN" sz="3200">
                <a:latin typeface="Calibri" pitchFamily="34" charset="0"/>
                <a:ea typeface="幼圆"/>
              </a:rPr>
              <a:t>m</a:t>
            </a:r>
            <a:r>
              <a:rPr lang="zh-CN" altLang="en-US" sz="3200">
                <a:latin typeface="Calibri" pitchFamily="34" charset="0"/>
                <a:ea typeface="幼圆"/>
              </a:rPr>
              <a:t>为单位），还需要处理</a:t>
            </a:r>
            <a:r>
              <a:rPr lang="en-US" altLang="zh-CN" sz="3200">
                <a:solidFill>
                  <a:srgbClr val="FF0000"/>
                </a:solidFill>
                <a:latin typeface="Calibri" pitchFamily="34" charset="0"/>
                <a:ea typeface="幼圆"/>
              </a:rPr>
              <a:t>C</a:t>
            </a:r>
            <a:r>
              <a:rPr lang="zh-CN" altLang="en-US" sz="3200">
                <a:solidFill>
                  <a:srgbClr val="FF0000"/>
                </a:solidFill>
                <a:latin typeface="Calibri" pitchFamily="34" charset="0"/>
                <a:ea typeface="幼圆"/>
              </a:rPr>
              <a:t>语言</a:t>
            </a:r>
            <a:r>
              <a:rPr lang="zh-CN" altLang="en-US" sz="3200">
                <a:latin typeface="Calibri" pitchFamily="34" charset="0"/>
                <a:ea typeface="幼圆"/>
              </a:rPr>
              <a:t>、</a:t>
            </a:r>
            <a:r>
              <a:rPr lang="zh-CN" altLang="en-US" sz="3200">
                <a:solidFill>
                  <a:srgbClr val="FF0000"/>
                </a:solidFill>
                <a:latin typeface="Calibri" pitchFamily="34" charset="0"/>
                <a:ea typeface="幼圆"/>
              </a:rPr>
              <a:t>微积分</a:t>
            </a:r>
            <a:r>
              <a:rPr lang="zh-CN" altLang="en-US" sz="3200">
                <a:latin typeface="Calibri" pitchFamily="34" charset="0"/>
                <a:ea typeface="幼圆"/>
              </a:rPr>
              <a:t>两门课的成绩，请编写程序实现功能： 输入学生的人数和每个学生的信息；输出每门课程的总平均成绩、最高分和最低分，以及获得最高分的学生的信息。 需要注意的是某门课程最高分的学生可能不只一人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3375"/>
            <a:ext cx="8139113" cy="6408738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b="1" dirty="0">
                <a:cs typeface="+mn-cs"/>
              </a:rPr>
              <a:t>输入输出格式要求： 身高输出时保留两位小数，请按照例子中进行输出，请勿输出其他字符 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b="1" dirty="0">
                <a:cs typeface="+mn-cs"/>
              </a:rPr>
              <a:t>例如： 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b="1" dirty="0">
                <a:solidFill>
                  <a:srgbClr val="FF0000"/>
                </a:solidFill>
                <a:cs typeface="+mn-cs"/>
              </a:rPr>
              <a:t>输入</a:t>
            </a:r>
            <a:r>
              <a:rPr b="1" dirty="0">
                <a:cs typeface="+mn-cs"/>
              </a:rPr>
              <a:t>：</a:t>
            </a:r>
            <a:r>
              <a:rPr lang="en-US" altLang="zh-CN" b="1" dirty="0">
                <a:cs typeface="+mn-cs"/>
              </a:rPr>
              <a:t>3 </a:t>
            </a:r>
            <a:r>
              <a:rPr lang="en-US" altLang="zh-CN" b="1" dirty="0" err="1">
                <a:cs typeface="+mn-cs"/>
              </a:rPr>
              <a:t>zhangsan</a:t>
            </a:r>
            <a:r>
              <a:rPr lang="en-US" altLang="zh-CN" b="1" dirty="0">
                <a:cs typeface="+mn-cs"/>
              </a:rPr>
              <a:t> 1 </a:t>
            </a:r>
            <a:r>
              <a:rPr lang="en-US" altLang="zh-CN" b="1" dirty="0" smtClean="0">
                <a:cs typeface="+mn-cs"/>
              </a:rPr>
              <a:t>20010101 </a:t>
            </a:r>
            <a:r>
              <a:rPr lang="en-US" altLang="zh-CN" b="1" dirty="0">
                <a:cs typeface="+mn-cs"/>
              </a:rPr>
              <a:t>1.85 85 90 </a:t>
            </a:r>
            <a:r>
              <a:rPr lang="en-US" altLang="zh-CN" b="1" dirty="0" err="1">
                <a:cs typeface="+mn-cs"/>
              </a:rPr>
              <a:t>lisi</a:t>
            </a:r>
            <a:r>
              <a:rPr lang="en-US" altLang="zh-CN" b="1" dirty="0">
                <a:cs typeface="+mn-cs"/>
              </a:rPr>
              <a:t> 1 </a:t>
            </a:r>
            <a:r>
              <a:rPr lang="en-US" altLang="zh-CN" b="1" dirty="0" smtClean="0">
                <a:cs typeface="+mn-cs"/>
              </a:rPr>
              <a:t>20010202 </a:t>
            </a:r>
            <a:r>
              <a:rPr lang="en-US" altLang="zh-CN" b="1" dirty="0">
                <a:cs typeface="+mn-cs"/>
              </a:rPr>
              <a:t>1.56 89 88 </a:t>
            </a:r>
            <a:r>
              <a:rPr lang="en-US" altLang="zh-CN" b="1" dirty="0" err="1">
                <a:cs typeface="+mn-cs"/>
              </a:rPr>
              <a:t>wangwu</a:t>
            </a:r>
            <a:r>
              <a:rPr lang="en-US" altLang="zh-CN" b="1" dirty="0">
                <a:cs typeface="+mn-cs"/>
              </a:rPr>
              <a:t> 2 </a:t>
            </a:r>
            <a:r>
              <a:rPr lang="en-US" altLang="zh-CN" b="1" dirty="0" smtClean="0">
                <a:cs typeface="+mn-cs"/>
              </a:rPr>
              <a:t>20010303 </a:t>
            </a:r>
            <a:r>
              <a:rPr lang="en-US" altLang="zh-CN" b="1" dirty="0">
                <a:cs typeface="+mn-cs"/>
              </a:rPr>
              <a:t>1.6 89 90</a:t>
            </a:r>
            <a:r>
              <a:rPr b="1" dirty="0">
                <a:cs typeface="+mn-cs"/>
              </a:rPr>
              <a:t>回车 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b="1" dirty="0">
                <a:solidFill>
                  <a:srgbClr val="FF0000"/>
                </a:solidFill>
                <a:cs typeface="+mn-cs"/>
              </a:rPr>
              <a:t>输出</a:t>
            </a:r>
            <a:r>
              <a:rPr b="1" dirty="0">
                <a:cs typeface="+mn-cs"/>
              </a:rPr>
              <a:t>： </a:t>
            </a:r>
            <a:r>
              <a:rPr lang="en-US" altLang="zh-CN" b="1" dirty="0">
                <a:cs typeface="+mn-cs"/>
              </a:rPr>
              <a:t>C_average:87</a:t>
            </a:r>
            <a:r>
              <a:rPr b="1" dirty="0">
                <a:cs typeface="+mn-cs"/>
              </a:rPr>
              <a:t>回车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+mn-cs"/>
              </a:rPr>
              <a:t>C_max:89</a:t>
            </a:r>
            <a:r>
              <a:rPr b="1" dirty="0">
                <a:cs typeface="+mn-cs"/>
              </a:rPr>
              <a:t>回车 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cs typeface="+mn-cs"/>
              </a:rPr>
              <a:t>lisi</a:t>
            </a:r>
            <a:r>
              <a:rPr lang="en-US" altLang="zh-CN" b="1" dirty="0">
                <a:cs typeface="+mn-cs"/>
              </a:rPr>
              <a:t> 1 19920202 1.56 89 88</a:t>
            </a:r>
            <a:r>
              <a:rPr b="1" dirty="0">
                <a:cs typeface="+mn-cs"/>
              </a:rPr>
              <a:t>回车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cs typeface="+mn-cs"/>
              </a:rPr>
              <a:t>wangwu</a:t>
            </a:r>
            <a:r>
              <a:rPr lang="en-US" altLang="zh-CN" b="1" dirty="0">
                <a:cs typeface="+mn-cs"/>
              </a:rPr>
              <a:t> 2 19910303 1.60 89 90</a:t>
            </a:r>
            <a:r>
              <a:rPr b="1" dirty="0">
                <a:cs typeface="+mn-cs"/>
              </a:rPr>
              <a:t>回车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+mn-cs"/>
              </a:rPr>
              <a:t>C_min:85</a:t>
            </a:r>
            <a:r>
              <a:rPr b="1" dirty="0">
                <a:cs typeface="+mn-cs"/>
              </a:rPr>
              <a:t>回车 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+mn-cs"/>
              </a:rPr>
              <a:t>Calculus_average:89</a:t>
            </a:r>
            <a:r>
              <a:rPr b="1" dirty="0">
                <a:cs typeface="+mn-cs"/>
              </a:rPr>
              <a:t>回车 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+mn-cs"/>
              </a:rPr>
              <a:t>Calculus_max:90</a:t>
            </a:r>
            <a:r>
              <a:rPr b="1" dirty="0">
                <a:cs typeface="+mn-cs"/>
              </a:rPr>
              <a:t>回车 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cs typeface="+mn-cs"/>
              </a:rPr>
              <a:t>zhangsan</a:t>
            </a:r>
            <a:r>
              <a:rPr lang="en-US" altLang="zh-CN" b="1" dirty="0">
                <a:cs typeface="+mn-cs"/>
              </a:rPr>
              <a:t> 1 </a:t>
            </a:r>
            <a:r>
              <a:rPr lang="en-US" altLang="zh-CN" b="1" dirty="0" smtClean="0">
                <a:cs typeface="+mn-cs"/>
              </a:rPr>
              <a:t>20010101 </a:t>
            </a:r>
            <a:r>
              <a:rPr lang="en-US" altLang="zh-CN" b="1" dirty="0">
                <a:cs typeface="+mn-cs"/>
              </a:rPr>
              <a:t>1.85 85 90</a:t>
            </a:r>
            <a:r>
              <a:rPr b="1" dirty="0">
                <a:cs typeface="+mn-cs"/>
              </a:rPr>
              <a:t>回车 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cs typeface="+mn-cs"/>
              </a:rPr>
              <a:t>wangwu</a:t>
            </a:r>
            <a:r>
              <a:rPr lang="en-US" altLang="zh-CN" b="1" dirty="0">
                <a:cs typeface="+mn-cs"/>
              </a:rPr>
              <a:t> 2 </a:t>
            </a:r>
            <a:r>
              <a:rPr lang="en-US" altLang="zh-CN" b="1" dirty="0" smtClean="0">
                <a:cs typeface="+mn-cs"/>
              </a:rPr>
              <a:t>20010303 </a:t>
            </a:r>
            <a:r>
              <a:rPr lang="en-US" altLang="zh-CN" b="1" dirty="0">
                <a:cs typeface="+mn-cs"/>
              </a:rPr>
              <a:t>1.60 89 90</a:t>
            </a:r>
            <a:r>
              <a:rPr b="1" dirty="0">
                <a:cs typeface="+mn-cs"/>
              </a:rPr>
              <a:t>回车 </a:t>
            </a:r>
            <a:endParaRPr lang="en-US" altLang="zh-CN" b="1" dirty="0"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+mn-cs"/>
              </a:rPr>
              <a:t>Calculus_min:88</a:t>
            </a:r>
            <a:r>
              <a:rPr b="1" dirty="0">
                <a:cs typeface="+mn-cs"/>
              </a:rPr>
              <a:t>回车</a:t>
            </a: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5758F9-F1DA-4E2C-9263-2C6D2BAD2685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625"/>
            <a:ext cx="5832475" cy="857250"/>
          </a:xfrm>
        </p:spPr>
        <p:txBody>
          <a:bodyPr/>
          <a:lstStyle/>
          <a:p>
            <a:r>
              <a:rPr lang="zh-CN" altLang="en-US" sz="3000" smtClean="0">
                <a:solidFill>
                  <a:srgbClr val="76677F"/>
                </a:solidFill>
              </a:rPr>
              <a:t>实验题目：学生成绩统计 </a:t>
            </a:r>
            <a:endParaRPr lang="en-US" altLang="zh-CN" sz="3000" smtClean="0">
              <a:solidFill>
                <a:srgbClr val="76677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36750"/>
            <a:ext cx="7772400" cy="40560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sz="1800" b="1" dirty="0">
                <a:ea typeface="宋体" panose="02010600030101010101" pitchFamily="2" charset="-122"/>
                <a:cs typeface="+mn-cs"/>
              </a:rPr>
              <a:t>从</a:t>
            </a:r>
            <a:r>
              <a:rPr sz="1800" b="1" dirty="0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文件</a:t>
            </a:r>
            <a:r>
              <a:rPr sz="1800" b="1" dirty="0">
                <a:ea typeface="宋体" panose="02010600030101010101" pitchFamily="2" charset="-122"/>
                <a:cs typeface="+mn-cs"/>
              </a:rPr>
              <a:t>读入一个班学生三门课（语文、数学、外语）的成绩</a:t>
            </a:r>
            <a:r>
              <a:rPr sz="1800" b="1" dirty="0" smtClean="0">
                <a:ea typeface="宋体" panose="02010600030101010101" pitchFamily="2" charset="-122"/>
                <a:cs typeface="+mn-cs"/>
              </a:rPr>
              <a:t>，实现</a:t>
            </a:r>
            <a:r>
              <a:rPr sz="1800" b="1" dirty="0">
                <a:ea typeface="宋体" panose="02010600030101010101" pitchFamily="2" charset="-122"/>
                <a:cs typeface="+mn-cs"/>
              </a:rPr>
              <a:t>如下功能：分别统计下列内容：</a:t>
            </a:r>
          </a:p>
          <a:p>
            <a:pPr lvl="1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/>
            </a:pP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）统计平均分的不及格人数并打印不及格学生名单；</a:t>
            </a:r>
          </a:p>
          <a:p>
            <a:pPr lvl="1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/>
            </a:pP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）统计成绩在全班平均分及平均分之上的学生人数并打印其学生名单；</a:t>
            </a:r>
          </a:p>
          <a:p>
            <a:pPr lvl="1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/>
            </a:pP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）统计平均分的各分数段的学生人数及所占的百分比（</a:t>
            </a:r>
            <a:r>
              <a:rPr lang="en-US" altLang="zh-CN" sz="1800" dirty="0">
                <a:cs typeface="+mn-cs"/>
              </a:rPr>
              <a:t>90-100,80-89,70-79,60-69</a:t>
            </a:r>
            <a:r>
              <a:rPr lang="zh-CN" altLang="en-US" sz="1800" dirty="0">
                <a:cs typeface="+mn-cs"/>
              </a:rPr>
              <a:t>，</a:t>
            </a:r>
            <a:r>
              <a:rPr lang="en-US" altLang="zh-CN" sz="1800" dirty="0">
                <a:cs typeface="+mn-cs"/>
              </a:rPr>
              <a:t>0-60</a:t>
            </a: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）；</a:t>
            </a:r>
            <a:endParaRPr lang="en-US" altLang="zh-CN" sz="1800" b="1" dirty="0">
              <a:ea typeface="宋体" panose="02010600030101010101" pitchFamily="2" charset="-122"/>
              <a:cs typeface="+mn-cs"/>
            </a:endParaRPr>
          </a:p>
          <a:p>
            <a:pPr lvl="1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/>
            </a:pP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）按总分成绩由高到低排出成绩的名次；</a:t>
            </a:r>
          </a:p>
          <a:p>
            <a:pPr lvl="1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/>
            </a:pP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）打印出名次表，表格内包括学生编号、各科分数、总分和平均分；</a:t>
            </a:r>
          </a:p>
          <a:p>
            <a:pPr lvl="1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/>
            </a:pP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800" b="1" dirty="0"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1800" b="1" dirty="0">
                <a:ea typeface="宋体" panose="02010600030101010101" pitchFamily="2" charset="-122"/>
                <a:cs typeface="+mn-cs"/>
              </a:rPr>
              <a:t>）任意输入一个学号，能够查找出该学生在班级中的排名及其考试分数 </a:t>
            </a:r>
            <a:endParaRPr lang="en-US" altLang="zh-CN" sz="1800" b="1" dirty="0">
              <a:ea typeface="宋体" panose="02010600030101010101" pitchFamily="2" charset="-122"/>
              <a:cs typeface="+mn-cs"/>
            </a:endParaRPr>
          </a:p>
          <a:p>
            <a:pPr marL="342900" lvl="1" indent="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/>
            </a:pPr>
            <a:endParaRPr lang="zh-CN" altLang="en-US" sz="1800" b="1" dirty="0">
              <a:solidFill>
                <a:srgbClr val="FFFF00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"/>
          <p:cNvSpPr>
            <a:spLocks noChangeArrowheads="1"/>
          </p:cNvSpPr>
          <p:nvPr/>
        </p:nvSpPr>
        <p:spPr bwMode="auto">
          <a:xfrm>
            <a:off x="1042988" y="1052513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  <a:ea typeface="幼圆"/>
              </a:rPr>
              <a:t>typedef </a:t>
            </a:r>
            <a:r>
              <a:rPr lang="zh-CN" altLang="en-US" sz="2400" b="1">
                <a:latin typeface="Calibri" pitchFamily="34" charset="0"/>
                <a:ea typeface="幼圆"/>
              </a:rPr>
              <a:t>struct score</a:t>
            </a:r>
          </a:p>
          <a:p>
            <a:r>
              <a:rPr lang="zh-CN" altLang="en-US" sz="2400" b="1"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sz="2400" b="1">
                <a:latin typeface="Calibri" pitchFamily="34" charset="0"/>
                <a:ea typeface="幼圆"/>
              </a:rPr>
              <a:t>	int id;</a:t>
            </a:r>
          </a:p>
          <a:p>
            <a:r>
              <a:rPr lang="zh-CN" altLang="en-US" sz="2400" b="1">
                <a:latin typeface="Calibri" pitchFamily="34" charset="0"/>
                <a:ea typeface="幼圆"/>
              </a:rPr>
              <a:t>	char name[50];</a:t>
            </a:r>
          </a:p>
          <a:p>
            <a:r>
              <a:rPr lang="zh-CN" altLang="en-US" sz="2400" b="1">
                <a:latin typeface="Calibri" pitchFamily="34" charset="0"/>
                <a:ea typeface="幼圆"/>
              </a:rPr>
              <a:t>	float chinese;</a:t>
            </a:r>
          </a:p>
          <a:p>
            <a:r>
              <a:rPr lang="zh-CN" altLang="en-US" sz="2400" b="1">
                <a:latin typeface="Calibri" pitchFamily="34" charset="0"/>
                <a:ea typeface="幼圆"/>
              </a:rPr>
              <a:t>	float math;</a:t>
            </a:r>
          </a:p>
          <a:p>
            <a:r>
              <a:rPr lang="zh-CN" altLang="en-US" sz="2400" b="1">
                <a:latin typeface="Calibri" pitchFamily="34" charset="0"/>
                <a:ea typeface="幼圆"/>
              </a:rPr>
              <a:t>	float english;</a:t>
            </a:r>
          </a:p>
          <a:p>
            <a:r>
              <a:rPr lang="zh-CN" altLang="en-US" sz="2400" b="1">
                <a:latin typeface="Calibri" pitchFamily="34" charset="0"/>
                <a:ea typeface="幼圆"/>
              </a:rPr>
              <a:t>}</a:t>
            </a:r>
            <a:r>
              <a:rPr lang="en-US" altLang="zh-CN" sz="2400" b="1">
                <a:latin typeface="Calibri" pitchFamily="34" charset="0"/>
                <a:ea typeface="幼圆"/>
              </a:rPr>
              <a:t>score</a:t>
            </a:r>
            <a:r>
              <a:rPr lang="zh-CN" altLang="en-US" sz="2400" b="1">
                <a:latin typeface="Calibri" pitchFamily="34" charset="0"/>
                <a:ea typeface="幼圆"/>
              </a:rPr>
              <a:t>;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39750" y="4724400"/>
            <a:ext cx="8064500" cy="13684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b="1" kern="0"/>
              <a:t>提供文件</a:t>
            </a:r>
            <a:r>
              <a:rPr lang="en-US" altLang="zh-CN" sz="2800" b="1" kern="0"/>
              <a:t>stuScores.txt</a:t>
            </a:r>
            <a:r>
              <a:rPr lang="zh-CN" altLang="en-US" sz="2800" b="1" kern="0"/>
              <a:t>，可以作为其中的一个测试用例使用。</a:t>
            </a:r>
            <a:endParaRPr lang="en-US" altLang="zh-CN" sz="2800" b="1" kern="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679450" y="252413"/>
            <a:ext cx="7959725" cy="795337"/>
          </a:xfrm>
        </p:spPr>
        <p:txBody>
          <a:bodyPr/>
          <a:lstStyle/>
          <a:p>
            <a:r>
              <a:rPr lang="zh-CN" altLang="en-US" smtClean="0"/>
              <a:t>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2915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+mn-cs"/>
              </a:rPr>
              <a:t>#include&lt;</a:t>
            </a:r>
            <a:r>
              <a:rPr lang="en-US" altLang="zh-CN" b="1" dirty="0" err="1">
                <a:cs typeface="+mn-cs"/>
              </a:rPr>
              <a:t>stdio.h</a:t>
            </a:r>
            <a:r>
              <a:rPr lang="en-US" altLang="zh-CN" b="1" dirty="0">
                <a:cs typeface="+mn-cs"/>
              </a:rPr>
              <a:t>&gt;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b="1" dirty="0">
                <a:solidFill>
                  <a:srgbClr val="0070C0"/>
                </a:solidFill>
                <a:cs typeface="+mn-cs"/>
              </a:rPr>
              <a:t>打开文件  </a:t>
            </a:r>
            <a:endParaRPr lang="en-US" altLang="zh-CN" b="1" dirty="0">
              <a:solidFill>
                <a:srgbClr val="0070C0"/>
              </a:solidFill>
              <a:cs typeface="+mn-cs"/>
            </a:endParaRPr>
          </a:p>
          <a:p>
            <a:pPr marL="757238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altLang="zh-CN" sz="2400" b="1" dirty="0">
                <a:cs typeface="+mn-cs"/>
              </a:rPr>
              <a:t>char *filename=“stuScores.txt”,*mode=“r”;</a:t>
            </a:r>
          </a:p>
          <a:p>
            <a:pPr marL="757238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altLang="zh-CN" sz="2400" b="1" dirty="0">
                <a:cs typeface="+mn-cs"/>
              </a:rPr>
              <a:t>FILE * </a:t>
            </a:r>
            <a:r>
              <a:rPr lang="en-US" altLang="zh-CN" sz="2400" b="1" dirty="0" err="1">
                <a:cs typeface="+mn-cs"/>
              </a:rPr>
              <a:t>fp</a:t>
            </a:r>
            <a:r>
              <a:rPr lang="en-US" altLang="zh-CN" sz="2400" b="1" dirty="0">
                <a:cs typeface="+mn-cs"/>
              </a:rPr>
              <a:t>=</a:t>
            </a:r>
            <a:r>
              <a:rPr lang="en-US" altLang="zh-CN" sz="2400" b="1" dirty="0" err="1">
                <a:cs typeface="+mn-cs"/>
              </a:rPr>
              <a:t>fopen</a:t>
            </a:r>
            <a:r>
              <a:rPr lang="en-US" altLang="zh-CN" sz="2400" b="1" dirty="0">
                <a:cs typeface="+mn-cs"/>
              </a:rPr>
              <a:t>(</a:t>
            </a:r>
            <a:r>
              <a:rPr lang="en-US" altLang="zh-CN" sz="2400" b="1" dirty="0" err="1">
                <a:cs typeface="+mn-cs"/>
              </a:rPr>
              <a:t>filename,mode</a:t>
            </a:r>
            <a:r>
              <a:rPr lang="en-US" altLang="zh-CN" sz="2400" b="1" dirty="0">
                <a:cs typeface="+mn-cs"/>
              </a:rPr>
              <a:t>);</a:t>
            </a:r>
          </a:p>
          <a:p>
            <a:pPr marL="757238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altLang="zh-CN" sz="2400" b="1" dirty="0">
                <a:cs typeface="+mn-cs"/>
              </a:rPr>
              <a:t>if(</a:t>
            </a:r>
            <a:r>
              <a:rPr lang="en-US" altLang="zh-CN" sz="2400" b="1" dirty="0" err="1">
                <a:cs typeface="+mn-cs"/>
              </a:rPr>
              <a:t>fp</a:t>
            </a:r>
            <a:r>
              <a:rPr lang="en-US" altLang="zh-CN" sz="2400" b="1" dirty="0">
                <a:cs typeface="+mn-cs"/>
              </a:rPr>
              <a:t>==NULL){</a:t>
            </a:r>
            <a:r>
              <a:rPr lang="en-US" altLang="zh-CN" sz="2400" b="1" dirty="0" err="1">
                <a:cs typeface="+mn-cs"/>
              </a:rPr>
              <a:t>printf</a:t>
            </a:r>
            <a:r>
              <a:rPr lang="en-US" altLang="zh-CN" sz="2400" b="1" dirty="0">
                <a:cs typeface="+mn-cs"/>
              </a:rPr>
              <a:t>(“open file error\n”);return -1;}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b="1" dirty="0">
                <a:solidFill>
                  <a:srgbClr val="0070C0"/>
                </a:solidFill>
                <a:cs typeface="+mn-cs"/>
              </a:rPr>
              <a:t>文件操作</a:t>
            </a:r>
            <a:endParaRPr lang="en-US" altLang="zh-CN" b="1" dirty="0">
              <a:solidFill>
                <a:srgbClr val="0070C0"/>
              </a:solidFill>
              <a:cs typeface="+mn-cs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b="1" dirty="0">
                <a:solidFill>
                  <a:srgbClr val="0070C0"/>
                </a:solidFill>
                <a:cs typeface="+mn-cs"/>
              </a:rPr>
              <a:t>关闭文件</a:t>
            </a:r>
            <a:endParaRPr lang="en-US" altLang="zh-CN" b="1" dirty="0">
              <a:solidFill>
                <a:srgbClr val="0070C0"/>
              </a:solidFill>
              <a:cs typeface="+mn-cs"/>
            </a:endParaRPr>
          </a:p>
          <a:p>
            <a:pPr marL="757238" lvl="1" indent="-457200" fontAlgn="auto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altLang="zh-CN" sz="2400" b="1" dirty="0">
                <a:cs typeface="+mn-cs"/>
              </a:rPr>
              <a:t>if(</a:t>
            </a:r>
            <a:r>
              <a:rPr lang="en-US" altLang="zh-CN" sz="2400" b="1" dirty="0" err="1">
                <a:cs typeface="+mn-cs"/>
              </a:rPr>
              <a:t>fp</a:t>
            </a:r>
            <a:r>
              <a:rPr lang="en-US" altLang="zh-CN" sz="2400" b="1" dirty="0">
                <a:cs typeface="+mn-cs"/>
              </a:rPr>
              <a:t>)</a:t>
            </a:r>
            <a:r>
              <a:rPr lang="en-US" altLang="zh-CN" sz="2400" b="1" dirty="0" err="1">
                <a:cs typeface="+mn-cs"/>
              </a:rPr>
              <a:t>fclose</a:t>
            </a:r>
            <a:r>
              <a:rPr lang="en-US" altLang="zh-CN" sz="2400" b="1" dirty="0">
                <a:cs typeface="+mn-cs"/>
              </a:rPr>
              <a:t>(</a:t>
            </a:r>
            <a:r>
              <a:rPr lang="en-US" altLang="zh-CN" sz="2400" b="1" dirty="0" err="1">
                <a:cs typeface="+mn-cs"/>
              </a:rPr>
              <a:t>fp</a:t>
            </a:r>
            <a:r>
              <a:rPr lang="en-US" altLang="zh-CN" sz="2400" b="1" dirty="0">
                <a:cs typeface="+mn-cs"/>
              </a:rPr>
              <a:t>);</a:t>
            </a:r>
            <a:endParaRPr lang="zh-CN" altLang="en-US" sz="2400" b="1" dirty="0"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772400" cy="1143000"/>
          </a:xfrm>
        </p:spPr>
        <p:txBody>
          <a:bodyPr/>
          <a:lstStyle/>
          <a:p>
            <a:r>
              <a:rPr lang="zh-CN" altLang="en-US" smtClean="0"/>
              <a:t>文件操作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539750" y="908050"/>
            <a:ext cx="7772400" cy="5805488"/>
          </a:xfrm>
        </p:spPr>
        <p:txBody>
          <a:bodyPr/>
          <a:lstStyle/>
          <a:p>
            <a:r>
              <a:rPr b="1" smtClean="0">
                <a:solidFill>
                  <a:srgbClr val="363747"/>
                </a:solidFill>
              </a:rPr>
              <a:t>文件操作：</a:t>
            </a:r>
            <a:r>
              <a:rPr b="1" smtClean="0">
                <a:solidFill>
                  <a:srgbClr val="0070C0"/>
                </a:solidFill>
              </a:rPr>
              <a:t>读，写文件</a:t>
            </a:r>
            <a:endParaRPr lang="en-US" altLang="zh-CN" b="1" smtClean="0">
              <a:solidFill>
                <a:srgbClr val="0070C0"/>
              </a:solidFill>
            </a:endParaRPr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/>
              <a:t>单字符输入输出</a:t>
            </a:r>
            <a:r>
              <a:rPr lang="en-US" altLang="zh-CN" sz="2400" b="1" smtClean="0"/>
              <a:t>getc,putc</a:t>
            </a:r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/>
              <a:t>读文件操作</a:t>
            </a:r>
            <a:endParaRPr lang="en-US" altLang="zh-CN" sz="2400" b="1" smtClean="0"/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File *in=fopen(name,”r”);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if(!in){printf(“open file error”\n”,return -1;};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char ch=getc(in);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fclose(in);</a:t>
            </a:r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/>
              <a:t>写文件操作</a:t>
            </a:r>
            <a:endParaRPr lang="en-US" altLang="zh-CN" sz="2400" b="1" smtClean="0"/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File *out=fopen(name,”w”);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if(!out){printf(“open file error”\n”,return -1;};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char ch=‘a’;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putc(ch,out);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fclose(out);</a:t>
            </a:r>
          </a:p>
          <a:p>
            <a:pPr marL="1098550" lvl="2" indent="-457200">
              <a:buFont typeface="Broadway"/>
              <a:buAutoNum type="arabicPeriod"/>
            </a:pPr>
            <a:endParaRPr lang="en-US" altLang="zh-CN" sz="2400" b="1" smtClean="0"/>
          </a:p>
          <a:p>
            <a:endParaRPr b="1" smtClean="0">
              <a:solidFill>
                <a:srgbClr val="363747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772400" cy="1143000"/>
          </a:xfrm>
        </p:spPr>
        <p:txBody>
          <a:bodyPr/>
          <a:lstStyle/>
          <a:p>
            <a:r>
              <a:rPr lang="zh-CN" altLang="en-US" smtClean="0"/>
              <a:t>文件操作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539750" y="908050"/>
            <a:ext cx="7772400" cy="5805488"/>
          </a:xfrm>
        </p:spPr>
        <p:txBody>
          <a:bodyPr/>
          <a:lstStyle/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/>
              <a:t>单字符输入输出</a:t>
            </a:r>
            <a:r>
              <a:rPr lang="en-US" altLang="zh-CN" sz="2400" b="1" smtClean="0"/>
              <a:t>getc,puts</a:t>
            </a:r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>
                <a:solidFill>
                  <a:srgbClr val="0070C0"/>
                </a:solidFill>
              </a:rPr>
              <a:t>按文件行输入输出</a:t>
            </a:r>
            <a:r>
              <a:rPr lang="en-US" altLang="zh-CN" sz="2400" b="1" smtClean="0">
                <a:solidFill>
                  <a:srgbClr val="0070C0"/>
                </a:solidFill>
              </a:rPr>
              <a:t>fgets,fputs</a:t>
            </a:r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>
                <a:solidFill>
                  <a:srgbClr val="0070C0"/>
                </a:solidFill>
              </a:rPr>
              <a:t>函数原型</a:t>
            </a:r>
            <a:endParaRPr lang="en-US" altLang="zh-CN" sz="2400" b="1" smtClean="0">
              <a:solidFill>
                <a:srgbClr val="0070C0"/>
              </a:solidFill>
            </a:endParaRP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char * fgets(char *str,int length,FILE *fp);</a:t>
            </a:r>
          </a:p>
          <a:p>
            <a:pPr marL="1441450" lvl="3" indent="-457200">
              <a:buFont typeface="Broadway"/>
              <a:buAutoNum type="arabicPeriod"/>
            </a:pPr>
            <a:r>
              <a:rPr lang="zh-CN" altLang="en-US" sz="2400" b="1" smtClean="0"/>
              <a:t>函数功能：从</a:t>
            </a:r>
            <a:r>
              <a:rPr lang="en-US" altLang="zh-CN" sz="2400" b="1" smtClean="0"/>
              <a:t>fp</a:t>
            </a:r>
            <a:r>
              <a:rPr lang="zh-CN" altLang="en-US" sz="2400" b="1" smtClean="0"/>
              <a:t>指向的打开文件中读出字符串到</a:t>
            </a:r>
            <a:r>
              <a:rPr lang="en-US" altLang="zh-CN" sz="2400" b="1" smtClean="0"/>
              <a:t>str</a:t>
            </a:r>
            <a:r>
              <a:rPr lang="zh-CN" altLang="en-US" sz="2400" b="1" smtClean="0"/>
              <a:t>中，直到读入换行符或者</a:t>
            </a:r>
            <a:r>
              <a:rPr lang="en-US" altLang="zh-CN" sz="2400" b="1" smtClean="0"/>
              <a:t>length-1</a:t>
            </a:r>
            <a:r>
              <a:rPr lang="zh-CN" altLang="en-US" sz="2400" b="1" smtClean="0"/>
              <a:t>个字符为止。如果读入的是换行符，用</a:t>
            </a:r>
            <a:r>
              <a:rPr lang="en-US" altLang="zh-CN" sz="2400" b="1" smtClean="0"/>
              <a:t>NULL</a:t>
            </a:r>
            <a:r>
              <a:rPr lang="zh-CN" altLang="en-US" sz="2400" b="1" smtClean="0"/>
              <a:t>作为</a:t>
            </a:r>
            <a:r>
              <a:rPr lang="en-US" altLang="zh-CN" sz="2400" b="1" smtClean="0"/>
              <a:t>str</a:t>
            </a:r>
            <a:r>
              <a:rPr lang="zh-CN" altLang="en-US" sz="2400" b="1" smtClean="0"/>
              <a:t>的字符串结束符。</a:t>
            </a:r>
            <a:endParaRPr lang="en-US" altLang="zh-CN" sz="2400" b="1" smtClean="0"/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int fputs(char *str,FILE *fp);</a:t>
            </a:r>
          </a:p>
          <a:p>
            <a:pPr marL="1441450" lvl="3" indent="-457200">
              <a:buFont typeface="Broadway"/>
              <a:buAutoNum type="arabicPeriod"/>
            </a:pPr>
            <a:r>
              <a:rPr lang="zh-CN" altLang="en-US" sz="2400" b="1" smtClean="0"/>
              <a:t>向指定文件写入字符串，操作成功返回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，否则返回非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值。</a:t>
            </a:r>
            <a:endParaRPr lang="en-US" altLang="zh-CN" sz="2400" b="1" smtClean="0"/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>
                <a:solidFill>
                  <a:srgbClr val="0070C0"/>
                </a:solidFill>
              </a:rPr>
              <a:t>读写文件操作</a:t>
            </a:r>
            <a:endParaRPr lang="en-US" altLang="zh-CN" sz="2400" b="1" smtClean="0">
              <a:solidFill>
                <a:srgbClr val="0070C0"/>
              </a:solidFill>
            </a:endParaRPr>
          </a:p>
          <a:p>
            <a:pPr marL="1098550" lvl="2" indent="-457200">
              <a:buFont typeface="Broadway"/>
              <a:buAutoNum type="arabicPeriod"/>
            </a:pPr>
            <a:endParaRPr lang="en-US" altLang="zh-CN" sz="2400" b="1" smtClean="0"/>
          </a:p>
          <a:p>
            <a:endParaRPr b="1" smtClean="0">
              <a:solidFill>
                <a:srgbClr val="363747"/>
              </a:solidFill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772400" cy="1143000"/>
          </a:xfrm>
        </p:spPr>
        <p:txBody>
          <a:bodyPr/>
          <a:lstStyle/>
          <a:p>
            <a:r>
              <a:rPr lang="zh-CN" altLang="en-US" smtClean="0"/>
              <a:t>文件操作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539750" y="908050"/>
            <a:ext cx="7772400" cy="5805488"/>
          </a:xfrm>
        </p:spPr>
        <p:txBody>
          <a:bodyPr/>
          <a:lstStyle/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/>
              <a:t>单字符输入输出</a:t>
            </a:r>
            <a:r>
              <a:rPr lang="en-US" altLang="zh-CN" sz="2400" b="1" smtClean="0"/>
              <a:t>getc,puts</a:t>
            </a:r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/>
              <a:t>按文件行输入输出</a:t>
            </a:r>
            <a:r>
              <a:rPr lang="en-US" altLang="zh-CN" sz="2400" b="1" smtClean="0">
                <a:solidFill>
                  <a:srgbClr val="0070C0"/>
                </a:solidFill>
              </a:rPr>
              <a:t>fgets,fputs</a:t>
            </a:r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/>
              <a:t>函数原型</a:t>
            </a:r>
            <a:endParaRPr lang="en-US" altLang="zh-CN" b="1" smtClean="0"/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>
                <a:solidFill>
                  <a:srgbClr val="0070C0"/>
                </a:solidFill>
              </a:rPr>
              <a:t>读文件操作</a:t>
            </a:r>
            <a:endParaRPr lang="en-US" altLang="zh-CN" sz="2400" b="1" smtClean="0">
              <a:solidFill>
                <a:srgbClr val="0070C0"/>
              </a:solidFill>
            </a:endParaRP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File *in=fopen(name,”r”);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if(!in){printf(“open file error”\n”,return -1;};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fgets(str,100,in);</a:t>
            </a:r>
            <a:r>
              <a:rPr lang="en-US" altLang="zh-CN" sz="2400" b="1" smtClean="0">
                <a:solidFill>
                  <a:srgbClr val="00FF99"/>
                </a:solidFill>
              </a:rPr>
              <a:t>//str</a:t>
            </a:r>
            <a:r>
              <a:rPr lang="zh-CN" altLang="en-US" sz="2400" b="1" smtClean="0">
                <a:solidFill>
                  <a:srgbClr val="00FF99"/>
                </a:solidFill>
              </a:rPr>
              <a:t>是字符数组</a:t>
            </a:r>
            <a:endParaRPr lang="en-US" altLang="zh-CN" sz="2400" b="1" smtClean="0">
              <a:solidFill>
                <a:srgbClr val="00FF99"/>
              </a:solidFill>
            </a:endParaRP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fclose(in);</a:t>
            </a:r>
          </a:p>
          <a:p>
            <a:pPr marL="800100" lvl="1" indent="-457200">
              <a:buFont typeface="Broadway"/>
              <a:buAutoNum type="arabicPeriod"/>
            </a:pPr>
            <a:r>
              <a:rPr lang="zh-CN" altLang="en-US" sz="2400" b="1" smtClean="0">
                <a:solidFill>
                  <a:srgbClr val="0070C0"/>
                </a:solidFill>
              </a:rPr>
              <a:t>写文件操作</a:t>
            </a:r>
            <a:endParaRPr lang="en-US" altLang="zh-CN" sz="2400" b="1" smtClean="0">
              <a:solidFill>
                <a:srgbClr val="0070C0"/>
              </a:solidFill>
            </a:endParaRP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File *out=fopen(name,”w”);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if(!out){printf(“open file error”\n”,return -1;};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fputs(str,out);</a:t>
            </a:r>
          </a:p>
          <a:p>
            <a:pPr marL="1098550" lvl="2" indent="-457200">
              <a:buFont typeface="Broadway"/>
              <a:buAutoNum type="arabicPeriod"/>
            </a:pPr>
            <a:r>
              <a:rPr lang="en-US" altLang="zh-CN" sz="2400" b="1" smtClean="0"/>
              <a:t>fclose(out);</a:t>
            </a:r>
          </a:p>
          <a:p>
            <a:pPr marL="1098550" lvl="2" indent="-457200">
              <a:buFont typeface="Broadway"/>
              <a:buAutoNum type="arabicPeriod"/>
            </a:pPr>
            <a:endParaRPr lang="en-US" altLang="zh-CN" sz="2400" b="1" smtClean="0"/>
          </a:p>
          <a:p>
            <a:endParaRPr b="1" smtClean="0">
              <a:solidFill>
                <a:srgbClr val="363747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A000120151104A03PPBG</Template>
  <TotalTime>682</TotalTime>
  <Words>1215</Words>
  <Application>Microsoft Office PowerPoint</Application>
  <PresentationFormat>全屏显示(4:3)</PresentationFormat>
  <Paragraphs>158</Paragraphs>
  <Slides>14</Slides>
  <Notes>0</Notes>
  <HiddenSlides>11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Calibri</vt:lpstr>
      <vt:lpstr>幼圆</vt:lpstr>
      <vt:lpstr>Arial</vt:lpstr>
      <vt:lpstr>微软雅黑</vt:lpstr>
      <vt:lpstr>Wingdings</vt:lpstr>
      <vt:lpstr>宋体</vt:lpstr>
      <vt:lpstr>Broadway</vt:lpstr>
      <vt:lpstr>Times New Roman</vt:lpstr>
      <vt:lpstr>黑体</vt:lpstr>
      <vt:lpstr>A000120140530A99PPBG</vt:lpstr>
      <vt:lpstr>A000120140530A99PPBG</vt:lpstr>
      <vt:lpstr>A000120140530A99PPBG</vt:lpstr>
      <vt:lpstr>第四章 数组与结构</vt:lpstr>
      <vt:lpstr>学生管理系统</vt:lpstr>
      <vt:lpstr>幻灯片 3</vt:lpstr>
      <vt:lpstr>实验题目：学生成绩统计 </vt:lpstr>
      <vt:lpstr>幻灯片 5</vt:lpstr>
      <vt:lpstr>文件操作</vt:lpstr>
      <vt:lpstr>文件操作</vt:lpstr>
      <vt:lpstr>文件操作</vt:lpstr>
      <vt:lpstr>文件操作</vt:lpstr>
      <vt:lpstr>文件操作</vt:lpstr>
      <vt:lpstr>文件操作</vt:lpstr>
      <vt:lpstr>保存每个人的总成绩与平均成绩</vt:lpstr>
      <vt:lpstr>保存每个人的总成绩与平均成绩</vt:lpstr>
      <vt:lpstr>保存每个人的总成绩与平均成绩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数组与结构上机实验</dc:title>
  <dc:creator>bo dai</dc:creator>
  <cp:lastModifiedBy>LI</cp:lastModifiedBy>
  <cp:revision>75</cp:revision>
  <dcterms:created xsi:type="dcterms:W3CDTF">2015-02-08T07:32:25Z</dcterms:created>
  <dcterms:modified xsi:type="dcterms:W3CDTF">2019-11-13T13:52:52Z</dcterms:modified>
</cp:coreProperties>
</file>