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5"/>
  </p:notesMasterIdLst>
  <p:sldIdLst>
    <p:sldId id="438" r:id="rId3"/>
    <p:sldId id="445" r:id="rId4"/>
    <p:sldId id="318" r:id="rId5"/>
    <p:sldId id="441" r:id="rId6"/>
    <p:sldId id="442" r:id="rId7"/>
    <p:sldId id="444" r:id="rId8"/>
    <p:sldId id="433" r:id="rId9"/>
    <p:sldId id="320" r:id="rId10"/>
    <p:sldId id="443" r:id="rId11"/>
    <p:sldId id="326" r:id="rId12"/>
    <p:sldId id="328" r:id="rId13"/>
    <p:sldId id="322" r:id="rId14"/>
    <p:sldId id="434" r:id="rId15"/>
    <p:sldId id="435" r:id="rId16"/>
    <p:sldId id="436" r:id="rId17"/>
    <p:sldId id="329" r:id="rId18"/>
    <p:sldId id="427" r:id="rId19"/>
    <p:sldId id="428" r:id="rId20"/>
    <p:sldId id="331" r:id="rId21"/>
    <p:sldId id="332" r:id="rId22"/>
    <p:sldId id="333" r:id="rId23"/>
    <p:sldId id="334" r:id="rId24"/>
    <p:sldId id="335" r:id="rId25"/>
    <p:sldId id="349" r:id="rId26"/>
    <p:sldId id="350" r:id="rId27"/>
    <p:sldId id="351" r:id="rId28"/>
    <p:sldId id="352" r:id="rId29"/>
    <p:sldId id="353" r:id="rId30"/>
    <p:sldId id="354" r:id="rId31"/>
    <p:sldId id="355" r:id="rId32"/>
    <p:sldId id="356" r:id="rId33"/>
    <p:sldId id="357" r:id="rId34"/>
    <p:sldId id="358" r:id="rId35"/>
    <p:sldId id="336" r:id="rId36"/>
    <p:sldId id="337" r:id="rId37"/>
    <p:sldId id="338" r:id="rId38"/>
    <p:sldId id="340" r:id="rId39"/>
    <p:sldId id="341" r:id="rId40"/>
    <p:sldId id="437" r:id="rId41"/>
    <p:sldId id="342" r:id="rId42"/>
    <p:sldId id="343" r:id="rId43"/>
    <p:sldId id="344" r:id="rId44"/>
    <p:sldId id="345" r:id="rId45"/>
    <p:sldId id="346" r:id="rId46"/>
    <p:sldId id="347" r:id="rId47"/>
    <p:sldId id="348" r:id="rId48"/>
    <p:sldId id="359" r:id="rId49"/>
    <p:sldId id="439" r:id="rId50"/>
    <p:sldId id="360" r:id="rId51"/>
    <p:sldId id="364" r:id="rId52"/>
    <p:sldId id="365" r:id="rId53"/>
    <p:sldId id="366" r:id="rId54"/>
  </p:sldIdLst>
  <p:sldSz cx="9144000" cy="6858000" type="screen4x3"/>
  <p:notesSz cx="6858000" cy="9144000"/>
  <p:defaultTextStyle>
    <a:defPPr>
      <a:defRPr lang="zh-CN"/>
    </a:defPPr>
    <a:lvl1pPr algn="l" rtl="0" fontAlgn="base">
      <a:spcBef>
        <a:spcPct val="50000"/>
      </a:spcBef>
      <a:spcAft>
        <a:spcPct val="0"/>
      </a:spcAft>
      <a:defRPr kumimoji="1" sz="2400" i="1" kern="1200">
        <a:solidFill>
          <a:schemeClr val="tx1"/>
        </a:solidFill>
        <a:latin typeface="Times New Roman" pitchFamily="18" charset="0"/>
        <a:ea typeface="宋体" pitchFamily="2" charset="-122"/>
        <a:cs typeface="+mn-cs"/>
      </a:defRPr>
    </a:lvl1pPr>
    <a:lvl2pPr marL="457200" algn="l" rtl="0" fontAlgn="base">
      <a:spcBef>
        <a:spcPct val="50000"/>
      </a:spcBef>
      <a:spcAft>
        <a:spcPct val="0"/>
      </a:spcAft>
      <a:defRPr kumimoji="1" sz="2400" i="1" kern="1200">
        <a:solidFill>
          <a:schemeClr val="tx1"/>
        </a:solidFill>
        <a:latin typeface="Times New Roman" pitchFamily="18" charset="0"/>
        <a:ea typeface="宋体" pitchFamily="2" charset="-122"/>
        <a:cs typeface="+mn-cs"/>
      </a:defRPr>
    </a:lvl2pPr>
    <a:lvl3pPr marL="914400" algn="l" rtl="0" fontAlgn="base">
      <a:spcBef>
        <a:spcPct val="50000"/>
      </a:spcBef>
      <a:spcAft>
        <a:spcPct val="0"/>
      </a:spcAft>
      <a:defRPr kumimoji="1" sz="2400" i="1" kern="1200">
        <a:solidFill>
          <a:schemeClr val="tx1"/>
        </a:solidFill>
        <a:latin typeface="Times New Roman" pitchFamily="18" charset="0"/>
        <a:ea typeface="宋体" pitchFamily="2" charset="-122"/>
        <a:cs typeface="+mn-cs"/>
      </a:defRPr>
    </a:lvl3pPr>
    <a:lvl4pPr marL="1371600" algn="l" rtl="0" fontAlgn="base">
      <a:spcBef>
        <a:spcPct val="50000"/>
      </a:spcBef>
      <a:spcAft>
        <a:spcPct val="0"/>
      </a:spcAft>
      <a:defRPr kumimoji="1" sz="2400" i="1" kern="1200">
        <a:solidFill>
          <a:schemeClr val="tx1"/>
        </a:solidFill>
        <a:latin typeface="Times New Roman" pitchFamily="18" charset="0"/>
        <a:ea typeface="宋体" pitchFamily="2" charset="-122"/>
        <a:cs typeface="+mn-cs"/>
      </a:defRPr>
    </a:lvl4pPr>
    <a:lvl5pPr marL="1828800" algn="l" rtl="0" fontAlgn="base">
      <a:spcBef>
        <a:spcPct val="50000"/>
      </a:spcBef>
      <a:spcAft>
        <a:spcPct val="0"/>
      </a:spcAft>
      <a:defRPr kumimoji="1" sz="2400" i="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i="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i="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i="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i="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CCECFF"/>
    <a:srgbClr val="3399FF"/>
    <a:srgbClr val="EAEAEA"/>
    <a:srgbClr val="00FF00"/>
    <a:srgbClr val="FF33CC"/>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20" autoAdjust="0"/>
    <p:restoredTop sz="86356" autoAdjust="0"/>
  </p:normalViewPr>
  <p:slideViewPr>
    <p:cSldViewPr snapToGrid="0">
      <p:cViewPr varScale="1">
        <p:scale>
          <a:sx n="67" d="100"/>
          <a:sy n="67" d="100"/>
        </p:scale>
        <p:origin x="5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0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5" Type="http://schemas.openxmlformats.org/officeDocument/2006/relationships/image" Target="../media/image41.emf"/><Relationship Id="rId4"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 Id="rId5" Type="http://schemas.openxmlformats.org/officeDocument/2006/relationships/image" Target="../media/image46.emf"/><Relationship Id="rId4" Type="http://schemas.openxmlformats.org/officeDocument/2006/relationships/image" Target="../media/image45.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4"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 Id="rId5" Type="http://schemas.openxmlformats.org/officeDocument/2006/relationships/image" Target="../media/image58.emf"/><Relationship Id="rId4" Type="http://schemas.openxmlformats.org/officeDocument/2006/relationships/image" Target="../media/image57.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 Id="rId4" Type="http://schemas.openxmlformats.org/officeDocument/2006/relationships/image" Target="../media/image64.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 Id="rId4" Type="http://schemas.openxmlformats.org/officeDocument/2006/relationships/image" Target="../media/image7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 Id="rId5" Type="http://schemas.openxmlformats.org/officeDocument/2006/relationships/image" Target="../media/image85.emf"/><Relationship Id="rId4" Type="http://schemas.openxmlformats.org/officeDocument/2006/relationships/image" Target="../media/image84.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image" Target="../media/image88.emf"/><Relationship Id="rId7" Type="http://schemas.openxmlformats.org/officeDocument/2006/relationships/image" Target="../media/image92.emf"/><Relationship Id="rId2" Type="http://schemas.openxmlformats.org/officeDocument/2006/relationships/image" Target="../media/image87.emf"/><Relationship Id="rId1" Type="http://schemas.openxmlformats.org/officeDocument/2006/relationships/image" Target="../media/image86.emf"/><Relationship Id="rId6" Type="http://schemas.openxmlformats.org/officeDocument/2006/relationships/image" Target="../media/image91.emf"/><Relationship Id="rId5" Type="http://schemas.openxmlformats.org/officeDocument/2006/relationships/image" Target="../media/image90.emf"/><Relationship Id="rId4" Type="http://schemas.openxmlformats.org/officeDocument/2006/relationships/image" Target="../media/image89.emf"/><Relationship Id="rId9" Type="http://schemas.openxmlformats.org/officeDocument/2006/relationships/image" Target="../media/image94.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0.emf"/><Relationship Id="rId7" Type="http://schemas.openxmlformats.org/officeDocument/2006/relationships/image" Target="../media/image104.emf"/><Relationship Id="rId2" Type="http://schemas.openxmlformats.org/officeDocument/2006/relationships/image" Target="../media/image99.emf"/><Relationship Id="rId1" Type="http://schemas.openxmlformats.org/officeDocument/2006/relationships/image" Target="../media/image98.emf"/><Relationship Id="rId6" Type="http://schemas.openxmlformats.org/officeDocument/2006/relationships/image" Target="../media/image103.emf"/><Relationship Id="rId5" Type="http://schemas.openxmlformats.org/officeDocument/2006/relationships/image" Target="../media/image102.emf"/><Relationship Id="rId4" Type="http://schemas.openxmlformats.org/officeDocument/2006/relationships/image" Target="../media/image10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image" Target="../media/image106.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image" Target="../media/image110.emf"/><Relationship Id="rId1" Type="http://schemas.openxmlformats.org/officeDocument/2006/relationships/image" Target="../media/image109.emf"/><Relationship Id="rId4" Type="http://schemas.openxmlformats.org/officeDocument/2006/relationships/image" Target="../media/image11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image" Target="../media/image114.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image" Target="../media/image116.emf"/><Relationship Id="rId4" Type="http://schemas.openxmlformats.org/officeDocument/2006/relationships/image" Target="../media/image1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5" Type="http://schemas.openxmlformats.org/officeDocument/2006/relationships/image" Target="../media/image36.emf"/><Relationship Id="rId4"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i="0" smtClean="0"/>
            </a:lvl1pPr>
          </a:lstStyle>
          <a:p>
            <a:pPr>
              <a:defRPr/>
            </a:pPr>
            <a:endParaRPr lang="en-US" altLang="zh-CN"/>
          </a:p>
        </p:txBody>
      </p:sp>
      <p:sp>
        <p:nvSpPr>
          <p:cNvPr id="4014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i="0" smtClean="0"/>
            </a:lvl1pPr>
          </a:lstStyle>
          <a:p>
            <a:pPr>
              <a:defRPr/>
            </a:pPr>
            <a:endParaRPr lang="en-US" altLang="zh-CN"/>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014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014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i="0" smtClean="0"/>
            </a:lvl1pPr>
          </a:lstStyle>
          <a:p>
            <a:pPr>
              <a:defRPr/>
            </a:pPr>
            <a:endParaRPr lang="en-US" altLang="zh-CN"/>
          </a:p>
        </p:txBody>
      </p:sp>
      <p:sp>
        <p:nvSpPr>
          <p:cNvPr id="4014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i="0" smtClean="0"/>
            </a:lvl1pPr>
          </a:lstStyle>
          <a:p>
            <a:pPr>
              <a:defRPr/>
            </a:pPr>
            <a:fld id="{3DA4DD65-0C5F-4D3D-9E9C-E26FFEB39410}" type="slidenum">
              <a:rPr lang="en-US" altLang="zh-CN"/>
              <a:pPr>
                <a:defRPr/>
              </a:pPr>
              <a:t>‹#›</a:t>
            </a:fld>
            <a:endParaRPr lang="en-US" altLang="zh-CN"/>
          </a:p>
        </p:txBody>
      </p:sp>
    </p:spTree>
    <p:extLst>
      <p:ext uri="{BB962C8B-B14F-4D97-AF65-F5344CB8AC3E}">
        <p14:creationId xmlns:p14="http://schemas.microsoft.com/office/powerpoint/2010/main" val="18943821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BA048FB-59FB-4BE9-814C-20A5439B8ECC}" type="slidenum">
              <a:rPr lang="en-US" altLang="zh-CN"/>
              <a:pPr>
                <a:defRPr/>
              </a:pPr>
              <a:t>‹#›</a:t>
            </a:fld>
            <a:endParaRPr lang="en-US" altLang="zh-CN"/>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98F5604-2323-45F1-AE07-A4ECCB055C72}" type="slidenum">
              <a:rPr lang="en-US" altLang="zh-CN"/>
              <a:pPr>
                <a:defRPr/>
              </a:pPr>
              <a:t>‹#›</a:t>
            </a:fld>
            <a:endParaRPr lang="en-US" altLang="zh-CN"/>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3675FD-517B-46E2-8917-0F6F411BF76F}" type="slidenum">
              <a:rPr lang="en-US" altLang="zh-CN"/>
              <a:pPr>
                <a:defRPr/>
              </a:pPr>
              <a:t>‹#›</a:t>
            </a:fld>
            <a:endParaRPr lang="en-US" altLang="zh-CN"/>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13BA68F-8A1E-4EC8-9909-6AFD22EF74AA}" type="slidenum">
              <a:rPr lang="en-US" altLang="zh-CN"/>
              <a:pPr>
                <a:defRPr/>
              </a:pPr>
              <a:t>‹#›</a:t>
            </a:fld>
            <a:endParaRPr lang="en-US" altLang="zh-CN"/>
          </a:p>
        </p:txBody>
      </p:sp>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CADF22C-F2DF-41E3-A09B-CCE829EA785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230551442"/>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320A324-4299-4FC1-8749-5F9D3BE943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95736326"/>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9ED8D20-D85C-4E56-899E-0F03232C3B4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57448112"/>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CA1D5FA-15F9-4142-A5DD-DE862020811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69927279"/>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715FCFC3-E53A-485D-B3EA-E6DAC873636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73283449"/>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7ED88875-7797-4A4E-B3B9-032E607C520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13378918"/>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7AB60D9E-4C29-441D-8959-3B4D643865D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89157906"/>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25B70FC-B2E1-4DCF-A923-D053ED1011F1}" type="slidenum">
              <a:rPr lang="en-US" altLang="zh-CN"/>
              <a:pPr>
                <a:defRPr/>
              </a:pPr>
              <a:t>‹#›</a:t>
            </a:fld>
            <a:endParaRPr lang="en-US" altLang="zh-CN"/>
          </a:p>
        </p:txBody>
      </p:sp>
    </p:spTree>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73576157-C464-4330-AAC2-6D6F66F9261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70118672"/>
      </p:ext>
    </p:extLst>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B02655CE-6A02-49BC-A9FC-D1B4C3E4A47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95477773"/>
      </p:ext>
    </p:extLst>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12DAD54-80E9-448A-BBEE-1FC3415B161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52270256"/>
      </p:ext>
    </p:extLst>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734987B-756C-4C98-B2C5-4BFB5D18EE1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69758913"/>
      </p:ext>
    </p:extLst>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9AE531BF-9D32-4576-9F40-3914999521C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50803313"/>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CACB4E1-9E63-4377-A75B-12D91B763018}" type="slidenum">
              <a:rPr lang="en-US" altLang="zh-CN"/>
              <a:pPr>
                <a:defRPr/>
              </a:pPr>
              <a:t>‹#›</a:t>
            </a:fld>
            <a:endParaRPr lang="en-US" altLang="zh-CN"/>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611295E-9FC4-4E83-8A3F-68176DCD3948}" type="slidenum">
              <a:rPr lang="en-US" altLang="zh-CN"/>
              <a:pPr>
                <a:defRPr/>
              </a:pPr>
              <a:t>‹#›</a:t>
            </a:fld>
            <a:endParaRPr lang="en-US" altLang="zh-CN"/>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B05A44D-8A27-4E8C-8004-BF0E99B43424}" type="slidenum">
              <a:rPr lang="en-US" altLang="zh-CN"/>
              <a:pPr>
                <a:defRPr/>
              </a:pPr>
              <a:t>‹#›</a:t>
            </a:fld>
            <a:endParaRPr lang="en-US" altLang="zh-CN"/>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498A8D0-DBCA-4DE4-A1A0-BF436D0837FF}" type="slidenum">
              <a:rPr lang="en-US" altLang="zh-CN"/>
              <a:pPr>
                <a:defRPr/>
              </a:pPr>
              <a:t>‹#›</a:t>
            </a:fld>
            <a:endParaRPr lang="en-US" altLang="zh-CN"/>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7BED128-7FEF-4018-B489-2B100147EF2E}" type="slidenum">
              <a:rPr lang="en-US" altLang="zh-CN"/>
              <a:pPr>
                <a:defRPr/>
              </a:pPr>
              <a:t>‹#›</a:t>
            </a:fld>
            <a:endParaRPr lang="en-US" altLang="zh-CN"/>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9E851BB-420D-43F7-B52B-02FDAC3B3CDD}" type="slidenum">
              <a:rPr lang="en-US" altLang="zh-CN"/>
              <a:pPr>
                <a:defRPr/>
              </a:pPr>
              <a:t>‹#›</a:t>
            </a:fld>
            <a:endParaRPr lang="en-US" altLang="zh-CN"/>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0AE4A14-B1AC-4373-A55A-1C6E58C89E01}" type="slidenum">
              <a:rPr lang="en-US" altLang="zh-CN"/>
              <a:pPr>
                <a:defRPr/>
              </a:pPr>
              <a:t>‹#›</a:t>
            </a:fld>
            <a:endParaRPr lang="en-US" altLang="zh-CN"/>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379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i="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i="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i="0" smtClean="0"/>
            </a:lvl1pPr>
          </a:lstStyle>
          <a:p>
            <a:pPr>
              <a:defRPr/>
            </a:pPr>
            <a:fld id="{8EA85296-8186-4052-938C-649F86D3A8B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i="0"/>
            </a:lvl1pPr>
          </a:lstStyle>
          <a:p>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i="0"/>
            </a:lvl1pPr>
          </a:lstStyle>
          <a:p>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i="0"/>
            </a:lvl1pPr>
          </a:lstStyle>
          <a:p>
            <a:fld id="{CD4990C2-5D4C-4270-A97F-08B83E31509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052602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wipe dir="r"/>
  </p:transition>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7.bin"/><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16.bin"/><Relationship Id="rId18" Type="http://schemas.openxmlformats.org/officeDocument/2006/relationships/image" Target="../media/image22.e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9.emf"/><Relationship Id="rId17" Type="http://schemas.openxmlformats.org/officeDocument/2006/relationships/oleObject" Target="../embeddings/oleObject18.bin"/><Relationship Id="rId2" Type="http://schemas.openxmlformats.org/officeDocument/2006/relationships/slideLayout" Target="../slideLayouts/slideLayout7.xml"/><Relationship Id="rId16" Type="http://schemas.openxmlformats.org/officeDocument/2006/relationships/image" Target="../media/image21.emf"/><Relationship Id="rId1" Type="http://schemas.openxmlformats.org/officeDocument/2006/relationships/vmlDrawing" Target="../drawings/vmlDrawing5.vml"/><Relationship Id="rId6" Type="http://schemas.openxmlformats.org/officeDocument/2006/relationships/image" Target="../media/image16.e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oleObject" Target="../embeddings/oleObject14.bin"/><Relationship Id="rId14" Type="http://schemas.openxmlformats.org/officeDocument/2006/relationships/image" Target="../media/image20.emf"/></Relationships>
</file>

<file path=ppt/slides/_rels/slide19.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emf"/><Relationship Id="rId5" Type="http://schemas.openxmlformats.org/officeDocument/2006/relationships/oleObject" Target="../embeddings/oleObject20.bin"/><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emf"/><Relationship Id="rId5" Type="http://schemas.openxmlformats.org/officeDocument/2006/relationships/oleObject" Target="../embeddings/oleObject23.bin"/><Relationship Id="rId4" Type="http://schemas.openxmlformats.org/officeDocument/2006/relationships/image" Target="../media/image26.emf"/></Relationships>
</file>

<file path=ppt/slides/_rels/slide21.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0.emf"/><Relationship Id="rId5" Type="http://schemas.openxmlformats.org/officeDocument/2006/relationships/oleObject" Target="../embeddings/oleObject26.bin"/><Relationship Id="rId4" Type="http://schemas.openxmlformats.org/officeDocument/2006/relationships/image" Target="../media/image29.emf"/></Relationships>
</file>

<file path=ppt/slides/_rels/slide22.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6.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3.e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5.emf"/><Relationship Id="rId4" Type="http://schemas.openxmlformats.org/officeDocument/2006/relationships/image" Target="../media/image32.emf"/><Relationship Id="rId9"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1.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8.e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6.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3.e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45.emf"/><Relationship Id="rId4" Type="http://schemas.openxmlformats.org/officeDocument/2006/relationships/image" Target="../media/image42.emf"/><Relationship Id="rId9" Type="http://schemas.openxmlformats.org/officeDocument/2006/relationships/oleObject" Target="../embeddings/oleObject41.bin"/></Relationships>
</file>

<file path=ppt/slides/_rels/slide29.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8.emf"/><Relationship Id="rId5" Type="http://schemas.openxmlformats.org/officeDocument/2006/relationships/oleObject" Target="../embeddings/oleObject44.bin"/><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oleObject" Target="../embeddings/oleObject4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2.emf"/><Relationship Id="rId5" Type="http://schemas.openxmlformats.org/officeDocument/2006/relationships/oleObject" Target="../embeddings/oleObject48.bin"/><Relationship Id="rId4" Type="http://schemas.openxmlformats.org/officeDocument/2006/relationships/image" Target="../media/image51.emf"/></Relationships>
</file>

<file path=ppt/slides/_rels/slide31.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58.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5.e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57.emf"/><Relationship Id="rId4" Type="http://schemas.openxmlformats.org/officeDocument/2006/relationships/image" Target="../media/image54.emf"/><Relationship Id="rId9" Type="http://schemas.openxmlformats.org/officeDocument/2006/relationships/oleObject" Target="../embeddings/oleObject53.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0.emf"/><Relationship Id="rId5" Type="http://schemas.openxmlformats.org/officeDocument/2006/relationships/oleObject" Target="../embeddings/oleObject56.bin"/><Relationship Id="rId4" Type="http://schemas.openxmlformats.org/officeDocument/2006/relationships/image" Target="../media/image59.emf"/></Relationships>
</file>

<file path=ppt/slides/_rels/slide33.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2.emf"/><Relationship Id="rId5" Type="http://schemas.openxmlformats.org/officeDocument/2006/relationships/oleObject" Target="../embeddings/oleObject58.bin"/><Relationship Id="rId10" Type="http://schemas.openxmlformats.org/officeDocument/2006/relationships/image" Target="../media/image64.emf"/><Relationship Id="rId4" Type="http://schemas.openxmlformats.org/officeDocument/2006/relationships/image" Target="../media/image61.emf"/><Relationship Id="rId9" Type="http://schemas.openxmlformats.org/officeDocument/2006/relationships/oleObject" Target="../embeddings/oleObject60.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6.emf"/><Relationship Id="rId5" Type="http://schemas.openxmlformats.org/officeDocument/2006/relationships/oleObject" Target="../embeddings/oleObject62.bin"/><Relationship Id="rId4" Type="http://schemas.openxmlformats.org/officeDocument/2006/relationships/image" Target="../media/image65.emf"/></Relationships>
</file>

<file path=ppt/slides/_rels/slide36.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9.emf"/><Relationship Id="rId5" Type="http://schemas.openxmlformats.org/officeDocument/2006/relationships/oleObject" Target="../embeddings/oleObject65.bin"/><Relationship Id="rId4" Type="http://schemas.openxmlformats.org/officeDocument/2006/relationships/image" Target="../media/image6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71.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3.emf"/><Relationship Id="rId5" Type="http://schemas.openxmlformats.org/officeDocument/2006/relationships/oleObject" Target="../embeddings/oleObject69.bin"/><Relationship Id="rId4" Type="http://schemas.openxmlformats.org/officeDocument/2006/relationships/image" Target="../media/image72.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75.emf"/><Relationship Id="rId5" Type="http://schemas.openxmlformats.org/officeDocument/2006/relationships/oleObject" Target="../embeddings/oleObject71.bin"/><Relationship Id="rId10" Type="http://schemas.openxmlformats.org/officeDocument/2006/relationships/image" Target="../media/image77.emf"/><Relationship Id="rId4" Type="http://schemas.openxmlformats.org/officeDocument/2006/relationships/image" Target="../media/image74.emf"/><Relationship Id="rId9" Type="http://schemas.openxmlformats.org/officeDocument/2006/relationships/oleObject" Target="../embeddings/oleObject73.bin"/></Relationships>
</file>

<file path=ppt/slides/_rels/slide41.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9.emf"/><Relationship Id="rId5" Type="http://schemas.openxmlformats.org/officeDocument/2006/relationships/oleObject" Target="../embeddings/oleObject75.bin"/><Relationship Id="rId4" Type="http://schemas.openxmlformats.org/officeDocument/2006/relationships/image" Target="../media/image78.emf"/></Relationships>
</file>

<file path=ppt/slides/_rels/slide42.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85.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82.e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84.emf"/><Relationship Id="rId4" Type="http://schemas.openxmlformats.org/officeDocument/2006/relationships/image" Target="../media/image81.emf"/><Relationship Id="rId9" Type="http://schemas.openxmlformats.org/officeDocument/2006/relationships/oleObject" Target="../embeddings/oleObject80.bin"/></Relationships>
</file>

<file path=ppt/slides/_rels/slide43.xml.rels><?xml version="1.0" encoding="UTF-8" standalone="yes"?>
<Relationships xmlns="http://schemas.openxmlformats.org/package/2006/relationships"><Relationship Id="rId8" Type="http://schemas.openxmlformats.org/officeDocument/2006/relationships/image" Target="../media/image88.emf"/><Relationship Id="rId13" Type="http://schemas.openxmlformats.org/officeDocument/2006/relationships/oleObject" Target="../embeddings/oleObject87.bin"/><Relationship Id="rId18" Type="http://schemas.openxmlformats.org/officeDocument/2006/relationships/image" Target="../media/image93.emf"/><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90.emf"/><Relationship Id="rId17" Type="http://schemas.openxmlformats.org/officeDocument/2006/relationships/oleObject" Target="../embeddings/oleObject89.bin"/><Relationship Id="rId2" Type="http://schemas.openxmlformats.org/officeDocument/2006/relationships/slideLayout" Target="../slideLayouts/slideLayout7.xml"/><Relationship Id="rId16" Type="http://schemas.openxmlformats.org/officeDocument/2006/relationships/image" Target="../media/image92.emf"/><Relationship Id="rId20" Type="http://schemas.openxmlformats.org/officeDocument/2006/relationships/image" Target="../media/image94.emf"/><Relationship Id="rId1" Type="http://schemas.openxmlformats.org/officeDocument/2006/relationships/vmlDrawing" Target="../drawings/vmlDrawing24.vml"/><Relationship Id="rId6" Type="http://schemas.openxmlformats.org/officeDocument/2006/relationships/image" Target="../media/image87.emf"/><Relationship Id="rId11" Type="http://schemas.openxmlformats.org/officeDocument/2006/relationships/oleObject" Target="../embeddings/oleObject86.bin"/><Relationship Id="rId5" Type="http://schemas.openxmlformats.org/officeDocument/2006/relationships/oleObject" Target="../embeddings/oleObject83.bin"/><Relationship Id="rId15" Type="http://schemas.openxmlformats.org/officeDocument/2006/relationships/oleObject" Target="../embeddings/oleObject88.bin"/><Relationship Id="rId10" Type="http://schemas.openxmlformats.org/officeDocument/2006/relationships/image" Target="../media/image89.emf"/><Relationship Id="rId19" Type="http://schemas.openxmlformats.org/officeDocument/2006/relationships/oleObject" Target="../embeddings/oleObject90.bin"/><Relationship Id="rId4" Type="http://schemas.openxmlformats.org/officeDocument/2006/relationships/image" Target="../media/image86.emf"/><Relationship Id="rId9" Type="http://schemas.openxmlformats.org/officeDocument/2006/relationships/oleObject" Target="../embeddings/oleObject85.bin"/><Relationship Id="rId14" Type="http://schemas.openxmlformats.org/officeDocument/2006/relationships/image" Target="../media/image91.emf"/></Relationships>
</file>

<file path=ppt/slides/_rels/slide44.x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6.emf"/><Relationship Id="rId5" Type="http://schemas.openxmlformats.org/officeDocument/2006/relationships/oleObject" Target="../embeddings/oleObject92.bin"/><Relationship Id="rId4" Type="http://schemas.openxmlformats.org/officeDocument/2006/relationships/image" Target="../media/image95.emf"/></Relationships>
</file>

<file path=ppt/slides/_rels/slide45.xml.rels><?xml version="1.0" encoding="UTF-8" standalone="yes"?>
<Relationships xmlns="http://schemas.openxmlformats.org/package/2006/relationships"><Relationship Id="rId8" Type="http://schemas.openxmlformats.org/officeDocument/2006/relationships/image" Target="../media/image100.emf"/><Relationship Id="rId13" Type="http://schemas.openxmlformats.org/officeDocument/2006/relationships/oleObject" Target="../embeddings/oleObject99.bin"/><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102.emf"/><Relationship Id="rId2" Type="http://schemas.openxmlformats.org/officeDocument/2006/relationships/slideLayout" Target="../slideLayouts/slideLayout7.xml"/><Relationship Id="rId16" Type="http://schemas.openxmlformats.org/officeDocument/2006/relationships/image" Target="../media/image104.emf"/><Relationship Id="rId1" Type="http://schemas.openxmlformats.org/officeDocument/2006/relationships/vmlDrawing" Target="../drawings/vmlDrawing26.vml"/><Relationship Id="rId6" Type="http://schemas.openxmlformats.org/officeDocument/2006/relationships/image" Target="../media/image99.emf"/><Relationship Id="rId11" Type="http://schemas.openxmlformats.org/officeDocument/2006/relationships/oleObject" Target="../embeddings/oleObject98.bin"/><Relationship Id="rId5" Type="http://schemas.openxmlformats.org/officeDocument/2006/relationships/oleObject" Target="../embeddings/oleObject95.bin"/><Relationship Id="rId15" Type="http://schemas.openxmlformats.org/officeDocument/2006/relationships/oleObject" Target="../embeddings/oleObject100.bin"/><Relationship Id="rId10" Type="http://schemas.openxmlformats.org/officeDocument/2006/relationships/image" Target="../media/image101.emf"/><Relationship Id="rId4" Type="http://schemas.openxmlformats.org/officeDocument/2006/relationships/image" Target="../media/image98.emf"/><Relationship Id="rId9" Type="http://schemas.openxmlformats.org/officeDocument/2006/relationships/oleObject" Target="../embeddings/oleObject97.bin"/><Relationship Id="rId14" Type="http://schemas.openxmlformats.org/officeDocument/2006/relationships/image" Target="../media/image103.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105.emf"/></Relationships>
</file>

<file path=ppt/slides/_rels/slide47.xml.rels><?xml version="1.0" encoding="UTF-8" standalone="yes"?>
<Relationships xmlns="http://schemas.openxmlformats.org/package/2006/relationships"><Relationship Id="rId8" Type="http://schemas.openxmlformats.org/officeDocument/2006/relationships/image" Target="../media/image108.e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07.emf"/><Relationship Id="rId5" Type="http://schemas.openxmlformats.org/officeDocument/2006/relationships/oleObject" Target="../embeddings/oleObject103.bin"/><Relationship Id="rId4" Type="http://schemas.openxmlformats.org/officeDocument/2006/relationships/image" Target="../media/image106.emf"/></Relationships>
</file>

<file path=ppt/slides/_rels/slide48.xml.rels><?xml version="1.0" encoding="UTF-8" standalone="yes"?>
<Relationships xmlns="http://schemas.openxmlformats.org/package/2006/relationships"><Relationship Id="rId8" Type="http://schemas.openxmlformats.org/officeDocument/2006/relationships/image" Target="../media/image111.e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10.emf"/><Relationship Id="rId5" Type="http://schemas.openxmlformats.org/officeDocument/2006/relationships/oleObject" Target="../embeddings/oleObject106.bin"/><Relationship Id="rId10" Type="http://schemas.openxmlformats.org/officeDocument/2006/relationships/image" Target="../media/image112.emf"/><Relationship Id="rId4" Type="http://schemas.openxmlformats.org/officeDocument/2006/relationships/image" Target="../media/image109.emf"/><Relationship Id="rId9" Type="http://schemas.openxmlformats.org/officeDocument/2006/relationships/oleObject" Target="../embeddings/oleObject108.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1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15.emf"/><Relationship Id="rId5" Type="http://schemas.openxmlformats.org/officeDocument/2006/relationships/oleObject" Target="../embeddings/oleObject111.bin"/><Relationship Id="rId4" Type="http://schemas.openxmlformats.org/officeDocument/2006/relationships/image" Target="../media/image114.emf"/></Relationships>
</file>

<file path=ppt/slides/_rels/slide52.x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17.emf"/><Relationship Id="rId5" Type="http://schemas.openxmlformats.org/officeDocument/2006/relationships/oleObject" Target="../embeddings/oleObject113.bin"/><Relationship Id="rId10" Type="http://schemas.openxmlformats.org/officeDocument/2006/relationships/image" Target="../media/image119.emf"/><Relationship Id="rId4" Type="http://schemas.openxmlformats.org/officeDocument/2006/relationships/image" Target="../media/image116.emf"/><Relationship Id="rId9" Type="http://schemas.openxmlformats.org/officeDocument/2006/relationships/oleObject" Target="../embeddings/oleObject11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p>
            <a:fld id="{848B48C6-C466-4EDB-99AE-439D427A0E72}" type="slidenum">
              <a:rPr lang="en-US" altLang="zh-CN"/>
              <a:pPr/>
              <a:t>1</a:t>
            </a:fld>
            <a:endParaRPr lang="en-US" altLang="zh-CN"/>
          </a:p>
        </p:txBody>
      </p:sp>
      <p:sp>
        <p:nvSpPr>
          <p:cNvPr id="799748" name="Text Box 4"/>
          <p:cNvSpPr txBox="1">
            <a:spLocks noChangeArrowheads="1"/>
          </p:cNvSpPr>
          <p:nvPr/>
        </p:nvSpPr>
        <p:spPr bwMode="auto">
          <a:xfrm>
            <a:off x="1974850" y="407988"/>
            <a:ext cx="5372100" cy="1311275"/>
          </a:xfrm>
          <a:prstGeom prst="rect">
            <a:avLst/>
          </a:prstGeom>
          <a:noFill/>
          <a:ln w="9525">
            <a:noFill/>
            <a:miter lim="800000"/>
            <a:headEnd/>
            <a:tailEnd/>
          </a:ln>
        </p:spPr>
        <p:txBody>
          <a:bodyPr>
            <a:spAutoFit/>
          </a:bodyPr>
          <a:lstStyle/>
          <a:p>
            <a:r>
              <a:rPr lang="zh-CN" altLang="en-US" sz="8000" b="1" i="0">
                <a:solidFill>
                  <a:srgbClr val="FFFF00"/>
                </a:solidFill>
                <a:latin typeface="隶书" pitchFamily="49" charset="-122"/>
                <a:ea typeface="隶书" pitchFamily="49" charset="-122"/>
              </a:rPr>
              <a:t>本学期内容</a:t>
            </a:r>
            <a:endParaRPr lang="zh-CN" altLang="en-US" sz="4800" b="1" i="0">
              <a:solidFill>
                <a:srgbClr val="00FF00"/>
              </a:solidFill>
              <a:latin typeface="隶书" pitchFamily="49" charset="-122"/>
              <a:ea typeface="隶书" pitchFamily="49" charset="-122"/>
            </a:endParaRPr>
          </a:p>
        </p:txBody>
      </p:sp>
      <p:sp>
        <p:nvSpPr>
          <p:cNvPr id="799749" name="Text Box 5"/>
          <p:cNvSpPr txBox="1">
            <a:spLocks noChangeArrowheads="1"/>
          </p:cNvSpPr>
          <p:nvPr/>
        </p:nvSpPr>
        <p:spPr bwMode="auto">
          <a:xfrm>
            <a:off x="2616200" y="1701800"/>
            <a:ext cx="3863975" cy="1311275"/>
          </a:xfrm>
          <a:prstGeom prst="rect">
            <a:avLst/>
          </a:prstGeom>
          <a:noFill/>
          <a:ln w="9525">
            <a:noFill/>
            <a:miter lim="800000"/>
            <a:headEnd/>
            <a:tailEnd/>
          </a:ln>
        </p:spPr>
        <p:txBody>
          <a:bodyPr>
            <a:spAutoFit/>
          </a:bodyPr>
          <a:lstStyle/>
          <a:p>
            <a:r>
              <a:rPr lang="zh-CN" altLang="en-US" sz="8000" b="1" i="0">
                <a:solidFill>
                  <a:srgbClr val="FFFF00"/>
                </a:solidFill>
                <a:latin typeface="隶书" pitchFamily="49" charset="-122"/>
                <a:ea typeface="隶书" pitchFamily="49" charset="-122"/>
              </a:rPr>
              <a:t>热  </a:t>
            </a:r>
            <a:r>
              <a:rPr lang="zh-CN" altLang="en-US" sz="8000" b="1" i="0" smtClean="0">
                <a:solidFill>
                  <a:srgbClr val="FFFF00"/>
                </a:solidFill>
                <a:latin typeface="隶书" pitchFamily="49" charset="-122"/>
                <a:ea typeface="隶书" pitchFamily="49" charset="-122"/>
              </a:rPr>
              <a:t>学 </a:t>
            </a:r>
            <a:endParaRPr lang="zh-CN" altLang="en-US" sz="4800" b="1" i="0">
              <a:solidFill>
                <a:srgbClr val="00FF00"/>
              </a:solidFill>
              <a:latin typeface="隶书" pitchFamily="49" charset="-122"/>
              <a:ea typeface="隶书" pitchFamily="49" charset="-122"/>
            </a:endParaRPr>
          </a:p>
        </p:txBody>
      </p:sp>
      <p:sp>
        <p:nvSpPr>
          <p:cNvPr id="799750" name="Text Box 6"/>
          <p:cNvSpPr txBox="1">
            <a:spLocks noChangeArrowheads="1"/>
          </p:cNvSpPr>
          <p:nvPr/>
        </p:nvSpPr>
        <p:spPr bwMode="auto">
          <a:xfrm>
            <a:off x="2706688" y="3089275"/>
            <a:ext cx="4946650" cy="1311275"/>
          </a:xfrm>
          <a:prstGeom prst="rect">
            <a:avLst/>
          </a:prstGeom>
          <a:noFill/>
          <a:ln w="9525">
            <a:noFill/>
            <a:miter lim="800000"/>
            <a:headEnd/>
            <a:tailEnd/>
          </a:ln>
        </p:spPr>
        <p:txBody>
          <a:bodyPr>
            <a:spAutoFit/>
          </a:bodyPr>
          <a:lstStyle/>
          <a:p>
            <a:r>
              <a:rPr lang="zh-CN" altLang="en-US" sz="8000" b="1" i="0">
                <a:solidFill>
                  <a:srgbClr val="FFFF00"/>
                </a:solidFill>
                <a:latin typeface="隶书" pitchFamily="49" charset="-122"/>
                <a:ea typeface="隶书" pitchFamily="49" charset="-122"/>
              </a:rPr>
              <a:t>电磁学</a:t>
            </a:r>
            <a:endParaRPr lang="zh-CN" altLang="en-US" sz="4800" b="1" i="0">
              <a:solidFill>
                <a:srgbClr val="00FF00"/>
              </a:solidFill>
              <a:latin typeface="隶书" pitchFamily="49" charset="-122"/>
              <a:ea typeface="隶书" pitchFamily="49" charset="-122"/>
            </a:endParaRPr>
          </a:p>
        </p:txBody>
      </p:sp>
      <p:sp>
        <p:nvSpPr>
          <p:cNvPr id="799751" name="Text Box 7"/>
          <p:cNvSpPr txBox="1">
            <a:spLocks noChangeArrowheads="1"/>
          </p:cNvSpPr>
          <p:nvPr/>
        </p:nvSpPr>
        <p:spPr bwMode="auto">
          <a:xfrm>
            <a:off x="2449513" y="4687888"/>
            <a:ext cx="5662612" cy="1311275"/>
          </a:xfrm>
          <a:prstGeom prst="rect">
            <a:avLst/>
          </a:prstGeom>
          <a:noFill/>
          <a:ln w="9525">
            <a:noFill/>
            <a:miter lim="800000"/>
            <a:headEnd/>
            <a:tailEnd/>
          </a:ln>
        </p:spPr>
        <p:txBody>
          <a:bodyPr>
            <a:spAutoFit/>
          </a:bodyPr>
          <a:lstStyle/>
          <a:p>
            <a:r>
              <a:rPr lang="zh-CN" altLang="en-US" sz="8000" b="1" i="0">
                <a:solidFill>
                  <a:srgbClr val="FFFF00"/>
                </a:solidFill>
                <a:latin typeface="隶书" pitchFamily="49" charset="-122"/>
                <a:ea typeface="隶书" pitchFamily="49" charset="-122"/>
              </a:rPr>
              <a:t>近代物理</a:t>
            </a:r>
            <a:endParaRPr lang="zh-CN" altLang="en-US" sz="4800" b="1" i="0">
              <a:solidFill>
                <a:srgbClr val="00FF00"/>
              </a:solidFill>
              <a:latin typeface="隶书" pitchFamily="49" charset="-122"/>
              <a:ea typeface="隶书" pitchFamily="49"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9748"/>
                                        </p:tgtEl>
                                        <p:attrNameLst>
                                          <p:attrName>style.visibility</p:attrName>
                                        </p:attrNameLst>
                                      </p:cBhvr>
                                      <p:to>
                                        <p:strVal val="visible"/>
                                      </p:to>
                                    </p:set>
                                    <p:animEffect transition="in" filter="blinds(horizontal)">
                                      <p:cBhvr>
                                        <p:cTn id="7" dur="500"/>
                                        <p:tgtEl>
                                          <p:spTgt spid="7997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9749"/>
                                        </p:tgtEl>
                                        <p:attrNameLst>
                                          <p:attrName>style.visibility</p:attrName>
                                        </p:attrNameLst>
                                      </p:cBhvr>
                                      <p:to>
                                        <p:strVal val="visible"/>
                                      </p:to>
                                    </p:set>
                                    <p:animEffect transition="in" filter="blinds(horizontal)">
                                      <p:cBhvr>
                                        <p:cTn id="12" dur="500"/>
                                        <p:tgtEl>
                                          <p:spTgt spid="7997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9750"/>
                                        </p:tgtEl>
                                        <p:attrNameLst>
                                          <p:attrName>style.visibility</p:attrName>
                                        </p:attrNameLst>
                                      </p:cBhvr>
                                      <p:to>
                                        <p:strVal val="visible"/>
                                      </p:to>
                                    </p:set>
                                    <p:animEffect transition="in" filter="blinds(horizontal)">
                                      <p:cBhvr>
                                        <p:cTn id="17" dur="500"/>
                                        <p:tgtEl>
                                          <p:spTgt spid="7997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9751"/>
                                        </p:tgtEl>
                                        <p:attrNameLst>
                                          <p:attrName>style.visibility</p:attrName>
                                        </p:attrNameLst>
                                      </p:cBhvr>
                                      <p:to>
                                        <p:strVal val="visible"/>
                                      </p:to>
                                    </p:set>
                                    <p:animEffect transition="in" filter="blinds(horizontal)">
                                      <p:cBhvr>
                                        <p:cTn id="22" dur="500"/>
                                        <p:tgtEl>
                                          <p:spTgt spid="799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8" grpId="0" autoUpdateAnimBg="0"/>
      <p:bldP spid="799749" grpId="0" autoUpdateAnimBg="0"/>
      <p:bldP spid="799750" grpId="0" autoUpdateAnimBg="0"/>
      <p:bldP spid="79975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3"/>
          <p:cNvSpPr>
            <a:spLocks noGrp="1"/>
          </p:cNvSpPr>
          <p:nvPr>
            <p:ph type="sldNum" sz="quarter" idx="12"/>
          </p:nvPr>
        </p:nvSpPr>
        <p:spPr>
          <a:noFill/>
        </p:spPr>
        <p:txBody>
          <a:bodyPr/>
          <a:lstStyle/>
          <a:p>
            <a:fld id="{096CB411-821A-49DB-932E-094859983746}" type="slidenum">
              <a:rPr lang="en-US" altLang="zh-CN"/>
              <a:pPr/>
              <a:t>10</a:t>
            </a:fld>
            <a:endParaRPr lang="en-US" altLang="zh-CN"/>
          </a:p>
        </p:txBody>
      </p:sp>
      <p:sp>
        <p:nvSpPr>
          <p:cNvPr id="669698" name="Text Box 2"/>
          <p:cNvSpPr txBox="1">
            <a:spLocks noChangeArrowheads="1"/>
          </p:cNvSpPr>
          <p:nvPr/>
        </p:nvSpPr>
        <p:spPr bwMode="auto">
          <a:xfrm>
            <a:off x="371475" y="542925"/>
            <a:ext cx="8377238" cy="946150"/>
          </a:xfrm>
          <a:prstGeom prst="rect">
            <a:avLst/>
          </a:prstGeom>
          <a:noFill/>
          <a:ln w="9525">
            <a:noFill/>
            <a:miter lim="800000"/>
            <a:headEnd/>
            <a:tailEnd/>
          </a:ln>
        </p:spPr>
        <p:txBody>
          <a:bodyPr>
            <a:spAutoFit/>
          </a:bodyPr>
          <a:lstStyle/>
          <a:p>
            <a:r>
              <a:rPr lang="en-US" altLang="zh-CN" sz="2800" b="1" i="0">
                <a:solidFill>
                  <a:srgbClr val="00FF00"/>
                </a:solidFill>
              </a:rPr>
              <a:t>       </a:t>
            </a:r>
            <a:r>
              <a:rPr lang="zh-CN" altLang="en-US" sz="2800" b="1" i="0">
                <a:solidFill>
                  <a:srgbClr val="00FF00"/>
                </a:solidFill>
              </a:rPr>
              <a:t>例题</a:t>
            </a:r>
            <a:r>
              <a:rPr lang="en-US" altLang="zh-CN" sz="2800" b="1" i="0">
                <a:solidFill>
                  <a:srgbClr val="00FF00"/>
                </a:solidFill>
              </a:rPr>
              <a:t>12-1  </a:t>
            </a:r>
            <a:r>
              <a:rPr lang="zh-CN" altLang="en-US" sz="2800" b="1" i="0">
                <a:solidFill>
                  <a:srgbClr val="FFFFFF"/>
                </a:solidFill>
              </a:rPr>
              <a:t>估算在标准状态下，每立方厘米的空气中有多少个气体分子。</a:t>
            </a:r>
            <a:r>
              <a:rPr lang="zh-CN" altLang="en-US" sz="2800" b="1" i="0">
                <a:solidFill>
                  <a:srgbClr val="00FF00"/>
                </a:solidFill>
              </a:rPr>
              <a:t> </a:t>
            </a:r>
            <a:endParaRPr lang="zh-CN" altLang="en-US">
              <a:solidFill>
                <a:srgbClr val="00FF00"/>
              </a:solidFill>
            </a:endParaRPr>
          </a:p>
        </p:txBody>
      </p:sp>
      <p:sp>
        <p:nvSpPr>
          <p:cNvPr id="669699" name="Text Box 3"/>
          <p:cNvSpPr txBox="1">
            <a:spLocks noChangeArrowheads="1"/>
          </p:cNvSpPr>
          <p:nvPr/>
        </p:nvSpPr>
        <p:spPr bwMode="auto">
          <a:xfrm>
            <a:off x="339725" y="1565275"/>
            <a:ext cx="8056563" cy="1009650"/>
          </a:xfrm>
          <a:prstGeom prst="rect">
            <a:avLst/>
          </a:prstGeom>
          <a:noFill/>
          <a:ln w="9525">
            <a:noFill/>
            <a:miter lim="800000"/>
            <a:headEnd/>
            <a:tailEnd/>
          </a:ln>
        </p:spPr>
        <p:txBody>
          <a:bodyPr>
            <a:spAutoFit/>
          </a:bodyPr>
          <a:lstStyle/>
          <a:p>
            <a:r>
              <a:rPr lang="en-US" altLang="zh-CN" sz="2800" b="1" i="0">
                <a:solidFill>
                  <a:srgbClr val="00FF00"/>
                </a:solidFill>
              </a:rPr>
              <a:t>       </a:t>
            </a:r>
            <a:r>
              <a:rPr lang="zh-CN" altLang="en-US" sz="2800" b="1" i="0">
                <a:solidFill>
                  <a:srgbClr val="00FF00"/>
                </a:solidFill>
              </a:rPr>
              <a:t>解</a:t>
            </a:r>
            <a:r>
              <a:rPr lang="zh-CN" altLang="en-US" sz="2800" b="1" i="0">
                <a:solidFill>
                  <a:srgbClr val="FFFFFF"/>
                </a:solidFill>
              </a:rPr>
              <a:t>  由公式： </a:t>
            </a:r>
            <a:r>
              <a:rPr lang="en-US" altLang="zh-CN" sz="2800" b="1">
                <a:solidFill>
                  <a:srgbClr val="FFFFFF"/>
                </a:solidFill>
              </a:rPr>
              <a:t>p </a:t>
            </a:r>
            <a:r>
              <a:rPr lang="en-US" altLang="zh-CN" sz="2800" b="1" i="0">
                <a:solidFill>
                  <a:srgbClr val="FFFFFF"/>
                </a:solidFill>
              </a:rPr>
              <a:t>=</a:t>
            </a:r>
            <a:r>
              <a:rPr lang="en-US" altLang="zh-CN" sz="2800" b="1">
                <a:solidFill>
                  <a:srgbClr val="FFFFFF"/>
                </a:solidFill>
              </a:rPr>
              <a:t>nkT</a:t>
            </a:r>
            <a:r>
              <a:rPr lang="en-US" altLang="zh-CN" sz="2800" b="1" i="0">
                <a:solidFill>
                  <a:srgbClr val="FFFFFF"/>
                </a:solidFill>
              </a:rPr>
              <a:t> </a:t>
            </a:r>
            <a:r>
              <a:rPr lang="zh-CN" altLang="en-US" sz="2800" b="1" i="0">
                <a:solidFill>
                  <a:srgbClr val="FFFFFF"/>
                </a:solidFill>
              </a:rPr>
              <a:t>，</a:t>
            </a:r>
          </a:p>
          <a:p>
            <a:pPr>
              <a:spcBef>
                <a:spcPct val="15000"/>
              </a:spcBef>
            </a:pPr>
            <a:r>
              <a:rPr lang="zh-CN" altLang="en-US" sz="2800" b="1" i="0">
                <a:solidFill>
                  <a:srgbClr val="FFFFFF"/>
                </a:solidFill>
              </a:rPr>
              <a:t>       标准状态</a:t>
            </a:r>
            <a:r>
              <a:rPr lang="en-US" altLang="zh-CN" sz="2800" b="1" i="0">
                <a:solidFill>
                  <a:srgbClr val="FFFFFF"/>
                </a:solidFill>
              </a:rPr>
              <a:t>: </a:t>
            </a:r>
            <a:r>
              <a:rPr lang="en-US" altLang="zh-CN" sz="2800" b="1">
                <a:solidFill>
                  <a:srgbClr val="FFFFFF"/>
                </a:solidFill>
              </a:rPr>
              <a:t>p </a:t>
            </a:r>
            <a:r>
              <a:rPr lang="en-US" altLang="zh-CN" sz="2800" b="1" i="0">
                <a:solidFill>
                  <a:srgbClr val="FFFFFF"/>
                </a:solidFill>
              </a:rPr>
              <a:t>=1atm=1.013×10</a:t>
            </a:r>
            <a:r>
              <a:rPr lang="en-US" altLang="zh-CN" sz="2800" b="1" i="0" baseline="30000">
                <a:solidFill>
                  <a:srgbClr val="FFFFFF"/>
                </a:solidFill>
              </a:rPr>
              <a:t>5</a:t>
            </a:r>
            <a:r>
              <a:rPr lang="en-US" altLang="zh-CN" sz="2800" b="1" i="0">
                <a:solidFill>
                  <a:srgbClr val="FFFFFF"/>
                </a:solidFill>
              </a:rPr>
              <a:t>Pa , </a:t>
            </a:r>
            <a:r>
              <a:rPr lang="en-US" altLang="zh-CN" sz="2800" b="1">
                <a:solidFill>
                  <a:srgbClr val="FFFFFF"/>
                </a:solidFill>
              </a:rPr>
              <a:t>T</a:t>
            </a:r>
            <a:r>
              <a:rPr lang="en-US" altLang="zh-CN" sz="2800" b="1" i="0">
                <a:solidFill>
                  <a:srgbClr val="FFFFFF"/>
                </a:solidFill>
              </a:rPr>
              <a:t>=273 K</a:t>
            </a:r>
          </a:p>
        </p:txBody>
      </p:sp>
      <p:graphicFrame>
        <p:nvGraphicFramePr>
          <p:cNvPr id="669700" name="Object 4"/>
          <p:cNvGraphicFramePr>
            <a:graphicFrameLocks noChangeAspect="1"/>
          </p:cNvGraphicFramePr>
          <p:nvPr/>
        </p:nvGraphicFramePr>
        <p:xfrm>
          <a:off x="1085850" y="2584450"/>
          <a:ext cx="1758950" cy="1104900"/>
        </p:xfrm>
        <a:graphic>
          <a:graphicData uri="http://schemas.openxmlformats.org/presentationml/2006/ole">
            <mc:AlternateContent xmlns:mc="http://schemas.openxmlformats.org/markup-compatibility/2006">
              <mc:Choice xmlns:v="urn:schemas-microsoft-com:vml" Requires="v">
                <p:oleObj spid="_x0000_s2056" name="公式" r:id="rId3" imgW="583920" imgH="368280" progId="Equation.3">
                  <p:embed/>
                </p:oleObj>
              </mc:Choice>
              <mc:Fallback>
                <p:oleObj name="公式" r:id="rId3" imgW="583920" imgH="3682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2584450"/>
                        <a:ext cx="1758950"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9701" name="Text Box 5"/>
          <p:cNvSpPr txBox="1">
            <a:spLocks noChangeArrowheads="1"/>
          </p:cNvSpPr>
          <p:nvPr/>
        </p:nvSpPr>
        <p:spPr bwMode="auto">
          <a:xfrm>
            <a:off x="2786063" y="2905125"/>
            <a:ext cx="3441700" cy="1160463"/>
          </a:xfrm>
          <a:prstGeom prst="rect">
            <a:avLst/>
          </a:prstGeom>
          <a:noFill/>
          <a:ln w="9525">
            <a:noFill/>
            <a:miter lim="800000"/>
            <a:headEnd/>
            <a:tailEnd/>
          </a:ln>
        </p:spPr>
        <p:txBody>
          <a:bodyPr>
            <a:spAutoFit/>
          </a:bodyPr>
          <a:lstStyle/>
          <a:p>
            <a:r>
              <a:rPr lang="en-US" altLang="zh-CN" sz="2800" b="1">
                <a:solidFill>
                  <a:srgbClr val="FFFFFF"/>
                </a:solidFill>
              </a:rPr>
              <a:t>=</a:t>
            </a:r>
            <a:r>
              <a:rPr lang="en-US" altLang="zh-CN" sz="2800" b="1" i="0">
                <a:solidFill>
                  <a:srgbClr val="FFFFFF"/>
                </a:solidFill>
              </a:rPr>
              <a:t>2.7×10</a:t>
            </a:r>
            <a:r>
              <a:rPr lang="en-US" altLang="zh-CN" sz="2800" b="1" i="0" baseline="30000">
                <a:solidFill>
                  <a:srgbClr val="FFFFFF"/>
                </a:solidFill>
              </a:rPr>
              <a:t>25</a:t>
            </a:r>
            <a:r>
              <a:rPr lang="en-US" altLang="zh-CN" sz="2800" b="1" i="0">
                <a:solidFill>
                  <a:srgbClr val="FFFFFF"/>
                </a:solidFill>
              </a:rPr>
              <a:t>(</a:t>
            </a:r>
            <a:r>
              <a:rPr lang="zh-CN" altLang="en-US" sz="2800" b="1" i="0">
                <a:solidFill>
                  <a:srgbClr val="FFFFFF"/>
                </a:solidFill>
              </a:rPr>
              <a:t>个</a:t>
            </a:r>
            <a:r>
              <a:rPr lang="en-US" altLang="zh-CN" sz="2800" b="1" i="0">
                <a:solidFill>
                  <a:srgbClr val="FFFFFF"/>
                </a:solidFill>
              </a:rPr>
              <a:t>/m</a:t>
            </a:r>
            <a:r>
              <a:rPr lang="en-US" altLang="zh-CN" sz="2800" b="1" i="0" baseline="30000">
                <a:solidFill>
                  <a:srgbClr val="FFFFFF"/>
                </a:solidFill>
              </a:rPr>
              <a:t>3</a:t>
            </a:r>
            <a:r>
              <a:rPr lang="en-US" altLang="zh-CN" sz="2800" b="1" i="0">
                <a:solidFill>
                  <a:srgbClr val="FFFFFF"/>
                </a:solidFill>
              </a:rPr>
              <a:t>) </a:t>
            </a:r>
          </a:p>
          <a:p>
            <a:r>
              <a:rPr lang="en-US" altLang="zh-CN" sz="2800" b="1">
                <a:solidFill>
                  <a:srgbClr val="FFFFFF"/>
                </a:solidFill>
              </a:rPr>
              <a:t>=</a:t>
            </a:r>
            <a:r>
              <a:rPr lang="en-US" altLang="zh-CN" sz="2800" b="1" i="0">
                <a:solidFill>
                  <a:srgbClr val="FFFFFF"/>
                </a:solidFill>
              </a:rPr>
              <a:t>2.7×10</a:t>
            </a:r>
            <a:r>
              <a:rPr lang="en-US" altLang="zh-CN" sz="2800" b="1" i="0" baseline="30000">
                <a:solidFill>
                  <a:srgbClr val="FFFFFF"/>
                </a:solidFill>
              </a:rPr>
              <a:t>19</a:t>
            </a:r>
            <a:r>
              <a:rPr lang="en-US" altLang="zh-CN" sz="2800" b="1" i="0">
                <a:solidFill>
                  <a:srgbClr val="FFFFFF"/>
                </a:solidFill>
              </a:rPr>
              <a:t>(</a:t>
            </a:r>
            <a:r>
              <a:rPr lang="zh-CN" altLang="en-US" sz="2800" b="1" i="0">
                <a:solidFill>
                  <a:srgbClr val="FFFFFF"/>
                </a:solidFill>
              </a:rPr>
              <a:t>个</a:t>
            </a:r>
            <a:r>
              <a:rPr lang="en-US" altLang="zh-CN" sz="2800" b="1" i="0">
                <a:solidFill>
                  <a:srgbClr val="FFFFFF"/>
                </a:solidFill>
              </a:rPr>
              <a:t>/cm</a:t>
            </a:r>
            <a:r>
              <a:rPr lang="en-US" altLang="zh-CN" sz="2800" b="1" i="0" baseline="30000">
                <a:solidFill>
                  <a:srgbClr val="FFFFFF"/>
                </a:solidFill>
              </a:rPr>
              <a:t>3</a:t>
            </a:r>
            <a:r>
              <a:rPr lang="en-US" altLang="zh-CN" sz="2800" b="1" i="0">
                <a:solidFill>
                  <a:srgbClr val="FFFFFF"/>
                </a:solidFill>
              </a:rPr>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9698"/>
                                        </p:tgtEl>
                                        <p:attrNameLst>
                                          <p:attrName>style.visibility</p:attrName>
                                        </p:attrNameLst>
                                      </p:cBhvr>
                                      <p:to>
                                        <p:strVal val="visible"/>
                                      </p:to>
                                    </p:set>
                                    <p:animEffect transition="in" filter="blinds(horizontal)">
                                      <p:cBhvr>
                                        <p:cTn id="7" dur="500"/>
                                        <p:tgtEl>
                                          <p:spTgt spid="6696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9699">
                                            <p:txEl>
                                              <p:pRg st="0" end="0"/>
                                            </p:txEl>
                                          </p:spTgt>
                                        </p:tgtEl>
                                        <p:attrNameLst>
                                          <p:attrName>style.visibility</p:attrName>
                                        </p:attrNameLst>
                                      </p:cBhvr>
                                      <p:to>
                                        <p:strVal val="visible"/>
                                      </p:to>
                                    </p:set>
                                    <p:animEffect transition="in" filter="wipe(left)">
                                      <p:cBhvr>
                                        <p:cTn id="12" dur="500"/>
                                        <p:tgtEl>
                                          <p:spTgt spid="6696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9699">
                                            <p:txEl>
                                              <p:pRg st="1" end="1"/>
                                            </p:txEl>
                                          </p:spTgt>
                                        </p:tgtEl>
                                        <p:attrNameLst>
                                          <p:attrName>style.visibility</p:attrName>
                                        </p:attrNameLst>
                                      </p:cBhvr>
                                      <p:to>
                                        <p:strVal val="visible"/>
                                      </p:to>
                                    </p:set>
                                    <p:animEffect transition="in" filter="wipe(left)">
                                      <p:cBhvr>
                                        <p:cTn id="17" dur="500"/>
                                        <p:tgtEl>
                                          <p:spTgt spid="6696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669700"/>
                                        </p:tgtEl>
                                        <p:attrNameLst>
                                          <p:attrName>style.visibility</p:attrName>
                                        </p:attrNameLst>
                                      </p:cBhvr>
                                      <p:to>
                                        <p:strVal val="visible"/>
                                      </p:to>
                                    </p:set>
                                    <p:anim calcmode="lin" valueType="num">
                                      <p:cBhvr additive="base">
                                        <p:cTn id="22" dur="500" fill="hold"/>
                                        <p:tgtEl>
                                          <p:spTgt spid="669700"/>
                                        </p:tgtEl>
                                        <p:attrNameLst>
                                          <p:attrName>ppt_x</p:attrName>
                                        </p:attrNameLst>
                                      </p:cBhvr>
                                      <p:tavLst>
                                        <p:tav tm="0">
                                          <p:val>
                                            <p:strVal val="0-#ppt_w/2"/>
                                          </p:val>
                                        </p:tav>
                                        <p:tav tm="100000">
                                          <p:val>
                                            <p:strVal val="#ppt_x"/>
                                          </p:val>
                                        </p:tav>
                                      </p:tavLst>
                                    </p:anim>
                                    <p:anim calcmode="lin" valueType="num">
                                      <p:cBhvr additive="base">
                                        <p:cTn id="23" dur="500" fill="hold"/>
                                        <p:tgtEl>
                                          <p:spTgt spid="66970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69701">
                                            <p:txEl>
                                              <p:pRg st="0" end="0"/>
                                            </p:txEl>
                                          </p:spTgt>
                                        </p:tgtEl>
                                        <p:attrNameLst>
                                          <p:attrName>style.visibility</p:attrName>
                                        </p:attrNameLst>
                                      </p:cBhvr>
                                      <p:to>
                                        <p:strVal val="visible"/>
                                      </p:to>
                                    </p:set>
                                    <p:animEffect transition="in" filter="wipe(left)">
                                      <p:cBhvr>
                                        <p:cTn id="28" dur="500"/>
                                        <p:tgtEl>
                                          <p:spTgt spid="66970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9701">
                                            <p:txEl>
                                              <p:pRg st="1" end="1"/>
                                            </p:txEl>
                                          </p:spTgt>
                                        </p:tgtEl>
                                        <p:attrNameLst>
                                          <p:attrName>style.visibility</p:attrName>
                                        </p:attrNameLst>
                                      </p:cBhvr>
                                      <p:to>
                                        <p:strVal val="visible"/>
                                      </p:to>
                                    </p:set>
                                    <p:animEffect transition="in" filter="wipe(left)">
                                      <p:cBhvr>
                                        <p:cTn id="33" dur="500"/>
                                        <p:tgtEl>
                                          <p:spTgt spid="6697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698" grpId="0"/>
      <p:bldP spid="669699" grpId="0" build="p" autoUpdateAnimBg="0"/>
      <p:bldP spid="66970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灯片编号占位符 3"/>
          <p:cNvSpPr>
            <a:spLocks noGrp="1"/>
          </p:cNvSpPr>
          <p:nvPr>
            <p:ph type="sldNum" sz="quarter" idx="12"/>
          </p:nvPr>
        </p:nvSpPr>
        <p:spPr>
          <a:noFill/>
        </p:spPr>
        <p:txBody>
          <a:bodyPr/>
          <a:lstStyle/>
          <a:p>
            <a:fld id="{F22522E2-DC2C-4A4A-A3A4-5E531F00C435}" type="slidenum">
              <a:rPr lang="en-US" altLang="zh-CN"/>
              <a:pPr/>
              <a:t>11</a:t>
            </a:fld>
            <a:endParaRPr lang="en-US" altLang="zh-CN"/>
          </a:p>
        </p:txBody>
      </p:sp>
      <p:sp>
        <p:nvSpPr>
          <p:cNvPr id="671746" name="Text Box 2"/>
          <p:cNvSpPr txBox="1">
            <a:spLocks noChangeArrowheads="1"/>
          </p:cNvSpPr>
          <p:nvPr/>
        </p:nvSpPr>
        <p:spPr bwMode="auto">
          <a:xfrm>
            <a:off x="371475" y="161925"/>
            <a:ext cx="8377238" cy="1800225"/>
          </a:xfrm>
          <a:prstGeom prst="rect">
            <a:avLst/>
          </a:prstGeom>
          <a:noFill/>
          <a:ln w="9525">
            <a:noFill/>
            <a:miter lim="800000"/>
            <a:headEnd/>
            <a:tailEnd/>
          </a:ln>
        </p:spPr>
        <p:txBody>
          <a:bodyPr>
            <a:spAutoFit/>
          </a:bodyPr>
          <a:lstStyle/>
          <a:p>
            <a:r>
              <a:rPr lang="en-US" altLang="zh-CN" sz="2800" b="1" i="0">
                <a:solidFill>
                  <a:srgbClr val="00FF00"/>
                </a:solidFill>
              </a:rPr>
              <a:t>       </a:t>
            </a:r>
            <a:r>
              <a:rPr lang="zh-CN" altLang="en-US" sz="2800" b="1" i="0">
                <a:solidFill>
                  <a:srgbClr val="00FF00"/>
                </a:solidFill>
              </a:rPr>
              <a:t>例题</a:t>
            </a:r>
            <a:r>
              <a:rPr lang="en-US" altLang="zh-CN" sz="2800" b="1" i="0">
                <a:solidFill>
                  <a:srgbClr val="00FF00"/>
                </a:solidFill>
              </a:rPr>
              <a:t>12-2   </a:t>
            </a:r>
            <a:r>
              <a:rPr lang="zh-CN" altLang="en-US" sz="2800" b="1" i="0">
                <a:solidFill>
                  <a:srgbClr val="FFFFFF"/>
                </a:solidFill>
              </a:rPr>
              <a:t>一氧气瓶的容积</a:t>
            </a:r>
            <a:r>
              <a:rPr lang="en-US" altLang="zh-CN" sz="2800" b="1">
                <a:solidFill>
                  <a:srgbClr val="FFFFFF"/>
                </a:solidFill>
              </a:rPr>
              <a:t>V</a:t>
            </a:r>
            <a:r>
              <a:rPr lang="en-US" altLang="zh-CN" sz="2800" b="1" i="0">
                <a:solidFill>
                  <a:srgbClr val="FFFFFF"/>
                </a:solidFill>
              </a:rPr>
              <a:t>=32</a:t>
            </a:r>
            <a:r>
              <a:rPr lang="en-US" altLang="zh-CN" sz="2800" b="1">
                <a:solidFill>
                  <a:srgbClr val="FFFFFF"/>
                </a:solidFill>
              </a:rPr>
              <a:t>l</a:t>
            </a:r>
            <a:r>
              <a:rPr lang="en-US" altLang="zh-CN" sz="2800" b="1" i="0">
                <a:solidFill>
                  <a:srgbClr val="FFFFFF"/>
                </a:solidFill>
              </a:rPr>
              <a:t>,  </a:t>
            </a:r>
            <a:r>
              <a:rPr lang="zh-CN" altLang="en-US" sz="2800" b="1" i="0">
                <a:solidFill>
                  <a:srgbClr val="FFFFFF"/>
                </a:solidFill>
              </a:rPr>
              <a:t>瓶中氧气压强</a:t>
            </a:r>
            <a:r>
              <a:rPr lang="en-US" altLang="zh-CN" sz="2800" b="1">
                <a:solidFill>
                  <a:srgbClr val="FFFFFF"/>
                </a:solidFill>
              </a:rPr>
              <a:t>p</a:t>
            </a:r>
            <a:r>
              <a:rPr lang="en-US" altLang="zh-CN" sz="2800" b="1" i="0" baseline="-25000">
                <a:solidFill>
                  <a:srgbClr val="FFFFFF"/>
                </a:solidFill>
              </a:rPr>
              <a:t>1</a:t>
            </a:r>
            <a:r>
              <a:rPr lang="en-US" altLang="zh-CN" sz="2800" b="1" i="0">
                <a:solidFill>
                  <a:srgbClr val="FFFFFF"/>
                </a:solidFill>
              </a:rPr>
              <a:t>=130atm</a:t>
            </a:r>
            <a:r>
              <a:rPr lang="zh-CN" altLang="en-US" sz="2800" b="1" i="0">
                <a:solidFill>
                  <a:srgbClr val="FFFFFF"/>
                </a:solidFill>
              </a:rPr>
              <a:t>。规定瓶内氧气的压强降到</a:t>
            </a:r>
            <a:r>
              <a:rPr lang="en-US" altLang="zh-CN" sz="2800" b="1">
                <a:solidFill>
                  <a:srgbClr val="FFFFFF"/>
                </a:solidFill>
              </a:rPr>
              <a:t>p</a:t>
            </a:r>
            <a:r>
              <a:rPr lang="en-US" altLang="zh-CN" sz="2800" b="1" i="0" baseline="-25000">
                <a:solidFill>
                  <a:srgbClr val="FFFFFF"/>
                </a:solidFill>
              </a:rPr>
              <a:t>2</a:t>
            </a:r>
            <a:r>
              <a:rPr lang="en-US" altLang="zh-CN" sz="2800" b="1" i="0">
                <a:solidFill>
                  <a:srgbClr val="FFFFFF"/>
                </a:solidFill>
              </a:rPr>
              <a:t>=10atm</a:t>
            </a:r>
            <a:r>
              <a:rPr lang="zh-CN" altLang="en-US" sz="2800" b="1" i="0">
                <a:solidFill>
                  <a:srgbClr val="FFFFFF"/>
                </a:solidFill>
              </a:rPr>
              <a:t>时就得充气</a:t>
            </a:r>
            <a:r>
              <a:rPr lang="en-US" altLang="zh-CN" sz="2800" b="1" i="0">
                <a:solidFill>
                  <a:srgbClr val="FFFFFF"/>
                </a:solidFill>
              </a:rPr>
              <a:t>,</a:t>
            </a:r>
            <a:r>
              <a:rPr lang="zh-CN" altLang="en-US" sz="2800" b="1" i="0">
                <a:solidFill>
                  <a:srgbClr val="FFFFFF"/>
                </a:solidFill>
              </a:rPr>
              <a:t>以免混入其他气体而需洗瓶。一车间每天需用</a:t>
            </a:r>
            <a:r>
              <a:rPr lang="en-US" altLang="zh-CN" sz="2800" b="1">
                <a:solidFill>
                  <a:srgbClr val="FFFFFF"/>
                </a:solidFill>
              </a:rPr>
              <a:t>p</a:t>
            </a:r>
            <a:r>
              <a:rPr lang="en-US" altLang="zh-CN" sz="2800" b="1" i="0" baseline="-25000">
                <a:solidFill>
                  <a:srgbClr val="FFFFFF"/>
                </a:solidFill>
              </a:rPr>
              <a:t>d</a:t>
            </a:r>
            <a:r>
              <a:rPr lang="en-US" altLang="zh-CN" sz="2800" b="1" i="0">
                <a:solidFill>
                  <a:srgbClr val="FFFFFF"/>
                </a:solidFill>
              </a:rPr>
              <a:t>=1atm</a:t>
            </a:r>
            <a:r>
              <a:rPr lang="zh-CN" altLang="en-US" sz="2800" b="1" i="0">
                <a:solidFill>
                  <a:srgbClr val="FFFFFF"/>
                </a:solidFill>
              </a:rPr>
              <a:t>的氧气</a:t>
            </a:r>
            <a:r>
              <a:rPr lang="en-US" altLang="zh-CN" sz="2800" b="1">
                <a:solidFill>
                  <a:srgbClr val="FFFFFF"/>
                </a:solidFill>
              </a:rPr>
              <a:t>V</a:t>
            </a:r>
            <a:r>
              <a:rPr lang="en-US" altLang="zh-CN" sz="2800" b="1" i="0" baseline="-25000">
                <a:solidFill>
                  <a:srgbClr val="FFFFFF"/>
                </a:solidFill>
              </a:rPr>
              <a:t>d</a:t>
            </a:r>
            <a:r>
              <a:rPr lang="en-US" altLang="zh-CN" sz="2800" b="1" i="0">
                <a:solidFill>
                  <a:srgbClr val="FFFFFF"/>
                </a:solidFill>
              </a:rPr>
              <a:t>=400</a:t>
            </a:r>
            <a:r>
              <a:rPr lang="en-US" altLang="zh-CN" sz="2800" b="1">
                <a:solidFill>
                  <a:srgbClr val="FFFFFF"/>
                </a:solidFill>
              </a:rPr>
              <a:t> l</a:t>
            </a:r>
            <a:r>
              <a:rPr lang="en-US" altLang="zh-CN" sz="2800" b="1" i="0">
                <a:solidFill>
                  <a:srgbClr val="FFFFFF"/>
                </a:solidFill>
              </a:rPr>
              <a:t>, </a:t>
            </a:r>
            <a:r>
              <a:rPr lang="zh-CN" altLang="en-US" sz="2800" b="1" i="0">
                <a:solidFill>
                  <a:srgbClr val="FFFFFF"/>
                </a:solidFill>
              </a:rPr>
              <a:t>问一瓶氧气能用几天</a:t>
            </a:r>
            <a:r>
              <a:rPr lang="en-US" altLang="zh-CN" sz="2800" b="1" i="0">
                <a:solidFill>
                  <a:srgbClr val="FFFFFF"/>
                </a:solidFill>
              </a:rPr>
              <a:t>?</a:t>
            </a:r>
          </a:p>
        </p:txBody>
      </p:sp>
      <p:sp>
        <p:nvSpPr>
          <p:cNvPr id="671747" name="Text Box 3"/>
          <p:cNvSpPr txBox="1">
            <a:spLocks noChangeArrowheads="1"/>
          </p:cNvSpPr>
          <p:nvPr/>
        </p:nvSpPr>
        <p:spPr bwMode="auto">
          <a:xfrm>
            <a:off x="384175" y="1917700"/>
            <a:ext cx="8220075" cy="519113"/>
          </a:xfrm>
          <a:prstGeom prst="rect">
            <a:avLst/>
          </a:prstGeom>
          <a:noFill/>
          <a:ln w="9525">
            <a:noFill/>
            <a:miter lim="800000"/>
            <a:headEnd/>
            <a:tailEnd/>
          </a:ln>
        </p:spPr>
        <p:txBody>
          <a:bodyPr>
            <a:spAutoFit/>
          </a:bodyPr>
          <a:lstStyle/>
          <a:p>
            <a:r>
              <a:rPr lang="zh-CN" altLang="en-US" sz="2800" b="1" i="0">
                <a:solidFill>
                  <a:srgbClr val="FFFFFF"/>
                </a:solidFill>
              </a:rPr>
              <a:t>　  </a:t>
            </a:r>
            <a:r>
              <a:rPr lang="zh-CN" altLang="en-US" sz="2800" b="1" i="0">
                <a:solidFill>
                  <a:srgbClr val="00FF00"/>
                </a:solidFill>
              </a:rPr>
              <a:t>解</a:t>
            </a:r>
            <a:r>
              <a:rPr lang="zh-CN" altLang="en-US" sz="2800" b="1" i="0">
                <a:solidFill>
                  <a:srgbClr val="FFFFFF"/>
                </a:solidFill>
              </a:rPr>
              <a:t>  抓住：分子个数的变化，用 </a:t>
            </a:r>
            <a:r>
              <a:rPr lang="en-US" altLang="zh-CN" sz="2800" b="1">
                <a:solidFill>
                  <a:srgbClr val="FFFFFF"/>
                </a:solidFill>
              </a:rPr>
              <a:t>pV </a:t>
            </a:r>
            <a:r>
              <a:rPr lang="en-US" altLang="zh-CN" sz="2800" b="1" i="0">
                <a:solidFill>
                  <a:srgbClr val="FFFFFF"/>
                </a:solidFill>
              </a:rPr>
              <a:t>=</a:t>
            </a:r>
            <a:r>
              <a:rPr lang="en-US" altLang="zh-CN" sz="2800" b="1">
                <a:solidFill>
                  <a:srgbClr val="FFFFFF"/>
                </a:solidFill>
              </a:rPr>
              <a:t>NkT</a:t>
            </a:r>
            <a:r>
              <a:rPr lang="zh-CN" altLang="zh-CN" sz="2800" b="1" i="0">
                <a:solidFill>
                  <a:srgbClr val="FFFFFF"/>
                </a:solidFill>
              </a:rPr>
              <a:t>求解</a:t>
            </a:r>
            <a:r>
              <a:rPr lang="zh-CN" altLang="en-US" sz="2800" b="1" i="0">
                <a:solidFill>
                  <a:srgbClr val="FFFFFF"/>
                </a:solidFill>
              </a:rPr>
              <a:t>。</a:t>
            </a:r>
          </a:p>
        </p:txBody>
      </p:sp>
      <p:graphicFrame>
        <p:nvGraphicFramePr>
          <p:cNvPr id="671748" name="Object 4"/>
          <p:cNvGraphicFramePr>
            <a:graphicFrameLocks noChangeAspect="1"/>
          </p:cNvGraphicFramePr>
          <p:nvPr/>
        </p:nvGraphicFramePr>
        <p:xfrm>
          <a:off x="5908675" y="2392363"/>
          <a:ext cx="1631950" cy="962025"/>
        </p:xfrm>
        <a:graphic>
          <a:graphicData uri="http://schemas.openxmlformats.org/presentationml/2006/ole">
            <mc:AlternateContent xmlns:mc="http://schemas.openxmlformats.org/markup-compatibility/2006">
              <mc:Choice xmlns:v="urn:schemas-microsoft-com:vml" Requires="v">
                <p:oleObj spid="_x0000_s3098" name="公式" r:id="rId3" imgW="622080" imgH="368280" progId="Equation.3">
                  <p:embed/>
                </p:oleObj>
              </mc:Choice>
              <mc:Fallback>
                <p:oleObj name="公式" r:id="rId3" imgW="622080" imgH="3682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675" y="2392363"/>
                        <a:ext cx="163195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1750" name="Text Box 6"/>
          <p:cNvSpPr txBox="1">
            <a:spLocks noChangeArrowheads="1"/>
          </p:cNvSpPr>
          <p:nvPr/>
        </p:nvSpPr>
        <p:spPr bwMode="auto">
          <a:xfrm>
            <a:off x="931863" y="3533775"/>
            <a:ext cx="5029200" cy="946150"/>
          </a:xfrm>
          <a:prstGeom prst="rect">
            <a:avLst/>
          </a:prstGeom>
          <a:noFill/>
          <a:ln w="9525">
            <a:noFill/>
            <a:miter lim="800000"/>
            <a:headEnd/>
            <a:tailEnd/>
          </a:ln>
        </p:spPr>
        <p:txBody>
          <a:bodyPr>
            <a:spAutoFit/>
          </a:bodyPr>
          <a:lstStyle/>
          <a:p>
            <a:pPr>
              <a:spcBef>
                <a:spcPct val="0"/>
              </a:spcBef>
            </a:pPr>
            <a:r>
              <a:rPr lang="zh-CN" altLang="en-US" sz="2800" b="1" i="0">
                <a:solidFill>
                  <a:srgbClr val="FFFFFF"/>
                </a:solidFill>
              </a:rPr>
              <a:t>使用后瓶</a:t>
            </a:r>
            <a:r>
              <a:rPr lang="zh-CN" altLang="zh-CN" sz="2800" b="1" i="0">
                <a:solidFill>
                  <a:srgbClr val="FFFFFF"/>
                </a:solidFill>
              </a:rPr>
              <a:t>中</a:t>
            </a:r>
            <a:r>
              <a:rPr lang="zh-CN" altLang="en-US" sz="2800" b="1" i="0">
                <a:solidFill>
                  <a:srgbClr val="FFFFFF"/>
                </a:solidFill>
              </a:rPr>
              <a:t>氧气的分子个数</a:t>
            </a:r>
            <a:r>
              <a:rPr lang="en-US" altLang="zh-CN" sz="2800" b="1" i="0">
                <a:solidFill>
                  <a:srgbClr val="FFFFFF"/>
                </a:solidFill>
              </a:rPr>
              <a:t>:</a:t>
            </a:r>
          </a:p>
          <a:p>
            <a:pPr>
              <a:spcBef>
                <a:spcPct val="0"/>
              </a:spcBef>
            </a:pPr>
            <a:r>
              <a:rPr lang="en-US" altLang="zh-CN" sz="2800" b="1" i="0">
                <a:solidFill>
                  <a:srgbClr val="FFFFFF"/>
                </a:solidFill>
              </a:rPr>
              <a:t>   (</a:t>
            </a:r>
            <a:r>
              <a:rPr lang="zh-CN" altLang="en-US" sz="2800" b="1" i="0">
                <a:solidFill>
                  <a:srgbClr val="FFFFFF"/>
                </a:solidFill>
              </a:rPr>
              <a:t>设使用中温度保持不变</a:t>
            </a:r>
            <a:r>
              <a:rPr lang="en-US" altLang="zh-CN" sz="2800" b="1" i="0">
                <a:solidFill>
                  <a:srgbClr val="FFFFFF"/>
                </a:solidFill>
              </a:rPr>
              <a:t>)</a:t>
            </a:r>
            <a:endParaRPr lang="en-US" altLang="zh-CN"/>
          </a:p>
        </p:txBody>
      </p:sp>
      <p:graphicFrame>
        <p:nvGraphicFramePr>
          <p:cNvPr id="671751" name="Object 7"/>
          <p:cNvGraphicFramePr>
            <a:graphicFrameLocks noChangeAspect="1"/>
          </p:cNvGraphicFramePr>
          <p:nvPr/>
        </p:nvGraphicFramePr>
        <p:xfrm>
          <a:off x="5932488" y="3321050"/>
          <a:ext cx="1674812" cy="944563"/>
        </p:xfrm>
        <a:graphic>
          <a:graphicData uri="http://schemas.openxmlformats.org/presentationml/2006/ole">
            <mc:AlternateContent xmlns:mc="http://schemas.openxmlformats.org/markup-compatibility/2006">
              <mc:Choice xmlns:v="urn:schemas-microsoft-com:vml" Requires="v">
                <p:oleObj spid="_x0000_s3099" name="公式" r:id="rId5" imgW="647640" imgH="368280" progId="Equation.3">
                  <p:embed/>
                </p:oleObj>
              </mc:Choice>
              <mc:Fallback>
                <p:oleObj name="公式" r:id="rId5" imgW="647640" imgH="3682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2488" y="3321050"/>
                        <a:ext cx="1674812"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1752" name="Text Box 8"/>
          <p:cNvSpPr txBox="1">
            <a:spLocks noChangeArrowheads="1"/>
          </p:cNvSpPr>
          <p:nvPr/>
        </p:nvSpPr>
        <p:spPr bwMode="auto">
          <a:xfrm>
            <a:off x="909638" y="4611688"/>
            <a:ext cx="4075112" cy="519112"/>
          </a:xfrm>
          <a:prstGeom prst="rect">
            <a:avLst/>
          </a:prstGeom>
          <a:noFill/>
          <a:ln w="9525">
            <a:noFill/>
            <a:miter lim="800000"/>
            <a:headEnd/>
            <a:tailEnd/>
          </a:ln>
        </p:spPr>
        <p:txBody>
          <a:bodyPr>
            <a:spAutoFit/>
          </a:bodyPr>
          <a:lstStyle/>
          <a:p>
            <a:pPr>
              <a:spcBef>
                <a:spcPct val="0"/>
              </a:spcBef>
            </a:pPr>
            <a:r>
              <a:rPr lang="zh-CN" altLang="en-US" sz="2800" b="1" i="0">
                <a:solidFill>
                  <a:srgbClr val="FFFFFF"/>
                </a:solidFill>
              </a:rPr>
              <a:t>每天用的氧气分子个数</a:t>
            </a:r>
            <a:r>
              <a:rPr lang="en-US" altLang="zh-CN" sz="2800" b="1" i="0">
                <a:solidFill>
                  <a:srgbClr val="FFFFFF"/>
                </a:solidFill>
              </a:rPr>
              <a:t>:</a:t>
            </a:r>
          </a:p>
        </p:txBody>
      </p:sp>
      <p:graphicFrame>
        <p:nvGraphicFramePr>
          <p:cNvPr id="671753" name="Object 9"/>
          <p:cNvGraphicFramePr>
            <a:graphicFrameLocks noChangeAspect="1"/>
          </p:cNvGraphicFramePr>
          <p:nvPr/>
        </p:nvGraphicFramePr>
        <p:xfrm>
          <a:off x="4810125" y="4394200"/>
          <a:ext cx="1831975" cy="944563"/>
        </p:xfrm>
        <a:graphic>
          <a:graphicData uri="http://schemas.openxmlformats.org/presentationml/2006/ole">
            <mc:AlternateContent xmlns:mc="http://schemas.openxmlformats.org/markup-compatibility/2006">
              <mc:Choice xmlns:v="urn:schemas-microsoft-com:vml" Requires="v">
                <p:oleObj spid="_x0000_s3100" name="公式" r:id="rId7" imgW="711000" imgH="368280" progId="Equation.3">
                  <p:embed/>
                </p:oleObj>
              </mc:Choice>
              <mc:Fallback>
                <p:oleObj name="公式" r:id="rId7" imgW="711000" imgH="3682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0125" y="4394200"/>
                        <a:ext cx="1831975"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1754" name="Text Box 10"/>
          <p:cNvSpPr txBox="1">
            <a:spLocks noChangeArrowheads="1"/>
          </p:cNvSpPr>
          <p:nvPr/>
        </p:nvSpPr>
        <p:spPr bwMode="auto">
          <a:xfrm>
            <a:off x="936625" y="5565775"/>
            <a:ext cx="2063750" cy="519113"/>
          </a:xfrm>
          <a:prstGeom prst="rect">
            <a:avLst/>
          </a:prstGeom>
          <a:noFill/>
          <a:ln w="9525">
            <a:noFill/>
            <a:miter lim="800000"/>
            <a:headEnd/>
            <a:tailEnd/>
          </a:ln>
        </p:spPr>
        <p:txBody>
          <a:bodyPr>
            <a:spAutoFit/>
          </a:bodyPr>
          <a:lstStyle/>
          <a:p>
            <a:r>
              <a:rPr lang="zh-CN" altLang="en-US" sz="2800" b="1" i="0">
                <a:solidFill>
                  <a:srgbClr val="FFFFFF"/>
                </a:solidFill>
              </a:rPr>
              <a:t>能用天数：</a:t>
            </a:r>
          </a:p>
        </p:txBody>
      </p:sp>
      <p:graphicFrame>
        <p:nvGraphicFramePr>
          <p:cNvPr id="671755" name="Object 11"/>
          <p:cNvGraphicFramePr>
            <a:graphicFrameLocks noChangeAspect="1"/>
          </p:cNvGraphicFramePr>
          <p:nvPr/>
        </p:nvGraphicFramePr>
        <p:xfrm>
          <a:off x="2638425" y="5405438"/>
          <a:ext cx="5838825" cy="1055687"/>
        </p:xfrm>
        <a:graphic>
          <a:graphicData uri="http://schemas.openxmlformats.org/presentationml/2006/ole">
            <mc:AlternateContent xmlns:mc="http://schemas.openxmlformats.org/markup-compatibility/2006">
              <mc:Choice xmlns:v="urn:schemas-microsoft-com:vml" Requires="v">
                <p:oleObj spid="_x0000_s3101" name="公式" r:id="rId9" imgW="2234880" imgH="406080" progId="Equation.3">
                  <p:embed/>
                </p:oleObj>
              </mc:Choice>
              <mc:Fallback>
                <p:oleObj name="公式" r:id="rId9" imgW="2234880" imgH="4060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8425" y="5405438"/>
                        <a:ext cx="5838825" cy="105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1756" name="Text Box 12"/>
          <p:cNvSpPr txBox="1">
            <a:spLocks noChangeArrowheads="1"/>
          </p:cNvSpPr>
          <p:nvPr/>
        </p:nvSpPr>
        <p:spPr bwMode="auto">
          <a:xfrm>
            <a:off x="892175" y="2613025"/>
            <a:ext cx="5203825" cy="519113"/>
          </a:xfrm>
          <a:prstGeom prst="rect">
            <a:avLst/>
          </a:prstGeom>
          <a:noFill/>
          <a:ln w="9525">
            <a:noFill/>
            <a:miter lim="800000"/>
            <a:headEnd/>
            <a:tailEnd/>
          </a:ln>
        </p:spPr>
        <p:txBody>
          <a:bodyPr>
            <a:spAutoFit/>
          </a:bodyPr>
          <a:lstStyle/>
          <a:p>
            <a:pPr>
              <a:spcBef>
                <a:spcPct val="0"/>
              </a:spcBef>
            </a:pPr>
            <a:r>
              <a:rPr lang="zh-CN" altLang="en-US" sz="2800" b="1" i="0">
                <a:solidFill>
                  <a:srgbClr val="FFFFFF"/>
                </a:solidFill>
              </a:rPr>
              <a:t>未使用前瓶</a:t>
            </a:r>
            <a:r>
              <a:rPr lang="zh-CN" altLang="zh-CN" sz="2800" b="1" i="0">
                <a:solidFill>
                  <a:srgbClr val="FFFFFF"/>
                </a:solidFill>
              </a:rPr>
              <a:t>中</a:t>
            </a:r>
            <a:r>
              <a:rPr lang="zh-CN" altLang="en-US" sz="2800" b="1" i="0">
                <a:solidFill>
                  <a:srgbClr val="FFFFFF"/>
                </a:solidFill>
              </a:rPr>
              <a:t>氧气的分子个数</a:t>
            </a:r>
            <a:r>
              <a:rPr lang="en-US" altLang="zh-CN" sz="2800" b="1" i="0">
                <a:solidFill>
                  <a:srgbClr val="FFFFFF"/>
                </a:solidFill>
              </a:rPr>
              <a:t>:</a:t>
            </a:r>
            <a:endParaRPr lang="en-US" altLang="zh-CN"/>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1746"/>
                                        </p:tgtEl>
                                        <p:attrNameLst>
                                          <p:attrName>style.visibility</p:attrName>
                                        </p:attrNameLst>
                                      </p:cBhvr>
                                      <p:to>
                                        <p:strVal val="visible"/>
                                      </p:to>
                                    </p:set>
                                    <p:animEffect transition="in" filter="blinds(horizontal)">
                                      <p:cBhvr>
                                        <p:cTn id="7" dur="500"/>
                                        <p:tgtEl>
                                          <p:spTgt spid="6717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1747">
                                            <p:txEl>
                                              <p:pRg st="0" end="0"/>
                                            </p:txEl>
                                          </p:spTgt>
                                        </p:tgtEl>
                                        <p:attrNameLst>
                                          <p:attrName>style.visibility</p:attrName>
                                        </p:attrNameLst>
                                      </p:cBhvr>
                                      <p:to>
                                        <p:strVal val="visible"/>
                                      </p:to>
                                    </p:set>
                                    <p:animEffect transition="in" filter="wipe(left)">
                                      <p:cBhvr>
                                        <p:cTn id="12" dur="500"/>
                                        <p:tgtEl>
                                          <p:spTgt spid="6717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1756"/>
                                        </p:tgtEl>
                                        <p:attrNameLst>
                                          <p:attrName>style.visibility</p:attrName>
                                        </p:attrNameLst>
                                      </p:cBhvr>
                                      <p:to>
                                        <p:strVal val="visible"/>
                                      </p:to>
                                    </p:set>
                                    <p:animEffect transition="in" filter="wipe(left)">
                                      <p:cBhvr>
                                        <p:cTn id="17" dur="500"/>
                                        <p:tgtEl>
                                          <p:spTgt spid="6717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71748"/>
                                        </p:tgtEl>
                                        <p:attrNameLst>
                                          <p:attrName>style.visibility</p:attrName>
                                        </p:attrNameLst>
                                      </p:cBhvr>
                                      <p:to>
                                        <p:strVal val="visible"/>
                                      </p:to>
                                    </p:set>
                                    <p:animEffect transition="in" filter="wipe(right)">
                                      <p:cBhvr>
                                        <p:cTn id="22" dur="500"/>
                                        <p:tgtEl>
                                          <p:spTgt spid="6717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1750">
                                            <p:txEl>
                                              <p:pRg st="0" end="0"/>
                                            </p:txEl>
                                          </p:spTgt>
                                        </p:tgtEl>
                                        <p:attrNameLst>
                                          <p:attrName>style.visibility</p:attrName>
                                        </p:attrNameLst>
                                      </p:cBhvr>
                                      <p:to>
                                        <p:strVal val="visible"/>
                                      </p:to>
                                    </p:set>
                                    <p:animEffect transition="in" filter="wipe(left)">
                                      <p:cBhvr>
                                        <p:cTn id="27" dur="500"/>
                                        <p:tgtEl>
                                          <p:spTgt spid="67175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71750">
                                            <p:txEl>
                                              <p:pRg st="1" end="1"/>
                                            </p:txEl>
                                          </p:spTgt>
                                        </p:tgtEl>
                                        <p:attrNameLst>
                                          <p:attrName>style.visibility</p:attrName>
                                        </p:attrNameLst>
                                      </p:cBhvr>
                                      <p:to>
                                        <p:strVal val="visible"/>
                                      </p:to>
                                    </p:set>
                                    <p:animEffect transition="in" filter="wipe(left)">
                                      <p:cBhvr>
                                        <p:cTn id="32" dur="500"/>
                                        <p:tgtEl>
                                          <p:spTgt spid="67175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671751"/>
                                        </p:tgtEl>
                                        <p:attrNameLst>
                                          <p:attrName>style.visibility</p:attrName>
                                        </p:attrNameLst>
                                      </p:cBhvr>
                                      <p:to>
                                        <p:strVal val="visible"/>
                                      </p:to>
                                    </p:set>
                                    <p:animEffect transition="in" filter="wipe(right)">
                                      <p:cBhvr>
                                        <p:cTn id="37" dur="500"/>
                                        <p:tgtEl>
                                          <p:spTgt spid="67175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1752"/>
                                        </p:tgtEl>
                                        <p:attrNameLst>
                                          <p:attrName>style.visibility</p:attrName>
                                        </p:attrNameLst>
                                      </p:cBhvr>
                                      <p:to>
                                        <p:strVal val="visible"/>
                                      </p:to>
                                    </p:set>
                                    <p:animEffect transition="in" filter="wipe(left)">
                                      <p:cBhvr>
                                        <p:cTn id="42" dur="500"/>
                                        <p:tgtEl>
                                          <p:spTgt spid="67175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671753"/>
                                        </p:tgtEl>
                                        <p:attrNameLst>
                                          <p:attrName>style.visibility</p:attrName>
                                        </p:attrNameLst>
                                      </p:cBhvr>
                                      <p:to>
                                        <p:strVal val="visible"/>
                                      </p:to>
                                    </p:set>
                                    <p:animEffect transition="in" filter="wipe(right)">
                                      <p:cBhvr>
                                        <p:cTn id="47" dur="500"/>
                                        <p:tgtEl>
                                          <p:spTgt spid="6717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71754"/>
                                        </p:tgtEl>
                                        <p:attrNameLst>
                                          <p:attrName>style.visibility</p:attrName>
                                        </p:attrNameLst>
                                      </p:cBhvr>
                                      <p:to>
                                        <p:strVal val="visible"/>
                                      </p:to>
                                    </p:set>
                                    <p:animEffect transition="in" filter="wipe(left)">
                                      <p:cBhvr>
                                        <p:cTn id="52" dur="500"/>
                                        <p:tgtEl>
                                          <p:spTgt spid="67175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71755"/>
                                        </p:tgtEl>
                                        <p:attrNameLst>
                                          <p:attrName>style.visibility</p:attrName>
                                        </p:attrNameLst>
                                      </p:cBhvr>
                                      <p:to>
                                        <p:strVal val="visible"/>
                                      </p:to>
                                    </p:set>
                                    <p:animEffect transition="in" filter="wipe(left)">
                                      <p:cBhvr>
                                        <p:cTn id="57" dur="500"/>
                                        <p:tgtEl>
                                          <p:spTgt spid="671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6" grpId="0"/>
      <p:bldP spid="671747" grpId="0" build="p" autoUpdateAnimBg="0"/>
      <p:bldP spid="671750" grpId="0" build="p" autoUpdateAnimBg="0"/>
      <p:bldP spid="671752" grpId="0" autoUpdateAnimBg="0"/>
      <p:bldP spid="671754" grpId="0" autoUpdateAnimBg="0"/>
      <p:bldP spid="67175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noFill/>
        </p:spPr>
        <p:txBody>
          <a:bodyPr/>
          <a:lstStyle/>
          <a:p>
            <a:fld id="{DD9120FA-DF4F-4275-8E8F-3E69BCCA907E}" type="slidenum">
              <a:rPr lang="en-US" altLang="zh-CN"/>
              <a:pPr/>
              <a:t>12</a:t>
            </a:fld>
            <a:endParaRPr lang="en-US" altLang="zh-CN"/>
          </a:p>
        </p:txBody>
      </p:sp>
      <p:sp>
        <p:nvSpPr>
          <p:cNvPr id="665602" name="Text Box 2"/>
          <p:cNvSpPr txBox="1">
            <a:spLocks noChangeArrowheads="1"/>
          </p:cNvSpPr>
          <p:nvPr/>
        </p:nvSpPr>
        <p:spPr bwMode="auto">
          <a:xfrm>
            <a:off x="952500" y="282575"/>
            <a:ext cx="5099050" cy="547688"/>
          </a:xfrm>
          <a:prstGeom prst="rect">
            <a:avLst/>
          </a:prstGeom>
          <a:solidFill>
            <a:srgbClr val="FF0066"/>
          </a:solidFill>
          <a:ln w="28575">
            <a:solidFill>
              <a:srgbClr val="00FF00"/>
            </a:solidFill>
            <a:miter lim="800000"/>
            <a:headEnd/>
            <a:tailEnd/>
          </a:ln>
        </p:spPr>
        <p:txBody>
          <a:bodyPr>
            <a:spAutoFit/>
          </a:bodyPr>
          <a:lstStyle/>
          <a:p>
            <a:r>
              <a:rPr lang="en-US" altLang="zh-CN" sz="2800" b="1">
                <a:solidFill>
                  <a:srgbClr val="FFFFFF"/>
                </a:solidFill>
              </a:rPr>
              <a:t>§2  </a:t>
            </a:r>
            <a:r>
              <a:rPr lang="zh-CN" altLang="en-US" sz="2800" b="1">
                <a:solidFill>
                  <a:srgbClr val="FFFFFF"/>
                </a:solidFill>
              </a:rPr>
              <a:t>理想气体的压强和温度</a:t>
            </a:r>
            <a:endParaRPr lang="zh-CN" altLang="en-US" i="0"/>
          </a:p>
        </p:txBody>
      </p:sp>
      <p:sp>
        <p:nvSpPr>
          <p:cNvPr id="665611" name="Text Box 11"/>
          <p:cNvSpPr txBox="1">
            <a:spLocks noChangeArrowheads="1"/>
          </p:cNvSpPr>
          <p:nvPr/>
        </p:nvSpPr>
        <p:spPr bwMode="auto">
          <a:xfrm>
            <a:off x="350838" y="1071563"/>
            <a:ext cx="7837487" cy="2654300"/>
          </a:xfrm>
          <a:prstGeom prst="rect">
            <a:avLst/>
          </a:prstGeom>
          <a:noFill/>
          <a:ln w="9525">
            <a:noFill/>
            <a:miter lim="800000"/>
            <a:headEnd/>
            <a:tailEnd/>
          </a:ln>
        </p:spPr>
        <p:txBody>
          <a:bodyPr>
            <a:spAutoFit/>
          </a:bodyPr>
          <a:lstStyle/>
          <a:p>
            <a:pPr>
              <a:spcBef>
                <a:spcPct val="0"/>
              </a:spcBef>
            </a:pPr>
            <a:r>
              <a:rPr lang="en-US" altLang="zh-CN" sz="2800" b="1" i="0">
                <a:solidFill>
                  <a:schemeClr val="bg1"/>
                </a:solidFill>
              </a:rPr>
              <a:t>          </a:t>
            </a:r>
            <a:r>
              <a:rPr lang="zh-CN" altLang="en-US" sz="2800" b="1" i="0">
                <a:solidFill>
                  <a:schemeClr val="bg1"/>
                </a:solidFill>
              </a:rPr>
              <a:t>本节是典型的微观研究方法。</a:t>
            </a:r>
          </a:p>
          <a:p>
            <a:pPr>
              <a:spcBef>
                <a:spcPct val="0"/>
              </a:spcBef>
            </a:pPr>
            <a:r>
              <a:rPr lang="zh-CN" altLang="en-US" sz="2800" b="1" i="0">
                <a:solidFill>
                  <a:schemeClr val="bg1"/>
                </a:solidFill>
              </a:rPr>
              <a:t>          注意气体分子热运动的基本特征：</a:t>
            </a:r>
          </a:p>
          <a:p>
            <a:pPr>
              <a:spcBef>
                <a:spcPct val="0"/>
              </a:spcBef>
            </a:pPr>
            <a:r>
              <a:rPr lang="zh-CN" altLang="en-US" sz="2800" b="1" i="0">
                <a:solidFill>
                  <a:schemeClr val="bg1"/>
                </a:solidFill>
              </a:rPr>
              <a:t>  分子的密度 </a:t>
            </a:r>
            <a:r>
              <a:rPr lang="en-US" altLang="zh-CN" sz="2800" b="1" i="0">
                <a:solidFill>
                  <a:schemeClr val="bg1"/>
                </a:solidFill>
              </a:rPr>
              <a:t>3</a:t>
            </a:r>
            <a:r>
              <a:rPr lang="en-US" altLang="zh-CN" sz="2800" b="1" i="0">
                <a:solidFill>
                  <a:schemeClr val="bg1"/>
                </a:solidFill>
                <a:sym typeface="Symbol" pitchFamily="18" charset="2"/>
              </a:rPr>
              <a:t></a:t>
            </a:r>
            <a:r>
              <a:rPr lang="en-US" altLang="zh-CN" sz="2800" b="1" i="0">
                <a:solidFill>
                  <a:schemeClr val="bg1"/>
                </a:solidFill>
              </a:rPr>
              <a:t>10</a:t>
            </a:r>
            <a:r>
              <a:rPr lang="en-US" altLang="zh-CN" sz="2800" b="1" i="0" baseline="30000">
                <a:solidFill>
                  <a:schemeClr val="bg1"/>
                </a:solidFill>
              </a:rPr>
              <a:t>19</a:t>
            </a:r>
            <a:r>
              <a:rPr lang="en-US" altLang="zh-CN" sz="2800" b="1" i="0">
                <a:solidFill>
                  <a:schemeClr val="bg1"/>
                </a:solidFill>
              </a:rPr>
              <a:t> </a:t>
            </a:r>
            <a:r>
              <a:rPr lang="zh-CN" altLang="en-US" sz="2800" b="1" i="0">
                <a:solidFill>
                  <a:schemeClr val="bg1"/>
                </a:solidFill>
              </a:rPr>
              <a:t>个分子</a:t>
            </a:r>
            <a:r>
              <a:rPr lang="en-US" altLang="zh-CN" sz="2800" b="1" i="0">
                <a:solidFill>
                  <a:schemeClr val="bg1"/>
                </a:solidFill>
              </a:rPr>
              <a:t>/cm</a:t>
            </a:r>
            <a:r>
              <a:rPr lang="en-US" altLang="zh-CN" sz="2800" b="1" i="0" baseline="30000">
                <a:solidFill>
                  <a:schemeClr val="bg1"/>
                </a:solidFill>
              </a:rPr>
              <a:t>3 </a:t>
            </a:r>
            <a:r>
              <a:rPr lang="en-US" altLang="zh-CN" sz="2800" b="1" i="0">
                <a:solidFill>
                  <a:schemeClr val="bg1"/>
                </a:solidFill>
              </a:rPr>
              <a:t>= 3</a:t>
            </a:r>
            <a:r>
              <a:rPr lang="zh-CN" altLang="en-US" sz="2800" b="1" i="0">
                <a:solidFill>
                  <a:schemeClr val="bg1"/>
                </a:solidFill>
              </a:rPr>
              <a:t>千亿个亿；</a:t>
            </a:r>
          </a:p>
          <a:p>
            <a:pPr>
              <a:spcBef>
                <a:spcPct val="0"/>
              </a:spcBef>
            </a:pPr>
            <a:r>
              <a:rPr lang="zh-CN" altLang="en-US" sz="2800" b="1" i="0">
                <a:solidFill>
                  <a:schemeClr val="bg1"/>
                </a:solidFill>
              </a:rPr>
              <a:t>  分子之间有一定的间隙，有一定的作用力；</a:t>
            </a:r>
          </a:p>
          <a:p>
            <a:pPr>
              <a:spcBef>
                <a:spcPct val="0"/>
              </a:spcBef>
            </a:pPr>
            <a:r>
              <a:rPr lang="zh-CN" altLang="en-US" sz="2800" b="1" i="0">
                <a:solidFill>
                  <a:schemeClr val="bg1"/>
                </a:solidFill>
              </a:rPr>
              <a:t>  分子热运动的平均速度约 </a:t>
            </a:r>
            <a:r>
              <a:rPr lang="en-US" altLang="zh-CN" sz="2800" b="1">
                <a:solidFill>
                  <a:schemeClr val="bg1"/>
                </a:solidFill>
              </a:rPr>
              <a:t>v</a:t>
            </a:r>
            <a:r>
              <a:rPr lang="en-US" altLang="zh-CN" sz="2800" b="1" i="0">
                <a:solidFill>
                  <a:schemeClr val="bg1"/>
                </a:solidFill>
              </a:rPr>
              <a:t> = 500m/s </a:t>
            </a:r>
            <a:r>
              <a:rPr lang="zh-CN" altLang="en-US" sz="2800" b="1" i="0">
                <a:solidFill>
                  <a:schemeClr val="bg1"/>
                </a:solidFill>
              </a:rPr>
              <a:t>；</a:t>
            </a:r>
          </a:p>
          <a:p>
            <a:pPr>
              <a:spcBef>
                <a:spcPct val="0"/>
              </a:spcBef>
            </a:pPr>
            <a:r>
              <a:rPr lang="zh-CN" altLang="en-US" sz="2800" b="1" i="0">
                <a:solidFill>
                  <a:schemeClr val="bg1"/>
                </a:solidFill>
              </a:rPr>
              <a:t>  分子的平均碰撞次数约 </a:t>
            </a:r>
            <a:r>
              <a:rPr lang="en-US" altLang="zh-CN" sz="2800" b="1">
                <a:solidFill>
                  <a:schemeClr val="bg1"/>
                </a:solidFill>
              </a:rPr>
              <a:t>z</a:t>
            </a:r>
            <a:r>
              <a:rPr lang="en-US" altLang="zh-CN" sz="2800" b="1" i="0">
                <a:solidFill>
                  <a:schemeClr val="bg1"/>
                </a:solidFill>
              </a:rPr>
              <a:t> = 10</a:t>
            </a:r>
            <a:r>
              <a:rPr lang="en-US" altLang="zh-CN" sz="2800" b="1" i="0" baseline="30000">
                <a:solidFill>
                  <a:schemeClr val="bg1"/>
                </a:solidFill>
              </a:rPr>
              <a:t>10</a:t>
            </a:r>
            <a:r>
              <a:rPr lang="en-US" altLang="zh-CN" sz="2800" b="1" i="0">
                <a:solidFill>
                  <a:schemeClr val="bg1"/>
                </a:solidFill>
              </a:rPr>
              <a:t> </a:t>
            </a:r>
            <a:r>
              <a:rPr lang="zh-CN" altLang="en-US" sz="2800" b="1" i="0">
                <a:solidFill>
                  <a:schemeClr val="bg1"/>
                </a:solidFill>
              </a:rPr>
              <a:t>次</a:t>
            </a:r>
            <a:r>
              <a:rPr lang="en-US" altLang="zh-CN" sz="2800" b="1" i="0">
                <a:solidFill>
                  <a:schemeClr val="bg1"/>
                </a:solidFill>
              </a:rPr>
              <a:t>/</a:t>
            </a:r>
            <a:r>
              <a:rPr lang="zh-CN" altLang="en-US" sz="2800" b="1" i="0">
                <a:solidFill>
                  <a:schemeClr val="bg1"/>
                </a:solidFill>
              </a:rPr>
              <a:t>秒 。</a:t>
            </a:r>
          </a:p>
        </p:txBody>
      </p:sp>
      <p:sp>
        <p:nvSpPr>
          <p:cNvPr id="665614" name="Text Box 14"/>
          <p:cNvSpPr txBox="1">
            <a:spLocks noChangeArrowheads="1"/>
          </p:cNvSpPr>
          <p:nvPr/>
        </p:nvSpPr>
        <p:spPr bwMode="auto">
          <a:xfrm>
            <a:off x="844550" y="4040188"/>
            <a:ext cx="3697288" cy="519112"/>
          </a:xfrm>
          <a:prstGeom prst="rect">
            <a:avLst/>
          </a:prstGeom>
          <a:noFill/>
          <a:ln w="9525">
            <a:noFill/>
            <a:miter lim="800000"/>
            <a:headEnd/>
            <a:tailEnd/>
          </a:ln>
        </p:spPr>
        <p:txBody>
          <a:bodyPr anchor="ctr">
            <a:spAutoFit/>
          </a:bodyPr>
          <a:lstStyle/>
          <a:p>
            <a:pPr>
              <a:spcBef>
                <a:spcPct val="0"/>
              </a:spcBef>
            </a:pPr>
            <a:r>
              <a:rPr lang="zh-CN" altLang="en-US" sz="2800" b="1" i="0">
                <a:solidFill>
                  <a:schemeClr val="bg1"/>
                </a:solidFill>
              </a:rPr>
              <a:t>一</a:t>
            </a:r>
            <a:r>
              <a:rPr lang="en-US" altLang="zh-CN" sz="2800" b="1" i="0">
                <a:solidFill>
                  <a:schemeClr val="bg1"/>
                </a:solidFill>
              </a:rPr>
              <a:t>.   </a:t>
            </a:r>
            <a:r>
              <a:rPr lang="zh-CN" altLang="en-US" sz="2800" b="1" i="0">
                <a:solidFill>
                  <a:schemeClr val="bg1"/>
                </a:solidFill>
              </a:rPr>
              <a:t>微观模型</a:t>
            </a:r>
          </a:p>
        </p:txBody>
      </p:sp>
      <p:sp>
        <p:nvSpPr>
          <p:cNvPr id="665615" name="Text Box 15"/>
          <p:cNvSpPr txBox="1">
            <a:spLocks noChangeArrowheads="1"/>
          </p:cNvSpPr>
          <p:nvPr/>
        </p:nvSpPr>
        <p:spPr bwMode="auto">
          <a:xfrm>
            <a:off x="819150" y="4611688"/>
            <a:ext cx="5894388" cy="519112"/>
          </a:xfrm>
          <a:prstGeom prst="rect">
            <a:avLst/>
          </a:prstGeom>
          <a:noFill/>
          <a:ln w="9525">
            <a:noFill/>
            <a:miter lim="800000"/>
            <a:headEnd/>
            <a:tailEnd/>
          </a:ln>
        </p:spPr>
        <p:txBody>
          <a:bodyPr anchor="ctr">
            <a:spAutoFit/>
          </a:bodyPr>
          <a:lstStyle/>
          <a:p>
            <a:pPr>
              <a:spcBef>
                <a:spcPct val="0"/>
              </a:spcBef>
            </a:pPr>
            <a:r>
              <a:rPr lang="zh-CN" altLang="en-US" sz="2800" b="1" i="0">
                <a:solidFill>
                  <a:schemeClr val="bg1"/>
                </a:solidFill>
              </a:rPr>
              <a:t>二．理想气体压强公式的推导</a:t>
            </a:r>
            <a:endParaRPr lang="zh-CN" altLang="en-US" sz="2800" i="0">
              <a:solidFill>
                <a:schemeClr val="bg1"/>
              </a:solidFill>
            </a:endParaRPr>
          </a:p>
        </p:txBody>
      </p:sp>
      <p:sp>
        <p:nvSpPr>
          <p:cNvPr id="665616" name="Text Box 16"/>
          <p:cNvSpPr txBox="1">
            <a:spLocks noChangeArrowheads="1"/>
          </p:cNvSpPr>
          <p:nvPr/>
        </p:nvSpPr>
        <p:spPr bwMode="auto">
          <a:xfrm>
            <a:off x="819150" y="5219700"/>
            <a:ext cx="7718425" cy="519113"/>
          </a:xfrm>
          <a:prstGeom prst="rect">
            <a:avLst/>
          </a:prstGeom>
          <a:noFill/>
          <a:ln w="9525">
            <a:noFill/>
            <a:miter lim="800000"/>
            <a:headEnd/>
            <a:tailEnd/>
          </a:ln>
        </p:spPr>
        <p:txBody>
          <a:bodyPr anchor="ctr">
            <a:spAutoFit/>
          </a:bodyPr>
          <a:lstStyle/>
          <a:p>
            <a:pPr>
              <a:spcBef>
                <a:spcPct val="0"/>
              </a:spcBef>
            </a:pPr>
            <a:r>
              <a:rPr lang="zh-CN" altLang="en-US" sz="2800" b="1" i="0">
                <a:solidFill>
                  <a:schemeClr val="bg1"/>
                </a:solidFill>
              </a:rPr>
              <a:t>三．理想气体的温度和分子平均平动动能</a:t>
            </a:r>
            <a:endParaRPr lang="zh-CN" altLang="en-US" sz="2800" i="0">
              <a:solidFill>
                <a:schemeClr val="bg1"/>
              </a:solidFill>
            </a:endParaRPr>
          </a:p>
        </p:txBody>
      </p:sp>
      <p:sp>
        <p:nvSpPr>
          <p:cNvPr id="665621" name="Text Box 21"/>
          <p:cNvSpPr txBox="1">
            <a:spLocks noChangeArrowheads="1"/>
          </p:cNvSpPr>
          <p:nvPr/>
        </p:nvSpPr>
        <p:spPr bwMode="auto">
          <a:xfrm>
            <a:off x="746125" y="5886450"/>
            <a:ext cx="4816475" cy="519113"/>
          </a:xfrm>
          <a:prstGeom prst="rect">
            <a:avLst/>
          </a:prstGeom>
          <a:noFill/>
          <a:ln w="9525">
            <a:noFill/>
            <a:miter lim="800000"/>
            <a:headEnd/>
            <a:tailEnd/>
          </a:ln>
        </p:spPr>
        <p:txBody>
          <a:bodyPr anchor="ctr">
            <a:spAutoFit/>
          </a:bodyPr>
          <a:lstStyle/>
          <a:p>
            <a:pPr>
              <a:spcBef>
                <a:spcPct val="0"/>
              </a:spcBef>
            </a:pPr>
            <a:r>
              <a:rPr lang="en-US" altLang="zh-CN" sz="2800" b="1" i="0">
                <a:solidFill>
                  <a:schemeClr val="bg1"/>
                </a:solidFill>
              </a:rPr>
              <a:t> </a:t>
            </a:r>
            <a:r>
              <a:rPr lang="zh-CN" altLang="en-US" sz="2800" b="1" i="0">
                <a:solidFill>
                  <a:schemeClr val="bg1"/>
                </a:solidFill>
              </a:rPr>
              <a:t>四．</a:t>
            </a:r>
            <a:r>
              <a:rPr lang="en-US" altLang="zh-CN" sz="2800" b="1" i="0">
                <a:solidFill>
                  <a:schemeClr val="bg1"/>
                </a:solidFill>
              </a:rPr>
              <a:t>Dalton</a:t>
            </a:r>
            <a:r>
              <a:rPr lang="zh-CN" altLang="en-US" sz="2800" b="1" i="0">
                <a:solidFill>
                  <a:schemeClr val="bg1"/>
                </a:solidFill>
              </a:rPr>
              <a:t>分压定律</a:t>
            </a:r>
            <a:endParaRPr lang="zh-CN" altLang="en-US" sz="2800" i="0">
              <a:solidFill>
                <a:schemeClr val="bg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02"/>
                                        </p:tgtEl>
                                        <p:attrNameLst>
                                          <p:attrName>style.visibility</p:attrName>
                                        </p:attrNameLst>
                                      </p:cBhvr>
                                      <p:to>
                                        <p:strVal val="visible"/>
                                      </p:to>
                                    </p:set>
                                    <p:animEffect transition="in" filter="blinds(horizontal)">
                                      <p:cBhvr>
                                        <p:cTn id="7" dur="500"/>
                                        <p:tgtEl>
                                          <p:spTgt spid="6656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11">
                                            <p:txEl>
                                              <p:pRg st="0" end="0"/>
                                            </p:txEl>
                                          </p:spTgt>
                                        </p:tgtEl>
                                        <p:attrNameLst>
                                          <p:attrName>style.visibility</p:attrName>
                                        </p:attrNameLst>
                                      </p:cBhvr>
                                      <p:to>
                                        <p:strVal val="visible"/>
                                      </p:to>
                                    </p:set>
                                    <p:animEffect transition="in" filter="blinds(horizontal)">
                                      <p:cBhvr>
                                        <p:cTn id="12" dur="500"/>
                                        <p:tgtEl>
                                          <p:spTgt spid="6656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5611">
                                            <p:txEl>
                                              <p:pRg st="1" end="1"/>
                                            </p:txEl>
                                          </p:spTgt>
                                        </p:tgtEl>
                                        <p:attrNameLst>
                                          <p:attrName>style.visibility</p:attrName>
                                        </p:attrNameLst>
                                      </p:cBhvr>
                                      <p:to>
                                        <p:strVal val="visible"/>
                                      </p:to>
                                    </p:set>
                                    <p:animEffect transition="in" filter="blinds(horizontal)">
                                      <p:cBhvr>
                                        <p:cTn id="17" dur="500"/>
                                        <p:tgtEl>
                                          <p:spTgt spid="6656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5611">
                                            <p:txEl>
                                              <p:pRg st="2" end="2"/>
                                            </p:txEl>
                                          </p:spTgt>
                                        </p:tgtEl>
                                        <p:attrNameLst>
                                          <p:attrName>style.visibility</p:attrName>
                                        </p:attrNameLst>
                                      </p:cBhvr>
                                      <p:to>
                                        <p:strVal val="visible"/>
                                      </p:to>
                                    </p:set>
                                    <p:animEffect transition="in" filter="blinds(horizontal)">
                                      <p:cBhvr>
                                        <p:cTn id="22" dur="500"/>
                                        <p:tgtEl>
                                          <p:spTgt spid="6656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5611">
                                            <p:txEl>
                                              <p:pRg st="3" end="3"/>
                                            </p:txEl>
                                          </p:spTgt>
                                        </p:tgtEl>
                                        <p:attrNameLst>
                                          <p:attrName>style.visibility</p:attrName>
                                        </p:attrNameLst>
                                      </p:cBhvr>
                                      <p:to>
                                        <p:strVal val="visible"/>
                                      </p:to>
                                    </p:set>
                                    <p:animEffect transition="in" filter="blinds(horizontal)">
                                      <p:cBhvr>
                                        <p:cTn id="27" dur="500"/>
                                        <p:tgtEl>
                                          <p:spTgt spid="6656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5611">
                                            <p:txEl>
                                              <p:pRg st="4" end="4"/>
                                            </p:txEl>
                                          </p:spTgt>
                                        </p:tgtEl>
                                        <p:attrNameLst>
                                          <p:attrName>style.visibility</p:attrName>
                                        </p:attrNameLst>
                                      </p:cBhvr>
                                      <p:to>
                                        <p:strVal val="visible"/>
                                      </p:to>
                                    </p:set>
                                    <p:animEffect transition="in" filter="blinds(horizontal)">
                                      <p:cBhvr>
                                        <p:cTn id="32" dur="500"/>
                                        <p:tgtEl>
                                          <p:spTgt spid="6656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5611">
                                            <p:txEl>
                                              <p:pRg st="5" end="5"/>
                                            </p:txEl>
                                          </p:spTgt>
                                        </p:tgtEl>
                                        <p:attrNameLst>
                                          <p:attrName>style.visibility</p:attrName>
                                        </p:attrNameLst>
                                      </p:cBhvr>
                                      <p:to>
                                        <p:strVal val="visible"/>
                                      </p:to>
                                    </p:set>
                                    <p:animEffect transition="in" filter="blinds(horizontal)">
                                      <p:cBhvr>
                                        <p:cTn id="37" dur="500"/>
                                        <p:tgtEl>
                                          <p:spTgt spid="6656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5614"/>
                                        </p:tgtEl>
                                        <p:attrNameLst>
                                          <p:attrName>style.visibility</p:attrName>
                                        </p:attrNameLst>
                                      </p:cBhvr>
                                      <p:to>
                                        <p:strVal val="visible"/>
                                      </p:to>
                                    </p:set>
                                    <p:animEffect transition="in" filter="blinds(horizontal)">
                                      <p:cBhvr>
                                        <p:cTn id="42" dur="500"/>
                                        <p:tgtEl>
                                          <p:spTgt spid="6656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65615"/>
                                        </p:tgtEl>
                                        <p:attrNameLst>
                                          <p:attrName>style.visibility</p:attrName>
                                        </p:attrNameLst>
                                      </p:cBhvr>
                                      <p:to>
                                        <p:strVal val="visible"/>
                                      </p:to>
                                    </p:set>
                                    <p:animEffect transition="in" filter="blinds(horizontal)">
                                      <p:cBhvr>
                                        <p:cTn id="47" dur="500"/>
                                        <p:tgtEl>
                                          <p:spTgt spid="6656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65616"/>
                                        </p:tgtEl>
                                        <p:attrNameLst>
                                          <p:attrName>style.visibility</p:attrName>
                                        </p:attrNameLst>
                                      </p:cBhvr>
                                      <p:to>
                                        <p:strVal val="visible"/>
                                      </p:to>
                                    </p:set>
                                    <p:animEffect transition="in" filter="blinds(horizontal)">
                                      <p:cBhvr>
                                        <p:cTn id="52" dur="500"/>
                                        <p:tgtEl>
                                          <p:spTgt spid="6656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65621"/>
                                        </p:tgtEl>
                                        <p:attrNameLst>
                                          <p:attrName>style.visibility</p:attrName>
                                        </p:attrNameLst>
                                      </p:cBhvr>
                                      <p:to>
                                        <p:strVal val="visible"/>
                                      </p:to>
                                    </p:set>
                                    <p:animEffect transition="in" filter="blinds(horizontal)">
                                      <p:cBhvr>
                                        <p:cTn id="57" dur="500"/>
                                        <p:tgtEl>
                                          <p:spTgt spid="665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2" grpId="0" animBg="1" autoUpdateAnimBg="0"/>
      <p:bldP spid="665611" grpId="0" build="p" autoUpdateAnimBg="0"/>
      <p:bldP spid="665614" grpId="0" autoUpdateAnimBg="0"/>
      <p:bldP spid="665615" grpId="0" autoUpdateAnimBg="0"/>
      <p:bldP spid="665616" grpId="0" autoUpdateAnimBg="0"/>
      <p:bldP spid="66562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p>
            <a:fld id="{D1631625-BFDE-4722-AA83-5BE6F399A28B}" type="slidenum">
              <a:rPr lang="en-US" altLang="zh-CN"/>
              <a:pPr/>
              <a:t>13</a:t>
            </a:fld>
            <a:endParaRPr lang="en-US" altLang="zh-CN"/>
          </a:p>
        </p:txBody>
      </p:sp>
      <p:sp>
        <p:nvSpPr>
          <p:cNvPr id="791556" name="Text Box 4"/>
          <p:cNvSpPr txBox="1">
            <a:spLocks noChangeArrowheads="1"/>
          </p:cNvSpPr>
          <p:nvPr/>
        </p:nvSpPr>
        <p:spPr bwMode="auto">
          <a:xfrm>
            <a:off x="419100" y="169863"/>
            <a:ext cx="3754438" cy="519112"/>
          </a:xfrm>
          <a:prstGeom prst="rect">
            <a:avLst/>
          </a:prstGeom>
          <a:noFill/>
          <a:ln w="9525">
            <a:noFill/>
            <a:miter lim="800000"/>
            <a:headEnd/>
            <a:tailEnd/>
          </a:ln>
        </p:spPr>
        <p:txBody>
          <a:bodyPr anchor="ctr">
            <a:spAutoFit/>
          </a:bodyPr>
          <a:lstStyle/>
          <a:p>
            <a:pPr>
              <a:spcBef>
                <a:spcPct val="0"/>
              </a:spcBef>
            </a:pPr>
            <a:r>
              <a:rPr lang="zh-CN" altLang="en-US" sz="2800" b="1" i="0">
                <a:solidFill>
                  <a:schemeClr val="bg1"/>
                </a:solidFill>
              </a:rPr>
              <a:t>一</a:t>
            </a:r>
            <a:r>
              <a:rPr lang="en-US" altLang="zh-CN" sz="2800" b="1" i="0">
                <a:solidFill>
                  <a:schemeClr val="bg1"/>
                </a:solidFill>
              </a:rPr>
              <a:t>.   </a:t>
            </a:r>
            <a:r>
              <a:rPr lang="zh-CN" altLang="en-US" sz="2800" b="1" i="0">
                <a:solidFill>
                  <a:schemeClr val="bg1"/>
                </a:solidFill>
              </a:rPr>
              <a:t>微观模型</a:t>
            </a:r>
          </a:p>
        </p:txBody>
      </p:sp>
      <p:sp>
        <p:nvSpPr>
          <p:cNvPr id="791557" name="Text Box 5"/>
          <p:cNvSpPr txBox="1">
            <a:spLocks noChangeArrowheads="1"/>
          </p:cNvSpPr>
          <p:nvPr/>
        </p:nvSpPr>
        <p:spPr bwMode="auto">
          <a:xfrm>
            <a:off x="546100" y="752475"/>
            <a:ext cx="5843588" cy="519113"/>
          </a:xfrm>
          <a:prstGeom prst="rect">
            <a:avLst/>
          </a:prstGeom>
          <a:noFill/>
          <a:ln w="9525">
            <a:noFill/>
            <a:miter lim="800000"/>
            <a:headEnd/>
            <a:tailEnd/>
          </a:ln>
        </p:spPr>
        <p:txBody>
          <a:bodyPr anchor="ctr">
            <a:spAutoFit/>
          </a:bodyPr>
          <a:lstStyle/>
          <a:p>
            <a:pPr>
              <a:spcBef>
                <a:spcPct val="0"/>
              </a:spcBef>
            </a:pPr>
            <a:r>
              <a:rPr lang="en-US" altLang="zh-CN" sz="2800" b="1" i="0">
                <a:solidFill>
                  <a:schemeClr val="bg1"/>
                </a:solidFill>
              </a:rPr>
              <a:t> 1. </a:t>
            </a:r>
            <a:r>
              <a:rPr lang="zh-CN" altLang="en-US" sz="2800" b="1" i="0">
                <a:solidFill>
                  <a:schemeClr val="bg1"/>
                </a:solidFill>
              </a:rPr>
              <a:t>对单个分子的力学性质的假设</a:t>
            </a:r>
          </a:p>
        </p:txBody>
      </p:sp>
      <p:sp>
        <p:nvSpPr>
          <p:cNvPr id="791558" name="Text Box 6"/>
          <p:cNvSpPr txBox="1">
            <a:spLocks noChangeArrowheads="1"/>
          </p:cNvSpPr>
          <p:nvPr/>
        </p:nvSpPr>
        <p:spPr bwMode="auto">
          <a:xfrm>
            <a:off x="274638" y="1765300"/>
            <a:ext cx="7885112" cy="4702175"/>
          </a:xfrm>
          <a:prstGeom prst="rect">
            <a:avLst/>
          </a:prstGeom>
          <a:noFill/>
          <a:ln w="9525">
            <a:noFill/>
            <a:miter lim="800000"/>
            <a:headEnd/>
            <a:tailEnd/>
          </a:ln>
        </p:spPr>
        <p:txBody>
          <a:bodyPr anchor="ctr">
            <a:spAutoFit/>
          </a:bodyPr>
          <a:lstStyle/>
          <a:p>
            <a:pPr>
              <a:lnSpc>
                <a:spcPct val="135000"/>
              </a:lnSpc>
              <a:spcBef>
                <a:spcPct val="0"/>
              </a:spcBef>
              <a:buFontTx/>
              <a:buChar char="•"/>
            </a:pPr>
            <a:r>
              <a:rPr lang="zh-CN" altLang="en-US" sz="2800" b="1" i="0">
                <a:solidFill>
                  <a:schemeClr val="bg1"/>
                </a:solidFill>
              </a:rPr>
              <a:t>分子当作质点，不占体积</a:t>
            </a:r>
            <a:r>
              <a:rPr lang="en-US" altLang="zh-CN" sz="2800" b="1" i="0">
                <a:solidFill>
                  <a:schemeClr val="bg1"/>
                </a:solidFill>
              </a:rPr>
              <a:t>;</a:t>
            </a:r>
          </a:p>
          <a:p>
            <a:pPr>
              <a:lnSpc>
                <a:spcPct val="135000"/>
              </a:lnSpc>
              <a:spcBef>
                <a:spcPct val="0"/>
              </a:spcBef>
            </a:pPr>
            <a:r>
              <a:rPr lang="en-US" altLang="zh-CN" sz="2800" b="1" i="0">
                <a:solidFill>
                  <a:schemeClr val="bg1"/>
                </a:solidFill>
              </a:rPr>
              <a:t> </a:t>
            </a:r>
            <a:r>
              <a:rPr lang="zh-CN" altLang="en-US" sz="2800" b="1" i="0">
                <a:solidFill>
                  <a:schemeClr val="bg1"/>
                </a:solidFill>
              </a:rPr>
              <a:t>（因为分子的线度</a:t>
            </a:r>
            <a:r>
              <a:rPr lang="en-US" altLang="zh-CN" sz="2800" b="1" i="0">
                <a:solidFill>
                  <a:schemeClr val="bg1"/>
                </a:solidFill>
              </a:rPr>
              <a:t>&lt;&lt;</a:t>
            </a:r>
            <a:r>
              <a:rPr lang="zh-CN" altLang="en-US" sz="2800" b="1" i="0">
                <a:solidFill>
                  <a:schemeClr val="bg1"/>
                </a:solidFill>
              </a:rPr>
              <a:t>分子间的平均距离）</a:t>
            </a:r>
          </a:p>
          <a:p>
            <a:pPr>
              <a:lnSpc>
                <a:spcPct val="135000"/>
              </a:lnSpc>
              <a:spcBef>
                <a:spcPct val="0"/>
              </a:spcBef>
              <a:buFontTx/>
              <a:buChar char="•"/>
            </a:pPr>
            <a:r>
              <a:rPr lang="zh-CN" altLang="en-US" sz="2800" b="1" i="0">
                <a:solidFill>
                  <a:schemeClr val="bg1"/>
                </a:solidFill>
              </a:rPr>
              <a:t>分子之间除碰撞的瞬间外，无相互作用力</a:t>
            </a:r>
            <a:r>
              <a:rPr lang="en-US" altLang="zh-CN" sz="2800" b="1" i="0">
                <a:solidFill>
                  <a:schemeClr val="bg1"/>
                </a:solidFill>
              </a:rPr>
              <a:t>;</a:t>
            </a:r>
          </a:p>
          <a:p>
            <a:pPr>
              <a:lnSpc>
                <a:spcPct val="135000"/>
              </a:lnSpc>
              <a:spcBef>
                <a:spcPct val="0"/>
              </a:spcBef>
            </a:pPr>
            <a:r>
              <a:rPr lang="en-US" altLang="zh-CN" sz="2800" b="1" i="0">
                <a:solidFill>
                  <a:schemeClr val="bg1"/>
                </a:solidFill>
              </a:rPr>
              <a:t>  </a:t>
            </a:r>
            <a:r>
              <a:rPr lang="zh-CN" altLang="en-US" sz="2800" b="1" i="0">
                <a:solidFill>
                  <a:schemeClr val="bg1"/>
                </a:solidFill>
              </a:rPr>
              <a:t>（忽略重力）</a:t>
            </a:r>
          </a:p>
          <a:p>
            <a:pPr>
              <a:lnSpc>
                <a:spcPct val="135000"/>
              </a:lnSpc>
              <a:spcBef>
                <a:spcPct val="0"/>
              </a:spcBef>
              <a:buFontTx/>
              <a:buChar char="•"/>
            </a:pPr>
            <a:r>
              <a:rPr lang="zh-CN" altLang="en-US" sz="2800" b="1" i="0">
                <a:solidFill>
                  <a:schemeClr val="bg1"/>
                </a:solidFill>
              </a:rPr>
              <a:t>弹性碰撞（动能守恒）</a:t>
            </a:r>
            <a:r>
              <a:rPr lang="en-US" altLang="zh-CN" sz="2800" b="1" i="0">
                <a:solidFill>
                  <a:schemeClr val="bg1"/>
                </a:solidFill>
              </a:rPr>
              <a:t>;</a:t>
            </a:r>
          </a:p>
          <a:p>
            <a:pPr>
              <a:lnSpc>
                <a:spcPct val="135000"/>
              </a:lnSpc>
              <a:spcBef>
                <a:spcPct val="0"/>
              </a:spcBef>
              <a:buFontTx/>
              <a:buChar char="•"/>
            </a:pPr>
            <a:r>
              <a:rPr lang="zh-CN" altLang="en-US" sz="2800" b="1" i="0">
                <a:solidFill>
                  <a:schemeClr val="bg1"/>
                </a:solidFill>
              </a:rPr>
              <a:t>服从牛顿力学</a:t>
            </a:r>
          </a:p>
          <a:p>
            <a:pPr>
              <a:lnSpc>
                <a:spcPct val="135000"/>
              </a:lnSpc>
              <a:spcBef>
                <a:spcPct val="0"/>
              </a:spcBef>
            </a:pPr>
            <a:r>
              <a:rPr lang="zh-CN" altLang="en-US" sz="2800" b="1" i="0">
                <a:solidFill>
                  <a:schemeClr val="bg1"/>
                </a:solidFill>
              </a:rPr>
              <a:t>  分子数目太多，无法解这么多的联立方程</a:t>
            </a:r>
            <a:r>
              <a:rPr lang="en-US" altLang="zh-CN" sz="2800" b="1" i="0">
                <a:solidFill>
                  <a:schemeClr val="bg1"/>
                </a:solidFill>
              </a:rPr>
              <a:t>;</a:t>
            </a:r>
          </a:p>
          <a:p>
            <a:pPr>
              <a:lnSpc>
                <a:spcPct val="135000"/>
              </a:lnSpc>
              <a:spcBef>
                <a:spcPct val="0"/>
              </a:spcBef>
              <a:buFontTx/>
              <a:buChar char="•"/>
            </a:pPr>
            <a:r>
              <a:rPr lang="zh-CN" altLang="en-US" sz="2800" b="1" i="0">
                <a:solidFill>
                  <a:schemeClr val="bg1"/>
                </a:solidFill>
              </a:rPr>
              <a:t>必须用统计的方法来研究。</a:t>
            </a:r>
          </a:p>
        </p:txBody>
      </p:sp>
      <p:sp>
        <p:nvSpPr>
          <p:cNvPr id="791559" name="Text Box 7"/>
          <p:cNvSpPr txBox="1">
            <a:spLocks noChangeArrowheads="1"/>
          </p:cNvSpPr>
          <p:nvPr/>
        </p:nvSpPr>
        <p:spPr bwMode="auto">
          <a:xfrm>
            <a:off x="974725" y="1327150"/>
            <a:ext cx="3636963" cy="519113"/>
          </a:xfrm>
          <a:prstGeom prst="rect">
            <a:avLst/>
          </a:prstGeom>
          <a:noFill/>
          <a:ln w="9525">
            <a:noFill/>
            <a:miter lim="800000"/>
            <a:headEnd/>
            <a:tailEnd/>
          </a:ln>
        </p:spPr>
        <p:txBody>
          <a:bodyPr wrap="none" anchor="ctr">
            <a:spAutoFit/>
          </a:bodyPr>
          <a:lstStyle/>
          <a:p>
            <a:pPr>
              <a:spcBef>
                <a:spcPct val="0"/>
              </a:spcBef>
            </a:pPr>
            <a:r>
              <a:rPr lang="en-US" altLang="zh-CN" sz="2800" b="1" i="0">
                <a:solidFill>
                  <a:schemeClr val="bg1"/>
                </a:solidFill>
                <a:sym typeface="Symbol" pitchFamily="18" charset="2"/>
              </a:rPr>
              <a:t>(</a:t>
            </a:r>
            <a:r>
              <a:rPr lang="zh-CN" altLang="en-US" sz="2800" b="1" i="0">
                <a:solidFill>
                  <a:schemeClr val="bg1"/>
                </a:solidFill>
              </a:rPr>
              <a:t>理想气体的微观假设</a:t>
            </a:r>
            <a:r>
              <a:rPr lang="en-US" altLang="zh-CN" sz="2800" b="1" i="0">
                <a:solidFill>
                  <a:schemeClr val="bg1"/>
                </a:solidFill>
              </a:rPr>
              <a:t>)</a:t>
            </a:r>
            <a:endParaRPr lang="en-US" altLang="zh-CN" sz="2800" i="0">
              <a:solidFill>
                <a:schemeClr val="bg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1556"/>
                                        </p:tgtEl>
                                        <p:attrNameLst>
                                          <p:attrName>style.visibility</p:attrName>
                                        </p:attrNameLst>
                                      </p:cBhvr>
                                      <p:to>
                                        <p:strVal val="visible"/>
                                      </p:to>
                                    </p:set>
                                    <p:animEffect transition="in" filter="blinds(horizontal)">
                                      <p:cBhvr>
                                        <p:cTn id="7" dur="500"/>
                                        <p:tgtEl>
                                          <p:spTgt spid="7915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1557"/>
                                        </p:tgtEl>
                                        <p:attrNameLst>
                                          <p:attrName>style.visibility</p:attrName>
                                        </p:attrNameLst>
                                      </p:cBhvr>
                                      <p:to>
                                        <p:strVal val="visible"/>
                                      </p:to>
                                    </p:set>
                                    <p:animEffect transition="in" filter="blinds(horizontal)">
                                      <p:cBhvr>
                                        <p:cTn id="12" dur="500"/>
                                        <p:tgtEl>
                                          <p:spTgt spid="7915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1559"/>
                                        </p:tgtEl>
                                        <p:attrNameLst>
                                          <p:attrName>style.visibility</p:attrName>
                                        </p:attrNameLst>
                                      </p:cBhvr>
                                      <p:to>
                                        <p:strVal val="visible"/>
                                      </p:to>
                                    </p:set>
                                    <p:animEffect transition="in" filter="blinds(horizontal)">
                                      <p:cBhvr>
                                        <p:cTn id="17" dur="500"/>
                                        <p:tgtEl>
                                          <p:spTgt spid="7915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1558">
                                            <p:txEl>
                                              <p:pRg st="0" end="0"/>
                                            </p:txEl>
                                          </p:spTgt>
                                        </p:tgtEl>
                                        <p:attrNameLst>
                                          <p:attrName>style.visibility</p:attrName>
                                        </p:attrNameLst>
                                      </p:cBhvr>
                                      <p:to>
                                        <p:strVal val="visible"/>
                                      </p:to>
                                    </p:set>
                                    <p:animEffect transition="in" filter="blinds(horizontal)">
                                      <p:cBhvr>
                                        <p:cTn id="22" dur="500"/>
                                        <p:tgtEl>
                                          <p:spTgt spid="79155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91558">
                                            <p:txEl>
                                              <p:pRg st="1" end="1"/>
                                            </p:txEl>
                                          </p:spTgt>
                                        </p:tgtEl>
                                        <p:attrNameLst>
                                          <p:attrName>style.visibility</p:attrName>
                                        </p:attrNameLst>
                                      </p:cBhvr>
                                      <p:to>
                                        <p:strVal val="visible"/>
                                      </p:to>
                                    </p:set>
                                    <p:animEffect transition="in" filter="blinds(horizontal)">
                                      <p:cBhvr>
                                        <p:cTn id="27" dur="500"/>
                                        <p:tgtEl>
                                          <p:spTgt spid="79155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1558">
                                            <p:txEl>
                                              <p:pRg st="2" end="2"/>
                                            </p:txEl>
                                          </p:spTgt>
                                        </p:tgtEl>
                                        <p:attrNameLst>
                                          <p:attrName>style.visibility</p:attrName>
                                        </p:attrNameLst>
                                      </p:cBhvr>
                                      <p:to>
                                        <p:strVal val="visible"/>
                                      </p:to>
                                    </p:set>
                                    <p:animEffect transition="in" filter="blinds(horizontal)">
                                      <p:cBhvr>
                                        <p:cTn id="32" dur="500"/>
                                        <p:tgtEl>
                                          <p:spTgt spid="79155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1558">
                                            <p:txEl>
                                              <p:pRg st="3" end="3"/>
                                            </p:txEl>
                                          </p:spTgt>
                                        </p:tgtEl>
                                        <p:attrNameLst>
                                          <p:attrName>style.visibility</p:attrName>
                                        </p:attrNameLst>
                                      </p:cBhvr>
                                      <p:to>
                                        <p:strVal val="visible"/>
                                      </p:to>
                                    </p:set>
                                    <p:animEffect transition="in" filter="blinds(horizontal)">
                                      <p:cBhvr>
                                        <p:cTn id="37" dur="500"/>
                                        <p:tgtEl>
                                          <p:spTgt spid="791558">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91558">
                                            <p:txEl>
                                              <p:pRg st="4" end="4"/>
                                            </p:txEl>
                                          </p:spTgt>
                                        </p:tgtEl>
                                        <p:attrNameLst>
                                          <p:attrName>style.visibility</p:attrName>
                                        </p:attrNameLst>
                                      </p:cBhvr>
                                      <p:to>
                                        <p:strVal val="visible"/>
                                      </p:to>
                                    </p:set>
                                    <p:animEffect transition="in" filter="blinds(horizontal)">
                                      <p:cBhvr>
                                        <p:cTn id="42" dur="500"/>
                                        <p:tgtEl>
                                          <p:spTgt spid="791558">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91558">
                                            <p:txEl>
                                              <p:pRg st="5" end="5"/>
                                            </p:txEl>
                                          </p:spTgt>
                                        </p:tgtEl>
                                        <p:attrNameLst>
                                          <p:attrName>style.visibility</p:attrName>
                                        </p:attrNameLst>
                                      </p:cBhvr>
                                      <p:to>
                                        <p:strVal val="visible"/>
                                      </p:to>
                                    </p:set>
                                    <p:animEffect transition="in" filter="blinds(horizontal)">
                                      <p:cBhvr>
                                        <p:cTn id="47" dur="500"/>
                                        <p:tgtEl>
                                          <p:spTgt spid="791558">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91558">
                                            <p:txEl>
                                              <p:pRg st="6" end="6"/>
                                            </p:txEl>
                                          </p:spTgt>
                                        </p:tgtEl>
                                        <p:attrNameLst>
                                          <p:attrName>style.visibility</p:attrName>
                                        </p:attrNameLst>
                                      </p:cBhvr>
                                      <p:to>
                                        <p:strVal val="visible"/>
                                      </p:to>
                                    </p:set>
                                    <p:animEffect transition="in" filter="blinds(horizontal)">
                                      <p:cBhvr>
                                        <p:cTn id="52" dur="500"/>
                                        <p:tgtEl>
                                          <p:spTgt spid="791558">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91558">
                                            <p:txEl>
                                              <p:pRg st="7" end="7"/>
                                            </p:txEl>
                                          </p:spTgt>
                                        </p:tgtEl>
                                        <p:attrNameLst>
                                          <p:attrName>style.visibility</p:attrName>
                                        </p:attrNameLst>
                                      </p:cBhvr>
                                      <p:to>
                                        <p:strVal val="visible"/>
                                      </p:to>
                                    </p:set>
                                    <p:animEffect transition="in" filter="blinds(horizontal)">
                                      <p:cBhvr>
                                        <p:cTn id="57" dur="500"/>
                                        <p:tgtEl>
                                          <p:spTgt spid="7915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6" grpId="0" autoUpdateAnimBg="0"/>
      <p:bldP spid="791557" grpId="0" autoUpdateAnimBg="0"/>
      <p:bldP spid="791558" grpId="0" build="p" autoUpdateAnimBg="0"/>
      <p:bldP spid="79155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p>
            <a:fld id="{65DDFB51-2F26-4C80-BE0C-E7949164493E}" type="slidenum">
              <a:rPr lang="en-US" altLang="zh-CN"/>
              <a:pPr/>
              <a:t>14</a:t>
            </a:fld>
            <a:endParaRPr lang="en-US" altLang="zh-CN"/>
          </a:p>
        </p:txBody>
      </p:sp>
      <p:sp>
        <p:nvSpPr>
          <p:cNvPr id="792580" name="Text Box 4"/>
          <p:cNvSpPr txBox="1">
            <a:spLocks noChangeArrowheads="1"/>
          </p:cNvSpPr>
          <p:nvPr/>
        </p:nvSpPr>
        <p:spPr bwMode="auto">
          <a:xfrm>
            <a:off x="393700" y="2357438"/>
            <a:ext cx="5795963" cy="1758950"/>
          </a:xfrm>
          <a:prstGeom prst="rect">
            <a:avLst/>
          </a:prstGeom>
          <a:noFill/>
          <a:ln w="9525">
            <a:noFill/>
            <a:miter lim="800000"/>
            <a:headEnd/>
            <a:tailEnd/>
          </a:ln>
        </p:spPr>
        <p:txBody>
          <a:bodyPr anchor="ctr">
            <a:spAutoFit/>
          </a:bodyPr>
          <a:lstStyle/>
          <a:p>
            <a:pPr>
              <a:lnSpc>
                <a:spcPct val="130000"/>
              </a:lnSpc>
              <a:spcBef>
                <a:spcPct val="0"/>
              </a:spcBef>
            </a:pPr>
            <a:r>
              <a:rPr lang="zh-CN" altLang="en-US" sz="2800" b="1" i="0">
                <a:solidFill>
                  <a:schemeClr val="bg1"/>
                </a:solidFill>
              </a:rPr>
              <a:t>定义</a:t>
            </a:r>
            <a:r>
              <a:rPr lang="en-US" altLang="zh-CN" sz="2800" b="1" i="0">
                <a:solidFill>
                  <a:schemeClr val="bg1"/>
                </a:solidFill>
              </a:rPr>
              <a:t>: </a:t>
            </a:r>
            <a:r>
              <a:rPr lang="zh-CN" altLang="en-US" sz="2800" b="1" i="0">
                <a:solidFill>
                  <a:schemeClr val="bg1"/>
                </a:solidFill>
              </a:rPr>
              <a:t>某一事件 </a:t>
            </a:r>
            <a:r>
              <a:rPr lang="en-US" altLang="zh-CN" sz="2800" b="1">
                <a:solidFill>
                  <a:schemeClr val="bg1"/>
                </a:solidFill>
              </a:rPr>
              <a:t>i </a:t>
            </a:r>
            <a:r>
              <a:rPr lang="zh-CN" altLang="en-US" sz="2800" b="1" i="0">
                <a:solidFill>
                  <a:schemeClr val="bg1"/>
                </a:solidFill>
              </a:rPr>
              <a:t>发生的概率为 </a:t>
            </a:r>
            <a:r>
              <a:rPr lang="en-US" altLang="zh-CN" sz="2800" b="1">
                <a:solidFill>
                  <a:schemeClr val="bg1"/>
                </a:solidFill>
              </a:rPr>
              <a:t>P</a:t>
            </a:r>
            <a:r>
              <a:rPr lang="en-US" altLang="zh-CN" sz="2800" b="1" baseline="-25000">
                <a:solidFill>
                  <a:schemeClr val="bg1"/>
                </a:solidFill>
              </a:rPr>
              <a:t>i</a:t>
            </a:r>
            <a:r>
              <a:rPr lang="en-US" altLang="zh-CN" sz="2800" b="1" i="0">
                <a:solidFill>
                  <a:schemeClr val="bg1"/>
                </a:solidFill>
              </a:rPr>
              <a:t>               </a:t>
            </a:r>
          </a:p>
          <a:p>
            <a:pPr>
              <a:lnSpc>
                <a:spcPct val="130000"/>
              </a:lnSpc>
              <a:spcBef>
                <a:spcPct val="0"/>
              </a:spcBef>
            </a:pPr>
            <a:r>
              <a:rPr lang="en-US" altLang="zh-CN" sz="2800" b="1" i="0">
                <a:solidFill>
                  <a:schemeClr val="bg1"/>
                </a:solidFill>
              </a:rPr>
              <a:t>          </a:t>
            </a:r>
            <a:r>
              <a:rPr lang="en-US" altLang="zh-CN" sz="2800" b="1">
                <a:solidFill>
                  <a:schemeClr val="bg1"/>
                </a:solidFill>
              </a:rPr>
              <a:t>N</a:t>
            </a:r>
            <a:r>
              <a:rPr lang="en-US" altLang="zh-CN" sz="2800" b="1" baseline="-25000">
                <a:solidFill>
                  <a:schemeClr val="bg1"/>
                </a:solidFill>
              </a:rPr>
              <a:t>i  </a:t>
            </a:r>
            <a:r>
              <a:rPr lang="en-US" altLang="zh-CN" sz="2800" b="1" i="0">
                <a:solidFill>
                  <a:schemeClr val="bg1"/>
                </a:solidFill>
              </a:rPr>
              <a:t>---- </a:t>
            </a:r>
            <a:r>
              <a:rPr lang="zh-CN" altLang="en-US" sz="2800" b="1" i="0">
                <a:solidFill>
                  <a:schemeClr val="bg1"/>
                </a:solidFill>
              </a:rPr>
              <a:t>事件 </a:t>
            </a:r>
            <a:r>
              <a:rPr lang="en-US" altLang="zh-CN" sz="2800" b="1">
                <a:solidFill>
                  <a:schemeClr val="bg1"/>
                </a:solidFill>
              </a:rPr>
              <a:t>i </a:t>
            </a:r>
            <a:r>
              <a:rPr lang="zh-CN" altLang="en-US" sz="2800" b="1" i="0">
                <a:solidFill>
                  <a:schemeClr val="bg1"/>
                </a:solidFill>
              </a:rPr>
              <a:t>发生的 次数</a:t>
            </a:r>
          </a:p>
          <a:p>
            <a:pPr>
              <a:lnSpc>
                <a:spcPct val="130000"/>
              </a:lnSpc>
              <a:spcBef>
                <a:spcPct val="0"/>
              </a:spcBef>
            </a:pPr>
            <a:r>
              <a:rPr lang="zh-CN" altLang="en-US" sz="2800" b="1" i="0">
                <a:solidFill>
                  <a:schemeClr val="bg1"/>
                </a:solidFill>
              </a:rPr>
              <a:t>          </a:t>
            </a:r>
            <a:r>
              <a:rPr lang="en-US" altLang="zh-CN" sz="2800" b="1">
                <a:solidFill>
                  <a:schemeClr val="bg1"/>
                </a:solidFill>
              </a:rPr>
              <a:t>N  </a:t>
            </a:r>
            <a:r>
              <a:rPr lang="en-US" altLang="zh-CN" sz="2800" b="1" i="0">
                <a:solidFill>
                  <a:schemeClr val="bg1"/>
                </a:solidFill>
              </a:rPr>
              <a:t>---- </a:t>
            </a:r>
            <a:r>
              <a:rPr lang="zh-CN" altLang="en-US" sz="2800" b="1" i="0">
                <a:solidFill>
                  <a:schemeClr val="bg1"/>
                </a:solidFill>
              </a:rPr>
              <a:t>各种事件发生的 总次数</a:t>
            </a:r>
          </a:p>
        </p:txBody>
      </p:sp>
      <p:sp>
        <p:nvSpPr>
          <p:cNvPr id="792581" name="Text Box 5"/>
          <p:cNvSpPr txBox="1">
            <a:spLocks noChangeArrowheads="1"/>
          </p:cNvSpPr>
          <p:nvPr/>
        </p:nvSpPr>
        <p:spPr bwMode="auto">
          <a:xfrm>
            <a:off x="239713" y="4059238"/>
            <a:ext cx="8653462" cy="2486025"/>
          </a:xfrm>
          <a:prstGeom prst="rect">
            <a:avLst/>
          </a:prstGeom>
          <a:noFill/>
          <a:ln w="9525">
            <a:noFill/>
            <a:miter lim="800000"/>
            <a:headEnd/>
            <a:tailEnd/>
          </a:ln>
        </p:spPr>
        <p:txBody>
          <a:bodyPr anchor="ctr">
            <a:spAutoFit/>
          </a:bodyPr>
          <a:lstStyle/>
          <a:p>
            <a:pPr>
              <a:lnSpc>
                <a:spcPct val="140000"/>
              </a:lnSpc>
              <a:spcBef>
                <a:spcPct val="0"/>
              </a:spcBef>
              <a:buFontTx/>
              <a:buChar char="•"/>
            </a:pPr>
            <a:r>
              <a:rPr lang="zh-CN" altLang="en-US" sz="2800" b="1" i="0">
                <a:solidFill>
                  <a:schemeClr val="bg1"/>
                </a:solidFill>
              </a:rPr>
              <a:t>统计规律有以下几个特点</a:t>
            </a:r>
            <a:r>
              <a:rPr lang="en-US" altLang="zh-CN" sz="2800" b="1" i="0">
                <a:solidFill>
                  <a:schemeClr val="bg1"/>
                </a:solidFill>
              </a:rPr>
              <a:t>:</a:t>
            </a:r>
          </a:p>
          <a:p>
            <a:pPr>
              <a:lnSpc>
                <a:spcPct val="140000"/>
              </a:lnSpc>
              <a:spcBef>
                <a:spcPct val="0"/>
              </a:spcBef>
            </a:pPr>
            <a:r>
              <a:rPr lang="zh-CN" altLang="en-US" sz="2800" b="1" i="0">
                <a:solidFill>
                  <a:schemeClr val="bg1"/>
                </a:solidFill>
              </a:rPr>
              <a:t>（</a:t>
            </a:r>
            <a:r>
              <a:rPr lang="en-US" altLang="zh-CN" sz="2800" b="1" i="0">
                <a:solidFill>
                  <a:schemeClr val="bg1"/>
                </a:solidFill>
              </a:rPr>
              <a:t>1</a:t>
            </a:r>
            <a:r>
              <a:rPr lang="zh-CN" altLang="en-US" sz="2800" b="1" i="0">
                <a:solidFill>
                  <a:schemeClr val="bg1"/>
                </a:solidFill>
              </a:rPr>
              <a:t>）只对大量偶然的事件才有意义</a:t>
            </a:r>
            <a:r>
              <a:rPr lang="en-US" altLang="zh-CN" sz="2800" b="1" i="0">
                <a:solidFill>
                  <a:schemeClr val="bg1"/>
                </a:solidFill>
              </a:rPr>
              <a:t>.</a:t>
            </a:r>
          </a:p>
          <a:p>
            <a:pPr>
              <a:lnSpc>
                <a:spcPct val="140000"/>
              </a:lnSpc>
              <a:spcBef>
                <a:spcPct val="0"/>
              </a:spcBef>
            </a:pPr>
            <a:r>
              <a:rPr lang="zh-CN" altLang="en-US" sz="2800" b="1" i="0">
                <a:solidFill>
                  <a:schemeClr val="bg1"/>
                </a:solidFill>
              </a:rPr>
              <a:t>（</a:t>
            </a:r>
            <a:r>
              <a:rPr lang="en-US" altLang="zh-CN" sz="2800" b="1" i="0">
                <a:solidFill>
                  <a:schemeClr val="bg1"/>
                </a:solidFill>
              </a:rPr>
              <a:t>2</a:t>
            </a:r>
            <a:r>
              <a:rPr lang="zh-CN" altLang="en-US" sz="2800" b="1" i="0">
                <a:solidFill>
                  <a:schemeClr val="bg1"/>
                </a:solidFill>
              </a:rPr>
              <a:t>）它是不同于个体规律的整体规律</a:t>
            </a:r>
            <a:r>
              <a:rPr lang="en-US" altLang="zh-CN" sz="2800" b="1" i="0">
                <a:solidFill>
                  <a:schemeClr val="bg1"/>
                </a:solidFill>
              </a:rPr>
              <a:t>(</a:t>
            </a:r>
            <a:r>
              <a:rPr lang="zh-CN" altLang="en-US" sz="2800" b="1" i="0">
                <a:solidFill>
                  <a:schemeClr val="bg1"/>
                </a:solidFill>
              </a:rPr>
              <a:t>量变到质变</a:t>
            </a:r>
            <a:r>
              <a:rPr lang="en-US" altLang="zh-CN" sz="2800" b="1" i="0">
                <a:solidFill>
                  <a:schemeClr val="bg1"/>
                </a:solidFill>
              </a:rPr>
              <a:t>).</a:t>
            </a:r>
          </a:p>
          <a:p>
            <a:pPr>
              <a:lnSpc>
                <a:spcPct val="140000"/>
              </a:lnSpc>
              <a:spcBef>
                <a:spcPct val="0"/>
              </a:spcBef>
            </a:pPr>
            <a:r>
              <a:rPr lang="zh-CN" altLang="en-US" sz="2800" b="1" i="0">
                <a:solidFill>
                  <a:schemeClr val="bg1"/>
                </a:solidFill>
              </a:rPr>
              <a:t>（</a:t>
            </a:r>
            <a:r>
              <a:rPr lang="en-US" altLang="zh-CN" sz="2800" b="1" i="0">
                <a:solidFill>
                  <a:schemeClr val="bg1"/>
                </a:solidFill>
              </a:rPr>
              <a:t>3</a:t>
            </a:r>
            <a:r>
              <a:rPr lang="zh-CN" altLang="en-US" sz="2800" b="1" i="0">
                <a:solidFill>
                  <a:schemeClr val="bg1"/>
                </a:solidFill>
              </a:rPr>
              <a:t>）总是伴随着涨落</a:t>
            </a:r>
            <a:r>
              <a:rPr lang="en-US" altLang="zh-CN" sz="2800" b="1" i="0">
                <a:solidFill>
                  <a:schemeClr val="bg1"/>
                </a:solidFill>
              </a:rPr>
              <a:t>.</a:t>
            </a:r>
            <a:endParaRPr lang="en-US" altLang="zh-CN" sz="2800" i="0">
              <a:solidFill>
                <a:schemeClr val="bg1"/>
              </a:solidFill>
            </a:endParaRPr>
          </a:p>
        </p:txBody>
      </p:sp>
      <p:grpSp>
        <p:nvGrpSpPr>
          <p:cNvPr id="2" name="Group 6"/>
          <p:cNvGrpSpPr>
            <a:grpSpLocks/>
          </p:cNvGrpSpPr>
          <p:nvPr/>
        </p:nvGrpSpPr>
        <p:grpSpPr bwMode="auto">
          <a:xfrm>
            <a:off x="6172200" y="2682875"/>
            <a:ext cx="2209800" cy="1157288"/>
            <a:chOff x="3888" y="1440"/>
            <a:chExt cx="1392" cy="729"/>
          </a:xfrm>
        </p:grpSpPr>
        <p:sp>
          <p:nvSpPr>
            <p:cNvPr id="44042" name="Rectangle 7"/>
            <p:cNvSpPr>
              <a:spLocks noChangeArrowheads="1"/>
            </p:cNvSpPr>
            <p:nvPr/>
          </p:nvSpPr>
          <p:spPr bwMode="auto">
            <a:xfrm>
              <a:off x="3888" y="1440"/>
              <a:ext cx="1344" cy="667"/>
            </a:xfrm>
            <a:prstGeom prst="rect">
              <a:avLst/>
            </a:prstGeom>
            <a:noFill/>
            <a:ln w="9525">
              <a:noFill/>
              <a:miter lim="800000"/>
              <a:headEnd/>
              <a:tailEnd/>
            </a:ln>
          </p:spPr>
          <p:txBody>
            <a:bodyPr/>
            <a:lstStyle/>
            <a:p>
              <a:endParaRPr lang="zh-CN" altLang="en-US"/>
            </a:p>
          </p:txBody>
        </p:sp>
        <p:sp>
          <p:nvSpPr>
            <p:cNvPr id="44043" name="Line 8"/>
            <p:cNvSpPr>
              <a:spLocks noChangeShapeType="1"/>
            </p:cNvSpPr>
            <p:nvPr/>
          </p:nvSpPr>
          <p:spPr bwMode="auto">
            <a:xfrm flipV="1">
              <a:off x="4943" y="1776"/>
              <a:ext cx="337" cy="6"/>
            </a:xfrm>
            <a:prstGeom prst="line">
              <a:avLst/>
            </a:prstGeom>
            <a:noFill/>
            <a:ln w="15875">
              <a:solidFill>
                <a:srgbClr val="00FFFF"/>
              </a:solidFill>
              <a:round/>
              <a:headEnd/>
              <a:tailEnd/>
            </a:ln>
          </p:spPr>
          <p:txBody>
            <a:bodyPr/>
            <a:lstStyle/>
            <a:p>
              <a:endParaRPr lang="zh-CN" altLang="en-US"/>
            </a:p>
          </p:txBody>
        </p:sp>
        <p:sp>
          <p:nvSpPr>
            <p:cNvPr id="44044" name="Rectangle 9"/>
            <p:cNvSpPr>
              <a:spLocks noChangeArrowheads="1"/>
            </p:cNvSpPr>
            <p:nvPr/>
          </p:nvSpPr>
          <p:spPr bwMode="auto">
            <a:xfrm>
              <a:off x="5020" y="1816"/>
              <a:ext cx="139" cy="230"/>
            </a:xfrm>
            <a:prstGeom prst="rect">
              <a:avLst/>
            </a:prstGeom>
            <a:noFill/>
            <a:ln w="9525">
              <a:noFill/>
              <a:miter lim="800000"/>
              <a:headEnd/>
              <a:tailEnd/>
            </a:ln>
          </p:spPr>
          <p:txBody>
            <a:bodyPr wrap="none" lIns="0" tIns="0" rIns="0" bIns="0">
              <a:spAutoFit/>
            </a:bodyPr>
            <a:lstStyle/>
            <a:p>
              <a:pPr algn="ctr">
                <a:spcBef>
                  <a:spcPct val="0"/>
                </a:spcBef>
              </a:pPr>
              <a:r>
                <a:rPr lang="en-US" altLang="zh-CN" b="1">
                  <a:solidFill>
                    <a:schemeClr val="bg1"/>
                  </a:solidFill>
                </a:rPr>
                <a:t>N</a:t>
              </a:r>
              <a:endParaRPr lang="en-US" altLang="zh-CN" b="1" i="0">
                <a:solidFill>
                  <a:schemeClr val="bg1"/>
                </a:solidFill>
              </a:endParaRPr>
            </a:p>
          </p:txBody>
        </p:sp>
        <p:sp>
          <p:nvSpPr>
            <p:cNvPr id="44045" name="Rectangle 10"/>
            <p:cNvSpPr>
              <a:spLocks noChangeArrowheads="1"/>
            </p:cNvSpPr>
            <p:nvPr/>
          </p:nvSpPr>
          <p:spPr bwMode="auto">
            <a:xfrm>
              <a:off x="4985" y="1465"/>
              <a:ext cx="139" cy="230"/>
            </a:xfrm>
            <a:prstGeom prst="rect">
              <a:avLst/>
            </a:prstGeom>
            <a:noFill/>
            <a:ln w="9525">
              <a:noFill/>
              <a:miter lim="800000"/>
              <a:headEnd/>
              <a:tailEnd/>
            </a:ln>
          </p:spPr>
          <p:txBody>
            <a:bodyPr wrap="none" lIns="0" tIns="0" rIns="0" bIns="0">
              <a:spAutoFit/>
            </a:bodyPr>
            <a:lstStyle/>
            <a:p>
              <a:pPr algn="ctr">
                <a:spcBef>
                  <a:spcPct val="0"/>
                </a:spcBef>
              </a:pPr>
              <a:r>
                <a:rPr lang="en-US" altLang="zh-CN" b="1">
                  <a:solidFill>
                    <a:schemeClr val="bg1"/>
                  </a:solidFill>
                </a:rPr>
                <a:t>N</a:t>
              </a:r>
              <a:endParaRPr lang="en-US" altLang="zh-CN" b="1" i="0">
                <a:solidFill>
                  <a:schemeClr val="bg1"/>
                </a:solidFill>
              </a:endParaRPr>
            </a:p>
          </p:txBody>
        </p:sp>
        <p:sp>
          <p:nvSpPr>
            <p:cNvPr id="44046" name="Rectangle 11"/>
            <p:cNvSpPr>
              <a:spLocks noChangeArrowheads="1"/>
            </p:cNvSpPr>
            <p:nvPr/>
          </p:nvSpPr>
          <p:spPr bwMode="auto">
            <a:xfrm>
              <a:off x="3999" y="1626"/>
              <a:ext cx="117" cy="230"/>
            </a:xfrm>
            <a:prstGeom prst="rect">
              <a:avLst/>
            </a:prstGeom>
            <a:noFill/>
            <a:ln w="9525">
              <a:noFill/>
              <a:miter lim="800000"/>
              <a:headEnd/>
              <a:tailEnd/>
            </a:ln>
          </p:spPr>
          <p:txBody>
            <a:bodyPr wrap="none" lIns="0" tIns="0" rIns="0" bIns="0">
              <a:spAutoFit/>
            </a:bodyPr>
            <a:lstStyle/>
            <a:p>
              <a:pPr algn="ctr">
                <a:spcBef>
                  <a:spcPct val="0"/>
                </a:spcBef>
              </a:pPr>
              <a:r>
                <a:rPr lang="en-US" altLang="zh-CN" b="1">
                  <a:solidFill>
                    <a:schemeClr val="bg1"/>
                  </a:solidFill>
                </a:rPr>
                <a:t>P</a:t>
              </a:r>
              <a:endParaRPr lang="en-US" altLang="zh-CN" b="1" i="0">
                <a:solidFill>
                  <a:schemeClr val="bg1"/>
                </a:solidFill>
              </a:endParaRPr>
            </a:p>
          </p:txBody>
        </p:sp>
        <p:sp>
          <p:nvSpPr>
            <p:cNvPr id="44047" name="Rectangle 12"/>
            <p:cNvSpPr>
              <a:spLocks noChangeArrowheads="1"/>
            </p:cNvSpPr>
            <p:nvPr/>
          </p:nvSpPr>
          <p:spPr bwMode="auto">
            <a:xfrm>
              <a:off x="5126" y="1616"/>
              <a:ext cx="53" cy="230"/>
            </a:xfrm>
            <a:prstGeom prst="rect">
              <a:avLst/>
            </a:prstGeom>
            <a:noFill/>
            <a:ln w="9525">
              <a:noFill/>
              <a:miter lim="800000"/>
              <a:headEnd/>
              <a:tailEnd/>
            </a:ln>
          </p:spPr>
          <p:txBody>
            <a:bodyPr wrap="none" lIns="0" tIns="0" rIns="0" bIns="0">
              <a:spAutoFit/>
            </a:bodyPr>
            <a:lstStyle/>
            <a:p>
              <a:pPr algn="ctr">
                <a:spcBef>
                  <a:spcPct val="0"/>
                </a:spcBef>
              </a:pPr>
              <a:r>
                <a:rPr lang="en-US" altLang="zh-CN" b="1">
                  <a:solidFill>
                    <a:schemeClr val="bg1"/>
                  </a:solidFill>
                </a:rPr>
                <a:t>i</a:t>
              </a:r>
              <a:endParaRPr lang="en-US" altLang="zh-CN" b="1" i="0">
                <a:solidFill>
                  <a:schemeClr val="bg1"/>
                </a:solidFill>
              </a:endParaRPr>
            </a:p>
          </p:txBody>
        </p:sp>
        <p:sp>
          <p:nvSpPr>
            <p:cNvPr id="44048" name="Rectangle 13"/>
            <p:cNvSpPr>
              <a:spLocks noChangeArrowheads="1"/>
            </p:cNvSpPr>
            <p:nvPr/>
          </p:nvSpPr>
          <p:spPr bwMode="auto">
            <a:xfrm>
              <a:off x="4451" y="1939"/>
              <a:ext cx="139" cy="230"/>
            </a:xfrm>
            <a:prstGeom prst="rect">
              <a:avLst/>
            </a:prstGeom>
            <a:noFill/>
            <a:ln w="9525">
              <a:noFill/>
              <a:miter lim="800000"/>
              <a:headEnd/>
              <a:tailEnd/>
            </a:ln>
          </p:spPr>
          <p:txBody>
            <a:bodyPr wrap="none" lIns="0" tIns="0" rIns="0" bIns="0">
              <a:spAutoFit/>
            </a:bodyPr>
            <a:lstStyle/>
            <a:p>
              <a:pPr algn="ctr">
                <a:spcBef>
                  <a:spcPct val="0"/>
                </a:spcBef>
              </a:pPr>
              <a:r>
                <a:rPr lang="en-US" altLang="zh-CN" b="1">
                  <a:solidFill>
                    <a:schemeClr val="bg1"/>
                  </a:solidFill>
                </a:rPr>
                <a:t>N</a:t>
              </a:r>
              <a:endParaRPr lang="en-US" altLang="zh-CN" b="1" i="0">
                <a:solidFill>
                  <a:schemeClr val="bg1"/>
                </a:solidFill>
              </a:endParaRPr>
            </a:p>
          </p:txBody>
        </p:sp>
        <p:sp>
          <p:nvSpPr>
            <p:cNvPr id="44049" name="Rectangle 14"/>
            <p:cNvSpPr>
              <a:spLocks noChangeArrowheads="1"/>
            </p:cNvSpPr>
            <p:nvPr/>
          </p:nvSpPr>
          <p:spPr bwMode="auto">
            <a:xfrm>
              <a:off x="4071" y="1777"/>
              <a:ext cx="53" cy="230"/>
            </a:xfrm>
            <a:prstGeom prst="rect">
              <a:avLst/>
            </a:prstGeom>
            <a:noFill/>
            <a:ln w="9525">
              <a:noFill/>
              <a:miter lim="800000"/>
              <a:headEnd/>
              <a:tailEnd/>
            </a:ln>
          </p:spPr>
          <p:txBody>
            <a:bodyPr wrap="none" lIns="0" tIns="0" rIns="0" bIns="0">
              <a:spAutoFit/>
            </a:bodyPr>
            <a:lstStyle/>
            <a:p>
              <a:pPr algn="ctr">
                <a:spcBef>
                  <a:spcPct val="0"/>
                </a:spcBef>
              </a:pPr>
              <a:r>
                <a:rPr lang="en-US" altLang="zh-CN" b="1">
                  <a:solidFill>
                    <a:schemeClr val="bg1"/>
                  </a:solidFill>
                </a:rPr>
                <a:t>i</a:t>
              </a:r>
              <a:endParaRPr lang="en-US" altLang="zh-CN" b="1" i="0">
                <a:solidFill>
                  <a:schemeClr val="bg1"/>
                </a:solidFill>
              </a:endParaRPr>
            </a:p>
          </p:txBody>
        </p:sp>
        <p:sp>
          <p:nvSpPr>
            <p:cNvPr id="44050" name="Rectangle 15"/>
            <p:cNvSpPr>
              <a:spLocks noChangeArrowheads="1"/>
            </p:cNvSpPr>
            <p:nvPr/>
          </p:nvSpPr>
          <p:spPr bwMode="auto">
            <a:xfrm>
              <a:off x="4564" y="1488"/>
              <a:ext cx="266" cy="230"/>
            </a:xfrm>
            <a:prstGeom prst="rect">
              <a:avLst/>
            </a:prstGeom>
            <a:noFill/>
            <a:ln w="9525">
              <a:noFill/>
              <a:miter lim="800000"/>
              <a:headEnd/>
              <a:tailEnd/>
            </a:ln>
          </p:spPr>
          <p:txBody>
            <a:bodyPr wrap="none" lIns="0" tIns="0" rIns="0" bIns="0">
              <a:spAutoFit/>
            </a:bodyPr>
            <a:lstStyle/>
            <a:p>
              <a:pPr algn="ctr">
                <a:spcBef>
                  <a:spcPct val="0"/>
                </a:spcBef>
              </a:pPr>
              <a:r>
                <a:rPr lang="en-US" altLang="zh-CN" b="1" i="0">
                  <a:solidFill>
                    <a:schemeClr val="bg1"/>
                  </a:solidFill>
                </a:rPr>
                <a:t>lim</a:t>
              </a:r>
            </a:p>
          </p:txBody>
        </p:sp>
        <p:sp>
          <p:nvSpPr>
            <p:cNvPr id="44051" name="Rectangle 16"/>
            <p:cNvSpPr>
              <a:spLocks noChangeArrowheads="1"/>
            </p:cNvSpPr>
            <p:nvPr/>
          </p:nvSpPr>
          <p:spPr bwMode="auto">
            <a:xfrm>
              <a:off x="4752" y="1920"/>
              <a:ext cx="151" cy="230"/>
            </a:xfrm>
            <a:prstGeom prst="rect">
              <a:avLst/>
            </a:prstGeom>
            <a:noFill/>
            <a:ln w="9525">
              <a:noFill/>
              <a:miter lim="800000"/>
              <a:headEnd/>
              <a:tailEnd/>
            </a:ln>
          </p:spPr>
          <p:txBody>
            <a:bodyPr lIns="0" tIns="0" rIns="0" bIns="0">
              <a:spAutoFit/>
            </a:bodyPr>
            <a:lstStyle/>
            <a:p>
              <a:pPr algn="ctr">
                <a:spcBef>
                  <a:spcPct val="0"/>
                </a:spcBef>
              </a:pPr>
              <a:r>
                <a:rPr lang="en-US" altLang="zh-CN" b="1" i="0">
                  <a:solidFill>
                    <a:schemeClr val="bg1"/>
                  </a:solidFill>
                  <a:latin typeface="Symbol" pitchFamily="18" charset="2"/>
                </a:rPr>
                <a:t>¥</a:t>
              </a:r>
              <a:endParaRPr lang="en-US" altLang="zh-CN" b="1" i="0">
                <a:solidFill>
                  <a:schemeClr val="bg1"/>
                </a:solidFill>
              </a:endParaRPr>
            </a:p>
          </p:txBody>
        </p:sp>
        <p:sp>
          <p:nvSpPr>
            <p:cNvPr id="44052" name="Rectangle 17"/>
            <p:cNvSpPr>
              <a:spLocks noChangeArrowheads="1"/>
            </p:cNvSpPr>
            <p:nvPr/>
          </p:nvSpPr>
          <p:spPr bwMode="auto">
            <a:xfrm>
              <a:off x="4577" y="1921"/>
              <a:ext cx="190" cy="230"/>
            </a:xfrm>
            <a:prstGeom prst="rect">
              <a:avLst/>
            </a:prstGeom>
            <a:noFill/>
            <a:ln w="9525">
              <a:noFill/>
              <a:miter lim="800000"/>
              <a:headEnd/>
              <a:tailEnd/>
            </a:ln>
          </p:spPr>
          <p:txBody>
            <a:bodyPr wrap="none" lIns="0" tIns="0" rIns="0" bIns="0">
              <a:spAutoFit/>
            </a:bodyPr>
            <a:lstStyle/>
            <a:p>
              <a:pPr algn="ctr">
                <a:spcBef>
                  <a:spcPct val="0"/>
                </a:spcBef>
              </a:pPr>
              <a:r>
                <a:rPr lang="en-US" altLang="zh-CN" b="1" i="0">
                  <a:solidFill>
                    <a:schemeClr val="bg1"/>
                  </a:solidFill>
                  <a:latin typeface="Symbol" pitchFamily="18" charset="2"/>
                </a:rPr>
                <a:t>®</a:t>
              </a:r>
              <a:endParaRPr lang="en-US" altLang="zh-CN" b="1" i="0">
                <a:solidFill>
                  <a:schemeClr val="bg1"/>
                </a:solidFill>
              </a:endParaRPr>
            </a:p>
          </p:txBody>
        </p:sp>
        <p:sp>
          <p:nvSpPr>
            <p:cNvPr id="44053" name="Rectangle 18"/>
            <p:cNvSpPr>
              <a:spLocks noChangeArrowheads="1"/>
            </p:cNvSpPr>
            <p:nvPr/>
          </p:nvSpPr>
          <p:spPr bwMode="auto">
            <a:xfrm>
              <a:off x="4276" y="1598"/>
              <a:ext cx="105" cy="230"/>
            </a:xfrm>
            <a:prstGeom prst="rect">
              <a:avLst/>
            </a:prstGeom>
            <a:noFill/>
            <a:ln w="9525">
              <a:noFill/>
              <a:miter lim="800000"/>
              <a:headEnd/>
              <a:tailEnd/>
            </a:ln>
          </p:spPr>
          <p:txBody>
            <a:bodyPr wrap="none" lIns="0" tIns="0" rIns="0" bIns="0">
              <a:spAutoFit/>
            </a:bodyPr>
            <a:lstStyle/>
            <a:p>
              <a:pPr algn="ctr">
                <a:spcBef>
                  <a:spcPct val="0"/>
                </a:spcBef>
              </a:pPr>
              <a:r>
                <a:rPr lang="en-US" altLang="zh-CN" b="1" i="0">
                  <a:solidFill>
                    <a:schemeClr val="bg1"/>
                  </a:solidFill>
                  <a:latin typeface="Symbol" pitchFamily="18" charset="2"/>
                </a:rPr>
                <a:t>=</a:t>
              </a:r>
              <a:endParaRPr lang="en-US" altLang="zh-CN" b="1" i="0">
                <a:solidFill>
                  <a:schemeClr val="bg1"/>
                </a:solidFill>
              </a:endParaRPr>
            </a:p>
          </p:txBody>
        </p:sp>
      </p:grpSp>
      <p:sp>
        <p:nvSpPr>
          <p:cNvPr id="792595" name="Text Box 19"/>
          <p:cNvSpPr txBox="1">
            <a:spLocks noChangeArrowheads="1"/>
          </p:cNvSpPr>
          <p:nvPr/>
        </p:nvSpPr>
        <p:spPr bwMode="auto">
          <a:xfrm>
            <a:off x="501650" y="1735138"/>
            <a:ext cx="3143250" cy="519112"/>
          </a:xfrm>
          <a:prstGeom prst="rect">
            <a:avLst/>
          </a:prstGeom>
          <a:noFill/>
          <a:ln w="9525">
            <a:noFill/>
            <a:miter lim="800000"/>
            <a:headEnd/>
            <a:tailEnd/>
          </a:ln>
        </p:spPr>
        <p:txBody>
          <a:bodyPr anchor="ctr">
            <a:spAutoFit/>
          </a:bodyPr>
          <a:lstStyle/>
          <a:p>
            <a:pPr>
              <a:spcBef>
                <a:spcPct val="0"/>
              </a:spcBef>
            </a:pPr>
            <a:r>
              <a:rPr lang="zh-CN" altLang="en-US" sz="2800" b="1" i="0">
                <a:solidFill>
                  <a:schemeClr val="bg1"/>
                </a:solidFill>
              </a:rPr>
              <a:t>例</a:t>
            </a:r>
            <a:r>
              <a:rPr lang="en-US" altLang="zh-CN" sz="2800" b="1" i="0">
                <a:solidFill>
                  <a:schemeClr val="bg1"/>
                </a:solidFill>
              </a:rPr>
              <a:t>.   </a:t>
            </a:r>
            <a:r>
              <a:rPr lang="zh-CN" altLang="en-US" sz="2800" b="1" i="0">
                <a:solidFill>
                  <a:schemeClr val="bg1"/>
                </a:solidFill>
              </a:rPr>
              <a:t>扔硬币</a:t>
            </a:r>
            <a:endParaRPr lang="zh-CN" altLang="en-US" sz="2800" i="0">
              <a:solidFill>
                <a:schemeClr val="bg1"/>
              </a:solidFill>
            </a:endParaRPr>
          </a:p>
        </p:txBody>
      </p:sp>
      <p:sp>
        <p:nvSpPr>
          <p:cNvPr id="792596" name="Text Box 20"/>
          <p:cNvSpPr txBox="1">
            <a:spLocks noChangeArrowheads="1"/>
          </p:cNvSpPr>
          <p:nvPr/>
        </p:nvSpPr>
        <p:spPr bwMode="auto">
          <a:xfrm>
            <a:off x="249238" y="174625"/>
            <a:ext cx="5254625" cy="519113"/>
          </a:xfrm>
          <a:prstGeom prst="rect">
            <a:avLst/>
          </a:prstGeom>
          <a:noFill/>
          <a:ln w="9525">
            <a:noFill/>
            <a:miter lim="800000"/>
            <a:headEnd/>
            <a:tailEnd/>
          </a:ln>
        </p:spPr>
        <p:txBody>
          <a:bodyPr anchor="ctr">
            <a:spAutoFit/>
          </a:bodyPr>
          <a:lstStyle/>
          <a:p>
            <a:pPr>
              <a:spcBef>
                <a:spcPct val="0"/>
              </a:spcBef>
            </a:pPr>
            <a:r>
              <a:rPr lang="en-US" altLang="zh-CN" sz="2800" b="1" i="0">
                <a:solidFill>
                  <a:schemeClr val="bg1"/>
                </a:solidFill>
              </a:rPr>
              <a:t>2. </a:t>
            </a:r>
            <a:r>
              <a:rPr lang="zh-CN" altLang="en-US" sz="2800" b="1" i="0">
                <a:solidFill>
                  <a:schemeClr val="bg1"/>
                </a:solidFill>
              </a:rPr>
              <a:t>对分子集体的统计假设</a:t>
            </a:r>
          </a:p>
        </p:txBody>
      </p:sp>
      <p:sp>
        <p:nvSpPr>
          <p:cNvPr id="792597" name="Text Box 21"/>
          <p:cNvSpPr txBox="1">
            <a:spLocks noChangeArrowheads="1"/>
          </p:cNvSpPr>
          <p:nvPr/>
        </p:nvSpPr>
        <p:spPr bwMode="auto">
          <a:xfrm>
            <a:off x="314325" y="758825"/>
            <a:ext cx="4549775" cy="519113"/>
          </a:xfrm>
          <a:prstGeom prst="rect">
            <a:avLst/>
          </a:prstGeom>
          <a:noFill/>
          <a:ln w="9525">
            <a:noFill/>
            <a:miter lim="800000"/>
            <a:headEnd/>
            <a:tailEnd/>
          </a:ln>
        </p:spPr>
        <p:txBody>
          <a:bodyPr anchor="ctr">
            <a:spAutoFit/>
          </a:bodyPr>
          <a:lstStyle/>
          <a:p>
            <a:pPr algn="ctr">
              <a:spcBef>
                <a:spcPct val="0"/>
              </a:spcBef>
              <a:buFontTx/>
              <a:buChar char="•"/>
            </a:pPr>
            <a:r>
              <a:rPr lang="zh-CN" altLang="en-US" sz="2800" b="1" i="0">
                <a:solidFill>
                  <a:schemeClr val="bg1"/>
                </a:solidFill>
              </a:rPr>
              <a:t>什么是统计规律性</a:t>
            </a:r>
            <a:r>
              <a:rPr lang="zh-CN" altLang="en-US" sz="2800" b="1" i="0">
                <a:solidFill>
                  <a:schemeClr val="bg1"/>
                </a:solidFill>
                <a:sym typeface="Symbol" pitchFamily="18" charset="2"/>
              </a:rPr>
              <a:t></a:t>
            </a:r>
          </a:p>
        </p:txBody>
      </p:sp>
      <p:sp>
        <p:nvSpPr>
          <p:cNvPr id="792598" name="Text Box 22"/>
          <p:cNvSpPr txBox="1">
            <a:spLocks noChangeArrowheads="1"/>
          </p:cNvSpPr>
          <p:nvPr/>
        </p:nvSpPr>
        <p:spPr bwMode="auto">
          <a:xfrm>
            <a:off x="382588" y="1263650"/>
            <a:ext cx="8180387" cy="519113"/>
          </a:xfrm>
          <a:prstGeom prst="rect">
            <a:avLst/>
          </a:prstGeom>
          <a:noFill/>
          <a:ln w="9525">
            <a:noFill/>
            <a:miter lim="800000"/>
            <a:headEnd/>
            <a:tailEnd/>
          </a:ln>
        </p:spPr>
        <p:txBody>
          <a:bodyPr anchor="ctr">
            <a:spAutoFit/>
          </a:bodyPr>
          <a:lstStyle/>
          <a:p>
            <a:pPr>
              <a:spcBef>
                <a:spcPct val="0"/>
              </a:spcBef>
            </a:pPr>
            <a:r>
              <a:rPr lang="zh-CN" altLang="en-US" sz="2800" b="1" i="0">
                <a:solidFill>
                  <a:schemeClr val="bg1"/>
                </a:solidFill>
              </a:rPr>
              <a:t>大量偶然事件从整体上反映出来的一种规律性。</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2596"/>
                                        </p:tgtEl>
                                        <p:attrNameLst>
                                          <p:attrName>style.visibility</p:attrName>
                                        </p:attrNameLst>
                                      </p:cBhvr>
                                      <p:to>
                                        <p:strVal val="visible"/>
                                      </p:to>
                                    </p:set>
                                    <p:animEffect transition="in" filter="blinds(horizontal)">
                                      <p:cBhvr>
                                        <p:cTn id="7" dur="500"/>
                                        <p:tgtEl>
                                          <p:spTgt spid="7925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2597"/>
                                        </p:tgtEl>
                                        <p:attrNameLst>
                                          <p:attrName>style.visibility</p:attrName>
                                        </p:attrNameLst>
                                      </p:cBhvr>
                                      <p:to>
                                        <p:strVal val="visible"/>
                                      </p:to>
                                    </p:set>
                                    <p:animEffect transition="in" filter="blinds(horizontal)">
                                      <p:cBhvr>
                                        <p:cTn id="12" dur="500"/>
                                        <p:tgtEl>
                                          <p:spTgt spid="7925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2598"/>
                                        </p:tgtEl>
                                        <p:attrNameLst>
                                          <p:attrName>style.visibility</p:attrName>
                                        </p:attrNameLst>
                                      </p:cBhvr>
                                      <p:to>
                                        <p:strVal val="visible"/>
                                      </p:to>
                                    </p:set>
                                    <p:animEffect transition="in" filter="blinds(horizontal)">
                                      <p:cBhvr>
                                        <p:cTn id="17" dur="500"/>
                                        <p:tgtEl>
                                          <p:spTgt spid="7925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2595"/>
                                        </p:tgtEl>
                                        <p:attrNameLst>
                                          <p:attrName>style.visibility</p:attrName>
                                        </p:attrNameLst>
                                      </p:cBhvr>
                                      <p:to>
                                        <p:strVal val="visible"/>
                                      </p:to>
                                    </p:set>
                                    <p:animEffect transition="in" filter="blinds(horizontal)">
                                      <p:cBhvr>
                                        <p:cTn id="22" dur="500"/>
                                        <p:tgtEl>
                                          <p:spTgt spid="79259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92580">
                                            <p:txEl>
                                              <p:pRg st="0" end="0"/>
                                            </p:txEl>
                                          </p:spTgt>
                                        </p:tgtEl>
                                        <p:attrNameLst>
                                          <p:attrName>style.visibility</p:attrName>
                                        </p:attrNameLst>
                                      </p:cBhvr>
                                      <p:to>
                                        <p:strVal val="visible"/>
                                      </p:to>
                                    </p:set>
                                    <p:animEffect transition="in" filter="blinds(horizontal)">
                                      <p:cBhvr>
                                        <p:cTn id="27" dur="500"/>
                                        <p:tgtEl>
                                          <p:spTgt spid="79258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2580">
                                            <p:txEl>
                                              <p:pRg st="1" end="1"/>
                                            </p:txEl>
                                          </p:spTgt>
                                        </p:tgtEl>
                                        <p:attrNameLst>
                                          <p:attrName>style.visibility</p:attrName>
                                        </p:attrNameLst>
                                      </p:cBhvr>
                                      <p:to>
                                        <p:strVal val="visible"/>
                                      </p:to>
                                    </p:set>
                                    <p:animEffect transition="in" filter="blinds(horizontal)">
                                      <p:cBhvr>
                                        <p:cTn id="32" dur="500"/>
                                        <p:tgtEl>
                                          <p:spTgt spid="79258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2580">
                                            <p:txEl>
                                              <p:pRg st="2" end="2"/>
                                            </p:txEl>
                                          </p:spTgt>
                                        </p:tgtEl>
                                        <p:attrNameLst>
                                          <p:attrName>style.visibility</p:attrName>
                                        </p:attrNameLst>
                                      </p:cBhvr>
                                      <p:to>
                                        <p:strVal val="visible"/>
                                      </p:to>
                                    </p:set>
                                    <p:animEffect transition="in" filter="blinds(horizontal)">
                                      <p:cBhvr>
                                        <p:cTn id="37" dur="500"/>
                                        <p:tgtEl>
                                          <p:spTgt spid="79258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iterate type="lt">
                                    <p:tmPct val="100000"/>
                                  </p:iterate>
                                  <p:childTnLst>
                                    <p:set>
                                      <p:cBhvr>
                                        <p:cTn id="46" dur="1" fill="hold">
                                          <p:stCondLst>
                                            <p:cond delay="0"/>
                                          </p:stCondLst>
                                        </p:cTn>
                                        <p:tgtEl>
                                          <p:spTgt spid="792581">
                                            <p:txEl>
                                              <p:pRg st="0" end="0"/>
                                            </p:txEl>
                                          </p:spTgt>
                                        </p:tgtEl>
                                        <p:attrNameLst>
                                          <p:attrName>style.visibility</p:attrName>
                                        </p:attrNameLst>
                                      </p:cBhvr>
                                      <p:to>
                                        <p:strVal val="visible"/>
                                      </p:to>
                                    </p:set>
                                    <p:animEffect transition="in" filter="blinds(horizontal)">
                                      <p:cBhvr>
                                        <p:cTn id="47" dur="75"/>
                                        <p:tgtEl>
                                          <p:spTgt spid="79258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iterate type="lt">
                                    <p:tmPct val="100000"/>
                                  </p:iterate>
                                  <p:childTnLst>
                                    <p:set>
                                      <p:cBhvr>
                                        <p:cTn id="51" dur="1" fill="hold">
                                          <p:stCondLst>
                                            <p:cond delay="0"/>
                                          </p:stCondLst>
                                        </p:cTn>
                                        <p:tgtEl>
                                          <p:spTgt spid="792581">
                                            <p:txEl>
                                              <p:pRg st="1" end="1"/>
                                            </p:txEl>
                                          </p:spTgt>
                                        </p:tgtEl>
                                        <p:attrNameLst>
                                          <p:attrName>style.visibility</p:attrName>
                                        </p:attrNameLst>
                                      </p:cBhvr>
                                      <p:to>
                                        <p:strVal val="visible"/>
                                      </p:to>
                                    </p:set>
                                    <p:animEffect transition="in" filter="blinds(horizontal)">
                                      <p:cBhvr>
                                        <p:cTn id="52" dur="75"/>
                                        <p:tgtEl>
                                          <p:spTgt spid="792581">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iterate type="lt">
                                    <p:tmPct val="100000"/>
                                  </p:iterate>
                                  <p:childTnLst>
                                    <p:set>
                                      <p:cBhvr>
                                        <p:cTn id="56" dur="1" fill="hold">
                                          <p:stCondLst>
                                            <p:cond delay="0"/>
                                          </p:stCondLst>
                                        </p:cTn>
                                        <p:tgtEl>
                                          <p:spTgt spid="792581">
                                            <p:txEl>
                                              <p:pRg st="2" end="2"/>
                                            </p:txEl>
                                          </p:spTgt>
                                        </p:tgtEl>
                                        <p:attrNameLst>
                                          <p:attrName>style.visibility</p:attrName>
                                        </p:attrNameLst>
                                      </p:cBhvr>
                                      <p:to>
                                        <p:strVal val="visible"/>
                                      </p:to>
                                    </p:set>
                                    <p:animEffect transition="in" filter="blinds(horizontal)">
                                      <p:cBhvr>
                                        <p:cTn id="57" dur="75"/>
                                        <p:tgtEl>
                                          <p:spTgt spid="792581">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iterate type="lt">
                                    <p:tmPct val="100000"/>
                                  </p:iterate>
                                  <p:childTnLst>
                                    <p:set>
                                      <p:cBhvr>
                                        <p:cTn id="61" dur="1" fill="hold">
                                          <p:stCondLst>
                                            <p:cond delay="0"/>
                                          </p:stCondLst>
                                        </p:cTn>
                                        <p:tgtEl>
                                          <p:spTgt spid="792581">
                                            <p:txEl>
                                              <p:pRg st="3" end="3"/>
                                            </p:txEl>
                                          </p:spTgt>
                                        </p:tgtEl>
                                        <p:attrNameLst>
                                          <p:attrName>style.visibility</p:attrName>
                                        </p:attrNameLst>
                                      </p:cBhvr>
                                      <p:to>
                                        <p:strVal val="visible"/>
                                      </p:to>
                                    </p:set>
                                    <p:animEffect transition="in" filter="blinds(horizontal)">
                                      <p:cBhvr>
                                        <p:cTn id="62" dur="75"/>
                                        <p:tgtEl>
                                          <p:spTgt spid="7925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0" grpId="0" build="p" autoUpdateAnimBg="0"/>
      <p:bldP spid="792581" grpId="0" build="p" autoUpdateAnimBg="0"/>
      <p:bldP spid="792595" grpId="0" autoUpdateAnimBg="0"/>
      <p:bldP spid="792596" grpId="0" autoUpdateAnimBg="0"/>
      <p:bldP spid="792597" grpId="0" autoUpdateAnimBg="0"/>
      <p:bldP spid="79259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2"/>
          </p:nvPr>
        </p:nvSpPr>
        <p:spPr>
          <a:noFill/>
        </p:spPr>
        <p:txBody>
          <a:bodyPr/>
          <a:lstStyle/>
          <a:p>
            <a:fld id="{77B5CDA8-136A-4D2C-8785-8D7305224FA4}" type="slidenum">
              <a:rPr lang="en-US" altLang="zh-CN"/>
              <a:pPr/>
              <a:t>15</a:t>
            </a:fld>
            <a:endParaRPr lang="en-US" altLang="zh-CN"/>
          </a:p>
        </p:txBody>
      </p:sp>
      <p:sp>
        <p:nvSpPr>
          <p:cNvPr id="793604" name="Text Box 4"/>
          <p:cNvSpPr txBox="1">
            <a:spLocks noChangeArrowheads="1"/>
          </p:cNvSpPr>
          <p:nvPr/>
        </p:nvSpPr>
        <p:spPr bwMode="auto">
          <a:xfrm>
            <a:off x="152400" y="160338"/>
            <a:ext cx="8299450" cy="519112"/>
          </a:xfrm>
          <a:prstGeom prst="rect">
            <a:avLst/>
          </a:prstGeom>
          <a:noFill/>
          <a:ln w="9525">
            <a:noFill/>
            <a:miter lim="800000"/>
            <a:headEnd/>
            <a:tailEnd/>
          </a:ln>
        </p:spPr>
        <p:txBody>
          <a:bodyPr anchor="ctr">
            <a:spAutoFit/>
          </a:bodyPr>
          <a:lstStyle/>
          <a:p>
            <a:pPr>
              <a:spcBef>
                <a:spcPct val="0"/>
              </a:spcBef>
              <a:buFontTx/>
              <a:buChar char="•"/>
            </a:pPr>
            <a:r>
              <a:rPr lang="zh-CN" altLang="en-US" sz="2800" b="1" i="0">
                <a:solidFill>
                  <a:schemeClr val="bg1"/>
                </a:solidFill>
              </a:rPr>
              <a:t>对大量分子组成的气体系统的统计假设：</a:t>
            </a:r>
          </a:p>
        </p:txBody>
      </p:sp>
      <p:grpSp>
        <p:nvGrpSpPr>
          <p:cNvPr id="2" name="Group 5"/>
          <p:cNvGrpSpPr>
            <a:grpSpLocks/>
          </p:cNvGrpSpPr>
          <p:nvPr/>
        </p:nvGrpSpPr>
        <p:grpSpPr bwMode="auto">
          <a:xfrm>
            <a:off x="803275" y="2165350"/>
            <a:ext cx="1787525" cy="920750"/>
            <a:chOff x="890" y="1356"/>
            <a:chExt cx="1126" cy="580"/>
          </a:xfrm>
        </p:grpSpPr>
        <p:sp>
          <p:nvSpPr>
            <p:cNvPr id="45097" name="Line 6"/>
            <p:cNvSpPr>
              <a:spLocks noChangeShapeType="1"/>
            </p:cNvSpPr>
            <p:nvPr/>
          </p:nvSpPr>
          <p:spPr bwMode="auto">
            <a:xfrm>
              <a:off x="1226" y="1636"/>
              <a:ext cx="310" cy="1"/>
            </a:xfrm>
            <a:prstGeom prst="line">
              <a:avLst/>
            </a:prstGeom>
            <a:noFill/>
            <a:ln w="14288">
              <a:solidFill>
                <a:srgbClr val="00FFFF"/>
              </a:solidFill>
              <a:round/>
              <a:headEnd/>
              <a:tailEnd/>
            </a:ln>
          </p:spPr>
          <p:txBody>
            <a:bodyPr/>
            <a:lstStyle/>
            <a:p>
              <a:endParaRPr lang="zh-CN" altLang="en-US"/>
            </a:p>
          </p:txBody>
        </p:sp>
        <p:sp>
          <p:nvSpPr>
            <p:cNvPr id="45098" name="Line 7"/>
            <p:cNvSpPr>
              <a:spLocks noChangeShapeType="1"/>
            </p:cNvSpPr>
            <p:nvPr/>
          </p:nvSpPr>
          <p:spPr bwMode="auto">
            <a:xfrm>
              <a:off x="1808" y="1636"/>
              <a:ext cx="208" cy="1"/>
            </a:xfrm>
            <a:prstGeom prst="line">
              <a:avLst/>
            </a:prstGeom>
            <a:noFill/>
            <a:ln w="14288">
              <a:solidFill>
                <a:srgbClr val="00FFFF"/>
              </a:solidFill>
              <a:round/>
              <a:headEnd/>
              <a:tailEnd/>
            </a:ln>
          </p:spPr>
          <p:txBody>
            <a:bodyPr/>
            <a:lstStyle/>
            <a:p>
              <a:endParaRPr lang="zh-CN" altLang="en-US"/>
            </a:p>
          </p:txBody>
        </p:sp>
        <p:sp>
          <p:nvSpPr>
            <p:cNvPr id="45099" name="Rectangle 8"/>
            <p:cNvSpPr>
              <a:spLocks noChangeArrowheads="1"/>
            </p:cNvSpPr>
            <p:nvPr/>
          </p:nvSpPr>
          <p:spPr bwMode="auto">
            <a:xfrm>
              <a:off x="1817" y="1667"/>
              <a:ext cx="149" cy="269"/>
            </a:xfrm>
            <a:prstGeom prst="rect">
              <a:avLst/>
            </a:prstGeom>
            <a:noFill/>
            <a:ln w="9525">
              <a:noFill/>
              <a:miter lim="800000"/>
              <a:headEnd/>
              <a:tailEnd/>
            </a:ln>
          </p:spPr>
          <p:txBody>
            <a:bodyPr wrap="none" lIns="0" tIns="0" rIns="0" bIns="0">
              <a:spAutoFit/>
            </a:bodyPr>
            <a:lstStyle/>
            <a:p>
              <a:pPr algn="ctr">
                <a:spcBef>
                  <a:spcPct val="0"/>
                </a:spcBef>
              </a:pPr>
              <a:r>
                <a:rPr lang="en-US" altLang="zh-CN" sz="2800" b="1">
                  <a:solidFill>
                    <a:schemeClr val="bg1"/>
                  </a:solidFill>
                </a:rPr>
                <a:t>V</a:t>
              </a:r>
              <a:endParaRPr lang="en-US" altLang="zh-CN" sz="2800" b="1" i="0">
                <a:solidFill>
                  <a:schemeClr val="bg1"/>
                </a:solidFill>
              </a:endParaRPr>
            </a:p>
          </p:txBody>
        </p:sp>
        <p:sp>
          <p:nvSpPr>
            <p:cNvPr id="45100" name="Rectangle 9"/>
            <p:cNvSpPr>
              <a:spLocks noChangeArrowheads="1"/>
            </p:cNvSpPr>
            <p:nvPr/>
          </p:nvSpPr>
          <p:spPr bwMode="auto">
            <a:xfrm>
              <a:off x="1832" y="1356"/>
              <a:ext cx="162" cy="269"/>
            </a:xfrm>
            <a:prstGeom prst="rect">
              <a:avLst/>
            </a:prstGeom>
            <a:noFill/>
            <a:ln w="9525">
              <a:noFill/>
              <a:miter lim="800000"/>
              <a:headEnd/>
              <a:tailEnd/>
            </a:ln>
          </p:spPr>
          <p:txBody>
            <a:bodyPr wrap="none" lIns="0" tIns="0" rIns="0" bIns="0">
              <a:spAutoFit/>
            </a:bodyPr>
            <a:lstStyle/>
            <a:p>
              <a:pPr algn="ctr">
                <a:spcBef>
                  <a:spcPct val="0"/>
                </a:spcBef>
              </a:pPr>
              <a:r>
                <a:rPr lang="en-US" altLang="zh-CN" sz="2800" b="1">
                  <a:solidFill>
                    <a:schemeClr val="bg1"/>
                  </a:solidFill>
                </a:rPr>
                <a:t>N</a:t>
              </a:r>
              <a:endParaRPr lang="en-US" altLang="zh-CN" sz="2800" b="1" i="0">
                <a:solidFill>
                  <a:schemeClr val="bg1"/>
                </a:solidFill>
              </a:endParaRPr>
            </a:p>
          </p:txBody>
        </p:sp>
        <p:sp>
          <p:nvSpPr>
            <p:cNvPr id="45101" name="Rectangle 10"/>
            <p:cNvSpPr>
              <a:spLocks noChangeArrowheads="1"/>
            </p:cNvSpPr>
            <p:nvPr/>
          </p:nvSpPr>
          <p:spPr bwMode="auto">
            <a:xfrm>
              <a:off x="1263" y="1667"/>
              <a:ext cx="261" cy="269"/>
            </a:xfrm>
            <a:prstGeom prst="rect">
              <a:avLst/>
            </a:prstGeom>
            <a:noFill/>
            <a:ln w="9525">
              <a:noFill/>
              <a:miter lim="800000"/>
              <a:headEnd/>
              <a:tailEnd/>
            </a:ln>
          </p:spPr>
          <p:txBody>
            <a:bodyPr wrap="none" lIns="0" tIns="0" rIns="0" bIns="0">
              <a:spAutoFit/>
            </a:bodyPr>
            <a:lstStyle/>
            <a:p>
              <a:pPr algn="ctr">
                <a:spcBef>
                  <a:spcPct val="0"/>
                </a:spcBef>
              </a:pPr>
              <a:r>
                <a:rPr lang="en-US" altLang="zh-CN" sz="2800" b="1">
                  <a:solidFill>
                    <a:schemeClr val="bg1"/>
                  </a:solidFill>
                </a:rPr>
                <a:t>dV</a:t>
              </a:r>
              <a:endParaRPr lang="en-US" altLang="zh-CN" sz="2800" b="1" i="0">
                <a:solidFill>
                  <a:schemeClr val="bg1"/>
                </a:solidFill>
              </a:endParaRPr>
            </a:p>
          </p:txBody>
        </p:sp>
        <p:sp>
          <p:nvSpPr>
            <p:cNvPr id="45102" name="Rectangle 11"/>
            <p:cNvSpPr>
              <a:spLocks noChangeArrowheads="1"/>
            </p:cNvSpPr>
            <p:nvPr/>
          </p:nvSpPr>
          <p:spPr bwMode="auto">
            <a:xfrm>
              <a:off x="1263" y="1356"/>
              <a:ext cx="274" cy="269"/>
            </a:xfrm>
            <a:prstGeom prst="rect">
              <a:avLst/>
            </a:prstGeom>
            <a:noFill/>
            <a:ln w="9525">
              <a:noFill/>
              <a:miter lim="800000"/>
              <a:headEnd/>
              <a:tailEnd/>
            </a:ln>
          </p:spPr>
          <p:txBody>
            <a:bodyPr wrap="none" lIns="0" tIns="0" rIns="0" bIns="0">
              <a:spAutoFit/>
            </a:bodyPr>
            <a:lstStyle/>
            <a:p>
              <a:pPr algn="ctr">
                <a:spcBef>
                  <a:spcPct val="0"/>
                </a:spcBef>
              </a:pPr>
              <a:r>
                <a:rPr lang="en-US" altLang="zh-CN" sz="2800" b="1">
                  <a:solidFill>
                    <a:schemeClr val="bg1"/>
                  </a:solidFill>
                </a:rPr>
                <a:t>dN</a:t>
              </a:r>
              <a:endParaRPr lang="en-US" altLang="zh-CN" sz="2800" b="1" i="0">
                <a:solidFill>
                  <a:schemeClr val="bg1"/>
                </a:solidFill>
              </a:endParaRPr>
            </a:p>
          </p:txBody>
        </p:sp>
        <p:sp>
          <p:nvSpPr>
            <p:cNvPr id="45103" name="Rectangle 12"/>
            <p:cNvSpPr>
              <a:spLocks noChangeArrowheads="1"/>
            </p:cNvSpPr>
            <p:nvPr/>
          </p:nvSpPr>
          <p:spPr bwMode="auto">
            <a:xfrm>
              <a:off x="890" y="1495"/>
              <a:ext cx="125" cy="269"/>
            </a:xfrm>
            <a:prstGeom prst="rect">
              <a:avLst/>
            </a:prstGeom>
            <a:noFill/>
            <a:ln w="9525">
              <a:noFill/>
              <a:miter lim="800000"/>
              <a:headEnd/>
              <a:tailEnd/>
            </a:ln>
          </p:spPr>
          <p:txBody>
            <a:bodyPr wrap="none" lIns="0" tIns="0" rIns="0" bIns="0">
              <a:spAutoFit/>
            </a:bodyPr>
            <a:lstStyle/>
            <a:p>
              <a:pPr algn="ctr">
                <a:spcBef>
                  <a:spcPct val="0"/>
                </a:spcBef>
              </a:pPr>
              <a:r>
                <a:rPr lang="en-US" altLang="zh-CN" sz="2800" b="1">
                  <a:solidFill>
                    <a:schemeClr val="bg1"/>
                  </a:solidFill>
                </a:rPr>
                <a:t>n</a:t>
              </a:r>
              <a:endParaRPr lang="en-US" altLang="zh-CN" sz="2800" b="1" i="0">
                <a:solidFill>
                  <a:schemeClr val="bg1"/>
                </a:solidFill>
              </a:endParaRPr>
            </a:p>
          </p:txBody>
        </p:sp>
        <p:sp>
          <p:nvSpPr>
            <p:cNvPr id="45104" name="Rectangle 13"/>
            <p:cNvSpPr>
              <a:spLocks noChangeArrowheads="1"/>
            </p:cNvSpPr>
            <p:nvPr/>
          </p:nvSpPr>
          <p:spPr bwMode="auto">
            <a:xfrm>
              <a:off x="1648" y="1470"/>
              <a:ext cx="123" cy="269"/>
            </a:xfrm>
            <a:prstGeom prst="rect">
              <a:avLst/>
            </a:prstGeom>
            <a:noFill/>
            <a:ln w="9525">
              <a:noFill/>
              <a:miter lim="800000"/>
              <a:headEnd/>
              <a:tailEnd/>
            </a:ln>
          </p:spPr>
          <p:txBody>
            <a:bodyPr wrap="none" lIns="0" tIns="0" rIns="0" bIns="0">
              <a:spAutoFit/>
            </a:bodyPr>
            <a:lstStyle/>
            <a:p>
              <a:pPr algn="ctr">
                <a:spcBef>
                  <a:spcPct val="0"/>
                </a:spcBef>
              </a:pPr>
              <a:r>
                <a:rPr lang="en-US" altLang="zh-CN" sz="2800" b="1" i="0">
                  <a:solidFill>
                    <a:schemeClr val="bg1"/>
                  </a:solidFill>
                  <a:latin typeface="Symbol" pitchFamily="18" charset="2"/>
                </a:rPr>
                <a:t>=</a:t>
              </a:r>
              <a:endParaRPr lang="en-US" altLang="zh-CN" sz="2800" b="1" i="0">
                <a:solidFill>
                  <a:schemeClr val="bg1"/>
                </a:solidFill>
              </a:endParaRPr>
            </a:p>
          </p:txBody>
        </p:sp>
        <p:sp>
          <p:nvSpPr>
            <p:cNvPr id="45105" name="Rectangle 14"/>
            <p:cNvSpPr>
              <a:spLocks noChangeArrowheads="1"/>
            </p:cNvSpPr>
            <p:nvPr/>
          </p:nvSpPr>
          <p:spPr bwMode="auto">
            <a:xfrm>
              <a:off x="1088" y="1470"/>
              <a:ext cx="123" cy="269"/>
            </a:xfrm>
            <a:prstGeom prst="rect">
              <a:avLst/>
            </a:prstGeom>
            <a:noFill/>
            <a:ln w="9525">
              <a:noFill/>
              <a:miter lim="800000"/>
              <a:headEnd/>
              <a:tailEnd/>
            </a:ln>
          </p:spPr>
          <p:txBody>
            <a:bodyPr wrap="none" lIns="0" tIns="0" rIns="0" bIns="0">
              <a:spAutoFit/>
            </a:bodyPr>
            <a:lstStyle/>
            <a:p>
              <a:pPr algn="ctr">
                <a:spcBef>
                  <a:spcPct val="0"/>
                </a:spcBef>
              </a:pPr>
              <a:r>
                <a:rPr lang="en-US" altLang="zh-CN" sz="2800" b="1" i="0">
                  <a:solidFill>
                    <a:schemeClr val="bg1"/>
                  </a:solidFill>
                  <a:latin typeface="Symbol" pitchFamily="18" charset="2"/>
                </a:rPr>
                <a:t>=</a:t>
              </a:r>
              <a:endParaRPr lang="en-US" altLang="zh-CN" sz="2800" b="1" i="0">
                <a:solidFill>
                  <a:schemeClr val="bg1"/>
                </a:solidFill>
              </a:endParaRPr>
            </a:p>
          </p:txBody>
        </p:sp>
      </p:grpSp>
      <p:sp>
        <p:nvSpPr>
          <p:cNvPr id="793615" name="Text Box 15"/>
          <p:cNvSpPr txBox="1">
            <a:spLocks noChangeArrowheads="1"/>
          </p:cNvSpPr>
          <p:nvPr/>
        </p:nvSpPr>
        <p:spPr bwMode="auto">
          <a:xfrm>
            <a:off x="3111500" y="2332038"/>
            <a:ext cx="6032500" cy="519112"/>
          </a:xfrm>
          <a:prstGeom prst="rect">
            <a:avLst/>
          </a:prstGeom>
          <a:noFill/>
          <a:ln w="9525">
            <a:noFill/>
            <a:miter lim="800000"/>
            <a:headEnd/>
            <a:tailEnd/>
          </a:ln>
        </p:spPr>
        <p:txBody>
          <a:bodyPr anchor="ctr">
            <a:spAutoFit/>
          </a:bodyPr>
          <a:lstStyle/>
          <a:p>
            <a:pPr>
              <a:spcBef>
                <a:spcPct val="0"/>
              </a:spcBef>
            </a:pPr>
            <a:r>
              <a:rPr lang="en-US" altLang="zh-CN" sz="2800" b="1">
                <a:solidFill>
                  <a:schemeClr val="bg1"/>
                </a:solidFill>
              </a:rPr>
              <a:t>dV</a:t>
            </a:r>
            <a:r>
              <a:rPr lang="en-US" altLang="zh-CN" sz="2800" b="1" i="0">
                <a:solidFill>
                  <a:schemeClr val="bg1"/>
                </a:solidFill>
              </a:rPr>
              <a:t>----</a:t>
            </a:r>
            <a:r>
              <a:rPr lang="zh-CN" altLang="en-US" sz="2800" b="1" i="0">
                <a:solidFill>
                  <a:schemeClr val="bg1"/>
                </a:solidFill>
              </a:rPr>
              <a:t>体积元（宏观小，微观大）</a:t>
            </a:r>
            <a:endParaRPr lang="zh-CN" altLang="en-US" sz="2800" i="0">
              <a:solidFill>
                <a:schemeClr val="bg1"/>
              </a:solidFill>
            </a:endParaRPr>
          </a:p>
        </p:txBody>
      </p:sp>
      <p:grpSp>
        <p:nvGrpSpPr>
          <p:cNvPr id="3" name="Group 70"/>
          <p:cNvGrpSpPr>
            <a:grpSpLocks/>
          </p:cNvGrpSpPr>
          <p:nvPr/>
        </p:nvGrpSpPr>
        <p:grpSpPr bwMode="auto">
          <a:xfrm>
            <a:off x="849313" y="3811588"/>
            <a:ext cx="2497137" cy="730250"/>
            <a:chOff x="535" y="2401"/>
            <a:chExt cx="1573" cy="460"/>
          </a:xfrm>
        </p:grpSpPr>
        <p:sp>
          <p:nvSpPr>
            <p:cNvPr id="45093" name="Rectangle 17"/>
            <p:cNvSpPr>
              <a:spLocks noChangeArrowheads="1"/>
            </p:cNvSpPr>
            <p:nvPr/>
          </p:nvSpPr>
          <p:spPr bwMode="auto">
            <a:xfrm>
              <a:off x="535" y="2401"/>
              <a:ext cx="1573" cy="460"/>
            </a:xfrm>
            <a:prstGeom prst="rect">
              <a:avLst/>
            </a:prstGeom>
            <a:noFill/>
            <a:ln w="9525">
              <a:noFill/>
              <a:miter lim="800000"/>
              <a:headEnd/>
              <a:tailEnd/>
            </a:ln>
          </p:spPr>
          <p:txBody>
            <a:bodyPr lIns="0" tIns="0" rIns="0" bIns="0">
              <a:spAutoFit/>
            </a:bodyPr>
            <a:lstStyle/>
            <a:p>
              <a:pPr algn="ctr">
                <a:spcBef>
                  <a:spcPct val="0"/>
                </a:spcBef>
              </a:pPr>
              <a:r>
                <a:rPr lang="en-US" altLang="zh-CN" b="1" i="0">
                  <a:solidFill>
                    <a:schemeClr val="bg1"/>
                  </a:solidFill>
                </a:rPr>
                <a:t>                                                               </a:t>
              </a:r>
              <a:r>
                <a:rPr lang="en-US" altLang="zh-CN" b="1">
                  <a:solidFill>
                    <a:schemeClr val="bg1"/>
                  </a:solidFill>
                </a:rPr>
                <a:t>v</a:t>
              </a:r>
              <a:r>
                <a:rPr lang="en-US" altLang="zh-CN" b="1" baseline="-25000">
                  <a:solidFill>
                    <a:schemeClr val="bg1"/>
                  </a:solidFill>
                </a:rPr>
                <a:t>x </a:t>
              </a:r>
              <a:r>
                <a:rPr lang="en-US" altLang="zh-CN" b="1">
                  <a:solidFill>
                    <a:schemeClr val="bg1"/>
                  </a:solidFill>
                </a:rPr>
                <a:t>= v</a:t>
              </a:r>
              <a:r>
                <a:rPr lang="en-US" altLang="zh-CN" b="1" baseline="-25000">
                  <a:solidFill>
                    <a:schemeClr val="bg1"/>
                  </a:solidFill>
                </a:rPr>
                <a:t>y</a:t>
              </a:r>
              <a:r>
                <a:rPr lang="en-US" altLang="zh-CN" b="1">
                  <a:solidFill>
                    <a:schemeClr val="bg1"/>
                  </a:solidFill>
                </a:rPr>
                <a:t>= v</a:t>
              </a:r>
              <a:r>
                <a:rPr lang="en-US" altLang="zh-CN" b="1" baseline="-25000">
                  <a:solidFill>
                    <a:schemeClr val="bg1"/>
                  </a:solidFill>
                </a:rPr>
                <a:t>z</a:t>
              </a:r>
              <a:r>
                <a:rPr lang="en-US" altLang="zh-CN" b="1" i="0">
                  <a:solidFill>
                    <a:schemeClr val="bg1"/>
                  </a:solidFill>
                </a:rPr>
                <a:t> =</a:t>
              </a:r>
            </a:p>
          </p:txBody>
        </p:sp>
        <p:sp>
          <p:nvSpPr>
            <p:cNvPr id="45094" name="Line 21"/>
            <p:cNvSpPr>
              <a:spLocks noChangeShapeType="1"/>
            </p:cNvSpPr>
            <p:nvPr/>
          </p:nvSpPr>
          <p:spPr bwMode="auto">
            <a:xfrm>
              <a:off x="829" y="2638"/>
              <a:ext cx="144" cy="0"/>
            </a:xfrm>
            <a:prstGeom prst="line">
              <a:avLst/>
            </a:prstGeom>
            <a:noFill/>
            <a:ln w="9525">
              <a:solidFill>
                <a:srgbClr val="00FFFF"/>
              </a:solidFill>
              <a:round/>
              <a:headEnd/>
              <a:tailEnd/>
            </a:ln>
          </p:spPr>
          <p:txBody>
            <a:bodyPr wrap="none" anchor="ctr"/>
            <a:lstStyle/>
            <a:p>
              <a:endParaRPr lang="zh-CN" altLang="en-US"/>
            </a:p>
          </p:txBody>
        </p:sp>
        <p:sp>
          <p:nvSpPr>
            <p:cNvPr id="45095" name="Line 22"/>
            <p:cNvSpPr>
              <a:spLocks noChangeShapeType="1"/>
            </p:cNvSpPr>
            <p:nvPr/>
          </p:nvSpPr>
          <p:spPr bwMode="auto">
            <a:xfrm>
              <a:off x="1165" y="2638"/>
              <a:ext cx="144" cy="0"/>
            </a:xfrm>
            <a:prstGeom prst="line">
              <a:avLst/>
            </a:prstGeom>
            <a:noFill/>
            <a:ln w="9525">
              <a:solidFill>
                <a:srgbClr val="00FFFF"/>
              </a:solidFill>
              <a:round/>
              <a:headEnd/>
              <a:tailEnd/>
            </a:ln>
          </p:spPr>
          <p:txBody>
            <a:bodyPr wrap="none" anchor="ctr"/>
            <a:lstStyle/>
            <a:p>
              <a:endParaRPr lang="zh-CN" altLang="en-US"/>
            </a:p>
          </p:txBody>
        </p:sp>
        <p:sp>
          <p:nvSpPr>
            <p:cNvPr id="45096" name="Line 23"/>
            <p:cNvSpPr>
              <a:spLocks noChangeShapeType="1"/>
            </p:cNvSpPr>
            <p:nvPr/>
          </p:nvSpPr>
          <p:spPr bwMode="auto">
            <a:xfrm>
              <a:off x="1501" y="2638"/>
              <a:ext cx="144" cy="0"/>
            </a:xfrm>
            <a:prstGeom prst="line">
              <a:avLst/>
            </a:prstGeom>
            <a:noFill/>
            <a:ln w="9525">
              <a:solidFill>
                <a:srgbClr val="00FFFF"/>
              </a:solidFill>
              <a:round/>
              <a:headEnd/>
              <a:tailEnd/>
            </a:ln>
          </p:spPr>
          <p:txBody>
            <a:bodyPr wrap="none" anchor="ctr"/>
            <a:lstStyle/>
            <a:p>
              <a:endParaRPr lang="zh-CN" altLang="en-US"/>
            </a:p>
          </p:txBody>
        </p:sp>
      </p:grpSp>
      <p:grpSp>
        <p:nvGrpSpPr>
          <p:cNvPr id="4" name="Group 29"/>
          <p:cNvGrpSpPr>
            <a:grpSpLocks/>
          </p:cNvGrpSpPr>
          <p:nvPr/>
        </p:nvGrpSpPr>
        <p:grpSpPr bwMode="auto">
          <a:xfrm>
            <a:off x="1187450" y="4976813"/>
            <a:ext cx="2239963" cy="1509712"/>
            <a:chOff x="889" y="2909"/>
            <a:chExt cx="1411" cy="951"/>
          </a:xfrm>
        </p:grpSpPr>
        <p:sp>
          <p:nvSpPr>
            <p:cNvPr id="45086" name="Text Box 30"/>
            <p:cNvSpPr txBox="1">
              <a:spLocks noChangeArrowheads="1"/>
            </p:cNvSpPr>
            <p:nvPr/>
          </p:nvSpPr>
          <p:spPr bwMode="auto">
            <a:xfrm>
              <a:off x="889" y="3197"/>
              <a:ext cx="419" cy="327"/>
            </a:xfrm>
            <a:prstGeom prst="rect">
              <a:avLst/>
            </a:prstGeom>
            <a:noFill/>
            <a:ln w="9525">
              <a:noFill/>
              <a:miter lim="800000"/>
              <a:headEnd/>
              <a:tailEnd/>
            </a:ln>
          </p:spPr>
          <p:txBody>
            <a:bodyPr wrap="none" anchor="ctr">
              <a:spAutoFit/>
            </a:bodyPr>
            <a:lstStyle/>
            <a:p>
              <a:pPr algn="ctr">
                <a:spcBef>
                  <a:spcPct val="0"/>
                </a:spcBef>
              </a:pPr>
              <a:r>
                <a:rPr lang="en-US" altLang="zh-CN" sz="2800" b="1">
                  <a:solidFill>
                    <a:schemeClr val="bg1"/>
                  </a:solidFill>
                </a:rPr>
                <a:t>v</a:t>
              </a:r>
              <a:r>
                <a:rPr lang="en-US" altLang="zh-CN" sz="2800" b="1" baseline="-25000">
                  <a:solidFill>
                    <a:schemeClr val="bg1"/>
                  </a:solidFill>
                </a:rPr>
                <a:t>x</a:t>
              </a:r>
              <a:r>
                <a:rPr lang="en-US" altLang="zh-CN" sz="2800" b="1" i="0">
                  <a:solidFill>
                    <a:schemeClr val="bg1"/>
                  </a:solidFill>
                </a:rPr>
                <a:t>=</a:t>
              </a:r>
            </a:p>
          </p:txBody>
        </p:sp>
        <p:sp>
          <p:nvSpPr>
            <p:cNvPr id="45087" name="Line 31"/>
            <p:cNvSpPr>
              <a:spLocks noChangeShapeType="1"/>
            </p:cNvSpPr>
            <p:nvPr/>
          </p:nvSpPr>
          <p:spPr bwMode="auto">
            <a:xfrm>
              <a:off x="912" y="3264"/>
              <a:ext cx="192" cy="0"/>
            </a:xfrm>
            <a:prstGeom prst="line">
              <a:avLst/>
            </a:prstGeom>
            <a:noFill/>
            <a:ln w="9525">
              <a:solidFill>
                <a:srgbClr val="00FFFF"/>
              </a:solidFill>
              <a:round/>
              <a:headEnd/>
              <a:tailEnd/>
            </a:ln>
          </p:spPr>
          <p:txBody>
            <a:bodyPr wrap="none" anchor="ctr"/>
            <a:lstStyle/>
            <a:p>
              <a:endParaRPr lang="zh-CN" altLang="en-US"/>
            </a:p>
          </p:txBody>
        </p:sp>
        <p:sp>
          <p:nvSpPr>
            <p:cNvPr id="45088" name="Line 32"/>
            <p:cNvSpPr>
              <a:spLocks noChangeShapeType="1"/>
            </p:cNvSpPr>
            <p:nvPr/>
          </p:nvSpPr>
          <p:spPr bwMode="auto">
            <a:xfrm>
              <a:off x="1344" y="3360"/>
              <a:ext cx="816" cy="0"/>
            </a:xfrm>
            <a:prstGeom prst="line">
              <a:avLst/>
            </a:prstGeom>
            <a:noFill/>
            <a:ln w="9525">
              <a:solidFill>
                <a:srgbClr val="00FFFF"/>
              </a:solidFill>
              <a:round/>
              <a:headEnd/>
              <a:tailEnd/>
            </a:ln>
          </p:spPr>
          <p:txBody>
            <a:bodyPr wrap="none" anchor="ctr"/>
            <a:lstStyle/>
            <a:p>
              <a:endParaRPr lang="zh-CN" altLang="en-US"/>
            </a:p>
          </p:txBody>
        </p:sp>
        <p:sp>
          <p:nvSpPr>
            <p:cNvPr id="45089" name="Text Box 33"/>
            <p:cNvSpPr txBox="1">
              <a:spLocks noChangeArrowheads="1"/>
            </p:cNvSpPr>
            <p:nvPr/>
          </p:nvSpPr>
          <p:spPr bwMode="auto">
            <a:xfrm>
              <a:off x="1536" y="3389"/>
              <a:ext cx="509" cy="327"/>
            </a:xfrm>
            <a:prstGeom prst="rect">
              <a:avLst/>
            </a:prstGeom>
            <a:noFill/>
            <a:ln w="9525">
              <a:noFill/>
              <a:miter lim="800000"/>
              <a:headEnd/>
              <a:tailEnd/>
            </a:ln>
          </p:spPr>
          <p:txBody>
            <a:bodyPr wrap="none" anchor="ctr">
              <a:spAutoFit/>
            </a:bodyPr>
            <a:lstStyle/>
            <a:p>
              <a:pPr>
                <a:spcBef>
                  <a:spcPct val="0"/>
                </a:spcBef>
              </a:pPr>
              <a:r>
                <a:rPr lang="en-US" altLang="zh-CN" sz="2800" b="1" i="0">
                  <a:solidFill>
                    <a:schemeClr val="bg1"/>
                  </a:solidFill>
                  <a:sym typeface="Symbol" pitchFamily="18" charset="2"/>
                </a:rPr>
                <a:t> </a:t>
              </a:r>
              <a:r>
                <a:rPr lang="en-US" altLang="zh-CN" sz="2800" b="1">
                  <a:solidFill>
                    <a:schemeClr val="bg1"/>
                  </a:solidFill>
                  <a:sym typeface="Symbol" pitchFamily="18" charset="2"/>
                </a:rPr>
                <a:t>N</a:t>
              </a:r>
              <a:r>
                <a:rPr lang="en-US" altLang="zh-CN" sz="2800" b="1" baseline="-25000">
                  <a:solidFill>
                    <a:schemeClr val="bg1"/>
                  </a:solidFill>
                  <a:sym typeface="Symbol" pitchFamily="18" charset="2"/>
                </a:rPr>
                <a:t>i</a:t>
              </a:r>
              <a:endParaRPr lang="en-US" altLang="zh-CN" sz="2800" b="1" i="0">
                <a:solidFill>
                  <a:schemeClr val="bg1"/>
                </a:solidFill>
              </a:endParaRPr>
            </a:p>
          </p:txBody>
        </p:sp>
        <p:sp>
          <p:nvSpPr>
            <p:cNvPr id="45090" name="Text Box 34"/>
            <p:cNvSpPr txBox="1">
              <a:spLocks noChangeArrowheads="1"/>
            </p:cNvSpPr>
            <p:nvPr/>
          </p:nvSpPr>
          <p:spPr bwMode="auto">
            <a:xfrm>
              <a:off x="1580" y="3533"/>
              <a:ext cx="178" cy="327"/>
            </a:xfrm>
            <a:prstGeom prst="rect">
              <a:avLst/>
            </a:prstGeom>
            <a:noFill/>
            <a:ln w="9525">
              <a:noFill/>
              <a:miter lim="800000"/>
              <a:headEnd/>
              <a:tailEnd/>
            </a:ln>
          </p:spPr>
          <p:txBody>
            <a:bodyPr wrap="none" anchor="ctr">
              <a:spAutoFit/>
            </a:bodyPr>
            <a:lstStyle/>
            <a:p>
              <a:pPr algn="ctr">
                <a:spcBef>
                  <a:spcPct val="0"/>
                </a:spcBef>
              </a:pPr>
              <a:r>
                <a:rPr lang="en-US" altLang="zh-CN" sz="2800" b="1">
                  <a:solidFill>
                    <a:schemeClr val="bg1"/>
                  </a:solidFill>
                </a:rPr>
                <a:t>i</a:t>
              </a:r>
              <a:endParaRPr lang="en-US" altLang="zh-CN" sz="2800" b="1" i="0">
                <a:solidFill>
                  <a:schemeClr val="bg1"/>
                </a:solidFill>
              </a:endParaRPr>
            </a:p>
          </p:txBody>
        </p:sp>
        <p:sp>
          <p:nvSpPr>
            <p:cNvPr id="45091" name="Text Box 35"/>
            <p:cNvSpPr txBox="1">
              <a:spLocks noChangeArrowheads="1"/>
            </p:cNvSpPr>
            <p:nvPr/>
          </p:nvSpPr>
          <p:spPr bwMode="auto">
            <a:xfrm>
              <a:off x="1536" y="2909"/>
              <a:ext cx="764" cy="327"/>
            </a:xfrm>
            <a:prstGeom prst="rect">
              <a:avLst/>
            </a:prstGeom>
            <a:noFill/>
            <a:ln w="9525">
              <a:noFill/>
              <a:miter lim="800000"/>
              <a:headEnd/>
              <a:tailEnd/>
            </a:ln>
          </p:spPr>
          <p:txBody>
            <a:bodyPr wrap="none" anchor="ctr">
              <a:spAutoFit/>
            </a:bodyPr>
            <a:lstStyle/>
            <a:p>
              <a:pPr>
                <a:spcBef>
                  <a:spcPct val="0"/>
                </a:spcBef>
              </a:pPr>
              <a:r>
                <a:rPr lang="en-US" altLang="zh-CN" sz="2800" b="1" i="0">
                  <a:solidFill>
                    <a:schemeClr val="bg1"/>
                  </a:solidFill>
                  <a:sym typeface="Symbol" pitchFamily="18" charset="2"/>
                </a:rPr>
                <a:t> </a:t>
              </a:r>
              <a:r>
                <a:rPr lang="en-US" altLang="zh-CN" sz="2800" b="1">
                  <a:solidFill>
                    <a:schemeClr val="bg1"/>
                  </a:solidFill>
                  <a:sym typeface="Symbol" pitchFamily="18" charset="2"/>
                </a:rPr>
                <a:t>N</a:t>
              </a:r>
              <a:r>
                <a:rPr lang="en-US" altLang="zh-CN" sz="2800" b="1" baseline="-25000">
                  <a:solidFill>
                    <a:schemeClr val="bg1"/>
                  </a:solidFill>
                  <a:sym typeface="Symbol" pitchFamily="18" charset="2"/>
                </a:rPr>
                <a:t>i </a:t>
              </a:r>
              <a:r>
                <a:rPr lang="en-US" altLang="zh-CN" sz="2800" b="1">
                  <a:solidFill>
                    <a:schemeClr val="bg1"/>
                  </a:solidFill>
                  <a:sym typeface="Symbol" pitchFamily="18" charset="2"/>
                </a:rPr>
                <a:t>v</a:t>
              </a:r>
              <a:r>
                <a:rPr lang="en-US" altLang="zh-CN" sz="2800" b="1" baseline="-25000">
                  <a:solidFill>
                    <a:schemeClr val="bg1"/>
                  </a:solidFill>
                  <a:sym typeface="Symbol" pitchFamily="18" charset="2"/>
                </a:rPr>
                <a:t>xi</a:t>
              </a:r>
              <a:endParaRPr lang="en-US" altLang="zh-CN" sz="2800" b="1">
                <a:solidFill>
                  <a:schemeClr val="bg1"/>
                </a:solidFill>
              </a:endParaRPr>
            </a:p>
          </p:txBody>
        </p:sp>
        <p:sp>
          <p:nvSpPr>
            <p:cNvPr id="45092" name="Text Box 36"/>
            <p:cNvSpPr txBox="1">
              <a:spLocks noChangeArrowheads="1"/>
            </p:cNvSpPr>
            <p:nvPr/>
          </p:nvSpPr>
          <p:spPr bwMode="auto">
            <a:xfrm>
              <a:off x="1580" y="3053"/>
              <a:ext cx="178" cy="327"/>
            </a:xfrm>
            <a:prstGeom prst="rect">
              <a:avLst/>
            </a:prstGeom>
            <a:noFill/>
            <a:ln w="9525">
              <a:noFill/>
              <a:miter lim="800000"/>
              <a:headEnd/>
              <a:tailEnd/>
            </a:ln>
          </p:spPr>
          <p:txBody>
            <a:bodyPr wrap="none" anchor="ctr">
              <a:spAutoFit/>
            </a:bodyPr>
            <a:lstStyle/>
            <a:p>
              <a:pPr algn="ctr">
                <a:spcBef>
                  <a:spcPct val="0"/>
                </a:spcBef>
              </a:pPr>
              <a:r>
                <a:rPr lang="en-US" altLang="zh-CN" sz="2800" b="1">
                  <a:solidFill>
                    <a:schemeClr val="bg1"/>
                  </a:solidFill>
                </a:rPr>
                <a:t>i</a:t>
              </a:r>
              <a:endParaRPr lang="en-US" altLang="zh-CN" sz="2800" b="1" i="0">
                <a:solidFill>
                  <a:schemeClr val="bg1"/>
                </a:solidFill>
              </a:endParaRPr>
            </a:p>
          </p:txBody>
        </p:sp>
      </p:grpSp>
      <p:grpSp>
        <p:nvGrpSpPr>
          <p:cNvPr id="5" name="Group 37"/>
          <p:cNvGrpSpPr>
            <a:grpSpLocks/>
          </p:cNvGrpSpPr>
          <p:nvPr/>
        </p:nvGrpSpPr>
        <p:grpSpPr bwMode="auto">
          <a:xfrm>
            <a:off x="5035550" y="5100638"/>
            <a:ext cx="2420938" cy="1509712"/>
            <a:chOff x="2867" y="2957"/>
            <a:chExt cx="1525" cy="951"/>
          </a:xfrm>
        </p:grpSpPr>
        <p:sp>
          <p:nvSpPr>
            <p:cNvPr id="45079" name="Text Box 38"/>
            <p:cNvSpPr txBox="1">
              <a:spLocks noChangeArrowheads="1"/>
            </p:cNvSpPr>
            <p:nvPr/>
          </p:nvSpPr>
          <p:spPr bwMode="auto">
            <a:xfrm>
              <a:off x="2867" y="3245"/>
              <a:ext cx="495" cy="327"/>
            </a:xfrm>
            <a:prstGeom prst="rect">
              <a:avLst/>
            </a:prstGeom>
            <a:noFill/>
            <a:ln w="9525">
              <a:noFill/>
              <a:miter lim="800000"/>
              <a:headEnd/>
              <a:tailEnd/>
            </a:ln>
          </p:spPr>
          <p:txBody>
            <a:bodyPr wrap="none" anchor="ctr">
              <a:spAutoFit/>
            </a:bodyPr>
            <a:lstStyle/>
            <a:p>
              <a:pPr algn="ctr">
                <a:spcBef>
                  <a:spcPct val="0"/>
                </a:spcBef>
              </a:pPr>
              <a:r>
                <a:rPr lang="en-US" altLang="zh-CN" sz="2800" b="1">
                  <a:solidFill>
                    <a:schemeClr val="bg1"/>
                  </a:solidFill>
                </a:rPr>
                <a:t>v</a:t>
              </a:r>
              <a:r>
                <a:rPr lang="en-US" altLang="zh-CN" sz="2800" b="1" baseline="-25000">
                  <a:solidFill>
                    <a:schemeClr val="bg1"/>
                  </a:solidFill>
                </a:rPr>
                <a:t>x</a:t>
              </a:r>
              <a:r>
                <a:rPr lang="en-US" altLang="zh-CN" sz="2800" b="1" baseline="30000">
                  <a:solidFill>
                    <a:schemeClr val="bg1"/>
                  </a:solidFill>
                </a:rPr>
                <a:t>2</a:t>
              </a:r>
              <a:r>
                <a:rPr lang="en-US" altLang="zh-CN" sz="2800" b="1" i="0">
                  <a:solidFill>
                    <a:schemeClr val="bg1"/>
                  </a:solidFill>
                </a:rPr>
                <a:t>=</a:t>
              </a:r>
            </a:p>
          </p:txBody>
        </p:sp>
        <p:sp>
          <p:nvSpPr>
            <p:cNvPr id="45080" name="Line 39"/>
            <p:cNvSpPr>
              <a:spLocks noChangeShapeType="1"/>
            </p:cNvSpPr>
            <p:nvPr/>
          </p:nvSpPr>
          <p:spPr bwMode="auto">
            <a:xfrm>
              <a:off x="2928" y="3312"/>
              <a:ext cx="192" cy="0"/>
            </a:xfrm>
            <a:prstGeom prst="line">
              <a:avLst/>
            </a:prstGeom>
            <a:noFill/>
            <a:ln w="9525">
              <a:solidFill>
                <a:srgbClr val="00FFFF"/>
              </a:solidFill>
              <a:round/>
              <a:headEnd/>
              <a:tailEnd/>
            </a:ln>
          </p:spPr>
          <p:txBody>
            <a:bodyPr wrap="none" anchor="ctr"/>
            <a:lstStyle/>
            <a:p>
              <a:endParaRPr lang="zh-CN" altLang="en-US"/>
            </a:p>
          </p:txBody>
        </p:sp>
        <p:sp>
          <p:nvSpPr>
            <p:cNvPr id="45081" name="Line 40"/>
            <p:cNvSpPr>
              <a:spLocks noChangeShapeType="1"/>
            </p:cNvSpPr>
            <p:nvPr/>
          </p:nvSpPr>
          <p:spPr bwMode="auto">
            <a:xfrm>
              <a:off x="3360" y="3408"/>
              <a:ext cx="816" cy="0"/>
            </a:xfrm>
            <a:prstGeom prst="line">
              <a:avLst/>
            </a:prstGeom>
            <a:noFill/>
            <a:ln w="9525">
              <a:solidFill>
                <a:srgbClr val="00FFFF"/>
              </a:solidFill>
              <a:round/>
              <a:headEnd/>
              <a:tailEnd/>
            </a:ln>
          </p:spPr>
          <p:txBody>
            <a:bodyPr wrap="none" anchor="ctr"/>
            <a:lstStyle/>
            <a:p>
              <a:endParaRPr lang="zh-CN" altLang="en-US"/>
            </a:p>
          </p:txBody>
        </p:sp>
        <p:sp>
          <p:nvSpPr>
            <p:cNvPr id="45082" name="Text Box 41"/>
            <p:cNvSpPr txBox="1">
              <a:spLocks noChangeArrowheads="1"/>
            </p:cNvSpPr>
            <p:nvPr/>
          </p:nvSpPr>
          <p:spPr bwMode="auto">
            <a:xfrm>
              <a:off x="3552" y="3437"/>
              <a:ext cx="509" cy="327"/>
            </a:xfrm>
            <a:prstGeom prst="rect">
              <a:avLst/>
            </a:prstGeom>
            <a:noFill/>
            <a:ln w="9525">
              <a:noFill/>
              <a:miter lim="800000"/>
              <a:headEnd/>
              <a:tailEnd/>
            </a:ln>
          </p:spPr>
          <p:txBody>
            <a:bodyPr wrap="none" anchor="ctr">
              <a:spAutoFit/>
            </a:bodyPr>
            <a:lstStyle/>
            <a:p>
              <a:pPr>
                <a:spcBef>
                  <a:spcPct val="0"/>
                </a:spcBef>
              </a:pPr>
              <a:r>
                <a:rPr lang="en-US" altLang="zh-CN" sz="2800" b="1" i="0">
                  <a:solidFill>
                    <a:schemeClr val="bg1"/>
                  </a:solidFill>
                  <a:sym typeface="Symbol" pitchFamily="18" charset="2"/>
                </a:rPr>
                <a:t> </a:t>
              </a:r>
              <a:r>
                <a:rPr lang="en-US" altLang="zh-CN" sz="2800" b="1">
                  <a:solidFill>
                    <a:schemeClr val="bg1"/>
                  </a:solidFill>
                  <a:sym typeface="Symbol" pitchFamily="18" charset="2"/>
                </a:rPr>
                <a:t>N</a:t>
              </a:r>
              <a:r>
                <a:rPr lang="en-US" altLang="zh-CN" sz="2800" b="1" baseline="-25000">
                  <a:solidFill>
                    <a:schemeClr val="bg1"/>
                  </a:solidFill>
                  <a:sym typeface="Symbol" pitchFamily="18" charset="2"/>
                </a:rPr>
                <a:t>i</a:t>
              </a:r>
              <a:endParaRPr lang="en-US" altLang="zh-CN" sz="2800" b="1" i="0">
                <a:solidFill>
                  <a:schemeClr val="bg1"/>
                </a:solidFill>
              </a:endParaRPr>
            </a:p>
          </p:txBody>
        </p:sp>
        <p:sp>
          <p:nvSpPr>
            <p:cNvPr id="45083" name="Text Box 42"/>
            <p:cNvSpPr txBox="1">
              <a:spLocks noChangeArrowheads="1"/>
            </p:cNvSpPr>
            <p:nvPr/>
          </p:nvSpPr>
          <p:spPr bwMode="auto">
            <a:xfrm>
              <a:off x="3596" y="3581"/>
              <a:ext cx="178" cy="327"/>
            </a:xfrm>
            <a:prstGeom prst="rect">
              <a:avLst/>
            </a:prstGeom>
            <a:noFill/>
            <a:ln w="9525">
              <a:noFill/>
              <a:miter lim="800000"/>
              <a:headEnd/>
              <a:tailEnd/>
            </a:ln>
          </p:spPr>
          <p:txBody>
            <a:bodyPr wrap="none" anchor="ctr">
              <a:spAutoFit/>
            </a:bodyPr>
            <a:lstStyle/>
            <a:p>
              <a:pPr algn="ctr">
                <a:spcBef>
                  <a:spcPct val="0"/>
                </a:spcBef>
              </a:pPr>
              <a:r>
                <a:rPr lang="en-US" altLang="zh-CN" sz="2800" b="1">
                  <a:solidFill>
                    <a:schemeClr val="bg1"/>
                  </a:solidFill>
                </a:rPr>
                <a:t>i</a:t>
              </a:r>
              <a:endParaRPr lang="en-US" altLang="zh-CN" sz="2800" b="1" i="0">
                <a:solidFill>
                  <a:schemeClr val="bg1"/>
                </a:solidFill>
              </a:endParaRPr>
            </a:p>
          </p:txBody>
        </p:sp>
        <p:sp>
          <p:nvSpPr>
            <p:cNvPr id="45084" name="Text Box 43"/>
            <p:cNvSpPr txBox="1">
              <a:spLocks noChangeArrowheads="1"/>
            </p:cNvSpPr>
            <p:nvPr/>
          </p:nvSpPr>
          <p:spPr bwMode="auto">
            <a:xfrm>
              <a:off x="3552" y="2957"/>
              <a:ext cx="840" cy="327"/>
            </a:xfrm>
            <a:prstGeom prst="rect">
              <a:avLst/>
            </a:prstGeom>
            <a:noFill/>
            <a:ln w="9525">
              <a:noFill/>
              <a:miter lim="800000"/>
              <a:headEnd/>
              <a:tailEnd/>
            </a:ln>
          </p:spPr>
          <p:txBody>
            <a:bodyPr wrap="none" anchor="ctr">
              <a:spAutoFit/>
            </a:bodyPr>
            <a:lstStyle/>
            <a:p>
              <a:pPr>
                <a:spcBef>
                  <a:spcPct val="0"/>
                </a:spcBef>
              </a:pPr>
              <a:r>
                <a:rPr lang="en-US" altLang="zh-CN" sz="2800" b="1" i="0">
                  <a:solidFill>
                    <a:schemeClr val="bg1"/>
                  </a:solidFill>
                  <a:sym typeface="Symbol" pitchFamily="18" charset="2"/>
                </a:rPr>
                <a:t> </a:t>
              </a:r>
              <a:r>
                <a:rPr lang="en-US" altLang="zh-CN" sz="2800" b="1">
                  <a:solidFill>
                    <a:schemeClr val="bg1"/>
                  </a:solidFill>
                  <a:sym typeface="Symbol" pitchFamily="18" charset="2"/>
                </a:rPr>
                <a:t>N</a:t>
              </a:r>
              <a:r>
                <a:rPr lang="en-US" altLang="zh-CN" sz="2800" b="1" baseline="-25000">
                  <a:solidFill>
                    <a:schemeClr val="bg1"/>
                  </a:solidFill>
                  <a:sym typeface="Symbol" pitchFamily="18" charset="2"/>
                </a:rPr>
                <a:t>i </a:t>
              </a:r>
              <a:r>
                <a:rPr lang="en-US" altLang="zh-CN" sz="2800" b="1">
                  <a:solidFill>
                    <a:schemeClr val="bg1"/>
                  </a:solidFill>
                  <a:sym typeface="Symbol" pitchFamily="18" charset="2"/>
                </a:rPr>
                <a:t>v</a:t>
              </a:r>
              <a:r>
                <a:rPr lang="en-US" altLang="zh-CN" sz="2800" b="1" baseline="-25000">
                  <a:solidFill>
                    <a:schemeClr val="bg1"/>
                  </a:solidFill>
                  <a:sym typeface="Symbol" pitchFamily="18" charset="2"/>
                </a:rPr>
                <a:t>xi</a:t>
              </a:r>
              <a:r>
                <a:rPr lang="en-US" altLang="zh-CN" sz="2800" b="1" baseline="30000">
                  <a:solidFill>
                    <a:schemeClr val="bg1"/>
                  </a:solidFill>
                  <a:sym typeface="Symbol" pitchFamily="18" charset="2"/>
                </a:rPr>
                <a:t>2</a:t>
              </a:r>
              <a:endParaRPr lang="en-US" altLang="zh-CN" sz="2800" b="1">
                <a:solidFill>
                  <a:schemeClr val="bg1"/>
                </a:solidFill>
              </a:endParaRPr>
            </a:p>
          </p:txBody>
        </p:sp>
        <p:sp>
          <p:nvSpPr>
            <p:cNvPr id="45085" name="Text Box 44"/>
            <p:cNvSpPr txBox="1">
              <a:spLocks noChangeArrowheads="1"/>
            </p:cNvSpPr>
            <p:nvPr/>
          </p:nvSpPr>
          <p:spPr bwMode="auto">
            <a:xfrm>
              <a:off x="3596" y="3101"/>
              <a:ext cx="178" cy="327"/>
            </a:xfrm>
            <a:prstGeom prst="rect">
              <a:avLst/>
            </a:prstGeom>
            <a:noFill/>
            <a:ln w="9525">
              <a:noFill/>
              <a:miter lim="800000"/>
              <a:headEnd/>
              <a:tailEnd/>
            </a:ln>
          </p:spPr>
          <p:txBody>
            <a:bodyPr wrap="none" anchor="ctr">
              <a:spAutoFit/>
            </a:bodyPr>
            <a:lstStyle/>
            <a:p>
              <a:pPr algn="ctr">
                <a:spcBef>
                  <a:spcPct val="0"/>
                </a:spcBef>
              </a:pPr>
              <a:r>
                <a:rPr lang="en-US" altLang="zh-CN" sz="2800" b="1">
                  <a:solidFill>
                    <a:schemeClr val="bg1"/>
                  </a:solidFill>
                </a:rPr>
                <a:t>i</a:t>
              </a:r>
              <a:endParaRPr lang="en-US" altLang="zh-CN" sz="2800" b="1" i="0">
                <a:solidFill>
                  <a:schemeClr val="bg1"/>
                </a:solidFill>
              </a:endParaRPr>
            </a:p>
          </p:txBody>
        </p:sp>
      </p:grpSp>
      <p:sp>
        <p:nvSpPr>
          <p:cNvPr id="793645" name="Text Box 45"/>
          <p:cNvSpPr txBox="1">
            <a:spLocks noChangeArrowheads="1"/>
          </p:cNvSpPr>
          <p:nvPr/>
        </p:nvSpPr>
        <p:spPr bwMode="auto">
          <a:xfrm>
            <a:off x="0" y="739775"/>
            <a:ext cx="9144000" cy="1373188"/>
          </a:xfrm>
          <a:prstGeom prst="rect">
            <a:avLst/>
          </a:prstGeom>
          <a:noFill/>
          <a:ln w="9525">
            <a:noFill/>
            <a:miter lim="800000"/>
            <a:headEnd/>
            <a:tailEnd/>
          </a:ln>
        </p:spPr>
        <p:txBody>
          <a:bodyPr anchor="ctr">
            <a:spAutoFit/>
          </a:bodyPr>
          <a:lstStyle/>
          <a:p>
            <a:pPr>
              <a:spcBef>
                <a:spcPct val="0"/>
              </a:spcBef>
            </a:pPr>
            <a:r>
              <a:rPr lang="zh-CN" altLang="en-US" sz="2800" b="1" i="0">
                <a:solidFill>
                  <a:schemeClr val="bg1"/>
                </a:solidFill>
              </a:rPr>
              <a:t>（</a:t>
            </a:r>
            <a:r>
              <a:rPr lang="en-US" altLang="zh-CN" sz="2800" b="1" i="0">
                <a:solidFill>
                  <a:schemeClr val="bg1"/>
                </a:solidFill>
              </a:rPr>
              <a:t>1</a:t>
            </a:r>
            <a:r>
              <a:rPr lang="zh-CN" altLang="en-US" sz="2800" b="1" i="0">
                <a:solidFill>
                  <a:schemeClr val="bg1"/>
                </a:solidFill>
              </a:rPr>
              <a:t>）分子的速度各不相同，而且通过碰撞不断变化着；</a:t>
            </a:r>
          </a:p>
          <a:p>
            <a:pPr>
              <a:spcBef>
                <a:spcPct val="0"/>
              </a:spcBef>
            </a:pPr>
            <a:r>
              <a:rPr lang="zh-CN" altLang="en-US" sz="2800" b="1" i="0">
                <a:solidFill>
                  <a:schemeClr val="bg1"/>
                </a:solidFill>
              </a:rPr>
              <a:t>（</a:t>
            </a:r>
            <a:r>
              <a:rPr lang="en-US" altLang="zh-CN" sz="2800" b="1" i="0">
                <a:solidFill>
                  <a:schemeClr val="bg1"/>
                </a:solidFill>
              </a:rPr>
              <a:t>2</a:t>
            </a:r>
            <a:r>
              <a:rPr lang="zh-CN" altLang="en-US" sz="2800" b="1" i="0">
                <a:solidFill>
                  <a:schemeClr val="bg1"/>
                </a:solidFill>
              </a:rPr>
              <a:t>）平衡态时分子按位置的分布是均匀的，</a:t>
            </a:r>
          </a:p>
          <a:p>
            <a:pPr>
              <a:spcBef>
                <a:spcPct val="0"/>
              </a:spcBef>
            </a:pPr>
            <a:r>
              <a:rPr lang="zh-CN" altLang="en-US" sz="2800" b="1" i="0">
                <a:solidFill>
                  <a:schemeClr val="bg1"/>
                </a:solidFill>
              </a:rPr>
              <a:t>          即分子数密度到处一样，不受重力影响；</a:t>
            </a:r>
            <a:endParaRPr lang="zh-CN" altLang="en-US" sz="2800" i="0">
              <a:solidFill>
                <a:schemeClr val="bg1"/>
              </a:solidFill>
            </a:endParaRPr>
          </a:p>
        </p:txBody>
      </p:sp>
      <p:sp>
        <p:nvSpPr>
          <p:cNvPr id="793647" name="Rectangle 47"/>
          <p:cNvSpPr>
            <a:spLocks noChangeArrowheads="1"/>
          </p:cNvSpPr>
          <p:nvPr/>
        </p:nvSpPr>
        <p:spPr bwMode="auto">
          <a:xfrm>
            <a:off x="74613" y="3076575"/>
            <a:ext cx="9069387" cy="854075"/>
          </a:xfrm>
          <a:prstGeom prst="rect">
            <a:avLst/>
          </a:prstGeom>
          <a:noFill/>
          <a:ln w="9525">
            <a:noFill/>
            <a:miter lim="800000"/>
            <a:headEnd/>
            <a:tailEnd/>
          </a:ln>
        </p:spPr>
        <p:txBody>
          <a:bodyPr lIns="0" tIns="0" rIns="0" bIns="0">
            <a:spAutoFit/>
          </a:bodyPr>
          <a:lstStyle/>
          <a:p>
            <a:pPr algn="ctr">
              <a:spcBef>
                <a:spcPct val="0"/>
              </a:spcBef>
            </a:pPr>
            <a:r>
              <a:rPr lang="zh-CN" altLang="en-US" sz="2800" b="1" i="0">
                <a:solidFill>
                  <a:schemeClr val="bg1"/>
                </a:solidFill>
                <a:latin typeface="宋体" pitchFamily="2" charset="-122"/>
              </a:rPr>
              <a:t>（</a:t>
            </a:r>
            <a:r>
              <a:rPr lang="en-US" altLang="zh-CN" sz="2800" b="1" i="0">
                <a:solidFill>
                  <a:schemeClr val="bg1"/>
                </a:solidFill>
                <a:latin typeface="宋体" pitchFamily="2" charset="-122"/>
              </a:rPr>
              <a:t>3</a:t>
            </a:r>
            <a:r>
              <a:rPr lang="zh-CN" altLang="en-US" sz="2800" b="1" i="0">
                <a:solidFill>
                  <a:schemeClr val="bg1"/>
                </a:solidFill>
                <a:latin typeface="宋体" pitchFamily="2" charset="-122"/>
              </a:rPr>
              <a:t>）平衡态时分子的速度按方向的分布是各向均匀的</a:t>
            </a:r>
          </a:p>
          <a:p>
            <a:pPr algn="ctr">
              <a:spcBef>
                <a:spcPct val="0"/>
              </a:spcBef>
            </a:pPr>
            <a:endParaRPr lang="en-US" altLang="zh-CN" sz="2800" b="1" i="0">
              <a:solidFill>
                <a:schemeClr val="bg1"/>
              </a:solidFill>
            </a:endParaRPr>
          </a:p>
        </p:txBody>
      </p:sp>
      <p:grpSp>
        <p:nvGrpSpPr>
          <p:cNvPr id="6" name="Group 69"/>
          <p:cNvGrpSpPr>
            <a:grpSpLocks/>
          </p:cNvGrpSpPr>
          <p:nvPr/>
        </p:nvGrpSpPr>
        <p:grpSpPr bwMode="auto">
          <a:xfrm>
            <a:off x="4116388" y="3808413"/>
            <a:ext cx="3392487" cy="730250"/>
            <a:chOff x="2687" y="2380"/>
            <a:chExt cx="2137" cy="460"/>
          </a:xfrm>
        </p:grpSpPr>
        <p:sp>
          <p:nvSpPr>
            <p:cNvPr id="45075" name="Rectangle 50"/>
            <p:cNvSpPr>
              <a:spLocks noChangeArrowheads="1"/>
            </p:cNvSpPr>
            <p:nvPr/>
          </p:nvSpPr>
          <p:spPr bwMode="auto">
            <a:xfrm>
              <a:off x="2687" y="2380"/>
              <a:ext cx="2137" cy="460"/>
            </a:xfrm>
            <a:prstGeom prst="rect">
              <a:avLst/>
            </a:prstGeom>
            <a:noFill/>
            <a:ln w="9525">
              <a:noFill/>
              <a:miter lim="800000"/>
              <a:headEnd/>
              <a:tailEnd/>
            </a:ln>
          </p:spPr>
          <p:txBody>
            <a:bodyPr lIns="0" tIns="0" rIns="0" bIns="0">
              <a:spAutoFit/>
            </a:bodyPr>
            <a:lstStyle/>
            <a:p>
              <a:pPr algn="ctr">
                <a:spcBef>
                  <a:spcPct val="0"/>
                </a:spcBef>
              </a:pPr>
              <a:r>
                <a:rPr lang="en-US" altLang="zh-CN" b="1" i="0">
                  <a:solidFill>
                    <a:schemeClr val="bg1"/>
                  </a:solidFill>
                </a:rPr>
                <a:t>                                                                                   </a:t>
              </a:r>
              <a:r>
                <a:rPr lang="en-US" altLang="zh-CN" b="1">
                  <a:solidFill>
                    <a:schemeClr val="bg1"/>
                  </a:solidFill>
                </a:rPr>
                <a:t> v</a:t>
              </a:r>
              <a:r>
                <a:rPr lang="en-US" altLang="zh-CN" b="1" baseline="-25000">
                  <a:solidFill>
                    <a:schemeClr val="bg1"/>
                  </a:solidFill>
                </a:rPr>
                <a:t>x</a:t>
              </a:r>
              <a:r>
                <a:rPr lang="en-US" altLang="zh-CN" b="1" baseline="30000">
                  <a:solidFill>
                    <a:schemeClr val="bg1"/>
                  </a:solidFill>
                </a:rPr>
                <a:t>2</a:t>
              </a:r>
              <a:r>
                <a:rPr lang="en-US" altLang="zh-CN" b="1">
                  <a:solidFill>
                    <a:schemeClr val="bg1"/>
                  </a:solidFill>
                </a:rPr>
                <a:t> = v</a:t>
              </a:r>
              <a:r>
                <a:rPr lang="en-US" altLang="zh-CN" b="1" baseline="-25000">
                  <a:solidFill>
                    <a:schemeClr val="bg1"/>
                  </a:solidFill>
                </a:rPr>
                <a:t>y</a:t>
              </a:r>
              <a:r>
                <a:rPr lang="en-US" altLang="zh-CN" b="1" baseline="30000">
                  <a:solidFill>
                    <a:schemeClr val="bg1"/>
                  </a:solidFill>
                </a:rPr>
                <a:t>2</a:t>
              </a:r>
              <a:r>
                <a:rPr lang="en-US" altLang="zh-CN" b="1">
                  <a:solidFill>
                    <a:schemeClr val="bg1"/>
                  </a:solidFill>
                </a:rPr>
                <a:t> = v</a:t>
              </a:r>
              <a:r>
                <a:rPr lang="en-US" altLang="zh-CN" b="1" baseline="-25000">
                  <a:solidFill>
                    <a:schemeClr val="bg1"/>
                  </a:solidFill>
                </a:rPr>
                <a:t>z</a:t>
              </a:r>
              <a:r>
                <a:rPr lang="en-US" altLang="zh-CN" b="1" baseline="30000">
                  <a:solidFill>
                    <a:schemeClr val="bg1"/>
                  </a:solidFill>
                </a:rPr>
                <a:t>2</a:t>
              </a:r>
              <a:r>
                <a:rPr lang="en-US" altLang="zh-CN" b="1" i="0">
                  <a:solidFill>
                    <a:schemeClr val="bg1"/>
                  </a:solidFill>
                </a:rPr>
                <a:t> =           </a:t>
              </a:r>
            </a:p>
          </p:txBody>
        </p:sp>
        <p:sp>
          <p:nvSpPr>
            <p:cNvPr id="45076" name="Line 51"/>
            <p:cNvSpPr>
              <a:spLocks noChangeShapeType="1"/>
            </p:cNvSpPr>
            <p:nvPr/>
          </p:nvSpPr>
          <p:spPr bwMode="auto">
            <a:xfrm>
              <a:off x="3105" y="2589"/>
              <a:ext cx="240" cy="0"/>
            </a:xfrm>
            <a:prstGeom prst="line">
              <a:avLst/>
            </a:prstGeom>
            <a:noFill/>
            <a:ln w="9525">
              <a:solidFill>
                <a:srgbClr val="00FFFF"/>
              </a:solidFill>
              <a:round/>
              <a:headEnd/>
              <a:tailEnd/>
            </a:ln>
          </p:spPr>
          <p:txBody>
            <a:bodyPr wrap="none" anchor="ctr"/>
            <a:lstStyle/>
            <a:p>
              <a:endParaRPr lang="zh-CN" altLang="en-US"/>
            </a:p>
          </p:txBody>
        </p:sp>
        <p:sp>
          <p:nvSpPr>
            <p:cNvPr id="45077" name="Line 52"/>
            <p:cNvSpPr>
              <a:spLocks noChangeShapeType="1"/>
            </p:cNvSpPr>
            <p:nvPr/>
          </p:nvSpPr>
          <p:spPr bwMode="auto">
            <a:xfrm>
              <a:off x="3537" y="2589"/>
              <a:ext cx="240" cy="0"/>
            </a:xfrm>
            <a:prstGeom prst="line">
              <a:avLst/>
            </a:prstGeom>
            <a:noFill/>
            <a:ln w="9525">
              <a:solidFill>
                <a:srgbClr val="00FFFF"/>
              </a:solidFill>
              <a:round/>
              <a:headEnd/>
              <a:tailEnd/>
            </a:ln>
          </p:spPr>
          <p:txBody>
            <a:bodyPr wrap="none" anchor="ctr"/>
            <a:lstStyle/>
            <a:p>
              <a:endParaRPr lang="zh-CN" altLang="en-US"/>
            </a:p>
          </p:txBody>
        </p:sp>
        <p:sp>
          <p:nvSpPr>
            <p:cNvPr id="45078" name="Line 53"/>
            <p:cNvSpPr>
              <a:spLocks noChangeShapeType="1"/>
            </p:cNvSpPr>
            <p:nvPr/>
          </p:nvSpPr>
          <p:spPr bwMode="auto">
            <a:xfrm>
              <a:off x="3969" y="2589"/>
              <a:ext cx="240" cy="0"/>
            </a:xfrm>
            <a:prstGeom prst="line">
              <a:avLst/>
            </a:prstGeom>
            <a:noFill/>
            <a:ln w="9525">
              <a:solidFill>
                <a:srgbClr val="00FFFF"/>
              </a:solidFill>
              <a:round/>
              <a:headEnd/>
              <a:tailEnd/>
            </a:ln>
          </p:spPr>
          <p:txBody>
            <a:bodyPr wrap="none" anchor="ctr"/>
            <a:lstStyle/>
            <a:p>
              <a:endParaRPr lang="zh-CN" altLang="en-US"/>
            </a:p>
          </p:txBody>
        </p:sp>
      </p:grpSp>
      <p:grpSp>
        <p:nvGrpSpPr>
          <p:cNvPr id="7" name="Group 68"/>
          <p:cNvGrpSpPr>
            <a:grpSpLocks/>
          </p:cNvGrpSpPr>
          <p:nvPr/>
        </p:nvGrpSpPr>
        <p:grpSpPr bwMode="auto">
          <a:xfrm>
            <a:off x="6867525" y="3867150"/>
            <a:ext cx="438150" cy="914400"/>
            <a:chOff x="4449" y="2445"/>
            <a:chExt cx="276" cy="576"/>
          </a:xfrm>
        </p:grpSpPr>
        <p:grpSp>
          <p:nvGrpSpPr>
            <p:cNvPr id="45070" name="Group 57"/>
            <p:cNvGrpSpPr>
              <a:grpSpLocks/>
            </p:cNvGrpSpPr>
            <p:nvPr/>
          </p:nvGrpSpPr>
          <p:grpSpPr bwMode="auto">
            <a:xfrm>
              <a:off x="4449" y="2445"/>
              <a:ext cx="276" cy="288"/>
              <a:chOff x="3216" y="3408"/>
              <a:chExt cx="276" cy="288"/>
            </a:xfrm>
          </p:grpSpPr>
          <p:sp>
            <p:nvSpPr>
              <p:cNvPr id="45073" name="Line 58"/>
              <p:cNvSpPr>
                <a:spLocks noChangeShapeType="1"/>
              </p:cNvSpPr>
              <p:nvPr/>
            </p:nvSpPr>
            <p:spPr bwMode="auto">
              <a:xfrm>
                <a:off x="3216" y="3408"/>
                <a:ext cx="240" cy="0"/>
              </a:xfrm>
              <a:prstGeom prst="line">
                <a:avLst/>
              </a:prstGeom>
              <a:noFill/>
              <a:ln w="9525">
                <a:solidFill>
                  <a:srgbClr val="00FFFF"/>
                </a:solidFill>
                <a:round/>
                <a:headEnd/>
                <a:tailEnd/>
              </a:ln>
            </p:spPr>
            <p:txBody>
              <a:bodyPr wrap="none" anchor="ctr"/>
              <a:lstStyle/>
              <a:p>
                <a:endParaRPr lang="zh-CN" altLang="en-US"/>
              </a:p>
            </p:txBody>
          </p:sp>
          <p:sp>
            <p:nvSpPr>
              <p:cNvPr id="45074" name="Text Box 59"/>
              <p:cNvSpPr txBox="1">
                <a:spLocks noChangeArrowheads="1"/>
              </p:cNvSpPr>
              <p:nvPr/>
            </p:nvSpPr>
            <p:spPr bwMode="auto">
              <a:xfrm>
                <a:off x="3227" y="3408"/>
                <a:ext cx="265" cy="288"/>
              </a:xfrm>
              <a:prstGeom prst="rect">
                <a:avLst/>
              </a:prstGeom>
              <a:noFill/>
              <a:ln w="9525">
                <a:noFill/>
                <a:miter lim="800000"/>
                <a:headEnd/>
                <a:tailEnd/>
              </a:ln>
            </p:spPr>
            <p:txBody>
              <a:bodyPr wrap="none" anchor="ctr">
                <a:spAutoFit/>
              </a:bodyPr>
              <a:lstStyle/>
              <a:p>
                <a:pPr algn="ctr">
                  <a:spcBef>
                    <a:spcPct val="0"/>
                  </a:spcBef>
                </a:pPr>
                <a:r>
                  <a:rPr lang="en-US" altLang="zh-CN" b="1">
                    <a:solidFill>
                      <a:schemeClr val="bg1"/>
                    </a:solidFill>
                  </a:rPr>
                  <a:t>v</a:t>
                </a:r>
                <a:r>
                  <a:rPr lang="en-US" altLang="zh-CN" b="1" baseline="30000">
                    <a:solidFill>
                      <a:schemeClr val="bg1"/>
                    </a:solidFill>
                  </a:rPr>
                  <a:t>2</a:t>
                </a:r>
                <a:endParaRPr lang="en-US" altLang="zh-CN" b="1" i="0" baseline="30000">
                  <a:solidFill>
                    <a:schemeClr val="bg1"/>
                  </a:solidFill>
                </a:endParaRPr>
              </a:p>
            </p:txBody>
          </p:sp>
        </p:grpSp>
        <p:sp>
          <p:nvSpPr>
            <p:cNvPr id="45071" name="Line 60"/>
            <p:cNvSpPr>
              <a:spLocks noChangeShapeType="1"/>
            </p:cNvSpPr>
            <p:nvPr/>
          </p:nvSpPr>
          <p:spPr bwMode="auto">
            <a:xfrm>
              <a:off x="4449" y="2733"/>
              <a:ext cx="240" cy="0"/>
            </a:xfrm>
            <a:prstGeom prst="line">
              <a:avLst/>
            </a:prstGeom>
            <a:noFill/>
            <a:ln w="9525">
              <a:solidFill>
                <a:srgbClr val="00FFFF"/>
              </a:solidFill>
              <a:round/>
              <a:headEnd/>
              <a:tailEnd/>
            </a:ln>
          </p:spPr>
          <p:txBody>
            <a:bodyPr wrap="none" anchor="ctr"/>
            <a:lstStyle/>
            <a:p>
              <a:endParaRPr lang="zh-CN" altLang="en-US"/>
            </a:p>
          </p:txBody>
        </p:sp>
        <p:sp>
          <p:nvSpPr>
            <p:cNvPr id="45072" name="Text Box 61"/>
            <p:cNvSpPr txBox="1">
              <a:spLocks noChangeArrowheads="1"/>
            </p:cNvSpPr>
            <p:nvPr/>
          </p:nvSpPr>
          <p:spPr bwMode="auto">
            <a:xfrm>
              <a:off x="4449" y="2733"/>
              <a:ext cx="212" cy="288"/>
            </a:xfrm>
            <a:prstGeom prst="rect">
              <a:avLst/>
            </a:prstGeom>
            <a:noFill/>
            <a:ln w="9525">
              <a:noFill/>
              <a:miter lim="800000"/>
              <a:headEnd/>
              <a:tailEnd/>
            </a:ln>
          </p:spPr>
          <p:txBody>
            <a:bodyPr wrap="none" anchor="ctr">
              <a:spAutoFit/>
            </a:bodyPr>
            <a:lstStyle/>
            <a:p>
              <a:pPr algn="ctr">
                <a:spcBef>
                  <a:spcPct val="0"/>
                </a:spcBef>
              </a:pPr>
              <a:r>
                <a:rPr lang="en-US" altLang="zh-CN" b="1">
                  <a:solidFill>
                    <a:schemeClr val="bg1"/>
                  </a:solidFill>
                </a:rPr>
                <a:t>3</a:t>
              </a:r>
              <a:endParaRPr lang="en-US" altLang="zh-CN" b="1" i="0">
                <a:solidFill>
                  <a:schemeClr val="bg1"/>
                </a:solidFill>
              </a:endParaRPr>
            </a:p>
          </p:txBody>
        </p:sp>
      </p:grpSp>
      <p:sp>
        <p:nvSpPr>
          <p:cNvPr id="793671" name="Text Box 71"/>
          <p:cNvSpPr txBox="1">
            <a:spLocks noChangeArrowheads="1"/>
          </p:cNvSpPr>
          <p:nvPr/>
        </p:nvSpPr>
        <p:spPr bwMode="auto">
          <a:xfrm>
            <a:off x="2846388" y="4125913"/>
            <a:ext cx="336550" cy="457200"/>
          </a:xfrm>
          <a:prstGeom prst="rect">
            <a:avLst/>
          </a:prstGeom>
          <a:noFill/>
          <a:ln w="9525">
            <a:noFill/>
            <a:miter lim="800000"/>
            <a:headEnd/>
            <a:tailEnd/>
          </a:ln>
        </p:spPr>
        <p:txBody>
          <a:bodyPr wrap="none">
            <a:spAutoFit/>
          </a:bodyPr>
          <a:lstStyle/>
          <a:p>
            <a:r>
              <a:rPr lang="en-US" altLang="zh-CN" b="1">
                <a:solidFill>
                  <a:schemeClr val="bg1"/>
                </a:solidFill>
              </a:rPr>
              <a:t>0</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3604"/>
                                        </p:tgtEl>
                                        <p:attrNameLst>
                                          <p:attrName>style.visibility</p:attrName>
                                        </p:attrNameLst>
                                      </p:cBhvr>
                                      <p:to>
                                        <p:strVal val="visible"/>
                                      </p:to>
                                    </p:set>
                                    <p:animEffect transition="in" filter="blinds(horizontal)">
                                      <p:cBhvr>
                                        <p:cTn id="7" dur="500"/>
                                        <p:tgtEl>
                                          <p:spTgt spid="7936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3645">
                                            <p:txEl>
                                              <p:pRg st="0" end="0"/>
                                            </p:txEl>
                                          </p:spTgt>
                                        </p:tgtEl>
                                        <p:attrNameLst>
                                          <p:attrName>style.visibility</p:attrName>
                                        </p:attrNameLst>
                                      </p:cBhvr>
                                      <p:to>
                                        <p:strVal val="visible"/>
                                      </p:to>
                                    </p:set>
                                    <p:animEffect transition="in" filter="blinds(horizontal)">
                                      <p:cBhvr>
                                        <p:cTn id="12" dur="500"/>
                                        <p:tgtEl>
                                          <p:spTgt spid="79364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3645">
                                            <p:txEl>
                                              <p:pRg st="1" end="1"/>
                                            </p:txEl>
                                          </p:spTgt>
                                        </p:tgtEl>
                                        <p:attrNameLst>
                                          <p:attrName>style.visibility</p:attrName>
                                        </p:attrNameLst>
                                      </p:cBhvr>
                                      <p:to>
                                        <p:strVal val="visible"/>
                                      </p:to>
                                    </p:set>
                                    <p:animEffect transition="in" filter="blinds(horizontal)">
                                      <p:cBhvr>
                                        <p:cTn id="17" dur="500"/>
                                        <p:tgtEl>
                                          <p:spTgt spid="79364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3645">
                                            <p:txEl>
                                              <p:pRg st="2" end="2"/>
                                            </p:txEl>
                                          </p:spTgt>
                                        </p:tgtEl>
                                        <p:attrNameLst>
                                          <p:attrName>style.visibility</p:attrName>
                                        </p:attrNameLst>
                                      </p:cBhvr>
                                      <p:to>
                                        <p:strVal val="visible"/>
                                      </p:to>
                                    </p:set>
                                    <p:animEffect transition="in" filter="blinds(horizontal)">
                                      <p:cBhvr>
                                        <p:cTn id="22" dur="500"/>
                                        <p:tgtEl>
                                          <p:spTgt spid="79364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3615"/>
                                        </p:tgtEl>
                                        <p:attrNameLst>
                                          <p:attrName>style.visibility</p:attrName>
                                        </p:attrNameLst>
                                      </p:cBhvr>
                                      <p:to>
                                        <p:strVal val="visible"/>
                                      </p:to>
                                    </p:set>
                                    <p:animEffect transition="in" filter="blinds(horizontal)">
                                      <p:cBhvr>
                                        <p:cTn id="32" dur="500"/>
                                        <p:tgtEl>
                                          <p:spTgt spid="7936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3647"/>
                                        </p:tgtEl>
                                        <p:attrNameLst>
                                          <p:attrName>style.visibility</p:attrName>
                                        </p:attrNameLst>
                                      </p:cBhvr>
                                      <p:to>
                                        <p:strVal val="visible"/>
                                      </p:to>
                                    </p:set>
                                    <p:animEffect transition="in" filter="blinds(horizontal)">
                                      <p:cBhvr>
                                        <p:cTn id="37" dur="500"/>
                                        <p:tgtEl>
                                          <p:spTgt spid="79364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93671"/>
                                        </p:tgtEl>
                                        <p:attrNameLst>
                                          <p:attrName>style.visibility</p:attrName>
                                        </p:attrNameLst>
                                      </p:cBhvr>
                                      <p:to>
                                        <p:strVal val="visible"/>
                                      </p:to>
                                    </p:set>
                                    <p:animEffect transition="in" filter="blinds(horizontal)">
                                      <p:cBhvr>
                                        <p:cTn id="52" dur="500"/>
                                        <p:tgtEl>
                                          <p:spTgt spid="79367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4" grpId="0" autoUpdateAnimBg="0"/>
      <p:bldP spid="793615" grpId="0" autoUpdateAnimBg="0"/>
      <p:bldP spid="793645" grpId="0" build="p" autoUpdateAnimBg="0"/>
      <p:bldP spid="793647" grpId="0" autoUpdateAnimBg="0"/>
      <p:bldP spid="7936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2"/>
          </p:nvPr>
        </p:nvSpPr>
        <p:spPr>
          <a:noFill/>
        </p:spPr>
        <p:txBody>
          <a:bodyPr/>
          <a:lstStyle/>
          <a:p>
            <a:fld id="{A56ACDBE-253B-40EF-9A0B-4FD1B920566B}" type="slidenum">
              <a:rPr lang="en-US" altLang="zh-CN"/>
              <a:pPr/>
              <a:t>16</a:t>
            </a:fld>
            <a:endParaRPr lang="en-US" altLang="zh-CN"/>
          </a:p>
        </p:txBody>
      </p:sp>
      <p:sp>
        <p:nvSpPr>
          <p:cNvPr id="672770" name="Text Box 2"/>
          <p:cNvSpPr txBox="1">
            <a:spLocks noChangeArrowheads="1"/>
          </p:cNvSpPr>
          <p:nvPr/>
        </p:nvSpPr>
        <p:spPr bwMode="auto">
          <a:xfrm>
            <a:off x="257175" y="153988"/>
            <a:ext cx="4470400" cy="519112"/>
          </a:xfrm>
          <a:prstGeom prst="rect">
            <a:avLst/>
          </a:prstGeom>
          <a:noFill/>
          <a:ln w="9525">
            <a:noFill/>
            <a:miter lim="800000"/>
            <a:headEnd/>
            <a:tailEnd/>
          </a:ln>
        </p:spPr>
        <p:txBody>
          <a:bodyPr>
            <a:spAutoFit/>
          </a:bodyPr>
          <a:lstStyle/>
          <a:p>
            <a:pPr algn="just">
              <a:spcBef>
                <a:spcPct val="0"/>
              </a:spcBef>
            </a:pPr>
            <a:r>
              <a:rPr lang="zh-CN" altLang="en-US" sz="2800" b="1">
                <a:solidFill>
                  <a:schemeClr val="bg1"/>
                </a:solidFill>
              </a:rPr>
              <a:t>二</a:t>
            </a:r>
            <a:r>
              <a:rPr lang="en-US" altLang="zh-CN" sz="2800" b="1">
                <a:solidFill>
                  <a:schemeClr val="bg1"/>
                </a:solidFill>
              </a:rPr>
              <a:t>.</a:t>
            </a:r>
            <a:r>
              <a:rPr lang="zh-CN" altLang="en-US" sz="2800" b="1">
                <a:solidFill>
                  <a:schemeClr val="bg1"/>
                </a:solidFill>
              </a:rPr>
              <a:t>理想气体的压强公式</a:t>
            </a:r>
          </a:p>
        </p:txBody>
      </p:sp>
      <p:grpSp>
        <p:nvGrpSpPr>
          <p:cNvPr id="2" name="Group 83"/>
          <p:cNvGrpSpPr>
            <a:grpSpLocks/>
          </p:cNvGrpSpPr>
          <p:nvPr/>
        </p:nvGrpSpPr>
        <p:grpSpPr bwMode="auto">
          <a:xfrm>
            <a:off x="1922463" y="4189413"/>
            <a:ext cx="1152525" cy="1647825"/>
            <a:chOff x="1653" y="2044"/>
            <a:chExt cx="726" cy="1038"/>
          </a:xfrm>
        </p:grpSpPr>
        <p:sp>
          <p:nvSpPr>
            <p:cNvPr id="46152" name="Line 84"/>
            <p:cNvSpPr>
              <a:spLocks noChangeShapeType="1"/>
            </p:cNvSpPr>
            <p:nvPr/>
          </p:nvSpPr>
          <p:spPr bwMode="auto">
            <a:xfrm flipV="1">
              <a:off x="1691" y="2044"/>
              <a:ext cx="688" cy="681"/>
            </a:xfrm>
            <a:prstGeom prst="line">
              <a:avLst/>
            </a:prstGeom>
            <a:noFill/>
            <a:ln w="28575">
              <a:solidFill>
                <a:srgbClr val="FFFF00"/>
              </a:solidFill>
              <a:round/>
              <a:headEnd/>
              <a:tailEnd/>
            </a:ln>
          </p:spPr>
          <p:txBody>
            <a:bodyPr wrap="none" anchor="ctr"/>
            <a:lstStyle/>
            <a:p>
              <a:endParaRPr lang="zh-CN" altLang="en-US"/>
            </a:p>
          </p:txBody>
        </p:sp>
        <p:sp>
          <p:nvSpPr>
            <p:cNvPr id="46153" name="Line 85"/>
            <p:cNvSpPr>
              <a:spLocks noChangeShapeType="1"/>
            </p:cNvSpPr>
            <p:nvPr/>
          </p:nvSpPr>
          <p:spPr bwMode="auto">
            <a:xfrm flipV="1">
              <a:off x="1772" y="2478"/>
              <a:ext cx="597" cy="596"/>
            </a:xfrm>
            <a:prstGeom prst="line">
              <a:avLst/>
            </a:prstGeom>
            <a:noFill/>
            <a:ln w="28575">
              <a:solidFill>
                <a:srgbClr val="FFFF00"/>
              </a:solidFill>
              <a:round/>
              <a:headEnd/>
              <a:tailEnd/>
            </a:ln>
          </p:spPr>
          <p:txBody>
            <a:bodyPr wrap="none" anchor="ctr"/>
            <a:lstStyle/>
            <a:p>
              <a:endParaRPr lang="zh-CN" altLang="en-US"/>
            </a:p>
          </p:txBody>
        </p:sp>
        <p:sp>
          <p:nvSpPr>
            <p:cNvPr id="46154" name="Oval 86"/>
            <p:cNvSpPr>
              <a:spLocks noChangeArrowheads="1"/>
            </p:cNvSpPr>
            <p:nvPr/>
          </p:nvSpPr>
          <p:spPr bwMode="auto">
            <a:xfrm rot="-59198">
              <a:off x="1653" y="2700"/>
              <a:ext cx="169" cy="382"/>
            </a:xfrm>
            <a:prstGeom prst="ellipse">
              <a:avLst/>
            </a:prstGeom>
            <a:noFill/>
            <a:ln w="28575">
              <a:solidFill>
                <a:srgbClr val="FFFF00"/>
              </a:solidFill>
              <a:round/>
              <a:headEnd/>
              <a:tailEnd/>
            </a:ln>
          </p:spPr>
          <p:txBody>
            <a:bodyPr wrap="none" anchor="ctr"/>
            <a:lstStyle/>
            <a:p>
              <a:endParaRPr lang="zh-CN" altLang="en-US"/>
            </a:p>
          </p:txBody>
        </p:sp>
        <p:sp>
          <p:nvSpPr>
            <p:cNvPr id="46155" name="Line 87"/>
            <p:cNvSpPr>
              <a:spLocks noChangeShapeType="1"/>
            </p:cNvSpPr>
            <p:nvPr/>
          </p:nvSpPr>
          <p:spPr bwMode="auto">
            <a:xfrm flipV="1">
              <a:off x="1685" y="2754"/>
              <a:ext cx="94" cy="95"/>
            </a:xfrm>
            <a:prstGeom prst="line">
              <a:avLst/>
            </a:prstGeom>
            <a:noFill/>
            <a:ln w="9525">
              <a:solidFill>
                <a:srgbClr val="FFFF00"/>
              </a:solidFill>
              <a:round/>
              <a:headEnd/>
              <a:tailEnd/>
            </a:ln>
          </p:spPr>
          <p:txBody>
            <a:bodyPr wrap="none" anchor="ctr"/>
            <a:lstStyle/>
            <a:p>
              <a:endParaRPr lang="zh-CN" altLang="en-US"/>
            </a:p>
          </p:txBody>
        </p:sp>
        <p:sp>
          <p:nvSpPr>
            <p:cNvPr id="46156" name="Line 88"/>
            <p:cNvSpPr>
              <a:spLocks noChangeShapeType="1"/>
            </p:cNvSpPr>
            <p:nvPr/>
          </p:nvSpPr>
          <p:spPr bwMode="auto">
            <a:xfrm flipV="1">
              <a:off x="1681" y="2834"/>
              <a:ext cx="108" cy="112"/>
            </a:xfrm>
            <a:prstGeom prst="line">
              <a:avLst/>
            </a:prstGeom>
            <a:noFill/>
            <a:ln w="9525">
              <a:solidFill>
                <a:srgbClr val="FFFF00"/>
              </a:solidFill>
              <a:round/>
              <a:headEnd/>
              <a:tailEnd/>
            </a:ln>
          </p:spPr>
          <p:txBody>
            <a:bodyPr wrap="none" anchor="ctr"/>
            <a:lstStyle/>
            <a:p>
              <a:endParaRPr lang="zh-CN" altLang="en-US"/>
            </a:p>
          </p:txBody>
        </p:sp>
        <p:sp>
          <p:nvSpPr>
            <p:cNvPr id="46157" name="Line 89"/>
            <p:cNvSpPr>
              <a:spLocks noChangeShapeType="1"/>
            </p:cNvSpPr>
            <p:nvPr/>
          </p:nvSpPr>
          <p:spPr bwMode="auto">
            <a:xfrm flipV="1">
              <a:off x="1725" y="2947"/>
              <a:ext cx="53" cy="51"/>
            </a:xfrm>
            <a:prstGeom prst="line">
              <a:avLst/>
            </a:prstGeom>
            <a:noFill/>
            <a:ln w="9525">
              <a:solidFill>
                <a:srgbClr val="FFFF00"/>
              </a:solidFill>
              <a:round/>
              <a:headEnd/>
              <a:tailEnd/>
            </a:ln>
          </p:spPr>
          <p:txBody>
            <a:bodyPr wrap="none" anchor="ctr"/>
            <a:lstStyle/>
            <a:p>
              <a:endParaRPr lang="zh-CN" altLang="en-US"/>
            </a:p>
          </p:txBody>
        </p:sp>
      </p:grpSp>
      <p:grpSp>
        <p:nvGrpSpPr>
          <p:cNvPr id="3" name="Group 214"/>
          <p:cNvGrpSpPr>
            <a:grpSpLocks/>
          </p:cNvGrpSpPr>
          <p:nvPr/>
        </p:nvGrpSpPr>
        <p:grpSpPr bwMode="auto">
          <a:xfrm>
            <a:off x="2225675" y="4368800"/>
            <a:ext cx="876300" cy="915988"/>
            <a:chOff x="1402" y="2752"/>
            <a:chExt cx="552" cy="577"/>
          </a:xfrm>
        </p:grpSpPr>
        <p:grpSp>
          <p:nvGrpSpPr>
            <p:cNvPr id="46146" name="Group 96"/>
            <p:cNvGrpSpPr>
              <a:grpSpLocks/>
            </p:cNvGrpSpPr>
            <p:nvPr/>
          </p:nvGrpSpPr>
          <p:grpSpPr bwMode="auto">
            <a:xfrm>
              <a:off x="1402" y="3008"/>
              <a:ext cx="312" cy="321"/>
              <a:chOff x="1996" y="2413"/>
              <a:chExt cx="312" cy="321"/>
            </a:xfrm>
          </p:grpSpPr>
          <p:sp>
            <p:nvSpPr>
              <p:cNvPr id="46150" name="Line 97"/>
              <p:cNvSpPr>
                <a:spLocks noChangeShapeType="1"/>
              </p:cNvSpPr>
              <p:nvPr/>
            </p:nvSpPr>
            <p:spPr bwMode="auto">
              <a:xfrm flipV="1">
                <a:off x="2009" y="2413"/>
                <a:ext cx="299" cy="299"/>
              </a:xfrm>
              <a:prstGeom prst="line">
                <a:avLst/>
              </a:prstGeom>
              <a:noFill/>
              <a:ln w="28575">
                <a:solidFill>
                  <a:schemeClr val="bg1"/>
                </a:solidFill>
                <a:round/>
                <a:headEnd/>
                <a:tailEnd type="triangle" w="sm" len="med"/>
              </a:ln>
            </p:spPr>
            <p:txBody>
              <a:bodyPr wrap="none" anchor="ctr"/>
              <a:lstStyle/>
              <a:p>
                <a:endParaRPr lang="zh-CN" altLang="en-US"/>
              </a:p>
            </p:txBody>
          </p:sp>
          <p:sp>
            <p:nvSpPr>
              <p:cNvPr id="46151" name="Oval 98"/>
              <p:cNvSpPr>
                <a:spLocks noChangeArrowheads="1"/>
              </p:cNvSpPr>
              <p:nvPr/>
            </p:nvSpPr>
            <p:spPr bwMode="auto">
              <a:xfrm>
                <a:off x="1996" y="2678"/>
                <a:ext cx="57" cy="56"/>
              </a:xfrm>
              <a:prstGeom prst="ellipse">
                <a:avLst/>
              </a:prstGeom>
              <a:solidFill>
                <a:srgbClr val="00FF00"/>
              </a:solidFill>
              <a:ln w="28575">
                <a:solidFill>
                  <a:srgbClr val="FFFF00"/>
                </a:solidFill>
                <a:round/>
                <a:headEnd/>
                <a:tailEnd/>
              </a:ln>
            </p:spPr>
            <p:txBody>
              <a:bodyPr wrap="none" anchor="ctr"/>
              <a:lstStyle/>
              <a:p>
                <a:endParaRPr lang="zh-CN" altLang="en-US"/>
              </a:p>
            </p:txBody>
          </p:sp>
        </p:grpSp>
        <p:grpSp>
          <p:nvGrpSpPr>
            <p:cNvPr id="46147" name="Group 142"/>
            <p:cNvGrpSpPr>
              <a:grpSpLocks/>
            </p:cNvGrpSpPr>
            <p:nvPr/>
          </p:nvGrpSpPr>
          <p:grpSpPr bwMode="auto">
            <a:xfrm>
              <a:off x="1640" y="2752"/>
              <a:ext cx="314" cy="327"/>
              <a:chOff x="1490" y="2373"/>
              <a:chExt cx="314" cy="327"/>
            </a:xfrm>
          </p:grpSpPr>
          <p:sp>
            <p:nvSpPr>
              <p:cNvPr id="46148" name="Text Box 91"/>
              <p:cNvSpPr txBox="1">
                <a:spLocks noChangeArrowheads="1"/>
              </p:cNvSpPr>
              <p:nvPr/>
            </p:nvSpPr>
            <p:spPr bwMode="auto">
              <a:xfrm>
                <a:off x="1490" y="2373"/>
                <a:ext cx="314" cy="327"/>
              </a:xfrm>
              <a:prstGeom prst="rect">
                <a:avLst/>
              </a:prstGeom>
              <a:noFill/>
              <a:ln w="9525">
                <a:noFill/>
                <a:miter lim="800000"/>
                <a:headEnd/>
                <a:tailEnd/>
              </a:ln>
            </p:spPr>
            <p:txBody>
              <a:bodyPr anchor="ctr">
                <a:spAutoFit/>
              </a:bodyPr>
              <a:lstStyle/>
              <a:p>
                <a:r>
                  <a:rPr lang="en-US" altLang="zh-CN" sz="2800" b="1">
                    <a:solidFill>
                      <a:schemeClr val="bg1"/>
                    </a:solidFill>
                    <a:sym typeface="Symbol" pitchFamily="18" charset="2"/>
                  </a:rPr>
                  <a:t></a:t>
                </a:r>
                <a:r>
                  <a:rPr lang="en-US" altLang="zh-CN" sz="2800" b="1" baseline="-25000">
                    <a:solidFill>
                      <a:schemeClr val="bg1"/>
                    </a:solidFill>
                    <a:sym typeface="Symbol" pitchFamily="18" charset="2"/>
                  </a:rPr>
                  <a:t>i</a:t>
                </a:r>
                <a:endParaRPr lang="en-US" altLang="zh-CN" sz="2800" b="1">
                  <a:solidFill>
                    <a:schemeClr val="bg1"/>
                  </a:solidFill>
                </a:endParaRPr>
              </a:p>
            </p:txBody>
          </p:sp>
          <p:sp>
            <p:nvSpPr>
              <p:cNvPr id="46149" name="Line 141"/>
              <p:cNvSpPr>
                <a:spLocks noChangeShapeType="1"/>
              </p:cNvSpPr>
              <p:nvPr/>
            </p:nvSpPr>
            <p:spPr bwMode="auto">
              <a:xfrm>
                <a:off x="1568" y="2470"/>
                <a:ext cx="174" cy="0"/>
              </a:xfrm>
              <a:prstGeom prst="line">
                <a:avLst/>
              </a:prstGeom>
              <a:noFill/>
              <a:ln w="19050">
                <a:solidFill>
                  <a:schemeClr val="bg1"/>
                </a:solidFill>
                <a:round/>
                <a:headEnd/>
                <a:tailEnd type="triangle" w="sm" len="med"/>
              </a:ln>
            </p:spPr>
            <p:txBody>
              <a:bodyPr wrap="none" anchor="ctr"/>
              <a:lstStyle/>
              <a:p>
                <a:endParaRPr lang="zh-CN" altLang="en-US"/>
              </a:p>
            </p:txBody>
          </p:sp>
        </p:grpSp>
      </p:grpSp>
      <p:grpSp>
        <p:nvGrpSpPr>
          <p:cNvPr id="6" name="Group 212"/>
          <p:cNvGrpSpPr>
            <a:grpSpLocks/>
          </p:cNvGrpSpPr>
          <p:nvPr/>
        </p:nvGrpSpPr>
        <p:grpSpPr bwMode="auto">
          <a:xfrm>
            <a:off x="2970213" y="6118225"/>
            <a:ext cx="842962" cy="519113"/>
            <a:chOff x="1943" y="3862"/>
            <a:chExt cx="531" cy="327"/>
          </a:xfrm>
        </p:grpSpPr>
        <p:sp>
          <p:nvSpPr>
            <p:cNvPr id="46144" name="Line 125"/>
            <p:cNvSpPr>
              <a:spLocks noChangeShapeType="1"/>
            </p:cNvSpPr>
            <p:nvPr/>
          </p:nvSpPr>
          <p:spPr bwMode="auto">
            <a:xfrm>
              <a:off x="1943" y="4176"/>
              <a:ext cx="370"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46145" name="Text Box 126"/>
            <p:cNvSpPr txBox="1">
              <a:spLocks noChangeArrowheads="1"/>
            </p:cNvSpPr>
            <p:nvPr/>
          </p:nvSpPr>
          <p:spPr bwMode="auto">
            <a:xfrm>
              <a:off x="2197" y="3862"/>
              <a:ext cx="277" cy="327"/>
            </a:xfrm>
            <a:prstGeom prst="rect">
              <a:avLst/>
            </a:prstGeom>
            <a:noFill/>
            <a:ln w="9525">
              <a:noFill/>
              <a:miter lim="800000"/>
              <a:headEnd/>
              <a:tailEnd/>
            </a:ln>
          </p:spPr>
          <p:txBody>
            <a:bodyPr anchor="ctr">
              <a:spAutoFit/>
            </a:bodyPr>
            <a:lstStyle/>
            <a:p>
              <a:pPr algn="ctr"/>
              <a:r>
                <a:rPr lang="en-US" altLang="zh-CN" sz="2800" b="1">
                  <a:solidFill>
                    <a:schemeClr val="bg1"/>
                  </a:solidFill>
                </a:rPr>
                <a:t>x</a:t>
              </a:r>
            </a:p>
          </p:txBody>
        </p:sp>
      </p:grpSp>
      <p:grpSp>
        <p:nvGrpSpPr>
          <p:cNvPr id="7" name="Group 213"/>
          <p:cNvGrpSpPr>
            <a:grpSpLocks/>
          </p:cNvGrpSpPr>
          <p:nvPr/>
        </p:nvGrpSpPr>
        <p:grpSpPr bwMode="auto">
          <a:xfrm>
            <a:off x="319088" y="3579813"/>
            <a:ext cx="2930525" cy="3038475"/>
            <a:chOff x="209" y="2207"/>
            <a:chExt cx="1846" cy="1914"/>
          </a:xfrm>
        </p:grpSpPr>
        <p:grpSp>
          <p:nvGrpSpPr>
            <p:cNvPr id="46136" name="Group 128"/>
            <p:cNvGrpSpPr>
              <a:grpSpLocks/>
            </p:cNvGrpSpPr>
            <p:nvPr/>
          </p:nvGrpSpPr>
          <p:grpSpPr bwMode="auto">
            <a:xfrm>
              <a:off x="209" y="2207"/>
              <a:ext cx="1846" cy="1914"/>
              <a:chOff x="453" y="2230"/>
              <a:chExt cx="1315" cy="1233"/>
            </a:xfrm>
          </p:grpSpPr>
          <p:sp>
            <p:nvSpPr>
              <p:cNvPr id="46142" name="Rectangle 129"/>
              <p:cNvSpPr>
                <a:spLocks noChangeArrowheads="1"/>
              </p:cNvSpPr>
              <p:nvPr/>
            </p:nvSpPr>
            <p:spPr bwMode="auto">
              <a:xfrm>
                <a:off x="508" y="2284"/>
                <a:ext cx="1199" cy="1119"/>
              </a:xfrm>
              <a:prstGeom prst="rect">
                <a:avLst/>
              </a:prstGeom>
              <a:noFill/>
              <a:ln w="28575">
                <a:solidFill>
                  <a:schemeClr val="bg1"/>
                </a:solidFill>
                <a:miter lim="800000"/>
                <a:headEnd/>
                <a:tailEnd/>
              </a:ln>
            </p:spPr>
            <p:txBody>
              <a:bodyPr wrap="none" anchor="ctr"/>
              <a:lstStyle/>
              <a:p>
                <a:endParaRPr lang="zh-CN" altLang="en-US"/>
              </a:p>
            </p:txBody>
          </p:sp>
          <p:sp>
            <p:nvSpPr>
              <p:cNvPr id="46143" name="Rectangle 130"/>
              <p:cNvSpPr>
                <a:spLocks noChangeArrowheads="1"/>
              </p:cNvSpPr>
              <p:nvPr/>
            </p:nvSpPr>
            <p:spPr bwMode="auto">
              <a:xfrm>
                <a:off x="453" y="2230"/>
                <a:ext cx="1315" cy="1233"/>
              </a:xfrm>
              <a:prstGeom prst="rect">
                <a:avLst/>
              </a:prstGeom>
              <a:noFill/>
              <a:ln w="28575">
                <a:solidFill>
                  <a:schemeClr val="bg1"/>
                </a:solidFill>
                <a:miter lim="800000"/>
                <a:headEnd/>
                <a:tailEnd/>
              </a:ln>
            </p:spPr>
            <p:txBody>
              <a:bodyPr wrap="none" anchor="ctr"/>
              <a:lstStyle/>
              <a:p>
                <a:endParaRPr lang="zh-CN" altLang="en-US"/>
              </a:p>
            </p:txBody>
          </p:sp>
        </p:grpSp>
        <p:sp>
          <p:nvSpPr>
            <p:cNvPr id="46137" name="Text Box 133"/>
            <p:cNvSpPr txBox="1">
              <a:spLocks noChangeArrowheads="1"/>
            </p:cNvSpPr>
            <p:nvPr/>
          </p:nvSpPr>
          <p:spPr bwMode="auto">
            <a:xfrm>
              <a:off x="700" y="2490"/>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sp>
          <p:nvSpPr>
            <p:cNvPr id="46138" name="Text Box 134"/>
            <p:cNvSpPr txBox="1">
              <a:spLocks noChangeArrowheads="1"/>
            </p:cNvSpPr>
            <p:nvPr/>
          </p:nvSpPr>
          <p:spPr bwMode="auto">
            <a:xfrm>
              <a:off x="1239" y="2503"/>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sp>
          <p:nvSpPr>
            <p:cNvPr id="46139" name="Text Box 135"/>
            <p:cNvSpPr txBox="1">
              <a:spLocks noChangeArrowheads="1"/>
            </p:cNvSpPr>
            <p:nvPr/>
          </p:nvSpPr>
          <p:spPr bwMode="auto">
            <a:xfrm>
              <a:off x="723" y="3107"/>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sp>
          <p:nvSpPr>
            <p:cNvPr id="46140" name="Text Box 136"/>
            <p:cNvSpPr txBox="1">
              <a:spLocks noChangeArrowheads="1"/>
            </p:cNvSpPr>
            <p:nvPr/>
          </p:nvSpPr>
          <p:spPr bwMode="auto">
            <a:xfrm>
              <a:off x="1189" y="2799"/>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sp>
          <p:nvSpPr>
            <p:cNvPr id="46141" name="Text Box 137"/>
            <p:cNvSpPr txBox="1">
              <a:spLocks noChangeArrowheads="1"/>
            </p:cNvSpPr>
            <p:nvPr/>
          </p:nvSpPr>
          <p:spPr bwMode="auto">
            <a:xfrm>
              <a:off x="835" y="3507"/>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grpSp>
      <p:grpSp>
        <p:nvGrpSpPr>
          <p:cNvPr id="9" name="Group 211"/>
          <p:cNvGrpSpPr>
            <a:grpSpLocks/>
          </p:cNvGrpSpPr>
          <p:nvPr/>
        </p:nvGrpSpPr>
        <p:grpSpPr bwMode="auto">
          <a:xfrm>
            <a:off x="1790700" y="5705475"/>
            <a:ext cx="1550988" cy="519113"/>
            <a:chOff x="1231" y="3418"/>
            <a:chExt cx="977" cy="327"/>
          </a:xfrm>
        </p:grpSpPr>
        <p:sp>
          <p:nvSpPr>
            <p:cNvPr id="46131" name="Text Box 116"/>
            <p:cNvSpPr txBox="1">
              <a:spLocks noChangeArrowheads="1"/>
            </p:cNvSpPr>
            <p:nvPr/>
          </p:nvSpPr>
          <p:spPr bwMode="auto">
            <a:xfrm>
              <a:off x="1513" y="3448"/>
              <a:ext cx="695" cy="250"/>
            </a:xfrm>
            <a:prstGeom prst="rect">
              <a:avLst/>
            </a:prstGeom>
            <a:noFill/>
            <a:ln w="9525">
              <a:noFill/>
              <a:miter lim="800000"/>
              <a:headEnd/>
              <a:tailEnd/>
            </a:ln>
          </p:spPr>
          <p:txBody>
            <a:bodyPr anchor="ctr">
              <a:spAutoFit/>
            </a:bodyPr>
            <a:lstStyle/>
            <a:p>
              <a:r>
                <a:rPr lang="en-US" altLang="zh-CN" sz="2000" b="1">
                  <a:solidFill>
                    <a:schemeClr val="bg1"/>
                  </a:solidFill>
                  <a:sym typeface="Symbol" pitchFamily="18" charset="2"/>
                </a:rPr>
                <a:t></a:t>
              </a:r>
              <a:r>
                <a:rPr lang="en-US" altLang="zh-CN" sz="2000" b="1" baseline="-25000">
                  <a:solidFill>
                    <a:schemeClr val="bg1"/>
                  </a:solidFill>
                  <a:sym typeface="Symbol" pitchFamily="18" charset="2"/>
                </a:rPr>
                <a:t>ix</a:t>
              </a:r>
              <a:r>
                <a:rPr lang="en-US" altLang="zh-CN" sz="2000" b="1">
                  <a:solidFill>
                    <a:schemeClr val="bg1"/>
                  </a:solidFill>
                  <a:sym typeface="Symbol" pitchFamily="18" charset="2"/>
                </a:rPr>
                <a:t>dt</a:t>
              </a:r>
              <a:endParaRPr lang="en-US" altLang="zh-CN" sz="2000" b="1" baseline="-25000">
                <a:solidFill>
                  <a:schemeClr val="bg1"/>
                </a:solidFill>
                <a:sym typeface="Symbol" pitchFamily="18" charset="2"/>
              </a:endParaRPr>
            </a:p>
          </p:txBody>
        </p:sp>
        <p:sp>
          <p:nvSpPr>
            <p:cNvPr id="46132" name="Line 117"/>
            <p:cNvSpPr>
              <a:spLocks noChangeShapeType="1"/>
            </p:cNvSpPr>
            <p:nvPr/>
          </p:nvSpPr>
          <p:spPr bwMode="auto">
            <a:xfrm>
              <a:off x="1402" y="3521"/>
              <a:ext cx="0" cy="161"/>
            </a:xfrm>
            <a:prstGeom prst="line">
              <a:avLst/>
            </a:prstGeom>
            <a:noFill/>
            <a:ln w="19050">
              <a:solidFill>
                <a:schemeClr val="bg1"/>
              </a:solidFill>
              <a:round/>
              <a:headEnd/>
              <a:tailEnd/>
            </a:ln>
          </p:spPr>
          <p:txBody>
            <a:bodyPr wrap="none" anchor="ctr"/>
            <a:lstStyle/>
            <a:p>
              <a:endParaRPr lang="zh-CN" altLang="en-US"/>
            </a:p>
          </p:txBody>
        </p:sp>
        <p:sp>
          <p:nvSpPr>
            <p:cNvPr id="46133" name="Line 118"/>
            <p:cNvSpPr>
              <a:spLocks noChangeShapeType="1"/>
            </p:cNvSpPr>
            <p:nvPr/>
          </p:nvSpPr>
          <p:spPr bwMode="auto">
            <a:xfrm>
              <a:off x="1894" y="3605"/>
              <a:ext cx="155" cy="0"/>
            </a:xfrm>
            <a:prstGeom prst="line">
              <a:avLst/>
            </a:prstGeom>
            <a:noFill/>
            <a:ln w="19050">
              <a:solidFill>
                <a:schemeClr val="bg1"/>
              </a:solidFill>
              <a:round/>
              <a:headEnd/>
              <a:tailEnd type="triangle" w="med" len="med"/>
            </a:ln>
          </p:spPr>
          <p:txBody>
            <a:bodyPr wrap="none" anchor="ctr"/>
            <a:lstStyle/>
            <a:p>
              <a:endParaRPr lang="zh-CN" altLang="en-US"/>
            </a:p>
          </p:txBody>
        </p:sp>
        <p:sp>
          <p:nvSpPr>
            <p:cNvPr id="46134" name="Line 121"/>
            <p:cNvSpPr>
              <a:spLocks noChangeShapeType="1"/>
            </p:cNvSpPr>
            <p:nvPr/>
          </p:nvSpPr>
          <p:spPr bwMode="auto">
            <a:xfrm flipH="1" flipV="1">
              <a:off x="1402" y="3602"/>
              <a:ext cx="176" cy="1"/>
            </a:xfrm>
            <a:prstGeom prst="line">
              <a:avLst/>
            </a:prstGeom>
            <a:noFill/>
            <a:ln w="19050">
              <a:solidFill>
                <a:schemeClr val="bg1"/>
              </a:solidFill>
              <a:round/>
              <a:headEnd/>
              <a:tailEnd type="triangle" w="med" len="med"/>
            </a:ln>
          </p:spPr>
          <p:txBody>
            <a:bodyPr wrap="none" anchor="ctr"/>
            <a:lstStyle/>
            <a:p>
              <a:endParaRPr lang="zh-CN" altLang="en-US"/>
            </a:p>
          </p:txBody>
        </p:sp>
        <p:sp>
          <p:nvSpPr>
            <p:cNvPr id="46135" name="Text Box 138"/>
            <p:cNvSpPr txBox="1">
              <a:spLocks noChangeArrowheads="1"/>
            </p:cNvSpPr>
            <p:nvPr/>
          </p:nvSpPr>
          <p:spPr bwMode="auto">
            <a:xfrm>
              <a:off x="1231" y="3418"/>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grpSp>
      <p:pic>
        <p:nvPicPr>
          <p:cNvPr id="672917" name="Picture 149"/>
          <p:cNvPicPr>
            <a:picLocks noChangeAspect="1" noChangeArrowheads="1"/>
          </p:cNvPicPr>
          <p:nvPr/>
        </p:nvPicPr>
        <p:blipFill>
          <a:blip r:embed="rId2"/>
          <a:srcRect/>
          <a:stretch>
            <a:fillRect/>
          </a:stretch>
        </p:blipFill>
        <p:spPr bwMode="auto">
          <a:xfrm>
            <a:off x="300038" y="3598863"/>
            <a:ext cx="1782762" cy="1354137"/>
          </a:xfrm>
          <a:prstGeom prst="rect">
            <a:avLst/>
          </a:prstGeom>
          <a:noFill/>
          <a:ln w="9525">
            <a:noFill/>
            <a:miter lim="800000"/>
            <a:headEnd/>
            <a:tailEnd/>
          </a:ln>
        </p:spPr>
      </p:pic>
      <p:sp>
        <p:nvSpPr>
          <p:cNvPr id="672922" name="Text Box 154"/>
          <p:cNvSpPr txBox="1">
            <a:spLocks noChangeArrowheads="1"/>
          </p:cNvSpPr>
          <p:nvPr/>
        </p:nvSpPr>
        <p:spPr bwMode="auto">
          <a:xfrm>
            <a:off x="735013" y="763588"/>
            <a:ext cx="7847012" cy="519112"/>
          </a:xfrm>
          <a:prstGeom prst="rect">
            <a:avLst/>
          </a:prstGeom>
          <a:noFill/>
          <a:ln w="9525">
            <a:noFill/>
            <a:miter lim="800000"/>
            <a:headEnd/>
            <a:tailEnd/>
          </a:ln>
        </p:spPr>
        <p:txBody>
          <a:bodyPr anchor="ctr">
            <a:spAutoFit/>
          </a:bodyPr>
          <a:lstStyle/>
          <a:p>
            <a:pPr>
              <a:spcBef>
                <a:spcPct val="0"/>
              </a:spcBef>
            </a:pPr>
            <a:r>
              <a:rPr lang="en-US" altLang="zh-CN" b="1" i="0">
                <a:solidFill>
                  <a:schemeClr val="bg1"/>
                </a:solidFill>
              </a:rPr>
              <a:t>      </a:t>
            </a:r>
            <a:r>
              <a:rPr lang="zh-CN" altLang="en-US" b="1" i="0">
                <a:solidFill>
                  <a:schemeClr val="bg1"/>
                </a:solidFill>
              </a:rPr>
              <a:t>在</a:t>
            </a:r>
            <a:r>
              <a:rPr lang="zh-CN" altLang="en-US" sz="2800" b="1" i="0">
                <a:solidFill>
                  <a:schemeClr val="bg1"/>
                </a:solidFill>
              </a:rPr>
              <a:t>一定质量的处于平衡态的某种理想气体中， </a:t>
            </a:r>
            <a:endParaRPr lang="zh-CN" altLang="en-US" sz="2800" i="0">
              <a:solidFill>
                <a:schemeClr val="bg1"/>
              </a:solidFill>
            </a:endParaRPr>
          </a:p>
        </p:txBody>
      </p:sp>
      <p:grpSp>
        <p:nvGrpSpPr>
          <p:cNvPr id="10" name="Group 219"/>
          <p:cNvGrpSpPr>
            <a:grpSpLocks/>
          </p:cNvGrpSpPr>
          <p:nvPr/>
        </p:nvGrpSpPr>
        <p:grpSpPr bwMode="auto">
          <a:xfrm>
            <a:off x="515938" y="1966913"/>
            <a:ext cx="7200900" cy="884237"/>
            <a:chOff x="325" y="1239"/>
            <a:chExt cx="4536" cy="557"/>
          </a:xfrm>
        </p:grpSpPr>
        <p:grpSp>
          <p:nvGrpSpPr>
            <p:cNvPr id="46113" name="Group 159"/>
            <p:cNvGrpSpPr>
              <a:grpSpLocks/>
            </p:cNvGrpSpPr>
            <p:nvPr/>
          </p:nvGrpSpPr>
          <p:grpSpPr bwMode="auto">
            <a:xfrm>
              <a:off x="2734" y="1239"/>
              <a:ext cx="1125" cy="557"/>
              <a:chOff x="2368" y="1344"/>
              <a:chExt cx="1125" cy="557"/>
            </a:xfrm>
          </p:grpSpPr>
          <p:sp>
            <p:nvSpPr>
              <p:cNvPr id="46119" name="Rectangle 160"/>
              <p:cNvSpPr>
                <a:spLocks noChangeArrowheads="1"/>
              </p:cNvSpPr>
              <p:nvPr/>
            </p:nvSpPr>
            <p:spPr bwMode="auto">
              <a:xfrm>
                <a:off x="3431" y="1632"/>
                <a:ext cx="62" cy="269"/>
              </a:xfrm>
              <a:prstGeom prst="rect">
                <a:avLst/>
              </a:prstGeom>
              <a:noFill/>
              <a:ln w="9525">
                <a:noFill/>
                <a:miter lim="800000"/>
                <a:headEnd/>
                <a:tailEnd/>
              </a:ln>
            </p:spPr>
            <p:txBody>
              <a:bodyPr wrap="none" lIns="0" tIns="0" rIns="0" bIns="0">
                <a:spAutoFit/>
              </a:bodyPr>
              <a:lstStyle/>
              <a:p>
                <a:pPr>
                  <a:spcBef>
                    <a:spcPct val="0"/>
                  </a:spcBef>
                </a:pPr>
                <a:r>
                  <a:rPr lang="en-US" altLang="zh-CN" sz="2800" b="1">
                    <a:solidFill>
                      <a:schemeClr val="bg1"/>
                    </a:solidFill>
                  </a:rPr>
                  <a:t>i</a:t>
                </a:r>
                <a:endParaRPr lang="en-US" altLang="zh-CN" sz="2800" i="0">
                  <a:solidFill>
                    <a:schemeClr val="bg1"/>
                  </a:solidFill>
                </a:endParaRPr>
              </a:p>
            </p:txBody>
          </p:sp>
          <p:sp>
            <p:nvSpPr>
              <p:cNvPr id="46120" name="Rectangle 161"/>
              <p:cNvSpPr>
                <a:spLocks noChangeArrowheads="1"/>
              </p:cNvSpPr>
              <p:nvPr/>
            </p:nvSpPr>
            <p:spPr bwMode="auto">
              <a:xfrm>
                <a:off x="2936" y="1632"/>
                <a:ext cx="62" cy="269"/>
              </a:xfrm>
              <a:prstGeom prst="rect">
                <a:avLst/>
              </a:prstGeom>
              <a:noFill/>
              <a:ln w="9525">
                <a:noFill/>
                <a:miter lim="800000"/>
                <a:headEnd/>
                <a:tailEnd/>
              </a:ln>
            </p:spPr>
            <p:txBody>
              <a:bodyPr wrap="none" lIns="0" tIns="0" rIns="0" bIns="0">
                <a:spAutoFit/>
              </a:bodyPr>
              <a:lstStyle/>
              <a:p>
                <a:pPr>
                  <a:spcBef>
                    <a:spcPct val="0"/>
                  </a:spcBef>
                </a:pPr>
                <a:r>
                  <a:rPr lang="en-US" altLang="zh-CN" sz="2800" b="1">
                    <a:solidFill>
                      <a:schemeClr val="bg1"/>
                    </a:solidFill>
                  </a:rPr>
                  <a:t>i</a:t>
                </a:r>
                <a:endParaRPr lang="en-US" altLang="zh-CN" sz="2800" i="0">
                  <a:solidFill>
                    <a:schemeClr val="bg1"/>
                  </a:solidFill>
                </a:endParaRPr>
              </a:p>
            </p:txBody>
          </p:sp>
          <p:sp>
            <p:nvSpPr>
              <p:cNvPr id="46121" name="Rectangle 162"/>
              <p:cNvSpPr>
                <a:spLocks noChangeArrowheads="1"/>
              </p:cNvSpPr>
              <p:nvPr/>
            </p:nvSpPr>
            <p:spPr bwMode="auto">
              <a:xfrm>
                <a:off x="2444" y="1632"/>
                <a:ext cx="62" cy="269"/>
              </a:xfrm>
              <a:prstGeom prst="rect">
                <a:avLst/>
              </a:prstGeom>
              <a:noFill/>
              <a:ln w="9525">
                <a:noFill/>
                <a:miter lim="800000"/>
                <a:headEnd/>
                <a:tailEnd/>
              </a:ln>
            </p:spPr>
            <p:txBody>
              <a:bodyPr wrap="none" lIns="0" tIns="0" rIns="0" bIns="0">
                <a:spAutoFit/>
              </a:bodyPr>
              <a:lstStyle/>
              <a:p>
                <a:pPr>
                  <a:spcBef>
                    <a:spcPct val="0"/>
                  </a:spcBef>
                </a:pPr>
                <a:r>
                  <a:rPr lang="en-US" altLang="zh-CN" sz="2800" b="1">
                    <a:solidFill>
                      <a:schemeClr val="bg1"/>
                    </a:solidFill>
                  </a:rPr>
                  <a:t>i</a:t>
                </a:r>
                <a:endParaRPr lang="en-US" altLang="zh-CN" sz="2800" i="0">
                  <a:solidFill>
                    <a:schemeClr val="bg1"/>
                  </a:solidFill>
                </a:endParaRPr>
              </a:p>
            </p:txBody>
          </p:sp>
          <p:sp>
            <p:nvSpPr>
              <p:cNvPr id="46122" name="Rectangle 163"/>
              <p:cNvSpPr>
                <a:spLocks noChangeArrowheads="1"/>
              </p:cNvSpPr>
              <p:nvPr/>
            </p:nvSpPr>
            <p:spPr bwMode="auto">
              <a:xfrm>
                <a:off x="3352" y="1505"/>
                <a:ext cx="99" cy="269"/>
              </a:xfrm>
              <a:prstGeom prst="rect">
                <a:avLst/>
              </a:prstGeom>
              <a:noFill/>
              <a:ln w="9525">
                <a:noFill/>
                <a:miter lim="800000"/>
                <a:headEnd/>
                <a:tailEnd/>
              </a:ln>
            </p:spPr>
            <p:txBody>
              <a:bodyPr wrap="none" lIns="0" tIns="0" rIns="0" bIns="0">
                <a:spAutoFit/>
              </a:bodyPr>
              <a:lstStyle/>
              <a:p>
                <a:pPr>
                  <a:spcBef>
                    <a:spcPct val="0"/>
                  </a:spcBef>
                </a:pPr>
                <a:r>
                  <a:rPr lang="en-US" altLang="zh-CN" sz="2800" b="1">
                    <a:solidFill>
                      <a:schemeClr val="bg1"/>
                    </a:solidFill>
                  </a:rPr>
                  <a:t>v</a:t>
                </a:r>
                <a:endParaRPr lang="en-US" altLang="zh-CN" sz="2800" i="0">
                  <a:solidFill>
                    <a:schemeClr val="bg1"/>
                  </a:solidFill>
                </a:endParaRPr>
              </a:p>
            </p:txBody>
          </p:sp>
          <p:sp>
            <p:nvSpPr>
              <p:cNvPr id="46123" name="Rectangle 164"/>
              <p:cNvSpPr>
                <a:spLocks noChangeArrowheads="1"/>
              </p:cNvSpPr>
              <p:nvPr/>
            </p:nvSpPr>
            <p:spPr bwMode="auto">
              <a:xfrm>
                <a:off x="3243" y="1505"/>
                <a:ext cx="112" cy="269"/>
              </a:xfrm>
              <a:prstGeom prst="rect">
                <a:avLst/>
              </a:prstGeom>
              <a:noFill/>
              <a:ln w="9525">
                <a:noFill/>
                <a:miter lim="800000"/>
                <a:headEnd/>
                <a:tailEnd/>
              </a:ln>
            </p:spPr>
            <p:txBody>
              <a:bodyPr wrap="none" lIns="0" tIns="0" rIns="0" bIns="0">
                <a:spAutoFit/>
              </a:bodyPr>
              <a:lstStyle/>
              <a:p>
                <a:pPr>
                  <a:spcBef>
                    <a:spcPct val="0"/>
                  </a:spcBef>
                </a:pPr>
                <a:r>
                  <a:rPr lang="en-US" altLang="zh-CN" sz="2800" b="1">
                    <a:solidFill>
                      <a:schemeClr val="bg1"/>
                    </a:solidFill>
                  </a:rPr>
                  <a:t>d</a:t>
                </a:r>
                <a:endParaRPr lang="en-US" altLang="zh-CN" sz="2800" b="1" i="0">
                  <a:solidFill>
                    <a:schemeClr val="bg1"/>
                  </a:solidFill>
                </a:endParaRPr>
              </a:p>
            </p:txBody>
          </p:sp>
          <p:sp>
            <p:nvSpPr>
              <p:cNvPr id="46124" name="Rectangle 165"/>
              <p:cNvSpPr>
                <a:spLocks noChangeArrowheads="1"/>
              </p:cNvSpPr>
              <p:nvPr/>
            </p:nvSpPr>
            <p:spPr bwMode="auto">
              <a:xfrm>
                <a:off x="2860" y="1505"/>
                <a:ext cx="99" cy="269"/>
              </a:xfrm>
              <a:prstGeom prst="rect">
                <a:avLst/>
              </a:prstGeom>
              <a:noFill/>
              <a:ln w="9525">
                <a:noFill/>
                <a:miter lim="800000"/>
                <a:headEnd/>
                <a:tailEnd/>
              </a:ln>
            </p:spPr>
            <p:txBody>
              <a:bodyPr wrap="none" lIns="0" tIns="0" rIns="0" bIns="0">
                <a:spAutoFit/>
              </a:bodyPr>
              <a:lstStyle/>
              <a:p>
                <a:pPr>
                  <a:spcBef>
                    <a:spcPct val="0"/>
                  </a:spcBef>
                </a:pPr>
                <a:r>
                  <a:rPr lang="en-US" altLang="zh-CN" sz="2800" b="1">
                    <a:solidFill>
                      <a:schemeClr val="bg1"/>
                    </a:solidFill>
                  </a:rPr>
                  <a:t>v</a:t>
                </a:r>
                <a:endParaRPr lang="en-US" altLang="zh-CN" sz="2800" i="0">
                  <a:solidFill>
                    <a:schemeClr val="bg1"/>
                  </a:solidFill>
                </a:endParaRPr>
              </a:p>
            </p:txBody>
          </p:sp>
          <p:sp>
            <p:nvSpPr>
              <p:cNvPr id="46125" name="Rectangle 166"/>
              <p:cNvSpPr>
                <a:spLocks noChangeArrowheads="1"/>
              </p:cNvSpPr>
              <p:nvPr/>
            </p:nvSpPr>
            <p:spPr bwMode="auto">
              <a:xfrm>
                <a:off x="2368" y="1505"/>
                <a:ext cx="99" cy="269"/>
              </a:xfrm>
              <a:prstGeom prst="rect">
                <a:avLst/>
              </a:prstGeom>
              <a:noFill/>
              <a:ln w="9525">
                <a:noFill/>
                <a:miter lim="800000"/>
                <a:headEnd/>
                <a:tailEnd/>
              </a:ln>
            </p:spPr>
            <p:txBody>
              <a:bodyPr wrap="none" lIns="0" tIns="0" rIns="0" bIns="0">
                <a:spAutoFit/>
              </a:bodyPr>
              <a:lstStyle/>
              <a:p>
                <a:pPr>
                  <a:spcBef>
                    <a:spcPct val="0"/>
                  </a:spcBef>
                </a:pPr>
                <a:r>
                  <a:rPr lang="en-US" altLang="zh-CN" sz="2800" b="1">
                    <a:solidFill>
                      <a:schemeClr val="bg1"/>
                    </a:solidFill>
                  </a:rPr>
                  <a:t>v</a:t>
                </a:r>
                <a:endParaRPr lang="en-US" altLang="zh-CN" sz="2800" b="1" i="0">
                  <a:solidFill>
                    <a:schemeClr val="bg1"/>
                  </a:solidFill>
                </a:endParaRPr>
              </a:p>
            </p:txBody>
          </p:sp>
          <p:sp>
            <p:nvSpPr>
              <p:cNvPr id="46126" name="Rectangle 167"/>
              <p:cNvSpPr>
                <a:spLocks noChangeArrowheads="1"/>
              </p:cNvSpPr>
              <p:nvPr/>
            </p:nvSpPr>
            <p:spPr bwMode="auto">
              <a:xfrm>
                <a:off x="3377" y="1344"/>
                <a:ext cx="92" cy="269"/>
              </a:xfrm>
              <a:prstGeom prst="rect">
                <a:avLst/>
              </a:prstGeom>
              <a:noFill/>
              <a:ln w="9525">
                <a:noFill/>
                <a:miter lim="800000"/>
                <a:headEnd/>
                <a:tailEnd/>
              </a:ln>
            </p:spPr>
            <p:txBody>
              <a:bodyPr wrap="none" lIns="0" tIns="0" rIns="0" bIns="0">
                <a:spAutoFit/>
              </a:bodyPr>
              <a:lstStyle/>
              <a:p>
                <a:pPr>
                  <a:spcBef>
                    <a:spcPct val="0"/>
                  </a:spcBef>
                </a:pPr>
                <a:r>
                  <a:rPr lang="en-US" altLang="zh-CN" sz="2800" i="0">
                    <a:solidFill>
                      <a:schemeClr val="bg1"/>
                    </a:solidFill>
                    <a:latin typeface="MT Extra" pitchFamily="18" charset="2"/>
                  </a:rPr>
                  <a:t>r</a:t>
                </a:r>
                <a:endParaRPr lang="en-US" altLang="zh-CN" sz="2800" i="0">
                  <a:solidFill>
                    <a:schemeClr val="bg1"/>
                  </a:solidFill>
                </a:endParaRPr>
              </a:p>
            </p:txBody>
          </p:sp>
          <p:sp>
            <p:nvSpPr>
              <p:cNvPr id="46127" name="Rectangle 168"/>
              <p:cNvSpPr>
                <a:spLocks noChangeArrowheads="1"/>
              </p:cNvSpPr>
              <p:nvPr/>
            </p:nvSpPr>
            <p:spPr bwMode="auto">
              <a:xfrm>
                <a:off x="2880" y="1344"/>
                <a:ext cx="92" cy="269"/>
              </a:xfrm>
              <a:prstGeom prst="rect">
                <a:avLst/>
              </a:prstGeom>
              <a:noFill/>
              <a:ln w="9525">
                <a:noFill/>
                <a:miter lim="800000"/>
                <a:headEnd/>
                <a:tailEnd/>
              </a:ln>
            </p:spPr>
            <p:txBody>
              <a:bodyPr wrap="none" lIns="0" tIns="0" rIns="0" bIns="0">
                <a:spAutoFit/>
              </a:bodyPr>
              <a:lstStyle/>
              <a:p>
                <a:pPr>
                  <a:spcBef>
                    <a:spcPct val="0"/>
                  </a:spcBef>
                </a:pPr>
                <a:r>
                  <a:rPr lang="en-US" altLang="zh-CN" sz="2800" i="0">
                    <a:solidFill>
                      <a:schemeClr val="bg1"/>
                    </a:solidFill>
                    <a:latin typeface="MT Extra" pitchFamily="18" charset="2"/>
                  </a:rPr>
                  <a:t>r</a:t>
                </a:r>
                <a:endParaRPr lang="en-US" altLang="zh-CN" sz="2800" i="0">
                  <a:solidFill>
                    <a:schemeClr val="bg1"/>
                  </a:solidFill>
                </a:endParaRPr>
              </a:p>
            </p:txBody>
          </p:sp>
          <p:sp>
            <p:nvSpPr>
              <p:cNvPr id="46128" name="Rectangle 169"/>
              <p:cNvSpPr>
                <a:spLocks noChangeArrowheads="1"/>
              </p:cNvSpPr>
              <p:nvPr/>
            </p:nvSpPr>
            <p:spPr bwMode="auto">
              <a:xfrm>
                <a:off x="2369" y="1344"/>
                <a:ext cx="92" cy="269"/>
              </a:xfrm>
              <a:prstGeom prst="rect">
                <a:avLst/>
              </a:prstGeom>
              <a:noFill/>
              <a:ln w="9525">
                <a:noFill/>
                <a:miter lim="800000"/>
                <a:headEnd/>
                <a:tailEnd/>
              </a:ln>
            </p:spPr>
            <p:txBody>
              <a:bodyPr wrap="none" lIns="0" tIns="0" rIns="0" bIns="0">
                <a:spAutoFit/>
              </a:bodyPr>
              <a:lstStyle/>
              <a:p>
                <a:pPr>
                  <a:spcBef>
                    <a:spcPct val="0"/>
                  </a:spcBef>
                </a:pPr>
                <a:r>
                  <a:rPr lang="en-US" altLang="zh-CN" sz="2800" i="0">
                    <a:solidFill>
                      <a:schemeClr val="bg1"/>
                    </a:solidFill>
                    <a:latin typeface="MT Extra" pitchFamily="18" charset="2"/>
                  </a:rPr>
                  <a:t>r</a:t>
                </a:r>
                <a:endParaRPr lang="en-US" altLang="zh-CN" sz="2800" i="0">
                  <a:solidFill>
                    <a:schemeClr val="bg1"/>
                  </a:solidFill>
                </a:endParaRPr>
              </a:p>
            </p:txBody>
          </p:sp>
          <p:sp>
            <p:nvSpPr>
              <p:cNvPr id="46129" name="Rectangle 170"/>
              <p:cNvSpPr>
                <a:spLocks noChangeArrowheads="1"/>
              </p:cNvSpPr>
              <p:nvPr/>
            </p:nvSpPr>
            <p:spPr bwMode="auto">
              <a:xfrm>
                <a:off x="3096" y="1471"/>
                <a:ext cx="123" cy="269"/>
              </a:xfrm>
              <a:prstGeom prst="rect">
                <a:avLst/>
              </a:prstGeom>
              <a:noFill/>
              <a:ln w="9525">
                <a:noFill/>
                <a:miter lim="800000"/>
                <a:headEnd/>
                <a:tailEnd/>
              </a:ln>
            </p:spPr>
            <p:txBody>
              <a:bodyPr wrap="none" lIns="0" tIns="0" rIns="0" bIns="0">
                <a:spAutoFit/>
              </a:bodyPr>
              <a:lstStyle/>
              <a:p>
                <a:pPr>
                  <a:spcBef>
                    <a:spcPct val="0"/>
                  </a:spcBef>
                </a:pPr>
                <a:r>
                  <a:rPr lang="en-US" altLang="zh-CN" sz="2800" i="0">
                    <a:solidFill>
                      <a:schemeClr val="bg1"/>
                    </a:solidFill>
                    <a:latin typeface="Symbol" pitchFamily="18" charset="2"/>
                  </a:rPr>
                  <a:t>+</a:t>
                </a:r>
                <a:endParaRPr lang="en-US" altLang="zh-CN" sz="2800" i="0">
                  <a:solidFill>
                    <a:schemeClr val="bg1"/>
                  </a:solidFill>
                </a:endParaRPr>
              </a:p>
            </p:txBody>
          </p:sp>
          <p:sp>
            <p:nvSpPr>
              <p:cNvPr id="46130" name="Rectangle 171"/>
              <p:cNvSpPr>
                <a:spLocks noChangeArrowheads="1"/>
              </p:cNvSpPr>
              <p:nvPr/>
            </p:nvSpPr>
            <p:spPr bwMode="auto">
              <a:xfrm>
                <a:off x="2621" y="1546"/>
                <a:ext cx="173" cy="269"/>
              </a:xfrm>
              <a:prstGeom prst="rect">
                <a:avLst/>
              </a:prstGeom>
              <a:noFill/>
              <a:ln w="9525">
                <a:noFill/>
                <a:miter lim="800000"/>
                <a:headEnd/>
                <a:tailEnd/>
              </a:ln>
            </p:spPr>
            <p:txBody>
              <a:bodyPr lIns="0" tIns="0" rIns="0" bIns="0">
                <a:spAutoFit/>
              </a:bodyPr>
              <a:lstStyle/>
              <a:p>
                <a:pPr>
                  <a:spcBef>
                    <a:spcPct val="0"/>
                  </a:spcBef>
                </a:pPr>
                <a:r>
                  <a:rPr lang="en-US" altLang="zh-CN" sz="2800" b="1" i="0">
                    <a:solidFill>
                      <a:schemeClr val="bg1"/>
                    </a:solidFill>
                    <a:latin typeface="Symbol" pitchFamily="18" charset="2"/>
                  </a:rPr>
                  <a:t>~</a:t>
                </a:r>
                <a:endParaRPr lang="en-US" altLang="zh-CN" sz="2800" b="1" i="0">
                  <a:solidFill>
                    <a:schemeClr val="bg1"/>
                  </a:solidFill>
                </a:endParaRPr>
              </a:p>
            </p:txBody>
          </p:sp>
        </p:grpSp>
        <p:grpSp>
          <p:nvGrpSpPr>
            <p:cNvPr id="46114" name="Group 210"/>
            <p:cNvGrpSpPr>
              <a:grpSpLocks/>
            </p:cNvGrpSpPr>
            <p:nvPr/>
          </p:nvGrpSpPr>
          <p:grpSpPr bwMode="auto">
            <a:xfrm>
              <a:off x="325" y="1388"/>
              <a:ext cx="4536" cy="320"/>
              <a:chOff x="325" y="1316"/>
              <a:chExt cx="4536" cy="320"/>
            </a:xfrm>
          </p:grpSpPr>
          <p:sp>
            <p:nvSpPr>
              <p:cNvPr id="46115" name="Rectangle 156"/>
              <p:cNvSpPr>
                <a:spLocks noChangeArrowheads="1"/>
              </p:cNvSpPr>
              <p:nvPr/>
            </p:nvSpPr>
            <p:spPr bwMode="auto">
              <a:xfrm>
                <a:off x="325" y="1332"/>
                <a:ext cx="450" cy="269"/>
              </a:xfrm>
              <a:prstGeom prst="rect">
                <a:avLst/>
              </a:prstGeom>
              <a:noFill/>
              <a:ln w="9525">
                <a:noFill/>
                <a:miter lim="800000"/>
                <a:headEnd/>
                <a:tailEnd/>
              </a:ln>
            </p:spPr>
            <p:txBody>
              <a:bodyPr wrap="none" lIns="0" tIns="0" rIns="0" bIns="0">
                <a:spAutoFit/>
              </a:bodyPr>
              <a:lstStyle/>
              <a:p>
                <a:pPr>
                  <a:spcBef>
                    <a:spcPct val="0"/>
                  </a:spcBef>
                </a:pPr>
                <a:r>
                  <a:rPr lang="zh-CN" altLang="en-US" sz="2800" b="1" i="0">
                    <a:solidFill>
                      <a:schemeClr val="bg1"/>
                    </a:solidFill>
                    <a:latin typeface="宋体" pitchFamily="2" charset="-122"/>
                  </a:rPr>
                  <a:t>设第</a:t>
                </a:r>
                <a:endParaRPr lang="zh-CN" altLang="en-US" sz="2800" i="0">
                  <a:solidFill>
                    <a:schemeClr val="bg1"/>
                  </a:solidFill>
                </a:endParaRPr>
              </a:p>
            </p:txBody>
          </p:sp>
          <p:sp>
            <p:nvSpPr>
              <p:cNvPr id="46116" name="Rectangle 157"/>
              <p:cNvSpPr>
                <a:spLocks noChangeArrowheads="1"/>
              </p:cNvSpPr>
              <p:nvPr/>
            </p:nvSpPr>
            <p:spPr bwMode="auto">
              <a:xfrm>
                <a:off x="855" y="1367"/>
                <a:ext cx="62" cy="269"/>
              </a:xfrm>
              <a:prstGeom prst="rect">
                <a:avLst/>
              </a:prstGeom>
              <a:noFill/>
              <a:ln w="9525">
                <a:noFill/>
                <a:miter lim="800000"/>
                <a:headEnd/>
                <a:tailEnd/>
              </a:ln>
            </p:spPr>
            <p:txBody>
              <a:bodyPr wrap="none" lIns="0" tIns="0" rIns="0" bIns="0">
                <a:spAutoFit/>
              </a:bodyPr>
              <a:lstStyle/>
              <a:p>
                <a:pPr>
                  <a:spcBef>
                    <a:spcPct val="0"/>
                  </a:spcBef>
                </a:pPr>
                <a:r>
                  <a:rPr lang="en-US" altLang="zh-CN" sz="2800" b="1">
                    <a:solidFill>
                      <a:schemeClr val="bg1"/>
                    </a:solidFill>
                  </a:rPr>
                  <a:t>i</a:t>
                </a:r>
              </a:p>
            </p:txBody>
          </p:sp>
          <p:sp>
            <p:nvSpPr>
              <p:cNvPr id="46117" name="Rectangle 158"/>
              <p:cNvSpPr>
                <a:spLocks noChangeArrowheads="1"/>
              </p:cNvSpPr>
              <p:nvPr/>
            </p:nvSpPr>
            <p:spPr bwMode="auto">
              <a:xfrm>
                <a:off x="980" y="1316"/>
                <a:ext cx="1575" cy="269"/>
              </a:xfrm>
              <a:prstGeom prst="rect">
                <a:avLst/>
              </a:prstGeom>
              <a:noFill/>
              <a:ln w="9525">
                <a:noFill/>
                <a:miter lim="800000"/>
                <a:headEnd/>
                <a:tailEnd/>
              </a:ln>
            </p:spPr>
            <p:txBody>
              <a:bodyPr wrap="none" lIns="0" tIns="0" rIns="0" bIns="0">
                <a:spAutoFit/>
              </a:bodyPr>
              <a:lstStyle/>
              <a:p>
                <a:pPr>
                  <a:spcBef>
                    <a:spcPct val="0"/>
                  </a:spcBef>
                </a:pPr>
                <a:r>
                  <a:rPr lang="zh-CN" altLang="en-US" sz="2800" b="1" i="0">
                    <a:solidFill>
                      <a:schemeClr val="bg1"/>
                    </a:solidFill>
                    <a:latin typeface="宋体" pitchFamily="2" charset="-122"/>
                  </a:rPr>
                  <a:t>组分子的速度在</a:t>
                </a:r>
                <a:endParaRPr lang="zh-CN" altLang="en-US" sz="2800" i="0">
                  <a:solidFill>
                    <a:schemeClr val="bg1"/>
                  </a:solidFill>
                </a:endParaRPr>
              </a:p>
            </p:txBody>
          </p:sp>
          <p:sp>
            <p:nvSpPr>
              <p:cNvPr id="46118" name="Rectangle 172"/>
              <p:cNvSpPr>
                <a:spLocks noChangeArrowheads="1"/>
              </p:cNvSpPr>
              <p:nvPr/>
            </p:nvSpPr>
            <p:spPr bwMode="auto">
              <a:xfrm>
                <a:off x="3961" y="1332"/>
                <a:ext cx="900" cy="269"/>
              </a:xfrm>
              <a:prstGeom prst="rect">
                <a:avLst/>
              </a:prstGeom>
              <a:noFill/>
              <a:ln w="9525">
                <a:noFill/>
                <a:miter lim="800000"/>
                <a:headEnd/>
                <a:tailEnd/>
              </a:ln>
            </p:spPr>
            <p:txBody>
              <a:bodyPr wrap="none" lIns="0" tIns="0" rIns="0" bIns="0">
                <a:spAutoFit/>
              </a:bodyPr>
              <a:lstStyle/>
              <a:p>
                <a:pPr>
                  <a:spcBef>
                    <a:spcPct val="0"/>
                  </a:spcBef>
                </a:pPr>
                <a:r>
                  <a:rPr lang="zh-CN" altLang="en-US" sz="2800" b="1" i="0">
                    <a:solidFill>
                      <a:schemeClr val="bg1"/>
                    </a:solidFill>
                    <a:latin typeface="宋体" pitchFamily="2" charset="-122"/>
                  </a:rPr>
                  <a:t>区间内。</a:t>
                </a:r>
                <a:endParaRPr lang="zh-CN" altLang="en-US" sz="2800" i="0">
                  <a:solidFill>
                    <a:schemeClr val="bg1"/>
                  </a:solidFill>
                </a:endParaRPr>
              </a:p>
            </p:txBody>
          </p:sp>
        </p:grpSp>
      </p:grpSp>
      <p:sp>
        <p:nvSpPr>
          <p:cNvPr id="672947" name="Rectangle 179"/>
          <p:cNvSpPr>
            <a:spLocks noChangeArrowheads="1"/>
          </p:cNvSpPr>
          <p:nvPr/>
        </p:nvSpPr>
        <p:spPr bwMode="auto">
          <a:xfrm>
            <a:off x="677863" y="2841625"/>
            <a:ext cx="5395912" cy="427038"/>
          </a:xfrm>
          <a:prstGeom prst="rect">
            <a:avLst/>
          </a:prstGeom>
          <a:noFill/>
          <a:ln w="9525">
            <a:noFill/>
            <a:miter lim="800000"/>
            <a:headEnd/>
            <a:tailEnd/>
          </a:ln>
        </p:spPr>
        <p:txBody>
          <a:bodyPr lIns="0" tIns="0" rIns="0" bIns="0">
            <a:spAutoFit/>
          </a:bodyPr>
          <a:lstStyle/>
          <a:p>
            <a:pPr>
              <a:spcBef>
                <a:spcPct val="0"/>
              </a:spcBef>
            </a:pPr>
            <a:r>
              <a:rPr lang="en-US" altLang="zh-CN" sz="2800" b="1" i="0">
                <a:solidFill>
                  <a:schemeClr val="bg1"/>
                </a:solidFill>
                <a:latin typeface="宋体" pitchFamily="2" charset="-122"/>
              </a:rPr>
              <a:t>n</a:t>
            </a:r>
            <a:r>
              <a:rPr lang="en-US" altLang="zh-CN" sz="2800" b="1" i="0" baseline="-25000">
                <a:solidFill>
                  <a:schemeClr val="bg1"/>
                </a:solidFill>
                <a:latin typeface="宋体" pitchFamily="2" charset="-122"/>
              </a:rPr>
              <a:t>i</a:t>
            </a:r>
            <a:r>
              <a:rPr lang="zh-CN" altLang="en-US" sz="2800" b="1" i="0">
                <a:solidFill>
                  <a:schemeClr val="bg1"/>
                </a:solidFill>
                <a:latin typeface="宋体" pitchFamily="2" charset="-122"/>
              </a:rPr>
              <a:t>为第</a:t>
            </a:r>
            <a:r>
              <a:rPr lang="en-US" altLang="zh-CN" sz="2800" b="1" i="0">
                <a:solidFill>
                  <a:schemeClr val="bg1"/>
                </a:solidFill>
                <a:latin typeface="宋体" pitchFamily="2" charset="-122"/>
              </a:rPr>
              <a:t>i</a:t>
            </a:r>
            <a:r>
              <a:rPr lang="zh-CN" altLang="en-US" sz="2800" b="1" i="0">
                <a:solidFill>
                  <a:schemeClr val="bg1"/>
                </a:solidFill>
                <a:latin typeface="宋体" pitchFamily="2" charset="-122"/>
              </a:rPr>
              <a:t>组分子的分子数密度，</a:t>
            </a:r>
            <a:endParaRPr lang="zh-CN" altLang="en-US" sz="2800" i="0">
              <a:solidFill>
                <a:schemeClr val="bg1"/>
              </a:solidFill>
            </a:endParaRPr>
          </a:p>
        </p:txBody>
      </p:sp>
      <p:grpSp>
        <p:nvGrpSpPr>
          <p:cNvPr id="13" name="Group 182"/>
          <p:cNvGrpSpPr>
            <a:grpSpLocks/>
          </p:cNvGrpSpPr>
          <p:nvPr/>
        </p:nvGrpSpPr>
        <p:grpSpPr bwMode="auto">
          <a:xfrm>
            <a:off x="6167438" y="2770188"/>
            <a:ext cx="1190625" cy="811212"/>
            <a:chOff x="2771" y="2398"/>
            <a:chExt cx="750" cy="511"/>
          </a:xfrm>
        </p:grpSpPr>
        <p:sp>
          <p:nvSpPr>
            <p:cNvPr id="46107" name="Rectangle 183"/>
            <p:cNvSpPr>
              <a:spLocks noChangeArrowheads="1"/>
            </p:cNvSpPr>
            <p:nvPr/>
          </p:nvSpPr>
          <p:spPr bwMode="auto">
            <a:xfrm>
              <a:off x="3153" y="2410"/>
              <a:ext cx="160" cy="269"/>
            </a:xfrm>
            <a:prstGeom prst="rect">
              <a:avLst/>
            </a:prstGeom>
            <a:noFill/>
            <a:ln w="9525">
              <a:noFill/>
              <a:miter lim="800000"/>
              <a:headEnd/>
              <a:tailEnd/>
            </a:ln>
          </p:spPr>
          <p:txBody>
            <a:bodyPr wrap="none" lIns="0" tIns="0" rIns="0" bIns="0">
              <a:spAutoFit/>
            </a:bodyPr>
            <a:lstStyle/>
            <a:p>
              <a:pPr>
                <a:spcBef>
                  <a:spcPct val="0"/>
                </a:spcBef>
              </a:pPr>
              <a:r>
                <a:rPr lang="en-US" altLang="zh-CN" sz="2800" i="0">
                  <a:solidFill>
                    <a:schemeClr val="bg1"/>
                  </a:solidFill>
                  <a:latin typeface="Symbol" pitchFamily="18" charset="2"/>
                </a:rPr>
                <a:t>å</a:t>
              </a:r>
              <a:endParaRPr lang="en-US" altLang="zh-CN" sz="2800" i="0">
                <a:solidFill>
                  <a:schemeClr val="bg1"/>
                </a:solidFill>
              </a:endParaRPr>
            </a:p>
          </p:txBody>
        </p:sp>
        <p:sp>
          <p:nvSpPr>
            <p:cNvPr id="46108" name="Rectangle 184"/>
            <p:cNvSpPr>
              <a:spLocks noChangeArrowheads="1"/>
            </p:cNvSpPr>
            <p:nvPr/>
          </p:nvSpPr>
          <p:spPr bwMode="auto">
            <a:xfrm>
              <a:off x="2939" y="2400"/>
              <a:ext cx="123" cy="269"/>
            </a:xfrm>
            <a:prstGeom prst="rect">
              <a:avLst/>
            </a:prstGeom>
            <a:noFill/>
            <a:ln w="9525">
              <a:noFill/>
              <a:miter lim="800000"/>
              <a:headEnd/>
              <a:tailEnd/>
            </a:ln>
          </p:spPr>
          <p:txBody>
            <a:bodyPr wrap="none" lIns="0" tIns="0" rIns="0" bIns="0">
              <a:spAutoFit/>
            </a:bodyPr>
            <a:lstStyle/>
            <a:p>
              <a:pPr>
                <a:spcBef>
                  <a:spcPct val="0"/>
                </a:spcBef>
              </a:pPr>
              <a:r>
                <a:rPr lang="en-US" altLang="zh-CN" sz="2800" i="0">
                  <a:solidFill>
                    <a:schemeClr val="bg1"/>
                  </a:solidFill>
                  <a:latin typeface="Symbol" pitchFamily="18" charset="2"/>
                </a:rPr>
                <a:t>=</a:t>
              </a:r>
              <a:endParaRPr lang="en-US" altLang="zh-CN" sz="2800" i="0">
                <a:solidFill>
                  <a:schemeClr val="bg1"/>
                </a:solidFill>
              </a:endParaRPr>
            </a:p>
          </p:txBody>
        </p:sp>
        <p:sp>
          <p:nvSpPr>
            <p:cNvPr id="46109" name="Rectangle 185"/>
            <p:cNvSpPr>
              <a:spLocks noChangeArrowheads="1"/>
            </p:cNvSpPr>
            <p:nvPr/>
          </p:nvSpPr>
          <p:spPr bwMode="auto">
            <a:xfrm>
              <a:off x="3219" y="2640"/>
              <a:ext cx="62" cy="269"/>
            </a:xfrm>
            <a:prstGeom prst="rect">
              <a:avLst/>
            </a:prstGeom>
            <a:noFill/>
            <a:ln w="9525">
              <a:noFill/>
              <a:miter lim="800000"/>
              <a:headEnd/>
              <a:tailEnd/>
            </a:ln>
          </p:spPr>
          <p:txBody>
            <a:bodyPr wrap="none" lIns="0" tIns="0" rIns="0" bIns="0">
              <a:spAutoFit/>
            </a:bodyPr>
            <a:lstStyle/>
            <a:p>
              <a:pPr>
                <a:spcBef>
                  <a:spcPct val="0"/>
                </a:spcBef>
              </a:pPr>
              <a:r>
                <a:rPr lang="en-US" altLang="zh-CN" sz="2800" b="1">
                  <a:solidFill>
                    <a:schemeClr val="bg1"/>
                  </a:solidFill>
                </a:rPr>
                <a:t>i</a:t>
              </a:r>
            </a:p>
          </p:txBody>
        </p:sp>
        <p:sp>
          <p:nvSpPr>
            <p:cNvPr id="46110" name="Rectangle 186"/>
            <p:cNvSpPr>
              <a:spLocks noChangeArrowheads="1"/>
            </p:cNvSpPr>
            <p:nvPr/>
          </p:nvSpPr>
          <p:spPr bwMode="auto">
            <a:xfrm>
              <a:off x="3459" y="2544"/>
              <a:ext cx="62" cy="269"/>
            </a:xfrm>
            <a:prstGeom prst="rect">
              <a:avLst/>
            </a:prstGeom>
            <a:noFill/>
            <a:ln w="9525">
              <a:noFill/>
              <a:miter lim="800000"/>
              <a:headEnd/>
              <a:tailEnd/>
            </a:ln>
          </p:spPr>
          <p:txBody>
            <a:bodyPr wrap="none" lIns="0" tIns="0" rIns="0" bIns="0">
              <a:spAutoFit/>
            </a:bodyPr>
            <a:lstStyle/>
            <a:p>
              <a:pPr>
                <a:spcBef>
                  <a:spcPct val="0"/>
                </a:spcBef>
              </a:pPr>
              <a:r>
                <a:rPr lang="en-US" altLang="zh-CN" sz="2800" b="1">
                  <a:solidFill>
                    <a:schemeClr val="bg1"/>
                  </a:solidFill>
                </a:rPr>
                <a:t>i</a:t>
              </a:r>
            </a:p>
          </p:txBody>
        </p:sp>
        <p:sp>
          <p:nvSpPr>
            <p:cNvPr id="46111" name="Rectangle 187"/>
            <p:cNvSpPr>
              <a:spLocks noChangeArrowheads="1"/>
            </p:cNvSpPr>
            <p:nvPr/>
          </p:nvSpPr>
          <p:spPr bwMode="auto">
            <a:xfrm>
              <a:off x="3349" y="2398"/>
              <a:ext cx="125" cy="269"/>
            </a:xfrm>
            <a:prstGeom prst="rect">
              <a:avLst/>
            </a:prstGeom>
            <a:noFill/>
            <a:ln w="9525">
              <a:noFill/>
              <a:miter lim="800000"/>
              <a:headEnd/>
              <a:tailEnd/>
            </a:ln>
          </p:spPr>
          <p:txBody>
            <a:bodyPr wrap="none" lIns="0" tIns="0" rIns="0" bIns="0">
              <a:spAutoFit/>
            </a:bodyPr>
            <a:lstStyle/>
            <a:p>
              <a:pPr>
                <a:spcBef>
                  <a:spcPct val="0"/>
                </a:spcBef>
              </a:pPr>
              <a:r>
                <a:rPr lang="en-US" altLang="zh-CN" sz="2800" b="1">
                  <a:solidFill>
                    <a:schemeClr val="bg1"/>
                  </a:solidFill>
                </a:rPr>
                <a:t>n</a:t>
              </a:r>
            </a:p>
          </p:txBody>
        </p:sp>
        <p:sp>
          <p:nvSpPr>
            <p:cNvPr id="46112" name="Rectangle 188"/>
            <p:cNvSpPr>
              <a:spLocks noChangeArrowheads="1"/>
            </p:cNvSpPr>
            <p:nvPr/>
          </p:nvSpPr>
          <p:spPr bwMode="auto">
            <a:xfrm>
              <a:off x="2771" y="2398"/>
              <a:ext cx="125" cy="269"/>
            </a:xfrm>
            <a:prstGeom prst="rect">
              <a:avLst/>
            </a:prstGeom>
            <a:noFill/>
            <a:ln w="9525">
              <a:noFill/>
              <a:miter lim="800000"/>
              <a:headEnd/>
              <a:tailEnd/>
            </a:ln>
          </p:spPr>
          <p:txBody>
            <a:bodyPr wrap="none" lIns="0" tIns="0" rIns="0" bIns="0">
              <a:spAutoFit/>
            </a:bodyPr>
            <a:lstStyle/>
            <a:p>
              <a:pPr>
                <a:spcBef>
                  <a:spcPct val="0"/>
                </a:spcBef>
              </a:pPr>
              <a:r>
                <a:rPr lang="en-US" altLang="zh-CN" sz="2800" b="1">
                  <a:solidFill>
                    <a:schemeClr val="bg1"/>
                  </a:solidFill>
                </a:rPr>
                <a:t>n</a:t>
              </a:r>
              <a:endParaRPr lang="en-US" altLang="zh-CN" sz="2800" i="0">
                <a:solidFill>
                  <a:schemeClr val="bg1"/>
                </a:solidFill>
              </a:endParaRPr>
            </a:p>
          </p:txBody>
        </p:sp>
      </p:grpSp>
      <p:sp>
        <p:nvSpPr>
          <p:cNvPr id="672958" name="Text Box 190"/>
          <p:cNvSpPr txBox="1">
            <a:spLocks noChangeArrowheads="1"/>
          </p:cNvSpPr>
          <p:nvPr/>
        </p:nvSpPr>
        <p:spPr bwMode="auto">
          <a:xfrm>
            <a:off x="5300663" y="4729163"/>
            <a:ext cx="1690687" cy="519112"/>
          </a:xfrm>
          <a:prstGeom prst="rect">
            <a:avLst/>
          </a:prstGeom>
          <a:noFill/>
          <a:ln w="9525">
            <a:noFill/>
            <a:miter lim="800000"/>
            <a:headEnd/>
            <a:tailEnd/>
          </a:ln>
        </p:spPr>
        <p:txBody>
          <a:bodyPr anchor="ctr">
            <a:spAutoFit/>
          </a:bodyPr>
          <a:lstStyle/>
          <a:p>
            <a:pPr algn="ctr">
              <a:spcBef>
                <a:spcPct val="0"/>
              </a:spcBef>
            </a:pPr>
            <a:r>
              <a:rPr lang="en-US" altLang="zh-CN" sz="2800" b="1" i="0">
                <a:solidFill>
                  <a:schemeClr val="bg1"/>
                </a:solidFill>
              </a:rPr>
              <a:t>2</a:t>
            </a:r>
            <a:r>
              <a:rPr lang="en-US" altLang="zh-CN" sz="2800" b="1">
                <a:solidFill>
                  <a:schemeClr val="bg1"/>
                </a:solidFill>
              </a:rPr>
              <a:t>m v</a:t>
            </a:r>
            <a:r>
              <a:rPr lang="en-US" altLang="zh-CN" sz="2800" b="1" baseline="-25000">
                <a:solidFill>
                  <a:schemeClr val="bg1"/>
                </a:solidFill>
              </a:rPr>
              <a:t>ix</a:t>
            </a:r>
            <a:endParaRPr lang="en-US" altLang="zh-CN" sz="2800" b="1" i="0">
              <a:solidFill>
                <a:schemeClr val="bg1"/>
              </a:solidFill>
              <a:sym typeface="Symbol" pitchFamily="18" charset="2"/>
            </a:endParaRPr>
          </a:p>
        </p:txBody>
      </p:sp>
      <p:sp>
        <p:nvSpPr>
          <p:cNvPr id="672959" name="Text Box 191"/>
          <p:cNvSpPr txBox="1">
            <a:spLocks noChangeArrowheads="1"/>
          </p:cNvSpPr>
          <p:nvPr/>
        </p:nvSpPr>
        <p:spPr bwMode="auto">
          <a:xfrm>
            <a:off x="3636963" y="5338763"/>
            <a:ext cx="4981575" cy="519112"/>
          </a:xfrm>
          <a:prstGeom prst="rect">
            <a:avLst/>
          </a:prstGeom>
          <a:noFill/>
          <a:ln w="9525">
            <a:noFill/>
            <a:miter lim="800000"/>
            <a:headEnd/>
            <a:tailEnd/>
          </a:ln>
        </p:spPr>
        <p:txBody>
          <a:bodyPr wrap="none" anchor="ctr">
            <a:spAutoFit/>
          </a:bodyPr>
          <a:lstStyle/>
          <a:p>
            <a:pPr>
              <a:spcBef>
                <a:spcPct val="0"/>
              </a:spcBef>
            </a:pPr>
            <a:r>
              <a:rPr lang="zh-CN" altLang="en-US" sz="2800" b="1" i="0">
                <a:solidFill>
                  <a:schemeClr val="bg1"/>
                </a:solidFill>
              </a:rPr>
              <a:t>在 </a:t>
            </a:r>
            <a:r>
              <a:rPr lang="en-US" altLang="zh-CN" sz="2800" b="1">
                <a:solidFill>
                  <a:schemeClr val="bg1"/>
                </a:solidFill>
              </a:rPr>
              <a:t>dt </a:t>
            </a:r>
            <a:r>
              <a:rPr lang="zh-CN" altLang="en-US" sz="2800" b="1" i="0">
                <a:solidFill>
                  <a:schemeClr val="bg1"/>
                </a:solidFill>
              </a:rPr>
              <a:t>时间内与</a:t>
            </a:r>
            <a:r>
              <a:rPr lang="en-US" altLang="zh-CN" sz="2800" b="1">
                <a:solidFill>
                  <a:schemeClr val="bg1"/>
                </a:solidFill>
              </a:rPr>
              <a:t>dA</a:t>
            </a:r>
            <a:r>
              <a:rPr lang="zh-CN" altLang="en-US" sz="2800" b="1" i="0">
                <a:solidFill>
                  <a:schemeClr val="bg1"/>
                </a:solidFill>
              </a:rPr>
              <a:t>碰撞的分子数</a:t>
            </a:r>
          </a:p>
        </p:txBody>
      </p:sp>
      <p:sp>
        <p:nvSpPr>
          <p:cNvPr id="672960" name="Text Box 192"/>
          <p:cNvSpPr txBox="1">
            <a:spLocks noChangeArrowheads="1"/>
          </p:cNvSpPr>
          <p:nvPr/>
        </p:nvSpPr>
        <p:spPr bwMode="auto">
          <a:xfrm>
            <a:off x="4879975" y="5948363"/>
            <a:ext cx="1693863" cy="519112"/>
          </a:xfrm>
          <a:prstGeom prst="rect">
            <a:avLst/>
          </a:prstGeom>
          <a:noFill/>
          <a:ln w="9525">
            <a:noFill/>
            <a:miter lim="800000"/>
            <a:headEnd/>
            <a:tailEnd/>
          </a:ln>
        </p:spPr>
        <p:txBody>
          <a:bodyPr wrap="none" anchor="ctr">
            <a:spAutoFit/>
          </a:bodyPr>
          <a:lstStyle/>
          <a:p>
            <a:pPr algn="ctr">
              <a:spcBef>
                <a:spcPct val="0"/>
              </a:spcBef>
            </a:pPr>
            <a:r>
              <a:rPr lang="en-US" altLang="zh-CN" sz="2800" b="1">
                <a:solidFill>
                  <a:schemeClr val="bg1"/>
                </a:solidFill>
              </a:rPr>
              <a:t>n</a:t>
            </a:r>
            <a:r>
              <a:rPr lang="en-US" altLang="zh-CN" sz="2800" b="1" baseline="-25000">
                <a:solidFill>
                  <a:schemeClr val="bg1"/>
                </a:solidFill>
              </a:rPr>
              <a:t>i </a:t>
            </a:r>
            <a:r>
              <a:rPr lang="en-US" altLang="zh-CN" sz="2800" b="1">
                <a:solidFill>
                  <a:schemeClr val="bg1"/>
                </a:solidFill>
              </a:rPr>
              <a:t>v</a:t>
            </a:r>
            <a:r>
              <a:rPr lang="en-US" altLang="zh-CN" sz="2800" b="1" baseline="-25000">
                <a:solidFill>
                  <a:schemeClr val="bg1"/>
                </a:solidFill>
              </a:rPr>
              <a:t>ix </a:t>
            </a:r>
            <a:r>
              <a:rPr lang="en-US" altLang="zh-CN" sz="2800" b="1">
                <a:solidFill>
                  <a:schemeClr val="bg1"/>
                </a:solidFill>
              </a:rPr>
              <a:t>dt dA</a:t>
            </a:r>
            <a:endParaRPr lang="en-US" altLang="zh-CN" sz="2800" b="1" i="0">
              <a:solidFill>
                <a:schemeClr val="bg1"/>
              </a:solidFill>
              <a:sym typeface="Symbol" pitchFamily="18" charset="2"/>
            </a:endParaRPr>
          </a:p>
        </p:txBody>
      </p:sp>
      <p:sp>
        <p:nvSpPr>
          <p:cNvPr id="672961" name="Line 193"/>
          <p:cNvSpPr>
            <a:spLocks noChangeShapeType="1"/>
          </p:cNvSpPr>
          <p:nvPr/>
        </p:nvSpPr>
        <p:spPr bwMode="auto">
          <a:xfrm>
            <a:off x="5376863" y="6435725"/>
            <a:ext cx="990600" cy="0"/>
          </a:xfrm>
          <a:prstGeom prst="line">
            <a:avLst/>
          </a:prstGeom>
          <a:noFill/>
          <a:ln w="9525">
            <a:solidFill>
              <a:schemeClr val="bg1"/>
            </a:solidFill>
            <a:round/>
            <a:headEnd/>
            <a:tailEnd/>
          </a:ln>
        </p:spPr>
        <p:txBody>
          <a:bodyPr wrap="none" anchor="ctr"/>
          <a:lstStyle/>
          <a:p>
            <a:endParaRPr lang="zh-CN" altLang="en-US"/>
          </a:p>
        </p:txBody>
      </p:sp>
      <p:grpSp>
        <p:nvGrpSpPr>
          <p:cNvPr id="14" name="Group 194"/>
          <p:cNvGrpSpPr>
            <a:grpSpLocks/>
          </p:cNvGrpSpPr>
          <p:nvPr/>
        </p:nvGrpSpPr>
        <p:grpSpPr bwMode="auto">
          <a:xfrm>
            <a:off x="5910263" y="6024563"/>
            <a:ext cx="2765425" cy="644525"/>
            <a:chOff x="3936" y="3866"/>
            <a:chExt cx="1742" cy="406"/>
          </a:xfrm>
        </p:grpSpPr>
        <p:sp>
          <p:nvSpPr>
            <p:cNvPr id="46105" name="Freeform 195"/>
            <p:cNvSpPr>
              <a:spLocks/>
            </p:cNvSpPr>
            <p:nvPr/>
          </p:nvSpPr>
          <p:spPr bwMode="auto">
            <a:xfrm>
              <a:off x="3936" y="4188"/>
              <a:ext cx="720" cy="84"/>
            </a:xfrm>
            <a:custGeom>
              <a:avLst/>
              <a:gdLst>
                <a:gd name="T0" fmla="*/ 720 w 720"/>
                <a:gd name="T1" fmla="*/ 24 h 84"/>
                <a:gd name="T2" fmla="*/ 504 w 720"/>
                <a:gd name="T3" fmla="*/ 84 h 84"/>
                <a:gd name="T4" fmla="*/ 0 w 720"/>
                <a:gd name="T5" fmla="*/ 0 h 84"/>
                <a:gd name="T6" fmla="*/ 0 60000 65536"/>
                <a:gd name="T7" fmla="*/ 0 60000 65536"/>
                <a:gd name="T8" fmla="*/ 0 60000 65536"/>
                <a:gd name="T9" fmla="*/ 0 w 720"/>
                <a:gd name="T10" fmla="*/ 0 h 84"/>
                <a:gd name="T11" fmla="*/ 720 w 720"/>
                <a:gd name="T12" fmla="*/ 84 h 84"/>
              </a:gdLst>
              <a:ahLst/>
              <a:cxnLst>
                <a:cxn ang="T6">
                  <a:pos x="T0" y="T1"/>
                </a:cxn>
                <a:cxn ang="T7">
                  <a:pos x="T2" y="T3"/>
                </a:cxn>
                <a:cxn ang="T8">
                  <a:pos x="T4" y="T5"/>
                </a:cxn>
              </a:cxnLst>
              <a:rect l="T9" t="T10" r="T11" b="T12"/>
              <a:pathLst>
                <a:path w="720" h="84">
                  <a:moveTo>
                    <a:pt x="720" y="24"/>
                  </a:moveTo>
                  <a:cubicBezTo>
                    <a:pt x="649" y="48"/>
                    <a:pt x="577" y="69"/>
                    <a:pt x="504" y="84"/>
                  </a:cubicBezTo>
                  <a:cubicBezTo>
                    <a:pt x="323" y="76"/>
                    <a:pt x="162" y="81"/>
                    <a:pt x="0" y="0"/>
                  </a:cubicBezTo>
                </a:path>
              </a:pathLst>
            </a:custGeom>
            <a:noFill/>
            <a:ln w="9525" cap="flat" cmpd="sng">
              <a:solidFill>
                <a:srgbClr val="00FFFF"/>
              </a:solidFill>
              <a:prstDash val="solid"/>
              <a:round/>
              <a:headEnd type="none" w="med" len="med"/>
              <a:tailEnd type="arrow" w="lg" len="lg"/>
            </a:ln>
          </p:spPr>
          <p:txBody>
            <a:bodyPr wrap="none" anchor="ctr"/>
            <a:lstStyle/>
            <a:p>
              <a:endParaRPr lang="zh-CN" altLang="en-US"/>
            </a:p>
          </p:txBody>
        </p:sp>
        <p:sp>
          <p:nvSpPr>
            <p:cNvPr id="46106" name="Text Box 196"/>
            <p:cNvSpPr txBox="1">
              <a:spLocks noChangeArrowheads="1"/>
            </p:cNvSpPr>
            <p:nvPr/>
          </p:nvSpPr>
          <p:spPr bwMode="auto">
            <a:xfrm>
              <a:off x="4431" y="3866"/>
              <a:ext cx="1247" cy="333"/>
            </a:xfrm>
            <a:prstGeom prst="rect">
              <a:avLst/>
            </a:prstGeom>
            <a:noFill/>
            <a:ln w="9525">
              <a:solidFill>
                <a:srgbClr val="00FFFF"/>
              </a:solidFill>
              <a:miter lim="800000"/>
              <a:headEnd/>
              <a:tailEnd/>
            </a:ln>
          </p:spPr>
          <p:txBody>
            <a:bodyPr wrap="none" anchor="ctr">
              <a:spAutoFit/>
            </a:bodyPr>
            <a:lstStyle/>
            <a:p>
              <a:pPr algn="ctr">
                <a:spcBef>
                  <a:spcPct val="0"/>
                </a:spcBef>
              </a:pPr>
              <a:r>
                <a:rPr lang="zh-CN" altLang="en-US" sz="2800" b="1" i="0">
                  <a:solidFill>
                    <a:schemeClr val="bg1"/>
                  </a:solidFill>
                </a:rPr>
                <a:t>斜柱体体积</a:t>
              </a:r>
            </a:p>
          </p:txBody>
        </p:sp>
      </p:grpSp>
      <p:sp>
        <p:nvSpPr>
          <p:cNvPr id="672965" name="Text Box 197"/>
          <p:cNvSpPr txBox="1">
            <a:spLocks noChangeArrowheads="1"/>
          </p:cNvSpPr>
          <p:nvPr/>
        </p:nvSpPr>
        <p:spPr bwMode="auto">
          <a:xfrm>
            <a:off x="4013200" y="3551238"/>
            <a:ext cx="4892675" cy="519112"/>
          </a:xfrm>
          <a:prstGeom prst="rect">
            <a:avLst/>
          </a:prstGeom>
          <a:noFill/>
          <a:ln w="9525">
            <a:noFill/>
            <a:miter lim="800000"/>
            <a:headEnd/>
            <a:tailEnd/>
          </a:ln>
        </p:spPr>
        <p:txBody>
          <a:bodyPr wrap="none" anchor="ctr">
            <a:spAutoFit/>
          </a:bodyPr>
          <a:lstStyle/>
          <a:p>
            <a:pPr>
              <a:spcBef>
                <a:spcPct val="0"/>
              </a:spcBef>
            </a:pPr>
            <a:r>
              <a:rPr lang="zh-CN" altLang="en-US" sz="2800" b="1" i="0">
                <a:solidFill>
                  <a:schemeClr val="bg1"/>
                </a:solidFill>
              </a:rPr>
              <a:t>考虑器壁 </a:t>
            </a:r>
            <a:r>
              <a:rPr lang="en-US" altLang="zh-CN" sz="2800" b="1">
                <a:solidFill>
                  <a:schemeClr val="bg1"/>
                </a:solidFill>
              </a:rPr>
              <a:t>dA</a:t>
            </a:r>
            <a:r>
              <a:rPr lang="zh-CN" altLang="en-US" sz="2800" b="1" i="0">
                <a:solidFill>
                  <a:schemeClr val="bg1"/>
                </a:solidFill>
              </a:rPr>
              <a:t>附近的第 </a:t>
            </a:r>
            <a:r>
              <a:rPr lang="en-US" altLang="zh-CN" sz="2800" b="1" i="0">
                <a:solidFill>
                  <a:schemeClr val="bg1"/>
                </a:solidFill>
              </a:rPr>
              <a:t>i </a:t>
            </a:r>
            <a:r>
              <a:rPr lang="zh-CN" altLang="en-US" sz="2800" b="1" i="0">
                <a:solidFill>
                  <a:schemeClr val="bg1"/>
                </a:solidFill>
              </a:rPr>
              <a:t>组分子</a:t>
            </a:r>
          </a:p>
        </p:txBody>
      </p:sp>
      <p:sp>
        <p:nvSpPr>
          <p:cNvPr id="672986" name="Text Box 218"/>
          <p:cNvSpPr txBox="1">
            <a:spLocks noChangeArrowheads="1"/>
          </p:cNvSpPr>
          <p:nvPr/>
        </p:nvSpPr>
        <p:spPr bwMode="auto">
          <a:xfrm>
            <a:off x="346075" y="1228725"/>
            <a:ext cx="7847013" cy="946150"/>
          </a:xfrm>
          <a:prstGeom prst="rect">
            <a:avLst/>
          </a:prstGeom>
          <a:noFill/>
          <a:ln w="9525">
            <a:noFill/>
            <a:miter lim="800000"/>
            <a:headEnd/>
            <a:tailEnd/>
          </a:ln>
        </p:spPr>
        <p:txBody>
          <a:bodyPr anchor="ctr">
            <a:spAutoFit/>
          </a:bodyPr>
          <a:lstStyle/>
          <a:p>
            <a:pPr>
              <a:spcBef>
                <a:spcPct val="0"/>
              </a:spcBef>
            </a:pPr>
            <a:r>
              <a:rPr lang="en-US" altLang="zh-CN" b="1" i="0">
                <a:solidFill>
                  <a:schemeClr val="bg1"/>
                </a:solidFill>
              </a:rPr>
              <a:t> </a:t>
            </a:r>
            <a:r>
              <a:rPr lang="zh-CN" altLang="en-US" sz="2800" b="1" i="0">
                <a:solidFill>
                  <a:schemeClr val="bg1"/>
                </a:solidFill>
              </a:rPr>
              <a:t>将其所有分子按速度分为若干组，在每一组内的分子速度大小， 方向都差不多。</a:t>
            </a:r>
            <a:endParaRPr lang="zh-CN" altLang="en-US" sz="2800" i="0">
              <a:solidFill>
                <a:schemeClr val="bg1"/>
              </a:solidFill>
            </a:endParaRPr>
          </a:p>
        </p:txBody>
      </p:sp>
      <p:sp>
        <p:nvSpPr>
          <p:cNvPr id="672988" name="Text Box 220"/>
          <p:cNvSpPr txBox="1">
            <a:spLocks noChangeArrowheads="1"/>
          </p:cNvSpPr>
          <p:nvPr/>
        </p:nvSpPr>
        <p:spPr bwMode="auto">
          <a:xfrm>
            <a:off x="4545013" y="4232275"/>
            <a:ext cx="4291012" cy="519113"/>
          </a:xfrm>
          <a:prstGeom prst="rect">
            <a:avLst/>
          </a:prstGeom>
          <a:noFill/>
          <a:ln w="9525">
            <a:noFill/>
            <a:miter lim="800000"/>
            <a:headEnd/>
            <a:tailEnd/>
          </a:ln>
        </p:spPr>
        <p:txBody>
          <a:bodyPr wrap="none" anchor="ctr">
            <a:spAutoFit/>
          </a:bodyPr>
          <a:lstStyle/>
          <a:p>
            <a:pPr>
              <a:spcBef>
                <a:spcPct val="0"/>
              </a:spcBef>
            </a:pPr>
            <a:r>
              <a:rPr lang="zh-CN" altLang="en-US" sz="2800" b="1" i="0">
                <a:solidFill>
                  <a:schemeClr val="bg1"/>
                </a:solidFill>
              </a:rPr>
              <a:t>碰后其</a:t>
            </a:r>
            <a:r>
              <a:rPr lang="en-US" altLang="zh-CN" sz="2800" b="1" i="0">
                <a:solidFill>
                  <a:schemeClr val="bg1"/>
                </a:solidFill>
              </a:rPr>
              <a:t>x</a:t>
            </a:r>
            <a:r>
              <a:rPr lang="zh-CN" altLang="en-US" sz="2800" b="1" i="0">
                <a:solidFill>
                  <a:schemeClr val="bg1"/>
                </a:solidFill>
              </a:rPr>
              <a:t>方向动量的变化为</a:t>
            </a:r>
          </a:p>
        </p:txBody>
      </p:sp>
      <p:grpSp>
        <p:nvGrpSpPr>
          <p:cNvPr id="15" name="Group 223"/>
          <p:cNvGrpSpPr>
            <a:grpSpLocks/>
          </p:cNvGrpSpPr>
          <p:nvPr/>
        </p:nvGrpSpPr>
        <p:grpSpPr bwMode="auto">
          <a:xfrm>
            <a:off x="3089275" y="4191000"/>
            <a:ext cx="838200" cy="677863"/>
            <a:chOff x="1946" y="2640"/>
            <a:chExt cx="528" cy="427"/>
          </a:xfrm>
        </p:grpSpPr>
        <p:sp>
          <p:nvSpPr>
            <p:cNvPr id="46103" name="Text Box 131"/>
            <p:cNvSpPr txBox="1">
              <a:spLocks noChangeArrowheads="1"/>
            </p:cNvSpPr>
            <p:nvPr/>
          </p:nvSpPr>
          <p:spPr bwMode="auto">
            <a:xfrm>
              <a:off x="1995" y="2640"/>
              <a:ext cx="479" cy="327"/>
            </a:xfrm>
            <a:prstGeom prst="rect">
              <a:avLst/>
            </a:prstGeom>
            <a:noFill/>
            <a:ln w="9525">
              <a:noFill/>
              <a:miter lim="800000"/>
              <a:headEnd/>
              <a:tailEnd/>
            </a:ln>
          </p:spPr>
          <p:txBody>
            <a:bodyPr anchor="ctr">
              <a:spAutoFit/>
            </a:bodyPr>
            <a:lstStyle/>
            <a:p>
              <a:pPr algn="ctr"/>
              <a:r>
                <a:rPr lang="en-US" altLang="zh-CN" sz="2800" b="1">
                  <a:solidFill>
                    <a:schemeClr val="bg1"/>
                  </a:solidFill>
                </a:rPr>
                <a:t>dA</a:t>
              </a:r>
            </a:p>
          </p:txBody>
        </p:sp>
        <p:sp>
          <p:nvSpPr>
            <p:cNvPr id="46104" name="Rectangle 222"/>
            <p:cNvSpPr>
              <a:spLocks noChangeArrowheads="1"/>
            </p:cNvSpPr>
            <p:nvPr/>
          </p:nvSpPr>
          <p:spPr bwMode="auto">
            <a:xfrm>
              <a:off x="1946" y="2654"/>
              <a:ext cx="86" cy="413"/>
            </a:xfrm>
            <a:prstGeom prst="rect">
              <a:avLst/>
            </a:prstGeom>
            <a:solidFill>
              <a:srgbClr val="FFFF00"/>
            </a:solidFill>
            <a:ln w="9525">
              <a:solidFill>
                <a:schemeClr val="bg1"/>
              </a:solidFill>
              <a:miter lim="800000"/>
              <a:headEnd/>
              <a:tailEnd/>
            </a:ln>
          </p:spPr>
          <p:txBody>
            <a:bodyPr wrap="none" anchor="ctr"/>
            <a:lstStyle/>
            <a:p>
              <a:pPr algn="ctr"/>
              <a:endParaRPr lang="zh-CN" altLang="zh-CN">
                <a:solidFill>
                  <a:srgbClr val="FFFF00"/>
                </a:solidFill>
              </a:endParaRP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2770"/>
                                        </p:tgtEl>
                                        <p:attrNameLst>
                                          <p:attrName>style.visibility</p:attrName>
                                        </p:attrNameLst>
                                      </p:cBhvr>
                                      <p:to>
                                        <p:strVal val="visible"/>
                                      </p:to>
                                    </p:set>
                                    <p:animEffect transition="in" filter="blinds(horizontal)">
                                      <p:cBhvr>
                                        <p:cTn id="7" dur="500"/>
                                        <p:tgtEl>
                                          <p:spTgt spid="6727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2922"/>
                                        </p:tgtEl>
                                        <p:attrNameLst>
                                          <p:attrName>style.visibility</p:attrName>
                                        </p:attrNameLst>
                                      </p:cBhvr>
                                      <p:to>
                                        <p:strVal val="visible"/>
                                      </p:to>
                                    </p:set>
                                    <p:animEffect transition="in" filter="blinds(horizontal)">
                                      <p:cBhvr>
                                        <p:cTn id="12" dur="500"/>
                                        <p:tgtEl>
                                          <p:spTgt spid="6729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2986"/>
                                        </p:tgtEl>
                                        <p:attrNameLst>
                                          <p:attrName>style.visibility</p:attrName>
                                        </p:attrNameLst>
                                      </p:cBhvr>
                                      <p:to>
                                        <p:strVal val="visible"/>
                                      </p:to>
                                    </p:set>
                                    <p:animEffect transition="in" filter="blinds(horizontal)">
                                      <p:cBhvr>
                                        <p:cTn id="22" dur="500"/>
                                        <p:tgtEl>
                                          <p:spTgt spid="67298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72947"/>
                                        </p:tgtEl>
                                        <p:attrNameLst>
                                          <p:attrName>style.visibility</p:attrName>
                                        </p:attrNameLst>
                                      </p:cBhvr>
                                      <p:to>
                                        <p:strVal val="visible"/>
                                      </p:to>
                                    </p:set>
                                    <p:animEffect transition="in" filter="blinds(horizontal)">
                                      <p:cBhvr>
                                        <p:cTn id="32" dur="500"/>
                                        <p:tgtEl>
                                          <p:spTgt spid="67294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72965"/>
                                        </p:tgtEl>
                                        <p:attrNameLst>
                                          <p:attrName>style.visibility</p:attrName>
                                        </p:attrNameLst>
                                      </p:cBhvr>
                                      <p:to>
                                        <p:strVal val="visible"/>
                                      </p:to>
                                    </p:set>
                                    <p:animEffect transition="in" filter="blinds(horizontal)">
                                      <p:cBhvr>
                                        <p:cTn id="42" dur="500"/>
                                        <p:tgtEl>
                                          <p:spTgt spid="67296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linds(horizontal)">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72917"/>
                                        </p:tgtEl>
                                        <p:attrNameLst>
                                          <p:attrName>style.visibility</p:attrName>
                                        </p:attrNameLst>
                                      </p:cBhvr>
                                      <p:to>
                                        <p:strVal val="visible"/>
                                      </p:to>
                                    </p:set>
                                    <p:animEffect transition="in" filter="blinds(horizontal)">
                                      <p:cBhvr>
                                        <p:cTn id="62" dur="500"/>
                                        <p:tgtEl>
                                          <p:spTgt spid="67291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72988"/>
                                        </p:tgtEl>
                                        <p:attrNameLst>
                                          <p:attrName>style.visibility</p:attrName>
                                        </p:attrNameLst>
                                      </p:cBhvr>
                                      <p:to>
                                        <p:strVal val="visible"/>
                                      </p:to>
                                    </p:set>
                                    <p:animEffect transition="in" filter="blinds(horizontal)">
                                      <p:cBhvr>
                                        <p:cTn id="67" dur="500"/>
                                        <p:tgtEl>
                                          <p:spTgt spid="67298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72958"/>
                                        </p:tgtEl>
                                        <p:attrNameLst>
                                          <p:attrName>style.visibility</p:attrName>
                                        </p:attrNameLst>
                                      </p:cBhvr>
                                      <p:to>
                                        <p:strVal val="visible"/>
                                      </p:to>
                                    </p:set>
                                    <p:animEffect transition="in" filter="blinds(horizontal)">
                                      <p:cBhvr>
                                        <p:cTn id="72" dur="500"/>
                                        <p:tgtEl>
                                          <p:spTgt spid="67295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linds(horizontal)">
                                      <p:cBhvr>
                                        <p:cTn id="77" dur="5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blinds(horizontal)">
                                      <p:cBhvr>
                                        <p:cTn id="82" dur="500"/>
                                        <p:tgtEl>
                                          <p:spTgt spid="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72959"/>
                                        </p:tgtEl>
                                        <p:attrNameLst>
                                          <p:attrName>style.visibility</p:attrName>
                                        </p:attrNameLst>
                                      </p:cBhvr>
                                      <p:to>
                                        <p:strVal val="visible"/>
                                      </p:to>
                                    </p:set>
                                    <p:animEffect transition="in" filter="blinds(horizontal)">
                                      <p:cBhvr>
                                        <p:cTn id="87" dur="500"/>
                                        <p:tgtEl>
                                          <p:spTgt spid="67295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72960"/>
                                        </p:tgtEl>
                                        <p:attrNameLst>
                                          <p:attrName>style.visibility</p:attrName>
                                        </p:attrNameLst>
                                      </p:cBhvr>
                                      <p:to>
                                        <p:strVal val="visible"/>
                                      </p:to>
                                    </p:set>
                                    <p:animEffect transition="in" filter="blinds(horizontal)">
                                      <p:cBhvr>
                                        <p:cTn id="92" dur="500"/>
                                        <p:tgtEl>
                                          <p:spTgt spid="67296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672961"/>
                                        </p:tgtEl>
                                        <p:attrNameLst>
                                          <p:attrName>style.visibility</p:attrName>
                                        </p:attrNameLst>
                                      </p:cBhvr>
                                      <p:to>
                                        <p:strVal val="visible"/>
                                      </p:to>
                                    </p:set>
                                    <p:animEffect transition="in" filter="blinds(horizontal)">
                                      <p:cBhvr>
                                        <p:cTn id="97" dur="500"/>
                                        <p:tgtEl>
                                          <p:spTgt spid="672961"/>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blinds(horizontal)">
                                      <p:cBhvr>
                                        <p:cTn id="10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0" grpId="0" autoUpdateAnimBg="0"/>
      <p:bldP spid="672922" grpId="0" autoUpdateAnimBg="0"/>
      <p:bldP spid="672947" grpId="0" autoUpdateAnimBg="0"/>
      <p:bldP spid="672958" grpId="0" autoUpdateAnimBg="0"/>
      <p:bldP spid="672959" grpId="0" autoUpdateAnimBg="0"/>
      <p:bldP spid="672960" grpId="0" autoUpdateAnimBg="0"/>
      <p:bldP spid="672961" grpId="0" animBg="1"/>
      <p:bldP spid="672965" grpId="0" autoUpdateAnimBg="0"/>
      <p:bldP spid="672986" grpId="0" autoUpdateAnimBg="0"/>
      <p:bldP spid="67298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3"/>
          <p:cNvSpPr>
            <a:spLocks noGrp="1"/>
          </p:cNvSpPr>
          <p:nvPr>
            <p:ph type="sldNum" sz="quarter" idx="12"/>
          </p:nvPr>
        </p:nvSpPr>
        <p:spPr>
          <a:noFill/>
        </p:spPr>
        <p:txBody>
          <a:bodyPr/>
          <a:lstStyle/>
          <a:p>
            <a:fld id="{3112FB20-A1D8-41E5-9DCA-2F45C8596BBF}" type="slidenum">
              <a:rPr lang="en-US" altLang="zh-CN"/>
              <a:pPr/>
              <a:t>17</a:t>
            </a:fld>
            <a:endParaRPr lang="en-US" altLang="zh-CN"/>
          </a:p>
        </p:txBody>
      </p:sp>
      <p:sp>
        <p:nvSpPr>
          <p:cNvPr id="776300" name="Text Box 108"/>
          <p:cNvSpPr txBox="1">
            <a:spLocks noChangeArrowheads="1"/>
          </p:cNvSpPr>
          <p:nvPr/>
        </p:nvSpPr>
        <p:spPr bwMode="auto">
          <a:xfrm>
            <a:off x="549275" y="250825"/>
            <a:ext cx="8216900" cy="1414463"/>
          </a:xfrm>
          <a:prstGeom prst="rect">
            <a:avLst/>
          </a:prstGeom>
          <a:noFill/>
          <a:ln w="9525">
            <a:noFill/>
            <a:miter lim="800000"/>
            <a:headEnd/>
            <a:tailEnd/>
          </a:ln>
        </p:spPr>
        <p:txBody>
          <a:bodyPr>
            <a:spAutoFit/>
          </a:bodyPr>
          <a:lstStyle/>
          <a:p>
            <a:r>
              <a:rPr lang="en-US" altLang="zh-CN" sz="2800" b="1" i="0">
                <a:solidFill>
                  <a:schemeClr val="bg1"/>
                </a:solidFill>
              </a:rPr>
              <a:t> </a:t>
            </a:r>
            <a:r>
              <a:rPr lang="en-US" altLang="zh-CN" sz="2800" b="1">
                <a:solidFill>
                  <a:schemeClr val="bg1"/>
                </a:solidFill>
              </a:rPr>
              <a:t>dt</a:t>
            </a:r>
            <a:r>
              <a:rPr lang="zh-CN" altLang="en-US" sz="2800" b="1" i="0">
                <a:solidFill>
                  <a:schemeClr val="bg1"/>
                </a:solidFill>
              </a:rPr>
              <a:t>时间内与器壁上</a:t>
            </a:r>
            <a:r>
              <a:rPr lang="en-US" altLang="zh-CN" sz="2800" b="1">
                <a:solidFill>
                  <a:schemeClr val="bg1"/>
                </a:solidFill>
              </a:rPr>
              <a:t>dA</a:t>
            </a:r>
            <a:r>
              <a:rPr lang="zh-CN" altLang="en-US" sz="2800" b="1" i="0">
                <a:solidFill>
                  <a:schemeClr val="bg1"/>
                </a:solidFill>
                <a:sym typeface="Symbol" pitchFamily="18" charset="2"/>
              </a:rPr>
              <a:t>面积</a:t>
            </a:r>
            <a:r>
              <a:rPr lang="zh-CN" altLang="en-US" sz="2800" b="1" i="0">
                <a:solidFill>
                  <a:schemeClr val="bg1"/>
                </a:solidFill>
              </a:rPr>
              <a:t>碰撞的分子数：</a:t>
            </a:r>
          </a:p>
          <a:p>
            <a:pPr>
              <a:spcBef>
                <a:spcPct val="5000"/>
              </a:spcBef>
            </a:pPr>
            <a:r>
              <a:rPr lang="zh-CN" altLang="en-US" sz="2800" b="1">
                <a:solidFill>
                  <a:schemeClr val="bg1"/>
                </a:solidFill>
              </a:rPr>
              <a:t>                             </a:t>
            </a:r>
            <a:r>
              <a:rPr lang="en-US" altLang="zh-CN" sz="2800" b="1">
                <a:solidFill>
                  <a:schemeClr val="bg1"/>
                </a:solidFill>
              </a:rPr>
              <a:t>n</a:t>
            </a:r>
            <a:r>
              <a:rPr lang="en-US" altLang="zh-CN" sz="2800" b="1" baseline="-25000">
                <a:solidFill>
                  <a:schemeClr val="bg1"/>
                </a:solidFill>
              </a:rPr>
              <a:t>i </a:t>
            </a:r>
            <a:r>
              <a:rPr lang="en-US" altLang="zh-CN" sz="2800" b="1">
                <a:solidFill>
                  <a:schemeClr val="bg1"/>
                </a:solidFill>
                <a:sym typeface="Symbol" pitchFamily="18" charset="2"/>
              </a:rPr>
              <a:t></a:t>
            </a:r>
            <a:r>
              <a:rPr lang="en-US" altLang="zh-CN" sz="2800" b="1" baseline="-25000">
                <a:solidFill>
                  <a:schemeClr val="bg1"/>
                </a:solidFill>
              </a:rPr>
              <a:t> </a:t>
            </a:r>
            <a:r>
              <a:rPr lang="en-US" altLang="zh-CN" sz="2800" b="1" i="0" baseline="-25000">
                <a:solidFill>
                  <a:schemeClr val="bg1"/>
                </a:solidFill>
              </a:rPr>
              <a:t>i</a:t>
            </a:r>
            <a:r>
              <a:rPr lang="en-US" altLang="zh-CN" sz="2800" b="1" baseline="-25000">
                <a:solidFill>
                  <a:schemeClr val="bg1"/>
                </a:solidFill>
              </a:rPr>
              <a:t>x </a:t>
            </a:r>
            <a:r>
              <a:rPr lang="en-US" altLang="zh-CN" sz="2800" b="1">
                <a:solidFill>
                  <a:schemeClr val="bg1"/>
                </a:solidFill>
              </a:rPr>
              <a:t>dt dA</a:t>
            </a:r>
            <a:endParaRPr lang="en-US" altLang="zh-CN" sz="2800" b="1" i="0">
              <a:solidFill>
                <a:schemeClr val="bg1"/>
              </a:solidFill>
            </a:endParaRPr>
          </a:p>
          <a:p>
            <a:pPr>
              <a:spcBef>
                <a:spcPct val="5000"/>
              </a:spcBef>
            </a:pPr>
            <a:r>
              <a:rPr lang="zh-CN" altLang="en-US" sz="2800" b="1" i="0">
                <a:solidFill>
                  <a:schemeClr val="bg1"/>
                </a:solidFill>
              </a:rPr>
              <a:t>一个分子碰撞一次给</a:t>
            </a:r>
            <a:r>
              <a:rPr lang="en-US" altLang="zh-CN" sz="2800" b="1" i="0">
                <a:solidFill>
                  <a:schemeClr val="bg1"/>
                </a:solidFill>
              </a:rPr>
              <a:t>d</a:t>
            </a:r>
            <a:r>
              <a:rPr lang="en-US" altLang="zh-CN" sz="2800" b="1">
                <a:solidFill>
                  <a:schemeClr val="bg1"/>
                </a:solidFill>
              </a:rPr>
              <a:t>A</a:t>
            </a:r>
            <a:r>
              <a:rPr lang="zh-CN" altLang="en-US" sz="2800" b="1" i="0">
                <a:solidFill>
                  <a:schemeClr val="bg1"/>
                </a:solidFill>
              </a:rPr>
              <a:t>面的冲量： </a:t>
            </a:r>
            <a:r>
              <a:rPr lang="en-US" altLang="zh-CN" sz="2800" b="1">
                <a:solidFill>
                  <a:schemeClr val="bg1"/>
                </a:solidFill>
              </a:rPr>
              <a:t>2m</a:t>
            </a:r>
            <a:r>
              <a:rPr lang="en-US" altLang="zh-CN" sz="2800" b="1">
                <a:solidFill>
                  <a:schemeClr val="bg1"/>
                </a:solidFill>
                <a:sym typeface="Symbol" pitchFamily="18" charset="2"/>
              </a:rPr>
              <a:t></a:t>
            </a:r>
            <a:r>
              <a:rPr lang="en-US" altLang="zh-CN" sz="2800" b="1" baseline="-25000">
                <a:solidFill>
                  <a:schemeClr val="bg1"/>
                </a:solidFill>
                <a:sym typeface="Symbol" pitchFamily="18" charset="2"/>
              </a:rPr>
              <a:t>ix</a:t>
            </a:r>
            <a:r>
              <a:rPr lang="en-US" altLang="zh-CN" sz="2800" b="1" i="0">
                <a:solidFill>
                  <a:schemeClr val="bg1"/>
                </a:solidFill>
              </a:rPr>
              <a:t>    </a:t>
            </a:r>
          </a:p>
        </p:txBody>
      </p:sp>
      <p:sp>
        <p:nvSpPr>
          <p:cNvPr id="776339" name="Text Box 147"/>
          <p:cNvSpPr txBox="1">
            <a:spLocks noChangeArrowheads="1"/>
          </p:cNvSpPr>
          <p:nvPr/>
        </p:nvSpPr>
        <p:spPr bwMode="auto">
          <a:xfrm>
            <a:off x="461963" y="1773238"/>
            <a:ext cx="8370887" cy="1160462"/>
          </a:xfrm>
          <a:prstGeom prst="rect">
            <a:avLst/>
          </a:prstGeom>
          <a:noFill/>
          <a:ln w="9525">
            <a:noFill/>
            <a:miter lim="800000"/>
            <a:headEnd/>
            <a:tailEnd/>
          </a:ln>
        </p:spPr>
        <p:txBody>
          <a:bodyPr anchor="ctr">
            <a:spAutoFit/>
          </a:bodyPr>
          <a:lstStyle/>
          <a:p>
            <a:r>
              <a:rPr lang="en-US" altLang="zh-CN" sz="2800" b="1" i="0">
                <a:solidFill>
                  <a:schemeClr val="bg1"/>
                </a:solidFill>
              </a:rPr>
              <a:t> </a:t>
            </a:r>
            <a:r>
              <a:rPr lang="zh-CN" altLang="en-US" sz="2800" b="1" i="0">
                <a:solidFill>
                  <a:schemeClr val="bg1"/>
                </a:solidFill>
              </a:rPr>
              <a:t>这些分子</a:t>
            </a:r>
            <a:r>
              <a:rPr lang="en-US" altLang="zh-CN" sz="2800" b="1">
                <a:solidFill>
                  <a:schemeClr val="bg1"/>
                </a:solidFill>
              </a:rPr>
              <a:t>dt</a:t>
            </a:r>
            <a:r>
              <a:rPr lang="zh-CN" altLang="en-US" sz="2800" b="1" i="0">
                <a:solidFill>
                  <a:schemeClr val="bg1"/>
                </a:solidFill>
              </a:rPr>
              <a:t>时间内给予器壁</a:t>
            </a:r>
            <a:r>
              <a:rPr lang="en-US" altLang="zh-CN" sz="2800" b="1">
                <a:solidFill>
                  <a:schemeClr val="bg1"/>
                </a:solidFill>
              </a:rPr>
              <a:t>dA</a:t>
            </a:r>
            <a:r>
              <a:rPr lang="zh-CN" altLang="en-US" sz="2800" b="1" i="0">
                <a:solidFill>
                  <a:schemeClr val="bg1"/>
                </a:solidFill>
                <a:sym typeface="Symbol" pitchFamily="18" charset="2"/>
              </a:rPr>
              <a:t>面积上的</a:t>
            </a:r>
            <a:r>
              <a:rPr lang="zh-CN" altLang="en-US" sz="2800" b="1" i="0">
                <a:solidFill>
                  <a:schemeClr val="bg1"/>
                </a:solidFill>
              </a:rPr>
              <a:t>冲量为：</a:t>
            </a:r>
          </a:p>
          <a:p>
            <a:r>
              <a:rPr lang="zh-CN" altLang="en-US" sz="2800" b="1" i="0">
                <a:solidFill>
                  <a:schemeClr val="bg1"/>
                </a:solidFill>
              </a:rPr>
              <a:t>                           </a:t>
            </a:r>
            <a:r>
              <a:rPr lang="en-US" altLang="zh-CN" sz="2800" b="1">
                <a:solidFill>
                  <a:schemeClr val="bg1"/>
                </a:solidFill>
              </a:rPr>
              <a:t>2mn</a:t>
            </a:r>
            <a:r>
              <a:rPr lang="en-US" altLang="zh-CN" sz="2800" b="1" baseline="-25000">
                <a:solidFill>
                  <a:schemeClr val="bg1"/>
                </a:solidFill>
              </a:rPr>
              <a:t>i</a:t>
            </a:r>
            <a:r>
              <a:rPr lang="en-US" altLang="zh-CN" sz="2800" b="1">
                <a:solidFill>
                  <a:schemeClr val="bg1"/>
                </a:solidFill>
                <a:sym typeface="Symbol" pitchFamily="18" charset="2"/>
              </a:rPr>
              <a:t></a:t>
            </a:r>
            <a:r>
              <a:rPr lang="en-US" altLang="zh-CN" sz="2800" b="1" baseline="-25000">
                <a:solidFill>
                  <a:schemeClr val="bg1"/>
                </a:solidFill>
                <a:sym typeface="Symbol" pitchFamily="18" charset="2"/>
              </a:rPr>
              <a:t>ix</a:t>
            </a:r>
            <a:r>
              <a:rPr lang="en-US" altLang="zh-CN" sz="2800" b="1" baseline="30000">
                <a:solidFill>
                  <a:schemeClr val="bg1"/>
                </a:solidFill>
                <a:sym typeface="Symbol" pitchFamily="18" charset="2"/>
              </a:rPr>
              <a:t>2</a:t>
            </a:r>
            <a:r>
              <a:rPr lang="en-US" altLang="zh-CN" sz="2800" b="1" i="0">
                <a:solidFill>
                  <a:schemeClr val="bg1"/>
                </a:solidFill>
              </a:rPr>
              <a:t> </a:t>
            </a:r>
            <a:r>
              <a:rPr lang="en-US" altLang="zh-CN" sz="2800" b="1">
                <a:solidFill>
                  <a:schemeClr val="bg1"/>
                </a:solidFill>
              </a:rPr>
              <a:t>dt dA   </a:t>
            </a:r>
          </a:p>
        </p:txBody>
      </p:sp>
      <p:sp>
        <p:nvSpPr>
          <p:cNvPr id="776340" name="Text Box 148"/>
          <p:cNvSpPr txBox="1">
            <a:spLocks noChangeArrowheads="1"/>
          </p:cNvSpPr>
          <p:nvPr/>
        </p:nvSpPr>
        <p:spPr bwMode="auto">
          <a:xfrm>
            <a:off x="3895725" y="3001963"/>
            <a:ext cx="4832350" cy="1373187"/>
          </a:xfrm>
          <a:prstGeom prst="rect">
            <a:avLst/>
          </a:prstGeom>
          <a:noFill/>
          <a:ln w="9525">
            <a:noFill/>
            <a:miter lim="800000"/>
            <a:headEnd/>
            <a:tailEnd/>
          </a:ln>
        </p:spPr>
        <p:txBody>
          <a:bodyPr>
            <a:spAutoFit/>
          </a:bodyPr>
          <a:lstStyle/>
          <a:p>
            <a:r>
              <a:rPr lang="zh-CN" altLang="en-US" sz="2800" b="1" i="0">
                <a:solidFill>
                  <a:schemeClr val="bg1"/>
                </a:solidFill>
              </a:rPr>
              <a:t>对所有可能的速度求和，就得</a:t>
            </a:r>
            <a:r>
              <a:rPr lang="en-US" altLang="zh-CN" sz="2800" b="1">
                <a:solidFill>
                  <a:schemeClr val="bg1"/>
                </a:solidFill>
              </a:rPr>
              <a:t>dt</a:t>
            </a:r>
            <a:r>
              <a:rPr lang="zh-CN" altLang="en-US" sz="2800" b="1" i="0">
                <a:solidFill>
                  <a:schemeClr val="bg1"/>
                </a:solidFill>
              </a:rPr>
              <a:t>时间内给予器壁</a:t>
            </a:r>
            <a:r>
              <a:rPr lang="en-US" altLang="zh-CN" sz="2800" b="1">
                <a:solidFill>
                  <a:schemeClr val="bg1"/>
                </a:solidFill>
              </a:rPr>
              <a:t>dA</a:t>
            </a:r>
            <a:r>
              <a:rPr lang="zh-CN" altLang="en-US" sz="2800" b="1" i="0">
                <a:solidFill>
                  <a:schemeClr val="bg1"/>
                </a:solidFill>
                <a:sym typeface="Symbol" pitchFamily="18" charset="2"/>
              </a:rPr>
              <a:t>面积上的</a:t>
            </a:r>
            <a:r>
              <a:rPr lang="zh-CN" altLang="en-US" sz="2800" b="1" i="0">
                <a:solidFill>
                  <a:schemeClr val="bg1"/>
                </a:solidFill>
              </a:rPr>
              <a:t>冲量：</a:t>
            </a:r>
            <a:endParaRPr lang="zh-CN" altLang="en-US" sz="2800" b="1" i="0">
              <a:solidFill>
                <a:srgbClr val="00FF00"/>
              </a:solidFill>
            </a:endParaRPr>
          </a:p>
        </p:txBody>
      </p:sp>
      <p:graphicFrame>
        <p:nvGraphicFramePr>
          <p:cNvPr id="776342" name="Object 150"/>
          <p:cNvGraphicFramePr>
            <a:graphicFrameLocks noChangeAspect="1"/>
          </p:cNvGraphicFramePr>
          <p:nvPr/>
        </p:nvGraphicFramePr>
        <p:xfrm>
          <a:off x="3943350" y="4516438"/>
          <a:ext cx="4246563" cy="1233487"/>
        </p:xfrm>
        <a:graphic>
          <a:graphicData uri="http://schemas.openxmlformats.org/presentationml/2006/ole">
            <mc:AlternateContent xmlns:mc="http://schemas.openxmlformats.org/markup-compatibility/2006">
              <mc:Choice xmlns:v="urn:schemas-microsoft-com:vml" Requires="v">
                <p:oleObj spid="_x0000_s4104" name="Equation" r:id="rId3" imgW="1371600" imgH="380880" progId="Equation.3">
                  <p:embed/>
                </p:oleObj>
              </mc:Choice>
              <mc:Fallback>
                <p:oleObj name="Equation" r:id="rId3" imgW="1371600" imgH="380880" progId="Equation.3">
                  <p:embed/>
                  <p:pic>
                    <p:nvPicPr>
                      <p:cNvPr id="0" name="Object 1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350" y="4516438"/>
                        <a:ext cx="4246563" cy="1233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87"/>
          <p:cNvGrpSpPr>
            <a:grpSpLocks/>
          </p:cNvGrpSpPr>
          <p:nvPr/>
        </p:nvGrpSpPr>
        <p:grpSpPr bwMode="auto">
          <a:xfrm>
            <a:off x="331788" y="3319463"/>
            <a:ext cx="3608387" cy="3057525"/>
            <a:chOff x="201" y="2255"/>
            <a:chExt cx="2273" cy="1926"/>
          </a:xfrm>
        </p:grpSpPr>
        <p:grpSp>
          <p:nvGrpSpPr>
            <p:cNvPr id="4104" name="Group 153"/>
            <p:cNvGrpSpPr>
              <a:grpSpLocks/>
            </p:cNvGrpSpPr>
            <p:nvPr/>
          </p:nvGrpSpPr>
          <p:grpSpPr bwMode="auto">
            <a:xfrm>
              <a:off x="1211" y="2639"/>
              <a:ext cx="726" cy="1038"/>
              <a:chOff x="1653" y="2044"/>
              <a:chExt cx="726" cy="1038"/>
            </a:xfrm>
          </p:grpSpPr>
          <p:sp>
            <p:nvSpPr>
              <p:cNvPr id="4131" name="Line 154"/>
              <p:cNvSpPr>
                <a:spLocks noChangeShapeType="1"/>
              </p:cNvSpPr>
              <p:nvPr/>
            </p:nvSpPr>
            <p:spPr bwMode="auto">
              <a:xfrm flipV="1">
                <a:off x="1691" y="2044"/>
                <a:ext cx="688" cy="681"/>
              </a:xfrm>
              <a:prstGeom prst="line">
                <a:avLst/>
              </a:prstGeom>
              <a:noFill/>
              <a:ln w="28575">
                <a:solidFill>
                  <a:srgbClr val="FFFF00"/>
                </a:solidFill>
                <a:round/>
                <a:headEnd/>
                <a:tailEnd/>
              </a:ln>
            </p:spPr>
            <p:txBody>
              <a:bodyPr wrap="none" anchor="ctr"/>
              <a:lstStyle/>
              <a:p>
                <a:endParaRPr lang="zh-CN" altLang="en-US"/>
              </a:p>
            </p:txBody>
          </p:sp>
          <p:sp>
            <p:nvSpPr>
              <p:cNvPr id="4132" name="Line 155"/>
              <p:cNvSpPr>
                <a:spLocks noChangeShapeType="1"/>
              </p:cNvSpPr>
              <p:nvPr/>
            </p:nvSpPr>
            <p:spPr bwMode="auto">
              <a:xfrm flipV="1">
                <a:off x="1772" y="2478"/>
                <a:ext cx="597" cy="596"/>
              </a:xfrm>
              <a:prstGeom prst="line">
                <a:avLst/>
              </a:prstGeom>
              <a:noFill/>
              <a:ln w="28575">
                <a:solidFill>
                  <a:srgbClr val="FFFF00"/>
                </a:solidFill>
                <a:round/>
                <a:headEnd/>
                <a:tailEnd/>
              </a:ln>
            </p:spPr>
            <p:txBody>
              <a:bodyPr wrap="none" anchor="ctr"/>
              <a:lstStyle/>
              <a:p>
                <a:endParaRPr lang="zh-CN" altLang="en-US"/>
              </a:p>
            </p:txBody>
          </p:sp>
          <p:sp>
            <p:nvSpPr>
              <p:cNvPr id="4133" name="Oval 156"/>
              <p:cNvSpPr>
                <a:spLocks noChangeArrowheads="1"/>
              </p:cNvSpPr>
              <p:nvPr/>
            </p:nvSpPr>
            <p:spPr bwMode="auto">
              <a:xfrm rot="-59198">
                <a:off x="1653" y="2700"/>
                <a:ext cx="169" cy="382"/>
              </a:xfrm>
              <a:prstGeom prst="ellipse">
                <a:avLst/>
              </a:prstGeom>
              <a:noFill/>
              <a:ln w="28575">
                <a:solidFill>
                  <a:srgbClr val="FFFF00"/>
                </a:solidFill>
                <a:round/>
                <a:headEnd/>
                <a:tailEnd/>
              </a:ln>
            </p:spPr>
            <p:txBody>
              <a:bodyPr wrap="none" anchor="ctr"/>
              <a:lstStyle/>
              <a:p>
                <a:endParaRPr lang="zh-CN" altLang="en-US"/>
              </a:p>
            </p:txBody>
          </p:sp>
          <p:sp>
            <p:nvSpPr>
              <p:cNvPr id="4134" name="Line 157"/>
              <p:cNvSpPr>
                <a:spLocks noChangeShapeType="1"/>
              </p:cNvSpPr>
              <p:nvPr/>
            </p:nvSpPr>
            <p:spPr bwMode="auto">
              <a:xfrm flipV="1">
                <a:off x="1685" y="2754"/>
                <a:ext cx="94" cy="95"/>
              </a:xfrm>
              <a:prstGeom prst="line">
                <a:avLst/>
              </a:prstGeom>
              <a:noFill/>
              <a:ln w="9525">
                <a:solidFill>
                  <a:srgbClr val="FFFF00"/>
                </a:solidFill>
                <a:round/>
                <a:headEnd/>
                <a:tailEnd/>
              </a:ln>
            </p:spPr>
            <p:txBody>
              <a:bodyPr wrap="none" anchor="ctr"/>
              <a:lstStyle/>
              <a:p>
                <a:endParaRPr lang="zh-CN" altLang="en-US"/>
              </a:p>
            </p:txBody>
          </p:sp>
          <p:sp>
            <p:nvSpPr>
              <p:cNvPr id="4135" name="Line 158"/>
              <p:cNvSpPr>
                <a:spLocks noChangeShapeType="1"/>
              </p:cNvSpPr>
              <p:nvPr/>
            </p:nvSpPr>
            <p:spPr bwMode="auto">
              <a:xfrm flipV="1">
                <a:off x="1681" y="2834"/>
                <a:ext cx="108" cy="112"/>
              </a:xfrm>
              <a:prstGeom prst="line">
                <a:avLst/>
              </a:prstGeom>
              <a:noFill/>
              <a:ln w="9525">
                <a:solidFill>
                  <a:srgbClr val="FFFF00"/>
                </a:solidFill>
                <a:round/>
                <a:headEnd/>
                <a:tailEnd/>
              </a:ln>
            </p:spPr>
            <p:txBody>
              <a:bodyPr wrap="none" anchor="ctr"/>
              <a:lstStyle/>
              <a:p>
                <a:endParaRPr lang="zh-CN" altLang="en-US"/>
              </a:p>
            </p:txBody>
          </p:sp>
          <p:sp>
            <p:nvSpPr>
              <p:cNvPr id="4136" name="Line 159"/>
              <p:cNvSpPr>
                <a:spLocks noChangeShapeType="1"/>
              </p:cNvSpPr>
              <p:nvPr/>
            </p:nvSpPr>
            <p:spPr bwMode="auto">
              <a:xfrm flipV="1">
                <a:off x="1725" y="2947"/>
                <a:ext cx="53" cy="51"/>
              </a:xfrm>
              <a:prstGeom prst="line">
                <a:avLst/>
              </a:prstGeom>
              <a:noFill/>
              <a:ln w="9525">
                <a:solidFill>
                  <a:srgbClr val="FFFF00"/>
                </a:solidFill>
                <a:round/>
                <a:headEnd/>
                <a:tailEnd/>
              </a:ln>
            </p:spPr>
            <p:txBody>
              <a:bodyPr wrap="none" anchor="ctr"/>
              <a:lstStyle/>
              <a:p>
                <a:endParaRPr lang="zh-CN" altLang="en-US"/>
              </a:p>
            </p:txBody>
          </p:sp>
        </p:grpSp>
        <p:grpSp>
          <p:nvGrpSpPr>
            <p:cNvPr id="4105" name="Group 160"/>
            <p:cNvGrpSpPr>
              <a:grpSpLocks/>
            </p:cNvGrpSpPr>
            <p:nvPr/>
          </p:nvGrpSpPr>
          <p:grpSpPr bwMode="auto">
            <a:xfrm>
              <a:off x="1402" y="2752"/>
              <a:ext cx="552" cy="577"/>
              <a:chOff x="1402" y="2752"/>
              <a:chExt cx="552" cy="577"/>
            </a:xfrm>
          </p:grpSpPr>
          <p:grpSp>
            <p:nvGrpSpPr>
              <p:cNvPr id="4125" name="Group 161"/>
              <p:cNvGrpSpPr>
                <a:grpSpLocks/>
              </p:cNvGrpSpPr>
              <p:nvPr/>
            </p:nvGrpSpPr>
            <p:grpSpPr bwMode="auto">
              <a:xfrm>
                <a:off x="1402" y="3008"/>
                <a:ext cx="312" cy="321"/>
                <a:chOff x="1996" y="2413"/>
                <a:chExt cx="312" cy="321"/>
              </a:xfrm>
            </p:grpSpPr>
            <p:sp>
              <p:nvSpPr>
                <p:cNvPr id="4129" name="Line 162"/>
                <p:cNvSpPr>
                  <a:spLocks noChangeShapeType="1"/>
                </p:cNvSpPr>
                <p:nvPr/>
              </p:nvSpPr>
              <p:spPr bwMode="auto">
                <a:xfrm flipV="1">
                  <a:off x="2009" y="2413"/>
                  <a:ext cx="299" cy="299"/>
                </a:xfrm>
                <a:prstGeom prst="line">
                  <a:avLst/>
                </a:prstGeom>
                <a:noFill/>
                <a:ln w="28575">
                  <a:solidFill>
                    <a:schemeClr val="bg1"/>
                  </a:solidFill>
                  <a:round/>
                  <a:headEnd/>
                  <a:tailEnd type="triangle" w="sm" len="med"/>
                </a:ln>
              </p:spPr>
              <p:txBody>
                <a:bodyPr wrap="none" anchor="ctr"/>
                <a:lstStyle/>
                <a:p>
                  <a:endParaRPr lang="zh-CN" altLang="en-US"/>
                </a:p>
              </p:txBody>
            </p:sp>
            <p:sp>
              <p:nvSpPr>
                <p:cNvPr id="4130" name="Oval 163"/>
                <p:cNvSpPr>
                  <a:spLocks noChangeArrowheads="1"/>
                </p:cNvSpPr>
                <p:nvPr/>
              </p:nvSpPr>
              <p:spPr bwMode="auto">
                <a:xfrm>
                  <a:off x="1996" y="2678"/>
                  <a:ext cx="57" cy="56"/>
                </a:xfrm>
                <a:prstGeom prst="ellipse">
                  <a:avLst/>
                </a:prstGeom>
                <a:solidFill>
                  <a:srgbClr val="00FF00"/>
                </a:solidFill>
                <a:ln w="28575">
                  <a:solidFill>
                    <a:srgbClr val="FFFF00"/>
                  </a:solidFill>
                  <a:round/>
                  <a:headEnd/>
                  <a:tailEnd/>
                </a:ln>
              </p:spPr>
              <p:txBody>
                <a:bodyPr wrap="none" anchor="ctr"/>
                <a:lstStyle/>
                <a:p>
                  <a:endParaRPr lang="zh-CN" altLang="en-US"/>
                </a:p>
              </p:txBody>
            </p:sp>
          </p:grpSp>
          <p:grpSp>
            <p:nvGrpSpPr>
              <p:cNvPr id="4126" name="Group 164"/>
              <p:cNvGrpSpPr>
                <a:grpSpLocks/>
              </p:cNvGrpSpPr>
              <p:nvPr/>
            </p:nvGrpSpPr>
            <p:grpSpPr bwMode="auto">
              <a:xfrm>
                <a:off x="1640" y="2752"/>
                <a:ext cx="314" cy="327"/>
                <a:chOff x="1490" y="2373"/>
                <a:chExt cx="314" cy="327"/>
              </a:xfrm>
            </p:grpSpPr>
            <p:sp>
              <p:nvSpPr>
                <p:cNvPr id="4127" name="Text Box 165"/>
                <p:cNvSpPr txBox="1">
                  <a:spLocks noChangeArrowheads="1"/>
                </p:cNvSpPr>
                <p:nvPr/>
              </p:nvSpPr>
              <p:spPr bwMode="auto">
                <a:xfrm>
                  <a:off x="1490" y="2373"/>
                  <a:ext cx="314" cy="327"/>
                </a:xfrm>
                <a:prstGeom prst="rect">
                  <a:avLst/>
                </a:prstGeom>
                <a:noFill/>
                <a:ln w="9525">
                  <a:noFill/>
                  <a:miter lim="800000"/>
                  <a:headEnd/>
                  <a:tailEnd/>
                </a:ln>
              </p:spPr>
              <p:txBody>
                <a:bodyPr anchor="ctr">
                  <a:spAutoFit/>
                </a:bodyPr>
                <a:lstStyle/>
                <a:p>
                  <a:r>
                    <a:rPr lang="en-US" altLang="zh-CN" sz="2800" b="1">
                      <a:solidFill>
                        <a:schemeClr val="bg1"/>
                      </a:solidFill>
                      <a:sym typeface="Symbol" pitchFamily="18" charset="2"/>
                    </a:rPr>
                    <a:t></a:t>
                  </a:r>
                  <a:r>
                    <a:rPr lang="en-US" altLang="zh-CN" sz="2800" b="1" baseline="-25000">
                      <a:solidFill>
                        <a:schemeClr val="bg1"/>
                      </a:solidFill>
                      <a:sym typeface="Symbol" pitchFamily="18" charset="2"/>
                    </a:rPr>
                    <a:t>i</a:t>
                  </a:r>
                  <a:endParaRPr lang="en-US" altLang="zh-CN" sz="2800" b="1">
                    <a:solidFill>
                      <a:schemeClr val="bg1"/>
                    </a:solidFill>
                  </a:endParaRPr>
                </a:p>
              </p:txBody>
            </p:sp>
            <p:sp>
              <p:nvSpPr>
                <p:cNvPr id="4128" name="Line 166"/>
                <p:cNvSpPr>
                  <a:spLocks noChangeShapeType="1"/>
                </p:cNvSpPr>
                <p:nvPr/>
              </p:nvSpPr>
              <p:spPr bwMode="auto">
                <a:xfrm>
                  <a:off x="1568" y="2470"/>
                  <a:ext cx="174" cy="0"/>
                </a:xfrm>
                <a:prstGeom prst="line">
                  <a:avLst/>
                </a:prstGeom>
                <a:noFill/>
                <a:ln w="19050">
                  <a:solidFill>
                    <a:schemeClr val="bg1"/>
                  </a:solidFill>
                  <a:round/>
                  <a:headEnd/>
                  <a:tailEnd type="triangle" w="sm" len="med"/>
                </a:ln>
              </p:spPr>
              <p:txBody>
                <a:bodyPr wrap="none" anchor="ctr"/>
                <a:lstStyle/>
                <a:p>
                  <a:endParaRPr lang="zh-CN" altLang="en-US"/>
                </a:p>
              </p:txBody>
            </p:sp>
          </p:grpSp>
        </p:grpSp>
        <p:grpSp>
          <p:nvGrpSpPr>
            <p:cNvPr id="4106" name="Group 167"/>
            <p:cNvGrpSpPr>
              <a:grpSpLocks/>
            </p:cNvGrpSpPr>
            <p:nvPr/>
          </p:nvGrpSpPr>
          <p:grpSpPr bwMode="auto">
            <a:xfrm>
              <a:off x="1871" y="3854"/>
              <a:ext cx="531" cy="327"/>
              <a:chOff x="1943" y="3862"/>
              <a:chExt cx="531" cy="327"/>
            </a:xfrm>
          </p:grpSpPr>
          <p:sp>
            <p:nvSpPr>
              <p:cNvPr id="4123" name="Line 168"/>
              <p:cNvSpPr>
                <a:spLocks noChangeShapeType="1"/>
              </p:cNvSpPr>
              <p:nvPr/>
            </p:nvSpPr>
            <p:spPr bwMode="auto">
              <a:xfrm>
                <a:off x="1943" y="4176"/>
                <a:ext cx="370"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4124" name="Text Box 169"/>
              <p:cNvSpPr txBox="1">
                <a:spLocks noChangeArrowheads="1"/>
              </p:cNvSpPr>
              <p:nvPr/>
            </p:nvSpPr>
            <p:spPr bwMode="auto">
              <a:xfrm>
                <a:off x="2197" y="3862"/>
                <a:ext cx="277" cy="327"/>
              </a:xfrm>
              <a:prstGeom prst="rect">
                <a:avLst/>
              </a:prstGeom>
              <a:noFill/>
              <a:ln w="9525">
                <a:noFill/>
                <a:miter lim="800000"/>
                <a:headEnd/>
                <a:tailEnd/>
              </a:ln>
            </p:spPr>
            <p:txBody>
              <a:bodyPr anchor="ctr">
                <a:spAutoFit/>
              </a:bodyPr>
              <a:lstStyle/>
              <a:p>
                <a:pPr algn="ctr"/>
                <a:r>
                  <a:rPr lang="en-US" altLang="zh-CN" sz="2800" b="1">
                    <a:solidFill>
                      <a:schemeClr val="bg1"/>
                    </a:solidFill>
                  </a:rPr>
                  <a:t>x</a:t>
                </a:r>
              </a:p>
            </p:txBody>
          </p:sp>
        </p:grpSp>
        <p:sp>
          <p:nvSpPr>
            <p:cNvPr id="4107" name="Text Box 170"/>
            <p:cNvSpPr txBox="1">
              <a:spLocks noChangeArrowheads="1"/>
            </p:cNvSpPr>
            <p:nvPr/>
          </p:nvSpPr>
          <p:spPr bwMode="auto">
            <a:xfrm>
              <a:off x="1995" y="2640"/>
              <a:ext cx="479" cy="327"/>
            </a:xfrm>
            <a:prstGeom prst="rect">
              <a:avLst/>
            </a:prstGeom>
            <a:noFill/>
            <a:ln w="9525">
              <a:noFill/>
              <a:miter lim="800000"/>
              <a:headEnd/>
              <a:tailEnd/>
            </a:ln>
          </p:spPr>
          <p:txBody>
            <a:bodyPr anchor="ctr">
              <a:spAutoFit/>
            </a:bodyPr>
            <a:lstStyle/>
            <a:p>
              <a:pPr algn="ctr"/>
              <a:r>
                <a:rPr lang="en-US" altLang="zh-CN" sz="2800" b="1">
                  <a:solidFill>
                    <a:schemeClr val="bg1"/>
                  </a:solidFill>
                </a:rPr>
                <a:t>dA</a:t>
              </a:r>
            </a:p>
          </p:txBody>
        </p:sp>
        <p:grpSp>
          <p:nvGrpSpPr>
            <p:cNvPr id="4108" name="Group 171"/>
            <p:cNvGrpSpPr>
              <a:grpSpLocks/>
            </p:cNvGrpSpPr>
            <p:nvPr/>
          </p:nvGrpSpPr>
          <p:grpSpPr bwMode="auto">
            <a:xfrm>
              <a:off x="201" y="2255"/>
              <a:ext cx="1846" cy="1914"/>
              <a:chOff x="209" y="2207"/>
              <a:chExt cx="1846" cy="1914"/>
            </a:xfrm>
          </p:grpSpPr>
          <p:grpSp>
            <p:nvGrpSpPr>
              <p:cNvPr id="4115" name="Group 172"/>
              <p:cNvGrpSpPr>
                <a:grpSpLocks/>
              </p:cNvGrpSpPr>
              <p:nvPr/>
            </p:nvGrpSpPr>
            <p:grpSpPr bwMode="auto">
              <a:xfrm>
                <a:off x="209" y="2207"/>
                <a:ext cx="1846" cy="1914"/>
                <a:chOff x="453" y="2230"/>
                <a:chExt cx="1315" cy="1233"/>
              </a:xfrm>
            </p:grpSpPr>
            <p:sp>
              <p:nvSpPr>
                <p:cNvPr id="4121" name="Rectangle 173"/>
                <p:cNvSpPr>
                  <a:spLocks noChangeArrowheads="1"/>
                </p:cNvSpPr>
                <p:nvPr/>
              </p:nvSpPr>
              <p:spPr bwMode="auto">
                <a:xfrm>
                  <a:off x="508" y="2284"/>
                  <a:ext cx="1199" cy="1119"/>
                </a:xfrm>
                <a:prstGeom prst="rect">
                  <a:avLst/>
                </a:prstGeom>
                <a:noFill/>
                <a:ln w="28575">
                  <a:solidFill>
                    <a:schemeClr val="bg1"/>
                  </a:solidFill>
                  <a:miter lim="800000"/>
                  <a:headEnd/>
                  <a:tailEnd/>
                </a:ln>
              </p:spPr>
              <p:txBody>
                <a:bodyPr wrap="none" anchor="ctr"/>
                <a:lstStyle/>
                <a:p>
                  <a:endParaRPr lang="zh-CN" altLang="en-US"/>
                </a:p>
              </p:txBody>
            </p:sp>
            <p:sp>
              <p:nvSpPr>
                <p:cNvPr id="4122" name="Rectangle 174"/>
                <p:cNvSpPr>
                  <a:spLocks noChangeArrowheads="1"/>
                </p:cNvSpPr>
                <p:nvPr/>
              </p:nvSpPr>
              <p:spPr bwMode="auto">
                <a:xfrm>
                  <a:off x="453" y="2230"/>
                  <a:ext cx="1315" cy="1233"/>
                </a:xfrm>
                <a:prstGeom prst="rect">
                  <a:avLst/>
                </a:prstGeom>
                <a:noFill/>
                <a:ln w="28575">
                  <a:solidFill>
                    <a:schemeClr val="bg1"/>
                  </a:solidFill>
                  <a:miter lim="800000"/>
                  <a:headEnd/>
                  <a:tailEnd/>
                </a:ln>
              </p:spPr>
              <p:txBody>
                <a:bodyPr wrap="none" anchor="ctr"/>
                <a:lstStyle/>
                <a:p>
                  <a:endParaRPr lang="zh-CN" altLang="en-US"/>
                </a:p>
              </p:txBody>
            </p:sp>
          </p:grpSp>
          <p:sp>
            <p:nvSpPr>
              <p:cNvPr id="4116" name="Text Box 175"/>
              <p:cNvSpPr txBox="1">
                <a:spLocks noChangeArrowheads="1"/>
              </p:cNvSpPr>
              <p:nvPr/>
            </p:nvSpPr>
            <p:spPr bwMode="auto">
              <a:xfrm>
                <a:off x="700" y="2490"/>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sp>
            <p:nvSpPr>
              <p:cNvPr id="4117" name="Text Box 176"/>
              <p:cNvSpPr txBox="1">
                <a:spLocks noChangeArrowheads="1"/>
              </p:cNvSpPr>
              <p:nvPr/>
            </p:nvSpPr>
            <p:spPr bwMode="auto">
              <a:xfrm>
                <a:off x="1239" y="2503"/>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sp>
            <p:nvSpPr>
              <p:cNvPr id="4118" name="Text Box 177"/>
              <p:cNvSpPr txBox="1">
                <a:spLocks noChangeArrowheads="1"/>
              </p:cNvSpPr>
              <p:nvPr/>
            </p:nvSpPr>
            <p:spPr bwMode="auto">
              <a:xfrm>
                <a:off x="723" y="3107"/>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sp>
            <p:nvSpPr>
              <p:cNvPr id="4119" name="Text Box 178"/>
              <p:cNvSpPr txBox="1">
                <a:spLocks noChangeArrowheads="1"/>
              </p:cNvSpPr>
              <p:nvPr/>
            </p:nvSpPr>
            <p:spPr bwMode="auto">
              <a:xfrm>
                <a:off x="1189" y="2799"/>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sp>
            <p:nvSpPr>
              <p:cNvPr id="4120" name="Text Box 179"/>
              <p:cNvSpPr txBox="1">
                <a:spLocks noChangeArrowheads="1"/>
              </p:cNvSpPr>
              <p:nvPr/>
            </p:nvSpPr>
            <p:spPr bwMode="auto">
              <a:xfrm>
                <a:off x="835" y="3507"/>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grpSp>
        <p:grpSp>
          <p:nvGrpSpPr>
            <p:cNvPr id="4109" name="Group 180"/>
            <p:cNvGrpSpPr>
              <a:grpSpLocks/>
            </p:cNvGrpSpPr>
            <p:nvPr/>
          </p:nvGrpSpPr>
          <p:grpSpPr bwMode="auto">
            <a:xfrm>
              <a:off x="1128" y="3594"/>
              <a:ext cx="977" cy="327"/>
              <a:chOff x="1231" y="3418"/>
              <a:chExt cx="977" cy="327"/>
            </a:xfrm>
          </p:grpSpPr>
          <p:sp>
            <p:nvSpPr>
              <p:cNvPr id="4110" name="Text Box 181"/>
              <p:cNvSpPr txBox="1">
                <a:spLocks noChangeArrowheads="1"/>
              </p:cNvSpPr>
              <p:nvPr/>
            </p:nvSpPr>
            <p:spPr bwMode="auto">
              <a:xfrm>
                <a:off x="1513" y="3448"/>
                <a:ext cx="695" cy="250"/>
              </a:xfrm>
              <a:prstGeom prst="rect">
                <a:avLst/>
              </a:prstGeom>
              <a:noFill/>
              <a:ln w="9525">
                <a:noFill/>
                <a:miter lim="800000"/>
                <a:headEnd/>
                <a:tailEnd/>
              </a:ln>
            </p:spPr>
            <p:txBody>
              <a:bodyPr anchor="ctr">
                <a:spAutoFit/>
              </a:bodyPr>
              <a:lstStyle/>
              <a:p>
                <a:r>
                  <a:rPr lang="en-US" altLang="zh-CN" sz="2000" b="1">
                    <a:solidFill>
                      <a:schemeClr val="bg1"/>
                    </a:solidFill>
                    <a:sym typeface="Symbol" pitchFamily="18" charset="2"/>
                  </a:rPr>
                  <a:t></a:t>
                </a:r>
                <a:r>
                  <a:rPr lang="en-US" altLang="zh-CN" sz="2000" b="1" baseline="-25000">
                    <a:solidFill>
                      <a:schemeClr val="bg1"/>
                    </a:solidFill>
                    <a:sym typeface="Symbol" pitchFamily="18" charset="2"/>
                  </a:rPr>
                  <a:t>ix</a:t>
                </a:r>
                <a:r>
                  <a:rPr lang="en-US" altLang="zh-CN" sz="2000" b="1">
                    <a:solidFill>
                      <a:schemeClr val="bg1"/>
                    </a:solidFill>
                    <a:sym typeface="Symbol" pitchFamily="18" charset="2"/>
                  </a:rPr>
                  <a:t>dt</a:t>
                </a:r>
                <a:endParaRPr lang="en-US" altLang="zh-CN" sz="2000" b="1" baseline="-25000">
                  <a:solidFill>
                    <a:schemeClr val="bg1"/>
                  </a:solidFill>
                  <a:sym typeface="Symbol" pitchFamily="18" charset="2"/>
                </a:endParaRPr>
              </a:p>
            </p:txBody>
          </p:sp>
          <p:sp>
            <p:nvSpPr>
              <p:cNvPr id="4111" name="Line 182"/>
              <p:cNvSpPr>
                <a:spLocks noChangeShapeType="1"/>
              </p:cNvSpPr>
              <p:nvPr/>
            </p:nvSpPr>
            <p:spPr bwMode="auto">
              <a:xfrm>
                <a:off x="1402" y="3521"/>
                <a:ext cx="0" cy="161"/>
              </a:xfrm>
              <a:prstGeom prst="line">
                <a:avLst/>
              </a:prstGeom>
              <a:noFill/>
              <a:ln w="19050">
                <a:solidFill>
                  <a:schemeClr val="bg1"/>
                </a:solidFill>
                <a:round/>
                <a:headEnd/>
                <a:tailEnd/>
              </a:ln>
            </p:spPr>
            <p:txBody>
              <a:bodyPr wrap="none" anchor="ctr"/>
              <a:lstStyle/>
              <a:p>
                <a:endParaRPr lang="zh-CN" altLang="en-US"/>
              </a:p>
            </p:txBody>
          </p:sp>
          <p:sp>
            <p:nvSpPr>
              <p:cNvPr id="4112" name="Line 183"/>
              <p:cNvSpPr>
                <a:spLocks noChangeShapeType="1"/>
              </p:cNvSpPr>
              <p:nvPr/>
            </p:nvSpPr>
            <p:spPr bwMode="auto">
              <a:xfrm>
                <a:off x="1894" y="3605"/>
                <a:ext cx="155" cy="0"/>
              </a:xfrm>
              <a:prstGeom prst="line">
                <a:avLst/>
              </a:prstGeom>
              <a:noFill/>
              <a:ln w="19050">
                <a:solidFill>
                  <a:schemeClr val="bg1"/>
                </a:solidFill>
                <a:round/>
                <a:headEnd/>
                <a:tailEnd type="triangle" w="med" len="med"/>
              </a:ln>
            </p:spPr>
            <p:txBody>
              <a:bodyPr wrap="none" anchor="ctr"/>
              <a:lstStyle/>
              <a:p>
                <a:endParaRPr lang="zh-CN" altLang="en-US"/>
              </a:p>
            </p:txBody>
          </p:sp>
          <p:sp>
            <p:nvSpPr>
              <p:cNvPr id="4113" name="Line 184"/>
              <p:cNvSpPr>
                <a:spLocks noChangeShapeType="1"/>
              </p:cNvSpPr>
              <p:nvPr/>
            </p:nvSpPr>
            <p:spPr bwMode="auto">
              <a:xfrm flipH="1" flipV="1">
                <a:off x="1402" y="3602"/>
                <a:ext cx="176" cy="1"/>
              </a:xfrm>
              <a:prstGeom prst="line">
                <a:avLst/>
              </a:prstGeom>
              <a:noFill/>
              <a:ln w="19050">
                <a:solidFill>
                  <a:schemeClr val="bg1"/>
                </a:solidFill>
                <a:round/>
                <a:headEnd/>
                <a:tailEnd type="triangle" w="med" len="med"/>
              </a:ln>
            </p:spPr>
            <p:txBody>
              <a:bodyPr wrap="none" anchor="ctr"/>
              <a:lstStyle/>
              <a:p>
                <a:endParaRPr lang="zh-CN" altLang="en-US"/>
              </a:p>
            </p:txBody>
          </p:sp>
          <p:sp>
            <p:nvSpPr>
              <p:cNvPr id="4114" name="Text Box 185"/>
              <p:cNvSpPr txBox="1">
                <a:spLocks noChangeArrowheads="1"/>
              </p:cNvSpPr>
              <p:nvPr/>
            </p:nvSpPr>
            <p:spPr bwMode="auto">
              <a:xfrm>
                <a:off x="1231" y="3418"/>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gr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6300">
                                            <p:txEl>
                                              <p:pRg st="0" end="0"/>
                                            </p:txEl>
                                          </p:spTgt>
                                        </p:tgtEl>
                                        <p:attrNameLst>
                                          <p:attrName>style.visibility</p:attrName>
                                        </p:attrNameLst>
                                      </p:cBhvr>
                                      <p:to>
                                        <p:strVal val="visible"/>
                                      </p:to>
                                    </p:set>
                                    <p:animEffect transition="in" filter="blinds(horizontal)">
                                      <p:cBhvr>
                                        <p:cTn id="12" dur="500"/>
                                        <p:tgtEl>
                                          <p:spTgt spid="77630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6300">
                                            <p:txEl>
                                              <p:pRg st="1" end="1"/>
                                            </p:txEl>
                                          </p:spTgt>
                                        </p:tgtEl>
                                        <p:attrNameLst>
                                          <p:attrName>style.visibility</p:attrName>
                                        </p:attrNameLst>
                                      </p:cBhvr>
                                      <p:to>
                                        <p:strVal val="visible"/>
                                      </p:to>
                                    </p:set>
                                    <p:animEffect transition="in" filter="blinds(horizontal)">
                                      <p:cBhvr>
                                        <p:cTn id="17" dur="500"/>
                                        <p:tgtEl>
                                          <p:spTgt spid="77630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6300">
                                            <p:txEl>
                                              <p:pRg st="2" end="2"/>
                                            </p:txEl>
                                          </p:spTgt>
                                        </p:tgtEl>
                                        <p:attrNameLst>
                                          <p:attrName>style.visibility</p:attrName>
                                        </p:attrNameLst>
                                      </p:cBhvr>
                                      <p:to>
                                        <p:strVal val="visible"/>
                                      </p:to>
                                    </p:set>
                                    <p:animEffect transition="in" filter="blinds(horizontal)">
                                      <p:cBhvr>
                                        <p:cTn id="22" dur="500"/>
                                        <p:tgtEl>
                                          <p:spTgt spid="77630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6339">
                                            <p:txEl>
                                              <p:pRg st="0" end="0"/>
                                            </p:txEl>
                                          </p:spTgt>
                                        </p:tgtEl>
                                        <p:attrNameLst>
                                          <p:attrName>style.visibility</p:attrName>
                                        </p:attrNameLst>
                                      </p:cBhvr>
                                      <p:to>
                                        <p:strVal val="visible"/>
                                      </p:to>
                                    </p:set>
                                    <p:animEffect transition="in" filter="blinds(horizontal)">
                                      <p:cBhvr>
                                        <p:cTn id="27" dur="500"/>
                                        <p:tgtEl>
                                          <p:spTgt spid="77633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6339">
                                            <p:txEl>
                                              <p:pRg st="1" end="1"/>
                                            </p:txEl>
                                          </p:spTgt>
                                        </p:tgtEl>
                                        <p:attrNameLst>
                                          <p:attrName>style.visibility</p:attrName>
                                        </p:attrNameLst>
                                      </p:cBhvr>
                                      <p:to>
                                        <p:strVal val="visible"/>
                                      </p:to>
                                    </p:set>
                                    <p:animEffect transition="in" filter="blinds(horizontal)">
                                      <p:cBhvr>
                                        <p:cTn id="32" dur="500"/>
                                        <p:tgtEl>
                                          <p:spTgt spid="77633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6340"/>
                                        </p:tgtEl>
                                        <p:attrNameLst>
                                          <p:attrName>style.visibility</p:attrName>
                                        </p:attrNameLst>
                                      </p:cBhvr>
                                      <p:to>
                                        <p:strVal val="visible"/>
                                      </p:to>
                                    </p:set>
                                    <p:animEffect transition="in" filter="blinds(horizontal)">
                                      <p:cBhvr>
                                        <p:cTn id="37" dur="500"/>
                                        <p:tgtEl>
                                          <p:spTgt spid="77634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76342"/>
                                        </p:tgtEl>
                                        <p:attrNameLst>
                                          <p:attrName>style.visibility</p:attrName>
                                        </p:attrNameLst>
                                      </p:cBhvr>
                                      <p:to>
                                        <p:strVal val="visible"/>
                                      </p:to>
                                    </p:set>
                                    <p:animEffect transition="in" filter="blinds(horizontal)">
                                      <p:cBhvr>
                                        <p:cTn id="42" dur="500"/>
                                        <p:tgtEl>
                                          <p:spTgt spid="776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300" grpId="0" build="p" autoUpdateAnimBg="0"/>
      <p:bldP spid="776339" grpId="0" build="p" autoUpdateAnimBg="0"/>
      <p:bldP spid="77634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 name="灯片编号占位符 3"/>
          <p:cNvSpPr>
            <a:spLocks noGrp="1"/>
          </p:cNvSpPr>
          <p:nvPr>
            <p:ph type="sldNum" sz="quarter" idx="12"/>
          </p:nvPr>
        </p:nvSpPr>
        <p:spPr>
          <a:noFill/>
        </p:spPr>
        <p:txBody>
          <a:bodyPr/>
          <a:lstStyle/>
          <a:p>
            <a:fld id="{4CED3218-788D-43CC-BFBA-A07A48C0763F}" type="slidenum">
              <a:rPr lang="en-US" altLang="zh-CN"/>
              <a:pPr/>
              <a:t>18</a:t>
            </a:fld>
            <a:endParaRPr lang="en-US" altLang="zh-CN"/>
          </a:p>
        </p:txBody>
      </p:sp>
      <p:sp>
        <p:nvSpPr>
          <p:cNvPr id="777260" name="Text Box 44"/>
          <p:cNvSpPr txBox="1">
            <a:spLocks noChangeArrowheads="1"/>
          </p:cNvSpPr>
          <p:nvPr/>
        </p:nvSpPr>
        <p:spPr bwMode="auto">
          <a:xfrm>
            <a:off x="406400" y="273050"/>
            <a:ext cx="8543925" cy="519113"/>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压强：单位时间内给予器壁</a:t>
            </a:r>
            <a:r>
              <a:rPr lang="en-US" altLang="zh-CN" sz="2800" b="1">
                <a:solidFill>
                  <a:schemeClr val="bg1"/>
                </a:solidFill>
              </a:rPr>
              <a:t>A</a:t>
            </a:r>
            <a:r>
              <a:rPr lang="zh-CN" altLang="en-US" sz="2800" b="1" i="0">
                <a:solidFill>
                  <a:schemeClr val="bg1"/>
                </a:solidFill>
                <a:sym typeface="Symbol" pitchFamily="18" charset="2"/>
              </a:rPr>
              <a:t>单位面积上的总</a:t>
            </a:r>
            <a:r>
              <a:rPr lang="zh-CN" altLang="en-US" sz="2800" b="1" i="0">
                <a:solidFill>
                  <a:schemeClr val="bg1"/>
                </a:solidFill>
              </a:rPr>
              <a:t>冲量：</a:t>
            </a:r>
            <a:endParaRPr lang="zh-CN" altLang="en-US" sz="2800" b="1" i="0">
              <a:solidFill>
                <a:srgbClr val="00FF00"/>
              </a:solidFill>
            </a:endParaRPr>
          </a:p>
        </p:txBody>
      </p:sp>
      <p:graphicFrame>
        <p:nvGraphicFramePr>
          <p:cNvPr id="777261" name="Object 45"/>
          <p:cNvGraphicFramePr>
            <a:graphicFrameLocks noChangeAspect="1"/>
          </p:cNvGraphicFramePr>
          <p:nvPr/>
        </p:nvGraphicFramePr>
        <p:xfrm>
          <a:off x="873125" y="1022350"/>
          <a:ext cx="1831975" cy="1233488"/>
        </p:xfrm>
        <a:graphic>
          <a:graphicData uri="http://schemas.openxmlformats.org/presentationml/2006/ole">
            <mc:AlternateContent xmlns:mc="http://schemas.openxmlformats.org/markup-compatibility/2006">
              <mc:Choice xmlns:v="urn:schemas-microsoft-com:vml" Requires="v">
                <p:oleObj spid="_x0000_s5170" name="Equation" r:id="rId3" imgW="609480" imgH="393480" progId="Equation.3">
                  <p:embed/>
                </p:oleObj>
              </mc:Choice>
              <mc:Fallback>
                <p:oleObj name="Equation" r:id="rId3" imgW="609480" imgH="393480" progId="Equation.3">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1022350"/>
                        <a:ext cx="1831975" cy="123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7267" name="Object 51"/>
          <p:cNvGraphicFramePr>
            <a:graphicFrameLocks noChangeAspect="1"/>
          </p:cNvGraphicFramePr>
          <p:nvPr/>
        </p:nvGraphicFramePr>
        <p:xfrm>
          <a:off x="2886075" y="1106488"/>
          <a:ext cx="2747963" cy="1195387"/>
        </p:xfrm>
        <a:graphic>
          <a:graphicData uri="http://schemas.openxmlformats.org/presentationml/2006/ole">
            <mc:AlternateContent xmlns:mc="http://schemas.openxmlformats.org/markup-compatibility/2006">
              <mc:Choice xmlns:v="urn:schemas-microsoft-com:vml" Requires="v">
                <p:oleObj spid="_x0000_s5171" name="Equation" r:id="rId5" imgW="914400" imgH="380880" progId="Equation.3">
                  <p:embed/>
                </p:oleObj>
              </mc:Choice>
              <mc:Fallback>
                <p:oleObj name="Equation" r:id="rId5" imgW="914400" imgH="380880" progId="Equation.3">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6075" y="1106488"/>
                        <a:ext cx="2747963" cy="1195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7269" name="Object 53"/>
          <p:cNvGraphicFramePr>
            <a:graphicFrameLocks noChangeAspect="1"/>
          </p:cNvGraphicFramePr>
          <p:nvPr/>
        </p:nvGraphicFramePr>
        <p:xfrm>
          <a:off x="5683250" y="1011238"/>
          <a:ext cx="2862263" cy="1314450"/>
        </p:xfrm>
        <a:graphic>
          <a:graphicData uri="http://schemas.openxmlformats.org/presentationml/2006/ole">
            <mc:AlternateContent xmlns:mc="http://schemas.openxmlformats.org/markup-compatibility/2006">
              <mc:Choice xmlns:v="urn:schemas-microsoft-com:vml" Requires="v">
                <p:oleObj spid="_x0000_s5172" name="Equation" r:id="rId7" imgW="952200" imgH="419040" progId="Equation.3">
                  <p:embed/>
                </p:oleObj>
              </mc:Choice>
              <mc:Fallback>
                <p:oleObj name="Equation" r:id="rId7" imgW="952200" imgH="419040" progId="Equation.3">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3250" y="1011238"/>
                        <a:ext cx="2862263" cy="131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7270" name="Object 54"/>
          <p:cNvGraphicFramePr>
            <a:graphicFrameLocks noChangeAspect="1"/>
          </p:cNvGraphicFramePr>
          <p:nvPr/>
        </p:nvGraphicFramePr>
        <p:xfrm>
          <a:off x="3990975" y="2592388"/>
          <a:ext cx="2289175" cy="1116012"/>
        </p:xfrm>
        <a:graphic>
          <a:graphicData uri="http://schemas.openxmlformats.org/presentationml/2006/ole">
            <mc:AlternateContent xmlns:mc="http://schemas.openxmlformats.org/markup-compatibility/2006">
              <mc:Choice xmlns:v="urn:schemas-microsoft-com:vml" Requires="v">
                <p:oleObj spid="_x0000_s5173" name="Equation" r:id="rId9" imgW="761760" imgH="355320" progId="Equation.3">
                  <p:embed/>
                </p:oleObj>
              </mc:Choice>
              <mc:Fallback>
                <p:oleObj name="Equation" r:id="rId9" imgW="761760" imgH="355320" progId="Equation.3">
                  <p:embed/>
                  <p:pic>
                    <p:nvPicPr>
                      <p:cNvPr id="0" name="Object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0975" y="2592388"/>
                        <a:ext cx="2289175"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5"/>
          <p:cNvGrpSpPr>
            <a:grpSpLocks/>
          </p:cNvGrpSpPr>
          <p:nvPr/>
        </p:nvGrpSpPr>
        <p:grpSpPr bwMode="auto">
          <a:xfrm>
            <a:off x="331788" y="3319463"/>
            <a:ext cx="3608387" cy="3057525"/>
            <a:chOff x="201" y="2255"/>
            <a:chExt cx="2273" cy="1926"/>
          </a:xfrm>
        </p:grpSpPr>
        <p:grpSp>
          <p:nvGrpSpPr>
            <p:cNvPr id="5139" name="Group 56"/>
            <p:cNvGrpSpPr>
              <a:grpSpLocks/>
            </p:cNvGrpSpPr>
            <p:nvPr/>
          </p:nvGrpSpPr>
          <p:grpSpPr bwMode="auto">
            <a:xfrm>
              <a:off x="1211" y="2639"/>
              <a:ext cx="726" cy="1038"/>
              <a:chOff x="1653" y="2044"/>
              <a:chExt cx="726" cy="1038"/>
            </a:xfrm>
          </p:grpSpPr>
          <p:sp>
            <p:nvSpPr>
              <p:cNvPr id="5166" name="Line 57"/>
              <p:cNvSpPr>
                <a:spLocks noChangeShapeType="1"/>
              </p:cNvSpPr>
              <p:nvPr/>
            </p:nvSpPr>
            <p:spPr bwMode="auto">
              <a:xfrm flipV="1">
                <a:off x="1691" y="2044"/>
                <a:ext cx="688" cy="681"/>
              </a:xfrm>
              <a:prstGeom prst="line">
                <a:avLst/>
              </a:prstGeom>
              <a:noFill/>
              <a:ln w="28575">
                <a:solidFill>
                  <a:srgbClr val="FFFF00"/>
                </a:solidFill>
                <a:round/>
                <a:headEnd/>
                <a:tailEnd/>
              </a:ln>
            </p:spPr>
            <p:txBody>
              <a:bodyPr wrap="none" anchor="ctr"/>
              <a:lstStyle/>
              <a:p>
                <a:endParaRPr lang="zh-CN" altLang="en-US"/>
              </a:p>
            </p:txBody>
          </p:sp>
          <p:sp>
            <p:nvSpPr>
              <p:cNvPr id="5167" name="Line 58"/>
              <p:cNvSpPr>
                <a:spLocks noChangeShapeType="1"/>
              </p:cNvSpPr>
              <p:nvPr/>
            </p:nvSpPr>
            <p:spPr bwMode="auto">
              <a:xfrm flipV="1">
                <a:off x="1772" y="2478"/>
                <a:ext cx="597" cy="596"/>
              </a:xfrm>
              <a:prstGeom prst="line">
                <a:avLst/>
              </a:prstGeom>
              <a:noFill/>
              <a:ln w="28575">
                <a:solidFill>
                  <a:srgbClr val="FFFF00"/>
                </a:solidFill>
                <a:round/>
                <a:headEnd/>
                <a:tailEnd/>
              </a:ln>
            </p:spPr>
            <p:txBody>
              <a:bodyPr wrap="none" anchor="ctr"/>
              <a:lstStyle/>
              <a:p>
                <a:endParaRPr lang="zh-CN" altLang="en-US"/>
              </a:p>
            </p:txBody>
          </p:sp>
          <p:sp>
            <p:nvSpPr>
              <p:cNvPr id="5168" name="Oval 59"/>
              <p:cNvSpPr>
                <a:spLocks noChangeArrowheads="1"/>
              </p:cNvSpPr>
              <p:nvPr/>
            </p:nvSpPr>
            <p:spPr bwMode="auto">
              <a:xfrm rot="-59198">
                <a:off x="1653" y="2700"/>
                <a:ext cx="169" cy="382"/>
              </a:xfrm>
              <a:prstGeom prst="ellipse">
                <a:avLst/>
              </a:prstGeom>
              <a:noFill/>
              <a:ln w="28575">
                <a:solidFill>
                  <a:srgbClr val="FFFF00"/>
                </a:solidFill>
                <a:round/>
                <a:headEnd/>
                <a:tailEnd/>
              </a:ln>
            </p:spPr>
            <p:txBody>
              <a:bodyPr wrap="none" anchor="ctr"/>
              <a:lstStyle/>
              <a:p>
                <a:endParaRPr lang="zh-CN" altLang="en-US"/>
              </a:p>
            </p:txBody>
          </p:sp>
          <p:sp>
            <p:nvSpPr>
              <p:cNvPr id="5169" name="Line 60"/>
              <p:cNvSpPr>
                <a:spLocks noChangeShapeType="1"/>
              </p:cNvSpPr>
              <p:nvPr/>
            </p:nvSpPr>
            <p:spPr bwMode="auto">
              <a:xfrm flipV="1">
                <a:off x="1685" y="2754"/>
                <a:ext cx="94" cy="95"/>
              </a:xfrm>
              <a:prstGeom prst="line">
                <a:avLst/>
              </a:prstGeom>
              <a:noFill/>
              <a:ln w="9525">
                <a:solidFill>
                  <a:srgbClr val="FFFF00"/>
                </a:solidFill>
                <a:round/>
                <a:headEnd/>
                <a:tailEnd/>
              </a:ln>
            </p:spPr>
            <p:txBody>
              <a:bodyPr wrap="none" anchor="ctr"/>
              <a:lstStyle/>
              <a:p>
                <a:endParaRPr lang="zh-CN" altLang="en-US"/>
              </a:p>
            </p:txBody>
          </p:sp>
          <p:sp>
            <p:nvSpPr>
              <p:cNvPr id="5170" name="Line 61"/>
              <p:cNvSpPr>
                <a:spLocks noChangeShapeType="1"/>
              </p:cNvSpPr>
              <p:nvPr/>
            </p:nvSpPr>
            <p:spPr bwMode="auto">
              <a:xfrm flipV="1">
                <a:off x="1681" y="2834"/>
                <a:ext cx="108" cy="112"/>
              </a:xfrm>
              <a:prstGeom prst="line">
                <a:avLst/>
              </a:prstGeom>
              <a:noFill/>
              <a:ln w="9525">
                <a:solidFill>
                  <a:srgbClr val="FFFF00"/>
                </a:solidFill>
                <a:round/>
                <a:headEnd/>
                <a:tailEnd/>
              </a:ln>
            </p:spPr>
            <p:txBody>
              <a:bodyPr wrap="none" anchor="ctr"/>
              <a:lstStyle/>
              <a:p>
                <a:endParaRPr lang="zh-CN" altLang="en-US"/>
              </a:p>
            </p:txBody>
          </p:sp>
          <p:sp>
            <p:nvSpPr>
              <p:cNvPr id="5171" name="Line 62"/>
              <p:cNvSpPr>
                <a:spLocks noChangeShapeType="1"/>
              </p:cNvSpPr>
              <p:nvPr/>
            </p:nvSpPr>
            <p:spPr bwMode="auto">
              <a:xfrm flipV="1">
                <a:off x="1725" y="2947"/>
                <a:ext cx="53" cy="51"/>
              </a:xfrm>
              <a:prstGeom prst="line">
                <a:avLst/>
              </a:prstGeom>
              <a:noFill/>
              <a:ln w="9525">
                <a:solidFill>
                  <a:srgbClr val="FFFF00"/>
                </a:solidFill>
                <a:round/>
                <a:headEnd/>
                <a:tailEnd/>
              </a:ln>
            </p:spPr>
            <p:txBody>
              <a:bodyPr wrap="none" anchor="ctr"/>
              <a:lstStyle/>
              <a:p>
                <a:endParaRPr lang="zh-CN" altLang="en-US"/>
              </a:p>
            </p:txBody>
          </p:sp>
        </p:grpSp>
        <p:grpSp>
          <p:nvGrpSpPr>
            <p:cNvPr id="5140" name="Group 63"/>
            <p:cNvGrpSpPr>
              <a:grpSpLocks/>
            </p:cNvGrpSpPr>
            <p:nvPr/>
          </p:nvGrpSpPr>
          <p:grpSpPr bwMode="auto">
            <a:xfrm>
              <a:off x="1402" y="2752"/>
              <a:ext cx="552" cy="577"/>
              <a:chOff x="1402" y="2752"/>
              <a:chExt cx="552" cy="577"/>
            </a:xfrm>
          </p:grpSpPr>
          <p:grpSp>
            <p:nvGrpSpPr>
              <p:cNvPr id="5160" name="Group 64"/>
              <p:cNvGrpSpPr>
                <a:grpSpLocks/>
              </p:cNvGrpSpPr>
              <p:nvPr/>
            </p:nvGrpSpPr>
            <p:grpSpPr bwMode="auto">
              <a:xfrm>
                <a:off x="1402" y="3008"/>
                <a:ext cx="312" cy="321"/>
                <a:chOff x="1996" y="2413"/>
                <a:chExt cx="312" cy="321"/>
              </a:xfrm>
            </p:grpSpPr>
            <p:sp>
              <p:nvSpPr>
                <p:cNvPr id="5164" name="Line 65"/>
                <p:cNvSpPr>
                  <a:spLocks noChangeShapeType="1"/>
                </p:cNvSpPr>
                <p:nvPr/>
              </p:nvSpPr>
              <p:spPr bwMode="auto">
                <a:xfrm flipV="1">
                  <a:off x="2009" y="2413"/>
                  <a:ext cx="299" cy="299"/>
                </a:xfrm>
                <a:prstGeom prst="line">
                  <a:avLst/>
                </a:prstGeom>
                <a:noFill/>
                <a:ln w="28575">
                  <a:solidFill>
                    <a:schemeClr val="bg1"/>
                  </a:solidFill>
                  <a:round/>
                  <a:headEnd/>
                  <a:tailEnd type="triangle" w="sm" len="med"/>
                </a:ln>
              </p:spPr>
              <p:txBody>
                <a:bodyPr wrap="none" anchor="ctr"/>
                <a:lstStyle/>
                <a:p>
                  <a:endParaRPr lang="zh-CN" altLang="en-US"/>
                </a:p>
              </p:txBody>
            </p:sp>
            <p:sp>
              <p:nvSpPr>
                <p:cNvPr id="5165" name="Oval 66"/>
                <p:cNvSpPr>
                  <a:spLocks noChangeArrowheads="1"/>
                </p:cNvSpPr>
                <p:nvPr/>
              </p:nvSpPr>
              <p:spPr bwMode="auto">
                <a:xfrm>
                  <a:off x="1996" y="2678"/>
                  <a:ext cx="57" cy="56"/>
                </a:xfrm>
                <a:prstGeom prst="ellipse">
                  <a:avLst/>
                </a:prstGeom>
                <a:solidFill>
                  <a:srgbClr val="00FF00"/>
                </a:solidFill>
                <a:ln w="28575">
                  <a:solidFill>
                    <a:srgbClr val="FFFF00"/>
                  </a:solidFill>
                  <a:round/>
                  <a:headEnd/>
                  <a:tailEnd/>
                </a:ln>
              </p:spPr>
              <p:txBody>
                <a:bodyPr wrap="none" anchor="ctr"/>
                <a:lstStyle/>
                <a:p>
                  <a:endParaRPr lang="zh-CN" altLang="en-US"/>
                </a:p>
              </p:txBody>
            </p:sp>
          </p:grpSp>
          <p:grpSp>
            <p:nvGrpSpPr>
              <p:cNvPr id="5161" name="Group 67"/>
              <p:cNvGrpSpPr>
                <a:grpSpLocks/>
              </p:cNvGrpSpPr>
              <p:nvPr/>
            </p:nvGrpSpPr>
            <p:grpSpPr bwMode="auto">
              <a:xfrm>
                <a:off x="1640" y="2752"/>
                <a:ext cx="314" cy="327"/>
                <a:chOff x="1490" y="2373"/>
                <a:chExt cx="314" cy="327"/>
              </a:xfrm>
            </p:grpSpPr>
            <p:sp>
              <p:nvSpPr>
                <p:cNvPr id="5162" name="Text Box 68"/>
                <p:cNvSpPr txBox="1">
                  <a:spLocks noChangeArrowheads="1"/>
                </p:cNvSpPr>
                <p:nvPr/>
              </p:nvSpPr>
              <p:spPr bwMode="auto">
                <a:xfrm>
                  <a:off x="1490" y="2373"/>
                  <a:ext cx="314" cy="327"/>
                </a:xfrm>
                <a:prstGeom prst="rect">
                  <a:avLst/>
                </a:prstGeom>
                <a:noFill/>
                <a:ln w="9525">
                  <a:noFill/>
                  <a:miter lim="800000"/>
                  <a:headEnd/>
                  <a:tailEnd/>
                </a:ln>
              </p:spPr>
              <p:txBody>
                <a:bodyPr anchor="ctr">
                  <a:spAutoFit/>
                </a:bodyPr>
                <a:lstStyle/>
                <a:p>
                  <a:r>
                    <a:rPr lang="en-US" altLang="zh-CN" sz="2800" b="1">
                      <a:solidFill>
                        <a:schemeClr val="bg1"/>
                      </a:solidFill>
                      <a:sym typeface="Symbol" pitchFamily="18" charset="2"/>
                    </a:rPr>
                    <a:t></a:t>
                  </a:r>
                  <a:r>
                    <a:rPr lang="en-US" altLang="zh-CN" sz="2800" b="1" baseline="-25000">
                      <a:solidFill>
                        <a:schemeClr val="bg1"/>
                      </a:solidFill>
                      <a:sym typeface="Symbol" pitchFamily="18" charset="2"/>
                    </a:rPr>
                    <a:t>i</a:t>
                  </a:r>
                  <a:endParaRPr lang="en-US" altLang="zh-CN" sz="2800" b="1">
                    <a:solidFill>
                      <a:schemeClr val="bg1"/>
                    </a:solidFill>
                  </a:endParaRPr>
                </a:p>
              </p:txBody>
            </p:sp>
            <p:sp>
              <p:nvSpPr>
                <p:cNvPr id="5163" name="Line 69"/>
                <p:cNvSpPr>
                  <a:spLocks noChangeShapeType="1"/>
                </p:cNvSpPr>
                <p:nvPr/>
              </p:nvSpPr>
              <p:spPr bwMode="auto">
                <a:xfrm>
                  <a:off x="1568" y="2470"/>
                  <a:ext cx="174" cy="0"/>
                </a:xfrm>
                <a:prstGeom prst="line">
                  <a:avLst/>
                </a:prstGeom>
                <a:noFill/>
                <a:ln w="19050">
                  <a:solidFill>
                    <a:schemeClr val="bg1"/>
                  </a:solidFill>
                  <a:round/>
                  <a:headEnd/>
                  <a:tailEnd type="triangle" w="sm" len="med"/>
                </a:ln>
              </p:spPr>
              <p:txBody>
                <a:bodyPr wrap="none" anchor="ctr"/>
                <a:lstStyle/>
                <a:p>
                  <a:endParaRPr lang="zh-CN" altLang="en-US"/>
                </a:p>
              </p:txBody>
            </p:sp>
          </p:grpSp>
        </p:grpSp>
        <p:grpSp>
          <p:nvGrpSpPr>
            <p:cNvPr id="5141" name="Group 70"/>
            <p:cNvGrpSpPr>
              <a:grpSpLocks/>
            </p:cNvGrpSpPr>
            <p:nvPr/>
          </p:nvGrpSpPr>
          <p:grpSpPr bwMode="auto">
            <a:xfrm>
              <a:off x="1871" y="3854"/>
              <a:ext cx="531" cy="327"/>
              <a:chOff x="1943" y="3862"/>
              <a:chExt cx="531" cy="327"/>
            </a:xfrm>
          </p:grpSpPr>
          <p:sp>
            <p:nvSpPr>
              <p:cNvPr id="5158" name="Line 71"/>
              <p:cNvSpPr>
                <a:spLocks noChangeShapeType="1"/>
              </p:cNvSpPr>
              <p:nvPr/>
            </p:nvSpPr>
            <p:spPr bwMode="auto">
              <a:xfrm>
                <a:off x="1943" y="4176"/>
                <a:ext cx="370"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5159" name="Text Box 72"/>
              <p:cNvSpPr txBox="1">
                <a:spLocks noChangeArrowheads="1"/>
              </p:cNvSpPr>
              <p:nvPr/>
            </p:nvSpPr>
            <p:spPr bwMode="auto">
              <a:xfrm>
                <a:off x="2197" y="3862"/>
                <a:ext cx="277" cy="327"/>
              </a:xfrm>
              <a:prstGeom prst="rect">
                <a:avLst/>
              </a:prstGeom>
              <a:noFill/>
              <a:ln w="9525">
                <a:noFill/>
                <a:miter lim="800000"/>
                <a:headEnd/>
                <a:tailEnd/>
              </a:ln>
            </p:spPr>
            <p:txBody>
              <a:bodyPr anchor="ctr">
                <a:spAutoFit/>
              </a:bodyPr>
              <a:lstStyle/>
              <a:p>
                <a:pPr algn="ctr"/>
                <a:r>
                  <a:rPr lang="en-US" altLang="zh-CN" sz="2800" b="1">
                    <a:solidFill>
                      <a:schemeClr val="bg1"/>
                    </a:solidFill>
                  </a:rPr>
                  <a:t>x</a:t>
                </a:r>
              </a:p>
            </p:txBody>
          </p:sp>
        </p:grpSp>
        <p:sp>
          <p:nvSpPr>
            <p:cNvPr id="5142" name="Text Box 73"/>
            <p:cNvSpPr txBox="1">
              <a:spLocks noChangeArrowheads="1"/>
            </p:cNvSpPr>
            <p:nvPr/>
          </p:nvSpPr>
          <p:spPr bwMode="auto">
            <a:xfrm>
              <a:off x="1995" y="2640"/>
              <a:ext cx="479" cy="327"/>
            </a:xfrm>
            <a:prstGeom prst="rect">
              <a:avLst/>
            </a:prstGeom>
            <a:noFill/>
            <a:ln w="9525">
              <a:noFill/>
              <a:miter lim="800000"/>
              <a:headEnd/>
              <a:tailEnd/>
            </a:ln>
          </p:spPr>
          <p:txBody>
            <a:bodyPr anchor="ctr">
              <a:spAutoFit/>
            </a:bodyPr>
            <a:lstStyle/>
            <a:p>
              <a:pPr algn="ctr"/>
              <a:r>
                <a:rPr lang="en-US" altLang="zh-CN" sz="2800" b="1">
                  <a:solidFill>
                    <a:schemeClr val="bg1"/>
                  </a:solidFill>
                </a:rPr>
                <a:t>dA</a:t>
              </a:r>
            </a:p>
          </p:txBody>
        </p:sp>
        <p:grpSp>
          <p:nvGrpSpPr>
            <p:cNvPr id="5143" name="Group 74"/>
            <p:cNvGrpSpPr>
              <a:grpSpLocks/>
            </p:cNvGrpSpPr>
            <p:nvPr/>
          </p:nvGrpSpPr>
          <p:grpSpPr bwMode="auto">
            <a:xfrm>
              <a:off x="201" y="2255"/>
              <a:ext cx="1846" cy="1914"/>
              <a:chOff x="209" y="2207"/>
              <a:chExt cx="1846" cy="1914"/>
            </a:xfrm>
          </p:grpSpPr>
          <p:grpSp>
            <p:nvGrpSpPr>
              <p:cNvPr id="5150" name="Group 75"/>
              <p:cNvGrpSpPr>
                <a:grpSpLocks/>
              </p:cNvGrpSpPr>
              <p:nvPr/>
            </p:nvGrpSpPr>
            <p:grpSpPr bwMode="auto">
              <a:xfrm>
                <a:off x="209" y="2207"/>
                <a:ext cx="1846" cy="1914"/>
                <a:chOff x="453" y="2230"/>
                <a:chExt cx="1315" cy="1233"/>
              </a:xfrm>
            </p:grpSpPr>
            <p:sp>
              <p:nvSpPr>
                <p:cNvPr id="5156" name="Rectangle 76"/>
                <p:cNvSpPr>
                  <a:spLocks noChangeArrowheads="1"/>
                </p:cNvSpPr>
                <p:nvPr/>
              </p:nvSpPr>
              <p:spPr bwMode="auto">
                <a:xfrm>
                  <a:off x="508" y="2284"/>
                  <a:ext cx="1199" cy="1119"/>
                </a:xfrm>
                <a:prstGeom prst="rect">
                  <a:avLst/>
                </a:prstGeom>
                <a:noFill/>
                <a:ln w="28575">
                  <a:solidFill>
                    <a:schemeClr val="bg1"/>
                  </a:solidFill>
                  <a:miter lim="800000"/>
                  <a:headEnd/>
                  <a:tailEnd/>
                </a:ln>
              </p:spPr>
              <p:txBody>
                <a:bodyPr wrap="none" anchor="ctr"/>
                <a:lstStyle/>
                <a:p>
                  <a:endParaRPr lang="zh-CN" altLang="en-US"/>
                </a:p>
              </p:txBody>
            </p:sp>
            <p:sp>
              <p:nvSpPr>
                <p:cNvPr id="5157" name="Rectangle 77"/>
                <p:cNvSpPr>
                  <a:spLocks noChangeArrowheads="1"/>
                </p:cNvSpPr>
                <p:nvPr/>
              </p:nvSpPr>
              <p:spPr bwMode="auto">
                <a:xfrm>
                  <a:off x="453" y="2230"/>
                  <a:ext cx="1315" cy="1233"/>
                </a:xfrm>
                <a:prstGeom prst="rect">
                  <a:avLst/>
                </a:prstGeom>
                <a:noFill/>
                <a:ln w="28575">
                  <a:solidFill>
                    <a:schemeClr val="bg1"/>
                  </a:solidFill>
                  <a:miter lim="800000"/>
                  <a:headEnd/>
                  <a:tailEnd/>
                </a:ln>
              </p:spPr>
              <p:txBody>
                <a:bodyPr wrap="none" anchor="ctr"/>
                <a:lstStyle/>
                <a:p>
                  <a:endParaRPr lang="zh-CN" altLang="en-US"/>
                </a:p>
              </p:txBody>
            </p:sp>
          </p:grpSp>
          <p:sp>
            <p:nvSpPr>
              <p:cNvPr id="5151" name="Text Box 78"/>
              <p:cNvSpPr txBox="1">
                <a:spLocks noChangeArrowheads="1"/>
              </p:cNvSpPr>
              <p:nvPr/>
            </p:nvSpPr>
            <p:spPr bwMode="auto">
              <a:xfrm>
                <a:off x="700" y="2490"/>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sp>
            <p:nvSpPr>
              <p:cNvPr id="5152" name="Text Box 79"/>
              <p:cNvSpPr txBox="1">
                <a:spLocks noChangeArrowheads="1"/>
              </p:cNvSpPr>
              <p:nvPr/>
            </p:nvSpPr>
            <p:spPr bwMode="auto">
              <a:xfrm>
                <a:off x="1239" y="2503"/>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sp>
            <p:nvSpPr>
              <p:cNvPr id="5153" name="Text Box 80"/>
              <p:cNvSpPr txBox="1">
                <a:spLocks noChangeArrowheads="1"/>
              </p:cNvSpPr>
              <p:nvPr/>
            </p:nvSpPr>
            <p:spPr bwMode="auto">
              <a:xfrm>
                <a:off x="723" y="3107"/>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sp>
            <p:nvSpPr>
              <p:cNvPr id="5154" name="Text Box 81"/>
              <p:cNvSpPr txBox="1">
                <a:spLocks noChangeArrowheads="1"/>
              </p:cNvSpPr>
              <p:nvPr/>
            </p:nvSpPr>
            <p:spPr bwMode="auto">
              <a:xfrm>
                <a:off x="1189" y="2799"/>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sp>
            <p:nvSpPr>
              <p:cNvPr id="5155" name="Text Box 82"/>
              <p:cNvSpPr txBox="1">
                <a:spLocks noChangeArrowheads="1"/>
              </p:cNvSpPr>
              <p:nvPr/>
            </p:nvSpPr>
            <p:spPr bwMode="auto">
              <a:xfrm>
                <a:off x="835" y="3507"/>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grpSp>
        <p:grpSp>
          <p:nvGrpSpPr>
            <p:cNvPr id="5144" name="Group 83"/>
            <p:cNvGrpSpPr>
              <a:grpSpLocks/>
            </p:cNvGrpSpPr>
            <p:nvPr/>
          </p:nvGrpSpPr>
          <p:grpSpPr bwMode="auto">
            <a:xfrm>
              <a:off x="1128" y="3594"/>
              <a:ext cx="977" cy="327"/>
              <a:chOff x="1231" y="3418"/>
              <a:chExt cx="977" cy="327"/>
            </a:xfrm>
          </p:grpSpPr>
          <p:sp>
            <p:nvSpPr>
              <p:cNvPr id="5145" name="Text Box 84"/>
              <p:cNvSpPr txBox="1">
                <a:spLocks noChangeArrowheads="1"/>
              </p:cNvSpPr>
              <p:nvPr/>
            </p:nvSpPr>
            <p:spPr bwMode="auto">
              <a:xfrm>
                <a:off x="1513" y="3448"/>
                <a:ext cx="695" cy="250"/>
              </a:xfrm>
              <a:prstGeom prst="rect">
                <a:avLst/>
              </a:prstGeom>
              <a:noFill/>
              <a:ln w="9525">
                <a:noFill/>
                <a:miter lim="800000"/>
                <a:headEnd/>
                <a:tailEnd/>
              </a:ln>
            </p:spPr>
            <p:txBody>
              <a:bodyPr anchor="ctr">
                <a:spAutoFit/>
              </a:bodyPr>
              <a:lstStyle/>
              <a:p>
                <a:r>
                  <a:rPr lang="en-US" altLang="zh-CN" sz="2000" b="1">
                    <a:solidFill>
                      <a:schemeClr val="bg1"/>
                    </a:solidFill>
                    <a:sym typeface="Symbol" pitchFamily="18" charset="2"/>
                  </a:rPr>
                  <a:t></a:t>
                </a:r>
                <a:r>
                  <a:rPr lang="en-US" altLang="zh-CN" sz="2000" b="1" baseline="-25000">
                    <a:solidFill>
                      <a:schemeClr val="bg1"/>
                    </a:solidFill>
                    <a:sym typeface="Symbol" pitchFamily="18" charset="2"/>
                  </a:rPr>
                  <a:t>ix</a:t>
                </a:r>
                <a:r>
                  <a:rPr lang="en-US" altLang="zh-CN" sz="2000" b="1">
                    <a:solidFill>
                      <a:schemeClr val="bg1"/>
                    </a:solidFill>
                    <a:sym typeface="Symbol" pitchFamily="18" charset="2"/>
                  </a:rPr>
                  <a:t>dt</a:t>
                </a:r>
                <a:endParaRPr lang="en-US" altLang="zh-CN" sz="2000" b="1" baseline="-25000">
                  <a:solidFill>
                    <a:schemeClr val="bg1"/>
                  </a:solidFill>
                  <a:sym typeface="Symbol" pitchFamily="18" charset="2"/>
                </a:endParaRPr>
              </a:p>
            </p:txBody>
          </p:sp>
          <p:sp>
            <p:nvSpPr>
              <p:cNvPr id="5146" name="Line 85"/>
              <p:cNvSpPr>
                <a:spLocks noChangeShapeType="1"/>
              </p:cNvSpPr>
              <p:nvPr/>
            </p:nvSpPr>
            <p:spPr bwMode="auto">
              <a:xfrm>
                <a:off x="1402" y="3521"/>
                <a:ext cx="0" cy="161"/>
              </a:xfrm>
              <a:prstGeom prst="line">
                <a:avLst/>
              </a:prstGeom>
              <a:noFill/>
              <a:ln w="19050">
                <a:solidFill>
                  <a:schemeClr val="bg1"/>
                </a:solidFill>
                <a:round/>
                <a:headEnd/>
                <a:tailEnd/>
              </a:ln>
            </p:spPr>
            <p:txBody>
              <a:bodyPr wrap="none" anchor="ctr"/>
              <a:lstStyle/>
              <a:p>
                <a:endParaRPr lang="zh-CN" altLang="en-US"/>
              </a:p>
            </p:txBody>
          </p:sp>
          <p:sp>
            <p:nvSpPr>
              <p:cNvPr id="5147" name="Line 86"/>
              <p:cNvSpPr>
                <a:spLocks noChangeShapeType="1"/>
              </p:cNvSpPr>
              <p:nvPr/>
            </p:nvSpPr>
            <p:spPr bwMode="auto">
              <a:xfrm>
                <a:off x="1894" y="3605"/>
                <a:ext cx="155" cy="0"/>
              </a:xfrm>
              <a:prstGeom prst="line">
                <a:avLst/>
              </a:prstGeom>
              <a:noFill/>
              <a:ln w="19050">
                <a:solidFill>
                  <a:schemeClr val="bg1"/>
                </a:solidFill>
                <a:round/>
                <a:headEnd/>
                <a:tailEnd type="triangle" w="med" len="med"/>
              </a:ln>
            </p:spPr>
            <p:txBody>
              <a:bodyPr wrap="none" anchor="ctr"/>
              <a:lstStyle/>
              <a:p>
                <a:endParaRPr lang="zh-CN" altLang="en-US"/>
              </a:p>
            </p:txBody>
          </p:sp>
          <p:sp>
            <p:nvSpPr>
              <p:cNvPr id="5148" name="Line 87"/>
              <p:cNvSpPr>
                <a:spLocks noChangeShapeType="1"/>
              </p:cNvSpPr>
              <p:nvPr/>
            </p:nvSpPr>
            <p:spPr bwMode="auto">
              <a:xfrm flipH="1" flipV="1">
                <a:off x="1402" y="3602"/>
                <a:ext cx="176" cy="1"/>
              </a:xfrm>
              <a:prstGeom prst="line">
                <a:avLst/>
              </a:prstGeom>
              <a:noFill/>
              <a:ln w="19050">
                <a:solidFill>
                  <a:schemeClr val="bg1"/>
                </a:solidFill>
                <a:round/>
                <a:headEnd/>
                <a:tailEnd type="triangle" w="med" len="med"/>
              </a:ln>
            </p:spPr>
            <p:txBody>
              <a:bodyPr wrap="none" anchor="ctr"/>
              <a:lstStyle/>
              <a:p>
                <a:endParaRPr lang="zh-CN" altLang="en-US"/>
              </a:p>
            </p:txBody>
          </p:sp>
          <p:sp>
            <p:nvSpPr>
              <p:cNvPr id="5149" name="Text Box 88"/>
              <p:cNvSpPr txBox="1">
                <a:spLocks noChangeArrowheads="1"/>
              </p:cNvSpPr>
              <p:nvPr/>
            </p:nvSpPr>
            <p:spPr bwMode="auto">
              <a:xfrm>
                <a:off x="1231" y="3418"/>
                <a:ext cx="172" cy="327"/>
              </a:xfrm>
              <a:prstGeom prst="rect">
                <a:avLst/>
              </a:prstGeom>
              <a:noFill/>
              <a:ln w="9525">
                <a:noFill/>
                <a:miter lim="800000"/>
                <a:headEnd/>
                <a:tailEnd/>
              </a:ln>
            </p:spPr>
            <p:txBody>
              <a:bodyPr wrap="none" anchor="ctr">
                <a:spAutoFit/>
              </a:bodyPr>
              <a:lstStyle/>
              <a:p>
                <a:pPr algn="ctr"/>
                <a:r>
                  <a:rPr lang="en-US" altLang="zh-CN" sz="2800">
                    <a:solidFill>
                      <a:schemeClr val="bg1"/>
                    </a:solidFill>
                  </a:rPr>
                  <a:t>.</a:t>
                </a:r>
                <a:endParaRPr lang="en-US" altLang="zh-CN">
                  <a:solidFill>
                    <a:schemeClr val="bg1"/>
                  </a:solidFill>
                </a:endParaRPr>
              </a:p>
            </p:txBody>
          </p:sp>
        </p:grpSp>
      </p:grpSp>
      <p:graphicFrame>
        <p:nvGraphicFramePr>
          <p:cNvPr id="777305" name="Object 89"/>
          <p:cNvGraphicFramePr>
            <a:graphicFrameLocks noChangeAspect="1"/>
          </p:cNvGraphicFramePr>
          <p:nvPr/>
        </p:nvGraphicFramePr>
        <p:xfrm>
          <a:off x="6267450" y="2568575"/>
          <a:ext cx="2479675" cy="1116013"/>
        </p:xfrm>
        <a:graphic>
          <a:graphicData uri="http://schemas.openxmlformats.org/presentationml/2006/ole">
            <mc:AlternateContent xmlns:mc="http://schemas.openxmlformats.org/markup-compatibility/2006">
              <mc:Choice xmlns:v="urn:schemas-microsoft-com:vml" Requires="v">
                <p:oleObj spid="_x0000_s5174" name="Equation" r:id="rId11" imgW="825480" imgH="355320" progId="Equation.3">
                  <p:embed/>
                </p:oleObj>
              </mc:Choice>
              <mc:Fallback>
                <p:oleObj name="Equation" r:id="rId11" imgW="825480" imgH="355320" progId="Equation.3">
                  <p:embed/>
                  <p:pic>
                    <p:nvPicPr>
                      <p:cNvPr id="0" name="Object 8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67450" y="2568575"/>
                        <a:ext cx="2479675"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98"/>
          <p:cNvGrpSpPr>
            <a:grpSpLocks/>
          </p:cNvGrpSpPr>
          <p:nvPr/>
        </p:nvGrpSpPr>
        <p:grpSpPr bwMode="auto">
          <a:xfrm>
            <a:off x="4545013" y="4192588"/>
            <a:ext cx="1525587" cy="757237"/>
            <a:chOff x="2863" y="2641"/>
            <a:chExt cx="961" cy="477"/>
          </a:xfrm>
        </p:grpSpPr>
        <p:graphicFrame>
          <p:nvGraphicFramePr>
            <p:cNvPr id="5129" name="Object 91"/>
            <p:cNvGraphicFramePr>
              <a:graphicFrameLocks noChangeAspect="1"/>
            </p:cNvGraphicFramePr>
            <p:nvPr/>
          </p:nvGraphicFramePr>
          <p:xfrm>
            <a:off x="2863" y="2641"/>
            <a:ext cx="961" cy="477"/>
          </p:xfrm>
          <a:graphic>
            <a:graphicData uri="http://schemas.openxmlformats.org/presentationml/2006/ole">
              <mc:AlternateContent xmlns:mc="http://schemas.openxmlformats.org/markup-compatibility/2006">
                <mc:Choice xmlns:v="urn:schemas-microsoft-com:vml" Requires="v">
                  <p:oleObj spid="_x0000_s5175" name="Equation" r:id="rId13" imgW="507960" imgH="241200" progId="Equation.3">
                    <p:embed/>
                  </p:oleObj>
                </mc:Choice>
                <mc:Fallback>
                  <p:oleObj name="Equation" r:id="rId13" imgW="507960" imgH="241200" progId="Equation.3">
                    <p:embed/>
                    <p:pic>
                      <p:nvPicPr>
                        <p:cNvPr id="0" name="Object 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63" y="2641"/>
                          <a:ext cx="961" cy="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8" name="Line 92"/>
            <p:cNvSpPr>
              <a:spLocks noChangeShapeType="1"/>
            </p:cNvSpPr>
            <p:nvPr/>
          </p:nvSpPr>
          <p:spPr bwMode="auto">
            <a:xfrm>
              <a:off x="3471" y="2685"/>
              <a:ext cx="289" cy="0"/>
            </a:xfrm>
            <a:prstGeom prst="line">
              <a:avLst/>
            </a:prstGeom>
            <a:noFill/>
            <a:ln w="9525">
              <a:solidFill>
                <a:schemeClr val="bg1"/>
              </a:solidFill>
              <a:round/>
              <a:headEnd/>
              <a:tailEnd/>
            </a:ln>
          </p:spPr>
          <p:txBody>
            <a:bodyPr anchor="ctr"/>
            <a:lstStyle/>
            <a:p>
              <a:endParaRPr lang="zh-CN" altLang="en-US"/>
            </a:p>
          </p:txBody>
        </p:sp>
      </p:grpSp>
      <p:grpSp>
        <p:nvGrpSpPr>
          <p:cNvPr id="12" name="Group 99"/>
          <p:cNvGrpSpPr>
            <a:grpSpLocks/>
          </p:cNvGrpSpPr>
          <p:nvPr/>
        </p:nvGrpSpPr>
        <p:grpSpPr bwMode="auto">
          <a:xfrm>
            <a:off x="6326188" y="3930650"/>
            <a:ext cx="1871662" cy="1235075"/>
            <a:chOff x="3900" y="2499"/>
            <a:chExt cx="1179" cy="778"/>
          </a:xfrm>
        </p:grpSpPr>
        <p:graphicFrame>
          <p:nvGraphicFramePr>
            <p:cNvPr id="5128" name="Object 95"/>
            <p:cNvGraphicFramePr>
              <a:graphicFrameLocks noChangeAspect="1"/>
            </p:cNvGraphicFramePr>
            <p:nvPr/>
          </p:nvGraphicFramePr>
          <p:xfrm>
            <a:off x="3900" y="2499"/>
            <a:ext cx="1179" cy="778"/>
          </p:xfrm>
          <a:graphic>
            <a:graphicData uri="http://schemas.openxmlformats.org/presentationml/2006/ole">
              <mc:AlternateContent xmlns:mc="http://schemas.openxmlformats.org/markup-compatibility/2006">
                <mc:Choice xmlns:v="urn:schemas-microsoft-com:vml" Requires="v">
                  <p:oleObj spid="_x0000_s5176" name="Equation" r:id="rId15" imgW="622080" imgH="393480" progId="Equation.3">
                    <p:embed/>
                  </p:oleObj>
                </mc:Choice>
                <mc:Fallback>
                  <p:oleObj name="Equation" r:id="rId15" imgW="622080" imgH="393480" progId="Equation.3">
                    <p:embed/>
                    <p:pic>
                      <p:nvPicPr>
                        <p:cNvPr id="0" name="Object 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00" y="2499"/>
                          <a:ext cx="1179" cy="7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7" name="Line 96"/>
            <p:cNvSpPr>
              <a:spLocks noChangeShapeType="1"/>
            </p:cNvSpPr>
            <p:nvPr/>
          </p:nvSpPr>
          <p:spPr bwMode="auto">
            <a:xfrm>
              <a:off x="4678" y="2693"/>
              <a:ext cx="390" cy="0"/>
            </a:xfrm>
            <a:prstGeom prst="line">
              <a:avLst/>
            </a:prstGeom>
            <a:noFill/>
            <a:ln w="9525">
              <a:solidFill>
                <a:schemeClr val="bg1"/>
              </a:solidFill>
              <a:round/>
              <a:headEnd/>
              <a:tailEnd/>
            </a:ln>
          </p:spPr>
          <p:txBody>
            <a:bodyPr anchor="ctr"/>
            <a:lstStyle/>
            <a:p>
              <a:endParaRPr lang="zh-CN" altLang="en-US"/>
            </a:p>
          </p:txBody>
        </p:sp>
      </p:grpSp>
      <p:grpSp>
        <p:nvGrpSpPr>
          <p:cNvPr id="13" name="Group 100"/>
          <p:cNvGrpSpPr>
            <a:grpSpLocks/>
          </p:cNvGrpSpPr>
          <p:nvPr/>
        </p:nvGrpSpPr>
        <p:grpSpPr bwMode="auto">
          <a:xfrm>
            <a:off x="4602163" y="5153025"/>
            <a:ext cx="2432050" cy="976313"/>
            <a:chOff x="3004" y="2998"/>
            <a:chExt cx="1532" cy="615"/>
          </a:xfrm>
        </p:grpSpPr>
        <p:graphicFrame>
          <p:nvGraphicFramePr>
            <p:cNvPr id="5127" name="Object 101"/>
            <p:cNvGraphicFramePr>
              <a:graphicFrameLocks noChangeAspect="1"/>
            </p:cNvGraphicFramePr>
            <p:nvPr/>
          </p:nvGraphicFramePr>
          <p:xfrm>
            <a:off x="3004" y="2998"/>
            <a:ext cx="1532" cy="615"/>
          </p:xfrm>
          <a:graphic>
            <a:graphicData uri="http://schemas.openxmlformats.org/presentationml/2006/ole">
              <mc:AlternateContent xmlns:mc="http://schemas.openxmlformats.org/markup-compatibility/2006">
                <mc:Choice xmlns:v="urn:schemas-microsoft-com:vml" Requires="v">
                  <p:oleObj spid="_x0000_s5177" name="公式" r:id="rId17" imgW="876240" imgH="368280" progId="Equation.3">
                    <p:embed/>
                  </p:oleObj>
                </mc:Choice>
                <mc:Fallback>
                  <p:oleObj name="公式" r:id="rId17" imgW="876240" imgH="368280" progId="Equation.3">
                    <p:embed/>
                    <p:pic>
                      <p:nvPicPr>
                        <p:cNvPr id="0" name="Object 1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04" y="2998"/>
                          <a:ext cx="1532" cy="6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6" name="Line 102"/>
            <p:cNvSpPr>
              <a:spLocks noChangeShapeType="1"/>
            </p:cNvSpPr>
            <p:nvPr/>
          </p:nvSpPr>
          <p:spPr bwMode="auto">
            <a:xfrm>
              <a:off x="4112" y="3127"/>
              <a:ext cx="219" cy="0"/>
            </a:xfrm>
            <a:prstGeom prst="line">
              <a:avLst/>
            </a:prstGeom>
            <a:noFill/>
            <a:ln w="19050">
              <a:solidFill>
                <a:schemeClr val="bg1"/>
              </a:solidFill>
              <a:round/>
              <a:headEnd/>
              <a:tailEnd/>
            </a:ln>
          </p:spPr>
          <p:txBody>
            <a:bodyPr wrap="none" anchor="ctr"/>
            <a:lstStyle/>
            <a:p>
              <a:endParaRPr lang="zh-CN" altLang="en-US"/>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7260"/>
                                        </p:tgtEl>
                                        <p:attrNameLst>
                                          <p:attrName>style.visibility</p:attrName>
                                        </p:attrNameLst>
                                      </p:cBhvr>
                                      <p:to>
                                        <p:strVal val="visible"/>
                                      </p:to>
                                    </p:set>
                                    <p:animEffect transition="in" filter="blinds(horizontal)">
                                      <p:cBhvr>
                                        <p:cTn id="12" dur="500"/>
                                        <p:tgtEl>
                                          <p:spTgt spid="7772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7261"/>
                                        </p:tgtEl>
                                        <p:attrNameLst>
                                          <p:attrName>style.visibility</p:attrName>
                                        </p:attrNameLst>
                                      </p:cBhvr>
                                      <p:to>
                                        <p:strVal val="visible"/>
                                      </p:to>
                                    </p:set>
                                    <p:animEffect transition="in" filter="blinds(horizontal)">
                                      <p:cBhvr>
                                        <p:cTn id="17" dur="500"/>
                                        <p:tgtEl>
                                          <p:spTgt spid="7772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7267"/>
                                        </p:tgtEl>
                                        <p:attrNameLst>
                                          <p:attrName>style.visibility</p:attrName>
                                        </p:attrNameLst>
                                      </p:cBhvr>
                                      <p:to>
                                        <p:strVal val="visible"/>
                                      </p:to>
                                    </p:set>
                                    <p:animEffect transition="in" filter="blinds(horizontal)">
                                      <p:cBhvr>
                                        <p:cTn id="22" dur="500"/>
                                        <p:tgtEl>
                                          <p:spTgt spid="7772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7269"/>
                                        </p:tgtEl>
                                        <p:attrNameLst>
                                          <p:attrName>style.visibility</p:attrName>
                                        </p:attrNameLst>
                                      </p:cBhvr>
                                      <p:to>
                                        <p:strVal val="visible"/>
                                      </p:to>
                                    </p:set>
                                    <p:animEffect transition="in" filter="blinds(horizontal)">
                                      <p:cBhvr>
                                        <p:cTn id="27" dur="500"/>
                                        <p:tgtEl>
                                          <p:spTgt spid="77726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7270"/>
                                        </p:tgtEl>
                                        <p:attrNameLst>
                                          <p:attrName>style.visibility</p:attrName>
                                        </p:attrNameLst>
                                      </p:cBhvr>
                                      <p:to>
                                        <p:strVal val="visible"/>
                                      </p:to>
                                    </p:set>
                                    <p:animEffect transition="in" filter="blinds(horizontal)">
                                      <p:cBhvr>
                                        <p:cTn id="32" dur="500"/>
                                        <p:tgtEl>
                                          <p:spTgt spid="77727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7305"/>
                                        </p:tgtEl>
                                        <p:attrNameLst>
                                          <p:attrName>style.visibility</p:attrName>
                                        </p:attrNameLst>
                                      </p:cBhvr>
                                      <p:to>
                                        <p:strVal val="visible"/>
                                      </p:to>
                                    </p:set>
                                    <p:animEffect transition="in" filter="blinds(horizontal)">
                                      <p:cBhvr>
                                        <p:cTn id="37" dur="500"/>
                                        <p:tgtEl>
                                          <p:spTgt spid="77730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6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灯片编号占位符 3"/>
          <p:cNvSpPr>
            <a:spLocks noGrp="1"/>
          </p:cNvSpPr>
          <p:nvPr>
            <p:ph type="sldNum" sz="quarter" idx="12"/>
          </p:nvPr>
        </p:nvSpPr>
        <p:spPr>
          <a:noFill/>
        </p:spPr>
        <p:txBody>
          <a:bodyPr/>
          <a:lstStyle/>
          <a:p>
            <a:fld id="{1FE635CE-5FB9-49DD-B638-4FEB5C403EB4}" type="slidenum">
              <a:rPr lang="en-US" altLang="zh-CN"/>
              <a:pPr/>
              <a:t>19</a:t>
            </a:fld>
            <a:endParaRPr lang="en-US" altLang="zh-CN"/>
          </a:p>
        </p:txBody>
      </p:sp>
      <p:sp>
        <p:nvSpPr>
          <p:cNvPr id="674839" name="Text Box 23"/>
          <p:cNvSpPr txBox="1">
            <a:spLocks noChangeArrowheads="1"/>
          </p:cNvSpPr>
          <p:nvPr/>
        </p:nvSpPr>
        <p:spPr bwMode="auto">
          <a:xfrm>
            <a:off x="1030288" y="3221038"/>
            <a:ext cx="4159250" cy="519112"/>
          </a:xfrm>
          <a:prstGeom prst="rect">
            <a:avLst/>
          </a:prstGeom>
          <a:noFill/>
          <a:ln w="9525">
            <a:noFill/>
            <a:miter lim="800000"/>
            <a:headEnd/>
            <a:tailEnd/>
          </a:ln>
        </p:spPr>
        <p:txBody>
          <a:bodyPr>
            <a:spAutoFit/>
          </a:bodyPr>
          <a:lstStyle/>
          <a:p>
            <a:r>
              <a:rPr lang="zh-CN" altLang="en-US" sz="2800" b="1">
                <a:solidFill>
                  <a:srgbClr val="FFFF00"/>
                </a:solidFill>
              </a:rPr>
              <a:t>理想气体的压强公式</a:t>
            </a:r>
            <a:r>
              <a:rPr lang="zh-CN" altLang="en-US" sz="2800" b="1" i="0">
                <a:solidFill>
                  <a:schemeClr val="bg1"/>
                </a:solidFill>
              </a:rPr>
              <a:t>：</a:t>
            </a:r>
          </a:p>
        </p:txBody>
      </p:sp>
      <p:graphicFrame>
        <p:nvGraphicFramePr>
          <p:cNvPr id="674838" name="Object 22"/>
          <p:cNvGraphicFramePr>
            <a:graphicFrameLocks noChangeAspect="1"/>
          </p:cNvGraphicFramePr>
          <p:nvPr/>
        </p:nvGraphicFramePr>
        <p:xfrm>
          <a:off x="2036763" y="4137025"/>
          <a:ext cx="1736725" cy="1047750"/>
        </p:xfrm>
        <a:graphic>
          <a:graphicData uri="http://schemas.openxmlformats.org/presentationml/2006/ole">
            <mc:AlternateContent xmlns:mc="http://schemas.openxmlformats.org/markup-compatibility/2006">
              <mc:Choice xmlns:v="urn:schemas-microsoft-com:vml" Requires="v">
                <p:oleObj spid="_x0000_s6164" name="公式" r:id="rId3" imgW="609480" imgH="368280" progId="Equation.3">
                  <p:embed/>
                </p:oleObj>
              </mc:Choice>
              <mc:Fallback>
                <p:oleObj name="公式" r:id="rId3" imgW="609480" imgH="36828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6763" y="4137025"/>
                        <a:ext cx="1736725" cy="1047750"/>
                      </a:xfrm>
                      <a:prstGeom prst="rect">
                        <a:avLst/>
                      </a:prstGeom>
                      <a:noFill/>
                      <a:ln w="28575">
                        <a:solidFill>
                          <a:srgbClr val="FF33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4860" name="Text Box 44"/>
          <p:cNvSpPr txBox="1">
            <a:spLocks noChangeArrowheads="1"/>
          </p:cNvSpPr>
          <p:nvPr/>
        </p:nvSpPr>
        <p:spPr bwMode="auto">
          <a:xfrm>
            <a:off x="3810000" y="2187575"/>
            <a:ext cx="4711700" cy="519113"/>
          </a:xfrm>
          <a:prstGeom prst="rect">
            <a:avLst/>
          </a:prstGeom>
          <a:noFill/>
          <a:ln w="9525">
            <a:noFill/>
            <a:miter lim="800000"/>
            <a:headEnd/>
            <a:tailEnd/>
          </a:ln>
        </p:spPr>
        <p:txBody>
          <a:bodyPr>
            <a:spAutoFit/>
          </a:bodyPr>
          <a:lstStyle/>
          <a:p>
            <a:r>
              <a:rPr lang="en-US" altLang="zh-CN" sz="2800" b="1" i="0">
                <a:solidFill>
                  <a:schemeClr val="bg1"/>
                </a:solidFill>
              </a:rPr>
              <a:t>—</a:t>
            </a:r>
            <a:r>
              <a:rPr lang="zh-CN" altLang="en-US" sz="2800" b="1" i="0">
                <a:solidFill>
                  <a:schemeClr val="bg1"/>
                </a:solidFill>
              </a:rPr>
              <a:t>气体分子的</a:t>
            </a:r>
            <a:r>
              <a:rPr lang="zh-CN" altLang="en-US" sz="2800" b="1" i="0">
                <a:solidFill>
                  <a:srgbClr val="00FF00"/>
                </a:solidFill>
              </a:rPr>
              <a:t>平均平动动能</a:t>
            </a:r>
            <a:endParaRPr lang="zh-CN" altLang="en-US" sz="2800" b="1" i="0">
              <a:solidFill>
                <a:schemeClr val="bg1"/>
              </a:solidFill>
            </a:endParaRPr>
          </a:p>
        </p:txBody>
      </p:sp>
      <p:grpSp>
        <p:nvGrpSpPr>
          <p:cNvPr id="2" name="Group 48"/>
          <p:cNvGrpSpPr>
            <a:grpSpLocks/>
          </p:cNvGrpSpPr>
          <p:nvPr/>
        </p:nvGrpSpPr>
        <p:grpSpPr bwMode="auto">
          <a:xfrm>
            <a:off x="2405063" y="682625"/>
            <a:ext cx="2744787" cy="974725"/>
            <a:chOff x="1099" y="295"/>
            <a:chExt cx="1729" cy="614"/>
          </a:xfrm>
        </p:grpSpPr>
        <p:graphicFrame>
          <p:nvGraphicFramePr>
            <p:cNvPr id="6148" name="Object 46"/>
            <p:cNvGraphicFramePr>
              <a:graphicFrameLocks noChangeAspect="1"/>
            </p:cNvGraphicFramePr>
            <p:nvPr/>
          </p:nvGraphicFramePr>
          <p:xfrm>
            <a:off x="1099" y="295"/>
            <a:ext cx="1729" cy="614"/>
          </p:xfrm>
          <a:graphic>
            <a:graphicData uri="http://schemas.openxmlformats.org/presentationml/2006/ole">
              <mc:AlternateContent xmlns:mc="http://schemas.openxmlformats.org/markup-compatibility/2006">
                <mc:Choice xmlns:v="urn:schemas-microsoft-com:vml" Requires="v">
                  <p:oleObj spid="_x0000_s6165" name="公式" r:id="rId5" imgW="990360" imgH="368280" progId="Equation.3">
                    <p:embed/>
                  </p:oleObj>
                </mc:Choice>
                <mc:Fallback>
                  <p:oleObj name="公式" r:id="rId5" imgW="990360" imgH="368280" progId="Equation.3">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9" y="295"/>
                          <a:ext cx="1729" cy="6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9" name="Line 47"/>
            <p:cNvSpPr>
              <a:spLocks noChangeShapeType="1"/>
            </p:cNvSpPr>
            <p:nvPr/>
          </p:nvSpPr>
          <p:spPr bwMode="auto">
            <a:xfrm>
              <a:off x="2437" y="424"/>
              <a:ext cx="219" cy="0"/>
            </a:xfrm>
            <a:prstGeom prst="line">
              <a:avLst/>
            </a:prstGeom>
            <a:noFill/>
            <a:ln w="19050">
              <a:solidFill>
                <a:schemeClr val="bg1"/>
              </a:solidFill>
              <a:round/>
              <a:headEnd/>
              <a:tailEnd/>
            </a:ln>
          </p:spPr>
          <p:txBody>
            <a:bodyPr wrap="none" anchor="ctr"/>
            <a:lstStyle/>
            <a:p>
              <a:endParaRPr lang="zh-CN" altLang="en-US"/>
            </a:p>
          </p:txBody>
        </p:sp>
      </p:grpSp>
      <p:grpSp>
        <p:nvGrpSpPr>
          <p:cNvPr id="3" name="Group 50"/>
          <p:cNvGrpSpPr>
            <a:grpSpLocks/>
          </p:cNvGrpSpPr>
          <p:nvPr/>
        </p:nvGrpSpPr>
        <p:grpSpPr bwMode="auto">
          <a:xfrm>
            <a:off x="1127125" y="1990725"/>
            <a:ext cx="2616200" cy="976313"/>
            <a:chOff x="554" y="1098"/>
            <a:chExt cx="1648" cy="615"/>
          </a:xfrm>
        </p:grpSpPr>
        <p:grpSp>
          <p:nvGrpSpPr>
            <p:cNvPr id="6156" name="Group 41"/>
            <p:cNvGrpSpPr>
              <a:grpSpLocks/>
            </p:cNvGrpSpPr>
            <p:nvPr/>
          </p:nvGrpSpPr>
          <p:grpSpPr bwMode="auto">
            <a:xfrm>
              <a:off x="939" y="1098"/>
              <a:ext cx="1263" cy="615"/>
              <a:chOff x="3359" y="3334"/>
              <a:chExt cx="1263" cy="615"/>
            </a:xfrm>
          </p:grpSpPr>
          <p:graphicFrame>
            <p:nvGraphicFramePr>
              <p:cNvPr id="6147" name="Object 42"/>
              <p:cNvGraphicFramePr>
                <a:graphicFrameLocks noChangeAspect="1"/>
              </p:cNvGraphicFramePr>
              <p:nvPr/>
            </p:nvGraphicFramePr>
            <p:xfrm>
              <a:off x="3359" y="3334"/>
              <a:ext cx="1263" cy="615"/>
            </p:xfrm>
            <a:graphic>
              <a:graphicData uri="http://schemas.openxmlformats.org/presentationml/2006/ole">
                <mc:AlternateContent xmlns:mc="http://schemas.openxmlformats.org/markup-compatibility/2006">
                  <mc:Choice xmlns:v="urn:schemas-microsoft-com:vml" Requires="v">
                    <p:oleObj spid="_x0000_s6166" name="公式" r:id="rId7" imgW="723600" imgH="368280" progId="Equation.3">
                      <p:embed/>
                    </p:oleObj>
                  </mc:Choice>
                  <mc:Fallback>
                    <p:oleObj name="公式" r:id="rId7" imgW="723600" imgH="368280"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9" y="3334"/>
                            <a:ext cx="1263" cy="6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8" name="Line 43"/>
              <p:cNvSpPr>
                <a:spLocks noChangeShapeType="1"/>
              </p:cNvSpPr>
              <p:nvPr/>
            </p:nvSpPr>
            <p:spPr bwMode="auto">
              <a:xfrm>
                <a:off x="4336" y="3463"/>
                <a:ext cx="231" cy="0"/>
              </a:xfrm>
              <a:prstGeom prst="line">
                <a:avLst/>
              </a:prstGeom>
              <a:noFill/>
              <a:ln w="19050">
                <a:solidFill>
                  <a:schemeClr val="bg1"/>
                </a:solidFill>
                <a:round/>
                <a:headEnd/>
                <a:tailEnd/>
              </a:ln>
            </p:spPr>
            <p:txBody>
              <a:bodyPr wrap="none" anchor="ctr"/>
              <a:lstStyle/>
              <a:p>
                <a:endParaRPr lang="zh-CN" altLang="en-US"/>
              </a:p>
            </p:txBody>
          </p:sp>
        </p:grpSp>
        <p:sp>
          <p:nvSpPr>
            <p:cNvPr id="6157" name="Text Box 49"/>
            <p:cNvSpPr txBox="1">
              <a:spLocks noChangeArrowheads="1"/>
            </p:cNvSpPr>
            <p:nvPr/>
          </p:nvSpPr>
          <p:spPr bwMode="auto">
            <a:xfrm>
              <a:off x="554" y="1199"/>
              <a:ext cx="462" cy="327"/>
            </a:xfrm>
            <a:prstGeom prst="rect">
              <a:avLst/>
            </a:prstGeom>
            <a:noFill/>
            <a:ln w="9525">
              <a:noFill/>
              <a:miter lim="800000"/>
              <a:headEnd/>
              <a:tailEnd/>
            </a:ln>
          </p:spPr>
          <p:txBody>
            <a:bodyPr anchor="ctr">
              <a:spAutoFit/>
            </a:bodyPr>
            <a:lstStyle/>
            <a:p>
              <a:r>
                <a:rPr lang="zh-CN" altLang="en-US" sz="2800" b="1" i="0">
                  <a:solidFill>
                    <a:schemeClr val="bg1"/>
                  </a:solidFill>
                </a:rPr>
                <a:t>令</a:t>
              </a:r>
              <a:endParaRPr lang="zh-CN" altLang="en-US"/>
            </a:p>
          </p:txBody>
        </p:sp>
      </p:grpSp>
      <p:sp>
        <p:nvSpPr>
          <p:cNvPr id="674867" name="Text Box 51"/>
          <p:cNvSpPr txBox="1">
            <a:spLocks noChangeArrowheads="1"/>
          </p:cNvSpPr>
          <p:nvPr/>
        </p:nvSpPr>
        <p:spPr bwMode="auto">
          <a:xfrm>
            <a:off x="1119188" y="882650"/>
            <a:ext cx="1522412" cy="519113"/>
          </a:xfrm>
          <a:prstGeom prst="rect">
            <a:avLst/>
          </a:prstGeom>
          <a:noFill/>
          <a:ln w="9525">
            <a:noFill/>
            <a:miter lim="800000"/>
            <a:headEnd/>
            <a:tailEnd/>
          </a:ln>
        </p:spPr>
        <p:txBody>
          <a:bodyPr>
            <a:spAutoFit/>
          </a:bodyPr>
          <a:lstStyle/>
          <a:p>
            <a:r>
              <a:rPr lang="zh-CN" altLang="en-US" sz="2800" b="1" i="0">
                <a:solidFill>
                  <a:schemeClr val="bg1"/>
                </a:solidFill>
              </a:rPr>
              <a:t>压强：</a:t>
            </a:r>
          </a:p>
        </p:txBody>
      </p:sp>
      <p:sp>
        <p:nvSpPr>
          <p:cNvPr id="674869" name="Text Box 53"/>
          <p:cNvSpPr txBox="1">
            <a:spLocks noChangeArrowheads="1"/>
          </p:cNvSpPr>
          <p:nvPr/>
        </p:nvSpPr>
        <p:spPr bwMode="auto">
          <a:xfrm>
            <a:off x="954088" y="5370513"/>
            <a:ext cx="4159250" cy="1160462"/>
          </a:xfrm>
          <a:prstGeom prst="rect">
            <a:avLst/>
          </a:prstGeom>
          <a:noFill/>
          <a:ln w="9525">
            <a:noFill/>
            <a:miter lim="800000"/>
            <a:headEnd/>
            <a:tailEnd/>
          </a:ln>
        </p:spPr>
        <p:txBody>
          <a:bodyPr>
            <a:spAutoFit/>
          </a:bodyPr>
          <a:lstStyle/>
          <a:p>
            <a:r>
              <a:rPr lang="zh-CN" altLang="en-US" sz="2800" b="1" i="0">
                <a:solidFill>
                  <a:schemeClr val="bg1"/>
                </a:solidFill>
              </a:rPr>
              <a:t>不是简单的力学公式；</a:t>
            </a:r>
          </a:p>
          <a:p>
            <a:r>
              <a:rPr lang="zh-CN" altLang="en-US" sz="2800" b="1" i="0">
                <a:solidFill>
                  <a:schemeClr val="bg1"/>
                </a:solidFill>
              </a:rPr>
              <a:t>具有统计意义。</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4867"/>
                                        </p:tgtEl>
                                        <p:attrNameLst>
                                          <p:attrName>style.visibility</p:attrName>
                                        </p:attrNameLst>
                                      </p:cBhvr>
                                      <p:to>
                                        <p:strVal val="visible"/>
                                      </p:to>
                                    </p:set>
                                    <p:animEffect transition="in" filter="blinds(horizontal)">
                                      <p:cBhvr>
                                        <p:cTn id="7" dur="500"/>
                                        <p:tgtEl>
                                          <p:spTgt spid="6748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4860"/>
                                        </p:tgtEl>
                                        <p:attrNameLst>
                                          <p:attrName>style.visibility</p:attrName>
                                        </p:attrNameLst>
                                      </p:cBhvr>
                                      <p:to>
                                        <p:strVal val="visible"/>
                                      </p:to>
                                    </p:set>
                                    <p:animEffect transition="in" filter="blinds(horizontal)">
                                      <p:cBhvr>
                                        <p:cTn id="22" dur="500"/>
                                        <p:tgtEl>
                                          <p:spTgt spid="67486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4839"/>
                                        </p:tgtEl>
                                        <p:attrNameLst>
                                          <p:attrName>style.visibility</p:attrName>
                                        </p:attrNameLst>
                                      </p:cBhvr>
                                      <p:to>
                                        <p:strVal val="visible"/>
                                      </p:to>
                                    </p:set>
                                    <p:animEffect transition="in" filter="blinds(horizontal)">
                                      <p:cBhvr>
                                        <p:cTn id="27" dur="500"/>
                                        <p:tgtEl>
                                          <p:spTgt spid="67483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74838"/>
                                        </p:tgtEl>
                                        <p:attrNameLst>
                                          <p:attrName>style.visibility</p:attrName>
                                        </p:attrNameLst>
                                      </p:cBhvr>
                                      <p:to>
                                        <p:strVal val="visible"/>
                                      </p:to>
                                    </p:set>
                                    <p:animEffect transition="in" filter="blinds(horizontal)">
                                      <p:cBhvr>
                                        <p:cTn id="32" dur="500"/>
                                        <p:tgtEl>
                                          <p:spTgt spid="67483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74869">
                                            <p:txEl>
                                              <p:pRg st="0" end="0"/>
                                            </p:txEl>
                                          </p:spTgt>
                                        </p:tgtEl>
                                        <p:attrNameLst>
                                          <p:attrName>style.visibility</p:attrName>
                                        </p:attrNameLst>
                                      </p:cBhvr>
                                      <p:to>
                                        <p:strVal val="visible"/>
                                      </p:to>
                                    </p:set>
                                    <p:animEffect transition="in" filter="blinds(horizontal)">
                                      <p:cBhvr>
                                        <p:cTn id="37" dur="500"/>
                                        <p:tgtEl>
                                          <p:spTgt spid="67486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74869">
                                            <p:txEl>
                                              <p:pRg st="1" end="1"/>
                                            </p:txEl>
                                          </p:spTgt>
                                        </p:tgtEl>
                                        <p:attrNameLst>
                                          <p:attrName>style.visibility</p:attrName>
                                        </p:attrNameLst>
                                      </p:cBhvr>
                                      <p:to>
                                        <p:strVal val="visible"/>
                                      </p:to>
                                    </p:set>
                                    <p:animEffect transition="in" filter="blinds(horizontal)">
                                      <p:cBhvr>
                                        <p:cTn id="42" dur="500"/>
                                        <p:tgtEl>
                                          <p:spTgt spid="6748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39" grpId="0" autoUpdateAnimBg="0"/>
      <p:bldP spid="674860" grpId="0" autoUpdateAnimBg="0"/>
      <p:bldP spid="674867" grpId="0" autoUpdateAnimBg="0"/>
      <p:bldP spid="67486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6574466-1DEA-47E7-A7F0-7E2463B95F01}" type="slidenum">
              <a:rPr lang="en-US" altLang="zh-CN">
                <a:solidFill>
                  <a:srgbClr val="000000"/>
                </a:solidFill>
              </a:rPr>
              <a:pPr/>
              <a:t>2</a:t>
            </a:fld>
            <a:endParaRPr lang="en-US" altLang="zh-CN">
              <a:solidFill>
                <a:srgbClr val="000000"/>
              </a:solidFill>
            </a:endParaRPr>
          </a:p>
        </p:txBody>
      </p:sp>
      <p:sp>
        <p:nvSpPr>
          <p:cNvPr id="805890" name="Text Box 2"/>
          <p:cNvSpPr txBox="1">
            <a:spLocks noChangeArrowheads="1"/>
          </p:cNvSpPr>
          <p:nvPr/>
        </p:nvSpPr>
        <p:spPr bwMode="auto">
          <a:xfrm>
            <a:off x="1981200" y="477838"/>
            <a:ext cx="4664075" cy="701675"/>
          </a:xfrm>
          <a:prstGeom prst="rect">
            <a:avLst/>
          </a:prstGeom>
          <a:noFill/>
          <a:ln w="9525">
            <a:noFill/>
            <a:miter lim="800000"/>
            <a:headEnd/>
            <a:tailEnd/>
          </a:ln>
          <a:effectLst/>
        </p:spPr>
        <p:txBody>
          <a:bodyPr>
            <a:spAutoFit/>
          </a:bodyPr>
          <a:lstStyle/>
          <a:p>
            <a:pPr algn="ctr">
              <a:spcBef>
                <a:spcPct val="0"/>
              </a:spcBef>
            </a:pPr>
            <a:r>
              <a:rPr lang="zh-CN" altLang="en-US" sz="4000" b="1" i="0" dirty="0" smtClean="0">
                <a:solidFill>
                  <a:srgbClr val="FFFFFF"/>
                </a:solidFill>
              </a:rPr>
              <a:t>深化研讨与互动 </a:t>
            </a:r>
            <a:endParaRPr lang="zh-CN" altLang="en-US" sz="4000" b="1" i="0" dirty="0">
              <a:solidFill>
                <a:srgbClr val="FFFFFF"/>
              </a:solidFill>
            </a:endParaRPr>
          </a:p>
        </p:txBody>
      </p:sp>
      <p:sp>
        <p:nvSpPr>
          <p:cNvPr id="805891" name="Text Box 3"/>
          <p:cNvSpPr txBox="1">
            <a:spLocks noChangeArrowheads="1"/>
          </p:cNvSpPr>
          <p:nvPr/>
        </p:nvSpPr>
        <p:spPr bwMode="auto">
          <a:xfrm>
            <a:off x="1676400" y="1812925"/>
            <a:ext cx="5486400" cy="946150"/>
          </a:xfrm>
          <a:prstGeom prst="rect">
            <a:avLst/>
          </a:prstGeom>
          <a:noFill/>
          <a:ln w="9525">
            <a:noFill/>
            <a:miter lim="800000"/>
            <a:headEnd/>
            <a:tailEnd/>
          </a:ln>
          <a:effectLst/>
        </p:spPr>
        <p:txBody>
          <a:bodyPr>
            <a:spAutoFit/>
          </a:bodyPr>
          <a:lstStyle/>
          <a:p>
            <a:pPr algn="ctr"/>
            <a:r>
              <a:rPr lang="zh-CN" altLang="en-US" sz="2800" b="1" i="0">
                <a:solidFill>
                  <a:srgbClr val="FFFFFF"/>
                </a:solidFill>
                <a:ea typeface="楷体_GB2312" pitchFamily="49" charset="-122"/>
              </a:rPr>
              <a:t>课内加强研讨与互动，课后布置问题、查阅文献与资料。 </a:t>
            </a:r>
          </a:p>
        </p:txBody>
      </p:sp>
      <p:sp>
        <p:nvSpPr>
          <p:cNvPr id="805892" name="Text Box 4"/>
          <p:cNvSpPr txBox="1">
            <a:spLocks noChangeArrowheads="1"/>
          </p:cNvSpPr>
          <p:nvPr/>
        </p:nvSpPr>
        <p:spPr bwMode="auto">
          <a:xfrm>
            <a:off x="603225" y="3521856"/>
            <a:ext cx="8001000" cy="523220"/>
          </a:xfrm>
          <a:prstGeom prst="rect">
            <a:avLst/>
          </a:prstGeom>
          <a:noFill/>
          <a:ln w="9525">
            <a:noFill/>
            <a:miter lim="800000"/>
            <a:headEnd/>
            <a:tailEnd/>
          </a:ln>
          <a:effectLst/>
        </p:spPr>
        <p:txBody>
          <a:bodyPr>
            <a:spAutoFit/>
          </a:bodyPr>
          <a:lstStyle/>
          <a:p>
            <a:pPr algn="ctr"/>
            <a:r>
              <a:rPr lang="zh-CN" altLang="en-US" sz="2800" b="1" i="0">
                <a:solidFill>
                  <a:srgbClr val="FFFFFF"/>
                </a:solidFill>
                <a:ea typeface="楷体_GB2312" pitchFamily="49" charset="-122"/>
              </a:rPr>
              <a:t>在第</a:t>
            </a:r>
            <a:r>
              <a:rPr lang="en-US" altLang="zh-CN" sz="2800" b="1" i="0">
                <a:solidFill>
                  <a:srgbClr val="FFFFFF"/>
                </a:solidFill>
                <a:ea typeface="楷体_GB2312" pitchFamily="49" charset="-122"/>
              </a:rPr>
              <a:t>4</a:t>
            </a:r>
            <a:r>
              <a:rPr lang="zh-CN" altLang="en-US" sz="2800" b="1" i="0">
                <a:solidFill>
                  <a:srgbClr val="FFFFFF"/>
                </a:solidFill>
                <a:ea typeface="楷体_GB2312" pitchFamily="49" charset="-122"/>
              </a:rPr>
              <a:t>、</a:t>
            </a:r>
            <a:r>
              <a:rPr lang="en-US" altLang="zh-CN" sz="2800" b="1" i="0">
                <a:solidFill>
                  <a:srgbClr val="FFFFFF"/>
                </a:solidFill>
                <a:ea typeface="楷体_GB2312" pitchFamily="49" charset="-122"/>
              </a:rPr>
              <a:t>7</a:t>
            </a:r>
            <a:r>
              <a:rPr lang="zh-CN" altLang="en-US" sz="2800" b="1" i="0">
                <a:solidFill>
                  <a:srgbClr val="FFFFFF"/>
                </a:solidFill>
                <a:ea typeface="楷体_GB2312" pitchFamily="49" charset="-122"/>
              </a:rPr>
              <a:t>、</a:t>
            </a:r>
            <a:r>
              <a:rPr lang="en-US" altLang="zh-CN" sz="2800" b="1" i="0">
                <a:solidFill>
                  <a:srgbClr val="FFFFFF"/>
                </a:solidFill>
                <a:ea typeface="楷体_GB2312" pitchFamily="49" charset="-122"/>
              </a:rPr>
              <a:t>10</a:t>
            </a:r>
            <a:r>
              <a:rPr lang="zh-CN" altLang="en-US" sz="2800" b="1" i="0">
                <a:solidFill>
                  <a:srgbClr val="FFFFFF"/>
                </a:solidFill>
                <a:ea typeface="楷体_GB2312" pitchFamily="49" charset="-122"/>
              </a:rPr>
              <a:t>、</a:t>
            </a:r>
            <a:r>
              <a:rPr lang="en-US" altLang="zh-CN" sz="2800" b="1" i="0">
                <a:solidFill>
                  <a:srgbClr val="FFFFFF"/>
                </a:solidFill>
                <a:ea typeface="楷体_GB2312" pitchFamily="49" charset="-122"/>
              </a:rPr>
              <a:t>13</a:t>
            </a:r>
            <a:r>
              <a:rPr lang="zh-CN" altLang="en-US" sz="2800" b="1" i="0" smtClean="0">
                <a:solidFill>
                  <a:srgbClr val="FFFFFF"/>
                </a:solidFill>
                <a:ea typeface="楷体_GB2312" pitchFamily="49" charset="-122"/>
              </a:rPr>
              <a:t>周安</a:t>
            </a:r>
            <a:r>
              <a:rPr lang="zh-CN" altLang="en-US" sz="2800" b="1" i="0">
                <a:solidFill>
                  <a:srgbClr val="FFFFFF"/>
                </a:solidFill>
                <a:ea typeface="楷体_GB2312" pitchFamily="49" charset="-122"/>
              </a:rPr>
              <a:t>排</a:t>
            </a:r>
            <a:r>
              <a:rPr lang="en-US" altLang="zh-CN" sz="2800" b="1" i="0">
                <a:solidFill>
                  <a:srgbClr val="FFFFFF"/>
                </a:solidFill>
                <a:ea typeface="楷体_GB2312" pitchFamily="49" charset="-122"/>
              </a:rPr>
              <a:t>2</a:t>
            </a:r>
            <a:r>
              <a:rPr lang="zh-CN" altLang="en-US" sz="2800" b="1" i="0">
                <a:solidFill>
                  <a:srgbClr val="FFFFFF"/>
                </a:solidFill>
                <a:ea typeface="楷体_GB2312" pitchFamily="49" charset="-122"/>
              </a:rPr>
              <a:t>学时的专题研讨与互动。 </a:t>
            </a:r>
          </a:p>
        </p:txBody>
      </p:sp>
      <p:sp>
        <p:nvSpPr>
          <p:cNvPr id="805893" name="Text Box 5"/>
          <p:cNvSpPr txBox="1">
            <a:spLocks noChangeArrowheads="1"/>
          </p:cNvSpPr>
          <p:nvPr/>
        </p:nvSpPr>
        <p:spPr bwMode="auto">
          <a:xfrm>
            <a:off x="1057978" y="4679429"/>
            <a:ext cx="7416800" cy="1160463"/>
          </a:xfrm>
          <a:prstGeom prst="rect">
            <a:avLst/>
          </a:prstGeom>
          <a:noFill/>
          <a:ln w="9525">
            <a:noFill/>
            <a:miter lim="800000"/>
            <a:headEnd/>
            <a:tailEnd/>
          </a:ln>
          <a:effectLst/>
        </p:spPr>
        <p:txBody>
          <a:bodyPr>
            <a:spAutoFit/>
          </a:bodyPr>
          <a:lstStyle/>
          <a:p>
            <a:pPr algn="just"/>
            <a:r>
              <a:rPr lang="en-US" altLang="zh-CN" sz="2800" b="1" i="0" dirty="0">
                <a:solidFill>
                  <a:srgbClr val="FFFFFF"/>
                </a:solidFill>
                <a:ea typeface="楷体_GB2312" pitchFamily="49" charset="-122"/>
              </a:rPr>
              <a:t>      </a:t>
            </a:r>
            <a:r>
              <a:rPr lang="zh-CN" altLang="en-US" sz="2800" b="1" i="0" dirty="0">
                <a:solidFill>
                  <a:srgbClr val="FFFFFF"/>
                </a:solidFill>
                <a:ea typeface="楷体_GB2312" pitchFamily="49" charset="-122"/>
              </a:rPr>
              <a:t>大作业</a:t>
            </a:r>
            <a:r>
              <a:rPr lang="en-US" altLang="zh-CN" sz="2800" b="1" i="0" dirty="0">
                <a:solidFill>
                  <a:srgbClr val="FFFFFF"/>
                </a:solidFill>
                <a:ea typeface="楷体_GB2312" pitchFamily="49" charset="-122"/>
              </a:rPr>
              <a:t>+</a:t>
            </a:r>
            <a:r>
              <a:rPr lang="zh-CN" altLang="en-US" sz="2800" b="1" i="0" dirty="0">
                <a:solidFill>
                  <a:srgbClr val="FFFFFF"/>
                </a:solidFill>
                <a:ea typeface="楷体_GB2312" pitchFamily="49" charset="-122"/>
              </a:rPr>
              <a:t>教与学互动</a:t>
            </a:r>
            <a:r>
              <a:rPr lang="en-US" altLang="zh-CN" sz="2800" b="1" i="0" dirty="0">
                <a:solidFill>
                  <a:srgbClr val="FFFFFF"/>
                </a:solidFill>
                <a:ea typeface="楷体_GB2312" pitchFamily="49" charset="-122"/>
              </a:rPr>
              <a:t>+</a:t>
            </a:r>
            <a:r>
              <a:rPr lang="zh-CN" altLang="en-US" sz="2800" b="1" i="0" dirty="0">
                <a:solidFill>
                  <a:srgbClr val="FFFFFF"/>
                </a:solidFill>
                <a:ea typeface="楷体_GB2312" pitchFamily="49" charset="-122"/>
              </a:rPr>
              <a:t>上机</a:t>
            </a:r>
            <a:r>
              <a:rPr lang="zh-CN" altLang="en-US" sz="2800" b="1" i="0" dirty="0" smtClean="0">
                <a:solidFill>
                  <a:srgbClr val="FFFFFF"/>
                </a:solidFill>
                <a:ea typeface="楷体_GB2312" pitchFamily="49" charset="-122"/>
              </a:rPr>
              <a:t>（</a:t>
            </a:r>
            <a:r>
              <a:rPr lang="en-US" altLang="zh-CN" sz="2800" b="1" i="0" dirty="0" smtClean="0">
                <a:solidFill>
                  <a:srgbClr val="FFFFFF"/>
                </a:solidFill>
                <a:ea typeface="楷体_GB2312" pitchFamily="49" charset="-122"/>
              </a:rPr>
              <a:t>20%</a:t>
            </a:r>
            <a:r>
              <a:rPr lang="zh-CN" altLang="en-US" sz="2800" b="1" i="0" dirty="0">
                <a:solidFill>
                  <a:srgbClr val="FFFFFF"/>
                </a:solidFill>
                <a:ea typeface="楷体_GB2312" pitchFamily="49" charset="-122"/>
              </a:rPr>
              <a:t>）、</a:t>
            </a:r>
          </a:p>
          <a:p>
            <a:pPr algn="just"/>
            <a:r>
              <a:rPr lang="zh-CN" altLang="en-US" sz="2800" b="1" i="0" dirty="0">
                <a:solidFill>
                  <a:srgbClr val="FFFFFF"/>
                </a:solidFill>
                <a:ea typeface="楷体_GB2312" pitchFamily="49" charset="-122"/>
              </a:rPr>
              <a:t>     平时</a:t>
            </a:r>
            <a:r>
              <a:rPr lang="zh-CN" altLang="en-US" sz="2800" b="1" i="0" dirty="0" smtClean="0">
                <a:solidFill>
                  <a:srgbClr val="FFFFFF"/>
                </a:solidFill>
                <a:ea typeface="楷体_GB2312" pitchFamily="49" charset="-122"/>
              </a:rPr>
              <a:t>作业含</a:t>
            </a:r>
            <a:r>
              <a:rPr lang="en-US" altLang="zh-CN" sz="2800" b="1" i="0" dirty="0" err="1" smtClean="0">
                <a:solidFill>
                  <a:srgbClr val="FFFFFF"/>
                </a:solidFill>
                <a:ea typeface="楷体_GB2312" pitchFamily="49" charset="-122"/>
              </a:rPr>
              <a:t>Mooc</a:t>
            </a:r>
            <a:r>
              <a:rPr lang="zh-CN" altLang="en-US" sz="2800" b="1" i="0" dirty="0" smtClean="0">
                <a:solidFill>
                  <a:srgbClr val="FFFFFF"/>
                </a:solidFill>
                <a:ea typeface="楷体_GB2312" pitchFamily="49" charset="-122"/>
              </a:rPr>
              <a:t>（</a:t>
            </a:r>
            <a:r>
              <a:rPr lang="en-US" altLang="zh-CN" sz="2800" b="1" i="0" dirty="0" smtClean="0">
                <a:solidFill>
                  <a:srgbClr val="FFFFFF"/>
                </a:solidFill>
                <a:ea typeface="楷体_GB2312" pitchFamily="49" charset="-122"/>
              </a:rPr>
              <a:t>20%</a:t>
            </a:r>
            <a:r>
              <a:rPr lang="zh-CN" altLang="en-US" sz="2800" b="1" i="0" dirty="0">
                <a:solidFill>
                  <a:srgbClr val="FFFFFF"/>
                </a:solidFill>
                <a:ea typeface="楷体_GB2312" pitchFamily="49" charset="-122"/>
              </a:rPr>
              <a:t>）、考试</a:t>
            </a:r>
            <a:r>
              <a:rPr lang="zh-CN" altLang="en-US" sz="2800" b="1" i="0" dirty="0" smtClean="0">
                <a:solidFill>
                  <a:srgbClr val="FFFFFF"/>
                </a:solidFill>
                <a:ea typeface="楷体_GB2312" pitchFamily="49" charset="-122"/>
              </a:rPr>
              <a:t>（</a:t>
            </a:r>
            <a:r>
              <a:rPr lang="en-US" altLang="zh-CN" sz="2800" b="1" i="0" dirty="0" smtClean="0">
                <a:solidFill>
                  <a:srgbClr val="FFFFFF"/>
                </a:solidFill>
                <a:ea typeface="楷体_GB2312" pitchFamily="49" charset="-122"/>
              </a:rPr>
              <a:t>60</a:t>
            </a:r>
            <a:r>
              <a:rPr lang="en-US" altLang="zh-CN" sz="2800" b="1" i="0" dirty="0">
                <a:solidFill>
                  <a:srgbClr val="FFFFFF"/>
                </a:solidFill>
                <a:ea typeface="楷体_GB2312" pitchFamily="49" charset="-122"/>
              </a:rPr>
              <a:t>%</a:t>
            </a:r>
            <a:r>
              <a:rPr lang="zh-CN" altLang="en-US" sz="2800" b="1" i="0" dirty="0">
                <a:solidFill>
                  <a:srgbClr val="FFFFFF"/>
                </a:solidFill>
                <a:ea typeface="楷体_GB2312" pitchFamily="49" charset="-122"/>
              </a:rPr>
              <a:t>）。</a:t>
            </a:r>
          </a:p>
        </p:txBody>
      </p:sp>
    </p:spTree>
    <p:extLst>
      <p:ext uri="{BB962C8B-B14F-4D97-AF65-F5344CB8AC3E}">
        <p14:creationId xmlns:p14="http://schemas.microsoft.com/office/powerpoint/2010/main" val="133694855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5890">
                                            <p:txEl>
                                              <p:pRg st="0" end="0"/>
                                            </p:txEl>
                                          </p:spTgt>
                                        </p:tgtEl>
                                        <p:attrNameLst>
                                          <p:attrName>style.visibility</p:attrName>
                                        </p:attrNameLst>
                                      </p:cBhvr>
                                      <p:to>
                                        <p:strVal val="visible"/>
                                      </p:to>
                                    </p:set>
                                    <p:animEffect transition="in" filter="wipe(left)">
                                      <p:cBhvr>
                                        <p:cTn id="7" dur="500"/>
                                        <p:tgtEl>
                                          <p:spTgt spid="805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5891">
                                            <p:txEl>
                                              <p:pRg st="0" end="0"/>
                                            </p:txEl>
                                          </p:spTgt>
                                        </p:tgtEl>
                                        <p:attrNameLst>
                                          <p:attrName>style.visibility</p:attrName>
                                        </p:attrNameLst>
                                      </p:cBhvr>
                                      <p:to>
                                        <p:strVal val="visible"/>
                                      </p:to>
                                    </p:set>
                                    <p:animEffect transition="in" filter="wipe(left)">
                                      <p:cBhvr>
                                        <p:cTn id="12" dur="500"/>
                                        <p:tgtEl>
                                          <p:spTgt spid="8058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5892">
                                            <p:txEl>
                                              <p:pRg st="0" end="0"/>
                                            </p:txEl>
                                          </p:spTgt>
                                        </p:tgtEl>
                                        <p:attrNameLst>
                                          <p:attrName>style.visibility</p:attrName>
                                        </p:attrNameLst>
                                      </p:cBhvr>
                                      <p:to>
                                        <p:strVal val="visible"/>
                                      </p:to>
                                    </p:set>
                                    <p:animEffect transition="in" filter="wipe(left)">
                                      <p:cBhvr>
                                        <p:cTn id="17" dur="500"/>
                                        <p:tgtEl>
                                          <p:spTgt spid="80589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5893">
                                            <p:txEl>
                                              <p:pRg st="0" end="0"/>
                                            </p:txEl>
                                          </p:spTgt>
                                        </p:tgtEl>
                                        <p:attrNameLst>
                                          <p:attrName>style.visibility</p:attrName>
                                        </p:attrNameLst>
                                      </p:cBhvr>
                                      <p:to>
                                        <p:strVal val="visible"/>
                                      </p:to>
                                    </p:set>
                                    <p:animEffect transition="in" filter="wipe(left)">
                                      <p:cBhvr>
                                        <p:cTn id="22" dur="500"/>
                                        <p:tgtEl>
                                          <p:spTgt spid="80589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05893">
                                            <p:txEl>
                                              <p:pRg st="1" end="1"/>
                                            </p:txEl>
                                          </p:spTgt>
                                        </p:tgtEl>
                                        <p:attrNameLst>
                                          <p:attrName>style.visibility</p:attrName>
                                        </p:attrNameLst>
                                      </p:cBhvr>
                                      <p:to>
                                        <p:strVal val="visible"/>
                                      </p:to>
                                    </p:set>
                                    <p:animEffect transition="in" filter="wipe(left)">
                                      <p:cBhvr>
                                        <p:cTn id="27" dur="500"/>
                                        <p:tgtEl>
                                          <p:spTgt spid="8058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0" grpId="0" build="p" autoUpdateAnimBg="0"/>
      <p:bldP spid="805891" grpId="0" build="p" autoUpdateAnimBg="0"/>
      <p:bldP spid="805892" grpId="0" build="p" autoUpdateAnimBg="0"/>
      <p:bldP spid="80589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灯片编号占位符 3"/>
          <p:cNvSpPr>
            <a:spLocks noGrp="1"/>
          </p:cNvSpPr>
          <p:nvPr>
            <p:ph type="sldNum" sz="quarter" idx="12"/>
          </p:nvPr>
        </p:nvSpPr>
        <p:spPr>
          <a:noFill/>
        </p:spPr>
        <p:txBody>
          <a:bodyPr/>
          <a:lstStyle/>
          <a:p>
            <a:fld id="{EAD32977-B01B-4CD9-B4D5-DBA91086B0E1}" type="slidenum">
              <a:rPr lang="en-US" altLang="zh-CN"/>
              <a:pPr/>
              <a:t>20</a:t>
            </a:fld>
            <a:endParaRPr lang="en-US" altLang="zh-CN"/>
          </a:p>
        </p:txBody>
      </p:sp>
      <p:sp>
        <p:nvSpPr>
          <p:cNvPr id="675842" name="Text Box 2"/>
          <p:cNvSpPr txBox="1">
            <a:spLocks noChangeArrowheads="1"/>
          </p:cNvSpPr>
          <p:nvPr/>
        </p:nvSpPr>
        <p:spPr bwMode="auto">
          <a:xfrm>
            <a:off x="1111250" y="349250"/>
            <a:ext cx="3821113" cy="519113"/>
          </a:xfrm>
          <a:prstGeom prst="rect">
            <a:avLst/>
          </a:prstGeom>
          <a:noFill/>
          <a:ln w="9525">
            <a:noFill/>
            <a:miter lim="800000"/>
            <a:headEnd/>
            <a:tailEnd/>
          </a:ln>
        </p:spPr>
        <p:txBody>
          <a:bodyPr>
            <a:spAutoFit/>
          </a:bodyPr>
          <a:lstStyle/>
          <a:p>
            <a:r>
              <a:rPr lang="zh-CN" altLang="en-US" sz="2800" b="1">
                <a:solidFill>
                  <a:srgbClr val="FFFF00"/>
                </a:solidFill>
              </a:rPr>
              <a:t>三</a:t>
            </a:r>
            <a:r>
              <a:rPr lang="en-US" altLang="zh-CN" sz="2800" b="1">
                <a:solidFill>
                  <a:srgbClr val="FFFF00"/>
                </a:solidFill>
              </a:rPr>
              <a:t>.</a:t>
            </a:r>
            <a:r>
              <a:rPr lang="zh-CN" altLang="en-US" sz="2800" b="1">
                <a:solidFill>
                  <a:srgbClr val="FFFF00"/>
                </a:solidFill>
              </a:rPr>
              <a:t>温度的统计意义</a:t>
            </a:r>
            <a:endParaRPr lang="zh-CN" altLang="en-US" sz="2800" b="1"/>
          </a:p>
        </p:txBody>
      </p:sp>
      <p:graphicFrame>
        <p:nvGraphicFramePr>
          <p:cNvPr id="675849" name="Object 9"/>
          <p:cNvGraphicFramePr>
            <a:graphicFrameLocks noChangeAspect="1"/>
          </p:cNvGraphicFramePr>
          <p:nvPr/>
        </p:nvGraphicFramePr>
        <p:xfrm>
          <a:off x="3352800" y="1022350"/>
          <a:ext cx="1736725" cy="1047750"/>
        </p:xfrm>
        <a:graphic>
          <a:graphicData uri="http://schemas.openxmlformats.org/presentationml/2006/ole">
            <mc:AlternateContent xmlns:mc="http://schemas.openxmlformats.org/markup-compatibility/2006">
              <mc:Choice xmlns:v="urn:schemas-microsoft-com:vml" Requires="v">
                <p:oleObj spid="_x0000_s7188" name="公式" r:id="rId3" imgW="609480" imgH="368280" progId="Equation.3">
                  <p:embed/>
                </p:oleObj>
              </mc:Choice>
              <mc:Fallback>
                <p:oleObj name="公式" r:id="rId3" imgW="609480" imgH="36828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022350"/>
                        <a:ext cx="17367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66"/>
                            </a:solidFill>
                            <a:miter lim="800000"/>
                            <a:headEnd/>
                            <a:tailEnd/>
                          </a14:hiddenLine>
                        </a:ext>
                      </a:extLst>
                    </p:spPr>
                  </p:pic>
                </p:oleObj>
              </mc:Fallback>
            </mc:AlternateContent>
          </a:graphicData>
        </a:graphic>
      </p:graphicFrame>
      <p:sp>
        <p:nvSpPr>
          <p:cNvPr id="675851" name="Text Box 11"/>
          <p:cNvSpPr txBox="1">
            <a:spLocks noChangeArrowheads="1"/>
          </p:cNvSpPr>
          <p:nvPr/>
        </p:nvSpPr>
        <p:spPr bwMode="auto">
          <a:xfrm>
            <a:off x="1041400" y="2089150"/>
            <a:ext cx="7631113" cy="519113"/>
          </a:xfrm>
          <a:prstGeom prst="rect">
            <a:avLst/>
          </a:prstGeom>
          <a:noFill/>
          <a:ln w="9525">
            <a:noFill/>
            <a:miter lim="800000"/>
            <a:headEnd/>
            <a:tailEnd/>
          </a:ln>
        </p:spPr>
        <p:txBody>
          <a:bodyPr>
            <a:spAutoFit/>
          </a:bodyPr>
          <a:lstStyle/>
          <a:p>
            <a:r>
              <a:rPr lang="zh-CN" altLang="en-US" sz="2800" b="1" i="0">
                <a:solidFill>
                  <a:schemeClr val="bg1"/>
                </a:solidFill>
              </a:rPr>
              <a:t>得</a:t>
            </a:r>
            <a:r>
              <a:rPr lang="zh-CN" altLang="en-US" sz="2800" b="1" i="0">
                <a:solidFill>
                  <a:srgbClr val="00FF00"/>
                </a:solidFill>
              </a:rPr>
              <a:t>平均平动动能</a:t>
            </a:r>
            <a:r>
              <a:rPr lang="zh-CN" altLang="en-US" sz="2800" b="1" i="0">
                <a:solidFill>
                  <a:schemeClr val="bg1"/>
                </a:solidFill>
              </a:rPr>
              <a:t>：</a:t>
            </a:r>
            <a:endParaRPr lang="zh-CN" altLang="en-US" sz="2800" b="1" i="0">
              <a:solidFill>
                <a:srgbClr val="00FF00"/>
              </a:solidFill>
            </a:endParaRPr>
          </a:p>
        </p:txBody>
      </p:sp>
      <p:graphicFrame>
        <p:nvGraphicFramePr>
          <p:cNvPr id="675854" name="Object 14"/>
          <p:cNvGraphicFramePr>
            <a:graphicFrameLocks noChangeAspect="1"/>
          </p:cNvGraphicFramePr>
          <p:nvPr/>
        </p:nvGraphicFramePr>
        <p:xfrm>
          <a:off x="2054225" y="2828925"/>
          <a:ext cx="1905000" cy="979488"/>
        </p:xfrm>
        <a:graphic>
          <a:graphicData uri="http://schemas.openxmlformats.org/presentationml/2006/ole">
            <mc:AlternateContent xmlns:mc="http://schemas.openxmlformats.org/markup-compatibility/2006">
              <mc:Choice xmlns:v="urn:schemas-microsoft-com:vml" Requires="v">
                <p:oleObj spid="_x0000_s7189" name="公式" r:id="rId5" imgW="723600" imgH="368280" progId="Equation.3">
                  <p:embed/>
                </p:oleObj>
              </mc:Choice>
              <mc:Fallback>
                <p:oleObj name="公式" r:id="rId5" imgW="723600" imgH="36828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4225" y="2828925"/>
                        <a:ext cx="19050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66"/>
                            </a:solidFill>
                            <a:miter lim="800000"/>
                            <a:headEnd/>
                            <a:tailEnd/>
                          </a14:hiddenLine>
                        </a:ext>
                      </a:extLst>
                    </p:spPr>
                  </p:pic>
                </p:oleObj>
              </mc:Fallback>
            </mc:AlternateContent>
          </a:graphicData>
        </a:graphic>
      </p:graphicFrame>
      <p:sp>
        <p:nvSpPr>
          <p:cNvPr id="675855" name="Line 15"/>
          <p:cNvSpPr>
            <a:spLocks noChangeShapeType="1"/>
          </p:cNvSpPr>
          <p:nvPr/>
        </p:nvSpPr>
        <p:spPr bwMode="auto">
          <a:xfrm>
            <a:off x="3516313" y="3016250"/>
            <a:ext cx="327025" cy="0"/>
          </a:xfrm>
          <a:prstGeom prst="line">
            <a:avLst/>
          </a:prstGeom>
          <a:noFill/>
          <a:ln w="9525">
            <a:solidFill>
              <a:schemeClr val="bg1"/>
            </a:solidFill>
            <a:round/>
            <a:headEnd/>
            <a:tailEnd/>
          </a:ln>
        </p:spPr>
        <p:txBody>
          <a:bodyPr wrap="none" anchor="ctr"/>
          <a:lstStyle/>
          <a:p>
            <a:endParaRPr lang="zh-CN" altLang="en-US"/>
          </a:p>
        </p:txBody>
      </p:sp>
      <p:graphicFrame>
        <p:nvGraphicFramePr>
          <p:cNvPr id="675857" name="Object 17"/>
          <p:cNvGraphicFramePr>
            <a:graphicFrameLocks noChangeAspect="1"/>
          </p:cNvGraphicFramePr>
          <p:nvPr/>
        </p:nvGraphicFramePr>
        <p:xfrm>
          <a:off x="3984625" y="2751138"/>
          <a:ext cx="1339850" cy="1104900"/>
        </p:xfrm>
        <a:graphic>
          <a:graphicData uri="http://schemas.openxmlformats.org/presentationml/2006/ole">
            <mc:AlternateContent xmlns:mc="http://schemas.openxmlformats.org/markup-compatibility/2006">
              <mc:Choice xmlns:v="urn:schemas-microsoft-com:vml" Requires="v">
                <p:oleObj spid="_x0000_s7190" name="公式" r:id="rId7" imgW="444240" imgH="368280" progId="Equation.3">
                  <p:embed/>
                </p:oleObj>
              </mc:Choice>
              <mc:Fallback>
                <p:oleObj name="公式" r:id="rId7" imgW="444240" imgH="36828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625" y="2751138"/>
                        <a:ext cx="1339850"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58" name="Rectangle 18"/>
          <p:cNvSpPr>
            <a:spLocks noChangeArrowheads="1"/>
          </p:cNvSpPr>
          <p:nvPr/>
        </p:nvSpPr>
        <p:spPr bwMode="auto">
          <a:xfrm>
            <a:off x="1938338" y="2771775"/>
            <a:ext cx="3330575" cy="1158875"/>
          </a:xfrm>
          <a:prstGeom prst="rect">
            <a:avLst/>
          </a:prstGeom>
          <a:noFill/>
          <a:ln w="28575">
            <a:solidFill>
              <a:srgbClr val="FFFF00"/>
            </a:solidFill>
            <a:miter lim="800000"/>
            <a:headEnd/>
            <a:tailEnd/>
          </a:ln>
        </p:spPr>
        <p:txBody>
          <a:bodyPr wrap="none" anchor="ctr"/>
          <a:lstStyle/>
          <a:p>
            <a:endParaRPr lang="zh-CN" altLang="en-US"/>
          </a:p>
        </p:txBody>
      </p:sp>
      <p:sp>
        <p:nvSpPr>
          <p:cNvPr id="675863" name="Text Box 23"/>
          <p:cNvSpPr txBox="1">
            <a:spLocks noChangeArrowheads="1"/>
          </p:cNvSpPr>
          <p:nvPr/>
        </p:nvSpPr>
        <p:spPr bwMode="auto">
          <a:xfrm>
            <a:off x="1079500" y="1284288"/>
            <a:ext cx="2081213" cy="519112"/>
          </a:xfrm>
          <a:prstGeom prst="rect">
            <a:avLst/>
          </a:prstGeom>
          <a:noFill/>
          <a:ln w="9525">
            <a:noFill/>
            <a:miter lim="800000"/>
            <a:headEnd/>
            <a:tailEnd/>
          </a:ln>
        </p:spPr>
        <p:txBody>
          <a:bodyPr>
            <a:spAutoFit/>
          </a:bodyPr>
          <a:lstStyle/>
          <a:p>
            <a:r>
              <a:rPr lang="zh-CN" altLang="en-US" sz="2800" b="1" i="0">
                <a:solidFill>
                  <a:srgbClr val="FFFFFF"/>
                </a:solidFill>
              </a:rPr>
              <a:t>由 </a:t>
            </a:r>
            <a:r>
              <a:rPr lang="en-US" altLang="zh-CN" sz="2800" b="1">
                <a:solidFill>
                  <a:srgbClr val="FFFFFF"/>
                </a:solidFill>
              </a:rPr>
              <a:t>p </a:t>
            </a:r>
            <a:r>
              <a:rPr lang="en-US" altLang="zh-CN" sz="2800" b="1" i="0">
                <a:solidFill>
                  <a:srgbClr val="FFFFFF"/>
                </a:solidFill>
              </a:rPr>
              <a:t>=</a:t>
            </a:r>
            <a:r>
              <a:rPr lang="en-US" altLang="zh-CN" sz="2800" b="1">
                <a:solidFill>
                  <a:srgbClr val="FFFFFF"/>
                </a:solidFill>
              </a:rPr>
              <a:t>nkT</a:t>
            </a:r>
            <a:r>
              <a:rPr lang="zh-CN" altLang="en-US" sz="2800" b="1">
                <a:solidFill>
                  <a:srgbClr val="FFFFFF"/>
                </a:solidFill>
              </a:rPr>
              <a:t>，</a:t>
            </a:r>
          </a:p>
        </p:txBody>
      </p:sp>
      <p:sp>
        <p:nvSpPr>
          <p:cNvPr id="675973" name="Text Box 133"/>
          <p:cNvSpPr txBox="1">
            <a:spLocks noChangeArrowheads="1"/>
          </p:cNvSpPr>
          <p:nvPr/>
        </p:nvSpPr>
        <p:spPr bwMode="auto">
          <a:xfrm>
            <a:off x="695325" y="4308475"/>
            <a:ext cx="7861300" cy="946150"/>
          </a:xfrm>
          <a:prstGeom prst="rect">
            <a:avLst/>
          </a:prstGeom>
          <a:noFill/>
          <a:ln w="9525">
            <a:noFill/>
            <a:miter lim="800000"/>
            <a:headEnd/>
            <a:tailEnd/>
          </a:ln>
        </p:spPr>
        <p:txBody>
          <a:bodyPr anchor="ctr">
            <a:spAutoFit/>
          </a:bodyPr>
          <a:lstStyle/>
          <a:p>
            <a:pPr>
              <a:spcBef>
                <a:spcPct val="0"/>
              </a:spcBef>
            </a:pPr>
            <a:r>
              <a:rPr lang="zh-CN" altLang="en-US" sz="2800" b="1" i="0">
                <a:solidFill>
                  <a:schemeClr val="bg1"/>
                </a:solidFill>
              </a:rPr>
              <a:t>温度是统计概念，只能用于大量分子，</a:t>
            </a:r>
          </a:p>
          <a:p>
            <a:pPr>
              <a:spcBef>
                <a:spcPct val="0"/>
              </a:spcBef>
            </a:pPr>
            <a:r>
              <a:rPr lang="zh-CN" altLang="en-US" sz="2800" b="1" i="0">
                <a:solidFill>
                  <a:schemeClr val="bg1"/>
                </a:solidFill>
              </a:rPr>
              <a:t>温度标志物体内部分子无规运动的剧烈程度。</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42"/>
                                        </p:tgtEl>
                                        <p:attrNameLst>
                                          <p:attrName>style.visibility</p:attrName>
                                        </p:attrNameLst>
                                      </p:cBhvr>
                                      <p:to>
                                        <p:strVal val="visible"/>
                                      </p:to>
                                    </p:set>
                                    <p:animEffect transition="in" filter="blinds(horizontal)">
                                      <p:cBhvr>
                                        <p:cTn id="7" dur="500"/>
                                        <p:tgtEl>
                                          <p:spTgt spid="6758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5863"/>
                                        </p:tgtEl>
                                        <p:attrNameLst>
                                          <p:attrName>style.visibility</p:attrName>
                                        </p:attrNameLst>
                                      </p:cBhvr>
                                      <p:to>
                                        <p:strVal val="visible"/>
                                      </p:to>
                                    </p:set>
                                    <p:animEffect transition="in" filter="blinds(horizontal)">
                                      <p:cBhvr>
                                        <p:cTn id="12" dur="500"/>
                                        <p:tgtEl>
                                          <p:spTgt spid="6758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5849"/>
                                        </p:tgtEl>
                                        <p:attrNameLst>
                                          <p:attrName>style.visibility</p:attrName>
                                        </p:attrNameLst>
                                      </p:cBhvr>
                                      <p:to>
                                        <p:strVal val="visible"/>
                                      </p:to>
                                    </p:set>
                                    <p:animEffect transition="in" filter="blinds(horizontal)">
                                      <p:cBhvr>
                                        <p:cTn id="17" dur="500"/>
                                        <p:tgtEl>
                                          <p:spTgt spid="6758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5851"/>
                                        </p:tgtEl>
                                        <p:attrNameLst>
                                          <p:attrName>style.visibility</p:attrName>
                                        </p:attrNameLst>
                                      </p:cBhvr>
                                      <p:to>
                                        <p:strVal val="visible"/>
                                      </p:to>
                                    </p:set>
                                    <p:animEffect transition="in" filter="blinds(horizontal)">
                                      <p:cBhvr>
                                        <p:cTn id="22" dur="500"/>
                                        <p:tgtEl>
                                          <p:spTgt spid="6758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75854"/>
                                        </p:tgtEl>
                                        <p:attrNameLst>
                                          <p:attrName>style.visibility</p:attrName>
                                        </p:attrNameLst>
                                      </p:cBhvr>
                                      <p:to>
                                        <p:strVal val="visible"/>
                                      </p:to>
                                    </p:set>
                                    <p:animEffect transition="in" filter="blinds(horizontal)">
                                      <p:cBhvr>
                                        <p:cTn id="27" dur="500"/>
                                        <p:tgtEl>
                                          <p:spTgt spid="67585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75855"/>
                                        </p:tgtEl>
                                        <p:attrNameLst>
                                          <p:attrName>style.visibility</p:attrName>
                                        </p:attrNameLst>
                                      </p:cBhvr>
                                      <p:to>
                                        <p:strVal val="visible"/>
                                      </p:to>
                                    </p:set>
                                    <p:animEffect transition="in" filter="blinds(horizontal)">
                                      <p:cBhvr>
                                        <p:cTn id="32" dur="500"/>
                                        <p:tgtEl>
                                          <p:spTgt spid="67585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75857"/>
                                        </p:tgtEl>
                                        <p:attrNameLst>
                                          <p:attrName>style.visibility</p:attrName>
                                        </p:attrNameLst>
                                      </p:cBhvr>
                                      <p:to>
                                        <p:strVal val="visible"/>
                                      </p:to>
                                    </p:set>
                                    <p:animEffect transition="in" filter="blinds(horizontal)">
                                      <p:cBhvr>
                                        <p:cTn id="37" dur="500"/>
                                        <p:tgtEl>
                                          <p:spTgt spid="67585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75858"/>
                                        </p:tgtEl>
                                        <p:attrNameLst>
                                          <p:attrName>style.visibility</p:attrName>
                                        </p:attrNameLst>
                                      </p:cBhvr>
                                      <p:to>
                                        <p:strVal val="visible"/>
                                      </p:to>
                                    </p:set>
                                    <p:animEffect transition="in" filter="blinds(horizontal)">
                                      <p:cBhvr>
                                        <p:cTn id="42" dur="500"/>
                                        <p:tgtEl>
                                          <p:spTgt spid="6758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75973">
                                            <p:txEl>
                                              <p:pRg st="0" end="0"/>
                                            </p:txEl>
                                          </p:spTgt>
                                        </p:tgtEl>
                                        <p:attrNameLst>
                                          <p:attrName>style.visibility</p:attrName>
                                        </p:attrNameLst>
                                      </p:cBhvr>
                                      <p:to>
                                        <p:strVal val="visible"/>
                                      </p:to>
                                    </p:set>
                                    <p:animEffect transition="in" filter="blinds(horizontal)">
                                      <p:cBhvr>
                                        <p:cTn id="47" dur="500"/>
                                        <p:tgtEl>
                                          <p:spTgt spid="67597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75973">
                                            <p:txEl>
                                              <p:pRg st="1" end="1"/>
                                            </p:txEl>
                                          </p:spTgt>
                                        </p:tgtEl>
                                        <p:attrNameLst>
                                          <p:attrName>style.visibility</p:attrName>
                                        </p:attrNameLst>
                                      </p:cBhvr>
                                      <p:to>
                                        <p:strVal val="visible"/>
                                      </p:to>
                                    </p:set>
                                    <p:animEffect transition="in" filter="blinds(horizontal)">
                                      <p:cBhvr>
                                        <p:cTn id="52" dur="500"/>
                                        <p:tgtEl>
                                          <p:spTgt spid="6759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2" grpId="0" autoUpdateAnimBg="0"/>
      <p:bldP spid="675851" grpId="0" autoUpdateAnimBg="0"/>
      <p:bldP spid="675855" grpId="0" animBg="1"/>
      <p:bldP spid="675858" grpId="0" animBg="1"/>
      <p:bldP spid="675863" grpId="0" autoUpdateAnimBg="0"/>
      <p:bldP spid="67597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灯片编号占位符 3"/>
          <p:cNvSpPr>
            <a:spLocks noGrp="1"/>
          </p:cNvSpPr>
          <p:nvPr>
            <p:ph type="sldNum" sz="quarter" idx="12"/>
          </p:nvPr>
        </p:nvSpPr>
        <p:spPr>
          <a:noFill/>
        </p:spPr>
        <p:txBody>
          <a:bodyPr/>
          <a:lstStyle/>
          <a:p>
            <a:fld id="{9F5DD48A-94A8-44D7-BBD2-55957295560F}" type="slidenum">
              <a:rPr lang="en-US" altLang="zh-CN"/>
              <a:pPr/>
              <a:t>21</a:t>
            </a:fld>
            <a:endParaRPr lang="en-US" altLang="zh-CN"/>
          </a:p>
        </p:txBody>
      </p:sp>
      <p:sp>
        <p:nvSpPr>
          <p:cNvPr id="676866" name="Text Box 2"/>
          <p:cNvSpPr txBox="1">
            <a:spLocks noChangeArrowheads="1"/>
          </p:cNvSpPr>
          <p:nvPr/>
        </p:nvSpPr>
        <p:spPr bwMode="auto">
          <a:xfrm>
            <a:off x="1144588" y="406400"/>
            <a:ext cx="6807200" cy="519113"/>
          </a:xfrm>
          <a:prstGeom prst="rect">
            <a:avLst/>
          </a:prstGeom>
          <a:noFill/>
          <a:ln w="9525">
            <a:noFill/>
            <a:miter lim="800000"/>
            <a:headEnd/>
            <a:tailEnd/>
          </a:ln>
        </p:spPr>
        <p:txBody>
          <a:bodyPr>
            <a:spAutoFit/>
          </a:bodyPr>
          <a:lstStyle/>
          <a:p>
            <a:r>
              <a:rPr lang="zh-CN" altLang="en-US" sz="2800" b="1">
                <a:solidFill>
                  <a:srgbClr val="FFFF00"/>
                </a:solidFill>
              </a:rPr>
              <a:t>四</a:t>
            </a:r>
            <a:r>
              <a:rPr lang="en-US" altLang="zh-CN" sz="2800" b="1">
                <a:solidFill>
                  <a:srgbClr val="FFFF00"/>
                </a:solidFill>
              </a:rPr>
              <a:t>.</a:t>
            </a:r>
            <a:r>
              <a:rPr lang="zh-CN" altLang="en-US" sz="2800" b="1">
                <a:solidFill>
                  <a:srgbClr val="FFFF00"/>
                </a:solidFill>
              </a:rPr>
              <a:t>混合气体内的压强    </a:t>
            </a:r>
            <a:r>
              <a:rPr lang="en-US" altLang="zh-CN" sz="2800" b="1">
                <a:solidFill>
                  <a:srgbClr val="FFFF00"/>
                </a:solidFill>
              </a:rPr>
              <a:t>Dalton</a:t>
            </a:r>
            <a:r>
              <a:rPr lang="zh-CN" altLang="en-US" sz="2800" b="1">
                <a:solidFill>
                  <a:srgbClr val="FFFF00"/>
                </a:solidFill>
              </a:rPr>
              <a:t>分压定律</a:t>
            </a:r>
            <a:endParaRPr lang="zh-CN" altLang="en-US" sz="2800" b="1">
              <a:solidFill>
                <a:schemeClr val="bg1"/>
              </a:solidFill>
            </a:endParaRPr>
          </a:p>
        </p:txBody>
      </p:sp>
      <p:sp>
        <p:nvSpPr>
          <p:cNvPr id="676867" name="Text Box 3"/>
          <p:cNvSpPr txBox="1">
            <a:spLocks noChangeArrowheads="1"/>
          </p:cNvSpPr>
          <p:nvPr/>
        </p:nvSpPr>
        <p:spPr bwMode="auto">
          <a:xfrm>
            <a:off x="457200" y="933450"/>
            <a:ext cx="8258175" cy="946150"/>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设容器内有多种气体， </a:t>
            </a:r>
            <a:r>
              <a:rPr lang="en-US" altLang="zh-CN" sz="2800" b="1" i="0">
                <a:solidFill>
                  <a:schemeClr val="bg1"/>
                </a:solidFill>
              </a:rPr>
              <a:t>n=n</a:t>
            </a:r>
            <a:r>
              <a:rPr lang="en-US" altLang="zh-CN" sz="2800" b="1" i="0" baseline="-25000">
                <a:solidFill>
                  <a:schemeClr val="bg1"/>
                </a:solidFill>
              </a:rPr>
              <a:t>1</a:t>
            </a:r>
            <a:r>
              <a:rPr lang="en-US" altLang="zh-CN" sz="2800" b="1" i="0">
                <a:solidFill>
                  <a:schemeClr val="bg1"/>
                </a:solidFill>
              </a:rPr>
              <a:t>+n</a:t>
            </a:r>
            <a:r>
              <a:rPr lang="en-US" altLang="zh-CN" sz="2800" b="1" i="0" baseline="-25000">
                <a:solidFill>
                  <a:schemeClr val="bg1"/>
                </a:solidFill>
              </a:rPr>
              <a:t>2</a:t>
            </a:r>
            <a:r>
              <a:rPr lang="en-US" altLang="zh-CN" sz="2800" b="1" i="0">
                <a:solidFill>
                  <a:schemeClr val="bg1"/>
                </a:solidFill>
              </a:rPr>
              <a:t>+…+n</a:t>
            </a:r>
            <a:r>
              <a:rPr lang="en-US" altLang="zh-CN" sz="2800" b="1" baseline="-25000">
                <a:solidFill>
                  <a:schemeClr val="bg1"/>
                </a:solidFill>
              </a:rPr>
              <a:t>i</a:t>
            </a:r>
            <a:r>
              <a:rPr lang="en-US" altLang="zh-CN" sz="2800" b="1" i="0">
                <a:solidFill>
                  <a:schemeClr val="bg1"/>
                </a:solidFill>
              </a:rPr>
              <a:t>…+n</a:t>
            </a:r>
            <a:r>
              <a:rPr lang="en-US" altLang="zh-CN" sz="2800" b="1" i="0" baseline="-25000">
                <a:solidFill>
                  <a:schemeClr val="bg1"/>
                </a:solidFill>
              </a:rPr>
              <a:t>n </a:t>
            </a:r>
            <a:r>
              <a:rPr lang="en-US" altLang="zh-CN" sz="2800" b="1" i="0">
                <a:solidFill>
                  <a:schemeClr val="bg1"/>
                </a:solidFill>
              </a:rPr>
              <a:t>,</a:t>
            </a:r>
            <a:r>
              <a:rPr lang="zh-CN" altLang="en-US" sz="2800" b="1" i="0">
                <a:solidFill>
                  <a:schemeClr val="bg1"/>
                </a:solidFill>
              </a:rPr>
              <a:t>其中</a:t>
            </a:r>
            <a:r>
              <a:rPr lang="en-US" altLang="zh-CN" sz="2800" b="1" i="0">
                <a:solidFill>
                  <a:schemeClr val="bg1"/>
                </a:solidFill>
              </a:rPr>
              <a:t>n</a:t>
            </a:r>
            <a:r>
              <a:rPr lang="en-US" altLang="zh-CN" sz="2800" b="1" baseline="-25000">
                <a:solidFill>
                  <a:schemeClr val="bg1"/>
                </a:solidFill>
              </a:rPr>
              <a:t>i</a:t>
            </a:r>
            <a:r>
              <a:rPr lang="zh-CN" altLang="en-US" sz="2800" b="1" i="0">
                <a:solidFill>
                  <a:schemeClr val="bg1"/>
                </a:solidFill>
              </a:rPr>
              <a:t>是第</a:t>
            </a:r>
            <a:r>
              <a:rPr lang="en-US" altLang="zh-CN" sz="2800" b="1">
                <a:solidFill>
                  <a:schemeClr val="bg1"/>
                </a:solidFill>
              </a:rPr>
              <a:t>i</a:t>
            </a:r>
            <a:r>
              <a:rPr lang="zh-CN" altLang="en-US" sz="2800" b="1" i="0">
                <a:solidFill>
                  <a:schemeClr val="bg1"/>
                </a:solidFill>
              </a:rPr>
              <a:t>种气体的分子数密度</a:t>
            </a:r>
            <a:r>
              <a:rPr lang="en-US" altLang="zh-CN" sz="2800" b="1" i="0">
                <a:solidFill>
                  <a:schemeClr val="bg1"/>
                </a:solidFill>
              </a:rPr>
              <a:t>, </a:t>
            </a:r>
            <a:r>
              <a:rPr lang="zh-CN" altLang="en-US" sz="2800" b="1" i="0">
                <a:solidFill>
                  <a:schemeClr val="bg1"/>
                </a:solidFill>
              </a:rPr>
              <a:t>由压强公式有</a:t>
            </a:r>
          </a:p>
        </p:txBody>
      </p:sp>
      <p:graphicFrame>
        <p:nvGraphicFramePr>
          <p:cNvPr id="676868" name="Object 4"/>
          <p:cNvGraphicFramePr>
            <a:graphicFrameLocks noChangeAspect="1"/>
          </p:cNvGraphicFramePr>
          <p:nvPr/>
        </p:nvGraphicFramePr>
        <p:xfrm>
          <a:off x="1862138" y="1965325"/>
          <a:ext cx="1673225" cy="1009650"/>
        </p:xfrm>
        <a:graphic>
          <a:graphicData uri="http://schemas.openxmlformats.org/presentationml/2006/ole">
            <mc:AlternateContent xmlns:mc="http://schemas.openxmlformats.org/markup-compatibility/2006">
              <mc:Choice xmlns:v="urn:schemas-microsoft-com:vml" Requires="v">
                <p:oleObj spid="_x0000_s8212" name="公式" r:id="rId3" imgW="609480" imgH="368280" progId="Equation.3">
                  <p:embed/>
                </p:oleObj>
              </mc:Choice>
              <mc:Fallback>
                <p:oleObj name="公式" r:id="rId3" imgW="609480" imgH="3682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138" y="1965325"/>
                        <a:ext cx="1673225"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873" name="Object 9"/>
          <p:cNvGraphicFramePr>
            <a:graphicFrameLocks noChangeAspect="1"/>
          </p:cNvGraphicFramePr>
          <p:nvPr/>
        </p:nvGraphicFramePr>
        <p:xfrm>
          <a:off x="2138363" y="3130550"/>
          <a:ext cx="5029200" cy="1009650"/>
        </p:xfrm>
        <a:graphic>
          <a:graphicData uri="http://schemas.openxmlformats.org/presentationml/2006/ole">
            <mc:AlternateContent xmlns:mc="http://schemas.openxmlformats.org/markup-compatibility/2006">
              <mc:Choice xmlns:v="urn:schemas-microsoft-com:vml" Requires="v">
                <p:oleObj spid="_x0000_s8213" name="公式" r:id="rId5" imgW="1828800" imgH="368280" progId="Equation.3">
                  <p:embed/>
                </p:oleObj>
              </mc:Choice>
              <mc:Fallback>
                <p:oleObj name="公式" r:id="rId5" imgW="1828800" imgH="3682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8363" y="3130550"/>
                        <a:ext cx="502920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874" name="Text Box 10"/>
          <p:cNvSpPr txBox="1">
            <a:spLocks noChangeArrowheads="1"/>
          </p:cNvSpPr>
          <p:nvPr/>
        </p:nvSpPr>
        <p:spPr bwMode="auto">
          <a:xfrm>
            <a:off x="1160463" y="4194175"/>
            <a:ext cx="5097462" cy="519113"/>
          </a:xfrm>
          <a:prstGeom prst="rect">
            <a:avLst/>
          </a:prstGeom>
          <a:noFill/>
          <a:ln w="9525">
            <a:noFill/>
            <a:miter lim="800000"/>
            <a:headEnd/>
            <a:tailEnd/>
          </a:ln>
        </p:spPr>
        <p:txBody>
          <a:bodyPr>
            <a:spAutoFit/>
          </a:bodyPr>
          <a:lstStyle/>
          <a:p>
            <a:r>
              <a:rPr lang="zh-CN" altLang="en-US" sz="2800" b="1" i="0">
                <a:solidFill>
                  <a:schemeClr val="bg1"/>
                </a:solidFill>
              </a:rPr>
              <a:t>于是有        </a:t>
            </a:r>
            <a:r>
              <a:rPr lang="en-US" altLang="zh-CN" sz="2800" b="1" i="0">
                <a:solidFill>
                  <a:schemeClr val="bg1"/>
                </a:solidFill>
              </a:rPr>
              <a:t>p=p</a:t>
            </a:r>
            <a:r>
              <a:rPr lang="en-US" altLang="zh-CN" sz="2800" b="1" i="0" baseline="-25000">
                <a:solidFill>
                  <a:schemeClr val="bg1"/>
                </a:solidFill>
              </a:rPr>
              <a:t>1</a:t>
            </a:r>
            <a:r>
              <a:rPr lang="en-US" altLang="zh-CN" sz="2800" b="1" i="0">
                <a:solidFill>
                  <a:schemeClr val="bg1"/>
                </a:solidFill>
              </a:rPr>
              <a:t>+p</a:t>
            </a:r>
            <a:r>
              <a:rPr lang="en-US" altLang="zh-CN" sz="2800" b="1" i="0" baseline="-25000">
                <a:solidFill>
                  <a:schemeClr val="bg1"/>
                </a:solidFill>
              </a:rPr>
              <a:t>2</a:t>
            </a:r>
            <a:r>
              <a:rPr lang="en-US" altLang="zh-CN" sz="2800" b="1" i="0">
                <a:solidFill>
                  <a:schemeClr val="bg1"/>
                </a:solidFill>
              </a:rPr>
              <a:t>+……+p</a:t>
            </a:r>
            <a:r>
              <a:rPr lang="en-US" altLang="zh-CN" sz="2800" b="1" i="0" baseline="-25000">
                <a:solidFill>
                  <a:schemeClr val="bg1"/>
                </a:solidFill>
              </a:rPr>
              <a:t>n</a:t>
            </a:r>
            <a:r>
              <a:rPr lang="en-US" altLang="zh-CN" sz="2800" b="1" i="0">
                <a:solidFill>
                  <a:schemeClr val="bg1"/>
                </a:solidFill>
              </a:rPr>
              <a:t> </a:t>
            </a:r>
            <a:endParaRPr lang="en-US" altLang="zh-CN" sz="2800" b="1" i="0"/>
          </a:p>
        </p:txBody>
      </p:sp>
      <p:sp>
        <p:nvSpPr>
          <p:cNvPr id="676875" name="Text Box 11"/>
          <p:cNvSpPr txBox="1">
            <a:spLocks noChangeArrowheads="1"/>
          </p:cNvSpPr>
          <p:nvPr/>
        </p:nvSpPr>
        <p:spPr bwMode="auto">
          <a:xfrm>
            <a:off x="582613" y="4895850"/>
            <a:ext cx="8235950" cy="946150"/>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这就是说， 总压强等于各气体分压强之和，这就是道尔顿分压定律。</a:t>
            </a:r>
          </a:p>
        </p:txBody>
      </p:sp>
      <p:graphicFrame>
        <p:nvGraphicFramePr>
          <p:cNvPr id="676876" name="Object 12"/>
          <p:cNvGraphicFramePr>
            <a:graphicFrameLocks noChangeAspect="1"/>
          </p:cNvGraphicFramePr>
          <p:nvPr/>
        </p:nvGraphicFramePr>
        <p:xfrm>
          <a:off x="4473575" y="1949450"/>
          <a:ext cx="1736725" cy="1028700"/>
        </p:xfrm>
        <a:graphic>
          <a:graphicData uri="http://schemas.openxmlformats.org/presentationml/2006/ole">
            <mc:AlternateContent xmlns:mc="http://schemas.openxmlformats.org/markup-compatibility/2006">
              <mc:Choice xmlns:v="urn:schemas-microsoft-com:vml" Requires="v">
                <p:oleObj spid="_x0000_s8214" name="公式" r:id="rId7" imgW="622080" imgH="368280" progId="Equation.3">
                  <p:embed/>
                </p:oleObj>
              </mc:Choice>
              <mc:Fallback>
                <p:oleObj name="公式" r:id="rId7" imgW="622080" imgH="36828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3575" y="1949450"/>
                        <a:ext cx="17367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66"/>
                            </a:solidFill>
                            <a:miter lim="800000"/>
                            <a:headEnd/>
                            <a:tailEnd/>
                          </a14:hiddenLine>
                        </a:ext>
                      </a:extLst>
                    </p:spPr>
                  </p:pic>
                </p:oleObj>
              </mc:Fallback>
            </mc:AlternateContent>
          </a:graphicData>
        </a:graphic>
      </p:graphicFrame>
      <p:grpSp>
        <p:nvGrpSpPr>
          <p:cNvPr id="2" name="Group 16"/>
          <p:cNvGrpSpPr>
            <a:grpSpLocks/>
          </p:cNvGrpSpPr>
          <p:nvPr/>
        </p:nvGrpSpPr>
        <p:grpSpPr bwMode="auto">
          <a:xfrm>
            <a:off x="6396038" y="1770063"/>
            <a:ext cx="2535237" cy="1573212"/>
            <a:chOff x="4029" y="1115"/>
            <a:chExt cx="1597" cy="991"/>
          </a:xfrm>
        </p:grpSpPr>
        <p:sp>
          <p:nvSpPr>
            <p:cNvPr id="8203" name="Text Box 13"/>
            <p:cNvSpPr txBox="1">
              <a:spLocks noChangeArrowheads="1"/>
            </p:cNvSpPr>
            <p:nvPr/>
          </p:nvSpPr>
          <p:spPr bwMode="auto">
            <a:xfrm>
              <a:off x="4472" y="1210"/>
              <a:ext cx="1077" cy="731"/>
            </a:xfrm>
            <a:prstGeom prst="rect">
              <a:avLst/>
            </a:prstGeom>
            <a:noFill/>
            <a:ln w="9525">
              <a:noFill/>
              <a:miter lim="800000"/>
              <a:headEnd/>
              <a:tailEnd/>
            </a:ln>
          </p:spPr>
          <p:txBody>
            <a:bodyPr>
              <a:spAutoFit/>
            </a:bodyPr>
            <a:lstStyle/>
            <a:p>
              <a:r>
                <a:rPr lang="zh-CN" altLang="en-US" sz="2800" b="1" i="0">
                  <a:solidFill>
                    <a:schemeClr val="bg1"/>
                  </a:solidFill>
                </a:rPr>
                <a:t>各种气体</a:t>
              </a:r>
            </a:p>
            <a:p>
              <a:r>
                <a:rPr lang="zh-CN" altLang="en-US" sz="2800" b="1" i="0">
                  <a:solidFill>
                    <a:schemeClr val="bg1"/>
                  </a:solidFill>
                </a:rPr>
                <a:t>的</a:t>
              </a:r>
              <a:r>
                <a:rPr lang="en-US" altLang="zh-CN" sz="2800" b="1" i="0">
                  <a:solidFill>
                    <a:schemeClr val="bg1"/>
                  </a:solidFill>
                </a:rPr>
                <a:t>E</a:t>
              </a:r>
              <a:r>
                <a:rPr lang="en-US" altLang="zh-CN" sz="2800" b="1" i="0" baseline="-25000">
                  <a:solidFill>
                    <a:schemeClr val="bg1"/>
                  </a:solidFill>
                </a:rPr>
                <a:t>t</a:t>
              </a:r>
              <a:r>
                <a:rPr lang="zh-CN" altLang="en-US" sz="2800" b="1" i="0">
                  <a:solidFill>
                    <a:schemeClr val="bg1"/>
                  </a:solidFill>
                </a:rPr>
                <a:t>相同</a:t>
              </a:r>
            </a:p>
          </p:txBody>
        </p:sp>
        <p:sp>
          <p:nvSpPr>
            <p:cNvPr id="8204" name="Line 14"/>
            <p:cNvSpPr>
              <a:spLocks noChangeShapeType="1"/>
            </p:cNvSpPr>
            <p:nvPr/>
          </p:nvSpPr>
          <p:spPr bwMode="auto">
            <a:xfrm>
              <a:off x="4756" y="1666"/>
              <a:ext cx="148" cy="0"/>
            </a:xfrm>
            <a:prstGeom prst="line">
              <a:avLst/>
            </a:prstGeom>
            <a:noFill/>
            <a:ln w="19050">
              <a:solidFill>
                <a:schemeClr val="bg1"/>
              </a:solidFill>
              <a:round/>
              <a:headEnd/>
              <a:tailEnd/>
            </a:ln>
          </p:spPr>
          <p:txBody>
            <a:bodyPr anchor="ctr"/>
            <a:lstStyle/>
            <a:p>
              <a:endParaRPr lang="zh-CN" altLang="en-US"/>
            </a:p>
          </p:txBody>
        </p:sp>
        <p:sp>
          <p:nvSpPr>
            <p:cNvPr id="8205" name="Freeform 15"/>
            <p:cNvSpPr>
              <a:spLocks/>
            </p:cNvSpPr>
            <p:nvPr/>
          </p:nvSpPr>
          <p:spPr bwMode="auto">
            <a:xfrm>
              <a:off x="4029" y="1115"/>
              <a:ext cx="1597" cy="991"/>
            </a:xfrm>
            <a:custGeom>
              <a:avLst/>
              <a:gdLst>
                <a:gd name="T0" fmla="*/ 19 w 1597"/>
                <a:gd name="T1" fmla="*/ 411 h 991"/>
                <a:gd name="T2" fmla="*/ 190 w 1597"/>
                <a:gd name="T3" fmla="*/ 341 h 991"/>
                <a:gd name="T4" fmla="*/ 345 w 1597"/>
                <a:gd name="T5" fmla="*/ 169 h 991"/>
                <a:gd name="T6" fmla="*/ 680 w 1597"/>
                <a:gd name="T7" fmla="*/ 53 h 991"/>
                <a:gd name="T8" fmla="*/ 1116 w 1597"/>
                <a:gd name="T9" fmla="*/ 6 h 991"/>
                <a:gd name="T10" fmla="*/ 1272 w 1597"/>
                <a:gd name="T11" fmla="*/ 14 h 991"/>
                <a:gd name="T12" fmla="*/ 1427 w 1597"/>
                <a:gd name="T13" fmla="*/ 14 h 991"/>
                <a:gd name="T14" fmla="*/ 1544 w 1597"/>
                <a:gd name="T15" fmla="*/ 99 h 991"/>
                <a:gd name="T16" fmla="*/ 1575 w 1597"/>
                <a:gd name="T17" fmla="*/ 278 h 991"/>
                <a:gd name="T18" fmla="*/ 1575 w 1597"/>
                <a:gd name="T19" fmla="*/ 574 h 991"/>
                <a:gd name="T20" fmla="*/ 1443 w 1597"/>
                <a:gd name="T21" fmla="*/ 924 h 991"/>
                <a:gd name="T22" fmla="*/ 1101 w 1597"/>
                <a:gd name="T23" fmla="*/ 979 h 991"/>
                <a:gd name="T24" fmla="*/ 719 w 1597"/>
                <a:gd name="T25" fmla="*/ 955 h 991"/>
                <a:gd name="T26" fmla="*/ 439 w 1597"/>
                <a:gd name="T27" fmla="*/ 878 h 991"/>
                <a:gd name="T28" fmla="*/ 322 w 1597"/>
                <a:gd name="T29" fmla="*/ 722 h 991"/>
                <a:gd name="T30" fmla="*/ 244 w 1597"/>
                <a:gd name="T31" fmla="*/ 590 h 991"/>
                <a:gd name="T32" fmla="*/ 135 w 1597"/>
                <a:gd name="T33" fmla="*/ 512 h 991"/>
                <a:gd name="T34" fmla="*/ 73 w 1597"/>
                <a:gd name="T35" fmla="*/ 457 h 991"/>
                <a:gd name="T36" fmla="*/ 19 w 1597"/>
                <a:gd name="T37" fmla="*/ 411 h 9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97"/>
                <a:gd name="T58" fmla="*/ 0 h 991"/>
                <a:gd name="T59" fmla="*/ 1597 w 1597"/>
                <a:gd name="T60" fmla="*/ 991 h 9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97" h="991">
                  <a:moveTo>
                    <a:pt x="19" y="411"/>
                  </a:moveTo>
                  <a:cubicBezTo>
                    <a:pt x="38" y="392"/>
                    <a:pt x="136" y="381"/>
                    <a:pt x="190" y="341"/>
                  </a:cubicBezTo>
                  <a:cubicBezTo>
                    <a:pt x="244" y="301"/>
                    <a:pt x="263" y="217"/>
                    <a:pt x="345" y="169"/>
                  </a:cubicBezTo>
                  <a:cubicBezTo>
                    <a:pt x="427" y="121"/>
                    <a:pt x="552" y="80"/>
                    <a:pt x="680" y="53"/>
                  </a:cubicBezTo>
                  <a:cubicBezTo>
                    <a:pt x="808" y="26"/>
                    <a:pt x="1017" y="12"/>
                    <a:pt x="1116" y="6"/>
                  </a:cubicBezTo>
                  <a:cubicBezTo>
                    <a:pt x="1215" y="0"/>
                    <a:pt x="1220" y="13"/>
                    <a:pt x="1272" y="14"/>
                  </a:cubicBezTo>
                  <a:cubicBezTo>
                    <a:pt x="1324" y="15"/>
                    <a:pt x="1382" y="0"/>
                    <a:pt x="1427" y="14"/>
                  </a:cubicBezTo>
                  <a:cubicBezTo>
                    <a:pt x="1472" y="28"/>
                    <a:pt x="1519" y="55"/>
                    <a:pt x="1544" y="99"/>
                  </a:cubicBezTo>
                  <a:cubicBezTo>
                    <a:pt x="1569" y="143"/>
                    <a:pt x="1570" y="199"/>
                    <a:pt x="1575" y="278"/>
                  </a:cubicBezTo>
                  <a:cubicBezTo>
                    <a:pt x="1580" y="357"/>
                    <a:pt x="1597" y="466"/>
                    <a:pt x="1575" y="574"/>
                  </a:cubicBezTo>
                  <a:cubicBezTo>
                    <a:pt x="1553" y="682"/>
                    <a:pt x="1522" y="857"/>
                    <a:pt x="1443" y="924"/>
                  </a:cubicBezTo>
                  <a:cubicBezTo>
                    <a:pt x="1364" y="991"/>
                    <a:pt x="1222" y="974"/>
                    <a:pt x="1101" y="979"/>
                  </a:cubicBezTo>
                  <a:cubicBezTo>
                    <a:pt x="980" y="984"/>
                    <a:pt x="829" y="972"/>
                    <a:pt x="719" y="955"/>
                  </a:cubicBezTo>
                  <a:cubicBezTo>
                    <a:pt x="609" y="938"/>
                    <a:pt x="505" y="917"/>
                    <a:pt x="439" y="878"/>
                  </a:cubicBezTo>
                  <a:cubicBezTo>
                    <a:pt x="373" y="839"/>
                    <a:pt x="354" y="770"/>
                    <a:pt x="322" y="722"/>
                  </a:cubicBezTo>
                  <a:cubicBezTo>
                    <a:pt x="290" y="674"/>
                    <a:pt x="275" y="625"/>
                    <a:pt x="244" y="590"/>
                  </a:cubicBezTo>
                  <a:cubicBezTo>
                    <a:pt x="213" y="555"/>
                    <a:pt x="163" y="534"/>
                    <a:pt x="135" y="512"/>
                  </a:cubicBezTo>
                  <a:cubicBezTo>
                    <a:pt x="107" y="490"/>
                    <a:pt x="94" y="474"/>
                    <a:pt x="73" y="457"/>
                  </a:cubicBezTo>
                  <a:cubicBezTo>
                    <a:pt x="52" y="440"/>
                    <a:pt x="0" y="430"/>
                    <a:pt x="19" y="411"/>
                  </a:cubicBezTo>
                  <a:close/>
                </a:path>
              </a:pathLst>
            </a:custGeom>
            <a:noFill/>
            <a:ln w="38100" cap="flat" cmpd="sng">
              <a:solidFill>
                <a:srgbClr val="FFFF00"/>
              </a:solidFill>
              <a:prstDash val="solid"/>
              <a:round/>
              <a:headEnd/>
              <a:tailEnd/>
            </a:ln>
          </p:spPr>
          <p:txBody>
            <a:bodyPr anchor="ctr"/>
            <a:lstStyle/>
            <a:p>
              <a:endParaRPr lang="zh-CN" altLang="en-US"/>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6866"/>
                                        </p:tgtEl>
                                        <p:attrNameLst>
                                          <p:attrName>style.visibility</p:attrName>
                                        </p:attrNameLst>
                                      </p:cBhvr>
                                      <p:to>
                                        <p:strVal val="visible"/>
                                      </p:to>
                                    </p:set>
                                    <p:animEffect transition="in" filter="blinds(horizontal)">
                                      <p:cBhvr>
                                        <p:cTn id="7" dur="500"/>
                                        <p:tgtEl>
                                          <p:spTgt spid="676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6867"/>
                                        </p:tgtEl>
                                        <p:attrNameLst>
                                          <p:attrName>style.visibility</p:attrName>
                                        </p:attrNameLst>
                                      </p:cBhvr>
                                      <p:to>
                                        <p:strVal val="visible"/>
                                      </p:to>
                                    </p:set>
                                    <p:animEffect transition="in" filter="wipe(left)">
                                      <p:cBhvr>
                                        <p:cTn id="12" dur="500"/>
                                        <p:tgtEl>
                                          <p:spTgt spid="6768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6868"/>
                                        </p:tgtEl>
                                        <p:attrNameLst>
                                          <p:attrName>style.visibility</p:attrName>
                                        </p:attrNameLst>
                                      </p:cBhvr>
                                      <p:to>
                                        <p:strVal val="visible"/>
                                      </p:to>
                                    </p:set>
                                    <p:animEffect transition="in" filter="wipe(left)">
                                      <p:cBhvr>
                                        <p:cTn id="17" dur="500"/>
                                        <p:tgtEl>
                                          <p:spTgt spid="6768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76876"/>
                                        </p:tgtEl>
                                        <p:attrNameLst>
                                          <p:attrName>style.visibility</p:attrName>
                                        </p:attrNameLst>
                                      </p:cBhvr>
                                      <p:to>
                                        <p:strVal val="visible"/>
                                      </p:to>
                                    </p:set>
                                    <p:animEffect transition="in" filter="wipe(right)">
                                      <p:cBhvr>
                                        <p:cTn id="22" dur="500"/>
                                        <p:tgtEl>
                                          <p:spTgt spid="67687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76873"/>
                                        </p:tgtEl>
                                        <p:attrNameLst>
                                          <p:attrName>style.visibility</p:attrName>
                                        </p:attrNameLst>
                                      </p:cBhvr>
                                      <p:to>
                                        <p:strVal val="visible"/>
                                      </p:to>
                                    </p:set>
                                    <p:animEffect transition="in" filter="wipe(left)">
                                      <p:cBhvr>
                                        <p:cTn id="32" dur="500"/>
                                        <p:tgtEl>
                                          <p:spTgt spid="67687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76874"/>
                                        </p:tgtEl>
                                        <p:attrNameLst>
                                          <p:attrName>style.visibility</p:attrName>
                                        </p:attrNameLst>
                                      </p:cBhvr>
                                      <p:to>
                                        <p:strVal val="visible"/>
                                      </p:to>
                                    </p:set>
                                    <p:animEffect transition="in" filter="wipe(left)">
                                      <p:cBhvr>
                                        <p:cTn id="37" dur="500"/>
                                        <p:tgtEl>
                                          <p:spTgt spid="67687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6875"/>
                                        </p:tgtEl>
                                        <p:attrNameLst>
                                          <p:attrName>style.visibility</p:attrName>
                                        </p:attrNameLst>
                                      </p:cBhvr>
                                      <p:to>
                                        <p:strVal val="visible"/>
                                      </p:to>
                                    </p:set>
                                    <p:animEffect transition="in" filter="wipe(left)">
                                      <p:cBhvr>
                                        <p:cTn id="42" dur="500"/>
                                        <p:tgtEl>
                                          <p:spTgt spid="676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6" grpId="0" autoUpdateAnimBg="0"/>
      <p:bldP spid="676867" grpId="0" autoUpdateAnimBg="0"/>
      <p:bldP spid="676874" grpId="0" autoUpdateAnimBg="0"/>
      <p:bldP spid="67687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灯片编号占位符 3"/>
          <p:cNvSpPr>
            <a:spLocks noGrp="1"/>
          </p:cNvSpPr>
          <p:nvPr>
            <p:ph type="sldNum" sz="quarter" idx="12"/>
          </p:nvPr>
        </p:nvSpPr>
        <p:spPr>
          <a:noFill/>
        </p:spPr>
        <p:txBody>
          <a:bodyPr/>
          <a:lstStyle/>
          <a:p>
            <a:fld id="{9E63178B-22F5-4216-90F8-94307B9C2BA3}" type="slidenum">
              <a:rPr lang="en-US" altLang="zh-CN"/>
              <a:pPr/>
              <a:t>22</a:t>
            </a:fld>
            <a:endParaRPr lang="en-US" altLang="zh-CN"/>
          </a:p>
        </p:txBody>
      </p:sp>
      <p:sp>
        <p:nvSpPr>
          <p:cNvPr id="9224" name="Text Box 2"/>
          <p:cNvSpPr txBox="1">
            <a:spLocks noChangeArrowheads="1"/>
          </p:cNvSpPr>
          <p:nvPr/>
        </p:nvSpPr>
        <p:spPr bwMode="auto">
          <a:xfrm>
            <a:off x="284163" y="161925"/>
            <a:ext cx="8499475" cy="1373188"/>
          </a:xfrm>
          <a:prstGeom prst="rect">
            <a:avLst/>
          </a:prstGeom>
          <a:noFill/>
          <a:ln w="9525">
            <a:noFill/>
            <a:miter lim="800000"/>
            <a:headEnd/>
            <a:tailEnd/>
          </a:ln>
        </p:spPr>
        <p:txBody>
          <a:bodyPr>
            <a:spAutoFit/>
          </a:bodyPr>
          <a:lstStyle/>
          <a:p>
            <a:r>
              <a:rPr lang="en-US" altLang="zh-CN" sz="2800" b="1" i="0">
                <a:solidFill>
                  <a:srgbClr val="00FF00"/>
                </a:solidFill>
              </a:rPr>
              <a:t>       </a:t>
            </a:r>
            <a:r>
              <a:rPr lang="zh-CN" altLang="en-US" sz="2800" b="1" i="0">
                <a:solidFill>
                  <a:srgbClr val="00FF00"/>
                </a:solidFill>
              </a:rPr>
              <a:t>例题</a:t>
            </a:r>
            <a:r>
              <a:rPr lang="en-US" altLang="zh-CN" sz="2800" b="1" i="0">
                <a:solidFill>
                  <a:srgbClr val="00FF00"/>
                </a:solidFill>
              </a:rPr>
              <a:t>12-3   </a:t>
            </a:r>
            <a:r>
              <a:rPr lang="zh-CN" altLang="en-US" sz="2800" b="1" i="0">
                <a:solidFill>
                  <a:srgbClr val="FFFFFF"/>
                </a:solidFill>
              </a:rPr>
              <a:t>一容器体积</a:t>
            </a:r>
            <a:r>
              <a:rPr lang="en-US" altLang="zh-CN" sz="2800" b="1">
                <a:solidFill>
                  <a:srgbClr val="FFFFFF"/>
                </a:solidFill>
              </a:rPr>
              <a:t>V</a:t>
            </a:r>
            <a:r>
              <a:rPr lang="en-US" altLang="zh-CN" sz="2800" b="1" i="0">
                <a:solidFill>
                  <a:srgbClr val="FFFFFF"/>
                </a:solidFill>
              </a:rPr>
              <a:t>=1m</a:t>
            </a:r>
            <a:r>
              <a:rPr lang="en-US" altLang="zh-CN" sz="2800" b="1" i="0" baseline="30000">
                <a:solidFill>
                  <a:srgbClr val="FFFFFF"/>
                </a:solidFill>
              </a:rPr>
              <a:t>3</a:t>
            </a:r>
            <a:r>
              <a:rPr lang="en-US" altLang="zh-CN" sz="2800" b="1" i="0">
                <a:solidFill>
                  <a:srgbClr val="FFFFFF"/>
                </a:solidFill>
              </a:rPr>
              <a:t>,</a:t>
            </a:r>
            <a:r>
              <a:rPr lang="zh-CN" altLang="zh-CN" sz="2800" b="1" i="0">
                <a:solidFill>
                  <a:srgbClr val="FFFFFF"/>
                </a:solidFill>
              </a:rPr>
              <a:t>有</a:t>
            </a:r>
            <a:r>
              <a:rPr lang="en-US" altLang="zh-CN" sz="2800" b="1">
                <a:solidFill>
                  <a:srgbClr val="FFFFFF"/>
                </a:solidFill>
              </a:rPr>
              <a:t>N</a:t>
            </a:r>
            <a:r>
              <a:rPr lang="en-US" altLang="zh-CN" sz="2800" b="1" i="0" baseline="-25000">
                <a:solidFill>
                  <a:srgbClr val="FFFFFF"/>
                </a:solidFill>
              </a:rPr>
              <a:t>1</a:t>
            </a:r>
            <a:r>
              <a:rPr lang="en-US" altLang="zh-CN" sz="2800" b="1" i="0">
                <a:solidFill>
                  <a:srgbClr val="FFFFFF"/>
                </a:solidFill>
              </a:rPr>
              <a:t>=1×10</a:t>
            </a:r>
            <a:r>
              <a:rPr lang="en-US" altLang="zh-CN" sz="2800" b="1" i="0" baseline="30000">
                <a:solidFill>
                  <a:srgbClr val="FFFFFF"/>
                </a:solidFill>
              </a:rPr>
              <a:t>25</a:t>
            </a:r>
            <a:r>
              <a:rPr lang="zh-CN" altLang="zh-CN" sz="2800" b="1" i="0">
                <a:solidFill>
                  <a:srgbClr val="FFFFFF"/>
                </a:solidFill>
              </a:rPr>
              <a:t>个</a:t>
            </a:r>
            <a:r>
              <a:rPr lang="zh-CN" altLang="en-US" sz="2800" b="1" i="0">
                <a:solidFill>
                  <a:srgbClr val="FFFFFF"/>
                </a:solidFill>
              </a:rPr>
              <a:t>氧分子， </a:t>
            </a:r>
            <a:r>
              <a:rPr lang="en-US" altLang="zh-CN" sz="2800" b="1">
                <a:solidFill>
                  <a:srgbClr val="FFFFFF"/>
                </a:solidFill>
              </a:rPr>
              <a:t>N</a:t>
            </a:r>
            <a:r>
              <a:rPr lang="en-US" altLang="zh-CN" sz="2800" b="1" i="0" baseline="-25000">
                <a:solidFill>
                  <a:srgbClr val="FFFFFF"/>
                </a:solidFill>
              </a:rPr>
              <a:t>2</a:t>
            </a:r>
            <a:r>
              <a:rPr lang="en-US" altLang="zh-CN" sz="2800" b="1" i="0">
                <a:solidFill>
                  <a:srgbClr val="FFFFFF"/>
                </a:solidFill>
              </a:rPr>
              <a:t>=4×10</a:t>
            </a:r>
            <a:r>
              <a:rPr lang="en-US" altLang="zh-CN" sz="2800" b="1" i="0" baseline="30000">
                <a:solidFill>
                  <a:srgbClr val="FFFFFF"/>
                </a:solidFill>
              </a:rPr>
              <a:t>25</a:t>
            </a:r>
            <a:r>
              <a:rPr lang="zh-CN" altLang="zh-CN" sz="2800" b="1" i="0">
                <a:solidFill>
                  <a:srgbClr val="FFFFFF"/>
                </a:solidFill>
              </a:rPr>
              <a:t>氮分子，混合气体的压强</a:t>
            </a:r>
            <a:r>
              <a:rPr lang="en-US" altLang="zh-CN" sz="2800" b="1" i="0">
                <a:solidFill>
                  <a:srgbClr val="FFFFFF"/>
                </a:solidFill>
              </a:rPr>
              <a:t>p=2.76 ×10</a:t>
            </a:r>
            <a:r>
              <a:rPr lang="en-US" altLang="zh-CN" sz="2800" b="1" i="0" baseline="30000">
                <a:solidFill>
                  <a:srgbClr val="FFFFFF"/>
                </a:solidFill>
              </a:rPr>
              <a:t>5</a:t>
            </a:r>
            <a:r>
              <a:rPr lang="en-US" altLang="zh-CN" sz="2800" b="1" i="0">
                <a:solidFill>
                  <a:srgbClr val="FFFFFF"/>
                </a:solidFill>
              </a:rPr>
              <a:t>pa, </a:t>
            </a:r>
            <a:r>
              <a:rPr lang="zh-CN" altLang="zh-CN" sz="2800" b="1" i="0">
                <a:solidFill>
                  <a:srgbClr val="FFFFFF"/>
                </a:solidFill>
              </a:rPr>
              <a:t>求分子的平均平动动能及混合气体的温度。</a:t>
            </a:r>
            <a:endParaRPr lang="zh-CN" altLang="en-US" sz="2800" b="1" i="0">
              <a:solidFill>
                <a:srgbClr val="FFFFFF"/>
              </a:solidFill>
            </a:endParaRPr>
          </a:p>
        </p:txBody>
      </p:sp>
      <p:sp>
        <p:nvSpPr>
          <p:cNvPr id="677891" name="Text Box 3"/>
          <p:cNvSpPr txBox="1">
            <a:spLocks noChangeArrowheads="1"/>
          </p:cNvSpPr>
          <p:nvPr/>
        </p:nvSpPr>
        <p:spPr bwMode="auto">
          <a:xfrm>
            <a:off x="336550" y="2266950"/>
            <a:ext cx="2716213" cy="519113"/>
          </a:xfrm>
          <a:prstGeom prst="rect">
            <a:avLst/>
          </a:prstGeom>
          <a:noFill/>
          <a:ln w="9525">
            <a:noFill/>
            <a:miter lim="800000"/>
            <a:headEnd/>
            <a:tailEnd/>
          </a:ln>
        </p:spPr>
        <p:txBody>
          <a:bodyPr>
            <a:spAutoFit/>
          </a:bodyPr>
          <a:lstStyle/>
          <a:p>
            <a:r>
              <a:rPr lang="zh-CN" altLang="en-US" sz="2800" b="1" i="0">
                <a:solidFill>
                  <a:schemeClr val="bg1"/>
                </a:solidFill>
              </a:rPr>
              <a:t>解  由压强公式</a:t>
            </a:r>
            <a:endParaRPr lang="zh-CN" altLang="en-US"/>
          </a:p>
        </p:txBody>
      </p:sp>
      <p:graphicFrame>
        <p:nvGraphicFramePr>
          <p:cNvPr id="677892" name="Object 4"/>
          <p:cNvGraphicFramePr>
            <a:graphicFrameLocks noChangeAspect="1"/>
          </p:cNvGraphicFramePr>
          <p:nvPr/>
        </p:nvGraphicFramePr>
        <p:xfrm>
          <a:off x="3157538" y="2052638"/>
          <a:ext cx="1671637" cy="1009650"/>
        </p:xfrm>
        <a:graphic>
          <a:graphicData uri="http://schemas.openxmlformats.org/presentationml/2006/ole">
            <mc:AlternateContent xmlns:mc="http://schemas.openxmlformats.org/markup-compatibility/2006">
              <mc:Choice xmlns:v="urn:schemas-microsoft-com:vml" Requires="v">
                <p:oleObj spid="_x0000_s9248" name="公式" r:id="rId3" imgW="609480" imgH="368280" progId="Equation.3">
                  <p:embed/>
                </p:oleObj>
              </mc:Choice>
              <mc:Fallback>
                <p:oleObj name="公式" r:id="rId3" imgW="609480" imgH="3682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538" y="2052638"/>
                        <a:ext cx="1671637"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7894" name="Object 6"/>
          <p:cNvGraphicFramePr>
            <a:graphicFrameLocks noChangeAspect="1"/>
          </p:cNvGraphicFramePr>
          <p:nvPr/>
        </p:nvGraphicFramePr>
        <p:xfrm>
          <a:off x="5006975" y="2046288"/>
          <a:ext cx="2789238" cy="1009650"/>
        </p:xfrm>
        <a:graphic>
          <a:graphicData uri="http://schemas.openxmlformats.org/presentationml/2006/ole">
            <mc:AlternateContent xmlns:mc="http://schemas.openxmlformats.org/markup-compatibility/2006">
              <mc:Choice xmlns:v="urn:schemas-microsoft-com:vml" Requires="v">
                <p:oleObj spid="_x0000_s9249" name="公式" r:id="rId5" imgW="1015920" imgH="368280" progId="Equation.3">
                  <p:embed/>
                </p:oleObj>
              </mc:Choice>
              <mc:Fallback>
                <p:oleObj name="公式" r:id="rId5" imgW="1015920" imgH="3682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6975" y="2046288"/>
                        <a:ext cx="2789238"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5"/>
          <p:cNvGrpSpPr>
            <a:grpSpLocks/>
          </p:cNvGrpSpPr>
          <p:nvPr/>
        </p:nvGrpSpPr>
        <p:grpSpPr bwMode="auto">
          <a:xfrm>
            <a:off x="900113" y="3124200"/>
            <a:ext cx="3683000" cy="1068388"/>
            <a:chOff x="567" y="1968"/>
            <a:chExt cx="2320" cy="673"/>
          </a:xfrm>
        </p:grpSpPr>
        <p:sp>
          <p:nvSpPr>
            <p:cNvPr id="9233" name="Text Box 7"/>
            <p:cNvSpPr txBox="1">
              <a:spLocks noChangeArrowheads="1"/>
            </p:cNvSpPr>
            <p:nvPr/>
          </p:nvSpPr>
          <p:spPr bwMode="auto">
            <a:xfrm>
              <a:off x="567" y="2076"/>
              <a:ext cx="623" cy="327"/>
            </a:xfrm>
            <a:prstGeom prst="rect">
              <a:avLst/>
            </a:prstGeom>
            <a:noFill/>
            <a:ln w="9525">
              <a:noFill/>
              <a:miter lim="800000"/>
              <a:headEnd/>
              <a:tailEnd/>
            </a:ln>
          </p:spPr>
          <p:txBody>
            <a:bodyPr>
              <a:spAutoFit/>
            </a:bodyPr>
            <a:lstStyle/>
            <a:p>
              <a:r>
                <a:rPr lang="zh-CN" altLang="en-US" sz="2800" b="1" i="0">
                  <a:solidFill>
                    <a:schemeClr val="bg1"/>
                  </a:solidFill>
                </a:rPr>
                <a:t>所以</a:t>
              </a:r>
              <a:endParaRPr lang="zh-CN" altLang="en-US"/>
            </a:p>
          </p:txBody>
        </p:sp>
        <p:graphicFrame>
          <p:nvGraphicFramePr>
            <p:cNvPr id="9222" name="Object 8"/>
            <p:cNvGraphicFramePr>
              <a:graphicFrameLocks noChangeAspect="1"/>
            </p:cNvGraphicFramePr>
            <p:nvPr/>
          </p:nvGraphicFramePr>
          <p:xfrm>
            <a:off x="1113" y="1968"/>
            <a:ext cx="1774" cy="673"/>
          </p:xfrm>
          <a:graphic>
            <a:graphicData uri="http://schemas.openxmlformats.org/presentationml/2006/ole">
              <mc:AlternateContent xmlns:mc="http://schemas.openxmlformats.org/markup-compatibility/2006">
                <mc:Choice xmlns:v="urn:schemas-microsoft-com:vml" Requires="v">
                  <p:oleObj spid="_x0000_s9250" name="公式" r:id="rId7" imgW="1066680" imgH="406080" progId="Equation.3">
                    <p:embed/>
                  </p:oleObj>
                </mc:Choice>
                <mc:Fallback>
                  <p:oleObj name="公式" r:id="rId7" imgW="1066680" imgH="4060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3" y="1968"/>
                          <a:ext cx="1774" cy="6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77897" name="Text Box 9"/>
          <p:cNvSpPr txBox="1">
            <a:spLocks noChangeArrowheads="1"/>
          </p:cNvSpPr>
          <p:nvPr/>
        </p:nvSpPr>
        <p:spPr bwMode="auto">
          <a:xfrm>
            <a:off x="4452938" y="3349625"/>
            <a:ext cx="2520950" cy="519113"/>
          </a:xfrm>
          <a:prstGeom prst="rect">
            <a:avLst/>
          </a:prstGeom>
          <a:noFill/>
          <a:ln w="9525">
            <a:noFill/>
            <a:miter lim="800000"/>
            <a:headEnd/>
            <a:tailEnd/>
          </a:ln>
        </p:spPr>
        <p:txBody>
          <a:bodyPr>
            <a:spAutoFit/>
          </a:bodyPr>
          <a:lstStyle/>
          <a:p>
            <a:r>
              <a:rPr lang="en-US" altLang="zh-CN" sz="2800" b="1" i="0">
                <a:solidFill>
                  <a:schemeClr val="bg1"/>
                </a:solidFill>
              </a:rPr>
              <a:t>=8.26 </a:t>
            </a:r>
            <a:r>
              <a:rPr lang="zh-CN" altLang="zh-CN" sz="2800" b="1" i="0">
                <a:solidFill>
                  <a:srgbClr val="FFFFFF"/>
                </a:solidFill>
              </a:rPr>
              <a:t>×10</a:t>
            </a:r>
            <a:r>
              <a:rPr lang="zh-CN" altLang="zh-CN" sz="2800" b="1" i="0" baseline="30000">
                <a:solidFill>
                  <a:srgbClr val="FFFFFF"/>
                </a:solidFill>
              </a:rPr>
              <a:t>-21</a:t>
            </a:r>
            <a:r>
              <a:rPr lang="en-US" altLang="zh-CN" sz="2800" b="1" i="0">
                <a:solidFill>
                  <a:srgbClr val="FFFFFF"/>
                </a:solidFill>
              </a:rPr>
              <a:t>J</a:t>
            </a:r>
            <a:endParaRPr lang="en-US" altLang="zh-CN" sz="2800" b="1" i="0" baseline="30000">
              <a:solidFill>
                <a:srgbClr val="FFFFFF"/>
              </a:solidFill>
            </a:endParaRPr>
          </a:p>
        </p:txBody>
      </p:sp>
      <p:grpSp>
        <p:nvGrpSpPr>
          <p:cNvPr id="3" name="Group 26"/>
          <p:cNvGrpSpPr>
            <a:grpSpLocks/>
          </p:cNvGrpSpPr>
          <p:nvPr/>
        </p:nvGrpSpPr>
        <p:grpSpPr bwMode="auto">
          <a:xfrm>
            <a:off x="901700" y="4268788"/>
            <a:ext cx="2773363" cy="1104900"/>
            <a:chOff x="568" y="2641"/>
            <a:chExt cx="1747" cy="696"/>
          </a:xfrm>
        </p:grpSpPr>
        <p:graphicFrame>
          <p:nvGraphicFramePr>
            <p:cNvPr id="9221" name="Object 16"/>
            <p:cNvGraphicFramePr>
              <a:graphicFrameLocks noChangeAspect="1"/>
            </p:cNvGraphicFramePr>
            <p:nvPr/>
          </p:nvGraphicFramePr>
          <p:xfrm>
            <a:off x="1137" y="2641"/>
            <a:ext cx="1178" cy="696"/>
          </p:xfrm>
          <a:graphic>
            <a:graphicData uri="http://schemas.openxmlformats.org/presentationml/2006/ole">
              <mc:AlternateContent xmlns:mc="http://schemas.openxmlformats.org/markup-compatibility/2006">
                <mc:Choice xmlns:v="urn:schemas-microsoft-com:vml" Requires="v">
                  <p:oleObj spid="_x0000_s9251" name="公式" r:id="rId9" imgW="622080" imgH="368280" progId="Equation.3">
                    <p:embed/>
                  </p:oleObj>
                </mc:Choice>
                <mc:Fallback>
                  <p:oleObj name="公式" r:id="rId9" imgW="622080" imgH="36828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7" y="2641"/>
                          <a:ext cx="1178" cy="6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2" name="Text Box 19"/>
            <p:cNvSpPr txBox="1">
              <a:spLocks noChangeArrowheads="1"/>
            </p:cNvSpPr>
            <p:nvPr/>
          </p:nvSpPr>
          <p:spPr bwMode="auto">
            <a:xfrm>
              <a:off x="568" y="2779"/>
              <a:ext cx="445" cy="327"/>
            </a:xfrm>
            <a:prstGeom prst="rect">
              <a:avLst/>
            </a:prstGeom>
            <a:noFill/>
            <a:ln w="9525">
              <a:noFill/>
              <a:miter lim="800000"/>
              <a:headEnd/>
              <a:tailEnd/>
            </a:ln>
          </p:spPr>
          <p:txBody>
            <a:bodyPr>
              <a:spAutoFit/>
            </a:bodyPr>
            <a:lstStyle/>
            <a:p>
              <a:r>
                <a:rPr lang="zh-CN" altLang="en-US" sz="2800" b="1" i="0">
                  <a:solidFill>
                    <a:schemeClr val="bg1"/>
                  </a:solidFill>
                </a:rPr>
                <a:t>又</a:t>
              </a:r>
            </a:p>
          </p:txBody>
        </p:sp>
      </p:grpSp>
      <p:grpSp>
        <p:nvGrpSpPr>
          <p:cNvPr id="4" name="Group 27"/>
          <p:cNvGrpSpPr>
            <a:grpSpLocks/>
          </p:cNvGrpSpPr>
          <p:nvPr/>
        </p:nvGrpSpPr>
        <p:grpSpPr bwMode="auto">
          <a:xfrm>
            <a:off x="917575" y="5260975"/>
            <a:ext cx="4729163" cy="1060450"/>
            <a:chOff x="578" y="3314"/>
            <a:chExt cx="2979" cy="668"/>
          </a:xfrm>
        </p:grpSpPr>
        <p:sp>
          <p:nvSpPr>
            <p:cNvPr id="9231" name="Text Box 21"/>
            <p:cNvSpPr txBox="1">
              <a:spLocks noChangeArrowheads="1"/>
            </p:cNvSpPr>
            <p:nvPr/>
          </p:nvSpPr>
          <p:spPr bwMode="auto">
            <a:xfrm>
              <a:off x="578" y="3444"/>
              <a:ext cx="2261" cy="327"/>
            </a:xfrm>
            <a:prstGeom prst="rect">
              <a:avLst/>
            </a:prstGeom>
            <a:noFill/>
            <a:ln w="9525">
              <a:noFill/>
              <a:miter lim="800000"/>
              <a:headEnd/>
              <a:tailEnd/>
            </a:ln>
          </p:spPr>
          <p:txBody>
            <a:bodyPr>
              <a:spAutoFit/>
            </a:bodyPr>
            <a:lstStyle/>
            <a:p>
              <a:r>
                <a:rPr lang="zh-CN" altLang="zh-CN" sz="2800" b="1" i="0">
                  <a:solidFill>
                    <a:srgbClr val="FFFFFF"/>
                  </a:solidFill>
                </a:rPr>
                <a:t>混合气体的温度：</a:t>
              </a:r>
              <a:endParaRPr lang="zh-CN" altLang="en-US" sz="2800" b="1" i="0">
                <a:solidFill>
                  <a:srgbClr val="FFFFFF"/>
                </a:solidFill>
              </a:endParaRPr>
            </a:p>
          </p:txBody>
        </p:sp>
        <p:graphicFrame>
          <p:nvGraphicFramePr>
            <p:cNvPr id="9220" name="Object 22"/>
            <p:cNvGraphicFramePr>
              <a:graphicFrameLocks noChangeAspect="1"/>
            </p:cNvGraphicFramePr>
            <p:nvPr/>
          </p:nvGraphicFramePr>
          <p:xfrm>
            <a:off x="2620" y="3314"/>
            <a:ext cx="937" cy="668"/>
          </p:xfrm>
          <a:graphic>
            <a:graphicData uri="http://schemas.openxmlformats.org/presentationml/2006/ole">
              <mc:AlternateContent xmlns:mc="http://schemas.openxmlformats.org/markup-compatibility/2006">
                <mc:Choice xmlns:v="urn:schemas-microsoft-com:vml" Requires="v">
                  <p:oleObj spid="_x0000_s9252" name="公式" r:id="rId11" imgW="533160" imgH="380880" progId="Equation.3">
                    <p:embed/>
                  </p:oleObj>
                </mc:Choice>
                <mc:Fallback>
                  <p:oleObj name="公式" r:id="rId11" imgW="533160" imgH="38088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0" y="3314"/>
                          <a:ext cx="937" cy="6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77911" name="Text Box 23"/>
          <p:cNvSpPr txBox="1">
            <a:spLocks noChangeArrowheads="1"/>
          </p:cNvSpPr>
          <p:nvPr/>
        </p:nvSpPr>
        <p:spPr bwMode="auto">
          <a:xfrm>
            <a:off x="5584825" y="5529263"/>
            <a:ext cx="1428750" cy="519112"/>
          </a:xfrm>
          <a:prstGeom prst="rect">
            <a:avLst/>
          </a:prstGeom>
          <a:noFill/>
          <a:ln w="9525">
            <a:noFill/>
            <a:miter lim="800000"/>
            <a:headEnd/>
            <a:tailEnd/>
          </a:ln>
        </p:spPr>
        <p:txBody>
          <a:bodyPr>
            <a:spAutoFit/>
          </a:bodyPr>
          <a:lstStyle/>
          <a:p>
            <a:r>
              <a:rPr lang="en-US" altLang="zh-CN" sz="2800" b="1" i="0">
                <a:solidFill>
                  <a:schemeClr val="bg1"/>
                </a:solidFill>
              </a:rPr>
              <a:t>=400K</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7891"/>
                                        </p:tgtEl>
                                        <p:attrNameLst>
                                          <p:attrName>style.visibility</p:attrName>
                                        </p:attrNameLst>
                                      </p:cBhvr>
                                      <p:to>
                                        <p:strVal val="visible"/>
                                      </p:to>
                                    </p:set>
                                    <p:animEffect transition="in" filter="wipe(left)">
                                      <p:cBhvr>
                                        <p:cTn id="7" dur="500"/>
                                        <p:tgtEl>
                                          <p:spTgt spid="6778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7892"/>
                                        </p:tgtEl>
                                        <p:attrNameLst>
                                          <p:attrName>style.visibility</p:attrName>
                                        </p:attrNameLst>
                                      </p:cBhvr>
                                      <p:to>
                                        <p:strVal val="visible"/>
                                      </p:to>
                                    </p:set>
                                    <p:animEffect transition="in" filter="wipe(left)">
                                      <p:cBhvr>
                                        <p:cTn id="12" dur="500"/>
                                        <p:tgtEl>
                                          <p:spTgt spid="6778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7894"/>
                                        </p:tgtEl>
                                        <p:attrNameLst>
                                          <p:attrName>style.visibility</p:attrName>
                                        </p:attrNameLst>
                                      </p:cBhvr>
                                      <p:to>
                                        <p:strVal val="visible"/>
                                      </p:to>
                                    </p:set>
                                    <p:animEffect transition="in" filter="wipe(left)">
                                      <p:cBhvr>
                                        <p:cTn id="17" dur="500"/>
                                        <p:tgtEl>
                                          <p:spTgt spid="67789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0-#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677897"/>
                                        </p:tgtEl>
                                        <p:attrNameLst>
                                          <p:attrName>style.visibility</p:attrName>
                                        </p:attrNameLst>
                                      </p:cBhvr>
                                      <p:to>
                                        <p:strVal val="visible"/>
                                      </p:to>
                                    </p:set>
                                    <p:animEffect transition="in" filter="wipe(right)">
                                      <p:cBhvr>
                                        <p:cTn id="28" dur="500"/>
                                        <p:tgtEl>
                                          <p:spTgt spid="67789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0-#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0-#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677911"/>
                                        </p:tgtEl>
                                        <p:attrNameLst>
                                          <p:attrName>style.visibility</p:attrName>
                                        </p:attrNameLst>
                                      </p:cBhvr>
                                      <p:to>
                                        <p:strVal val="visible"/>
                                      </p:to>
                                    </p:set>
                                    <p:animEffect transition="in" filter="wipe(right)">
                                      <p:cBhvr>
                                        <p:cTn id="45" dur="500"/>
                                        <p:tgtEl>
                                          <p:spTgt spid="677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1" grpId="0" autoUpdateAnimBg="0"/>
      <p:bldP spid="677897" grpId="0" autoUpdateAnimBg="0"/>
      <p:bldP spid="67791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2"/>
          </p:nvPr>
        </p:nvSpPr>
        <p:spPr>
          <a:noFill/>
        </p:spPr>
        <p:txBody>
          <a:bodyPr/>
          <a:lstStyle/>
          <a:p>
            <a:fld id="{13A3C15A-8AA5-470F-A246-0AAF262D3877}" type="slidenum">
              <a:rPr lang="en-US" altLang="zh-CN"/>
              <a:pPr/>
              <a:t>23</a:t>
            </a:fld>
            <a:endParaRPr lang="en-US" altLang="zh-CN"/>
          </a:p>
        </p:txBody>
      </p:sp>
      <p:sp>
        <p:nvSpPr>
          <p:cNvPr id="47107" name="Text Box 2"/>
          <p:cNvSpPr txBox="1">
            <a:spLocks noChangeArrowheads="1"/>
          </p:cNvSpPr>
          <p:nvPr/>
        </p:nvSpPr>
        <p:spPr bwMode="auto">
          <a:xfrm>
            <a:off x="284163" y="523875"/>
            <a:ext cx="8499475" cy="1373188"/>
          </a:xfrm>
          <a:prstGeom prst="rect">
            <a:avLst/>
          </a:prstGeom>
          <a:noFill/>
          <a:ln w="9525">
            <a:noFill/>
            <a:miter lim="800000"/>
            <a:headEnd/>
            <a:tailEnd/>
          </a:ln>
        </p:spPr>
        <p:txBody>
          <a:bodyPr>
            <a:spAutoFit/>
          </a:bodyPr>
          <a:lstStyle/>
          <a:p>
            <a:r>
              <a:rPr lang="en-US" altLang="zh-CN" sz="2800" b="1" i="0">
                <a:solidFill>
                  <a:srgbClr val="00FF00"/>
                </a:solidFill>
              </a:rPr>
              <a:t>        </a:t>
            </a:r>
            <a:r>
              <a:rPr lang="zh-CN" altLang="en-US" sz="2800" b="1" i="0">
                <a:solidFill>
                  <a:srgbClr val="00FF00"/>
                </a:solidFill>
              </a:rPr>
              <a:t>例题</a:t>
            </a:r>
            <a:r>
              <a:rPr lang="en-US" altLang="zh-CN" sz="2800" b="1" i="0">
                <a:solidFill>
                  <a:srgbClr val="00FF00"/>
                </a:solidFill>
              </a:rPr>
              <a:t>12-4   </a:t>
            </a:r>
            <a:r>
              <a:rPr lang="zh-CN" altLang="en-US" sz="2800" b="1" i="0">
                <a:solidFill>
                  <a:schemeClr val="bg1"/>
                </a:solidFill>
              </a:rPr>
              <a:t>两瓶不同种类的气体，温度、压强相同，但体积不同，则</a:t>
            </a:r>
          </a:p>
          <a:p>
            <a:pPr>
              <a:spcBef>
                <a:spcPct val="0"/>
              </a:spcBef>
            </a:pPr>
            <a:r>
              <a:rPr lang="zh-CN" altLang="en-US" sz="2800" b="1" i="0">
                <a:solidFill>
                  <a:schemeClr val="bg1"/>
                </a:solidFill>
              </a:rPr>
              <a:t>        </a:t>
            </a:r>
            <a:r>
              <a:rPr lang="en-US" altLang="zh-CN" sz="2800" b="1" i="0">
                <a:solidFill>
                  <a:schemeClr val="bg1"/>
                </a:solidFill>
              </a:rPr>
              <a:t>(1)</a:t>
            </a:r>
            <a:r>
              <a:rPr lang="zh-CN" altLang="en-US" sz="2800" b="1" i="0">
                <a:solidFill>
                  <a:schemeClr val="bg1"/>
                </a:solidFill>
              </a:rPr>
              <a:t>它们单位体积中的分子数</a:t>
            </a:r>
            <a:endParaRPr lang="zh-CN" altLang="en-US" sz="2800" b="1" i="0">
              <a:solidFill>
                <a:srgbClr val="FFFFFF"/>
              </a:solidFill>
            </a:endParaRPr>
          </a:p>
        </p:txBody>
      </p:sp>
      <p:sp>
        <p:nvSpPr>
          <p:cNvPr id="678915" name="Text Box 3"/>
          <p:cNvSpPr txBox="1">
            <a:spLocks noChangeArrowheads="1"/>
          </p:cNvSpPr>
          <p:nvPr/>
        </p:nvSpPr>
        <p:spPr bwMode="auto">
          <a:xfrm>
            <a:off x="5346700" y="1366838"/>
            <a:ext cx="1393825" cy="519112"/>
          </a:xfrm>
          <a:prstGeom prst="rect">
            <a:avLst/>
          </a:prstGeom>
          <a:noFill/>
          <a:ln w="9525">
            <a:noFill/>
            <a:miter lim="800000"/>
            <a:headEnd/>
            <a:tailEnd/>
          </a:ln>
        </p:spPr>
        <p:txBody>
          <a:bodyPr>
            <a:spAutoFit/>
          </a:bodyPr>
          <a:lstStyle/>
          <a:p>
            <a:r>
              <a:rPr lang="zh-CN" altLang="en-US" sz="2800" b="1" i="0">
                <a:solidFill>
                  <a:srgbClr val="00FF00"/>
                </a:solidFill>
              </a:rPr>
              <a:t>相同</a:t>
            </a:r>
            <a:r>
              <a:rPr lang="zh-CN" altLang="en-US" sz="2800" b="1" i="0">
                <a:solidFill>
                  <a:schemeClr val="bg1"/>
                </a:solidFill>
              </a:rPr>
              <a:t>。</a:t>
            </a:r>
          </a:p>
        </p:txBody>
      </p:sp>
      <p:sp>
        <p:nvSpPr>
          <p:cNvPr id="678916" name="Text Box 4"/>
          <p:cNvSpPr txBox="1">
            <a:spLocks noChangeArrowheads="1"/>
          </p:cNvSpPr>
          <p:nvPr/>
        </p:nvSpPr>
        <p:spPr bwMode="auto">
          <a:xfrm>
            <a:off x="708025" y="2319338"/>
            <a:ext cx="5292725" cy="519112"/>
          </a:xfrm>
          <a:prstGeom prst="rect">
            <a:avLst/>
          </a:prstGeom>
          <a:noFill/>
          <a:ln w="9525">
            <a:noFill/>
            <a:miter lim="800000"/>
            <a:headEnd/>
            <a:tailEnd/>
          </a:ln>
        </p:spPr>
        <p:txBody>
          <a:bodyPr>
            <a:spAutoFit/>
          </a:bodyPr>
          <a:lstStyle/>
          <a:p>
            <a:r>
              <a:rPr lang="en-US" altLang="zh-CN" sz="2800" b="1" i="0">
                <a:solidFill>
                  <a:schemeClr val="bg1"/>
                </a:solidFill>
              </a:rPr>
              <a:t>   (2)</a:t>
            </a:r>
            <a:r>
              <a:rPr lang="zh-CN" altLang="en-US" sz="2800" b="1" i="0">
                <a:solidFill>
                  <a:schemeClr val="bg1"/>
                </a:solidFill>
              </a:rPr>
              <a:t>它们单位体积中的气体质量</a:t>
            </a:r>
          </a:p>
        </p:txBody>
      </p:sp>
      <p:sp>
        <p:nvSpPr>
          <p:cNvPr id="678917" name="Text Box 5"/>
          <p:cNvSpPr txBox="1">
            <a:spLocks noChangeArrowheads="1"/>
          </p:cNvSpPr>
          <p:nvPr/>
        </p:nvSpPr>
        <p:spPr bwMode="auto">
          <a:xfrm>
            <a:off x="5675313" y="2300288"/>
            <a:ext cx="1712912" cy="519112"/>
          </a:xfrm>
          <a:prstGeom prst="rect">
            <a:avLst/>
          </a:prstGeom>
          <a:noFill/>
          <a:ln w="9525">
            <a:noFill/>
            <a:miter lim="800000"/>
            <a:headEnd/>
            <a:tailEnd/>
          </a:ln>
        </p:spPr>
        <p:txBody>
          <a:bodyPr>
            <a:spAutoFit/>
          </a:bodyPr>
          <a:lstStyle/>
          <a:p>
            <a:r>
              <a:rPr lang="zh-CN" altLang="en-US" sz="2800" b="1" i="0">
                <a:solidFill>
                  <a:srgbClr val="00FF00"/>
                </a:solidFill>
              </a:rPr>
              <a:t>不相同</a:t>
            </a:r>
            <a:r>
              <a:rPr lang="zh-CN" altLang="en-US" sz="2800" b="1" i="0">
                <a:solidFill>
                  <a:schemeClr val="bg1"/>
                </a:solidFill>
              </a:rPr>
              <a:t>。</a:t>
            </a:r>
          </a:p>
        </p:txBody>
      </p:sp>
      <p:sp>
        <p:nvSpPr>
          <p:cNvPr id="678918" name="Text Box 6"/>
          <p:cNvSpPr txBox="1">
            <a:spLocks noChangeArrowheads="1"/>
          </p:cNvSpPr>
          <p:nvPr/>
        </p:nvSpPr>
        <p:spPr bwMode="auto">
          <a:xfrm>
            <a:off x="738188" y="3467100"/>
            <a:ext cx="7851775" cy="519113"/>
          </a:xfrm>
          <a:prstGeom prst="rect">
            <a:avLst/>
          </a:prstGeom>
          <a:noFill/>
          <a:ln w="9525">
            <a:noFill/>
            <a:miter lim="800000"/>
            <a:headEnd/>
            <a:tailEnd/>
          </a:ln>
        </p:spPr>
        <p:txBody>
          <a:bodyPr>
            <a:spAutoFit/>
          </a:bodyPr>
          <a:lstStyle/>
          <a:p>
            <a:r>
              <a:rPr lang="en-US" altLang="zh-CN" sz="2800" b="1" i="0">
                <a:solidFill>
                  <a:schemeClr val="bg1"/>
                </a:solidFill>
              </a:rPr>
              <a:t>   (3)</a:t>
            </a:r>
            <a:r>
              <a:rPr lang="zh-CN" altLang="en-US" sz="2800" b="1" i="0">
                <a:solidFill>
                  <a:schemeClr val="bg1"/>
                </a:solidFill>
              </a:rPr>
              <a:t>它们单位体积中的分子平均平动动能的总和</a:t>
            </a:r>
          </a:p>
        </p:txBody>
      </p:sp>
      <p:sp>
        <p:nvSpPr>
          <p:cNvPr id="678923" name="Text Box 11"/>
          <p:cNvSpPr txBox="1">
            <a:spLocks noChangeArrowheads="1"/>
          </p:cNvSpPr>
          <p:nvPr/>
        </p:nvSpPr>
        <p:spPr bwMode="auto">
          <a:xfrm>
            <a:off x="2593975" y="1844675"/>
            <a:ext cx="2222500" cy="519113"/>
          </a:xfrm>
          <a:prstGeom prst="rect">
            <a:avLst/>
          </a:prstGeom>
          <a:noFill/>
          <a:ln w="9525">
            <a:noFill/>
            <a:miter lim="800000"/>
            <a:headEnd/>
            <a:tailEnd/>
          </a:ln>
        </p:spPr>
        <p:txBody>
          <a:bodyPr>
            <a:spAutoFit/>
          </a:bodyPr>
          <a:lstStyle/>
          <a:p>
            <a:r>
              <a:rPr lang="en-US" altLang="zh-CN" sz="2800" b="1" i="0">
                <a:solidFill>
                  <a:schemeClr val="bg1"/>
                </a:solidFill>
              </a:rPr>
              <a:t>(p=nkT)</a:t>
            </a:r>
            <a:endParaRPr lang="en-US" altLang="zh-CN"/>
          </a:p>
        </p:txBody>
      </p:sp>
      <p:sp>
        <p:nvSpPr>
          <p:cNvPr id="678924" name="Text Box 12"/>
          <p:cNvSpPr txBox="1">
            <a:spLocks noChangeArrowheads="1"/>
          </p:cNvSpPr>
          <p:nvPr/>
        </p:nvSpPr>
        <p:spPr bwMode="auto">
          <a:xfrm>
            <a:off x="2644775" y="2814638"/>
            <a:ext cx="1481138" cy="519112"/>
          </a:xfrm>
          <a:prstGeom prst="rect">
            <a:avLst/>
          </a:prstGeom>
          <a:noFill/>
          <a:ln w="9525">
            <a:noFill/>
            <a:miter lim="800000"/>
            <a:headEnd/>
            <a:tailEnd/>
          </a:ln>
        </p:spPr>
        <p:txBody>
          <a:bodyPr>
            <a:spAutoFit/>
          </a:bodyPr>
          <a:lstStyle/>
          <a:p>
            <a:r>
              <a:rPr lang="en-US" altLang="zh-CN" sz="2800" b="1" i="0">
                <a:solidFill>
                  <a:schemeClr val="bg1"/>
                </a:solidFill>
              </a:rPr>
              <a:t>(</a:t>
            </a:r>
            <a:r>
              <a:rPr lang="en-US" altLang="zh-CN" sz="2800" b="1" i="0">
                <a:solidFill>
                  <a:schemeClr val="bg1"/>
                </a:solidFill>
                <a:sym typeface="Symbol" pitchFamily="18" charset="2"/>
              </a:rPr>
              <a:t></a:t>
            </a:r>
            <a:r>
              <a:rPr lang="en-US" altLang="zh-CN" sz="2800" b="1" i="0">
                <a:solidFill>
                  <a:schemeClr val="bg1"/>
                </a:solidFill>
              </a:rPr>
              <a:t>=mn)</a:t>
            </a:r>
          </a:p>
        </p:txBody>
      </p:sp>
      <p:grpSp>
        <p:nvGrpSpPr>
          <p:cNvPr id="2" name="Group 19"/>
          <p:cNvGrpSpPr>
            <a:grpSpLocks/>
          </p:cNvGrpSpPr>
          <p:nvPr/>
        </p:nvGrpSpPr>
        <p:grpSpPr bwMode="auto">
          <a:xfrm>
            <a:off x="2506663" y="4373563"/>
            <a:ext cx="1765300" cy="519112"/>
            <a:chOff x="1579" y="2527"/>
            <a:chExt cx="1112" cy="327"/>
          </a:xfrm>
        </p:grpSpPr>
        <p:sp>
          <p:nvSpPr>
            <p:cNvPr id="47116" name="Text Box 13"/>
            <p:cNvSpPr txBox="1">
              <a:spLocks noChangeArrowheads="1"/>
            </p:cNvSpPr>
            <p:nvPr/>
          </p:nvSpPr>
          <p:spPr bwMode="auto">
            <a:xfrm>
              <a:off x="1579" y="2527"/>
              <a:ext cx="1112" cy="327"/>
            </a:xfrm>
            <a:prstGeom prst="rect">
              <a:avLst/>
            </a:prstGeom>
            <a:noFill/>
            <a:ln w="9525">
              <a:noFill/>
              <a:miter lim="800000"/>
              <a:headEnd/>
              <a:tailEnd/>
            </a:ln>
          </p:spPr>
          <p:txBody>
            <a:bodyPr>
              <a:spAutoFit/>
            </a:bodyPr>
            <a:lstStyle/>
            <a:p>
              <a:r>
                <a:rPr lang="en-US" altLang="zh-CN" sz="2800" b="1" i="0">
                  <a:solidFill>
                    <a:schemeClr val="bg1"/>
                  </a:solidFill>
                </a:rPr>
                <a:t>( E</a:t>
              </a:r>
              <a:r>
                <a:rPr lang="en-US" altLang="zh-CN" sz="2800" b="1" i="0" baseline="-25000">
                  <a:solidFill>
                    <a:schemeClr val="bg1"/>
                  </a:solidFill>
                </a:rPr>
                <a:t>k</a:t>
              </a:r>
              <a:r>
                <a:rPr lang="en-US" altLang="zh-CN" sz="2800" b="1" i="0">
                  <a:solidFill>
                    <a:schemeClr val="bg1"/>
                  </a:solidFill>
                </a:rPr>
                <a:t>=nE</a:t>
              </a:r>
              <a:r>
                <a:rPr lang="en-US" altLang="zh-CN" sz="2800" b="1" i="0" baseline="-25000">
                  <a:solidFill>
                    <a:schemeClr val="bg1"/>
                  </a:solidFill>
                </a:rPr>
                <a:t>t</a:t>
              </a:r>
              <a:r>
                <a:rPr lang="en-US" altLang="zh-CN" sz="2800" b="1" i="0">
                  <a:solidFill>
                    <a:schemeClr val="bg1"/>
                  </a:solidFill>
                </a:rPr>
                <a:t> )</a:t>
              </a:r>
              <a:endParaRPr lang="en-US" altLang="zh-CN"/>
            </a:p>
          </p:txBody>
        </p:sp>
        <p:sp>
          <p:nvSpPr>
            <p:cNvPr id="47117" name="Line 14"/>
            <p:cNvSpPr>
              <a:spLocks noChangeShapeType="1"/>
            </p:cNvSpPr>
            <p:nvPr/>
          </p:nvSpPr>
          <p:spPr bwMode="auto">
            <a:xfrm>
              <a:off x="2220" y="2596"/>
              <a:ext cx="212" cy="0"/>
            </a:xfrm>
            <a:prstGeom prst="line">
              <a:avLst/>
            </a:prstGeom>
            <a:noFill/>
            <a:ln w="9525">
              <a:solidFill>
                <a:schemeClr val="bg1"/>
              </a:solidFill>
              <a:round/>
              <a:headEnd/>
              <a:tailEnd/>
            </a:ln>
          </p:spPr>
          <p:txBody>
            <a:bodyPr wrap="none" anchor="ctr"/>
            <a:lstStyle/>
            <a:p>
              <a:endParaRPr lang="zh-CN" altLang="en-US"/>
            </a:p>
          </p:txBody>
        </p:sp>
        <p:sp>
          <p:nvSpPr>
            <p:cNvPr id="47118" name="Line 15"/>
            <p:cNvSpPr>
              <a:spLocks noChangeShapeType="1"/>
            </p:cNvSpPr>
            <p:nvPr/>
          </p:nvSpPr>
          <p:spPr bwMode="auto">
            <a:xfrm>
              <a:off x="1746" y="2593"/>
              <a:ext cx="167" cy="0"/>
            </a:xfrm>
            <a:prstGeom prst="line">
              <a:avLst/>
            </a:prstGeom>
            <a:noFill/>
            <a:ln w="9525">
              <a:solidFill>
                <a:schemeClr val="bg1"/>
              </a:solidFill>
              <a:round/>
              <a:headEnd/>
              <a:tailEnd/>
            </a:ln>
          </p:spPr>
          <p:txBody>
            <a:bodyPr wrap="none" anchor="ctr"/>
            <a:lstStyle/>
            <a:p>
              <a:endParaRPr lang="zh-CN" altLang="en-US"/>
            </a:p>
          </p:txBody>
        </p:sp>
      </p:grpSp>
      <p:sp>
        <p:nvSpPr>
          <p:cNvPr id="678929" name="Text Box 17"/>
          <p:cNvSpPr txBox="1">
            <a:spLocks noChangeArrowheads="1"/>
          </p:cNvSpPr>
          <p:nvPr/>
        </p:nvSpPr>
        <p:spPr bwMode="auto">
          <a:xfrm>
            <a:off x="300038" y="3998913"/>
            <a:ext cx="1358900" cy="519112"/>
          </a:xfrm>
          <a:prstGeom prst="rect">
            <a:avLst/>
          </a:prstGeom>
          <a:noFill/>
          <a:ln w="9525">
            <a:noFill/>
            <a:miter lim="800000"/>
            <a:headEnd/>
            <a:tailEnd/>
          </a:ln>
        </p:spPr>
        <p:txBody>
          <a:bodyPr>
            <a:spAutoFit/>
          </a:bodyPr>
          <a:lstStyle/>
          <a:p>
            <a:r>
              <a:rPr lang="zh-CN" altLang="en-US" sz="2800" b="1" i="0">
                <a:solidFill>
                  <a:srgbClr val="00FF00"/>
                </a:solidFill>
              </a:rPr>
              <a:t>相同</a:t>
            </a:r>
            <a:r>
              <a:rPr lang="zh-CN" altLang="en-US" sz="2800" b="1" i="0">
                <a:solidFill>
                  <a:schemeClr val="bg1"/>
                </a:solidFill>
              </a:rPr>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8923"/>
                                        </p:tgtEl>
                                        <p:attrNameLst>
                                          <p:attrName>style.visibility</p:attrName>
                                        </p:attrNameLst>
                                      </p:cBhvr>
                                      <p:to>
                                        <p:strVal val="visible"/>
                                      </p:to>
                                    </p:set>
                                    <p:animEffect transition="in" filter="wipe(left)">
                                      <p:cBhvr>
                                        <p:cTn id="7" dur="500"/>
                                        <p:tgtEl>
                                          <p:spTgt spid="67892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678915"/>
                                        </p:tgtEl>
                                        <p:attrNameLst>
                                          <p:attrName>style.visibility</p:attrName>
                                        </p:attrNameLst>
                                      </p:cBhvr>
                                      <p:to>
                                        <p:strVal val="visible"/>
                                      </p:to>
                                    </p:set>
                                    <p:anim calcmode="lin" valueType="num">
                                      <p:cBhvr>
                                        <p:cTn id="12" dur="500" fill="hold"/>
                                        <p:tgtEl>
                                          <p:spTgt spid="678915"/>
                                        </p:tgtEl>
                                        <p:attrNameLst>
                                          <p:attrName>ppt_w</p:attrName>
                                        </p:attrNameLst>
                                      </p:cBhvr>
                                      <p:tavLst>
                                        <p:tav tm="0">
                                          <p:val>
                                            <p:fltVal val="0"/>
                                          </p:val>
                                        </p:tav>
                                        <p:tav tm="100000">
                                          <p:val>
                                            <p:strVal val="#ppt_w"/>
                                          </p:val>
                                        </p:tav>
                                      </p:tavLst>
                                    </p:anim>
                                    <p:anim calcmode="lin" valueType="num">
                                      <p:cBhvr>
                                        <p:cTn id="13" dur="500" fill="hold"/>
                                        <p:tgtEl>
                                          <p:spTgt spid="67891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78916"/>
                                        </p:tgtEl>
                                        <p:attrNameLst>
                                          <p:attrName>style.visibility</p:attrName>
                                        </p:attrNameLst>
                                      </p:cBhvr>
                                      <p:to>
                                        <p:strVal val="visible"/>
                                      </p:to>
                                    </p:set>
                                    <p:animEffect transition="in" filter="wipe(left)">
                                      <p:cBhvr>
                                        <p:cTn id="18" dur="500"/>
                                        <p:tgtEl>
                                          <p:spTgt spid="6789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678924"/>
                                        </p:tgtEl>
                                        <p:attrNameLst>
                                          <p:attrName>style.visibility</p:attrName>
                                        </p:attrNameLst>
                                      </p:cBhvr>
                                      <p:to>
                                        <p:strVal val="visible"/>
                                      </p:to>
                                    </p:set>
                                    <p:animEffect transition="in" filter="wipe(up)">
                                      <p:cBhvr>
                                        <p:cTn id="23" dur="500"/>
                                        <p:tgtEl>
                                          <p:spTgt spid="678924"/>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678917"/>
                                        </p:tgtEl>
                                        <p:attrNameLst>
                                          <p:attrName>style.visibility</p:attrName>
                                        </p:attrNameLst>
                                      </p:cBhvr>
                                      <p:to>
                                        <p:strVal val="visible"/>
                                      </p:to>
                                    </p:set>
                                    <p:anim calcmode="lin" valueType="num">
                                      <p:cBhvr>
                                        <p:cTn id="28" dur="500" fill="hold"/>
                                        <p:tgtEl>
                                          <p:spTgt spid="678917"/>
                                        </p:tgtEl>
                                        <p:attrNameLst>
                                          <p:attrName>ppt_w</p:attrName>
                                        </p:attrNameLst>
                                      </p:cBhvr>
                                      <p:tavLst>
                                        <p:tav tm="0">
                                          <p:val>
                                            <p:fltVal val="0"/>
                                          </p:val>
                                        </p:tav>
                                        <p:tav tm="100000">
                                          <p:val>
                                            <p:strVal val="#ppt_w"/>
                                          </p:val>
                                        </p:tav>
                                      </p:tavLst>
                                    </p:anim>
                                    <p:anim calcmode="lin" valueType="num">
                                      <p:cBhvr>
                                        <p:cTn id="29" dur="500" fill="hold"/>
                                        <p:tgtEl>
                                          <p:spTgt spid="678917"/>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8918"/>
                                        </p:tgtEl>
                                        <p:attrNameLst>
                                          <p:attrName>style.visibility</p:attrName>
                                        </p:attrNameLst>
                                      </p:cBhvr>
                                      <p:to>
                                        <p:strVal val="visible"/>
                                      </p:to>
                                    </p:set>
                                    <p:animEffect transition="in" filter="wipe(left)">
                                      <p:cBhvr>
                                        <p:cTn id="34" dur="500"/>
                                        <p:tgtEl>
                                          <p:spTgt spid="67891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678929"/>
                                        </p:tgtEl>
                                        <p:attrNameLst>
                                          <p:attrName>style.visibility</p:attrName>
                                        </p:attrNameLst>
                                      </p:cBhvr>
                                      <p:to>
                                        <p:strVal val="visible"/>
                                      </p:to>
                                    </p:set>
                                    <p:anim calcmode="lin" valueType="num">
                                      <p:cBhvr additive="base">
                                        <p:cTn id="45" dur="500" fill="hold"/>
                                        <p:tgtEl>
                                          <p:spTgt spid="678929"/>
                                        </p:tgtEl>
                                        <p:attrNameLst>
                                          <p:attrName>ppt_x</p:attrName>
                                        </p:attrNameLst>
                                      </p:cBhvr>
                                      <p:tavLst>
                                        <p:tav tm="0">
                                          <p:val>
                                            <p:strVal val="0-#ppt_w/2"/>
                                          </p:val>
                                        </p:tav>
                                        <p:tav tm="100000">
                                          <p:val>
                                            <p:strVal val="#ppt_x"/>
                                          </p:val>
                                        </p:tav>
                                      </p:tavLst>
                                    </p:anim>
                                    <p:anim calcmode="lin" valueType="num">
                                      <p:cBhvr additive="base">
                                        <p:cTn id="46" dur="500" fill="hold"/>
                                        <p:tgtEl>
                                          <p:spTgt spid="6789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5" grpId="0" autoUpdateAnimBg="0"/>
      <p:bldP spid="678916" grpId="0" autoUpdateAnimBg="0"/>
      <p:bldP spid="678917" grpId="0" autoUpdateAnimBg="0"/>
      <p:bldP spid="678918" grpId="0" autoUpdateAnimBg="0"/>
      <p:bldP spid="678923" grpId="0" autoUpdateAnimBg="0"/>
      <p:bldP spid="678924" grpId="0" autoUpdateAnimBg="0"/>
      <p:bldP spid="67892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p:spPr>
        <p:txBody>
          <a:bodyPr/>
          <a:lstStyle/>
          <a:p>
            <a:fld id="{4EDABF55-3C28-499C-A052-0EFD5DE1C832}" type="slidenum">
              <a:rPr lang="en-US" altLang="zh-CN"/>
              <a:pPr/>
              <a:t>24</a:t>
            </a:fld>
            <a:endParaRPr lang="en-US" altLang="zh-CN"/>
          </a:p>
        </p:txBody>
      </p:sp>
      <p:sp>
        <p:nvSpPr>
          <p:cNvPr id="48131" name="Text Box 2"/>
          <p:cNvSpPr txBox="1">
            <a:spLocks noChangeArrowheads="1"/>
          </p:cNvSpPr>
          <p:nvPr/>
        </p:nvSpPr>
        <p:spPr bwMode="auto">
          <a:xfrm>
            <a:off x="882650" y="336550"/>
            <a:ext cx="5116513" cy="547688"/>
          </a:xfrm>
          <a:prstGeom prst="rect">
            <a:avLst/>
          </a:prstGeom>
          <a:solidFill>
            <a:srgbClr val="FF3399"/>
          </a:solidFill>
          <a:ln w="28575">
            <a:solidFill>
              <a:srgbClr val="00FF00"/>
            </a:solidFill>
            <a:miter lim="800000"/>
            <a:headEnd/>
            <a:tailEnd/>
          </a:ln>
        </p:spPr>
        <p:txBody>
          <a:bodyPr>
            <a:spAutoFit/>
          </a:bodyPr>
          <a:lstStyle/>
          <a:p>
            <a:r>
              <a:rPr lang="en-US" altLang="zh-CN" sz="2800" b="1">
                <a:solidFill>
                  <a:schemeClr val="bg1"/>
                </a:solidFill>
              </a:rPr>
              <a:t>§3  </a:t>
            </a:r>
            <a:r>
              <a:rPr lang="zh-CN" altLang="en-US" sz="2800" b="1">
                <a:solidFill>
                  <a:schemeClr val="bg1"/>
                </a:solidFill>
              </a:rPr>
              <a:t>能量按自由度均分定理</a:t>
            </a:r>
          </a:p>
        </p:txBody>
      </p:sp>
      <p:sp>
        <p:nvSpPr>
          <p:cNvPr id="693251" name="Text Box 3"/>
          <p:cNvSpPr txBox="1">
            <a:spLocks noChangeArrowheads="1"/>
          </p:cNvSpPr>
          <p:nvPr/>
        </p:nvSpPr>
        <p:spPr bwMode="auto">
          <a:xfrm>
            <a:off x="406400" y="1023938"/>
            <a:ext cx="8393113" cy="3722687"/>
          </a:xfrm>
          <a:prstGeom prst="rect">
            <a:avLst/>
          </a:prstGeom>
          <a:noFill/>
          <a:ln w="9525">
            <a:noFill/>
            <a:miter lim="800000"/>
            <a:headEnd/>
            <a:tailEnd/>
          </a:ln>
        </p:spPr>
        <p:txBody>
          <a:bodyPr>
            <a:spAutoFit/>
          </a:bodyPr>
          <a:lstStyle/>
          <a:p>
            <a:r>
              <a:rPr lang="en-US" altLang="zh-CN" sz="2800" b="1">
                <a:solidFill>
                  <a:srgbClr val="00FF00"/>
                </a:solidFill>
              </a:rPr>
              <a:t>         </a:t>
            </a:r>
            <a:r>
              <a:rPr lang="zh-CN" altLang="en-US" sz="2800" b="1">
                <a:solidFill>
                  <a:srgbClr val="FFFF00"/>
                </a:solidFill>
              </a:rPr>
              <a:t>一</a:t>
            </a:r>
            <a:r>
              <a:rPr lang="en-US" altLang="zh-CN" sz="2800" b="1">
                <a:solidFill>
                  <a:srgbClr val="FFFF00"/>
                </a:solidFill>
              </a:rPr>
              <a:t>.</a:t>
            </a:r>
            <a:r>
              <a:rPr lang="zh-CN" altLang="en-US" sz="2800" b="1">
                <a:solidFill>
                  <a:srgbClr val="FFFF00"/>
                </a:solidFill>
              </a:rPr>
              <a:t>气体分子的自由度</a:t>
            </a:r>
            <a:endParaRPr lang="zh-CN" altLang="en-US" sz="2800" b="1">
              <a:solidFill>
                <a:schemeClr val="bg1"/>
              </a:solidFill>
            </a:endParaRPr>
          </a:p>
          <a:p>
            <a:pPr>
              <a:spcBef>
                <a:spcPct val="10000"/>
              </a:spcBef>
            </a:pPr>
            <a:r>
              <a:rPr lang="zh-CN" altLang="en-US" sz="2800" b="1" i="0">
                <a:solidFill>
                  <a:schemeClr val="bg1"/>
                </a:solidFill>
              </a:rPr>
              <a:t>        </a:t>
            </a:r>
            <a:r>
              <a:rPr lang="zh-CN" altLang="en-US" sz="2800" b="1" i="0">
                <a:solidFill>
                  <a:srgbClr val="00FF00"/>
                </a:solidFill>
              </a:rPr>
              <a:t>自由度</a:t>
            </a:r>
            <a:r>
              <a:rPr lang="en-US" altLang="zh-CN" sz="2800" b="1" i="0">
                <a:solidFill>
                  <a:schemeClr val="bg1"/>
                </a:solidFill>
              </a:rPr>
              <a:t>—</a:t>
            </a:r>
            <a:r>
              <a:rPr lang="zh-CN" altLang="en-US" sz="2800" b="1" i="0">
                <a:solidFill>
                  <a:schemeClr val="bg1"/>
                </a:solidFill>
              </a:rPr>
              <a:t>确定一个物体在空间的位置所需的独立坐标数目。</a:t>
            </a:r>
          </a:p>
          <a:p>
            <a:pPr>
              <a:spcBef>
                <a:spcPct val="10000"/>
              </a:spcBef>
            </a:pPr>
            <a:r>
              <a:rPr lang="zh-CN" altLang="en-US" sz="2800" b="1" i="0">
                <a:solidFill>
                  <a:schemeClr val="bg1"/>
                </a:solidFill>
              </a:rPr>
              <a:t>        </a:t>
            </a:r>
            <a:r>
              <a:rPr lang="zh-CN" altLang="en-US" sz="2800" b="1" i="0">
                <a:solidFill>
                  <a:srgbClr val="00FF00"/>
                </a:solidFill>
              </a:rPr>
              <a:t>单原子气体分子</a:t>
            </a:r>
          </a:p>
          <a:p>
            <a:pPr>
              <a:spcBef>
                <a:spcPct val="10000"/>
              </a:spcBef>
            </a:pPr>
            <a:r>
              <a:rPr lang="zh-CN" altLang="en-US" sz="2800" b="1" i="0">
                <a:solidFill>
                  <a:schemeClr val="bg1"/>
                </a:solidFill>
              </a:rPr>
              <a:t>        可视为质点</a:t>
            </a:r>
            <a:r>
              <a:rPr lang="en-US" altLang="zh-CN" sz="2800" b="1" i="0">
                <a:solidFill>
                  <a:schemeClr val="bg1"/>
                </a:solidFill>
              </a:rPr>
              <a:t>,</a:t>
            </a:r>
            <a:r>
              <a:rPr lang="zh-CN" altLang="en-US" sz="2800" b="1" i="0">
                <a:solidFill>
                  <a:schemeClr val="bg1"/>
                </a:solidFill>
              </a:rPr>
              <a:t>确定它在空间的位置需</a:t>
            </a:r>
            <a:r>
              <a:rPr lang="en-US" altLang="zh-CN" sz="2800" b="1" i="0">
                <a:solidFill>
                  <a:schemeClr val="bg1"/>
                </a:solidFill>
              </a:rPr>
              <a:t>3</a:t>
            </a:r>
            <a:r>
              <a:rPr lang="zh-CN" altLang="en-US" sz="2800" b="1" i="0">
                <a:solidFill>
                  <a:schemeClr val="bg1"/>
                </a:solidFill>
              </a:rPr>
              <a:t>个独立坐标，故有</a:t>
            </a:r>
            <a:r>
              <a:rPr lang="en-US" altLang="zh-CN" sz="2800" b="1" i="0">
                <a:solidFill>
                  <a:schemeClr val="bg1"/>
                </a:solidFill>
              </a:rPr>
              <a:t>3</a:t>
            </a:r>
            <a:r>
              <a:rPr lang="zh-CN" altLang="en-US" sz="2800" b="1" i="0">
                <a:solidFill>
                  <a:schemeClr val="bg1"/>
                </a:solidFill>
              </a:rPr>
              <a:t>个平动自由度。</a:t>
            </a:r>
          </a:p>
          <a:p>
            <a:pPr>
              <a:spcBef>
                <a:spcPct val="10000"/>
              </a:spcBef>
            </a:pPr>
            <a:r>
              <a:rPr lang="zh-CN" altLang="en-US" sz="2800" b="1" i="0">
                <a:solidFill>
                  <a:srgbClr val="00FF00"/>
                </a:solidFill>
              </a:rPr>
              <a:t>        刚性双原子气体分子</a:t>
            </a:r>
          </a:p>
          <a:p>
            <a:pPr>
              <a:spcBef>
                <a:spcPct val="10000"/>
              </a:spcBef>
            </a:pPr>
            <a:r>
              <a:rPr lang="zh-CN" altLang="en-US" sz="2800" b="1" i="0">
                <a:solidFill>
                  <a:schemeClr val="bg1"/>
                </a:solidFill>
              </a:rPr>
              <a:t>        两原子之间成哑铃似的结构</a:t>
            </a:r>
            <a:r>
              <a:rPr lang="en-US" altLang="zh-CN" sz="2800" b="1" i="0">
                <a:solidFill>
                  <a:schemeClr val="bg1"/>
                </a:solidFill>
              </a:rPr>
              <a:t>,</a:t>
            </a:r>
          </a:p>
        </p:txBody>
      </p:sp>
      <p:sp>
        <p:nvSpPr>
          <p:cNvPr id="693260" name="Text Box 12"/>
          <p:cNvSpPr txBox="1">
            <a:spLocks noChangeArrowheads="1"/>
          </p:cNvSpPr>
          <p:nvPr/>
        </p:nvSpPr>
        <p:spPr bwMode="auto">
          <a:xfrm>
            <a:off x="398463" y="4725988"/>
            <a:ext cx="6457950" cy="1458912"/>
          </a:xfrm>
          <a:prstGeom prst="rect">
            <a:avLst/>
          </a:prstGeom>
          <a:noFill/>
          <a:ln w="9525">
            <a:noFill/>
            <a:miter lim="800000"/>
            <a:headEnd/>
            <a:tailEnd/>
          </a:ln>
        </p:spPr>
        <p:txBody>
          <a:bodyPr>
            <a:spAutoFit/>
          </a:bodyPr>
          <a:lstStyle/>
          <a:p>
            <a:pPr>
              <a:spcBef>
                <a:spcPct val="10000"/>
              </a:spcBef>
            </a:pPr>
            <a:r>
              <a:rPr lang="en-US" altLang="zh-CN" sz="2800" b="1" i="0">
                <a:solidFill>
                  <a:schemeClr val="bg1"/>
                </a:solidFill>
              </a:rPr>
              <a:t>        </a:t>
            </a:r>
            <a:r>
              <a:rPr lang="zh-CN" altLang="en-US" sz="2800" b="1" i="0">
                <a:solidFill>
                  <a:schemeClr val="bg1"/>
                </a:solidFill>
              </a:rPr>
              <a:t>确定它的质心</a:t>
            </a:r>
            <a:r>
              <a:rPr lang="en-US" altLang="zh-CN" sz="2800" b="1" i="0">
                <a:solidFill>
                  <a:schemeClr val="bg1"/>
                </a:solidFill>
              </a:rPr>
              <a:t>, </a:t>
            </a:r>
            <a:r>
              <a:rPr lang="zh-CN" altLang="en-US" sz="2800" b="1" i="0">
                <a:solidFill>
                  <a:schemeClr val="bg1"/>
                </a:solidFill>
              </a:rPr>
              <a:t>要</a:t>
            </a:r>
            <a:r>
              <a:rPr lang="en-US" altLang="zh-CN" sz="2800" b="1" i="0">
                <a:solidFill>
                  <a:schemeClr val="bg1"/>
                </a:solidFill>
              </a:rPr>
              <a:t>3</a:t>
            </a:r>
            <a:r>
              <a:rPr lang="zh-CN" altLang="en-US" sz="2800" b="1" i="0">
                <a:solidFill>
                  <a:schemeClr val="bg1"/>
                </a:solidFill>
              </a:rPr>
              <a:t>个平动自由度，</a:t>
            </a:r>
          </a:p>
          <a:p>
            <a:pPr>
              <a:spcBef>
                <a:spcPct val="10000"/>
              </a:spcBef>
            </a:pPr>
            <a:r>
              <a:rPr lang="zh-CN" altLang="en-US" sz="2800" b="1" i="0">
                <a:solidFill>
                  <a:schemeClr val="bg1"/>
                </a:solidFill>
              </a:rPr>
              <a:t>        确定连线， 要</a:t>
            </a:r>
            <a:r>
              <a:rPr lang="en-US" altLang="zh-CN" sz="2800" b="1" i="0">
                <a:solidFill>
                  <a:schemeClr val="bg1"/>
                </a:solidFill>
              </a:rPr>
              <a:t>2</a:t>
            </a:r>
            <a:r>
              <a:rPr lang="zh-CN" altLang="en-US" sz="2800" b="1" i="0">
                <a:solidFill>
                  <a:schemeClr val="bg1"/>
                </a:solidFill>
              </a:rPr>
              <a:t>个转动自由度；</a:t>
            </a:r>
          </a:p>
          <a:p>
            <a:pPr>
              <a:spcBef>
                <a:spcPct val="10000"/>
              </a:spcBef>
            </a:pPr>
            <a:r>
              <a:rPr lang="zh-CN" altLang="en-US" sz="2800" b="1" i="0">
                <a:solidFill>
                  <a:schemeClr val="bg1"/>
                </a:solidFill>
              </a:rPr>
              <a:t>所以共有</a:t>
            </a:r>
            <a:r>
              <a:rPr lang="en-US" altLang="zh-CN" sz="2800" b="1" i="0">
                <a:solidFill>
                  <a:schemeClr val="bg1"/>
                </a:solidFill>
              </a:rPr>
              <a:t>5</a:t>
            </a:r>
            <a:r>
              <a:rPr lang="zh-CN" altLang="en-US" sz="2800" b="1" i="0">
                <a:solidFill>
                  <a:schemeClr val="bg1"/>
                </a:solidFill>
              </a:rPr>
              <a:t>个自由度。</a:t>
            </a:r>
          </a:p>
        </p:txBody>
      </p:sp>
      <p:grpSp>
        <p:nvGrpSpPr>
          <p:cNvPr id="2" name="Group 18"/>
          <p:cNvGrpSpPr>
            <a:grpSpLocks/>
          </p:cNvGrpSpPr>
          <p:nvPr/>
        </p:nvGrpSpPr>
        <p:grpSpPr bwMode="auto">
          <a:xfrm>
            <a:off x="6705600" y="4448175"/>
            <a:ext cx="1770063" cy="1370013"/>
            <a:chOff x="4224" y="2802"/>
            <a:chExt cx="1115" cy="863"/>
          </a:xfrm>
        </p:grpSpPr>
        <p:grpSp>
          <p:nvGrpSpPr>
            <p:cNvPr id="48135" name="Group 16"/>
            <p:cNvGrpSpPr>
              <a:grpSpLocks/>
            </p:cNvGrpSpPr>
            <p:nvPr/>
          </p:nvGrpSpPr>
          <p:grpSpPr bwMode="auto">
            <a:xfrm>
              <a:off x="4224" y="2802"/>
              <a:ext cx="1115" cy="516"/>
              <a:chOff x="3868" y="3166"/>
              <a:chExt cx="1115" cy="516"/>
            </a:xfrm>
          </p:grpSpPr>
          <p:grpSp>
            <p:nvGrpSpPr>
              <p:cNvPr id="48137" name="Group 8"/>
              <p:cNvGrpSpPr>
                <a:grpSpLocks/>
              </p:cNvGrpSpPr>
              <p:nvPr/>
            </p:nvGrpSpPr>
            <p:grpSpPr bwMode="auto">
              <a:xfrm>
                <a:off x="3868" y="3166"/>
                <a:ext cx="1115" cy="446"/>
                <a:chOff x="445" y="3139"/>
                <a:chExt cx="1115" cy="446"/>
              </a:xfrm>
            </p:grpSpPr>
            <p:sp>
              <p:nvSpPr>
                <p:cNvPr id="48140" name="Oval 5"/>
                <p:cNvSpPr>
                  <a:spLocks noChangeArrowheads="1"/>
                </p:cNvSpPr>
                <p:nvPr/>
              </p:nvSpPr>
              <p:spPr bwMode="auto">
                <a:xfrm>
                  <a:off x="1362" y="3139"/>
                  <a:ext cx="198" cy="220"/>
                </a:xfrm>
                <a:prstGeom prst="ellipse">
                  <a:avLst/>
                </a:prstGeom>
                <a:solidFill>
                  <a:srgbClr val="00FF00"/>
                </a:solidFill>
                <a:ln w="28575">
                  <a:solidFill>
                    <a:srgbClr val="FF3399"/>
                  </a:solidFill>
                  <a:round/>
                  <a:headEnd/>
                  <a:tailEnd/>
                </a:ln>
              </p:spPr>
              <p:txBody>
                <a:bodyPr wrap="none" anchor="ctr"/>
                <a:lstStyle/>
                <a:p>
                  <a:endParaRPr lang="zh-CN" altLang="en-US"/>
                </a:p>
              </p:txBody>
            </p:sp>
            <p:sp>
              <p:nvSpPr>
                <p:cNvPr id="48141" name="Line 6"/>
                <p:cNvSpPr>
                  <a:spLocks noChangeShapeType="1"/>
                </p:cNvSpPr>
                <p:nvPr/>
              </p:nvSpPr>
              <p:spPr bwMode="auto">
                <a:xfrm flipV="1">
                  <a:off x="633" y="3289"/>
                  <a:ext cx="734" cy="166"/>
                </a:xfrm>
                <a:prstGeom prst="line">
                  <a:avLst/>
                </a:prstGeom>
                <a:noFill/>
                <a:ln w="76200">
                  <a:solidFill>
                    <a:schemeClr val="bg1"/>
                  </a:solidFill>
                  <a:round/>
                  <a:headEnd/>
                  <a:tailEnd/>
                </a:ln>
              </p:spPr>
              <p:txBody>
                <a:bodyPr wrap="none" anchor="ctr"/>
                <a:lstStyle/>
                <a:p>
                  <a:endParaRPr lang="zh-CN" altLang="en-US"/>
                </a:p>
              </p:txBody>
            </p:sp>
            <p:sp>
              <p:nvSpPr>
                <p:cNvPr id="48142" name="Oval 7"/>
                <p:cNvSpPr>
                  <a:spLocks noChangeArrowheads="1"/>
                </p:cNvSpPr>
                <p:nvPr/>
              </p:nvSpPr>
              <p:spPr bwMode="auto">
                <a:xfrm>
                  <a:off x="445" y="3343"/>
                  <a:ext cx="219" cy="242"/>
                </a:xfrm>
                <a:prstGeom prst="ellipse">
                  <a:avLst/>
                </a:prstGeom>
                <a:solidFill>
                  <a:srgbClr val="00FF00"/>
                </a:solidFill>
                <a:ln w="28575">
                  <a:solidFill>
                    <a:srgbClr val="FF3399"/>
                  </a:solidFill>
                  <a:round/>
                  <a:headEnd/>
                  <a:tailEnd/>
                </a:ln>
              </p:spPr>
              <p:txBody>
                <a:bodyPr wrap="none" anchor="ctr"/>
                <a:lstStyle/>
                <a:p>
                  <a:endParaRPr lang="zh-CN" altLang="en-US"/>
                </a:p>
              </p:txBody>
            </p:sp>
          </p:grpSp>
          <p:sp>
            <p:nvSpPr>
              <p:cNvPr id="48138" name="Text Box 9"/>
              <p:cNvSpPr txBox="1">
                <a:spLocks noChangeArrowheads="1"/>
              </p:cNvSpPr>
              <p:nvPr/>
            </p:nvSpPr>
            <p:spPr bwMode="auto">
              <a:xfrm>
                <a:off x="4257" y="3394"/>
                <a:ext cx="322" cy="288"/>
              </a:xfrm>
              <a:prstGeom prst="rect">
                <a:avLst/>
              </a:prstGeom>
              <a:noFill/>
              <a:ln w="9525">
                <a:noFill/>
                <a:miter lim="800000"/>
                <a:headEnd/>
                <a:tailEnd/>
              </a:ln>
            </p:spPr>
            <p:txBody>
              <a:bodyPr>
                <a:spAutoFit/>
              </a:bodyPr>
              <a:lstStyle/>
              <a:p>
                <a:r>
                  <a:rPr lang="en-US" altLang="zh-CN" b="1">
                    <a:solidFill>
                      <a:schemeClr val="bg1"/>
                    </a:solidFill>
                  </a:rPr>
                  <a:t>C</a:t>
                </a:r>
              </a:p>
            </p:txBody>
          </p:sp>
          <p:sp>
            <p:nvSpPr>
              <p:cNvPr id="48139" name="Text Box 14"/>
              <p:cNvSpPr txBox="1">
                <a:spLocks noChangeArrowheads="1"/>
              </p:cNvSpPr>
              <p:nvPr/>
            </p:nvSpPr>
            <p:spPr bwMode="auto">
              <a:xfrm>
                <a:off x="4258" y="3267"/>
                <a:ext cx="322" cy="250"/>
              </a:xfrm>
              <a:prstGeom prst="rect">
                <a:avLst/>
              </a:prstGeom>
              <a:noFill/>
              <a:ln w="9525">
                <a:noFill/>
                <a:miter lim="800000"/>
                <a:headEnd/>
                <a:tailEnd/>
              </a:ln>
            </p:spPr>
            <p:txBody>
              <a:bodyPr>
                <a:spAutoFit/>
              </a:bodyPr>
              <a:lstStyle/>
              <a:p>
                <a:r>
                  <a:rPr lang="en-US" altLang="zh-CN" sz="2000">
                    <a:solidFill>
                      <a:srgbClr val="00FF00"/>
                    </a:solidFill>
                    <a:sym typeface="Symbol" pitchFamily="18" charset="2"/>
                  </a:rPr>
                  <a:t></a:t>
                </a:r>
                <a:endParaRPr lang="en-US" altLang="zh-CN" sz="2000">
                  <a:solidFill>
                    <a:srgbClr val="FFFF00"/>
                  </a:solidFill>
                </a:endParaRPr>
              </a:p>
            </p:txBody>
          </p:sp>
        </p:grpSp>
        <p:sp>
          <p:nvSpPr>
            <p:cNvPr id="48136" name="Text Box 17"/>
            <p:cNvSpPr txBox="1">
              <a:spLocks noChangeArrowheads="1"/>
            </p:cNvSpPr>
            <p:nvPr/>
          </p:nvSpPr>
          <p:spPr bwMode="auto">
            <a:xfrm>
              <a:off x="4411" y="3377"/>
              <a:ext cx="821" cy="288"/>
            </a:xfrm>
            <a:prstGeom prst="rect">
              <a:avLst/>
            </a:prstGeom>
            <a:noFill/>
            <a:ln w="9525">
              <a:noFill/>
              <a:miter lim="800000"/>
              <a:headEnd/>
              <a:tailEnd/>
            </a:ln>
          </p:spPr>
          <p:txBody>
            <a:bodyPr>
              <a:spAutoFit/>
            </a:bodyPr>
            <a:lstStyle/>
            <a:p>
              <a:endParaRPr lang="zh-CN" altLang="zh-CN"/>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wipe(left)">
                                      <p:cBhvr>
                                        <p:cTn id="7" dur="500"/>
                                        <p:tgtEl>
                                          <p:spTgt spid="69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3251">
                                            <p:txEl>
                                              <p:pRg st="1" end="1"/>
                                            </p:txEl>
                                          </p:spTgt>
                                        </p:tgtEl>
                                        <p:attrNameLst>
                                          <p:attrName>style.visibility</p:attrName>
                                        </p:attrNameLst>
                                      </p:cBhvr>
                                      <p:to>
                                        <p:strVal val="visible"/>
                                      </p:to>
                                    </p:set>
                                    <p:animEffect transition="in" filter="wipe(left)">
                                      <p:cBhvr>
                                        <p:cTn id="12" dur="500"/>
                                        <p:tgtEl>
                                          <p:spTgt spid="693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3251">
                                            <p:txEl>
                                              <p:pRg st="2" end="2"/>
                                            </p:txEl>
                                          </p:spTgt>
                                        </p:tgtEl>
                                        <p:attrNameLst>
                                          <p:attrName>style.visibility</p:attrName>
                                        </p:attrNameLst>
                                      </p:cBhvr>
                                      <p:to>
                                        <p:strVal val="visible"/>
                                      </p:to>
                                    </p:set>
                                    <p:animEffect transition="in" filter="wipe(left)">
                                      <p:cBhvr>
                                        <p:cTn id="17" dur="500"/>
                                        <p:tgtEl>
                                          <p:spTgt spid="6932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3251">
                                            <p:txEl>
                                              <p:pRg st="3" end="3"/>
                                            </p:txEl>
                                          </p:spTgt>
                                        </p:tgtEl>
                                        <p:attrNameLst>
                                          <p:attrName>style.visibility</p:attrName>
                                        </p:attrNameLst>
                                      </p:cBhvr>
                                      <p:to>
                                        <p:strVal val="visible"/>
                                      </p:to>
                                    </p:set>
                                    <p:animEffect transition="in" filter="wipe(left)">
                                      <p:cBhvr>
                                        <p:cTn id="22" dur="500"/>
                                        <p:tgtEl>
                                          <p:spTgt spid="6932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3251">
                                            <p:txEl>
                                              <p:pRg st="4" end="4"/>
                                            </p:txEl>
                                          </p:spTgt>
                                        </p:tgtEl>
                                        <p:attrNameLst>
                                          <p:attrName>style.visibility</p:attrName>
                                        </p:attrNameLst>
                                      </p:cBhvr>
                                      <p:to>
                                        <p:strVal val="visible"/>
                                      </p:to>
                                    </p:set>
                                    <p:animEffect transition="in" filter="wipe(left)">
                                      <p:cBhvr>
                                        <p:cTn id="27" dur="500"/>
                                        <p:tgtEl>
                                          <p:spTgt spid="6932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3251">
                                            <p:txEl>
                                              <p:pRg st="5" end="5"/>
                                            </p:txEl>
                                          </p:spTgt>
                                        </p:tgtEl>
                                        <p:attrNameLst>
                                          <p:attrName>style.visibility</p:attrName>
                                        </p:attrNameLst>
                                      </p:cBhvr>
                                      <p:to>
                                        <p:strVal val="visible"/>
                                      </p:to>
                                    </p:set>
                                    <p:animEffect transition="in" filter="wipe(left)">
                                      <p:cBhvr>
                                        <p:cTn id="32" dur="500"/>
                                        <p:tgtEl>
                                          <p:spTgt spid="6932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93260">
                                            <p:txEl>
                                              <p:pRg st="0" end="0"/>
                                            </p:txEl>
                                          </p:spTgt>
                                        </p:tgtEl>
                                        <p:attrNameLst>
                                          <p:attrName>style.visibility</p:attrName>
                                        </p:attrNameLst>
                                      </p:cBhvr>
                                      <p:to>
                                        <p:strVal val="visible"/>
                                      </p:to>
                                    </p:set>
                                    <p:animEffect transition="in" filter="wipe(left)">
                                      <p:cBhvr>
                                        <p:cTn id="42" dur="500"/>
                                        <p:tgtEl>
                                          <p:spTgt spid="69326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93260">
                                            <p:txEl>
                                              <p:pRg st="1" end="1"/>
                                            </p:txEl>
                                          </p:spTgt>
                                        </p:tgtEl>
                                        <p:attrNameLst>
                                          <p:attrName>style.visibility</p:attrName>
                                        </p:attrNameLst>
                                      </p:cBhvr>
                                      <p:to>
                                        <p:strVal val="visible"/>
                                      </p:to>
                                    </p:set>
                                    <p:animEffect transition="in" filter="wipe(left)">
                                      <p:cBhvr>
                                        <p:cTn id="47" dur="500"/>
                                        <p:tgtEl>
                                          <p:spTgt spid="693260">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93260">
                                            <p:txEl>
                                              <p:pRg st="2" end="2"/>
                                            </p:txEl>
                                          </p:spTgt>
                                        </p:tgtEl>
                                        <p:attrNameLst>
                                          <p:attrName>style.visibility</p:attrName>
                                        </p:attrNameLst>
                                      </p:cBhvr>
                                      <p:to>
                                        <p:strVal val="visible"/>
                                      </p:to>
                                    </p:set>
                                    <p:animEffect transition="in" filter="wipe(left)">
                                      <p:cBhvr>
                                        <p:cTn id="52" dur="500"/>
                                        <p:tgtEl>
                                          <p:spTgt spid="6932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1" grpId="0" build="p" autoUpdateAnimBg="0"/>
      <p:bldP spid="693260"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noFill/>
        </p:spPr>
        <p:txBody>
          <a:bodyPr/>
          <a:lstStyle/>
          <a:p>
            <a:fld id="{288AD932-F37E-45DB-86D4-1109E7049475}" type="slidenum">
              <a:rPr lang="en-US" altLang="zh-CN"/>
              <a:pPr/>
              <a:t>25</a:t>
            </a:fld>
            <a:endParaRPr lang="en-US" altLang="zh-CN"/>
          </a:p>
        </p:txBody>
      </p:sp>
      <p:sp>
        <p:nvSpPr>
          <p:cNvPr id="694275" name="Text Box 3"/>
          <p:cNvSpPr txBox="1">
            <a:spLocks noChangeArrowheads="1"/>
          </p:cNvSpPr>
          <p:nvPr/>
        </p:nvSpPr>
        <p:spPr bwMode="auto">
          <a:xfrm>
            <a:off x="301625" y="1160463"/>
            <a:ext cx="6880225" cy="1928812"/>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确定它的质心</a:t>
            </a:r>
            <a:r>
              <a:rPr lang="en-US" altLang="zh-CN" sz="2800" b="1" i="0">
                <a:solidFill>
                  <a:schemeClr val="bg1"/>
                </a:solidFill>
              </a:rPr>
              <a:t>, </a:t>
            </a:r>
            <a:r>
              <a:rPr lang="zh-CN" altLang="en-US" sz="2800" b="1" i="0">
                <a:solidFill>
                  <a:schemeClr val="bg1"/>
                </a:solidFill>
              </a:rPr>
              <a:t>要</a:t>
            </a:r>
            <a:r>
              <a:rPr lang="en-US" altLang="zh-CN" sz="2800" b="1" i="0">
                <a:solidFill>
                  <a:schemeClr val="bg1"/>
                </a:solidFill>
              </a:rPr>
              <a:t>3</a:t>
            </a:r>
            <a:r>
              <a:rPr lang="zh-CN" altLang="en-US" sz="2800" b="1" i="0">
                <a:solidFill>
                  <a:schemeClr val="bg1"/>
                </a:solidFill>
              </a:rPr>
              <a:t>个平动自由度，</a:t>
            </a:r>
          </a:p>
          <a:p>
            <a:pPr>
              <a:spcBef>
                <a:spcPct val="10000"/>
              </a:spcBef>
            </a:pPr>
            <a:r>
              <a:rPr lang="zh-CN" altLang="en-US" sz="2800" b="1" i="0">
                <a:solidFill>
                  <a:schemeClr val="bg1"/>
                </a:solidFill>
              </a:rPr>
              <a:t>    确定连线， 要</a:t>
            </a:r>
            <a:r>
              <a:rPr lang="en-US" altLang="zh-CN" sz="2800" b="1" i="0">
                <a:solidFill>
                  <a:schemeClr val="bg1"/>
                </a:solidFill>
              </a:rPr>
              <a:t>2</a:t>
            </a:r>
            <a:r>
              <a:rPr lang="zh-CN" altLang="en-US" sz="2800" b="1" i="0">
                <a:solidFill>
                  <a:schemeClr val="bg1"/>
                </a:solidFill>
              </a:rPr>
              <a:t>个转动自由度；</a:t>
            </a:r>
          </a:p>
          <a:p>
            <a:pPr>
              <a:spcBef>
                <a:spcPct val="10000"/>
              </a:spcBef>
            </a:pPr>
            <a:r>
              <a:rPr lang="zh-CN" altLang="en-US" sz="2800" b="1" i="0">
                <a:solidFill>
                  <a:schemeClr val="bg1"/>
                </a:solidFill>
              </a:rPr>
              <a:t>    确定沿连线的振动</a:t>
            </a:r>
            <a:r>
              <a:rPr lang="en-US" altLang="zh-CN" sz="2800" b="1" i="0">
                <a:solidFill>
                  <a:schemeClr val="bg1"/>
                </a:solidFill>
              </a:rPr>
              <a:t>,</a:t>
            </a:r>
            <a:r>
              <a:rPr lang="zh-CN" altLang="en-US" sz="2800" b="1" i="0">
                <a:solidFill>
                  <a:schemeClr val="bg1"/>
                </a:solidFill>
              </a:rPr>
              <a:t>要</a:t>
            </a:r>
            <a:r>
              <a:rPr lang="en-US" altLang="zh-CN" sz="2800" b="1" i="0">
                <a:solidFill>
                  <a:schemeClr val="bg1"/>
                </a:solidFill>
              </a:rPr>
              <a:t>1</a:t>
            </a:r>
            <a:r>
              <a:rPr lang="zh-CN" altLang="en-US" sz="2800" b="1" i="0">
                <a:solidFill>
                  <a:schemeClr val="bg1"/>
                </a:solidFill>
              </a:rPr>
              <a:t>个振动自由度，</a:t>
            </a:r>
          </a:p>
          <a:p>
            <a:pPr>
              <a:spcBef>
                <a:spcPct val="10000"/>
              </a:spcBef>
            </a:pPr>
            <a:r>
              <a:rPr lang="zh-CN" altLang="en-US" sz="2800" b="1" i="0">
                <a:solidFill>
                  <a:schemeClr val="bg1"/>
                </a:solidFill>
              </a:rPr>
              <a:t>所以共有</a:t>
            </a:r>
            <a:r>
              <a:rPr lang="en-US" altLang="zh-CN" sz="2800" b="1" i="0">
                <a:solidFill>
                  <a:schemeClr val="bg1"/>
                </a:solidFill>
              </a:rPr>
              <a:t>6</a:t>
            </a:r>
            <a:r>
              <a:rPr lang="zh-CN" altLang="en-US" sz="2800" b="1" i="0">
                <a:solidFill>
                  <a:schemeClr val="bg1"/>
                </a:solidFill>
              </a:rPr>
              <a:t>个自由度。</a:t>
            </a:r>
          </a:p>
        </p:txBody>
      </p:sp>
      <p:grpSp>
        <p:nvGrpSpPr>
          <p:cNvPr id="49156" name="Group 59"/>
          <p:cNvGrpSpPr>
            <a:grpSpLocks/>
          </p:cNvGrpSpPr>
          <p:nvPr/>
        </p:nvGrpSpPr>
        <p:grpSpPr bwMode="auto">
          <a:xfrm>
            <a:off x="6597650" y="809625"/>
            <a:ext cx="2044700" cy="1481138"/>
            <a:chOff x="4156" y="510"/>
            <a:chExt cx="1288" cy="933"/>
          </a:xfrm>
        </p:grpSpPr>
        <p:sp>
          <p:nvSpPr>
            <p:cNvPr id="49160" name="Text Box 4"/>
            <p:cNvSpPr txBox="1">
              <a:spLocks noChangeArrowheads="1"/>
            </p:cNvSpPr>
            <p:nvPr/>
          </p:nvSpPr>
          <p:spPr bwMode="auto">
            <a:xfrm>
              <a:off x="4478" y="1155"/>
              <a:ext cx="821" cy="288"/>
            </a:xfrm>
            <a:prstGeom prst="rect">
              <a:avLst/>
            </a:prstGeom>
            <a:noFill/>
            <a:ln w="9525">
              <a:noFill/>
              <a:miter lim="800000"/>
              <a:headEnd/>
              <a:tailEnd/>
            </a:ln>
          </p:spPr>
          <p:txBody>
            <a:bodyPr>
              <a:spAutoFit/>
            </a:bodyPr>
            <a:lstStyle/>
            <a:p>
              <a:endParaRPr lang="zh-CN" altLang="zh-CN"/>
            </a:p>
          </p:txBody>
        </p:sp>
        <p:grpSp>
          <p:nvGrpSpPr>
            <p:cNvPr id="49161" name="Group 32"/>
            <p:cNvGrpSpPr>
              <a:grpSpLocks/>
            </p:cNvGrpSpPr>
            <p:nvPr/>
          </p:nvGrpSpPr>
          <p:grpSpPr bwMode="auto">
            <a:xfrm rot="-3210267">
              <a:off x="4485" y="541"/>
              <a:ext cx="574" cy="533"/>
              <a:chOff x="2640" y="2453"/>
              <a:chExt cx="574" cy="533"/>
            </a:xfrm>
          </p:grpSpPr>
          <p:sp>
            <p:nvSpPr>
              <p:cNvPr id="49166" name="Freeform 6"/>
              <p:cNvSpPr>
                <a:spLocks/>
              </p:cNvSpPr>
              <p:nvPr/>
            </p:nvSpPr>
            <p:spPr bwMode="auto">
              <a:xfrm>
                <a:off x="2748" y="2657"/>
                <a:ext cx="23" cy="41"/>
              </a:xfrm>
              <a:custGeom>
                <a:avLst/>
                <a:gdLst>
                  <a:gd name="T0" fmla="*/ 8 w 23"/>
                  <a:gd name="T1" fmla="*/ 41 h 41"/>
                  <a:gd name="T2" fmla="*/ 23 w 23"/>
                  <a:gd name="T3" fmla="*/ 22 h 41"/>
                  <a:gd name="T4" fmla="*/ 19 w 23"/>
                  <a:gd name="T5" fmla="*/ 17 h 41"/>
                  <a:gd name="T6" fmla="*/ 12 w 23"/>
                  <a:gd name="T7" fmla="*/ 26 h 41"/>
                  <a:gd name="T8" fmla="*/ 21 w 23"/>
                  <a:gd name="T9" fmla="*/ 19 h 41"/>
                  <a:gd name="T10" fmla="*/ 20 w 23"/>
                  <a:gd name="T11" fmla="*/ 14 h 41"/>
                  <a:gd name="T12" fmla="*/ 11 w 23"/>
                  <a:gd name="T13" fmla="*/ 21 h 41"/>
                  <a:gd name="T14" fmla="*/ 19 w 23"/>
                  <a:gd name="T15" fmla="*/ 18 h 41"/>
                  <a:gd name="T16" fmla="*/ 22 w 23"/>
                  <a:gd name="T17" fmla="*/ 10 h 41"/>
                  <a:gd name="T18" fmla="*/ 12 w 23"/>
                  <a:gd name="T19" fmla="*/ 13 h 41"/>
                  <a:gd name="T20" fmla="*/ 22 w 23"/>
                  <a:gd name="T21" fmla="*/ 14 h 41"/>
                  <a:gd name="T22" fmla="*/ 18 w 23"/>
                  <a:gd name="T23" fmla="*/ 18 h 41"/>
                  <a:gd name="T24" fmla="*/ 23 w 23"/>
                  <a:gd name="T25" fmla="*/ 11 h 41"/>
                  <a:gd name="T26" fmla="*/ 10 w 23"/>
                  <a:gd name="T27" fmla="*/ 0 h 41"/>
                  <a:gd name="T28" fmla="*/ 6 w 23"/>
                  <a:gd name="T29" fmla="*/ 8 h 41"/>
                  <a:gd name="T30" fmla="*/ 3 w 23"/>
                  <a:gd name="T31" fmla="*/ 12 h 41"/>
                  <a:gd name="T32" fmla="*/ 3 w 23"/>
                  <a:gd name="T33" fmla="*/ 16 h 41"/>
                  <a:gd name="T34" fmla="*/ 0 w 23"/>
                  <a:gd name="T35" fmla="*/ 23 h 41"/>
                  <a:gd name="T36" fmla="*/ 1 w 23"/>
                  <a:gd name="T37" fmla="*/ 28 h 41"/>
                  <a:gd name="T38" fmla="*/ 3 w 23"/>
                  <a:gd name="T39" fmla="*/ 32 h 41"/>
                  <a:gd name="T40" fmla="*/ 4 w 23"/>
                  <a:gd name="T41" fmla="*/ 36 h 41"/>
                  <a:gd name="T42" fmla="*/ 8 w 23"/>
                  <a:gd name="T43" fmla="*/ 41 h 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
                  <a:gd name="T67" fmla="*/ 0 h 41"/>
                  <a:gd name="T68" fmla="*/ 23 w 23"/>
                  <a:gd name="T69" fmla="*/ 41 h 4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 h="41">
                    <a:moveTo>
                      <a:pt x="8" y="41"/>
                    </a:moveTo>
                    <a:lnTo>
                      <a:pt x="23" y="22"/>
                    </a:lnTo>
                    <a:lnTo>
                      <a:pt x="19" y="17"/>
                    </a:lnTo>
                    <a:lnTo>
                      <a:pt x="12" y="26"/>
                    </a:lnTo>
                    <a:lnTo>
                      <a:pt x="21" y="19"/>
                    </a:lnTo>
                    <a:lnTo>
                      <a:pt x="20" y="14"/>
                    </a:lnTo>
                    <a:lnTo>
                      <a:pt x="11" y="21"/>
                    </a:lnTo>
                    <a:lnTo>
                      <a:pt x="19" y="18"/>
                    </a:lnTo>
                    <a:lnTo>
                      <a:pt x="22" y="10"/>
                    </a:lnTo>
                    <a:lnTo>
                      <a:pt x="12" y="13"/>
                    </a:lnTo>
                    <a:lnTo>
                      <a:pt x="22" y="14"/>
                    </a:lnTo>
                    <a:lnTo>
                      <a:pt x="18" y="18"/>
                    </a:lnTo>
                    <a:lnTo>
                      <a:pt x="23" y="11"/>
                    </a:lnTo>
                    <a:lnTo>
                      <a:pt x="10" y="0"/>
                    </a:lnTo>
                    <a:lnTo>
                      <a:pt x="6" y="8"/>
                    </a:lnTo>
                    <a:lnTo>
                      <a:pt x="3" y="12"/>
                    </a:lnTo>
                    <a:lnTo>
                      <a:pt x="3" y="16"/>
                    </a:lnTo>
                    <a:lnTo>
                      <a:pt x="0" y="23"/>
                    </a:lnTo>
                    <a:lnTo>
                      <a:pt x="1" y="28"/>
                    </a:lnTo>
                    <a:lnTo>
                      <a:pt x="3" y="32"/>
                    </a:lnTo>
                    <a:lnTo>
                      <a:pt x="4" y="36"/>
                    </a:lnTo>
                    <a:lnTo>
                      <a:pt x="8" y="41"/>
                    </a:lnTo>
                    <a:close/>
                  </a:path>
                </a:pathLst>
              </a:custGeom>
              <a:solidFill>
                <a:srgbClr val="FF3300"/>
              </a:solidFill>
              <a:ln w="9525">
                <a:solidFill>
                  <a:srgbClr val="FFFF00"/>
                </a:solidFill>
                <a:prstDash val="solid"/>
                <a:round/>
                <a:headEnd/>
                <a:tailEnd/>
              </a:ln>
            </p:spPr>
            <p:txBody>
              <a:bodyPr/>
              <a:lstStyle/>
              <a:p>
                <a:endParaRPr lang="zh-CN" altLang="en-US"/>
              </a:p>
            </p:txBody>
          </p:sp>
          <p:grpSp>
            <p:nvGrpSpPr>
              <p:cNvPr id="49167" name="Group 31"/>
              <p:cNvGrpSpPr>
                <a:grpSpLocks/>
              </p:cNvGrpSpPr>
              <p:nvPr/>
            </p:nvGrpSpPr>
            <p:grpSpPr bwMode="auto">
              <a:xfrm>
                <a:off x="2640" y="2453"/>
                <a:ext cx="574" cy="533"/>
                <a:chOff x="2640" y="2453"/>
                <a:chExt cx="574" cy="533"/>
              </a:xfrm>
            </p:grpSpPr>
            <p:sp>
              <p:nvSpPr>
                <p:cNvPr id="49168" name="Freeform 7"/>
                <p:cNvSpPr>
                  <a:spLocks/>
                </p:cNvSpPr>
                <p:nvPr/>
              </p:nvSpPr>
              <p:spPr bwMode="auto">
                <a:xfrm>
                  <a:off x="2976" y="2810"/>
                  <a:ext cx="21" cy="41"/>
                </a:xfrm>
                <a:custGeom>
                  <a:avLst/>
                  <a:gdLst>
                    <a:gd name="T0" fmla="*/ 6 w 21"/>
                    <a:gd name="T1" fmla="*/ 41 h 41"/>
                    <a:gd name="T2" fmla="*/ 21 w 21"/>
                    <a:gd name="T3" fmla="*/ 22 h 41"/>
                    <a:gd name="T4" fmla="*/ 17 w 21"/>
                    <a:gd name="T5" fmla="*/ 17 h 41"/>
                    <a:gd name="T6" fmla="*/ 10 w 21"/>
                    <a:gd name="T7" fmla="*/ 26 h 41"/>
                    <a:gd name="T8" fmla="*/ 20 w 21"/>
                    <a:gd name="T9" fmla="*/ 19 h 41"/>
                    <a:gd name="T10" fmla="*/ 19 w 21"/>
                    <a:gd name="T11" fmla="*/ 14 h 41"/>
                    <a:gd name="T12" fmla="*/ 10 w 21"/>
                    <a:gd name="T13" fmla="*/ 20 h 41"/>
                    <a:gd name="T14" fmla="*/ 19 w 21"/>
                    <a:gd name="T15" fmla="*/ 18 h 41"/>
                    <a:gd name="T16" fmla="*/ 21 w 21"/>
                    <a:gd name="T17" fmla="*/ 10 h 41"/>
                    <a:gd name="T18" fmla="*/ 10 w 21"/>
                    <a:gd name="T19" fmla="*/ 13 h 41"/>
                    <a:gd name="T20" fmla="*/ 20 w 21"/>
                    <a:gd name="T21" fmla="*/ 13 h 41"/>
                    <a:gd name="T22" fmla="*/ 16 w 21"/>
                    <a:gd name="T23" fmla="*/ 18 h 41"/>
                    <a:gd name="T24" fmla="*/ 21 w 21"/>
                    <a:gd name="T25" fmla="*/ 10 h 41"/>
                    <a:gd name="T26" fmla="*/ 9 w 21"/>
                    <a:gd name="T27" fmla="*/ 0 h 41"/>
                    <a:gd name="T28" fmla="*/ 4 w 21"/>
                    <a:gd name="T29" fmla="*/ 8 h 41"/>
                    <a:gd name="T30" fmla="*/ 2 w 21"/>
                    <a:gd name="T31" fmla="*/ 11 h 41"/>
                    <a:gd name="T32" fmla="*/ 2 w 21"/>
                    <a:gd name="T33" fmla="*/ 15 h 41"/>
                    <a:gd name="T34" fmla="*/ 0 w 21"/>
                    <a:gd name="T35" fmla="*/ 23 h 41"/>
                    <a:gd name="T36" fmla="*/ 0 w 21"/>
                    <a:gd name="T37" fmla="*/ 27 h 41"/>
                    <a:gd name="T38" fmla="*/ 1 w 21"/>
                    <a:gd name="T39" fmla="*/ 33 h 41"/>
                    <a:gd name="T40" fmla="*/ 2 w 21"/>
                    <a:gd name="T41" fmla="*/ 35 h 41"/>
                    <a:gd name="T42" fmla="*/ 6 w 21"/>
                    <a:gd name="T43" fmla="*/ 41 h 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
                    <a:gd name="T67" fmla="*/ 0 h 41"/>
                    <a:gd name="T68" fmla="*/ 21 w 21"/>
                    <a:gd name="T69" fmla="*/ 41 h 4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 h="41">
                      <a:moveTo>
                        <a:pt x="6" y="41"/>
                      </a:moveTo>
                      <a:lnTo>
                        <a:pt x="21" y="22"/>
                      </a:lnTo>
                      <a:lnTo>
                        <a:pt x="17" y="17"/>
                      </a:lnTo>
                      <a:lnTo>
                        <a:pt x="10" y="26"/>
                      </a:lnTo>
                      <a:lnTo>
                        <a:pt x="20" y="19"/>
                      </a:lnTo>
                      <a:lnTo>
                        <a:pt x="19" y="14"/>
                      </a:lnTo>
                      <a:lnTo>
                        <a:pt x="10" y="20"/>
                      </a:lnTo>
                      <a:lnTo>
                        <a:pt x="19" y="18"/>
                      </a:lnTo>
                      <a:lnTo>
                        <a:pt x="21" y="10"/>
                      </a:lnTo>
                      <a:lnTo>
                        <a:pt x="10" y="13"/>
                      </a:lnTo>
                      <a:lnTo>
                        <a:pt x="20" y="13"/>
                      </a:lnTo>
                      <a:lnTo>
                        <a:pt x="16" y="18"/>
                      </a:lnTo>
                      <a:lnTo>
                        <a:pt x="21" y="10"/>
                      </a:lnTo>
                      <a:lnTo>
                        <a:pt x="9" y="0"/>
                      </a:lnTo>
                      <a:lnTo>
                        <a:pt x="4" y="8"/>
                      </a:lnTo>
                      <a:lnTo>
                        <a:pt x="2" y="11"/>
                      </a:lnTo>
                      <a:lnTo>
                        <a:pt x="2" y="15"/>
                      </a:lnTo>
                      <a:lnTo>
                        <a:pt x="0" y="23"/>
                      </a:lnTo>
                      <a:lnTo>
                        <a:pt x="0" y="27"/>
                      </a:lnTo>
                      <a:lnTo>
                        <a:pt x="1" y="33"/>
                      </a:lnTo>
                      <a:lnTo>
                        <a:pt x="2" y="35"/>
                      </a:lnTo>
                      <a:lnTo>
                        <a:pt x="6" y="41"/>
                      </a:lnTo>
                      <a:close/>
                    </a:path>
                  </a:pathLst>
                </a:custGeom>
                <a:solidFill>
                  <a:srgbClr val="FF3300"/>
                </a:solidFill>
                <a:ln w="9525">
                  <a:solidFill>
                    <a:srgbClr val="FFFF00"/>
                  </a:solidFill>
                  <a:prstDash val="solid"/>
                  <a:round/>
                  <a:headEnd/>
                  <a:tailEnd/>
                </a:ln>
              </p:spPr>
              <p:txBody>
                <a:bodyPr/>
                <a:lstStyle/>
                <a:p>
                  <a:endParaRPr lang="zh-CN" altLang="en-US"/>
                </a:p>
              </p:txBody>
            </p:sp>
            <p:grpSp>
              <p:nvGrpSpPr>
                <p:cNvPr id="49169" name="Group 30"/>
                <p:cNvGrpSpPr>
                  <a:grpSpLocks/>
                </p:cNvGrpSpPr>
                <p:nvPr/>
              </p:nvGrpSpPr>
              <p:grpSpPr bwMode="auto">
                <a:xfrm>
                  <a:off x="2640" y="2453"/>
                  <a:ext cx="574" cy="533"/>
                  <a:chOff x="2640" y="2453"/>
                  <a:chExt cx="574" cy="533"/>
                </a:xfrm>
              </p:grpSpPr>
              <p:sp>
                <p:nvSpPr>
                  <p:cNvPr id="49170" name="Freeform 8"/>
                  <p:cNvSpPr>
                    <a:spLocks/>
                  </p:cNvSpPr>
                  <p:nvPr/>
                </p:nvSpPr>
                <p:spPr bwMode="auto">
                  <a:xfrm>
                    <a:off x="2858" y="2727"/>
                    <a:ext cx="22" cy="41"/>
                  </a:xfrm>
                  <a:custGeom>
                    <a:avLst/>
                    <a:gdLst>
                      <a:gd name="T0" fmla="*/ 5 w 22"/>
                      <a:gd name="T1" fmla="*/ 41 h 41"/>
                      <a:gd name="T2" fmla="*/ 21 w 22"/>
                      <a:gd name="T3" fmla="*/ 23 h 41"/>
                      <a:gd name="T4" fmla="*/ 17 w 22"/>
                      <a:gd name="T5" fmla="*/ 18 h 41"/>
                      <a:gd name="T6" fmla="*/ 10 w 22"/>
                      <a:gd name="T7" fmla="*/ 27 h 41"/>
                      <a:gd name="T8" fmla="*/ 20 w 22"/>
                      <a:gd name="T9" fmla="*/ 20 h 41"/>
                      <a:gd name="T10" fmla="*/ 20 w 22"/>
                      <a:gd name="T11" fmla="*/ 24 h 41"/>
                      <a:gd name="T12" fmla="*/ 19 w 22"/>
                      <a:gd name="T13" fmla="*/ 17 h 41"/>
                      <a:gd name="T14" fmla="*/ 21 w 22"/>
                      <a:gd name="T15" fmla="*/ 9 h 41"/>
                      <a:gd name="T16" fmla="*/ 11 w 22"/>
                      <a:gd name="T17" fmla="*/ 12 h 41"/>
                      <a:gd name="T18" fmla="*/ 21 w 22"/>
                      <a:gd name="T19" fmla="*/ 14 h 41"/>
                      <a:gd name="T20" fmla="*/ 17 w 22"/>
                      <a:gd name="T21" fmla="*/ 18 h 41"/>
                      <a:gd name="T22" fmla="*/ 22 w 22"/>
                      <a:gd name="T23" fmla="*/ 10 h 41"/>
                      <a:gd name="T24" fmla="*/ 10 w 22"/>
                      <a:gd name="T25" fmla="*/ 0 h 41"/>
                      <a:gd name="T26" fmla="*/ 4 w 22"/>
                      <a:gd name="T27" fmla="*/ 7 h 41"/>
                      <a:gd name="T28" fmla="*/ 2 w 22"/>
                      <a:gd name="T29" fmla="*/ 11 h 41"/>
                      <a:gd name="T30" fmla="*/ 2 w 22"/>
                      <a:gd name="T31" fmla="*/ 15 h 41"/>
                      <a:gd name="T32" fmla="*/ 0 w 22"/>
                      <a:gd name="T33" fmla="*/ 23 h 41"/>
                      <a:gd name="T34" fmla="*/ 0 w 22"/>
                      <a:gd name="T35" fmla="*/ 30 h 41"/>
                      <a:gd name="T36" fmla="*/ 0 w 22"/>
                      <a:gd name="T37" fmla="*/ 34 h 41"/>
                      <a:gd name="T38" fmla="*/ 2 w 22"/>
                      <a:gd name="T39" fmla="*/ 37 h 41"/>
                      <a:gd name="T40" fmla="*/ 5 w 22"/>
                      <a:gd name="T41" fmla="*/ 41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41"/>
                      <a:gd name="T65" fmla="*/ 22 w 22"/>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41">
                        <a:moveTo>
                          <a:pt x="5" y="41"/>
                        </a:moveTo>
                        <a:lnTo>
                          <a:pt x="21" y="23"/>
                        </a:lnTo>
                        <a:lnTo>
                          <a:pt x="17" y="18"/>
                        </a:lnTo>
                        <a:lnTo>
                          <a:pt x="10" y="27"/>
                        </a:lnTo>
                        <a:lnTo>
                          <a:pt x="20" y="20"/>
                        </a:lnTo>
                        <a:lnTo>
                          <a:pt x="20" y="24"/>
                        </a:lnTo>
                        <a:lnTo>
                          <a:pt x="19" y="17"/>
                        </a:lnTo>
                        <a:lnTo>
                          <a:pt x="21" y="9"/>
                        </a:lnTo>
                        <a:lnTo>
                          <a:pt x="11" y="12"/>
                        </a:lnTo>
                        <a:lnTo>
                          <a:pt x="21" y="14"/>
                        </a:lnTo>
                        <a:lnTo>
                          <a:pt x="17" y="18"/>
                        </a:lnTo>
                        <a:lnTo>
                          <a:pt x="22" y="10"/>
                        </a:lnTo>
                        <a:lnTo>
                          <a:pt x="10" y="0"/>
                        </a:lnTo>
                        <a:lnTo>
                          <a:pt x="4" y="7"/>
                        </a:lnTo>
                        <a:lnTo>
                          <a:pt x="2" y="11"/>
                        </a:lnTo>
                        <a:lnTo>
                          <a:pt x="2" y="15"/>
                        </a:lnTo>
                        <a:lnTo>
                          <a:pt x="0" y="23"/>
                        </a:lnTo>
                        <a:lnTo>
                          <a:pt x="0" y="30"/>
                        </a:lnTo>
                        <a:lnTo>
                          <a:pt x="0" y="34"/>
                        </a:lnTo>
                        <a:lnTo>
                          <a:pt x="2" y="37"/>
                        </a:lnTo>
                        <a:lnTo>
                          <a:pt x="5" y="41"/>
                        </a:lnTo>
                        <a:close/>
                      </a:path>
                    </a:pathLst>
                  </a:custGeom>
                  <a:solidFill>
                    <a:srgbClr val="FF3300"/>
                  </a:solidFill>
                  <a:ln w="9525">
                    <a:solidFill>
                      <a:srgbClr val="FFFF00"/>
                    </a:solidFill>
                    <a:prstDash val="solid"/>
                    <a:round/>
                    <a:headEnd/>
                    <a:tailEnd/>
                  </a:ln>
                </p:spPr>
                <p:txBody>
                  <a:bodyPr/>
                  <a:lstStyle/>
                  <a:p>
                    <a:endParaRPr lang="zh-CN" altLang="en-US"/>
                  </a:p>
                </p:txBody>
              </p:sp>
              <p:grpSp>
                <p:nvGrpSpPr>
                  <p:cNvPr id="49171" name="Group 29"/>
                  <p:cNvGrpSpPr>
                    <a:grpSpLocks/>
                  </p:cNvGrpSpPr>
                  <p:nvPr/>
                </p:nvGrpSpPr>
                <p:grpSpPr bwMode="auto">
                  <a:xfrm>
                    <a:off x="2640" y="2453"/>
                    <a:ext cx="574" cy="533"/>
                    <a:chOff x="2640" y="2453"/>
                    <a:chExt cx="574" cy="533"/>
                  </a:xfrm>
                </p:grpSpPr>
                <p:grpSp>
                  <p:nvGrpSpPr>
                    <p:cNvPr id="49172" name="Group 15"/>
                    <p:cNvGrpSpPr>
                      <a:grpSpLocks/>
                    </p:cNvGrpSpPr>
                    <p:nvPr/>
                  </p:nvGrpSpPr>
                  <p:grpSpPr bwMode="auto">
                    <a:xfrm>
                      <a:off x="2646" y="2521"/>
                      <a:ext cx="411" cy="327"/>
                      <a:chOff x="2646" y="2521"/>
                      <a:chExt cx="411" cy="327"/>
                    </a:xfrm>
                  </p:grpSpPr>
                  <p:sp>
                    <p:nvSpPr>
                      <p:cNvPr id="49186" name="Freeform 9"/>
                      <p:cNvSpPr>
                        <a:spLocks/>
                      </p:cNvSpPr>
                      <p:nvPr/>
                    </p:nvSpPr>
                    <p:spPr bwMode="auto">
                      <a:xfrm>
                        <a:off x="2646" y="2521"/>
                        <a:ext cx="148" cy="49"/>
                      </a:xfrm>
                      <a:custGeom>
                        <a:avLst/>
                        <a:gdLst>
                          <a:gd name="T0" fmla="*/ 133 w 148"/>
                          <a:gd name="T1" fmla="*/ 49 h 49"/>
                          <a:gd name="T2" fmla="*/ 148 w 148"/>
                          <a:gd name="T3" fmla="*/ 30 h 49"/>
                          <a:gd name="T4" fmla="*/ 130 w 148"/>
                          <a:gd name="T5" fmla="*/ 17 h 49"/>
                          <a:gd name="T6" fmla="*/ 112 w 148"/>
                          <a:gd name="T7" fmla="*/ 9 h 49"/>
                          <a:gd name="T8" fmla="*/ 109 w 148"/>
                          <a:gd name="T9" fmla="*/ 8 h 49"/>
                          <a:gd name="T10" fmla="*/ 90 w 148"/>
                          <a:gd name="T11" fmla="*/ 3 h 49"/>
                          <a:gd name="T12" fmla="*/ 72 w 148"/>
                          <a:gd name="T13" fmla="*/ 0 h 49"/>
                          <a:gd name="T14" fmla="*/ 54 w 148"/>
                          <a:gd name="T15" fmla="*/ 1 h 49"/>
                          <a:gd name="T16" fmla="*/ 50 w 148"/>
                          <a:gd name="T17" fmla="*/ 2 h 49"/>
                          <a:gd name="T18" fmla="*/ 34 w 148"/>
                          <a:gd name="T19" fmla="*/ 6 h 49"/>
                          <a:gd name="T20" fmla="*/ 30 w 148"/>
                          <a:gd name="T21" fmla="*/ 9 h 49"/>
                          <a:gd name="T22" fmla="*/ 16 w 148"/>
                          <a:gd name="T23" fmla="*/ 16 h 49"/>
                          <a:gd name="T24" fmla="*/ 9 w 148"/>
                          <a:gd name="T25" fmla="*/ 22 h 49"/>
                          <a:gd name="T26" fmla="*/ 6 w 148"/>
                          <a:gd name="T27" fmla="*/ 25 h 49"/>
                          <a:gd name="T28" fmla="*/ 0 w 148"/>
                          <a:gd name="T29" fmla="*/ 31 h 49"/>
                          <a:gd name="T30" fmla="*/ 13 w 148"/>
                          <a:gd name="T31" fmla="*/ 41 h 49"/>
                          <a:gd name="T32" fmla="*/ 19 w 148"/>
                          <a:gd name="T33" fmla="*/ 35 h 49"/>
                          <a:gd name="T34" fmla="*/ 12 w 148"/>
                          <a:gd name="T35" fmla="*/ 30 h 49"/>
                          <a:gd name="T36" fmla="*/ 15 w 148"/>
                          <a:gd name="T37" fmla="*/ 38 h 49"/>
                          <a:gd name="T38" fmla="*/ 22 w 148"/>
                          <a:gd name="T39" fmla="*/ 33 h 49"/>
                          <a:gd name="T40" fmla="*/ 36 w 148"/>
                          <a:gd name="T41" fmla="*/ 25 h 49"/>
                          <a:gd name="T42" fmla="*/ 32 w 148"/>
                          <a:gd name="T43" fmla="*/ 17 h 49"/>
                          <a:gd name="T44" fmla="*/ 32 w 148"/>
                          <a:gd name="T45" fmla="*/ 27 h 49"/>
                          <a:gd name="T46" fmla="*/ 48 w 148"/>
                          <a:gd name="T47" fmla="*/ 22 h 49"/>
                          <a:gd name="T48" fmla="*/ 49 w 148"/>
                          <a:gd name="T49" fmla="*/ 13 h 49"/>
                          <a:gd name="T50" fmla="*/ 45 w 148"/>
                          <a:gd name="T51" fmla="*/ 23 h 49"/>
                          <a:gd name="T52" fmla="*/ 62 w 148"/>
                          <a:gd name="T53" fmla="*/ 22 h 49"/>
                          <a:gd name="T54" fmla="*/ 80 w 148"/>
                          <a:gd name="T55" fmla="*/ 25 h 49"/>
                          <a:gd name="T56" fmla="*/ 99 w 148"/>
                          <a:gd name="T57" fmla="*/ 30 h 49"/>
                          <a:gd name="T58" fmla="*/ 105 w 148"/>
                          <a:gd name="T59" fmla="*/ 19 h 49"/>
                          <a:gd name="T60" fmla="*/ 97 w 148"/>
                          <a:gd name="T61" fmla="*/ 28 h 49"/>
                          <a:gd name="T62" fmla="*/ 115 w 148"/>
                          <a:gd name="T63" fmla="*/ 37 h 49"/>
                          <a:gd name="T64" fmla="*/ 133 w 148"/>
                          <a:gd name="T65" fmla="*/ 49 h 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8"/>
                          <a:gd name="T100" fmla="*/ 0 h 49"/>
                          <a:gd name="T101" fmla="*/ 148 w 148"/>
                          <a:gd name="T102" fmla="*/ 49 h 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8" h="49">
                            <a:moveTo>
                              <a:pt x="133" y="49"/>
                            </a:moveTo>
                            <a:lnTo>
                              <a:pt x="148" y="30"/>
                            </a:lnTo>
                            <a:lnTo>
                              <a:pt x="130" y="17"/>
                            </a:lnTo>
                            <a:lnTo>
                              <a:pt x="112" y="9"/>
                            </a:lnTo>
                            <a:lnTo>
                              <a:pt x="109" y="8"/>
                            </a:lnTo>
                            <a:lnTo>
                              <a:pt x="90" y="3"/>
                            </a:lnTo>
                            <a:lnTo>
                              <a:pt x="72" y="0"/>
                            </a:lnTo>
                            <a:lnTo>
                              <a:pt x="54" y="1"/>
                            </a:lnTo>
                            <a:lnTo>
                              <a:pt x="50" y="2"/>
                            </a:lnTo>
                            <a:lnTo>
                              <a:pt x="34" y="6"/>
                            </a:lnTo>
                            <a:lnTo>
                              <a:pt x="30" y="9"/>
                            </a:lnTo>
                            <a:lnTo>
                              <a:pt x="16" y="16"/>
                            </a:lnTo>
                            <a:lnTo>
                              <a:pt x="9" y="22"/>
                            </a:lnTo>
                            <a:lnTo>
                              <a:pt x="6" y="25"/>
                            </a:lnTo>
                            <a:lnTo>
                              <a:pt x="0" y="31"/>
                            </a:lnTo>
                            <a:lnTo>
                              <a:pt x="13" y="41"/>
                            </a:lnTo>
                            <a:lnTo>
                              <a:pt x="19" y="35"/>
                            </a:lnTo>
                            <a:lnTo>
                              <a:pt x="12" y="30"/>
                            </a:lnTo>
                            <a:lnTo>
                              <a:pt x="15" y="38"/>
                            </a:lnTo>
                            <a:lnTo>
                              <a:pt x="22" y="33"/>
                            </a:lnTo>
                            <a:lnTo>
                              <a:pt x="36" y="25"/>
                            </a:lnTo>
                            <a:lnTo>
                              <a:pt x="32" y="17"/>
                            </a:lnTo>
                            <a:lnTo>
                              <a:pt x="32" y="27"/>
                            </a:lnTo>
                            <a:lnTo>
                              <a:pt x="48" y="22"/>
                            </a:lnTo>
                            <a:lnTo>
                              <a:pt x="49" y="13"/>
                            </a:lnTo>
                            <a:lnTo>
                              <a:pt x="45" y="23"/>
                            </a:lnTo>
                            <a:lnTo>
                              <a:pt x="62" y="22"/>
                            </a:lnTo>
                            <a:lnTo>
                              <a:pt x="80" y="25"/>
                            </a:lnTo>
                            <a:lnTo>
                              <a:pt x="99" y="30"/>
                            </a:lnTo>
                            <a:lnTo>
                              <a:pt x="105" y="19"/>
                            </a:lnTo>
                            <a:lnTo>
                              <a:pt x="97" y="28"/>
                            </a:lnTo>
                            <a:lnTo>
                              <a:pt x="115" y="37"/>
                            </a:lnTo>
                            <a:lnTo>
                              <a:pt x="133" y="49"/>
                            </a:lnTo>
                            <a:close/>
                          </a:path>
                        </a:pathLst>
                      </a:custGeom>
                      <a:solidFill>
                        <a:srgbClr val="FF3300"/>
                      </a:solidFill>
                      <a:ln w="9525">
                        <a:solidFill>
                          <a:srgbClr val="FFFF00"/>
                        </a:solidFill>
                        <a:prstDash val="solid"/>
                        <a:round/>
                        <a:headEnd/>
                        <a:tailEnd/>
                      </a:ln>
                    </p:spPr>
                    <p:txBody>
                      <a:bodyPr/>
                      <a:lstStyle/>
                      <a:p>
                        <a:endParaRPr lang="zh-CN" altLang="en-US"/>
                      </a:p>
                    </p:txBody>
                  </p:sp>
                  <p:sp>
                    <p:nvSpPr>
                      <p:cNvPr id="49187" name="Freeform 10"/>
                      <p:cNvSpPr>
                        <a:spLocks/>
                      </p:cNvSpPr>
                      <p:nvPr/>
                    </p:nvSpPr>
                    <p:spPr bwMode="auto">
                      <a:xfrm>
                        <a:off x="2653" y="2583"/>
                        <a:ext cx="45" cy="25"/>
                      </a:xfrm>
                      <a:custGeom>
                        <a:avLst/>
                        <a:gdLst>
                          <a:gd name="T0" fmla="*/ 15 w 45"/>
                          <a:gd name="T1" fmla="*/ 1 h 25"/>
                          <a:gd name="T2" fmla="*/ 0 w 45"/>
                          <a:gd name="T3" fmla="*/ 20 h 25"/>
                          <a:gd name="T4" fmla="*/ 7 w 45"/>
                          <a:gd name="T5" fmla="*/ 24 h 25"/>
                          <a:gd name="T6" fmla="*/ 10 w 45"/>
                          <a:gd name="T7" fmla="*/ 24 h 25"/>
                          <a:gd name="T8" fmla="*/ 19 w 45"/>
                          <a:gd name="T9" fmla="*/ 25 h 25"/>
                          <a:gd name="T10" fmla="*/ 23 w 45"/>
                          <a:gd name="T11" fmla="*/ 25 h 25"/>
                          <a:gd name="T12" fmla="*/ 31 w 45"/>
                          <a:gd name="T13" fmla="*/ 22 h 25"/>
                          <a:gd name="T14" fmla="*/ 35 w 45"/>
                          <a:gd name="T15" fmla="*/ 19 h 25"/>
                          <a:gd name="T16" fmla="*/ 38 w 45"/>
                          <a:gd name="T17" fmla="*/ 16 h 25"/>
                          <a:gd name="T18" fmla="*/ 45 w 45"/>
                          <a:gd name="T19" fmla="*/ 10 h 25"/>
                          <a:gd name="T20" fmla="*/ 32 w 45"/>
                          <a:gd name="T21" fmla="*/ 0 h 25"/>
                          <a:gd name="T22" fmla="*/ 25 w 45"/>
                          <a:gd name="T23" fmla="*/ 6 h 25"/>
                          <a:gd name="T24" fmla="*/ 29 w 45"/>
                          <a:gd name="T25" fmla="*/ 2 h 25"/>
                          <a:gd name="T26" fmla="*/ 25 w 45"/>
                          <a:gd name="T27" fmla="*/ 6 h 25"/>
                          <a:gd name="T28" fmla="*/ 32 w 45"/>
                          <a:gd name="T29" fmla="*/ 11 h 25"/>
                          <a:gd name="T30" fmla="*/ 33 w 45"/>
                          <a:gd name="T31" fmla="*/ 1 h 25"/>
                          <a:gd name="T32" fmla="*/ 25 w 45"/>
                          <a:gd name="T33" fmla="*/ 5 h 25"/>
                          <a:gd name="T34" fmla="*/ 24 w 45"/>
                          <a:gd name="T35" fmla="*/ 14 h 25"/>
                          <a:gd name="T36" fmla="*/ 28 w 45"/>
                          <a:gd name="T37" fmla="*/ 4 h 25"/>
                          <a:gd name="T38" fmla="*/ 20 w 45"/>
                          <a:gd name="T39" fmla="*/ 3 h 25"/>
                          <a:gd name="T40" fmla="*/ 15 w 45"/>
                          <a:gd name="T41" fmla="*/ 14 h 25"/>
                          <a:gd name="T42" fmla="*/ 22 w 45"/>
                          <a:gd name="T43" fmla="*/ 5 h 25"/>
                          <a:gd name="T44" fmla="*/ 15 w 45"/>
                          <a:gd name="T45" fmla="*/ 1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5"/>
                          <a:gd name="T70" fmla="*/ 0 h 25"/>
                          <a:gd name="T71" fmla="*/ 45 w 45"/>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5" h="25">
                            <a:moveTo>
                              <a:pt x="15" y="1"/>
                            </a:moveTo>
                            <a:lnTo>
                              <a:pt x="0" y="20"/>
                            </a:lnTo>
                            <a:lnTo>
                              <a:pt x="7" y="24"/>
                            </a:lnTo>
                            <a:lnTo>
                              <a:pt x="10" y="24"/>
                            </a:lnTo>
                            <a:lnTo>
                              <a:pt x="19" y="25"/>
                            </a:lnTo>
                            <a:lnTo>
                              <a:pt x="23" y="25"/>
                            </a:lnTo>
                            <a:lnTo>
                              <a:pt x="31" y="22"/>
                            </a:lnTo>
                            <a:lnTo>
                              <a:pt x="35" y="19"/>
                            </a:lnTo>
                            <a:lnTo>
                              <a:pt x="38" y="16"/>
                            </a:lnTo>
                            <a:lnTo>
                              <a:pt x="45" y="10"/>
                            </a:lnTo>
                            <a:lnTo>
                              <a:pt x="32" y="0"/>
                            </a:lnTo>
                            <a:lnTo>
                              <a:pt x="25" y="6"/>
                            </a:lnTo>
                            <a:lnTo>
                              <a:pt x="29" y="2"/>
                            </a:lnTo>
                            <a:lnTo>
                              <a:pt x="25" y="6"/>
                            </a:lnTo>
                            <a:lnTo>
                              <a:pt x="32" y="11"/>
                            </a:lnTo>
                            <a:lnTo>
                              <a:pt x="33" y="1"/>
                            </a:lnTo>
                            <a:lnTo>
                              <a:pt x="25" y="5"/>
                            </a:lnTo>
                            <a:lnTo>
                              <a:pt x="24" y="14"/>
                            </a:lnTo>
                            <a:lnTo>
                              <a:pt x="28" y="4"/>
                            </a:lnTo>
                            <a:lnTo>
                              <a:pt x="20" y="3"/>
                            </a:lnTo>
                            <a:lnTo>
                              <a:pt x="15" y="14"/>
                            </a:lnTo>
                            <a:lnTo>
                              <a:pt x="22" y="5"/>
                            </a:lnTo>
                            <a:lnTo>
                              <a:pt x="15" y="1"/>
                            </a:lnTo>
                            <a:close/>
                          </a:path>
                        </a:pathLst>
                      </a:custGeom>
                      <a:solidFill>
                        <a:srgbClr val="FF3300"/>
                      </a:solidFill>
                      <a:ln w="9525">
                        <a:solidFill>
                          <a:srgbClr val="FFFF00"/>
                        </a:solidFill>
                        <a:prstDash val="solid"/>
                        <a:round/>
                        <a:headEnd/>
                        <a:tailEnd/>
                      </a:ln>
                    </p:spPr>
                    <p:txBody>
                      <a:bodyPr/>
                      <a:lstStyle/>
                      <a:p>
                        <a:endParaRPr lang="zh-CN" altLang="en-US"/>
                      </a:p>
                    </p:txBody>
                  </p:sp>
                  <p:sp>
                    <p:nvSpPr>
                      <p:cNvPr id="49188" name="Freeform 11"/>
                      <p:cNvSpPr>
                        <a:spLocks/>
                      </p:cNvSpPr>
                      <p:nvPr/>
                    </p:nvSpPr>
                    <p:spPr bwMode="auto">
                      <a:xfrm>
                        <a:off x="2757" y="2597"/>
                        <a:ext cx="148" cy="49"/>
                      </a:xfrm>
                      <a:custGeom>
                        <a:avLst/>
                        <a:gdLst>
                          <a:gd name="T0" fmla="*/ 133 w 148"/>
                          <a:gd name="T1" fmla="*/ 49 h 49"/>
                          <a:gd name="T2" fmla="*/ 148 w 148"/>
                          <a:gd name="T3" fmla="*/ 30 h 49"/>
                          <a:gd name="T4" fmla="*/ 131 w 148"/>
                          <a:gd name="T5" fmla="*/ 18 h 49"/>
                          <a:gd name="T6" fmla="*/ 113 w 148"/>
                          <a:gd name="T7" fmla="*/ 9 h 49"/>
                          <a:gd name="T8" fmla="*/ 109 w 148"/>
                          <a:gd name="T9" fmla="*/ 9 h 49"/>
                          <a:gd name="T10" fmla="*/ 91 w 148"/>
                          <a:gd name="T11" fmla="*/ 3 h 49"/>
                          <a:gd name="T12" fmla="*/ 73 w 148"/>
                          <a:gd name="T13" fmla="*/ 0 h 49"/>
                          <a:gd name="T14" fmla="*/ 55 w 148"/>
                          <a:gd name="T15" fmla="*/ 2 h 49"/>
                          <a:gd name="T16" fmla="*/ 50 w 148"/>
                          <a:gd name="T17" fmla="*/ 2 h 49"/>
                          <a:gd name="T18" fmla="*/ 35 w 148"/>
                          <a:gd name="T19" fmla="*/ 7 h 49"/>
                          <a:gd name="T20" fmla="*/ 30 w 148"/>
                          <a:gd name="T21" fmla="*/ 9 h 49"/>
                          <a:gd name="T22" fmla="*/ 16 w 148"/>
                          <a:gd name="T23" fmla="*/ 18 h 49"/>
                          <a:gd name="T24" fmla="*/ 10 w 148"/>
                          <a:gd name="T25" fmla="*/ 22 h 49"/>
                          <a:gd name="T26" fmla="*/ 7 w 148"/>
                          <a:gd name="T27" fmla="*/ 26 h 49"/>
                          <a:gd name="T28" fmla="*/ 0 w 148"/>
                          <a:gd name="T29" fmla="*/ 32 h 49"/>
                          <a:gd name="T30" fmla="*/ 13 w 148"/>
                          <a:gd name="T31" fmla="*/ 42 h 49"/>
                          <a:gd name="T32" fmla="*/ 19 w 148"/>
                          <a:gd name="T33" fmla="*/ 36 h 49"/>
                          <a:gd name="T34" fmla="*/ 13 w 148"/>
                          <a:gd name="T35" fmla="*/ 31 h 49"/>
                          <a:gd name="T36" fmla="*/ 16 w 148"/>
                          <a:gd name="T37" fmla="*/ 39 h 49"/>
                          <a:gd name="T38" fmla="*/ 22 w 148"/>
                          <a:gd name="T39" fmla="*/ 34 h 49"/>
                          <a:gd name="T40" fmla="*/ 36 w 148"/>
                          <a:gd name="T41" fmla="*/ 26 h 49"/>
                          <a:gd name="T42" fmla="*/ 33 w 148"/>
                          <a:gd name="T43" fmla="*/ 18 h 49"/>
                          <a:gd name="T44" fmla="*/ 33 w 148"/>
                          <a:gd name="T45" fmla="*/ 28 h 49"/>
                          <a:gd name="T46" fmla="*/ 49 w 148"/>
                          <a:gd name="T47" fmla="*/ 22 h 49"/>
                          <a:gd name="T48" fmla="*/ 50 w 148"/>
                          <a:gd name="T49" fmla="*/ 13 h 49"/>
                          <a:gd name="T50" fmla="*/ 45 w 148"/>
                          <a:gd name="T51" fmla="*/ 23 h 49"/>
                          <a:gd name="T52" fmla="*/ 63 w 148"/>
                          <a:gd name="T53" fmla="*/ 22 h 49"/>
                          <a:gd name="T54" fmla="*/ 80 w 148"/>
                          <a:gd name="T55" fmla="*/ 24 h 49"/>
                          <a:gd name="T56" fmla="*/ 99 w 148"/>
                          <a:gd name="T57" fmla="*/ 30 h 49"/>
                          <a:gd name="T58" fmla="*/ 105 w 148"/>
                          <a:gd name="T59" fmla="*/ 19 h 49"/>
                          <a:gd name="T60" fmla="*/ 97 w 148"/>
                          <a:gd name="T61" fmla="*/ 29 h 49"/>
                          <a:gd name="T62" fmla="*/ 115 w 148"/>
                          <a:gd name="T63" fmla="*/ 37 h 49"/>
                          <a:gd name="T64" fmla="*/ 133 w 148"/>
                          <a:gd name="T65" fmla="*/ 49 h 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8"/>
                          <a:gd name="T100" fmla="*/ 0 h 49"/>
                          <a:gd name="T101" fmla="*/ 148 w 148"/>
                          <a:gd name="T102" fmla="*/ 49 h 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8" h="49">
                            <a:moveTo>
                              <a:pt x="133" y="49"/>
                            </a:moveTo>
                            <a:lnTo>
                              <a:pt x="148" y="30"/>
                            </a:lnTo>
                            <a:lnTo>
                              <a:pt x="131" y="18"/>
                            </a:lnTo>
                            <a:lnTo>
                              <a:pt x="113" y="9"/>
                            </a:lnTo>
                            <a:lnTo>
                              <a:pt x="109" y="9"/>
                            </a:lnTo>
                            <a:lnTo>
                              <a:pt x="91" y="3"/>
                            </a:lnTo>
                            <a:lnTo>
                              <a:pt x="73" y="0"/>
                            </a:lnTo>
                            <a:lnTo>
                              <a:pt x="55" y="2"/>
                            </a:lnTo>
                            <a:lnTo>
                              <a:pt x="50" y="2"/>
                            </a:lnTo>
                            <a:lnTo>
                              <a:pt x="35" y="7"/>
                            </a:lnTo>
                            <a:lnTo>
                              <a:pt x="30" y="9"/>
                            </a:lnTo>
                            <a:lnTo>
                              <a:pt x="16" y="18"/>
                            </a:lnTo>
                            <a:lnTo>
                              <a:pt x="10" y="22"/>
                            </a:lnTo>
                            <a:lnTo>
                              <a:pt x="7" y="26"/>
                            </a:lnTo>
                            <a:lnTo>
                              <a:pt x="0" y="32"/>
                            </a:lnTo>
                            <a:lnTo>
                              <a:pt x="13" y="42"/>
                            </a:lnTo>
                            <a:lnTo>
                              <a:pt x="19" y="36"/>
                            </a:lnTo>
                            <a:lnTo>
                              <a:pt x="13" y="31"/>
                            </a:lnTo>
                            <a:lnTo>
                              <a:pt x="16" y="39"/>
                            </a:lnTo>
                            <a:lnTo>
                              <a:pt x="22" y="34"/>
                            </a:lnTo>
                            <a:lnTo>
                              <a:pt x="36" y="26"/>
                            </a:lnTo>
                            <a:lnTo>
                              <a:pt x="33" y="18"/>
                            </a:lnTo>
                            <a:lnTo>
                              <a:pt x="33" y="28"/>
                            </a:lnTo>
                            <a:lnTo>
                              <a:pt x="49" y="22"/>
                            </a:lnTo>
                            <a:lnTo>
                              <a:pt x="50" y="13"/>
                            </a:lnTo>
                            <a:lnTo>
                              <a:pt x="45" y="23"/>
                            </a:lnTo>
                            <a:lnTo>
                              <a:pt x="63" y="22"/>
                            </a:lnTo>
                            <a:lnTo>
                              <a:pt x="80" y="24"/>
                            </a:lnTo>
                            <a:lnTo>
                              <a:pt x="99" y="30"/>
                            </a:lnTo>
                            <a:lnTo>
                              <a:pt x="105" y="19"/>
                            </a:lnTo>
                            <a:lnTo>
                              <a:pt x="97" y="29"/>
                            </a:lnTo>
                            <a:lnTo>
                              <a:pt x="115" y="37"/>
                            </a:lnTo>
                            <a:lnTo>
                              <a:pt x="133" y="49"/>
                            </a:lnTo>
                            <a:close/>
                          </a:path>
                        </a:pathLst>
                      </a:custGeom>
                      <a:solidFill>
                        <a:srgbClr val="FF3300"/>
                      </a:solidFill>
                      <a:ln w="9525">
                        <a:solidFill>
                          <a:srgbClr val="FFFF00"/>
                        </a:solidFill>
                        <a:prstDash val="solid"/>
                        <a:round/>
                        <a:headEnd/>
                        <a:tailEnd/>
                      </a:ln>
                    </p:spPr>
                    <p:txBody>
                      <a:bodyPr/>
                      <a:lstStyle/>
                      <a:p>
                        <a:endParaRPr lang="zh-CN" altLang="en-US"/>
                      </a:p>
                    </p:txBody>
                  </p:sp>
                  <p:sp>
                    <p:nvSpPr>
                      <p:cNvPr id="49189" name="Freeform 12"/>
                      <p:cNvSpPr>
                        <a:spLocks/>
                      </p:cNvSpPr>
                      <p:nvPr/>
                    </p:nvSpPr>
                    <p:spPr bwMode="auto">
                      <a:xfrm>
                        <a:off x="2987" y="2707"/>
                        <a:ext cx="70" cy="141"/>
                      </a:xfrm>
                      <a:custGeom>
                        <a:avLst/>
                        <a:gdLst>
                          <a:gd name="T0" fmla="*/ 15 w 70"/>
                          <a:gd name="T1" fmla="*/ 0 h 141"/>
                          <a:gd name="T2" fmla="*/ 0 w 70"/>
                          <a:gd name="T3" fmla="*/ 19 h 141"/>
                          <a:gd name="T4" fmla="*/ 16 w 70"/>
                          <a:gd name="T5" fmla="*/ 34 h 141"/>
                          <a:gd name="T6" fmla="*/ 29 w 70"/>
                          <a:gd name="T7" fmla="*/ 50 h 141"/>
                          <a:gd name="T8" fmla="*/ 36 w 70"/>
                          <a:gd name="T9" fmla="*/ 41 h 141"/>
                          <a:gd name="T10" fmla="*/ 28 w 70"/>
                          <a:gd name="T11" fmla="*/ 48 h 141"/>
                          <a:gd name="T12" fmla="*/ 38 w 70"/>
                          <a:gd name="T13" fmla="*/ 65 h 141"/>
                          <a:gd name="T14" fmla="*/ 46 w 70"/>
                          <a:gd name="T15" fmla="*/ 81 h 141"/>
                          <a:gd name="T16" fmla="*/ 50 w 70"/>
                          <a:gd name="T17" fmla="*/ 98 h 141"/>
                          <a:gd name="T18" fmla="*/ 59 w 70"/>
                          <a:gd name="T19" fmla="*/ 92 h 141"/>
                          <a:gd name="T20" fmla="*/ 49 w 70"/>
                          <a:gd name="T21" fmla="*/ 95 h 141"/>
                          <a:gd name="T22" fmla="*/ 49 w 70"/>
                          <a:gd name="T23" fmla="*/ 112 h 141"/>
                          <a:gd name="T24" fmla="*/ 48 w 70"/>
                          <a:gd name="T25" fmla="*/ 119 h 141"/>
                          <a:gd name="T26" fmla="*/ 58 w 70"/>
                          <a:gd name="T27" fmla="*/ 116 h 141"/>
                          <a:gd name="T28" fmla="*/ 49 w 70"/>
                          <a:gd name="T29" fmla="*/ 116 h 141"/>
                          <a:gd name="T30" fmla="*/ 46 w 70"/>
                          <a:gd name="T31" fmla="*/ 121 h 141"/>
                          <a:gd name="T32" fmla="*/ 43 w 70"/>
                          <a:gd name="T33" fmla="*/ 129 h 141"/>
                          <a:gd name="T34" fmla="*/ 52 w 70"/>
                          <a:gd name="T35" fmla="*/ 130 h 141"/>
                          <a:gd name="T36" fmla="*/ 46 w 70"/>
                          <a:gd name="T37" fmla="*/ 125 h 141"/>
                          <a:gd name="T38" fmla="*/ 42 w 70"/>
                          <a:gd name="T39" fmla="*/ 131 h 141"/>
                          <a:gd name="T40" fmla="*/ 54 w 70"/>
                          <a:gd name="T41" fmla="*/ 141 h 141"/>
                          <a:gd name="T42" fmla="*/ 58 w 70"/>
                          <a:gd name="T43" fmla="*/ 135 h 141"/>
                          <a:gd name="T44" fmla="*/ 61 w 70"/>
                          <a:gd name="T45" fmla="*/ 131 h 141"/>
                          <a:gd name="T46" fmla="*/ 65 w 70"/>
                          <a:gd name="T47" fmla="*/ 124 h 141"/>
                          <a:gd name="T48" fmla="*/ 66 w 70"/>
                          <a:gd name="T49" fmla="*/ 118 h 141"/>
                          <a:gd name="T50" fmla="*/ 68 w 70"/>
                          <a:gd name="T51" fmla="*/ 113 h 141"/>
                          <a:gd name="T52" fmla="*/ 68 w 70"/>
                          <a:gd name="T53" fmla="*/ 106 h 141"/>
                          <a:gd name="T54" fmla="*/ 70 w 70"/>
                          <a:gd name="T55" fmla="*/ 89 h 141"/>
                          <a:gd name="T56" fmla="*/ 69 w 70"/>
                          <a:gd name="T57" fmla="*/ 85 h 141"/>
                          <a:gd name="T58" fmla="*/ 65 w 70"/>
                          <a:gd name="T59" fmla="*/ 68 h 141"/>
                          <a:gd name="T60" fmla="*/ 58 w 70"/>
                          <a:gd name="T61" fmla="*/ 51 h 141"/>
                          <a:gd name="T62" fmla="*/ 47 w 70"/>
                          <a:gd name="T63" fmla="*/ 33 h 141"/>
                          <a:gd name="T64" fmla="*/ 44 w 70"/>
                          <a:gd name="T65" fmla="*/ 31 h 141"/>
                          <a:gd name="T66" fmla="*/ 32 w 70"/>
                          <a:gd name="T67" fmla="*/ 15 h 141"/>
                          <a:gd name="T68" fmla="*/ 15 w 70"/>
                          <a:gd name="T69" fmla="*/ 0 h 1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0"/>
                          <a:gd name="T106" fmla="*/ 0 h 141"/>
                          <a:gd name="T107" fmla="*/ 70 w 70"/>
                          <a:gd name="T108" fmla="*/ 141 h 1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0" h="141">
                            <a:moveTo>
                              <a:pt x="15" y="0"/>
                            </a:moveTo>
                            <a:lnTo>
                              <a:pt x="0" y="19"/>
                            </a:lnTo>
                            <a:lnTo>
                              <a:pt x="16" y="34"/>
                            </a:lnTo>
                            <a:lnTo>
                              <a:pt x="29" y="50"/>
                            </a:lnTo>
                            <a:lnTo>
                              <a:pt x="36" y="41"/>
                            </a:lnTo>
                            <a:lnTo>
                              <a:pt x="28" y="48"/>
                            </a:lnTo>
                            <a:lnTo>
                              <a:pt x="38" y="65"/>
                            </a:lnTo>
                            <a:lnTo>
                              <a:pt x="46" y="81"/>
                            </a:lnTo>
                            <a:lnTo>
                              <a:pt x="50" y="98"/>
                            </a:lnTo>
                            <a:lnTo>
                              <a:pt x="59" y="92"/>
                            </a:lnTo>
                            <a:lnTo>
                              <a:pt x="49" y="95"/>
                            </a:lnTo>
                            <a:lnTo>
                              <a:pt x="49" y="112"/>
                            </a:lnTo>
                            <a:lnTo>
                              <a:pt x="48" y="119"/>
                            </a:lnTo>
                            <a:lnTo>
                              <a:pt x="58" y="116"/>
                            </a:lnTo>
                            <a:lnTo>
                              <a:pt x="49" y="116"/>
                            </a:lnTo>
                            <a:lnTo>
                              <a:pt x="46" y="121"/>
                            </a:lnTo>
                            <a:lnTo>
                              <a:pt x="43" y="129"/>
                            </a:lnTo>
                            <a:lnTo>
                              <a:pt x="52" y="130"/>
                            </a:lnTo>
                            <a:lnTo>
                              <a:pt x="46" y="125"/>
                            </a:lnTo>
                            <a:lnTo>
                              <a:pt x="42" y="131"/>
                            </a:lnTo>
                            <a:lnTo>
                              <a:pt x="54" y="141"/>
                            </a:lnTo>
                            <a:lnTo>
                              <a:pt x="58" y="135"/>
                            </a:lnTo>
                            <a:lnTo>
                              <a:pt x="61" y="131"/>
                            </a:lnTo>
                            <a:lnTo>
                              <a:pt x="65" y="124"/>
                            </a:lnTo>
                            <a:lnTo>
                              <a:pt x="66" y="118"/>
                            </a:lnTo>
                            <a:lnTo>
                              <a:pt x="68" y="113"/>
                            </a:lnTo>
                            <a:lnTo>
                              <a:pt x="68" y="106"/>
                            </a:lnTo>
                            <a:lnTo>
                              <a:pt x="70" y="89"/>
                            </a:lnTo>
                            <a:lnTo>
                              <a:pt x="69" y="85"/>
                            </a:lnTo>
                            <a:lnTo>
                              <a:pt x="65" y="68"/>
                            </a:lnTo>
                            <a:lnTo>
                              <a:pt x="58" y="51"/>
                            </a:lnTo>
                            <a:lnTo>
                              <a:pt x="47" y="33"/>
                            </a:lnTo>
                            <a:lnTo>
                              <a:pt x="44" y="31"/>
                            </a:lnTo>
                            <a:lnTo>
                              <a:pt x="32" y="15"/>
                            </a:lnTo>
                            <a:lnTo>
                              <a:pt x="15" y="0"/>
                            </a:lnTo>
                            <a:close/>
                          </a:path>
                        </a:pathLst>
                      </a:custGeom>
                      <a:solidFill>
                        <a:srgbClr val="FF3300"/>
                      </a:solidFill>
                      <a:ln w="9525">
                        <a:solidFill>
                          <a:srgbClr val="FFFF00"/>
                        </a:solidFill>
                        <a:prstDash val="solid"/>
                        <a:round/>
                        <a:headEnd/>
                        <a:tailEnd/>
                      </a:ln>
                    </p:spPr>
                    <p:txBody>
                      <a:bodyPr/>
                      <a:lstStyle/>
                      <a:p>
                        <a:endParaRPr lang="zh-CN" altLang="en-US"/>
                      </a:p>
                    </p:txBody>
                  </p:sp>
                  <p:sp>
                    <p:nvSpPr>
                      <p:cNvPr id="49190" name="Freeform 13"/>
                      <p:cNvSpPr>
                        <a:spLocks/>
                      </p:cNvSpPr>
                      <p:nvPr/>
                    </p:nvSpPr>
                    <p:spPr bwMode="auto">
                      <a:xfrm>
                        <a:off x="2767" y="2670"/>
                        <a:ext cx="46" cy="27"/>
                      </a:xfrm>
                      <a:custGeom>
                        <a:avLst/>
                        <a:gdLst>
                          <a:gd name="T0" fmla="*/ 15 w 46"/>
                          <a:gd name="T1" fmla="*/ 3 h 27"/>
                          <a:gd name="T2" fmla="*/ 0 w 46"/>
                          <a:gd name="T3" fmla="*/ 22 h 27"/>
                          <a:gd name="T4" fmla="*/ 7 w 46"/>
                          <a:gd name="T5" fmla="*/ 26 h 27"/>
                          <a:gd name="T6" fmla="*/ 10 w 46"/>
                          <a:gd name="T7" fmla="*/ 27 h 27"/>
                          <a:gd name="T8" fmla="*/ 19 w 46"/>
                          <a:gd name="T9" fmla="*/ 26 h 27"/>
                          <a:gd name="T10" fmla="*/ 24 w 46"/>
                          <a:gd name="T11" fmla="*/ 25 h 27"/>
                          <a:gd name="T12" fmla="*/ 31 w 46"/>
                          <a:gd name="T13" fmla="*/ 22 h 27"/>
                          <a:gd name="T14" fmla="*/ 35 w 46"/>
                          <a:gd name="T15" fmla="*/ 20 h 27"/>
                          <a:gd name="T16" fmla="*/ 38 w 46"/>
                          <a:gd name="T17" fmla="*/ 16 h 27"/>
                          <a:gd name="T18" fmla="*/ 46 w 46"/>
                          <a:gd name="T19" fmla="*/ 10 h 27"/>
                          <a:gd name="T20" fmla="*/ 33 w 46"/>
                          <a:gd name="T21" fmla="*/ 0 h 27"/>
                          <a:gd name="T22" fmla="*/ 26 w 46"/>
                          <a:gd name="T23" fmla="*/ 6 h 27"/>
                          <a:gd name="T24" fmla="*/ 30 w 46"/>
                          <a:gd name="T25" fmla="*/ 2 h 27"/>
                          <a:gd name="T26" fmla="*/ 26 w 46"/>
                          <a:gd name="T27" fmla="*/ 6 h 27"/>
                          <a:gd name="T28" fmla="*/ 32 w 46"/>
                          <a:gd name="T29" fmla="*/ 11 h 27"/>
                          <a:gd name="T30" fmla="*/ 33 w 46"/>
                          <a:gd name="T31" fmla="*/ 2 h 27"/>
                          <a:gd name="T32" fmla="*/ 26 w 46"/>
                          <a:gd name="T33" fmla="*/ 5 h 27"/>
                          <a:gd name="T34" fmla="*/ 24 w 46"/>
                          <a:gd name="T35" fmla="*/ 15 h 27"/>
                          <a:gd name="T36" fmla="*/ 29 w 46"/>
                          <a:gd name="T37" fmla="*/ 4 h 27"/>
                          <a:gd name="T38" fmla="*/ 20 w 46"/>
                          <a:gd name="T39" fmla="*/ 5 h 27"/>
                          <a:gd name="T40" fmla="*/ 15 w 46"/>
                          <a:gd name="T41" fmla="*/ 17 h 27"/>
                          <a:gd name="T42" fmla="*/ 22 w 46"/>
                          <a:gd name="T43" fmla="*/ 7 h 27"/>
                          <a:gd name="T44" fmla="*/ 15 w 46"/>
                          <a:gd name="T45" fmla="*/ 3 h 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6"/>
                          <a:gd name="T70" fmla="*/ 0 h 27"/>
                          <a:gd name="T71" fmla="*/ 46 w 46"/>
                          <a:gd name="T72" fmla="*/ 27 h 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6" h="27">
                            <a:moveTo>
                              <a:pt x="15" y="3"/>
                            </a:moveTo>
                            <a:lnTo>
                              <a:pt x="0" y="22"/>
                            </a:lnTo>
                            <a:lnTo>
                              <a:pt x="7" y="26"/>
                            </a:lnTo>
                            <a:lnTo>
                              <a:pt x="10" y="27"/>
                            </a:lnTo>
                            <a:lnTo>
                              <a:pt x="19" y="26"/>
                            </a:lnTo>
                            <a:lnTo>
                              <a:pt x="24" y="25"/>
                            </a:lnTo>
                            <a:lnTo>
                              <a:pt x="31" y="22"/>
                            </a:lnTo>
                            <a:lnTo>
                              <a:pt x="35" y="20"/>
                            </a:lnTo>
                            <a:lnTo>
                              <a:pt x="38" y="16"/>
                            </a:lnTo>
                            <a:lnTo>
                              <a:pt x="46" y="10"/>
                            </a:lnTo>
                            <a:lnTo>
                              <a:pt x="33" y="0"/>
                            </a:lnTo>
                            <a:lnTo>
                              <a:pt x="26" y="6"/>
                            </a:lnTo>
                            <a:lnTo>
                              <a:pt x="30" y="2"/>
                            </a:lnTo>
                            <a:lnTo>
                              <a:pt x="26" y="6"/>
                            </a:lnTo>
                            <a:lnTo>
                              <a:pt x="32" y="11"/>
                            </a:lnTo>
                            <a:lnTo>
                              <a:pt x="33" y="2"/>
                            </a:lnTo>
                            <a:lnTo>
                              <a:pt x="26" y="5"/>
                            </a:lnTo>
                            <a:lnTo>
                              <a:pt x="24" y="15"/>
                            </a:lnTo>
                            <a:lnTo>
                              <a:pt x="29" y="4"/>
                            </a:lnTo>
                            <a:lnTo>
                              <a:pt x="20" y="5"/>
                            </a:lnTo>
                            <a:lnTo>
                              <a:pt x="15" y="17"/>
                            </a:lnTo>
                            <a:lnTo>
                              <a:pt x="22" y="7"/>
                            </a:lnTo>
                            <a:lnTo>
                              <a:pt x="15" y="3"/>
                            </a:lnTo>
                            <a:close/>
                          </a:path>
                        </a:pathLst>
                      </a:custGeom>
                      <a:solidFill>
                        <a:srgbClr val="FF3300"/>
                      </a:solidFill>
                      <a:ln w="9525">
                        <a:solidFill>
                          <a:srgbClr val="FFFF00"/>
                        </a:solidFill>
                        <a:prstDash val="solid"/>
                        <a:round/>
                        <a:headEnd/>
                        <a:tailEnd/>
                      </a:ln>
                    </p:spPr>
                    <p:txBody>
                      <a:bodyPr/>
                      <a:lstStyle/>
                      <a:p>
                        <a:endParaRPr lang="zh-CN" altLang="en-US"/>
                      </a:p>
                    </p:txBody>
                  </p:sp>
                  <p:sp>
                    <p:nvSpPr>
                      <p:cNvPr id="49191" name="Freeform 14"/>
                      <p:cNvSpPr>
                        <a:spLocks/>
                      </p:cNvSpPr>
                      <p:nvPr/>
                    </p:nvSpPr>
                    <p:spPr bwMode="auto">
                      <a:xfrm>
                        <a:off x="2874" y="2746"/>
                        <a:ext cx="47" cy="26"/>
                      </a:xfrm>
                      <a:custGeom>
                        <a:avLst/>
                        <a:gdLst>
                          <a:gd name="T0" fmla="*/ 15 w 47"/>
                          <a:gd name="T1" fmla="*/ 3 h 26"/>
                          <a:gd name="T2" fmla="*/ 0 w 47"/>
                          <a:gd name="T3" fmla="*/ 22 h 26"/>
                          <a:gd name="T4" fmla="*/ 7 w 47"/>
                          <a:gd name="T5" fmla="*/ 25 h 26"/>
                          <a:gd name="T6" fmla="*/ 11 w 47"/>
                          <a:gd name="T7" fmla="*/ 26 h 26"/>
                          <a:gd name="T8" fmla="*/ 20 w 47"/>
                          <a:gd name="T9" fmla="*/ 26 h 26"/>
                          <a:gd name="T10" fmla="*/ 24 w 47"/>
                          <a:gd name="T11" fmla="*/ 25 h 26"/>
                          <a:gd name="T12" fmla="*/ 32 w 47"/>
                          <a:gd name="T13" fmla="*/ 22 h 26"/>
                          <a:gd name="T14" fmla="*/ 36 w 47"/>
                          <a:gd name="T15" fmla="*/ 19 h 26"/>
                          <a:gd name="T16" fmla="*/ 39 w 47"/>
                          <a:gd name="T17" fmla="*/ 16 h 26"/>
                          <a:gd name="T18" fmla="*/ 47 w 47"/>
                          <a:gd name="T19" fmla="*/ 9 h 26"/>
                          <a:gd name="T20" fmla="*/ 35 w 47"/>
                          <a:gd name="T21" fmla="*/ 0 h 26"/>
                          <a:gd name="T22" fmla="*/ 26 w 47"/>
                          <a:gd name="T23" fmla="*/ 6 h 26"/>
                          <a:gd name="T24" fmla="*/ 30 w 47"/>
                          <a:gd name="T25" fmla="*/ 3 h 26"/>
                          <a:gd name="T26" fmla="*/ 26 w 47"/>
                          <a:gd name="T27" fmla="*/ 6 h 26"/>
                          <a:gd name="T28" fmla="*/ 32 w 47"/>
                          <a:gd name="T29" fmla="*/ 11 h 26"/>
                          <a:gd name="T30" fmla="*/ 33 w 47"/>
                          <a:gd name="T31" fmla="*/ 3 h 26"/>
                          <a:gd name="T32" fmla="*/ 26 w 47"/>
                          <a:gd name="T33" fmla="*/ 6 h 26"/>
                          <a:gd name="T34" fmla="*/ 24 w 47"/>
                          <a:gd name="T35" fmla="*/ 16 h 26"/>
                          <a:gd name="T36" fmla="*/ 29 w 47"/>
                          <a:gd name="T37" fmla="*/ 4 h 26"/>
                          <a:gd name="T38" fmla="*/ 19 w 47"/>
                          <a:gd name="T39" fmla="*/ 5 h 26"/>
                          <a:gd name="T40" fmla="*/ 15 w 47"/>
                          <a:gd name="T41" fmla="*/ 16 h 26"/>
                          <a:gd name="T42" fmla="*/ 22 w 47"/>
                          <a:gd name="T43" fmla="*/ 7 h 26"/>
                          <a:gd name="T44" fmla="*/ 15 w 47"/>
                          <a:gd name="T45" fmla="*/ 3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6"/>
                          <a:gd name="T71" fmla="*/ 47 w 4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6">
                            <a:moveTo>
                              <a:pt x="15" y="3"/>
                            </a:moveTo>
                            <a:lnTo>
                              <a:pt x="0" y="22"/>
                            </a:lnTo>
                            <a:lnTo>
                              <a:pt x="7" y="25"/>
                            </a:lnTo>
                            <a:lnTo>
                              <a:pt x="11" y="26"/>
                            </a:lnTo>
                            <a:lnTo>
                              <a:pt x="20" y="26"/>
                            </a:lnTo>
                            <a:lnTo>
                              <a:pt x="24" y="25"/>
                            </a:lnTo>
                            <a:lnTo>
                              <a:pt x="32" y="22"/>
                            </a:lnTo>
                            <a:lnTo>
                              <a:pt x="36" y="19"/>
                            </a:lnTo>
                            <a:lnTo>
                              <a:pt x="39" y="16"/>
                            </a:lnTo>
                            <a:lnTo>
                              <a:pt x="47" y="9"/>
                            </a:lnTo>
                            <a:lnTo>
                              <a:pt x="35" y="0"/>
                            </a:lnTo>
                            <a:lnTo>
                              <a:pt x="26" y="6"/>
                            </a:lnTo>
                            <a:lnTo>
                              <a:pt x="30" y="3"/>
                            </a:lnTo>
                            <a:lnTo>
                              <a:pt x="26" y="6"/>
                            </a:lnTo>
                            <a:lnTo>
                              <a:pt x="32" y="11"/>
                            </a:lnTo>
                            <a:lnTo>
                              <a:pt x="33" y="3"/>
                            </a:lnTo>
                            <a:lnTo>
                              <a:pt x="26" y="6"/>
                            </a:lnTo>
                            <a:lnTo>
                              <a:pt x="24" y="16"/>
                            </a:lnTo>
                            <a:lnTo>
                              <a:pt x="29" y="4"/>
                            </a:lnTo>
                            <a:lnTo>
                              <a:pt x="19" y="5"/>
                            </a:lnTo>
                            <a:lnTo>
                              <a:pt x="15" y="16"/>
                            </a:lnTo>
                            <a:lnTo>
                              <a:pt x="22" y="7"/>
                            </a:lnTo>
                            <a:lnTo>
                              <a:pt x="15" y="3"/>
                            </a:lnTo>
                            <a:close/>
                          </a:path>
                        </a:pathLst>
                      </a:custGeom>
                      <a:solidFill>
                        <a:srgbClr val="FF3300"/>
                      </a:solidFill>
                      <a:ln w="9525">
                        <a:solidFill>
                          <a:srgbClr val="FFFF00"/>
                        </a:solidFill>
                        <a:prstDash val="solid"/>
                        <a:round/>
                        <a:headEnd/>
                        <a:tailEnd/>
                      </a:ln>
                    </p:spPr>
                    <p:txBody>
                      <a:bodyPr/>
                      <a:lstStyle/>
                      <a:p>
                        <a:endParaRPr lang="zh-CN" altLang="en-US"/>
                      </a:p>
                    </p:txBody>
                  </p:sp>
                </p:grpSp>
                <p:grpSp>
                  <p:nvGrpSpPr>
                    <p:cNvPr id="49173" name="Group 28"/>
                    <p:cNvGrpSpPr>
                      <a:grpSpLocks/>
                    </p:cNvGrpSpPr>
                    <p:nvPr/>
                  </p:nvGrpSpPr>
                  <p:grpSpPr bwMode="auto">
                    <a:xfrm>
                      <a:off x="2640" y="2453"/>
                      <a:ext cx="574" cy="533"/>
                      <a:chOff x="2640" y="2453"/>
                      <a:chExt cx="574" cy="533"/>
                    </a:xfrm>
                  </p:grpSpPr>
                  <p:grpSp>
                    <p:nvGrpSpPr>
                      <p:cNvPr id="49174" name="Group 22"/>
                      <p:cNvGrpSpPr>
                        <a:grpSpLocks/>
                      </p:cNvGrpSpPr>
                      <p:nvPr/>
                    </p:nvGrpSpPr>
                    <p:grpSpPr bwMode="auto">
                      <a:xfrm>
                        <a:off x="2649" y="2453"/>
                        <a:ext cx="565" cy="533"/>
                        <a:chOff x="2649" y="2453"/>
                        <a:chExt cx="565" cy="533"/>
                      </a:xfrm>
                    </p:grpSpPr>
                    <p:sp>
                      <p:nvSpPr>
                        <p:cNvPr id="49180" name="Freeform 16"/>
                        <p:cNvSpPr>
                          <a:spLocks/>
                        </p:cNvSpPr>
                        <p:nvPr/>
                      </p:nvSpPr>
                      <p:spPr bwMode="auto">
                        <a:xfrm>
                          <a:off x="2871" y="2685"/>
                          <a:ext cx="145" cy="48"/>
                        </a:xfrm>
                        <a:custGeom>
                          <a:avLst/>
                          <a:gdLst>
                            <a:gd name="T0" fmla="*/ 130 w 145"/>
                            <a:gd name="T1" fmla="*/ 48 h 48"/>
                            <a:gd name="T2" fmla="*/ 145 w 145"/>
                            <a:gd name="T3" fmla="*/ 30 h 48"/>
                            <a:gd name="T4" fmla="*/ 128 w 145"/>
                            <a:gd name="T5" fmla="*/ 18 h 48"/>
                            <a:gd name="T6" fmla="*/ 110 w 145"/>
                            <a:gd name="T7" fmla="*/ 9 h 48"/>
                            <a:gd name="T8" fmla="*/ 107 w 145"/>
                            <a:gd name="T9" fmla="*/ 8 h 48"/>
                            <a:gd name="T10" fmla="*/ 89 w 145"/>
                            <a:gd name="T11" fmla="*/ 1 h 48"/>
                            <a:gd name="T12" fmla="*/ 71 w 145"/>
                            <a:gd name="T13" fmla="*/ 0 h 48"/>
                            <a:gd name="T14" fmla="*/ 53 w 145"/>
                            <a:gd name="T15" fmla="*/ 0 h 48"/>
                            <a:gd name="T16" fmla="*/ 49 w 145"/>
                            <a:gd name="T17" fmla="*/ 1 h 48"/>
                            <a:gd name="T18" fmla="*/ 33 w 145"/>
                            <a:gd name="T19" fmla="*/ 6 h 48"/>
                            <a:gd name="T20" fmla="*/ 29 w 145"/>
                            <a:gd name="T21" fmla="*/ 8 h 48"/>
                            <a:gd name="T22" fmla="*/ 16 w 145"/>
                            <a:gd name="T23" fmla="*/ 15 h 48"/>
                            <a:gd name="T24" fmla="*/ 8 w 145"/>
                            <a:gd name="T25" fmla="*/ 21 h 48"/>
                            <a:gd name="T26" fmla="*/ 5 w 145"/>
                            <a:gd name="T27" fmla="*/ 25 h 48"/>
                            <a:gd name="T28" fmla="*/ 0 w 145"/>
                            <a:gd name="T29" fmla="*/ 30 h 48"/>
                            <a:gd name="T30" fmla="*/ 12 w 145"/>
                            <a:gd name="T31" fmla="*/ 40 h 48"/>
                            <a:gd name="T32" fmla="*/ 18 w 145"/>
                            <a:gd name="T33" fmla="*/ 35 h 48"/>
                            <a:gd name="T34" fmla="*/ 11 w 145"/>
                            <a:gd name="T35" fmla="*/ 30 h 48"/>
                            <a:gd name="T36" fmla="*/ 14 w 145"/>
                            <a:gd name="T37" fmla="*/ 38 h 48"/>
                            <a:gd name="T38" fmla="*/ 22 w 145"/>
                            <a:gd name="T39" fmla="*/ 32 h 48"/>
                            <a:gd name="T40" fmla="*/ 35 w 145"/>
                            <a:gd name="T41" fmla="*/ 25 h 48"/>
                            <a:gd name="T42" fmla="*/ 31 w 145"/>
                            <a:gd name="T43" fmla="*/ 16 h 48"/>
                            <a:gd name="T44" fmla="*/ 31 w 145"/>
                            <a:gd name="T45" fmla="*/ 26 h 48"/>
                            <a:gd name="T46" fmla="*/ 47 w 145"/>
                            <a:gd name="T47" fmla="*/ 21 h 48"/>
                            <a:gd name="T48" fmla="*/ 48 w 145"/>
                            <a:gd name="T49" fmla="*/ 12 h 48"/>
                            <a:gd name="T50" fmla="*/ 44 w 145"/>
                            <a:gd name="T51" fmla="*/ 22 h 48"/>
                            <a:gd name="T52" fmla="*/ 61 w 145"/>
                            <a:gd name="T53" fmla="*/ 22 h 48"/>
                            <a:gd name="T54" fmla="*/ 79 w 145"/>
                            <a:gd name="T55" fmla="*/ 23 h 48"/>
                            <a:gd name="T56" fmla="*/ 97 w 145"/>
                            <a:gd name="T57" fmla="*/ 30 h 48"/>
                            <a:gd name="T58" fmla="*/ 103 w 145"/>
                            <a:gd name="T59" fmla="*/ 19 h 48"/>
                            <a:gd name="T60" fmla="*/ 95 w 145"/>
                            <a:gd name="T61" fmla="*/ 28 h 48"/>
                            <a:gd name="T62" fmla="*/ 113 w 145"/>
                            <a:gd name="T63" fmla="*/ 36 h 48"/>
                            <a:gd name="T64" fmla="*/ 130 w 145"/>
                            <a:gd name="T65" fmla="*/ 48 h 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48"/>
                            <a:gd name="T101" fmla="*/ 145 w 145"/>
                            <a:gd name="T102" fmla="*/ 48 h 4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48">
                              <a:moveTo>
                                <a:pt x="130" y="48"/>
                              </a:moveTo>
                              <a:lnTo>
                                <a:pt x="145" y="30"/>
                              </a:lnTo>
                              <a:lnTo>
                                <a:pt x="128" y="18"/>
                              </a:lnTo>
                              <a:lnTo>
                                <a:pt x="110" y="9"/>
                              </a:lnTo>
                              <a:lnTo>
                                <a:pt x="107" y="8"/>
                              </a:lnTo>
                              <a:lnTo>
                                <a:pt x="89" y="1"/>
                              </a:lnTo>
                              <a:lnTo>
                                <a:pt x="71" y="0"/>
                              </a:lnTo>
                              <a:lnTo>
                                <a:pt x="53" y="0"/>
                              </a:lnTo>
                              <a:lnTo>
                                <a:pt x="49" y="1"/>
                              </a:lnTo>
                              <a:lnTo>
                                <a:pt x="33" y="6"/>
                              </a:lnTo>
                              <a:lnTo>
                                <a:pt x="29" y="8"/>
                              </a:lnTo>
                              <a:lnTo>
                                <a:pt x="16" y="15"/>
                              </a:lnTo>
                              <a:lnTo>
                                <a:pt x="8" y="21"/>
                              </a:lnTo>
                              <a:lnTo>
                                <a:pt x="5" y="25"/>
                              </a:lnTo>
                              <a:lnTo>
                                <a:pt x="0" y="30"/>
                              </a:lnTo>
                              <a:lnTo>
                                <a:pt x="12" y="40"/>
                              </a:lnTo>
                              <a:lnTo>
                                <a:pt x="18" y="35"/>
                              </a:lnTo>
                              <a:lnTo>
                                <a:pt x="11" y="30"/>
                              </a:lnTo>
                              <a:lnTo>
                                <a:pt x="14" y="38"/>
                              </a:lnTo>
                              <a:lnTo>
                                <a:pt x="22" y="32"/>
                              </a:lnTo>
                              <a:lnTo>
                                <a:pt x="35" y="25"/>
                              </a:lnTo>
                              <a:lnTo>
                                <a:pt x="31" y="16"/>
                              </a:lnTo>
                              <a:lnTo>
                                <a:pt x="31" y="26"/>
                              </a:lnTo>
                              <a:lnTo>
                                <a:pt x="47" y="21"/>
                              </a:lnTo>
                              <a:lnTo>
                                <a:pt x="48" y="12"/>
                              </a:lnTo>
                              <a:lnTo>
                                <a:pt x="44" y="22"/>
                              </a:lnTo>
                              <a:lnTo>
                                <a:pt x="61" y="22"/>
                              </a:lnTo>
                              <a:lnTo>
                                <a:pt x="79" y="23"/>
                              </a:lnTo>
                              <a:lnTo>
                                <a:pt x="97" y="30"/>
                              </a:lnTo>
                              <a:lnTo>
                                <a:pt x="103" y="19"/>
                              </a:lnTo>
                              <a:lnTo>
                                <a:pt x="95" y="28"/>
                              </a:lnTo>
                              <a:lnTo>
                                <a:pt x="113" y="36"/>
                              </a:lnTo>
                              <a:lnTo>
                                <a:pt x="130" y="48"/>
                              </a:lnTo>
                              <a:close/>
                            </a:path>
                          </a:pathLst>
                        </a:custGeom>
                        <a:solidFill>
                          <a:srgbClr val="FF3300"/>
                        </a:solidFill>
                        <a:ln w="9525">
                          <a:solidFill>
                            <a:srgbClr val="FFFF00"/>
                          </a:solidFill>
                          <a:prstDash val="solid"/>
                          <a:round/>
                          <a:headEnd/>
                          <a:tailEnd/>
                        </a:ln>
                      </p:spPr>
                      <p:txBody>
                        <a:bodyPr/>
                        <a:lstStyle/>
                        <a:p>
                          <a:endParaRPr lang="zh-CN" altLang="en-US"/>
                        </a:p>
                      </p:txBody>
                    </p:sp>
                    <p:sp>
                      <p:nvSpPr>
                        <p:cNvPr id="49181" name="Freeform 17"/>
                        <p:cNvSpPr>
                          <a:spLocks/>
                        </p:cNvSpPr>
                        <p:nvPr/>
                      </p:nvSpPr>
                      <p:spPr bwMode="auto">
                        <a:xfrm>
                          <a:off x="2982" y="2773"/>
                          <a:ext cx="147" cy="49"/>
                        </a:xfrm>
                        <a:custGeom>
                          <a:avLst/>
                          <a:gdLst>
                            <a:gd name="T0" fmla="*/ 131 w 147"/>
                            <a:gd name="T1" fmla="*/ 49 h 49"/>
                            <a:gd name="T2" fmla="*/ 147 w 147"/>
                            <a:gd name="T3" fmla="*/ 30 h 49"/>
                            <a:gd name="T4" fmla="*/ 129 w 147"/>
                            <a:gd name="T5" fmla="*/ 18 h 49"/>
                            <a:gd name="T6" fmla="*/ 111 w 147"/>
                            <a:gd name="T7" fmla="*/ 8 h 49"/>
                            <a:gd name="T8" fmla="*/ 108 w 147"/>
                            <a:gd name="T9" fmla="*/ 8 h 49"/>
                            <a:gd name="T10" fmla="*/ 89 w 147"/>
                            <a:gd name="T11" fmla="*/ 3 h 49"/>
                            <a:gd name="T12" fmla="*/ 71 w 147"/>
                            <a:gd name="T13" fmla="*/ 0 h 49"/>
                            <a:gd name="T14" fmla="*/ 53 w 147"/>
                            <a:gd name="T15" fmla="*/ 2 h 49"/>
                            <a:gd name="T16" fmla="*/ 49 w 147"/>
                            <a:gd name="T17" fmla="*/ 2 h 49"/>
                            <a:gd name="T18" fmla="*/ 34 w 147"/>
                            <a:gd name="T19" fmla="*/ 7 h 49"/>
                            <a:gd name="T20" fmla="*/ 29 w 147"/>
                            <a:gd name="T21" fmla="*/ 9 h 49"/>
                            <a:gd name="T22" fmla="*/ 16 w 147"/>
                            <a:gd name="T23" fmla="*/ 16 h 49"/>
                            <a:gd name="T24" fmla="*/ 9 w 147"/>
                            <a:gd name="T25" fmla="*/ 22 h 49"/>
                            <a:gd name="T26" fmla="*/ 6 w 147"/>
                            <a:gd name="T27" fmla="*/ 26 h 49"/>
                            <a:gd name="T28" fmla="*/ 0 w 147"/>
                            <a:gd name="T29" fmla="*/ 31 h 49"/>
                            <a:gd name="T30" fmla="*/ 13 w 147"/>
                            <a:gd name="T31" fmla="*/ 41 h 49"/>
                            <a:gd name="T32" fmla="*/ 18 w 147"/>
                            <a:gd name="T33" fmla="*/ 36 h 49"/>
                            <a:gd name="T34" fmla="*/ 12 w 147"/>
                            <a:gd name="T35" fmla="*/ 31 h 49"/>
                            <a:gd name="T36" fmla="*/ 15 w 147"/>
                            <a:gd name="T37" fmla="*/ 39 h 49"/>
                            <a:gd name="T38" fmla="*/ 22 w 147"/>
                            <a:gd name="T39" fmla="*/ 33 h 49"/>
                            <a:gd name="T40" fmla="*/ 35 w 147"/>
                            <a:gd name="T41" fmla="*/ 26 h 49"/>
                            <a:gd name="T42" fmla="*/ 32 w 147"/>
                            <a:gd name="T43" fmla="*/ 17 h 49"/>
                            <a:gd name="T44" fmla="*/ 32 w 147"/>
                            <a:gd name="T45" fmla="*/ 27 h 49"/>
                            <a:gd name="T46" fmla="*/ 47 w 147"/>
                            <a:gd name="T47" fmla="*/ 22 h 49"/>
                            <a:gd name="T48" fmla="*/ 49 w 147"/>
                            <a:gd name="T49" fmla="*/ 13 h 49"/>
                            <a:gd name="T50" fmla="*/ 44 w 147"/>
                            <a:gd name="T51" fmla="*/ 23 h 49"/>
                            <a:gd name="T52" fmla="*/ 61 w 147"/>
                            <a:gd name="T53" fmla="*/ 21 h 49"/>
                            <a:gd name="T54" fmla="*/ 79 w 147"/>
                            <a:gd name="T55" fmla="*/ 24 h 49"/>
                            <a:gd name="T56" fmla="*/ 98 w 147"/>
                            <a:gd name="T57" fmla="*/ 30 h 49"/>
                            <a:gd name="T58" fmla="*/ 103 w 147"/>
                            <a:gd name="T59" fmla="*/ 18 h 49"/>
                            <a:gd name="T60" fmla="*/ 95 w 147"/>
                            <a:gd name="T61" fmla="*/ 28 h 49"/>
                            <a:gd name="T62" fmla="*/ 113 w 147"/>
                            <a:gd name="T63" fmla="*/ 37 h 49"/>
                            <a:gd name="T64" fmla="*/ 131 w 147"/>
                            <a:gd name="T65" fmla="*/ 49 h 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
                            <a:gd name="T100" fmla="*/ 0 h 49"/>
                            <a:gd name="T101" fmla="*/ 147 w 147"/>
                            <a:gd name="T102" fmla="*/ 49 h 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 h="49">
                              <a:moveTo>
                                <a:pt x="131" y="49"/>
                              </a:moveTo>
                              <a:lnTo>
                                <a:pt x="147" y="30"/>
                              </a:lnTo>
                              <a:lnTo>
                                <a:pt x="129" y="18"/>
                              </a:lnTo>
                              <a:lnTo>
                                <a:pt x="111" y="8"/>
                              </a:lnTo>
                              <a:lnTo>
                                <a:pt x="108" y="8"/>
                              </a:lnTo>
                              <a:lnTo>
                                <a:pt x="89" y="3"/>
                              </a:lnTo>
                              <a:lnTo>
                                <a:pt x="71" y="0"/>
                              </a:lnTo>
                              <a:lnTo>
                                <a:pt x="53" y="2"/>
                              </a:lnTo>
                              <a:lnTo>
                                <a:pt x="49" y="2"/>
                              </a:lnTo>
                              <a:lnTo>
                                <a:pt x="34" y="7"/>
                              </a:lnTo>
                              <a:lnTo>
                                <a:pt x="29" y="9"/>
                              </a:lnTo>
                              <a:lnTo>
                                <a:pt x="16" y="16"/>
                              </a:lnTo>
                              <a:lnTo>
                                <a:pt x="9" y="22"/>
                              </a:lnTo>
                              <a:lnTo>
                                <a:pt x="6" y="26"/>
                              </a:lnTo>
                              <a:lnTo>
                                <a:pt x="0" y="31"/>
                              </a:lnTo>
                              <a:lnTo>
                                <a:pt x="13" y="41"/>
                              </a:lnTo>
                              <a:lnTo>
                                <a:pt x="18" y="36"/>
                              </a:lnTo>
                              <a:lnTo>
                                <a:pt x="12" y="31"/>
                              </a:lnTo>
                              <a:lnTo>
                                <a:pt x="15" y="39"/>
                              </a:lnTo>
                              <a:lnTo>
                                <a:pt x="22" y="33"/>
                              </a:lnTo>
                              <a:lnTo>
                                <a:pt x="35" y="26"/>
                              </a:lnTo>
                              <a:lnTo>
                                <a:pt x="32" y="17"/>
                              </a:lnTo>
                              <a:lnTo>
                                <a:pt x="32" y="27"/>
                              </a:lnTo>
                              <a:lnTo>
                                <a:pt x="47" y="22"/>
                              </a:lnTo>
                              <a:lnTo>
                                <a:pt x="49" y="13"/>
                              </a:lnTo>
                              <a:lnTo>
                                <a:pt x="44" y="23"/>
                              </a:lnTo>
                              <a:lnTo>
                                <a:pt x="61" y="21"/>
                              </a:lnTo>
                              <a:lnTo>
                                <a:pt x="79" y="24"/>
                              </a:lnTo>
                              <a:lnTo>
                                <a:pt x="98" y="30"/>
                              </a:lnTo>
                              <a:lnTo>
                                <a:pt x="103" y="18"/>
                              </a:lnTo>
                              <a:lnTo>
                                <a:pt x="95" y="28"/>
                              </a:lnTo>
                              <a:lnTo>
                                <a:pt x="113" y="37"/>
                              </a:lnTo>
                              <a:lnTo>
                                <a:pt x="131" y="49"/>
                              </a:lnTo>
                              <a:close/>
                            </a:path>
                          </a:pathLst>
                        </a:custGeom>
                        <a:solidFill>
                          <a:srgbClr val="FF3300"/>
                        </a:solidFill>
                        <a:ln w="9525">
                          <a:solidFill>
                            <a:srgbClr val="FFFF00"/>
                          </a:solidFill>
                          <a:prstDash val="solid"/>
                          <a:round/>
                          <a:headEnd/>
                          <a:tailEnd/>
                        </a:ln>
                      </p:spPr>
                      <p:txBody>
                        <a:bodyPr/>
                        <a:lstStyle/>
                        <a:p>
                          <a:endParaRPr lang="zh-CN" altLang="en-US"/>
                        </a:p>
                      </p:txBody>
                    </p:sp>
                    <p:sp>
                      <p:nvSpPr>
                        <p:cNvPr id="49182" name="Freeform 18"/>
                        <p:cNvSpPr>
                          <a:spLocks/>
                        </p:cNvSpPr>
                        <p:nvPr/>
                      </p:nvSpPr>
                      <p:spPr bwMode="auto">
                        <a:xfrm>
                          <a:off x="3089" y="2782"/>
                          <a:ext cx="76" cy="140"/>
                        </a:xfrm>
                        <a:custGeom>
                          <a:avLst/>
                          <a:gdLst>
                            <a:gd name="T0" fmla="*/ 16 w 76"/>
                            <a:gd name="T1" fmla="*/ 0 h 140"/>
                            <a:gd name="T2" fmla="*/ 0 w 76"/>
                            <a:gd name="T3" fmla="*/ 19 h 140"/>
                            <a:gd name="T4" fmla="*/ 17 w 76"/>
                            <a:gd name="T5" fmla="*/ 35 h 140"/>
                            <a:gd name="T6" fmla="*/ 33 w 76"/>
                            <a:gd name="T7" fmla="*/ 51 h 140"/>
                            <a:gd name="T8" fmla="*/ 45 w 76"/>
                            <a:gd name="T9" fmla="*/ 69 h 140"/>
                            <a:gd name="T10" fmla="*/ 53 w 76"/>
                            <a:gd name="T11" fmla="*/ 60 h 140"/>
                            <a:gd name="T12" fmla="*/ 42 w 76"/>
                            <a:gd name="T13" fmla="*/ 67 h 140"/>
                            <a:gd name="T14" fmla="*/ 51 w 76"/>
                            <a:gd name="T15" fmla="*/ 84 h 140"/>
                            <a:gd name="T16" fmla="*/ 57 w 76"/>
                            <a:gd name="T17" fmla="*/ 100 h 140"/>
                            <a:gd name="T18" fmla="*/ 66 w 76"/>
                            <a:gd name="T19" fmla="*/ 94 h 140"/>
                            <a:gd name="T20" fmla="*/ 57 w 76"/>
                            <a:gd name="T21" fmla="*/ 96 h 140"/>
                            <a:gd name="T22" fmla="*/ 57 w 76"/>
                            <a:gd name="T23" fmla="*/ 112 h 140"/>
                            <a:gd name="T24" fmla="*/ 56 w 76"/>
                            <a:gd name="T25" fmla="*/ 120 h 140"/>
                            <a:gd name="T26" fmla="*/ 55 w 76"/>
                            <a:gd name="T27" fmla="*/ 126 h 140"/>
                            <a:gd name="T28" fmla="*/ 66 w 76"/>
                            <a:gd name="T29" fmla="*/ 123 h 140"/>
                            <a:gd name="T30" fmla="*/ 56 w 76"/>
                            <a:gd name="T31" fmla="*/ 121 h 140"/>
                            <a:gd name="T32" fmla="*/ 53 w 76"/>
                            <a:gd name="T33" fmla="*/ 129 h 140"/>
                            <a:gd name="T34" fmla="*/ 62 w 76"/>
                            <a:gd name="T35" fmla="*/ 129 h 140"/>
                            <a:gd name="T36" fmla="*/ 56 w 76"/>
                            <a:gd name="T37" fmla="*/ 124 h 140"/>
                            <a:gd name="T38" fmla="*/ 52 w 76"/>
                            <a:gd name="T39" fmla="*/ 130 h 140"/>
                            <a:gd name="T40" fmla="*/ 64 w 76"/>
                            <a:gd name="T41" fmla="*/ 140 h 140"/>
                            <a:gd name="T42" fmla="*/ 68 w 76"/>
                            <a:gd name="T43" fmla="*/ 134 h 140"/>
                            <a:gd name="T44" fmla="*/ 71 w 76"/>
                            <a:gd name="T45" fmla="*/ 131 h 140"/>
                            <a:gd name="T46" fmla="*/ 74 w 76"/>
                            <a:gd name="T47" fmla="*/ 124 h 140"/>
                            <a:gd name="T48" fmla="*/ 74 w 76"/>
                            <a:gd name="T49" fmla="*/ 120 h 140"/>
                            <a:gd name="T50" fmla="*/ 76 w 76"/>
                            <a:gd name="T51" fmla="*/ 113 h 140"/>
                            <a:gd name="T52" fmla="*/ 76 w 76"/>
                            <a:gd name="T53" fmla="*/ 106 h 140"/>
                            <a:gd name="T54" fmla="*/ 76 w 76"/>
                            <a:gd name="T55" fmla="*/ 90 h 140"/>
                            <a:gd name="T56" fmla="*/ 76 w 76"/>
                            <a:gd name="T57" fmla="*/ 86 h 140"/>
                            <a:gd name="T58" fmla="*/ 70 w 76"/>
                            <a:gd name="T59" fmla="*/ 70 h 140"/>
                            <a:gd name="T60" fmla="*/ 62 w 76"/>
                            <a:gd name="T61" fmla="*/ 53 h 140"/>
                            <a:gd name="T62" fmla="*/ 60 w 76"/>
                            <a:gd name="T63" fmla="*/ 50 h 140"/>
                            <a:gd name="T64" fmla="*/ 48 w 76"/>
                            <a:gd name="T65" fmla="*/ 32 h 140"/>
                            <a:gd name="T66" fmla="*/ 33 w 76"/>
                            <a:gd name="T67" fmla="*/ 16 h 140"/>
                            <a:gd name="T68" fmla="*/ 16 w 76"/>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
                            <a:gd name="T106" fmla="*/ 0 h 140"/>
                            <a:gd name="T107" fmla="*/ 76 w 76"/>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 h="140">
                              <a:moveTo>
                                <a:pt x="16" y="0"/>
                              </a:moveTo>
                              <a:lnTo>
                                <a:pt x="0" y="19"/>
                              </a:lnTo>
                              <a:lnTo>
                                <a:pt x="17" y="35"/>
                              </a:lnTo>
                              <a:lnTo>
                                <a:pt x="33" y="51"/>
                              </a:lnTo>
                              <a:lnTo>
                                <a:pt x="45" y="69"/>
                              </a:lnTo>
                              <a:lnTo>
                                <a:pt x="53" y="60"/>
                              </a:lnTo>
                              <a:lnTo>
                                <a:pt x="42" y="67"/>
                              </a:lnTo>
                              <a:lnTo>
                                <a:pt x="51" y="84"/>
                              </a:lnTo>
                              <a:lnTo>
                                <a:pt x="57" y="100"/>
                              </a:lnTo>
                              <a:lnTo>
                                <a:pt x="66" y="94"/>
                              </a:lnTo>
                              <a:lnTo>
                                <a:pt x="57" y="96"/>
                              </a:lnTo>
                              <a:lnTo>
                                <a:pt x="57" y="112"/>
                              </a:lnTo>
                              <a:lnTo>
                                <a:pt x="56" y="120"/>
                              </a:lnTo>
                              <a:lnTo>
                                <a:pt x="55" y="126"/>
                              </a:lnTo>
                              <a:lnTo>
                                <a:pt x="66" y="123"/>
                              </a:lnTo>
                              <a:lnTo>
                                <a:pt x="56" y="121"/>
                              </a:lnTo>
                              <a:lnTo>
                                <a:pt x="53" y="129"/>
                              </a:lnTo>
                              <a:lnTo>
                                <a:pt x="62" y="129"/>
                              </a:lnTo>
                              <a:lnTo>
                                <a:pt x="56" y="124"/>
                              </a:lnTo>
                              <a:lnTo>
                                <a:pt x="52" y="130"/>
                              </a:lnTo>
                              <a:lnTo>
                                <a:pt x="64" y="140"/>
                              </a:lnTo>
                              <a:lnTo>
                                <a:pt x="68" y="134"/>
                              </a:lnTo>
                              <a:lnTo>
                                <a:pt x="71" y="131"/>
                              </a:lnTo>
                              <a:lnTo>
                                <a:pt x="74" y="124"/>
                              </a:lnTo>
                              <a:lnTo>
                                <a:pt x="74" y="120"/>
                              </a:lnTo>
                              <a:lnTo>
                                <a:pt x="76" y="113"/>
                              </a:lnTo>
                              <a:lnTo>
                                <a:pt x="76" y="106"/>
                              </a:lnTo>
                              <a:lnTo>
                                <a:pt x="76" y="90"/>
                              </a:lnTo>
                              <a:lnTo>
                                <a:pt x="76" y="86"/>
                              </a:lnTo>
                              <a:lnTo>
                                <a:pt x="70" y="70"/>
                              </a:lnTo>
                              <a:lnTo>
                                <a:pt x="62" y="53"/>
                              </a:lnTo>
                              <a:lnTo>
                                <a:pt x="60" y="50"/>
                              </a:lnTo>
                              <a:lnTo>
                                <a:pt x="48" y="32"/>
                              </a:lnTo>
                              <a:lnTo>
                                <a:pt x="33" y="16"/>
                              </a:lnTo>
                              <a:lnTo>
                                <a:pt x="16" y="0"/>
                              </a:lnTo>
                              <a:close/>
                            </a:path>
                          </a:pathLst>
                        </a:custGeom>
                        <a:solidFill>
                          <a:srgbClr val="FF3300"/>
                        </a:solidFill>
                        <a:ln w="9525">
                          <a:solidFill>
                            <a:srgbClr val="FFFF00"/>
                          </a:solidFill>
                          <a:prstDash val="solid"/>
                          <a:round/>
                          <a:headEnd/>
                          <a:tailEnd/>
                        </a:ln>
                      </p:spPr>
                      <p:txBody>
                        <a:bodyPr/>
                        <a:lstStyle/>
                        <a:p>
                          <a:endParaRPr lang="zh-CN" altLang="en-US"/>
                        </a:p>
                      </p:txBody>
                    </p:sp>
                    <p:sp>
                      <p:nvSpPr>
                        <p:cNvPr id="49183" name="Freeform 19"/>
                        <p:cNvSpPr>
                          <a:spLocks/>
                        </p:cNvSpPr>
                        <p:nvPr/>
                      </p:nvSpPr>
                      <p:spPr bwMode="auto">
                        <a:xfrm>
                          <a:off x="3125" y="2908"/>
                          <a:ext cx="89" cy="78"/>
                        </a:xfrm>
                        <a:custGeom>
                          <a:avLst/>
                          <a:gdLst>
                            <a:gd name="T0" fmla="*/ 15 w 89"/>
                            <a:gd name="T1" fmla="*/ 0 h 78"/>
                            <a:gd name="T2" fmla="*/ 0 w 89"/>
                            <a:gd name="T3" fmla="*/ 18 h 78"/>
                            <a:gd name="T4" fmla="*/ 74 w 89"/>
                            <a:gd name="T5" fmla="*/ 78 h 78"/>
                            <a:gd name="T6" fmla="*/ 89 w 89"/>
                            <a:gd name="T7" fmla="*/ 60 h 78"/>
                            <a:gd name="T8" fmla="*/ 15 w 89"/>
                            <a:gd name="T9" fmla="*/ 0 h 78"/>
                            <a:gd name="T10" fmla="*/ 0 60000 65536"/>
                            <a:gd name="T11" fmla="*/ 0 60000 65536"/>
                            <a:gd name="T12" fmla="*/ 0 60000 65536"/>
                            <a:gd name="T13" fmla="*/ 0 60000 65536"/>
                            <a:gd name="T14" fmla="*/ 0 60000 65536"/>
                            <a:gd name="T15" fmla="*/ 0 w 89"/>
                            <a:gd name="T16" fmla="*/ 0 h 78"/>
                            <a:gd name="T17" fmla="*/ 89 w 89"/>
                            <a:gd name="T18" fmla="*/ 78 h 78"/>
                          </a:gdLst>
                          <a:ahLst/>
                          <a:cxnLst>
                            <a:cxn ang="T10">
                              <a:pos x="T0" y="T1"/>
                            </a:cxn>
                            <a:cxn ang="T11">
                              <a:pos x="T2" y="T3"/>
                            </a:cxn>
                            <a:cxn ang="T12">
                              <a:pos x="T4" y="T5"/>
                            </a:cxn>
                            <a:cxn ang="T13">
                              <a:pos x="T6" y="T7"/>
                            </a:cxn>
                            <a:cxn ang="T14">
                              <a:pos x="T8" y="T9"/>
                            </a:cxn>
                          </a:cxnLst>
                          <a:rect l="T15" t="T16" r="T17" b="T18"/>
                          <a:pathLst>
                            <a:path w="89" h="78">
                              <a:moveTo>
                                <a:pt x="15" y="0"/>
                              </a:moveTo>
                              <a:lnTo>
                                <a:pt x="0" y="18"/>
                              </a:lnTo>
                              <a:lnTo>
                                <a:pt x="74" y="78"/>
                              </a:lnTo>
                              <a:lnTo>
                                <a:pt x="89" y="60"/>
                              </a:lnTo>
                              <a:lnTo>
                                <a:pt x="15" y="0"/>
                              </a:lnTo>
                              <a:close/>
                            </a:path>
                          </a:pathLst>
                        </a:custGeom>
                        <a:solidFill>
                          <a:srgbClr val="FF3300"/>
                        </a:solidFill>
                        <a:ln w="9525">
                          <a:solidFill>
                            <a:srgbClr val="FFFF00"/>
                          </a:solidFill>
                          <a:prstDash val="solid"/>
                          <a:round/>
                          <a:headEnd/>
                          <a:tailEnd/>
                        </a:ln>
                      </p:spPr>
                      <p:txBody>
                        <a:bodyPr/>
                        <a:lstStyle/>
                        <a:p>
                          <a:endParaRPr lang="zh-CN" altLang="en-US"/>
                        </a:p>
                      </p:txBody>
                    </p:sp>
                    <p:sp>
                      <p:nvSpPr>
                        <p:cNvPr id="49184" name="Freeform 20"/>
                        <p:cNvSpPr>
                          <a:spLocks/>
                        </p:cNvSpPr>
                        <p:nvPr/>
                      </p:nvSpPr>
                      <p:spPr bwMode="auto">
                        <a:xfrm>
                          <a:off x="2649" y="2453"/>
                          <a:ext cx="69" cy="139"/>
                        </a:xfrm>
                        <a:custGeom>
                          <a:avLst/>
                          <a:gdLst>
                            <a:gd name="T0" fmla="*/ 15 w 69"/>
                            <a:gd name="T1" fmla="*/ 0 h 139"/>
                            <a:gd name="T2" fmla="*/ 0 w 69"/>
                            <a:gd name="T3" fmla="*/ 19 h 139"/>
                            <a:gd name="T4" fmla="*/ 16 w 69"/>
                            <a:gd name="T5" fmla="*/ 34 h 139"/>
                            <a:gd name="T6" fmla="*/ 30 w 69"/>
                            <a:gd name="T7" fmla="*/ 51 h 139"/>
                            <a:gd name="T8" fmla="*/ 38 w 69"/>
                            <a:gd name="T9" fmla="*/ 41 h 139"/>
                            <a:gd name="T10" fmla="*/ 28 w 69"/>
                            <a:gd name="T11" fmla="*/ 48 h 139"/>
                            <a:gd name="T12" fmla="*/ 39 w 69"/>
                            <a:gd name="T13" fmla="*/ 65 h 139"/>
                            <a:gd name="T14" fmla="*/ 46 w 69"/>
                            <a:gd name="T15" fmla="*/ 82 h 139"/>
                            <a:gd name="T16" fmla="*/ 49 w 69"/>
                            <a:gd name="T17" fmla="*/ 99 h 139"/>
                            <a:gd name="T18" fmla="*/ 59 w 69"/>
                            <a:gd name="T19" fmla="*/ 91 h 139"/>
                            <a:gd name="T20" fmla="*/ 50 w 69"/>
                            <a:gd name="T21" fmla="*/ 95 h 139"/>
                            <a:gd name="T22" fmla="*/ 49 w 69"/>
                            <a:gd name="T23" fmla="*/ 111 h 139"/>
                            <a:gd name="T24" fmla="*/ 49 w 69"/>
                            <a:gd name="T25" fmla="*/ 118 h 139"/>
                            <a:gd name="T26" fmla="*/ 58 w 69"/>
                            <a:gd name="T27" fmla="*/ 115 h 139"/>
                            <a:gd name="T28" fmla="*/ 49 w 69"/>
                            <a:gd name="T29" fmla="*/ 115 h 139"/>
                            <a:gd name="T30" fmla="*/ 47 w 69"/>
                            <a:gd name="T31" fmla="*/ 121 h 139"/>
                            <a:gd name="T32" fmla="*/ 45 w 69"/>
                            <a:gd name="T33" fmla="*/ 126 h 139"/>
                            <a:gd name="T34" fmla="*/ 53 w 69"/>
                            <a:gd name="T35" fmla="*/ 127 h 139"/>
                            <a:gd name="T36" fmla="*/ 47 w 69"/>
                            <a:gd name="T37" fmla="*/ 122 h 139"/>
                            <a:gd name="T38" fmla="*/ 43 w 69"/>
                            <a:gd name="T39" fmla="*/ 129 h 139"/>
                            <a:gd name="T40" fmla="*/ 56 w 69"/>
                            <a:gd name="T41" fmla="*/ 139 h 139"/>
                            <a:gd name="T42" fmla="*/ 59 w 69"/>
                            <a:gd name="T43" fmla="*/ 132 h 139"/>
                            <a:gd name="T44" fmla="*/ 62 w 69"/>
                            <a:gd name="T45" fmla="*/ 129 h 139"/>
                            <a:gd name="T46" fmla="*/ 65 w 69"/>
                            <a:gd name="T47" fmla="*/ 123 h 139"/>
                            <a:gd name="T48" fmla="*/ 67 w 69"/>
                            <a:gd name="T49" fmla="*/ 116 h 139"/>
                            <a:gd name="T50" fmla="*/ 68 w 69"/>
                            <a:gd name="T51" fmla="*/ 112 h 139"/>
                            <a:gd name="T52" fmla="*/ 69 w 69"/>
                            <a:gd name="T53" fmla="*/ 104 h 139"/>
                            <a:gd name="T54" fmla="*/ 69 w 69"/>
                            <a:gd name="T55" fmla="*/ 89 h 139"/>
                            <a:gd name="T56" fmla="*/ 69 w 69"/>
                            <a:gd name="T57" fmla="*/ 84 h 139"/>
                            <a:gd name="T58" fmla="*/ 65 w 69"/>
                            <a:gd name="T59" fmla="*/ 68 h 139"/>
                            <a:gd name="T60" fmla="*/ 58 w 69"/>
                            <a:gd name="T61" fmla="*/ 51 h 139"/>
                            <a:gd name="T62" fmla="*/ 47 w 69"/>
                            <a:gd name="T63" fmla="*/ 33 h 139"/>
                            <a:gd name="T64" fmla="*/ 45 w 69"/>
                            <a:gd name="T65" fmla="*/ 32 h 139"/>
                            <a:gd name="T66" fmla="*/ 31 w 69"/>
                            <a:gd name="T67" fmla="*/ 15 h 139"/>
                            <a:gd name="T68" fmla="*/ 15 w 69"/>
                            <a:gd name="T69" fmla="*/ 0 h 1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139"/>
                            <a:gd name="T107" fmla="*/ 69 w 69"/>
                            <a:gd name="T108" fmla="*/ 139 h 1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139">
                              <a:moveTo>
                                <a:pt x="15" y="0"/>
                              </a:moveTo>
                              <a:lnTo>
                                <a:pt x="0" y="19"/>
                              </a:lnTo>
                              <a:lnTo>
                                <a:pt x="16" y="34"/>
                              </a:lnTo>
                              <a:lnTo>
                                <a:pt x="30" y="51"/>
                              </a:lnTo>
                              <a:lnTo>
                                <a:pt x="38" y="41"/>
                              </a:lnTo>
                              <a:lnTo>
                                <a:pt x="28" y="48"/>
                              </a:lnTo>
                              <a:lnTo>
                                <a:pt x="39" y="65"/>
                              </a:lnTo>
                              <a:lnTo>
                                <a:pt x="46" y="82"/>
                              </a:lnTo>
                              <a:lnTo>
                                <a:pt x="49" y="99"/>
                              </a:lnTo>
                              <a:lnTo>
                                <a:pt x="59" y="91"/>
                              </a:lnTo>
                              <a:lnTo>
                                <a:pt x="50" y="95"/>
                              </a:lnTo>
                              <a:lnTo>
                                <a:pt x="49" y="111"/>
                              </a:lnTo>
                              <a:lnTo>
                                <a:pt x="49" y="118"/>
                              </a:lnTo>
                              <a:lnTo>
                                <a:pt x="58" y="115"/>
                              </a:lnTo>
                              <a:lnTo>
                                <a:pt x="49" y="115"/>
                              </a:lnTo>
                              <a:lnTo>
                                <a:pt x="47" y="121"/>
                              </a:lnTo>
                              <a:lnTo>
                                <a:pt x="45" y="126"/>
                              </a:lnTo>
                              <a:lnTo>
                                <a:pt x="53" y="127"/>
                              </a:lnTo>
                              <a:lnTo>
                                <a:pt x="47" y="122"/>
                              </a:lnTo>
                              <a:lnTo>
                                <a:pt x="43" y="129"/>
                              </a:lnTo>
                              <a:lnTo>
                                <a:pt x="56" y="139"/>
                              </a:lnTo>
                              <a:lnTo>
                                <a:pt x="59" y="132"/>
                              </a:lnTo>
                              <a:lnTo>
                                <a:pt x="62" y="129"/>
                              </a:lnTo>
                              <a:lnTo>
                                <a:pt x="65" y="123"/>
                              </a:lnTo>
                              <a:lnTo>
                                <a:pt x="67" y="116"/>
                              </a:lnTo>
                              <a:lnTo>
                                <a:pt x="68" y="112"/>
                              </a:lnTo>
                              <a:lnTo>
                                <a:pt x="69" y="104"/>
                              </a:lnTo>
                              <a:lnTo>
                                <a:pt x="69" y="89"/>
                              </a:lnTo>
                              <a:lnTo>
                                <a:pt x="69" y="84"/>
                              </a:lnTo>
                              <a:lnTo>
                                <a:pt x="65" y="68"/>
                              </a:lnTo>
                              <a:lnTo>
                                <a:pt x="58" y="51"/>
                              </a:lnTo>
                              <a:lnTo>
                                <a:pt x="47" y="33"/>
                              </a:lnTo>
                              <a:lnTo>
                                <a:pt x="45" y="32"/>
                              </a:lnTo>
                              <a:lnTo>
                                <a:pt x="31" y="15"/>
                              </a:lnTo>
                              <a:lnTo>
                                <a:pt x="15" y="0"/>
                              </a:lnTo>
                              <a:close/>
                            </a:path>
                          </a:pathLst>
                        </a:custGeom>
                        <a:solidFill>
                          <a:srgbClr val="FF3300"/>
                        </a:solidFill>
                        <a:ln w="9525">
                          <a:solidFill>
                            <a:srgbClr val="FFFF00"/>
                          </a:solidFill>
                          <a:prstDash val="solid"/>
                          <a:round/>
                          <a:headEnd/>
                          <a:tailEnd/>
                        </a:ln>
                      </p:spPr>
                      <p:txBody>
                        <a:bodyPr/>
                        <a:lstStyle/>
                        <a:p>
                          <a:endParaRPr lang="zh-CN" altLang="en-US"/>
                        </a:p>
                      </p:txBody>
                    </p:sp>
                    <p:sp>
                      <p:nvSpPr>
                        <p:cNvPr id="49185" name="Freeform 21"/>
                        <p:cNvSpPr>
                          <a:spLocks/>
                        </p:cNvSpPr>
                        <p:nvPr/>
                      </p:nvSpPr>
                      <p:spPr bwMode="auto">
                        <a:xfrm>
                          <a:off x="2759" y="2610"/>
                          <a:ext cx="147" cy="49"/>
                        </a:xfrm>
                        <a:custGeom>
                          <a:avLst/>
                          <a:gdLst>
                            <a:gd name="T0" fmla="*/ 132 w 147"/>
                            <a:gd name="T1" fmla="*/ 49 h 49"/>
                            <a:gd name="T2" fmla="*/ 147 w 147"/>
                            <a:gd name="T3" fmla="*/ 30 h 49"/>
                            <a:gd name="T4" fmla="*/ 129 w 147"/>
                            <a:gd name="T5" fmla="*/ 18 h 49"/>
                            <a:gd name="T6" fmla="*/ 111 w 147"/>
                            <a:gd name="T7" fmla="*/ 9 h 49"/>
                            <a:gd name="T8" fmla="*/ 108 w 147"/>
                            <a:gd name="T9" fmla="*/ 8 h 49"/>
                            <a:gd name="T10" fmla="*/ 90 w 147"/>
                            <a:gd name="T11" fmla="*/ 1 h 49"/>
                            <a:gd name="T12" fmla="*/ 71 w 147"/>
                            <a:gd name="T13" fmla="*/ 0 h 49"/>
                            <a:gd name="T14" fmla="*/ 54 w 147"/>
                            <a:gd name="T15" fmla="*/ 0 h 49"/>
                            <a:gd name="T16" fmla="*/ 50 w 147"/>
                            <a:gd name="T17" fmla="*/ 0 h 49"/>
                            <a:gd name="T18" fmla="*/ 34 w 147"/>
                            <a:gd name="T19" fmla="*/ 6 h 49"/>
                            <a:gd name="T20" fmla="*/ 30 w 147"/>
                            <a:gd name="T21" fmla="*/ 7 h 49"/>
                            <a:gd name="T22" fmla="*/ 16 w 147"/>
                            <a:gd name="T23" fmla="*/ 14 h 49"/>
                            <a:gd name="T24" fmla="*/ 9 w 147"/>
                            <a:gd name="T25" fmla="*/ 20 h 49"/>
                            <a:gd name="T26" fmla="*/ 6 w 147"/>
                            <a:gd name="T27" fmla="*/ 24 h 49"/>
                            <a:gd name="T28" fmla="*/ 0 w 147"/>
                            <a:gd name="T29" fmla="*/ 29 h 49"/>
                            <a:gd name="T30" fmla="*/ 13 w 147"/>
                            <a:gd name="T31" fmla="*/ 39 h 49"/>
                            <a:gd name="T32" fmla="*/ 18 w 147"/>
                            <a:gd name="T33" fmla="*/ 34 h 49"/>
                            <a:gd name="T34" fmla="*/ 12 w 147"/>
                            <a:gd name="T35" fmla="*/ 29 h 49"/>
                            <a:gd name="T36" fmla="*/ 15 w 147"/>
                            <a:gd name="T37" fmla="*/ 37 h 49"/>
                            <a:gd name="T38" fmla="*/ 22 w 147"/>
                            <a:gd name="T39" fmla="*/ 31 h 49"/>
                            <a:gd name="T40" fmla="*/ 36 w 147"/>
                            <a:gd name="T41" fmla="*/ 24 h 49"/>
                            <a:gd name="T42" fmla="*/ 32 w 147"/>
                            <a:gd name="T43" fmla="*/ 16 h 49"/>
                            <a:gd name="T44" fmla="*/ 32 w 147"/>
                            <a:gd name="T45" fmla="*/ 25 h 49"/>
                            <a:gd name="T46" fmla="*/ 48 w 147"/>
                            <a:gd name="T47" fmla="*/ 20 h 49"/>
                            <a:gd name="T48" fmla="*/ 49 w 147"/>
                            <a:gd name="T49" fmla="*/ 11 h 49"/>
                            <a:gd name="T50" fmla="*/ 45 w 147"/>
                            <a:gd name="T51" fmla="*/ 22 h 49"/>
                            <a:gd name="T52" fmla="*/ 61 w 147"/>
                            <a:gd name="T53" fmla="*/ 21 h 49"/>
                            <a:gd name="T54" fmla="*/ 80 w 147"/>
                            <a:gd name="T55" fmla="*/ 22 h 49"/>
                            <a:gd name="T56" fmla="*/ 98 w 147"/>
                            <a:gd name="T57" fmla="*/ 29 h 49"/>
                            <a:gd name="T58" fmla="*/ 103 w 147"/>
                            <a:gd name="T59" fmla="*/ 18 h 49"/>
                            <a:gd name="T60" fmla="*/ 96 w 147"/>
                            <a:gd name="T61" fmla="*/ 28 h 49"/>
                            <a:gd name="T62" fmla="*/ 114 w 147"/>
                            <a:gd name="T63" fmla="*/ 37 h 49"/>
                            <a:gd name="T64" fmla="*/ 132 w 147"/>
                            <a:gd name="T65" fmla="*/ 49 h 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
                            <a:gd name="T100" fmla="*/ 0 h 49"/>
                            <a:gd name="T101" fmla="*/ 147 w 147"/>
                            <a:gd name="T102" fmla="*/ 49 h 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 h="49">
                              <a:moveTo>
                                <a:pt x="132" y="49"/>
                              </a:moveTo>
                              <a:lnTo>
                                <a:pt x="147" y="30"/>
                              </a:lnTo>
                              <a:lnTo>
                                <a:pt x="129" y="18"/>
                              </a:lnTo>
                              <a:lnTo>
                                <a:pt x="111" y="9"/>
                              </a:lnTo>
                              <a:lnTo>
                                <a:pt x="108" y="8"/>
                              </a:lnTo>
                              <a:lnTo>
                                <a:pt x="90" y="1"/>
                              </a:lnTo>
                              <a:lnTo>
                                <a:pt x="71" y="0"/>
                              </a:lnTo>
                              <a:lnTo>
                                <a:pt x="54" y="0"/>
                              </a:lnTo>
                              <a:lnTo>
                                <a:pt x="50" y="0"/>
                              </a:lnTo>
                              <a:lnTo>
                                <a:pt x="34" y="6"/>
                              </a:lnTo>
                              <a:lnTo>
                                <a:pt x="30" y="7"/>
                              </a:lnTo>
                              <a:lnTo>
                                <a:pt x="16" y="14"/>
                              </a:lnTo>
                              <a:lnTo>
                                <a:pt x="9" y="20"/>
                              </a:lnTo>
                              <a:lnTo>
                                <a:pt x="6" y="24"/>
                              </a:lnTo>
                              <a:lnTo>
                                <a:pt x="0" y="29"/>
                              </a:lnTo>
                              <a:lnTo>
                                <a:pt x="13" y="39"/>
                              </a:lnTo>
                              <a:lnTo>
                                <a:pt x="18" y="34"/>
                              </a:lnTo>
                              <a:lnTo>
                                <a:pt x="12" y="29"/>
                              </a:lnTo>
                              <a:lnTo>
                                <a:pt x="15" y="37"/>
                              </a:lnTo>
                              <a:lnTo>
                                <a:pt x="22" y="31"/>
                              </a:lnTo>
                              <a:lnTo>
                                <a:pt x="36" y="24"/>
                              </a:lnTo>
                              <a:lnTo>
                                <a:pt x="32" y="16"/>
                              </a:lnTo>
                              <a:lnTo>
                                <a:pt x="32" y="25"/>
                              </a:lnTo>
                              <a:lnTo>
                                <a:pt x="48" y="20"/>
                              </a:lnTo>
                              <a:lnTo>
                                <a:pt x="49" y="11"/>
                              </a:lnTo>
                              <a:lnTo>
                                <a:pt x="45" y="22"/>
                              </a:lnTo>
                              <a:lnTo>
                                <a:pt x="61" y="21"/>
                              </a:lnTo>
                              <a:lnTo>
                                <a:pt x="80" y="22"/>
                              </a:lnTo>
                              <a:lnTo>
                                <a:pt x="98" y="29"/>
                              </a:lnTo>
                              <a:lnTo>
                                <a:pt x="103" y="18"/>
                              </a:lnTo>
                              <a:lnTo>
                                <a:pt x="96" y="28"/>
                              </a:lnTo>
                              <a:lnTo>
                                <a:pt x="114" y="37"/>
                              </a:lnTo>
                              <a:lnTo>
                                <a:pt x="132" y="49"/>
                              </a:lnTo>
                              <a:close/>
                            </a:path>
                          </a:pathLst>
                        </a:custGeom>
                        <a:solidFill>
                          <a:srgbClr val="FF3300"/>
                        </a:solidFill>
                        <a:ln w="9525">
                          <a:solidFill>
                            <a:srgbClr val="FFFF00"/>
                          </a:solidFill>
                          <a:prstDash val="solid"/>
                          <a:round/>
                          <a:headEnd/>
                          <a:tailEnd/>
                        </a:ln>
                      </p:spPr>
                      <p:txBody>
                        <a:bodyPr/>
                        <a:lstStyle/>
                        <a:p>
                          <a:endParaRPr lang="zh-CN" altLang="en-US"/>
                        </a:p>
                      </p:txBody>
                    </p:sp>
                  </p:grpSp>
                  <p:grpSp>
                    <p:nvGrpSpPr>
                      <p:cNvPr id="49175" name="Group 27"/>
                      <p:cNvGrpSpPr>
                        <a:grpSpLocks/>
                      </p:cNvGrpSpPr>
                      <p:nvPr/>
                    </p:nvGrpSpPr>
                    <p:grpSpPr bwMode="auto">
                      <a:xfrm>
                        <a:off x="2640" y="2529"/>
                        <a:ext cx="392" cy="332"/>
                        <a:chOff x="2640" y="2529"/>
                        <a:chExt cx="392" cy="332"/>
                      </a:xfrm>
                    </p:grpSpPr>
                    <p:sp>
                      <p:nvSpPr>
                        <p:cNvPr id="49176" name="Freeform 23"/>
                        <p:cNvSpPr>
                          <a:spLocks/>
                        </p:cNvSpPr>
                        <p:nvPr/>
                      </p:nvSpPr>
                      <p:spPr bwMode="auto">
                        <a:xfrm>
                          <a:off x="2761" y="2529"/>
                          <a:ext cx="68" cy="143"/>
                        </a:xfrm>
                        <a:custGeom>
                          <a:avLst/>
                          <a:gdLst>
                            <a:gd name="T0" fmla="*/ 16 w 68"/>
                            <a:gd name="T1" fmla="*/ 0 h 143"/>
                            <a:gd name="T2" fmla="*/ 0 w 68"/>
                            <a:gd name="T3" fmla="*/ 19 h 143"/>
                            <a:gd name="T4" fmla="*/ 16 w 68"/>
                            <a:gd name="T5" fmla="*/ 35 h 143"/>
                            <a:gd name="T6" fmla="*/ 30 w 68"/>
                            <a:gd name="T7" fmla="*/ 51 h 143"/>
                            <a:gd name="T8" fmla="*/ 38 w 68"/>
                            <a:gd name="T9" fmla="*/ 41 h 143"/>
                            <a:gd name="T10" fmla="*/ 28 w 68"/>
                            <a:gd name="T11" fmla="*/ 48 h 143"/>
                            <a:gd name="T12" fmla="*/ 38 w 68"/>
                            <a:gd name="T13" fmla="*/ 66 h 143"/>
                            <a:gd name="T14" fmla="*/ 45 w 68"/>
                            <a:gd name="T15" fmla="*/ 83 h 143"/>
                            <a:gd name="T16" fmla="*/ 48 w 68"/>
                            <a:gd name="T17" fmla="*/ 100 h 143"/>
                            <a:gd name="T18" fmla="*/ 58 w 68"/>
                            <a:gd name="T19" fmla="*/ 93 h 143"/>
                            <a:gd name="T20" fmla="*/ 49 w 68"/>
                            <a:gd name="T21" fmla="*/ 96 h 143"/>
                            <a:gd name="T22" fmla="*/ 49 w 68"/>
                            <a:gd name="T23" fmla="*/ 112 h 143"/>
                            <a:gd name="T24" fmla="*/ 47 w 68"/>
                            <a:gd name="T25" fmla="*/ 120 h 143"/>
                            <a:gd name="T26" fmla="*/ 57 w 68"/>
                            <a:gd name="T27" fmla="*/ 116 h 143"/>
                            <a:gd name="T28" fmla="*/ 49 w 68"/>
                            <a:gd name="T29" fmla="*/ 116 h 143"/>
                            <a:gd name="T30" fmla="*/ 45 w 68"/>
                            <a:gd name="T31" fmla="*/ 122 h 143"/>
                            <a:gd name="T32" fmla="*/ 42 w 68"/>
                            <a:gd name="T33" fmla="*/ 130 h 143"/>
                            <a:gd name="T34" fmla="*/ 51 w 68"/>
                            <a:gd name="T35" fmla="*/ 131 h 143"/>
                            <a:gd name="T36" fmla="*/ 44 w 68"/>
                            <a:gd name="T37" fmla="*/ 126 h 143"/>
                            <a:gd name="T38" fmla="*/ 40 w 68"/>
                            <a:gd name="T39" fmla="*/ 132 h 143"/>
                            <a:gd name="T40" fmla="*/ 53 w 68"/>
                            <a:gd name="T41" fmla="*/ 143 h 143"/>
                            <a:gd name="T42" fmla="*/ 57 w 68"/>
                            <a:gd name="T43" fmla="*/ 136 h 143"/>
                            <a:gd name="T44" fmla="*/ 60 w 68"/>
                            <a:gd name="T45" fmla="*/ 132 h 143"/>
                            <a:gd name="T46" fmla="*/ 63 w 68"/>
                            <a:gd name="T47" fmla="*/ 125 h 143"/>
                            <a:gd name="T48" fmla="*/ 67 w 68"/>
                            <a:gd name="T49" fmla="*/ 118 h 143"/>
                            <a:gd name="T50" fmla="*/ 67 w 68"/>
                            <a:gd name="T51" fmla="*/ 115 h 143"/>
                            <a:gd name="T52" fmla="*/ 68 w 68"/>
                            <a:gd name="T53" fmla="*/ 105 h 143"/>
                            <a:gd name="T54" fmla="*/ 68 w 68"/>
                            <a:gd name="T55" fmla="*/ 90 h 143"/>
                            <a:gd name="T56" fmla="*/ 68 w 68"/>
                            <a:gd name="T57" fmla="*/ 86 h 143"/>
                            <a:gd name="T58" fmla="*/ 64 w 68"/>
                            <a:gd name="T59" fmla="*/ 69 h 143"/>
                            <a:gd name="T60" fmla="*/ 57 w 68"/>
                            <a:gd name="T61" fmla="*/ 52 h 143"/>
                            <a:gd name="T62" fmla="*/ 47 w 68"/>
                            <a:gd name="T63" fmla="*/ 34 h 143"/>
                            <a:gd name="T64" fmla="*/ 45 w 68"/>
                            <a:gd name="T65" fmla="*/ 32 h 143"/>
                            <a:gd name="T66" fmla="*/ 32 w 68"/>
                            <a:gd name="T67" fmla="*/ 16 h 143"/>
                            <a:gd name="T68" fmla="*/ 16 w 68"/>
                            <a:gd name="T69" fmla="*/ 0 h 1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143"/>
                            <a:gd name="T107" fmla="*/ 68 w 68"/>
                            <a:gd name="T108" fmla="*/ 143 h 1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143">
                              <a:moveTo>
                                <a:pt x="16" y="0"/>
                              </a:moveTo>
                              <a:lnTo>
                                <a:pt x="0" y="19"/>
                              </a:lnTo>
                              <a:lnTo>
                                <a:pt x="16" y="35"/>
                              </a:lnTo>
                              <a:lnTo>
                                <a:pt x="30" y="51"/>
                              </a:lnTo>
                              <a:lnTo>
                                <a:pt x="38" y="41"/>
                              </a:lnTo>
                              <a:lnTo>
                                <a:pt x="28" y="48"/>
                              </a:lnTo>
                              <a:lnTo>
                                <a:pt x="38" y="66"/>
                              </a:lnTo>
                              <a:lnTo>
                                <a:pt x="45" y="83"/>
                              </a:lnTo>
                              <a:lnTo>
                                <a:pt x="48" y="100"/>
                              </a:lnTo>
                              <a:lnTo>
                                <a:pt x="58" y="93"/>
                              </a:lnTo>
                              <a:lnTo>
                                <a:pt x="49" y="96"/>
                              </a:lnTo>
                              <a:lnTo>
                                <a:pt x="49" y="112"/>
                              </a:lnTo>
                              <a:lnTo>
                                <a:pt x="47" y="120"/>
                              </a:lnTo>
                              <a:lnTo>
                                <a:pt x="57" y="116"/>
                              </a:lnTo>
                              <a:lnTo>
                                <a:pt x="49" y="116"/>
                              </a:lnTo>
                              <a:lnTo>
                                <a:pt x="45" y="122"/>
                              </a:lnTo>
                              <a:lnTo>
                                <a:pt x="42" y="130"/>
                              </a:lnTo>
                              <a:lnTo>
                                <a:pt x="51" y="131"/>
                              </a:lnTo>
                              <a:lnTo>
                                <a:pt x="44" y="126"/>
                              </a:lnTo>
                              <a:lnTo>
                                <a:pt x="40" y="132"/>
                              </a:lnTo>
                              <a:lnTo>
                                <a:pt x="53" y="143"/>
                              </a:lnTo>
                              <a:lnTo>
                                <a:pt x="57" y="136"/>
                              </a:lnTo>
                              <a:lnTo>
                                <a:pt x="60" y="132"/>
                              </a:lnTo>
                              <a:lnTo>
                                <a:pt x="63" y="125"/>
                              </a:lnTo>
                              <a:lnTo>
                                <a:pt x="67" y="118"/>
                              </a:lnTo>
                              <a:lnTo>
                                <a:pt x="67" y="115"/>
                              </a:lnTo>
                              <a:lnTo>
                                <a:pt x="68" y="105"/>
                              </a:lnTo>
                              <a:lnTo>
                                <a:pt x="68" y="90"/>
                              </a:lnTo>
                              <a:lnTo>
                                <a:pt x="68" y="86"/>
                              </a:lnTo>
                              <a:lnTo>
                                <a:pt x="64" y="69"/>
                              </a:lnTo>
                              <a:lnTo>
                                <a:pt x="57" y="52"/>
                              </a:lnTo>
                              <a:lnTo>
                                <a:pt x="47" y="34"/>
                              </a:lnTo>
                              <a:lnTo>
                                <a:pt x="45" y="32"/>
                              </a:lnTo>
                              <a:lnTo>
                                <a:pt x="32" y="16"/>
                              </a:lnTo>
                              <a:lnTo>
                                <a:pt x="16" y="0"/>
                              </a:lnTo>
                              <a:close/>
                            </a:path>
                          </a:pathLst>
                        </a:custGeom>
                        <a:solidFill>
                          <a:srgbClr val="FF3300"/>
                        </a:solidFill>
                        <a:ln w="9525">
                          <a:solidFill>
                            <a:srgbClr val="FFFF00"/>
                          </a:solidFill>
                          <a:prstDash val="solid"/>
                          <a:round/>
                          <a:headEnd/>
                          <a:tailEnd/>
                        </a:ln>
                      </p:spPr>
                      <p:txBody>
                        <a:bodyPr/>
                        <a:lstStyle/>
                        <a:p>
                          <a:endParaRPr lang="zh-CN" altLang="en-US"/>
                        </a:p>
                      </p:txBody>
                    </p:sp>
                    <p:sp>
                      <p:nvSpPr>
                        <p:cNvPr id="49177" name="Freeform 24"/>
                        <p:cNvSpPr>
                          <a:spLocks/>
                        </p:cNvSpPr>
                        <p:nvPr/>
                      </p:nvSpPr>
                      <p:spPr bwMode="auto">
                        <a:xfrm>
                          <a:off x="2873" y="2616"/>
                          <a:ext cx="69" cy="142"/>
                        </a:xfrm>
                        <a:custGeom>
                          <a:avLst/>
                          <a:gdLst>
                            <a:gd name="T0" fmla="*/ 15 w 69"/>
                            <a:gd name="T1" fmla="*/ 0 h 142"/>
                            <a:gd name="T2" fmla="*/ 0 w 69"/>
                            <a:gd name="T3" fmla="*/ 20 h 142"/>
                            <a:gd name="T4" fmla="*/ 16 w 69"/>
                            <a:gd name="T5" fmla="*/ 35 h 142"/>
                            <a:gd name="T6" fmla="*/ 29 w 69"/>
                            <a:gd name="T7" fmla="*/ 51 h 142"/>
                            <a:gd name="T8" fmla="*/ 36 w 69"/>
                            <a:gd name="T9" fmla="*/ 42 h 142"/>
                            <a:gd name="T10" fmla="*/ 27 w 69"/>
                            <a:gd name="T11" fmla="*/ 49 h 142"/>
                            <a:gd name="T12" fmla="*/ 37 w 69"/>
                            <a:gd name="T13" fmla="*/ 66 h 142"/>
                            <a:gd name="T14" fmla="*/ 45 w 69"/>
                            <a:gd name="T15" fmla="*/ 82 h 142"/>
                            <a:gd name="T16" fmla="*/ 49 w 69"/>
                            <a:gd name="T17" fmla="*/ 99 h 142"/>
                            <a:gd name="T18" fmla="*/ 58 w 69"/>
                            <a:gd name="T19" fmla="*/ 92 h 142"/>
                            <a:gd name="T20" fmla="*/ 49 w 69"/>
                            <a:gd name="T21" fmla="*/ 95 h 142"/>
                            <a:gd name="T22" fmla="*/ 48 w 69"/>
                            <a:gd name="T23" fmla="*/ 112 h 142"/>
                            <a:gd name="T24" fmla="*/ 47 w 69"/>
                            <a:gd name="T25" fmla="*/ 119 h 142"/>
                            <a:gd name="T26" fmla="*/ 56 w 69"/>
                            <a:gd name="T27" fmla="*/ 117 h 142"/>
                            <a:gd name="T28" fmla="*/ 48 w 69"/>
                            <a:gd name="T29" fmla="*/ 116 h 142"/>
                            <a:gd name="T30" fmla="*/ 45 w 69"/>
                            <a:gd name="T31" fmla="*/ 122 h 142"/>
                            <a:gd name="T32" fmla="*/ 43 w 69"/>
                            <a:gd name="T33" fmla="*/ 129 h 142"/>
                            <a:gd name="T34" fmla="*/ 51 w 69"/>
                            <a:gd name="T35" fmla="*/ 130 h 142"/>
                            <a:gd name="T36" fmla="*/ 45 w 69"/>
                            <a:gd name="T37" fmla="*/ 125 h 142"/>
                            <a:gd name="T38" fmla="*/ 40 w 69"/>
                            <a:gd name="T39" fmla="*/ 132 h 142"/>
                            <a:gd name="T40" fmla="*/ 53 w 69"/>
                            <a:gd name="T41" fmla="*/ 142 h 142"/>
                            <a:gd name="T42" fmla="*/ 57 w 69"/>
                            <a:gd name="T43" fmla="*/ 135 h 142"/>
                            <a:gd name="T44" fmla="*/ 60 w 69"/>
                            <a:gd name="T45" fmla="*/ 131 h 142"/>
                            <a:gd name="T46" fmla="*/ 63 w 69"/>
                            <a:gd name="T47" fmla="*/ 125 h 142"/>
                            <a:gd name="T48" fmla="*/ 65 w 69"/>
                            <a:gd name="T49" fmla="*/ 119 h 142"/>
                            <a:gd name="T50" fmla="*/ 67 w 69"/>
                            <a:gd name="T51" fmla="*/ 113 h 142"/>
                            <a:gd name="T52" fmla="*/ 67 w 69"/>
                            <a:gd name="T53" fmla="*/ 106 h 142"/>
                            <a:gd name="T54" fmla="*/ 69 w 69"/>
                            <a:gd name="T55" fmla="*/ 89 h 142"/>
                            <a:gd name="T56" fmla="*/ 68 w 69"/>
                            <a:gd name="T57" fmla="*/ 85 h 142"/>
                            <a:gd name="T58" fmla="*/ 64 w 69"/>
                            <a:gd name="T59" fmla="*/ 68 h 142"/>
                            <a:gd name="T60" fmla="*/ 57 w 69"/>
                            <a:gd name="T61" fmla="*/ 52 h 142"/>
                            <a:gd name="T62" fmla="*/ 46 w 69"/>
                            <a:gd name="T63" fmla="*/ 34 h 142"/>
                            <a:gd name="T64" fmla="*/ 44 w 69"/>
                            <a:gd name="T65" fmla="*/ 32 h 142"/>
                            <a:gd name="T66" fmla="*/ 31 w 69"/>
                            <a:gd name="T67" fmla="*/ 16 h 142"/>
                            <a:gd name="T68" fmla="*/ 15 w 69"/>
                            <a:gd name="T69" fmla="*/ 0 h 1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142"/>
                            <a:gd name="T107" fmla="*/ 69 w 69"/>
                            <a:gd name="T108" fmla="*/ 142 h 1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142">
                              <a:moveTo>
                                <a:pt x="15" y="0"/>
                              </a:moveTo>
                              <a:lnTo>
                                <a:pt x="0" y="20"/>
                              </a:lnTo>
                              <a:lnTo>
                                <a:pt x="16" y="35"/>
                              </a:lnTo>
                              <a:lnTo>
                                <a:pt x="29" y="51"/>
                              </a:lnTo>
                              <a:lnTo>
                                <a:pt x="36" y="42"/>
                              </a:lnTo>
                              <a:lnTo>
                                <a:pt x="27" y="49"/>
                              </a:lnTo>
                              <a:lnTo>
                                <a:pt x="37" y="66"/>
                              </a:lnTo>
                              <a:lnTo>
                                <a:pt x="45" y="82"/>
                              </a:lnTo>
                              <a:lnTo>
                                <a:pt x="49" y="99"/>
                              </a:lnTo>
                              <a:lnTo>
                                <a:pt x="58" y="92"/>
                              </a:lnTo>
                              <a:lnTo>
                                <a:pt x="49" y="95"/>
                              </a:lnTo>
                              <a:lnTo>
                                <a:pt x="48" y="112"/>
                              </a:lnTo>
                              <a:lnTo>
                                <a:pt x="47" y="119"/>
                              </a:lnTo>
                              <a:lnTo>
                                <a:pt x="56" y="117"/>
                              </a:lnTo>
                              <a:lnTo>
                                <a:pt x="48" y="116"/>
                              </a:lnTo>
                              <a:lnTo>
                                <a:pt x="45" y="122"/>
                              </a:lnTo>
                              <a:lnTo>
                                <a:pt x="43" y="129"/>
                              </a:lnTo>
                              <a:lnTo>
                                <a:pt x="51" y="130"/>
                              </a:lnTo>
                              <a:lnTo>
                                <a:pt x="45" y="125"/>
                              </a:lnTo>
                              <a:lnTo>
                                <a:pt x="40" y="132"/>
                              </a:lnTo>
                              <a:lnTo>
                                <a:pt x="53" y="142"/>
                              </a:lnTo>
                              <a:lnTo>
                                <a:pt x="57" y="135"/>
                              </a:lnTo>
                              <a:lnTo>
                                <a:pt x="60" y="131"/>
                              </a:lnTo>
                              <a:lnTo>
                                <a:pt x="63" y="125"/>
                              </a:lnTo>
                              <a:lnTo>
                                <a:pt x="65" y="119"/>
                              </a:lnTo>
                              <a:lnTo>
                                <a:pt x="67" y="113"/>
                              </a:lnTo>
                              <a:lnTo>
                                <a:pt x="67" y="106"/>
                              </a:lnTo>
                              <a:lnTo>
                                <a:pt x="69" y="89"/>
                              </a:lnTo>
                              <a:lnTo>
                                <a:pt x="68" y="85"/>
                              </a:lnTo>
                              <a:lnTo>
                                <a:pt x="64" y="68"/>
                              </a:lnTo>
                              <a:lnTo>
                                <a:pt x="57" y="52"/>
                              </a:lnTo>
                              <a:lnTo>
                                <a:pt x="46" y="34"/>
                              </a:lnTo>
                              <a:lnTo>
                                <a:pt x="44" y="32"/>
                              </a:lnTo>
                              <a:lnTo>
                                <a:pt x="31" y="16"/>
                              </a:lnTo>
                              <a:lnTo>
                                <a:pt x="15" y="0"/>
                              </a:lnTo>
                              <a:close/>
                            </a:path>
                          </a:pathLst>
                        </a:custGeom>
                        <a:solidFill>
                          <a:srgbClr val="FF3300"/>
                        </a:solidFill>
                        <a:ln w="9525">
                          <a:solidFill>
                            <a:srgbClr val="FFFF00"/>
                          </a:solidFill>
                          <a:prstDash val="solid"/>
                          <a:round/>
                          <a:headEnd/>
                          <a:tailEnd/>
                        </a:ln>
                      </p:spPr>
                      <p:txBody>
                        <a:bodyPr/>
                        <a:lstStyle/>
                        <a:p>
                          <a:endParaRPr lang="zh-CN" altLang="en-US"/>
                        </a:p>
                      </p:txBody>
                    </p:sp>
                    <p:sp>
                      <p:nvSpPr>
                        <p:cNvPr id="49178" name="Freeform 25"/>
                        <p:cNvSpPr>
                          <a:spLocks/>
                        </p:cNvSpPr>
                        <p:nvPr/>
                      </p:nvSpPr>
                      <p:spPr bwMode="auto">
                        <a:xfrm>
                          <a:off x="2640" y="2553"/>
                          <a:ext cx="21" cy="40"/>
                        </a:xfrm>
                        <a:custGeom>
                          <a:avLst/>
                          <a:gdLst>
                            <a:gd name="T0" fmla="*/ 6 w 21"/>
                            <a:gd name="T1" fmla="*/ 40 h 40"/>
                            <a:gd name="T2" fmla="*/ 21 w 21"/>
                            <a:gd name="T3" fmla="*/ 22 h 40"/>
                            <a:gd name="T4" fmla="*/ 18 w 21"/>
                            <a:gd name="T5" fmla="*/ 17 h 40"/>
                            <a:gd name="T6" fmla="*/ 10 w 21"/>
                            <a:gd name="T7" fmla="*/ 26 h 40"/>
                            <a:gd name="T8" fmla="*/ 20 w 21"/>
                            <a:gd name="T9" fmla="*/ 18 h 40"/>
                            <a:gd name="T10" fmla="*/ 18 w 21"/>
                            <a:gd name="T11" fmla="*/ 13 h 40"/>
                            <a:gd name="T12" fmla="*/ 9 w 21"/>
                            <a:gd name="T13" fmla="*/ 20 h 40"/>
                            <a:gd name="T14" fmla="*/ 18 w 21"/>
                            <a:gd name="T15" fmla="*/ 17 h 40"/>
                            <a:gd name="T16" fmla="*/ 20 w 21"/>
                            <a:gd name="T17" fmla="*/ 10 h 40"/>
                            <a:gd name="T18" fmla="*/ 10 w 21"/>
                            <a:gd name="T19" fmla="*/ 13 h 40"/>
                            <a:gd name="T20" fmla="*/ 21 w 21"/>
                            <a:gd name="T21" fmla="*/ 13 h 40"/>
                            <a:gd name="T22" fmla="*/ 17 w 21"/>
                            <a:gd name="T23" fmla="*/ 18 h 40"/>
                            <a:gd name="T24" fmla="*/ 21 w 21"/>
                            <a:gd name="T25" fmla="*/ 10 h 40"/>
                            <a:gd name="T26" fmla="*/ 9 w 21"/>
                            <a:gd name="T27" fmla="*/ 0 h 40"/>
                            <a:gd name="T28" fmla="*/ 4 w 21"/>
                            <a:gd name="T29" fmla="*/ 8 h 40"/>
                            <a:gd name="T30" fmla="*/ 2 w 21"/>
                            <a:gd name="T31" fmla="*/ 11 h 40"/>
                            <a:gd name="T32" fmla="*/ 2 w 21"/>
                            <a:gd name="T33" fmla="*/ 15 h 40"/>
                            <a:gd name="T34" fmla="*/ 0 w 21"/>
                            <a:gd name="T35" fmla="*/ 23 h 40"/>
                            <a:gd name="T36" fmla="*/ 0 w 21"/>
                            <a:gd name="T37" fmla="*/ 27 h 40"/>
                            <a:gd name="T38" fmla="*/ 1 w 21"/>
                            <a:gd name="T39" fmla="*/ 32 h 40"/>
                            <a:gd name="T40" fmla="*/ 3 w 21"/>
                            <a:gd name="T41" fmla="*/ 36 h 40"/>
                            <a:gd name="T42" fmla="*/ 6 w 21"/>
                            <a:gd name="T43" fmla="*/ 4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
                            <a:gd name="T67" fmla="*/ 0 h 40"/>
                            <a:gd name="T68" fmla="*/ 21 w 21"/>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 h="40">
                              <a:moveTo>
                                <a:pt x="6" y="40"/>
                              </a:moveTo>
                              <a:lnTo>
                                <a:pt x="21" y="22"/>
                              </a:lnTo>
                              <a:lnTo>
                                <a:pt x="18" y="17"/>
                              </a:lnTo>
                              <a:lnTo>
                                <a:pt x="10" y="26"/>
                              </a:lnTo>
                              <a:lnTo>
                                <a:pt x="20" y="18"/>
                              </a:lnTo>
                              <a:lnTo>
                                <a:pt x="18" y="13"/>
                              </a:lnTo>
                              <a:lnTo>
                                <a:pt x="9" y="20"/>
                              </a:lnTo>
                              <a:lnTo>
                                <a:pt x="18" y="17"/>
                              </a:lnTo>
                              <a:lnTo>
                                <a:pt x="20" y="10"/>
                              </a:lnTo>
                              <a:lnTo>
                                <a:pt x="10" y="13"/>
                              </a:lnTo>
                              <a:lnTo>
                                <a:pt x="21" y="13"/>
                              </a:lnTo>
                              <a:lnTo>
                                <a:pt x="17" y="18"/>
                              </a:lnTo>
                              <a:lnTo>
                                <a:pt x="21" y="10"/>
                              </a:lnTo>
                              <a:lnTo>
                                <a:pt x="9" y="0"/>
                              </a:lnTo>
                              <a:lnTo>
                                <a:pt x="4" y="8"/>
                              </a:lnTo>
                              <a:lnTo>
                                <a:pt x="2" y="11"/>
                              </a:lnTo>
                              <a:lnTo>
                                <a:pt x="2" y="15"/>
                              </a:lnTo>
                              <a:lnTo>
                                <a:pt x="0" y="23"/>
                              </a:lnTo>
                              <a:lnTo>
                                <a:pt x="0" y="27"/>
                              </a:lnTo>
                              <a:lnTo>
                                <a:pt x="1" y="32"/>
                              </a:lnTo>
                              <a:lnTo>
                                <a:pt x="3" y="36"/>
                              </a:lnTo>
                              <a:lnTo>
                                <a:pt x="6" y="40"/>
                              </a:lnTo>
                              <a:close/>
                            </a:path>
                          </a:pathLst>
                        </a:custGeom>
                        <a:solidFill>
                          <a:srgbClr val="FF3300"/>
                        </a:solidFill>
                        <a:ln w="9525">
                          <a:solidFill>
                            <a:srgbClr val="FFFF00"/>
                          </a:solidFill>
                          <a:prstDash val="solid"/>
                          <a:round/>
                          <a:headEnd/>
                          <a:tailEnd/>
                        </a:ln>
                      </p:spPr>
                      <p:txBody>
                        <a:bodyPr/>
                        <a:lstStyle/>
                        <a:p>
                          <a:endParaRPr lang="zh-CN" altLang="en-US"/>
                        </a:p>
                      </p:txBody>
                    </p:sp>
                    <p:sp>
                      <p:nvSpPr>
                        <p:cNvPr id="49179" name="Freeform 26"/>
                        <p:cNvSpPr>
                          <a:spLocks/>
                        </p:cNvSpPr>
                        <p:nvPr/>
                      </p:nvSpPr>
                      <p:spPr bwMode="auto">
                        <a:xfrm>
                          <a:off x="2986" y="2833"/>
                          <a:ext cx="46" cy="28"/>
                        </a:xfrm>
                        <a:custGeom>
                          <a:avLst/>
                          <a:gdLst>
                            <a:gd name="T0" fmla="*/ 15 w 46"/>
                            <a:gd name="T1" fmla="*/ 5 h 28"/>
                            <a:gd name="T2" fmla="*/ 0 w 46"/>
                            <a:gd name="T3" fmla="*/ 23 h 28"/>
                            <a:gd name="T4" fmla="*/ 7 w 46"/>
                            <a:gd name="T5" fmla="*/ 27 h 28"/>
                            <a:gd name="T6" fmla="*/ 10 w 46"/>
                            <a:gd name="T7" fmla="*/ 28 h 28"/>
                            <a:gd name="T8" fmla="*/ 19 w 46"/>
                            <a:gd name="T9" fmla="*/ 26 h 28"/>
                            <a:gd name="T10" fmla="*/ 23 w 46"/>
                            <a:gd name="T11" fmla="*/ 26 h 28"/>
                            <a:gd name="T12" fmla="*/ 31 w 46"/>
                            <a:gd name="T13" fmla="*/ 23 h 28"/>
                            <a:gd name="T14" fmla="*/ 35 w 46"/>
                            <a:gd name="T15" fmla="*/ 21 h 28"/>
                            <a:gd name="T16" fmla="*/ 38 w 46"/>
                            <a:gd name="T17" fmla="*/ 17 h 28"/>
                            <a:gd name="T18" fmla="*/ 46 w 46"/>
                            <a:gd name="T19" fmla="*/ 10 h 28"/>
                            <a:gd name="T20" fmla="*/ 34 w 46"/>
                            <a:gd name="T21" fmla="*/ 0 h 28"/>
                            <a:gd name="T22" fmla="*/ 25 w 46"/>
                            <a:gd name="T23" fmla="*/ 7 h 28"/>
                            <a:gd name="T24" fmla="*/ 30 w 46"/>
                            <a:gd name="T25" fmla="*/ 4 h 28"/>
                            <a:gd name="T26" fmla="*/ 25 w 46"/>
                            <a:gd name="T27" fmla="*/ 7 h 28"/>
                            <a:gd name="T28" fmla="*/ 32 w 46"/>
                            <a:gd name="T29" fmla="*/ 12 h 28"/>
                            <a:gd name="T30" fmla="*/ 32 w 46"/>
                            <a:gd name="T31" fmla="*/ 3 h 28"/>
                            <a:gd name="T32" fmla="*/ 25 w 46"/>
                            <a:gd name="T33" fmla="*/ 6 h 28"/>
                            <a:gd name="T34" fmla="*/ 23 w 46"/>
                            <a:gd name="T35" fmla="*/ 17 h 28"/>
                            <a:gd name="T36" fmla="*/ 28 w 46"/>
                            <a:gd name="T37" fmla="*/ 5 h 28"/>
                            <a:gd name="T38" fmla="*/ 19 w 46"/>
                            <a:gd name="T39" fmla="*/ 6 h 28"/>
                            <a:gd name="T40" fmla="*/ 14 w 46"/>
                            <a:gd name="T41" fmla="*/ 18 h 28"/>
                            <a:gd name="T42" fmla="*/ 22 w 46"/>
                            <a:gd name="T43" fmla="*/ 8 h 28"/>
                            <a:gd name="T44" fmla="*/ 15 w 46"/>
                            <a:gd name="T45" fmla="*/ 5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6"/>
                            <a:gd name="T70" fmla="*/ 0 h 28"/>
                            <a:gd name="T71" fmla="*/ 46 w 46"/>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6" h="28">
                              <a:moveTo>
                                <a:pt x="15" y="5"/>
                              </a:moveTo>
                              <a:lnTo>
                                <a:pt x="0" y="23"/>
                              </a:lnTo>
                              <a:lnTo>
                                <a:pt x="7" y="27"/>
                              </a:lnTo>
                              <a:lnTo>
                                <a:pt x="10" y="28"/>
                              </a:lnTo>
                              <a:lnTo>
                                <a:pt x="19" y="26"/>
                              </a:lnTo>
                              <a:lnTo>
                                <a:pt x="23" y="26"/>
                              </a:lnTo>
                              <a:lnTo>
                                <a:pt x="31" y="23"/>
                              </a:lnTo>
                              <a:lnTo>
                                <a:pt x="35" y="21"/>
                              </a:lnTo>
                              <a:lnTo>
                                <a:pt x="38" y="17"/>
                              </a:lnTo>
                              <a:lnTo>
                                <a:pt x="46" y="10"/>
                              </a:lnTo>
                              <a:lnTo>
                                <a:pt x="34" y="0"/>
                              </a:lnTo>
                              <a:lnTo>
                                <a:pt x="25" y="7"/>
                              </a:lnTo>
                              <a:lnTo>
                                <a:pt x="30" y="4"/>
                              </a:lnTo>
                              <a:lnTo>
                                <a:pt x="25" y="7"/>
                              </a:lnTo>
                              <a:lnTo>
                                <a:pt x="32" y="12"/>
                              </a:lnTo>
                              <a:lnTo>
                                <a:pt x="32" y="3"/>
                              </a:lnTo>
                              <a:lnTo>
                                <a:pt x="25" y="6"/>
                              </a:lnTo>
                              <a:lnTo>
                                <a:pt x="23" y="17"/>
                              </a:lnTo>
                              <a:lnTo>
                                <a:pt x="28" y="5"/>
                              </a:lnTo>
                              <a:lnTo>
                                <a:pt x="19" y="6"/>
                              </a:lnTo>
                              <a:lnTo>
                                <a:pt x="14" y="18"/>
                              </a:lnTo>
                              <a:lnTo>
                                <a:pt x="22" y="8"/>
                              </a:lnTo>
                              <a:lnTo>
                                <a:pt x="15" y="5"/>
                              </a:lnTo>
                              <a:close/>
                            </a:path>
                          </a:pathLst>
                        </a:custGeom>
                        <a:solidFill>
                          <a:srgbClr val="FF3300"/>
                        </a:solidFill>
                        <a:ln w="9525">
                          <a:solidFill>
                            <a:srgbClr val="FFFF00"/>
                          </a:solidFill>
                          <a:prstDash val="solid"/>
                          <a:round/>
                          <a:headEnd/>
                          <a:tailEnd/>
                        </a:ln>
                      </p:spPr>
                      <p:txBody>
                        <a:bodyPr/>
                        <a:lstStyle/>
                        <a:p>
                          <a:endParaRPr lang="zh-CN" altLang="en-US"/>
                        </a:p>
                      </p:txBody>
                    </p:sp>
                  </p:grpSp>
                </p:grpSp>
              </p:grpSp>
            </p:grpSp>
          </p:grpSp>
        </p:grpSp>
        <p:sp>
          <p:nvSpPr>
            <p:cNvPr id="49162" name="Oval 48"/>
            <p:cNvSpPr>
              <a:spLocks noChangeArrowheads="1"/>
            </p:cNvSpPr>
            <p:nvPr/>
          </p:nvSpPr>
          <p:spPr bwMode="auto">
            <a:xfrm>
              <a:off x="4156" y="800"/>
              <a:ext cx="244" cy="255"/>
            </a:xfrm>
            <a:prstGeom prst="ellipse">
              <a:avLst/>
            </a:prstGeom>
            <a:solidFill>
              <a:schemeClr val="accent1"/>
            </a:solidFill>
            <a:ln w="28575">
              <a:solidFill>
                <a:schemeClr val="bg1"/>
              </a:solidFill>
              <a:round/>
              <a:headEnd/>
              <a:tailEnd/>
            </a:ln>
          </p:spPr>
          <p:txBody>
            <a:bodyPr wrap="none" anchor="ctr"/>
            <a:lstStyle/>
            <a:p>
              <a:endParaRPr lang="zh-CN" altLang="en-US"/>
            </a:p>
          </p:txBody>
        </p:sp>
        <p:sp>
          <p:nvSpPr>
            <p:cNvPr id="49163" name="Oval 49"/>
            <p:cNvSpPr>
              <a:spLocks noChangeArrowheads="1"/>
            </p:cNvSpPr>
            <p:nvPr/>
          </p:nvSpPr>
          <p:spPr bwMode="auto">
            <a:xfrm>
              <a:off x="5135" y="510"/>
              <a:ext cx="309" cy="332"/>
            </a:xfrm>
            <a:prstGeom prst="ellipse">
              <a:avLst/>
            </a:prstGeom>
            <a:solidFill>
              <a:schemeClr val="accent1"/>
            </a:solidFill>
            <a:ln w="28575">
              <a:solidFill>
                <a:schemeClr val="bg1"/>
              </a:solidFill>
              <a:round/>
              <a:headEnd/>
              <a:tailEnd/>
            </a:ln>
          </p:spPr>
          <p:txBody>
            <a:bodyPr wrap="none" anchor="ctr"/>
            <a:lstStyle/>
            <a:p>
              <a:endParaRPr lang="zh-CN" altLang="en-US"/>
            </a:p>
          </p:txBody>
        </p:sp>
        <p:sp>
          <p:nvSpPr>
            <p:cNvPr id="49164" name="Text Box 51"/>
            <p:cNvSpPr txBox="1">
              <a:spLocks noChangeArrowheads="1"/>
            </p:cNvSpPr>
            <p:nvPr/>
          </p:nvSpPr>
          <p:spPr bwMode="auto">
            <a:xfrm>
              <a:off x="4658" y="632"/>
              <a:ext cx="366" cy="288"/>
            </a:xfrm>
            <a:prstGeom prst="rect">
              <a:avLst/>
            </a:prstGeom>
            <a:noFill/>
            <a:ln w="9525">
              <a:noFill/>
              <a:miter lim="800000"/>
              <a:headEnd/>
              <a:tailEnd/>
            </a:ln>
          </p:spPr>
          <p:txBody>
            <a:bodyPr>
              <a:spAutoFit/>
            </a:bodyPr>
            <a:lstStyle/>
            <a:p>
              <a:r>
                <a:rPr lang="en-US" altLang="zh-CN">
                  <a:solidFill>
                    <a:srgbClr val="00FF00"/>
                  </a:solidFill>
                  <a:sym typeface="Symbol" pitchFamily="18" charset="2"/>
                </a:rPr>
                <a:t></a:t>
              </a:r>
              <a:endParaRPr lang="en-US" altLang="zh-CN"/>
            </a:p>
          </p:txBody>
        </p:sp>
        <p:sp>
          <p:nvSpPr>
            <p:cNvPr id="49165" name="Text Box 52"/>
            <p:cNvSpPr txBox="1">
              <a:spLocks noChangeArrowheads="1"/>
            </p:cNvSpPr>
            <p:nvPr/>
          </p:nvSpPr>
          <p:spPr bwMode="auto">
            <a:xfrm>
              <a:off x="4677" y="840"/>
              <a:ext cx="378" cy="288"/>
            </a:xfrm>
            <a:prstGeom prst="rect">
              <a:avLst/>
            </a:prstGeom>
            <a:noFill/>
            <a:ln w="9525">
              <a:noFill/>
              <a:miter lim="800000"/>
              <a:headEnd/>
              <a:tailEnd/>
            </a:ln>
          </p:spPr>
          <p:txBody>
            <a:bodyPr>
              <a:spAutoFit/>
            </a:bodyPr>
            <a:lstStyle/>
            <a:p>
              <a:r>
                <a:rPr lang="en-US" altLang="zh-CN" b="1">
                  <a:solidFill>
                    <a:schemeClr val="bg1"/>
                  </a:solidFill>
                </a:rPr>
                <a:t>C</a:t>
              </a:r>
            </a:p>
          </p:txBody>
        </p:sp>
      </p:grpSp>
      <p:sp>
        <p:nvSpPr>
          <p:cNvPr id="49157" name="Text Box 55"/>
          <p:cNvSpPr txBox="1">
            <a:spLocks noChangeArrowheads="1"/>
          </p:cNvSpPr>
          <p:nvPr/>
        </p:nvSpPr>
        <p:spPr bwMode="auto">
          <a:xfrm>
            <a:off x="669925" y="223838"/>
            <a:ext cx="4708525" cy="946150"/>
          </a:xfrm>
          <a:prstGeom prst="rect">
            <a:avLst/>
          </a:prstGeom>
          <a:noFill/>
          <a:ln w="9525">
            <a:noFill/>
            <a:miter lim="800000"/>
            <a:headEnd/>
            <a:tailEnd/>
          </a:ln>
        </p:spPr>
        <p:txBody>
          <a:bodyPr>
            <a:spAutoFit/>
          </a:bodyPr>
          <a:lstStyle/>
          <a:p>
            <a:r>
              <a:rPr lang="zh-CN" altLang="en-US" sz="2800" b="1" i="0">
                <a:solidFill>
                  <a:srgbClr val="00FF00"/>
                </a:solidFill>
              </a:rPr>
              <a:t>非刚性双原子气体分子</a:t>
            </a:r>
          </a:p>
          <a:p>
            <a:pPr>
              <a:spcBef>
                <a:spcPct val="0"/>
              </a:spcBef>
            </a:pPr>
            <a:r>
              <a:rPr lang="zh-CN" altLang="en-US" sz="2800" b="1" i="0">
                <a:solidFill>
                  <a:schemeClr val="bg1"/>
                </a:solidFill>
              </a:rPr>
              <a:t>相似为弹簧哑铃似的结构</a:t>
            </a:r>
            <a:r>
              <a:rPr lang="en-US" altLang="zh-CN" sz="2800" b="1" i="0">
                <a:solidFill>
                  <a:schemeClr val="bg1"/>
                </a:solidFill>
              </a:rPr>
              <a:t>,</a:t>
            </a:r>
            <a:endParaRPr lang="en-US" altLang="zh-CN"/>
          </a:p>
        </p:txBody>
      </p:sp>
      <p:sp>
        <p:nvSpPr>
          <p:cNvPr id="694329" name="Text Box 57"/>
          <p:cNvSpPr txBox="1">
            <a:spLocks noChangeArrowheads="1"/>
          </p:cNvSpPr>
          <p:nvPr/>
        </p:nvSpPr>
        <p:spPr bwMode="auto">
          <a:xfrm>
            <a:off x="265113" y="3084513"/>
            <a:ext cx="8655050" cy="1800225"/>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rgbClr val="00FF00"/>
                </a:solidFill>
              </a:rPr>
              <a:t>多原子气体分子</a:t>
            </a:r>
            <a:r>
              <a:rPr lang="en-US" altLang="zh-CN" sz="2800" b="1" i="0">
                <a:solidFill>
                  <a:srgbClr val="00FF00"/>
                </a:solidFill>
              </a:rPr>
              <a:t>(</a:t>
            </a:r>
            <a:r>
              <a:rPr lang="zh-CN" altLang="en-US" sz="2800" b="1" i="0">
                <a:solidFill>
                  <a:srgbClr val="00FF00"/>
                </a:solidFill>
              </a:rPr>
              <a:t>原子</a:t>
            </a:r>
            <a:r>
              <a:rPr lang="zh-CN" altLang="zh-CN" sz="2800" b="1" i="0">
                <a:solidFill>
                  <a:srgbClr val="00FF00"/>
                </a:solidFill>
              </a:rPr>
              <a:t>数</a:t>
            </a:r>
            <a:r>
              <a:rPr lang="en-US" altLang="zh-CN" sz="2800" b="1" i="0">
                <a:solidFill>
                  <a:srgbClr val="00FF00"/>
                </a:solidFill>
              </a:rPr>
              <a:t>n</a:t>
            </a:r>
            <a:r>
              <a:rPr lang="en-US" altLang="zh-CN" sz="2800" b="1" i="0">
                <a:solidFill>
                  <a:srgbClr val="00FF00"/>
                </a:solidFill>
                <a:sym typeface="Symbol" pitchFamily="18" charset="2"/>
              </a:rPr>
              <a:t>3</a:t>
            </a:r>
            <a:r>
              <a:rPr lang="en-US" altLang="zh-CN" sz="2800" b="1" i="0">
                <a:solidFill>
                  <a:srgbClr val="00FF00"/>
                </a:solidFill>
              </a:rPr>
              <a:t>)</a:t>
            </a:r>
          </a:p>
          <a:p>
            <a:pPr>
              <a:spcBef>
                <a:spcPct val="0"/>
              </a:spcBef>
            </a:pPr>
            <a:r>
              <a:rPr lang="en-US" altLang="zh-CN" sz="2800" b="1" i="0">
                <a:solidFill>
                  <a:srgbClr val="00FF00"/>
                </a:solidFill>
              </a:rPr>
              <a:t>    </a:t>
            </a:r>
            <a:r>
              <a:rPr lang="zh-CN" altLang="en-US" sz="2800" b="1" i="0">
                <a:solidFill>
                  <a:schemeClr val="bg1"/>
                </a:solidFill>
              </a:rPr>
              <a:t>刚性</a:t>
            </a:r>
            <a:r>
              <a:rPr lang="en-US" altLang="zh-CN" sz="2800" b="1" i="0">
                <a:solidFill>
                  <a:schemeClr val="bg1"/>
                </a:solidFill>
              </a:rPr>
              <a:t>: 6</a:t>
            </a:r>
            <a:r>
              <a:rPr lang="zh-CN" altLang="en-US" sz="2800" b="1" i="0">
                <a:solidFill>
                  <a:schemeClr val="bg1"/>
                </a:solidFill>
              </a:rPr>
              <a:t>个自由度</a:t>
            </a:r>
            <a:r>
              <a:rPr lang="en-US" altLang="zh-CN" sz="2800" b="1" i="0">
                <a:solidFill>
                  <a:schemeClr val="bg1"/>
                </a:solidFill>
              </a:rPr>
              <a:t>(3</a:t>
            </a:r>
            <a:r>
              <a:rPr lang="zh-CN" altLang="en-US" sz="2800" b="1" i="0">
                <a:solidFill>
                  <a:schemeClr val="bg1"/>
                </a:solidFill>
              </a:rPr>
              <a:t>个平动自由度</a:t>
            </a:r>
            <a:r>
              <a:rPr lang="en-US" altLang="zh-CN" sz="2800" b="1" i="0">
                <a:solidFill>
                  <a:schemeClr val="bg1"/>
                </a:solidFill>
              </a:rPr>
              <a:t>, 3</a:t>
            </a:r>
            <a:r>
              <a:rPr lang="zh-CN" altLang="en-US" sz="2800" b="1" i="0">
                <a:solidFill>
                  <a:schemeClr val="bg1"/>
                </a:solidFill>
              </a:rPr>
              <a:t>个转动自由度</a:t>
            </a:r>
            <a:r>
              <a:rPr lang="en-US" altLang="zh-CN" sz="2800" b="1" i="0">
                <a:solidFill>
                  <a:schemeClr val="bg1"/>
                </a:solidFill>
              </a:rPr>
              <a:t>);</a:t>
            </a:r>
          </a:p>
          <a:p>
            <a:pPr>
              <a:spcBef>
                <a:spcPct val="0"/>
              </a:spcBef>
            </a:pPr>
            <a:r>
              <a:rPr lang="en-US" altLang="zh-CN" sz="2800" b="1" i="0">
                <a:solidFill>
                  <a:schemeClr val="bg1"/>
                </a:solidFill>
              </a:rPr>
              <a:t>    </a:t>
            </a:r>
            <a:r>
              <a:rPr lang="zh-CN" altLang="en-US" sz="2800" b="1" i="0">
                <a:solidFill>
                  <a:schemeClr val="bg1"/>
                </a:solidFill>
              </a:rPr>
              <a:t>非刚性：有</a:t>
            </a:r>
            <a:r>
              <a:rPr lang="en-US" altLang="zh-CN" sz="2800" b="1" i="0">
                <a:solidFill>
                  <a:schemeClr val="bg1"/>
                </a:solidFill>
              </a:rPr>
              <a:t>3n</a:t>
            </a:r>
            <a:r>
              <a:rPr lang="zh-CN" altLang="en-US" sz="2800" b="1" i="0">
                <a:solidFill>
                  <a:schemeClr val="bg1"/>
                </a:solidFill>
              </a:rPr>
              <a:t>个自由度</a:t>
            </a:r>
            <a:r>
              <a:rPr lang="en-US" altLang="zh-CN" sz="2800" b="1" i="0">
                <a:solidFill>
                  <a:schemeClr val="bg1"/>
                </a:solidFill>
              </a:rPr>
              <a:t>,</a:t>
            </a:r>
            <a:r>
              <a:rPr lang="zh-CN" altLang="en-US" sz="2800" b="1" i="0">
                <a:solidFill>
                  <a:schemeClr val="bg1"/>
                </a:solidFill>
              </a:rPr>
              <a:t>其中</a:t>
            </a:r>
            <a:r>
              <a:rPr lang="en-US" altLang="zh-CN" sz="2800" b="1" i="0">
                <a:solidFill>
                  <a:schemeClr val="bg1"/>
                </a:solidFill>
              </a:rPr>
              <a:t>3</a:t>
            </a:r>
            <a:r>
              <a:rPr lang="zh-CN" altLang="en-US" sz="2800" b="1" i="0">
                <a:solidFill>
                  <a:schemeClr val="bg1"/>
                </a:solidFill>
              </a:rPr>
              <a:t>个是平动的</a:t>
            </a:r>
            <a:r>
              <a:rPr lang="en-US" altLang="zh-CN" sz="2800" b="1" i="0">
                <a:solidFill>
                  <a:schemeClr val="bg1"/>
                </a:solidFill>
              </a:rPr>
              <a:t>,3</a:t>
            </a:r>
            <a:r>
              <a:rPr lang="zh-CN" altLang="en-US" sz="2800" b="1" i="0">
                <a:solidFill>
                  <a:schemeClr val="bg1"/>
                </a:solidFill>
              </a:rPr>
              <a:t>个是转动的</a:t>
            </a:r>
            <a:r>
              <a:rPr lang="en-US" altLang="zh-CN" sz="2800" b="1" i="0">
                <a:solidFill>
                  <a:schemeClr val="bg1"/>
                </a:solidFill>
              </a:rPr>
              <a:t>,</a:t>
            </a:r>
            <a:r>
              <a:rPr lang="zh-CN" altLang="en-US" sz="2800" b="1" i="0">
                <a:solidFill>
                  <a:schemeClr val="bg1"/>
                </a:solidFill>
              </a:rPr>
              <a:t>其余</a:t>
            </a:r>
            <a:r>
              <a:rPr lang="en-US" altLang="zh-CN" sz="2800" b="1" i="0">
                <a:solidFill>
                  <a:schemeClr val="bg1"/>
                </a:solidFill>
              </a:rPr>
              <a:t>3n-6</a:t>
            </a:r>
            <a:r>
              <a:rPr lang="zh-CN" altLang="en-US" sz="2800" b="1" i="0">
                <a:solidFill>
                  <a:schemeClr val="bg1"/>
                </a:solidFill>
              </a:rPr>
              <a:t>是振动的。</a:t>
            </a:r>
          </a:p>
        </p:txBody>
      </p:sp>
      <p:sp>
        <p:nvSpPr>
          <p:cNvPr id="694330" name="Text Box 58"/>
          <p:cNvSpPr txBox="1">
            <a:spLocks noChangeArrowheads="1"/>
          </p:cNvSpPr>
          <p:nvPr/>
        </p:nvSpPr>
        <p:spPr bwMode="auto">
          <a:xfrm>
            <a:off x="228600" y="4906963"/>
            <a:ext cx="8628063" cy="1373187"/>
          </a:xfrm>
          <a:prstGeom prst="rect">
            <a:avLst/>
          </a:prstGeom>
          <a:noFill/>
          <a:ln w="9525">
            <a:noFill/>
            <a:miter lim="800000"/>
            <a:headEnd/>
            <a:tailEnd/>
          </a:ln>
        </p:spPr>
        <p:txBody>
          <a:bodyPr>
            <a:spAutoFit/>
          </a:bodyPr>
          <a:lstStyle/>
          <a:p>
            <a:pPr algn="just">
              <a:spcBef>
                <a:spcPct val="0"/>
              </a:spcBef>
            </a:pPr>
            <a:r>
              <a:rPr lang="en-US" altLang="zh-CN" sz="2800" b="1" i="0">
                <a:solidFill>
                  <a:schemeClr val="bg1"/>
                </a:solidFill>
              </a:rPr>
              <a:t>    </a:t>
            </a:r>
            <a:r>
              <a:rPr lang="zh-CN" altLang="en-US" sz="2800" b="1" i="0">
                <a:solidFill>
                  <a:schemeClr val="bg1"/>
                </a:solidFill>
              </a:rPr>
              <a:t>在常温下</a:t>
            </a:r>
            <a:r>
              <a:rPr lang="en-US" altLang="zh-CN" sz="2800" b="1" i="0">
                <a:solidFill>
                  <a:schemeClr val="bg1"/>
                </a:solidFill>
              </a:rPr>
              <a:t>,</a:t>
            </a:r>
            <a:r>
              <a:rPr lang="zh-CN" altLang="en-US" sz="2800" b="1" i="0">
                <a:solidFill>
                  <a:schemeClr val="bg1"/>
                </a:solidFill>
              </a:rPr>
              <a:t>不少气体可视为刚性分子</a:t>
            </a:r>
            <a:r>
              <a:rPr lang="en-US" altLang="zh-CN" sz="2800" b="1" i="0">
                <a:solidFill>
                  <a:schemeClr val="bg1"/>
                </a:solidFill>
              </a:rPr>
              <a:t>,</a:t>
            </a:r>
            <a:r>
              <a:rPr lang="zh-CN" altLang="en-US" sz="2800" b="1" i="0">
                <a:solidFill>
                  <a:schemeClr val="bg1"/>
                </a:solidFill>
              </a:rPr>
              <a:t>所以只考虑平动自由度和转动自由度</a:t>
            </a:r>
            <a:r>
              <a:rPr lang="en-US" altLang="zh-CN" sz="2800" b="1" i="0">
                <a:solidFill>
                  <a:schemeClr val="bg1"/>
                </a:solidFill>
              </a:rPr>
              <a:t>,</a:t>
            </a:r>
            <a:r>
              <a:rPr lang="zh-CN" altLang="en-US" sz="2800" b="1" i="0">
                <a:solidFill>
                  <a:schemeClr val="bg1"/>
                </a:solidFill>
              </a:rPr>
              <a:t>但在高温时</a:t>
            </a:r>
            <a:r>
              <a:rPr lang="en-US" altLang="zh-CN" sz="2800" b="1" i="0">
                <a:solidFill>
                  <a:schemeClr val="bg1"/>
                </a:solidFill>
              </a:rPr>
              <a:t>,</a:t>
            </a:r>
            <a:r>
              <a:rPr lang="zh-CN" altLang="en-US" sz="2800" b="1" i="0">
                <a:solidFill>
                  <a:schemeClr val="bg1"/>
                </a:solidFill>
              </a:rPr>
              <a:t>则要视为非刚性分子</a:t>
            </a:r>
            <a:r>
              <a:rPr lang="en-US" altLang="zh-CN" sz="2800" b="1" i="0">
                <a:solidFill>
                  <a:schemeClr val="bg1"/>
                </a:solidFill>
              </a:rPr>
              <a:t>,</a:t>
            </a:r>
            <a:r>
              <a:rPr lang="zh-CN" altLang="en-US" sz="2800" b="1" i="0">
                <a:solidFill>
                  <a:schemeClr val="bg1"/>
                </a:solidFill>
              </a:rPr>
              <a:t>还要考虑振动自由度。</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4275">
                                            <p:txEl>
                                              <p:pRg st="0" end="0"/>
                                            </p:txEl>
                                          </p:spTgt>
                                        </p:tgtEl>
                                        <p:attrNameLst>
                                          <p:attrName>style.visibility</p:attrName>
                                        </p:attrNameLst>
                                      </p:cBhvr>
                                      <p:to>
                                        <p:strVal val="visible"/>
                                      </p:to>
                                    </p:set>
                                    <p:animEffect transition="in" filter="wipe(left)">
                                      <p:cBhvr>
                                        <p:cTn id="7" dur="500"/>
                                        <p:tgtEl>
                                          <p:spTgt spid="69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4275">
                                            <p:txEl>
                                              <p:pRg st="1" end="1"/>
                                            </p:txEl>
                                          </p:spTgt>
                                        </p:tgtEl>
                                        <p:attrNameLst>
                                          <p:attrName>style.visibility</p:attrName>
                                        </p:attrNameLst>
                                      </p:cBhvr>
                                      <p:to>
                                        <p:strVal val="visible"/>
                                      </p:to>
                                    </p:set>
                                    <p:animEffect transition="in" filter="wipe(left)">
                                      <p:cBhvr>
                                        <p:cTn id="12" dur="500"/>
                                        <p:tgtEl>
                                          <p:spTgt spid="69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4275">
                                            <p:txEl>
                                              <p:pRg st="2" end="2"/>
                                            </p:txEl>
                                          </p:spTgt>
                                        </p:tgtEl>
                                        <p:attrNameLst>
                                          <p:attrName>style.visibility</p:attrName>
                                        </p:attrNameLst>
                                      </p:cBhvr>
                                      <p:to>
                                        <p:strVal val="visible"/>
                                      </p:to>
                                    </p:set>
                                    <p:animEffect transition="in" filter="wipe(left)">
                                      <p:cBhvr>
                                        <p:cTn id="17" dur="500"/>
                                        <p:tgtEl>
                                          <p:spTgt spid="694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4275">
                                            <p:txEl>
                                              <p:pRg st="3" end="3"/>
                                            </p:txEl>
                                          </p:spTgt>
                                        </p:tgtEl>
                                        <p:attrNameLst>
                                          <p:attrName>style.visibility</p:attrName>
                                        </p:attrNameLst>
                                      </p:cBhvr>
                                      <p:to>
                                        <p:strVal val="visible"/>
                                      </p:to>
                                    </p:set>
                                    <p:animEffect transition="in" filter="wipe(left)">
                                      <p:cBhvr>
                                        <p:cTn id="22" dur="500"/>
                                        <p:tgtEl>
                                          <p:spTgt spid="694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4329">
                                            <p:txEl>
                                              <p:pRg st="0" end="0"/>
                                            </p:txEl>
                                          </p:spTgt>
                                        </p:tgtEl>
                                        <p:attrNameLst>
                                          <p:attrName>style.visibility</p:attrName>
                                        </p:attrNameLst>
                                      </p:cBhvr>
                                      <p:to>
                                        <p:strVal val="visible"/>
                                      </p:to>
                                    </p:set>
                                    <p:animEffect transition="in" filter="wipe(left)">
                                      <p:cBhvr>
                                        <p:cTn id="27" dur="500"/>
                                        <p:tgtEl>
                                          <p:spTgt spid="69432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4329">
                                            <p:txEl>
                                              <p:pRg st="1" end="1"/>
                                            </p:txEl>
                                          </p:spTgt>
                                        </p:tgtEl>
                                        <p:attrNameLst>
                                          <p:attrName>style.visibility</p:attrName>
                                        </p:attrNameLst>
                                      </p:cBhvr>
                                      <p:to>
                                        <p:strVal val="visible"/>
                                      </p:to>
                                    </p:set>
                                    <p:animEffect transition="in" filter="wipe(left)">
                                      <p:cBhvr>
                                        <p:cTn id="32" dur="500"/>
                                        <p:tgtEl>
                                          <p:spTgt spid="69432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4329">
                                            <p:txEl>
                                              <p:pRg st="2" end="2"/>
                                            </p:txEl>
                                          </p:spTgt>
                                        </p:tgtEl>
                                        <p:attrNameLst>
                                          <p:attrName>style.visibility</p:attrName>
                                        </p:attrNameLst>
                                      </p:cBhvr>
                                      <p:to>
                                        <p:strVal val="visible"/>
                                      </p:to>
                                    </p:set>
                                    <p:animEffect transition="in" filter="wipe(left)">
                                      <p:cBhvr>
                                        <p:cTn id="37" dur="500"/>
                                        <p:tgtEl>
                                          <p:spTgt spid="694329">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94330">
                                            <p:txEl>
                                              <p:pRg st="0" end="0"/>
                                            </p:txEl>
                                          </p:spTgt>
                                        </p:tgtEl>
                                        <p:attrNameLst>
                                          <p:attrName>style.visibility</p:attrName>
                                        </p:attrNameLst>
                                      </p:cBhvr>
                                      <p:to>
                                        <p:strVal val="visible"/>
                                      </p:to>
                                    </p:set>
                                    <p:animEffect transition="in" filter="wipe(left)">
                                      <p:cBhvr>
                                        <p:cTn id="42" dur="500"/>
                                        <p:tgtEl>
                                          <p:spTgt spid="6943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5" grpId="0" build="p" autoUpdateAnimBg="0"/>
      <p:bldP spid="694329" grpId="0" build="p" autoUpdateAnimBg="0"/>
      <p:bldP spid="694330"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a:noFill/>
        </p:spPr>
        <p:txBody>
          <a:bodyPr/>
          <a:lstStyle/>
          <a:p>
            <a:fld id="{742B114F-4289-4E19-92FC-7D80791DE77C}" type="slidenum">
              <a:rPr lang="en-US" altLang="zh-CN"/>
              <a:pPr/>
              <a:t>26</a:t>
            </a:fld>
            <a:endParaRPr lang="en-US" altLang="zh-CN"/>
          </a:p>
        </p:txBody>
      </p:sp>
      <p:sp>
        <p:nvSpPr>
          <p:cNvPr id="50179" name="Text Box 2"/>
          <p:cNvSpPr txBox="1">
            <a:spLocks noChangeArrowheads="1"/>
          </p:cNvSpPr>
          <p:nvPr/>
        </p:nvSpPr>
        <p:spPr bwMode="auto">
          <a:xfrm>
            <a:off x="1128713" y="344488"/>
            <a:ext cx="3475037" cy="547687"/>
          </a:xfrm>
          <a:prstGeom prst="rect">
            <a:avLst/>
          </a:prstGeom>
          <a:noFill/>
          <a:ln w="28575">
            <a:solidFill>
              <a:srgbClr val="00FF00"/>
            </a:solidFill>
            <a:miter lim="800000"/>
            <a:headEnd/>
            <a:tailEnd/>
          </a:ln>
        </p:spPr>
        <p:txBody>
          <a:bodyPr>
            <a:spAutoFit/>
          </a:bodyPr>
          <a:lstStyle/>
          <a:p>
            <a:r>
              <a:rPr lang="zh-CN" altLang="en-US" sz="2800" b="1" i="0">
                <a:solidFill>
                  <a:schemeClr val="bg1"/>
                </a:solidFill>
              </a:rPr>
              <a:t>气体分子自由度小结</a:t>
            </a:r>
            <a:endParaRPr lang="zh-CN" altLang="en-US" sz="2800" b="1" i="0">
              <a:solidFill>
                <a:srgbClr val="FF0000"/>
              </a:solidFill>
            </a:endParaRPr>
          </a:p>
        </p:txBody>
      </p:sp>
      <p:grpSp>
        <p:nvGrpSpPr>
          <p:cNvPr id="2" name="Group 46"/>
          <p:cNvGrpSpPr>
            <a:grpSpLocks/>
          </p:cNvGrpSpPr>
          <p:nvPr/>
        </p:nvGrpSpPr>
        <p:grpSpPr bwMode="auto">
          <a:xfrm>
            <a:off x="2011363" y="1498600"/>
            <a:ext cx="5045075" cy="2455863"/>
            <a:chOff x="1267" y="944"/>
            <a:chExt cx="3178" cy="1547"/>
          </a:xfrm>
        </p:grpSpPr>
        <p:sp>
          <p:nvSpPr>
            <p:cNvPr id="50191" name="AutoShape 9"/>
            <p:cNvSpPr>
              <a:spLocks/>
            </p:cNvSpPr>
            <p:nvPr/>
          </p:nvSpPr>
          <p:spPr bwMode="auto">
            <a:xfrm>
              <a:off x="1669" y="1055"/>
              <a:ext cx="251" cy="1342"/>
            </a:xfrm>
            <a:prstGeom prst="leftBrace">
              <a:avLst>
                <a:gd name="adj1" fmla="val 44555"/>
                <a:gd name="adj2" fmla="val 50000"/>
              </a:avLst>
            </a:prstGeom>
            <a:noFill/>
            <a:ln w="28575">
              <a:solidFill>
                <a:schemeClr val="bg1"/>
              </a:solidFill>
              <a:round/>
              <a:headEnd/>
              <a:tailEnd/>
            </a:ln>
          </p:spPr>
          <p:txBody>
            <a:bodyPr wrap="none" anchor="ctr"/>
            <a:lstStyle/>
            <a:p>
              <a:endParaRPr lang="zh-CN" altLang="en-US"/>
            </a:p>
          </p:txBody>
        </p:sp>
        <p:sp>
          <p:nvSpPr>
            <p:cNvPr id="50192" name="Text Box 5"/>
            <p:cNvSpPr txBox="1">
              <a:spLocks noChangeArrowheads="1"/>
            </p:cNvSpPr>
            <p:nvPr/>
          </p:nvSpPr>
          <p:spPr bwMode="auto">
            <a:xfrm>
              <a:off x="1267" y="1552"/>
              <a:ext cx="478" cy="365"/>
            </a:xfrm>
            <a:prstGeom prst="rect">
              <a:avLst/>
            </a:prstGeom>
            <a:noFill/>
            <a:ln w="9525">
              <a:noFill/>
              <a:miter lim="800000"/>
              <a:headEnd/>
              <a:tailEnd/>
            </a:ln>
          </p:spPr>
          <p:txBody>
            <a:bodyPr>
              <a:spAutoFit/>
            </a:bodyPr>
            <a:lstStyle/>
            <a:p>
              <a:r>
                <a:rPr lang="en-US" altLang="zh-CN" sz="3200" b="1">
                  <a:solidFill>
                    <a:schemeClr val="bg1"/>
                  </a:solidFill>
                </a:rPr>
                <a:t>i =</a:t>
              </a:r>
            </a:p>
          </p:txBody>
        </p:sp>
        <p:sp>
          <p:nvSpPr>
            <p:cNvPr id="50193" name="Text Box 6"/>
            <p:cNvSpPr txBox="1">
              <a:spLocks noChangeArrowheads="1"/>
            </p:cNvSpPr>
            <p:nvPr/>
          </p:nvSpPr>
          <p:spPr bwMode="auto">
            <a:xfrm>
              <a:off x="1879" y="944"/>
              <a:ext cx="1412" cy="327"/>
            </a:xfrm>
            <a:prstGeom prst="rect">
              <a:avLst/>
            </a:prstGeom>
            <a:noFill/>
            <a:ln w="9525">
              <a:noFill/>
              <a:miter lim="800000"/>
              <a:headEnd/>
              <a:tailEnd/>
            </a:ln>
          </p:spPr>
          <p:txBody>
            <a:bodyPr>
              <a:spAutoFit/>
            </a:bodyPr>
            <a:lstStyle/>
            <a:p>
              <a:r>
                <a:rPr lang="en-US" altLang="zh-CN" sz="2800" b="1" i="0">
                  <a:solidFill>
                    <a:schemeClr val="bg1"/>
                  </a:solidFill>
                </a:rPr>
                <a:t>3    (</a:t>
              </a:r>
              <a:r>
                <a:rPr lang="zh-CN" altLang="en-US" sz="2800" b="1" i="0">
                  <a:solidFill>
                    <a:schemeClr val="bg1"/>
                  </a:solidFill>
                </a:rPr>
                <a:t>单原子</a:t>
              </a:r>
              <a:r>
                <a:rPr lang="en-US" altLang="zh-CN" sz="2800" b="1" i="0">
                  <a:solidFill>
                    <a:schemeClr val="bg1"/>
                  </a:solidFill>
                </a:rPr>
                <a:t>)</a:t>
              </a:r>
            </a:p>
          </p:txBody>
        </p:sp>
        <p:sp>
          <p:nvSpPr>
            <p:cNvPr id="50194" name="Text Box 7"/>
            <p:cNvSpPr txBox="1">
              <a:spLocks noChangeArrowheads="1"/>
            </p:cNvSpPr>
            <p:nvPr/>
          </p:nvSpPr>
          <p:spPr bwMode="auto">
            <a:xfrm>
              <a:off x="1876" y="1249"/>
              <a:ext cx="1813" cy="327"/>
            </a:xfrm>
            <a:prstGeom prst="rect">
              <a:avLst/>
            </a:prstGeom>
            <a:noFill/>
            <a:ln w="9525">
              <a:noFill/>
              <a:miter lim="800000"/>
              <a:headEnd/>
              <a:tailEnd/>
            </a:ln>
          </p:spPr>
          <p:txBody>
            <a:bodyPr>
              <a:spAutoFit/>
            </a:bodyPr>
            <a:lstStyle/>
            <a:p>
              <a:r>
                <a:rPr lang="en-US" altLang="zh-CN" sz="2800" b="1" i="0">
                  <a:solidFill>
                    <a:schemeClr val="bg1"/>
                  </a:solidFill>
                </a:rPr>
                <a:t>5    (</a:t>
              </a:r>
              <a:r>
                <a:rPr lang="zh-CN" altLang="en-US" sz="2800" b="1" i="0">
                  <a:solidFill>
                    <a:schemeClr val="bg1"/>
                  </a:solidFill>
                </a:rPr>
                <a:t>刚性双原子</a:t>
              </a:r>
              <a:r>
                <a:rPr lang="en-US" altLang="zh-CN" sz="2800" b="1" i="0">
                  <a:solidFill>
                    <a:schemeClr val="bg1"/>
                  </a:solidFill>
                </a:rPr>
                <a:t>)</a:t>
              </a:r>
            </a:p>
          </p:txBody>
        </p:sp>
        <p:sp>
          <p:nvSpPr>
            <p:cNvPr id="50195" name="Text Box 8"/>
            <p:cNvSpPr txBox="1">
              <a:spLocks noChangeArrowheads="1"/>
            </p:cNvSpPr>
            <p:nvPr/>
          </p:nvSpPr>
          <p:spPr bwMode="auto">
            <a:xfrm>
              <a:off x="1873" y="1554"/>
              <a:ext cx="2056" cy="327"/>
            </a:xfrm>
            <a:prstGeom prst="rect">
              <a:avLst/>
            </a:prstGeom>
            <a:noFill/>
            <a:ln w="9525">
              <a:noFill/>
              <a:miter lim="800000"/>
              <a:headEnd/>
              <a:tailEnd/>
            </a:ln>
          </p:spPr>
          <p:txBody>
            <a:bodyPr>
              <a:spAutoFit/>
            </a:bodyPr>
            <a:lstStyle/>
            <a:p>
              <a:r>
                <a:rPr lang="en-US" altLang="zh-CN" sz="2800" b="1" i="0">
                  <a:solidFill>
                    <a:schemeClr val="bg1"/>
                  </a:solidFill>
                </a:rPr>
                <a:t>6    (</a:t>
              </a:r>
              <a:r>
                <a:rPr lang="zh-CN" altLang="en-US" sz="2800" b="1" i="0">
                  <a:solidFill>
                    <a:schemeClr val="bg1"/>
                  </a:solidFill>
                </a:rPr>
                <a:t>非刚性双原子</a:t>
              </a:r>
              <a:r>
                <a:rPr lang="en-US" altLang="zh-CN" sz="2800" b="1" i="0">
                  <a:solidFill>
                    <a:schemeClr val="bg1"/>
                  </a:solidFill>
                </a:rPr>
                <a:t>)</a:t>
              </a:r>
            </a:p>
          </p:txBody>
        </p:sp>
        <p:sp>
          <p:nvSpPr>
            <p:cNvPr id="50196" name="Text Box 29"/>
            <p:cNvSpPr txBox="1">
              <a:spLocks noChangeArrowheads="1"/>
            </p:cNvSpPr>
            <p:nvPr/>
          </p:nvSpPr>
          <p:spPr bwMode="auto">
            <a:xfrm>
              <a:off x="1870" y="1848"/>
              <a:ext cx="2290" cy="327"/>
            </a:xfrm>
            <a:prstGeom prst="rect">
              <a:avLst/>
            </a:prstGeom>
            <a:noFill/>
            <a:ln w="9525">
              <a:noFill/>
              <a:miter lim="800000"/>
              <a:headEnd/>
              <a:tailEnd/>
            </a:ln>
          </p:spPr>
          <p:txBody>
            <a:bodyPr>
              <a:spAutoFit/>
            </a:bodyPr>
            <a:lstStyle/>
            <a:p>
              <a:r>
                <a:rPr lang="en-US" altLang="zh-CN" sz="2800" b="1" i="0">
                  <a:solidFill>
                    <a:schemeClr val="bg1"/>
                  </a:solidFill>
                </a:rPr>
                <a:t>6    (</a:t>
              </a:r>
              <a:r>
                <a:rPr lang="zh-CN" altLang="en-US" sz="2800" b="1" i="0">
                  <a:solidFill>
                    <a:schemeClr val="bg1"/>
                  </a:solidFill>
                </a:rPr>
                <a:t>刚性多原子</a:t>
              </a:r>
              <a:r>
                <a:rPr lang="en-US" altLang="zh-CN" sz="2800" b="1" i="0">
                  <a:solidFill>
                    <a:schemeClr val="bg1"/>
                  </a:solidFill>
                </a:rPr>
                <a:t>(n</a:t>
              </a:r>
              <a:r>
                <a:rPr lang="en-US" altLang="zh-CN" sz="2800" b="1" i="0">
                  <a:solidFill>
                    <a:schemeClr val="bg1"/>
                  </a:solidFill>
                  <a:sym typeface="Symbol" pitchFamily="18" charset="2"/>
                </a:rPr>
                <a:t>3)</a:t>
              </a:r>
              <a:r>
                <a:rPr lang="en-US" altLang="zh-CN" sz="2800" b="1" i="0">
                  <a:solidFill>
                    <a:schemeClr val="bg1"/>
                  </a:solidFill>
                </a:rPr>
                <a:t>)</a:t>
              </a:r>
            </a:p>
          </p:txBody>
        </p:sp>
        <p:sp>
          <p:nvSpPr>
            <p:cNvPr id="50197" name="Text Box 31"/>
            <p:cNvSpPr txBox="1">
              <a:spLocks noChangeArrowheads="1"/>
            </p:cNvSpPr>
            <p:nvPr/>
          </p:nvSpPr>
          <p:spPr bwMode="auto">
            <a:xfrm>
              <a:off x="1889" y="2164"/>
              <a:ext cx="2556" cy="327"/>
            </a:xfrm>
            <a:prstGeom prst="rect">
              <a:avLst/>
            </a:prstGeom>
            <a:noFill/>
            <a:ln w="9525">
              <a:noFill/>
              <a:miter lim="800000"/>
              <a:headEnd/>
              <a:tailEnd/>
            </a:ln>
          </p:spPr>
          <p:txBody>
            <a:bodyPr>
              <a:spAutoFit/>
            </a:bodyPr>
            <a:lstStyle/>
            <a:p>
              <a:r>
                <a:rPr lang="en-US" altLang="zh-CN" sz="2800" b="1" i="0">
                  <a:solidFill>
                    <a:schemeClr val="bg1"/>
                  </a:solidFill>
                </a:rPr>
                <a:t>3n  (</a:t>
              </a:r>
              <a:r>
                <a:rPr lang="zh-CN" altLang="zh-CN" sz="2800" b="1" i="0">
                  <a:solidFill>
                    <a:schemeClr val="bg1"/>
                  </a:solidFill>
                </a:rPr>
                <a:t>非</a:t>
              </a:r>
              <a:r>
                <a:rPr lang="zh-CN" altLang="en-US" sz="2800" b="1" i="0">
                  <a:solidFill>
                    <a:schemeClr val="bg1"/>
                  </a:solidFill>
                </a:rPr>
                <a:t>刚性多原子</a:t>
              </a:r>
              <a:r>
                <a:rPr lang="en-US" altLang="zh-CN" sz="2800" b="1" i="0">
                  <a:solidFill>
                    <a:schemeClr val="bg1"/>
                  </a:solidFill>
                </a:rPr>
                <a:t>(n</a:t>
              </a:r>
              <a:r>
                <a:rPr lang="en-US" altLang="zh-CN" sz="2800" b="1" i="0">
                  <a:solidFill>
                    <a:schemeClr val="bg1"/>
                  </a:solidFill>
                  <a:sym typeface="Symbol" pitchFamily="18" charset="2"/>
                </a:rPr>
                <a:t>3)</a:t>
              </a:r>
              <a:r>
                <a:rPr lang="en-US" altLang="zh-CN" sz="2800" b="1" i="0">
                  <a:solidFill>
                    <a:schemeClr val="bg1"/>
                  </a:solidFill>
                </a:rPr>
                <a:t>)</a:t>
              </a:r>
            </a:p>
          </p:txBody>
        </p:sp>
      </p:grpSp>
      <p:sp>
        <p:nvSpPr>
          <p:cNvPr id="695330" name="Text Box 34"/>
          <p:cNvSpPr txBox="1">
            <a:spLocks noChangeArrowheads="1"/>
          </p:cNvSpPr>
          <p:nvPr/>
        </p:nvSpPr>
        <p:spPr bwMode="auto">
          <a:xfrm>
            <a:off x="1074738" y="3986213"/>
            <a:ext cx="6508750" cy="519112"/>
          </a:xfrm>
          <a:prstGeom prst="rect">
            <a:avLst/>
          </a:prstGeom>
          <a:noFill/>
          <a:ln w="9525">
            <a:noFill/>
            <a:miter lim="800000"/>
            <a:headEnd/>
            <a:tailEnd/>
          </a:ln>
        </p:spPr>
        <p:txBody>
          <a:bodyPr>
            <a:spAutoFit/>
          </a:bodyPr>
          <a:lstStyle/>
          <a:p>
            <a:r>
              <a:rPr lang="zh-CN" altLang="en-US" sz="2800" b="1" i="0">
                <a:solidFill>
                  <a:schemeClr val="bg1"/>
                </a:solidFill>
              </a:rPr>
              <a:t>特别是对刚性气体分子，自由度为</a:t>
            </a:r>
            <a:endParaRPr lang="zh-CN" altLang="en-US"/>
          </a:p>
        </p:txBody>
      </p:sp>
      <p:grpSp>
        <p:nvGrpSpPr>
          <p:cNvPr id="3" name="Group 48"/>
          <p:cNvGrpSpPr>
            <a:grpSpLocks/>
          </p:cNvGrpSpPr>
          <p:nvPr/>
        </p:nvGrpSpPr>
        <p:grpSpPr bwMode="auto">
          <a:xfrm>
            <a:off x="2030413" y="4549775"/>
            <a:ext cx="4776787" cy="1585913"/>
            <a:chOff x="1202" y="2866"/>
            <a:chExt cx="3009" cy="999"/>
          </a:xfrm>
        </p:grpSpPr>
        <p:sp>
          <p:nvSpPr>
            <p:cNvPr id="50184" name="Rectangle 11"/>
            <p:cNvSpPr>
              <a:spLocks noChangeArrowheads="1"/>
            </p:cNvSpPr>
            <p:nvPr/>
          </p:nvSpPr>
          <p:spPr bwMode="auto">
            <a:xfrm>
              <a:off x="1202" y="2866"/>
              <a:ext cx="2944" cy="999"/>
            </a:xfrm>
            <a:prstGeom prst="rect">
              <a:avLst/>
            </a:prstGeom>
            <a:noFill/>
            <a:ln w="38100">
              <a:solidFill>
                <a:srgbClr val="FF0000"/>
              </a:solidFill>
              <a:miter lim="800000"/>
              <a:headEnd/>
              <a:tailEnd/>
            </a:ln>
          </p:spPr>
          <p:txBody>
            <a:bodyPr wrap="none" anchor="ctr"/>
            <a:lstStyle/>
            <a:p>
              <a:endParaRPr lang="zh-CN" altLang="en-US"/>
            </a:p>
          </p:txBody>
        </p:sp>
        <p:grpSp>
          <p:nvGrpSpPr>
            <p:cNvPr id="50185" name="Group 47"/>
            <p:cNvGrpSpPr>
              <a:grpSpLocks/>
            </p:cNvGrpSpPr>
            <p:nvPr/>
          </p:nvGrpSpPr>
          <p:grpSpPr bwMode="auto">
            <a:xfrm>
              <a:off x="1231" y="2866"/>
              <a:ext cx="2980" cy="978"/>
              <a:chOff x="1231" y="2866"/>
              <a:chExt cx="2980" cy="978"/>
            </a:xfrm>
          </p:grpSpPr>
          <p:sp>
            <p:nvSpPr>
              <p:cNvPr id="50186" name="AutoShape 36"/>
              <p:cNvSpPr>
                <a:spLocks/>
              </p:cNvSpPr>
              <p:nvPr/>
            </p:nvSpPr>
            <p:spPr bwMode="auto">
              <a:xfrm>
                <a:off x="1622" y="2977"/>
                <a:ext cx="251" cy="766"/>
              </a:xfrm>
              <a:prstGeom prst="leftBrace">
                <a:avLst>
                  <a:gd name="adj1" fmla="val 25432"/>
                  <a:gd name="adj2" fmla="val 50000"/>
                </a:avLst>
              </a:prstGeom>
              <a:noFill/>
              <a:ln w="28575">
                <a:solidFill>
                  <a:schemeClr val="bg1"/>
                </a:solidFill>
                <a:round/>
                <a:headEnd/>
                <a:tailEnd/>
              </a:ln>
            </p:spPr>
            <p:txBody>
              <a:bodyPr wrap="none" anchor="ctr"/>
              <a:lstStyle/>
              <a:p>
                <a:endParaRPr lang="zh-CN" altLang="en-US"/>
              </a:p>
            </p:txBody>
          </p:sp>
          <p:sp>
            <p:nvSpPr>
              <p:cNvPr id="50187" name="Text Box 38"/>
              <p:cNvSpPr txBox="1">
                <a:spLocks noChangeArrowheads="1"/>
              </p:cNvSpPr>
              <p:nvPr/>
            </p:nvSpPr>
            <p:spPr bwMode="auto">
              <a:xfrm>
                <a:off x="1231" y="3177"/>
                <a:ext cx="478" cy="365"/>
              </a:xfrm>
              <a:prstGeom prst="rect">
                <a:avLst/>
              </a:prstGeom>
              <a:noFill/>
              <a:ln w="9525">
                <a:noFill/>
                <a:miter lim="800000"/>
                <a:headEnd/>
                <a:tailEnd/>
              </a:ln>
            </p:spPr>
            <p:txBody>
              <a:bodyPr>
                <a:spAutoFit/>
              </a:bodyPr>
              <a:lstStyle/>
              <a:p>
                <a:r>
                  <a:rPr lang="en-US" altLang="zh-CN" sz="3200" b="1">
                    <a:solidFill>
                      <a:schemeClr val="bg1"/>
                    </a:solidFill>
                  </a:rPr>
                  <a:t>i =</a:t>
                </a:r>
              </a:p>
            </p:txBody>
          </p:sp>
          <p:sp>
            <p:nvSpPr>
              <p:cNvPr id="50188" name="Text Box 39"/>
              <p:cNvSpPr txBox="1">
                <a:spLocks noChangeArrowheads="1"/>
              </p:cNvSpPr>
              <p:nvPr/>
            </p:nvSpPr>
            <p:spPr bwMode="auto">
              <a:xfrm>
                <a:off x="1832" y="2866"/>
                <a:ext cx="1345" cy="327"/>
              </a:xfrm>
              <a:prstGeom prst="rect">
                <a:avLst/>
              </a:prstGeom>
              <a:noFill/>
              <a:ln w="9525">
                <a:noFill/>
                <a:miter lim="800000"/>
                <a:headEnd/>
                <a:tailEnd/>
              </a:ln>
            </p:spPr>
            <p:txBody>
              <a:bodyPr>
                <a:spAutoFit/>
              </a:bodyPr>
              <a:lstStyle/>
              <a:p>
                <a:r>
                  <a:rPr lang="en-US" altLang="zh-CN" sz="2800" b="1" i="0">
                    <a:solidFill>
                      <a:schemeClr val="bg1"/>
                    </a:solidFill>
                  </a:rPr>
                  <a:t>3    (</a:t>
                </a:r>
                <a:r>
                  <a:rPr lang="zh-CN" altLang="en-US" sz="2800" b="1" i="0">
                    <a:solidFill>
                      <a:schemeClr val="bg1"/>
                    </a:solidFill>
                  </a:rPr>
                  <a:t>单原子</a:t>
                </a:r>
                <a:r>
                  <a:rPr lang="en-US" altLang="zh-CN" sz="2800" b="1" i="0">
                    <a:solidFill>
                      <a:schemeClr val="bg1"/>
                    </a:solidFill>
                  </a:rPr>
                  <a:t>)</a:t>
                </a:r>
              </a:p>
            </p:txBody>
          </p:sp>
          <p:sp>
            <p:nvSpPr>
              <p:cNvPr id="50189" name="Text Box 40"/>
              <p:cNvSpPr txBox="1">
                <a:spLocks noChangeArrowheads="1"/>
              </p:cNvSpPr>
              <p:nvPr/>
            </p:nvSpPr>
            <p:spPr bwMode="auto">
              <a:xfrm>
                <a:off x="1829" y="3171"/>
                <a:ext cx="1780" cy="327"/>
              </a:xfrm>
              <a:prstGeom prst="rect">
                <a:avLst/>
              </a:prstGeom>
              <a:noFill/>
              <a:ln w="9525">
                <a:noFill/>
                <a:miter lim="800000"/>
                <a:headEnd/>
                <a:tailEnd/>
              </a:ln>
            </p:spPr>
            <p:txBody>
              <a:bodyPr>
                <a:spAutoFit/>
              </a:bodyPr>
              <a:lstStyle/>
              <a:p>
                <a:r>
                  <a:rPr lang="en-US" altLang="zh-CN" sz="2800" b="1" i="0">
                    <a:solidFill>
                      <a:schemeClr val="bg1"/>
                    </a:solidFill>
                  </a:rPr>
                  <a:t>5    (</a:t>
                </a:r>
                <a:r>
                  <a:rPr lang="zh-CN" altLang="en-US" sz="2800" b="1" i="0">
                    <a:solidFill>
                      <a:schemeClr val="bg1"/>
                    </a:solidFill>
                  </a:rPr>
                  <a:t>刚性双原子</a:t>
                </a:r>
                <a:r>
                  <a:rPr lang="en-US" altLang="zh-CN" sz="2800" b="1" i="0">
                    <a:solidFill>
                      <a:schemeClr val="bg1"/>
                    </a:solidFill>
                  </a:rPr>
                  <a:t>)</a:t>
                </a:r>
              </a:p>
            </p:txBody>
          </p:sp>
          <p:sp>
            <p:nvSpPr>
              <p:cNvPr id="50190" name="Text Box 42"/>
              <p:cNvSpPr txBox="1">
                <a:spLocks noChangeArrowheads="1"/>
              </p:cNvSpPr>
              <p:nvPr/>
            </p:nvSpPr>
            <p:spPr bwMode="auto">
              <a:xfrm>
                <a:off x="1834" y="3517"/>
                <a:ext cx="2377" cy="327"/>
              </a:xfrm>
              <a:prstGeom prst="rect">
                <a:avLst/>
              </a:prstGeom>
              <a:noFill/>
              <a:ln w="9525">
                <a:noFill/>
                <a:miter lim="800000"/>
                <a:headEnd/>
                <a:tailEnd/>
              </a:ln>
            </p:spPr>
            <p:txBody>
              <a:bodyPr>
                <a:spAutoFit/>
              </a:bodyPr>
              <a:lstStyle/>
              <a:p>
                <a:r>
                  <a:rPr lang="en-US" altLang="zh-CN" sz="2800" b="1" i="0">
                    <a:solidFill>
                      <a:schemeClr val="bg1"/>
                    </a:solidFill>
                  </a:rPr>
                  <a:t>6    (</a:t>
                </a:r>
                <a:r>
                  <a:rPr lang="zh-CN" altLang="en-US" sz="2800" b="1" i="0">
                    <a:solidFill>
                      <a:schemeClr val="bg1"/>
                    </a:solidFill>
                  </a:rPr>
                  <a:t>刚性多原子</a:t>
                </a:r>
                <a:r>
                  <a:rPr lang="en-US" altLang="zh-CN" sz="2800" b="1" i="0">
                    <a:solidFill>
                      <a:schemeClr val="bg1"/>
                    </a:solidFill>
                  </a:rPr>
                  <a:t>(n</a:t>
                </a:r>
                <a:r>
                  <a:rPr lang="en-US" altLang="zh-CN" sz="2800" b="1" i="0">
                    <a:solidFill>
                      <a:schemeClr val="bg1"/>
                    </a:solidFill>
                    <a:sym typeface="Symbol" pitchFamily="18" charset="2"/>
                  </a:rPr>
                  <a:t>3)</a:t>
                </a:r>
                <a:r>
                  <a:rPr lang="en-US" altLang="zh-CN" sz="2800" b="1" i="0">
                    <a:solidFill>
                      <a:schemeClr val="bg1"/>
                    </a:solidFill>
                  </a:rPr>
                  <a:t>)</a:t>
                </a:r>
              </a:p>
            </p:txBody>
          </p:sp>
        </p:grpSp>
      </p:grpSp>
      <p:sp>
        <p:nvSpPr>
          <p:cNvPr id="695345" name="Text Box 49"/>
          <p:cNvSpPr txBox="1">
            <a:spLocks noChangeArrowheads="1"/>
          </p:cNvSpPr>
          <p:nvPr/>
        </p:nvSpPr>
        <p:spPr bwMode="auto">
          <a:xfrm>
            <a:off x="1092200" y="989013"/>
            <a:ext cx="3686175" cy="519112"/>
          </a:xfrm>
          <a:prstGeom prst="rect">
            <a:avLst/>
          </a:prstGeom>
          <a:noFill/>
          <a:ln w="9525">
            <a:noFill/>
            <a:miter lim="800000"/>
            <a:headEnd/>
            <a:tailEnd/>
          </a:ln>
        </p:spPr>
        <p:txBody>
          <a:bodyPr>
            <a:spAutoFit/>
          </a:bodyPr>
          <a:lstStyle/>
          <a:p>
            <a:r>
              <a:rPr lang="zh-CN" altLang="en-US" sz="2800" b="1" i="0">
                <a:solidFill>
                  <a:schemeClr val="bg1"/>
                </a:solidFill>
              </a:rPr>
              <a:t>气体分子的</a:t>
            </a:r>
            <a:r>
              <a:rPr lang="zh-CN" altLang="en-US" sz="2800" b="1" i="0">
                <a:solidFill>
                  <a:srgbClr val="00FF00"/>
                </a:solidFill>
              </a:rPr>
              <a:t>自由度：</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5345"/>
                                        </p:tgtEl>
                                        <p:attrNameLst>
                                          <p:attrName>style.visibility</p:attrName>
                                        </p:attrNameLst>
                                      </p:cBhvr>
                                      <p:to>
                                        <p:strVal val="visible"/>
                                      </p:to>
                                    </p:set>
                                    <p:animEffect transition="in" filter="wipe(left)">
                                      <p:cBhvr>
                                        <p:cTn id="7" dur="500"/>
                                        <p:tgtEl>
                                          <p:spTgt spid="6953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5330"/>
                                        </p:tgtEl>
                                        <p:attrNameLst>
                                          <p:attrName>style.visibility</p:attrName>
                                        </p:attrNameLst>
                                      </p:cBhvr>
                                      <p:to>
                                        <p:strVal val="visible"/>
                                      </p:to>
                                    </p:set>
                                    <p:animEffect transition="in" filter="wipe(left)">
                                      <p:cBhvr>
                                        <p:cTn id="17" dur="500"/>
                                        <p:tgtEl>
                                          <p:spTgt spid="6953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30" grpId="0" autoUpdateAnimBg="0"/>
      <p:bldP spid="69534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灯片编号占位符 3"/>
          <p:cNvSpPr>
            <a:spLocks noGrp="1"/>
          </p:cNvSpPr>
          <p:nvPr>
            <p:ph type="sldNum" sz="quarter" idx="12"/>
          </p:nvPr>
        </p:nvSpPr>
        <p:spPr>
          <a:noFill/>
        </p:spPr>
        <p:txBody>
          <a:bodyPr/>
          <a:lstStyle/>
          <a:p>
            <a:fld id="{4F113F53-5EA1-4638-9AD2-CCCEBC367801}" type="slidenum">
              <a:rPr lang="en-US" altLang="zh-CN"/>
              <a:pPr/>
              <a:t>27</a:t>
            </a:fld>
            <a:endParaRPr lang="en-US" altLang="zh-CN"/>
          </a:p>
        </p:txBody>
      </p:sp>
      <p:sp>
        <p:nvSpPr>
          <p:cNvPr id="696322" name="Text Box 2"/>
          <p:cNvSpPr txBox="1">
            <a:spLocks noChangeArrowheads="1"/>
          </p:cNvSpPr>
          <p:nvPr/>
        </p:nvSpPr>
        <p:spPr bwMode="auto">
          <a:xfrm>
            <a:off x="933450" y="865188"/>
            <a:ext cx="7250113" cy="519112"/>
          </a:xfrm>
          <a:prstGeom prst="rect">
            <a:avLst/>
          </a:prstGeom>
          <a:noFill/>
          <a:ln w="9525">
            <a:noFill/>
            <a:miter lim="800000"/>
            <a:headEnd/>
            <a:tailEnd/>
          </a:ln>
        </p:spPr>
        <p:txBody>
          <a:bodyPr>
            <a:spAutoFit/>
          </a:bodyPr>
          <a:lstStyle/>
          <a:p>
            <a:r>
              <a:rPr lang="zh-CN" altLang="en-US" sz="2800" b="1" i="0">
                <a:solidFill>
                  <a:schemeClr val="bg1"/>
                </a:solidFill>
              </a:rPr>
              <a:t>在上节中我们已得到分子的平均平动动能</a:t>
            </a:r>
            <a:endParaRPr lang="zh-CN" altLang="en-US" i="0"/>
          </a:p>
        </p:txBody>
      </p:sp>
      <p:sp>
        <p:nvSpPr>
          <p:cNvPr id="10249" name="Text Box 3"/>
          <p:cNvSpPr txBox="1">
            <a:spLocks noChangeArrowheads="1"/>
          </p:cNvSpPr>
          <p:nvPr/>
        </p:nvSpPr>
        <p:spPr bwMode="auto">
          <a:xfrm>
            <a:off x="949325" y="284163"/>
            <a:ext cx="4806950" cy="519112"/>
          </a:xfrm>
          <a:prstGeom prst="rect">
            <a:avLst/>
          </a:prstGeom>
          <a:noFill/>
          <a:ln w="9525">
            <a:noFill/>
            <a:miter lim="800000"/>
            <a:headEnd/>
            <a:tailEnd/>
          </a:ln>
        </p:spPr>
        <p:txBody>
          <a:bodyPr>
            <a:spAutoFit/>
          </a:bodyPr>
          <a:lstStyle/>
          <a:p>
            <a:r>
              <a:rPr lang="zh-CN" altLang="en-US" sz="2800" b="1">
                <a:solidFill>
                  <a:srgbClr val="FFFF00"/>
                </a:solidFill>
              </a:rPr>
              <a:t>二</a:t>
            </a:r>
            <a:r>
              <a:rPr lang="en-US" altLang="zh-CN" sz="2800" b="1">
                <a:solidFill>
                  <a:srgbClr val="FFFF00"/>
                </a:solidFill>
              </a:rPr>
              <a:t>.</a:t>
            </a:r>
            <a:r>
              <a:rPr lang="zh-CN" altLang="en-US" sz="2800" b="1">
                <a:solidFill>
                  <a:srgbClr val="FFFF00"/>
                </a:solidFill>
              </a:rPr>
              <a:t>能量按自由度均分定理</a:t>
            </a:r>
          </a:p>
        </p:txBody>
      </p:sp>
      <p:grpSp>
        <p:nvGrpSpPr>
          <p:cNvPr id="2" name="Group 26"/>
          <p:cNvGrpSpPr>
            <a:grpSpLocks/>
          </p:cNvGrpSpPr>
          <p:nvPr/>
        </p:nvGrpSpPr>
        <p:grpSpPr bwMode="auto">
          <a:xfrm>
            <a:off x="2316163" y="1430338"/>
            <a:ext cx="3008312" cy="979487"/>
            <a:chOff x="1459" y="697"/>
            <a:chExt cx="1895" cy="617"/>
          </a:xfrm>
        </p:grpSpPr>
        <p:graphicFrame>
          <p:nvGraphicFramePr>
            <p:cNvPr id="10245" name="Object 6"/>
            <p:cNvGraphicFramePr>
              <a:graphicFrameLocks noChangeAspect="1"/>
            </p:cNvGraphicFramePr>
            <p:nvPr/>
          </p:nvGraphicFramePr>
          <p:xfrm>
            <a:off x="1459" y="722"/>
            <a:ext cx="1142" cy="570"/>
          </p:xfrm>
          <a:graphic>
            <a:graphicData uri="http://schemas.openxmlformats.org/presentationml/2006/ole">
              <mc:AlternateContent xmlns:mc="http://schemas.openxmlformats.org/markup-compatibility/2006">
                <mc:Choice xmlns:v="urn:schemas-microsoft-com:vml" Requires="v">
                  <p:oleObj spid="_x0000_s10272" name="公式" r:id="rId3" imgW="723600" imgH="368280" progId="Equation.3">
                    <p:embed/>
                  </p:oleObj>
                </mc:Choice>
                <mc:Fallback>
                  <p:oleObj name="公式" r:id="rId3" imgW="723600" imgH="3682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 y="722"/>
                          <a:ext cx="1142"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66"/>
                              </a:solidFill>
                              <a:miter lim="800000"/>
                              <a:headEnd/>
                              <a:tailEnd/>
                            </a14:hiddenLine>
                          </a:ext>
                        </a:extLst>
                      </p:spPr>
                    </p:pic>
                  </p:oleObj>
                </mc:Fallback>
              </mc:AlternateContent>
            </a:graphicData>
          </a:graphic>
        </p:graphicFrame>
        <p:sp>
          <p:nvSpPr>
            <p:cNvPr id="10262" name="Line 7"/>
            <p:cNvSpPr>
              <a:spLocks noChangeShapeType="1"/>
            </p:cNvSpPr>
            <p:nvPr/>
          </p:nvSpPr>
          <p:spPr bwMode="auto">
            <a:xfrm>
              <a:off x="2336" y="831"/>
              <a:ext cx="196" cy="0"/>
            </a:xfrm>
            <a:prstGeom prst="line">
              <a:avLst/>
            </a:prstGeom>
            <a:noFill/>
            <a:ln w="9525">
              <a:solidFill>
                <a:schemeClr val="bg1"/>
              </a:solidFill>
              <a:round/>
              <a:headEnd/>
              <a:tailEnd/>
            </a:ln>
          </p:spPr>
          <p:txBody>
            <a:bodyPr wrap="none" anchor="ctr"/>
            <a:lstStyle/>
            <a:p>
              <a:endParaRPr lang="zh-CN" altLang="en-US"/>
            </a:p>
          </p:txBody>
        </p:sp>
        <p:graphicFrame>
          <p:nvGraphicFramePr>
            <p:cNvPr id="10246" name="Object 8"/>
            <p:cNvGraphicFramePr>
              <a:graphicFrameLocks noChangeAspect="1"/>
            </p:cNvGraphicFramePr>
            <p:nvPr/>
          </p:nvGraphicFramePr>
          <p:xfrm>
            <a:off x="2585" y="697"/>
            <a:ext cx="769" cy="617"/>
          </p:xfrm>
          <a:graphic>
            <a:graphicData uri="http://schemas.openxmlformats.org/presentationml/2006/ole">
              <mc:AlternateContent xmlns:mc="http://schemas.openxmlformats.org/markup-compatibility/2006">
                <mc:Choice xmlns:v="urn:schemas-microsoft-com:vml" Requires="v">
                  <p:oleObj spid="_x0000_s10273" name="公式" r:id="rId5" imgW="444240" imgH="368280" progId="Equation.3">
                    <p:embed/>
                  </p:oleObj>
                </mc:Choice>
                <mc:Fallback>
                  <p:oleObj name="公式" r:id="rId5" imgW="444240" imgH="3682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5" y="697"/>
                          <a:ext cx="769" cy="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9"/>
          <p:cNvGrpSpPr>
            <a:grpSpLocks/>
          </p:cNvGrpSpPr>
          <p:nvPr/>
        </p:nvGrpSpPr>
        <p:grpSpPr bwMode="auto">
          <a:xfrm>
            <a:off x="2363788" y="2519363"/>
            <a:ext cx="3184525" cy="962025"/>
            <a:chOff x="1556" y="3451"/>
            <a:chExt cx="2030" cy="643"/>
          </a:xfrm>
        </p:grpSpPr>
        <p:graphicFrame>
          <p:nvGraphicFramePr>
            <p:cNvPr id="10244" name="Object 10"/>
            <p:cNvGraphicFramePr>
              <a:graphicFrameLocks noChangeAspect="1"/>
            </p:cNvGraphicFramePr>
            <p:nvPr/>
          </p:nvGraphicFramePr>
          <p:xfrm>
            <a:off x="1560" y="3451"/>
            <a:ext cx="2026" cy="643"/>
          </p:xfrm>
          <a:graphic>
            <a:graphicData uri="http://schemas.openxmlformats.org/presentationml/2006/ole">
              <mc:AlternateContent xmlns:mc="http://schemas.openxmlformats.org/markup-compatibility/2006">
                <mc:Choice xmlns:v="urn:schemas-microsoft-com:vml" Requires="v">
                  <p:oleObj spid="_x0000_s10274" name="公式" r:id="rId7" imgW="1307880" imgH="368280" progId="Equation.3">
                    <p:embed/>
                  </p:oleObj>
                </mc:Choice>
                <mc:Fallback>
                  <p:oleObj name="公式" r:id="rId7" imgW="1307880" imgH="3682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0" y="3451"/>
                          <a:ext cx="2026" cy="6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8" name="Line 11"/>
            <p:cNvSpPr>
              <a:spLocks noChangeShapeType="1"/>
            </p:cNvSpPr>
            <p:nvPr/>
          </p:nvSpPr>
          <p:spPr bwMode="auto">
            <a:xfrm>
              <a:off x="1556" y="3555"/>
              <a:ext cx="322" cy="0"/>
            </a:xfrm>
            <a:prstGeom prst="line">
              <a:avLst/>
            </a:prstGeom>
            <a:noFill/>
            <a:ln w="19050">
              <a:solidFill>
                <a:schemeClr val="bg1"/>
              </a:solidFill>
              <a:round/>
              <a:headEnd/>
              <a:tailEnd/>
            </a:ln>
          </p:spPr>
          <p:txBody>
            <a:bodyPr wrap="none" anchor="ctr"/>
            <a:lstStyle/>
            <a:p>
              <a:endParaRPr lang="zh-CN" altLang="en-US"/>
            </a:p>
          </p:txBody>
        </p:sp>
        <p:sp>
          <p:nvSpPr>
            <p:cNvPr id="10259" name="Line 12"/>
            <p:cNvSpPr>
              <a:spLocks noChangeShapeType="1"/>
            </p:cNvSpPr>
            <p:nvPr/>
          </p:nvSpPr>
          <p:spPr bwMode="auto">
            <a:xfrm>
              <a:off x="2610" y="3562"/>
              <a:ext cx="322" cy="0"/>
            </a:xfrm>
            <a:prstGeom prst="line">
              <a:avLst/>
            </a:prstGeom>
            <a:noFill/>
            <a:ln w="19050">
              <a:solidFill>
                <a:schemeClr val="bg1"/>
              </a:solidFill>
              <a:round/>
              <a:headEnd/>
              <a:tailEnd/>
            </a:ln>
          </p:spPr>
          <p:txBody>
            <a:bodyPr wrap="none" anchor="ctr"/>
            <a:lstStyle/>
            <a:p>
              <a:endParaRPr lang="zh-CN" altLang="en-US"/>
            </a:p>
          </p:txBody>
        </p:sp>
        <p:sp>
          <p:nvSpPr>
            <p:cNvPr id="10260" name="Line 13"/>
            <p:cNvSpPr>
              <a:spLocks noChangeShapeType="1"/>
            </p:cNvSpPr>
            <p:nvPr/>
          </p:nvSpPr>
          <p:spPr bwMode="auto">
            <a:xfrm>
              <a:off x="2104" y="3569"/>
              <a:ext cx="322" cy="0"/>
            </a:xfrm>
            <a:prstGeom prst="line">
              <a:avLst/>
            </a:prstGeom>
            <a:noFill/>
            <a:ln w="19050">
              <a:solidFill>
                <a:schemeClr val="bg1"/>
              </a:solidFill>
              <a:round/>
              <a:headEnd/>
              <a:tailEnd/>
            </a:ln>
          </p:spPr>
          <p:txBody>
            <a:bodyPr wrap="none" anchor="ctr"/>
            <a:lstStyle/>
            <a:p>
              <a:endParaRPr lang="zh-CN" altLang="en-US"/>
            </a:p>
          </p:txBody>
        </p:sp>
        <p:sp>
          <p:nvSpPr>
            <p:cNvPr id="10261" name="Line 14"/>
            <p:cNvSpPr>
              <a:spLocks noChangeShapeType="1"/>
            </p:cNvSpPr>
            <p:nvPr/>
          </p:nvSpPr>
          <p:spPr bwMode="auto">
            <a:xfrm>
              <a:off x="3356" y="3577"/>
              <a:ext cx="222" cy="0"/>
            </a:xfrm>
            <a:prstGeom prst="line">
              <a:avLst/>
            </a:prstGeom>
            <a:noFill/>
            <a:ln w="19050">
              <a:solidFill>
                <a:schemeClr val="bg1"/>
              </a:solidFill>
              <a:round/>
              <a:headEnd/>
              <a:tailEnd/>
            </a:ln>
          </p:spPr>
          <p:txBody>
            <a:bodyPr wrap="none" anchor="ctr"/>
            <a:lstStyle/>
            <a:p>
              <a:endParaRPr lang="zh-CN" altLang="en-US"/>
            </a:p>
          </p:txBody>
        </p:sp>
      </p:grpSp>
      <p:grpSp>
        <p:nvGrpSpPr>
          <p:cNvPr id="4" name="Group 19"/>
          <p:cNvGrpSpPr>
            <a:grpSpLocks/>
          </p:cNvGrpSpPr>
          <p:nvPr/>
        </p:nvGrpSpPr>
        <p:grpSpPr bwMode="auto">
          <a:xfrm>
            <a:off x="2214563" y="3592513"/>
            <a:ext cx="5156200" cy="963612"/>
            <a:chOff x="1248" y="2012"/>
            <a:chExt cx="3198" cy="582"/>
          </a:xfrm>
        </p:grpSpPr>
        <p:graphicFrame>
          <p:nvGraphicFramePr>
            <p:cNvPr id="10243" name="Object 15"/>
            <p:cNvGraphicFramePr>
              <a:graphicFrameLocks noChangeAspect="1"/>
            </p:cNvGraphicFramePr>
            <p:nvPr/>
          </p:nvGraphicFramePr>
          <p:xfrm>
            <a:off x="1248" y="2012"/>
            <a:ext cx="3198" cy="582"/>
          </p:xfrm>
          <a:graphic>
            <a:graphicData uri="http://schemas.openxmlformats.org/presentationml/2006/ole">
              <mc:AlternateContent xmlns:mc="http://schemas.openxmlformats.org/markup-compatibility/2006">
                <mc:Choice xmlns:v="urn:schemas-microsoft-com:vml" Requires="v">
                  <p:oleObj spid="_x0000_s10275" name="公式" r:id="rId9" imgW="2171520" imgH="368280" progId="Equation.3">
                    <p:embed/>
                  </p:oleObj>
                </mc:Choice>
                <mc:Fallback>
                  <p:oleObj name="公式" r:id="rId9" imgW="2171520" imgH="36828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8" y="2012"/>
                          <a:ext cx="3198" cy="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5" name="Line 16"/>
            <p:cNvSpPr>
              <a:spLocks noChangeShapeType="1"/>
            </p:cNvSpPr>
            <p:nvPr/>
          </p:nvSpPr>
          <p:spPr bwMode="auto">
            <a:xfrm>
              <a:off x="1767" y="2111"/>
              <a:ext cx="255" cy="0"/>
            </a:xfrm>
            <a:prstGeom prst="line">
              <a:avLst/>
            </a:prstGeom>
            <a:noFill/>
            <a:ln w="9525">
              <a:solidFill>
                <a:schemeClr val="bg1"/>
              </a:solidFill>
              <a:round/>
              <a:headEnd/>
              <a:tailEnd/>
            </a:ln>
          </p:spPr>
          <p:txBody>
            <a:bodyPr wrap="none" anchor="ctr"/>
            <a:lstStyle/>
            <a:p>
              <a:endParaRPr lang="zh-CN" altLang="en-US"/>
            </a:p>
          </p:txBody>
        </p:sp>
        <p:sp>
          <p:nvSpPr>
            <p:cNvPr id="10256" name="Line 17"/>
            <p:cNvSpPr>
              <a:spLocks noChangeShapeType="1"/>
            </p:cNvSpPr>
            <p:nvPr/>
          </p:nvSpPr>
          <p:spPr bwMode="auto">
            <a:xfrm>
              <a:off x="2652" y="2107"/>
              <a:ext cx="255" cy="0"/>
            </a:xfrm>
            <a:prstGeom prst="line">
              <a:avLst/>
            </a:prstGeom>
            <a:noFill/>
            <a:ln w="9525">
              <a:solidFill>
                <a:schemeClr val="bg1"/>
              </a:solidFill>
              <a:round/>
              <a:headEnd/>
              <a:tailEnd/>
            </a:ln>
          </p:spPr>
          <p:txBody>
            <a:bodyPr wrap="none" anchor="ctr"/>
            <a:lstStyle/>
            <a:p>
              <a:endParaRPr lang="zh-CN" altLang="en-US"/>
            </a:p>
          </p:txBody>
        </p:sp>
        <p:sp>
          <p:nvSpPr>
            <p:cNvPr id="10257" name="Line 18"/>
            <p:cNvSpPr>
              <a:spLocks noChangeShapeType="1"/>
            </p:cNvSpPr>
            <p:nvPr/>
          </p:nvSpPr>
          <p:spPr bwMode="auto">
            <a:xfrm>
              <a:off x="3526" y="2114"/>
              <a:ext cx="255" cy="0"/>
            </a:xfrm>
            <a:prstGeom prst="line">
              <a:avLst/>
            </a:prstGeom>
            <a:noFill/>
            <a:ln w="9525">
              <a:solidFill>
                <a:schemeClr val="bg1"/>
              </a:solidFill>
              <a:round/>
              <a:headEnd/>
              <a:tailEnd/>
            </a:ln>
          </p:spPr>
          <p:txBody>
            <a:bodyPr wrap="none" anchor="ctr"/>
            <a:lstStyle/>
            <a:p>
              <a:endParaRPr lang="zh-CN" altLang="en-US"/>
            </a:p>
          </p:txBody>
        </p:sp>
      </p:grpSp>
      <p:grpSp>
        <p:nvGrpSpPr>
          <p:cNvPr id="5" name="Group 28"/>
          <p:cNvGrpSpPr>
            <a:grpSpLocks/>
          </p:cNvGrpSpPr>
          <p:nvPr/>
        </p:nvGrpSpPr>
        <p:grpSpPr bwMode="auto">
          <a:xfrm>
            <a:off x="388938" y="4664075"/>
            <a:ext cx="8308975" cy="1760538"/>
            <a:chOff x="245" y="2938"/>
            <a:chExt cx="5234" cy="1109"/>
          </a:xfrm>
        </p:grpSpPr>
        <p:sp>
          <p:nvSpPr>
            <p:cNvPr id="10254" name="Text Box 20"/>
            <p:cNvSpPr txBox="1">
              <a:spLocks noChangeArrowheads="1"/>
            </p:cNvSpPr>
            <p:nvPr/>
          </p:nvSpPr>
          <p:spPr bwMode="auto">
            <a:xfrm>
              <a:off x="245" y="2938"/>
              <a:ext cx="5234" cy="973"/>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可见，分子的平均平动动能是均匀地分配在</a:t>
              </a:r>
              <a:r>
                <a:rPr lang="en-US" altLang="zh-CN" sz="2800" b="1" i="0">
                  <a:solidFill>
                    <a:schemeClr val="bg1"/>
                  </a:solidFill>
                </a:rPr>
                <a:t>3</a:t>
              </a:r>
              <a:r>
                <a:rPr lang="zh-CN" altLang="en-US" sz="2800" b="1" i="0">
                  <a:solidFill>
                    <a:schemeClr val="bg1"/>
                  </a:solidFill>
                </a:rPr>
                <a:t>个自由度上的，即每个平动自由度上的平均平动动能</a:t>
              </a:r>
            </a:p>
            <a:p>
              <a:pPr>
                <a:spcBef>
                  <a:spcPct val="40000"/>
                </a:spcBef>
              </a:pPr>
              <a:r>
                <a:rPr lang="zh-CN" altLang="en-US" sz="2800" b="1" i="0">
                  <a:solidFill>
                    <a:schemeClr val="bg1"/>
                  </a:solidFill>
                </a:rPr>
                <a:t>都相等，都为         。</a:t>
              </a:r>
            </a:p>
          </p:txBody>
        </p:sp>
        <p:graphicFrame>
          <p:nvGraphicFramePr>
            <p:cNvPr id="10242" name="Object 22"/>
            <p:cNvGraphicFramePr>
              <a:graphicFrameLocks noChangeAspect="1"/>
            </p:cNvGraphicFramePr>
            <p:nvPr/>
          </p:nvGraphicFramePr>
          <p:xfrm>
            <a:off x="1676" y="3468"/>
            <a:ext cx="518" cy="579"/>
          </p:xfrm>
          <a:graphic>
            <a:graphicData uri="http://schemas.openxmlformats.org/presentationml/2006/ole">
              <mc:AlternateContent xmlns:mc="http://schemas.openxmlformats.org/markup-compatibility/2006">
                <mc:Choice xmlns:v="urn:schemas-microsoft-com:vml" Requires="v">
                  <p:oleObj spid="_x0000_s10276" name="公式" r:id="rId11" imgW="330120" imgH="368280" progId="Equation.3">
                    <p:embed/>
                  </p:oleObj>
                </mc:Choice>
                <mc:Fallback>
                  <p:oleObj name="公式" r:id="rId11" imgW="330120" imgH="36828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 y="3468"/>
                          <a:ext cx="518" cy="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22"/>
                                        </p:tgtEl>
                                        <p:attrNameLst>
                                          <p:attrName>style.visibility</p:attrName>
                                        </p:attrNameLst>
                                      </p:cBhvr>
                                      <p:to>
                                        <p:strVal val="visible"/>
                                      </p:to>
                                    </p:set>
                                    <p:animEffect transition="in" filter="wipe(left)">
                                      <p:cBhvr>
                                        <p:cTn id="7" dur="500"/>
                                        <p:tgtEl>
                                          <p:spTgt spid="6963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灯片编号占位符 3"/>
          <p:cNvSpPr>
            <a:spLocks noGrp="1"/>
          </p:cNvSpPr>
          <p:nvPr>
            <p:ph type="sldNum" sz="quarter" idx="12"/>
          </p:nvPr>
        </p:nvSpPr>
        <p:spPr>
          <a:noFill/>
        </p:spPr>
        <p:txBody>
          <a:bodyPr/>
          <a:lstStyle/>
          <a:p>
            <a:fld id="{0A92DFA8-DB5F-406F-BC35-7BD695892539}" type="slidenum">
              <a:rPr lang="en-US" altLang="zh-CN"/>
              <a:pPr/>
              <a:t>28</a:t>
            </a:fld>
            <a:endParaRPr lang="en-US" altLang="zh-CN"/>
          </a:p>
        </p:txBody>
      </p:sp>
      <p:sp>
        <p:nvSpPr>
          <p:cNvPr id="11272" name="Text Box 3"/>
          <p:cNvSpPr txBox="1">
            <a:spLocks noChangeArrowheads="1"/>
          </p:cNvSpPr>
          <p:nvPr/>
        </p:nvSpPr>
        <p:spPr bwMode="auto">
          <a:xfrm>
            <a:off x="1076325" y="177800"/>
            <a:ext cx="4251325" cy="519113"/>
          </a:xfrm>
          <a:prstGeom prst="rect">
            <a:avLst/>
          </a:prstGeom>
          <a:noFill/>
          <a:ln w="9525">
            <a:noFill/>
            <a:miter lim="800000"/>
            <a:headEnd/>
            <a:tailEnd/>
          </a:ln>
        </p:spPr>
        <p:txBody>
          <a:bodyPr>
            <a:spAutoFit/>
          </a:bodyPr>
          <a:lstStyle/>
          <a:p>
            <a:r>
              <a:rPr lang="zh-CN" altLang="en-US" sz="2800" b="1" i="0">
                <a:solidFill>
                  <a:srgbClr val="00FF00"/>
                </a:solidFill>
              </a:rPr>
              <a:t>能量按自由度均分定理：</a:t>
            </a:r>
            <a:endParaRPr lang="zh-CN" altLang="en-US"/>
          </a:p>
        </p:txBody>
      </p:sp>
      <p:grpSp>
        <p:nvGrpSpPr>
          <p:cNvPr id="2" name="Group 24"/>
          <p:cNvGrpSpPr>
            <a:grpSpLocks/>
          </p:cNvGrpSpPr>
          <p:nvPr/>
        </p:nvGrpSpPr>
        <p:grpSpPr bwMode="auto">
          <a:xfrm>
            <a:off x="369888" y="690563"/>
            <a:ext cx="8469312" cy="1322387"/>
            <a:chOff x="233" y="435"/>
            <a:chExt cx="5335" cy="833"/>
          </a:xfrm>
        </p:grpSpPr>
        <p:sp>
          <p:nvSpPr>
            <p:cNvPr id="11283" name="Text Box 2"/>
            <p:cNvSpPr txBox="1">
              <a:spLocks noChangeArrowheads="1"/>
            </p:cNvSpPr>
            <p:nvPr/>
          </p:nvSpPr>
          <p:spPr bwMode="auto">
            <a:xfrm>
              <a:off x="233" y="435"/>
              <a:ext cx="5335" cy="704"/>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理想气体处于平衡态时</a:t>
              </a:r>
              <a:r>
                <a:rPr lang="en-US" altLang="zh-CN" sz="2800" b="1" i="0">
                  <a:solidFill>
                    <a:schemeClr val="bg1"/>
                  </a:solidFill>
                </a:rPr>
                <a:t>, </a:t>
              </a:r>
              <a:r>
                <a:rPr lang="zh-CN" altLang="en-US" sz="2800" b="1" i="0">
                  <a:solidFill>
                    <a:schemeClr val="bg1"/>
                  </a:solidFill>
                </a:rPr>
                <a:t>其分子在每个自由度上</a:t>
              </a:r>
            </a:p>
            <a:p>
              <a:pPr>
                <a:spcBef>
                  <a:spcPct val="40000"/>
                </a:spcBef>
              </a:pPr>
              <a:r>
                <a:rPr lang="zh-CN" altLang="en-US" sz="2800" b="1" i="0">
                  <a:solidFill>
                    <a:schemeClr val="bg1"/>
                  </a:solidFill>
                </a:rPr>
                <a:t>的平均动能都相等，都为         。</a:t>
              </a:r>
            </a:p>
          </p:txBody>
        </p:sp>
        <p:graphicFrame>
          <p:nvGraphicFramePr>
            <p:cNvPr id="11270" name="Object 4"/>
            <p:cNvGraphicFramePr>
              <a:graphicFrameLocks noChangeAspect="1"/>
            </p:cNvGraphicFramePr>
            <p:nvPr/>
          </p:nvGraphicFramePr>
          <p:xfrm>
            <a:off x="2792" y="683"/>
            <a:ext cx="524" cy="585"/>
          </p:xfrm>
          <a:graphic>
            <a:graphicData uri="http://schemas.openxmlformats.org/presentationml/2006/ole">
              <mc:AlternateContent xmlns:mc="http://schemas.openxmlformats.org/markup-compatibility/2006">
                <mc:Choice xmlns:v="urn:schemas-microsoft-com:vml" Requires="v">
                  <p:oleObj spid="_x0000_s11296" name="公式" r:id="rId3" imgW="330120" imgH="368280" progId="Equation.3">
                    <p:embed/>
                  </p:oleObj>
                </mc:Choice>
                <mc:Fallback>
                  <p:oleObj name="公式" r:id="rId3" imgW="330120" imgH="3682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 y="683"/>
                          <a:ext cx="524" cy="5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97350" name="Text Box 6"/>
          <p:cNvSpPr txBox="1">
            <a:spLocks noChangeArrowheads="1"/>
          </p:cNvSpPr>
          <p:nvPr/>
        </p:nvSpPr>
        <p:spPr bwMode="auto">
          <a:xfrm>
            <a:off x="336550" y="1890713"/>
            <a:ext cx="8483600" cy="1373187"/>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设某分子有</a:t>
            </a:r>
            <a:r>
              <a:rPr lang="en-US" altLang="zh-CN" sz="2800" b="1">
                <a:solidFill>
                  <a:schemeClr val="bg1"/>
                </a:solidFill>
              </a:rPr>
              <a:t>t</a:t>
            </a:r>
            <a:r>
              <a:rPr lang="zh-CN" altLang="en-US" sz="2800" b="1" i="0">
                <a:solidFill>
                  <a:schemeClr val="bg1"/>
                </a:solidFill>
              </a:rPr>
              <a:t>个平动自由度，</a:t>
            </a:r>
            <a:r>
              <a:rPr lang="en-US" altLang="zh-CN" sz="2800" b="1">
                <a:solidFill>
                  <a:schemeClr val="bg1"/>
                </a:solidFill>
              </a:rPr>
              <a:t>r</a:t>
            </a:r>
            <a:r>
              <a:rPr lang="zh-CN" altLang="en-US" sz="2800" b="1" i="0">
                <a:solidFill>
                  <a:schemeClr val="bg1"/>
                </a:solidFill>
              </a:rPr>
              <a:t>个转动自由度，</a:t>
            </a:r>
            <a:r>
              <a:rPr lang="en-US" altLang="zh-CN" sz="2800" b="1">
                <a:solidFill>
                  <a:schemeClr val="bg1"/>
                </a:solidFill>
              </a:rPr>
              <a:t>s</a:t>
            </a:r>
            <a:r>
              <a:rPr lang="zh-CN" altLang="en-US" sz="2800" b="1" i="0">
                <a:solidFill>
                  <a:schemeClr val="bg1"/>
                </a:solidFill>
              </a:rPr>
              <a:t>个振动自由度，则该</a:t>
            </a:r>
          </a:p>
          <a:p>
            <a:pPr>
              <a:spcBef>
                <a:spcPct val="0"/>
              </a:spcBef>
            </a:pPr>
            <a:r>
              <a:rPr lang="zh-CN" altLang="en-US" sz="2800" b="1" i="0">
                <a:solidFill>
                  <a:schemeClr val="bg1"/>
                </a:solidFill>
              </a:rPr>
              <a:t>        分子的总自由度：</a:t>
            </a:r>
            <a:r>
              <a:rPr lang="en-US" altLang="zh-CN" sz="2800" b="1">
                <a:solidFill>
                  <a:schemeClr val="bg1"/>
                </a:solidFill>
              </a:rPr>
              <a:t>i </a:t>
            </a:r>
            <a:r>
              <a:rPr lang="en-US" altLang="zh-CN" sz="2800" b="1" i="0">
                <a:solidFill>
                  <a:schemeClr val="bg1"/>
                </a:solidFill>
              </a:rPr>
              <a:t>= </a:t>
            </a:r>
            <a:r>
              <a:rPr lang="en-US" altLang="zh-CN" sz="2800" b="1">
                <a:solidFill>
                  <a:schemeClr val="bg1"/>
                </a:solidFill>
              </a:rPr>
              <a:t>t+ r+ s </a:t>
            </a:r>
            <a:r>
              <a:rPr lang="en-US" altLang="zh-CN" sz="2800" b="1" i="0">
                <a:solidFill>
                  <a:schemeClr val="bg1"/>
                </a:solidFill>
              </a:rPr>
              <a:t>;        </a:t>
            </a:r>
            <a:endParaRPr lang="en-US" altLang="zh-CN" sz="2800" i="0">
              <a:solidFill>
                <a:schemeClr val="bg1"/>
              </a:solidFill>
            </a:endParaRPr>
          </a:p>
        </p:txBody>
      </p:sp>
      <p:grpSp>
        <p:nvGrpSpPr>
          <p:cNvPr id="3" name="Group 23"/>
          <p:cNvGrpSpPr>
            <a:grpSpLocks/>
          </p:cNvGrpSpPr>
          <p:nvPr/>
        </p:nvGrpSpPr>
        <p:grpSpPr bwMode="auto">
          <a:xfrm>
            <a:off x="987425" y="5662613"/>
            <a:ext cx="4813300" cy="909637"/>
            <a:chOff x="622" y="3567"/>
            <a:chExt cx="3032" cy="573"/>
          </a:xfrm>
        </p:grpSpPr>
        <p:sp>
          <p:nvSpPr>
            <p:cNvPr id="11282" name="Text Box 11"/>
            <p:cNvSpPr txBox="1">
              <a:spLocks noChangeArrowheads="1"/>
            </p:cNvSpPr>
            <p:nvPr/>
          </p:nvSpPr>
          <p:spPr bwMode="auto">
            <a:xfrm>
              <a:off x="622" y="3654"/>
              <a:ext cx="2299" cy="327"/>
            </a:xfrm>
            <a:prstGeom prst="rect">
              <a:avLst/>
            </a:prstGeom>
            <a:noFill/>
            <a:ln w="9525">
              <a:noFill/>
              <a:miter lim="800000"/>
              <a:headEnd/>
              <a:tailEnd/>
            </a:ln>
          </p:spPr>
          <p:txBody>
            <a:bodyPr>
              <a:spAutoFit/>
            </a:bodyPr>
            <a:lstStyle/>
            <a:p>
              <a:pPr>
                <a:spcBef>
                  <a:spcPct val="110000"/>
                </a:spcBef>
              </a:pPr>
              <a:r>
                <a:rPr lang="zh-CN" altLang="en-US" sz="2800" b="1" i="0">
                  <a:solidFill>
                    <a:schemeClr val="bg1"/>
                  </a:solidFill>
                </a:rPr>
                <a:t>分子的平均总动能：</a:t>
              </a:r>
              <a:endParaRPr lang="zh-CN" altLang="en-US"/>
            </a:p>
          </p:txBody>
        </p:sp>
        <p:graphicFrame>
          <p:nvGraphicFramePr>
            <p:cNvPr id="11269" name="Object 12"/>
            <p:cNvGraphicFramePr>
              <a:graphicFrameLocks noChangeAspect="1"/>
            </p:cNvGraphicFramePr>
            <p:nvPr/>
          </p:nvGraphicFramePr>
          <p:xfrm>
            <a:off x="2705" y="3567"/>
            <a:ext cx="949" cy="573"/>
          </p:xfrm>
          <a:graphic>
            <a:graphicData uri="http://schemas.openxmlformats.org/presentationml/2006/ole">
              <mc:AlternateContent xmlns:mc="http://schemas.openxmlformats.org/markup-compatibility/2006">
                <mc:Choice xmlns:v="urn:schemas-microsoft-com:vml" Requires="v">
                  <p:oleObj spid="_x0000_s11297" name="公式" r:id="rId5" imgW="609480" imgH="368280" progId="Equation.3">
                    <p:embed/>
                  </p:oleObj>
                </mc:Choice>
                <mc:Fallback>
                  <p:oleObj name="公式" r:id="rId5" imgW="609480" imgH="36828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5" y="3567"/>
                          <a:ext cx="949"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pSp>
      <p:grpSp>
        <p:nvGrpSpPr>
          <p:cNvPr id="4" name="Group 22"/>
          <p:cNvGrpSpPr>
            <a:grpSpLocks/>
          </p:cNvGrpSpPr>
          <p:nvPr/>
        </p:nvGrpSpPr>
        <p:grpSpPr bwMode="auto">
          <a:xfrm>
            <a:off x="1003300" y="4806950"/>
            <a:ext cx="4611688" cy="920750"/>
            <a:chOff x="632" y="2980"/>
            <a:chExt cx="2905" cy="580"/>
          </a:xfrm>
        </p:grpSpPr>
        <p:graphicFrame>
          <p:nvGraphicFramePr>
            <p:cNvPr id="11268" name="Object 9"/>
            <p:cNvGraphicFramePr>
              <a:graphicFrameLocks noChangeAspect="1"/>
            </p:cNvGraphicFramePr>
            <p:nvPr/>
          </p:nvGraphicFramePr>
          <p:xfrm>
            <a:off x="2952" y="2980"/>
            <a:ext cx="585" cy="580"/>
          </p:xfrm>
          <a:graphic>
            <a:graphicData uri="http://schemas.openxmlformats.org/presentationml/2006/ole">
              <mc:AlternateContent xmlns:mc="http://schemas.openxmlformats.org/markup-compatibility/2006">
                <mc:Choice xmlns:v="urn:schemas-microsoft-com:vml" Requires="v">
                  <p:oleObj spid="_x0000_s11298" name="公式" r:id="rId7" imgW="330120" imgH="368280" progId="Equation.3">
                    <p:embed/>
                  </p:oleObj>
                </mc:Choice>
                <mc:Fallback>
                  <p:oleObj name="公式" r:id="rId7" imgW="330120" imgH="3682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 y="2980"/>
                          <a:ext cx="585" cy="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1" name="Text Box 14"/>
            <p:cNvSpPr txBox="1">
              <a:spLocks noChangeArrowheads="1"/>
            </p:cNvSpPr>
            <p:nvPr/>
          </p:nvSpPr>
          <p:spPr bwMode="auto">
            <a:xfrm>
              <a:off x="632" y="3068"/>
              <a:ext cx="2367" cy="327"/>
            </a:xfrm>
            <a:prstGeom prst="rect">
              <a:avLst/>
            </a:prstGeom>
            <a:noFill/>
            <a:ln w="9525">
              <a:noFill/>
              <a:miter lim="800000"/>
              <a:headEnd/>
              <a:tailEnd/>
            </a:ln>
          </p:spPr>
          <p:txBody>
            <a:bodyPr>
              <a:spAutoFit/>
            </a:bodyPr>
            <a:lstStyle/>
            <a:p>
              <a:r>
                <a:rPr lang="zh-CN" altLang="en-US" sz="2800" b="1" i="0">
                  <a:solidFill>
                    <a:schemeClr val="bg1"/>
                  </a:solidFill>
                </a:rPr>
                <a:t>分子的平均振动动能：</a:t>
              </a:r>
            </a:p>
          </p:txBody>
        </p:sp>
      </p:grpSp>
      <p:grpSp>
        <p:nvGrpSpPr>
          <p:cNvPr id="5" name="Group 26"/>
          <p:cNvGrpSpPr>
            <a:grpSpLocks/>
          </p:cNvGrpSpPr>
          <p:nvPr/>
        </p:nvGrpSpPr>
        <p:grpSpPr bwMode="auto">
          <a:xfrm>
            <a:off x="1041400" y="3986213"/>
            <a:ext cx="4576763" cy="922337"/>
            <a:chOff x="656" y="2511"/>
            <a:chExt cx="2883" cy="581"/>
          </a:xfrm>
        </p:grpSpPr>
        <p:graphicFrame>
          <p:nvGraphicFramePr>
            <p:cNvPr id="11267" name="Object 8"/>
            <p:cNvGraphicFramePr>
              <a:graphicFrameLocks noChangeAspect="1"/>
            </p:cNvGraphicFramePr>
            <p:nvPr/>
          </p:nvGraphicFramePr>
          <p:xfrm>
            <a:off x="2954" y="2511"/>
            <a:ext cx="585" cy="581"/>
          </p:xfrm>
          <a:graphic>
            <a:graphicData uri="http://schemas.openxmlformats.org/presentationml/2006/ole">
              <mc:AlternateContent xmlns:mc="http://schemas.openxmlformats.org/markup-compatibility/2006">
                <mc:Choice xmlns:v="urn:schemas-microsoft-com:vml" Requires="v">
                  <p:oleObj spid="_x0000_s11299" name="公式" r:id="rId9" imgW="330120" imgH="368280" progId="Equation.3">
                    <p:embed/>
                  </p:oleObj>
                </mc:Choice>
                <mc:Fallback>
                  <p:oleObj name="公式" r:id="rId9" imgW="330120" imgH="3682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4" y="2511"/>
                          <a:ext cx="585" cy="5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0" name="Text Box 16"/>
            <p:cNvSpPr txBox="1">
              <a:spLocks noChangeArrowheads="1"/>
            </p:cNvSpPr>
            <p:nvPr/>
          </p:nvSpPr>
          <p:spPr bwMode="auto">
            <a:xfrm>
              <a:off x="656" y="2598"/>
              <a:ext cx="2739" cy="327"/>
            </a:xfrm>
            <a:prstGeom prst="rect">
              <a:avLst/>
            </a:prstGeom>
            <a:noFill/>
            <a:ln w="9525">
              <a:noFill/>
              <a:miter lim="800000"/>
              <a:headEnd/>
              <a:tailEnd/>
            </a:ln>
          </p:spPr>
          <p:txBody>
            <a:bodyPr>
              <a:spAutoFit/>
            </a:bodyPr>
            <a:lstStyle/>
            <a:p>
              <a:r>
                <a:rPr lang="zh-CN" altLang="en-US" sz="2800" b="1" i="0">
                  <a:solidFill>
                    <a:schemeClr val="bg1"/>
                  </a:solidFill>
                </a:rPr>
                <a:t>分子的平均转动动能：</a:t>
              </a:r>
            </a:p>
          </p:txBody>
        </p:sp>
      </p:grpSp>
      <p:grpSp>
        <p:nvGrpSpPr>
          <p:cNvPr id="6" name="Group 25"/>
          <p:cNvGrpSpPr>
            <a:grpSpLocks/>
          </p:cNvGrpSpPr>
          <p:nvPr/>
        </p:nvGrpSpPr>
        <p:grpSpPr bwMode="auto">
          <a:xfrm>
            <a:off x="1022350" y="3157538"/>
            <a:ext cx="4602163" cy="922337"/>
            <a:chOff x="644" y="1989"/>
            <a:chExt cx="2899" cy="581"/>
          </a:xfrm>
        </p:grpSpPr>
        <p:graphicFrame>
          <p:nvGraphicFramePr>
            <p:cNvPr id="11266" name="Object 7"/>
            <p:cNvGraphicFramePr>
              <a:graphicFrameLocks noChangeAspect="1"/>
            </p:cNvGraphicFramePr>
            <p:nvPr/>
          </p:nvGraphicFramePr>
          <p:xfrm>
            <a:off x="2958" y="1989"/>
            <a:ext cx="585" cy="581"/>
          </p:xfrm>
          <a:graphic>
            <a:graphicData uri="http://schemas.openxmlformats.org/presentationml/2006/ole">
              <mc:AlternateContent xmlns:mc="http://schemas.openxmlformats.org/markup-compatibility/2006">
                <mc:Choice xmlns:v="urn:schemas-microsoft-com:vml" Requires="v">
                  <p:oleObj spid="_x0000_s11300" name="公式" r:id="rId11" imgW="330120" imgH="368280" progId="Equation.3">
                    <p:embed/>
                  </p:oleObj>
                </mc:Choice>
                <mc:Fallback>
                  <p:oleObj name="公式" r:id="rId11" imgW="330120" imgH="36828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58" y="1989"/>
                          <a:ext cx="585" cy="5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9" name="Text Box 18"/>
            <p:cNvSpPr txBox="1">
              <a:spLocks noChangeArrowheads="1"/>
            </p:cNvSpPr>
            <p:nvPr/>
          </p:nvSpPr>
          <p:spPr bwMode="auto">
            <a:xfrm>
              <a:off x="644" y="2087"/>
              <a:ext cx="2440" cy="327"/>
            </a:xfrm>
            <a:prstGeom prst="rect">
              <a:avLst/>
            </a:prstGeom>
            <a:noFill/>
            <a:ln w="9525">
              <a:noFill/>
              <a:miter lim="800000"/>
              <a:headEnd/>
              <a:tailEnd/>
            </a:ln>
          </p:spPr>
          <p:txBody>
            <a:bodyPr>
              <a:spAutoFit/>
            </a:bodyPr>
            <a:lstStyle/>
            <a:p>
              <a:r>
                <a:rPr lang="zh-CN" altLang="en-US" sz="2800" b="1" i="0">
                  <a:solidFill>
                    <a:schemeClr val="bg1"/>
                  </a:solidFill>
                </a:rPr>
                <a:t>分子的平均平动动能：</a:t>
              </a: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7350"/>
                                        </p:tgtEl>
                                        <p:attrNameLst>
                                          <p:attrName>style.visibility</p:attrName>
                                        </p:attrNameLst>
                                      </p:cBhvr>
                                      <p:to>
                                        <p:strVal val="visible"/>
                                      </p:to>
                                    </p:set>
                                    <p:animEffect transition="in" filter="wipe(left)">
                                      <p:cBhvr>
                                        <p:cTn id="12" dur="500"/>
                                        <p:tgtEl>
                                          <p:spTgt spid="6973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5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灯片编号占位符 3"/>
          <p:cNvSpPr>
            <a:spLocks noGrp="1"/>
          </p:cNvSpPr>
          <p:nvPr>
            <p:ph type="sldNum" sz="quarter" idx="12"/>
          </p:nvPr>
        </p:nvSpPr>
        <p:spPr>
          <a:noFill/>
        </p:spPr>
        <p:txBody>
          <a:bodyPr/>
          <a:lstStyle/>
          <a:p>
            <a:fld id="{1D19E38E-80BE-42D0-9F41-66FB19086F94}" type="slidenum">
              <a:rPr lang="en-US" altLang="zh-CN"/>
              <a:pPr/>
              <a:t>29</a:t>
            </a:fld>
            <a:endParaRPr lang="en-US" altLang="zh-CN"/>
          </a:p>
        </p:txBody>
      </p:sp>
      <p:sp>
        <p:nvSpPr>
          <p:cNvPr id="698371" name="Text Box 3"/>
          <p:cNvSpPr txBox="1">
            <a:spLocks noChangeArrowheads="1"/>
          </p:cNvSpPr>
          <p:nvPr/>
        </p:nvSpPr>
        <p:spPr bwMode="auto">
          <a:xfrm>
            <a:off x="846138" y="2127250"/>
            <a:ext cx="3440112" cy="519113"/>
          </a:xfrm>
          <a:prstGeom prst="rect">
            <a:avLst/>
          </a:prstGeom>
          <a:noFill/>
          <a:ln w="9525">
            <a:noFill/>
            <a:miter lim="800000"/>
            <a:headEnd/>
            <a:tailEnd/>
          </a:ln>
        </p:spPr>
        <p:txBody>
          <a:bodyPr>
            <a:spAutoFit/>
          </a:bodyPr>
          <a:lstStyle/>
          <a:p>
            <a:r>
              <a:rPr lang="zh-CN" altLang="en-US" sz="2800" b="1" i="0">
                <a:solidFill>
                  <a:schemeClr val="bg1"/>
                </a:solidFill>
              </a:rPr>
              <a:t>分子的平均总能量：</a:t>
            </a:r>
          </a:p>
        </p:txBody>
      </p:sp>
      <p:grpSp>
        <p:nvGrpSpPr>
          <p:cNvPr id="12296" name="Group 21"/>
          <p:cNvGrpSpPr>
            <a:grpSpLocks/>
          </p:cNvGrpSpPr>
          <p:nvPr/>
        </p:nvGrpSpPr>
        <p:grpSpPr bwMode="auto">
          <a:xfrm>
            <a:off x="352425" y="250825"/>
            <a:ext cx="8431213" cy="1801813"/>
            <a:chOff x="222" y="278"/>
            <a:chExt cx="5311" cy="1135"/>
          </a:xfrm>
        </p:grpSpPr>
        <p:sp>
          <p:nvSpPr>
            <p:cNvPr id="12303" name="Text Box 2"/>
            <p:cNvSpPr txBox="1">
              <a:spLocks noChangeArrowheads="1"/>
            </p:cNvSpPr>
            <p:nvPr/>
          </p:nvSpPr>
          <p:spPr bwMode="auto">
            <a:xfrm>
              <a:off x="222" y="278"/>
              <a:ext cx="5311" cy="1135"/>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对每个振动自由度，由于平均势能和平均动能</a:t>
              </a:r>
            </a:p>
            <a:p>
              <a:r>
                <a:rPr lang="zh-CN" altLang="en-US" sz="2800" b="1" i="0">
                  <a:solidFill>
                    <a:schemeClr val="bg1"/>
                  </a:solidFill>
                </a:rPr>
                <a:t>相等</a:t>
              </a:r>
              <a:r>
                <a:rPr lang="en-US" altLang="zh-CN" sz="2800" b="1" i="0">
                  <a:solidFill>
                    <a:schemeClr val="bg1"/>
                  </a:solidFill>
                </a:rPr>
                <a:t>,</a:t>
              </a:r>
              <a:r>
                <a:rPr lang="zh-CN" altLang="en-US" sz="2800" b="1" i="0">
                  <a:solidFill>
                    <a:schemeClr val="bg1"/>
                  </a:solidFill>
                </a:rPr>
                <a:t>故分子不仅有          的平均动能</a:t>
              </a:r>
              <a:r>
                <a:rPr lang="en-US" altLang="zh-CN" sz="2800" b="1" i="0">
                  <a:solidFill>
                    <a:schemeClr val="bg1"/>
                  </a:solidFill>
                </a:rPr>
                <a:t>,</a:t>
              </a:r>
              <a:r>
                <a:rPr lang="zh-CN" altLang="en-US" sz="2800" b="1" i="0">
                  <a:solidFill>
                    <a:schemeClr val="bg1"/>
                  </a:solidFill>
                </a:rPr>
                <a:t>还应有          的</a:t>
              </a:r>
            </a:p>
            <a:p>
              <a:r>
                <a:rPr lang="zh-CN" altLang="en-US" sz="2800" b="1" i="0">
                  <a:solidFill>
                    <a:schemeClr val="bg1"/>
                  </a:solidFill>
                </a:rPr>
                <a:t>平均振动势能。因此，</a:t>
              </a:r>
            </a:p>
          </p:txBody>
        </p:sp>
        <p:graphicFrame>
          <p:nvGraphicFramePr>
            <p:cNvPr id="12292" name="Object 5"/>
            <p:cNvGraphicFramePr>
              <a:graphicFrameLocks noChangeAspect="1"/>
            </p:cNvGraphicFramePr>
            <p:nvPr/>
          </p:nvGraphicFramePr>
          <p:xfrm>
            <a:off x="2131" y="530"/>
            <a:ext cx="585" cy="581"/>
          </p:xfrm>
          <a:graphic>
            <a:graphicData uri="http://schemas.openxmlformats.org/presentationml/2006/ole">
              <mc:AlternateContent xmlns:mc="http://schemas.openxmlformats.org/markup-compatibility/2006">
                <mc:Choice xmlns:v="urn:schemas-microsoft-com:vml" Requires="v">
                  <p:oleObj spid="_x0000_s12314" name="公式" r:id="rId3" imgW="330120" imgH="368280" progId="Equation.3">
                    <p:embed/>
                  </p:oleObj>
                </mc:Choice>
                <mc:Fallback>
                  <p:oleObj name="公式" r:id="rId3" imgW="330120" imgH="368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1" y="530"/>
                          <a:ext cx="585" cy="5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10"/>
            <p:cNvGraphicFramePr>
              <a:graphicFrameLocks noChangeAspect="1"/>
            </p:cNvGraphicFramePr>
            <p:nvPr/>
          </p:nvGraphicFramePr>
          <p:xfrm>
            <a:off x="4587" y="548"/>
            <a:ext cx="573" cy="569"/>
          </p:xfrm>
          <a:graphic>
            <a:graphicData uri="http://schemas.openxmlformats.org/presentationml/2006/ole">
              <mc:AlternateContent xmlns:mc="http://schemas.openxmlformats.org/markup-compatibility/2006">
                <mc:Choice xmlns:v="urn:schemas-microsoft-com:vml" Requires="v">
                  <p:oleObj spid="_x0000_s12315" name="公式" r:id="rId5" imgW="330120" imgH="368280" progId="Equation.3">
                    <p:embed/>
                  </p:oleObj>
                </mc:Choice>
                <mc:Fallback>
                  <p:oleObj name="公式" r:id="rId5" imgW="330120" imgH="36828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7" y="548"/>
                          <a:ext cx="573" cy="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20"/>
          <p:cNvGrpSpPr>
            <a:grpSpLocks/>
          </p:cNvGrpSpPr>
          <p:nvPr/>
        </p:nvGrpSpPr>
        <p:grpSpPr bwMode="auto">
          <a:xfrm>
            <a:off x="1925638" y="2849563"/>
            <a:ext cx="5699125" cy="922337"/>
            <a:chOff x="1213" y="1939"/>
            <a:chExt cx="3590" cy="581"/>
          </a:xfrm>
        </p:grpSpPr>
        <p:graphicFrame>
          <p:nvGraphicFramePr>
            <p:cNvPr id="12291" name="Object 8"/>
            <p:cNvGraphicFramePr>
              <a:graphicFrameLocks noChangeAspect="1"/>
            </p:cNvGraphicFramePr>
            <p:nvPr/>
          </p:nvGraphicFramePr>
          <p:xfrm>
            <a:off x="1213" y="1939"/>
            <a:ext cx="2454" cy="581"/>
          </p:xfrm>
          <a:graphic>
            <a:graphicData uri="http://schemas.openxmlformats.org/presentationml/2006/ole">
              <mc:AlternateContent xmlns:mc="http://schemas.openxmlformats.org/markup-compatibility/2006">
                <mc:Choice xmlns:v="urn:schemas-microsoft-com:vml" Requires="v">
                  <p:oleObj spid="_x0000_s12316" name="公式" r:id="rId7" imgW="1612800" imgH="368280" progId="Equation.3">
                    <p:embed/>
                  </p:oleObj>
                </mc:Choice>
                <mc:Fallback>
                  <p:oleObj name="公式" r:id="rId7" imgW="1612800" imgH="3682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 y="1939"/>
                          <a:ext cx="2454" cy="581"/>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2" name="Text Box 12"/>
            <p:cNvSpPr txBox="1">
              <a:spLocks noChangeArrowheads="1"/>
            </p:cNvSpPr>
            <p:nvPr/>
          </p:nvSpPr>
          <p:spPr bwMode="auto">
            <a:xfrm>
              <a:off x="3937" y="2052"/>
              <a:ext cx="866" cy="327"/>
            </a:xfrm>
            <a:prstGeom prst="rect">
              <a:avLst/>
            </a:prstGeom>
            <a:noFill/>
            <a:ln w="9525">
              <a:noFill/>
              <a:miter lim="800000"/>
              <a:headEnd/>
              <a:tailEnd/>
            </a:ln>
          </p:spPr>
          <p:txBody>
            <a:bodyPr>
              <a:spAutoFit/>
            </a:bodyPr>
            <a:lstStyle/>
            <a:p>
              <a:endParaRPr lang="zh-CN" altLang="zh-CN" sz="2800" i="0">
                <a:solidFill>
                  <a:schemeClr val="bg1"/>
                </a:solidFill>
              </a:endParaRPr>
            </a:p>
          </p:txBody>
        </p:sp>
      </p:grpSp>
      <p:sp>
        <p:nvSpPr>
          <p:cNvPr id="698383" name="Text Box 15"/>
          <p:cNvSpPr txBox="1">
            <a:spLocks noChangeArrowheads="1"/>
          </p:cNvSpPr>
          <p:nvPr/>
        </p:nvSpPr>
        <p:spPr bwMode="auto">
          <a:xfrm>
            <a:off x="298450" y="3941763"/>
            <a:ext cx="7323138" cy="519112"/>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这里： </a:t>
            </a:r>
            <a:r>
              <a:rPr lang="en-US" altLang="zh-CN" sz="2800" b="1">
                <a:solidFill>
                  <a:schemeClr val="bg1"/>
                </a:solidFill>
              </a:rPr>
              <a:t>i </a:t>
            </a:r>
            <a:r>
              <a:rPr lang="en-US" altLang="zh-CN" sz="2800" b="1" i="0">
                <a:solidFill>
                  <a:schemeClr val="bg1"/>
                </a:solidFill>
              </a:rPr>
              <a:t>= </a:t>
            </a:r>
            <a:r>
              <a:rPr lang="en-US" altLang="zh-CN" sz="2800" b="1">
                <a:solidFill>
                  <a:schemeClr val="bg1"/>
                </a:solidFill>
              </a:rPr>
              <a:t>t+ r+s </a:t>
            </a:r>
            <a:r>
              <a:rPr lang="zh-CN" altLang="en-US" sz="2800" b="1" i="0">
                <a:solidFill>
                  <a:schemeClr val="bg1"/>
                </a:solidFill>
              </a:rPr>
              <a:t>，是分子的总自由度。</a:t>
            </a:r>
          </a:p>
        </p:txBody>
      </p:sp>
      <p:sp>
        <p:nvSpPr>
          <p:cNvPr id="698390" name="Text Box 22"/>
          <p:cNvSpPr txBox="1">
            <a:spLocks noChangeArrowheads="1"/>
          </p:cNvSpPr>
          <p:nvPr/>
        </p:nvSpPr>
        <p:spPr bwMode="auto">
          <a:xfrm>
            <a:off x="1004888" y="4486275"/>
            <a:ext cx="7585075" cy="519113"/>
          </a:xfrm>
          <a:prstGeom prst="rect">
            <a:avLst/>
          </a:prstGeom>
          <a:noFill/>
          <a:ln w="9525">
            <a:noFill/>
            <a:miter lim="800000"/>
            <a:headEnd/>
            <a:tailEnd/>
          </a:ln>
        </p:spPr>
        <p:txBody>
          <a:bodyPr anchor="ctr">
            <a:spAutoFit/>
          </a:bodyPr>
          <a:lstStyle/>
          <a:p>
            <a:r>
              <a:rPr lang="zh-CN" altLang="en-US" sz="2800" b="1" i="0">
                <a:solidFill>
                  <a:schemeClr val="bg1"/>
                </a:solidFill>
              </a:rPr>
              <a:t>对</a:t>
            </a:r>
            <a:r>
              <a:rPr lang="zh-CN" altLang="en-US" sz="2800" b="1" i="0">
                <a:solidFill>
                  <a:srgbClr val="00FF00"/>
                </a:solidFill>
              </a:rPr>
              <a:t>刚性气体分子</a:t>
            </a:r>
            <a:r>
              <a:rPr lang="en-US" altLang="zh-CN" sz="2800" b="1" i="0">
                <a:solidFill>
                  <a:schemeClr val="bg1"/>
                </a:solidFill>
              </a:rPr>
              <a:t>(</a:t>
            </a:r>
            <a:r>
              <a:rPr lang="zh-CN" altLang="en-US" sz="2800" b="1" i="0">
                <a:solidFill>
                  <a:schemeClr val="bg1"/>
                </a:solidFill>
              </a:rPr>
              <a:t>无振动自由度</a:t>
            </a:r>
            <a:r>
              <a:rPr lang="en-US" altLang="zh-CN" sz="2800" b="1" i="0">
                <a:solidFill>
                  <a:schemeClr val="bg1"/>
                </a:solidFill>
              </a:rPr>
              <a:t>),</a:t>
            </a:r>
            <a:r>
              <a:rPr lang="zh-CN" altLang="en-US" sz="2800" b="1" i="0">
                <a:solidFill>
                  <a:srgbClr val="00FF00"/>
                </a:solidFill>
              </a:rPr>
              <a:t>平均总能量</a:t>
            </a:r>
            <a:r>
              <a:rPr lang="en-US" altLang="zh-CN" sz="2800" b="1" i="0">
                <a:solidFill>
                  <a:schemeClr val="bg1"/>
                </a:solidFill>
              </a:rPr>
              <a:t>:</a:t>
            </a:r>
          </a:p>
        </p:txBody>
      </p:sp>
      <p:grpSp>
        <p:nvGrpSpPr>
          <p:cNvPr id="4" name="Group 26"/>
          <p:cNvGrpSpPr>
            <a:grpSpLocks/>
          </p:cNvGrpSpPr>
          <p:nvPr/>
        </p:nvGrpSpPr>
        <p:grpSpPr bwMode="auto">
          <a:xfrm>
            <a:off x="2914650" y="5175250"/>
            <a:ext cx="3363913" cy="976313"/>
            <a:chOff x="2004" y="3163"/>
            <a:chExt cx="2095" cy="581"/>
          </a:xfrm>
        </p:grpSpPr>
        <p:graphicFrame>
          <p:nvGraphicFramePr>
            <p:cNvPr id="12290" name="Object 24"/>
            <p:cNvGraphicFramePr>
              <a:graphicFrameLocks noChangeAspect="1"/>
            </p:cNvGraphicFramePr>
            <p:nvPr/>
          </p:nvGraphicFramePr>
          <p:xfrm>
            <a:off x="2004" y="3163"/>
            <a:ext cx="847" cy="581"/>
          </p:xfrm>
          <a:graphic>
            <a:graphicData uri="http://schemas.openxmlformats.org/presentationml/2006/ole">
              <mc:AlternateContent xmlns:mc="http://schemas.openxmlformats.org/markup-compatibility/2006">
                <mc:Choice xmlns:v="urn:schemas-microsoft-com:vml" Requires="v">
                  <p:oleObj spid="_x0000_s12317" name="公式" r:id="rId9" imgW="558720" imgH="368280" progId="Equation.3">
                    <p:embed/>
                  </p:oleObj>
                </mc:Choice>
                <mc:Fallback>
                  <p:oleObj name="公式" r:id="rId9" imgW="558720" imgH="368280"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4" y="3163"/>
                          <a:ext cx="847" cy="581"/>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1" name="Text Box 25"/>
            <p:cNvSpPr txBox="1">
              <a:spLocks noChangeArrowheads="1"/>
            </p:cNvSpPr>
            <p:nvPr/>
          </p:nvSpPr>
          <p:spPr bwMode="auto">
            <a:xfrm>
              <a:off x="3233" y="3276"/>
              <a:ext cx="866" cy="309"/>
            </a:xfrm>
            <a:prstGeom prst="rect">
              <a:avLst/>
            </a:prstGeom>
            <a:noFill/>
            <a:ln w="9525">
              <a:noFill/>
              <a:miter lim="800000"/>
              <a:headEnd/>
              <a:tailEnd/>
            </a:ln>
          </p:spPr>
          <p:txBody>
            <a:bodyPr>
              <a:spAutoFit/>
            </a:bodyPr>
            <a:lstStyle/>
            <a:p>
              <a:endParaRPr lang="zh-CN" altLang="zh-CN" sz="2800" i="0">
                <a:solidFill>
                  <a:schemeClr val="bg1"/>
                </a:solidFill>
              </a:endParaRP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8371"/>
                                        </p:tgtEl>
                                        <p:attrNameLst>
                                          <p:attrName>style.visibility</p:attrName>
                                        </p:attrNameLst>
                                      </p:cBhvr>
                                      <p:to>
                                        <p:strVal val="visible"/>
                                      </p:to>
                                    </p:set>
                                    <p:animEffect transition="in" filter="wipe(left)">
                                      <p:cBhvr>
                                        <p:cTn id="7" dur="500"/>
                                        <p:tgtEl>
                                          <p:spTgt spid="6983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98383"/>
                                        </p:tgtEl>
                                        <p:attrNameLst>
                                          <p:attrName>style.visibility</p:attrName>
                                        </p:attrNameLst>
                                      </p:cBhvr>
                                      <p:to>
                                        <p:strVal val="visible"/>
                                      </p:to>
                                    </p:set>
                                    <p:animEffect transition="in" filter="wipe(left)">
                                      <p:cBhvr>
                                        <p:cTn id="18" dur="500"/>
                                        <p:tgtEl>
                                          <p:spTgt spid="69838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98390"/>
                                        </p:tgtEl>
                                        <p:attrNameLst>
                                          <p:attrName>style.visibility</p:attrName>
                                        </p:attrNameLst>
                                      </p:cBhvr>
                                      <p:to>
                                        <p:strVal val="visible"/>
                                      </p:to>
                                    </p:set>
                                    <p:animEffect transition="in" filter="wipe(left)">
                                      <p:cBhvr>
                                        <p:cTn id="23" dur="500"/>
                                        <p:tgtEl>
                                          <p:spTgt spid="69839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autoUpdateAnimBg="0"/>
      <p:bldP spid="698383" grpId="0" autoUpdateAnimBg="0"/>
      <p:bldP spid="69839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p:spPr>
        <p:txBody>
          <a:bodyPr/>
          <a:lstStyle/>
          <a:p>
            <a:fld id="{0182B649-43FE-4755-BD87-B8BD362F6E9A}" type="slidenum">
              <a:rPr lang="en-US" altLang="zh-CN"/>
              <a:pPr/>
              <a:t>3</a:t>
            </a:fld>
            <a:endParaRPr lang="en-US" altLang="zh-CN"/>
          </a:p>
        </p:txBody>
      </p:sp>
      <p:sp>
        <p:nvSpPr>
          <p:cNvPr id="526355" name="Text Box 19"/>
          <p:cNvSpPr txBox="1">
            <a:spLocks noChangeArrowheads="1"/>
          </p:cNvSpPr>
          <p:nvPr/>
        </p:nvSpPr>
        <p:spPr bwMode="auto">
          <a:xfrm>
            <a:off x="2722563" y="285750"/>
            <a:ext cx="3863975" cy="1311275"/>
          </a:xfrm>
          <a:prstGeom prst="rect">
            <a:avLst/>
          </a:prstGeom>
          <a:noFill/>
          <a:ln w="9525">
            <a:noFill/>
            <a:miter lim="800000"/>
            <a:headEnd/>
            <a:tailEnd/>
          </a:ln>
        </p:spPr>
        <p:txBody>
          <a:bodyPr>
            <a:spAutoFit/>
          </a:bodyPr>
          <a:lstStyle/>
          <a:p>
            <a:r>
              <a:rPr lang="zh-CN" altLang="en-US" sz="8000" b="1" i="0">
                <a:solidFill>
                  <a:srgbClr val="FFFF00"/>
                </a:solidFill>
                <a:latin typeface="隶书" pitchFamily="49" charset="-122"/>
                <a:ea typeface="隶书" pitchFamily="49" charset="-122"/>
              </a:rPr>
              <a:t>热  学</a:t>
            </a:r>
            <a:endParaRPr lang="zh-CN" altLang="en-US" sz="4800" b="1" i="0">
              <a:solidFill>
                <a:srgbClr val="00FF00"/>
              </a:solidFill>
              <a:latin typeface="隶书" pitchFamily="49" charset="-122"/>
              <a:ea typeface="隶书" pitchFamily="49" charset="-122"/>
            </a:endParaRPr>
          </a:p>
        </p:txBody>
      </p:sp>
      <p:sp>
        <p:nvSpPr>
          <p:cNvPr id="526358" name="Rectangle 22"/>
          <p:cNvSpPr>
            <a:spLocks noChangeArrowheads="1"/>
          </p:cNvSpPr>
          <p:nvPr/>
        </p:nvSpPr>
        <p:spPr bwMode="auto">
          <a:xfrm>
            <a:off x="611188" y="3148013"/>
            <a:ext cx="7897812" cy="762000"/>
          </a:xfrm>
          <a:prstGeom prst="rect">
            <a:avLst/>
          </a:prstGeom>
          <a:noFill/>
          <a:ln w="9525">
            <a:noFill/>
            <a:miter lim="800000"/>
            <a:headEnd/>
            <a:tailEnd/>
          </a:ln>
        </p:spPr>
        <p:txBody>
          <a:bodyPr wrap="none">
            <a:spAutoFit/>
          </a:bodyPr>
          <a:lstStyle/>
          <a:p>
            <a:r>
              <a:rPr lang="en-US" altLang="zh-CN" sz="4400" b="1" i="0">
                <a:solidFill>
                  <a:srgbClr val="FFFF00"/>
                </a:solidFill>
              </a:rPr>
              <a:t>(Fundament of Statistic Physics)</a:t>
            </a:r>
          </a:p>
        </p:txBody>
      </p:sp>
      <p:sp>
        <p:nvSpPr>
          <p:cNvPr id="526359" name="Rectangle 23"/>
          <p:cNvSpPr>
            <a:spLocks noChangeArrowheads="1"/>
          </p:cNvSpPr>
          <p:nvPr/>
        </p:nvSpPr>
        <p:spPr bwMode="auto">
          <a:xfrm>
            <a:off x="2867025" y="2262982"/>
            <a:ext cx="2927350" cy="641350"/>
          </a:xfrm>
          <a:prstGeom prst="rect">
            <a:avLst/>
          </a:prstGeom>
          <a:noFill/>
          <a:ln w="9525">
            <a:noFill/>
            <a:miter lim="800000"/>
            <a:headEnd/>
            <a:tailEnd/>
          </a:ln>
        </p:spPr>
        <p:txBody>
          <a:bodyPr wrap="none">
            <a:spAutoFit/>
          </a:bodyPr>
          <a:lstStyle/>
          <a:p>
            <a:r>
              <a:rPr lang="zh-CN" altLang="en-US" sz="3600" b="1" i="0" dirty="0">
                <a:solidFill>
                  <a:srgbClr val="FFFF00"/>
                </a:solidFill>
              </a:rPr>
              <a:t>统计物理初步</a:t>
            </a:r>
          </a:p>
        </p:txBody>
      </p:sp>
      <p:sp>
        <p:nvSpPr>
          <p:cNvPr id="526360" name="Rectangle 24"/>
          <p:cNvSpPr>
            <a:spLocks noChangeArrowheads="1"/>
          </p:cNvSpPr>
          <p:nvPr/>
        </p:nvSpPr>
        <p:spPr bwMode="auto">
          <a:xfrm>
            <a:off x="1957388" y="5038725"/>
            <a:ext cx="4746625" cy="762000"/>
          </a:xfrm>
          <a:prstGeom prst="rect">
            <a:avLst/>
          </a:prstGeom>
          <a:noFill/>
          <a:ln w="9525">
            <a:noFill/>
            <a:miter lim="800000"/>
            <a:headEnd/>
            <a:tailEnd/>
          </a:ln>
        </p:spPr>
        <p:txBody>
          <a:bodyPr wrap="none">
            <a:spAutoFit/>
          </a:bodyPr>
          <a:lstStyle/>
          <a:p>
            <a:r>
              <a:rPr lang="en-US" altLang="zh-CN" sz="4400" b="1" i="0">
                <a:solidFill>
                  <a:srgbClr val="FFFF00"/>
                </a:solidFill>
              </a:rPr>
              <a:t>(Thermodynamics)</a:t>
            </a:r>
          </a:p>
        </p:txBody>
      </p:sp>
      <p:sp>
        <p:nvSpPr>
          <p:cNvPr id="526361" name="Rectangle 25"/>
          <p:cNvSpPr>
            <a:spLocks noChangeArrowheads="1"/>
          </p:cNvSpPr>
          <p:nvPr/>
        </p:nvSpPr>
        <p:spPr bwMode="auto">
          <a:xfrm>
            <a:off x="3381375" y="4183063"/>
            <a:ext cx="1560513" cy="641350"/>
          </a:xfrm>
          <a:prstGeom prst="rect">
            <a:avLst/>
          </a:prstGeom>
          <a:noFill/>
          <a:ln w="9525">
            <a:noFill/>
            <a:miter lim="800000"/>
            <a:headEnd/>
            <a:tailEnd/>
          </a:ln>
        </p:spPr>
        <p:txBody>
          <a:bodyPr wrap="none">
            <a:spAutoFit/>
          </a:bodyPr>
          <a:lstStyle/>
          <a:p>
            <a:r>
              <a:rPr lang="zh-CN" altLang="en-US" sz="3600" b="1" i="0">
                <a:solidFill>
                  <a:srgbClr val="FFFF00"/>
                </a:solidFill>
              </a:rPr>
              <a:t>热力学</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6355"/>
                                        </p:tgtEl>
                                        <p:attrNameLst>
                                          <p:attrName>style.visibility</p:attrName>
                                        </p:attrNameLst>
                                      </p:cBhvr>
                                      <p:to>
                                        <p:strVal val="visible"/>
                                      </p:to>
                                    </p:set>
                                    <p:animEffect transition="in" filter="blinds(horizontal)">
                                      <p:cBhvr>
                                        <p:cTn id="7" dur="500"/>
                                        <p:tgtEl>
                                          <p:spTgt spid="5263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6359"/>
                                        </p:tgtEl>
                                        <p:attrNameLst>
                                          <p:attrName>style.visibility</p:attrName>
                                        </p:attrNameLst>
                                      </p:cBhvr>
                                      <p:to>
                                        <p:strVal val="visible"/>
                                      </p:to>
                                    </p:set>
                                    <p:animEffect transition="in" filter="blinds(horizontal)">
                                      <p:cBhvr>
                                        <p:cTn id="12" dur="500"/>
                                        <p:tgtEl>
                                          <p:spTgt spid="5263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6358"/>
                                        </p:tgtEl>
                                        <p:attrNameLst>
                                          <p:attrName>style.visibility</p:attrName>
                                        </p:attrNameLst>
                                      </p:cBhvr>
                                      <p:to>
                                        <p:strVal val="visible"/>
                                      </p:to>
                                    </p:set>
                                    <p:animEffect transition="in" filter="blinds(horizontal)">
                                      <p:cBhvr>
                                        <p:cTn id="17" dur="500"/>
                                        <p:tgtEl>
                                          <p:spTgt spid="5263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6361"/>
                                        </p:tgtEl>
                                        <p:attrNameLst>
                                          <p:attrName>style.visibility</p:attrName>
                                        </p:attrNameLst>
                                      </p:cBhvr>
                                      <p:to>
                                        <p:strVal val="visible"/>
                                      </p:to>
                                    </p:set>
                                    <p:animEffect transition="in" filter="blinds(horizontal)">
                                      <p:cBhvr>
                                        <p:cTn id="22" dur="500"/>
                                        <p:tgtEl>
                                          <p:spTgt spid="52636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6360"/>
                                        </p:tgtEl>
                                        <p:attrNameLst>
                                          <p:attrName>style.visibility</p:attrName>
                                        </p:attrNameLst>
                                      </p:cBhvr>
                                      <p:to>
                                        <p:strVal val="visible"/>
                                      </p:to>
                                    </p:set>
                                    <p:animEffect transition="in" filter="blinds(horizontal)">
                                      <p:cBhvr>
                                        <p:cTn id="27" dur="500"/>
                                        <p:tgtEl>
                                          <p:spTgt spid="526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55" grpId="0" autoUpdateAnimBg="0"/>
      <p:bldP spid="526358" grpId="0" autoUpdateAnimBg="0"/>
      <p:bldP spid="526359" grpId="0" autoUpdateAnimBg="0"/>
      <p:bldP spid="526360" grpId="0" autoUpdateAnimBg="0"/>
      <p:bldP spid="52636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灯片编号占位符 3"/>
          <p:cNvSpPr>
            <a:spLocks noGrp="1"/>
          </p:cNvSpPr>
          <p:nvPr>
            <p:ph type="sldNum" sz="quarter" idx="12"/>
          </p:nvPr>
        </p:nvSpPr>
        <p:spPr>
          <a:noFill/>
        </p:spPr>
        <p:txBody>
          <a:bodyPr/>
          <a:lstStyle/>
          <a:p>
            <a:fld id="{BFE86456-56B6-4A94-A44E-DC52E29781F2}" type="slidenum">
              <a:rPr lang="en-US" altLang="zh-CN"/>
              <a:pPr/>
              <a:t>30</a:t>
            </a:fld>
            <a:endParaRPr lang="en-US" altLang="zh-CN"/>
          </a:p>
        </p:txBody>
      </p:sp>
      <p:sp>
        <p:nvSpPr>
          <p:cNvPr id="13318" name="Text Box 2"/>
          <p:cNvSpPr txBox="1">
            <a:spLocks noChangeArrowheads="1"/>
          </p:cNvSpPr>
          <p:nvPr/>
        </p:nvSpPr>
        <p:spPr bwMode="auto">
          <a:xfrm>
            <a:off x="1250950" y="334963"/>
            <a:ext cx="3492500" cy="519112"/>
          </a:xfrm>
          <a:prstGeom prst="rect">
            <a:avLst/>
          </a:prstGeom>
          <a:noFill/>
          <a:ln w="9525">
            <a:noFill/>
            <a:miter lim="800000"/>
            <a:headEnd/>
            <a:tailEnd/>
          </a:ln>
        </p:spPr>
        <p:txBody>
          <a:bodyPr>
            <a:spAutoFit/>
          </a:bodyPr>
          <a:lstStyle/>
          <a:p>
            <a:r>
              <a:rPr lang="zh-CN" altLang="en-US" sz="2800" b="1">
                <a:solidFill>
                  <a:srgbClr val="FFFF00"/>
                </a:solidFill>
              </a:rPr>
              <a:t>三</a:t>
            </a:r>
            <a:r>
              <a:rPr lang="en-US" altLang="zh-CN" sz="2800" b="1">
                <a:solidFill>
                  <a:srgbClr val="FFFF00"/>
                </a:solidFill>
              </a:rPr>
              <a:t>.</a:t>
            </a:r>
            <a:r>
              <a:rPr lang="zh-CN" altLang="en-US" sz="2800" b="1">
                <a:solidFill>
                  <a:srgbClr val="FFFF00"/>
                </a:solidFill>
              </a:rPr>
              <a:t>理想气体的内能</a:t>
            </a:r>
          </a:p>
        </p:txBody>
      </p:sp>
      <p:sp>
        <p:nvSpPr>
          <p:cNvPr id="699395" name="Text Box 3"/>
          <p:cNvSpPr txBox="1">
            <a:spLocks noChangeArrowheads="1"/>
          </p:cNvSpPr>
          <p:nvPr/>
        </p:nvSpPr>
        <p:spPr bwMode="auto">
          <a:xfrm>
            <a:off x="317500" y="812800"/>
            <a:ext cx="8415338" cy="3508375"/>
          </a:xfrm>
          <a:prstGeom prst="rect">
            <a:avLst/>
          </a:prstGeom>
          <a:noFill/>
          <a:ln w="9525">
            <a:noFill/>
            <a:miter lim="800000"/>
            <a:headEnd/>
            <a:tailEnd/>
          </a:ln>
        </p:spPr>
        <p:txBody>
          <a:bodyPr>
            <a:spAutoFit/>
          </a:bodyPr>
          <a:lstStyle/>
          <a:p>
            <a:pPr algn="just">
              <a:spcBef>
                <a:spcPct val="0"/>
              </a:spcBef>
            </a:pPr>
            <a:r>
              <a:rPr lang="en-US" altLang="zh-CN" sz="2800" b="1" i="0">
                <a:solidFill>
                  <a:schemeClr val="bg1"/>
                </a:solidFill>
              </a:rPr>
              <a:t>      </a:t>
            </a:r>
            <a:r>
              <a:rPr lang="zh-CN" altLang="en-US" sz="2800" b="1" i="0">
                <a:solidFill>
                  <a:schemeClr val="bg1"/>
                </a:solidFill>
              </a:rPr>
              <a:t>对于实际气体来讲</a:t>
            </a:r>
            <a:r>
              <a:rPr lang="en-US" altLang="zh-CN" sz="2800" b="1" i="0">
                <a:solidFill>
                  <a:schemeClr val="bg1"/>
                </a:solidFill>
              </a:rPr>
              <a:t>,</a:t>
            </a:r>
            <a:r>
              <a:rPr lang="zh-CN" altLang="en-US" sz="2800" b="1" i="0">
                <a:solidFill>
                  <a:schemeClr val="bg1"/>
                </a:solidFill>
              </a:rPr>
              <a:t>除了分子的各种形式的热运动动能和分子内部原子间的振动势能外</a:t>
            </a:r>
            <a:r>
              <a:rPr lang="en-US" altLang="zh-CN" sz="2800" b="1" i="0">
                <a:solidFill>
                  <a:schemeClr val="bg1"/>
                </a:solidFill>
              </a:rPr>
              <a:t>,</a:t>
            </a:r>
            <a:r>
              <a:rPr lang="zh-CN" altLang="en-US" sz="2800" b="1" i="0">
                <a:solidFill>
                  <a:schemeClr val="bg1"/>
                </a:solidFill>
              </a:rPr>
              <a:t>由于分子间存在着相互作用的保守力</a:t>
            </a:r>
            <a:r>
              <a:rPr lang="en-US" altLang="zh-CN" sz="2800" b="1" i="0">
                <a:solidFill>
                  <a:schemeClr val="bg1"/>
                </a:solidFill>
              </a:rPr>
              <a:t>,</a:t>
            </a:r>
            <a:r>
              <a:rPr lang="zh-CN" altLang="en-US" sz="2800" b="1" i="0">
                <a:solidFill>
                  <a:schemeClr val="bg1"/>
                </a:solidFill>
              </a:rPr>
              <a:t>所以分子还具有与这种力相关的势能。所有分子的这些形式的</a:t>
            </a:r>
            <a:r>
              <a:rPr lang="zh-CN" altLang="en-US" sz="2800" b="1" i="0">
                <a:solidFill>
                  <a:srgbClr val="FFFF00"/>
                </a:solidFill>
              </a:rPr>
              <a:t>热运动能量和分子间势能</a:t>
            </a:r>
            <a:r>
              <a:rPr lang="zh-CN" altLang="en-US" sz="2800" b="1" i="0">
                <a:solidFill>
                  <a:schemeClr val="bg1"/>
                </a:solidFill>
              </a:rPr>
              <a:t>的总和</a:t>
            </a:r>
            <a:r>
              <a:rPr lang="en-US" altLang="zh-CN" sz="2800" b="1" i="0">
                <a:solidFill>
                  <a:schemeClr val="bg1"/>
                </a:solidFill>
              </a:rPr>
              <a:t>,</a:t>
            </a:r>
            <a:r>
              <a:rPr lang="zh-CN" altLang="en-US" sz="2800" b="1" i="0">
                <a:solidFill>
                  <a:schemeClr val="bg1"/>
                </a:solidFill>
              </a:rPr>
              <a:t>叫做</a:t>
            </a:r>
            <a:r>
              <a:rPr lang="zh-CN" altLang="en-US" sz="2800" b="1" i="0">
                <a:solidFill>
                  <a:srgbClr val="00FF00"/>
                </a:solidFill>
              </a:rPr>
              <a:t>气体的内能</a:t>
            </a:r>
            <a:r>
              <a:rPr lang="zh-CN" altLang="en-US" sz="2800" b="1" i="0">
                <a:solidFill>
                  <a:schemeClr val="bg1"/>
                </a:solidFill>
              </a:rPr>
              <a:t>。</a:t>
            </a:r>
            <a:endParaRPr lang="zh-CN" altLang="en-US" sz="2800" b="1" i="0">
              <a:solidFill>
                <a:schemeClr val="bg1"/>
              </a:solidFill>
              <a:latin typeface="宋体" pitchFamily="2" charset="-122"/>
            </a:endParaRPr>
          </a:p>
          <a:p>
            <a:pPr algn="just">
              <a:spcBef>
                <a:spcPct val="0"/>
              </a:spcBef>
            </a:pPr>
            <a:r>
              <a:rPr lang="zh-CN" altLang="en-US" sz="2800" b="1" i="0">
                <a:solidFill>
                  <a:schemeClr val="bg1"/>
                </a:solidFill>
              </a:rPr>
              <a:t>      理想气体分子间无相互作用</a:t>
            </a:r>
            <a:r>
              <a:rPr lang="en-US" altLang="zh-CN" sz="2800" b="1" i="0">
                <a:solidFill>
                  <a:schemeClr val="bg1"/>
                </a:solidFill>
              </a:rPr>
              <a:t>,</a:t>
            </a:r>
            <a:r>
              <a:rPr lang="zh-CN" altLang="en-US" sz="2800" b="1" i="0">
                <a:solidFill>
                  <a:schemeClr val="bg1"/>
                </a:solidFill>
              </a:rPr>
              <a:t>所以</a:t>
            </a:r>
            <a:r>
              <a:rPr lang="zh-CN" altLang="en-US" sz="2800" b="1" i="0">
                <a:solidFill>
                  <a:srgbClr val="00FF00"/>
                </a:solidFill>
              </a:rPr>
              <a:t>理想气体的内能是所有分子的</a:t>
            </a:r>
            <a:r>
              <a:rPr lang="zh-CN" altLang="en-US" sz="2800" b="1" i="0">
                <a:solidFill>
                  <a:srgbClr val="FFFF00"/>
                </a:solidFill>
              </a:rPr>
              <a:t>热运动能量</a:t>
            </a:r>
            <a:r>
              <a:rPr lang="zh-CN" altLang="en-US" sz="2800" b="1" i="0">
                <a:solidFill>
                  <a:srgbClr val="00FF00"/>
                </a:solidFill>
              </a:rPr>
              <a:t>的总和。</a:t>
            </a:r>
            <a:endParaRPr lang="zh-CN" altLang="en-US" sz="2800" b="1" i="0">
              <a:solidFill>
                <a:schemeClr val="bg1"/>
              </a:solidFill>
            </a:endParaRPr>
          </a:p>
          <a:p>
            <a:pPr algn="just">
              <a:spcBef>
                <a:spcPct val="0"/>
              </a:spcBef>
            </a:pPr>
            <a:r>
              <a:rPr lang="zh-CN" altLang="en-US" sz="2800" b="1" i="0">
                <a:solidFill>
                  <a:schemeClr val="bg1"/>
                </a:solidFill>
              </a:rPr>
              <a:t>        由于一个</a:t>
            </a:r>
            <a:r>
              <a:rPr lang="en-US" altLang="zh-CN" sz="2800" b="1" i="0">
                <a:solidFill>
                  <a:schemeClr val="bg1"/>
                </a:solidFill>
              </a:rPr>
              <a:t>(</a:t>
            </a:r>
            <a:r>
              <a:rPr lang="zh-CN" altLang="en-US" sz="2800" b="1" i="0">
                <a:solidFill>
                  <a:schemeClr val="bg1"/>
                </a:solidFill>
              </a:rPr>
              <a:t>刚性</a:t>
            </a:r>
            <a:r>
              <a:rPr lang="en-US" altLang="zh-CN" sz="2800" b="1" i="0">
                <a:solidFill>
                  <a:schemeClr val="bg1"/>
                </a:solidFill>
              </a:rPr>
              <a:t>)</a:t>
            </a:r>
            <a:r>
              <a:rPr lang="zh-CN" altLang="en-US" sz="2800" b="1" i="0">
                <a:solidFill>
                  <a:schemeClr val="bg1"/>
                </a:solidFill>
              </a:rPr>
              <a:t>分子的平均总能量为</a:t>
            </a:r>
          </a:p>
        </p:txBody>
      </p:sp>
      <p:graphicFrame>
        <p:nvGraphicFramePr>
          <p:cNvPr id="699397" name="Object 5"/>
          <p:cNvGraphicFramePr>
            <a:graphicFrameLocks noChangeAspect="1"/>
          </p:cNvGraphicFramePr>
          <p:nvPr/>
        </p:nvGraphicFramePr>
        <p:xfrm>
          <a:off x="2968625" y="4222750"/>
          <a:ext cx="1325563" cy="928688"/>
        </p:xfrm>
        <a:graphic>
          <a:graphicData uri="http://schemas.openxmlformats.org/presentationml/2006/ole">
            <mc:AlternateContent xmlns:mc="http://schemas.openxmlformats.org/markup-compatibility/2006">
              <mc:Choice xmlns:v="urn:schemas-microsoft-com:vml" Requires="v">
                <p:oleObj spid="_x0000_s13332" name="公式" r:id="rId3" imgW="558720" imgH="368280" progId="Equation.3">
                  <p:embed/>
                </p:oleObj>
              </mc:Choice>
              <mc:Fallback>
                <p:oleObj name="公式" r:id="rId3" imgW="558720" imgH="368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625" y="4222750"/>
                        <a:ext cx="132556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699399" name="Text Box 7"/>
          <p:cNvSpPr txBox="1">
            <a:spLocks noChangeArrowheads="1"/>
          </p:cNvSpPr>
          <p:nvPr/>
        </p:nvSpPr>
        <p:spPr bwMode="auto">
          <a:xfrm>
            <a:off x="1022350" y="5097463"/>
            <a:ext cx="4991100" cy="519112"/>
          </a:xfrm>
          <a:prstGeom prst="rect">
            <a:avLst/>
          </a:prstGeom>
          <a:noFill/>
          <a:ln w="9525">
            <a:noFill/>
            <a:miter lim="800000"/>
            <a:headEnd/>
            <a:tailEnd/>
          </a:ln>
        </p:spPr>
        <p:txBody>
          <a:bodyPr>
            <a:spAutoFit/>
          </a:bodyPr>
          <a:lstStyle/>
          <a:p>
            <a:pPr algn="just">
              <a:spcBef>
                <a:spcPct val="0"/>
              </a:spcBef>
            </a:pPr>
            <a:r>
              <a:rPr lang="zh-CN" altLang="en-US" sz="2800" b="1" i="0">
                <a:solidFill>
                  <a:schemeClr val="bg1"/>
                </a:solidFill>
              </a:rPr>
              <a:t>所以一摩尔理想气体的内能为</a:t>
            </a:r>
            <a:endParaRPr lang="zh-CN" altLang="en-US"/>
          </a:p>
        </p:txBody>
      </p:sp>
      <p:graphicFrame>
        <p:nvGraphicFramePr>
          <p:cNvPr id="699400" name="Object 8"/>
          <p:cNvGraphicFramePr>
            <a:graphicFrameLocks noChangeAspect="1"/>
          </p:cNvGraphicFramePr>
          <p:nvPr/>
        </p:nvGraphicFramePr>
        <p:xfrm>
          <a:off x="2036763" y="5551488"/>
          <a:ext cx="2443162" cy="950912"/>
        </p:xfrm>
        <a:graphic>
          <a:graphicData uri="http://schemas.openxmlformats.org/presentationml/2006/ole">
            <mc:AlternateContent xmlns:mc="http://schemas.openxmlformats.org/markup-compatibility/2006">
              <mc:Choice xmlns:v="urn:schemas-microsoft-com:vml" Requires="v">
                <p:oleObj spid="_x0000_s13333" name="公式" r:id="rId5" imgW="939600" imgH="368280" progId="Equation.3">
                  <p:embed/>
                </p:oleObj>
              </mc:Choice>
              <mc:Fallback>
                <p:oleObj name="公式" r:id="rId5" imgW="939600" imgH="3682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6763" y="5551488"/>
                        <a:ext cx="2443162"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9401" name="Object 9"/>
          <p:cNvGraphicFramePr>
            <a:graphicFrameLocks noChangeAspect="1"/>
          </p:cNvGraphicFramePr>
          <p:nvPr/>
        </p:nvGraphicFramePr>
        <p:xfrm>
          <a:off x="4448175" y="5557838"/>
          <a:ext cx="1195388" cy="936625"/>
        </p:xfrm>
        <a:graphic>
          <a:graphicData uri="http://schemas.openxmlformats.org/presentationml/2006/ole">
            <mc:AlternateContent xmlns:mc="http://schemas.openxmlformats.org/markup-compatibility/2006">
              <mc:Choice xmlns:v="urn:schemas-microsoft-com:vml" Requires="v">
                <p:oleObj spid="_x0000_s13334" name="公式" r:id="rId7" imgW="469800" imgH="368280" progId="Equation.3">
                  <p:embed/>
                </p:oleObj>
              </mc:Choice>
              <mc:Fallback>
                <p:oleObj name="公式" r:id="rId7" imgW="469800" imgH="3682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8175" y="5557838"/>
                        <a:ext cx="119538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9402" name="Text Box 10"/>
          <p:cNvSpPr txBox="1">
            <a:spLocks noChangeArrowheads="1"/>
          </p:cNvSpPr>
          <p:nvPr/>
        </p:nvSpPr>
        <p:spPr bwMode="auto">
          <a:xfrm>
            <a:off x="6067425" y="5751513"/>
            <a:ext cx="1630363" cy="519112"/>
          </a:xfrm>
          <a:prstGeom prst="rect">
            <a:avLst/>
          </a:prstGeom>
          <a:noFill/>
          <a:ln w="9525">
            <a:noFill/>
            <a:miter lim="800000"/>
            <a:headEnd/>
            <a:tailEnd/>
          </a:ln>
        </p:spPr>
        <p:txBody>
          <a:bodyPr anchor="ctr">
            <a:spAutoFit/>
          </a:bodyPr>
          <a:lstStyle/>
          <a:p>
            <a:r>
              <a:rPr lang="en-US" altLang="zh-CN" sz="2800" b="1" i="0">
                <a:solidFill>
                  <a:schemeClr val="bg1"/>
                </a:solidFill>
              </a:rPr>
              <a:t>(</a:t>
            </a:r>
            <a:r>
              <a:rPr lang="en-US" altLang="zh-CN" sz="2800" b="1">
                <a:solidFill>
                  <a:schemeClr val="bg1"/>
                </a:solidFill>
              </a:rPr>
              <a:t>N</a:t>
            </a:r>
            <a:r>
              <a:rPr lang="en-US" altLang="zh-CN" sz="2800" b="1" i="0" baseline="-25000">
                <a:solidFill>
                  <a:schemeClr val="bg1"/>
                </a:solidFill>
              </a:rPr>
              <a:t>o</a:t>
            </a:r>
            <a:r>
              <a:rPr lang="en-US" altLang="zh-CN" sz="2800" b="1">
                <a:solidFill>
                  <a:schemeClr val="bg1"/>
                </a:solidFill>
              </a:rPr>
              <a:t>k</a:t>
            </a:r>
            <a:r>
              <a:rPr lang="en-US" altLang="zh-CN" sz="2800" b="1" i="0">
                <a:solidFill>
                  <a:schemeClr val="bg1"/>
                </a:solidFill>
              </a:rPr>
              <a:t>=</a:t>
            </a:r>
            <a:r>
              <a:rPr lang="en-US" altLang="zh-CN" sz="2800" b="1">
                <a:solidFill>
                  <a:schemeClr val="bg1"/>
                </a:solidFill>
              </a:rPr>
              <a:t>R</a:t>
            </a:r>
            <a:r>
              <a:rPr lang="en-US" altLang="zh-CN" sz="2800" b="1" i="0">
                <a:solidFill>
                  <a:schemeClr val="bg1"/>
                </a:solidFill>
              </a:rPr>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9395">
                                            <p:txEl>
                                              <p:pRg st="0" end="0"/>
                                            </p:txEl>
                                          </p:spTgt>
                                        </p:tgtEl>
                                        <p:attrNameLst>
                                          <p:attrName>style.visibility</p:attrName>
                                        </p:attrNameLst>
                                      </p:cBhvr>
                                      <p:to>
                                        <p:strVal val="visible"/>
                                      </p:to>
                                    </p:set>
                                    <p:animEffect transition="in" filter="wipe(left)">
                                      <p:cBhvr>
                                        <p:cTn id="7" dur="500"/>
                                        <p:tgtEl>
                                          <p:spTgt spid="69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9395">
                                            <p:txEl>
                                              <p:pRg st="1" end="1"/>
                                            </p:txEl>
                                          </p:spTgt>
                                        </p:tgtEl>
                                        <p:attrNameLst>
                                          <p:attrName>style.visibility</p:attrName>
                                        </p:attrNameLst>
                                      </p:cBhvr>
                                      <p:to>
                                        <p:strVal val="visible"/>
                                      </p:to>
                                    </p:set>
                                    <p:animEffect transition="in" filter="wipe(left)">
                                      <p:cBhvr>
                                        <p:cTn id="12" dur="500"/>
                                        <p:tgtEl>
                                          <p:spTgt spid="699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9395">
                                            <p:txEl>
                                              <p:pRg st="2" end="2"/>
                                            </p:txEl>
                                          </p:spTgt>
                                        </p:tgtEl>
                                        <p:attrNameLst>
                                          <p:attrName>style.visibility</p:attrName>
                                        </p:attrNameLst>
                                      </p:cBhvr>
                                      <p:to>
                                        <p:strVal val="visible"/>
                                      </p:to>
                                    </p:set>
                                    <p:animEffect transition="in" filter="wipe(left)">
                                      <p:cBhvr>
                                        <p:cTn id="17" dur="500"/>
                                        <p:tgtEl>
                                          <p:spTgt spid="699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99397"/>
                                        </p:tgtEl>
                                        <p:attrNameLst>
                                          <p:attrName>style.visibility</p:attrName>
                                        </p:attrNameLst>
                                      </p:cBhvr>
                                      <p:to>
                                        <p:strVal val="visible"/>
                                      </p:to>
                                    </p:set>
                                    <p:animEffect transition="in" filter="wipe(right)">
                                      <p:cBhvr>
                                        <p:cTn id="22" dur="500"/>
                                        <p:tgtEl>
                                          <p:spTgt spid="6993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9399"/>
                                        </p:tgtEl>
                                        <p:attrNameLst>
                                          <p:attrName>style.visibility</p:attrName>
                                        </p:attrNameLst>
                                      </p:cBhvr>
                                      <p:to>
                                        <p:strVal val="visible"/>
                                      </p:to>
                                    </p:set>
                                    <p:animEffect transition="in" filter="wipe(left)">
                                      <p:cBhvr>
                                        <p:cTn id="27" dur="500"/>
                                        <p:tgtEl>
                                          <p:spTgt spid="6993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99400"/>
                                        </p:tgtEl>
                                        <p:attrNameLst>
                                          <p:attrName>style.visibility</p:attrName>
                                        </p:attrNameLst>
                                      </p:cBhvr>
                                      <p:to>
                                        <p:strVal val="visible"/>
                                      </p:to>
                                    </p:set>
                                    <p:animEffect transition="in" filter="wipe(left)">
                                      <p:cBhvr>
                                        <p:cTn id="32" dur="500"/>
                                        <p:tgtEl>
                                          <p:spTgt spid="69940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99402"/>
                                        </p:tgtEl>
                                        <p:attrNameLst>
                                          <p:attrName>style.visibility</p:attrName>
                                        </p:attrNameLst>
                                      </p:cBhvr>
                                      <p:to>
                                        <p:strVal val="visible"/>
                                      </p:to>
                                    </p:set>
                                    <p:anim calcmode="lin" valueType="num">
                                      <p:cBhvr additive="base">
                                        <p:cTn id="37" dur="500" fill="hold"/>
                                        <p:tgtEl>
                                          <p:spTgt spid="699402"/>
                                        </p:tgtEl>
                                        <p:attrNameLst>
                                          <p:attrName>ppt_x</p:attrName>
                                        </p:attrNameLst>
                                      </p:cBhvr>
                                      <p:tavLst>
                                        <p:tav tm="0">
                                          <p:val>
                                            <p:strVal val="1+#ppt_w/2"/>
                                          </p:val>
                                        </p:tav>
                                        <p:tav tm="100000">
                                          <p:val>
                                            <p:strVal val="#ppt_x"/>
                                          </p:val>
                                        </p:tav>
                                      </p:tavLst>
                                    </p:anim>
                                    <p:anim calcmode="lin" valueType="num">
                                      <p:cBhvr additive="base">
                                        <p:cTn id="38" dur="500" fill="hold"/>
                                        <p:tgtEl>
                                          <p:spTgt spid="69940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699401"/>
                                        </p:tgtEl>
                                        <p:attrNameLst>
                                          <p:attrName>style.visibility</p:attrName>
                                        </p:attrNameLst>
                                      </p:cBhvr>
                                      <p:to>
                                        <p:strVal val="visible"/>
                                      </p:to>
                                    </p:set>
                                    <p:animEffect transition="in" filter="wipe(right)">
                                      <p:cBhvr>
                                        <p:cTn id="43" dur="500"/>
                                        <p:tgtEl>
                                          <p:spTgt spid="699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395" grpId="0" build="p" autoUpdateAnimBg="0"/>
      <p:bldP spid="699399" grpId="0" autoUpdateAnimBg="0"/>
      <p:bldP spid="69940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灯片编号占位符 3"/>
          <p:cNvSpPr>
            <a:spLocks noGrp="1"/>
          </p:cNvSpPr>
          <p:nvPr>
            <p:ph type="sldNum" sz="quarter" idx="12"/>
          </p:nvPr>
        </p:nvSpPr>
        <p:spPr>
          <a:noFill/>
        </p:spPr>
        <p:txBody>
          <a:bodyPr/>
          <a:lstStyle/>
          <a:p>
            <a:fld id="{1A234D27-7773-440F-A6AB-007A2439B255}" type="slidenum">
              <a:rPr lang="en-US" altLang="zh-CN"/>
              <a:pPr/>
              <a:t>31</a:t>
            </a:fld>
            <a:endParaRPr lang="en-US" altLang="zh-CN"/>
          </a:p>
        </p:txBody>
      </p:sp>
      <p:sp>
        <p:nvSpPr>
          <p:cNvPr id="14344" name="Text Box 2"/>
          <p:cNvSpPr txBox="1">
            <a:spLocks noChangeArrowheads="1"/>
          </p:cNvSpPr>
          <p:nvPr/>
        </p:nvSpPr>
        <p:spPr bwMode="auto">
          <a:xfrm>
            <a:off x="1111250" y="354013"/>
            <a:ext cx="4373563" cy="519112"/>
          </a:xfrm>
          <a:prstGeom prst="rect">
            <a:avLst/>
          </a:prstGeom>
          <a:noFill/>
          <a:ln w="9525">
            <a:noFill/>
            <a:miter lim="800000"/>
            <a:headEnd/>
            <a:tailEnd/>
          </a:ln>
        </p:spPr>
        <p:txBody>
          <a:bodyPr>
            <a:spAutoFit/>
          </a:bodyPr>
          <a:lstStyle/>
          <a:p>
            <a:pPr algn="just">
              <a:spcBef>
                <a:spcPct val="0"/>
              </a:spcBef>
            </a:pPr>
            <a:r>
              <a:rPr lang="en-US" altLang="zh-CN" sz="2800" b="1">
                <a:solidFill>
                  <a:schemeClr val="bg1"/>
                </a:solidFill>
              </a:rPr>
              <a:t>M</a:t>
            </a:r>
            <a:r>
              <a:rPr lang="zh-CN" altLang="en-US" sz="2800" b="1" i="0">
                <a:solidFill>
                  <a:schemeClr val="bg1"/>
                </a:solidFill>
              </a:rPr>
              <a:t>千克</a:t>
            </a:r>
            <a:r>
              <a:rPr lang="zh-CN" altLang="en-US" sz="2800" b="1" i="0">
                <a:solidFill>
                  <a:srgbClr val="00FF00"/>
                </a:solidFill>
              </a:rPr>
              <a:t>理想气体的内能</a:t>
            </a:r>
            <a:r>
              <a:rPr lang="zh-CN" altLang="en-US" sz="2800" b="1" i="0">
                <a:solidFill>
                  <a:schemeClr val="bg1"/>
                </a:solidFill>
              </a:rPr>
              <a:t>为</a:t>
            </a:r>
            <a:endParaRPr lang="zh-CN" altLang="en-US"/>
          </a:p>
        </p:txBody>
      </p:sp>
      <p:graphicFrame>
        <p:nvGraphicFramePr>
          <p:cNvPr id="700420" name="Object 4"/>
          <p:cNvGraphicFramePr>
            <a:graphicFrameLocks noChangeAspect="1"/>
          </p:cNvGraphicFramePr>
          <p:nvPr/>
        </p:nvGraphicFramePr>
        <p:xfrm>
          <a:off x="1887538" y="1066800"/>
          <a:ext cx="2454275" cy="1028700"/>
        </p:xfrm>
        <a:graphic>
          <a:graphicData uri="http://schemas.openxmlformats.org/presentationml/2006/ole">
            <mc:AlternateContent xmlns:mc="http://schemas.openxmlformats.org/markup-compatibility/2006">
              <mc:Choice xmlns:v="urn:schemas-microsoft-com:vml" Requires="v">
                <p:oleObj spid="_x0000_s14368" name="公式" r:id="rId3" imgW="965160" imgH="406080" progId="Equation.3">
                  <p:embed/>
                </p:oleObj>
              </mc:Choice>
              <mc:Fallback>
                <p:oleObj name="公式" r:id="rId3" imgW="965160" imgH="406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7538" y="1066800"/>
                        <a:ext cx="2454275"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0422" name="Object 6"/>
          <p:cNvGraphicFramePr>
            <a:graphicFrameLocks noChangeAspect="1"/>
          </p:cNvGraphicFramePr>
          <p:nvPr/>
        </p:nvGraphicFramePr>
        <p:xfrm>
          <a:off x="4294188" y="1022350"/>
          <a:ext cx="1295400" cy="1016000"/>
        </p:xfrm>
        <a:graphic>
          <a:graphicData uri="http://schemas.openxmlformats.org/presentationml/2006/ole">
            <mc:AlternateContent xmlns:mc="http://schemas.openxmlformats.org/markup-compatibility/2006">
              <mc:Choice xmlns:v="urn:schemas-microsoft-com:vml" Requires="v">
                <p:oleObj spid="_x0000_s14369" name="公式" r:id="rId5" imgW="469800" imgH="368280" progId="Equation.3">
                  <p:embed/>
                </p:oleObj>
              </mc:Choice>
              <mc:Fallback>
                <p:oleObj name="公式" r:id="rId5" imgW="469800" imgH="3682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4188" y="1022350"/>
                        <a:ext cx="12954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6"/>
          <p:cNvGrpSpPr>
            <a:grpSpLocks/>
          </p:cNvGrpSpPr>
          <p:nvPr/>
        </p:nvGrpSpPr>
        <p:grpSpPr bwMode="auto">
          <a:xfrm>
            <a:off x="1819275" y="1039813"/>
            <a:ext cx="5591175" cy="1111250"/>
            <a:chOff x="1146" y="655"/>
            <a:chExt cx="3522" cy="700"/>
          </a:xfrm>
        </p:grpSpPr>
        <p:sp>
          <p:nvSpPr>
            <p:cNvPr id="14349" name="Text Box 7"/>
            <p:cNvSpPr txBox="1">
              <a:spLocks noChangeArrowheads="1"/>
            </p:cNvSpPr>
            <p:nvPr/>
          </p:nvSpPr>
          <p:spPr bwMode="auto">
            <a:xfrm>
              <a:off x="3757" y="833"/>
              <a:ext cx="911" cy="288"/>
            </a:xfrm>
            <a:prstGeom prst="rect">
              <a:avLst/>
            </a:prstGeom>
            <a:noFill/>
            <a:ln w="9525">
              <a:noFill/>
              <a:miter lim="800000"/>
              <a:headEnd/>
              <a:tailEnd/>
            </a:ln>
          </p:spPr>
          <p:txBody>
            <a:bodyPr>
              <a:spAutoFit/>
            </a:bodyPr>
            <a:lstStyle/>
            <a:p>
              <a:endParaRPr lang="zh-CN" altLang="zh-CN"/>
            </a:p>
          </p:txBody>
        </p:sp>
        <p:sp>
          <p:nvSpPr>
            <p:cNvPr id="14350" name="Rectangle 8"/>
            <p:cNvSpPr>
              <a:spLocks noChangeArrowheads="1"/>
            </p:cNvSpPr>
            <p:nvPr/>
          </p:nvSpPr>
          <p:spPr bwMode="auto">
            <a:xfrm>
              <a:off x="1146" y="655"/>
              <a:ext cx="2367" cy="700"/>
            </a:xfrm>
            <a:prstGeom prst="rect">
              <a:avLst/>
            </a:prstGeom>
            <a:noFill/>
            <a:ln w="28575">
              <a:solidFill>
                <a:srgbClr val="FFFF00"/>
              </a:solidFill>
              <a:miter lim="800000"/>
              <a:headEnd/>
              <a:tailEnd/>
            </a:ln>
          </p:spPr>
          <p:txBody>
            <a:bodyPr wrap="none" anchor="ctr"/>
            <a:lstStyle/>
            <a:p>
              <a:endParaRPr lang="zh-CN" altLang="en-US"/>
            </a:p>
          </p:txBody>
        </p:sp>
      </p:grpSp>
      <p:sp>
        <p:nvSpPr>
          <p:cNvPr id="700426" name="Text Box 10"/>
          <p:cNvSpPr txBox="1">
            <a:spLocks noChangeArrowheads="1"/>
          </p:cNvSpPr>
          <p:nvPr/>
        </p:nvSpPr>
        <p:spPr bwMode="auto">
          <a:xfrm>
            <a:off x="371475" y="2400300"/>
            <a:ext cx="8326438" cy="946150"/>
          </a:xfrm>
          <a:prstGeom prst="rect">
            <a:avLst/>
          </a:prstGeom>
          <a:noFill/>
          <a:ln w="9525">
            <a:noFill/>
            <a:miter lim="800000"/>
            <a:headEnd/>
            <a:tailEnd/>
          </a:ln>
        </p:spPr>
        <p:txBody>
          <a:bodyPr>
            <a:spAutoFit/>
          </a:bodyPr>
          <a:lstStyle/>
          <a:p>
            <a:r>
              <a:rPr lang="en-US" altLang="zh-CN" sz="2800" b="1" i="0">
                <a:solidFill>
                  <a:srgbClr val="00FF00"/>
                </a:solidFill>
              </a:rPr>
              <a:t>        </a:t>
            </a:r>
            <a:r>
              <a:rPr lang="zh-CN" altLang="en-US" sz="2800" b="1" i="0">
                <a:solidFill>
                  <a:srgbClr val="00FF00"/>
                </a:solidFill>
              </a:rPr>
              <a:t>例</a:t>
            </a:r>
            <a:r>
              <a:rPr lang="en-US" altLang="zh-CN" sz="2800" b="1" i="0">
                <a:solidFill>
                  <a:srgbClr val="00FF00"/>
                </a:solidFill>
              </a:rPr>
              <a:t>12-5  </a:t>
            </a:r>
            <a:r>
              <a:rPr lang="zh-CN" altLang="en-US" sz="2800" b="1" i="0">
                <a:solidFill>
                  <a:schemeClr val="bg1"/>
                </a:solidFill>
              </a:rPr>
              <a:t>容器内盛有单原子理想气体， 测得压强为</a:t>
            </a:r>
            <a:r>
              <a:rPr lang="en-US" altLang="zh-CN" sz="2800" b="1" i="0">
                <a:solidFill>
                  <a:schemeClr val="bg1"/>
                </a:solidFill>
              </a:rPr>
              <a:t>p</a:t>
            </a:r>
            <a:r>
              <a:rPr lang="zh-CN" altLang="en-US" sz="2800" b="1" i="0">
                <a:solidFill>
                  <a:schemeClr val="bg1"/>
                </a:solidFill>
              </a:rPr>
              <a:t>，那么单位体积中的内能为多少？</a:t>
            </a:r>
            <a:endParaRPr lang="zh-CN" altLang="en-US" sz="2800" b="1" i="0">
              <a:solidFill>
                <a:schemeClr val="bg1"/>
              </a:solidFill>
              <a:sym typeface="Symbol" pitchFamily="18" charset="2"/>
            </a:endParaRPr>
          </a:p>
        </p:txBody>
      </p:sp>
      <p:sp>
        <p:nvSpPr>
          <p:cNvPr id="700427" name="Text Box 11"/>
          <p:cNvSpPr txBox="1">
            <a:spLocks noChangeArrowheads="1"/>
          </p:cNvSpPr>
          <p:nvPr/>
        </p:nvSpPr>
        <p:spPr bwMode="auto">
          <a:xfrm>
            <a:off x="1074738" y="3370263"/>
            <a:ext cx="4425950" cy="519112"/>
          </a:xfrm>
          <a:prstGeom prst="rect">
            <a:avLst/>
          </a:prstGeom>
          <a:noFill/>
          <a:ln w="9525">
            <a:noFill/>
            <a:miter lim="800000"/>
            <a:headEnd/>
            <a:tailEnd/>
          </a:ln>
        </p:spPr>
        <p:txBody>
          <a:bodyPr>
            <a:spAutoFit/>
          </a:bodyPr>
          <a:lstStyle/>
          <a:p>
            <a:r>
              <a:rPr lang="zh-CN" altLang="en-US" sz="2800" b="1" i="0">
                <a:solidFill>
                  <a:schemeClr val="bg1"/>
                </a:solidFill>
              </a:rPr>
              <a:t>解  </a:t>
            </a:r>
            <a:r>
              <a:rPr lang="zh-CN" altLang="en-US"/>
              <a:t> </a:t>
            </a:r>
            <a:r>
              <a:rPr lang="zh-CN" altLang="en-US" sz="2800" b="1" i="0">
                <a:solidFill>
                  <a:schemeClr val="bg1"/>
                </a:solidFill>
              </a:rPr>
              <a:t>由内能公式：</a:t>
            </a:r>
          </a:p>
        </p:txBody>
      </p:sp>
      <p:graphicFrame>
        <p:nvGraphicFramePr>
          <p:cNvPr id="700428" name="Object 12"/>
          <p:cNvGraphicFramePr>
            <a:graphicFrameLocks noChangeAspect="1"/>
          </p:cNvGraphicFramePr>
          <p:nvPr/>
        </p:nvGraphicFramePr>
        <p:xfrm>
          <a:off x="2771775" y="4900613"/>
          <a:ext cx="1427163" cy="982662"/>
        </p:xfrm>
        <a:graphic>
          <a:graphicData uri="http://schemas.openxmlformats.org/presentationml/2006/ole">
            <mc:AlternateContent xmlns:mc="http://schemas.openxmlformats.org/markup-compatibility/2006">
              <mc:Choice xmlns:v="urn:schemas-microsoft-com:vml" Requires="v">
                <p:oleObj spid="_x0000_s14370" name="公式" r:id="rId7" imgW="533160" imgH="368280" progId="Equation.3">
                  <p:embed/>
                </p:oleObj>
              </mc:Choice>
              <mc:Fallback>
                <p:oleObj name="公式" r:id="rId7" imgW="533160" imgH="36828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4900613"/>
                        <a:ext cx="1427163"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0429" name="Object 13"/>
          <p:cNvGraphicFramePr>
            <a:graphicFrameLocks noChangeAspect="1"/>
          </p:cNvGraphicFramePr>
          <p:nvPr/>
        </p:nvGraphicFramePr>
        <p:xfrm>
          <a:off x="3027363" y="3860800"/>
          <a:ext cx="1616075" cy="955675"/>
        </p:xfrm>
        <a:graphic>
          <a:graphicData uri="http://schemas.openxmlformats.org/presentationml/2006/ole">
            <mc:AlternateContent xmlns:mc="http://schemas.openxmlformats.org/markup-compatibility/2006">
              <mc:Choice xmlns:v="urn:schemas-microsoft-com:vml" Requires="v">
                <p:oleObj spid="_x0000_s14371" name="公式" r:id="rId9" imgW="622080" imgH="368280" progId="Equation.3">
                  <p:embed/>
                </p:oleObj>
              </mc:Choice>
              <mc:Fallback>
                <p:oleObj name="公式" r:id="rId9" imgW="622080" imgH="36828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7363" y="3860800"/>
                        <a:ext cx="1616075"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0430" name="Text Box 14"/>
          <p:cNvSpPr txBox="1">
            <a:spLocks noChangeArrowheads="1"/>
          </p:cNvSpPr>
          <p:nvPr/>
        </p:nvSpPr>
        <p:spPr bwMode="auto">
          <a:xfrm>
            <a:off x="1111250" y="5097463"/>
            <a:ext cx="1217613" cy="519112"/>
          </a:xfrm>
          <a:prstGeom prst="rect">
            <a:avLst/>
          </a:prstGeom>
          <a:noFill/>
          <a:ln w="9525">
            <a:noFill/>
            <a:miter lim="800000"/>
            <a:headEnd/>
            <a:tailEnd/>
          </a:ln>
        </p:spPr>
        <p:txBody>
          <a:bodyPr>
            <a:spAutoFit/>
          </a:bodyPr>
          <a:lstStyle/>
          <a:p>
            <a:r>
              <a:rPr lang="zh-CN" altLang="en-US" sz="2800" b="1" i="0">
                <a:solidFill>
                  <a:schemeClr val="bg1"/>
                </a:solidFill>
              </a:rPr>
              <a:t>所以</a:t>
            </a:r>
          </a:p>
        </p:txBody>
      </p:sp>
      <p:graphicFrame>
        <p:nvGraphicFramePr>
          <p:cNvPr id="700431" name="Object 15"/>
          <p:cNvGraphicFramePr>
            <a:graphicFrameLocks noChangeAspect="1"/>
          </p:cNvGraphicFramePr>
          <p:nvPr/>
        </p:nvGraphicFramePr>
        <p:xfrm>
          <a:off x="4187825" y="4914900"/>
          <a:ext cx="985838" cy="982663"/>
        </p:xfrm>
        <a:graphic>
          <a:graphicData uri="http://schemas.openxmlformats.org/presentationml/2006/ole">
            <mc:AlternateContent xmlns:mc="http://schemas.openxmlformats.org/markup-compatibility/2006">
              <mc:Choice xmlns:v="urn:schemas-microsoft-com:vml" Requires="v">
                <p:oleObj spid="_x0000_s14372" name="公式" r:id="rId11" imgW="368280" imgH="368280" progId="Equation.3">
                  <p:embed/>
                </p:oleObj>
              </mc:Choice>
              <mc:Fallback>
                <p:oleObj name="公式" r:id="rId11" imgW="368280" imgH="36828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87825" y="4914900"/>
                        <a:ext cx="985838"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0420"/>
                                        </p:tgtEl>
                                        <p:attrNameLst>
                                          <p:attrName>style.visibility</p:attrName>
                                        </p:attrNameLst>
                                      </p:cBhvr>
                                      <p:to>
                                        <p:strVal val="visible"/>
                                      </p:to>
                                    </p:set>
                                    <p:animEffect transition="in" filter="wipe(left)">
                                      <p:cBhvr>
                                        <p:cTn id="7" dur="500"/>
                                        <p:tgtEl>
                                          <p:spTgt spid="7004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00422"/>
                                        </p:tgtEl>
                                        <p:attrNameLst>
                                          <p:attrName>style.visibility</p:attrName>
                                        </p:attrNameLst>
                                      </p:cBhvr>
                                      <p:to>
                                        <p:strVal val="visible"/>
                                      </p:to>
                                    </p:set>
                                    <p:animEffect transition="in" filter="wipe(right)">
                                      <p:cBhvr>
                                        <p:cTn id="12" dur="500"/>
                                        <p:tgtEl>
                                          <p:spTgt spid="70042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00426"/>
                                        </p:tgtEl>
                                        <p:attrNameLst>
                                          <p:attrName>style.visibility</p:attrName>
                                        </p:attrNameLst>
                                      </p:cBhvr>
                                      <p:to>
                                        <p:strVal val="visible"/>
                                      </p:to>
                                    </p:set>
                                    <p:animEffect transition="in" filter="wipe(left)">
                                      <p:cBhvr>
                                        <p:cTn id="23" dur="500"/>
                                        <p:tgtEl>
                                          <p:spTgt spid="7004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00427"/>
                                        </p:tgtEl>
                                        <p:attrNameLst>
                                          <p:attrName>style.visibility</p:attrName>
                                        </p:attrNameLst>
                                      </p:cBhvr>
                                      <p:to>
                                        <p:strVal val="visible"/>
                                      </p:to>
                                    </p:set>
                                    <p:animEffect transition="in" filter="wipe(left)">
                                      <p:cBhvr>
                                        <p:cTn id="28" dur="500"/>
                                        <p:tgtEl>
                                          <p:spTgt spid="7004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700429"/>
                                        </p:tgtEl>
                                        <p:attrNameLst>
                                          <p:attrName>style.visibility</p:attrName>
                                        </p:attrNameLst>
                                      </p:cBhvr>
                                      <p:to>
                                        <p:strVal val="visible"/>
                                      </p:to>
                                    </p:set>
                                    <p:animEffect transition="in" filter="wipe(right)">
                                      <p:cBhvr>
                                        <p:cTn id="33" dur="500"/>
                                        <p:tgtEl>
                                          <p:spTgt spid="70042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00430"/>
                                        </p:tgtEl>
                                        <p:attrNameLst>
                                          <p:attrName>style.visibility</p:attrName>
                                        </p:attrNameLst>
                                      </p:cBhvr>
                                      <p:to>
                                        <p:strVal val="visible"/>
                                      </p:to>
                                    </p:set>
                                    <p:animEffect transition="in" filter="wipe(left)">
                                      <p:cBhvr>
                                        <p:cTn id="38" dur="500"/>
                                        <p:tgtEl>
                                          <p:spTgt spid="7004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00428"/>
                                        </p:tgtEl>
                                        <p:attrNameLst>
                                          <p:attrName>style.visibility</p:attrName>
                                        </p:attrNameLst>
                                      </p:cBhvr>
                                      <p:to>
                                        <p:strVal val="visible"/>
                                      </p:to>
                                    </p:set>
                                    <p:animEffect transition="in" filter="wipe(left)">
                                      <p:cBhvr>
                                        <p:cTn id="43" dur="500"/>
                                        <p:tgtEl>
                                          <p:spTgt spid="70042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700431"/>
                                        </p:tgtEl>
                                        <p:attrNameLst>
                                          <p:attrName>style.visibility</p:attrName>
                                        </p:attrNameLst>
                                      </p:cBhvr>
                                      <p:to>
                                        <p:strVal val="visible"/>
                                      </p:to>
                                    </p:set>
                                    <p:animEffect transition="in" filter="wipe(right)">
                                      <p:cBhvr>
                                        <p:cTn id="48" dur="500"/>
                                        <p:tgtEl>
                                          <p:spTgt spid="700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26" grpId="0" autoUpdateAnimBg="0"/>
      <p:bldP spid="700427" grpId="0" autoUpdateAnimBg="0"/>
      <p:bldP spid="70043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灯片编号占位符 3"/>
          <p:cNvSpPr>
            <a:spLocks noGrp="1"/>
          </p:cNvSpPr>
          <p:nvPr>
            <p:ph type="sldNum" sz="quarter" idx="12"/>
          </p:nvPr>
        </p:nvSpPr>
        <p:spPr>
          <a:noFill/>
        </p:spPr>
        <p:txBody>
          <a:bodyPr/>
          <a:lstStyle/>
          <a:p>
            <a:fld id="{05F1F735-F277-40C5-9871-7376BFA3377E}" type="slidenum">
              <a:rPr lang="en-US" altLang="zh-CN"/>
              <a:pPr/>
              <a:t>32</a:t>
            </a:fld>
            <a:endParaRPr lang="en-US" altLang="zh-CN"/>
          </a:p>
        </p:txBody>
      </p:sp>
      <p:sp>
        <p:nvSpPr>
          <p:cNvPr id="15365" name="Text Box 2"/>
          <p:cNvSpPr txBox="1">
            <a:spLocks noChangeArrowheads="1"/>
          </p:cNvSpPr>
          <p:nvPr/>
        </p:nvSpPr>
        <p:spPr bwMode="auto">
          <a:xfrm>
            <a:off x="354013" y="265113"/>
            <a:ext cx="8326437" cy="1373187"/>
          </a:xfrm>
          <a:prstGeom prst="rect">
            <a:avLst/>
          </a:prstGeom>
          <a:noFill/>
          <a:ln w="9525">
            <a:noFill/>
            <a:miter lim="800000"/>
            <a:headEnd/>
            <a:tailEnd/>
          </a:ln>
        </p:spPr>
        <p:txBody>
          <a:bodyPr>
            <a:spAutoFit/>
          </a:bodyPr>
          <a:lstStyle/>
          <a:p>
            <a:r>
              <a:rPr lang="en-US" altLang="zh-CN" sz="2800" b="1" i="0">
                <a:solidFill>
                  <a:srgbClr val="00FF00"/>
                </a:solidFill>
              </a:rPr>
              <a:t>        </a:t>
            </a:r>
            <a:r>
              <a:rPr lang="zh-CN" altLang="en-US" sz="2800" b="1" i="0">
                <a:solidFill>
                  <a:srgbClr val="00FF00"/>
                </a:solidFill>
              </a:rPr>
              <a:t>例</a:t>
            </a:r>
            <a:r>
              <a:rPr lang="en-US" altLang="zh-CN" sz="2800" b="1" i="0">
                <a:solidFill>
                  <a:srgbClr val="00FF00"/>
                </a:solidFill>
              </a:rPr>
              <a:t>12-6  </a:t>
            </a:r>
            <a:r>
              <a:rPr lang="zh-CN" altLang="en-US" sz="2800" b="1" i="0">
                <a:solidFill>
                  <a:schemeClr val="bg1"/>
                </a:solidFill>
              </a:rPr>
              <a:t>容器内有</a:t>
            </a:r>
            <a:r>
              <a:rPr lang="en-US" altLang="zh-CN" sz="2800" b="1" i="0">
                <a:solidFill>
                  <a:schemeClr val="bg1"/>
                </a:solidFill>
              </a:rPr>
              <a:t>co</a:t>
            </a:r>
            <a:r>
              <a:rPr lang="en-US" altLang="zh-CN" sz="2800" b="1" i="0" baseline="-25000">
                <a:solidFill>
                  <a:schemeClr val="bg1"/>
                </a:solidFill>
              </a:rPr>
              <a:t>2</a:t>
            </a:r>
            <a:r>
              <a:rPr lang="zh-CN" altLang="en-US" sz="2800" b="1" i="0">
                <a:solidFill>
                  <a:schemeClr val="bg1"/>
                </a:solidFill>
              </a:rPr>
              <a:t>和</a:t>
            </a:r>
            <a:r>
              <a:rPr lang="en-US" altLang="zh-CN" sz="2800" b="1" i="0">
                <a:solidFill>
                  <a:schemeClr val="bg1"/>
                </a:solidFill>
              </a:rPr>
              <a:t>o</a:t>
            </a:r>
            <a:r>
              <a:rPr lang="en-US" altLang="zh-CN" sz="2800" b="1" i="0" baseline="-25000">
                <a:solidFill>
                  <a:schemeClr val="bg1"/>
                </a:solidFill>
              </a:rPr>
              <a:t>2 </a:t>
            </a:r>
            <a:r>
              <a:rPr lang="zh-CN" altLang="en-US" sz="2800" b="1" i="0">
                <a:solidFill>
                  <a:schemeClr val="bg1"/>
                </a:solidFill>
              </a:rPr>
              <a:t>两种混合气体，混合气体的热力学温度</a:t>
            </a:r>
            <a:r>
              <a:rPr lang="en-US" altLang="zh-CN" sz="2800" b="1">
                <a:solidFill>
                  <a:schemeClr val="bg1"/>
                </a:solidFill>
              </a:rPr>
              <a:t>T</a:t>
            </a:r>
            <a:r>
              <a:rPr lang="en-US" altLang="zh-CN" sz="2800" b="1" i="0">
                <a:solidFill>
                  <a:schemeClr val="bg1"/>
                </a:solidFill>
              </a:rPr>
              <a:t>=290K, </a:t>
            </a:r>
            <a:r>
              <a:rPr lang="zh-CN" altLang="zh-CN" sz="2800" b="1" i="0">
                <a:solidFill>
                  <a:schemeClr val="bg1"/>
                </a:solidFill>
              </a:rPr>
              <a:t>总的内能</a:t>
            </a:r>
            <a:r>
              <a:rPr lang="en-US" altLang="zh-CN" sz="2800" b="1">
                <a:solidFill>
                  <a:schemeClr val="bg1"/>
                </a:solidFill>
              </a:rPr>
              <a:t>E</a:t>
            </a:r>
            <a:r>
              <a:rPr lang="en-US" altLang="zh-CN" sz="2800" b="1" i="0">
                <a:solidFill>
                  <a:schemeClr val="bg1"/>
                </a:solidFill>
              </a:rPr>
              <a:t>=9.64×10</a:t>
            </a:r>
            <a:r>
              <a:rPr lang="en-US" altLang="zh-CN" sz="2800" b="1" i="0" baseline="30000">
                <a:solidFill>
                  <a:schemeClr val="bg1"/>
                </a:solidFill>
              </a:rPr>
              <a:t>5</a:t>
            </a:r>
            <a:r>
              <a:rPr lang="en-US" altLang="zh-CN" sz="2800" b="1" i="0">
                <a:solidFill>
                  <a:schemeClr val="bg1"/>
                </a:solidFill>
              </a:rPr>
              <a:t>J, </a:t>
            </a:r>
            <a:r>
              <a:rPr lang="zh-CN" altLang="zh-CN" sz="2800" b="1" i="0">
                <a:solidFill>
                  <a:schemeClr val="bg1"/>
                </a:solidFill>
              </a:rPr>
              <a:t>总质量</a:t>
            </a:r>
            <a:r>
              <a:rPr lang="en-US" altLang="zh-CN" sz="2800" b="1">
                <a:solidFill>
                  <a:schemeClr val="bg1"/>
                </a:solidFill>
              </a:rPr>
              <a:t>M</a:t>
            </a:r>
            <a:r>
              <a:rPr lang="en-US" altLang="zh-CN" sz="2800" b="1" i="0">
                <a:solidFill>
                  <a:schemeClr val="bg1"/>
                </a:solidFill>
              </a:rPr>
              <a:t>=5.4kg</a:t>
            </a:r>
            <a:r>
              <a:rPr lang="zh-CN" altLang="en-US" sz="2800" b="1" i="0">
                <a:solidFill>
                  <a:schemeClr val="bg1"/>
                </a:solidFill>
              </a:rPr>
              <a:t>，求两种气体的质量。</a:t>
            </a:r>
          </a:p>
        </p:txBody>
      </p:sp>
      <p:sp>
        <p:nvSpPr>
          <p:cNvPr id="701443" name="Text Box 3"/>
          <p:cNvSpPr txBox="1">
            <a:spLocks noChangeArrowheads="1"/>
          </p:cNvSpPr>
          <p:nvPr/>
        </p:nvSpPr>
        <p:spPr bwMode="auto">
          <a:xfrm>
            <a:off x="1055688" y="1658938"/>
            <a:ext cx="6896100" cy="1458912"/>
          </a:xfrm>
          <a:prstGeom prst="rect">
            <a:avLst/>
          </a:prstGeom>
          <a:noFill/>
          <a:ln w="9525">
            <a:noFill/>
            <a:miter lim="800000"/>
            <a:headEnd/>
            <a:tailEnd/>
          </a:ln>
        </p:spPr>
        <p:txBody>
          <a:bodyPr>
            <a:spAutoFit/>
          </a:bodyPr>
          <a:lstStyle/>
          <a:p>
            <a:r>
              <a:rPr lang="zh-CN" altLang="en-US" sz="2800" b="1" i="0">
                <a:solidFill>
                  <a:schemeClr val="bg1"/>
                </a:solidFill>
              </a:rPr>
              <a:t>解  </a:t>
            </a:r>
            <a:r>
              <a:rPr lang="zh-CN" altLang="en-US"/>
              <a:t> </a:t>
            </a:r>
            <a:r>
              <a:rPr lang="zh-CN" altLang="en-US" sz="2800" b="1" i="0">
                <a:solidFill>
                  <a:schemeClr val="bg1"/>
                </a:solidFill>
              </a:rPr>
              <a:t>设</a:t>
            </a:r>
            <a:r>
              <a:rPr lang="en-US" altLang="zh-CN" sz="2800" b="1" i="0">
                <a:solidFill>
                  <a:schemeClr val="bg1"/>
                </a:solidFill>
              </a:rPr>
              <a:t>co</a:t>
            </a:r>
            <a:r>
              <a:rPr lang="en-US" altLang="zh-CN" sz="2800" b="1" i="0" baseline="-25000">
                <a:solidFill>
                  <a:schemeClr val="bg1"/>
                </a:solidFill>
              </a:rPr>
              <a:t>2</a:t>
            </a:r>
            <a:r>
              <a:rPr lang="zh-CN" altLang="en-US" sz="2800" b="1" i="0">
                <a:solidFill>
                  <a:schemeClr val="bg1"/>
                </a:solidFill>
              </a:rPr>
              <a:t>的质量为</a:t>
            </a:r>
            <a:r>
              <a:rPr lang="en-US" altLang="zh-CN" sz="2800" b="1">
                <a:solidFill>
                  <a:schemeClr val="bg1"/>
                </a:solidFill>
              </a:rPr>
              <a:t>M</a:t>
            </a:r>
            <a:r>
              <a:rPr lang="en-US" altLang="zh-CN" sz="2800" b="1" i="0" baseline="-25000">
                <a:solidFill>
                  <a:schemeClr val="bg1"/>
                </a:solidFill>
              </a:rPr>
              <a:t>1</a:t>
            </a:r>
            <a:r>
              <a:rPr lang="zh-CN" altLang="en-US" sz="2800" b="1" i="0">
                <a:solidFill>
                  <a:schemeClr val="bg1"/>
                </a:solidFill>
              </a:rPr>
              <a:t>，</a:t>
            </a:r>
            <a:r>
              <a:rPr lang="en-US" altLang="zh-CN" sz="2800" b="1" i="0">
                <a:solidFill>
                  <a:schemeClr val="bg1"/>
                </a:solidFill>
              </a:rPr>
              <a:t>o</a:t>
            </a:r>
            <a:r>
              <a:rPr lang="en-US" altLang="zh-CN" sz="2800" b="1" i="0" baseline="-25000">
                <a:solidFill>
                  <a:schemeClr val="bg1"/>
                </a:solidFill>
              </a:rPr>
              <a:t>2</a:t>
            </a:r>
            <a:r>
              <a:rPr lang="zh-CN" altLang="en-US" sz="2800" b="1" i="0">
                <a:solidFill>
                  <a:schemeClr val="bg1"/>
                </a:solidFill>
              </a:rPr>
              <a:t>的质量为</a:t>
            </a:r>
            <a:r>
              <a:rPr lang="en-US" altLang="zh-CN" sz="2800" b="1">
                <a:solidFill>
                  <a:schemeClr val="bg1"/>
                </a:solidFill>
              </a:rPr>
              <a:t>M</a:t>
            </a:r>
            <a:r>
              <a:rPr lang="en-US" altLang="zh-CN" sz="2800" b="1" i="0" baseline="-25000">
                <a:solidFill>
                  <a:schemeClr val="bg1"/>
                </a:solidFill>
              </a:rPr>
              <a:t>2</a:t>
            </a:r>
            <a:r>
              <a:rPr lang="zh-CN" altLang="en-US" sz="2800" b="1" i="0">
                <a:solidFill>
                  <a:schemeClr val="bg1"/>
                </a:solidFill>
              </a:rPr>
              <a:t>，则</a:t>
            </a:r>
          </a:p>
          <a:p>
            <a:pPr>
              <a:spcBef>
                <a:spcPct val="10000"/>
              </a:spcBef>
            </a:pPr>
            <a:r>
              <a:rPr lang="zh-CN" altLang="en-US" sz="2800" b="1" i="0">
                <a:solidFill>
                  <a:schemeClr val="bg1"/>
                </a:solidFill>
              </a:rPr>
              <a:t>                    </a:t>
            </a:r>
            <a:r>
              <a:rPr lang="en-US" altLang="zh-CN" sz="2800" b="1">
                <a:solidFill>
                  <a:schemeClr val="bg1"/>
                </a:solidFill>
              </a:rPr>
              <a:t>M</a:t>
            </a:r>
            <a:r>
              <a:rPr lang="en-US" altLang="zh-CN" sz="2800" b="1" i="0" baseline="-25000">
                <a:solidFill>
                  <a:schemeClr val="bg1"/>
                </a:solidFill>
              </a:rPr>
              <a:t>1</a:t>
            </a:r>
            <a:r>
              <a:rPr lang="en-US" altLang="zh-CN" sz="2800" b="1" i="0">
                <a:solidFill>
                  <a:schemeClr val="bg1"/>
                </a:solidFill>
              </a:rPr>
              <a:t>+</a:t>
            </a:r>
            <a:r>
              <a:rPr lang="en-US" altLang="zh-CN" sz="2800" b="1">
                <a:solidFill>
                  <a:schemeClr val="bg1"/>
                </a:solidFill>
              </a:rPr>
              <a:t>M</a:t>
            </a:r>
            <a:r>
              <a:rPr lang="en-US" altLang="zh-CN" sz="2800" b="1" i="0" baseline="-25000">
                <a:solidFill>
                  <a:schemeClr val="bg1"/>
                </a:solidFill>
              </a:rPr>
              <a:t>2</a:t>
            </a:r>
            <a:r>
              <a:rPr lang="en-US" altLang="zh-CN" sz="2800" b="1" i="0">
                <a:solidFill>
                  <a:schemeClr val="bg1"/>
                </a:solidFill>
              </a:rPr>
              <a:t> =</a:t>
            </a:r>
            <a:r>
              <a:rPr lang="en-US" altLang="zh-CN" sz="2800" b="1">
                <a:solidFill>
                  <a:schemeClr val="bg1"/>
                </a:solidFill>
              </a:rPr>
              <a:t>M</a:t>
            </a:r>
          </a:p>
          <a:p>
            <a:pPr>
              <a:spcBef>
                <a:spcPct val="10000"/>
              </a:spcBef>
            </a:pPr>
            <a:r>
              <a:rPr lang="zh-CN" altLang="zh-CN" sz="2800" b="1" i="0">
                <a:solidFill>
                  <a:schemeClr val="bg1"/>
                </a:solidFill>
              </a:rPr>
              <a:t>总的内能：</a:t>
            </a:r>
            <a:endParaRPr lang="zh-CN" altLang="en-US" sz="2800" b="1">
              <a:solidFill>
                <a:schemeClr val="bg1"/>
              </a:solidFill>
            </a:endParaRPr>
          </a:p>
        </p:txBody>
      </p:sp>
      <p:graphicFrame>
        <p:nvGraphicFramePr>
          <p:cNvPr id="701444" name="Object 4"/>
          <p:cNvGraphicFramePr>
            <a:graphicFrameLocks noChangeAspect="1"/>
          </p:cNvGraphicFramePr>
          <p:nvPr/>
        </p:nvGraphicFramePr>
        <p:xfrm>
          <a:off x="2786063" y="3203575"/>
          <a:ext cx="4335462" cy="1084263"/>
        </p:xfrm>
        <a:graphic>
          <a:graphicData uri="http://schemas.openxmlformats.org/presentationml/2006/ole">
            <mc:AlternateContent xmlns:mc="http://schemas.openxmlformats.org/markup-compatibility/2006">
              <mc:Choice xmlns:v="urn:schemas-microsoft-com:vml" Requires="v">
                <p:oleObj spid="_x0000_s15374" name="公式" r:id="rId3" imgW="1676160" imgH="419040" progId="Equation.3">
                  <p:embed/>
                </p:oleObj>
              </mc:Choice>
              <mc:Fallback>
                <p:oleObj name="公式" r:id="rId3" imgW="167616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3203575"/>
                        <a:ext cx="4335462" cy="1084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1445" name="Text Box 5"/>
          <p:cNvSpPr txBox="1">
            <a:spLocks noChangeArrowheads="1"/>
          </p:cNvSpPr>
          <p:nvPr/>
        </p:nvSpPr>
        <p:spPr bwMode="auto">
          <a:xfrm>
            <a:off x="1130300" y="4354513"/>
            <a:ext cx="5060950" cy="519112"/>
          </a:xfrm>
          <a:prstGeom prst="rect">
            <a:avLst/>
          </a:prstGeom>
          <a:noFill/>
          <a:ln w="9525">
            <a:noFill/>
            <a:miter lim="800000"/>
            <a:headEnd/>
            <a:tailEnd/>
          </a:ln>
        </p:spPr>
        <p:txBody>
          <a:bodyPr>
            <a:spAutoFit/>
          </a:bodyPr>
          <a:lstStyle/>
          <a:p>
            <a:r>
              <a:rPr lang="zh-CN" altLang="en-US" sz="2800" b="1" i="0">
                <a:solidFill>
                  <a:schemeClr val="bg1"/>
                </a:solidFill>
              </a:rPr>
              <a:t>解得： </a:t>
            </a:r>
            <a:r>
              <a:rPr lang="en-US" altLang="zh-CN" sz="2800" b="1">
                <a:solidFill>
                  <a:schemeClr val="bg1"/>
                </a:solidFill>
              </a:rPr>
              <a:t>M</a:t>
            </a:r>
            <a:r>
              <a:rPr lang="en-US" altLang="zh-CN" sz="2800" b="1" i="0" baseline="-25000">
                <a:solidFill>
                  <a:schemeClr val="bg1"/>
                </a:solidFill>
              </a:rPr>
              <a:t>1</a:t>
            </a:r>
            <a:r>
              <a:rPr lang="en-US" altLang="zh-CN" sz="2800" b="1" i="0">
                <a:solidFill>
                  <a:schemeClr val="bg1"/>
                </a:solidFill>
              </a:rPr>
              <a:t>=2.2kg,   </a:t>
            </a:r>
            <a:r>
              <a:rPr lang="en-US" altLang="zh-CN" sz="2800" b="1">
                <a:solidFill>
                  <a:schemeClr val="bg1"/>
                </a:solidFill>
              </a:rPr>
              <a:t>M</a:t>
            </a:r>
            <a:r>
              <a:rPr lang="en-US" altLang="zh-CN" sz="2800" b="1" i="0" baseline="-25000">
                <a:solidFill>
                  <a:schemeClr val="bg1"/>
                </a:solidFill>
              </a:rPr>
              <a:t>2</a:t>
            </a:r>
            <a:r>
              <a:rPr lang="en-US" altLang="zh-CN" sz="2800" b="1" i="0">
                <a:solidFill>
                  <a:schemeClr val="bg1"/>
                </a:solidFill>
              </a:rPr>
              <a:t>=3.2kg</a:t>
            </a:r>
            <a:r>
              <a:rPr lang="zh-CN" altLang="en-US" sz="2800" b="1" i="0">
                <a:solidFill>
                  <a:schemeClr val="bg1"/>
                </a:solidFill>
              </a:rPr>
              <a:t>。</a:t>
            </a:r>
          </a:p>
        </p:txBody>
      </p:sp>
      <p:grpSp>
        <p:nvGrpSpPr>
          <p:cNvPr id="2" name="Group 8"/>
          <p:cNvGrpSpPr>
            <a:grpSpLocks/>
          </p:cNvGrpSpPr>
          <p:nvPr/>
        </p:nvGrpSpPr>
        <p:grpSpPr bwMode="auto">
          <a:xfrm>
            <a:off x="2317750" y="5049838"/>
            <a:ext cx="5387975" cy="1030287"/>
            <a:chOff x="1460" y="3181"/>
            <a:chExt cx="3394" cy="649"/>
          </a:xfrm>
        </p:grpSpPr>
        <p:graphicFrame>
          <p:nvGraphicFramePr>
            <p:cNvPr id="15363" name="Object 6"/>
            <p:cNvGraphicFramePr>
              <a:graphicFrameLocks noChangeAspect="1"/>
            </p:cNvGraphicFramePr>
            <p:nvPr/>
          </p:nvGraphicFramePr>
          <p:xfrm>
            <a:off x="1460" y="3181"/>
            <a:ext cx="1547" cy="649"/>
          </p:xfrm>
          <a:graphic>
            <a:graphicData uri="http://schemas.openxmlformats.org/presentationml/2006/ole">
              <mc:AlternateContent xmlns:mc="http://schemas.openxmlformats.org/markup-compatibility/2006">
                <mc:Choice xmlns:v="urn:schemas-microsoft-com:vml" Requires="v">
                  <p:oleObj spid="_x0000_s15375" name="公式" r:id="rId5" imgW="965160" imgH="406080" progId="Equation.3">
                    <p:embed/>
                  </p:oleObj>
                </mc:Choice>
                <mc:Fallback>
                  <p:oleObj name="公式" r:id="rId5" imgW="965160" imgH="4060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 y="3181"/>
                          <a:ext cx="1547" cy="6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Text Box 7"/>
            <p:cNvSpPr txBox="1">
              <a:spLocks noChangeArrowheads="1"/>
            </p:cNvSpPr>
            <p:nvPr/>
          </p:nvSpPr>
          <p:spPr bwMode="auto">
            <a:xfrm>
              <a:off x="3042" y="3298"/>
              <a:ext cx="1812" cy="327"/>
            </a:xfrm>
            <a:prstGeom prst="rect">
              <a:avLst/>
            </a:prstGeom>
            <a:noFill/>
            <a:ln w="9525">
              <a:noFill/>
              <a:miter lim="800000"/>
              <a:headEnd/>
              <a:tailEnd/>
            </a:ln>
          </p:spPr>
          <p:txBody>
            <a:bodyPr>
              <a:spAutoFit/>
            </a:bodyPr>
            <a:lstStyle/>
            <a:p>
              <a:r>
                <a:rPr lang="zh-CN" altLang="en-US" sz="2800" b="1" i="0">
                  <a:solidFill>
                    <a:schemeClr val="bg1"/>
                  </a:solidFill>
                </a:rPr>
                <a:t>视为刚性分子。</a:t>
              </a: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1443">
                                            <p:txEl>
                                              <p:pRg st="0" end="0"/>
                                            </p:txEl>
                                          </p:spTgt>
                                        </p:tgtEl>
                                        <p:attrNameLst>
                                          <p:attrName>style.visibility</p:attrName>
                                        </p:attrNameLst>
                                      </p:cBhvr>
                                      <p:to>
                                        <p:strVal val="visible"/>
                                      </p:to>
                                    </p:set>
                                    <p:animEffect transition="in" filter="wipe(left)">
                                      <p:cBhvr>
                                        <p:cTn id="7" dur="500"/>
                                        <p:tgtEl>
                                          <p:spTgt spid="70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1443">
                                            <p:txEl>
                                              <p:pRg st="1" end="1"/>
                                            </p:txEl>
                                          </p:spTgt>
                                        </p:tgtEl>
                                        <p:attrNameLst>
                                          <p:attrName>style.visibility</p:attrName>
                                        </p:attrNameLst>
                                      </p:cBhvr>
                                      <p:to>
                                        <p:strVal val="visible"/>
                                      </p:to>
                                    </p:set>
                                    <p:animEffect transition="in" filter="wipe(left)">
                                      <p:cBhvr>
                                        <p:cTn id="12" dur="500"/>
                                        <p:tgtEl>
                                          <p:spTgt spid="70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1443">
                                            <p:txEl>
                                              <p:pRg st="2" end="2"/>
                                            </p:txEl>
                                          </p:spTgt>
                                        </p:tgtEl>
                                        <p:attrNameLst>
                                          <p:attrName>style.visibility</p:attrName>
                                        </p:attrNameLst>
                                      </p:cBhvr>
                                      <p:to>
                                        <p:strVal val="visible"/>
                                      </p:to>
                                    </p:set>
                                    <p:animEffect transition="in" filter="wipe(left)">
                                      <p:cBhvr>
                                        <p:cTn id="17" dur="500"/>
                                        <p:tgtEl>
                                          <p:spTgt spid="701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01444"/>
                                        </p:tgtEl>
                                        <p:attrNameLst>
                                          <p:attrName>style.visibility</p:attrName>
                                        </p:attrNameLst>
                                      </p:cBhvr>
                                      <p:to>
                                        <p:strVal val="visible"/>
                                      </p:to>
                                    </p:set>
                                    <p:animEffect transition="in" filter="wipe(left)">
                                      <p:cBhvr>
                                        <p:cTn id="28" dur="500"/>
                                        <p:tgtEl>
                                          <p:spTgt spid="70144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01445"/>
                                        </p:tgtEl>
                                        <p:attrNameLst>
                                          <p:attrName>style.visibility</p:attrName>
                                        </p:attrNameLst>
                                      </p:cBhvr>
                                      <p:to>
                                        <p:strVal val="visible"/>
                                      </p:to>
                                    </p:set>
                                    <p:animEffect transition="in" filter="wipe(left)">
                                      <p:cBhvr>
                                        <p:cTn id="33" dur="500"/>
                                        <p:tgtEl>
                                          <p:spTgt spid="70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43" grpId="0" build="p" autoUpdateAnimBg="0"/>
      <p:bldP spid="70144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灯片编号占位符 3"/>
          <p:cNvSpPr>
            <a:spLocks noGrp="1"/>
          </p:cNvSpPr>
          <p:nvPr>
            <p:ph type="sldNum" sz="quarter" idx="12"/>
          </p:nvPr>
        </p:nvSpPr>
        <p:spPr>
          <a:noFill/>
        </p:spPr>
        <p:txBody>
          <a:bodyPr/>
          <a:lstStyle/>
          <a:p>
            <a:fld id="{9CF3F576-C7EC-4738-BE3A-2D709462EDDE}" type="slidenum">
              <a:rPr lang="en-US" altLang="zh-CN"/>
              <a:pPr/>
              <a:t>33</a:t>
            </a:fld>
            <a:endParaRPr lang="en-US" altLang="zh-CN"/>
          </a:p>
        </p:txBody>
      </p:sp>
      <p:sp>
        <p:nvSpPr>
          <p:cNvPr id="16391" name="Text Box 2"/>
          <p:cNvSpPr txBox="1">
            <a:spLocks noChangeArrowheads="1"/>
          </p:cNvSpPr>
          <p:nvPr/>
        </p:nvSpPr>
        <p:spPr bwMode="auto">
          <a:xfrm>
            <a:off x="354013" y="195263"/>
            <a:ext cx="8432800" cy="2227262"/>
          </a:xfrm>
          <a:prstGeom prst="rect">
            <a:avLst/>
          </a:prstGeom>
          <a:noFill/>
          <a:ln w="9525">
            <a:noFill/>
            <a:miter lim="800000"/>
            <a:headEnd/>
            <a:tailEnd/>
          </a:ln>
        </p:spPr>
        <p:txBody>
          <a:bodyPr>
            <a:spAutoFit/>
          </a:bodyPr>
          <a:lstStyle/>
          <a:p>
            <a:r>
              <a:rPr lang="en-US" altLang="zh-CN" sz="2800" b="1" i="0">
                <a:solidFill>
                  <a:srgbClr val="00FF00"/>
                </a:solidFill>
              </a:rPr>
              <a:t>        </a:t>
            </a:r>
            <a:r>
              <a:rPr lang="zh-CN" altLang="en-US" sz="2800" b="1" i="0">
                <a:solidFill>
                  <a:srgbClr val="00FF00"/>
                </a:solidFill>
              </a:rPr>
              <a:t>例</a:t>
            </a:r>
            <a:r>
              <a:rPr lang="en-US" altLang="zh-CN" sz="2800" b="1" i="0">
                <a:solidFill>
                  <a:srgbClr val="00FF00"/>
                </a:solidFill>
              </a:rPr>
              <a:t>12-7  </a:t>
            </a:r>
            <a:r>
              <a:rPr lang="zh-CN" altLang="en-US" sz="2800" b="1" i="0">
                <a:solidFill>
                  <a:schemeClr val="bg1"/>
                </a:solidFill>
              </a:rPr>
              <a:t>如图，容器两边是同种气体，左边的压强、温度、体积分别是</a:t>
            </a:r>
            <a:r>
              <a:rPr lang="en-US" altLang="zh-CN" sz="2800" b="1">
                <a:solidFill>
                  <a:schemeClr val="bg1"/>
                </a:solidFill>
              </a:rPr>
              <a:t>p</a:t>
            </a:r>
            <a:r>
              <a:rPr lang="en-US" altLang="zh-CN" sz="2800" b="1" i="0" baseline="-25000">
                <a:solidFill>
                  <a:schemeClr val="bg1"/>
                </a:solidFill>
              </a:rPr>
              <a:t>1</a:t>
            </a:r>
            <a:r>
              <a:rPr lang="zh-CN" altLang="en-US" sz="2800" b="1" i="0">
                <a:solidFill>
                  <a:schemeClr val="bg1"/>
                </a:solidFill>
              </a:rPr>
              <a:t>、</a:t>
            </a:r>
            <a:r>
              <a:rPr lang="en-US" altLang="zh-CN" sz="2800" b="1">
                <a:solidFill>
                  <a:schemeClr val="bg1"/>
                </a:solidFill>
              </a:rPr>
              <a:t>T</a:t>
            </a:r>
            <a:r>
              <a:rPr lang="en-US" altLang="zh-CN" sz="2800" b="1" i="0" baseline="-25000">
                <a:solidFill>
                  <a:schemeClr val="bg1"/>
                </a:solidFill>
              </a:rPr>
              <a:t>1</a:t>
            </a:r>
            <a:r>
              <a:rPr lang="zh-CN" altLang="en-US" sz="2800" b="1" i="0">
                <a:solidFill>
                  <a:schemeClr val="bg1"/>
                </a:solidFill>
              </a:rPr>
              <a:t>、</a:t>
            </a:r>
            <a:r>
              <a:rPr lang="en-US" altLang="zh-CN" sz="2800" b="1">
                <a:solidFill>
                  <a:schemeClr val="bg1"/>
                </a:solidFill>
              </a:rPr>
              <a:t>V</a:t>
            </a:r>
            <a:r>
              <a:rPr lang="zh-CN" altLang="en-US" sz="2800" b="1" i="0">
                <a:solidFill>
                  <a:schemeClr val="bg1"/>
                </a:solidFill>
              </a:rPr>
              <a:t>，右边的压强、温度、体积分别是</a:t>
            </a:r>
            <a:r>
              <a:rPr lang="en-US" altLang="zh-CN" sz="2800" b="1">
                <a:solidFill>
                  <a:schemeClr val="bg1"/>
                </a:solidFill>
              </a:rPr>
              <a:t>p</a:t>
            </a:r>
            <a:r>
              <a:rPr lang="en-US" altLang="zh-CN" sz="2800" b="1" i="0" baseline="-25000">
                <a:solidFill>
                  <a:schemeClr val="bg1"/>
                </a:solidFill>
              </a:rPr>
              <a:t>2</a:t>
            </a:r>
            <a:r>
              <a:rPr lang="zh-CN" altLang="en-US" sz="2800" b="1" i="0">
                <a:solidFill>
                  <a:schemeClr val="bg1"/>
                </a:solidFill>
              </a:rPr>
              <a:t>、</a:t>
            </a:r>
            <a:r>
              <a:rPr lang="en-US" altLang="zh-CN" sz="2800" b="1">
                <a:solidFill>
                  <a:schemeClr val="bg1"/>
                </a:solidFill>
              </a:rPr>
              <a:t>T</a:t>
            </a:r>
            <a:r>
              <a:rPr lang="en-US" altLang="zh-CN" sz="2800" b="1" i="0" baseline="-25000">
                <a:solidFill>
                  <a:schemeClr val="bg1"/>
                </a:solidFill>
              </a:rPr>
              <a:t>2</a:t>
            </a:r>
            <a:r>
              <a:rPr lang="zh-CN" altLang="en-US" sz="2800" b="1" i="0">
                <a:solidFill>
                  <a:schemeClr val="bg1"/>
                </a:solidFill>
              </a:rPr>
              <a:t>、</a:t>
            </a:r>
            <a:r>
              <a:rPr lang="en-US" altLang="zh-CN" sz="2800" b="1">
                <a:solidFill>
                  <a:schemeClr val="bg1"/>
                </a:solidFill>
              </a:rPr>
              <a:t>V</a:t>
            </a:r>
            <a:r>
              <a:rPr lang="zh-CN" altLang="en-US" sz="2800" b="1" i="0">
                <a:solidFill>
                  <a:schemeClr val="bg1"/>
                </a:solidFill>
              </a:rPr>
              <a:t>；抽去中间的隔板，让两边的气体混合</a:t>
            </a:r>
            <a:r>
              <a:rPr lang="en-US" altLang="zh-CN" sz="2800" b="1" i="0">
                <a:solidFill>
                  <a:schemeClr val="bg1"/>
                </a:solidFill>
              </a:rPr>
              <a:t>(</a:t>
            </a:r>
            <a:r>
              <a:rPr lang="zh-CN" altLang="en-US" sz="2800" b="1" i="0">
                <a:solidFill>
                  <a:schemeClr val="bg1"/>
                </a:solidFill>
              </a:rPr>
              <a:t>设混合过程中气体与外界无能量交换</a:t>
            </a:r>
            <a:r>
              <a:rPr lang="en-US" altLang="zh-CN" sz="2800" b="1" i="0">
                <a:solidFill>
                  <a:schemeClr val="bg1"/>
                </a:solidFill>
              </a:rPr>
              <a:t>)</a:t>
            </a:r>
            <a:r>
              <a:rPr lang="zh-CN" altLang="en-US" sz="2800" b="1" i="0">
                <a:solidFill>
                  <a:schemeClr val="bg1"/>
                </a:solidFill>
              </a:rPr>
              <a:t>，求平衡时的压强和温度。</a:t>
            </a:r>
          </a:p>
        </p:txBody>
      </p:sp>
      <p:sp>
        <p:nvSpPr>
          <p:cNvPr id="702469" name="Text Box 5"/>
          <p:cNvSpPr txBox="1">
            <a:spLocks noChangeArrowheads="1"/>
          </p:cNvSpPr>
          <p:nvPr/>
        </p:nvSpPr>
        <p:spPr bwMode="auto">
          <a:xfrm>
            <a:off x="331788" y="2365375"/>
            <a:ext cx="8466137" cy="946150"/>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解  </a:t>
            </a:r>
            <a:r>
              <a:rPr lang="zh-CN" altLang="en-US"/>
              <a:t> </a:t>
            </a:r>
            <a:r>
              <a:rPr lang="zh-CN" altLang="en-US" sz="2800" b="1" i="0">
                <a:solidFill>
                  <a:schemeClr val="bg1"/>
                </a:solidFill>
              </a:rPr>
              <a:t>因混合过程中气体与外界无能量交换，所以混合前后气体的内能不变：</a:t>
            </a:r>
          </a:p>
        </p:txBody>
      </p:sp>
      <p:graphicFrame>
        <p:nvGraphicFramePr>
          <p:cNvPr id="702470" name="Object 6"/>
          <p:cNvGraphicFramePr>
            <a:graphicFrameLocks noChangeAspect="1"/>
          </p:cNvGraphicFramePr>
          <p:nvPr/>
        </p:nvGraphicFramePr>
        <p:xfrm>
          <a:off x="3254375" y="3217863"/>
          <a:ext cx="1817688" cy="992187"/>
        </p:xfrm>
        <a:graphic>
          <a:graphicData uri="http://schemas.openxmlformats.org/presentationml/2006/ole">
            <mc:AlternateContent xmlns:mc="http://schemas.openxmlformats.org/markup-compatibility/2006">
              <mc:Choice xmlns:v="urn:schemas-microsoft-com:vml" Requires="v">
                <p:oleObj spid="_x0000_s16410" name="公式" r:id="rId3" imgW="672840" imgH="368280" progId="Equation.3">
                  <p:embed/>
                </p:oleObj>
              </mc:Choice>
              <mc:Fallback>
                <p:oleObj name="公式" r:id="rId3" imgW="672840" imgH="3682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75" y="3217863"/>
                        <a:ext cx="1817688" cy="992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2471" name="Object 7"/>
          <p:cNvGraphicFramePr>
            <a:graphicFrameLocks noChangeAspect="1"/>
          </p:cNvGraphicFramePr>
          <p:nvPr/>
        </p:nvGraphicFramePr>
        <p:xfrm>
          <a:off x="5138738" y="3263900"/>
          <a:ext cx="2836862" cy="976313"/>
        </p:xfrm>
        <a:graphic>
          <a:graphicData uri="http://schemas.openxmlformats.org/presentationml/2006/ole">
            <mc:AlternateContent xmlns:mc="http://schemas.openxmlformats.org/markup-compatibility/2006">
              <mc:Choice xmlns:v="urn:schemas-microsoft-com:vml" Requires="v">
                <p:oleObj spid="_x0000_s16411" name="公式" r:id="rId5" imgW="1066680" imgH="368280" progId="Equation.3">
                  <p:embed/>
                </p:oleObj>
              </mc:Choice>
              <mc:Fallback>
                <p:oleObj name="公式" r:id="rId5" imgW="1066680" imgH="3682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8738" y="3263900"/>
                        <a:ext cx="2836862"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2472" name="Text Box 8"/>
          <p:cNvSpPr txBox="1">
            <a:spLocks noChangeArrowheads="1"/>
          </p:cNvSpPr>
          <p:nvPr/>
        </p:nvSpPr>
        <p:spPr bwMode="auto">
          <a:xfrm>
            <a:off x="3752850" y="4181475"/>
            <a:ext cx="4394200" cy="1458913"/>
          </a:xfrm>
          <a:prstGeom prst="rect">
            <a:avLst/>
          </a:prstGeom>
          <a:noFill/>
          <a:ln w="9525">
            <a:noFill/>
            <a:miter lim="800000"/>
            <a:headEnd/>
            <a:tailEnd/>
          </a:ln>
        </p:spPr>
        <p:txBody>
          <a:bodyPr>
            <a:spAutoFit/>
          </a:bodyPr>
          <a:lstStyle/>
          <a:p>
            <a:r>
              <a:rPr lang="zh-CN" altLang="en-US" sz="2800" b="1" i="0">
                <a:solidFill>
                  <a:schemeClr val="bg1"/>
                </a:solidFill>
              </a:rPr>
              <a:t>又  </a:t>
            </a:r>
            <a:r>
              <a:rPr lang="en-US" altLang="zh-CN" sz="2800" b="1">
                <a:solidFill>
                  <a:schemeClr val="bg1"/>
                </a:solidFill>
              </a:rPr>
              <a:t>p</a:t>
            </a:r>
            <a:r>
              <a:rPr lang="en-US" altLang="zh-CN" sz="2800" b="1" i="0" baseline="-25000">
                <a:solidFill>
                  <a:schemeClr val="bg1"/>
                </a:solidFill>
              </a:rPr>
              <a:t>1</a:t>
            </a:r>
            <a:r>
              <a:rPr lang="en-US" altLang="zh-CN" sz="2800" b="1">
                <a:solidFill>
                  <a:schemeClr val="bg1"/>
                </a:solidFill>
              </a:rPr>
              <a:t>V=v</a:t>
            </a:r>
            <a:r>
              <a:rPr lang="en-US" altLang="zh-CN" sz="2800" b="1" i="0" baseline="-25000">
                <a:solidFill>
                  <a:schemeClr val="bg1"/>
                </a:solidFill>
              </a:rPr>
              <a:t>1</a:t>
            </a:r>
            <a:r>
              <a:rPr lang="en-US" altLang="zh-CN" sz="2800" b="1">
                <a:solidFill>
                  <a:schemeClr val="bg1"/>
                </a:solidFill>
              </a:rPr>
              <a:t>RT</a:t>
            </a:r>
            <a:r>
              <a:rPr lang="en-US" altLang="zh-CN" sz="2800" b="1" i="0" baseline="-25000">
                <a:solidFill>
                  <a:schemeClr val="bg1"/>
                </a:solidFill>
              </a:rPr>
              <a:t>1</a:t>
            </a:r>
            <a:r>
              <a:rPr lang="en-US" altLang="zh-CN" sz="2800" b="1" i="0">
                <a:solidFill>
                  <a:schemeClr val="bg1"/>
                </a:solidFill>
              </a:rPr>
              <a:t>,   </a:t>
            </a:r>
            <a:r>
              <a:rPr lang="en-US" altLang="zh-CN" sz="2800" b="1">
                <a:solidFill>
                  <a:schemeClr val="bg1"/>
                </a:solidFill>
              </a:rPr>
              <a:t>p</a:t>
            </a:r>
            <a:r>
              <a:rPr lang="en-US" altLang="zh-CN" sz="2800" b="1" i="0" baseline="-25000">
                <a:solidFill>
                  <a:schemeClr val="bg1"/>
                </a:solidFill>
              </a:rPr>
              <a:t>2</a:t>
            </a:r>
            <a:r>
              <a:rPr lang="en-US" altLang="zh-CN" sz="2800" b="1">
                <a:solidFill>
                  <a:schemeClr val="bg1"/>
                </a:solidFill>
              </a:rPr>
              <a:t>V=v</a:t>
            </a:r>
            <a:r>
              <a:rPr lang="en-US" altLang="zh-CN" sz="2800" b="1" i="0" baseline="-25000">
                <a:solidFill>
                  <a:schemeClr val="bg1"/>
                </a:solidFill>
              </a:rPr>
              <a:t>2</a:t>
            </a:r>
            <a:r>
              <a:rPr lang="en-US" altLang="zh-CN" sz="2800" b="1">
                <a:solidFill>
                  <a:schemeClr val="bg1"/>
                </a:solidFill>
              </a:rPr>
              <a:t>RT</a:t>
            </a:r>
            <a:r>
              <a:rPr lang="en-US" altLang="zh-CN" sz="2800" b="1" i="0" baseline="-25000">
                <a:solidFill>
                  <a:schemeClr val="bg1"/>
                </a:solidFill>
              </a:rPr>
              <a:t>2</a:t>
            </a:r>
          </a:p>
          <a:p>
            <a:pPr>
              <a:spcBef>
                <a:spcPct val="10000"/>
              </a:spcBef>
            </a:pPr>
            <a:r>
              <a:rPr lang="en-US" altLang="zh-CN" sz="2800" b="1">
                <a:solidFill>
                  <a:schemeClr val="bg1"/>
                </a:solidFill>
              </a:rPr>
              <a:t>         p</a:t>
            </a:r>
            <a:r>
              <a:rPr lang="en-US" altLang="zh-CN" sz="2800" b="1" i="0">
                <a:solidFill>
                  <a:schemeClr val="bg1"/>
                </a:solidFill>
              </a:rPr>
              <a:t>(</a:t>
            </a:r>
            <a:r>
              <a:rPr lang="en-US" altLang="zh-CN" sz="2800" b="1">
                <a:solidFill>
                  <a:schemeClr val="bg1"/>
                </a:solidFill>
              </a:rPr>
              <a:t>2V</a:t>
            </a:r>
            <a:r>
              <a:rPr lang="en-US" altLang="zh-CN" sz="2800" b="1" i="0">
                <a:solidFill>
                  <a:schemeClr val="bg1"/>
                </a:solidFill>
              </a:rPr>
              <a:t>)</a:t>
            </a:r>
            <a:r>
              <a:rPr lang="en-US" altLang="zh-CN" sz="2800" b="1">
                <a:solidFill>
                  <a:schemeClr val="bg1"/>
                </a:solidFill>
              </a:rPr>
              <a:t>=(v</a:t>
            </a:r>
            <a:r>
              <a:rPr lang="en-US" altLang="zh-CN" sz="2800" b="1" i="0" baseline="-25000">
                <a:solidFill>
                  <a:schemeClr val="bg1"/>
                </a:solidFill>
              </a:rPr>
              <a:t>1</a:t>
            </a:r>
            <a:r>
              <a:rPr lang="en-US" altLang="zh-CN" sz="2800" b="1" i="0">
                <a:solidFill>
                  <a:schemeClr val="bg1"/>
                </a:solidFill>
              </a:rPr>
              <a:t>+</a:t>
            </a:r>
            <a:r>
              <a:rPr lang="en-US" altLang="zh-CN" sz="2800" b="1">
                <a:solidFill>
                  <a:schemeClr val="bg1"/>
                </a:solidFill>
              </a:rPr>
              <a:t>v</a:t>
            </a:r>
            <a:r>
              <a:rPr lang="en-US" altLang="zh-CN" sz="2800" b="1" i="0" baseline="-25000">
                <a:solidFill>
                  <a:schemeClr val="bg1"/>
                </a:solidFill>
              </a:rPr>
              <a:t>2</a:t>
            </a:r>
            <a:r>
              <a:rPr lang="en-US" altLang="zh-CN" sz="2800" b="1" i="0">
                <a:solidFill>
                  <a:schemeClr val="bg1"/>
                </a:solidFill>
              </a:rPr>
              <a:t>)</a:t>
            </a:r>
            <a:r>
              <a:rPr lang="en-US" altLang="zh-CN" sz="2800" b="1">
                <a:solidFill>
                  <a:schemeClr val="bg1"/>
                </a:solidFill>
              </a:rPr>
              <a:t>RT</a:t>
            </a:r>
          </a:p>
          <a:p>
            <a:pPr>
              <a:spcBef>
                <a:spcPct val="10000"/>
              </a:spcBef>
            </a:pPr>
            <a:r>
              <a:rPr lang="zh-CN" altLang="en-US" sz="2800" b="1" i="0">
                <a:solidFill>
                  <a:schemeClr val="bg1"/>
                </a:solidFill>
              </a:rPr>
              <a:t>解得</a:t>
            </a:r>
            <a:endParaRPr lang="zh-CN" altLang="en-US" sz="2800" b="1" i="0" baseline="-25000">
              <a:solidFill>
                <a:schemeClr val="bg1"/>
              </a:solidFill>
            </a:endParaRPr>
          </a:p>
        </p:txBody>
      </p:sp>
      <p:graphicFrame>
        <p:nvGraphicFramePr>
          <p:cNvPr id="702474" name="Object 10"/>
          <p:cNvGraphicFramePr>
            <a:graphicFrameLocks noChangeAspect="1"/>
          </p:cNvGraphicFramePr>
          <p:nvPr/>
        </p:nvGraphicFramePr>
        <p:xfrm>
          <a:off x="5180013" y="5156200"/>
          <a:ext cx="1711325" cy="1546225"/>
        </p:xfrm>
        <a:graphic>
          <a:graphicData uri="http://schemas.openxmlformats.org/presentationml/2006/ole">
            <mc:AlternateContent xmlns:mc="http://schemas.openxmlformats.org/markup-compatibility/2006">
              <mc:Choice xmlns:v="urn:schemas-microsoft-com:vml" Requires="v">
                <p:oleObj spid="_x0000_s16412" name="公式" r:id="rId7" imgW="787320" imgH="583920" progId="Equation.3">
                  <p:embed/>
                </p:oleObj>
              </mc:Choice>
              <mc:Fallback>
                <p:oleObj name="公式" r:id="rId7" imgW="787320" imgH="58392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0013" y="5156200"/>
                        <a:ext cx="1711325" cy="154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394" name="Group 28"/>
          <p:cNvGrpSpPr>
            <a:grpSpLocks/>
          </p:cNvGrpSpPr>
          <p:nvPr/>
        </p:nvGrpSpPr>
        <p:grpSpPr bwMode="auto">
          <a:xfrm>
            <a:off x="479425" y="4313238"/>
            <a:ext cx="2940050" cy="2209800"/>
            <a:chOff x="302" y="2717"/>
            <a:chExt cx="1852" cy="1392"/>
          </a:xfrm>
        </p:grpSpPr>
        <p:sp>
          <p:nvSpPr>
            <p:cNvPr id="16395" name="Text Box 3"/>
            <p:cNvSpPr txBox="1">
              <a:spLocks noChangeArrowheads="1"/>
            </p:cNvSpPr>
            <p:nvPr/>
          </p:nvSpPr>
          <p:spPr bwMode="auto">
            <a:xfrm>
              <a:off x="823" y="3821"/>
              <a:ext cx="856" cy="288"/>
            </a:xfrm>
            <a:prstGeom prst="rect">
              <a:avLst/>
            </a:prstGeom>
            <a:noFill/>
            <a:ln w="9525">
              <a:noFill/>
              <a:miter lim="800000"/>
              <a:headEnd/>
              <a:tailEnd/>
            </a:ln>
          </p:spPr>
          <p:txBody>
            <a:bodyPr>
              <a:spAutoFit/>
            </a:bodyPr>
            <a:lstStyle/>
            <a:p>
              <a:endParaRPr lang="zh-CN" altLang="zh-CN"/>
            </a:p>
          </p:txBody>
        </p:sp>
        <p:sp>
          <p:nvSpPr>
            <p:cNvPr id="16396" name="Rectangle 4"/>
            <p:cNvSpPr>
              <a:spLocks noChangeArrowheads="1"/>
            </p:cNvSpPr>
            <p:nvPr/>
          </p:nvSpPr>
          <p:spPr bwMode="auto">
            <a:xfrm>
              <a:off x="302" y="2743"/>
              <a:ext cx="1832" cy="1065"/>
            </a:xfrm>
            <a:prstGeom prst="rect">
              <a:avLst/>
            </a:prstGeom>
            <a:noFill/>
            <a:ln w="38100">
              <a:solidFill>
                <a:schemeClr val="bg1"/>
              </a:solidFill>
              <a:miter lim="800000"/>
              <a:headEnd/>
              <a:tailEnd/>
            </a:ln>
          </p:spPr>
          <p:txBody>
            <a:bodyPr wrap="none" anchor="ctr"/>
            <a:lstStyle/>
            <a:p>
              <a:endParaRPr lang="zh-CN" altLang="en-US"/>
            </a:p>
          </p:txBody>
        </p:sp>
        <p:sp>
          <p:nvSpPr>
            <p:cNvPr id="16397" name="Line 11"/>
            <p:cNvSpPr>
              <a:spLocks noChangeShapeType="1"/>
            </p:cNvSpPr>
            <p:nvPr/>
          </p:nvSpPr>
          <p:spPr bwMode="auto">
            <a:xfrm>
              <a:off x="1221" y="2767"/>
              <a:ext cx="0" cy="1033"/>
            </a:xfrm>
            <a:prstGeom prst="line">
              <a:avLst/>
            </a:prstGeom>
            <a:noFill/>
            <a:ln w="38100">
              <a:solidFill>
                <a:schemeClr val="bg1"/>
              </a:solidFill>
              <a:round/>
              <a:headEnd/>
              <a:tailEnd/>
            </a:ln>
          </p:spPr>
          <p:txBody>
            <a:bodyPr wrap="none" anchor="ctr"/>
            <a:lstStyle/>
            <a:p>
              <a:endParaRPr lang="zh-CN" altLang="en-US"/>
            </a:p>
          </p:txBody>
        </p:sp>
        <p:sp>
          <p:nvSpPr>
            <p:cNvPr id="16398" name="Text Box 14"/>
            <p:cNvSpPr txBox="1">
              <a:spLocks noChangeArrowheads="1"/>
            </p:cNvSpPr>
            <p:nvPr/>
          </p:nvSpPr>
          <p:spPr bwMode="auto">
            <a:xfrm>
              <a:off x="444" y="3244"/>
              <a:ext cx="645" cy="596"/>
            </a:xfrm>
            <a:prstGeom prst="rect">
              <a:avLst/>
            </a:prstGeom>
            <a:noFill/>
            <a:ln w="9525">
              <a:noFill/>
              <a:miter lim="800000"/>
              <a:headEnd/>
              <a:tailEnd/>
            </a:ln>
          </p:spPr>
          <p:txBody>
            <a:bodyPr>
              <a:spAutoFit/>
            </a:bodyPr>
            <a:lstStyle/>
            <a:p>
              <a:r>
                <a:rPr lang="en-US" altLang="zh-CN" sz="2800" b="1">
                  <a:solidFill>
                    <a:schemeClr val="bg1"/>
                  </a:solidFill>
                </a:rPr>
                <a:t>P</a:t>
              </a:r>
              <a:r>
                <a:rPr lang="en-US" altLang="zh-CN" sz="2800" b="1" i="0" baseline="-25000">
                  <a:solidFill>
                    <a:schemeClr val="bg1"/>
                  </a:solidFill>
                </a:rPr>
                <a:t>1 </a:t>
              </a:r>
              <a:r>
                <a:rPr lang="en-US" altLang="zh-CN" sz="2800" b="1">
                  <a:solidFill>
                    <a:schemeClr val="bg1"/>
                  </a:solidFill>
                </a:rPr>
                <a:t>T</a:t>
              </a:r>
              <a:r>
                <a:rPr lang="en-US" altLang="zh-CN" sz="2800" b="1" i="0" baseline="-25000">
                  <a:solidFill>
                    <a:schemeClr val="bg1"/>
                  </a:solidFill>
                </a:rPr>
                <a:t>1 </a:t>
              </a:r>
            </a:p>
            <a:p>
              <a:pPr>
                <a:spcBef>
                  <a:spcPct val="0"/>
                </a:spcBef>
              </a:pPr>
              <a:r>
                <a:rPr lang="en-US" altLang="zh-CN" sz="2800" b="1" i="0" baseline="-25000">
                  <a:solidFill>
                    <a:schemeClr val="bg1"/>
                  </a:solidFill>
                </a:rPr>
                <a:t>   </a:t>
              </a:r>
              <a:r>
                <a:rPr lang="en-US" altLang="zh-CN" sz="2800" b="1">
                  <a:solidFill>
                    <a:schemeClr val="bg1"/>
                  </a:solidFill>
                </a:rPr>
                <a:t>V</a:t>
              </a:r>
            </a:p>
          </p:txBody>
        </p:sp>
        <p:sp>
          <p:nvSpPr>
            <p:cNvPr id="16399" name="Text Box 15"/>
            <p:cNvSpPr txBox="1">
              <a:spLocks noChangeArrowheads="1"/>
            </p:cNvSpPr>
            <p:nvPr/>
          </p:nvSpPr>
          <p:spPr bwMode="auto">
            <a:xfrm>
              <a:off x="1384" y="3262"/>
              <a:ext cx="645" cy="596"/>
            </a:xfrm>
            <a:prstGeom prst="rect">
              <a:avLst/>
            </a:prstGeom>
            <a:noFill/>
            <a:ln w="9525">
              <a:noFill/>
              <a:miter lim="800000"/>
              <a:headEnd/>
              <a:tailEnd/>
            </a:ln>
          </p:spPr>
          <p:txBody>
            <a:bodyPr>
              <a:spAutoFit/>
            </a:bodyPr>
            <a:lstStyle/>
            <a:p>
              <a:r>
                <a:rPr lang="en-US" altLang="zh-CN" sz="2800" b="1">
                  <a:solidFill>
                    <a:schemeClr val="bg1"/>
                  </a:solidFill>
                </a:rPr>
                <a:t>P</a:t>
              </a:r>
              <a:r>
                <a:rPr lang="en-US" altLang="zh-CN" sz="2800" b="1" i="0" baseline="-25000">
                  <a:solidFill>
                    <a:schemeClr val="bg1"/>
                  </a:solidFill>
                </a:rPr>
                <a:t>2 </a:t>
              </a:r>
              <a:r>
                <a:rPr lang="en-US" altLang="zh-CN" sz="2800" b="1">
                  <a:solidFill>
                    <a:schemeClr val="bg1"/>
                  </a:solidFill>
                </a:rPr>
                <a:t>T</a:t>
              </a:r>
              <a:r>
                <a:rPr lang="en-US" altLang="zh-CN" sz="2800" b="1" i="0" baseline="-25000">
                  <a:solidFill>
                    <a:schemeClr val="bg1"/>
                  </a:solidFill>
                </a:rPr>
                <a:t>2 </a:t>
              </a:r>
            </a:p>
            <a:p>
              <a:pPr>
                <a:spcBef>
                  <a:spcPct val="0"/>
                </a:spcBef>
              </a:pPr>
              <a:r>
                <a:rPr lang="en-US" altLang="zh-CN" sz="2800" b="1" i="0" baseline="-25000">
                  <a:solidFill>
                    <a:schemeClr val="bg1"/>
                  </a:solidFill>
                </a:rPr>
                <a:t>   </a:t>
              </a:r>
              <a:r>
                <a:rPr lang="en-US" altLang="zh-CN" sz="2800" b="1">
                  <a:solidFill>
                    <a:schemeClr val="bg1"/>
                  </a:solidFill>
                </a:rPr>
                <a:t>V</a:t>
              </a:r>
            </a:p>
          </p:txBody>
        </p:sp>
        <p:grpSp>
          <p:nvGrpSpPr>
            <p:cNvPr id="16400" name="Group 20"/>
            <p:cNvGrpSpPr>
              <a:grpSpLocks/>
            </p:cNvGrpSpPr>
            <p:nvPr/>
          </p:nvGrpSpPr>
          <p:grpSpPr bwMode="auto">
            <a:xfrm>
              <a:off x="445" y="2750"/>
              <a:ext cx="755" cy="484"/>
              <a:chOff x="335" y="2772"/>
              <a:chExt cx="755" cy="484"/>
            </a:xfrm>
          </p:grpSpPr>
          <p:sp>
            <p:nvSpPr>
              <p:cNvPr id="16405" name="Text Box 17"/>
              <p:cNvSpPr txBox="1">
                <a:spLocks noChangeArrowheads="1"/>
              </p:cNvSpPr>
              <p:nvPr/>
            </p:nvSpPr>
            <p:spPr bwMode="auto">
              <a:xfrm>
                <a:off x="335" y="2789"/>
                <a:ext cx="266" cy="327"/>
              </a:xfrm>
              <a:prstGeom prst="rect">
                <a:avLst/>
              </a:prstGeom>
              <a:noFill/>
              <a:ln w="9525">
                <a:noFill/>
                <a:miter lim="800000"/>
                <a:headEnd/>
                <a:tailEnd/>
              </a:ln>
            </p:spPr>
            <p:txBody>
              <a:bodyPr>
                <a:spAutoFit/>
              </a:bodyPr>
              <a:lstStyle/>
              <a:p>
                <a:r>
                  <a:rPr lang="en-US" altLang="zh-CN" sz="2800">
                    <a:solidFill>
                      <a:srgbClr val="00FF00"/>
                    </a:solidFill>
                  </a:rPr>
                  <a:t>.</a:t>
                </a:r>
                <a:endParaRPr lang="en-US" altLang="zh-CN"/>
              </a:p>
            </p:txBody>
          </p:sp>
          <p:sp>
            <p:nvSpPr>
              <p:cNvPr id="16406" name="Text Box 18"/>
              <p:cNvSpPr txBox="1">
                <a:spLocks noChangeArrowheads="1"/>
              </p:cNvSpPr>
              <p:nvPr/>
            </p:nvSpPr>
            <p:spPr bwMode="auto">
              <a:xfrm>
                <a:off x="541" y="2929"/>
                <a:ext cx="266" cy="327"/>
              </a:xfrm>
              <a:prstGeom prst="rect">
                <a:avLst/>
              </a:prstGeom>
              <a:noFill/>
              <a:ln w="9525">
                <a:noFill/>
                <a:miter lim="800000"/>
                <a:headEnd/>
                <a:tailEnd/>
              </a:ln>
            </p:spPr>
            <p:txBody>
              <a:bodyPr>
                <a:spAutoFit/>
              </a:bodyPr>
              <a:lstStyle/>
              <a:p>
                <a:r>
                  <a:rPr lang="en-US" altLang="zh-CN" sz="2800">
                    <a:solidFill>
                      <a:srgbClr val="00FF00"/>
                    </a:solidFill>
                  </a:rPr>
                  <a:t>.</a:t>
                </a:r>
                <a:endParaRPr lang="en-US" altLang="zh-CN"/>
              </a:p>
            </p:txBody>
          </p:sp>
          <p:sp>
            <p:nvSpPr>
              <p:cNvPr id="16407" name="Text Box 19"/>
              <p:cNvSpPr txBox="1">
                <a:spLocks noChangeArrowheads="1"/>
              </p:cNvSpPr>
              <p:nvPr/>
            </p:nvSpPr>
            <p:spPr bwMode="auto">
              <a:xfrm>
                <a:off x="824" y="2772"/>
                <a:ext cx="266" cy="327"/>
              </a:xfrm>
              <a:prstGeom prst="rect">
                <a:avLst/>
              </a:prstGeom>
              <a:noFill/>
              <a:ln w="9525">
                <a:noFill/>
                <a:miter lim="800000"/>
                <a:headEnd/>
                <a:tailEnd/>
              </a:ln>
            </p:spPr>
            <p:txBody>
              <a:bodyPr>
                <a:spAutoFit/>
              </a:bodyPr>
              <a:lstStyle/>
              <a:p>
                <a:r>
                  <a:rPr lang="en-US" altLang="zh-CN" sz="2800">
                    <a:solidFill>
                      <a:srgbClr val="00FF00"/>
                    </a:solidFill>
                  </a:rPr>
                  <a:t>.</a:t>
                </a:r>
                <a:endParaRPr lang="en-US" altLang="zh-CN"/>
              </a:p>
            </p:txBody>
          </p:sp>
        </p:grpSp>
        <p:grpSp>
          <p:nvGrpSpPr>
            <p:cNvPr id="16401" name="Group 25"/>
            <p:cNvGrpSpPr>
              <a:grpSpLocks/>
            </p:cNvGrpSpPr>
            <p:nvPr/>
          </p:nvGrpSpPr>
          <p:grpSpPr bwMode="auto">
            <a:xfrm>
              <a:off x="1399" y="2717"/>
              <a:ext cx="755" cy="528"/>
              <a:chOff x="1289" y="2739"/>
              <a:chExt cx="755" cy="528"/>
            </a:xfrm>
          </p:grpSpPr>
          <p:sp>
            <p:nvSpPr>
              <p:cNvPr id="16402" name="Text Box 22"/>
              <p:cNvSpPr txBox="1">
                <a:spLocks noChangeArrowheads="1"/>
              </p:cNvSpPr>
              <p:nvPr/>
            </p:nvSpPr>
            <p:spPr bwMode="auto">
              <a:xfrm>
                <a:off x="1289" y="2940"/>
                <a:ext cx="266" cy="327"/>
              </a:xfrm>
              <a:prstGeom prst="rect">
                <a:avLst/>
              </a:prstGeom>
              <a:noFill/>
              <a:ln w="9525">
                <a:noFill/>
                <a:miter lim="800000"/>
                <a:headEnd/>
                <a:tailEnd/>
              </a:ln>
            </p:spPr>
            <p:txBody>
              <a:bodyPr>
                <a:spAutoFit/>
              </a:bodyPr>
              <a:lstStyle/>
              <a:p>
                <a:r>
                  <a:rPr lang="en-US" altLang="zh-CN" sz="2800">
                    <a:solidFill>
                      <a:srgbClr val="00FF00"/>
                    </a:solidFill>
                  </a:rPr>
                  <a:t>.</a:t>
                </a:r>
                <a:endParaRPr lang="en-US" altLang="zh-CN"/>
              </a:p>
            </p:txBody>
          </p:sp>
          <p:sp>
            <p:nvSpPr>
              <p:cNvPr id="16403" name="Text Box 23"/>
              <p:cNvSpPr txBox="1">
                <a:spLocks noChangeArrowheads="1"/>
              </p:cNvSpPr>
              <p:nvPr/>
            </p:nvSpPr>
            <p:spPr bwMode="auto">
              <a:xfrm>
                <a:off x="1495" y="2739"/>
                <a:ext cx="266" cy="327"/>
              </a:xfrm>
              <a:prstGeom prst="rect">
                <a:avLst/>
              </a:prstGeom>
              <a:noFill/>
              <a:ln w="9525">
                <a:noFill/>
                <a:miter lim="800000"/>
                <a:headEnd/>
                <a:tailEnd/>
              </a:ln>
            </p:spPr>
            <p:txBody>
              <a:bodyPr>
                <a:spAutoFit/>
              </a:bodyPr>
              <a:lstStyle/>
              <a:p>
                <a:r>
                  <a:rPr lang="en-US" altLang="zh-CN" sz="2800">
                    <a:solidFill>
                      <a:srgbClr val="00FF00"/>
                    </a:solidFill>
                  </a:rPr>
                  <a:t>.</a:t>
                </a:r>
                <a:endParaRPr lang="en-US" altLang="zh-CN"/>
              </a:p>
            </p:txBody>
          </p:sp>
          <p:sp>
            <p:nvSpPr>
              <p:cNvPr id="16404" name="Text Box 24"/>
              <p:cNvSpPr txBox="1">
                <a:spLocks noChangeArrowheads="1"/>
              </p:cNvSpPr>
              <p:nvPr/>
            </p:nvSpPr>
            <p:spPr bwMode="auto">
              <a:xfrm>
                <a:off x="1778" y="2912"/>
                <a:ext cx="266" cy="327"/>
              </a:xfrm>
              <a:prstGeom prst="rect">
                <a:avLst/>
              </a:prstGeom>
              <a:noFill/>
              <a:ln w="9525">
                <a:noFill/>
                <a:miter lim="800000"/>
                <a:headEnd/>
                <a:tailEnd/>
              </a:ln>
            </p:spPr>
            <p:txBody>
              <a:bodyPr>
                <a:spAutoFit/>
              </a:bodyPr>
              <a:lstStyle/>
              <a:p>
                <a:r>
                  <a:rPr lang="en-US" altLang="zh-CN" sz="2800">
                    <a:solidFill>
                      <a:srgbClr val="00FF00"/>
                    </a:solidFill>
                  </a:rPr>
                  <a:t>.</a:t>
                </a:r>
                <a:endParaRPr lang="en-US" altLang="zh-CN"/>
              </a:p>
            </p:txBody>
          </p:sp>
        </p:grpSp>
      </p:grpSp>
      <p:graphicFrame>
        <p:nvGraphicFramePr>
          <p:cNvPr id="702491" name="Object 27"/>
          <p:cNvGraphicFramePr>
            <a:graphicFrameLocks noChangeAspect="1"/>
          </p:cNvGraphicFramePr>
          <p:nvPr/>
        </p:nvGraphicFramePr>
        <p:xfrm>
          <a:off x="1136650" y="3252788"/>
          <a:ext cx="2217738" cy="928687"/>
        </p:xfrm>
        <a:graphic>
          <a:graphicData uri="http://schemas.openxmlformats.org/presentationml/2006/ole">
            <mc:AlternateContent xmlns:mc="http://schemas.openxmlformats.org/markup-compatibility/2006">
              <mc:Choice xmlns:v="urn:schemas-microsoft-com:vml" Requires="v">
                <p:oleObj spid="_x0000_s16413" name="公式" r:id="rId9" imgW="876240" imgH="368280" progId="Equation.3">
                  <p:embed/>
                </p:oleObj>
              </mc:Choice>
              <mc:Fallback>
                <p:oleObj name="公式" r:id="rId9" imgW="876240" imgH="368280" progId="Equation.3">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6650" y="3252788"/>
                        <a:ext cx="2217738"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2469">
                                            <p:txEl>
                                              <p:pRg st="0" end="0"/>
                                            </p:txEl>
                                          </p:spTgt>
                                        </p:tgtEl>
                                        <p:attrNameLst>
                                          <p:attrName>style.visibility</p:attrName>
                                        </p:attrNameLst>
                                      </p:cBhvr>
                                      <p:to>
                                        <p:strVal val="visible"/>
                                      </p:to>
                                    </p:set>
                                    <p:animEffect transition="in" filter="wipe(left)">
                                      <p:cBhvr>
                                        <p:cTn id="7" dur="500"/>
                                        <p:tgtEl>
                                          <p:spTgt spid="7024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02491"/>
                                        </p:tgtEl>
                                        <p:attrNameLst>
                                          <p:attrName>style.visibility</p:attrName>
                                        </p:attrNameLst>
                                      </p:cBhvr>
                                      <p:to>
                                        <p:strVal val="visible"/>
                                      </p:to>
                                    </p:set>
                                    <p:animEffect transition="in" filter="wipe(left)">
                                      <p:cBhvr>
                                        <p:cTn id="12" dur="500"/>
                                        <p:tgtEl>
                                          <p:spTgt spid="7024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02470"/>
                                        </p:tgtEl>
                                        <p:attrNameLst>
                                          <p:attrName>style.visibility</p:attrName>
                                        </p:attrNameLst>
                                      </p:cBhvr>
                                      <p:to>
                                        <p:strVal val="visible"/>
                                      </p:to>
                                    </p:set>
                                    <p:animEffect transition="in" filter="wipe(left)">
                                      <p:cBhvr>
                                        <p:cTn id="17" dur="500"/>
                                        <p:tgtEl>
                                          <p:spTgt spid="7024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02471"/>
                                        </p:tgtEl>
                                        <p:attrNameLst>
                                          <p:attrName>style.visibility</p:attrName>
                                        </p:attrNameLst>
                                      </p:cBhvr>
                                      <p:to>
                                        <p:strVal val="visible"/>
                                      </p:to>
                                    </p:set>
                                    <p:animEffect transition="in" filter="wipe(left)">
                                      <p:cBhvr>
                                        <p:cTn id="22" dur="500"/>
                                        <p:tgtEl>
                                          <p:spTgt spid="7024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2472">
                                            <p:txEl>
                                              <p:pRg st="0" end="0"/>
                                            </p:txEl>
                                          </p:spTgt>
                                        </p:tgtEl>
                                        <p:attrNameLst>
                                          <p:attrName>style.visibility</p:attrName>
                                        </p:attrNameLst>
                                      </p:cBhvr>
                                      <p:to>
                                        <p:strVal val="visible"/>
                                      </p:to>
                                    </p:set>
                                    <p:animEffect transition="in" filter="wipe(left)">
                                      <p:cBhvr>
                                        <p:cTn id="27" dur="500"/>
                                        <p:tgtEl>
                                          <p:spTgt spid="70247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2472">
                                            <p:txEl>
                                              <p:pRg st="1" end="1"/>
                                            </p:txEl>
                                          </p:spTgt>
                                        </p:tgtEl>
                                        <p:attrNameLst>
                                          <p:attrName>style.visibility</p:attrName>
                                        </p:attrNameLst>
                                      </p:cBhvr>
                                      <p:to>
                                        <p:strVal val="visible"/>
                                      </p:to>
                                    </p:set>
                                    <p:animEffect transition="in" filter="wipe(left)">
                                      <p:cBhvr>
                                        <p:cTn id="32" dur="500"/>
                                        <p:tgtEl>
                                          <p:spTgt spid="70247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2472">
                                            <p:txEl>
                                              <p:pRg st="2" end="2"/>
                                            </p:txEl>
                                          </p:spTgt>
                                        </p:tgtEl>
                                        <p:attrNameLst>
                                          <p:attrName>style.visibility</p:attrName>
                                        </p:attrNameLst>
                                      </p:cBhvr>
                                      <p:to>
                                        <p:strVal val="visible"/>
                                      </p:to>
                                    </p:set>
                                    <p:animEffect transition="in" filter="wipe(left)">
                                      <p:cBhvr>
                                        <p:cTn id="37" dur="500"/>
                                        <p:tgtEl>
                                          <p:spTgt spid="70247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02474"/>
                                        </p:tgtEl>
                                        <p:attrNameLst>
                                          <p:attrName>style.visibility</p:attrName>
                                        </p:attrNameLst>
                                      </p:cBhvr>
                                      <p:to>
                                        <p:strVal val="visible"/>
                                      </p:to>
                                    </p:set>
                                    <p:animEffect transition="in" filter="wipe(up)">
                                      <p:cBhvr>
                                        <p:cTn id="42" dur="500"/>
                                        <p:tgtEl>
                                          <p:spTgt spid="702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9" grpId="0" build="p" autoUpdateAnimBg="0"/>
      <p:bldP spid="70247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p:spPr>
        <p:txBody>
          <a:bodyPr/>
          <a:lstStyle/>
          <a:p>
            <a:fld id="{DE5097F3-5D3D-4F87-AB7A-B58B45AA5ADA}" type="slidenum">
              <a:rPr lang="en-US" altLang="zh-CN"/>
              <a:pPr/>
              <a:t>34</a:t>
            </a:fld>
            <a:endParaRPr lang="en-US" altLang="zh-CN"/>
          </a:p>
        </p:txBody>
      </p:sp>
      <p:sp>
        <p:nvSpPr>
          <p:cNvPr id="679938" name="Text Box 2"/>
          <p:cNvSpPr txBox="1">
            <a:spLocks noChangeArrowheads="1"/>
          </p:cNvSpPr>
          <p:nvPr/>
        </p:nvSpPr>
        <p:spPr bwMode="auto">
          <a:xfrm>
            <a:off x="846138" y="377825"/>
            <a:ext cx="6140450" cy="547688"/>
          </a:xfrm>
          <a:prstGeom prst="rect">
            <a:avLst/>
          </a:prstGeom>
          <a:solidFill>
            <a:srgbClr val="FF0000"/>
          </a:solidFill>
          <a:ln w="28575">
            <a:solidFill>
              <a:srgbClr val="00FF00"/>
            </a:solidFill>
            <a:miter lim="800000"/>
            <a:headEnd/>
            <a:tailEnd/>
          </a:ln>
        </p:spPr>
        <p:txBody>
          <a:bodyPr>
            <a:spAutoFit/>
          </a:bodyPr>
          <a:lstStyle/>
          <a:p>
            <a:r>
              <a:rPr lang="en-US" altLang="zh-CN" sz="2800" b="1">
                <a:solidFill>
                  <a:schemeClr val="bg1"/>
                </a:solidFill>
              </a:rPr>
              <a:t>§4  </a:t>
            </a:r>
            <a:r>
              <a:rPr lang="zh-CN" altLang="en-US" sz="2800" b="1">
                <a:solidFill>
                  <a:schemeClr val="bg1"/>
                </a:solidFill>
              </a:rPr>
              <a:t>麦克斯韦气体分子速率分布律</a:t>
            </a:r>
          </a:p>
        </p:txBody>
      </p:sp>
      <p:sp>
        <p:nvSpPr>
          <p:cNvPr id="679941" name="Text Box 5"/>
          <p:cNvSpPr txBox="1">
            <a:spLocks noChangeArrowheads="1"/>
          </p:cNvSpPr>
          <p:nvPr/>
        </p:nvSpPr>
        <p:spPr bwMode="auto">
          <a:xfrm>
            <a:off x="403225" y="1549400"/>
            <a:ext cx="7937500" cy="1373188"/>
          </a:xfrm>
          <a:prstGeom prst="rect">
            <a:avLst/>
          </a:prstGeom>
          <a:noFill/>
          <a:ln w="9525">
            <a:noFill/>
            <a:miter lim="800000"/>
            <a:headEnd/>
            <a:tailEnd/>
          </a:ln>
        </p:spPr>
        <p:txBody>
          <a:bodyPr anchor="ctr">
            <a:spAutoFit/>
          </a:bodyPr>
          <a:lstStyle/>
          <a:p>
            <a:pPr>
              <a:spcBef>
                <a:spcPct val="0"/>
              </a:spcBef>
            </a:pPr>
            <a:r>
              <a:rPr lang="zh-CN" altLang="en-US" sz="2800" b="1" i="0">
                <a:solidFill>
                  <a:schemeClr val="bg1"/>
                </a:solidFill>
              </a:rPr>
              <a:t>单个分子速率不可预知，大量分子的速率分布是遵循统计规律，是确定的，这个规律也叫麦克斯韦速率分布律。</a:t>
            </a:r>
          </a:p>
        </p:txBody>
      </p:sp>
      <p:sp>
        <p:nvSpPr>
          <p:cNvPr id="679942" name="Text Box 6"/>
          <p:cNvSpPr txBox="1">
            <a:spLocks noChangeArrowheads="1"/>
          </p:cNvSpPr>
          <p:nvPr/>
        </p:nvSpPr>
        <p:spPr bwMode="auto">
          <a:xfrm>
            <a:off x="279400" y="3436938"/>
            <a:ext cx="7824788" cy="1800225"/>
          </a:xfrm>
          <a:prstGeom prst="rect">
            <a:avLst/>
          </a:prstGeom>
          <a:noFill/>
          <a:ln w="9525">
            <a:noFill/>
            <a:miter lim="800000"/>
            <a:headEnd/>
            <a:tailEnd/>
          </a:ln>
        </p:spPr>
        <p:txBody>
          <a:bodyPr anchor="ctr">
            <a:spAutoFit/>
          </a:bodyPr>
          <a:lstStyle/>
          <a:p>
            <a:pPr>
              <a:spcBef>
                <a:spcPct val="0"/>
              </a:spcBef>
            </a:pPr>
            <a:r>
              <a:rPr lang="zh-CN" altLang="en-US" sz="2800" b="1" i="0">
                <a:solidFill>
                  <a:schemeClr val="bg1"/>
                </a:solidFill>
              </a:rPr>
              <a:t>速率分布函数：按统计假设分子速率通过碰撞不断改变，不好说正处于哪个速率的分子数多少，但用某一速率区间内分子数占总分子数的比例为多少的概念比较合适，这就是分子按速率的分布。</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9938"/>
                                        </p:tgtEl>
                                        <p:attrNameLst>
                                          <p:attrName>style.visibility</p:attrName>
                                        </p:attrNameLst>
                                      </p:cBhvr>
                                      <p:to>
                                        <p:strVal val="visible"/>
                                      </p:to>
                                    </p:set>
                                    <p:animEffect transition="in" filter="blinds(horizontal)">
                                      <p:cBhvr>
                                        <p:cTn id="7" dur="500"/>
                                        <p:tgtEl>
                                          <p:spTgt spid="6799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79941"/>
                                        </p:tgtEl>
                                        <p:attrNameLst>
                                          <p:attrName>style.visibility</p:attrName>
                                        </p:attrNameLst>
                                      </p:cBhvr>
                                      <p:to>
                                        <p:strVal val="visible"/>
                                      </p:to>
                                    </p:set>
                                    <p:anim calcmode="lin" valueType="num">
                                      <p:cBhvr additive="base">
                                        <p:cTn id="12" dur="500" fill="hold"/>
                                        <p:tgtEl>
                                          <p:spTgt spid="679941"/>
                                        </p:tgtEl>
                                        <p:attrNameLst>
                                          <p:attrName>ppt_x</p:attrName>
                                        </p:attrNameLst>
                                      </p:cBhvr>
                                      <p:tavLst>
                                        <p:tav tm="0">
                                          <p:val>
                                            <p:strVal val="0-#ppt_w/2"/>
                                          </p:val>
                                        </p:tav>
                                        <p:tav tm="100000">
                                          <p:val>
                                            <p:strVal val="#ppt_x"/>
                                          </p:val>
                                        </p:tav>
                                      </p:tavLst>
                                    </p:anim>
                                    <p:anim calcmode="lin" valueType="num">
                                      <p:cBhvr additive="base">
                                        <p:cTn id="13" dur="500" fill="hold"/>
                                        <p:tgtEl>
                                          <p:spTgt spid="67994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iterate type="wd">
                                    <p:tmPct val="100000"/>
                                  </p:iterate>
                                  <p:childTnLst>
                                    <p:set>
                                      <p:cBhvr>
                                        <p:cTn id="17" dur="1" fill="hold">
                                          <p:stCondLst>
                                            <p:cond delay="0"/>
                                          </p:stCondLst>
                                        </p:cTn>
                                        <p:tgtEl>
                                          <p:spTgt spid="679942">
                                            <p:txEl>
                                              <p:pRg st="0" end="0"/>
                                            </p:txEl>
                                          </p:spTgt>
                                        </p:tgtEl>
                                        <p:attrNameLst>
                                          <p:attrName>style.visibility</p:attrName>
                                        </p:attrNameLst>
                                      </p:cBhvr>
                                      <p:to>
                                        <p:strVal val="visible"/>
                                      </p:to>
                                    </p:set>
                                    <p:animEffect transition="in" filter="blinds(vertical)">
                                      <p:cBhvr>
                                        <p:cTn id="18" dur="300"/>
                                        <p:tgtEl>
                                          <p:spTgt spid="6799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8" grpId="0" animBg="1" autoUpdateAnimBg="0"/>
      <p:bldP spid="679941" grpId="0" autoUpdateAnimBg="0"/>
      <p:bldP spid="679942"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灯片编号占位符 3"/>
          <p:cNvSpPr>
            <a:spLocks noGrp="1"/>
          </p:cNvSpPr>
          <p:nvPr>
            <p:ph type="sldNum" sz="quarter" idx="12"/>
          </p:nvPr>
        </p:nvSpPr>
        <p:spPr>
          <a:noFill/>
        </p:spPr>
        <p:txBody>
          <a:bodyPr/>
          <a:lstStyle/>
          <a:p>
            <a:fld id="{FC7DB5F8-6A29-4FF2-98AD-5F5C56A77C6A}" type="slidenum">
              <a:rPr lang="en-US" altLang="zh-CN"/>
              <a:pPr/>
              <a:t>35</a:t>
            </a:fld>
            <a:endParaRPr lang="en-US" altLang="zh-CN"/>
          </a:p>
        </p:txBody>
      </p:sp>
      <p:sp>
        <p:nvSpPr>
          <p:cNvPr id="17414" name="Text Box 2"/>
          <p:cNvSpPr txBox="1">
            <a:spLocks noChangeArrowheads="1"/>
          </p:cNvSpPr>
          <p:nvPr/>
        </p:nvSpPr>
        <p:spPr bwMode="auto">
          <a:xfrm>
            <a:off x="1041400" y="290513"/>
            <a:ext cx="4567238" cy="519112"/>
          </a:xfrm>
          <a:prstGeom prst="rect">
            <a:avLst/>
          </a:prstGeom>
          <a:noFill/>
          <a:ln w="9525">
            <a:noFill/>
            <a:miter lim="800000"/>
            <a:headEnd/>
            <a:tailEnd/>
          </a:ln>
        </p:spPr>
        <p:txBody>
          <a:bodyPr>
            <a:spAutoFit/>
          </a:bodyPr>
          <a:lstStyle/>
          <a:p>
            <a:pPr>
              <a:spcBef>
                <a:spcPct val="0"/>
              </a:spcBef>
            </a:pPr>
            <a:r>
              <a:rPr lang="zh-CN" altLang="en-US" sz="2800" b="1">
                <a:solidFill>
                  <a:srgbClr val="FFFF00"/>
                </a:solidFill>
              </a:rPr>
              <a:t>一</a:t>
            </a:r>
            <a:r>
              <a:rPr lang="en-US" altLang="zh-CN" sz="2800" b="1">
                <a:solidFill>
                  <a:srgbClr val="FFFF00"/>
                </a:solidFill>
              </a:rPr>
              <a:t>.</a:t>
            </a:r>
            <a:r>
              <a:rPr lang="zh-CN" altLang="en-US" sz="2800" b="1">
                <a:solidFill>
                  <a:srgbClr val="FFFF00"/>
                </a:solidFill>
              </a:rPr>
              <a:t>麦克斯韦速率分布定律</a:t>
            </a:r>
            <a:endParaRPr lang="zh-CN" altLang="en-US">
              <a:solidFill>
                <a:srgbClr val="FFFF00"/>
              </a:solidFill>
            </a:endParaRPr>
          </a:p>
        </p:txBody>
      </p:sp>
      <p:sp>
        <p:nvSpPr>
          <p:cNvPr id="680963" name="Text Box 3"/>
          <p:cNvSpPr txBox="1">
            <a:spLocks noChangeArrowheads="1"/>
          </p:cNvSpPr>
          <p:nvPr/>
        </p:nvSpPr>
        <p:spPr bwMode="auto">
          <a:xfrm>
            <a:off x="352425" y="779463"/>
            <a:ext cx="8413750" cy="946150"/>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理想气体处于温度</a:t>
            </a:r>
            <a:r>
              <a:rPr lang="en-US" altLang="zh-CN" sz="2800" b="1" i="0">
                <a:solidFill>
                  <a:schemeClr val="bg1"/>
                </a:solidFill>
              </a:rPr>
              <a:t>T</a:t>
            </a:r>
            <a:r>
              <a:rPr lang="zh-CN" altLang="en-US" sz="2800" b="1" i="0">
                <a:solidFill>
                  <a:schemeClr val="bg1"/>
                </a:solidFill>
              </a:rPr>
              <a:t>的平衡态时</a:t>
            </a:r>
            <a:r>
              <a:rPr lang="en-US" altLang="zh-CN" sz="2800" b="1" i="0">
                <a:solidFill>
                  <a:schemeClr val="bg1"/>
                </a:solidFill>
              </a:rPr>
              <a:t>,  </a:t>
            </a:r>
            <a:r>
              <a:rPr lang="zh-CN" altLang="en-US" sz="2800" b="1" i="0">
                <a:solidFill>
                  <a:schemeClr val="bg1"/>
                </a:solidFill>
              </a:rPr>
              <a:t>在速率区间</a:t>
            </a:r>
            <a:r>
              <a:rPr lang="zh-CN" altLang="en-US" sz="2800" b="1">
                <a:solidFill>
                  <a:schemeClr val="bg1"/>
                </a:solidFill>
                <a:sym typeface="Symbol" pitchFamily="18" charset="2"/>
              </a:rPr>
              <a:t></a:t>
            </a:r>
            <a:r>
              <a:rPr lang="zh-CN" altLang="en-US" sz="2800" b="1" i="0">
                <a:solidFill>
                  <a:schemeClr val="bg1"/>
                </a:solidFill>
                <a:sym typeface="Symbol" pitchFamily="18" charset="2"/>
              </a:rPr>
              <a:t> </a:t>
            </a:r>
            <a:r>
              <a:rPr lang="en-US" altLang="zh-CN" sz="2800" b="1" i="0">
                <a:solidFill>
                  <a:schemeClr val="bg1"/>
                </a:solidFill>
                <a:sym typeface="Symbol" pitchFamily="18" charset="2"/>
              </a:rPr>
              <a:t>—</a:t>
            </a:r>
            <a:r>
              <a:rPr lang="en-US" altLang="zh-CN" sz="2800" b="1">
                <a:solidFill>
                  <a:schemeClr val="bg1"/>
                </a:solidFill>
                <a:sym typeface="Symbol" pitchFamily="18" charset="2"/>
              </a:rPr>
              <a:t>+d </a:t>
            </a:r>
            <a:r>
              <a:rPr lang="zh-CN" altLang="en-US" sz="2800" b="1" i="0">
                <a:solidFill>
                  <a:schemeClr val="bg1"/>
                </a:solidFill>
              </a:rPr>
              <a:t>内的分子数为</a:t>
            </a:r>
          </a:p>
        </p:txBody>
      </p:sp>
      <p:sp>
        <p:nvSpPr>
          <p:cNvPr id="680964" name="Rectangle 4"/>
          <p:cNvSpPr>
            <a:spLocks noChangeArrowheads="1"/>
          </p:cNvSpPr>
          <p:nvPr/>
        </p:nvSpPr>
        <p:spPr bwMode="auto">
          <a:xfrm>
            <a:off x="2027238" y="1833563"/>
            <a:ext cx="2382837" cy="617537"/>
          </a:xfrm>
          <a:prstGeom prst="rect">
            <a:avLst/>
          </a:prstGeom>
          <a:noFill/>
          <a:ln w="28575">
            <a:solidFill>
              <a:srgbClr val="FFFF00"/>
            </a:solidFill>
            <a:miter lim="800000"/>
            <a:headEnd/>
            <a:tailEnd/>
          </a:ln>
        </p:spPr>
        <p:txBody>
          <a:bodyPr wrap="none" anchor="ctr"/>
          <a:lstStyle/>
          <a:p>
            <a:endParaRPr lang="zh-CN" altLang="en-US"/>
          </a:p>
        </p:txBody>
      </p:sp>
      <p:sp>
        <p:nvSpPr>
          <p:cNvPr id="680965" name="Text Box 5"/>
          <p:cNvSpPr txBox="1">
            <a:spLocks noChangeArrowheads="1"/>
          </p:cNvSpPr>
          <p:nvPr/>
        </p:nvSpPr>
        <p:spPr bwMode="auto">
          <a:xfrm>
            <a:off x="338138" y="2981325"/>
            <a:ext cx="8288337" cy="946150"/>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式中</a:t>
            </a:r>
            <a:r>
              <a:rPr lang="en-US" altLang="zh-CN" sz="2800" b="1">
                <a:solidFill>
                  <a:schemeClr val="bg1"/>
                </a:solidFill>
              </a:rPr>
              <a:t>N</a:t>
            </a:r>
            <a:r>
              <a:rPr lang="zh-CN" altLang="en-US" sz="2800" b="1" i="0">
                <a:solidFill>
                  <a:schemeClr val="bg1"/>
                </a:solidFill>
              </a:rPr>
              <a:t>为分子总数，</a:t>
            </a:r>
            <a:r>
              <a:rPr lang="en-US" altLang="zh-CN" sz="2800" b="1">
                <a:solidFill>
                  <a:schemeClr val="bg1"/>
                </a:solidFill>
              </a:rPr>
              <a:t>f(</a:t>
            </a:r>
            <a:r>
              <a:rPr lang="en-US" altLang="zh-CN" sz="2800" b="1">
                <a:solidFill>
                  <a:schemeClr val="bg1"/>
                </a:solidFill>
                <a:sym typeface="Symbol" pitchFamily="18" charset="2"/>
              </a:rPr>
              <a:t>)</a:t>
            </a:r>
            <a:r>
              <a:rPr lang="zh-CN" altLang="en-US" sz="2800" b="1" i="0">
                <a:solidFill>
                  <a:schemeClr val="bg1"/>
                </a:solidFill>
                <a:sym typeface="Symbol" pitchFamily="18" charset="2"/>
              </a:rPr>
              <a:t>称为</a:t>
            </a:r>
            <a:r>
              <a:rPr lang="zh-CN" altLang="en-US" sz="2800" b="1" i="0">
                <a:solidFill>
                  <a:schemeClr val="bg1"/>
                </a:solidFill>
              </a:rPr>
              <a:t>麦克斯韦速率分布函数，它为</a:t>
            </a:r>
          </a:p>
        </p:txBody>
      </p:sp>
      <p:sp>
        <p:nvSpPr>
          <p:cNvPr id="680970" name="Text Box 10"/>
          <p:cNvSpPr txBox="1">
            <a:spLocks noChangeArrowheads="1"/>
          </p:cNvSpPr>
          <p:nvPr/>
        </p:nvSpPr>
        <p:spPr bwMode="auto">
          <a:xfrm>
            <a:off x="1039813" y="5486400"/>
            <a:ext cx="7904162" cy="519113"/>
          </a:xfrm>
          <a:prstGeom prst="rect">
            <a:avLst/>
          </a:prstGeom>
          <a:noFill/>
          <a:ln w="9525">
            <a:noFill/>
            <a:miter lim="800000"/>
            <a:headEnd/>
            <a:tailEnd/>
          </a:ln>
        </p:spPr>
        <p:txBody>
          <a:bodyPr>
            <a:spAutoFit/>
          </a:bodyPr>
          <a:lstStyle/>
          <a:p>
            <a:r>
              <a:rPr lang="zh-CN" altLang="en-US" sz="2800" b="1" i="0">
                <a:solidFill>
                  <a:schemeClr val="bg1"/>
                </a:solidFill>
              </a:rPr>
              <a:t>式中：</a:t>
            </a:r>
            <a:r>
              <a:rPr lang="en-US" altLang="zh-CN" sz="2800" b="1" i="0">
                <a:solidFill>
                  <a:schemeClr val="bg1"/>
                </a:solidFill>
              </a:rPr>
              <a:t>m</a:t>
            </a:r>
            <a:r>
              <a:rPr lang="zh-CN" altLang="en-US" sz="2800" b="1" i="0">
                <a:solidFill>
                  <a:schemeClr val="bg1"/>
                </a:solidFill>
              </a:rPr>
              <a:t>是气体分子的质量</a:t>
            </a:r>
            <a:r>
              <a:rPr lang="en-US" altLang="zh-CN" sz="2800" b="1" i="0">
                <a:solidFill>
                  <a:schemeClr val="bg1"/>
                </a:solidFill>
              </a:rPr>
              <a:t>, </a:t>
            </a:r>
            <a:r>
              <a:rPr lang="en-US" altLang="zh-CN" sz="2800" b="1">
                <a:solidFill>
                  <a:schemeClr val="bg1"/>
                </a:solidFill>
              </a:rPr>
              <a:t>k</a:t>
            </a:r>
            <a:r>
              <a:rPr lang="zh-CN" altLang="en-US" sz="2800" b="1" i="0">
                <a:solidFill>
                  <a:schemeClr val="bg1"/>
                </a:solidFill>
              </a:rPr>
              <a:t>是玻耳兹曼常数。</a:t>
            </a:r>
          </a:p>
        </p:txBody>
      </p:sp>
      <p:grpSp>
        <p:nvGrpSpPr>
          <p:cNvPr id="2" name="Group 14"/>
          <p:cNvGrpSpPr>
            <a:grpSpLocks/>
          </p:cNvGrpSpPr>
          <p:nvPr/>
        </p:nvGrpSpPr>
        <p:grpSpPr bwMode="auto">
          <a:xfrm>
            <a:off x="1560513" y="3568700"/>
            <a:ext cx="6210300" cy="1692275"/>
            <a:chOff x="983" y="2248"/>
            <a:chExt cx="3912" cy="1066"/>
          </a:xfrm>
        </p:grpSpPr>
        <p:graphicFrame>
          <p:nvGraphicFramePr>
            <p:cNvPr id="17410" name="Object 6"/>
            <p:cNvGraphicFramePr>
              <a:graphicFrameLocks noChangeAspect="1"/>
            </p:cNvGraphicFramePr>
            <p:nvPr/>
          </p:nvGraphicFramePr>
          <p:xfrm>
            <a:off x="983" y="2611"/>
            <a:ext cx="1815" cy="703"/>
          </p:xfrm>
          <a:graphic>
            <a:graphicData uri="http://schemas.openxmlformats.org/presentationml/2006/ole">
              <mc:AlternateContent xmlns:mc="http://schemas.openxmlformats.org/markup-compatibility/2006">
                <mc:Choice xmlns:v="urn:schemas-microsoft-com:vml" Requires="v">
                  <p:oleObj spid="_x0000_s17428" name="公式" r:id="rId3" imgW="1143000" imgH="406080" progId="Equation.3">
                    <p:embed/>
                  </p:oleObj>
                </mc:Choice>
                <mc:Fallback>
                  <p:oleObj name="公式" r:id="rId3" imgW="1143000" imgH="4060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 y="2611"/>
                          <a:ext cx="1815" cy="7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5" name="Text Box 7"/>
            <p:cNvSpPr txBox="1">
              <a:spLocks noChangeArrowheads="1"/>
            </p:cNvSpPr>
            <p:nvPr/>
          </p:nvSpPr>
          <p:spPr bwMode="auto">
            <a:xfrm>
              <a:off x="4072" y="2786"/>
              <a:ext cx="823" cy="288"/>
            </a:xfrm>
            <a:prstGeom prst="rect">
              <a:avLst/>
            </a:prstGeom>
            <a:noFill/>
            <a:ln w="9525">
              <a:noFill/>
              <a:miter lim="800000"/>
              <a:headEnd/>
              <a:tailEnd/>
            </a:ln>
          </p:spPr>
          <p:txBody>
            <a:bodyPr>
              <a:spAutoFit/>
            </a:bodyPr>
            <a:lstStyle/>
            <a:p>
              <a:endParaRPr lang="zh-CN" altLang="zh-CN"/>
            </a:p>
          </p:txBody>
        </p:sp>
        <p:graphicFrame>
          <p:nvGraphicFramePr>
            <p:cNvPr id="17411" name="Object 11"/>
            <p:cNvGraphicFramePr>
              <a:graphicFrameLocks noChangeAspect="1"/>
            </p:cNvGraphicFramePr>
            <p:nvPr/>
          </p:nvGraphicFramePr>
          <p:xfrm>
            <a:off x="2982" y="2248"/>
            <a:ext cx="983" cy="914"/>
          </p:xfrm>
          <a:graphic>
            <a:graphicData uri="http://schemas.openxmlformats.org/presentationml/2006/ole">
              <mc:AlternateContent xmlns:mc="http://schemas.openxmlformats.org/markup-compatibility/2006">
                <mc:Choice xmlns:v="urn:schemas-microsoft-com:vml" Requires="v">
                  <p:oleObj spid="_x0000_s17429" name="公式" r:id="rId5" imgW="380880" imgH="330120" progId="Equation.3">
                    <p:embed/>
                  </p:oleObj>
                </mc:Choice>
                <mc:Fallback>
                  <p:oleObj name="公式" r:id="rId5" imgW="380880" imgH="33012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2" y="2248"/>
                          <a:ext cx="983" cy="9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2" name="Object 12"/>
            <p:cNvGraphicFramePr>
              <a:graphicFrameLocks noChangeAspect="1"/>
            </p:cNvGraphicFramePr>
            <p:nvPr/>
          </p:nvGraphicFramePr>
          <p:xfrm>
            <a:off x="2790" y="2727"/>
            <a:ext cx="290" cy="415"/>
          </p:xfrm>
          <a:graphic>
            <a:graphicData uri="http://schemas.openxmlformats.org/presentationml/2006/ole">
              <mc:AlternateContent xmlns:mc="http://schemas.openxmlformats.org/markup-compatibility/2006">
                <mc:Choice xmlns:v="urn:schemas-microsoft-com:vml" Requires="v">
                  <p:oleObj spid="_x0000_s17430" name="公式" r:id="rId7" imgW="177480" imgH="203040" progId="Equation.3">
                    <p:embed/>
                  </p:oleObj>
                </mc:Choice>
                <mc:Fallback>
                  <p:oleObj name="公式" r:id="rId7" imgW="177480" imgH="2030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0" y="2727"/>
                          <a:ext cx="290" cy="4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80975" name="Text Box 15"/>
          <p:cNvSpPr txBox="1">
            <a:spLocks noChangeArrowheads="1"/>
          </p:cNvSpPr>
          <p:nvPr/>
        </p:nvSpPr>
        <p:spPr bwMode="auto">
          <a:xfrm>
            <a:off x="2079625" y="1873250"/>
            <a:ext cx="4665663" cy="519113"/>
          </a:xfrm>
          <a:prstGeom prst="rect">
            <a:avLst/>
          </a:prstGeom>
          <a:noFill/>
          <a:ln w="9525">
            <a:noFill/>
            <a:miter lim="800000"/>
            <a:headEnd/>
            <a:tailEnd/>
          </a:ln>
        </p:spPr>
        <p:txBody>
          <a:bodyPr>
            <a:spAutoFit/>
          </a:bodyPr>
          <a:lstStyle/>
          <a:p>
            <a:r>
              <a:rPr lang="en-US" altLang="zh-CN" sz="2800" b="1">
                <a:solidFill>
                  <a:schemeClr val="bg1"/>
                </a:solidFill>
              </a:rPr>
              <a:t>dN </a:t>
            </a:r>
            <a:r>
              <a:rPr lang="en-US" altLang="zh-CN" sz="2800" b="1" i="0">
                <a:solidFill>
                  <a:schemeClr val="bg1"/>
                </a:solidFill>
              </a:rPr>
              <a:t>=</a:t>
            </a:r>
            <a:r>
              <a:rPr lang="en-US" altLang="zh-CN" sz="2800" b="1">
                <a:solidFill>
                  <a:schemeClr val="bg1"/>
                </a:solidFill>
                <a:sym typeface="Symbol" pitchFamily="18" charset="2"/>
              </a:rPr>
              <a:t>             </a:t>
            </a:r>
            <a:endParaRPr lang="en-US" altLang="zh-CN" sz="2800" b="1" i="0">
              <a:solidFill>
                <a:schemeClr val="bg1"/>
              </a:solidFill>
            </a:endParaRPr>
          </a:p>
        </p:txBody>
      </p:sp>
      <p:sp>
        <p:nvSpPr>
          <p:cNvPr id="680976" name="Text Box 16"/>
          <p:cNvSpPr txBox="1">
            <a:spLocks noChangeArrowheads="1"/>
          </p:cNvSpPr>
          <p:nvPr/>
        </p:nvSpPr>
        <p:spPr bwMode="auto">
          <a:xfrm>
            <a:off x="338138" y="2519363"/>
            <a:ext cx="5791200" cy="519112"/>
          </a:xfrm>
          <a:prstGeom prst="rect">
            <a:avLst/>
          </a:prstGeom>
          <a:noFill/>
          <a:ln w="9525">
            <a:noFill/>
            <a:miter lim="800000"/>
            <a:headEnd/>
            <a:tailEnd/>
          </a:ln>
        </p:spPr>
        <p:txBody>
          <a:bodyPr>
            <a:spAutoFit/>
          </a:bodyPr>
          <a:lstStyle/>
          <a:p>
            <a:r>
              <a:rPr lang="zh-CN" altLang="en-US" sz="2800" b="1" i="0">
                <a:solidFill>
                  <a:schemeClr val="bg1"/>
                </a:solidFill>
                <a:sym typeface="Symbol" pitchFamily="18" charset="2"/>
              </a:rPr>
              <a:t>这就是</a:t>
            </a:r>
            <a:r>
              <a:rPr lang="zh-CN" altLang="en-US" sz="2800" b="1" i="0">
                <a:solidFill>
                  <a:srgbClr val="00FF00"/>
                </a:solidFill>
              </a:rPr>
              <a:t>麦克斯韦速率分布定律</a:t>
            </a:r>
            <a:r>
              <a:rPr lang="zh-CN" altLang="en-US" sz="2800" b="1" i="0">
                <a:solidFill>
                  <a:schemeClr val="bg1"/>
                </a:solidFill>
              </a:rPr>
              <a:t>。</a:t>
            </a:r>
          </a:p>
        </p:txBody>
      </p:sp>
      <p:sp>
        <p:nvSpPr>
          <p:cNvPr id="680977" name="Text Box 17"/>
          <p:cNvSpPr txBox="1">
            <a:spLocks noChangeArrowheads="1"/>
          </p:cNvSpPr>
          <p:nvPr/>
        </p:nvSpPr>
        <p:spPr bwMode="auto">
          <a:xfrm>
            <a:off x="2863850" y="1887538"/>
            <a:ext cx="2198688" cy="519112"/>
          </a:xfrm>
          <a:prstGeom prst="rect">
            <a:avLst/>
          </a:prstGeom>
          <a:noFill/>
          <a:ln w="9525">
            <a:noFill/>
            <a:miter lim="800000"/>
            <a:headEnd/>
            <a:tailEnd/>
          </a:ln>
        </p:spPr>
        <p:txBody>
          <a:bodyPr>
            <a:spAutoFit/>
          </a:bodyPr>
          <a:lstStyle/>
          <a:p>
            <a:r>
              <a:rPr lang="en-US" altLang="zh-CN" sz="2800" b="1">
                <a:solidFill>
                  <a:schemeClr val="bg1"/>
                </a:solidFill>
              </a:rPr>
              <a:t>N</a:t>
            </a:r>
            <a:r>
              <a:rPr lang="en-US" altLang="zh-CN" sz="2800" b="1">
                <a:solidFill>
                  <a:schemeClr val="bg1"/>
                </a:solidFill>
                <a:sym typeface="Symbol" pitchFamily="18" charset="2"/>
              </a:rPr>
              <a:t>             </a:t>
            </a:r>
            <a:endParaRPr lang="en-US" altLang="zh-CN" sz="2800" b="1" i="0">
              <a:solidFill>
                <a:schemeClr val="bg1"/>
              </a:solidFill>
            </a:endParaRPr>
          </a:p>
        </p:txBody>
      </p:sp>
      <p:sp>
        <p:nvSpPr>
          <p:cNvPr id="680978" name="Text Box 18"/>
          <p:cNvSpPr txBox="1">
            <a:spLocks noChangeArrowheads="1"/>
          </p:cNvSpPr>
          <p:nvPr/>
        </p:nvSpPr>
        <p:spPr bwMode="auto">
          <a:xfrm>
            <a:off x="3733800" y="1873250"/>
            <a:ext cx="2038350" cy="519113"/>
          </a:xfrm>
          <a:prstGeom prst="rect">
            <a:avLst/>
          </a:prstGeom>
          <a:noFill/>
          <a:ln w="9525">
            <a:noFill/>
            <a:miter lim="800000"/>
            <a:headEnd/>
            <a:tailEnd/>
          </a:ln>
        </p:spPr>
        <p:txBody>
          <a:bodyPr>
            <a:spAutoFit/>
          </a:bodyPr>
          <a:lstStyle/>
          <a:p>
            <a:r>
              <a:rPr lang="en-US" altLang="zh-CN" sz="2800" b="1">
                <a:solidFill>
                  <a:schemeClr val="bg1"/>
                </a:solidFill>
                <a:sym typeface="Symbol" pitchFamily="18" charset="2"/>
              </a:rPr>
              <a:t>d             </a:t>
            </a:r>
            <a:endParaRPr lang="en-US" altLang="zh-CN" sz="2800" b="1" i="0">
              <a:solidFill>
                <a:schemeClr val="bg1"/>
              </a:solidFill>
            </a:endParaRPr>
          </a:p>
        </p:txBody>
      </p:sp>
      <p:sp>
        <p:nvSpPr>
          <p:cNvPr id="680979" name="Text Box 19"/>
          <p:cNvSpPr txBox="1">
            <a:spLocks noChangeArrowheads="1"/>
          </p:cNvSpPr>
          <p:nvPr/>
        </p:nvSpPr>
        <p:spPr bwMode="auto">
          <a:xfrm>
            <a:off x="3168650" y="1858963"/>
            <a:ext cx="2198688" cy="519112"/>
          </a:xfrm>
          <a:prstGeom prst="rect">
            <a:avLst/>
          </a:prstGeom>
          <a:noFill/>
          <a:ln w="9525">
            <a:noFill/>
            <a:miter lim="800000"/>
            <a:headEnd/>
            <a:tailEnd/>
          </a:ln>
        </p:spPr>
        <p:txBody>
          <a:bodyPr>
            <a:spAutoFit/>
          </a:bodyPr>
          <a:lstStyle/>
          <a:p>
            <a:r>
              <a:rPr lang="en-US" altLang="zh-CN" sz="2800" b="1">
                <a:solidFill>
                  <a:schemeClr val="bg1"/>
                </a:solidFill>
              </a:rPr>
              <a:t>f(</a:t>
            </a:r>
            <a:r>
              <a:rPr lang="en-US" altLang="zh-CN" sz="2800" b="1">
                <a:solidFill>
                  <a:schemeClr val="bg1"/>
                </a:solidFill>
                <a:sym typeface="Symbol" pitchFamily="18" charset="2"/>
              </a:rPr>
              <a:t>)           </a:t>
            </a:r>
            <a:endParaRPr lang="en-US" altLang="zh-CN" sz="2800" b="1" i="0">
              <a:solidFill>
                <a:schemeClr val="bg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0963">
                                            <p:txEl>
                                              <p:pRg st="0" end="0"/>
                                            </p:txEl>
                                          </p:spTgt>
                                        </p:tgtEl>
                                        <p:attrNameLst>
                                          <p:attrName>style.visibility</p:attrName>
                                        </p:attrNameLst>
                                      </p:cBhvr>
                                      <p:to>
                                        <p:strVal val="visible"/>
                                      </p:to>
                                    </p:set>
                                    <p:animEffect transition="in" filter="wipe(left)">
                                      <p:cBhvr>
                                        <p:cTn id="7" dur="500"/>
                                        <p:tgtEl>
                                          <p:spTgt spid="68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680975"/>
                                        </p:tgtEl>
                                        <p:attrNameLst>
                                          <p:attrName>style.visibility</p:attrName>
                                        </p:attrNameLst>
                                      </p:cBhvr>
                                      <p:to>
                                        <p:strVal val="visible"/>
                                      </p:to>
                                    </p:set>
                                    <p:animEffect transition="in" filter="wipe(left)">
                                      <p:cBhvr>
                                        <p:cTn id="12" dur="500"/>
                                        <p:tgtEl>
                                          <p:spTgt spid="6809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680977"/>
                                        </p:tgtEl>
                                        <p:attrNameLst>
                                          <p:attrName>style.visibility</p:attrName>
                                        </p:attrNameLst>
                                      </p:cBhvr>
                                      <p:to>
                                        <p:strVal val="visible"/>
                                      </p:to>
                                    </p:set>
                                    <p:animEffect transition="in" filter="wipe(left)">
                                      <p:cBhvr>
                                        <p:cTn id="17" dur="500"/>
                                        <p:tgtEl>
                                          <p:spTgt spid="6809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
                                  </p:iterate>
                                  <p:childTnLst>
                                    <p:set>
                                      <p:cBhvr>
                                        <p:cTn id="21" dur="1" fill="hold">
                                          <p:stCondLst>
                                            <p:cond delay="0"/>
                                          </p:stCondLst>
                                        </p:cTn>
                                        <p:tgtEl>
                                          <p:spTgt spid="680978"/>
                                        </p:tgtEl>
                                        <p:attrNameLst>
                                          <p:attrName>style.visibility</p:attrName>
                                        </p:attrNameLst>
                                      </p:cBhvr>
                                      <p:to>
                                        <p:strVal val="visible"/>
                                      </p:to>
                                    </p:set>
                                    <p:animEffect transition="in" filter="wipe(left)">
                                      <p:cBhvr>
                                        <p:cTn id="22" dur="500"/>
                                        <p:tgtEl>
                                          <p:spTgt spid="6809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
                                  </p:iterate>
                                  <p:childTnLst>
                                    <p:set>
                                      <p:cBhvr>
                                        <p:cTn id="26" dur="1" fill="hold">
                                          <p:stCondLst>
                                            <p:cond delay="0"/>
                                          </p:stCondLst>
                                        </p:cTn>
                                        <p:tgtEl>
                                          <p:spTgt spid="680979"/>
                                        </p:tgtEl>
                                        <p:attrNameLst>
                                          <p:attrName>style.visibility</p:attrName>
                                        </p:attrNameLst>
                                      </p:cBhvr>
                                      <p:to>
                                        <p:strVal val="visible"/>
                                      </p:to>
                                    </p:set>
                                    <p:animEffect transition="in" filter="wipe(left)">
                                      <p:cBhvr>
                                        <p:cTn id="27" dur="500"/>
                                        <p:tgtEl>
                                          <p:spTgt spid="68097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grpId="0" nodeType="clickEffect">
                                  <p:stCondLst>
                                    <p:cond delay="0"/>
                                  </p:stCondLst>
                                  <p:childTnLst>
                                    <p:set>
                                      <p:cBhvr>
                                        <p:cTn id="31" dur="1" fill="hold">
                                          <p:stCondLst>
                                            <p:cond delay="0"/>
                                          </p:stCondLst>
                                        </p:cTn>
                                        <p:tgtEl>
                                          <p:spTgt spid="680964"/>
                                        </p:tgtEl>
                                        <p:attrNameLst>
                                          <p:attrName>style.visibility</p:attrName>
                                        </p:attrNameLst>
                                      </p:cBhvr>
                                      <p:to>
                                        <p:strVal val="visible"/>
                                      </p:to>
                                    </p:set>
                                    <p:anim calcmode="lin" valueType="num">
                                      <p:cBhvr additive="base">
                                        <p:cTn id="32" dur="500" fill="hold"/>
                                        <p:tgtEl>
                                          <p:spTgt spid="680964"/>
                                        </p:tgtEl>
                                        <p:attrNameLst>
                                          <p:attrName>ppt_x</p:attrName>
                                        </p:attrNameLst>
                                      </p:cBhvr>
                                      <p:tavLst>
                                        <p:tav tm="0">
                                          <p:val>
                                            <p:strVal val="0-#ppt_w/2"/>
                                          </p:val>
                                        </p:tav>
                                        <p:tav tm="100000">
                                          <p:val>
                                            <p:strVal val="#ppt_x"/>
                                          </p:val>
                                        </p:tav>
                                      </p:tavLst>
                                    </p:anim>
                                    <p:anim calcmode="lin" valueType="num">
                                      <p:cBhvr additive="base">
                                        <p:cTn id="33" dur="500" fill="hold"/>
                                        <p:tgtEl>
                                          <p:spTgt spid="680964"/>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80976">
                                            <p:txEl>
                                              <p:pRg st="0" end="0"/>
                                            </p:txEl>
                                          </p:spTgt>
                                        </p:tgtEl>
                                        <p:attrNameLst>
                                          <p:attrName>style.visibility</p:attrName>
                                        </p:attrNameLst>
                                      </p:cBhvr>
                                      <p:to>
                                        <p:strVal val="visible"/>
                                      </p:to>
                                    </p:set>
                                    <p:animEffect transition="in" filter="wipe(left)">
                                      <p:cBhvr>
                                        <p:cTn id="38" dur="500"/>
                                        <p:tgtEl>
                                          <p:spTgt spid="68097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80965">
                                            <p:txEl>
                                              <p:pRg st="0" end="0"/>
                                            </p:txEl>
                                          </p:spTgt>
                                        </p:tgtEl>
                                        <p:attrNameLst>
                                          <p:attrName>style.visibility</p:attrName>
                                        </p:attrNameLst>
                                      </p:cBhvr>
                                      <p:to>
                                        <p:strVal val="visible"/>
                                      </p:to>
                                    </p:set>
                                    <p:animEffect transition="in" filter="wipe(left)">
                                      <p:cBhvr>
                                        <p:cTn id="43" dur="500"/>
                                        <p:tgtEl>
                                          <p:spTgt spid="680965">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9"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additive="base">
                                        <p:cTn id="48" dur="500" fill="hold"/>
                                        <p:tgtEl>
                                          <p:spTgt spid="2"/>
                                        </p:tgtEl>
                                        <p:attrNameLst>
                                          <p:attrName>ppt_x</p:attrName>
                                        </p:attrNameLst>
                                      </p:cBhvr>
                                      <p:tavLst>
                                        <p:tav tm="0">
                                          <p:val>
                                            <p:strVal val="0-#ppt_w/2"/>
                                          </p:val>
                                        </p:tav>
                                        <p:tav tm="100000">
                                          <p:val>
                                            <p:strVal val="#ppt_x"/>
                                          </p:val>
                                        </p:tav>
                                      </p:tavLst>
                                    </p:anim>
                                    <p:anim calcmode="lin" valueType="num">
                                      <p:cBhvr additive="base">
                                        <p:cTn id="49"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80970"/>
                                        </p:tgtEl>
                                        <p:attrNameLst>
                                          <p:attrName>style.visibility</p:attrName>
                                        </p:attrNameLst>
                                      </p:cBhvr>
                                      <p:to>
                                        <p:strVal val="visible"/>
                                      </p:to>
                                    </p:set>
                                    <p:animEffect transition="in" filter="wipe(left)">
                                      <p:cBhvr>
                                        <p:cTn id="54" dur="500"/>
                                        <p:tgtEl>
                                          <p:spTgt spid="680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3" grpId="0" build="p" autoUpdateAnimBg="0"/>
      <p:bldP spid="680964" grpId="0" animBg="1"/>
      <p:bldP spid="680965" grpId="0" build="p" autoUpdateAnimBg="0"/>
      <p:bldP spid="680970" grpId="0" autoUpdateAnimBg="0"/>
      <p:bldP spid="680975" grpId="0" autoUpdateAnimBg="0"/>
      <p:bldP spid="680976" grpId="0" build="p" autoUpdateAnimBg="0"/>
      <p:bldP spid="680977" grpId="0" autoUpdateAnimBg="0"/>
      <p:bldP spid="680978" grpId="0" autoUpdateAnimBg="0"/>
      <p:bldP spid="68097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灯片编号占位符 3"/>
          <p:cNvSpPr>
            <a:spLocks noGrp="1"/>
          </p:cNvSpPr>
          <p:nvPr>
            <p:ph type="sldNum" sz="quarter" idx="12"/>
          </p:nvPr>
        </p:nvSpPr>
        <p:spPr>
          <a:noFill/>
        </p:spPr>
        <p:txBody>
          <a:bodyPr/>
          <a:lstStyle/>
          <a:p>
            <a:fld id="{9A46DA9F-E806-411D-A346-CF265CC724B0}" type="slidenum">
              <a:rPr lang="en-US" altLang="zh-CN"/>
              <a:pPr/>
              <a:t>36</a:t>
            </a:fld>
            <a:endParaRPr lang="en-US" altLang="zh-CN"/>
          </a:p>
        </p:txBody>
      </p:sp>
      <p:sp>
        <p:nvSpPr>
          <p:cNvPr id="681987" name="Text Box 3"/>
          <p:cNvSpPr txBox="1">
            <a:spLocks noChangeArrowheads="1"/>
          </p:cNvSpPr>
          <p:nvPr/>
        </p:nvSpPr>
        <p:spPr bwMode="auto">
          <a:xfrm>
            <a:off x="495300" y="400050"/>
            <a:ext cx="3960813" cy="519113"/>
          </a:xfrm>
          <a:prstGeom prst="rect">
            <a:avLst/>
          </a:prstGeom>
          <a:noFill/>
          <a:ln w="9525">
            <a:noFill/>
            <a:miter lim="800000"/>
            <a:headEnd/>
            <a:tailEnd/>
          </a:ln>
        </p:spPr>
        <p:txBody>
          <a:bodyPr>
            <a:spAutoFit/>
          </a:bodyPr>
          <a:lstStyle/>
          <a:p>
            <a:r>
              <a:rPr lang="zh-CN" altLang="en-US" sz="2800" b="1" i="0">
                <a:solidFill>
                  <a:schemeClr val="bg1"/>
                </a:solidFill>
              </a:rPr>
              <a:t>由          </a:t>
            </a:r>
            <a:r>
              <a:rPr lang="en-US" altLang="zh-CN" sz="2800" b="1">
                <a:solidFill>
                  <a:schemeClr val="bg1"/>
                </a:solidFill>
              </a:rPr>
              <a:t>dN </a:t>
            </a:r>
            <a:r>
              <a:rPr lang="en-US" altLang="zh-CN" sz="2800" b="1" i="0">
                <a:solidFill>
                  <a:schemeClr val="bg1"/>
                </a:solidFill>
              </a:rPr>
              <a:t>=</a:t>
            </a:r>
            <a:r>
              <a:rPr lang="en-US" altLang="zh-CN" sz="2800" b="1">
                <a:solidFill>
                  <a:schemeClr val="bg1"/>
                </a:solidFill>
              </a:rPr>
              <a:t>Nf(</a:t>
            </a:r>
            <a:r>
              <a:rPr lang="en-US" altLang="zh-CN" sz="2800" b="1">
                <a:solidFill>
                  <a:schemeClr val="bg1"/>
                </a:solidFill>
                <a:sym typeface="Symbol" pitchFamily="18" charset="2"/>
              </a:rPr>
              <a:t>)d</a:t>
            </a:r>
          </a:p>
        </p:txBody>
      </p:sp>
      <p:graphicFrame>
        <p:nvGraphicFramePr>
          <p:cNvPr id="681988" name="Object 4"/>
          <p:cNvGraphicFramePr>
            <a:graphicFrameLocks noChangeAspect="1"/>
          </p:cNvGraphicFramePr>
          <p:nvPr/>
        </p:nvGraphicFramePr>
        <p:xfrm>
          <a:off x="5022850" y="180975"/>
          <a:ext cx="2152650" cy="973138"/>
        </p:xfrm>
        <a:graphic>
          <a:graphicData uri="http://schemas.openxmlformats.org/presentationml/2006/ole">
            <mc:AlternateContent xmlns:mc="http://schemas.openxmlformats.org/markup-compatibility/2006">
              <mc:Choice xmlns:v="urn:schemas-microsoft-com:vml" Requires="v">
                <p:oleObj spid="_x0000_s18452" name="公式" r:id="rId3" imgW="812520" imgH="368280" progId="Equation.3">
                  <p:embed/>
                </p:oleObj>
              </mc:Choice>
              <mc:Fallback>
                <p:oleObj name="公式" r:id="rId3" imgW="812520" imgH="3682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850" y="180975"/>
                        <a:ext cx="215265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1991" name="Text Box 7"/>
          <p:cNvSpPr txBox="1">
            <a:spLocks noChangeArrowheads="1"/>
          </p:cNvSpPr>
          <p:nvPr/>
        </p:nvSpPr>
        <p:spPr bwMode="auto">
          <a:xfrm>
            <a:off x="384175" y="1471613"/>
            <a:ext cx="8221663" cy="1160462"/>
          </a:xfrm>
          <a:prstGeom prst="rect">
            <a:avLst/>
          </a:prstGeom>
          <a:noFill/>
          <a:ln w="9525">
            <a:noFill/>
            <a:miter lim="800000"/>
            <a:headEnd/>
            <a:tailEnd/>
          </a:ln>
        </p:spPr>
        <p:txBody>
          <a:bodyPr>
            <a:spAutoFit/>
          </a:bodyPr>
          <a:lstStyle/>
          <a:p>
            <a:r>
              <a:rPr lang="en-US" altLang="zh-CN" sz="2800" b="1" i="0">
                <a:solidFill>
                  <a:schemeClr val="bg1"/>
                </a:solidFill>
              </a:rPr>
              <a:t>                                 </a:t>
            </a:r>
            <a:r>
              <a:rPr lang="en-US" altLang="zh-CN" sz="2800" b="1" i="0">
                <a:solidFill>
                  <a:srgbClr val="00FF00"/>
                </a:solidFill>
              </a:rPr>
              <a:t>—</a:t>
            </a:r>
            <a:r>
              <a:rPr lang="zh-CN" altLang="en-US" sz="2800" b="1" i="0">
                <a:solidFill>
                  <a:schemeClr val="bg1"/>
                </a:solidFill>
              </a:rPr>
              <a:t>在速率区间</a:t>
            </a:r>
            <a:r>
              <a:rPr lang="zh-CN" altLang="en-US" sz="2800" b="1">
                <a:solidFill>
                  <a:schemeClr val="bg1"/>
                </a:solidFill>
                <a:sym typeface="Symbol" pitchFamily="18" charset="2"/>
              </a:rPr>
              <a:t></a:t>
            </a:r>
            <a:r>
              <a:rPr lang="zh-CN" altLang="en-US" sz="2800" b="1" i="0">
                <a:solidFill>
                  <a:schemeClr val="bg1"/>
                </a:solidFill>
                <a:sym typeface="Symbol" pitchFamily="18" charset="2"/>
              </a:rPr>
              <a:t> </a:t>
            </a:r>
            <a:r>
              <a:rPr lang="en-US" altLang="zh-CN" sz="2800" b="1" i="0">
                <a:solidFill>
                  <a:schemeClr val="bg1"/>
                </a:solidFill>
                <a:sym typeface="Symbol" pitchFamily="18" charset="2"/>
              </a:rPr>
              <a:t>—</a:t>
            </a:r>
            <a:r>
              <a:rPr lang="en-US" altLang="zh-CN" sz="2800" b="1">
                <a:solidFill>
                  <a:schemeClr val="bg1"/>
                </a:solidFill>
                <a:sym typeface="Symbol" pitchFamily="18" charset="2"/>
              </a:rPr>
              <a:t>+d </a:t>
            </a:r>
            <a:r>
              <a:rPr lang="zh-CN" altLang="en-US" sz="2800" b="1" i="0">
                <a:solidFill>
                  <a:schemeClr val="bg1"/>
                </a:solidFill>
              </a:rPr>
              <a:t>内的分子</a:t>
            </a:r>
          </a:p>
          <a:p>
            <a:r>
              <a:rPr lang="zh-CN" altLang="en-US" sz="2800" b="1" i="0">
                <a:solidFill>
                  <a:schemeClr val="bg1"/>
                </a:solidFill>
              </a:rPr>
              <a:t>数占总分子数的百分比。</a:t>
            </a:r>
            <a:endParaRPr lang="zh-CN" altLang="en-US"/>
          </a:p>
        </p:txBody>
      </p:sp>
      <p:graphicFrame>
        <p:nvGraphicFramePr>
          <p:cNvPr id="681992" name="Object 8"/>
          <p:cNvGraphicFramePr>
            <a:graphicFrameLocks noChangeAspect="1"/>
          </p:cNvGraphicFramePr>
          <p:nvPr/>
        </p:nvGraphicFramePr>
        <p:xfrm>
          <a:off x="827088" y="1409700"/>
          <a:ext cx="1352550" cy="481013"/>
        </p:xfrm>
        <a:graphic>
          <a:graphicData uri="http://schemas.openxmlformats.org/presentationml/2006/ole">
            <mc:AlternateContent xmlns:mc="http://schemas.openxmlformats.org/markup-compatibility/2006">
              <mc:Choice xmlns:v="urn:schemas-microsoft-com:vml" Requires="v">
                <p:oleObj spid="_x0000_s18453" name="公式" r:id="rId5" imgW="533160" imgH="190440" progId="Equation.3">
                  <p:embed/>
                </p:oleObj>
              </mc:Choice>
              <mc:Fallback>
                <p:oleObj name="公式" r:id="rId5" imgW="533160" imgH="1904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1409700"/>
                        <a:ext cx="135255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1993" name="Object 9"/>
          <p:cNvGraphicFramePr>
            <a:graphicFrameLocks noChangeAspect="1"/>
          </p:cNvGraphicFramePr>
          <p:nvPr/>
        </p:nvGraphicFramePr>
        <p:xfrm>
          <a:off x="2179638" y="1184275"/>
          <a:ext cx="935037" cy="930275"/>
        </p:xfrm>
        <a:graphic>
          <a:graphicData uri="http://schemas.openxmlformats.org/presentationml/2006/ole">
            <mc:AlternateContent xmlns:mc="http://schemas.openxmlformats.org/markup-compatibility/2006">
              <mc:Choice xmlns:v="urn:schemas-microsoft-com:vml" Requires="v">
                <p:oleObj spid="_x0000_s18454" name="公式" r:id="rId7" imgW="368280" imgH="368280" progId="Equation.3">
                  <p:embed/>
                </p:oleObj>
              </mc:Choice>
              <mc:Fallback>
                <p:oleObj name="公式" r:id="rId7" imgW="368280" imgH="3682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9638" y="1184275"/>
                        <a:ext cx="935037"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
          <p:cNvGrpSpPr>
            <a:grpSpLocks/>
          </p:cNvGrpSpPr>
          <p:nvPr/>
        </p:nvGrpSpPr>
        <p:grpSpPr bwMode="auto">
          <a:xfrm>
            <a:off x="1744663" y="3192463"/>
            <a:ext cx="5346700" cy="2935287"/>
            <a:chOff x="1177" y="1090"/>
            <a:chExt cx="3368" cy="1849"/>
          </a:xfrm>
        </p:grpSpPr>
        <p:grpSp>
          <p:nvGrpSpPr>
            <p:cNvPr id="18444" name="Group 36"/>
            <p:cNvGrpSpPr>
              <a:grpSpLocks/>
            </p:cNvGrpSpPr>
            <p:nvPr/>
          </p:nvGrpSpPr>
          <p:grpSpPr bwMode="auto">
            <a:xfrm>
              <a:off x="1177" y="1090"/>
              <a:ext cx="3368" cy="1849"/>
              <a:chOff x="1222" y="534"/>
              <a:chExt cx="3368" cy="1849"/>
            </a:xfrm>
          </p:grpSpPr>
          <p:grpSp>
            <p:nvGrpSpPr>
              <p:cNvPr id="18446" name="Group 37"/>
              <p:cNvGrpSpPr>
                <a:grpSpLocks/>
              </p:cNvGrpSpPr>
              <p:nvPr/>
            </p:nvGrpSpPr>
            <p:grpSpPr bwMode="auto">
              <a:xfrm>
                <a:off x="1667" y="567"/>
                <a:ext cx="2856" cy="1577"/>
                <a:chOff x="1667" y="567"/>
                <a:chExt cx="2856" cy="1577"/>
              </a:xfrm>
            </p:grpSpPr>
            <p:sp>
              <p:nvSpPr>
                <p:cNvPr id="18450" name="Line 38"/>
                <p:cNvSpPr>
                  <a:spLocks noChangeShapeType="1"/>
                </p:cNvSpPr>
                <p:nvPr/>
              </p:nvSpPr>
              <p:spPr bwMode="auto">
                <a:xfrm>
                  <a:off x="1667" y="2144"/>
                  <a:ext cx="2856" cy="0"/>
                </a:xfrm>
                <a:prstGeom prst="line">
                  <a:avLst/>
                </a:prstGeom>
                <a:noFill/>
                <a:ln w="19050">
                  <a:solidFill>
                    <a:schemeClr val="bg1"/>
                  </a:solidFill>
                  <a:round/>
                  <a:headEnd/>
                  <a:tailEnd type="triangle" w="sm" len="med"/>
                </a:ln>
              </p:spPr>
              <p:txBody>
                <a:bodyPr wrap="none" anchor="ctr"/>
                <a:lstStyle/>
                <a:p>
                  <a:endParaRPr lang="zh-CN" altLang="en-US"/>
                </a:p>
              </p:txBody>
            </p:sp>
            <p:sp>
              <p:nvSpPr>
                <p:cNvPr id="18451" name="Line 39"/>
                <p:cNvSpPr>
                  <a:spLocks noChangeShapeType="1"/>
                </p:cNvSpPr>
                <p:nvPr/>
              </p:nvSpPr>
              <p:spPr bwMode="auto">
                <a:xfrm flipV="1">
                  <a:off x="1667" y="567"/>
                  <a:ext cx="0" cy="1577"/>
                </a:xfrm>
                <a:prstGeom prst="line">
                  <a:avLst/>
                </a:prstGeom>
                <a:noFill/>
                <a:ln w="19050">
                  <a:solidFill>
                    <a:schemeClr val="bg1"/>
                  </a:solidFill>
                  <a:round/>
                  <a:headEnd/>
                  <a:tailEnd type="triangle" w="sm" len="med"/>
                </a:ln>
              </p:spPr>
              <p:txBody>
                <a:bodyPr wrap="none" anchor="ctr"/>
                <a:lstStyle/>
                <a:p>
                  <a:endParaRPr lang="zh-CN" altLang="en-US"/>
                </a:p>
              </p:txBody>
            </p:sp>
          </p:grpSp>
          <p:sp>
            <p:nvSpPr>
              <p:cNvPr id="18447" name="Freeform 40"/>
              <p:cNvSpPr>
                <a:spLocks/>
              </p:cNvSpPr>
              <p:nvPr/>
            </p:nvSpPr>
            <p:spPr bwMode="auto">
              <a:xfrm>
                <a:off x="1678" y="940"/>
                <a:ext cx="2477" cy="1204"/>
              </a:xfrm>
              <a:custGeom>
                <a:avLst/>
                <a:gdLst>
                  <a:gd name="T0" fmla="*/ 0 w 2645"/>
                  <a:gd name="T1" fmla="*/ 1104 h 1104"/>
                  <a:gd name="T2" fmla="*/ 344 w 2645"/>
                  <a:gd name="T3" fmla="*/ 782 h 1104"/>
                  <a:gd name="T4" fmla="*/ 956 w 2645"/>
                  <a:gd name="T5" fmla="*/ 26 h 1104"/>
                  <a:gd name="T6" fmla="*/ 1622 w 2645"/>
                  <a:gd name="T7" fmla="*/ 626 h 1104"/>
                  <a:gd name="T8" fmla="*/ 2645 w 2645"/>
                  <a:gd name="T9" fmla="*/ 1037 h 1104"/>
                  <a:gd name="T10" fmla="*/ 0 60000 65536"/>
                  <a:gd name="T11" fmla="*/ 0 60000 65536"/>
                  <a:gd name="T12" fmla="*/ 0 60000 65536"/>
                  <a:gd name="T13" fmla="*/ 0 60000 65536"/>
                  <a:gd name="T14" fmla="*/ 0 60000 65536"/>
                  <a:gd name="T15" fmla="*/ 0 w 2645"/>
                  <a:gd name="T16" fmla="*/ 0 h 1104"/>
                  <a:gd name="T17" fmla="*/ 2645 w 2645"/>
                  <a:gd name="T18" fmla="*/ 1104 h 1104"/>
                </a:gdLst>
                <a:ahLst/>
                <a:cxnLst>
                  <a:cxn ang="T10">
                    <a:pos x="T0" y="T1"/>
                  </a:cxn>
                  <a:cxn ang="T11">
                    <a:pos x="T2" y="T3"/>
                  </a:cxn>
                  <a:cxn ang="T12">
                    <a:pos x="T4" y="T5"/>
                  </a:cxn>
                  <a:cxn ang="T13">
                    <a:pos x="T6" y="T7"/>
                  </a:cxn>
                  <a:cxn ang="T14">
                    <a:pos x="T8" y="T9"/>
                  </a:cxn>
                </a:cxnLst>
                <a:rect l="T15" t="T16" r="T17" b="T18"/>
                <a:pathLst>
                  <a:path w="2645" h="1104">
                    <a:moveTo>
                      <a:pt x="0" y="1104"/>
                    </a:moveTo>
                    <a:cubicBezTo>
                      <a:pt x="92" y="1033"/>
                      <a:pt x="185" y="962"/>
                      <a:pt x="344" y="782"/>
                    </a:cubicBezTo>
                    <a:cubicBezTo>
                      <a:pt x="503" y="602"/>
                      <a:pt x="743" y="52"/>
                      <a:pt x="956" y="26"/>
                    </a:cubicBezTo>
                    <a:cubicBezTo>
                      <a:pt x="1169" y="0"/>
                      <a:pt x="1340" y="457"/>
                      <a:pt x="1622" y="626"/>
                    </a:cubicBezTo>
                    <a:cubicBezTo>
                      <a:pt x="1904" y="795"/>
                      <a:pt x="2274" y="916"/>
                      <a:pt x="2645" y="1037"/>
                    </a:cubicBezTo>
                  </a:path>
                </a:pathLst>
              </a:custGeom>
              <a:noFill/>
              <a:ln w="57150" cmpd="sng">
                <a:solidFill>
                  <a:srgbClr val="00FF00"/>
                </a:solidFill>
                <a:round/>
                <a:headEnd/>
                <a:tailEnd/>
              </a:ln>
            </p:spPr>
            <p:txBody>
              <a:bodyPr wrap="none" anchor="ctr"/>
              <a:lstStyle/>
              <a:p>
                <a:endParaRPr lang="zh-CN" altLang="en-US"/>
              </a:p>
            </p:txBody>
          </p:sp>
          <p:sp>
            <p:nvSpPr>
              <p:cNvPr id="18448" name="Text Box 41"/>
              <p:cNvSpPr txBox="1">
                <a:spLocks noChangeArrowheads="1"/>
              </p:cNvSpPr>
              <p:nvPr/>
            </p:nvSpPr>
            <p:spPr bwMode="auto">
              <a:xfrm>
                <a:off x="1222" y="534"/>
                <a:ext cx="522" cy="327"/>
              </a:xfrm>
              <a:prstGeom prst="rect">
                <a:avLst/>
              </a:prstGeom>
              <a:noFill/>
              <a:ln w="9525">
                <a:noFill/>
                <a:miter lim="800000"/>
                <a:headEnd/>
                <a:tailEnd/>
              </a:ln>
            </p:spPr>
            <p:txBody>
              <a:bodyPr>
                <a:spAutoFit/>
              </a:bodyPr>
              <a:lstStyle/>
              <a:p>
                <a:r>
                  <a:rPr lang="en-US" altLang="zh-CN" sz="2800" b="1">
                    <a:solidFill>
                      <a:schemeClr val="bg1"/>
                    </a:solidFill>
                  </a:rPr>
                  <a:t>f(</a:t>
                </a:r>
                <a:r>
                  <a:rPr lang="en-US" altLang="zh-CN" sz="2800" b="1">
                    <a:solidFill>
                      <a:schemeClr val="bg1"/>
                    </a:solidFill>
                    <a:sym typeface="Symbol" pitchFamily="18" charset="2"/>
                  </a:rPr>
                  <a:t>)</a:t>
                </a:r>
              </a:p>
            </p:txBody>
          </p:sp>
          <p:sp>
            <p:nvSpPr>
              <p:cNvPr id="18449" name="Text Box 42"/>
              <p:cNvSpPr txBox="1">
                <a:spLocks noChangeArrowheads="1"/>
              </p:cNvSpPr>
              <p:nvPr/>
            </p:nvSpPr>
            <p:spPr bwMode="auto">
              <a:xfrm>
                <a:off x="4267" y="2056"/>
                <a:ext cx="323" cy="327"/>
              </a:xfrm>
              <a:prstGeom prst="rect">
                <a:avLst/>
              </a:prstGeom>
              <a:noFill/>
              <a:ln w="9525">
                <a:noFill/>
                <a:miter lim="800000"/>
                <a:headEnd/>
                <a:tailEnd/>
              </a:ln>
            </p:spPr>
            <p:txBody>
              <a:bodyPr>
                <a:spAutoFit/>
              </a:bodyPr>
              <a:lstStyle/>
              <a:p>
                <a:r>
                  <a:rPr lang="en-US" altLang="zh-CN" sz="2800" b="1">
                    <a:solidFill>
                      <a:schemeClr val="bg1"/>
                    </a:solidFill>
                    <a:sym typeface="Symbol" pitchFamily="18" charset="2"/>
                  </a:rPr>
                  <a:t></a:t>
                </a:r>
              </a:p>
            </p:txBody>
          </p:sp>
        </p:grpSp>
        <p:sp>
          <p:nvSpPr>
            <p:cNvPr id="18445" name="Text Box 43"/>
            <p:cNvSpPr txBox="1">
              <a:spLocks noChangeArrowheads="1"/>
            </p:cNvSpPr>
            <p:nvPr/>
          </p:nvSpPr>
          <p:spPr bwMode="auto">
            <a:xfrm>
              <a:off x="1464" y="2577"/>
              <a:ext cx="222" cy="288"/>
            </a:xfrm>
            <a:prstGeom prst="rect">
              <a:avLst/>
            </a:prstGeom>
            <a:noFill/>
            <a:ln w="9525">
              <a:noFill/>
              <a:miter lim="800000"/>
              <a:headEnd/>
              <a:tailEnd/>
            </a:ln>
          </p:spPr>
          <p:txBody>
            <a:bodyPr>
              <a:spAutoFit/>
            </a:bodyPr>
            <a:lstStyle/>
            <a:p>
              <a:r>
                <a:rPr lang="en-US" altLang="zh-CN" b="1">
                  <a:solidFill>
                    <a:schemeClr val="bg1"/>
                  </a:solidFill>
                </a:rPr>
                <a:t>o</a:t>
              </a:r>
              <a:endParaRPr lang="en-US" altLang="zh-CN">
                <a:solidFill>
                  <a:schemeClr val="bg1"/>
                </a:solidFill>
              </a:endParaRPr>
            </a:p>
          </p:txBody>
        </p:sp>
      </p:grpSp>
      <p:grpSp>
        <p:nvGrpSpPr>
          <p:cNvPr id="5" name="Group 45"/>
          <p:cNvGrpSpPr>
            <a:grpSpLocks/>
          </p:cNvGrpSpPr>
          <p:nvPr/>
        </p:nvGrpSpPr>
        <p:grpSpPr bwMode="auto">
          <a:xfrm>
            <a:off x="4530725" y="4389438"/>
            <a:ext cx="584200" cy="1339850"/>
            <a:chOff x="2900" y="1922"/>
            <a:chExt cx="368" cy="844"/>
          </a:xfrm>
        </p:grpSpPr>
        <p:sp>
          <p:nvSpPr>
            <p:cNvPr id="18442" name="Rectangle 46"/>
            <p:cNvSpPr>
              <a:spLocks noChangeArrowheads="1"/>
            </p:cNvSpPr>
            <p:nvPr/>
          </p:nvSpPr>
          <p:spPr bwMode="auto">
            <a:xfrm>
              <a:off x="2986" y="2188"/>
              <a:ext cx="136" cy="57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8443" name="Text Box 47"/>
            <p:cNvSpPr txBox="1">
              <a:spLocks noChangeArrowheads="1"/>
            </p:cNvSpPr>
            <p:nvPr/>
          </p:nvSpPr>
          <p:spPr bwMode="auto">
            <a:xfrm>
              <a:off x="2900" y="1922"/>
              <a:ext cx="368" cy="327"/>
            </a:xfrm>
            <a:prstGeom prst="rect">
              <a:avLst/>
            </a:prstGeom>
            <a:noFill/>
            <a:ln w="9525">
              <a:noFill/>
              <a:miter lim="800000"/>
              <a:headEnd/>
              <a:tailEnd/>
            </a:ln>
          </p:spPr>
          <p:txBody>
            <a:bodyPr>
              <a:spAutoFit/>
            </a:bodyPr>
            <a:lstStyle/>
            <a:p>
              <a:r>
                <a:rPr lang="en-US" altLang="zh-CN" sz="2800" b="1">
                  <a:solidFill>
                    <a:srgbClr val="FFFF00"/>
                  </a:solidFill>
                  <a:sym typeface="Symbol" pitchFamily="18" charset="2"/>
                </a:rPr>
                <a:t>d</a:t>
              </a:r>
              <a:endParaRPr lang="en-US" altLang="zh-CN" sz="2800" b="1">
                <a:solidFill>
                  <a:srgbClr val="FF0000"/>
                </a:solidFill>
                <a:sym typeface="Symbol" pitchFamily="18" charset="2"/>
              </a:endParaRP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1987">
                                            <p:txEl>
                                              <p:pRg st="0" end="0"/>
                                            </p:txEl>
                                          </p:spTgt>
                                        </p:tgtEl>
                                        <p:attrNameLst>
                                          <p:attrName>style.visibility</p:attrName>
                                        </p:attrNameLst>
                                      </p:cBhvr>
                                      <p:to>
                                        <p:strVal val="visible"/>
                                      </p:to>
                                    </p:set>
                                    <p:animEffect transition="in" filter="wipe(left)">
                                      <p:cBhvr>
                                        <p:cTn id="7" dur="500"/>
                                        <p:tgtEl>
                                          <p:spTgt spid="68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81988"/>
                                        </p:tgtEl>
                                        <p:attrNameLst>
                                          <p:attrName>style.visibility</p:attrName>
                                        </p:attrNameLst>
                                      </p:cBhvr>
                                      <p:to>
                                        <p:strVal val="visible"/>
                                      </p:to>
                                    </p:set>
                                    <p:animEffect transition="in" filter="wipe(right)">
                                      <p:cBhvr>
                                        <p:cTn id="12" dur="500"/>
                                        <p:tgtEl>
                                          <p:spTgt spid="68198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81992"/>
                                        </p:tgtEl>
                                        <p:attrNameLst>
                                          <p:attrName>style.visibility</p:attrName>
                                        </p:attrNameLst>
                                      </p:cBhvr>
                                      <p:to>
                                        <p:strVal val="visible"/>
                                      </p:to>
                                    </p:set>
                                    <p:animEffect transition="in" filter="wipe(left)">
                                      <p:cBhvr>
                                        <p:cTn id="23" dur="500"/>
                                        <p:tgtEl>
                                          <p:spTgt spid="68199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81993"/>
                                        </p:tgtEl>
                                        <p:attrNameLst>
                                          <p:attrName>style.visibility</p:attrName>
                                        </p:attrNameLst>
                                      </p:cBhvr>
                                      <p:to>
                                        <p:strVal val="visible"/>
                                      </p:to>
                                    </p:set>
                                    <p:animEffect transition="in" filter="wipe(left)">
                                      <p:cBhvr>
                                        <p:cTn id="34" dur="500"/>
                                        <p:tgtEl>
                                          <p:spTgt spid="68199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81991"/>
                                        </p:tgtEl>
                                        <p:attrNameLst>
                                          <p:attrName>style.visibility</p:attrName>
                                        </p:attrNameLst>
                                      </p:cBhvr>
                                      <p:to>
                                        <p:strVal val="visible"/>
                                      </p:to>
                                    </p:set>
                                    <p:animEffect transition="in" filter="wipe(up)">
                                      <p:cBhvr>
                                        <p:cTn id="39" dur="500"/>
                                        <p:tgtEl>
                                          <p:spTgt spid="681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7" grpId="0" build="p" autoUpdateAnimBg="0"/>
      <p:bldP spid="68199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灯片编号占位符 3"/>
          <p:cNvSpPr>
            <a:spLocks noGrp="1"/>
          </p:cNvSpPr>
          <p:nvPr>
            <p:ph type="sldNum" sz="quarter" idx="12"/>
          </p:nvPr>
        </p:nvSpPr>
        <p:spPr>
          <a:noFill/>
        </p:spPr>
        <p:txBody>
          <a:bodyPr/>
          <a:lstStyle/>
          <a:p>
            <a:fld id="{440423D5-688D-47C3-801B-49FBDE3DC103}" type="slidenum">
              <a:rPr lang="en-US" altLang="zh-CN"/>
              <a:pPr/>
              <a:t>37</a:t>
            </a:fld>
            <a:endParaRPr lang="en-US" altLang="zh-CN"/>
          </a:p>
        </p:txBody>
      </p:sp>
      <p:sp>
        <p:nvSpPr>
          <p:cNvPr id="684061" name="Text Box 29"/>
          <p:cNvSpPr txBox="1">
            <a:spLocks noChangeArrowheads="1"/>
          </p:cNvSpPr>
          <p:nvPr/>
        </p:nvSpPr>
        <p:spPr bwMode="auto">
          <a:xfrm>
            <a:off x="485775" y="3392488"/>
            <a:ext cx="8166100" cy="1160462"/>
          </a:xfrm>
          <a:prstGeom prst="rect">
            <a:avLst/>
          </a:prstGeom>
          <a:noFill/>
          <a:ln w="9525">
            <a:noFill/>
            <a:miter lim="800000"/>
            <a:headEnd/>
            <a:tailEnd/>
          </a:ln>
        </p:spPr>
        <p:txBody>
          <a:bodyPr>
            <a:spAutoFit/>
          </a:bodyPr>
          <a:lstStyle/>
          <a:p>
            <a:r>
              <a:rPr lang="en-US" altLang="zh-CN" sz="2800" b="1" i="0">
                <a:solidFill>
                  <a:schemeClr val="bg1"/>
                </a:solidFill>
              </a:rPr>
              <a:t>                               </a:t>
            </a:r>
            <a:r>
              <a:rPr lang="en-US" altLang="zh-CN" sz="2800" b="1" i="0">
                <a:solidFill>
                  <a:srgbClr val="00FF00"/>
                </a:solidFill>
              </a:rPr>
              <a:t>—</a:t>
            </a:r>
            <a:r>
              <a:rPr lang="zh-CN" altLang="en-US" sz="2800" b="1" i="0">
                <a:solidFill>
                  <a:schemeClr val="bg1"/>
                </a:solidFill>
              </a:rPr>
              <a:t>在速率区间</a:t>
            </a:r>
            <a:r>
              <a:rPr lang="zh-CN" altLang="en-US" sz="2800" b="1">
                <a:solidFill>
                  <a:schemeClr val="bg1"/>
                </a:solidFill>
                <a:sym typeface="Symbol" pitchFamily="18" charset="2"/>
              </a:rPr>
              <a:t></a:t>
            </a:r>
            <a:r>
              <a:rPr lang="en-US" altLang="zh-CN" sz="2800" b="1" i="0" baseline="-25000">
                <a:solidFill>
                  <a:schemeClr val="bg1"/>
                </a:solidFill>
                <a:sym typeface="Symbol" pitchFamily="18" charset="2"/>
              </a:rPr>
              <a:t>1</a:t>
            </a:r>
            <a:r>
              <a:rPr lang="en-US" altLang="zh-CN" sz="2800" b="1" i="0">
                <a:solidFill>
                  <a:schemeClr val="bg1"/>
                </a:solidFill>
                <a:sym typeface="Symbol" pitchFamily="18" charset="2"/>
              </a:rPr>
              <a:t> —</a:t>
            </a:r>
            <a:r>
              <a:rPr lang="en-US" altLang="zh-CN" sz="2800" b="1">
                <a:solidFill>
                  <a:schemeClr val="bg1"/>
                </a:solidFill>
                <a:sym typeface="Symbol" pitchFamily="18" charset="2"/>
              </a:rPr>
              <a:t></a:t>
            </a:r>
            <a:r>
              <a:rPr lang="en-US" altLang="zh-CN" sz="2800" b="1" i="0" baseline="-25000">
                <a:solidFill>
                  <a:schemeClr val="bg1"/>
                </a:solidFill>
                <a:sym typeface="Symbol" pitchFamily="18" charset="2"/>
              </a:rPr>
              <a:t>2</a:t>
            </a:r>
            <a:r>
              <a:rPr lang="en-US" altLang="zh-CN" sz="2800" b="1">
                <a:solidFill>
                  <a:schemeClr val="bg1"/>
                </a:solidFill>
                <a:sym typeface="Symbol" pitchFamily="18" charset="2"/>
              </a:rPr>
              <a:t> </a:t>
            </a:r>
            <a:r>
              <a:rPr lang="zh-CN" altLang="en-US" sz="2800" b="1" i="0">
                <a:solidFill>
                  <a:schemeClr val="bg1"/>
                </a:solidFill>
              </a:rPr>
              <a:t>内的分子数</a:t>
            </a:r>
          </a:p>
          <a:p>
            <a:r>
              <a:rPr lang="zh-CN" altLang="en-US" sz="2800" b="1" i="0">
                <a:solidFill>
                  <a:schemeClr val="bg1"/>
                </a:solidFill>
              </a:rPr>
              <a:t>占总分子数的百分比。</a:t>
            </a:r>
          </a:p>
        </p:txBody>
      </p:sp>
      <p:grpSp>
        <p:nvGrpSpPr>
          <p:cNvPr id="2" name="Group 25"/>
          <p:cNvGrpSpPr>
            <a:grpSpLocks/>
          </p:cNvGrpSpPr>
          <p:nvPr/>
        </p:nvGrpSpPr>
        <p:grpSpPr bwMode="auto">
          <a:xfrm>
            <a:off x="4265613" y="1470025"/>
            <a:ext cx="1317625" cy="1766888"/>
            <a:chOff x="2655" y="1833"/>
            <a:chExt cx="830" cy="1113"/>
          </a:xfrm>
        </p:grpSpPr>
        <p:grpSp>
          <p:nvGrpSpPr>
            <p:cNvPr id="19476" name="Group 22"/>
            <p:cNvGrpSpPr>
              <a:grpSpLocks/>
            </p:cNvGrpSpPr>
            <p:nvPr/>
          </p:nvGrpSpPr>
          <p:grpSpPr bwMode="auto">
            <a:xfrm>
              <a:off x="2834" y="1833"/>
              <a:ext cx="400" cy="878"/>
              <a:chOff x="2834" y="1833"/>
              <a:chExt cx="400" cy="878"/>
            </a:xfrm>
          </p:grpSpPr>
          <p:sp>
            <p:nvSpPr>
              <p:cNvPr id="19479" name="Line 14"/>
              <p:cNvSpPr>
                <a:spLocks noChangeShapeType="1"/>
              </p:cNvSpPr>
              <p:nvPr/>
            </p:nvSpPr>
            <p:spPr bwMode="auto">
              <a:xfrm>
                <a:off x="2834" y="1833"/>
                <a:ext cx="0" cy="878"/>
              </a:xfrm>
              <a:prstGeom prst="line">
                <a:avLst/>
              </a:prstGeom>
              <a:noFill/>
              <a:ln w="19050">
                <a:solidFill>
                  <a:schemeClr val="bg1"/>
                </a:solidFill>
                <a:round/>
                <a:headEnd/>
                <a:tailEnd/>
              </a:ln>
            </p:spPr>
            <p:txBody>
              <a:bodyPr wrap="none" anchor="ctr"/>
              <a:lstStyle/>
              <a:p>
                <a:endParaRPr lang="zh-CN" altLang="en-US"/>
              </a:p>
            </p:txBody>
          </p:sp>
          <p:sp>
            <p:nvSpPr>
              <p:cNvPr id="19480" name="Line 15"/>
              <p:cNvSpPr>
                <a:spLocks noChangeShapeType="1"/>
              </p:cNvSpPr>
              <p:nvPr/>
            </p:nvSpPr>
            <p:spPr bwMode="auto">
              <a:xfrm>
                <a:off x="3223" y="2244"/>
                <a:ext cx="0" cy="456"/>
              </a:xfrm>
              <a:prstGeom prst="line">
                <a:avLst/>
              </a:prstGeom>
              <a:noFill/>
              <a:ln w="19050">
                <a:solidFill>
                  <a:schemeClr val="bg1"/>
                </a:solidFill>
                <a:round/>
                <a:headEnd/>
                <a:tailEnd/>
              </a:ln>
            </p:spPr>
            <p:txBody>
              <a:bodyPr wrap="none" anchor="ctr"/>
              <a:lstStyle/>
              <a:p>
                <a:endParaRPr lang="zh-CN" altLang="en-US"/>
              </a:p>
            </p:txBody>
          </p:sp>
          <p:sp>
            <p:nvSpPr>
              <p:cNvPr id="19481" name="Line 16"/>
              <p:cNvSpPr>
                <a:spLocks noChangeShapeType="1"/>
              </p:cNvSpPr>
              <p:nvPr/>
            </p:nvSpPr>
            <p:spPr bwMode="auto">
              <a:xfrm flipV="1">
                <a:off x="2834" y="2144"/>
                <a:ext cx="255" cy="256"/>
              </a:xfrm>
              <a:prstGeom prst="line">
                <a:avLst/>
              </a:prstGeom>
              <a:noFill/>
              <a:ln w="19050">
                <a:solidFill>
                  <a:schemeClr val="bg1"/>
                </a:solidFill>
                <a:round/>
                <a:headEnd/>
                <a:tailEnd/>
              </a:ln>
            </p:spPr>
            <p:txBody>
              <a:bodyPr wrap="none" anchor="ctr"/>
              <a:lstStyle/>
              <a:p>
                <a:endParaRPr lang="zh-CN" altLang="en-US"/>
              </a:p>
            </p:txBody>
          </p:sp>
          <p:sp>
            <p:nvSpPr>
              <p:cNvPr id="19482" name="Line 17"/>
              <p:cNvSpPr>
                <a:spLocks noChangeShapeType="1"/>
              </p:cNvSpPr>
              <p:nvPr/>
            </p:nvSpPr>
            <p:spPr bwMode="auto">
              <a:xfrm flipV="1">
                <a:off x="2845" y="2222"/>
                <a:ext cx="356" cy="356"/>
              </a:xfrm>
              <a:prstGeom prst="line">
                <a:avLst/>
              </a:prstGeom>
              <a:noFill/>
              <a:ln w="9525">
                <a:solidFill>
                  <a:schemeClr val="bg1"/>
                </a:solidFill>
                <a:round/>
                <a:headEnd/>
                <a:tailEnd/>
              </a:ln>
            </p:spPr>
            <p:txBody>
              <a:bodyPr wrap="none" anchor="ctr"/>
              <a:lstStyle/>
              <a:p>
                <a:endParaRPr lang="zh-CN" altLang="en-US"/>
              </a:p>
            </p:txBody>
          </p:sp>
          <p:sp>
            <p:nvSpPr>
              <p:cNvPr id="19483" name="Line 18"/>
              <p:cNvSpPr>
                <a:spLocks noChangeShapeType="1"/>
              </p:cNvSpPr>
              <p:nvPr/>
            </p:nvSpPr>
            <p:spPr bwMode="auto">
              <a:xfrm flipV="1">
                <a:off x="2911" y="2366"/>
                <a:ext cx="323" cy="323"/>
              </a:xfrm>
              <a:prstGeom prst="line">
                <a:avLst/>
              </a:prstGeom>
              <a:noFill/>
              <a:ln w="9525">
                <a:solidFill>
                  <a:schemeClr val="bg1"/>
                </a:solidFill>
                <a:round/>
                <a:headEnd/>
                <a:tailEnd/>
              </a:ln>
            </p:spPr>
            <p:txBody>
              <a:bodyPr wrap="none" anchor="ctr"/>
              <a:lstStyle/>
              <a:p>
                <a:endParaRPr lang="zh-CN" altLang="en-US"/>
              </a:p>
            </p:txBody>
          </p:sp>
          <p:sp>
            <p:nvSpPr>
              <p:cNvPr id="19484" name="Line 19"/>
              <p:cNvSpPr>
                <a:spLocks noChangeShapeType="1"/>
              </p:cNvSpPr>
              <p:nvPr/>
            </p:nvSpPr>
            <p:spPr bwMode="auto">
              <a:xfrm flipV="1">
                <a:off x="3089" y="2555"/>
                <a:ext cx="134" cy="134"/>
              </a:xfrm>
              <a:prstGeom prst="line">
                <a:avLst/>
              </a:prstGeom>
              <a:noFill/>
              <a:ln w="9525">
                <a:solidFill>
                  <a:schemeClr val="bg1"/>
                </a:solidFill>
                <a:round/>
                <a:headEnd/>
                <a:tailEnd/>
              </a:ln>
            </p:spPr>
            <p:txBody>
              <a:bodyPr wrap="none" anchor="ctr"/>
              <a:lstStyle/>
              <a:p>
                <a:endParaRPr lang="zh-CN" altLang="en-US"/>
              </a:p>
            </p:txBody>
          </p:sp>
          <p:sp>
            <p:nvSpPr>
              <p:cNvPr id="19485" name="Line 20"/>
              <p:cNvSpPr>
                <a:spLocks noChangeShapeType="1"/>
              </p:cNvSpPr>
              <p:nvPr/>
            </p:nvSpPr>
            <p:spPr bwMode="auto">
              <a:xfrm flipV="1">
                <a:off x="2834" y="2044"/>
                <a:ext cx="166" cy="167"/>
              </a:xfrm>
              <a:prstGeom prst="line">
                <a:avLst/>
              </a:prstGeom>
              <a:noFill/>
              <a:ln w="9525">
                <a:solidFill>
                  <a:schemeClr val="bg1"/>
                </a:solidFill>
                <a:round/>
                <a:headEnd/>
                <a:tailEnd/>
              </a:ln>
            </p:spPr>
            <p:txBody>
              <a:bodyPr wrap="none" anchor="ctr"/>
              <a:lstStyle/>
              <a:p>
                <a:endParaRPr lang="zh-CN" altLang="en-US"/>
              </a:p>
            </p:txBody>
          </p:sp>
          <p:sp>
            <p:nvSpPr>
              <p:cNvPr id="19486" name="Line 21"/>
              <p:cNvSpPr>
                <a:spLocks noChangeShapeType="1"/>
              </p:cNvSpPr>
              <p:nvPr/>
            </p:nvSpPr>
            <p:spPr bwMode="auto">
              <a:xfrm flipV="1">
                <a:off x="2834" y="1933"/>
                <a:ext cx="89" cy="89"/>
              </a:xfrm>
              <a:prstGeom prst="line">
                <a:avLst/>
              </a:prstGeom>
              <a:noFill/>
              <a:ln w="9525">
                <a:solidFill>
                  <a:schemeClr val="bg1"/>
                </a:solidFill>
                <a:round/>
                <a:headEnd/>
                <a:tailEnd/>
              </a:ln>
            </p:spPr>
            <p:txBody>
              <a:bodyPr wrap="none" anchor="ctr"/>
              <a:lstStyle/>
              <a:p>
                <a:endParaRPr lang="zh-CN" altLang="en-US"/>
              </a:p>
            </p:txBody>
          </p:sp>
        </p:grpSp>
        <p:sp>
          <p:nvSpPr>
            <p:cNvPr id="19477" name="Text Box 23"/>
            <p:cNvSpPr txBox="1">
              <a:spLocks noChangeArrowheads="1"/>
            </p:cNvSpPr>
            <p:nvPr/>
          </p:nvSpPr>
          <p:spPr bwMode="auto">
            <a:xfrm>
              <a:off x="2655" y="2612"/>
              <a:ext cx="356" cy="327"/>
            </a:xfrm>
            <a:prstGeom prst="rect">
              <a:avLst/>
            </a:prstGeom>
            <a:noFill/>
            <a:ln w="9525">
              <a:noFill/>
              <a:miter lim="800000"/>
              <a:headEnd/>
              <a:tailEnd/>
            </a:ln>
          </p:spPr>
          <p:txBody>
            <a:bodyPr>
              <a:spAutoFit/>
            </a:bodyPr>
            <a:lstStyle/>
            <a:p>
              <a:r>
                <a:rPr lang="en-US" altLang="zh-CN" sz="2800" b="1">
                  <a:solidFill>
                    <a:schemeClr val="bg1"/>
                  </a:solidFill>
                  <a:sym typeface="Symbol" pitchFamily="18" charset="2"/>
                </a:rPr>
                <a:t></a:t>
              </a:r>
              <a:r>
                <a:rPr lang="en-US" altLang="zh-CN" sz="2800" b="1" i="0" baseline="-25000">
                  <a:solidFill>
                    <a:schemeClr val="bg1"/>
                  </a:solidFill>
                  <a:sym typeface="Symbol" pitchFamily="18" charset="2"/>
                </a:rPr>
                <a:t>1</a:t>
              </a:r>
              <a:endParaRPr lang="en-US" altLang="zh-CN" sz="2800" b="1">
                <a:solidFill>
                  <a:schemeClr val="bg1"/>
                </a:solidFill>
                <a:sym typeface="Symbol" pitchFamily="18" charset="2"/>
              </a:endParaRPr>
            </a:p>
          </p:txBody>
        </p:sp>
        <p:sp>
          <p:nvSpPr>
            <p:cNvPr id="19478" name="Text Box 24"/>
            <p:cNvSpPr txBox="1">
              <a:spLocks noChangeArrowheads="1"/>
            </p:cNvSpPr>
            <p:nvPr/>
          </p:nvSpPr>
          <p:spPr bwMode="auto">
            <a:xfrm>
              <a:off x="3129" y="2619"/>
              <a:ext cx="356" cy="327"/>
            </a:xfrm>
            <a:prstGeom prst="rect">
              <a:avLst/>
            </a:prstGeom>
            <a:noFill/>
            <a:ln w="9525">
              <a:noFill/>
              <a:miter lim="800000"/>
              <a:headEnd/>
              <a:tailEnd/>
            </a:ln>
          </p:spPr>
          <p:txBody>
            <a:bodyPr>
              <a:spAutoFit/>
            </a:bodyPr>
            <a:lstStyle/>
            <a:p>
              <a:r>
                <a:rPr lang="en-US" altLang="zh-CN" sz="2800" b="1">
                  <a:solidFill>
                    <a:schemeClr val="bg1"/>
                  </a:solidFill>
                  <a:sym typeface="Symbol" pitchFamily="18" charset="2"/>
                </a:rPr>
                <a:t></a:t>
              </a:r>
              <a:r>
                <a:rPr lang="en-US" altLang="zh-CN" sz="2800" b="1" i="0" baseline="-25000">
                  <a:solidFill>
                    <a:schemeClr val="bg1"/>
                  </a:solidFill>
                  <a:sym typeface="Symbol" pitchFamily="18" charset="2"/>
                </a:rPr>
                <a:t>2</a:t>
              </a:r>
              <a:endParaRPr lang="en-US" altLang="zh-CN" sz="2800" b="1">
                <a:solidFill>
                  <a:schemeClr val="bg1"/>
                </a:solidFill>
                <a:sym typeface="Symbol" pitchFamily="18" charset="2"/>
              </a:endParaRPr>
            </a:p>
          </p:txBody>
        </p:sp>
      </p:grpSp>
      <p:grpSp>
        <p:nvGrpSpPr>
          <p:cNvPr id="4" name="Group 40"/>
          <p:cNvGrpSpPr>
            <a:grpSpLocks/>
          </p:cNvGrpSpPr>
          <p:nvPr/>
        </p:nvGrpSpPr>
        <p:grpSpPr bwMode="auto">
          <a:xfrm>
            <a:off x="1323975" y="290513"/>
            <a:ext cx="5942013" cy="2935287"/>
            <a:chOff x="802" y="1335"/>
            <a:chExt cx="3743" cy="1849"/>
          </a:xfrm>
        </p:grpSpPr>
        <p:grpSp>
          <p:nvGrpSpPr>
            <p:cNvPr id="19466" name="Group 26"/>
            <p:cNvGrpSpPr>
              <a:grpSpLocks/>
            </p:cNvGrpSpPr>
            <p:nvPr/>
          </p:nvGrpSpPr>
          <p:grpSpPr bwMode="auto">
            <a:xfrm>
              <a:off x="1177" y="1335"/>
              <a:ext cx="3368" cy="1849"/>
              <a:chOff x="1177" y="1090"/>
              <a:chExt cx="3368" cy="1849"/>
            </a:xfrm>
          </p:grpSpPr>
          <p:grpSp>
            <p:nvGrpSpPr>
              <p:cNvPr id="19468" name="Group 6"/>
              <p:cNvGrpSpPr>
                <a:grpSpLocks/>
              </p:cNvGrpSpPr>
              <p:nvPr/>
            </p:nvGrpSpPr>
            <p:grpSpPr bwMode="auto">
              <a:xfrm>
                <a:off x="1177" y="1090"/>
                <a:ext cx="3368" cy="1849"/>
                <a:chOff x="1222" y="534"/>
                <a:chExt cx="3368" cy="1849"/>
              </a:xfrm>
            </p:grpSpPr>
            <p:grpSp>
              <p:nvGrpSpPr>
                <p:cNvPr id="19470" name="Group 7"/>
                <p:cNvGrpSpPr>
                  <a:grpSpLocks/>
                </p:cNvGrpSpPr>
                <p:nvPr/>
              </p:nvGrpSpPr>
              <p:grpSpPr bwMode="auto">
                <a:xfrm>
                  <a:off x="1667" y="567"/>
                  <a:ext cx="2856" cy="1577"/>
                  <a:chOff x="1667" y="567"/>
                  <a:chExt cx="2856" cy="1577"/>
                </a:xfrm>
              </p:grpSpPr>
              <p:sp>
                <p:nvSpPr>
                  <p:cNvPr id="19474" name="Line 8"/>
                  <p:cNvSpPr>
                    <a:spLocks noChangeShapeType="1"/>
                  </p:cNvSpPr>
                  <p:nvPr/>
                </p:nvSpPr>
                <p:spPr bwMode="auto">
                  <a:xfrm>
                    <a:off x="1667" y="2144"/>
                    <a:ext cx="2856" cy="0"/>
                  </a:xfrm>
                  <a:prstGeom prst="line">
                    <a:avLst/>
                  </a:prstGeom>
                  <a:noFill/>
                  <a:ln w="19050">
                    <a:solidFill>
                      <a:schemeClr val="bg1"/>
                    </a:solidFill>
                    <a:round/>
                    <a:headEnd/>
                    <a:tailEnd type="triangle" w="sm" len="med"/>
                  </a:ln>
                </p:spPr>
                <p:txBody>
                  <a:bodyPr wrap="none" anchor="ctr"/>
                  <a:lstStyle/>
                  <a:p>
                    <a:endParaRPr lang="zh-CN" altLang="en-US"/>
                  </a:p>
                </p:txBody>
              </p:sp>
              <p:sp>
                <p:nvSpPr>
                  <p:cNvPr id="19475" name="Line 9"/>
                  <p:cNvSpPr>
                    <a:spLocks noChangeShapeType="1"/>
                  </p:cNvSpPr>
                  <p:nvPr/>
                </p:nvSpPr>
                <p:spPr bwMode="auto">
                  <a:xfrm flipV="1">
                    <a:off x="1667" y="567"/>
                    <a:ext cx="0" cy="1577"/>
                  </a:xfrm>
                  <a:prstGeom prst="line">
                    <a:avLst/>
                  </a:prstGeom>
                  <a:noFill/>
                  <a:ln w="19050">
                    <a:solidFill>
                      <a:schemeClr val="bg1"/>
                    </a:solidFill>
                    <a:round/>
                    <a:headEnd/>
                    <a:tailEnd type="triangle" w="sm" len="med"/>
                  </a:ln>
                </p:spPr>
                <p:txBody>
                  <a:bodyPr wrap="none" anchor="ctr"/>
                  <a:lstStyle/>
                  <a:p>
                    <a:endParaRPr lang="zh-CN" altLang="en-US"/>
                  </a:p>
                </p:txBody>
              </p:sp>
            </p:grpSp>
            <p:sp>
              <p:nvSpPr>
                <p:cNvPr id="19471" name="Freeform 10"/>
                <p:cNvSpPr>
                  <a:spLocks/>
                </p:cNvSpPr>
                <p:nvPr/>
              </p:nvSpPr>
              <p:spPr bwMode="auto">
                <a:xfrm>
                  <a:off x="1678" y="940"/>
                  <a:ext cx="2477" cy="1204"/>
                </a:xfrm>
                <a:custGeom>
                  <a:avLst/>
                  <a:gdLst>
                    <a:gd name="T0" fmla="*/ 0 w 2645"/>
                    <a:gd name="T1" fmla="*/ 1104 h 1104"/>
                    <a:gd name="T2" fmla="*/ 344 w 2645"/>
                    <a:gd name="T3" fmla="*/ 782 h 1104"/>
                    <a:gd name="T4" fmla="*/ 956 w 2645"/>
                    <a:gd name="T5" fmla="*/ 26 h 1104"/>
                    <a:gd name="T6" fmla="*/ 1622 w 2645"/>
                    <a:gd name="T7" fmla="*/ 626 h 1104"/>
                    <a:gd name="T8" fmla="*/ 2645 w 2645"/>
                    <a:gd name="T9" fmla="*/ 1037 h 1104"/>
                    <a:gd name="T10" fmla="*/ 0 60000 65536"/>
                    <a:gd name="T11" fmla="*/ 0 60000 65536"/>
                    <a:gd name="T12" fmla="*/ 0 60000 65536"/>
                    <a:gd name="T13" fmla="*/ 0 60000 65536"/>
                    <a:gd name="T14" fmla="*/ 0 60000 65536"/>
                    <a:gd name="T15" fmla="*/ 0 w 2645"/>
                    <a:gd name="T16" fmla="*/ 0 h 1104"/>
                    <a:gd name="T17" fmla="*/ 2645 w 2645"/>
                    <a:gd name="T18" fmla="*/ 1104 h 1104"/>
                  </a:gdLst>
                  <a:ahLst/>
                  <a:cxnLst>
                    <a:cxn ang="T10">
                      <a:pos x="T0" y="T1"/>
                    </a:cxn>
                    <a:cxn ang="T11">
                      <a:pos x="T2" y="T3"/>
                    </a:cxn>
                    <a:cxn ang="T12">
                      <a:pos x="T4" y="T5"/>
                    </a:cxn>
                    <a:cxn ang="T13">
                      <a:pos x="T6" y="T7"/>
                    </a:cxn>
                    <a:cxn ang="T14">
                      <a:pos x="T8" y="T9"/>
                    </a:cxn>
                  </a:cxnLst>
                  <a:rect l="T15" t="T16" r="T17" b="T18"/>
                  <a:pathLst>
                    <a:path w="2645" h="1104">
                      <a:moveTo>
                        <a:pt x="0" y="1104"/>
                      </a:moveTo>
                      <a:cubicBezTo>
                        <a:pt x="92" y="1033"/>
                        <a:pt x="185" y="962"/>
                        <a:pt x="344" y="782"/>
                      </a:cubicBezTo>
                      <a:cubicBezTo>
                        <a:pt x="503" y="602"/>
                        <a:pt x="743" y="52"/>
                        <a:pt x="956" y="26"/>
                      </a:cubicBezTo>
                      <a:cubicBezTo>
                        <a:pt x="1169" y="0"/>
                        <a:pt x="1340" y="457"/>
                        <a:pt x="1622" y="626"/>
                      </a:cubicBezTo>
                      <a:cubicBezTo>
                        <a:pt x="1904" y="795"/>
                        <a:pt x="2274" y="916"/>
                        <a:pt x="2645" y="1037"/>
                      </a:cubicBezTo>
                    </a:path>
                  </a:pathLst>
                </a:custGeom>
                <a:noFill/>
                <a:ln w="57150" cmpd="sng">
                  <a:solidFill>
                    <a:srgbClr val="00FF00"/>
                  </a:solidFill>
                  <a:round/>
                  <a:headEnd/>
                  <a:tailEnd/>
                </a:ln>
              </p:spPr>
              <p:txBody>
                <a:bodyPr wrap="none" anchor="ctr"/>
                <a:lstStyle/>
                <a:p>
                  <a:endParaRPr lang="zh-CN" altLang="en-US"/>
                </a:p>
              </p:txBody>
            </p:sp>
            <p:sp>
              <p:nvSpPr>
                <p:cNvPr id="19472" name="Text Box 11"/>
                <p:cNvSpPr txBox="1">
                  <a:spLocks noChangeArrowheads="1"/>
                </p:cNvSpPr>
                <p:nvPr/>
              </p:nvSpPr>
              <p:spPr bwMode="auto">
                <a:xfrm>
                  <a:off x="1222" y="534"/>
                  <a:ext cx="522" cy="327"/>
                </a:xfrm>
                <a:prstGeom prst="rect">
                  <a:avLst/>
                </a:prstGeom>
                <a:noFill/>
                <a:ln w="9525">
                  <a:noFill/>
                  <a:miter lim="800000"/>
                  <a:headEnd/>
                  <a:tailEnd/>
                </a:ln>
              </p:spPr>
              <p:txBody>
                <a:bodyPr>
                  <a:spAutoFit/>
                </a:bodyPr>
                <a:lstStyle/>
                <a:p>
                  <a:r>
                    <a:rPr lang="en-US" altLang="zh-CN" sz="2800" b="1">
                      <a:solidFill>
                        <a:schemeClr val="bg1"/>
                      </a:solidFill>
                    </a:rPr>
                    <a:t>f(</a:t>
                  </a:r>
                  <a:r>
                    <a:rPr lang="en-US" altLang="zh-CN" sz="2800" b="1">
                      <a:solidFill>
                        <a:schemeClr val="bg1"/>
                      </a:solidFill>
                      <a:sym typeface="Symbol" pitchFamily="18" charset="2"/>
                    </a:rPr>
                    <a:t>)</a:t>
                  </a:r>
                </a:p>
              </p:txBody>
            </p:sp>
            <p:sp>
              <p:nvSpPr>
                <p:cNvPr id="19473" name="Text Box 12"/>
                <p:cNvSpPr txBox="1">
                  <a:spLocks noChangeArrowheads="1"/>
                </p:cNvSpPr>
                <p:nvPr/>
              </p:nvSpPr>
              <p:spPr bwMode="auto">
                <a:xfrm>
                  <a:off x="4267" y="2056"/>
                  <a:ext cx="323" cy="327"/>
                </a:xfrm>
                <a:prstGeom prst="rect">
                  <a:avLst/>
                </a:prstGeom>
                <a:noFill/>
                <a:ln w="9525">
                  <a:noFill/>
                  <a:miter lim="800000"/>
                  <a:headEnd/>
                  <a:tailEnd/>
                </a:ln>
              </p:spPr>
              <p:txBody>
                <a:bodyPr>
                  <a:spAutoFit/>
                </a:bodyPr>
                <a:lstStyle/>
                <a:p>
                  <a:r>
                    <a:rPr lang="en-US" altLang="zh-CN" sz="2800" b="1">
                      <a:solidFill>
                        <a:schemeClr val="bg1"/>
                      </a:solidFill>
                      <a:sym typeface="Symbol" pitchFamily="18" charset="2"/>
                    </a:rPr>
                    <a:t></a:t>
                  </a:r>
                </a:p>
              </p:txBody>
            </p:sp>
          </p:grpSp>
          <p:sp>
            <p:nvSpPr>
              <p:cNvPr id="19469" name="Text Box 13"/>
              <p:cNvSpPr txBox="1">
                <a:spLocks noChangeArrowheads="1"/>
              </p:cNvSpPr>
              <p:nvPr/>
            </p:nvSpPr>
            <p:spPr bwMode="auto">
              <a:xfrm>
                <a:off x="1464" y="2577"/>
                <a:ext cx="222" cy="288"/>
              </a:xfrm>
              <a:prstGeom prst="rect">
                <a:avLst/>
              </a:prstGeom>
              <a:noFill/>
              <a:ln w="9525">
                <a:noFill/>
                <a:miter lim="800000"/>
                <a:headEnd/>
                <a:tailEnd/>
              </a:ln>
            </p:spPr>
            <p:txBody>
              <a:bodyPr>
                <a:spAutoFit/>
              </a:bodyPr>
              <a:lstStyle/>
              <a:p>
                <a:r>
                  <a:rPr lang="en-US" altLang="zh-CN" b="1">
                    <a:solidFill>
                      <a:schemeClr val="bg1"/>
                    </a:solidFill>
                  </a:rPr>
                  <a:t>o</a:t>
                </a:r>
                <a:endParaRPr lang="en-US" altLang="zh-CN">
                  <a:solidFill>
                    <a:schemeClr val="bg1"/>
                  </a:solidFill>
                </a:endParaRPr>
              </a:p>
            </p:txBody>
          </p:sp>
        </p:grpSp>
        <p:sp>
          <p:nvSpPr>
            <p:cNvPr id="19467" name="Text Box 34"/>
            <p:cNvSpPr txBox="1">
              <a:spLocks noChangeArrowheads="1"/>
            </p:cNvSpPr>
            <p:nvPr/>
          </p:nvSpPr>
          <p:spPr bwMode="auto">
            <a:xfrm>
              <a:off x="802" y="2746"/>
              <a:ext cx="856" cy="288"/>
            </a:xfrm>
            <a:prstGeom prst="rect">
              <a:avLst/>
            </a:prstGeom>
            <a:noFill/>
            <a:ln w="9525">
              <a:noFill/>
              <a:miter lim="800000"/>
              <a:headEnd/>
              <a:tailEnd/>
            </a:ln>
          </p:spPr>
          <p:txBody>
            <a:bodyPr>
              <a:spAutoFit/>
            </a:bodyPr>
            <a:lstStyle/>
            <a:p>
              <a:endParaRPr lang="zh-CN" altLang="zh-CN"/>
            </a:p>
          </p:txBody>
        </p:sp>
      </p:grpSp>
      <p:grpSp>
        <p:nvGrpSpPr>
          <p:cNvPr id="8" name="Group 36"/>
          <p:cNvGrpSpPr>
            <a:grpSpLocks/>
          </p:cNvGrpSpPr>
          <p:nvPr/>
        </p:nvGrpSpPr>
        <p:grpSpPr bwMode="auto">
          <a:xfrm>
            <a:off x="4654550" y="1489075"/>
            <a:ext cx="584200" cy="1339850"/>
            <a:chOff x="2900" y="1922"/>
            <a:chExt cx="368" cy="844"/>
          </a:xfrm>
        </p:grpSpPr>
        <p:sp>
          <p:nvSpPr>
            <p:cNvPr id="19464" name="Rectangle 37"/>
            <p:cNvSpPr>
              <a:spLocks noChangeArrowheads="1"/>
            </p:cNvSpPr>
            <p:nvPr/>
          </p:nvSpPr>
          <p:spPr bwMode="auto">
            <a:xfrm>
              <a:off x="2986" y="2188"/>
              <a:ext cx="136" cy="57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9465" name="Text Box 38"/>
            <p:cNvSpPr txBox="1">
              <a:spLocks noChangeArrowheads="1"/>
            </p:cNvSpPr>
            <p:nvPr/>
          </p:nvSpPr>
          <p:spPr bwMode="auto">
            <a:xfrm>
              <a:off x="2900" y="1922"/>
              <a:ext cx="368" cy="327"/>
            </a:xfrm>
            <a:prstGeom prst="rect">
              <a:avLst/>
            </a:prstGeom>
            <a:noFill/>
            <a:ln w="9525">
              <a:noFill/>
              <a:miter lim="800000"/>
              <a:headEnd/>
              <a:tailEnd/>
            </a:ln>
          </p:spPr>
          <p:txBody>
            <a:bodyPr>
              <a:spAutoFit/>
            </a:bodyPr>
            <a:lstStyle/>
            <a:p>
              <a:r>
                <a:rPr lang="en-US" altLang="zh-CN" sz="2800" b="1">
                  <a:solidFill>
                    <a:srgbClr val="FFFF00"/>
                  </a:solidFill>
                  <a:sym typeface="Symbol" pitchFamily="18" charset="2"/>
                </a:rPr>
                <a:t>d</a:t>
              </a:r>
              <a:endParaRPr lang="en-US" altLang="zh-CN" sz="2800" b="1">
                <a:solidFill>
                  <a:srgbClr val="FF0000"/>
                </a:solidFill>
                <a:sym typeface="Symbol" pitchFamily="18" charset="2"/>
              </a:endParaRPr>
            </a:p>
          </p:txBody>
        </p:sp>
      </p:grpSp>
      <p:graphicFrame>
        <p:nvGraphicFramePr>
          <p:cNvPr id="684071" name="Object 39"/>
          <p:cNvGraphicFramePr>
            <a:graphicFrameLocks noChangeAspect="1"/>
          </p:cNvGraphicFramePr>
          <p:nvPr/>
        </p:nvGraphicFramePr>
        <p:xfrm>
          <a:off x="809625" y="3267075"/>
          <a:ext cx="2119313" cy="901700"/>
        </p:xfrm>
        <a:graphic>
          <a:graphicData uri="http://schemas.openxmlformats.org/presentationml/2006/ole">
            <mc:AlternateContent xmlns:mc="http://schemas.openxmlformats.org/markup-compatibility/2006">
              <mc:Choice xmlns:v="urn:schemas-microsoft-com:vml" Requires="v">
                <p:oleObj spid="_x0000_s19464" name="公式" r:id="rId3" imgW="723600" imgH="355320" progId="Equation.3">
                  <p:embed/>
                </p:oleObj>
              </mc:Choice>
              <mc:Fallback>
                <p:oleObj name="公式" r:id="rId3" imgW="723600" imgH="355320" progId="Equation.3">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3267075"/>
                        <a:ext cx="2119313"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righ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84071"/>
                                        </p:tgtEl>
                                        <p:attrNameLst>
                                          <p:attrName>style.visibility</p:attrName>
                                        </p:attrNameLst>
                                      </p:cBhvr>
                                      <p:to>
                                        <p:strVal val="visible"/>
                                      </p:to>
                                    </p:set>
                                    <p:animEffect transition="in" filter="wipe(left)">
                                      <p:cBhvr>
                                        <p:cTn id="23" dur="500"/>
                                        <p:tgtEl>
                                          <p:spTgt spid="68407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684061"/>
                                        </p:tgtEl>
                                        <p:attrNameLst>
                                          <p:attrName>style.visibility</p:attrName>
                                        </p:attrNameLst>
                                      </p:cBhvr>
                                      <p:to>
                                        <p:strVal val="visible"/>
                                      </p:to>
                                    </p:set>
                                    <p:animEffect transition="in" filter="wipe(up)">
                                      <p:cBhvr>
                                        <p:cTn id="28" dur="500"/>
                                        <p:tgtEl>
                                          <p:spTgt spid="684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6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灯片编号占位符 3"/>
          <p:cNvSpPr>
            <a:spLocks noGrp="1"/>
          </p:cNvSpPr>
          <p:nvPr>
            <p:ph type="sldNum" sz="quarter" idx="12"/>
          </p:nvPr>
        </p:nvSpPr>
        <p:spPr>
          <a:noFill/>
        </p:spPr>
        <p:txBody>
          <a:bodyPr/>
          <a:lstStyle/>
          <a:p>
            <a:fld id="{216CB3D1-F10C-4D35-8252-C81F4AD39973}" type="slidenum">
              <a:rPr lang="en-US" altLang="zh-CN"/>
              <a:pPr/>
              <a:t>38</a:t>
            </a:fld>
            <a:endParaRPr lang="en-US" altLang="zh-CN"/>
          </a:p>
        </p:txBody>
      </p:sp>
      <p:grpSp>
        <p:nvGrpSpPr>
          <p:cNvPr id="20485" name="Group 41"/>
          <p:cNvGrpSpPr>
            <a:grpSpLocks/>
          </p:cNvGrpSpPr>
          <p:nvPr/>
        </p:nvGrpSpPr>
        <p:grpSpPr bwMode="auto">
          <a:xfrm>
            <a:off x="1868488" y="211138"/>
            <a:ext cx="5346700" cy="3051175"/>
            <a:chOff x="1177" y="133"/>
            <a:chExt cx="3368" cy="1922"/>
          </a:xfrm>
        </p:grpSpPr>
        <p:sp>
          <p:nvSpPr>
            <p:cNvPr id="20491" name="Text Box 12"/>
            <p:cNvSpPr txBox="1">
              <a:spLocks noChangeArrowheads="1"/>
            </p:cNvSpPr>
            <p:nvPr/>
          </p:nvSpPr>
          <p:spPr bwMode="auto">
            <a:xfrm>
              <a:off x="1464" y="1620"/>
              <a:ext cx="222" cy="288"/>
            </a:xfrm>
            <a:prstGeom prst="rect">
              <a:avLst/>
            </a:prstGeom>
            <a:noFill/>
            <a:ln w="9525">
              <a:noFill/>
              <a:miter lim="800000"/>
              <a:headEnd/>
              <a:tailEnd/>
            </a:ln>
          </p:spPr>
          <p:txBody>
            <a:bodyPr>
              <a:spAutoFit/>
            </a:bodyPr>
            <a:lstStyle/>
            <a:p>
              <a:r>
                <a:rPr lang="en-US" altLang="zh-CN" b="1">
                  <a:solidFill>
                    <a:schemeClr val="bg1"/>
                  </a:solidFill>
                </a:rPr>
                <a:t>o</a:t>
              </a:r>
              <a:endParaRPr lang="en-US" altLang="zh-CN">
                <a:solidFill>
                  <a:schemeClr val="bg1"/>
                </a:solidFill>
              </a:endParaRPr>
            </a:p>
          </p:txBody>
        </p:sp>
        <p:grpSp>
          <p:nvGrpSpPr>
            <p:cNvPr id="20492" name="Group 33"/>
            <p:cNvGrpSpPr>
              <a:grpSpLocks/>
            </p:cNvGrpSpPr>
            <p:nvPr/>
          </p:nvGrpSpPr>
          <p:grpSpPr bwMode="auto">
            <a:xfrm>
              <a:off x="1177" y="133"/>
              <a:ext cx="3368" cy="1922"/>
              <a:chOff x="1177" y="133"/>
              <a:chExt cx="3368" cy="1922"/>
            </a:xfrm>
          </p:grpSpPr>
          <p:grpSp>
            <p:nvGrpSpPr>
              <p:cNvPr id="20493" name="Group 5"/>
              <p:cNvGrpSpPr>
                <a:grpSpLocks/>
              </p:cNvGrpSpPr>
              <p:nvPr/>
            </p:nvGrpSpPr>
            <p:grpSpPr bwMode="auto">
              <a:xfrm>
                <a:off x="1177" y="133"/>
                <a:ext cx="3368" cy="1849"/>
                <a:chOff x="1222" y="534"/>
                <a:chExt cx="3368" cy="1849"/>
              </a:xfrm>
            </p:grpSpPr>
            <p:grpSp>
              <p:nvGrpSpPr>
                <p:cNvPr id="20495" name="Group 6"/>
                <p:cNvGrpSpPr>
                  <a:grpSpLocks/>
                </p:cNvGrpSpPr>
                <p:nvPr/>
              </p:nvGrpSpPr>
              <p:grpSpPr bwMode="auto">
                <a:xfrm>
                  <a:off x="1667" y="567"/>
                  <a:ext cx="2856" cy="1577"/>
                  <a:chOff x="1667" y="567"/>
                  <a:chExt cx="2856" cy="1577"/>
                </a:xfrm>
              </p:grpSpPr>
              <p:sp>
                <p:nvSpPr>
                  <p:cNvPr id="20499" name="Line 7"/>
                  <p:cNvSpPr>
                    <a:spLocks noChangeShapeType="1"/>
                  </p:cNvSpPr>
                  <p:nvPr/>
                </p:nvSpPr>
                <p:spPr bwMode="auto">
                  <a:xfrm>
                    <a:off x="1667" y="2144"/>
                    <a:ext cx="2856" cy="0"/>
                  </a:xfrm>
                  <a:prstGeom prst="line">
                    <a:avLst/>
                  </a:prstGeom>
                  <a:noFill/>
                  <a:ln w="19050">
                    <a:solidFill>
                      <a:schemeClr val="bg1"/>
                    </a:solidFill>
                    <a:round/>
                    <a:headEnd/>
                    <a:tailEnd type="triangle" w="sm" len="med"/>
                  </a:ln>
                </p:spPr>
                <p:txBody>
                  <a:bodyPr wrap="none" anchor="ctr"/>
                  <a:lstStyle/>
                  <a:p>
                    <a:endParaRPr lang="zh-CN" altLang="en-US"/>
                  </a:p>
                </p:txBody>
              </p:sp>
              <p:sp>
                <p:nvSpPr>
                  <p:cNvPr id="20500" name="Line 8"/>
                  <p:cNvSpPr>
                    <a:spLocks noChangeShapeType="1"/>
                  </p:cNvSpPr>
                  <p:nvPr/>
                </p:nvSpPr>
                <p:spPr bwMode="auto">
                  <a:xfrm flipV="1">
                    <a:off x="1667" y="567"/>
                    <a:ext cx="0" cy="1577"/>
                  </a:xfrm>
                  <a:prstGeom prst="line">
                    <a:avLst/>
                  </a:prstGeom>
                  <a:noFill/>
                  <a:ln w="19050">
                    <a:solidFill>
                      <a:schemeClr val="bg1"/>
                    </a:solidFill>
                    <a:round/>
                    <a:headEnd/>
                    <a:tailEnd type="triangle" w="sm" len="med"/>
                  </a:ln>
                </p:spPr>
                <p:txBody>
                  <a:bodyPr wrap="none" anchor="ctr"/>
                  <a:lstStyle/>
                  <a:p>
                    <a:endParaRPr lang="zh-CN" altLang="en-US"/>
                  </a:p>
                </p:txBody>
              </p:sp>
            </p:grpSp>
            <p:sp>
              <p:nvSpPr>
                <p:cNvPr id="20496" name="Freeform 9"/>
                <p:cNvSpPr>
                  <a:spLocks/>
                </p:cNvSpPr>
                <p:nvPr/>
              </p:nvSpPr>
              <p:spPr bwMode="auto">
                <a:xfrm>
                  <a:off x="1678" y="940"/>
                  <a:ext cx="2477" cy="1204"/>
                </a:xfrm>
                <a:custGeom>
                  <a:avLst/>
                  <a:gdLst>
                    <a:gd name="T0" fmla="*/ 0 w 2645"/>
                    <a:gd name="T1" fmla="*/ 1104 h 1104"/>
                    <a:gd name="T2" fmla="*/ 344 w 2645"/>
                    <a:gd name="T3" fmla="*/ 782 h 1104"/>
                    <a:gd name="T4" fmla="*/ 956 w 2645"/>
                    <a:gd name="T5" fmla="*/ 26 h 1104"/>
                    <a:gd name="T6" fmla="*/ 1622 w 2645"/>
                    <a:gd name="T7" fmla="*/ 626 h 1104"/>
                    <a:gd name="T8" fmla="*/ 2645 w 2645"/>
                    <a:gd name="T9" fmla="*/ 1037 h 1104"/>
                    <a:gd name="T10" fmla="*/ 0 60000 65536"/>
                    <a:gd name="T11" fmla="*/ 0 60000 65536"/>
                    <a:gd name="T12" fmla="*/ 0 60000 65536"/>
                    <a:gd name="T13" fmla="*/ 0 60000 65536"/>
                    <a:gd name="T14" fmla="*/ 0 60000 65536"/>
                    <a:gd name="T15" fmla="*/ 0 w 2645"/>
                    <a:gd name="T16" fmla="*/ 0 h 1104"/>
                    <a:gd name="T17" fmla="*/ 2645 w 2645"/>
                    <a:gd name="T18" fmla="*/ 1104 h 1104"/>
                  </a:gdLst>
                  <a:ahLst/>
                  <a:cxnLst>
                    <a:cxn ang="T10">
                      <a:pos x="T0" y="T1"/>
                    </a:cxn>
                    <a:cxn ang="T11">
                      <a:pos x="T2" y="T3"/>
                    </a:cxn>
                    <a:cxn ang="T12">
                      <a:pos x="T4" y="T5"/>
                    </a:cxn>
                    <a:cxn ang="T13">
                      <a:pos x="T6" y="T7"/>
                    </a:cxn>
                    <a:cxn ang="T14">
                      <a:pos x="T8" y="T9"/>
                    </a:cxn>
                  </a:cxnLst>
                  <a:rect l="T15" t="T16" r="T17" b="T18"/>
                  <a:pathLst>
                    <a:path w="2645" h="1104">
                      <a:moveTo>
                        <a:pt x="0" y="1104"/>
                      </a:moveTo>
                      <a:cubicBezTo>
                        <a:pt x="92" y="1033"/>
                        <a:pt x="185" y="962"/>
                        <a:pt x="344" y="782"/>
                      </a:cubicBezTo>
                      <a:cubicBezTo>
                        <a:pt x="503" y="602"/>
                        <a:pt x="743" y="52"/>
                        <a:pt x="956" y="26"/>
                      </a:cubicBezTo>
                      <a:cubicBezTo>
                        <a:pt x="1169" y="0"/>
                        <a:pt x="1340" y="457"/>
                        <a:pt x="1622" y="626"/>
                      </a:cubicBezTo>
                      <a:cubicBezTo>
                        <a:pt x="1904" y="795"/>
                        <a:pt x="2274" y="916"/>
                        <a:pt x="2645" y="1037"/>
                      </a:cubicBezTo>
                    </a:path>
                  </a:pathLst>
                </a:custGeom>
                <a:noFill/>
                <a:ln w="57150" cmpd="sng">
                  <a:solidFill>
                    <a:srgbClr val="00FF00"/>
                  </a:solidFill>
                  <a:round/>
                  <a:headEnd/>
                  <a:tailEnd/>
                </a:ln>
              </p:spPr>
              <p:txBody>
                <a:bodyPr wrap="none" anchor="ctr"/>
                <a:lstStyle/>
                <a:p>
                  <a:endParaRPr lang="zh-CN" altLang="en-US"/>
                </a:p>
              </p:txBody>
            </p:sp>
            <p:sp>
              <p:nvSpPr>
                <p:cNvPr id="20497" name="Text Box 10"/>
                <p:cNvSpPr txBox="1">
                  <a:spLocks noChangeArrowheads="1"/>
                </p:cNvSpPr>
                <p:nvPr/>
              </p:nvSpPr>
              <p:spPr bwMode="auto">
                <a:xfrm>
                  <a:off x="1222" y="534"/>
                  <a:ext cx="522" cy="327"/>
                </a:xfrm>
                <a:prstGeom prst="rect">
                  <a:avLst/>
                </a:prstGeom>
                <a:noFill/>
                <a:ln w="9525">
                  <a:noFill/>
                  <a:miter lim="800000"/>
                  <a:headEnd/>
                  <a:tailEnd/>
                </a:ln>
              </p:spPr>
              <p:txBody>
                <a:bodyPr>
                  <a:spAutoFit/>
                </a:bodyPr>
                <a:lstStyle/>
                <a:p>
                  <a:r>
                    <a:rPr lang="en-US" altLang="zh-CN" sz="2800" b="1">
                      <a:solidFill>
                        <a:schemeClr val="bg1"/>
                      </a:solidFill>
                    </a:rPr>
                    <a:t>f(</a:t>
                  </a:r>
                  <a:r>
                    <a:rPr lang="en-US" altLang="zh-CN" sz="2800" b="1">
                      <a:solidFill>
                        <a:schemeClr val="bg1"/>
                      </a:solidFill>
                      <a:sym typeface="Symbol" pitchFamily="18" charset="2"/>
                    </a:rPr>
                    <a:t>)</a:t>
                  </a:r>
                </a:p>
              </p:txBody>
            </p:sp>
            <p:sp>
              <p:nvSpPr>
                <p:cNvPr id="20498" name="Text Box 11"/>
                <p:cNvSpPr txBox="1">
                  <a:spLocks noChangeArrowheads="1"/>
                </p:cNvSpPr>
                <p:nvPr/>
              </p:nvSpPr>
              <p:spPr bwMode="auto">
                <a:xfrm>
                  <a:off x="4267" y="2056"/>
                  <a:ext cx="323" cy="327"/>
                </a:xfrm>
                <a:prstGeom prst="rect">
                  <a:avLst/>
                </a:prstGeom>
                <a:noFill/>
                <a:ln w="9525">
                  <a:noFill/>
                  <a:miter lim="800000"/>
                  <a:headEnd/>
                  <a:tailEnd/>
                </a:ln>
              </p:spPr>
              <p:txBody>
                <a:bodyPr>
                  <a:spAutoFit/>
                </a:bodyPr>
                <a:lstStyle/>
                <a:p>
                  <a:r>
                    <a:rPr lang="en-US" altLang="zh-CN" sz="2800" b="1">
                      <a:solidFill>
                        <a:schemeClr val="bg1"/>
                      </a:solidFill>
                      <a:sym typeface="Symbol" pitchFamily="18" charset="2"/>
                    </a:rPr>
                    <a:t></a:t>
                  </a:r>
                </a:p>
              </p:txBody>
            </p:sp>
          </p:grpSp>
          <p:sp>
            <p:nvSpPr>
              <p:cNvPr id="20494" name="Text Box 32"/>
              <p:cNvSpPr txBox="1">
                <a:spLocks noChangeArrowheads="1"/>
              </p:cNvSpPr>
              <p:nvPr/>
            </p:nvSpPr>
            <p:spPr bwMode="auto">
              <a:xfrm>
                <a:off x="2478" y="1767"/>
                <a:ext cx="811" cy="288"/>
              </a:xfrm>
              <a:prstGeom prst="rect">
                <a:avLst/>
              </a:prstGeom>
              <a:noFill/>
              <a:ln w="9525">
                <a:noFill/>
                <a:miter lim="800000"/>
                <a:headEnd/>
                <a:tailEnd/>
              </a:ln>
            </p:spPr>
            <p:txBody>
              <a:bodyPr>
                <a:spAutoFit/>
              </a:bodyPr>
              <a:lstStyle/>
              <a:p>
                <a:endParaRPr lang="zh-CN" altLang="zh-CN"/>
              </a:p>
            </p:txBody>
          </p:sp>
        </p:grpSp>
      </p:grpSp>
      <p:grpSp>
        <p:nvGrpSpPr>
          <p:cNvPr id="6" name="Group 34"/>
          <p:cNvGrpSpPr>
            <a:grpSpLocks/>
          </p:cNvGrpSpPr>
          <p:nvPr/>
        </p:nvGrpSpPr>
        <p:grpSpPr bwMode="auto">
          <a:xfrm>
            <a:off x="4602163" y="1411288"/>
            <a:ext cx="584200" cy="1339850"/>
            <a:chOff x="2900" y="1922"/>
            <a:chExt cx="368" cy="844"/>
          </a:xfrm>
        </p:grpSpPr>
        <p:sp>
          <p:nvSpPr>
            <p:cNvPr id="20489" name="Rectangle 35"/>
            <p:cNvSpPr>
              <a:spLocks noChangeArrowheads="1"/>
            </p:cNvSpPr>
            <p:nvPr/>
          </p:nvSpPr>
          <p:spPr bwMode="auto">
            <a:xfrm>
              <a:off x="2986" y="2188"/>
              <a:ext cx="136" cy="57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490" name="Text Box 36"/>
            <p:cNvSpPr txBox="1">
              <a:spLocks noChangeArrowheads="1"/>
            </p:cNvSpPr>
            <p:nvPr/>
          </p:nvSpPr>
          <p:spPr bwMode="auto">
            <a:xfrm>
              <a:off x="2900" y="1922"/>
              <a:ext cx="368" cy="327"/>
            </a:xfrm>
            <a:prstGeom prst="rect">
              <a:avLst/>
            </a:prstGeom>
            <a:noFill/>
            <a:ln w="9525">
              <a:noFill/>
              <a:miter lim="800000"/>
              <a:headEnd/>
              <a:tailEnd/>
            </a:ln>
          </p:spPr>
          <p:txBody>
            <a:bodyPr>
              <a:spAutoFit/>
            </a:bodyPr>
            <a:lstStyle/>
            <a:p>
              <a:r>
                <a:rPr lang="en-US" altLang="zh-CN" sz="2800" b="1">
                  <a:solidFill>
                    <a:srgbClr val="FFFF00"/>
                  </a:solidFill>
                  <a:sym typeface="Symbol" pitchFamily="18" charset="2"/>
                </a:rPr>
                <a:t>d</a:t>
              </a:r>
              <a:endParaRPr lang="en-US" altLang="zh-CN" sz="2800" b="1">
                <a:solidFill>
                  <a:srgbClr val="FF0000"/>
                </a:solidFill>
                <a:sym typeface="Symbol" pitchFamily="18" charset="2"/>
              </a:endParaRPr>
            </a:p>
          </p:txBody>
        </p:sp>
      </p:grpSp>
      <p:sp>
        <p:nvSpPr>
          <p:cNvPr id="685093" name="Text Box 37"/>
          <p:cNvSpPr txBox="1">
            <a:spLocks noChangeArrowheads="1"/>
          </p:cNvSpPr>
          <p:nvPr/>
        </p:nvSpPr>
        <p:spPr bwMode="auto">
          <a:xfrm>
            <a:off x="952500" y="3336925"/>
            <a:ext cx="3844925" cy="519113"/>
          </a:xfrm>
          <a:prstGeom prst="rect">
            <a:avLst/>
          </a:prstGeom>
          <a:noFill/>
          <a:ln w="9525">
            <a:noFill/>
            <a:miter lim="800000"/>
            <a:headEnd/>
            <a:tailEnd/>
          </a:ln>
        </p:spPr>
        <p:txBody>
          <a:bodyPr>
            <a:spAutoFit/>
          </a:bodyPr>
          <a:lstStyle/>
          <a:p>
            <a:pPr algn="just">
              <a:spcBef>
                <a:spcPct val="0"/>
              </a:spcBef>
            </a:pPr>
            <a:r>
              <a:rPr lang="zh-CN" altLang="en-US" sz="2800" b="1" i="0">
                <a:solidFill>
                  <a:schemeClr val="bg1"/>
                </a:solidFill>
              </a:rPr>
              <a:t>整个曲线下的面积</a:t>
            </a:r>
            <a:r>
              <a:rPr lang="en-US" altLang="zh-CN" sz="2800" b="1" i="0">
                <a:solidFill>
                  <a:schemeClr val="bg1"/>
                </a:solidFill>
              </a:rPr>
              <a:t>,</a:t>
            </a:r>
            <a:r>
              <a:rPr lang="zh-CN" altLang="en-US" sz="2800" b="1" i="0">
                <a:solidFill>
                  <a:schemeClr val="bg1"/>
                </a:solidFill>
              </a:rPr>
              <a:t>即</a:t>
            </a:r>
            <a:endParaRPr lang="zh-CN" altLang="en-US"/>
          </a:p>
        </p:txBody>
      </p:sp>
      <p:graphicFrame>
        <p:nvGraphicFramePr>
          <p:cNvPr id="685058" name="Object 2"/>
          <p:cNvGraphicFramePr>
            <a:graphicFrameLocks noChangeAspect="1"/>
          </p:cNvGraphicFramePr>
          <p:nvPr/>
        </p:nvGraphicFramePr>
        <p:xfrm>
          <a:off x="2889250" y="3833813"/>
          <a:ext cx="1697038" cy="927100"/>
        </p:xfrm>
        <a:graphic>
          <a:graphicData uri="http://schemas.openxmlformats.org/presentationml/2006/ole">
            <mc:AlternateContent xmlns:mc="http://schemas.openxmlformats.org/markup-compatibility/2006">
              <mc:Choice xmlns:v="urn:schemas-microsoft-com:vml" Requires="v">
                <p:oleObj spid="_x0000_s20494" name="公式" r:id="rId3" imgW="647640" imgH="330120" progId="Equation.3">
                  <p:embed/>
                </p:oleObj>
              </mc:Choice>
              <mc:Fallback>
                <p:oleObj name="公式" r:id="rId3" imgW="647640" imgH="3301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250" y="3833813"/>
                        <a:ext cx="1697038"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5096" name="Text Box 40"/>
          <p:cNvSpPr txBox="1">
            <a:spLocks noChangeArrowheads="1"/>
          </p:cNvSpPr>
          <p:nvPr/>
        </p:nvSpPr>
        <p:spPr bwMode="auto">
          <a:xfrm>
            <a:off x="315913" y="4764088"/>
            <a:ext cx="8396287" cy="1373187"/>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这一关系式称为分布函数</a:t>
            </a:r>
            <a:r>
              <a:rPr lang="en-US" altLang="zh-CN" sz="2800" b="1">
                <a:solidFill>
                  <a:schemeClr val="bg1"/>
                </a:solidFill>
              </a:rPr>
              <a:t>f(</a:t>
            </a:r>
            <a:r>
              <a:rPr lang="en-US" altLang="zh-CN" sz="2800" b="1">
                <a:solidFill>
                  <a:schemeClr val="bg1"/>
                </a:solidFill>
                <a:sym typeface="Symbol" pitchFamily="18" charset="2"/>
              </a:rPr>
              <a:t></a:t>
            </a:r>
            <a:r>
              <a:rPr lang="en-US" altLang="zh-CN" sz="2800" b="1">
                <a:solidFill>
                  <a:schemeClr val="bg1"/>
                </a:solidFill>
              </a:rPr>
              <a:t>)</a:t>
            </a:r>
            <a:r>
              <a:rPr lang="zh-CN" altLang="en-US" sz="2800" b="1" i="0">
                <a:solidFill>
                  <a:schemeClr val="bg1"/>
                </a:solidFill>
              </a:rPr>
              <a:t>的</a:t>
            </a:r>
            <a:r>
              <a:rPr lang="zh-CN" altLang="en-US" sz="2800" b="1" i="0">
                <a:solidFill>
                  <a:srgbClr val="00FF00"/>
                </a:solidFill>
              </a:rPr>
              <a:t>归一化条件</a:t>
            </a:r>
            <a:r>
              <a:rPr lang="zh-CN" altLang="en-US" sz="2800" b="1" i="0">
                <a:solidFill>
                  <a:schemeClr val="bg1"/>
                </a:solidFill>
              </a:rPr>
              <a:t>。</a:t>
            </a:r>
          </a:p>
          <a:p>
            <a:pPr>
              <a:spcBef>
                <a:spcPct val="0"/>
              </a:spcBef>
            </a:pPr>
            <a:r>
              <a:rPr lang="zh-CN" altLang="en-US" sz="2800" b="1" i="0">
                <a:solidFill>
                  <a:schemeClr val="bg1"/>
                </a:solidFill>
              </a:rPr>
              <a:t>归一化条件的物理意义是：分子速率在</a:t>
            </a:r>
            <a:r>
              <a:rPr lang="en-US" altLang="zh-CN" sz="2800" b="1" i="0">
                <a:solidFill>
                  <a:schemeClr val="bg1"/>
                </a:solidFill>
              </a:rPr>
              <a:t>0—</a:t>
            </a:r>
            <a:r>
              <a:rPr lang="en-US" altLang="zh-CN" sz="2800" b="1" i="0">
                <a:solidFill>
                  <a:schemeClr val="bg1"/>
                </a:solidFill>
                <a:sym typeface="Symbol" pitchFamily="18" charset="2"/>
              </a:rPr>
              <a:t></a:t>
            </a:r>
            <a:r>
              <a:rPr lang="zh-CN" altLang="en-US" sz="2800" b="1" i="0">
                <a:solidFill>
                  <a:schemeClr val="bg1"/>
                </a:solidFill>
              </a:rPr>
              <a:t>间的概率是</a:t>
            </a:r>
            <a:r>
              <a:rPr lang="en-US" altLang="zh-CN" sz="2800" b="1" i="0">
                <a:solidFill>
                  <a:schemeClr val="bg1"/>
                </a:solidFill>
              </a:rPr>
              <a:t>1</a:t>
            </a:r>
            <a:r>
              <a:rPr lang="zh-CN" altLang="en-US" sz="2800" b="1" i="0">
                <a:solidFill>
                  <a:schemeClr val="bg1"/>
                </a:solidFill>
              </a:rPr>
              <a:t>。</a:t>
            </a:r>
            <a:endParaRPr lang="zh-CN" altLang="en-US" sz="2800" b="1" i="0">
              <a:solidFill>
                <a:srgbClr val="00FF00"/>
              </a:solidFill>
            </a:endParaRPr>
          </a:p>
        </p:txBody>
      </p:sp>
      <p:graphicFrame>
        <p:nvGraphicFramePr>
          <p:cNvPr id="685098" name="Object 42"/>
          <p:cNvGraphicFramePr>
            <a:graphicFrameLocks noChangeAspect="1"/>
          </p:cNvGraphicFramePr>
          <p:nvPr/>
        </p:nvGraphicFramePr>
        <p:xfrm>
          <a:off x="4619625" y="4067175"/>
          <a:ext cx="561975" cy="458788"/>
        </p:xfrm>
        <a:graphic>
          <a:graphicData uri="http://schemas.openxmlformats.org/presentationml/2006/ole">
            <mc:AlternateContent xmlns:mc="http://schemas.openxmlformats.org/markup-compatibility/2006">
              <mc:Choice xmlns:v="urn:schemas-microsoft-com:vml" Requires="v">
                <p:oleObj spid="_x0000_s20495" name="公式" r:id="rId5" imgW="215640" imgH="164880" progId="Equation.3">
                  <p:embed/>
                </p:oleObj>
              </mc:Choice>
              <mc:Fallback>
                <p:oleObj name="公式" r:id="rId5" imgW="215640" imgH="164880"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9625" y="4067175"/>
                        <a:ext cx="561975"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5093"/>
                                        </p:tgtEl>
                                        <p:attrNameLst>
                                          <p:attrName>style.visibility</p:attrName>
                                        </p:attrNameLst>
                                      </p:cBhvr>
                                      <p:to>
                                        <p:strVal val="visible"/>
                                      </p:to>
                                    </p:set>
                                    <p:animEffect transition="in" filter="wipe(left)">
                                      <p:cBhvr>
                                        <p:cTn id="7" dur="500"/>
                                        <p:tgtEl>
                                          <p:spTgt spid="68509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85058"/>
                                        </p:tgtEl>
                                        <p:attrNameLst>
                                          <p:attrName>style.visibility</p:attrName>
                                        </p:attrNameLst>
                                      </p:cBhvr>
                                      <p:to>
                                        <p:strVal val="visible"/>
                                      </p:to>
                                    </p:set>
                                    <p:animEffect transition="in" filter="wipe(left)">
                                      <p:cBhvr>
                                        <p:cTn id="18" dur="500"/>
                                        <p:tgtEl>
                                          <p:spTgt spid="68505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85098"/>
                                        </p:tgtEl>
                                        <p:attrNameLst>
                                          <p:attrName>style.visibility</p:attrName>
                                        </p:attrNameLst>
                                      </p:cBhvr>
                                      <p:to>
                                        <p:strVal val="visible"/>
                                      </p:to>
                                    </p:set>
                                    <p:animEffect transition="in" filter="wipe(left)">
                                      <p:cBhvr>
                                        <p:cTn id="23" dur="500"/>
                                        <p:tgtEl>
                                          <p:spTgt spid="68509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85096">
                                            <p:txEl>
                                              <p:pRg st="0" end="0"/>
                                            </p:txEl>
                                          </p:spTgt>
                                        </p:tgtEl>
                                        <p:attrNameLst>
                                          <p:attrName>style.visibility</p:attrName>
                                        </p:attrNameLst>
                                      </p:cBhvr>
                                      <p:to>
                                        <p:strVal val="visible"/>
                                      </p:to>
                                    </p:set>
                                    <p:animEffect transition="in" filter="wipe(left)">
                                      <p:cBhvr>
                                        <p:cTn id="28" dur="500"/>
                                        <p:tgtEl>
                                          <p:spTgt spid="68509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85096">
                                            <p:txEl>
                                              <p:pRg st="1" end="1"/>
                                            </p:txEl>
                                          </p:spTgt>
                                        </p:tgtEl>
                                        <p:attrNameLst>
                                          <p:attrName>style.visibility</p:attrName>
                                        </p:attrNameLst>
                                      </p:cBhvr>
                                      <p:to>
                                        <p:strVal val="visible"/>
                                      </p:to>
                                    </p:set>
                                    <p:animEffect transition="in" filter="wipe(left)">
                                      <p:cBhvr>
                                        <p:cTn id="33" dur="500"/>
                                        <p:tgtEl>
                                          <p:spTgt spid="6850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93" grpId="0" autoUpdateAnimBg="0"/>
      <p:bldP spid="685096"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p>
            <a:fld id="{B7833C81-546E-4DAE-95D5-D1D570F54594}" type="slidenum">
              <a:rPr lang="en-US" altLang="zh-CN"/>
              <a:pPr/>
              <a:t>39</a:t>
            </a:fld>
            <a:endParaRPr lang="en-US" altLang="zh-CN"/>
          </a:p>
        </p:txBody>
      </p:sp>
      <p:sp>
        <p:nvSpPr>
          <p:cNvPr id="52227" name="Line 1028"/>
          <p:cNvSpPr>
            <a:spLocks noChangeShapeType="1"/>
          </p:cNvSpPr>
          <p:nvPr/>
        </p:nvSpPr>
        <p:spPr bwMode="auto">
          <a:xfrm flipV="1">
            <a:off x="1295400" y="685800"/>
            <a:ext cx="0" cy="4267200"/>
          </a:xfrm>
          <a:prstGeom prst="line">
            <a:avLst/>
          </a:prstGeom>
          <a:noFill/>
          <a:ln w="9525">
            <a:solidFill>
              <a:schemeClr val="bg1"/>
            </a:solidFill>
            <a:round/>
            <a:headEnd/>
            <a:tailEnd type="triangle" w="med" len="med"/>
          </a:ln>
        </p:spPr>
        <p:txBody>
          <a:bodyPr wrap="none" anchor="ctr"/>
          <a:lstStyle/>
          <a:p>
            <a:endParaRPr lang="zh-CN" altLang="en-US"/>
          </a:p>
        </p:txBody>
      </p:sp>
      <p:sp>
        <p:nvSpPr>
          <p:cNvPr id="52228" name="Line 1029"/>
          <p:cNvSpPr>
            <a:spLocks noChangeShapeType="1"/>
          </p:cNvSpPr>
          <p:nvPr/>
        </p:nvSpPr>
        <p:spPr bwMode="auto">
          <a:xfrm>
            <a:off x="1295400" y="4953000"/>
            <a:ext cx="6781800"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52229" name="Text Box 1030"/>
          <p:cNvSpPr txBox="1">
            <a:spLocks noChangeArrowheads="1"/>
          </p:cNvSpPr>
          <p:nvPr/>
        </p:nvSpPr>
        <p:spPr bwMode="auto">
          <a:xfrm>
            <a:off x="1524000" y="300038"/>
            <a:ext cx="777875" cy="466725"/>
          </a:xfrm>
          <a:prstGeom prst="rect">
            <a:avLst/>
          </a:prstGeom>
          <a:noFill/>
          <a:ln w="9525">
            <a:solidFill>
              <a:schemeClr val="bg1"/>
            </a:solidFill>
            <a:miter lim="800000"/>
            <a:headEnd/>
            <a:tailEnd/>
          </a:ln>
        </p:spPr>
        <p:txBody>
          <a:bodyPr anchor="ctr">
            <a:spAutoFit/>
          </a:bodyPr>
          <a:lstStyle/>
          <a:p>
            <a:pPr>
              <a:spcBef>
                <a:spcPct val="0"/>
              </a:spcBef>
            </a:pPr>
            <a:r>
              <a:rPr lang="en-US" altLang="zh-CN" b="1">
                <a:solidFill>
                  <a:schemeClr val="bg1"/>
                </a:solidFill>
              </a:rPr>
              <a:t>f(v)</a:t>
            </a:r>
          </a:p>
        </p:txBody>
      </p:sp>
      <p:sp>
        <p:nvSpPr>
          <p:cNvPr id="52230" name="Freeform 1031"/>
          <p:cNvSpPr>
            <a:spLocks/>
          </p:cNvSpPr>
          <p:nvPr/>
        </p:nvSpPr>
        <p:spPr bwMode="auto">
          <a:xfrm>
            <a:off x="1295400" y="3124200"/>
            <a:ext cx="6229350" cy="1816100"/>
          </a:xfrm>
          <a:custGeom>
            <a:avLst/>
            <a:gdLst>
              <a:gd name="T0" fmla="*/ 0 w 3924"/>
              <a:gd name="T1" fmla="*/ 1128 h 1132"/>
              <a:gd name="T2" fmla="*/ 72 w 3924"/>
              <a:gd name="T3" fmla="*/ 1080 h 1132"/>
              <a:gd name="T4" fmla="*/ 180 w 3924"/>
              <a:gd name="T5" fmla="*/ 1008 h 1132"/>
              <a:gd name="T6" fmla="*/ 252 w 3924"/>
              <a:gd name="T7" fmla="*/ 960 h 1132"/>
              <a:gd name="T8" fmla="*/ 288 w 3924"/>
              <a:gd name="T9" fmla="*/ 936 h 1132"/>
              <a:gd name="T10" fmla="*/ 444 w 3924"/>
              <a:gd name="T11" fmla="*/ 756 h 1132"/>
              <a:gd name="T12" fmla="*/ 480 w 3924"/>
              <a:gd name="T13" fmla="*/ 720 h 1132"/>
              <a:gd name="T14" fmla="*/ 516 w 3924"/>
              <a:gd name="T15" fmla="*/ 684 h 1132"/>
              <a:gd name="T16" fmla="*/ 564 w 3924"/>
              <a:gd name="T17" fmla="*/ 624 h 1132"/>
              <a:gd name="T18" fmla="*/ 576 w 3924"/>
              <a:gd name="T19" fmla="*/ 588 h 1132"/>
              <a:gd name="T20" fmla="*/ 612 w 3924"/>
              <a:gd name="T21" fmla="*/ 552 h 1132"/>
              <a:gd name="T22" fmla="*/ 696 w 3924"/>
              <a:gd name="T23" fmla="*/ 456 h 1132"/>
              <a:gd name="T24" fmla="*/ 744 w 3924"/>
              <a:gd name="T25" fmla="*/ 384 h 1132"/>
              <a:gd name="T26" fmla="*/ 756 w 3924"/>
              <a:gd name="T27" fmla="*/ 348 h 1132"/>
              <a:gd name="T28" fmla="*/ 792 w 3924"/>
              <a:gd name="T29" fmla="*/ 324 h 1132"/>
              <a:gd name="T30" fmla="*/ 876 w 3924"/>
              <a:gd name="T31" fmla="*/ 216 h 1132"/>
              <a:gd name="T32" fmla="*/ 948 w 3924"/>
              <a:gd name="T33" fmla="*/ 156 h 1132"/>
              <a:gd name="T34" fmla="*/ 1044 w 3924"/>
              <a:gd name="T35" fmla="*/ 72 h 1132"/>
              <a:gd name="T36" fmla="*/ 1080 w 3924"/>
              <a:gd name="T37" fmla="*/ 36 h 1132"/>
              <a:gd name="T38" fmla="*/ 1152 w 3924"/>
              <a:gd name="T39" fmla="*/ 0 h 1132"/>
              <a:gd name="T40" fmla="*/ 1488 w 3924"/>
              <a:gd name="T41" fmla="*/ 60 h 1132"/>
              <a:gd name="T42" fmla="*/ 1596 w 3924"/>
              <a:gd name="T43" fmla="*/ 132 h 1132"/>
              <a:gd name="T44" fmla="*/ 1812 w 3924"/>
              <a:gd name="T45" fmla="*/ 288 h 1132"/>
              <a:gd name="T46" fmla="*/ 1920 w 3924"/>
              <a:gd name="T47" fmla="*/ 372 h 1132"/>
              <a:gd name="T48" fmla="*/ 2208 w 3924"/>
              <a:gd name="T49" fmla="*/ 576 h 1132"/>
              <a:gd name="T50" fmla="*/ 2244 w 3924"/>
              <a:gd name="T51" fmla="*/ 588 h 1132"/>
              <a:gd name="T52" fmla="*/ 2400 w 3924"/>
              <a:gd name="T53" fmla="*/ 660 h 1132"/>
              <a:gd name="T54" fmla="*/ 2484 w 3924"/>
              <a:gd name="T55" fmla="*/ 708 h 1132"/>
              <a:gd name="T56" fmla="*/ 2568 w 3924"/>
              <a:gd name="T57" fmla="*/ 744 h 1132"/>
              <a:gd name="T58" fmla="*/ 2640 w 3924"/>
              <a:gd name="T59" fmla="*/ 792 h 1132"/>
              <a:gd name="T60" fmla="*/ 2760 w 3924"/>
              <a:gd name="T61" fmla="*/ 852 h 1132"/>
              <a:gd name="T62" fmla="*/ 2808 w 3924"/>
              <a:gd name="T63" fmla="*/ 864 h 1132"/>
              <a:gd name="T64" fmla="*/ 2892 w 3924"/>
              <a:gd name="T65" fmla="*/ 912 h 1132"/>
              <a:gd name="T66" fmla="*/ 3000 w 3924"/>
              <a:gd name="T67" fmla="*/ 948 h 1132"/>
              <a:gd name="T68" fmla="*/ 3036 w 3924"/>
              <a:gd name="T69" fmla="*/ 972 h 1132"/>
              <a:gd name="T70" fmla="*/ 3612 w 3924"/>
              <a:gd name="T71" fmla="*/ 1092 h 1132"/>
              <a:gd name="T72" fmla="*/ 3924 w 3924"/>
              <a:gd name="T73" fmla="*/ 1128 h 11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4"/>
              <a:gd name="T112" fmla="*/ 0 h 1132"/>
              <a:gd name="T113" fmla="*/ 3924 w 3924"/>
              <a:gd name="T114" fmla="*/ 1132 h 11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4" h="1132">
                <a:moveTo>
                  <a:pt x="0" y="1128"/>
                </a:moveTo>
                <a:cubicBezTo>
                  <a:pt x="69" y="1105"/>
                  <a:pt x="5" y="1132"/>
                  <a:pt x="72" y="1080"/>
                </a:cubicBezTo>
                <a:cubicBezTo>
                  <a:pt x="106" y="1053"/>
                  <a:pt x="144" y="1032"/>
                  <a:pt x="180" y="1008"/>
                </a:cubicBezTo>
                <a:cubicBezTo>
                  <a:pt x="204" y="992"/>
                  <a:pt x="228" y="976"/>
                  <a:pt x="252" y="960"/>
                </a:cubicBezTo>
                <a:cubicBezTo>
                  <a:pt x="264" y="952"/>
                  <a:pt x="288" y="936"/>
                  <a:pt x="288" y="936"/>
                </a:cubicBezTo>
                <a:cubicBezTo>
                  <a:pt x="335" y="866"/>
                  <a:pt x="384" y="816"/>
                  <a:pt x="444" y="756"/>
                </a:cubicBezTo>
                <a:cubicBezTo>
                  <a:pt x="456" y="744"/>
                  <a:pt x="468" y="732"/>
                  <a:pt x="480" y="720"/>
                </a:cubicBezTo>
                <a:cubicBezTo>
                  <a:pt x="492" y="708"/>
                  <a:pt x="516" y="684"/>
                  <a:pt x="516" y="684"/>
                </a:cubicBezTo>
                <a:cubicBezTo>
                  <a:pt x="546" y="594"/>
                  <a:pt x="502" y="702"/>
                  <a:pt x="564" y="624"/>
                </a:cubicBezTo>
                <a:cubicBezTo>
                  <a:pt x="572" y="614"/>
                  <a:pt x="569" y="599"/>
                  <a:pt x="576" y="588"/>
                </a:cubicBezTo>
                <a:cubicBezTo>
                  <a:pt x="585" y="574"/>
                  <a:pt x="602" y="565"/>
                  <a:pt x="612" y="552"/>
                </a:cubicBezTo>
                <a:cubicBezTo>
                  <a:pt x="687" y="455"/>
                  <a:pt x="626" y="502"/>
                  <a:pt x="696" y="456"/>
                </a:cubicBezTo>
                <a:cubicBezTo>
                  <a:pt x="712" y="432"/>
                  <a:pt x="728" y="408"/>
                  <a:pt x="744" y="384"/>
                </a:cubicBezTo>
                <a:cubicBezTo>
                  <a:pt x="751" y="373"/>
                  <a:pt x="748" y="358"/>
                  <a:pt x="756" y="348"/>
                </a:cubicBezTo>
                <a:cubicBezTo>
                  <a:pt x="765" y="337"/>
                  <a:pt x="780" y="332"/>
                  <a:pt x="792" y="324"/>
                </a:cubicBezTo>
                <a:cubicBezTo>
                  <a:pt x="816" y="288"/>
                  <a:pt x="846" y="246"/>
                  <a:pt x="876" y="216"/>
                </a:cubicBezTo>
                <a:cubicBezTo>
                  <a:pt x="970" y="122"/>
                  <a:pt x="850" y="274"/>
                  <a:pt x="948" y="156"/>
                </a:cubicBezTo>
                <a:cubicBezTo>
                  <a:pt x="1010" y="81"/>
                  <a:pt x="915" y="158"/>
                  <a:pt x="1044" y="72"/>
                </a:cubicBezTo>
                <a:cubicBezTo>
                  <a:pt x="1058" y="63"/>
                  <a:pt x="1066" y="45"/>
                  <a:pt x="1080" y="36"/>
                </a:cubicBezTo>
                <a:cubicBezTo>
                  <a:pt x="1102" y="21"/>
                  <a:pt x="1130" y="15"/>
                  <a:pt x="1152" y="0"/>
                </a:cubicBezTo>
                <a:cubicBezTo>
                  <a:pt x="1227" y="5"/>
                  <a:pt x="1407" y="6"/>
                  <a:pt x="1488" y="60"/>
                </a:cubicBezTo>
                <a:cubicBezTo>
                  <a:pt x="1527" y="86"/>
                  <a:pt x="1551" y="117"/>
                  <a:pt x="1596" y="132"/>
                </a:cubicBezTo>
                <a:cubicBezTo>
                  <a:pt x="1659" y="195"/>
                  <a:pt x="1750" y="226"/>
                  <a:pt x="1812" y="288"/>
                </a:cubicBezTo>
                <a:cubicBezTo>
                  <a:pt x="1844" y="320"/>
                  <a:pt x="1888" y="340"/>
                  <a:pt x="1920" y="372"/>
                </a:cubicBezTo>
                <a:cubicBezTo>
                  <a:pt x="2001" y="453"/>
                  <a:pt x="2112" y="512"/>
                  <a:pt x="2208" y="576"/>
                </a:cubicBezTo>
                <a:cubicBezTo>
                  <a:pt x="2219" y="583"/>
                  <a:pt x="2233" y="582"/>
                  <a:pt x="2244" y="588"/>
                </a:cubicBezTo>
                <a:cubicBezTo>
                  <a:pt x="2295" y="613"/>
                  <a:pt x="2349" y="635"/>
                  <a:pt x="2400" y="660"/>
                </a:cubicBezTo>
                <a:cubicBezTo>
                  <a:pt x="2521" y="720"/>
                  <a:pt x="2337" y="645"/>
                  <a:pt x="2484" y="708"/>
                </a:cubicBezTo>
                <a:cubicBezTo>
                  <a:pt x="2542" y="733"/>
                  <a:pt x="2502" y="704"/>
                  <a:pt x="2568" y="744"/>
                </a:cubicBezTo>
                <a:cubicBezTo>
                  <a:pt x="2593" y="759"/>
                  <a:pt x="2613" y="783"/>
                  <a:pt x="2640" y="792"/>
                </a:cubicBezTo>
                <a:cubicBezTo>
                  <a:pt x="2684" y="807"/>
                  <a:pt x="2719" y="834"/>
                  <a:pt x="2760" y="852"/>
                </a:cubicBezTo>
                <a:cubicBezTo>
                  <a:pt x="2775" y="858"/>
                  <a:pt x="2793" y="858"/>
                  <a:pt x="2808" y="864"/>
                </a:cubicBezTo>
                <a:cubicBezTo>
                  <a:pt x="2961" y="921"/>
                  <a:pt x="2767" y="856"/>
                  <a:pt x="2892" y="912"/>
                </a:cubicBezTo>
                <a:cubicBezTo>
                  <a:pt x="2927" y="927"/>
                  <a:pt x="2964" y="936"/>
                  <a:pt x="3000" y="948"/>
                </a:cubicBezTo>
                <a:cubicBezTo>
                  <a:pt x="3014" y="953"/>
                  <a:pt x="3023" y="966"/>
                  <a:pt x="3036" y="972"/>
                </a:cubicBezTo>
                <a:cubicBezTo>
                  <a:pt x="3215" y="1051"/>
                  <a:pt x="3421" y="1068"/>
                  <a:pt x="3612" y="1092"/>
                </a:cubicBezTo>
                <a:cubicBezTo>
                  <a:pt x="3715" y="1105"/>
                  <a:pt x="3821" y="1128"/>
                  <a:pt x="3924" y="1128"/>
                </a:cubicBezTo>
              </a:path>
            </a:pathLst>
          </a:custGeom>
          <a:noFill/>
          <a:ln w="19050" cap="flat" cmpd="sng">
            <a:solidFill>
              <a:schemeClr val="bg1"/>
            </a:solidFill>
            <a:prstDash val="solid"/>
            <a:round/>
            <a:headEnd type="none" w="med" len="med"/>
            <a:tailEnd type="none" w="med" len="med"/>
          </a:ln>
        </p:spPr>
        <p:txBody>
          <a:bodyPr wrap="none" anchor="ctr"/>
          <a:lstStyle/>
          <a:p>
            <a:endParaRPr lang="zh-CN" altLang="en-US"/>
          </a:p>
        </p:txBody>
      </p:sp>
      <p:sp>
        <p:nvSpPr>
          <p:cNvPr id="52231" name="Line 1032"/>
          <p:cNvSpPr>
            <a:spLocks noChangeShapeType="1"/>
          </p:cNvSpPr>
          <p:nvPr/>
        </p:nvSpPr>
        <p:spPr bwMode="auto">
          <a:xfrm>
            <a:off x="1295400" y="3124200"/>
            <a:ext cx="2133600" cy="0"/>
          </a:xfrm>
          <a:prstGeom prst="line">
            <a:avLst/>
          </a:prstGeom>
          <a:noFill/>
          <a:ln w="9525">
            <a:solidFill>
              <a:schemeClr val="bg1"/>
            </a:solidFill>
            <a:prstDash val="dash"/>
            <a:round/>
            <a:headEnd/>
            <a:tailEnd/>
          </a:ln>
        </p:spPr>
        <p:txBody>
          <a:bodyPr wrap="none" anchor="ctr"/>
          <a:lstStyle/>
          <a:p>
            <a:endParaRPr lang="zh-CN" altLang="en-US"/>
          </a:p>
        </p:txBody>
      </p:sp>
      <p:sp>
        <p:nvSpPr>
          <p:cNvPr id="52232" name="Line 1033"/>
          <p:cNvSpPr>
            <a:spLocks noChangeShapeType="1"/>
          </p:cNvSpPr>
          <p:nvPr/>
        </p:nvSpPr>
        <p:spPr bwMode="auto">
          <a:xfrm>
            <a:off x="3276600" y="3124200"/>
            <a:ext cx="0" cy="1828800"/>
          </a:xfrm>
          <a:prstGeom prst="line">
            <a:avLst/>
          </a:prstGeom>
          <a:noFill/>
          <a:ln w="9525">
            <a:solidFill>
              <a:schemeClr val="bg1"/>
            </a:solidFill>
            <a:prstDash val="dash"/>
            <a:round/>
            <a:headEnd/>
            <a:tailEnd/>
          </a:ln>
        </p:spPr>
        <p:txBody>
          <a:bodyPr wrap="none" anchor="ctr"/>
          <a:lstStyle/>
          <a:p>
            <a:endParaRPr lang="zh-CN" altLang="en-US"/>
          </a:p>
        </p:txBody>
      </p:sp>
      <p:sp>
        <p:nvSpPr>
          <p:cNvPr id="52233" name="Text Box 1034"/>
          <p:cNvSpPr txBox="1">
            <a:spLocks noChangeArrowheads="1"/>
          </p:cNvSpPr>
          <p:nvPr/>
        </p:nvSpPr>
        <p:spPr bwMode="auto">
          <a:xfrm>
            <a:off x="304800" y="3052763"/>
            <a:ext cx="914400" cy="466725"/>
          </a:xfrm>
          <a:prstGeom prst="rect">
            <a:avLst/>
          </a:prstGeom>
          <a:noFill/>
          <a:ln w="9525">
            <a:solidFill>
              <a:schemeClr val="bg1"/>
            </a:solidFill>
            <a:miter lim="800000"/>
            <a:headEnd/>
            <a:tailEnd/>
          </a:ln>
        </p:spPr>
        <p:txBody>
          <a:bodyPr anchor="ctr">
            <a:spAutoFit/>
          </a:bodyPr>
          <a:lstStyle/>
          <a:p>
            <a:pPr>
              <a:spcBef>
                <a:spcPct val="0"/>
              </a:spcBef>
            </a:pPr>
            <a:r>
              <a:rPr lang="en-US" altLang="zh-CN" b="1">
                <a:solidFill>
                  <a:schemeClr val="bg1"/>
                </a:solidFill>
              </a:rPr>
              <a:t>f(v</a:t>
            </a:r>
            <a:r>
              <a:rPr lang="en-US" altLang="zh-CN" b="1" baseline="-25000">
                <a:solidFill>
                  <a:schemeClr val="bg1"/>
                </a:solidFill>
              </a:rPr>
              <a:t>p3</a:t>
            </a:r>
            <a:r>
              <a:rPr lang="en-US" altLang="zh-CN" b="1">
                <a:solidFill>
                  <a:schemeClr val="bg1"/>
                </a:solidFill>
              </a:rPr>
              <a:t>)</a:t>
            </a:r>
          </a:p>
        </p:txBody>
      </p:sp>
      <p:sp>
        <p:nvSpPr>
          <p:cNvPr id="52234" name="Text Box 1035"/>
          <p:cNvSpPr txBox="1">
            <a:spLocks noChangeArrowheads="1"/>
          </p:cNvSpPr>
          <p:nvPr/>
        </p:nvSpPr>
        <p:spPr bwMode="auto">
          <a:xfrm>
            <a:off x="7607300" y="5024438"/>
            <a:ext cx="328613" cy="466725"/>
          </a:xfrm>
          <a:prstGeom prst="rect">
            <a:avLst/>
          </a:prstGeom>
          <a:noFill/>
          <a:ln w="9525">
            <a:solidFill>
              <a:schemeClr val="bg1"/>
            </a:solidFill>
            <a:miter lim="800000"/>
            <a:headEnd/>
            <a:tailEnd/>
          </a:ln>
        </p:spPr>
        <p:txBody>
          <a:bodyPr wrap="none" anchor="ctr">
            <a:spAutoFit/>
          </a:bodyPr>
          <a:lstStyle/>
          <a:p>
            <a:pPr algn="ctr">
              <a:spcBef>
                <a:spcPct val="0"/>
              </a:spcBef>
            </a:pPr>
            <a:r>
              <a:rPr lang="en-US" altLang="zh-CN" b="1">
                <a:solidFill>
                  <a:schemeClr val="bg1"/>
                </a:solidFill>
              </a:rPr>
              <a:t>v</a:t>
            </a:r>
          </a:p>
        </p:txBody>
      </p:sp>
      <p:sp>
        <p:nvSpPr>
          <p:cNvPr id="52235" name="Text Box 1036"/>
          <p:cNvSpPr txBox="1">
            <a:spLocks noChangeArrowheads="1"/>
          </p:cNvSpPr>
          <p:nvPr/>
        </p:nvSpPr>
        <p:spPr bwMode="auto">
          <a:xfrm>
            <a:off x="2981325" y="4948238"/>
            <a:ext cx="438150" cy="466725"/>
          </a:xfrm>
          <a:prstGeom prst="rect">
            <a:avLst/>
          </a:prstGeom>
          <a:noFill/>
          <a:ln w="9525">
            <a:solidFill>
              <a:schemeClr val="bg1"/>
            </a:solidFill>
            <a:miter lim="800000"/>
            <a:headEnd/>
            <a:tailEnd/>
          </a:ln>
        </p:spPr>
        <p:txBody>
          <a:bodyPr anchor="ctr">
            <a:spAutoFit/>
          </a:bodyPr>
          <a:lstStyle/>
          <a:p>
            <a:pPr algn="ctr">
              <a:spcBef>
                <a:spcPct val="0"/>
              </a:spcBef>
            </a:pPr>
            <a:r>
              <a:rPr lang="en-US" altLang="zh-CN" b="1">
                <a:solidFill>
                  <a:schemeClr val="bg1"/>
                </a:solidFill>
              </a:rPr>
              <a:t>v</a:t>
            </a:r>
            <a:r>
              <a:rPr lang="en-US" altLang="zh-CN" b="1" baseline="-25000">
                <a:solidFill>
                  <a:schemeClr val="bg1"/>
                </a:solidFill>
              </a:rPr>
              <a:t>p</a:t>
            </a:r>
            <a:endParaRPr lang="en-US" altLang="zh-CN" b="1">
              <a:solidFill>
                <a:schemeClr val="bg1"/>
              </a:solidFill>
            </a:endParaRPr>
          </a:p>
        </p:txBody>
      </p:sp>
      <p:sp>
        <p:nvSpPr>
          <p:cNvPr id="52236" name="Freeform 1037"/>
          <p:cNvSpPr>
            <a:spLocks/>
          </p:cNvSpPr>
          <p:nvPr/>
        </p:nvSpPr>
        <p:spPr bwMode="auto">
          <a:xfrm>
            <a:off x="1219200" y="2590800"/>
            <a:ext cx="5486400" cy="2514600"/>
          </a:xfrm>
          <a:custGeom>
            <a:avLst/>
            <a:gdLst>
              <a:gd name="T0" fmla="*/ 44 w 3848"/>
              <a:gd name="T1" fmla="*/ 1488 h 1553"/>
              <a:gd name="T2" fmla="*/ 104 w 3848"/>
              <a:gd name="T3" fmla="*/ 1404 h 1553"/>
              <a:gd name="T4" fmla="*/ 152 w 3848"/>
              <a:gd name="T5" fmla="*/ 1332 h 1553"/>
              <a:gd name="T6" fmla="*/ 236 w 3848"/>
              <a:gd name="T7" fmla="*/ 1164 h 1553"/>
              <a:gd name="T8" fmla="*/ 308 w 3848"/>
              <a:gd name="T9" fmla="*/ 996 h 1553"/>
              <a:gd name="T10" fmla="*/ 368 w 3848"/>
              <a:gd name="T11" fmla="*/ 780 h 1553"/>
              <a:gd name="T12" fmla="*/ 428 w 3848"/>
              <a:gd name="T13" fmla="*/ 660 h 1553"/>
              <a:gd name="T14" fmla="*/ 476 w 3848"/>
              <a:gd name="T15" fmla="*/ 492 h 1553"/>
              <a:gd name="T16" fmla="*/ 500 w 3848"/>
              <a:gd name="T17" fmla="*/ 444 h 1553"/>
              <a:gd name="T18" fmla="*/ 524 w 3848"/>
              <a:gd name="T19" fmla="*/ 360 h 1553"/>
              <a:gd name="T20" fmla="*/ 584 w 3848"/>
              <a:gd name="T21" fmla="*/ 252 h 1553"/>
              <a:gd name="T22" fmla="*/ 608 w 3848"/>
              <a:gd name="T23" fmla="*/ 180 h 1553"/>
              <a:gd name="T24" fmla="*/ 800 w 3848"/>
              <a:gd name="T25" fmla="*/ 0 h 1553"/>
              <a:gd name="T26" fmla="*/ 1232 w 3848"/>
              <a:gd name="T27" fmla="*/ 348 h 1553"/>
              <a:gd name="T28" fmla="*/ 1412 w 3848"/>
              <a:gd name="T29" fmla="*/ 540 h 1553"/>
              <a:gd name="T30" fmla="*/ 1532 w 3848"/>
              <a:gd name="T31" fmla="*/ 636 h 1553"/>
              <a:gd name="T32" fmla="*/ 1592 w 3848"/>
              <a:gd name="T33" fmla="*/ 684 h 1553"/>
              <a:gd name="T34" fmla="*/ 1748 w 3848"/>
              <a:gd name="T35" fmla="*/ 804 h 1553"/>
              <a:gd name="T36" fmla="*/ 1796 w 3848"/>
              <a:gd name="T37" fmla="*/ 828 h 1553"/>
              <a:gd name="T38" fmla="*/ 1832 w 3848"/>
              <a:gd name="T39" fmla="*/ 864 h 1553"/>
              <a:gd name="T40" fmla="*/ 1904 w 3848"/>
              <a:gd name="T41" fmla="*/ 900 h 1553"/>
              <a:gd name="T42" fmla="*/ 1976 w 3848"/>
              <a:gd name="T43" fmla="*/ 948 h 1553"/>
              <a:gd name="T44" fmla="*/ 2012 w 3848"/>
              <a:gd name="T45" fmla="*/ 960 h 1553"/>
              <a:gd name="T46" fmla="*/ 2132 w 3848"/>
              <a:gd name="T47" fmla="*/ 1020 h 1553"/>
              <a:gd name="T48" fmla="*/ 2252 w 3848"/>
              <a:gd name="T49" fmla="*/ 1080 h 1553"/>
              <a:gd name="T50" fmla="*/ 2612 w 3848"/>
              <a:gd name="T51" fmla="*/ 1248 h 1553"/>
              <a:gd name="T52" fmla="*/ 2876 w 3848"/>
              <a:gd name="T53" fmla="*/ 1344 h 1553"/>
              <a:gd name="T54" fmla="*/ 3224 w 3848"/>
              <a:gd name="T55" fmla="*/ 1416 h 1553"/>
              <a:gd name="T56" fmla="*/ 3428 w 3848"/>
              <a:gd name="T57" fmla="*/ 1452 h 1553"/>
              <a:gd name="T58" fmla="*/ 3848 w 3848"/>
              <a:gd name="T59" fmla="*/ 1464 h 15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848"/>
              <a:gd name="T91" fmla="*/ 0 h 1553"/>
              <a:gd name="T92" fmla="*/ 3848 w 3848"/>
              <a:gd name="T93" fmla="*/ 1553 h 155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848" h="1553">
                <a:moveTo>
                  <a:pt x="44" y="1488"/>
                </a:moveTo>
                <a:cubicBezTo>
                  <a:pt x="122" y="1371"/>
                  <a:pt x="0" y="1553"/>
                  <a:pt x="104" y="1404"/>
                </a:cubicBezTo>
                <a:cubicBezTo>
                  <a:pt x="121" y="1380"/>
                  <a:pt x="152" y="1332"/>
                  <a:pt x="152" y="1332"/>
                </a:cubicBezTo>
                <a:cubicBezTo>
                  <a:pt x="168" y="1268"/>
                  <a:pt x="207" y="1222"/>
                  <a:pt x="236" y="1164"/>
                </a:cubicBezTo>
                <a:cubicBezTo>
                  <a:pt x="263" y="1110"/>
                  <a:pt x="281" y="1051"/>
                  <a:pt x="308" y="996"/>
                </a:cubicBezTo>
                <a:cubicBezTo>
                  <a:pt x="320" y="921"/>
                  <a:pt x="338" y="849"/>
                  <a:pt x="368" y="780"/>
                </a:cubicBezTo>
                <a:cubicBezTo>
                  <a:pt x="385" y="740"/>
                  <a:pt x="411" y="702"/>
                  <a:pt x="428" y="660"/>
                </a:cubicBezTo>
                <a:cubicBezTo>
                  <a:pt x="474" y="544"/>
                  <a:pt x="430" y="629"/>
                  <a:pt x="476" y="492"/>
                </a:cubicBezTo>
                <a:cubicBezTo>
                  <a:pt x="482" y="475"/>
                  <a:pt x="494" y="461"/>
                  <a:pt x="500" y="444"/>
                </a:cubicBezTo>
                <a:cubicBezTo>
                  <a:pt x="512" y="413"/>
                  <a:pt x="509" y="389"/>
                  <a:pt x="524" y="360"/>
                </a:cubicBezTo>
                <a:cubicBezTo>
                  <a:pt x="542" y="324"/>
                  <a:pt x="568" y="289"/>
                  <a:pt x="584" y="252"/>
                </a:cubicBezTo>
                <a:cubicBezTo>
                  <a:pt x="594" y="229"/>
                  <a:pt x="600" y="204"/>
                  <a:pt x="608" y="180"/>
                </a:cubicBezTo>
                <a:cubicBezTo>
                  <a:pt x="634" y="101"/>
                  <a:pt x="723" y="26"/>
                  <a:pt x="800" y="0"/>
                </a:cubicBezTo>
                <a:cubicBezTo>
                  <a:pt x="1003" y="41"/>
                  <a:pt x="1108" y="199"/>
                  <a:pt x="1232" y="348"/>
                </a:cubicBezTo>
                <a:cubicBezTo>
                  <a:pt x="1288" y="415"/>
                  <a:pt x="1350" y="478"/>
                  <a:pt x="1412" y="540"/>
                </a:cubicBezTo>
                <a:cubicBezTo>
                  <a:pt x="1449" y="577"/>
                  <a:pt x="1495" y="599"/>
                  <a:pt x="1532" y="636"/>
                </a:cubicBezTo>
                <a:cubicBezTo>
                  <a:pt x="1586" y="690"/>
                  <a:pt x="1522" y="661"/>
                  <a:pt x="1592" y="684"/>
                </a:cubicBezTo>
                <a:cubicBezTo>
                  <a:pt x="1637" y="729"/>
                  <a:pt x="1693" y="770"/>
                  <a:pt x="1748" y="804"/>
                </a:cubicBezTo>
                <a:cubicBezTo>
                  <a:pt x="1763" y="813"/>
                  <a:pt x="1781" y="818"/>
                  <a:pt x="1796" y="828"/>
                </a:cubicBezTo>
                <a:cubicBezTo>
                  <a:pt x="1810" y="838"/>
                  <a:pt x="1819" y="853"/>
                  <a:pt x="1832" y="864"/>
                </a:cubicBezTo>
                <a:cubicBezTo>
                  <a:pt x="1896" y="917"/>
                  <a:pt x="1839" y="864"/>
                  <a:pt x="1904" y="900"/>
                </a:cubicBezTo>
                <a:cubicBezTo>
                  <a:pt x="1929" y="914"/>
                  <a:pt x="1949" y="939"/>
                  <a:pt x="1976" y="948"/>
                </a:cubicBezTo>
                <a:cubicBezTo>
                  <a:pt x="1988" y="952"/>
                  <a:pt x="2001" y="954"/>
                  <a:pt x="2012" y="960"/>
                </a:cubicBezTo>
                <a:cubicBezTo>
                  <a:pt x="2051" y="979"/>
                  <a:pt x="2095" y="999"/>
                  <a:pt x="2132" y="1020"/>
                </a:cubicBezTo>
                <a:cubicBezTo>
                  <a:pt x="2249" y="1085"/>
                  <a:pt x="2158" y="1057"/>
                  <a:pt x="2252" y="1080"/>
                </a:cubicBezTo>
                <a:cubicBezTo>
                  <a:pt x="2356" y="1158"/>
                  <a:pt x="2488" y="1207"/>
                  <a:pt x="2612" y="1248"/>
                </a:cubicBezTo>
                <a:cubicBezTo>
                  <a:pt x="2700" y="1277"/>
                  <a:pt x="2785" y="1321"/>
                  <a:pt x="2876" y="1344"/>
                </a:cubicBezTo>
                <a:cubicBezTo>
                  <a:pt x="2991" y="1373"/>
                  <a:pt x="3108" y="1394"/>
                  <a:pt x="3224" y="1416"/>
                </a:cubicBezTo>
                <a:cubicBezTo>
                  <a:pt x="3272" y="1425"/>
                  <a:pt x="3372" y="1448"/>
                  <a:pt x="3428" y="1452"/>
                </a:cubicBezTo>
                <a:cubicBezTo>
                  <a:pt x="3642" y="1466"/>
                  <a:pt x="3674" y="1464"/>
                  <a:pt x="3848" y="1464"/>
                </a:cubicBezTo>
              </a:path>
            </a:pathLst>
          </a:custGeom>
          <a:noFill/>
          <a:ln w="28575" cap="flat" cmpd="sng">
            <a:solidFill>
              <a:schemeClr val="bg1"/>
            </a:solidFill>
            <a:prstDash val="solid"/>
            <a:round/>
            <a:headEnd type="none" w="med" len="med"/>
            <a:tailEnd type="none" w="med" len="med"/>
          </a:ln>
        </p:spPr>
        <p:txBody>
          <a:bodyPr wrap="none" anchor="ctr"/>
          <a:lstStyle/>
          <a:p>
            <a:endParaRPr lang="zh-CN" altLang="en-US"/>
          </a:p>
        </p:txBody>
      </p:sp>
      <p:sp>
        <p:nvSpPr>
          <p:cNvPr id="52237" name="Line 1038"/>
          <p:cNvSpPr>
            <a:spLocks noChangeShapeType="1"/>
          </p:cNvSpPr>
          <p:nvPr/>
        </p:nvSpPr>
        <p:spPr bwMode="auto">
          <a:xfrm>
            <a:off x="1295400" y="2590800"/>
            <a:ext cx="1219200" cy="0"/>
          </a:xfrm>
          <a:prstGeom prst="line">
            <a:avLst/>
          </a:prstGeom>
          <a:noFill/>
          <a:ln w="9525">
            <a:solidFill>
              <a:schemeClr val="bg1"/>
            </a:solidFill>
            <a:prstDash val="dash"/>
            <a:round/>
            <a:headEnd/>
            <a:tailEnd/>
          </a:ln>
        </p:spPr>
        <p:txBody>
          <a:bodyPr wrap="none" anchor="ctr"/>
          <a:lstStyle/>
          <a:p>
            <a:endParaRPr lang="zh-CN" altLang="en-US"/>
          </a:p>
        </p:txBody>
      </p:sp>
      <p:sp>
        <p:nvSpPr>
          <p:cNvPr id="52238" name="Line 1039"/>
          <p:cNvSpPr>
            <a:spLocks noChangeShapeType="1"/>
          </p:cNvSpPr>
          <p:nvPr/>
        </p:nvSpPr>
        <p:spPr bwMode="auto">
          <a:xfrm>
            <a:off x="2362200" y="2590800"/>
            <a:ext cx="0" cy="2362200"/>
          </a:xfrm>
          <a:prstGeom prst="line">
            <a:avLst/>
          </a:prstGeom>
          <a:noFill/>
          <a:ln w="9525">
            <a:solidFill>
              <a:schemeClr val="bg1"/>
            </a:solidFill>
            <a:prstDash val="dash"/>
            <a:round/>
            <a:headEnd/>
            <a:tailEnd/>
          </a:ln>
        </p:spPr>
        <p:txBody>
          <a:bodyPr wrap="none" anchor="ctr"/>
          <a:lstStyle/>
          <a:p>
            <a:endParaRPr lang="zh-CN" altLang="en-US"/>
          </a:p>
        </p:txBody>
      </p:sp>
      <p:sp>
        <p:nvSpPr>
          <p:cNvPr id="52239" name="Freeform 1040"/>
          <p:cNvSpPr>
            <a:spLocks/>
          </p:cNvSpPr>
          <p:nvPr/>
        </p:nvSpPr>
        <p:spPr bwMode="auto">
          <a:xfrm>
            <a:off x="1333500" y="1219200"/>
            <a:ext cx="3124200" cy="3676650"/>
          </a:xfrm>
          <a:custGeom>
            <a:avLst/>
            <a:gdLst>
              <a:gd name="T0" fmla="*/ 0 w 1968"/>
              <a:gd name="T1" fmla="*/ 2316 h 2316"/>
              <a:gd name="T2" fmla="*/ 24 w 1968"/>
              <a:gd name="T3" fmla="*/ 2244 h 2316"/>
              <a:gd name="T4" fmla="*/ 48 w 1968"/>
              <a:gd name="T5" fmla="*/ 2208 h 2316"/>
              <a:gd name="T6" fmla="*/ 108 w 1968"/>
              <a:gd name="T7" fmla="*/ 2004 h 2316"/>
              <a:gd name="T8" fmla="*/ 144 w 1968"/>
              <a:gd name="T9" fmla="*/ 1872 h 2316"/>
              <a:gd name="T10" fmla="*/ 192 w 1968"/>
              <a:gd name="T11" fmla="*/ 1560 h 2316"/>
              <a:gd name="T12" fmla="*/ 204 w 1968"/>
              <a:gd name="T13" fmla="*/ 1512 h 2316"/>
              <a:gd name="T14" fmla="*/ 216 w 1968"/>
              <a:gd name="T15" fmla="*/ 1464 h 2316"/>
              <a:gd name="T16" fmla="*/ 252 w 1968"/>
              <a:gd name="T17" fmla="*/ 1200 h 2316"/>
              <a:gd name="T18" fmla="*/ 288 w 1968"/>
              <a:gd name="T19" fmla="*/ 420 h 2316"/>
              <a:gd name="T20" fmla="*/ 384 w 1968"/>
              <a:gd name="T21" fmla="*/ 0 h 2316"/>
              <a:gd name="T22" fmla="*/ 468 w 1968"/>
              <a:gd name="T23" fmla="*/ 84 h 2316"/>
              <a:gd name="T24" fmla="*/ 492 w 1968"/>
              <a:gd name="T25" fmla="*/ 120 h 2316"/>
              <a:gd name="T26" fmla="*/ 720 w 1968"/>
              <a:gd name="T27" fmla="*/ 852 h 2316"/>
              <a:gd name="T28" fmla="*/ 780 w 1968"/>
              <a:gd name="T29" fmla="*/ 960 h 2316"/>
              <a:gd name="T30" fmla="*/ 828 w 1968"/>
              <a:gd name="T31" fmla="*/ 1068 h 2316"/>
              <a:gd name="T32" fmla="*/ 900 w 1968"/>
              <a:gd name="T33" fmla="*/ 1176 h 2316"/>
              <a:gd name="T34" fmla="*/ 960 w 1968"/>
              <a:gd name="T35" fmla="*/ 1284 h 2316"/>
              <a:gd name="T36" fmla="*/ 1152 w 1968"/>
              <a:gd name="T37" fmla="*/ 1572 h 2316"/>
              <a:gd name="T38" fmla="*/ 1200 w 1968"/>
              <a:gd name="T39" fmla="*/ 1644 h 2316"/>
              <a:gd name="T40" fmla="*/ 1380 w 1968"/>
              <a:gd name="T41" fmla="*/ 1848 h 2316"/>
              <a:gd name="T42" fmla="*/ 1440 w 1968"/>
              <a:gd name="T43" fmla="*/ 1908 h 2316"/>
              <a:gd name="T44" fmla="*/ 1584 w 1968"/>
              <a:gd name="T45" fmla="*/ 2040 h 2316"/>
              <a:gd name="T46" fmla="*/ 1680 w 1968"/>
              <a:gd name="T47" fmla="*/ 2136 h 2316"/>
              <a:gd name="T48" fmla="*/ 1824 w 1968"/>
              <a:gd name="T49" fmla="*/ 2256 h 2316"/>
              <a:gd name="T50" fmla="*/ 1932 w 1968"/>
              <a:gd name="T51" fmla="*/ 2304 h 2316"/>
              <a:gd name="T52" fmla="*/ 1968 w 1968"/>
              <a:gd name="T53" fmla="*/ 2316 h 23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68"/>
              <a:gd name="T82" fmla="*/ 0 h 2316"/>
              <a:gd name="T83" fmla="*/ 1968 w 1968"/>
              <a:gd name="T84" fmla="*/ 2316 h 231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68" h="2316">
                <a:moveTo>
                  <a:pt x="0" y="2316"/>
                </a:moveTo>
                <a:cubicBezTo>
                  <a:pt x="8" y="2292"/>
                  <a:pt x="10" y="2265"/>
                  <a:pt x="24" y="2244"/>
                </a:cubicBezTo>
                <a:cubicBezTo>
                  <a:pt x="32" y="2232"/>
                  <a:pt x="42" y="2221"/>
                  <a:pt x="48" y="2208"/>
                </a:cubicBezTo>
                <a:cubicBezTo>
                  <a:pt x="76" y="2144"/>
                  <a:pt x="89" y="2071"/>
                  <a:pt x="108" y="2004"/>
                </a:cubicBezTo>
                <a:cubicBezTo>
                  <a:pt x="121" y="1960"/>
                  <a:pt x="144" y="1872"/>
                  <a:pt x="144" y="1872"/>
                </a:cubicBezTo>
                <a:cubicBezTo>
                  <a:pt x="154" y="1763"/>
                  <a:pt x="166" y="1666"/>
                  <a:pt x="192" y="1560"/>
                </a:cubicBezTo>
                <a:cubicBezTo>
                  <a:pt x="196" y="1544"/>
                  <a:pt x="200" y="1528"/>
                  <a:pt x="204" y="1512"/>
                </a:cubicBezTo>
                <a:cubicBezTo>
                  <a:pt x="208" y="1496"/>
                  <a:pt x="216" y="1464"/>
                  <a:pt x="216" y="1464"/>
                </a:cubicBezTo>
                <a:cubicBezTo>
                  <a:pt x="226" y="1375"/>
                  <a:pt x="239" y="1288"/>
                  <a:pt x="252" y="1200"/>
                </a:cubicBezTo>
                <a:cubicBezTo>
                  <a:pt x="266" y="940"/>
                  <a:pt x="269" y="680"/>
                  <a:pt x="288" y="420"/>
                </a:cubicBezTo>
                <a:cubicBezTo>
                  <a:pt x="297" y="289"/>
                  <a:pt x="308" y="114"/>
                  <a:pt x="384" y="0"/>
                </a:cubicBezTo>
                <a:cubicBezTo>
                  <a:pt x="447" y="21"/>
                  <a:pt x="413" y="1"/>
                  <a:pt x="468" y="84"/>
                </a:cubicBezTo>
                <a:cubicBezTo>
                  <a:pt x="476" y="96"/>
                  <a:pt x="492" y="120"/>
                  <a:pt x="492" y="120"/>
                </a:cubicBezTo>
                <a:cubicBezTo>
                  <a:pt x="554" y="368"/>
                  <a:pt x="639" y="609"/>
                  <a:pt x="720" y="852"/>
                </a:cubicBezTo>
                <a:cubicBezTo>
                  <a:pt x="732" y="888"/>
                  <a:pt x="763" y="926"/>
                  <a:pt x="780" y="960"/>
                </a:cubicBezTo>
                <a:cubicBezTo>
                  <a:pt x="797" y="995"/>
                  <a:pt x="809" y="1034"/>
                  <a:pt x="828" y="1068"/>
                </a:cubicBezTo>
                <a:cubicBezTo>
                  <a:pt x="849" y="1106"/>
                  <a:pt x="886" y="1135"/>
                  <a:pt x="900" y="1176"/>
                </a:cubicBezTo>
                <a:cubicBezTo>
                  <a:pt x="913" y="1215"/>
                  <a:pt x="947" y="1245"/>
                  <a:pt x="960" y="1284"/>
                </a:cubicBezTo>
                <a:cubicBezTo>
                  <a:pt x="989" y="1371"/>
                  <a:pt x="1084" y="1504"/>
                  <a:pt x="1152" y="1572"/>
                </a:cubicBezTo>
                <a:cubicBezTo>
                  <a:pt x="1175" y="1641"/>
                  <a:pt x="1148" y="1577"/>
                  <a:pt x="1200" y="1644"/>
                </a:cubicBezTo>
                <a:cubicBezTo>
                  <a:pt x="1254" y="1714"/>
                  <a:pt x="1306" y="1799"/>
                  <a:pt x="1380" y="1848"/>
                </a:cubicBezTo>
                <a:cubicBezTo>
                  <a:pt x="1429" y="1922"/>
                  <a:pt x="1375" y="1850"/>
                  <a:pt x="1440" y="1908"/>
                </a:cubicBezTo>
                <a:cubicBezTo>
                  <a:pt x="1491" y="1954"/>
                  <a:pt x="1528" y="2003"/>
                  <a:pt x="1584" y="2040"/>
                </a:cubicBezTo>
                <a:cubicBezTo>
                  <a:pt x="1612" y="2083"/>
                  <a:pt x="1643" y="2103"/>
                  <a:pt x="1680" y="2136"/>
                </a:cubicBezTo>
                <a:cubicBezTo>
                  <a:pt x="1819" y="2259"/>
                  <a:pt x="1684" y="2163"/>
                  <a:pt x="1824" y="2256"/>
                </a:cubicBezTo>
                <a:cubicBezTo>
                  <a:pt x="1881" y="2294"/>
                  <a:pt x="1846" y="2275"/>
                  <a:pt x="1932" y="2304"/>
                </a:cubicBezTo>
                <a:cubicBezTo>
                  <a:pt x="1944" y="2308"/>
                  <a:pt x="1968" y="2316"/>
                  <a:pt x="1968" y="2316"/>
                </a:cubicBezTo>
              </a:path>
            </a:pathLst>
          </a:custGeom>
          <a:noFill/>
          <a:ln w="28575" cap="flat" cmpd="sng">
            <a:solidFill>
              <a:schemeClr val="bg1"/>
            </a:solidFill>
            <a:prstDash val="solid"/>
            <a:round/>
            <a:headEnd type="none" w="med" len="med"/>
            <a:tailEnd type="none" w="med" len="med"/>
          </a:ln>
        </p:spPr>
        <p:txBody>
          <a:bodyPr wrap="none" anchor="ctr"/>
          <a:lstStyle/>
          <a:p>
            <a:endParaRPr lang="zh-CN" altLang="en-US"/>
          </a:p>
        </p:txBody>
      </p:sp>
      <p:sp>
        <p:nvSpPr>
          <p:cNvPr id="52240" name="Line 1041"/>
          <p:cNvSpPr>
            <a:spLocks noChangeShapeType="1"/>
          </p:cNvSpPr>
          <p:nvPr/>
        </p:nvSpPr>
        <p:spPr bwMode="auto">
          <a:xfrm>
            <a:off x="1295400" y="1219200"/>
            <a:ext cx="685800" cy="0"/>
          </a:xfrm>
          <a:prstGeom prst="line">
            <a:avLst/>
          </a:prstGeom>
          <a:noFill/>
          <a:ln w="9525">
            <a:solidFill>
              <a:schemeClr val="bg1"/>
            </a:solidFill>
            <a:prstDash val="dash"/>
            <a:round/>
            <a:headEnd/>
            <a:tailEnd/>
          </a:ln>
        </p:spPr>
        <p:txBody>
          <a:bodyPr wrap="none" anchor="ctr"/>
          <a:lstStyle/>
          <a:p>
            <a:endParaRPr lang="zh-CN" altLang="en-US"/>
          </a:p>
        </p:txBody>
      </p:sp>
      <p:sp>
        <p:nvSpPr>
          <p:cNvPr id="52241" name="Line 1042"/>
          <p:cNvSpPr>
            <a:spLocks noChangeShapeType="1"/>
          </p:cNvSpPr>
          <p:nvPr/>
        </p:nvSpPr>
        <p:spPr bwMode="auto">
          <a:xfrm>
            <a:off x="1981200" y="1219200"/>
            <a:ext cx="0" cy="3733800"/>
          </a:xfrm>
          <a:prstGeom prst="line">
            <a:avLst/>
          </a:prstGeom>
          <a:noFill/>
          <a:ln w="9525">
            <a:solidFill>
              <a:schemeClr val="bg1"/>
            </a:solidFill>
            <a:prstDash val="dash"/>
            <a:round/>
            <a:headEnd/>
            <a:tailEnd/>
          </a:ln>
        </p:spPr>
        <p:txBody>
          <a:bodyPr wrap="none" anchor="ctr"/>
          <a:lstStyle/>
          <a:p>
            <a:endParaRPr lang="zh-CN" altLang="en-US"/>
          </a:p>
        </p:txBody>
      </p:sp>
      <p:sp>
        <p:nvSpPr>
          <p:cNvPr id="52242" name="Text Box 1043"/>
          <p:cNvSpPr txBox="1">
            <a:spLocks noChangeArrowheads="1"/>
          </p:cNvSpPr>
          <p:nvPr/>
        </p:nvSpPr>
        <p:spPr bwMode="auto">
          <a:xfrm>
            <a:off x="304800" y="985838"/>
            <a:ext cx="914400" cy="466725"/>
          </a:xfrm>
          <a:prstGeom prst="rect">
            <a:avLst/>
          </a:prstGeom>
          <a:noFill/>
          <a:ln w="9525">
            <a:solidFill>
              <a:schemeClr val="bg1"/>
            </a:solidFill>
            <a:miter lim="800000"/>
            <a:headEnd/>
            <a:tailEnd/>
          </a:ln>
        </p:spPr>
        <p:txBody>
          <a:bodyPr anchor="ctr">
            <a:spAutoFit/>
          </a:bodyPr>
          <a:lstStyle/>
          <a:p>
            <a:pPr>
              <a:spcBef>
                <a:spcPct val="0"/>
              </a:spcBef>
            </a:pPr>
            <a:r>
              <a:rPr lang="en-US" altLang="zh-CN" b="1">
                <a:solidFill>
                  <a:schemeClr val="bg1"/>
                </a:solidFill>
              </a:rPr>
              <a:t>f(v</a:t>
            </a:r>
            <a:r>
              <a:rPr lang="en-US" altLang="zh-CN" b="1" baseline="-25000">
                <a:solidFill>
                  <a:schemeClr val="bg1"/>
                </a:solidFill>
              </a:rPr>
              <a:t>p1</a:t>
            </a:r>
            <a:r>
              <a:rPr lang="en-US" altLang="zh-CN" b="1">
                <a:solidFill>
                  <a:schemeClr val="bg1"/>
                </a:solidFill>
              </a:rPr>
              <a:t>)</a:t>
            </a:r>
          </a:p>
        </p:txBody>
      </p:sp>
      <p:sp>
        <p:nvSpPr>
          <p:cNvPr id="52243" name="Text Box 1044"/>
          <p:cNvSpPr txBox="1">
            <a:spLocks noChangeArrowheads="1"/>
          </p:cNvSpPr>
          <p:nvPr/>
        </p:nvSpPr>
        <p:spPr bwMode="auto">
          <a:xfrm>
            <a:off x="304800" y="2357438"/>
            <a:ext cx="914400" cy="466725"/>
          </a:xfrm>
          <a:prstGeom prst="rect">
            <a:avLst/>
          </a:prstGeom>
          <a:noFill/>
          <a:ln w="9525">
            <a:solidFill>
              <a:schemeClr val="bg1"/>
            </a:solidFill>
            <a:miter lim="800000"/>
            <a:headEnd/>
            <a:tailEnd/>
          </a:ln>
        </p:spPr>
        <p:txBody>
          <a:bodyPr anchor="ctr">
            <a:spAutoFit/>
          </a:bodyPr>
          <a:lstStyle/>
          <a:p>
            <a:pPr>
              <a:spcBef>
                <a:spcPct val="0"/>
              </a:spcBef>
            </a:pPr>
            <a:r>
              <a:rPr lang="en-US" altLang="zh-CN" b="1">
                <a:solidFill>
                  <a:schemeClr val="bg1"/>
                </a:solidFill>
              </a:rPr>
              <a:t>f(v</a:t>
            </a:r>
            <a:r>
              <a:rPr lang="en-US" altLang="zh-CN" b="1" baseline="-25000">
                <a:solidFill>
                  <a:schemeClr val="bg1"/>
                </a:solidFill>
              </a:rPr>
              <a:t>p2</a:t>
            </a:r>
            <a:r>
              <a:rPr lang="en-US" altLang="zh-CN" b="1">
                <a:solidFill>
                  <a:schemeClr val="bg1"/>
                </a:solidFill>
              </a:rPr>
              <a:t>)</a:t>
            </a:r>
          </a:p>
        </p:txBody>
      </p:sp>
      <p:sp>
        <p:nvSpPr>
          <p:cNvPr id="52244" name="Text Box 1045"/>
          <p:cNvSpPr txBox="1">
            <a:spLocks noChangeArrowheads="1"/>
          </p:cNvSpPr>
          <p:nvPr/>
        </p:nvSpPr>
        <p:spPr bwMode="auto">
          <a:xfrm>
            <a:off x="2178050" y="1062038"/>
            <a:ext cx="481013" cy="466725"/>
          </a:xfrm>
          <a:prstGeom prst="rect">
            <a:avLst/>
          </a:prstGeom>
          <a:noFill/>
          <a:ln w="9525">
            <a:solidFill>
              <a:schemeClr val="bg1"/>
            </a:solidFill>
            <a:miter lim="800000"/>
            <a:headEnd/>
            <a:tailEnd/>
          </a:ln>
        </p:spPr>
        <p:txBody>
          <a:bodyPr wrap="none" anchor="ctr">
            <a:spAutoFit/>
          </a:bodyPr>
          <a:lstStyle/>
          <a:p>
            <a:pPr>
              <a:spcBef>
                <a:spcPct val="0"/>
              </a:spcBef>
            </a:pPr>
            <a:r>
              <a:rPr lang="en-US" altLang="zh-CN" b="1">
                <a:solidFill>
                  <a:schemeClr val="bg1"/>
                </a:solidFill>
              </a:rPr>
              <a:t>T</a:t>
            </a:r>
            <a:r>
              <a:rPr lang="en-US" altLang="zh-CN" b="1" baseline="-25000">
                <a:solidFill>
                  <a:schemeClr val="bg1"/>
                </a:solidFill>
              </a:rPr>
              <a:t>1</a:t>
            </a:r>
            <a:endParaRPr lang="en-US" altLang="zh-CN" b="1">
              <a:solidFill>
                <a:schemeClr val="bg1"/>
              </a:solidFill>
            </a:endParaRPr>
          </a:p>
        </p:txBody>
      </p:sp>
      <p:sp>
        <p:nvSpPr>
          <p:cNvPr id="52245" name="Text Box 1046"/>
          <p:cNvSpPr txBox="1">
            <a:spLocks noChangeArrowheads="1"/>
          </p:cNvSpPr>
          <p:nvPr/>
        </p:nvSpPr>
        <p:spPr bwMode="auto">
          <a:xfrm>
            <a:off x="3581400" y="2586038"/>
            <a:ext cx="481013" cy="466725"/>
          </a:xfrm>
          <a:prstGeom prst="rect">
            <a:avLst/>
          </a:prstGeom>
          <a:noFill/>
          <a:ln w="9525">
            <a:solidFill>
              <a:schemeClr val="bg1"/>
            </a:solidFill>
            <a:miter lim="800000"/>
            <a:headEnd/>
            <a:tailEnd/>
          </a:ln>
        </p:spPr>
        <p:txBody>
          <a:bodyPr wrap="none" anchor="ctr">
            <a:spAutoFit/>
          </a:bodyPr>
          <a:lstStyle/>
          <a:p>
            <a:pPr>
              <a:spcBef>
                <a:spcPct val="0"/>
              </a:spcBef>
            </a:pPr>
            <a:r>
              <a:rPr lang="en-US" altLang="zh-CN" b="1">
                <a:solidFill>
                  <a:schemeClr val="bg1"/>
                </a:solidFill>
              </a:rPr>
              <a:t>T</a:t>
            </a:r>
            <a:r>
              <a:rPr lang="en-US" altLang="zh-CN" b="1" baseline="-25000">
                <a:solidFill>
                  <a:schemeClr val="bg1"/>
                </a:solidFill>
              </a:rPr>
              <a:t>3</a:t>
            </a:r>
            <a:endParaRPr lang="en-US" altLang="zh-CN" b="1">
              <a:solidFill>
                <a:schemeClr val="bg1"/>
              </a:solidFill>
            </a:endParaRPr>
          </a:p>
        </p:txBody>
      </p:sp>
      <p:sp>
        <p:nvSpPr>
          <p:cNvPr id="52246" name="Text Box 1047"/>
          <p:cNvSpPr txBox="1">
            <a:spLocks noChangeArrowheads="1"/>
          </p:cNvSpPr>
          <p:nvPr/>
        </p:nvSpPr>
        <p:spPr bwMode="auto">
          <a:xfrm>
            <a:off x="2667000" y="2128838"/>
            <a:ext cx="481013" cy="466725"/>
          </a:xfrm>
          <a:prstGeom prst="rect">
            <a:avLst/>
          </a:prstGeom>
          <a:noFill/>
          <a:ln w="9525">
            <a:solidFill>
              <a:schemeClr val="bg1"/>
            </a:solidFill>
            <a:miter lim="800000"/>
            <a:headEnd/>
            <a:tailEnd/>
          </a:ln>
        </p:spPr>
        <p:txBody>
          <a:bodyPr wrap="none" anchor="ctr">
            <a:spAutoFit/>
          </a:bodyPr>
          <a:lstStyle/>
          <a:p>
            <a:pPr>
              <a:spcBef>
                <a:spcPct val="0"/>
              </a:spcBef>
            </a:pPr>
            <a:r>
              <a:rPr lang="en-US" altLang="zh-CN" b="1">
                <a:solidFill>
                  <a:schemeClr val="bg1"/>
                </a:solidFill>
              </a:rPr>
              <a:t>T</a:t>
            </a:r>
            <a:r>
              <a:rPr lang="en-US" altLang="zh-CN" b="1" baseline="-25000">
                <a:solidFill>
                  <a:schemeClr val="bg1"/>
                </a:solidFill>
              </a:rPr>
              <a:t>2</a:t>
            </a:r>
            <a:endParaRPr lang="en-US" altLang="zh-CN" b="1">
              <a:solidFill>
                <a:schemeClr val="bg1"/>
              </a:solidFill>
            </a:endParaRPr>
          </a:p>
        </p:txBody>
      </p:sp>
      <p:sp>
        <p:nvSpPr>
          <p:cNvPr id="794648" name="Text Box 1048"/>
          <p:cNvSpPr txBox="1">
            <a:spLocks noChangeArrowheads="1"/>
          </p:cNvSpPr>
          <p:nvPr/>
        </p:nvSpPr>
        <p:spPr bwMode="auto">
          <a:xfrm>
            <a:off x="1219200" y="5786438"/>
            <a:ext cx="4483100" cy="466725"/>
          </a:xfrm>
          <a:prstGeom prst="rect">
            <a:avLst/>
          </a:prstGeom>
          <a:noFill/>
          <a:ln w="9525">
            <a:solidFill>
              <a:schemeClr val="bg1"/>
            </a:solidFill>
            <a:miter lim="800000"/>
            <a:headEnd/>
            <a:tailEnd/>
          </a:ln>
        </p:spPr>
        <p:txBody>
          <a:bodyPr wrap="none" anchor="ctr">
            <a:spAutoFit/>
          </a:bodyPr>
          <a:lstStyle/>
          <a:p>
            <a:pPr>
              <a:spcBef>
                <a:spcPct val="0"/>
              </a:spcBef>
            </a:pPr>
            <a:r>
              <a:rPr lang="zh-CN" altLang="en-US" b="1" i="0">
                <a:solidFill>
                  <a:schemeClr val="bg1"/>
                </a:solidFill>
              </a:rPr>
              <a:t>温度越高，速率大的分子数越多</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4648"/>
                                        </p:tgtEl>
                                        <p:attrNameLst>
                                          <p:attrName>style.visibility</p:attrName>
                                        </p:attrNameLst>
                                      </p:cBhvr>
                                      <p:to>
                                        <p:strVal val="visible"/>
                                      </p:to>
                                    </p:set>
                                    <p:anim calcmode="lin" valueType="num">
                                      <p:cBhvr additive="base">
                                        <p:cTn id="7" dur="500" fill="hold"/>
                                        <p:tgtEl>
                                          <p:spTgt spid="794648"/>
                                        </p:tgtEl>
                                        <p:attrNameLst>
                                          <p:attrName>ppt_x</p:attrName>
                                        </p:attrNameLst>
                                      </p:cBhvr>
                                      <p:tavLst>
                                        <p:tav tm="0">
                                          <p:val>
                                            <p:strVal val="0-#ppt_w/2"/>
                                          </p:val>
                                        </p:tav>
                                        <p:tav tm="100000">
                                          <p:val>
                                            <p:strVal val="#ppt_x"/>
                                          </p:val>
                                        </p:tav>
                                      </p:tavLst>
                                    </p:anim>
                                    <p:anim calcmode="lin" valueType="num">
                                      <p:cBhvr additive="base">
                                        <p:cTn id="8" dur="500" fill="hold"/>
                                        <p:tgtEl>
                                          <p:spTgt spid="7946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4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p>
            <a:fld id="{46A2941D-0C3C-457A-BB16-E4B42F020920}" type="slidenum">
              <a:rPr lang="en-US" altLang="zh-CN"/>
              <a:pPr/>
              <a:t>4</a:t>
            </a:fld>
            <a:endParaRPr lang="en-US" altLang="zh-CN"/>
          </a:p>
        </p:txBody>
      </p:sp>
      <p:pic>
        <p:nvPicPr>
          <p:cNvPr id="804866" name="Picture 2" descr="1962landau"/>
          <p:cNvPicPr>
            <a:picLocks noChangeAspect="1" noChangeArrowheads="1"/>
          </p:cNvPicPr>
          <p:nvPr/>
        </p:nvPicPr>
        <p:blipFill>
          <a:blip r:embed="rId2"/>
          <a:srcRect/>
          <a:stretch>
            <a:fillRect/>
          </a:stretch>
        </p:blipFill>
        <p:spPr bwMode="auto">
          <a:xfrm>
            <a:off x="5362575" y="192088"/>
            <a:ext cx="3514725" cy="3959225"/>
          </a:xfrm>
          <a:prstGeom prst="rect">
            <a:avLst/>
          </a:prstGeom>
          <a:noFill/>
          <a:ln w="9525">
            <a:noFill/>
            <a:miter lim="800000"/>
            <a:headEnd/>
            <a:tailEnd/>
          </a:ln>
        </p:spPr>
      </p:pic>
      <p:sp>
        <p:nvSpPr>
          <p:cNvPr id="804867" name="Rectangle 3"/>
          <p:cNvSpPr>
            <a:spLocks noChangeArrowheads="1"/>
          </p:cNvSpPr>
          <p:nvPr/>
        </p:nvSpPr>
        <p:spPr bwMode="auto">
          <a:xfrm>
            <a:off x="396875" y="404813"/>
            <a:ext cx="6213475" cy="1677987"/>
          </a:xfrm>
          <a:prstGeom prst="rect">
            <a:avLst/>
          </a:prstGeom>
          <a:noFill/>
          <a:ln w="9525">
            <a:noFill/>
            <a:miter lim="800000"/>
            <a:headEnd/>
            <a:tailEnd/>
          </a:ln>
        </p:spPr>
        <p:txBody>
          <a:bodyPr>
            <a:spAutoFit/>
          </a:bodyPr>
          <a:lstStyle/>
          <a:p>
            <a:pPr>
              <a:spcBef>
                <a:spcPct val="0"/>
              </a:spcBef>
            </a:pPr>
            <a:r>
              <a:rPr lang="zh-CN" altLang="en-US" sz="2800" b="1" i="0">
                <a:solidFill>
                  <a:schemeClr val="bg1"/>
                </a:solidFill>
                <a:latin typeface="宋体" pitchFamily="2" charset="-122"/>
              </a:rPr>
              <a:t>二十世纪的物理学全才</a:t>
            </a:r>
          </a:p>
          <a:p>
            <a:pPr>
              <a:spcBef>
                <a:spcPct val="0"/>
              </a:spcBef>
            </a:pPr>
            <a:endParaRPr lang="zh-CN" altLang="en-US" sz="2800" b="1" i="0">
              <a:solidFill>
                <a:schemeClr val="bg1"/>
              </a:solidFill>
              <a:latin typeface="宋体" pitchFamily="2" charset="-122"/>
            </a:endParaRPr>
          </a:p>
          <a:p>
            <a:pPr>
              <a:spcBef>
                <a:spcPct val="0"/>
              </a:spcBef>
            </a:pPr>
            <a:r>
              <a:rPr lang="zh-CN" altLang="en-US" sz="4800" b="1" i="0">
                <a:solidFill>
                  <a:schemeClr val="bg1"/>
                </a:solidFill>
                <a:latin typeface="宋体" pitchFamily="2" charset="-122"/>
              </a:rPr>
              <a:t>朗道</a:t>
            </a:r>
            <a:r>
              <a:rPr lang="en-US" altLang="zh-CN" sz="4800" b="1" i="0">
                <a:solidFill>
                  <a:schemeClr val="bg1"/>
                </a:solidFill>
                <a:latin typeface="宋体" pitchFamily="2" charset="-122"/>
              </a:rPr>
              <a:t>(Landau)</a:t>
            </a:r>
            <a:r>
              <a:rPr lang="en-US" altLang="zh-CN" sz="2800" i="0">
                <a:solidFill>
                  <a:schemeClr val="bg1"/>
                </a:solidFill>
              </a:rPr>
              <a:t> </a:t>
            </a:r>
          </a:p>
        </p:txBody>
      </p:sp>
      <p:pic>
        <p:nvPicPr>
          <p:cNvPr id="804868" name="Picture 4" descr="图片1"/>
          <p:cNvPicPr>
            <a:picLocks noChangeAspect="1" noChangeArrowheads="1"/>
          </p:cNvPicPr>
          <p:nvPr/>
        </p:nvPicPr>
        <p:blipFill>
          <a:blip r:embed="rId3"/>
          <a:srcRect/>
          <a:stretch>
            <a:fillRect/>
          </a:stretch>
        </p:blipFill>
        <p:spPr bwMode="auto">
          <a:xfrm>
            <a:off x="519113" y="2397125"/>
            <a:ext cx="4159250" cy="3681413"/>
          </a:xfrm>
          <a:prstGeom prst="rect">
            <a:avLst/>
          </a:prstGeom>
          <a:noFill/>
          <a:ln w="9525">
            <a:noFill/>
            <a:miter lim="800000"/>
            <a:headEnd/>
            <a:tailEnd/>
          </a:ln>
        </p:spPr>
      </p:pic>
      <p:pic>
        <p:nvPicPr>
          <p:cNvPr id="804869" name="Picture 5" descr="图片2"/>
          <p:cNvPicPr>
            <a:picLocks noChangeAspect="1" noChangeArrowheads="1"/>
          </p:cNvPicPr>
          <p:nvPr/>
        </p:nvPicPr>
        <p:blipFill>
          <a:blip r:embed="rId4"/>
          <a:srcRect/>
          <a:stretch>
            <a:fillRect/>
          </a:stretch>
        </p:blipFill>
        <p:spPr bwMode="auto">
          <a:xfrm>
            <a:off x="5029200" y="4233863"/>
            <a:ext cx="4114800" cy="2624137"/>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4867">
                                            <p:txEl>
                                              <p:pRg st="0" end="0"/>
                                            </p:txEl>
                                          </p:spTgt>
                                        </p:tgtEl>
                                        <p:attrNameLst>
                                          <p:attrName>style.visibility</p:attrName>
                                        </p:attrNameLst>
                                      </p:cBhvr>
                                      <p:to>
                                        <p:strVal val="visible"/>
                                      </p:to>
                                    </p:set>
                                    <p:animEffect transition="in" filter="blinds(horizontal)">
                                      <p:cBhvr>
                                        <p:cTn id="7" dur="500"/>
                                        <p:tgtEl>
                                          <p:spTgt spid="804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4867">
                                            <p:txEl>
                                              <p:pRg st="2" end="2"/>
                                            </p:txEl>
                                          </p:spTgt>
                                        </p:tgtEl>
                                        <p:attrNameLst>
                                          <p:attrName>style.visibility</p:attrName>
                                        </p:attrNameLst>
                                      </p:cBhvr>
                                      <p:to>
                                        <p:strVal val="visible"/>
                                      </p:to>
                                    </p:set>
                                    <p:animEffect transition="in" filter="blinds(horizontal)">
                                      <p:cBhvr>
                                        <p:cTn id="12" dur="500"/>
                                        <p:tgtEl>
                                          <p:spTgt spid="8048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04866"/>
                                        </p:tgtEl>
                                        <p:attrNameLst>
                                          <p:attrName>style.visibility</p:attrName>
                                        </p:attrNameLst>
                                      </p:cBhvr>
                                      <p:to>
                                        <p:strVal val="visible"/>
                                      </p:to>
                                    </p:set>
                                    <p:animEffect transition="in" filter="dissolve">
                                      <p:cBhvr>
                                        <p:cTn id="17" dur="500"/>
                                        <p:tgtEl>
                                          <p:spTgt spid="8048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4869"/>
                                        </p:tgtEl>
                                        <p:attrNameLst>
                                          <p:attrName>style.visibility</p:attrName>
                                        </p:attrNameLst>
                                      </p:cBhvr>
                                      <p:to>
                                        <p:strVal val="visible"/>
                                      </p:to>
                                    </p:set>
                                    <p:animEffect transition="in" filter="blinds(horizontal)">
                                      <p:cBhvr>
                                        <p:cTn id="22" dur="500"/>
                                        <p:tgtEl>
                                          <p:spTgt spid="80486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4868"/>
                                        </p:tgtEl>
                                        <p:attrNameLst>
                                          <p:attrName>style.visibility</p:attrName>
                                        </p:attrNameLst>
                                      </p:cBhvr>
                                      <p:to>
                                        <p:strVal val="visible"/>
                                      </p:to>
                                    </p:set>
                                    <p:animEffect transition="in" filter="blinds(horizontal)">
                                      <p:cBhvr>
                                        <p:cTn id="27" dur="500"/>
                                        <p:tgtEl>
                                          <p:spTgt spid="804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6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灯片编号占位符 3"/>
          <p:cNvSpPr>
            <a:spLocks noGrp="1"/>
          </p:cNvSpPr>
          <p:nvPr>
            <p:ph type="sldNum" sz="quarter" idx="12"/>
          </p:nvPr>
        </p:nvSpPr>
        <p:spPr>
          <a:noFill/>
        </p:spPr>
        <p:txBody>
          <a:bodyPr/>
          <a:lstStyle/>
          <a:p>
            <a:fld id="{586D9D8E-B328-4149-8995-20B15F0BB492}" type="slidenum">
              <a:rPr lang="en-US" altLang="zh-CN"/>
              <a:pPr/>
              <a:t>40</a:t>
            </a:fld>
            <a:endParaRPr lang="en-US" altLang="zh-CN"/>
          </a:p>
        </p:txBody>
      </p:sp>
      <p:sp>
        <p:nvSpPr>
          <p:cNvPr id="21511" name="Text Box 2"/>
          <p:cNvSpPr txBox="1">
            <a:spLocks noChangeArrowheads="1"/>
          </p:cNvSpPr>
          <p:nvPr/>
        </p:nvSpPr>
        <p:spPr bwMode="auto">
          <a:xfrm>
            <a:off x="1163638" y="319088"/>
            <a:ext cx="3408362" cy="519112"/>
          </a:xfrm>
          <a:prstGeom prst="rect">
            <a:avLst/>
          </a:prstGeom>
          <a:noFill/>
          <a:ln w="9525">
            <a:noFill/>
            <a:miter lim="800000"/>
            <a:headEnd/>
            <a:tailEnd/>
          </a:ln>
        </p:spPr>
        <p:txBody>
          <a:bodyPr>
            <a:spAutoFit/>
          </a:bodyPr>
          <a:lstStyle/>
          <a:p>
            <a:r>
              <a:rPr lang="zh-CN" altLang="en-US" sz="2800" b="1">
                <a:solidFill>
                  <a:srgbClr val="FFFF00"/>
                </a:solidFill>
              </a:rPr>
              <a:t>二</a:t>
            </a:r>
            <a:r>
              <a:rPr lang="en-US" altLang="zh-CN" sz="2800" b="1">
                <a:solidFill>
                  <a:srgbClr val="FFFF00"/>
                </a:solidFill>
              </a:rPr>
              <a:t>.</a:t>
            </a:r>
            <a:r>
              <a:rPr lang="zh-CN" altLang="en-US" sz="2800" b="1">
                <a:solidFill>
                  <a:srgbClr val="FFFF00"/>
                </a:solidFill>
              </a:rPr>
              <a:t>三种统计速率</a:t>
            </a:r>
            <a:endParaRPr lang="zh-CN" altLang="en-US" i="0"/>
          </a:p>
        </p:txBody>
      </p:sp>
      <p:sp>
        <p:nvSpPr>
          <p:cNvPr id="686083" name="Text Box 3"/>
          <p:cNvSpPr txBox="1">
            <a:spLocks noChangeArrowheads="1"/>
          </p:cNvSpPr>
          <p:nvPr/>
        </p:nvSpPr>
        <p:spPr bwMode="auto">
          <a:xfrm>
            <a:off x="352425" y="847725"/>
            <a:ext cx="8415338" cy="946150"/>
          </a:xfrm>
          <a:prstGeom prst="rect">
            <a:avLst/>
          </a:prstGeom>
          <a:noFill/>
          <a:ln w="9525">
            <a:noFill/>
            <a:miter lim="800000"/>
            <a:headEnd/>
            <a:tailEnd/>
          </a:ln>
        </p:spPr>
        <p:txBody>
          <a:bodyPr>
            <a:spAutoFit/>
          </a:bodyPr>
          <a:lstStyle/>
          <a:p>
            <a:pPr algn="just">
              <a:spcBef>
                <a:spcPct val="10000"/>
              </a:spcBef>
            </a:pPr>
            <a:r>
              <a:rPr lang="en-US" altLang="zh-CN" sz="2800" b="1" i="0">
                <a:solidFill>
                  <a:schemeClr val="bg1"/>
                </a:solidFill>
              </a:rPr>
              <a:t>      1.</a:t>
            </a:r>
            <a:r>
              <a:rPr lang="zh-CN" altLang="en-US" sz="2800" b="1" i="0">
                <a:solidFill>
                  <a:srgbClr val="00FF00"/>
                </a:solidFill>
              </a:rPr>
              <a:t>最可几</a:t>
            </a:r>
            <a:r>
              <a:rPr lang="en-US" altLang="zh-CN" sz="2800" b="1" i="0">
                <a:solidFill>
                  <a:srgbClr val="00FF00"/>
                </a:solidFill>
              </a:rPr>
              <a:t>(</a:t>
            </a:r>
            <a:r>
              <a:rPr lang="zh-CN" altLang="en-US" sz="2800" b="1" i="0">
                <a:solidFill>
                  <a:srgbClr val="00FF00"/>
                </a:solidFill>
              </a:rPr>
              <a:t>概然</a:t>
            </a:r>
            <a:r>
              <a:rPr lang="en-US" altLang="zh-CN" sz="2800" b="1" i="0">
                <a:solidFill>
                  <a:srgbClr val="00FF00"/>
                </a:solidFill>
              </a:rPr>
              <a:t>)</a:t>
            </a:r>
            <a:r>
              <a:rPr lang="zh-CN" altLang="en-US" sz="2800" b="1" i="0">
                <a:solidFill>
                  <a:srgbClr val="00FF00"/>
                </a:solidFill>
              </a:rPr>
              <a:t>速率</a:t>
            </a:r>
            <a:r>
              <a:rPr lang="zh-CN" altLang="en-US" sz="2800" b="1">
                <a:solidFill>
                  <a:srgbClr val="00FF00"/>
                </a:solidFill>
                <a:sym typeface="Symbol" pitchFamily="18" charset="2"/>
              </a:rPr>
              <a:t></a:t>
            </a:r>
            <a:r>
              <a:rPr lang="en-US" altLang="zh-CN" sz="2800" b="1" i="0" baseline="-25000">
                <a:solidFill>
                  <a:srgbClr val="00FF00"/>
                </a:solidFill>
              </a:rPr>
              <a:t>p</a:t>
            </a:r>
            <a:r>
              <a:rPr lang="en-US" altLang="zh-CN" sz="2800" b="1" i="0">
                <a:solidFill>
                  <a:schemeClr val="bg1"/>
                </a:solidFill>
              </a:rPr>
              <a:t>—</a:t>
            </a:r>
            <a:r>
              <a:rPr lang="zh-CN" altLang="en-US" sz="2800" b="1" i="0">
                <a:solidFill>
                  <a:schemeClr val="bg1"/>
                </a:solidFill>
              </a:rPr>
              <a:t>与分布函数</a:t>
            </a:r>
            <a:r>
              <a:rPr lang="en-US" altLang="zh-CN" sz="2800" b="1">
                <a:solidFill>
                  <a:schemeClr val="bg1"/>
                </a:solidFill>
              </a:rPr>
              <a:t>f(</a:t>
            </a:r>
            <a:r>
              <a:rPr lang="en-US" altLang="zh-CN" sz="2800" b="1">
                <a:solidFill>
                  <a:schemeClr val="bg1"/>
                </a:solidFill>
                <a:sym typeface="Symbol" pitchFamily="18" charset="2"/>
              </a:rPr>
              <a:t></a:t>
            </a:r>
            <a:r>
              <a:rPr lang="en-US" altLang="zh-CN" sz="2800" b="1">
                <a:solidFill>
                  <a:schemeClr val="bg1"/>
                </a:solidFill>
              </a:rPr>
              <a:t>)</a:t>
            </a:r>
            <a:r>
              <a:rPr lang="zh-CN" altLang="en-US" sz="2800" b="1" i="0">
                <a:solidFill>
                  <a:schemeClr val="bg1"/>
                </a:solidFill>
              </a:rPr>
              <a:t>的极大值对应的速率。</a:t>
            </a:r>
          </a:p>
        </p:txBody>
      </p:sp>
      <p:graphicFrame>
        <p:nvGraphicFramePr>
          <p:cNvPr id="686084" name="Object 4"/>
          <p:cNvGraphicFramePr>
            <a:graphicFrameLocks noChangeAspect="1"/>
          </p:cNvGraphicFramePr>
          <p:nvPr/>
        </p:nvGraphicFramePr>
        <p:xfrm>
          <a:off x="4919663" y="3768725"/>
          <a:ext cx="3397250" cy="1184275"/>
        </p:xfrm>
        <a:graphic>
          <a:graphicData uri="http://schemas.openxmlformats.org/presentationml/2006/ole">
            <mc:AlternateContent xmlns:mc="http://schemas.openxmlformats.org/markup-compatibility/2006">
              <mc:Choice xmlns:v="urn:schemas-microsoft-com:vml" Requires="v">
                <p:oleObj spid="_x0000_s21530" name="公式" r:id="rId3" imgW="1307880" imgH="457200" progId="Equation.3">
                  <p:embed/>
                </p:oleObj>
              </mc:Choice>
              <mc:Fallback>
                <p:oleObj name="公式" r:id="rId3" imgW="130788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9663" y="3768725"/>
                        <a:ext cx="3397250" cy="1184275"/>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095" name="Text Box 15"/>
          <p:cNvSpPr txBox="1">
            <a:spLocks noChangeArrowheads="1"/>
          </p:cNvSpPr>
          <p:nvPr/>
        </p:nvSpPr>
        <p:spPr bwMode="auto">
          <a:xfrm>
            <a:off x="1104900" y="2851150"/>
            <a:ext cx="5789613" cy="519113"/>
          </a:xfrm>
          <a:prstGeom prst="rect">
            <a:avLst/>
          </a:prstGeom>
          <a:noFill/>
          <a:ln w="9525">
            <a:noFill/>
            <a:miter lim="800000"/>
            <a:headEnd/>
            <a:tailEnd/>
          </a:ln>
        </p:spPr>
        <p:txBody>
          <a:bodyPr anchor="ctr">
            <a:spAutoFit/>
          </a:bodyPr>
          <a:lstStyle/>
          <a:p>
            <a:r>
              <a:rPr lang="zh-CN" altLang="en-US" sz="2800" b="1" i="0">
                <a:solidFill>
                  <a:schemeClr val="bg1"/>
                </a:solidFill>
              </a:rPr>
              <a:t>由极值条件</a:t>
            </a:r>
            <a:r>
              <a:rPr lang="en-US" altLang="zh-CN" sz="2800" b="1">
                <a:solidFill>
                  <a:schemeClr val="bg1"/>
                </a:solidFill>
              </a:rPr>
              <a:t>df(</a:t>
            </a:r>
            <a:r>
              <a:rPr lang="en-US" altLang="zh-CN" sz="2800" b="1">
                <a:solidFill>
                  <a:schemeClr val="bg1"/>
                </a:solidFill>
                <a:sym typeface="Symbol" pitchFamily="18" charset="2"/>
              </a:rPr>
              <a:t></a:t>
            </a:r>
            <a:r>
              <a:rPr lang="en-US" altLang="zh-CN" sz="2800" b="1">
                <a:solidFill>
                  <a:schemeClr val="bg1"/>
                </a:solidFill>
              </a:rPr>
              <a:t>)/d</a:t>
            </a:r>
            <a:r>
              <a:rPr lang="en-US" altLang="zh-CN" sz="2800" b="1">
                <a:solidFill>
                  <a:schemeClr val="bg1"/>
                </a:solidFill>
                <a:sym typeface="Symbol" pitchFamily="18" charset="2"/>
              </a:rPr>
              <a:t></a:t>
            </a:r>
            <a:r>
              <a:rPr lang="en-US" altLang="zh-CN" sz="2800" b="1" i="0">
                <a:solidFill>
                  <a:schemeClr val="bg1"/>
                </a:solidFill>
              </a:rPr>
              <a:t> =0</a:t>
            </a:r>
            <a:r>
              <a:rPr lang="zh-CN" altLang="en-US" sz="2800" b="1" i="0">
                <a:solidFill>
                  <a:schemeClr val="bg1"/>
                </a:solidFill>
              </a:rPr>
              <a:t>可以得到</a:t>
            </a:r>
          </a:p>
        </p:txBody>
      </p:sp>
      <p:grpSp>
        <p:nvGrpSpPr>
          <p:cNvPr id="2" name="Group 16"/>
          <p:cNvGrpSpPr>
            <a:grpSpLocks/>
          </p:cNvGrpSpPr>
          <p:nvPr/>
        </p:nvGrpSpPr>
        <p:grpSpPr bwMode="auto">
          <a:xfrm>
            <a:off x="477838" y="3430588"/>
            <a:ext cx="5346700" cy="3051175"/>
            <a:chOff x="1177" y="133"/>
            <a:chExt cx="3368" cy="1922"/>
          </a:xfrm>
        </p:grpSpPr>
        <p:sp>
          <p:nvSpPr>
            <p:cNvPr id="21517" name="Text Box 17"/>
            <p:cNvSpPr txBox="1">
              <a:spLocks noChangeArrowheads="1"/>
            </p:cNvSpPr>
            <p:nvPr/>
          </p:nvSpPr>
          <p:spPr bwMode="auto">
            <a:xfrm>
              <a:off x="1464" y="1620"/>
              <a:ext cx="222" cy="288"/>
            </a:xfrm>
            <a:prstGeom prst="rect">
              <a:avLst/>
            </a:prstGeom>
            <a:noFill/>
            <a:ln w="9525">
              <a:noFill/>
              <a:miter lim="800000"/>
              <a:headEnd/>
              <a:tailEnd/>
            </a:ln>
          </p:spPr>
          <p:txBody>
            <a:bodyPr>
              <a:spAutoFit/>
            </a:bodyPr>
            <a:lstStyle/>
            <a:p>
              <a:r>
                <a:rPr lang="en-US" altLang="zh-CN" b="1">
                  <a:solidFill>
                    <a:schemeClr val="bg1"/>
                  </a:solidFill>
                </a:rPr>
                <a:t>o</a:t>
              </a:r>
              <a:endParaRPr lang="en-US" altLang="zh-CN">
                <a:solidFill>
                  <a:schemeClr val="bg1"/>
                </a:solidFill>
              </a:endParaRPr>
            </a:p>
          </p:txBody>
        </p:sp>
        <p:grpSp>
          <p:nvGrpSpPr>
            <p:cNvPr id="21518" name="Group 18"/>
            <p:cNvGrpSpPr>
              <a:grpSpLocks/>
            </p:cNvGrpSpPr>
            <p:nvPr/>
          </p:nvGrpSpPr>
          <p:grpSpPr bwMode="auto">
            <a:xfrm>
              <a:off x="1177" y="133"/>
              <a:ext cx="3368" cy="1922"/>
              <a:chOff x="1177" y="133"/>
              <a:chExt cx="3368" cy="1922"/>
            </a:xfrm>
          </p:grpSpPr>
          <p:grpSp>
            <p:nvGrpSpPr>
              <p:cNvPr id="21519" name="Group 19"/>
              <p:cNvGrpSpPr>
                <a:grpSpLocks/>
              </p:cNvGrpSpPr>
              <p:nvPr/>
            </p:nvGrpSpPr>
            <p:grpSpPr bwMode="auto">
              <a:xfrm>
                <a:off x="1177" y="133"/>
                <a:ext cx="3368" cy="1849"/>
                <a:chOff x="1222" y="534"/>
                <a:chExt cx="3368" cy="1849"/>
              </a:xfrm>
            </p:grpSpPr>
            <p:grpSp>
              <p:nvGrpSpPr>
                <p:cNvPr id="21521" name="Group 20"/>
                <p:cNvGrpSpPr>
                  <a:grpSpLocks/>
                </p:cNvGrpSpPr>
                <p:nvPr/>
              </p:nvGrpSpPr>
              <p:grpSpPr bwMode="auto">
                <a:xfrm>
                  <a:off x="1667" y="567"/>
                  <a:ext cx="2856" cy="1577"/>
                  <a:chOff x="1667" y="567"/>
                  <a:chExt cx="2856" cy="1577"/>
                </a:xfrm>
              </p:grpSpPr>
              <p:sp>
                <p:nvSpPr>
                  <p:cNvPr id="21525" name="Line 21"/>
                  <p:cNvSpPr>
                    <a:spLocks noChangeShapeType="1"/>
                  </p:cNvSpPr>
                  <p:nvPr/>
                </p:nvSpPr>
                <p:spPr bwMode="auto">
                  <a:xfrm>
                    <a:off x="1667" y="2144"/>
                    <a:ext cx="2856" cy="0"/>
                  </a:xfrm>
                  <a:prstGeom prst="line">
                    <a:avLst/>
                  </a:prstGeom>
                  <a:noFill/>
                  <a:ln w="19050">
                    <a:solidFill>
                      <a:schemeClr val="bg1"/>
                    </a:solidFill>
                    <a:round/>
                    <a:headEnd/>
                    <a:tailEnd type="triangle" w="sm" len="med"/>
                  </a:ln>
                </p:spPr>
                <p:txBody>
                  <a:bodyPr wrap="none" anchor="ctr"/>
                  <a:lstStyle/>
                  <a:p>
                    <a:endParaRPr lang="zh-CN" altLang="en-US"/>
                  </a:p>
                </p:txBody>
              </p:sp>
              <p:sp>
                <p:nvSpPr>
                  <p:cNvPr id="21526" name="Line 22"/>
                  <p:cNvSpPr>
                    <a:spLocks noChangeShapeType="1"/>
                  </p:cNvSpPr>
                  <p:nvPr/>
                </p:nvSpPr>
                <p:spPr bwMode="auto">
                  <a:xfrm flipV="1">
                    <a:off x="1667" y="567"/>
                    <a:ext cx="0" cy="1577"/>
                  </a:xfrm>
                  <a:prstGeom prst="line">
                    <a:avLst/>
                  </a:prstGeom>
                  <a:noFill/>
                  <a:ln w="19050">
                    <a:solidFill>
                      <a:schemeClr val="bg1"/>
                    </a:solidFill>
                    <a:round/>
                    <a:headEnd/>
                    <a:tailEnd type="triangle" w="sm" len="med"/>
                  </a:ln>
                </p:spPr>
                <p:txBody>
                  <a:bodyPr wrap="none" anchor="ctr"/>
                  <a:lstStyle/>
                  <a:p>
                    <a:endParaRPr lang="zh-CN" altLang="en-US"/>
                  </a:p>
                </p:txBody>
              </p:sp>
            </p:grpSp>
            <p:sp>
              <p:nvSpPr>
                <p:cNvPr id="21522" name="Freeform 23"/>
                <p:cNvSpPr>
                  <a:spLocks/>
                </p:cNvSpPr>
                <p:nvPr/>
              </p:nvSpPr>
              <p:spPr bwMode="auto">
                <a:xfrm>
                  <a:off x="1678" y="940"/>
                  <a:ext cx="2477" cy="1204"/>
                </a:xfrm>
                <a:custGeom>
                  <a:avLst/>
                  <a:gdLst>
                    <a:gd name="T0" fmla="*/ 0 w 2645"/>
                    <a:gd name="T1" fmla="*/ 1104 h 1104"/>
                    <a:gd name="T2" fmla="*/ 344 w 2645"/>
                    <a:gd name="T3" fmla="*/ 782 h 1104"/>
                    <a:gd name="T4" fmla="*/ 956 w 2645"/>
                    <a:gd name="T5" fmla="*/ 26 h 1104"/>
                    <a:gd name="T6" fmla="*/ 1622 w 2645"/>
                    <a:gd name="T7" fmla="*/ 626 h 1104"/>
                    <a:gd name="T8" fmla="*/ 2645 w 2645"/>
                    <a:gd name="T9" fmla="*/ 1037 h 1104"/>
                    <a:gd name="T10" fmla="*/ 0 60000 65536"/>
                    <a:gd name="T11" fmla="*/ 0 60000 65536"/>
                    <a:gd name="T12" fmla="*/ 0 60000 65536"/>
                    <a:gd name="T13" fmla="*/ 0 60000 65536"/>
                    <a:gd name="T14" fmla="*/ 0 60000 65536"/>
                    <a:gd name="T15" fmla="*/ 0 w 2645"/>
                    <a:gd name="T16" fmla="*/ 0 h 1104"/>
                    <a:gd name="T17" fmla="*/ 2645 w 2645"/>
                    <a:gd name="T18" fmla="*/ 1104 h 1104"/>
                  </a:gdLst>
                  <a:ahLst/>
                  <a:cxnLst>
                    <a:cxn ang="T10">
                      <a:pos x="T0" y="T1"/>
                    </a:cxn>
                    <a:cxn ang="T11">
                      <a:pos x="T2" y="T3"/>
                    </a:cxn>
                    <a:cxn ang="T12">
                      <a:pos x="T4" y="T5"/>
                    </a:cxn>
                    <a:cxn ang="T13">
                      <a:pos x="T6" y="T7"/>
                    </a:cxn>
                    <a:cxn ang="T14">
                      <a:pos x="T8" y="T9"/>
                    </a:cxn>
                  </a:cxnLst>
                  <a:rect l="T15" t="T16" r="T17" b="T18"/>
                  <a:pathLst>
                    <a:path w="2645" h="1104">
                      <a:moveTo>
                        <a:pt x="0" y="1104"/>
                      </a:moveTo>
                      <a:cubicBezTo>
                        <a:pt x="92" y="1033"/>
                        <a:pt x="185" y="962"/>
                        <a:pt x="344" y="782"/>
                      </a:cubicBezTo>
                      <a:cubicBezTo>
                        <a:pt x="503" y="602"/>
                        <a:pt x="743" y="52"/>
                        <a:pt x="956" y="26"/>
                      </a:cubicBezTo>
                      <a:cubicBezTo>
                        <a:pt x="1169" y="0"/>
                        <a:pt x="1340" y="457"/>
                        <a:pt x="1622" y="626"/>
                      </a:cubicBezTo>
                      <a:cubicBezTo>
                        <a:pt x="1904" y="795"/>
                        <a:pt x="2274" y="916"/>
                        <a:pt x="2645" y="1037"/>
                      </a:cubicBezTo>
                    </a:path>
                  </a:pathLst>
                </a:custGeom>
                <a:noFill/>
                <a:ln w="57150" cmpd="sng">
                  <a:solidFill>
                    <a:srgbClr val="00FF00"/>
                  </a:solidFill>
                  <a:round/>
                  <a:headEnd/>
                  <a:tailEnd/>
                </a:ln>
              </p:spPr>
              <p:txBody>
                <a:bodyPr wrap="none" anchor="ctr"/>
                <a:lstStyle/>
                <a:p>
                  <a:endParaRPr lang="zh-CN" altLang="en-US"/>
                </a:p>
              </p:txBody>
            </p:sp>
            <p:sp>
              <p:nvSpPr>
                <p:cNvPr id="21523" name="Text Box 24"/>
                <p:cNvSpPr txBox="1">
                  <a:spLocks noChangeArrowheads="1"/>
                </p:cNvSpPr>
                <p:nvPr/>
              </p:nvSpPr>
              <p:spPr bwMode="auto">
                <a:xfrm>
                  <a:off x="1222" y="534"/>
                  <a:ext cx="522" cy="327"/>
                </a:xfrm>
                <a:prstGeom prst="rect">
                  <a:avLst/>
                </a:prstGeom>
                <a:noFill/>
                <a:ln w="9525">
                  <a:noFill/>
                  <a:miter lim="800000"/>
                  <a:headEnd/>
                  <a:tailEnd/>
                </a:ln>
              </p:spPr>
              <p:txBody>
                <a:bodyPr>
                  <a:spAutoFit/>
                </a:bodyPr>
                <a:lstStyle/>
                <a:p>
                  <a:r>
                    <a:rPr lang="en-US" altLang="zh-CN" sz="2800" b="1">
                      <a:solidFill>
                        <a:schemeClr val="bg1"/>
                      </a:solidFill>
                    </a:rPr>
                    <a:t>f(</a:t>
                  </a:r>
                  <a:r>
                    <a:rPr lang="en-US" altLang="zh-CN" sz="2800" b="1">
                      <a:solidFill>
                        <a:schemeClr val="bg1"/>
                      </a:solidFill>
                      <a:sym typeface="Symbol" pitchFamily="18" charset="2"/>
                    </a:rPr>
                    <a:t>)</a:t>
                  </a:r>
                </a:p>
              </p:txBody>
            </p:sp>
            <p:sp>
              <p:nvSpPr>
                <p:cNvPr id="21524" name="Text Box 25"/>
                <p:cNvSpPr txBox="1">
                  <a:spLocks noChangeArrowheads="1"/>
                </p:cNvSpPr>
                <p:nvPr/>
              </p:nvSpPr>
              <p:spPr bwMode="auto">
                <a:xfrm>
                  <a:off x="4267" y="2056"/>
                  <a:ext cx="323" cy="327"/>
                </a:xfrm>
                <a:prstGeom prst="rect">
                  <a:avLst/>
                </a:prstGeom>
                <a:noFill/>
                <a:ln w="9525">
                  <a:noFill/>
                  <a:miter lim="800000"/>
                  <a:headEnd/>
                  <a:tailEnd/>
                </a:ln>
              </p:spPr>
              <p:txBody>
                <a:bodyPr>
                  <a:spAutoFit/>
                </a:bodyPr>
                <a:lstStyle/>
                <a:p>
                  <a:r>
                    <a:rPr lang="en-US" altLang="zh-CN" sz="2800" b="1">
                      <a:solidFill>
                        <a:schemeClr val="bg1"/>
                      </a:solidFill>
                      <a:sym typeface="Symbol" pitchFamily="18" charset="2"/>
                    </a:rPr>
                    <a:t></a:t>
                  </a:r>
                </a:p>
              </p:txBody>
            </p:sp>
          </p:grpSp>
          <p:sp>
            <p:nvSpPr>
              <p:cNvPr id="21520" name="Text Box 26"/>
              <p:cNvSpPr txBox="1">
                <a:spLocks noChangeArrowheads="1"/>
              </p:cNvSpPr>
              <p:nvPr/>
            </p:nvSpPr>
            <p:spPr bwMode="auto">
              <a:xfrm>
                <a:off x="2478" y="1767"/>
                <a:ext cx="811" cy="288"/>
              </a:xfrm>
              <a:prstGeom prst="rect">
                <a:avLst/>
              </a:prstGeom>
              <a:noFill/>
              <a:ln w="9525">
                <a:noFill/>
                <a:miter lim="800000"/>
                <a:headEnd/>
                <a:tailEnd/>
              </a:ln>
            </p:spPr>
            <p:txBody>
              <a:bodyPr>
                <a:spAutoFit/>
              </a:bodyPr>
              <a:lstStyle/>
              <a:p>
                <a:endParaRPr lang="zh-CN" altLang="zh-CN"/>
              </a:p>
            </p:txBody>
          </p:sp>
        </p:grpSp>
      </p:grpSp>
      <p:grpSp>
        <p:nvGrpSpPr>
          <p:cNvPr id="6" name="Group 27"/>
          <p:cNvGrpSpPr>
            <a:grpSpLocks/>
          </p:cNvGrpSpPr>
          <p:nvPr/>
        </p:nvGrpSpPr>
        <p:grpSpPr bwMode="auto">
          <a:xfrm>
            <a:off x="1503363" y="1225550"/>
            <a:ext cx="6305550" cy="1692275"/>
            <a:chOff x="923" y="2248"/>
            <a:chExt cx="3972" cy="1066"/>
          </a:xfrm>
        </p:grpSpPr>
        <p:graphicFrame>
          <p:nvGraphicFramePr>
            <p:cNvPr id="21507" name="Object 28"/>
            <p:cNvGraphicFramePr>
              <a:graphicFrameLocks noChangeAspect="1"/>
            </p:cNvGraphicFramePr>
            <p:nvPr/>
          </p:nvGraphicFramePr>
          <p:xfrm>
            <a:off x="923" y="2611"/>
            <a:ext cx="1936" cy="703"/>
          </p:xfrm>
          <a:graphic>
            <a:graphicData uri="http://schemas.openxmlformats.org/presentationml/2006/ole">
              <mc:AlternateContent xmlns:mc="http://schemas.openxmlformats.org/markup-compatibility/2006">
                <mc:Choice xmlns:v="urn:schemas-microsoft-com:vml" Requires="v">
                  <p:oleObj spid="_x0000_s21531" name="公式" r:id="rId5" imgW="1218960" imgH="406080" progId="Equation.3">
                    <p:embed/>
                  </p:oleObj>
                </mc:Choice>
                <mc:Fallback>
                  <p:oleObj name="公式" r:id="rId5" imgW="1218960" imgH="40608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 y="2611"/>
                          <a:ext cx="1936" cy="7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6" name="Text Box 29"/>
            <p:cNvSpPr txBox="1">
              <a:spLocks noChangeArrowheads="1"/>
            </p:cNvSpPr>
            <p:nvPr/>
          </p:nvSpPr>
          <p:spPr bwMode="auto">
            <a:xfrm>
              <a:off x="4072" y="2786"/>
              <a:ext cx="823" cy="288"/>
            </a:xfrm>
            <a:prstGeom prst="rect">
              <a:avLst/>
            </a:prstGeom>
            <a:noFill/>
            <a:ln w="9525">
              <a:noFill/>
              <a:miter lim="800000"/>
              <a:headEnd/>
              <a:tailEnd/>
            </a:ln>
          </p:spPr>
          <p:txBody>
            <a:bodyPr>
              <a:spAutoFit/>
            </a:bodyPr>
            <a:lstStyle/>
            <a:p>
              <a:endParaRPr lang="zh-CN" altLang="zh-CN"/>
            </a:p>
          </p:txBody>
        </p:sp>
        <p:graphicFrame>
          <p:nvGraphicFramePr>
            <p:cNvPr id="21508" name="Object 30"/>
            <p:cNvGraphicFramePr>
              <a:graphicFrameLocks noChangeAspect="1"/>
            </p:cNvGraphicFramePr>
            <p:nvPr/>
          </p:nvGraphicFramePr>
          <p:xfrm>
            <a:off x="2982" y="2248"/>
            <a:ext cx="983" cy="914"/>
          </p:xfrm>
          <a:graphic>
            <a:graphicData uri="http://schemas.openxmlformats.org/presentationml/2006/ole">
              <mc:AlternateContent xmlns:mc="http://schemas.openxmlformats.org/markup-compatibility/2006">
                <mc:Choice xmlns:v="urn:schemas-microsoft-com:vml" Requires="v">
                  <p:oleObj spid="_x0000_s21532" name="公式" r:id="rId7" imgW="380880" imgH="330120" progId="Equation.3">
                    <p:embed/>
                  </p:oleObj>
                </mc:Choice>
                <mc:Fallback>
                  <p:oleObj name="公式" r:id="rId7" imgW="380880" imgH="330120"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2" y="2248"/>
                          <a:ext cx="983" cy="9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9" name="Object 31"/>
            <p:cNvGraphicFramePr>
              <a:graphicFrameLocks noChangeAspect="1"/>
            </p:cNvGraphicFramePr>
            <p:nvPr/>
          </p:nvGraphicFramePr>
          <p:xfrm>
            <a:off x="2790" y="2727"/>
            <a:ext cx="290" cy="415"/>
          </p:xfrm>
          <a:graphic>
            <a:graphicData uri="http://schemas.openxmlformats.org/presentationml/2006/ole">
              <mc:AlternateContent xmlns:mc="http://schemas.openxmlformats.org/markup-compatibility/2006">
                <mc:Choice xmlns:v="urn:schemas-microsoft-com:vml" Requires="v">
                  <p:oleObj spid="_x0000_s21533" name="公式" r:id="rId9" imgW="177480" imgH="203040" progId="Equation.3">
                    <p:embed/>
                  </p:oleObj>
                </mc:Choice>
                <mc:Fallback>
                  <p:oleObj name="公式" r:id="rId9" imgW="177480" imgH="20304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0" y="2727"/>
                          <a:ext cx="290" cy="4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083">
                                            <p:txEl>
                                              <p:pRg st="0" end="0"/>
                                            </p:txEl>
                                          </p:spTgt>
                                        </p:tgtEl>
                                        <p:attrNameLst>
                                          <p:attrName>style.visibility</p:attrName>
                                        </p:attrNameLst>
                                      </p:cBhvr>
                                      <p:to>
                                        <p:strVal val="visible"/>
                                      </p:to>
                                    </p:set>
                                    <p:animEffect transition="in" filter="wipe(left)">
                                      <p:cBhvr>
                                        <p:cTn id="7" dur="500"/>
                                        <p:tgtEl>
                                          <p:spTgt spid="68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86095"/>
                                        </p:tgtEl>
                                        <p:attrNameLst>
                                          <p:attrName>style.visibility</p:attrName>
                                        </p:attrNameLst>
                                      </p:cBhvr>
                                      <p:to>
                                        <p:strVal val="visible"/>
                                      </p:to>
                                    </p:set>
                                    <p:animEffect transition="in" filter="wipe(left)">
                                      <p:cBhvr>
                                        <p:cTn id="24" dur="500"/>
                                        <p:tgtEl>
                                          <p:spTgt spid="68609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86084"/>
                                        </p:tgtEl>
                                        <p:attrNameLst>
                                          <p:attrName>style.visibility</p:attrName>
                                        </p:attrNameLst>
                                      </p:cBhvr>
                                      <p:to>
                                        <p:strVal val="visible"/>
                                      </p:to>
                                    </p:set>
                                    <p:animEffect transition="in" filter="wipe(up)">
                                      <p:cBhvr>
                                        <p:cTn id="29" dur="500"/>
                                        <p:tgtEl>
                                          <p:spTgt spid="68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3" grpId="0" build="p" autoUpdateAnimBg="0"/>
      <p:bldP spid="68609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灯片编号占位符 3"/>
          <p:cNvSpPr>
            <a:spLocks noGrp="1"/>
          </p:cNvSpPr>
          <p:nvPr>
            <p:ph type="sldNum" sz="quarter" idx="12"/>
          </p:nvPr>
        </p:nvSpPr>
        <p:spPr>
          <a:noFill/>
        </p:spPr>
        <p:txBody>
          <a:bodyPr/>
          <a:lstStyle/>
          <a:p>
            <a:fld id="{CA8DE8B3-ABA4-4BBA-829B-1024BDD83467}" type="slidenum">
              <a:rPr lang="en-US" altLang="zh-CN"/>
              <a:pPr/>
              <a:t>41</a:t>
            </a:fld>
            <a:endParaRPr lang="en-US" altLang="zh-CN"/>
          </a:p>
        </p:txBody>
      </p:sp>
      <p:sp>
        <p:nvSpPr>
          <p:cNvPr id="687106" name="Text Box 2"/>
          <p:cNvSpPr txBox="1">
            <a:spLocks noChangeArrowheads="1"/>
          </p:cNvSpPr>
          <p:nvPr/>
        </p:nvSpPr>
        <p:spPr bwMode="auto">
          <a:xfrm>
            <a:off x="354013" y="1011238"/>
            <a:ext cx="8535987" cy="946150"/>
          </a:xfrm>
          <a:prstGeom prst="rect">
            <a:avLst/>
          </a:prstGeom>
          <a:noFill/>
          <a:ln w="9525">
            <a:noFill/>
            <a:miter lim="800000"/>
            <a:headEnd/>
            <a:tailEnd/>
          </a:ln>
        </p:spPr>
        <p:txBody>
          <a:bodyPr>
            <a:spAutoFit/>
          </a:bodyPr>
          <a:lstStyle/>
          <a:p>
            <a:r>
              <a:rPr lang="en-US" altLang="zh-CN" sz="2800" b="1" i="0">
                <a:solidFill>
                  <a:schemeClr val="bg1"/>
                </a:solidFill>
              </a:rPr>
              <a:t>             N</a:t>
            </a:r>
            <a:r>
              <a:rPr lang="en-US" altLang="zh-CN" sz="2800" b="1" i="0" baseline="-25000">
                <a:solidFill>
                  <a:schemeClr val="bg1"/>
                </a:solidFill>
              </a:rPr>
              <a:t>i        : </a:t>
            </a:r>
            <a:r>
              <a:rPr lang="en-US" altLang="zh-CN" sz="2800" b="1" i="0">
                <a:solidFill>
                  <a:schemeClr val="bg1"/>
                </a:solidFill>
              </a:rPr>
              <a:t>       </a:t>
            </a:r>
            <a:r>
              <a:rPr lang="en-US" altLang="zh-CN" sz="2800" b="1">
                <a:solidFill>
                  <a:schemeClr val="bg1"/>
                </a:solidFill>
              </a:rPr>
              <a:t>dN </a:t>
            </a:r>
            <a:r>
              <a:rPr lang="en-US" altLang="zh-CN" sz="2800" b="1" i="0">
                <a:solidFill>
                  <a:schemeClr val="bg1"/>
                </a:solidFill>
              </a:rPr>
              <a:t>=</a:t>
            </a:r>
            <a:r>
              <a:rPr lang="en-US" altLang="zh-CN" sz="2800" b="1">
                <a:solidFill>
                  <a:schemeClr val="bg1"/>
                </a:solidFill>
              </a:rPr>
              <a:t>Nf(</a:t>
            </a:r>
            <a:r>
              <a:rPr lang="en-US" altLang="zh-CN" sz="2800" b="1">
                <a:solidFill>
                  <a:schemeClr val="bg1"/>
                </a:solidFill>
                <a:sym typeface="Symbol" pitchFamily="18" charset="2"/>
              </a:rPr>
              <a:t>)d </a:t>
            </a:r>
          </a:p>
          <a:p>
            <a:pPr>
              <a:spcBef>
                <a:spcPct val="0"/>
              </a:spcBef>
            </a:pPr>
            <a:r>
              <a:rPr lang="en-US" altLang="zh-CN" sz="2800" b="1">
                <a:solidFill>
                  <a:schemeClr val="bg1"/>
                </a:solidFill>
                <a:sym typeface="Symbol" pitchFamily="18" charset="2"/>
              </a:rPr>
              <a:t>             </a:t>
            </a:r>
            <a:r>
              <a:rPr lang="en-US" altLang="zh-CN" sz="2800" b="1" i="0">
                <a:solidFill>
                  <a:schemeClr val="bg1"/>
                </a:solidFill>
                <a:sym typeface="Symbol" pitchFamily="18" charset="2"/>
              </a:rPr>
              <a:t>N</a:t>
            </a:r>
            <a:r>
              <a:rPr lang="en-US" altLang="zh-CN" sz="2800" b="1" i="0" baseline="-25000">
                <a:solidFill>
                  <a:schemeClr val="bg1"/>
                </a:solidFill>
                <a:sym typeface="Symbol" pitchFamily="18" charset="2"/>
              </a:rPr>
              <a:t>i</a:t>
            </a:r>
            <a:r>
              <a:rPr lang="en-US" altLang="zh-CN" sz="2800" b="1">
                <a:solidFill>
                  <a:schemeClr val="bg1"/>
                </a:solidFill>
                <a:sym typeface="Symbol" pitchFamily="18" charset="2"/>
              </a:rPr>
              <a:t></a:t>
            </a:r>
            <a:r>
              <a:rPr lang="en-US" altLang="zh-CN" sz="2800" b="1" baseline="-25000">
                <a:solidFill>
                  <a:schemeClr val="bg1"/>
                </a:solidFill>
                <a:sym typeface="Symbol" pitchFamily="18" charset="2"/>
              </a:rPr>
              <a:t>i</a:t>
            </a:r>
            <a:r>
              <a:rPr lang="en-US" altLang="zh-CN" sz="2800" b="1" i="0">
                <a:solidFill>
                  <a:schemeClr val="bg1"/>
                </a:solidFill>
              </a:rPr>
              <a:t>   :      </a:t>
            </a:r>
            <a:r>
              <a:rPr lang="en-US" altLang="zh-CN" sz="2800" b="1">
                <a:solidFill>
                  <a:schemeClr val="bg1"/>
                </a:solidFill>
                <a:sym typeface="Symbol" pitchFamily="18" charset="2"/>
              </a:rPr>
              <a:t></a:t>
            </a:r>
            <a:r>
              <a:rPr lang="en-US" altLang="zh-CN" sz="2800" b="1">
                <a:solidFill>
                  <a:schemeClr val="bg1"/>
                </a:solidFill>
              </a:rPr>
              <a:t>dN </a:t>
            </a:r>
            <a:r>
              <a:rPr lang="en-US" altLang="zh-CN" sz="2800" b="1" i="0">
                <a:solidFill>
                  <a:schemeClr val="bg1"/>
                </a:solidFill>
              </a:rPr>
              <a:t>=</a:t>
            </a:r>
            <a:r>
              <a:rPr lang="en-US" altLang="zh-CN" sz="2800" b="1">
                <a:solidFill>
                  <a:schemeClr val="bg1"/>
                </a:solidFill>
              </a:rPr>
              <a:t>N</a:t>
            </a:r>
            <a:r>
              <a:rPr lang="en-US" altLang="zh-CN" sz="2800" b="1">
                <a:solidFill>
                  <a:schemeClr val="bg1"/>
                </a:solidFill>
                <a:sym typeface="Symbol" pitchFamily="18" charset="2"/>
              </a:rPr>
              <a:t></a:t>
            </a:r>
            <a:r>
              <a:rPr lang="en-US" altLang="zh-CN" sz="2800" b="1">
                <a:solidFill>
                  <a:schemeClr val="bg1"/>
                </a:solidFill>
              </a:rPr>
              <a:t> f(</a:t>
            </a:r>
            <a:r>
              <a:rPr lang="en-US" altLang="zh-CN" sz="2800" b="1">
                <a:solidFill>
                  <a:schemeClr val="bg1"/>
                </a:solidFill>
                <a:sym typeface="Symbol" pitchFamily="18" charset="2"/>
              </a:rPr>
              <a:t>)d </a:t>
            </a:r>
            <a:r>
              <a:rPr lang="en-US" altLang="zh-CN" sz="2800" b="1" i="0">
                <a:solidFill>
                  <a:schemeClr val="bg1"/>
                </a:solidFill>
              </a:rPr>
              <a:t>        </a:t>
            </a:r>
          </a:p>
        </p:txBody>
      </p:sp>
      <p:graphicFrame>
        <p:nvGraphicFramePr>
          <p:cNvPr id="687107" name="Object 3"/>
          <p:cNvGraphicFramePr>
            <a:graphicFrameLocks noChangeAspect="1"/>
          </p:cNvGraphicFramePr>
          <p:nvPr/>
        </p:nvGraphicFramePr>
        <p:xfrm>
          <a:off x="3241675" y="2943225"/>
          <a:ext cx="2609850" cy="982663"/>
        </p:xfrm>
        <a:graphic>
          <a:graphicData uri="http://schemas.openxmlformats.org/presentationml/2006/ole">
            <mc:AlternateContent xmlns:mc="http://schemas.openxmlformats.org/markup-compatibility/2006">
              <mc:Choice xmlns:v="urn:schemas-microsoft-com:vml" Requires="v">
                <p:oleObj spid="_x0000_s22548" name="公式" r:id="rId3" imgW="888840" imgH="355320" progId="Equation.3">
                  <p:embed/>
                </p:oleObj>
              </mc:Choice>
              <mc:Fallback>
                <p:oleObj name="公式" r:id="rId3" imgW="888840" imgH="3553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675" y="2943225"/>
                        <a:ext cx="2609850"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7109" name="Object 5"/>
          <p:cNvGraphicFramePr>
            <a:graphicFrameLocks noChangeAspect="1"/>
          </p:cNvGraphicFramePr>
          <p:nvPr/>
        </p:nvGraphicFramePr>
        <p:xfrm>
          <a:off x="3727450" y="1960563"/>
          <a:ext cx="2051050" cy="982662"/>
        </p:xfrm>
        <a:graphic>
          <a:graphicData uri="http://schemas.openxmlformats.org/presentationml/2006/ole">
            <mc:AlternateContent xmlns:mc="http://schemas.openxmlformats.org/markup-compatibility/2006">
              <mc:Choice xmlns:v="urn:schemas-microsoft-com:vml" Requires="v">
                <p:oleObj spid="_x0000_s22549" name="Equation" r:id="rId5" imgW="825480" imgH="355320" progId="Equation.3">
                  <p:embed/>
                </p:oleObj>
              </mc:Choice>
              <mc:Fallback>
                <p:oleObj name="Equation" r:id="rId5" imgW="825480" imgH="35532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7450" y="1960563"/>
                        <a:ext cx="2051050"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7110" name="Text Box 6"/>
          <p:cNvSpPr txBox="1">
            <a:spLocks noChangeArrowheads="1"/>
          </p:cNvSpPr>
          <p:nvPr/>
        </p:nvSpPr>
        <p:spPr bwMode="auto">
          <a:xfrm>
            <a:off x="931863" y="4217988"/>
            <a:ext cx="7267575" cy="519112"/>
          </a:xfrm>
          <a:prstGeom prst="rect">
            <a:avLst/>
          </a:prstGeom>
          <a:noFill/>
          <a:ln w="9525">
            <a:noFill/>
            <a:miter lim="800000"/>
            <a:headEnd/>
            <a:tailEnd/>
          </a:ln>
        </p:spPr>
        <p:txBody>
          <a:bodyPr>
            <a:spAutoFit/>
          </a:bodyPr>
          <a:lstStyle/>
          <a:p>
            <a:r>
              <a:rPr lang="zh-CN" altLang="en-US" sz="2800" b="1" i="0">
                <a:solidFill>
                  <a:schemeClr val="bg1"/>
                </a:solidFill>
              </a:rPr>
              <a:t>于是速率区间</a:t>
            </a:r>
            <a:r>
              <a:rPr lang="zh-CN" altLang="en-US" sz="2800" b="1">
                <a:solidFill>
                  <a:schemeClr val="bg1"/>
                </a:solidFill>
                <a:sym typeface="Symbol" pitchFamily="18" charset="2"/>
              </a:rPr>
              <a:t></a:t>
            </a:r>
            <a:r>
              <a:rPr lang="en-US" altLang="zh-CN" sz="2800" b="1" i="0" baseline="-25000">
                <a:solidFill>
                  <a:schemeClr val="bg1"/>
                </a:solidFill>
                <a:sym typeface="Symbol" pitchFamily="18" charset="2"/>
              </a:rPr>
              <a:t>1</a:t>
            </a:r>
            <a:r>
              <a:rPr lang="en-US" altLang="zh-CN" sz="2800" b="1" i="0">
                <a:solidFill>
                  <a:schemeClr val="bg1"/>
                </a:solidFill>
                <a:sym typeface="Symbol" pitchFamily="18" charset="2"/>
              </a:rPr>
              <a:t> —</a:t>
            </a:r>
            <a:r>
              <a:rPr lang="en-US" altLang="zh-CN" sz="2800" b="1">
                <a:solidFill>
                  <a:schemeClr val="bg1"/>
                </a:solidFill>
                <a:sym typeface="Symbol" pitchFamily="18" charset="2"/>
              </a:rPr>
              <a:t></a:t>
            </a:r>
            <a:r>
              <a:rPr lang="en-US" altLang="zh-CN" sz="2800" b="1" i="0" baseline="-25000">
                <a:solidFill>
                  <a:schemeClr val="bg1"/>
                </a:solidFill>
                <a:sym typeface="Symbol" pitchFamily="18" charset="2"/>
              </a:rPr>
              <a:t>2</a:t>
            </a:r>
            <a:r>
              <a:rPr lang="en-US" altLang="zh-CN" sz="2800" b="1">
                <a:solidFill>
                  <a:schemeClr val="bg1"/>
                </a:solidFill>
                <a:sym typeface="Symbol" pitchFamily="18" charset="2"/>
              </a:rPr>
              <a:t> </a:t>
            </a:r>
            <a:r>
              <a:rPr lang="zh-CN" altLang="en-US" sz="2800" b="1" i="0">
                <a:solidFill>
                  <a:schemeClr val="bg1"/>
                </a:solidFill>
              </a:rPr>
              <a:t>内分子的平均速率为</a:t>
            </a:r>
          </a:p>
        </p:txBody>
      </p:sp>
      <p:graphicFrame>
        <p:nvGraphicFramePr>
          <p:cNvPr id="687111" name="Object 7"/>
          <p:cNvGraphicFramePr>
            <a:graphicFrameLocks noChangeAspect="1"/>
          </p:cNvGraphicFramePr>
          <p:nvPr/>
        </p:nvGraphicFramePr>
        <p:xfrm>
          <a:off x="2152650" y="4672013"/>
          <a:ext cx="3978275" cy="1951037"/>
        </p:xfrm>
        <a:graphic>
          <a:graphicData uri="http://schemas.openxmlformats.org/presentationml/2006/ole">
            <mc:AlternateContent xmlns:mc="http://schemas.openxmlformats.org/markup-compatibility/2006">
              <mc:Choice xmlns:v="urn:schemas-microsoft-com:vml" Requires="v">
                <p:oleObj spid="_x0000_s22550" name="公式" r:id="rId7" imgW="1295280" imgH="685800" progId="Equation.3">
                  <p:embed/>
                </p:oleObj>
              </mc:Choice>
              <mc:Fallback>
                <p:oleObj name="公式" r:id="rId7" imgW="1295280" imgH="685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2650" y="4672013"/>
                        <a:ext cx="3978275" cy="195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7112" name="Text Box 8"/>
          <p:cNvSpPr txBox="1">
            <a:spLocks noChangeArrowheads="1"/>
          </p:cNvSpPr>
          <p:nvPr/>
        </p:nvSpPr>
        <p:spPr bwMode="auto">
          <a:xfrm>
            <a:off x="446088" y="357188"/>
            <a:ext cx="7586662" cy="519112"/>
          </a:xfrm>
          <a:prstGeom prst="rect">
            <a:avLst/>
          </a:prstGeom>
          <a:noFill/>
          <a:ln w="9525">
            <a:noFill/>
            <a:miter lim="800000"/>
            <a:headEnd/>
            <a:tailEnd/>
          </a:ln>
        </p:spPr>
        <p:txBody>
          <a:bodyPr>
            <a:spAutoFit/>
          </a:bodyPr>
          <a:lstStyle/>
          <a:p>
            <a:r>
              <a:rPr lang="en-US" altLang="zh-CN" sz="2800" b="1" i="0">
                <a:solidFill>
                  <a:schemeClr val="bg1"/>
                </a:solidFill>
              </a:rPr>
              <a:t>2. </a:t>
            </a:r>
            <a:r>
              <a:rPr lang="zh-CN" altLang="en-US" sz="2800" b="1" i="0">
                <a:solidFill>
                  <a:schemeClr val="bg1"/>
                </a:solidFill>
              </a:rPr>
              <a:t>速率区间</a:t>
            </a:r>
            <a:r>
              <a:rPr lang="zh-CN" altLang="en-US" sz="2800" b="1">
                <a:solidFill>
                  <a:schemeClr val="bg1"/>
                </a:solidFill>
                <a:sym typeface="Symbol" pitchFamily="18" charset="2"/>
              </a:rPr>
              <a:t></a:t>
            </a:r>
            <a:r>
              <a:rPr lang="en-US" altLang="zh-CN" sz="2800" b="1" i="0" baseline="-25000">
                <a:solidFill>
                  <a:schemeClr val="bg1"/>
                </a:solidFill>
                <a:sym typeface="Symbol" pitchFamily="18" charset="2"/>
              </a:rPr>
              <a:t>1</a:t>
            </a:r>
            <a:r>
              <a:rPr lang="en-US" altLang="zh-CN" sz="2800" b="1" i="0">
                <a:solidFill>
                  <a:schemeClr val="bg1"/>
                </a:solidFill>
                <a:sym typeface="Symbol" pitchFamily="18" charset="2"/>
              </a:rPr>
              <a:t> —</a:t>
            </a:r>
            <a:r>
              <a:rPr lang="en-US" altLang="zh-CN" sz="2800" b="1">
                <a:solidFill>
                  <a:schemeClr val="bg1"/>
                </a:solidFill>
                <a:sym typeface="Symbol" pitchFamily="18" charset="2"/>
              </a:rPr>
              <a:t></a:t>
            </a:r>
            <a:r>
              <a:rPr lang="en-US" altLang="zh-CN" sz="2800" b="1" i="0" baseline="-25000">
                <a:solidFill>
                  <a:schemeClr val="bg1"/>
                </a:solidFill>
                <a:sym typeface="Symbol" pitchFamily="18" charset="2"/>
              </a:rPr>
              <a:t>2</a:t>
            </a:r>
            <a:r>
              <a:rPr lang="en-US" altLang="zh-CN" sz="2800" b="1">
                <a:solidFill>
                  <a:schemeClr val="bg1"/>
                </a:solidFill>
                <a:sym typeface="Symbol" pitchFamily="18" charset="2"/>
              </a:rPr>
              <a:t> </a:t>
            </a:r>
            <a:r>
              <a:rPr lang="zh-CN" altLang="en-US" sz="2800" b="1" i="0">
                <a:solidFill>
                  <a:schemeClr val="bg1"/>
                </a:solidFill>
              </a:rPr>
              <a:t>内分子的平均速率</a:t>
            </a:r>
            <a:endParaRPr lang="zh-CN" altLang="en-US"/>
          </a:p>
        </p:txBody>
      </p:sp>
      <p:sp>
        <p:nvSpPr>
          <p:cNvPr id="687113" name="Text Box 9"/>
          <p:cNvSpPr txBox="1">
            <a:spLocks noChangeArrowheads="1"/>
          </p:cNvSpPr>
          <p:nvPr/>
        </p:nvSpPr>
        <p:spPr bwMode="auto">
          <a:xfrm>
            <a:off x="1120775" y="2147888"/>
            <a:ext cx="2111375" cy="519112"/>
          </a:xfrm>
          <a:prstGeom prst="rect">
            <a:avLst/>
          </a:prstGeom>
          <a:noFill/>
          <a:ln w="9525">
            <a:noFill/>
            <a:miter lim="800000"/>
            <a:headEnd/>
            <a:tailEnd/>
          </a:ln>
        </p:spPr>
        <p:txBody>
          <a:bodyPr>
            <a:spAutoFit/>
          </a:bodyPr>
          <a:lstStyle/>
          <a:p>
            <a:r>
              <a:rPr lang="en-US" altLang="zh-CN" sz="2800" b="1" i="0">
                <a:solidFill>
                  <a:schemeClr val="bg1"/>
                </a:solidFill>
              </a:rPr>
              <a:t> </a:t>
            </a:r>
            <a:r>
              <a:rPr lang="en-US" altLang="zh-CN" sz="2800" b="1" i="0">
                <a:solidFill>
                  <a:schemeClr val="bg1"/>
                </a:solidFill>
                <a:sym typeface="Symbol" pitchFamily="18" charset="2"/>
              </a:rPr>
              <a:t></a:t>
            </a:r>
            <a:r>
              <a:rPr lang="en-US" altLang="zh-CN" sz="2800" b="1" i="0">
                <a:solidFill>
                  <a:schemeClr val="bg1"/>
                </a:solidFill>
              </a:rPr>
              <a:t> N</a:t>
            </a:r>
            <a:r>
              <a:rPr lang="en-US" altLang="zh-CN" sz="2800" b="1" i="0" baseline="-25000">
                <a:solidFill>
                  <a:schemeClr val="bg1"/>
                </a:solidFill>
              </a:rPr>
              <a:t>i    : </a:t>
            </a:r>
          </a:p>
        </p:txBody>
      </p:sp>
      <p:sp>
        <p:nvSpPr>
          <p:cNvPr id="687114" name="Text Box 10"/>
          <p:cNvSpPr txBox="1">
            <a:spLocks noChangeArrowheads="1"/>
          </p:cNvSpPr>
          <p:nvPr/>
        </p:nvSpPr>
        <p:spPr bwMode="auto">
          <a:xfrm>
            <a:off x="889000" y="3148013"/>
            <a:ext cx="2370138" cy="519112"/>
          </a:xfrm>
          <a:prstGeom prst="rect">
            <a:avLst/>
          </a:prstGeom>
          <a:noFill/>
          <a:ln w="9525">
            <a:noFill/>
            <a:miter lim="800000"/>
            <a:headEnd/>
            <a:tailEnd/>
          </a:ln>
        </p:spPr>
        <p:txBody>
          <a:bodyPr>
            <a:spAutoFit/>
          </a:bodyPr>
          <a:lstStyle/>
          <a:p>
            <a:r>
              <a:rPr lang="en-US" altLang="zh-CN" sz="2800" b="1" i="0">
                <a:solidFill>
                  <a:schemeClr val="bg1"/>
                </a:solidFill>
                <a:sym typeface="Symbol" pitchFamily="18" charset="2"/>
              </a:rPr>
              <a:t></a:t>
            </a:r>
            <a:r>
              <a:rPr lang="en-US" altLang="zh-CN" sz="2800" b="1">
                <a:solidFill>
                  <a:schemeClr val="bg1"/>
                </a:solidFill>
                <a:sym typeface="Symbol" pitchFamily="18" charset="2"/>
              </a:rPr>
              <a:t> </a:t>
            </a:r>
            <a:r>
              <a:rPr lang="en-US" altLang="zh-CN" sz="2800" b="1" i="0">
                <a:solidFill>
                  <a:schemeClr val="bg1"/>
                </a:solidFill>
                <a:sym typeface="Symbol" pitchFamily="18" charset="2"/>
              </a:rPr>
              <a:t>N</a:t>
            </a:r>
            <a:r>
              <a:rPr lang="en-US" altLang="zh-CN" sz="2800" b="1" i="0" baseline="-25000">
                <a:solidFill>
                  <a:schemeClr val="bg1"/>
                </a:solidFill>
                <a:sym typeface="Symbol" pitchFamily="18" charset="2"/>
              </a:rPr>
              <a:t>i</a:t>
            </a:r>
            <a:r>
              <a:rPr lang="en-US" altLang="zh-CN" sz="2800" b="1">
                <a:solidFill>
                  <a:schemeClr val="bg1"/>
                </a:solidFill>
                <a:sym typeface="Symbol" pitchFamily="18" charset="2"/>
              </a:rPr>
              <a:t></a:t>
            </a:r>
            <a:r>
              <a:rPr lang="en-US" altLang="zh-CN" sz="2800" b="1" baseline="-25000">
                <a:solidFill>
                  <a:schemeClr val="bg1"/>
                </a:solidFill>
                <a:sym typeface="Symbol" pitchFamily="18" charset="2"/>
              </a:rPr>
              <a:t>i</a:t>
            </a:r>
            <a:r>
              <a:rPr lang="en-US" altLang="zh-CN" sz="2800" b="1" i="0">
                <a:solidFill>
                  <a:schemeClr val="bg1"/>
                </a:solidFill>
              </a:rPr>
              <a: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7112"/>
                                        </p:tgtEl>
                                        <p:attrNameLst>
                                          <p:attrName>style.visibility</p:attrName>
                                        </p:attrNameLst>
                                      </p:cBhvr>
                                      <p:to>
                                        <p:strVal val="visible"/>
                                      </p:to>
                                    </p:set>
                                    <p:animEffect transition="in" filter="wipe(left)">
                                      <p:cBhvr>
                                        <p:cTn id="7" dur="500"/>
                                        <p:tgtEl>
                                          <p:spTgt spid="6871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7106">
                                            <p:txEl>
                                              <p:pRg st="0" end="0"/>
                                            </p:txEl>
                                          </p:spTgt>
                                        </p:tgtEl>
                                        <p:attrNameLst>
                                          <p:attrName>style.visibility</p:attrName>
                                        </p:attrNameLst>
                                      </p:cBhvr>
                                      <p:to>
                                        <p:strVal val="visible"/>
                                      </p:to>
                                    </p:set>
                                    <p:animEffect transition="in" filter="wipe(left)">
                                      <p:cBhvr>
                                        <p:cTn id="12" dur="500"/>
                                        <p:tgtEl>
                                          <p:spTgt spid="68710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7106">
                                            <p:txEl>
                                              <p:pRg st="1" end="1"/>
                                            </p:txEl>
                                          </p:spTgt>
                                        </p:tgtEl>
                                        <p:attrNameLst>
                                          <p:attrName>style.visibility</p:attrName>
                                        </p:attrNameLst>
                                      </p:cBhvr>
                                      <p:to>
                                        <p:strVal val="visible"/>
                                      </p:to>
                                    </p:set>
                                    <p:animEffect transition="in" filter="wipe(left)">
                                      <p:cBhvr>
                                        <p:cTn id="17" dur="500"/>
                                        <p:tgtEl>
                                          <p:spTgt spid="68710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7113">
                                            <p:txEl>
                                              <p:pRg st="0" end="0"/>
                                            </p:txEl>
                                          </p:spTgt>
                                        </p:tgtEl>
                                        <p:attrNameLst>
                                          <p:attrName>style.visibility</p:attrName>
                                        </p:attrNameLst>
                                      </p:cBhvr>
                                      <p:to>
                                        <p:strVal val="visible"/>
                                      </p:to>
                                    </p:set>
                                    <p:animEffect transition="in" filter="wipe(left)">
                                      <p:cBhvr>
                                        <p:cTn id="22" dur="500"/>
                                        <p:tgtEl>
                                          <p:spTgt spid="6871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87109"/>
                                        </p:tgtEl>
                                        <p:attrNameLst>
                                          <p:attrName>style.visibility</p:attrName>
                                        </p:attrNameLst>
                                      </p:cBhvr>
                                      <p:to>
                                        <p:strVal val="visible"/>
                                      </p:to>
                                    </p:set>
                                    <p:animEffect transition="in" filter="wipe(left)">
                                      <p:cBhvr>
                                        <p:cTn id="27" dur="500"/>
                                        <p:tgtEl>
                                          <p:spTgt spid="6871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87114">
                                            <p:txEl>
                                              <p:pRg st="0" end="0"/>
                                            </p:txEl>
                                          </p:spTgt>
                                        </p:tgtEl>
                                        <p:attrNameLst>
                                          <p:attrName>style.visibility</p:attrName>
                                        </p:attrNameLst>
                                      </p:cBhvr>
                                      <p:to>
                                        <p:strVal val="visible"/>
                                      </p:to>
                                    </p:set>
                                    <p:animEffect transition="in" filter="wipe(left)">
                                      <p:cBhvr>
                                        <p:cTn id="32" dur="500"/>
                                        <p:tgtEl>
                                          <p:spTgt spid="6871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87107"/>
                                        </p:tgtEl>
                                        <p:attrNameLst>
                                          <p:attrName>style.visibility</p:attrName>
                                        </p:attrNameLst>
                                      </p:cBhvr>
                                      <p:to>
                                        <p:strVal val="visible"/>
                                      </p:to>
                                    </p:set>
                                    <p:animEffect transition="in" filter="wipe(left)">
                                      <p:cBhvr>
                                        <p:cTn id="37" dur="500"/>
                                        <p:tgtEl>
                                          <p:spTgt spid="68710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87110"/>
                                        </p:tgtEl>
                                        <p:attrNameLst>
                                          <p:attrName>style.visibility</p:attrName>
                                        </p:attrNameLst>
                                      </p:cBhvr>
                                      <p:to>
                                        <p:strVal val="visible"/>
                                      </p:to>
                                    </p:set>
                                    <p:animEffect transition="in" filter="wipe(left)">
                                      <p:cBhvr>
                                        <p:cTn id="42" dur="500"/>
                                        <p:tgtEl>
                                          <p:spTgt spid="6871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87111"/>
                                        </p:tgtEl>
                                        <p:attrNameLst>
                                          <p:attrName>style.visibility</p:attrName>
                                        </p:attrNameLst>
                                      </p:cBhvr>
                                      <p:to>
                                        <p:strVal val="visible"/>
                                      </p:to>
                                    </p:set>
                                    <p:animEffect transition="in" filter="wipe(up)">
                                      <p:cBhvr>
                                        <p:cTn id="47" dur="500"/>
                                        <p:tgtEl>
                                          <p:spTgt spid="68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6" grpId="0" build="p" autoUpdateAnimBg="0"/>
      <p:bldP spid="687110" grpId="0" autoUpdateAnimBg="0"/>
      <p:bldP spid="687112" grpId="0" autoUpdateAnimBg="0"/>
      <p:bldP spid="687113" grpId="0" build="p" autoUpdateAnimBg="0"/>
      <p:bldP spid="687114"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灯片编号占位符 3"/>
          <p:cNvSpPr>
            <a:spLocks noGrp="1"/>
          </p:cNvSpPr>
          <p:nvPr>
            <p:ph type="sldNum" sz="quarter" idx="12"/>
          </p:nvPr>
        </p:nvSpPr>
        <p:spPr>
          <a:noFill/>
        </p:spPr>
        <p:txBody>
          <a:bodyPr/>
          <a:lstStyle/>
          <a:p>
            <a:fld id="{68FB7BB1-9C10-4779-8A82-CE59DC3AEA46}" type="slidenum">
              <a:rPr lang="en-US" altLang="zh-CN"/>
              <a:pPr/>
              <a:t>42</a:t>
            </a:fld>
            <a:endParaRPr lang="en-US" altLang="zh-CN"/>
          </a:p>
        </p:txBody>
      </p:sp>
      <p:graphicFrame>
        <p:nvGraphicFramePr>
          <p:cNvPr id="23554" name="Object 1024"/>
          <p:cNvGraphicFramePr>
            <a:graphicFrameLocks noChangeAspect="1"/>
          </p:cNvGraphicFramePr>
          <p:nvPr/>
        </p:nvGraphicFramePr>
        <p:xfrm>
          <a:off x="2530475" y="246063"/>
          <a:ext cx="3819525" cy="1844675"/>
        </p:xfrm>
        <a:graphic>
          <a:graphicData uri="http://schemas.openxmlformats.org/presentationml/2006/ole">
            <mc:AlternateContent xmlns:mc="http://schemas.openxmlformats.org/markup-compatibility/2006">
              <mc:Choice xmlns:v="urn:schemas-microsoft-com:vml" Requires="v">
                <p:oleObj spid="_x0000_s23584" name="公式" r:id="rId3" imgW="1295280" imgH="685800" progId="Equation.3">
                  <p:embed/>
                </p:oleObj>
              </mc:Choice>
              <mc:Fallback>
                <p:oleObj name="公式" r:id="rId3" imgW="1295280" imgH="6858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475" y="246063"/>
                        <a:ext cx="3819525" cy="184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8131" name="Text Box 3"/>
          <p:cNvSpPr txBox="1">
            <a:spLocks noChangeArrowheads="1"/>
          </p:cNvSpPr>
          <p:nvPr/>
        </p:nvSpPr>
        <p:spPr bwMode="auto">
          <a:xfrm>
            <a:off x="900113" y="2487613"/>
            <a:ext cx="7426325" cy="519112"/>
          </a:xfrm>
          <a:prstGeom prst="rect">
            <a:avLst/>
          </a:prstGeom>
          <a:noFill/>
          <a:ln w="9525">
            <a:noFill/>
            <a:miter lim="800000"/>
            <a:headEnd/>
            <a:tailEnd/>
          </a:ln>
        </p:spPr>
        <p:txBody>
          <a:bodyPr>
            <a:spAutoFit/>
          </a:bodyPr>
          <a:lstStyle/>
          <a:p>
            <a:r>
              <a:rPr lang="zh-CN" altLang="en-US" sz="2800" b="1" i="0">
                <a:solidFill>
                  <a:schemeClr val="bg1"/>
                </a:solidFill>
              </a:rPr>
              <a:t>速率区间</a:t>
            </a:r>
            <a:r>
              <a:rPr lang="en-US" altLang="zh-CN" sz="2800" b="1" i="0">
                <a:solidFill>
                  <a:schemeClr val="bg1"/>
                </a:solidFill>
              </a:rPr>
              <a:t>0—</a:t>
            </a:r>
            <a:r>
              <a:rPr lang="en-US" altLang="zh-CN" sz="2800" b="1" i="0">
                <a:solidFill>
                  <a:schemeClr val="bg1"/>
                </a:solidFill>
                <a:sym typeface="Symbol" pitchFamily="18" charset="2"/>
              </a:rPr>
              <a:t></a:t>
            </a:r>
            <a:r>
              <a:rPr lang="zh-CN" altLang="en-US" sz="2800" b="1" i="0">
                <a:solidFill>
                  <a:schemeClr val="bg1"/>
                </a:solidFill>
              </a:rPr>
              <a:t>内分子</a:t>
            </a:r>
            <a:r>
              <a:rPr lang="en-US" altLang="zh-CN" sz="2800" b="1" i="0">
                <a:solidFill>
                  <a:schemeClr val="bg1"/>
                </a:solidFill>
              </a:rPr>
              <a:t>(</a:t>
            </a:r>
            <a:r>
              <a:rPr lang="zh-CN" altLang="en-US" sz="2800" b="1" i="0">
                <a:solidFill>
                  <a:schemeClr val="bg1"/>
                </a:solidFill>
              </a:rPr>
              <a:t>全体分子</a:t>
            </a:r>
            <a:r>
              <a:rPr lang="en-US" altLang="zh-CN" sz="2800" b="1" i="0">
                <a:solidFill>
                  <a:schemeClr val="bg1"/>
                </a:solidFill>
              </a:rPr>
              <a:t>)</a:t>
            </a:r>
            <a:r>
              <a:rPr lang="zh-CN" altLang="en-US" sz="2800" b="1" i="0">
                <a:solidFill>
                  <a:schemeClr val="bg1"/>
                </a:solidFill>
              </a:rPr>
              <a:t>的平均速率为</a:t>
            </a:r>
          </a:p>
        </p:txBody>
      </p:sp>
      <p:graphicFrame>
        <p:nvGraphicFramePr>
          <p:cNvPr id="806913" name="Object 1025"/>
          <p:cNvGraphicFramePr>
            <a:graphicFrameLocks noChangeAspect="1"/>
          </p:cNvGraphicFramePr>
          <p:nvPr/>
        </p:nvGraphicFramePr>
        <p:xfrm>
          <a:off x="1612900" y="2989263"/>
          <a:ext cx="2497138" cy="1609725"/>
        </p:xfrm>
        <a:graphic>
          <a:graphicData uri="http://schemas.openxmlformats.org/presentationml/2006/ole">
            <mc:AlternateContent xmlns:mc="http://schemas.openxmlformats.org/markup-compatibility/2006">
              <mc:Choice xmlns:v="urn:schemas-microsoft-com:vml" Requires="v">
                <p:oleObj spid="_x0000_s23585" name="公式" r:id="rId5" imgW="952200" imgH="634680" progId="Equation.3">
                  <p:embed/>
                </p:oleObj>
              </mc:Choice>
              <mc:Fallback>
                <p:oleObj name="公式" r:id="rId5" imgW="952200" imgH="63468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2900" y="2989263"/>
                        <a:ext cx="2497138" cy="160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6914" name="Object 1026"/>
          <p:cNvGraphicFramePr>
            <a:graphicFrameLocks noChangeAspect="1"/>
          </p:cNvGraphicFramePr>
          <p:nvPr/>
        </p:nvGraphicFramePr>
        <p:xfrm>
          <a:off x="4205288" y="3305175"/>
          <a:ext cx="2174875" cy="927100"/>
        </p:xfrm>
        <a:graphic>
          <a:graphicData uri="http://schemas.openxmlformats.org/presentationml/2006/ole">
            <mc:AlternateContent xmlns:mc="http://schemas.openxmlformats.org/markup-compatibility/2006">
              <mc:Choice xmlns:v="urn:schemas-microsoft-com:vml" Requires="v">
                <p:oleObj spid="_x0000_s23586" name="公式" r:id="rId7" imgW="799920" imgH="330120" progId="Equation.3">
                  <p:embed/>
                </p:oleObj>
              </mc:Choice>
              <mc:Fallback>
                <p:oleObj name="公式" r:id="rId7" imgW="799920" imgH="33012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5288" y="3305175"/>
                        <a:ext cx="2174875"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8136" name="Text Box 8"/>
          <p:cNvSpPr txBox="1">
            <a:spLocks noChangeArrowheads="1"/>
          </p:cNvSpPr>
          <p:nvPr/>
        </p:nvSpPr>
        <p:spPr bwMode="auto">
          <a:xfrm>
            <a:off x="931863" y="4630738"/>
            <a:ext cx="4889500" cy="519112"/>
          </a:xfrm>
          <a:prstGeom prst="rect">
            <a:avLst/>
          </a:prstGeom>
          <a:noFill/>
          <a:ln w="9525">
            <a:noFill/>
            <a:miter lim="800000"/>
            <a:headEnd/>
            <a:tailEnd/>
          </a:ln>
        </p:spPr>
        <p:txBody>
          <a:bodyPr>
            <a:spAutoFit/>
          </a:bodyPr>
          <a:lstStyle/>
          <a:p>
            <a:r>
              <a:rPr lang="zh-CN" altLang="en-US" sz="2800" b="1" i="0">
                <a:solidFill>
                  <a:schemeClr val="bg1"/>
                </a:solidFill>
              </a:rPr>
              <a:t>完成积分，求得平均速率为</a:t>
            </a:r>
          </a:p>
        </p:txBody>
      </p:sp>
      <p:graphicFrame>
        <p:nvGraphicFramePr>
          <p:cNvPr id="806915" name="Object 1027"/>
          <p:cNvGraphicFramePr>
            <a:graphicFrameLocks noChangeAspect="1"/>
          </p:cNvGraphicFramePr>
          <p:nvPr/>
        </p:nvGraphicFramePr>
        <p:xfrm>
          <a:off x="3324225" y="5284788"/>
          <a:ext cx="2098675" cy="1141412"/>
        </p:xfrm>
        <a:graphic>
          <a:graphicData uri="http://schemas.openxmlformats.org/presentationml/2006/ole">
            <mc:AlternateContent xmlns:mc="http://schemas.openxmlformats.org/markup-compatibility/2006">
              <mc:Choice xmlns:v="urn:schemas-microsoft-com:vml" Requires="v">
                <p:oleObj spid="_x0000_s23587" name="公式" r:id="rId9" imgW="787320" imgH="457200" progId="Equation.3">
                  <p:embed/>
                </p:oleObj>
              </mc:Choice>
              <mc:Fallback>
                <p:oleObj name="公式" r:id="rId9" imgW="787320" imgH="45720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24225" y="5284788"/>
                        <a:ext cx="2098675" cy="1141412"/>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6916" name="Object 1028"/>
          <p:cNvGraphicFramePr>
            <a:graphicFrameLocks noChangeAspect="1"/>
          </p:cNvGraphicFramePr>
          <p:nvPr/>
        </p:nvGraphicFramePr>
        <p:xfrm>
          <a:off x="6592888" y="4187825"/>
          <a:ext cx="2228850" cy="927100"/>
        </p:xfrm>
        <a:graphic>
          <a:graphicData uri="http://schemas.openxmlformats.org/presentationml/2006/ole">
            <mc:AlternateContent xmlns:mc="http://schemas.openxmlformats.org/markup-compatibility/2006">
              <mc:Choice xmlns:v="urn:schemas-microsoft-com:vml" Requires="v">
                <p:oleObj spid="_x0000_s23588" name="公式" r:id="rId11" imgW="850680" imgH="330120" progId="Equation.3">
                  <p:embed/>
                </p:oleObj>
              </mc:Choice>
              <mc:Fallback>
                <p:oleObj name="公式" r:id="rId11" imgW="850680" imgH="33012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92888" y="4187825"/>
                        <a:ext cx="222885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8131"/>
                                        </p:tgtEl>
                                        <p:attrNameLst>
                                          <p:attrName>style.visibility</p:attrName>
                                        </p:attrNameLst>
                                      </p:cBhvr>
                                      <p:to>
                                        <p:strVal val="visible"/>
                                      </p:to>
                                    </p:set>
                                    <p:animEffect transition="in" filter="wipe(left)">
                                      <p:cBhvr>
                                        <p:cTn id="7" dur="500"/>
                                        <p:tgtEl>
                                          <p:spTgt spid="688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06913"/>
                                        </p:tgtEl>
                                        <p:attrNameLst>
                                          <p:attrName>style.visibility</p:attrName>
                                        </p:attrNameLst>
                                      </p:cBhvr>
                                      <p:to>
                                        <p:strVal val="visible"/>
                                      </p:to>
                                    </p:set>
                                    <p:animEffect transition="in" filter="wipe(up)">
                                      <p:cBhvr>
                                        <p:cTn id="12" dur="500"/>
                                        <p:tgtEl>
                                          <p:spTgt spid="8069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06916"/>
                                        </p:tgtEl>
                                        <p:attrNameLst>
                                          <p:attrName>style.visibility</p:attrName>
                                        </p:attrNameLst>
                                      </p:cBhvr>
                                      <p:to>
                                        <p:strVal val="visible"/>
                                      </p:to>
                                    </p:set>
                                    <p:anim calcmode="lin" valueType="num">
                                      <p:cBhvr additive="base">
                                        <p:cTn id="17" dur="500" fill="hold"/>
                                        <p:tgtEl>
                                          <p:spTgt spid="806916"/>
                                        </p:tgtEl>
                                        <p:attrNameLst>
                                          <p:attrName>ppt_x</p:attrName>
                                        </p:attrNameLst>
                                      </p:cBhvr>
                                      <p:tavLst>
                                        <p:tav tm="0">
                                          <p:val>
                                            <p:strVal val="1+#ppt_w/2"/>
                                          </p:val>
                                        </p:tav>
                                        <p:tav tm="100000">
                                          <p:val>
                                            <p:strVal val="#ppt_x"/>
                                          </p:val>
                                        </p:tav>
                                      </p:tavLst>
                                    </p:anim>
                                    <p:anim calcmode="lin" valueType="num">
                                      <p:cBhvr additive="base">
                                        <p:cTn id="18" dur="500" fill="hold"/>
                                        <p:tgtEl>
                                          <p:spTgt spid="80691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06914"/>
                                        </p:tgtEl>
                                        <p:attrNameLst>
                                          <p:attrName>style.visibility</p:attrName>
                                        </p:attrNameLst>
                                      </p:cBhvr>
                                      <p:to>
                                        <p:strVal val="visible"/>
                                      </p:to>
                                    </p:set>
                                    <p:animEffect transition="in" filter="wipe(left)">
                                      <p:cBhvr>
                                        <p:cTn id="23" dur="500"/>
                                        <p:tgtEl>
                                          <p:spTgt spid="8069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88136"/>
                                        </p:tgtEl>
                                        <p:attrNameLst>
                                          <p:attrName>style.visibility</p:attrName>
                                        </p:attrNameLst>
                                      </p:cBhvr>
                                      <p:to>
                                        <p:strVal val="visible"/>
                                      </p:to>
                                    </p:set>
                                    <p:animEffect transition="in" filter="wipe(left)">
                                      <p:cBhvr>
                                        <p:cTn id="28" dur="500"/>
                                        <p:tgtEl>
                                          <p:spTgt spid="68813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06915"/>
                                        </p:tgtEl>
                                        <p:attrNameLst>
                                          <p:attrName>style.visibility</p:attrName>
                                        </p:attrNameLst>
                                      </p:cBhvr>
                                      <p:to>
                                        <p:strVal val="visible"/>
                                      </p:to>
                                    </p:set>
                                    <p:anim calcmode="lin" valueType="num">
                                      <p:cBhvr additive="base">
                                        <p:cTn id="33" dur="500" fill="hold"/>
                                        <p:tgtEl>
                                          <p:spTgt spid="806915"/>
                                        </p:tgtEl>
                                        <p:attrNameLst>
                                          <p:attrName>ppt_x</p:attrName>
                                        </p:attrNameLst>
                                      </p:cBhvr>
                                      <p:tavLst>
                                        <p:tav tm="0">
                                          <p:val>
                                            <p:strVal val="#ppt_x"/>
                                          </p:val>
                                        </p:tav>
                                        <p:tav tm="100000">
                                          <p:val>
                                            <p:strVal val="#ppt_x"/>
                                          </p:val>
                                        </p:tav>
                                      </p:tavLst>
                                    </p:anim>
                                    <p:anim calcmode="lin" valueType="num">
                                      <p:cBhvr additive="base">
                                        <p:cTn id="34" dur="500" fill="hold"/>
                                        <p:tgtEl>
                                          <p:spTgt spid="806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1" grpId="0" autoUpdateAnimBg="0"/>
      <p:bldP spid="68813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7" name="灯片编号占位符 3"/>
          <p:cNvSpPr>
            <a:spLocks noGrp="1"/>
          </p:cNvSpPr>
          <p:nvPr>
            <p:ph type="sldNum" sz="quarter" idx="12"/>
          </p:nvPr>
        </p:nvSpPr>
        <p:spPr>
          <a:noFill/>
        </p:spPr>
        <p:txBody>
          <a:bodyPr/>
          <a:lstStyle/>
          <a:p>
            <a:fld id="{75622C32-DD73-4184-A08B-14ABD715674D}" type="slidenum">
              <a:rPr lang="en-US" altLang="zh-CN"/>
              <a:pPr/>
              <a:t>43</a:t>
            </a:fld>
            <a:endParaRPr lang="en-US" altLang="zh-CN"/>
          </a:p>
        </p:txBody>
      </p:sp>
      <p:sp>
        <p:nvSpPr>
          <p:cNvPr id="24588" name="Text Box 3"/>
          <p:cNvSpPr txBox="1">
            <a:spLocks noChangeArrowheads="1"/>
          </p:cNvSpPr>
          <p:nvPr/>
        </p:nvSpPr>
        <p:spPr bwMode="auto">
          <a:xfrm>
            <a:off x="936625" y="434975"/>
            <a:ext cx="2655888" cy="519113"/>
          </a:xfrm>
          <a:prstGeom prst="rect">
            <a:avLst/>
          </a:prstGeom>
          <a:noFill/>
          <a:ln w="9525">
            <a:noFill/>
            <a:miter lim="800000"/>
            <a:headEnd/>
            <a:tailEnd/>
          </a:ln>
        </p:spPr>
        <p:txBody>
          <a:bodyPr>
            <a:spAutoFit/>
          </a:bodyPr>
          <a:lstStyle/>
          <a:p>
            <a:r>
              <a:rPr lang="en-US" altLang="zh-CN" sz="2800" b="1" i="0">
                <a:solidFill>
                  <a:schemeClr val="bg1"/>
                </a:solidFill>
              </a:rPr>
              <a:t>3.</a:t>
            </a:r>
            <a:r>
              <a:rPr lang="zh-CN" altLang="en-US" sz="2800" b="1" i="0">
                <a:solidFill>
                  <a:srgbClr val="00FF00"/>
                </a:solidFill>
              </a:rPr>
              <a:t>方均根速率</a:t>
            </a:r>
            <a:r>
              <a:rPr lang="zh-CN" altLang="en-US" sz="2800" b="1" i="0">
                <a:solidFill>
                  <a:schemeClr val="bg1"/>
                </a:solidFill>
              </a:rPr>
              <a:t>        </a:t>
            </a:r>
          </a:p>
        </p:txBody>
      </p:sp>
      <p:sp>
        <p:nvSpPr>
          <p:cNvPr id="689156" name="Text Box 4"/>
          <p:cNvSpPr txBox="1">
            <a:spLocks noChangeArrowheads="1"/>
          </p:cNvSpPr>
          <p:nvPr/>
        </p:nvSpPr>
        <p:spPr bwMode="auto">
          <a:xfrm>
            <a:off x="912813" y="1019175"/>
            <a:ext cx="3997325" cy="519113"/>
          </a:xfrm>
          <a:prstGeom prst="rect">
            <a:avLst/>
          </a:prstGeom>
          <a:noFill/>
          <a:ln w="9525">
            <a:noFill/>
            <a:miter lim="800000"/>
            <a:headEnd/>
            <a:tailEnd/>
          </a:ln>
        </p:spPr>
        <p:txBody>
          <a:bodyPr>
            <a:spAutoFit/>
          </a:bodyPr>
          <a:lstStyle/>
          <a:p>
            <a:r>
              <a:rPr lang="zh-CN" altLang="en-US" sz="2800" b="1" i="0">
                <a:solidFill>
                  <a:schemeClr val="bg1"/>
                </a:solidFill>
              </a:rPr>
              <a:t>与求平均速率类似：</a:t>
            </a:r>
          </a:p>
        </p:txBody>
      </p:sp>
      <p:graphicFrame>
        <p:nvGraphicFramePr>
          <p:cNvPr id="807936" name="Object 1024"/>
          <p:cNvGraphicFramePr>
            <a:graphicFrameLocks noChangeAspect="1"/>
          </p:cNvGraphicFramePr>
          <p:nvPr/>
        </p:nvGraphicFramePr>
        <p:xfrm>
          <a:off x="1830388" y="1684338"/>
          <a:ext cx="2628900" cy="927100"/>
        </p:xfrm>
        <a:graphic>
          <a:graphicData uri="http://schemas.openxmlformats.org/presentationml/2006/ole">
            <mc:AlternateContent xmlns:mc="http://schemas.openxmlformats.org/markup-compatibility/2006">
              <mc:Choice xmlns:v="urn:schemas-microsoft-com:vml" Requires="v">
                <p:oleObj spid="_x0000_s24632" name="公式" r:id="rId3" imgW="927000" imgH="330120" progId="Equation.3">
                  <p:embed/>
                </p:oleObj>
              </mc:Choice>
              <mc:Fallback>
                <p:oleObj name="公式" r:id="rId3" imgW="927000" imgH="33012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0388" y="1684338"/>
                        <a:ext cx="26289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7937" name="Object 1025"/>
          <p:cNvGraphicFramePr>
            <a:graphicFrameLocks noChangeAspect="1"/>
          </p:cNvGraphicFramePr>
          <p:nvPr/>
        </p:nvGraphicFramePr>
        <p:xfrm>
          <a:off x="2455863" y="2571750"/>
          <a:ext cx="2193925" cy="927100"/>
        </p:xfrm>
        <a:graphic>
          <a:graphicData uri="http://schemas.openxmlformats.org/presentationml/2006/ole">
            <mc:AlternateContent xmlns:mc="http://schemas.openxmlformats.org/markup-compatibility/2006">
              <mc:Choice xmlns:v="urn:schemas-microsoft-com:vml" Requires="v">
                <p:oleObj spid="_x0000_s24633" name="公式" r:id="rId5" imgW="838080" imgH="330120" progId="Equation.3">
                  <p:embed/>
                </p:oleObj>
              </mc:Choice>
              <mc:Fallback>
                <p:oleObj name="公式" r:id="rId5" imgW="838080" imgH="33012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5863" y="2571750"/>
                        <a:ext cx="2193925"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1744663" y="2820988"/>
            <a:ext cx="809625" cy="519112"/>
            <a:chOff x="922" y="2678"/>
            <a:chExt cx="510" cy="327"/>
          </a:xfrm>
        </p:grpSpPr>
        <p:sp>
          <p:nvSpPr>
            <p:cNvPr id="24606" name="Text Box 7"/>
            <p:cNvSpPr txBox="1">
              <a:spLocks noChangeArrowheads="1"/>
            </p:cNvSpPr>
            <p:nvPr/>
          </p:nvSpPr>
          <p:spPr bwMode="auto">
            <a:xfrm>
              <a:off x="922" y="2678"/>
              <a:ext cx="510" cy="327"/>
            </a:xfrm>
            <a:prstGeom prst="rect">
              <a:avLst/>
            </a:prstGeom>
            <a:noFill/>
            <a:ln w="9525">
              <a:noFill/>
              <a:miter lim="800000"/>
              <a:headEnd/>
              <a:tailEnd/>
            </a:ln>
          </p:spPr>
          <p:txBody>
            <a:bodyPr>
              <a:spAutoFit/>
            </a:bodyPr>
            <a:lstStyle/>
            <a:p>
              <a:r>
                <a:rPr lang="en-US" altLang="zh-CN" sz="2800" b="1">
                  <a:solidFill>
                    <a:schemeClr val="bg1"/>
                  </a:solidFill>
                  <a:sym typeface="Symbol" pitchFamily="18" charset="2"/>
                </a:rPr>
                <a:t></a:t>
              </a:r>
              <a:r>
                <a:rPr lang="en-US" altLang="zh-CN" sz="2800" b="1" baseline="30000">
                  <a:solidFill>
                    <a:schemeClr val="bg1"/>
                  </a:solidFill>
                  <a:sym typeface="Symbol" pitchFamily="18" charset="2"/>
                </a:rPr>
                <a:t>2 </a:t>
              </a:r>
              <a:r>
                <a:rPr lang="en-US" altLang="zh-CN" sz="2800" b="1">
                  <a:solidFill>
                    <a:schemeClr val="bg1"/>
                  </a:solidFill>
                  <a:sym typeface="Symbol" pitchFamily="18" charset="2"/>
                </a:rPr>
                <a:t>=</a:t>
              </a:r>
            </a:p>
          </p:txBody>
        </p:sp>
        <p:sp>
          <p:nvSpPr>
            <p:cNvPr id="24607" name="Line 8"/>
            <p:cNvSpPr>
              <a:spLocks noChangeShapeType="1"/>
            </p:cNvSpPr>
            <p:nvPr/>
          </p:nvSpPr>
          <p:spPr bwMode="auto">
            <a:xfrm>
              <a:off x="979" y="2711"/>
              <a:ext cx="244" cy="0"/>
            </a:xfrm>
            <a:prstGeom prst="line">
              <a:avLst/>
            </a:prstGeom>
            <a:noFill/>
            <a:ln w="9525">
              <a:solidFill>
                <a:schemeClr val="bg1"/>
              </a:solidFill>
              <a:round/>
              <a:headEnd/>
              <a:tailEnd/>
            </a:ln>
          </p:spPr>
          <p:txBody>
            <a:bodyPr wrap="none" anchor="ctr"/>
            <a:lstStyle/>
            <a:p>
              <a:endParaRPr lang="zh-CN" altLang="en-US"/>
            </a:p>
          </p:txBody>
        </p:sp>
      </p:grpSp>
      <p:graphicFrame>
        <p:nvGraphicFramePr>
          <p:cNvPr id="807938" name="Object 1026"/>
          <p:cNvGraphicFramePr>
            <a:graphicFrameLocks noChangeAspect="1"/>
          </p:cNvGraphicFramePr>
          <p:nvPr/>
        </p:nvGraphicFramePr>
        <p:xfrm>
          <a:off x="4589463" y="2619375"/>
          <a:ext cx="1241425" cy="1017588"/>
        </p:xfrm>
        <a:graphic>
          <a:graphicData uri="http://schemas.openxmlformats.org/presentationml/2006/ole">
            <mc:AlternateContent xmlns:mc="http://schemas.openxmlformats.org/markup-compatibility/2006">
              <mc:Choice xmlns:v="urn:schemas-microsoft-com:vml" Requires="v">
                <p:oleObj spid="_x0000_s24634" name="公式" r:id="rId7" imgW="495000" imgH="406080" progId="Equation.3">
                  <p:embed/>
                </p:oleObj>
              </mc:Choice>
              <mc:Fallback>
                <p:oleObj name="公式" r:id="rId7" imgW="495000" imgH="40608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9463" y="2619375"/>
                        <a:ext cx="1241425"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9163" name="Text Box 11"/>
          <p:cNvSpPr txBox="1">
            <a:spLocks noChangeArrowheads="1"/>
          </p:cNvSpPr>
          <p:nvPr/>
        </p:nvSpPr>
        <p:spPr bwMode="auto">
          <a:xfrm>
            <a:off x="884238" y="3665538"/>
            <a:ext cx="3368675" cy="519112"/>
          </a:xfrm>
          <a:prstGeom prst="rect">
            <a:avLst/>
          </a:prstGeom>
          <a:noFill/>
          <a:ln w="9525">
            <a:noFill/>
            <a:miter lim="800000"/>
            <a:headEnd/>
            <a:tailEnd/>
          </a:ln>
        </p:spPr>
        <p:txBody>
          <a:bodyPr>
            <a:spAutoFit/>
          </a:bodyPr>
          <a:lstStyle/>
          <a:p>
            <a:r>
              <a:rPr lang="zh-CN" altLang="en-US" sz="2800" b="1" i="0">
                <a:solidFill>
                  <a:schemeClr val="bg1"/>
                </a:solidFill>
              </a:rPr>
              <a:t>于是方均根速率为</a:t>
            </a:r>
          </a:p>
        </p:txBody>
      </p:sp>
      <p:grpSp>
        <p:nvGrpSpPr>
          <p:cNvPr id="3" name="Group 60"/>
          <p:cNvGrpSpPr>
            <a:grpSpLocks/>
          </p:cNvGrpSpPr>
          <p:nvPr/>
        </p:nvGrpSpPr>
        <p:grpSpPr bwMode="auto">
          <a:xfrm>
            <a:off x="1692275" y="4465638"/>
            <a:ext cx="2325688" cy="1301750"/>
            <a:chOff x="1066" y="2813"/>
            <a:chExt cx="1465" cy="820"/>
          </a:xfrm>
        </p:grpSpPr>
        <p:grpSp>
          <p:nvGrpSpPr>
            <p:cNvPr id="24601" name="Group 59"/>
            <p:cNvGrpSpPr>
              <a:grpSpLocks/>
            </p:cNvGrpSpPr>
            <p:nvPr/>
          </p:nvGrpSpPr>
          <p:grpSpPr bwMode="auto">
            <a:xfrm>
              <a:off x="1066" y="3029"/>
              <a:ext cx="683" cy="411"/>
              <a:chOff x="1105" y="3029"/>
              <a:chExt cx="683" cy="411"/>
            </a:xfrm>
          </p:grpSpPr>
          <p:graphicFrame>
            <p:nvGraphicFramePr>
              <p:cNvPr id="24586" name="Object 1032"/>
              <p:cNvGraphicFramePr>
                <a:graphicFrameLocks noChangeAspect="1"/>
              </p:cNvGraphicFramePr>
              <p:nvPr/>
            </p:nvGraphicFramePr>
            <p:xfrm>
              <a:off x="1105" y="3029"/>
              <a:ext cx="527" cy="410"/>
            </p:xfrm>
            <a:graphic>
              <a:graphicData uri="http://schemas.openxmlformats.org/presentationml/2006/ole">
                <mc:AlternateContent xmlns:mc="http://schemas.openxmlformats.org/markup-compatibility/2006">
                  <mc:Choice xmlns:v="urn:schemas-microsoft-com:vml" Requires="v">
                    <p:oleObj spid="_x0000_s24635" name="公式" r:id="rId9" imgW="215640" imgH="253800" progId="Equation.3">
                      <p:embed/>
                    </p:oleObj>
                  </mc:Choice>
                  <mc:Fallback>
                    <p:oleObj name="公式" r:id="rId9" imgW="215640" imgH="253800" progId="Equation.3">
                      <p:embed/>
                      <p:pic>
                        <p:nvPicPr>
                          <p:cNvPr id="0" name="Object 10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5" y="3029"/>
                            <a:ext cx="527" cy="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603" name="Group 18"/>
              <p:cNvGrpSpPr>
                <a:grpSpLocks/>
              </p:cNvGrpSpPr>
              <p:nvPr/>
            </p:nvGrpSpPr>
            <p:grpSpPr bwMode="auto">
              <a:xfrm>
                <a:off x="1278" y="3113"/>
                <a:ext cx="510" cy="327"/>
                <a:chOff x="1393" y="2532"/>
                <a:chExt cx="510" cy="327"/>
              </a:xfrm>
            </p:grpSpPr>
            <p:sp>
              <p:nvSpPr>
                <p:cNvPr id="24604" name="Text Box 19"/>
                <p:cNvSpPr txBox="1">
                  <a:spLocks noChangeArrowheads="1"/>
                </p:cNvSpPr>
                <p:nvPr/>
              </p:nvSpPr>
              <p:spPr bwMode="auto">
                <a:xfrm>
                  <a:off x="1393" y="2532"/>
                  <a:ext cx="510" cy="327"/>
                </a:xfrm>
                <a:prstGeom prst="rect">
                  <a:avLst/>
                </a:prstGeom>
                <a:noFill/>
                <a:ln w="9525">
                  <a:noFill/>
                  <a:miter lim="800000"/>
                  <a:headEnd/>
                  <a:tailEnd/>
                </a:ln>
              </p:spPr>
              <p:txBody>
                <a:bodyPr>
                  <a:spAutoFit/>
                </a:bodyPr>
                <a:lstStyle/>
                <a:p>
                  <a:r>
                    <a:rPr lang="en-US" altLang="zh-CN" sz="2800" b="1">
                      <a:solidFill>
                        <a:schemeClr val="bg1"/>
                      </a:solidFill>
                      <a:sym typeface="Symbol" pitchFamily="18" charset="2"/>
                    </a:rPr>
                    <a:t></a:t>
                  </a:r>
                  <a:r>
                    <a:rPr lang="en-US" altLang="zh-CN" sz="2800" b="1" baseline="30000">
                      <a:solidFill>
                        <a:schemeClr val="bg1"/>
                      </a:solidFill>
                      <a:sym typeface="Symbol" pitchFamily="18" charset="2"/>
                    </a:rPr>
                    <a:t>2 </a:t>
                  </a:r>
                  <a:endParaRPr lang="en-US" altLang="zh-CN" sz="2800" b="1">
                    <a:solidFill>
                      <a:schemeClr val="bg1"/>
                    </a:solidFill>
                    <a:sym typeface="Symbol" pitchFamily="18" charset="2"/>
                  </a:endParaRPr>
                </a:p>
              </p:txBody>
            </p:sp>
            <p:sp>
              <p:nvSpPr>
                <p:cNvPr id="24605" name="Line 20"/>
                <p:cNvSpPr>
                  <a:spLocks noChangeShapeType="1"/>
                </p:cNvSpPr>
                <p:nvPr/>
              </p:nvSpPr>
              <p:spPr bwMode="auto">
                <a:xfrm>
                  <a:off x="1494" y="2565"/>
                  <a:ext cx="189" cy="0"/>
                </a:xfrm>
                <a:prstGeom prst="line">
                  <a:avLst/>
                </a:prstGeom>
                <a:noFill/>
                <a:ln w="9525">
                  <a:solidFill>
                    <a:schemeClr val="bg1"/>
                  </a:solidFill>
                  <a:round/>
                  <a:headEnd/>
                  <a:tailEnd/>
                </a:ln>
              </p:spPr>
              <p:txBody>
                <a:bodyPr wrap="none" anchor="ctr"/>
                <a:lstStyle/>
                <a:p>
                  <a:endParaRPr lang="zh-CN" altLang="en-US"/>
                </a:p>
              </p:txBody>
            </p:sp>
          </p:grpSp>
        </p:grpSp>
        <p:graphicFrame>
          <p:nvGraphicFramePr>
            <p:cNvPr id="24585" name="Object 1031"/>
            <p:cNvGraphicFramePr>
              <a:graphicFrameLocks noChangeAspect="1"/>
            </p:cNvGraphicFramePr>
            <p:nvPr/>
          </p:nvGraphicFramePr>
          <p:xfrm>
            <a:off x="1499" y="2837"/>
            <a:ext cx="1032" cy="787"/>
          </p:xfrm>
          <a:graphic>
            <a:graphicData uri="http://schemas.openxmlformats.org/presentationml/2006/ole">
              <mc:AlternateContent xmlns:mc="http://schemas.openxmlformats.org/markup-compatibility/2006">
                <mc:Choice xmlns:v="urn:schemas-microsoft-com:vml" Requires="v">
                  <p:oleObj spid="_x0000_s24636" name="公式" r:id="rId11" imgW="596880" imgH="457200" progId="Equation.3">
                    <p:embed/>
                  </p:oleObj>
                </mc:Choice>
                <mc:Fallback>
                  <p:oleObj name="公式" r:id="rId11" imgW="596880" imgH="457200" progId="Equation.3">
                    <p:embed/>
                    <p:pic>
                      <p:nvPicPr>
                        <p:cNvPr id="0" name="Object 10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99" y="2837"/>
                          <a:ext cx="1032" cy="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02" name="Rectangle 25"/>
            <p:cNvSpPr>
              <a:spLocks noChangeArrowheads="1"/>
            </p:cNvSpPr>
            <p:nvPr/>
          </p:nvSpPr>
          <p:spPr bwMode="auto">
            <a:xfrm>
              <a:off x="1112" y="2813"/>
              <a:ext cx="1375" cy="820"/>
            </a:xfrm>
            <a:prstGeom prst="rect">
              <a:avLst/>
            </a:prstGeom>
            <a:noFill/>
            <a:ln w="28575">
              <a:solidFill>
                <a:srgbClr val="FFFF00"/>
              </a:solidFill>
              <a:miter lim="800000"/>
              <a:headEnd/>
              <a:tailEnd/>
            </a:ln>
          </p:spPr>
          <p:txBody>
            <a:bodyPr wrap="none" anchor="ctr"/>
            <a:lstStyle/>
            <a:p>
              <a:endParaRPr lang="zh-CN" altLang="en-US"/>
            </a:p>
          </p:txBody>
        </p:sp>
      </p:grpSp>
      <p:grpSp>
        <p:nvGrpSpPr>
          <p:cNvPr id="6" name="Group 69"/>
          <p:cNvGrpSpPr>
            <a:grpSpLocks/>
          </p:cNvGrpSpPr>
          <p:nvPr/>
        </p:nvGrpSpPr>
        <p:grpSpPr bwMode="auto">
          <a:xfrm>
            <a:off x="6170613" y="963613"/>
            <a:ext cx="2466975" cy="4673600"/>
            <a:chOff x="3887" y="607"/>
            <a:chExt cx="1554" cy="2944"/>
          </a:xfrm>
        </p:grpSpPr>
        <p:sp>
          <p:nvSpPr>
            <p:cNvPr id="24594" name="Line 44"/>
            <p:cNvSpPr>
              <a:spLocks noChangeShapeType="1"/>
            </p:cNvSpPr>
            <p:nvPr/>
          </p:nvSpPr>
          <p:spPr bwMode="auto">
            <a:xfrm flipH="1">
              <a:off x="3887" y="607"/>
              <a:ext cx="0" cy="2944"/>
            </a:xfrm>
            <a:prstGeom prst="line">
              <a:avLst/>
            </a:prstGeom>
            <a:noFill/>
            <a:ln w="76200">
              <a:solidFill>
                <a:srgbClr val="00FF00"/>
              </a:solidFill>
              <a:round/>
              <a:headEnd/>
              <a:tailEnd/>
            </a:ln>
          </p:spPr>
          <p:txBody>
            <a:bodyPr wrap="none" anchor="ctr"/>
            <a:lstStyle/>
            <a:p>
              <a:endParaRPr lang="zh-CN" altLang="en-US"/>
            </a:p>
          </p:txBody>
        </p:sp>
        <p:graphicFrame>
          <p:nvGraphicFramePr>
            <p:cNvPr id="24581" name="Object 1027"/>
            <p:cNvGraphicFramePr>
              <a:graphicFrameLocks noChangeAspect="1"/>
            </p:cNvGraphicFramePr>
            <p:nvPr/>
          </p:nvGraphicFramePr>
          <p:xfrm>
            <a:off x="4030" y="1728"/>
            <a:ext cx="1381" cy="719"/>
          </p:xfrm>
          <a:graphic>
            <a:graphicData uri="http://schemas.openxmlformats.org/presentationml/2006/ole">
              <mc:AlternateContent xmlns:mc="http://schemas.openxmlformats.org/markup-compatibility/2006">
                <mc:Choice xmlns:v="urn:schemas-microsoft-com:vml" Requires="v">
                  <p:oleObj spid="_x0000_s24637" name="公式" r:id="rId13" imgW="787320" imgH="457200" progId="Equation.3">
                    <p:embed/>
                  </p:oleObj>
                </mc:Choice>
                <mc:Fallback>
                  <p:oleObj name="公式" r:id="rId13" imgW="787320" imgH="457200" progId="Equation.3">
                    <p:embed/>
                    <p:pic>
                      <p:nvPicPr>
                        <p:cNvPr id="0" name="Object 10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0" y="1728"/>
                          <a:ext cx="1381" cy="719"/>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1028"/>
            <p:cNvGraphicFramePr>
              <a:graphicFrameLocks noChangeAspect="1"/>
            </p:cNvGraphicFramePr>
            <p:nvPr/>
          </p:nvGraphicFramePr>
          <p:xfrm>
            <a:off x="4022" y="703"/>
            <a:ext cx="1288" cy="746"/>
          </p:xfrm>
          <a:graphic>
            <a:graphicData uri="http://schemas.openxmlformats.org/presentationml/2006/ole">
              <mc:AlternateContent xmlns:mc="http://schemas.openxmlformats.org/markup-compatibility/2006">
                <mc:Choice xmlns:v="urn:schemas-microsoft-com:vml" Requires="v">
                  <p:oleObj spid="_x0000_s24638" name="公式" r:id="rId15" imgW="787320" imgH="457200" progId="Equation.3">
                    <p:embed/>
                  </p:oleObj>
                </mc:Choice>
                <mc:Fallback>
                  <p:oleObj name="公式" r:id="rId15" imgW="787320" imgH="457200" progId="Equation.3">
                    <p:embed/>
                    <p:pic>
                      <p:nvPicPr>
                        <p:cNvPr id="0" name="Object 10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22" y="703"/>
                          <a:ext cx="1288" cy="746"/>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595" name="Group 61"/>
            <p:cNvGrpSpPr>
              <a:grpSpLocks/>
            </p:cNvGrpSpPr>
            <p:nvPr/>
          </p:nvGrpSpPr>
          <p:grpSpPr bwMode="auto">
            <a:xfrm>
              <a:off x="3976" y="2611"/>
              <a:ext cx="1465" cy="820"/>
              <a:chOff x="1066" y="2813"/>
              <a:chExt cx="1465" cy="820"/>
            </a:xfrm>
          </p:grpSpPr>
          <p:grpSp>
            <p:nvGrpSpPr>
              <p:cNvPr id="24596" name="Group 62"/>
              <p:cNvGrpSpPr>
                <a:grpSpLocks/>
              </p:cNvGrpSpPr>
              <p:nvPr/>
            </p:nvGrpSpPr>
            <p:grpSpPr bwMode="auto">
              <a:xfrm>
                <a:off x="1066" y="3029"/>
                <a:ext cx="683" cy="411"/>
                <a:chOff x="1105" y="3029"/>
                <a:chExt cx="683" cy="411"/>
              </a:xfrm>
            </p:grpSpPr>
            <p:graphicFrame>
              <p:nvGraphicFramePr>
                <p:cNvPr id="24584" name="Object 1030"/>
                <p:cNvGraphicFramePr>
                  <a:graphicFrameLocks noChangeAspect="1"/>
                </p:cNvGraphicFramePr>
                <p:nvPr/>
              </p:nvGraphicFramePr>
              <p:xfrm>
                <a:off x="1105" y="3029"/>
                <a:ext cx="527" cy="410"/>
              </p:xfrm>
              <a:graphic>
                <a:graphicData uri="http://schemas.openxmlformats.org/presentationml/2006/ole">
                  <mc:AlternateContent xmlns:mc="http://schemas.openxmlformats.org/markup-compatibility/2006">
                    <mc:Choice xmlns:v="urn:schemas-microsoft-com:vml" Requires="v">
                      <p:oleObj spid="_x0000_s24639" name="公式" r:id="rId17" imgW="215640" imgH="253800" progId="Equation.3">
                        <p:embed/>
                      </p:oleObj>
                    </mc:Choice>
                    <mc:Fallback>
                      <p:oleObj name="公式" r:id="rId17" imgW="215640" imgH="253800" progId="Equation.3">
                        <p:embed/>
                        <p:pic>
                          <p:nvPicPr>
                            <p:cNvPr id="0" name="Object 10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05" y="3029"/>
                              <a:ext cx="527" cy="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598" name="Group 64"/>
                <p:cNvGrpSpPr>
                  <a:grpSpLocks/>
                </p:cNvGrpSpPr>
                <p:nvPr/>
              </p:nvGrpSpPr>
              <p:grpSpPr bwMode="auto">
                <a:xfrm>
                  <a:off x="1278" y="3113"/>
                  <a:ext cx="510" cy="327"/>
                  <a:chOff x="1393" y="2532"/>
                  <a:chExt cx="510" cy="327"/>
                </a:xfrm>
              </p:grpSpPr>
              <p:sp>
                <p:nvSpPr>
                  <p:cNvPr id="24599" name="Text Box 65"/>
                  <p:cNvSpPr txBox="1">
                    <a:spLocks noChangeArrowheads="1"/>
                  </p:cNvSpPr>
                  <p:nvPr/>
                </p:nvSpPr>
                <p:spPr bwMode="auto">
                  <a:xfrm>
                    <a:off x="1393" y="2532"/>
                    <a:ext cx="510" cy="327"/>
                  </a:xfrm>
                  <a:prstGeom prst="rect">
                    <a:avLst/>
                  </a:prstGeom>
                  <a:noFill/>
                  <a:ln w="9525">
                    <a:noFill/>
                    <a:miter lim="800000"/>
                    <a:headEnd/>
                    <a:tailEnd/>
                  </a:ln>
                </p:spPr>
                <p:txBody>
                  <a:bodyPr>
                    <a:spAutoFit/>
                  </a:bodyPr>
                  <a:lstStyle/>
                  <a:p>
                    <a:r>
                      <a:rPr lang="en-US" altLang="zh-CN" sz="2800" b="1">
                        <a:solidFill>
                          <a:schemeClr val="bg1"/>
                        </a:solidFill>
                        <a:sym typeface="Symbol" pitchFamily="18" charset="2"/>
                      </a:rPr>
                      <a:t></a:t>
                    </a:r>
                    <a:r>
                      <a:rPr lang="en-US" altLang="zh-CN" sz="2800" b="1" baseline="30000">
                        <a:solidFill>
                          <a:schemeClr val="bg1"/>
                        </a:solidFill>
                        <a:sym typeface="Symbol" pitchFamily="18" charset="2"/>
                      </a:rPr>
                      <a:t>2 </a:t>
                    </a:r>
                    <a:endParaRPr lang="en-US" altLang="zh-CN" sz="2800" b="1">
                      <a:solidFill>
                        <a:schemeClr val="bg1"/>
                      </a:solidFill>
                      <a:sym typeface="Symbol" pitchFamily="18" charset="2"/>
                    </a:endParaRPr>
                  </a:p>
                </p:txBody>
              </p:sp>
              <p:sp>
                <p:nvSpPr>
                  <p:cNvPr id="24600" name="Line 66"/>
                  <p:cNvSpPr>
                    <a:spLocks noChangeShapeType="1"/>
                  </p:cNvSpPr>
                  <p:nvPr/>
                </p:nvSpPr>
                <p:spPr bwMode="auto">
                  <a:xfrm>
                    <a:off x="1494" y="2565"/>
                    <a:ext cx="189" cy="0"/>
                  </a:xfrm>
                  <a:prstGeom prst="line">
                    <a:avLst/>
                  </a:prstGeom>
                  <a:noFill/>
                  <a:ln w="9525">
                    <a:solidFill>
                      <a:schemeClr val="bg1"/>
                    </a:solidFill>
                    <a:round/>
                    <a:headEnd/>
                    <a:tailEnd/>
                  </a:ln>
                </p:spPr>
                <p:txBody>
                  <a:bodyPr wrap="none" anchor="ctr"/>
                  <a:lstStyle/>
                  <a:p>
                    <a:endParaRPr lang="zh-CN" altLang="en-US"/>
                  </a:p>
                </p:txBody>
              </p:sp>
            </p:grpSp>
          </p:grpSp>
          <p:graphicFrame>
            <p:nvGraphicFramePr>
              <p:cNvPr id="24583" name="Object 1029"/>
              <p:cNvGraphicFramePr>
                <a:graphicFrameLocks noChangeAspect="1"/>
              </p:cNvGraphicFramePr>
              <p:nvPr/>
            </p:nvGraphicFramePr>
            <p:xfrm>
              <a:off x="1499" y="2837"/>
              <a:ext cx="1032" cy="787"/>
            </p:xfrm>
            <a:graphic>
              <a:graphicData uri="http://schemas.openxmlformats.org/presentationml/2006/ole">
                <mc:AlternateContent xmlns:mc="http://schemas.openxmlformats.org/markup-compatibility/2006">
                  <mc:Choice xmlns:v="urn:schemas-microsoft-com:vml" Requires="v">
                    <p:oleObj spid="_x0000_s24640" name="公式" r:id="rId19" imgW="596880" imgH="457200" progId="Equation.3">
                      <p:embed/>
                    </p:oleObj>
                  </mc:Choice>
                  <mc:Fallback>
                    <p:oleObj name="公式" r:id="rId19" imgW="596880" imgH="457200" progId="Equation.3">
                      <p:embed/>
                      <p:pic>
                        <p:nvPicPr>
                          <p:cNvPr id="0" name="Object 10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99" y="2837"/>
                            <a:ext cx="1032" cy="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7" name="Rectangle 68"/>
              <p:cNvSpPr>
                <a:spLocks noChangeArrowheads="1"/>
              </p:cNvSpPr>
              <p:nvPr/>
            </p:nvSpPr>
            <p:spPr bwMode="auto">
              <a:xfrm>
                <a:off x="1112" y="2813"/>
                <a:ext cx="1375" cy="820"/>
              </a:xfrm>
              <a:prstGeom prst="rect">
                <a:avLst/>
              </a:prstGeom>
              <a:noFill/>
              <a:ln w="28575">
                <a:solidFill>
                  <a:srgbClr val="FFFF00"/>
                </a:solidFill>
                <a:miter lim="800000"/>
                <a:headEnd/>
                <a:tailEnd/>
              </a:ln>
            </p:spPr>
            <p:txBody>
              <a:bodyPr wrap="none" anchor="ctr"/>
              <a:lstStyle/>
              <a:p>
                <a:endParaRPr lang="zh-CN" altLang="en-US"/>
              </a:p>
            </p:txBody>
          </p:sp>
        </p:gr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9156"/>
                                        </p:tgtEl>
                                        <p:attrNameLst>
                                          <p:attrName>style.visibility</p:attrName>
                                        </p:attrNameLst>
                                      </p:cBhvr>
                                      <p:to>
                                        <p:strVal val="visible"/>
                                      </p:to>
                                    </p:set>
                                    <p:animEffect transition="in" filter="wipe(left)">
                                      <p:cBhvr>
                                        <p:cTn id="7" dur="500"/>
                                        <p:tgtEl>
                                          <p:spTgt spid="6891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07936"/>
                                        </p:tgtEl>
                                        <p:attrNameLst>
                                          <p:attrName>style.visibility</p:attrName>
                                        </p:attrNameLst>
                                      </p:cBhvr>
                                      <p:to>
                                        <p:strVal val="visible"/>
                                      </p:to>
                                    </p:set>
                                    <p:animEffect transition="in" filter="wipe(left)">
                                      <p:cBhvr>
                                        <p:cTn id="12" dur="500"/>
                                        <p:tgtEl>
                                          <p:spTgt spid="80793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07937"/>
                                        </p:tgtEl>
                                        <p:attrNameLst>
                                          <p:attrName>style.visibility</p:attrName>
                                        </p:attrNameLst>
                                      </p:cBhvr>
                                      <p:to>
                                        <p:strVal val="visible"/>
                                      </p:to>
                                    </p:set>
                                    <p:animEffect transition="in" filter="wipe(left)">
                                      <p:cBhvr>
                                        <p:cTn id="23" dur="500"/>
                                        <p:tgtEl>
                                          <p:spTgt spid="80793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nodeType="clickEffect">
                                  <p:stCondLst>
                                    <p:cond delay="0"/>
                                  </p:stCondLst>
                                  <p:childTnLst>
                                    <p:set>
                                      <p:cBhvr>
                                        <p:cTn id="27" dur="1" fill="hold">
                                          <p:stCondLst>
                                            <p:cond delay="0"/>
                                          </p:stCondLst>
                                        </p:cTn>
                                        <p:tgtEl>
                                          <p:spTgt spid="807938"/>
                                        </p:tgtEl>
                                        <p:attrNameLst>
                                          <p:attrName>style.visibility</p:attrName>
                                        </p:attrNameLst>
                                      </p:cBhvr>
                                      <p:to>
                                        <p:strVal val="visible"/>
                                      </p:to>
                                    </p:set>
                                    <p:anim calcmode="lin" valueType="num">
                                      <p:cBhvr additive="base">
                                        <p:cTn id="28" dur="500" fill="hold"/>
                                        <p:tgtEl>
                                          <p:spTgt spid="807938"/>
                                        </p:tgtEl>
                                        <p:attrNameLst>
                                          <p:attrName>ppt_x</p:attrName>
                                        </p:attrNameLst>
                                      </p:cBhvr>
                                      <p:tavLst>
                                        <p:tav tm="0">
                                          <p:val>
                                            <p:strVal val="1+#ppt_w/2"/>
                                          </p:val>
                                        </p:tav>
                                        <p:tav tm="100000">
                                          <p:val>
                                            <p:strVal val="#ppt_x"/>
                                          </p:val>
                                        </p:tav>
                                      </p:tavLst>
                                    </p:anim>
                                    <p:anim calcmode="lin" valueType="num">
                                      <p:cBhvr additive="base">
                                        <p:cTn id="29" dur="500" fill="hold"/>
                                        <p:tgtEl>
                                          <p:spTgt spid="807938"/>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89163"/>
                                        </p:tgtEl>
                                        <p:attrNameLst>
                                          <p:attrName>style.visibility</p:attrName>
                                        </p:attrNameLst>
                                      </p:cBhvr>
                                      <p:to>
                                        <p:strVal val="visible"/>
                                      </p:to>
                                    </p:set>
                                    <p:animEffect transition="in" filter="wipe(left)">
                                      <p:cBhvr>
                                        <p:cTn id="34" dur="500"/>
                                        <p:tgtEl>
                                          <p:spTgt spid="68916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1+#ppt_w/2"/>
                                          </p:val>
                                        </p:tav>
                                        <p:tav tm="100000">
                                          <p:val>
                                            <p:strVal val="#ppt_x"/>
                                          </p:val>
                                        </p:tav>
                                      </p:tavLst>
                                    </p:anim>
                                    <p:anim calcmode="lin" valueType="num">
                                      <p:cBhvr additive="base">
                                        <p:cTn id="4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6" grpId="0" autoUpdateAnimBg="0"/>
      <p:bldP spid="68916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灯片编号占位符 3"/>
          <p:cNvSpPr>
            <a:spLocks noGrp="1"/>
          </p:cNvSpPr>
          <p:nvPr>
            <p:ph type="sldNum" sz="quarter" idx="12"/>
          </p:nvPr>
        </p:nvSpPr>
        <p:spPr>
          <a:noFill/>
        </p:spPr>
        <p:txBody>
          <a:bodyPr/>
          <a:lstStyle/>
          <a:p>
            <a:fld id="{0418D660-9CF0-4B5D-842D-0A7B0FFEAB22}" type="slidenum">
              <a:rPr lang="en-US" altLang="zh-CN"/>
              <a:pPr/>
              <a:t>44</a:t>
            </a:fld>
            <a:endParaRPr lang="en-US" altLang="zh-CN"/>
          </a:p>
        </p:txBody>
      </p:sp>
      <p:sp>
        <p:nvSpPr>
          <p:cNvPr id="25606" name="Text Box 2"/>
          <p:cNvSpPr txBox="1">
            <a:spLocks noChangeArrowheads="1"/>
          </p:cNvSpPr>
          <p:nvPr/>
        </p:nvSpPr>
        <p:spPr bwMode="auto">
          <a:xfrm>
            <a:off x="371475" y="304800"/>
            <a:ext cx="8399463" cy="1006475"/>
          </a:xfrm>
          <a:prstGeom prst="rect">
            <a:avLst/>
          </a:prstGeom>
          <a:noFill/>
          <a:ln w="9525">
            <a:noFill/>
            <a:miter lim="800000"/>
            <a:headEnd/>
            <a:tailEnd/>
          </a:ln>
        </p:spPr>
        <p:txBody>
          <a:bodyPr>
            <a:spAutoFit/>
          </a:bodyPr>
          <a:lstStyle/>
          <a:p>
            <a:r>
              <a:rPr lang="en-US" altLang="zh-CN" sz="2800" b="1" i="0">
                <a:solidFill>
                  <a:srgbClr val="00FF00"/>
                </a:solidFill>
              </a:rPr>
              <a:t>        </a:t>
            </a:r>
            <a:r>
              <a:rPr lang="zh-CN" altLang="en-US" sz="2800" b="1" i="0">
                <a:solidFill>
                  <a:srgbClr val="00FF00"/>
                </a:solidFill>
              </a:rPr>
              <a:t>例</a:t>
            </a:r>
            <a:r>
              <a:rPr lang="en-US" altLang="zh-CN" sz="2800" b="1" i="0">
                <a:solidFill>
                  <a:srgbClr val="00FF00"/>
                </a:solidFill>
              </a:rPr>
              <a:t>12-8  </a:t>
            </a:r>
            <a:r>
              <a:rPr lang="en-US" altLang="zh-CN" sz="2800" b="1" i="0">
                <a:solidFill>
                  <a:schemeClr val="bg1"/>
                </a:solidFill>
              </a:rPr>
              <a:t>(1) </a:t>
            </a:r>
            <a:r>
              <a:rPr lang="en-US" altLang="zh-CN" sz="3200" b="1">
                <a:solidFill>
                  <a:schemeClr val="bg1"/>
                </a:solidFill>
              </a:rPr>
              <a:t>n</a:t>
            </a:r>
            <a:r>
              <a:rPr lang="en-US" altLang="zh-CN" sz="2800" b="1">
                <a:solidFill>
                  <a:schemeClr val="bg1"/>
                </a:solidFill>
              </a:rPr>
              <a:t> f(</a:t>
            </a:r>
            <a:r>
              <a:rPr lang="en-US" altLang="zh-CN" sz="2800" b="1">
                <a:solidFill>
                  <a:schemeClr val="bg1"/>
                </a:solidFill>
                <a:sym typeface="Symbol" pitchFamily="18" charset="2"/>
              </a:rPr>
              <a:t>)d </a:t>
            </a:r>
            <a:r>
              <a:rPr lang="zh-CN" altLang="zh-CN" sz="2800" b="1" i="0">
                <a:solidFill>
                  <a:schemeClr val="bg1"/>
                </a:solidFill>
                <a:sym typeface="Symbol" pitchFamily="18" charset="2"/>
              </a:rPr>
              <a:t>的物理意义是什么？</a:t>
            </a:r>
            <a:r>
              <a:rPr lang="en-US" altLang="zh-CN" sz="2800" b="1" i="0">
                <a:solidFill>
                  <a:schemeClr val="bg1"/>
                </a:solidFill>
                <a:sym typeface="Symbol" pitchFamily="18" charset="2"/>
              </a:rPr>
              <a:t>(</a:t>
            </a:r>
            <a:r>
              <a:rPr lang="en-US" altLang="zh-CN" sz="3200" b="1">
                <a:solidFill>
                  <a:schemeClr val="bg1"/>
                </a:solidFill>
              </a:rPr>
              <a:t>n</a:t>
            </a:r>
            <a:r>
              <a:rPr lang="zh-CN" altLang="en-US" sz="2800" b="1" i="0">
                <a:solidFill>
                  <a:schemeClr val="bg1"/>
                </a:solidFill>
                <a:sym typeface="Symbol" pitchFamily="18" charset="2"/>
              </a:rPr>
              <a:t>是分子的数密度</a:t>
            </a:r>
            <a:r>
              <a:rPr lang="en-US" altLang="zh-CN" sz="2800" b="1" i="0">
                <a:solidFill>
                  <a:schemeClr val="bg1"/>
                </a:solidFill>
                <a:sym typeface="Symbol" pitchFamily="18" charset="2"/>
              </a:rPr>
              <a:t>)</a:t>
            </a:r>
          </a:p>
        </p:txBody>
      </p:sp>
      <p:graphicFrame>
        <p:nvGraphicFramePr>
          <p:cNvPr id="808960" name="Object 1024"/>
          <p:cNvGraphicFramePr>
            <a:graphicFrameLocks noChangeAspect="1"/>
          </p:cNvGraphicFramePr>
          <p:nvPr/>
        </p:nvGraphicFramePr>
        <p:xfrm>
          <a:off x="1627188" y="1323975"/>
          <a:ext cx="3462337" cy="962025"/>
        </p:xfrm>
        <a:graphic>
          <a:graphicData uri="http://schemas.openxmlformats.org/presentationml/2006/ole">
            <mc:AlternateContent xmlns:mc="http://schemas.openxmlformats.org/markup-compatibility/2006">
              <mc:Choice xmlns:v="urn:schemas-microsoft-com:vml" Requires="v">
                <p:oleObj spid="_x0000_s25620" name="公式" r:id="rId3" imgW="1320480" imgH="368280" progId="Equation.3">
                  <p:embed/>
                </p:oleObj>
              </mc:Choice>
              <mc:Fallback>
                <p:oleObj name="公式" r:id="rId3" imgW="1320480" imgH="36828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188" y="1323975"/>
                        <a:ext cx="3462337"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8961" name="Object 1025"/>
          <p:cNvGraphicFramePr>
            <a:graphicFrameLocks noChangeAspect="1"/>
          </p:cNvGraphicFramePr>
          <p:nvPr/>
        </p:nvGraphicFramePr>
        <p:xfrm>
          <a:off x="5059363" y="1317625"/>
          <a:ext cx="974725" cy="971550"/>
        </p:xfrm>
        <a:graphic>
          <a:graphicData uri="http://schemas.openxmlformats.org/presentationml/2006/ole">
            <mc:AlternateContent xmlns:mc="http://schemas.openxmlformats.org/markup-compatibility/2006">
              <mc:Choice xmlns:v="urn:schemas-microsoft-com:vml" Requires="v">
                <p:oleObj spid="_x0000_s25621" name="公式" r:id="rId5" imgW="368280" imgH="368280" progId="Equation.3">
                  <p:embed/>
                </p:oleObj>
              </mc:Choice>
              <mc:Fallback>
                <p:oleObj name="公式" r:id="rId5" imgW="368280" imgH="36828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9363" y="1317625"/>
                        <a:ext cx="974725"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0181" name="Text Box 5"/>
          <p:cNvSpPr txBox="1">
            <a:spLocks noChangeArrowheads="1"/>
          </p:cNvSpPr>
          <p:nvPr/>
        </p:nvSpPr>
        <p:spPr bwMode="auto">
          <a:xfrm>
            <a:off x="387350" y="2276475"/>
            <a:ext cx="8328025" cy="1006475"/>
          </a:xfrm>
          <a:prstGeom prst="rect">
            <a:avLst/>
          </a:prstGeom>
          <a:noFill/>
          <a:ln w="9525">
            <a:noFill/>
            <a:miter lim="800000"/>
            <a:headEnd/>
            <a:tailEnd/>
          </a:ln>
        </p:spPr>
        <p:txBody>
          <a:bodyPr>
            <a:spAutoFit/>
          </a:bodyPr>
          <a:lstStyle/>
          <a:p>
            <a:r>
              <a:rPr lang="en-US" altLang="zh-CN" sz="3200" b="1">
                <a:solidFill>
                  <a:schemeClr val="bg1"/>
                </a:solidFill>
              </a:rPr>
              <a:t>       n</a:t>
            </a:r>
            <a:r>
              <a:rPr lang="en-US" altLang="zh-CN" sz="2800" b="1">
                <a:solidFill>
                  <a:schemeClr val="bg1"/>
                </a:solidFill>
              </a:rPr>
              <a:t> f(</a:t>
            </a:r>
            <a:r>
              <a:rPr lang="en-US" altLang="zh-CN" sz="2800" b="1">
                <a:solidFill>
                  <a:schemeClr val="bg1"/>
                </a:solidFill>
                <a:sym typeface="Symbol" pitchFamily="18" charset="2"/>
              </a:rPr>
              <a:t>)d —</a:t>
            </a:r>
            <a:r>
              <a:rPr lang="zh-CN" altLang="en-US" sz="2800" b="1" i="0">
                <a:solidFill>
                  <a:schemeClr val="bg1"/>
                </a:solidFill>
                <a:sym typeface="Symbol" pitchFamily="18" charset="2"/>
              </a:rPr>
              <a:t>表示单位体积中，速率在</a:t>
            </a:r>
            <a:r>
              <a:rPr lang="zh-CN" altLang="en-US" sz="2800" b="1">
                <a:solidFill>
                  <a:schemeClr val="bg1"/>
                </a:solidFill>
                <a:sym typeface="Symbol" pitchFamily="18" charset="2"/>
              </a:rPr>
              <a:t></a:t>
            </a:r>
            <a:r>
              <a:rPr lang="zh-CN" altLang="en-US" sz="2800" b="1" i="0">
                <a:solidFill>
                  <a:schemeClr val="bg1"/>
                </a:solidFill>
                <a:sym typeface="Symbol" pitchFamily="18" charset="2"/>
              </a:rPr>
              <a:t> </a:t>
            </a:r>
            <a:r>
              <a:rPr lang="en-US" altLang="zh-CN" sz="2800" b="1" i="0">
                <a:solidFill>
                  <a:schemeClr val="bg1"/>
                </a:solidFill>
                <a:sym typeface="Symbol" pitchFamily="18" charset="2"/>
              </a:rPr>
              <a:t>—</a:t>
            </a:r>
            <a:r>
              <a:rPr lang="en-US" altLang="zh-CN" sz="2800" b="1">
                <a:solidFill>
                  <a:schemeClr val="bg1"/>
                </a:solidFill>
                <a:sym typeface="Symbol" pitchFamily="18" charset="2"/>
              </a:rPr>
              <a:t>+d </a:t>
            </a:r>
            <a:r>
              <a:rPr lang="zh-CN" altLang="en-US" sz="2800" b="1" i="0">
                <a:solidFill>
                  <a:schemeClr val="bg1"/>
                </a:solidFill>
              </a:rPr>
              <a:t>内的分子数。</a:t>
            </a:r>
          </a:p>
        </p:txBody>
      </p:sp>
      <p:sp>
        <p:nvSpPr>
          <p:cNvPr id="690182" name="Text Box 6"/>
          <p:cNvSpPr txBox="1">
            <a:spLocks noChangeArrowheads="1"/>
          </p:cNvSpPr>
          <p:nvPr/>
        </p:nvSpPr>
        <p:spPr bwMode="auto">
          <a:xfrm>
            <a:off x="347663" y="3244850"/>
            <a:ext cx="8399462" cy="946150"/>
          </a:xfrm>
          <a:prstGeom prst="rect">
            <a:avLst/>
          </a:prstGeom>
          <a:noFill/>
          <a:ln w="9525">
            <a:noFill/>
            <a:miter lim="800000"/>
            <a:headEnd/>
            <a:tailEnd/>
          </a:ln>
        </p:spPr>
        <p:txBody>
          <a:bodyPr>
            <a:spAutoFit/>
          </a:bodyPr>
          <a:lstStyle/>
          <a:p>
            <a:r>
              <a:rPr lang="en-US" altLang="zh-CN" sz="2800" b="1" i="0">
                <a:solidFill>
                  <a:srgbClr val="00FF00"/>
                </a:solidFill>
              </a:rPr>
              <a:t>        </a:t>
            </a:r>
            <a:r>
              <a:rPr lang="en-US" altLang="zh-CN" sz="2800" b="1" i="0">
                <a:solidFill>
                  <a:schemeClr val="bg1"/>
                </a:solidFill>
              </a:rPr>
              <a:t>(2) </a:t>
            </a:r>
            <a:r>
              <a:rPr lang="zh-CN" altLang="en-US" sz="2800" b="1" i="0">
                <a:solidFill>
                  <a:schemeClr val="bg1"/>
                </a:solidFill>
              </a:rPr>
              <a:t>写出速率不大于最可几速率</a:t>
            </a:r>
            <a:r>
              <a:rPr lang="zh-CN" altLang="en-US" sz="2800" b="1">
                <a:solidFill>
                  <a:schemeClr val="bg1"/>
                </a:solidFill>
                <a:sym typeface="Symbol" pitchFamily="18" charset="2"/>
              </a:rPr>
              <a:t></a:t>
            </a:r>
            <a:r>
              <a:rPr lang="en-US" altLang="zh-CN" sz="2800" b="1" i="0" baseline="-25000">
                <a:solidFill>
                  <a:schemeClr val="bg1"/>
                </a:solidFill>
              </a:rPr>
              <a:t>p</a:t>
            </a:r>
            <a:r>
              <a:rPr lang="zh-CN" altLang="en-US" sz="2800" b="1" i="0">
                <a:solidFill>
                  <a:schemeClr val="bg1"/>
                </a:solidFill>
              </a:rPr>
              <a:t>的分子数占总分子数的百分比：</a:t>
            </a:r>
            <a:r>
              <a:rPr lang="zh-CN" altLang="en-US" sz="2800" b="1" i="0">
                <a:solidFill>
                  <a:srgbClr val="00FF00"/>
                </a:solidFill>
              </a:rPr>
              <a:t>                    </a:t>
            </a:r>
          </a:p>
        </p:txBody>
      </p:sp>
      <p:graphicFrame>
        <p:nvGraphicFramePr>
          <p:cNvPr id="808962" name="Object 1026"/>
          <p:cNvGraphicFramePr>
            <a:graphicFrameLocks noChangeAspect="1"/>
          </p:cNvGraphicFramePr>
          <p:nvPr/>
        </p:nvGraphicFramePr>
        <p:xfrm>
          <a:off x="2636838" y="4233863"/>
          <a:ext cx="1993900" cy="935037"/>
        </p:xfrm>
        <a:graphic>
          <a:graphicData uri="http://schemas.openxmlformats.org/presentationml/2006/ole">
            <mc:AlternateContent xmlns:mc="http://schemas.openxmlformats.org/markup-compatibility/2006">
              <mc:Choice xmlns:v="urn:schemas-microsoft-com:vml" Requires="v">
                <p:oleObj spid="_x0000_s25622" name="公式" r:id="rId7" imgW="736560" imgH="330120" progId="Equation.3">
                  <p:embed/>
                </p:oleObj>
              </mc:Choice>
              <mc:Fallback>
                <p:oleObj name="公式" r:id="rId7" imgW="736560" imgH="33012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6838" y="4233863"/>
                        <a:ext cx="1993900"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0184" name="Text Box 8"/>
          <p:cNvSpPr txBox="1">
            <a:spLocks noChangeArrowheads="1"/>
          </p:cNvSpPr>
          <p:nvPr/>
        </p:nvSpPr>
        <p:spPr bwMode="auto">
          <a:xfrm>
            <a:off x="369888" y="5241925"/>
            <a:ext cx="8469312" cy="946150"/>
          </a:xfrm>
          <a:prstGeom prst="rect">
            <a:avLst/>
          </a:prstGeom>
          <a:noFill/>
          <a:ln w="9525">
            <a:noFill/>
            <a:miter lim="800000"/>
            <a:headEnd/>
            <a:tailEnd/>
          </a:ln>
        </p:spPr>
        <p:txBody>
          <a:bodyPr>
            <a:spAutoFit/>
          </a:bodyPr>
          <a:lstStyle/>
          <a:p>
            <a:r>
              <a:rPr lang="en-US" altLang="zh-CN" sz="2800" b="1" i="0">
                <a:solidFill>
                  <a:schemeClr val="bg1"/>
                </a:solidFill>
              </a:rPr>
              <a:t>        (</a:t>
            </a:r>
            <a:r>
              <a:rPr lang="en-US" altLang="zh-CN" sz="2800" b="1">
                <a:solidFill>
                  <a:schemeClr val="bg1"/>
                </a:solidFill>
              </a:rPr>
              <a:t>f(</a:t>
            </a:r>
            <a:r>
              <a:rPr lang="en-US" altLang="zh-CN" sz="2800" b="1">
                <a:solidFill>
                  <a:schemeClr val="bg1"/>
                </a:solidFill>
                <a:sym typeface="Symbol" pitchFamily="18" charset="2"/>
              </a:rPr>
              <a:t>)d </a:t>
            </a:r>
            <a:r>
              <a:rPr lang="en-US" altLang="zh-CN" sz="2800" b="1" i="0">
                <a:solidFill>
                  <a:srgbClr val="00FF00"/>
                </a:solidFill>
              </a:rPr>
              <a:t>—</a:t>
            </a:r>
            <a:r>
              <a:rPr lang="zh-CN" altLang="en-US" sz="2800" b="1" i="0">
                <a:solidFill>
                  <a:schemeClr val="bg1"/>
                </a:solidFill>
              </a:rPr>
              <a:t>速率区间</a:t>
            </a:r>
            <a:r>
              <a:rPr lang="zh-CN" altLang="en-US" sz="2800" b="1">
                <a:solidFill>
                  <a:schemeClr val="bg1"/>
                </a:solidFill>
                <a:sym typeface="Symbol" pitchFamily="18" charset="2"/>
              </a:rPr>
              <a:t></a:t>
            </a:r>
            <a:r>
              <a:rPr lang="zh-CN" altLang="en-US" sz="2800" b="1" i="0">
                <a:solidFill>
                  <a:schemeClr val="bg1"/>
                </a:solidFill>
                <a:sym typeface="Symbol" pitchFamily="18" charset="2"/>
              </a:rPr>
              <a:t> </a:t>
            </a:r>
            <a:r>
              <a:rPr lang="en-US" altLang="zh-CN" sz="2800" b="1" i="0">
                <a:solidFill>
                  <a:schemeClr val="bg1"/>
                </a:solidFill>
                <a:sym typeface="Symbol" pitchFamily="18" charset="2"/>
              </a:rPr>
              <a:t>—</a:t>
            </a:r>
            <a:r>
              <a:rPr lang="en-US" altLang="zh-CN" sz="2800" b="1">
                <a:solidFill>
                  <a:schemeClr val="bg1"/>
                </a:solidFill>
                <a:sym typeface="Symbol" pitchFamily="18" charset="2"/>
              </a:rPr>
              <a:t>+d </a:t>
            </a:r>
            <a:r>
              <a:rPr lang="zh-CN" altLang="en-US" sz="2800" b="1" i="0">
                <a:solidFill>
                  <a:schemeClr val="bg1"/>
                </a:solidFill>
              </a:rPr>
              <a:t>内的分子数占总分子数的百分比。此题区间</a:t>
            </a:r>
            <a:r>
              <a:rPr lang="en-US" altLang="zh-CN" sz="2800" b="1" i="0">
                <a:solidFill>
                  <a:schemeClr val="bg1"/>
                </a:solidFill>
              </a:rPr>
              <a:t>:0</a:t>
            </a:r>
            <a:r>
              <a:rPr lang="en-US" altLang="zh-CN" sz="2800" b="1" baseline="-25000">
                <a:solidFill>
                  <a:schemeClr val="bg1"/>
                </a:solidFill>
                <a:sym typeface="Symbol" pitchFamily="18" charset="2"/>
              </a:rPr>
              <a:t> </a:t>
            </a:r>
            <a:r>
              <a:rPr lang="en-US" altLang="zh-CN" sz="2800" b="1" i="0">
                <a:solidFill>
                  <a:srgbClr val="00FF00"/>
                </a:solidFill>
              </a:rPr>
              <a:t>—</a:t>
            </a:r>
            <a:r>
              <a:rPr lang="en-US" altLang="zh-CN" sz="2800" b="1">
                <a:solidFill>
                  <a:schemeClr val="bg1"/>
                </a:solidFill>
                <a:sym typeface="Symbol" pitchFamily="18" charset="2"/>
              </a:rPr>
              <a:t></a:t>
            </a:r>
            <a:r>
              <a:rPr lang="en-US" altLang="zh-CN" sz="2800" b="1" baseline="-25000">
                <a:solidFill>
                  <a:schemeClr val="bg1"/>
                </a:solidFill>
                <a:sym typeface="Symbol" pitchFamily="18" charset="2"/>
              </a:rPr>
              <a:t>p </a:t>
            </a:r>
            <a:r>
              <a:rPr lang="en-US" altLang="zh-CN" sz="2800" b="1" i="0">
                <a:solidFill>
                  <a:schemeClr val="bg1"/>
                </a:solidFill>
                <a:sym typeface="Symbol" pitchFamily="18" charset="2"/>
              </a:rPr>
              <a:t>)</a:t>
            </a:r>
            <a:endParaRPr lang="en-US" altLang="zh-CN" sz="2800" b="1" baseline="-25000">
              <a:solidFill>
                <a:schemeClr val="bg1"/>
              </a:solidFill>
              <a:sym typeface="Symbol" pitchFamily="18" charset="2"/>
            </a:endParaRPr>
          </a:p>
        </p:txBody>
      </p:sp>
      <p:sp>
        <p:nvSpPr>
          <p:cNvPr id="690185" name="Text Box 9"/>
          <p:cNvSpPr txBox="1">
            <a:spLocks noChangeArrowheads="1"/>
          </p:cNvSpPr>
          <p:nvPr/>
        </p:nvSpPr>
        <p:spPr bwMode="auto">
          <a:xfrm>
            <a:off x="4552950" y="4456113"/>
            <a:ext cx="1782763" cy="519112"/>
          </a:xfrm>
          <a:prstGeom prst="rect">
            <a:avLst/>
          </a:prstGeom>
          <a:noFill/>
          <a:ln w="9525">
            <a:noFill/>
            <a:miter lim="800000"/>
            <a:headEnd/>
            <a:tailEnd/>
          </a:ln>
        </p:spPr>
        <p:txBody>
          <a:bodyPr>
            <a:spAutoFit/>
          </a:bodyPr>
          <a:lstStyle/>
          <a:p>
            <a:r>
              <a:rPr lang="en-US" altLang="zh-CN" sz="2800" i="0">
                <a:solidFill>
                  <a:schemeClr val="bg1"/>
                </a:solidFill>
              </a:rPr>
              <a:t>= 42.9%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8960"/>
                                        </p:tgtEl>
                                        <p:attrNameLst>
                                          <p:attrName>style.visibility</p:attrName>
                                        </p:attrNameLst>
                                      </p:cBhvr>
                                      <p:to>
                                        <p:strVal val="visible"/>
                                      </p:to>
                                    </p:set>
                                    <p:animEffect transition="in" filter="wipe(left)">
                                      <p:cBhvr>
                                        <p:cTn id="7" dur="500"/>
                                        <p:tgtEl>
                                          <p:spTgt spid="8089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08961"/>
                                        </p:tgtEl>
                                        <p:attrNameLst>
                                          <p:attrName>style.visibility</p:attrName>
                                        </p:attrNameLst>
                                      </p:cBhvr>
                                      <p:to>
                                        <p:strVal val="visible"/>
                                      </p:to>
                                    </p:set>
                                    <p:animEffect transition="in" filter="wipe(up)">
                                      <p:cBhvr>
                                        <p:cTn id="12" dur="500"/>
                                        <p:tgtEl>
                                          <p:spTgt spid="8089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0181"/>
                                        </p:tgtEl>
                                        <p:attrNameLst>
                                          <p:attrName>style.visibility</p:attrName>
                                        </p:attrNameLst>
                                      </p:cBhvr>
                                      <p:to>
                                        <p:strVal val="visible"/>
                                      </p:to>
                                    </p:set>
                                    <p:animEffect transition="in" filter="wipe(left)">
                                      <p:cBhvr>
                                        <p:cTn id="17" dur="500"/>
                                        <p:tgtEl>
                                          <p:spTgt spid="6901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0182"/>
                                        </p:tgtEl>
                                        <p:attrNameLst>
                                          <p:attrName>style.visibility</p:attrName>
                                        </p:attrNameLst>
                                      </p:cBhvr>
                                      <p:to>
                                        <p:strVal val="visible"/>
                                      </p:to>
                                    </p:set>
                                    <p:animEffect transition="in" filter="wipe(left)">
                                      <p:cBhvr>
                                        <p:cTn id="22" dur="500"/>
                                        <p:tgtEl>
                                          <p:spTgt spid="6901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0184"/>
                                        </p:tgtEl>
                                        <p:attrNameLst>
                                          <p:attrName>style.visibility</p:attrName>
                                        </p:attrNameLst>
                                      </p:cBhvr>
                                      <p:to>
                                        <p:strVal val="visible"/>
                                      </p:to>
                                    </p:set>
                                    <p:animEffect transition="in" filter="wipe(left)">
                                      <p:cBhvr>
                                        <p:cTn id="27" dur="500"/>
                                        <p:tgtEl>
                                          <p:spTgt spid="6901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808962"/>
                                        </p:tgtEl>
                                        <p:attrNameLst>
                                          <p:attrName>style.visibility</p:attrName>
                                        </p:attrNameLst>
                                      </p:cBhvr>
                                      <p:to>
                                        <p:strVal val="visible"/>
                                      </p:to>
                                    </p:set>
                                    <p:animEffect transition="in" filter="wipe(right)">
                                      <p:cBhvr>
                                        <p:cTn id="32" dur="500"/>
                                        <p:tgtEl>
                                          <p:spTgt spid="80896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690185"/>
                                        </p:tgtEl>
                                        <p:attrNameLst>
                                          <p:attrName>style.visibility</p:attrName>
                                        </p:attrNameLst>
                                      </p:cBhvr>
                                      <p:to>
                                        <p:strVal val="visible"/>
                                      </p:to>
                                    </p:set>
                                    <p:anim calcmode="lin" valueType="num">
                                      <p:cBhvr additive="base">
                                        <p:cTn id="37" dur="500" fill="hold"/>
                                        <p:tgtEl>
                                          <p:spTgt spid="690185"/>
                                        </p:tgtEl>
                                        <p:attrNameLst>
                                          <p:attrName>ppt_x</p:attrName>
                                        </p:attrNameLst>
                                      </p:cBhvr>
                                      <p:tavLst>
                                        <p:tav tm="0">
                                          <p:val>
                                            <p:strVal val="1+#ppt_w/2"/>
                                          </p:val>
                                        </p:tav>
                                        <p:tav tm="100000">
                                          <p:val>
                                            <p:strVal val="#ppt_x"/>
                                          </p:val>
                                        </p:tav>
                                      </p:tavLst>
                                    </p:anim>
                                    <p:anim calcmode="lin" valueType="num">
                                      <p:cBhvr additive="base">
                                        <p:cTn id="38" dur="500" fill="hold"/>
                                        <p:tgtEl>
                                          <p:spTgt spid="69018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81" grpId="0" autoUpdateAnimBg="0"/>
      <p:bldP spid="690182" grpId="0" autoUpdateAnimBg="0"/>
      <p:bldP spid="690184" grpId="0" autoUpdateAnimBg="0"/>
      <p:bldP spid="69018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灯片编号占位符 3"/>
          <p:cNvSpPr>
            <a:spLocks noGrp="1"/>
          </p:cNvSpPr>
          <p:nvPr>
            <p:ph type="sldNum" sz="quarter" idx="12"/>
          </p:nvPr>
        </p:nvSpPr>
        <p:spPr>
          <a:noFill/>
        </p:spPr>
        <p:txBody>
          <a:bodyPr/>
          <a:lstStyle/>
          <a:p>
            <a:fld id="{149D1A4B-D647-4015-9951-1F5C2AC1D423}" type="slidenum">
              <a:rPr lang="en-US" altLang="zh-CN"/>
              <a:pPr/>
              <a:t>45</a:t>
            </a:fld>
            <a:endParaRPr lang="en-US" altLang="zh-CN"/>
          </a:p>
        </p:txBody>
      </p:sp>
      <p:graphicFrame>
        <p:nvGraphicFramePr>
          <p:cNvPr id="809984" name="Object 1024"/>
          <p:cNvGraphicFramePr>
            <a:graphicFrameLocks noChangeAspect="1"/>
          </p:cNvGraphicFramePr>
          <p:nvPr/>
        </p:nvGraphicFramePr>
        <p:xfrm>
          <a:off x="2044700" y="3427413"/>
          <a:ext cx="1560513" cy="1144587"/>
        </p:xfrm>
        <a:graphic>
          <a:graphicData uri="http://schemas.openxmlformats.org/presentationml/2006/ole">
            <mc:AlternateContent xmlns:mc="http://schemas.openxmlformats.org/markup-compatibility/2006">
              <mc:Choice xmlns:v="urn:schemas-microsoft-com:vml" Requires="v">
                <p:oleObj spid="_x0000_s26668" name="公式" r:id="rId3" imgW="571320" imgH="419040" progId="Equation.3">
                  <p:embed/>
                </p:oleObj>
              </mc:Choice>
              <mc:Fallback>
                <p:oleObj name="公式" r:id="rId3" imgW="571320" imgH="4190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3427413"/>
                        <a:ext cx="1560513"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985" name="Object 1025"/>
          <p:cNvGraphicFramePr>
            <a:graphicFrameLocks noChangeAspect="1"/>
          </p:cNvGraphicFramePr>
          <p:nvPr/>
        </p:nvGraphicFramePr>
        <p:xfrm>
          <a:off x="3797300" y="3454400"/>
          <a:ext cx="1247775" cy="1216025"/>
        </p:xfrm>
        <a:graphic>
          <a:graphicData uri="http://schemas.openxmlformats.org/presentationml/2006/ole">
            <mc:AlternateContent xmlns:mc="http://schemas.openxmlformats.org/markup-compatibility/2006">
              <mc:Choice xmlns:v="urn:schemas-microsoft-com:vml" Requires="v">
                <p:oleObj spid="_x0000_s26669" name="公式" r:id="rId5" imgW="457200" imgH="444240" progId="Equation.3">
                  <p:embed/>
                </p:oleObj>
              </mc:Choice>
              <mc:Fallback>
                <p:oleObj name="公式" r:id="rId5" imgW="457200" imgH="44424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7300" y="3454400"/>
                        <a:ext cx="1247775" cy="121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4"/>
          <p:cNvGrpSpPr>
            <a:grpSpLocks/>
          </p:cNvGrpSpPr>
          <p:nvPr/>
        </p:nvGrpSpPr>
        <p:grpSpPr bwMode="auto">
          <a:xfrm>
            <a:off x="2354263" y="1917700"/>
            <a:ext cx="2325687" cy="1249363"/>
            <a:chOff x="1066" y="1342"/>
            <a:chExt cx="1465" cy="787"/>
          </a:xfrm>
        </p:grpSpPr>
        <p:grpSp>
          <p:nvGrpSpPr>
            <p:cNvPr id="26653" name="Group 97"/>
            <p:cNvGrpSpPr>
              <a:grpSpLocks/>
            </p:cNvGrpSpPr>
            <p:nvPr/>
          </p:nvGrpSpPr>
          <p:grpSpPr bwMode="auto">
            <a:xfrm>
              <a:off x="1066" y="1534"/>
              <a:ext cx="683" cy="411"/>
              <a:chOff x="1105" y="3029"/>
              <a:chExt cx="683" cy="411"/>
            </a:xfrm>
          </p:grpSpPr>
          <p:graphicFrame>
            <p:nvGraphicFramePr>
              <p:cNvPr id="26632" name="Object 1030"/>
              <p:cNvGraphicFramePr>
                <a:graphicFrameLocks noChangeAspect="1"/>
              </p:cNvGraphicFramePr>
              <p:nvPr/>
            </p:nvGraphicFramePr>
            <p:xfrm>
              <a:off x="1105" y="3029"/>
              <a:ext cx="527" cy="410"/>
            </p:xfrm>
            <a:graphic>
              <a:graphicData uri="http://schemas.openxmlformats.org/presentationml/2006/ole">
                <mc:AlternateContent xmlns:mc="http://schemas.openxmlformats.org/markup-compatibility/2006">
                  <mc:Choice xmlns:v="urn:schemas-microsoft-com:vml" Requires="v">
                    <p:oleObj spid="_x0000_s26670" name="公式" r:id="rId7" imgW="215640" imgH="253800" progId="Equation.3">
                      <p:embed/>
                    </p:oleObj>
                  </mc:Choice>
                  <mc:Fallback>
                    <p:oleObj name="公式" r:id="rId7" imgW="215640" imgH="253800" progId="Equation.3">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5" y="3029"/>
                            <a:ext cx="527" cy="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54" name="Group 99"/>
              <p:cNvGrpSpPr>
                <a:grpSpLocks/>
              </p:cNvGrpSpPr>
              <p:nvPr/>
            </p:nvGrpSpPr>
            <p:grpSpPr bwMode="auto">
              <a:xfrm>
                <a:off x="1278" y="3113"/>
                <a:ext cx="510" cy="327"/>
                <a:chOff x="1393" y="2532"/>
                <a:chExt cx="510" cy="327"/>
              </a:xfrm>
            </p:grpSpPr>
            <p:sp>
              <p:nvSpPr>
                <p:cNvPr id="26655" name="Text Box 100"/>
                <p:cNvSpPr txBox="1">
                  <a:spLocks noChangeArrowheads="1"/>
                </p:cNvSpPr>
                <p:nvPr/>
              </p:nvSpPr>
              <p:spPr bwMode="auto">
                <a:xfrm>
                  <a:off x="1393" y="2532"/>
                  <a:ext cx="510" cy="327"/>
                </a:xfrm>
                <a:prstGeom prst="rect">
                  <a:avLst/>
                </a:prstGeom>
                <a:noFill/>
                <a:ln w="9525">
                  <a:noFill/>
                  <a:miter lim="800000"/>
                  <a:headEnd/>
                  <a:tailEnd/>
                </a:ln>
              </p:spPr>
              <p:txBody>
                <a:bodyPr>
                  <a:spAutoFit/>
                </a:bodyPr>
                <a:lstStyle/>
                <a:p>
                  <a:r>
                    <a:rPr lang="en-US" altLang="zh-CN" sz="2800" b="1">
                      <a:solidFill>
                        <a:schemeClr val="bg1"/>
                      </a:solidFill>
                      <a:sym typeface="Symbol" pitchFamily="18" charset="2"/>
                    </a:rPr>
                    <a:t></a:t>
                  </a:r>
                  <a:r>
                    <a:rPr lang="en-US" altLang="zh-CN" sz="2800" b="1" baseline="30000">
                      <a:solidFill>
                        <a:schemeClr val="bg1"/>
                      </a:solidFill>
                      <a:sym typeface="Symbol" pitchFamily="18" charset="2"/>
                    </a:rPr>
                    <a:t>2 </a:t>
                  </a:r>
                  <a:endParaRPr lang="en-US" altLang="zh-CN" sz="2800" b="1">
                    <a:solidFill>
                      <a:schemeClr val="bg1"/>
                    </a:solidFill>
                    <a:sym typeface="Symbol" pitchFamily="18" charset="2"/>
                  </a:endParaRPr>
                </a:p>
              </p:txBody>
            </p:sp>
            <p:sp>
              <p:nvSpPr>
                <p:cNvPr id="26656" name="Line 101"/>
                <p:cNvSpPr>
                  <a:spLocks noChangeShapeType="1"/>
                </p:cNvSpPr>
                <p:nvPr/>
              </p:nvSpPr>
              <p:spPr bwMode="auto">
                <a:xfrm>
                  <a:off x="1494" y="2565"/>
                  <a:ext cx="189" cy="0"/>
                </a:xfrm>
                <a:prstGeom prst="line">
                  <a:avLst/>
                </a:prstGeom>
                <a:noFill/>
                <a:ln w="9525">
                  <a:solidFill>
                    <a:schemeClr val="bg1"/>
                  </a:solidFill>
                  <a:round/>
                  <a:headEnd/>
                  <a:tailEnd/>
                </a:ln>
              </p:spPr>
              <p:txBody>
                <a:bodyPr wrap="none" anchor="ctr"/>
                <a:lstStyle/>
                <a:p>
                  <a:endParaRPr lang="zh-CN" altLang="en-US"/>
                </a:p>
              </p:txBody>
            </p:sp>
          </p:grpSp>
        </p:grpSp>
        <p:graphicFrame>
          <p:nvGraphicFramePr>
            <p:cNvPr id="26631" name="Object 1029"/>
            <p:cNvGraphicFramePr>
              <a:graphicFrameLocks noChangeAspect="1"/>
            </p:cNvGraphicFramePr>
            <p:nvPr/>
          </p:nvGraphicFramePr>
          <p:xfrm>
            <a:off x="1499" y="1342"/>
            <a:ext cx="1032" cy="787"/>
          </p:xfrm>
          <a:graphic>
            <a:graphicData uri="http://schemas.openxmlformats.org/presentationml/2006/ole">
              <mc:AlternateContent xmlns:mc="http://schemas.openxmlformats.org/markup-compatibility/2006">
                <mc:Choice xmlns:v="urn:schemas-microsoft-com:vml" Requires="v">
                  <p:oleObj spid="_x0000_s26671" name="公式" r:id="rId9" imgW="596880" imgH="457200" progId="Equation.3">
                    <p:embed/>
                  </p:oleObj>
                </mc:Choice>
                <mc:Fallback>
                  <p:oleObj name="公式" r:id="rId9" imgW="596880" imgH="457200" progId="Equation.3">
                    <p:embed/>
                    <p:pic>
                      <p:nvPicPr>
                        <p:cNvPr id="0" name="Object 10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9" y="1342"/>
                          <a:ext cx="1032" cy="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08"/>
          <p:cNvGrpSpPr>
            <a:grpSpLocks/>
          </p:cNvGrpSpPr>
          <p:nvPr/>
        </p:nvGrpSpPr>
        <p:grpSpPr bwMode="auto">
          <a:xfrm>
            <a:off x="309563" y="517525"/>
            <a:ext cx="8313737" cy="1047750"/>
            <a:chOff x="212" y="2617"/>
            <a:chExt cx="5237" cy="660"/>
          </a:xfrm>
        </p:grpSpPr>
        <p:sp>
          <p:nvSpPr>
            <p:cNvPr id="26646" name="Text Box 32"/>
            <p:cNvSpPr txBox="1">
              <a:spLocks noChangeArrowheads="1"/>
            </p:cNvSpPr>
            <p:nvPr/>
          </p:nvSpPr>
          <p:spPr bwMode="auto">
            <a:xfrm>
              <a:off x="212" y="2681"/>
              <a:ext cx="5237" cy="596"/>
            </a:xfrm>
            <a:prstGeom prst="rect">
              <a:avLst/>
            </a:prstGeom>
            <a:noFill/>
            <a:ln w="9525">
              <a:noFill/>
              <a:miter lim="800000"/>
              <a:headEnd/>
              <a:tailEnd/>
            </a:ln>
          </p:spPr>
          <p:txBody>
            <a:bodyPr>
              <a:spAutoFit/>
            </a:bodyPr>
            <a:lstStyle/>
            <a:p>
              <a:r>
                <a:rPr lang="zh-CN" altLang="en-US" sz="2800" b="1" i="0">
                  <a:solidFill>
                    <a:srgbClr val="00FF00"/>
                  </a:solidFill>
                </a:rPr>
                <a:t>例</a:t>
              </a:r>
              <a:r>
                <a:rPr lang="en-US" altLang="zh-CN" sz="2800" b="1" i="0">
                  <a:solidFill>
                    <a:srgbClr val="00FF00"/>
                  </a:solidFill>
                </a:rPr>
                <a:t>12-9</a:t>
              </a:r>
              <a:r>
                <a:rPr lang="en-US" altLang="zh-CN" sz="2800" b="1" i="0">
                  <a:solidFill>
                    <a:schemeClr val="bg1"/>
                  </a:solidFill>
                </a:rPr>
                <a:t>  </a:t>
              </a:r>
              <a:r>
                <a:rPr lang="zh-CN" altLang="en-US" sz="2800" b="1" i="0">
                  <a:solidFill>
                    <a:schemeClr val="bg1"/>
                  </a:solidFill>
                </a:rPr>
                <a:t>某气体的方均根速率          </a:t>
              </a:r>
              <a:r>
                <a:rPr lang="en-US" altLang="zh-CN" sz="2800" b="1" i="0">
                  <a:solidFill>
                    <a:schemeClr val="bg1"/>
                  </a:solidFill>
                </a:rPr>
                <a:t>=450m/s, </a:t>
              </a:r>
              <a:r>
                <a:rPr lang="zh-CN" altLang="en-US" sz="2800" b="1" i="0">
                  <a:solidFill>
                    <a:schemeClr val="bg1"/>
                  </a:solidFill>
                </a:rPr>
                <a:t>压强</a:t>
              </a:r>
              <a:r>
                <a:rPr lang="en-US" altLang="zh-CN" sz="2800" b="1" i="0">
                  <a:solidFill>
                    <a:schemeClr val="bg1"/>
                  </a:solidFill>
                </a:rPr>
                <a:t>p=7×10</a:t>
              </a:r>
              <a:r>
                <a:rPr lang="en-US" altLang="zh-CN" sz="2800" b="1" i="0" baseline="30000">
                  <a:solidFill>
                    <a:schemeClr val="bg1"/>
                  </a:solidFill>
                </a:rPr>
                <a:t>4</a:t>
              </a:r>
              <a:r>
                <a:rPr lang="en-US" altLang="zh-CN" sz="2800" b="1" i="0">
                  <a:solidFill>
                    <a:schemeClr val="bg1"/>
                  </a:solidFill>
                </a:rPr>
                <a:t>pa,</a:t>
              </a:r>
              <a:r>
                <a:rPr lang="zh-CN" altLang="en-US" sz="2800" b="1" i="0">
                  <a:solidFill>
                    <a:schemeClr val="bg1"/>
                  </a:solidFill>
                </a:rPr>
                <a:t>则该气体的质量密度为   。</a:t>
              </a:r>
            </a:p>
          </p:txBody>
        </p:sp>
        <p:grpSp>
          <p:nvGrpSpPr>
            <p:cNvPr id="26647" name="Group 107"/>
            <p:cNvGrpSpPr>
              <a:grpSpLocks/>
            </p:cNvGrpSpPr>
            <p:nvPr/>
          </p:nvGrpSpPr>
          <p:grpSpPr bwMode="auto">
            <a:xfrm>
              <a:off x="3035" y="2617"/>
              <a:ext cx="527" cy="423"/>
              <a:chOff x="3048" y="2604"/>
              <a:chExt cx="527" cy="423"/>
            </a:xfrm>
          </p:grpSpPr>
          <p:graphicFrame>
            <p:nvGraphicFramePr>
              <p:cNvPr id="26630" name="Object 1028"/>
              <p:cNvGraphicFramePr>
                <a:graphicFrameLocks noChangeAspect="1"/>
              </p:cNvGraphicFramePr>
              <p:nvPr/>
            </p:nvGraphicFramePr>
            <p:xfrm>
              <a:off x="3048" y="2604"/>
              <a:ext cx="527" cy="409"/>
            </p:xfrm>
            <a:graphic>
              <a:graphicData uri="http://schemas.openxmlformats.org/presentationml/2006/ole">
                <mc:AlternateContent xmlns:mc="http://schemas.openxmlformats.org/markup-compatibility/2006">
                  <mc:Choice xmlns:v="urn:schemas-microsoft-com:vml" Requires="v">
                    <p:oleObj spid="_x0000_s26672" name="公式" r:id="rId11" imgW="215640" imgH="253800" progId="Equation.3">
                      <p:embed/>
                    </p:oleObj>
                  </mc:Choice>
                  <mc:Fallback>
                    <p:oleObj name="公式" r:id="rId11" imgW="215640" imgH="25380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 y="2604"/>
                            <a:ext cx="527" cy="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48" name="Group 106"/>
              <p:cNvGrpSpPr>
                <a:grpSpLocks/>
              </p:cNvGrpSpPr>
              <p:nvPr/>
            </p:nvGrpSpPr>
            <p:grpSpPr bwMode="auto">
              <a:xfrm>
                <a:off x="3053" y="2700"/>
                <a:ext cx="510" cy="327"/>
                <a:chOff x="3053" y="2700"/>
                <a:chExt cx="510" cy="327"/>
              </a:xfrm>
            </p:grpSpPr>
            <p:grpSp>
              <p:nvGrpSpPr>
                <p:cNvPr id="26649" name="Group 62"/>
                <p:cNvGrpSpPr>
                  <a:grpSpLocks/>
                </p:cNvGrpSpPr>
                <p:nvPr/>
              </p:nvGrpSpPr>
              <p:grpSpPr bwMode="auto">
                <a:xfrm>
                  <a:off x="3053" y="2700"/>
                  <a:ext cx="510" cy="327"/>
                  <a:chOff x="1393" y="2532"/>
                  <a:chExt cx="510" cy="327"/>
                </a:xfrm>
              </p:grpSpPr>
              <p:sp>
                <p:nvSpPr>
                  <p:cNvPr id="26651" name="Text Box 63"/>
                  <p:cNvSpPr txBox="1">
                    <a:spLocks noChangeArrowheads="1"/>
                  </p:cNvSpPr>
                  <p:nvPr/>
                </p:nvSpPr>
                <p:spPr bwMode="auto">
                  <a:xfrm>
                    <a:off x="1393" y="2532"/>
                    <a:ext cx="510" cy="327"/>
                  </a:xfrm>
                  <a:prstGeom prst="rect">
                    <a:avLst/>
                  </a:prstGeom>
                  <a:noFill/>
                  <a:ln w="9525">
                    <a:noFill/>
                    <a:miter lim="800000"/>
                    <a:headEnd/>
                    <a:tailEnd/>
                  </a:ln>
                </p:spPr>
                <p:txBody>
                  <a:bodyPr>
                    <a:spAutoFit/>
                  </a:bodyPr>
                  <a:lstStyle/>
                  <a:p>
                    <a:r>
                      <a:rPr lang="en-US" altLang="zh-CN" sz="2800" b="1">
                        <a:solidFill>
                          <a:schemeClr val="bg1"/>
                        </a:solidFill>
                        <a:sym typeface="Symbol" pitchFamily="18" charset="2"/>
                      </a:rPr>
                      <a:t>   </a:t>
                    </a:r>
                    <a:r>
                      <a:rPr lang="en-US" altLang="zh-CN" sz="2800" b="1" baseline="30000">
                        <a:solidFill>
                          <a:schemeClr val="bg1"/>
                        </a:solidFill>
                        <a:sym typeface="Symbol" pitchFamily="18" charset="2"/>
                      </a:rPr>
                      <a:t>2 </a:t>
                    </a:r>
                    <a:endParaRPr lang="en-US" altLang="zh-CN" sz="2800" b="1">
                      <a:solidFill>
                        <a:schemeClr val="bg1"/>
                      </a:solidFill>
                      <a:sym typeface="Symbol" pitchFamily="18" charset="2"/>
                    </a:endParaRPr>
                  </a:p>
                </p:txBody>
              </p:sp>
              <p:sp>
                <p:nvSpPr>
                  <p:cNvPr id="26652" name="Line 64"/>
                  <p:cNvSpPr>
                    <a:spLocks noChangeShapeType="1"/>
                  </p:cNvSpPr>
                  <p:nvPr/>
                </p:nvSpPr>
                <p:spPr bwMode="auto">
                  <a:xfrm>
                    <a:off x="1494" y="2565"/>
                    <a:ext cx="189" cy="0"/>
                  </a:xfrm>
                  <a:prstGeom prst="line">
                    <a:avLst/>
                  </a:prstGeom>
                  <a:noFill/>
                  <a:ln w="9525">
                    <a:noFill/>
                    <a:round/>
                    <a:headEnd/>
                    <a:tailEnd/>
                  </a:ln>
                </p:spPr>
                <p:txBody>
                  <a:bodyPr wrap="none" anchor="ctr"/>
                  <a:lstStyle/>
                  <a:p>
                    <a:endParaRPr lang="zh-CN" altLang="en-US"/>
                  </a:p>
                </p:txBody>
              </p:sp>
            </p:grpSp>
            <p:sp>
              <p:nvSpPr>
                <p:cNvPr id="26650" name="Line 105"/>
                <p:cNvSpPr>
                  <a:spLocks noChangeShapeType="1"/>
                </p:cNvSpPr>
                <p:nvPr/>
              </p:nvSpPr>
              <p:spPr bwMode="auto">
                <a:xfrm>
                  <a:off x="3328" y="2714"/>
                  <a:ext cx="167" cy="0"/>
                </a:xfrm>
                <a:prstGeom prst="line">
                  <a:avLst/>
                </a:prstGeom>
                <a:noFill/>
                <a:ln w="19050">
                  <a:solidFill>
                    <a:schemeClr val="bg1"/>
                  </a:solidFill>
                  <a:round/>
                  <a:headEnd/>
                  <a:tailEnd/>
                </a:ln>
              </p:spPr>
              <p:txBody>
                <a:bodyPr anchor="ctr"/>
                <a:lstStyle/>
                <a:p>
                  <a:endParaRPr lang="zh-CN" altLang="en-US"/>
                </a:p>
              </p:txBody>
            </p:sp>
          </p:grpSp>
        </p:grpSp>
      </p:grpSp>
      <p:grpSp>
        <p:nvGrpSpPr>
          <p:cNvPr id="9" name="Group 119"/>
          <p:cNvGrpSpPr>
            <a:grpSpLocks/>
          </p:cNvGrpSpPr>
          <p:nvPr/>
        </p:nvGrpSpPr>
        <p:grpSpPr bwMode="auto">
          <a:xfrm>
            <a:off x="2500313" y="4981575"/>
            <a:ext cx="2032000" cy="1320800"/>
            <a:chOff x="3743" y="3359"/>
            <a:chExt cx="1229" cy="807"/>
          </a:xfrm>
        </p:grpSpPr>
        <p:grpSp>
          <p:nvGrpSpPr>
            <p:cNvPr id="26638" name="Group 120"/>
            <p:cNvGrpSpPr>
              <a:grpSpLocks/>
            </p:cNvGrpSpPr>
            <p:nvPr/>
          </p:nvGrpSpPr>
          <p:grpSpPr bwMode="auto">
            <a:xfrm>
              <a:off x="4325" y="3712"/>
              <a:ext cx="471" cy="454"/>
              <a:chOff x="4325" y="3712"/>
              <a:chExt cx="471" cy="454"/>
            </a:xfrm>
          </p:grpSpPr>
          <p:sp>
            <p:nvSpPr>
              <p:cNvPr id="26644" name="Line 121"/>
              <p:cNvSpPr>
                <a:spLocks noChangeShapeType="1"/>
              </p:cNvSpPr>
              <p:nvPr/>
            </p:nvSpPr>
            <p:spPr bwMode="auto">
              <a:xfrm>
                <a:off x="4567" y="3848"/>
                <a:ext cx="178" cy="1"/>
              </a:xfrm>
              <a:prstGeom prst="line">
                <a:avLst/>
              </a:prstGeom>
              <a:noFill/>
              <a:ln w="9525">
                <a:solidFill>
                  <a:schemeClr val="bg1"/>
                </a:solidFill>
                <a:round/>
                <a:headEnd/>
                <a:tailEnd/>
              </a:ln>
            </p:spPr>
            <p:txBody>
              <a:bodyPr wrap="none" anchor="ctr"/>
              <a:lstStyle/>
              <a:p>
                <a:endParaRPr lang="zh-CN" altLang="en-US"/>
              </a:p>
            </p:txBody>
          </p:sp>
          <p:sp>
            <p:nvSpPr>
              <p:cNvPr id="26645" name="AutoShape 122"/>
              <p:cNvSpPr>
                <a:spLocks noChangeArrowheads="1"/>
              </p:cNvSpPr>
              <p:nvPr/>
            </p:nvSpPr>
            <p:spPr bwMode="auto">
              <a:xfrm>
                <a:off x="4325" y="3712"/>
                <a:ext cx="471" cy="454"/>
              </a:xfrm>
              <a:prstGeom prst="bracketPair">
                <a:avLst>
                  <a:gd name="adj" fmla="val 16667"/>
                </a:avLst>
              </a:prstGeom>
              <a:noFill/>
              <a:ln w="19050">
                <a:solidFill>
                  <a:schemeClr val="bg1"/>
                </a:solidFill>
                <a:round/>
                <a:headEnd/>
                <a:tailEnd/>
              </a:ln>
            </p:spPr>
            <p:txBody>
              <a:bodyPr wrap="none" anchor="ctr"/>
              <a:lstStyle/>
              <a:p>
                <a:endParaRPr lang="zh-CN" altLang="en-US"/>
              </a:p>
            </p:txBody>
          </p:sp>
        </p:grpSp>
        <p:grpSp>
          <p:nvGrpSpPr>
            <p:cNvPr id="26639" name="Group 123"/>
            <p:cNvGrpSpPr>
              <a:grpSpLocks/>
            </p:cNvGrpSpPr>
            <p:nvPr/>
          </p:nvGrpSpPr>
          <p:grpSpPr bwMode="auto">
            <a:xfrm>
              <a:off x="3743" y="3359"/>
              <a:ext cx="1229" cy="770"/>
              <a:chOff x="3743" y="3359"/>
              <a:chExt cx="1229" cy="770"/>
            </a:xfrm>
          </p:grpSpPr>
          <p:graphicFrame>
            <p:nvGraphicFramePr>
              <p:cNvPr id="26628" name="Object 1026"/>
              <p:cNvGraphicFramePr>
                <a:graphicFrameLocks noChangeAspect="1"/>
              </p:cNvGraphicFramePr>
              <p:nvPr/>
            </p:nvGraphicFramePr>
            <p:xfrm>
              <a:off x="3743" y="3359"/>
              <a:ext cx="1035" cy="648"/>
            </p:xfrm>
            <a:graphic>
              <a:graphicData uri="http://schemas.openxmlformats.org/presentationml/2006/ole">
                <mc:AlternateContent xmlns:mc="http://schemas.openxmlformats.org/markup-compatibility/2006">
                  <mc:Choice xmlns:v="urn:schemas-microsoft-com:vml" Requires="v">
                    <p:oleObj spid="_x0000_s26673" name="公式" r:id="rId13" imgW="583920" imgH="393480" progId="Equation.3">
                      <p:embed/>
                    </p:oleObj>
                  </mc:Choice>
                  <mc:Fallback>
                    <p:oleObj name="公式" r:id="rId13" imgW="583920" imgH="393480" progId="Equation.3">
                      <p:embed/>
                      <p:pic>
                        <p:nvPicPr>
                          <p:cNvPr id="0" name="Object 10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3" y="3359"/>
                            <a:ext cx="1035" cy="6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1027"/>
              <p:cNvGraphicFramePr>
                <a:graphicFrameLocks noChangeAspect="1"/>
              </p:cNvGraphicFramePr>
              <p:nvPr/>
            </p:nvGraphicFramePr>
            <p:xfrm>
              <a:off x="4290" y="3720"/>
              <a:ext cx="527" cy="409"/>
            </p:xfrm>
            <a:graphic>
              <a:graphicData uri="http://schemas.openxmlformats.org/presentationml/2006/ole">
                <mc:AlternateContent xmlns:mc="http://schemas.openxmlformats.org/markup-compatibility/2006">
                  <mc:Choice xmlns:v="urn:schemas-microsoft-com:vml" Requires="v">
                    <p:oleObj spid="_x0000_s26674" name="公式" r:id="rId15" imgW="215640" imgH="253800" progId="Equation.3">
                      <p:embed/>
                    </p:oleObj>
                  </mc:Choice>
                  <mc:Fallback>
                    <p:oleObj name="公式" r:id="rId15" imgW="215640" imgH="253800" progId="Equation.3">
                      <p:embed/>
                      <p:pic>
                        <p:nvPicPr>
                          <p:cNvPr id="0" name="Object 10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0" y="3720"/>
                            <a:ext cx="527" cy="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40" name="Group 126"/>
              <p:cNvGrpSpPr>
                <a:grpSpLocks/>
              </p:cNvGrpSpPr>
              <p:nvPr/>
            </p:nvGrpSpPr>
            <p:grpSpPr bwMode="auto">
              <a:xfrm>
                <a:off x="4462" y="3812"/>
                <a:ext cx="510" cy="317"/>
                <a:chOff x="1393" y="2532"/>
                <a:chExt cx="510" cy="317"/>
              </a:xfrm>
            </p:grpSpPr>
            <p:sp>
              <p:nvSpPr>
                <p:cNvPr id="26642" name="Text Box 127"/>
                <p:cNvSpPr txBox="1">
                  <a:spLocks noChangeArrowheads="1"/>
                </p:cNvSpPr>
                <p:nvPr/>
              </p:nvSpPr>
              <p:spPr bwMode="auto">
                <a:xfrm>
                  <a:off x="1393" y="2532"/>
                  <a:ext cx="510" cy="317"/>
                </a:xfrm>
                <a:prstGeom prst="rect">
                  <a:avLst/>
                </a:prstGeom>
                <a:noFill/>
                <a:ln w="9525">
                  <a:noFill/>
                  <a:miter lim="800000"/>
                  <a:headEnd/>
                  <a:tailEnd/>
                </a:ln>
              </p:spPr>
              <p:txBody>
                <a:bodyPr>
                  <a:spAutoFit/>
                </a:bodyPr>
                <a:lstStyle/>
                <a:p>
                  <a:r>
                    <a:rPr lang="en-US" altLang="zh-CN" sz="2800" b="1">
                      <a:solidFill>
                        <a:schemeClr val="bg1"/>
                      </a:solidFill>
                      <a:sym typeface="Symbol" pitchFamily="18" charset="2"/>
                    </a:rPr>
                    <a:t></a:t>
                  </a:r>
                  <a:r>
                    <a:rPr lang="en-US" altLang="zh-CN" sz="2800" b="1" baseline="30000">
                      <a:solidFill>
                        <a:schemeClr val="bg1"/>
                      </a:solidFill>
                      <a:sym typeface="Symbol" pitchFamily="18" charset="2"/>
                    </a:rPr>
                    <a:t>2 </a:t>
                  </a:r>
                  <a:endParaRPr lang="en-US" altLang="zh-CN" sz="2800" b="1">
                    <a:solidFill>
                      <a:schemeClr val="bg1"/>
                    </a:solidFill>
                    <a:sym typeface="Symbol" pitchFamily="18" charset="2"/>
                  </a:endParaRPr>
                </a:p>
              </p:txBody>
            </p:sp>
            <p:sp>
              <p:nvSpPr>
                <p:cNvPr id="26643" name="Line 128"/>
                <p:cNvSpPr>
                  <a:spLocks noChangeShapeType="1"/>
                </p:cNvSpPr>
                <p:nvPr/>
              </p:nvSpPr>
              <p:spPr bwMode="auto">
                <a:xfrm>
                  <a:off x="1494" y="2565"/>
                  <a:ext cx="189" cy="0"/>
                </a:xfrm>
                <a:prstGeom prst="line">
                  <a:avLst/>
                </a:prstGeom>
                <a:noFill/>
                <a:ln w="9525">
                  <a:noFill/>
                  <a:round/>
                  <a:headEnd/>
                  <a:tailEnd/>
                </a:ln>
              </p:spPr>
              <p:txBody>
                <a:bodyPr wrap="none" anchor="ctr"/>
                <a:lstStyle/>
                <a:p>
                  <a:endParaRPr lang="zh-CN" altLang="en-US"/>
                </a:p>
              </p:txBody>
            </p:sp>
          </p:grpSp>
          <p:sp>
            <p:nvSpPr>
              <p:cNvPr id="26641" name="Text Box 129"/>
              <p:cNvSpPr txBox="1">
                <a:spLocks noChangeArrowheads="1"/>
              </p:cNvSpPr>
              <p:nvPr/>
            </p:nvSpPr>
            <p:spPr bwMode="auto">
              <a:xfrm>
                <a:off x="4753" y="3590"/>
                <a:ext cx="211" cy="317"/>
              </a:xfrm>
              <a:prstGeom prst="rect">
                <a:avLst/>
              </a:prstGeom>
              <a:noFill/>
              <a:ln w="9525">
                <a:noFill/>
                <a:miter lim="800000"/>
                <a:headEnd/>
                <a:tailEnd/>
              </a:ln>
            </p:spPr>
            <p:txBody>
              <a:bodyPr>
                <a:spAutoFit/>
              </a:bodyPr>
              <a:lstStyle/>
              <a:p>
                <a:r>
                  <a:rPr lang="en-US" altLang="zh-CN" sz="2800" i="0">
                    <a:solidFill>
                      <a:schemeClr val="bg1"/>
                    </a:solidFill>
                  </a:rPr>
                  <a:t>2</a:t>
                </a:r>
                <a:endParaRPr lang="en-US" altLang="zh-CN"/>
              </a:p>
            </p:txBody>
          </p:sp>
        </p:grpSp>
      </p:grpSp>
      <p:sp>
        <p:nvSpPr>
          <p:cNvPr id="691331" name="Text Box 131"/>
          <p:cNvSpPr txBox="1">
            <a:spLocks noChangeArrowheads="1"/>
          </p:cNvSpPr>
          <p:nvPr/>
        </p:nvSpPr>
        <p:spPr bwMode="auto">
          <a:xfrm>
            <a:off x="592138" y="2039938"/>
            <a:ext cx="874712" cy="519112"/>
          </a:xfrm>
          <a:prstGeom prst="rect">
            <a:avLst/>
          </a:prstGeom>
          <a:noFill/>
          <a:ln w="9525">
            <a:noFill/>
            <a:miter lim="800000"/>
            <a:headEnd/>
            <a:tailEnd/>
          </a:ln>
        </p:spPr>
        <p:txBody>
          <a:bodyPr>
            <a:spAutoFit/>
          </a:bodyPr>
          <a:lstStyle/>
          <a:p>
            <a:r>
              <a:rPr lang="zh-CN" altLang="en-US" sz="2800" b="1" i="0">
                <a:solidFill>
                  <a:schemeClr val="bg1"/>
                </a:solidFill>
              </a:rPr>
              <a:t>解</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1331"/>
                                        </p:tgtEl>
                                        <p:attrNameLst>
                                          <p:attrName>style.visibility</p:attrName>
                                        </p:attrNameLst>
                                      </p:cBhvr>
                                      <p:to>
                                        <p:strVal val="visible"/>
                                      </p:to>
                                    </p:set>
                                    <p:animEffect transition="in" filter="blinds(horizontal)">
                                      <p:cBhvr>
                                        <p:cTn id="12" dur="500"/>
                                        <p:tgtEl>
                                          <p:spTgt spid="6913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09984"/>
                                        </p:tgtEl>
                                        <p:attrNameLst>
                                          <p:attrName>style.visibility</p:attrName>
                                        </p:attrNameLst>
                                      </p:cBhvr>
                                      <p:to>
                                        <p:strVal val="visible"/>
                                      </p:to>
                                    </p:set>
                                    <p:animEffect transition="in" filter="wipe(left)">
                                      <p:cBhvr>
                                        <p:cTn id="22" dur="500"/>
                                        <p:tgtEl>
                                          <p:spTgt spid="8099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09985"/>
                                        </p:tgtEl>
                                        <p:attrNameLst>
                                          <p:attrName>style.visibility</p:attrName>
                                        </p:attrNameLst>
                                      </p:cBhvr>
                                      <p:to>
                                        <p:strVal val="visible"/>
                                      </p:to>
                                    </p:set>
                                    <p:animEffect transition="in" filter="wipe(left)">
                                      <p:cBhvr>
                                        <p:cTn id="27" dur="500"/>
                                        <p:tgtEl>
                                          <p:spTgt spid="80998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1+#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33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灯片编号占位符 3"/>
          <p:cNvSpPr>
            <a:spLocks noGrp="1"/>
          </p:cNvSpPr>
          <p:nvPr>
            <p:ph type="sldNum" sz="quarter" idx="12"/>
          </p:nvPr>
        </p:nvSpPr>
        <p:spPr>
          <a:noFill/>
        </p:spPr>
        <p:txBody>
          <a:bodyPr/>
          <a:lstStyle/>
          <a:p>
            <a:fld id="{E3D0605E-6B5B-46DA-BC24-B13B403F81BF}" type="slidenum">
              <a:rPr lang="en-US" altLang="zh-CN"/>
              <a:pPr/>
              <a:t>46</a:t>
            </a:fld>
            <a:endParaRPr lang="en-US" altLang="zh-CN"/>
          </a:p>
        </p:txBody>
      </p:sp>
      <p:sp>
        <p:nvSpPr>
          <p:cNvPr id="692237" name="Text Box 13"/>
          <p:cNvSpPr txBox="1">
            <a:spLocks noChangeArrowheads="1"/>
          </p:cNvSpPr>
          <p:nvPr/>
        </p:nvSpPr>
        <p:spPr bwMode="auto">
          <a:xfrm>
            <a:off x="371475" y="234950"/>
            <a:ext cx="8399463" cy="946150"/>
          </a:xfrm>
          <a:prstGeom prst="rect">
            <a:avLst/>
          </a:prstGeom>
          <a:noFill/>
          <a:ln w="9525">
            <a:noFill/>
            <a:miter lim="800000"/>
            <a:headEnd/>
            <a:tailEnd/>
          </a:ln>
        </p:spPr>
        <p:txBody>
          <a:bodyPr>
            <a:spAutoFit/>
          </a:bodyPr>
          <a:lstStyle/>
          <a:p>
            <a:r>
              <a:rPr lang="en-US" altLang="zh-CN" sz="2800" b="1" i="0">
                <a:solidFill>
                  <a:srgbClr val="00FF00"/>
                </a:solidFill>
              </a:rPr>
              <a:t>        </a:t>
            </a:r>
            <a:r>
              <a:rPr lang="zh-CN" altLang="en-US" sz="2800" b="1" i="0">
                <a:solidFill>
                  <a:srgbClr val="00FF00"/>
                </a:solidFill>
              </a:rPr>
              <a:t>例</a:t>
            </a:r>
            <a:r>
              <a:rPr lang="en-US" altLang="zh-CN" sz="2800" b="1" i="0">
                <a:solidFill>
                  <a:srgbClr val="00FF00"/>
                </a:solidFill>
              </a:rPr>
              <a:t>12-10  </a:t>
            </a:r>
            <a:r>
              <a:rPr lang="zh-CN" altLang="en-US" sz="2800" b="1" i="0">
                <a:solidFill>
                  <a:schemeClr val="bg1"/>
                </a:solidFill>
              </a:rPr>
              <a:t>判断</a:t>
            </a:r>
            <a:r>
              <a:rPr lang="en-US" altLang="zh-CN" sz="2800" b="1" i="0">
                <a:solidFill>
                  <a:schemeClr val="bg1"/>
                </a:solidFill>
              </a:rPr>
              <a:t>(1)</a:t>
            </a:r>
            <a:r>
              <a:rPr lang="zh-CN" altLang="en-US" sz="2800" b="1" i="0">
                <a:solidFill>
                  <a:schemeClr val="bg1"/>
                </a:solidFill>
              </a:rPr>
              <a:t>同种气体在不同温度下 </a:t>
            </a:r>
            <a:r>
              <a:rPr lang="en-US" altLang="zh-CN" sz="2800" b="1" i="0">
                <a:solidFill>
                  <a:schemeClr val="bg1"/>
                </a:solidFill>
              </a:rPr>
              <a:t>(2)</a:t>
            </a:r>
            <a:r>
              <a:rPr lang="zh-CN" altLang="en-US" sz="2800" b="1" i="0">
                <a:solidFill>
                  <a:schemeClr val="bg1"/>
                </a:solidFill>
              </a:rPr>
              <a:t>不同气体在相同温度下的麦克斯韦速率分布曲线。</a:t>
            </a:r>
          </a:p>
        </p:txBody>
      </p:sp>
      <p:grpSp>
        <p:nvGrpSpPr>
          <p:cNvPr id="2" name="Group 17"/>
          <p:cNvGrpSpPr>
            <a:grpSpLocks/>
          </p:cNvGrpSpPr>
          <p:nvPr/>
        </p:nvGrpSpPr>
        <p:grpSpPr bwMode="auto">
          <a:xfrm>
            <a:off x="2136775" y="1501775"/>
            <a:ext cx="5327650" cy="2112963"/>
            <a:chOff x="903" y="985"/>
            <a:chExt cx="3356" cy="1902"/>
          </a:xfrm>
        </p:grpSpPr>
        <p:grpSp>
          <p:nvGrpSpPr>
            <p:cNvPr id="27668" name="Group 14"/>
            <p:cNvGrpSpPr>
              <a:grpSpLocks/>
            </p:cNvGrpSpPr>
            <p:nvPr/>
          </p:nvGrpSpPr>
          <p:grpSpPr bwMode="auto">
            <a:xfrm>
              <a:off x="903" y="985"/>
              <a:ext cx="3356" cy="1902"/>
              <a:chOff x="903" y="985"/>
              <a:chExt cx="3356" cy="1902"/>
            </a:xfrm>
          </p:grpSpPr>
          <p:sp>
            <p:nvSpPr>
              <p:cNvPr id="27671" name="Text Box 4"/>
              <p:cNvSpPr txBox="1">
                <a:spLocks noChangeArrowheads="1"/>
              </p:cNvSpPr>
              <p:nvPr/>
            </p:nvSpPr>
            <p:spPr bwMode="auto">
              <a:xfrm>
                <a:off x="2224" y="2419"/>
                <a:ext cx="823" cy="468"/>
              </a:xfrm>
              <a:prstGeom prst="rect">
                <a:avLst/>
              </a:prstGeom>
              <a:noFill/>
              <a:ln w="9525">
                <a:noFill/>
                <a:miter lim="800000"/>
                <a:headEnd/>
                <a:tailEnd/>
              </a:ln>
            </p:spPr>
            <p:txBody>
              <a:bodyPr>
                <a:spAutoFit/>
              </a:bodyPr>
              <a:lstStyle/>
              <a:p>
                <a:r>
                  <a:rPr lang="zh-CN" altLang="en-US" sz="2800" i="0">
                    <a:solidFill>
                      <a:schemeClr val="bg1"/>
                    </a:solidFill>
                  </a:rPr>
                  <a:t>（</a:t>
                </a:r>
                <a:r>
                  <a:rPr lang="en-US" altLang="zh-CN" sz="2800" i="0">
                    <a:solidFill>
                      <a:schemeClr val="bg1"/>
                    </a:solidFill>
                  </a:rPr>
                  <a:t>1</a:t>
                </a:r>
                <a:r>
                  <a:rPr lang="zh-CN" altLang="en-US" sz="2800" i="0">
                    <a:solidFill>
                      <a:schemeClr val="bg1"/>
                    </a:solidFill>
                  </a:rPr>
                  <a:t>）</a:t>
                </a:r>
                <a:endParaRPr lang="zh-CN" altLang="en-US"/>
              </a:p>
            </p:txBody>
          </p:sp>
          <p:sp>
            <p:nvSpPr>
              <p:cNvPr id="27672" name="Text Box 5"/>
              <p:cNvSpPr txBox="1">
                <a:spLocks noChangeArrowheads="1"/>
              </p:cNvSpPr>
              <p:nvPr/>
            </p:nvSpPr>
            <p:spPr bwMode="auto">
              <a:xfrm>
                <a:off x="3915" y="2331"/>
                <a:ext cx="344" cy="467"/>
              </a:xfrm>
              <a:prstGeom prst="rect">
                <a:avLst/>
              </a:prstGeom>
              <a:noFill/>
              <a:ln w="9525">
                <a:noFill/>
                <a:miter lim="800000"/>
                <a:headEnd/>
                <a:tailEnd/>
              </a:ln>
            </p:spPr>
            <p:txBody>
              <a:bodyPr>
                <a:spAutoFit/>
              </a:bodyPr>
              <a:lstStyle/>
              <a:p>
                <a:r>
                  <a:rPr lang="en-US" altLang="zh-CN" sz="2800" b="1">
                    <a:solidFill>
                      <a:schemeClr val="bg1"/>
                    </a:solidFill>
                    <a:sym typeface="Symbol" pitchFamily="18" charset="2"/>
                  </a:rPr>
                  <a:t></a:t>
                </a:r>
              </a:p>
            </p:txBody>
          </p:sp>
          <p:sp>
            <p:nvSpPr>
              <p:cNvPr id="27673" name="Line 6"/>
              <p:cNvSpPr>
                <a:spLocks noChangeShapeType="1"/>
              </p:cNvSpPr>
              <p:nvPr/>
            </p:nvSpPr>
            <p:spPr bwMode="auto">
              <a:xfrm>
                <a:off x="1359" y="2397"/>
                <a:ext cx="2856" cy="0"/>
              </a:xfrm>
              <a:prstGeom prst="line">
                <a:avLst/>
              </a:prstGeom>
              <a:noFill/>
              <a:ln w="19050">
                <a:solidFill>
                  <a:schemeClr val="bg1"/>
                </a:solidFill>
                <a:round/>
                <a:headEnd/>
                <a:tailEnd type="triangle" w="sm" len="med"/>
              </a:ln>
            </p:spPr>
            <p:txBody>
              <a:bodyPr wrap="none" anchor="ctr"/>
              <a:lstStyle/>
              <a:p>
                <a:endParaRPr lang="zh-CN" altLang="en-US"/>
              </a:p>
            </p:txBody>
          </p:sp>
          <p:sp>
            <p:nvSpPr>
              <p:cNvPr id="27674" name="Line 7"/>
              <p:cNvSpPr>
                <a:spLocks noChangeShapeType="1"/>
              </p:cNvSpPr>
              <p:nvPr/>
            </p:nvSpPr>
            <p:spPr bwMode="auto">
              <a:xfrm flipV="1">
                <a:off x="1359" y="1032"/>
                <a:ext cx="0" cy="1365"/>
              </a:xfrm>
              <a:prstGeom prst="line">
                <a:avLst/>
              </a:prstGeom>
              <a:noFill/>
              <a:ln w="19050">
                <a:solidFill>
                  <a:schemeClr val="bg1"/>
                </a:solidFill>
                <a:round/>
                <a:headEnd/>
                <a:tailEnd type="triangle" w="sm" len="med"/>
              </a:ln>
            </p:spPr>
            <p:txBody>
              <a:bodyPr wrap="none" anchor="ctr"/>
              <a:lstStyle/>
              <a:p>
                <a:endParaRPr lang="zh-CN" altLang="en-US"/>
              </a:p>
            </p:txBody>
          </p:sp>
          <p:sp>
            <p:nvSpPr>
              <p:cNvPr id="27675" name="Text Box 8"/>
              <p:cNvSpPr txBox="1">
                <a:spLocks noChangeArrowheads="1"/>
              </p:cNvSpPr>
              <p:nvPr/>
            </p:nvSpPr>
            <p:spPr bwMode="auto">
              <a:xfrm>
                <a:off x="903" y="985"/>
                <a:ext cx="522" cy="467"/>
              </a:xfrm>
              <a:prstGeom prst="rect">
                <a:avLst/>
              </a:prstGeom>
              <a:noFill/>
              <a:ln w="9525">
                <a:noFill/>
                <a:miter lim="800000"/>
                <a:headEnd/>
                <a:tailEnd/>
              </a:ln>
            </p:spPr>
            <p:txBody>
              <a:bodyPr>
                <a:spAutoFit/>
              </a:bodyPr>
              <a:lstStyle/>
              <a:p>
                <a:r>
                  <a:rPr lang="en-US" altLang="zh-CN" sz="2800" b="1">
                    <a:solidFill>
                      <a:schemeClr val="bg1"/>
                    </a:solidFill>
                  </a:rPr>
                  <a:t>f(</a:t>
                </a:r>
                <a:r>
                  <a:rPr lang="en-US" altLang="zh-CN" sz="2800" b="1">
                    <a:solidFill>
                      <a:schemeClr val="bg1"/>
                    </a:solidFill>
                    <a:sym typeface="Symbol" pitchFamily="18" charset="2"/>
                  </a:rPr>
                  <a:t>)</a:t>
                </a:r>
              </a:p>
            </p:txBody>
          </p:sp>
          <p:sp>
            <p:nvSpPr>
              <p:cNvPr id="27676" name="Text Box 9"/>
              <p:cNvSpPr txBox="1">
                <a:spLocks noChangeArrowheads="1"/>
              </p:cNvSpPr>
              <p:nvPr/>
            </p:nvSpPr>
            <p:spPr bwMode="auto">
              <a:xfrm>
                <a:off x="1201" y="2274"/>
                <a:ext cx="222" cy="412"/>
              </a:xfrm>
              <a:prstGeom prst="rect">
                <a:avLst/>
              </a:prstGeom>
              <a:noFill/>
              <a:ln w="9525">
                <a:noFill/>
                <a:miter lim="800000"/>
                <a:headEnd/>
                <a:tailEnd/>
              </a:ln>
            </p:spPr>
            <p:txBody>
              <a:bodyPr>
                <a:spAutoFit/>
              </a:bodyPr>
              <a:lstStyle/>
              <a:p>
                <a:r>
                  <a:rPr lang="en-US" altLang="zh-CN" b="1">
                    <a:solidFill>
                      <a:schemeClr val="bg1"/>
                    </a:solidFill>
                  </a:rPr>
                  <a:t>o</a:t>
                </a:r>
                <a:endParaRPr lang="en-US" altLang="zh-CN">
                  <a:solidFill>
                    <a:schemeClr val="bg1"/>
                  </a:solidFill>
                </a:endParaRPr>
              </a:p>
            </p:txBody>
          </p:sp>
          <p:sp>
            <p:nvSpPr>
              <p:cNvPr id="27677" name="Freeform 10"/>
              <p:cNvSpPr>
                <a:spLocks/>
              </p:cNvSpPr>
              <p:nvPr/>
            </p:nvSpPr>
            <p:spPr bwMode="auto">
              <a:xfrm>
                <a:off x="1359" y="1566"/>
                <a:ext cx="2500" cy="815"/>
              </a:xfrm>
              <a:custGeom>
                <a:avLst/>
                <a:gdLst>
                  <a:gd name="T0" fmla="*/ 0 w 2678"/>
                  <a:gd name="T1" fmla="*/ 885 h 893"/>
                  <a:gd name="T2" fmla="*/ 344 w 2678"/>
                  <a:gd name="T3" fmla="*/ 752 h 893"/>
                  <a:gd name="T4" fmla="*/ 1356 w 2678"/>
                  <a:gd name="T5" fmla="*/ 41 h 893"/>
                  <a:gd name="T6" fmla="*/ 2000 w 2678"/>
                  <a:gd name="T7" fmla="*/ 507 h 893"/>
                  <a:gd name="T8" fmla="*/ 2456 w 2678"/>
                  <a:gd name="T9" fmla="*/ 730 h 893"/>
                  <a:gd name="T10" fmla="*/ 2678 w 2678"/>
                  <a:gd name="T11" fmla="*/ 818 h 893"/>
                  <a:gd name="T12" fmla="*/ 0 60000 65536"/>
                  <a:gd name="T13" fmla="*/ 0 60000 65536"/>
                  <a:gd name="T14" fmla="*/ 0 60000 65536"/>
                  <a:gd name="T15" fmla="*/ 0 60000 65536"/>
                  <a:gd name="T16" fmla="*/ 0 60000 65536"/>
                  <a:gd name="T17" fmla="*/ 0 60000 65536"/>
                  <a:gd name="T18" fmla="*/ 0 w 2678"/>
                  <a:gd name="T19" fmla="*/ 0 h 893"/>
                  <a:gd name="T20" fmla="*/ 2678 w 2678"/>
                  <a:gd name="T21" fmla="*/ 893 h 893"/>
                </a:gdLst>
                <a:ahLst/>
                <a:cxnLst>
                  <a:cxn ang="T12">
                    <a:pos x="T0" y="T1"/>
                  </a:cxn>
                  <a:cxn ang="T13">
                    <a:pos x="T2" y="T3"/>
                  </a:cxn>
                  <a:cxn ang="T14">
                    <a:pos x="T4" y="T5"/>
                  </a:cxn>
                  <a:cxn ang="T15">
                    <a:pos x="T6" y="T7"/>
                  </a:cxn>
                  <a:cxn ang="T16">
                    <a:pos x="T8" y="T9"/>
                  </a:cxn>
                  <a:cxn ang="T17">
                    <a:pos x="T10" y="T11"/>
                  </a:cxn>
                </a:cxnLst>
                <a:rect l="T18" t="T19" r="T20" b="T21"/>
                <a:pathLst>
                  <a:path w="2678" h="893">
                    <a:moveTo>
                      <a:pt x="0" y="885"/>
                    </a:moveTo>
                    <a:cubicBezTo>
                      <a:pt x="59" y="889"/>
                      <a:pt x="118" y="893"/>
                      <a:pt x="344" y="752"/>
                    </a:cubicBezTo>
                    <a:cubicBezTo>
                      <a:pt x="570" y="611"/>
                      <a:pt x="1080" y="82"/>
                      <a:pt x="1356" y="41"/>
                    </a:cubicBezTo>
                    <a:cubicBezTo>
                      <a:pt x="1632" y="0"/>
                      <a:pt x="1817" y="392"/>
                      <a:pt x="2000" y="507"/>
                    </a:cubicBezTo>
                    <a:cubicBezTo>
                      <a:pt x="2183" y="622"/>
                      <a:pt x="2343" y="678"/>
                      <a:pt x="2456" y="730"/>
                    </a:cubicBezTo>
                    <a:cubicBezTo>
                      <a:pt x="2569" y="782"/>
                      <a:pt x="2623" y="800"/>
                      <a:pt x="2678" y="818"/>
                    </a:cubicBezTo>
                  </a:path>
                </a:pathLst>
              </a:custGeom>
              <a:noFill/>
              <a:ln w="57150" cmpd="sng">
                <a:solidFill>
                  <a:schemeClr val="bg1"/>
                </a:solidFill>
                <a:round/>
                <a:headEnd/>
                <a:tailEnd/>
              </a:ln>
            </p:spPr>
            <p:txBody>
              <a:bodyPr wrap="none" anchor="ctr"/>
              <a:lstStyle/>
              <a:p>
                <a:endParaRPr lang="zh-CN" altLang="en-US"/>
              </a:p>
            </p:txBody>
          </p:sp>
          <p:sp>
            <p:nvSpPr>
              <p:cNvPr id="27678" name="Freeform 11"/>
              <p:cNvSpPr>
                <a:spLocks/>
              </p:cNvSpPr>
              <p:nvPr/>
            </p:nvSpPr>
            <p:spPr bwMode="auto">
              <a:xfrm>
                <a:off x="1370" y="1193"/>
                <a:ext cx="2188" cy="1204"/>
              </a:xfrm>
              <a:custGeom>
                <a:avLst/>
                <a:gdLst>
                  <a:gd name="T0" fmla="*/ 0 w 2645"/>
                  <a:gd name="T1" fmla="*/ 1104 h 1104"/>
                  <a:gd name="T2" fmla="*/ 344 w 2645"/>
                  <a:gd name="T3" fmla="*/ 782 h 1104"/>
                  <a:gd name="T4" fmla="*/ 956 w 2645"/>
                  <a:gd name="T5" fmla="*/ 26 h 1104"/>
                  <a:gd name="T6" fmla="*/ 1622 w 2645"/>
                  <a:gd name="T7" fmla="*/ 626 h 1104"/>
                  <a:gd name="T8" fmla="*/ 2645 w 2645"/>
                  <a:gd name="T9" fmla="*/ 1037 h 1104"/>
                  <a:gd name="T10" fmla="*/ 0 60000 65536"/>
                  <a:gd name="T11" fmla="*/ 0 60000 65536"/>
                  <a:gd name="T12" fmla="*/ 0 60000 65536"/>
                  <a:gd name="T13" fmla="*/ 0 60000 65536"/>
                  <a:gd name="T14" fmla="*/ 0 60000 65536"/>
                  <a:gd name="T15" fmla="*/ 0 w 2645"/>
                  <a:gd name="T16" fmla="*/ 0 h 1104"/>
                  <a:gd name="T17" fmla="*/ 2645 w 2645"/>
                  <a:gd name="T18" fmla="*/ 1104 h 1104"/>
                </a:gdLst>
                <a:ahLst/>
                <a:cxnLst>
                  <a:cxn ang="T10">
                    <a:pos x="T0" y="T1"/>
                  </a:cxn>
                  <a:cxn ang="T11">
                    <a:pos x="T2" y="T3"/>
                  </a:cxn>
                  <a:cxn ang="T12">
                    <a:pos x="T4" y="T5"/>
                  </a:cxn>
                  <a:cxn ang="T13">
                    <a:pos x="T6" y="T7"/>
                  </a:cxn>
                  <a:cxn ang="T14">
                    <a:pos x="T8" y="T9"/>
                  </a:cxn>
                </a:cxnLst>
                <a:rect l="T15" t="T16" r="T17" b="T18"/>
                <a:pathLst>
                  <a:path w="2645" h="1104">
                    <a:moveTo>
                      <a:pt x="0" y="1104"/>
                    </a:moveTo>
                    <a:cubicBezTo>
                      <a:pt x="92" y="1033"/>
                      <a:pt x="185" y="962"/>
                      <a:pt x="344" y="782"/>
                    </a:cubicBezTo>
                    <a:cubicBezTo>
                      <a:pt x="503" y="602"/>
                      <a:pt x="743" y="52"/>
                      <a:pt x="956" y="26"/>
                    </a:cubicBezTo>
                    <a:cubicBezTo>
                      <a:pt x="1169" y="0"/>
                      <a:pt x="1340" y="457"/>
                      <a:pt x="1622" y="626"/>
                    </a:cubicBezTo>
                    <a:cubicBezTo>
                      <a:pt x="1904" y="795"/>
                      <a:pt x="2274" y="916"/>
                      <a:pt x="2645" y="1037"/>
                    </a:cubicBezTo>
                  </a:path>
                </a:pathLst>
              </a:custGeom>
              <a:noFill/>
              <a:ln w="57150" cmpd="sng">
                <a:solidFill>
                  <a:srgbClr val="00FF00"/>
                </a:solidFill>
                <a:round/>
                <a:headEnd/>
                <a:tailEnd/>
              </a:ln>
            </p:spPr>
            <p:txBody>
              <a:bodyPr wrap="none" anchor="ctr"/>
              <a:lstStyle/>
              <a:p>
                <a:endParaRPr lang="zh-CN" altLang="en-US"/>
              </a:p>
            </p:txBody>
          </p:sp>
        </p:grpSp>
        <p:sp>
          <p:nvSpPr>
            <p:cNvPr id="27669" name="Text Box 15"/>
            <p:cNvSpPr txBox="1">
              <a:spLocks noChangeArrowheads="1"/>
            </p:cNvSpPr>
            <p:nvPr/>
          </p:nvSpPr>
          <p:spPr bwMode="auto">
            <a:xfrm>
              <a:off x="2967" y="1522"/>
              <a:ext cx="389" cy="358"/>
            </a:xfrm>
            <a:prstGeom prst="rect">
              <a:avLst/>
            </a:prstGeom>
            <a:noFill/>
            <a:ln w="9525">
              <a:noFill/>
              <a:miter lim="800000"/>
              <a:headEnd/>
              <a:tailEnd/>
            </a:ln>
          </p:spPr>
          <p:txBody>
            <a:bodyPr>
              <a:spAutoFit/>
            </a:bodyPr>
            <a:lstStyle/>
            <a:p>
              <a:r>
                <a:rPr lang="en-US" altLang="zh-CN" sz="2000" b="1" i="0">
                  <a:solidFill>
                    <a:schemeClr val="bg1"/>
                  </a:solidFill>
                </a:rPr>
                <a:t>T</a:t>
              </a:r>
              <a:r>
                <a:rPr lang="en-US" altLang="zh-CN" sz="2800" b="1" i="0" baseline="-25000">
                  <a:solidFill>
                    <a:schemeClr val="bg1"/>
                  </a:solidFill>
                </a:rPr>
                <a:t>2</a:t>
              </a:r>
            </a:p>
          </p:txBody>
        </p:sp>
        <p:sp>
          <p:nvSpPr>
            <p:cNvPr id="27670" name="Text Box 16"/>
            <p:cNvSpPr txBox="1">
              <a:spLocks noChangeArrowheads="1"/>
            </p:cNvSpPr>
            <p:nvPr/>
          </p:nvSpPr>
          <p:spPr bwMode="auto">
            <a:xfrm>
              <a:off x="2311" y="1112"/>
              <a:ext cx="378" cy="357"/>
            </a:xfrm>
            <a:prstGeom prst="rect">
              <a:avLst/>
            </a:prstGeom>
            <a:noFill/>
            <a:ln w="9525">
              <a:noFill/>
              <a:miter lim="800000"/>
              <a:headEnd/>
              <a:tailEnd/>
            </a:ln>
          </p:spPr>
          <p:txBody>
            <a:bodyPr>
              <a:spAutoFit/>
            </a:bodyPr>
            <a:lstStyle/>
            <a:p>
              <a:r>
                <a:rPr lang="en-US" altLang="zh-CN" sz="2000" b="1" i="0">
                  <a:solidFill>
                    <a:srgbClr val="00FF00"/>
                  </a:solidFill>
                </a:rPr>
                <a:t>T</a:t>
              </a:r>
              <a:r>
                <a:rPr lang="en-US" altLang="zh-CN" sz="2800" b="1" i="0" baseline="-25000">
                  <a:solidFill>
                    <a:srgbClr val="00FF00"/>
                  </a:solidFill>
                </a:rPr>
                <a:t>1</a:t>
              </a:r>
              <a:endParaRPr lang="en-US" altLang="zh-CN" sz="2800" b="1" i="0" baseline="-25000">
                <a:solidFill>
                  <a:schemeClr val="bg1"/>
                </a:solidFill>
              </a:endParaRPr>
            </a:p>
          </p:txBody>
        </p:sp>
      </p:grpSp>
      <p:grpSp>
        <p:nvGrpSpPr>
          <p:cNvPr id="4" name="Group 19"/>
          <p:cNvGrpSpPr>
            <a:grpSpLocks/>
          </p:cNvGrpSpPr>
          <p:nvPr/>
        </p:nvGrpSpPr>
        <p:grpSpPr bwMode="auto">
          <a:xfrm>
            <a:off x="2151063" y="4119563"/>
            <a:ext cx="5327650" cy="2112962"/>
            <a:chOff x="903" y="985"/>
            <a:chExt cx="3356" cy="1902"/>
          </a:xfrm>
        </p:grpSpPr>
        <p:grpSp>
          <p:nvGrpSpPr>
            <p:cNvPr id="27657" name="Group 20"/>
            <p:cNvGrpSpPr>
              <a:grpSpLocks/>
            </p:cNvGrpSpPr>
            <p:nvPr/>
          </p:nvGrpSpPr>
          <p:grpSpPr bwMode="auto">
            <a:xfrm>
              <a:off x="903" y="985"/>
              <a:ext cx="3356" cy="1902"/>
              <a:chOff x="903" y="985"/>
              <a:chExt cx="3356" cy="1902"/>
            </a:xfrm>
          </p:grpSpPr>
          <p:sp>
            <p:nvSpPr>
              <p:cNvPr id="27660" name="Text Box 21"/>
              <p:cNvSpPr txBox="1">
                <a:spLocks noChangeArrowheads="1"/>
              </p:cNvSpPr>
              <p:nvPr/>
            </p:nvSpPr>
            <p:spPr bwMode="auto">
              <a:xfrm>
                <a:off x="2224" y="2419"/>
                <a:ext cx="823" cy="468"/>
              </a:xfrm>
              <a:prstGeom prst="rect">
                <a:avLst/>
              </a:prstGeom>
              <a:noFill/>
              <a:ln w="9525">
                <a:noFill/>
                <a:miter lim="800000"/>
                <a:headEnd/>
                <a:tailEnd/>
              </a:ln>
            </p:spPr>
            <p:txBody>
              <a:bodyPr>
                <a:spAutoFit/>
              </a:bodyPr>
              <a:lstStyle/>
              <a:p>
                <a:r>
                  <a:rPr lang="zh-CN" altLang="en-US" sz="2800" i="0">
                    <a:solidFill>
                      <a:schemeClr val="bg1"/>
                    </a:solidFill>
                  </a:rPr>
                  <a:t>（</a:t>
                </a:r>
                <a:r>
                  <a:rPr lang="en-US" altLang="zh-CN" sz="2800" i="0">
                    <a:solidFill>
                      <a:schemeClr val="bg1"/>
                    </a:solidFill>
                  </a:rPr>
                  <a:t>2</a:t>
                </a:r>
                <a:r>
                  <a:rPr lang="zh-CN" altLang="en-US" sz="2800" i="0">
                    <a:solidFill>
                      <a:schemeClr val="bg1"/>
                    </a:solidFill>
                  </a:rPr>
                  <a:t>）</a:t>
                </a:r>
                <a:endParaRPr lang="zh-CN" altLang="en-US"/>
              </a:p>
            </p:txBody>
          </p:sp>
          <p:sp>
            <p:nvSpPr>
              <p:cNvPr id="27661" name="Text Box 22"/>
              <p:cNvSpPr txBox="1">
                <a:spLocks noChangeArrowheads="1"/>
              </p:cNvSpPr>
              <p:nvPr/>
            </p:nvSpPr>
            <p:spPr bwMode="auto">
              <a:xfrm>
                <a:off x="3915" y="2331"/>
                <a:ext cx="344" cy="467"/>
              </a:xfrm>
              <a:prstGeom prst="rect">
                <a:avLst/>
              </a:prstGeom>
              <a:noFill/>
              <a:ln w="9525">
                <a:noFill/>
                <a:miter lim="800000"/>
                <a:headEnd/>
                <a:tailEnd/>
              </a:ln>
            </p:spPr>
            <p:txBody>
              <a:bodyPr>
                <a:spAutoFit/>
              </a:bodyPr>
              <a:lstStyle/>
              <a:p>
                <a:r>
                  <a:rPr lang="en-US" altLang="zh-CN" sz="2800" b="1">
                    <a:solidFill>
                      <a:schemeClr val="bg1"/>
                    </a:solidFill>
                    <a:sym typeface="Symbol" pitchFamily="18" charset="2"/>
                  </a:rPr>
                  <a:t></a:t>
                </a:r>
              </a:p>
            </p:txBody>
          </p:sp>
          <p:sp>
            <p:nvSpPr>
              <p:cNvPr id="27662" name="Line 23"/>
              <p:cNvSpPr>
                <a:spLocks noChangeShapeType="1"/>
              </p:cNvSpPr>
              <p:nvPr/>
            </p:nvSpPr>
            <p:spPr bwMode="auto">
              <a:xfrm>
                <a:off x="1359" y="2397"/>
                <a:ext cx="2856" cy="0"/>
              </a:xfrm>
              <a:prstGeom prst="line">
                <a:avLst/>
              </a:prstGeom>
              <a:noFill/>
              <a:ln w="19050">
                <a:solidFill>
                  <a:schemeClr val="bg1"/>
                </a:solidFill>
                <a:round/>
                <a:headEnd/>
                <a:tailEnd type="triangle" w="sm" len="med"/>
              </a:ln>
            </p:spPr>
            <p:txBody>
              <a:bodyPr wrap="none" anchor="ctr"/>
              <a:lstStyle/>
              <a:p>
                <a:endParaRPr lang="zh-CN" altLang="en-US"/>
              </a:p>
            </p:txBody>
          </p:sp>
          <p:sp>
            <p:nvSpPr>
              <p:cNvPr id="27663" name="Line 24"/>
              <p:cNvSpPr>
                <a:spLocks noChangeShapeType="1"/>
              </p:cNvSpPr>
              <p:nvPr/>
            </p:nvSpPr>
            <p:spPr bwMode="auto">
              <a:xfrm flipV="1">
                <a:off x="1359" y="1032"/>
                <a:ext cx="0" cy="1365"/>
              </a:xfrm>
              <a:prstGeom prst="line">
                <a:avLst/>
              </a:prstGeom>
              <a:noFill/>
              <a:ln w="19050">
                <a:solidFill>
                  <a:schemeClr val="bg1"/>
                </a:solidFill>
                <a:round/>
                <a:headEnd/>
                <a:tailEnd type="triangle" w="sm" len="med"/>
              </a:ln>
            </p:spPr>
            <p:txBody>
              <a:bodyPr wrap="none" anchor="ctr"/>
              <a:lstStyle/>
              <a:p>
                <a:endParaRPr lang="zh-CN" altLang="en-US"/>
              </a:p>
            </p:txBody>
          </p:sp>
          <p:sp>
            <p:nvSpPr>
              <p:cNvPr id="27664" name="Text Box 25"/>
              <p:cNvSpPr txBox="1">
                <a:spLocks noChangeArrowheads="1"/>
              </p:cNvSpPr>
              <p:nvPr/>
            </p:nvSpPr>
            <p:spPr bwMode="auto">
              <a:xfrm>
                <a:off x="903" y="985"/>
                <a:ext cx="522" cy="467"/>
              </a:xfrm>
              <a:prstGeom prst="rect">
                <a:avLst/>
              </a:prstGeom>
              <a:noFill/>
              <a:ln w="9525">
                <a:noFill/>
                <a:miter lim="800000"/>
                <a:headEnd/>
                <a:tailEnd/>
              </a:ln>
            </p:spPr>
            <p:txBody>
              <a:bodyPr>
                <a:spAutoFit/>
              </a:bodyPr>
              <a:lstStyle/>
              <a:p>
                <a:r>
                  <a:rPr lang="en-US" altLang="zh-CN" sz="2800" b="1">
                    <a:solidFill>
                      <a:schemeClr val="bg1"/>
                    </a:solidFill>
                  </a:rPr>
                  <a:t>f(</a:t>
                </a:r>
                <a:r>
                  <a:rPr lang="en-US" altLang="zh-CN" sz="2800" b="1">
                    <a:solidFill>
                      <a:schemeClr val="bg1"/>
                    </a:solidFill>
                    <a:sym typeface="Symbol" pitchFamily="18" charset="2"/>
                  </a:rPr>
                  <a:t>)</a:t>
                </a:r>
              </a:p>
            </p:txBody>
          </p:sp>
          <p:sp>
            <p:nvSpPr>
              <p:cNvPr id="27665" name="Text Box 26"/>
              <p:cNvSpPr txBox="1">
                <a:spLocks noChangeArrowheads="1"/>
              </p:cNvSpPr>
              <p:nvPr/>
            </p:nvSpPr>
            <p:spPr bwMode="auto">
              <a:xfrm>
                <a:off x="1201" y="2274"/>
                <a:ext cx="222" cy="412"/>
              </a:xfrm>
              <a:prstGeom prst="rect">
                <a:avLst/>
              </a:prstGeom>
              <a:noFill/>
              <a:ln w="9525">
                <a:noFill/>
                <a:miter lim="800000"/>
                <a:headEnd/>
                <a:tailEnd/>
              </a:ln>
            </p:spPr>
            <p:txBody>
              <a:bodyPr>
                <a:spAutoFit/>
              </a:bodyPr>
              <a:lstStyle/>
              <a:p>
                <a:r>
                  <a:rPr lang="en-US" altLang="zh-CN" b="1">
                    <a:solidFill>
                      <a:schemeClr val="bg1"/>
                    </a:solidFill>
                  </a:rPr>
                  <a:t>o</a:t>
                </a:r>
                <a:endParaRPr lang="en-US" altLang="zh-CN">
                  <a:solidFill>
                    <a:schemeClr val="bg1"/>
                  </a:solidFill>
                </a:endParaRPr>
              </a:p>
            </p:txBody>
          </p:sp>
          <p:sp>
            <p:nvSpPr>
              <p:cNvPr id="27666" name="Freeform 27"/>
              <p:cNvSpPr>
                <a:spLocks/>
              </p:cNvSpPr>
              <p:nvPr/>
            </p:nvSpPr>
            <p:spPr bwMode="auto">
              <a:xfrm>
                <a:off x="1359" y="1566"/>
                <a:ext cx="2500" cy="815"/>
              </a:xfrm>
              <a:custGeom>
                <a:avLst/>
                <a:gdLst>
                  <a:gd name="T0" fmla="*/ 0 w 2678"/>
                  <a:gd name="T1" fmla="*/ 885 h 893"/>
                  <a:gd name="T2" fmla="*/ 344 w 2678"/>
                  <a:gd name="T3" fmla="*/ 752 h 893"/>
                  <a:gd name="T4" fmla="*/ 1356 w 2678"/>
                  <a:gd name="T5" fmla="*/ 41 h 893"/>
                  <a:gd name="T6" fmla="*/ 2000 w 2678"/>
                  <a:gd name="T7" fmla="*/ 507 h 893"/>
                  <a:gd name="T8" fmla="*/ 2456 w 2678"/>
                  <a:gd name="T9" fmla="*/ 730 h 893"/>
                  <a:gd name="T10" fmla="*/ 2678 w 2678"/>
                  <a:gd name="T11" fmla="*/ 818 h 893"/>
                  <a:gd name="T12" fmla="*/ 0 60000 65536"/>
                  <a:gd name="T13" fmla="*/ 0 60000 65536"/>
                  <a:gd name="T14" fmla="*/ 0 60000 65536"/>
                  <a:gd name="T15" fmla="*/ 0 60000 65536"/>
                  <a:gd name="T16" fmla="*/ 0 60000 65536"/>
                  <a:gd name="T17" fmla="*/ 0 60000 65536"/>
                  <a:gd name="T18" fmla="*/ 0 w 2678"/>
                  <a:gd name="T19" fmla="*/ 0 h 893"/>
                  <a:gd name="T20" fmla="*/ 2678 w 2678"/>
                  <a:gd name="T21" fmla="*/ 893 h 893"/>
                </a:gdLst>
                <a:ahLst/>
                <a:cxnLst>
                  <a:cxn ang="T12">
                    <a:pos x="T0" y="T1"/>
                  </a:cxn>
                  <a:cxn ang="T13">
                    <a:pos x="T2" y="T3"/>
                  </a:cxn>
                  <a:cxn ang="T14">
                    <a:pos x="T4" y="T5"/>
                  </a:cxn>
                  <a:cxn ang="T15">
                    <a:pos x="T6" y="T7"/>
                  </a:cxn>
                  <a:cxn ang="T16">
                    <a:pos x="T8" y="T9"/>
                  </a:cxn>
                  <a:cxn ang="T17">
                    <a:pos x="T10" y="T11"/>
                  </a:cxn>
                </a:cxnLst>
                <a:rect l="T18" t="T19" r="T20" b="T21"/>
                <a:pathLst>
                  <a:path w="2678" h="893">
                    <a:moveTo>
                      <a:pt x="0" y="885"/>
                    </a:moveTo>
                    <a:cubicBezTo>
                      <a:pt x="59" y="889"/>
                      <a:pt x="118" y="893"/>
                      <a:pt x="344" y="752"/>
                    </a:cubicBezTo>
                    <a:cubicBezTo>
                      <a:pt x="570" y="611"/>
                      <a:pt x="1080" y="82"/>
                      <a:pt x="1356" y="41"/>
                    </a:cubicBezTo>
                    <a:cubicBezTo>
                      <a:pt x="1632" y="0"/>
                      <a:pt x="1817" y="392"/>
                      <a:pt x="2000" y="507"/>
                    </a:cubicBezTo>
                    <a:cubicBezTo>
                      <a:pt x="2183" y="622"/>
                      <a:pt x="2343" y="678"/>
                      <a:pt x="2456" y="730"/>
                    </a:cubicBezTo>
                    <a:cubicBezTo>
                      <a:pt x="2569" y="782"/>
                      <a:pt x="2623" y="800"/>
                      <a:pt x="2678" y="818"/>
                    </a:cubicBezTo>
                  </a:path>
                </a:pathLst>
              </a:custGeom>
              <a:noFill/>
              <a:ln w="57150" cmpd="sng">
                <a:solidFill>
                  <a:schemeClr val="bg1"/>
                </a:solidFill>
                <a:round/>
                <a:headEnd/>
                <a:tailEnd/>
              </a:ln>
            </p:spPr>
            <p:txBody>
              <a:bodyPr wrap="none" anchor="ctr"/>
              <a:lstStyle/>
              <a:p>
                <a:endParaRPr lang="zh-CN" altLang="en-US"/>
              </a:p>
            </p:txBody>
          </p:sp>
          <p:sp>
            <p:nvSpPr>
              <p:cNvPr id="27667" name="Freeform 28"/>
              <p:cNvSpPr>
                <a:spLocks/>
              </p:cNvSpPr>
              <p:nvPr/>
            </p:nvSpPr>
            <p:spPr bwMode="auto">
              <a:xfrm>
                <a:off x="1370" y="1193"/>
                <a:ext cx="2188" cy="1204"/>
              </a:xfrm>
              <a:custGeom>
                <a:avLst/>
                <a:gdLst>
                  <a:gd name="T0" fmla="*/ 0 w 2645"/>
                  <a:gd name="T1" fmla="*/ 1104 h 1104"/>
                  <a:gd name="T2" fmla="*/ 344 w 2645"/>
                  <a:gd name="T3" fmla="*/ 782 h 1104"/>
                  <a:gd name="T4" fmla="*/ 956 w 2645"/>
                  <a:gd name="T5" fmla="*/ 26 h 1104"/>
                  <a:gd name="T6" fmla="*/ 1622 w 2645"/>
                  <a:gd name="T7" fmla="*/ 626 h 1104"/>
                  <a:gd name="T8" fmla="*/ 2645 w 2645"/>
                  <a:gd name="T9" fmla="*/ 1037 h 1104"/>
                  <a:gd name="T10" fmla="*/ 0 60000 65536"/>
                  <a:gd name="T11" fmla="*/ 0 60000 65536"/>
                  <a:gd name="T12" fmla="*/ 0 60000 65536"/>
                  <a:gd name="T13" fmla="*/ 0 60000 65536"/>
                  <a:gd name="T14" fmla="*/ 0 60000 65536"/>
                  <a:gd name="T15" fmla="*/ 0 w 2645"/>
                  <a:gd name="T16" fmla="*/ 0 h 1104"/>
                  <a:gd name="T17" fmla="*/ 2645 w 2645"/>
                  <a:gd name="T18" fmla="*/ 1104 h 1104"/>
                </a:gdLst>
                <a:ahLst/>
                <a:cxnLst>
                  <a:cxn ang="T10">
                    <a:pos x="T0" y="T1"/>
                  </a:cxn>
                  <a:cxn ang="T11">
                    <a:pos x="T2" y="T3"/>
                  </a:cxn>
                  <a:cxn ang="T12">
                    <a:pos x="T4" y="T5"/>
                  </a:cxn>
                  <a:cxn ang="T13">
                    <a:pos x="T6" y="T7"/>
                  </a:cxn>
                  <a:cxn ang="T14">
                    <a:pos x="T8" y="T9"/>
                  </a:cxn>
                </a:cxnLst>
                <a:rect l="T15" t="T16" r="T17" b="T18"/>
                <a:pathLst>
                  <a:path w="2645" h="1104">
                    <a:moveTo>
                      <a:pt x="0" y="1104"/>
                    </a:moveTo>
                    <a:cubicBezTo>
                      <a:pt x="92" y="1033"/>
                      <a:pt x="185" y="962"/>
                      <a:pt x="344" y="782"/>
                    </a:cubicBezTo>
                    <a:cubicBezTo>
                      <a:pt x="503" y="602"/>
                      <a:pt x="743" y="52"/>
                      <a:pt x="956" y="26"/>
                    </a:cubicBezTo>
                    <a:cubicBezTo>
                      <a:pt x="1169" y="0"/>
                      <a:pt x="1340" y="457"/>
                      <a:pt x="1622" y="626"/>
                    </a:cubicBezTo>
                    <a:cubicBezTo>
                      <a:pt x="1904" y="795"/>
                      <a:pt x="2274" y="916"/>
                      <a:pt x="2645" y="1037"/>
                    </a:cubicBezTo>
                  </a:path>
                </a:pathLst>
              </a:custGeom>
              <a:noFill/>
              <a:ln w="57150" cmpd="sng">
                <a:solidFill>
                  <a:srgbClr val="00FF00"/>
                </a:solidFill>
                <a:round/>
                <a:headEnd/>
                <a:tailEnd/>
              </a:ln>
            </p:spPr>
            <p:txBody>
              <a:bodyPr wrap="none" anchor="ctr"/>
              <a:lstStyle/>
              <a:p>
                <a:endParaRPr lang="zh-CN" altLang="en-US"/>
              </a:p>
            </p:txBody>
          </p:sp>
        </p:grpSp>
        <p:sp>
          <p:nvSpPr>
            <p:cNvPr id="27658" name="Text Box 29"/>
            <p:cNvSpPr txBox="1">
              <a:spLocks noChangeArrowheads="1"/>
            </p:cNvSpPr>
            <p:nvPr/>
          </p:nvSpPr>
          <p:spPr bwMode="auto">
            <a:xfrm>
              <a:off x="2967" y="1522"/>
              <a:ext cx="389" cy="358"/>
            </a:xfrm>
            <a:prstGeom prst="rect">
              <a:avLst/>
            </a:prstGeom>
            <a:noFill/>
            <a:ln w="9525">
              <a:noFill/>
              <a:miter lim="800000"/>
              <a:headEnd/>
              <a:tailEnd/>
            </a:ln>
          </p:spPr>
          <p:txBody>
            <a:bodyPr>
              <a:spAutoFit/>
            </a:bodyPr>
            <a:lstStyle/>
            <a:p>
              <a:r>
                <a:rPr lang="en-US" altLang="zh-CN" sz="2000" b="1" i="0">
                  <a:solidFill>
                    <a:schemeClr val="bg1"/>
                  </a:solidFill>
                </a:rPr>
                <a:t>M</a:t>
              </a:r>
              <a:r>
                <a:rPr lang="en-US" altLang="zh-CN" sz="2800" b="1" i="0" baseline="-25000">
                  <a:solidFill>
                    <a:schemeClr val="bg1"/>
                  </a:solidFill>
                </a:rPr>
                <a:t>2</a:t>
              </a:r>
            </a:p>
          </p:txBody>
        </p:sp>
        <p:sp>
          <p:nvSpPr>
            <p:cNvPr id="27659" name="Text Box 30"/>
            <p:cNvSpPr txBox="1">
              <a:spLocks noChangeArrowheads="1"/>
            </p:cNvSpPr>
            <p:nvPr/>
          </p:nvSpPr>
          <p:spPr bwMode="auto">
            <a:xfrm>
              <a:off x="2311" y="1112"/>
              <a:ext cx="378" cy="357"/>
            </a:xfrm>
            <a:prstGeom prst="rect">
              <a:avLst/>
            </a:prstGeom>
            <a:noFill/>
            <a:ln w="9525">
              <a:noFill/>
              <a:miter lim="800000"/>
              <a:headEnd/>
              <a:tailEnd/>
            </a:ln>
          </p:spPr>
          <p:txBody>
            <a:bodyPr>
              <a:spAutoFit/>
            </a:bodyPr>
            <a:lstStyle/>
            <a:p>
              <a:r>
                <a:rPr lang="en-US" altLang="zh-CN" sz="2000" b="1" i="0">
                  <a:solidFill>
                    <a:srgbClr val="00FF00"/>
                  </a:solidFill>
                </a:rPr>
                <a:t>M</a:t>
              </a:r>
              <a:r>
                <a:rPr lang="en-US" altLang="zh-CN" sz="2800" b="1" i="0" baseline="-25000">
                  <a:solidFill>
                    <a:srgbClr val="00FF00"/>
                  </a:solidFill>
                </a:rPr>
                <a:t>1</a:t>
              </a:r>
              <a:endParaRPr lang="en-US" altLang="zh-CN" sz="2800" b="1" i="0" baseline="-25000">
                <a:solidFill>
                  <a:schemeClr val="bg1"/>
                </a:solidFill>
              </a:endParaRPr>
            </a:p>
          </p:txBody>
        </p:sp>
      </p:grpSp>
      <p:sp>
        <p:nvSpPr>
          <p:cNvPr id="692255" name="Text Box 31"/>
          <p:cNvSpPr txBox="1">
            <a:spLocks noChangeArrowheads="1"/>
          </p:cNvSpPr>
          <p:nvPr/>
        </p:nvSpPr>
        <p:spPr bwMode="auto">
          <a:xfrm>
            <a:off x="7148513" y="1870075"/>
            <a:ext cx="1063625" cy="519113"/>
          </a:xfrm>
          <a:prstGeom prst="rect">
            <a:avLst/>
          </a:prstGeom>
          <a:noFill/>
          <a:ln w="9525">
            <a:noFill/>
            <a:miter lim="800000"/>
            <a:headEnd/>
            <a:tailEnd/>
          </a:ln>
        </p:spPr>
        <p:txBody>
          <a:bodyPr wrap="none">
            <a:spAutoFit/>
          </a:bodyPr>
          <a:lstStyle/>
          <a:p>
            <a:r>
              <a:rPr lang="en-US" altLang="zh-CN" sz="2800" b="1">
                <a:solidFill>
                  <a:schemeClr val="bg1"/>
                </a:solidFill>
              </a:rPr>
              <a:t>T</a:t>
            </a:r>
            <a:r>
              <a:rPr lang="en-US" altLang="zh-CN" sz="2800" b="1" baseline="-25000">
                <a:solidFill>
                  <a:schemeClr val="bg1"/>
                </a:solidFill>
              </a:rPr>
              <a:t>2</a:t>
            </a:r>
            <a:r>
              <a:rPr lang="en-US" altLang="zh-CN" sz="2800" b="1">
                <a:solidFill>
                  <a:schemeClr val="bg1"/>
                </a:solidFill>
              </a:rPr>
              <a:t>&gt;</a:t>
            </a:r>
            <a:r>
              <a:rPr lang="en-US" altLang="zh-CN" sz="2800" b="1">
                <a:solidFill>
                  <a:srgbClr val="00FF00"/>
                </a:solidFill>
              </a:rPr>
              <a:t>T</a:t>
            </a:r>
            <a:r>
              <a:rPr lang="en-US" altLang="zh-CN" sz="2800" b="1" baseline="-25000">
                <a:solidFill>
                  <a:srgbClr val="00FF00"/>
                </a:solidFill>
              </a:rPr>
              <a:t>1</a:t>
            </a:r>
            <a:endParaRPr lang="en-US" altLang="zh-CN" sz="2800" b="1">
              <a:solidFill>
                <a:srgbClr val="00FF00"/>
              </a:solidFill>
            </a:endParaRPr>
          </a:p>
        </p:txBody>
      </p:sp>
      <p:sp>
        <p:nvSpPr>
          <p:cNvPr id="692257" name="Text Box 33"/>
          <p:cNvSpPr txBox="1">
            <a:spLocks noChangeArrowheads="1"/>
          </p:cNvSpPr>
          <p:nvPr/>
        </p:nvSpPr>
        <p:spPr bwMode="auto">
          <a:xfrm>
            <a:off x="7135813" y="4687888"/>
            <a:ext cx="1260475" cy="519112"/>
          </a:xfrm>
          <a:prstGeom prst="rect">
            <a:avLst/>
          </a:prstGeom>
          <a:noFill/>
          <a:ln w="9525">
            <a:noFill/>
            <a:miter lim="800000"/>
            <a:headEnd/>
            <a:tailEnd/>
          </a:ln>
        </p:spPr>
        <p:txBody>
          <a:bodyPr wrap="none">
            <a:spAutoFit/>
          </a:bodyPr>
          <a:lstStyle/>
          <a:p>
            <a:r>
              <a:rPr lang="en-US" altLang="zh-CN" sz="2800" b="1">
                <a:solidFill>
                  <a:srgbClr val="00FF00"/>
                </a:solidFill>
              </a:rPr>
              <a:t>M</a:t>
            </a:r>
            <a:r>
              <a:rPr lang="en-US" altLang="zh-CN" sz="2800" b="1" baseline="-25000">
                <a:solidFill>
                  <a:srgbClr val="00FF00"/>
                </a:solidFill>
              </a:rPr>
              <a:t>1</a:t>
            </a:r>
            <a:r>
              <a:rPr lang="en-US" altLang="zh-CN" sz="2800" b="1">
                <a:solidFill>
                  <a:schemeClr val="bg1"/>
                </a:solidFill>
              </a:rPr>
              <a:t>&gt;M</a:t>
            </a:r>
            <a:r>
              <a:rPr lang="en-US" altLang="zh-CN" sz="2800" b="1" baseline="-25000">
                <a:solidFill>
                  <a:schemeClr val="bg1"/>
                </a:solidFill>
              </a:rPr>
              <a:t>2</a:t>
            </a:r>
            <a:endParaRPr lang="en-US" altLang="zh-CN" sz="2800" b="1">
              <a:solidFill>
                <a:schemeClr val="bg1"/>
              </a:solidFill>
            </a:endParaRPr>
          </a:p>
        </p:txBody>
      </p:sp>
      <p:graphicFrame>
        <p:nvGraphicFramePr>
          <p:cNvPr id="811008" name="Object 1024"/>
          <p:cNvGraphicFramePr>
            <a:graphicFrameLocks noChangeAspect="1"/>
          </p:cNvGraphicFramePr>
          <p:nvPr/>
        </p:nvGraphicFramePr>
        <p:xfrm>
          <a:off x="255588" y="2998788"/>
          <a:ext cx="1985962" cy="1149350"/>
        </p:xfrm>
        <a:graphic>
          <a:graphicData uri="http://schemas.openxmlformats.org/presentationml/2006/ole">
            <mc:AlternateContent xmlns:mc="http://schemas.openxmlformats.org/markup-compatibility/2006">
              <mc:Choice xmlns:v="urn:schemas-microsoft-com:vml" Requires="v">
                <p:oleObj spid="_x0000_s27656" name="公式" r:id="rId3" imgW="787320" imgH="457200" progId="Equation.3">
                  <p:embed/>
                </p:oleObj>
              </mc:Choice>
              <mc:Fallback>
                <p:oleObj name="公式" r:id="rId3" imgW="787320" imgH="4572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8" y="2998788"/>
                        <a:ext cx="1985962"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2237"/>
                                        </p:tgtEl>
                                        <p:attrNameLst>
                                          <p:attrName>style.visibility</p:attrName>
                                        </p:attrNameLst>
                                      </p:cBhvr>
                                      <p:to>
                                        <p:strVal val="visible"/>
                                      </p:to>
                                    </p:set>
                                    <p:animEffect transition="in" filter="blinds(horizontal)">
                                      <p:cBhvr>
                                        <p:cTn id="7" dur="500"/>
                                        <p:tgtEl>
                                          <p:spTgt spid="6922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11008"/>
                                        </p:tgtEl>
                                        <p:attrNameLst>
                                          <p:attrName>style.visibility</p:attrName>
                                        </p:attrNameLst>
                                      </p:cBhvr>
                                      <p:to>
                                        <p:strVal val="visible"/>
                                      </p:to>
                                    </p:set>
                                    <p:animEffect transition="in" filter="wipe(up)">
                                      <p:cBhvr>
                                        <p:cTn id="12" dur="500"/>
                                        <p:tgtEl>
                                          <p:spTgt spid="8110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2255"/>
                                        </p:tgtEl>
                                        <p:attrNameLst>
                                          <p:attrName>style.visibility</p:attrName>
                                        </p:attrNameLst>
                                      </p:cBhvr>
                                      <p:to>
                                        <p:strVal val="visible"/>
                                      </p:to>
                                    </p:set>
                                    <p:animEffect transition="in" filter="blinds(horizontal)">
                                      <p:cBhvr>
                                        <p:cTn id="22" dur="500"/>
                                        <p:tgtEl>
                                          <p:spTgt spid="6922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2257"/>
                                        </p:tgtEl>
                                        <p:attrNameLst>
                                          <p:attrName>style.visibility</p:attrName>
                                        </p:attrNameLst>
                                      </p:cBhvr>
                                      <p:to>
                                        <p:strVal val="visible"/>
                                      </p:to>
                                    </p:set>
                                    <p:animEffect transition="in" filter="blinds(horizontal)">
                                      <p:cBhvr>
                                        <p:cTn id="32" dur="500"/>
                                        <p:tgtEl>
                                          <p:spTgt spid="692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7" grpId="0" autoUpdateAnimBg="0"/>
      <p:bldP spid="692255" grpId="0" autoUpdateAnimBg="0"/>
      <p:bldP spid="69225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灯片编号占位符 3"/>
          <p:cNvSpPr>
            <a:spLocks noGrp="1"/>
          </p:cNvSpPr>
          <p:nvPr>
            <p:ph type="sldNum" sz="quarter" idx="12"/>
          </p:nvPr>
        </p:nvSpPr>
        <p:spPr>
          <a:noFill/>
        </p:spPr>
        <p:txBody>
          <a:bodyPr/>
          <a:lstStyle/>
          <a:p>
            <a:fld id="{D74AB4F1-EAF3-4198-97EE-3C573071DCF5}" type="slidenum">
              <a:rPr lang="en-US" altLang="zh-CN"/>
              <a:pPr/>
              <a:t>47</a:t>
            </a:fld>
            <a:endParaRPr lang="en-US" altLang="zh-CN"/>
          </a:p>
        </p:txBody>
      </p:sp>
      <p:sp>
        <p:nvSpPr>
          <p:cNvPr id="28678" name="Text Box 2"/>
          <p:cNvSpPr txBox="1">
            <a:spLocks noChangeArrowheads="1"/>
          </p:cNvSpPr>
          <p:nvPr/>
        </p:nvSpPr>
        <p:spPr bwMode="auto">
          <a:xfrm>
            <a:off x="1144588" y="304800"/>
            <a:ext cx="4394200" cy="547688"/>
          </a:xfrm>
          <a:prstGeom prst="rect">
            <a:avLst/>
          </a:prstGeom>
          <a:solidFill>
            <a:srgbClr val="FF0000"/>
          </a:solidFill>
          <a:ln w="28575">
            <a:solidFill>
              <a:srgbClr val="00FF00"/>
            </a:solidFill>
            <a:miter lim="800000"/>
            <a:headEnd/>
            <a:tailEnd/>
          </a:ln>
        </p:spPr>
        <p:txBody>
          <a:bodyPr>
            <a:spAutoFit/>
          </a:bodyPr>
          <a:lstStyle/>
          <a:p>
            <a:r>
              <a:rPr lang="en-US" altLang="zh-CN" sz="2800" b="1">
                <a:solidFill>
                  <a:schemeClr val="bg1"/>
                </a:solidFill>
              </a:rPr>
              <a:t>§5  </a:t>
            </a:r>
            <a:r>
              <a:rPr lang="zh-CN" altLang="en-US" sz="2800" b="1">
                <a:solidFill>
                  <a:schemeClr val="bg1"/>
                </a:solidFill>
              </a:rPr>
              <a:t>玻耳兹曼分布定律</a:t>
            </a:r>
            <a:endParaRPr lang="zh-CN" altLang="en-US" i="0"/>
          </a:p>
        </p:txBody>
      </p:sp>
      <p:sp>
        <p:nvSpPr>
          <p:cNvPr id="703510" name="Text Box 22"/>
          <p:cNvSpPr txBox="1">
            <a:spLocks noChangeArrowheads="1"/>
          </p:cNvSpPr>
          <p:nvPr/>
        </p:nvSpPr>
        <p:spPr bwMode="auto">
          <a:xfrm>
            <a:off x="412750" y="1676400"/>
            <a:ext cx="8288338" cy="519113"/>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麦克斯韦速率分布函数为</a:t>
            </a:r>
          </a:p>
        </p:txBody>
      </p:sp>
      <p:grpSp>
        <p:nvGrpSpPr>
          <p:cNvPr id="2" name="Group 23"/>
          <p:cNvGrpSpPr>
            <a:grpSpLocks/>
          </p:cNvGrpSpPr>
          <p:nvPr/>
        </p:nvGrpSpPr>
        <p:grpSpPr bwMode="auto">
          <a:xfrm>
            <a:off x="1606550" y="3013075"/>
            <a:ext cx="6210300" cy="1692275"/>
            <a:chOff x="983" y="2248"/>
            <a:chExt cx="3912" cy="1066"/>
          </a:xfrm>
        </p:grpSpPr>
        <p:graphicFrame>
          <p:nvGraphicFramePr>
            <p:cNvPr id="28674" name="Object 24"/>
            <p:cNvGraphicFramePr>
              <a:graphicFrameLocks noChangeAspect="1"/>
            </p:cNvGraphicFramePr>
            <p:nvPr/>
          </p:nvGraphicFramePr>
          <p:xfrm>
            <a:off x="983" y="2611"/>
            <a:ext cx="1815" cy="703"/>
          </p:xfrm>
          <a:graphic>
            <a:graphicData uri="http://schemas.openxmlformats.org/presentationml/2006/ole">
              <mc:AlternateContent xmlns:mc="http://schemas.openxmlformats.org/markup-compatibility/2006">
                <mc:Choice xmlns:v="urn:schemas-microsoft-com:vml" Requires="v">
                  <p:oleObj spid="_x0000_s28692" name="公式" r:id="rId3" imgW="1143000" imgH="406080" progId="Equation.3">
                    <p:embed/>
                  </p:oleObj>
                </mc:Choice>
                <mc:Fallback>
                  <p:oleObj name="公式" r:id="rId3" imgW="1143000" imgH="40608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 y="2611"/>
                          <a:ext cx="1815" cy="7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1" name="Text Box 25"/>
            <p:cNvSpPr txBox="1">
              <a:spLocks noChangeArrowheads="1"/>
            </p:cNvSpPr>
            <p:nvPr/>
          </p:nvSpPr>
          <p:spPr bwMode="auto">
            <a:xfrm>
              <a:off x="4072" y="2786"/>
              <a:ext cx="823" cy="288"/>
            </a:xfrm>
            <a:prstGeom prst="rect">
              <a:avLst/>
            </a:prstGeom>
            <a:noFill/>
            <a:ln w="9525">
              <a:noFill/>
              <a:miter lim="800000"/>
              <a:headEnd/>
              <a:tailEnd/>
            </a:ln>
          </p:spPr>
          <p:txBody>
            <a:bodyPr>
              <a:spAutoFit/>
            </a:bodyPr>
            <a:lstStyle/>
            <a:p>
              <a:endParaRPr lang="zh-CN" altLang="zh-CN"/>
            </a:p>
          </p:txBody>
        </p:sp>
        <p:graphicFrame>
          <p:nvGraphicFramePr>
            <p:cNvPr id="28675" name="Object 26"/>
            <p:cNvGraphicFramePr>
              <a:graphicFrameLocks noChangeAspect="1"/>
            </p:cNvGraphicFramePr>
            <p:nvPr/>
          </p:nvGraphicFramePr>
          <p:xfrm>
            <a:off x="2982" y="2248"/>
            <a:ext cx="983" cy="914"/>
          </p:xfrm>
          <a:graphic>
            <a:graphicData uri="http://schemas.openxmlformats.org/presentationml/2006/ole">
              <mc:AlternateContent xmlns:mc="http://schemas.openxmlformats.org/markup-compatibility/2006">
                <mc:Choice xmlns:v="urn:schemas-microsoft-com:vml" Requires="v">
                  <p:oleObj spid="_x0000_s28693" name="公式" r:id="rId5" imgW="380880" imgH="330120" progId="Equation.3">
                    <p:embed/>
                  </p:oleObj>
                </mc:Choice>
                <mc:Fallback>
                  <p:oleObj name="公式" r:id="rId5" imgW="380880" imgH="33012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2" y="2248"/>
                          <a:ext cx="983" cy="9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27"/>
            <p:cNvGraphicFramePr>
              <a:graphicFrameLocks noChangeAspect="1"/>
            </p:cNvGraphicFramePr>
            <p:nvPr/>
          </p:nvGraphicFramePr>
          <p:xfrm>
            <a:off x="2790" y="2727"/>
            <a:ext cx="290" cy="415"/>
          </p:xfrm>
          <a:graphic>
            <a:graphicData uri="http://schemas.openxmlformats.org/presentationml/2006/ole">
              <mc:AlternateContent xmlns:mc="http://schemas.openxmlformats.org/markup-compatibility/2006">
                <mc:Choice xmlns:v="urn:schemas-microsoft-com:vml" Requires="v">
                  <p:oleObj spid="_x0000_s28694" name="公式" r:id="rId7" imgW="177480" imgH="203040" progId="Equation.3">
                    <p:embed/>
                  </p:oleObj>
                </mc:Choice>
                <mc:Fallback>
                  <p:oleObj name="公式" r:id="rId7" imgW="177480" imgH="20304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0" y="2727"/>
                          <a:ext cx="290" cy="4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3510">
                                            <p:txEl>
                                              <p:pRg st="0" end="0"/>
                                            </p:txEl>
                                          </p:spTgt>
                                        </p:tgtEl>
                                        <p:attrNameLst>
                                          <p:attrName>style.visibility</p:attrName>
                                        </p:attrNameLst>
                                      </p:cBhvr>
                                      <p:to>
                                        <p:strVal val="visible"/>
                                      </p:to>
                                    </p:set>
                                    <p:animEffect transition="in" filter="wipe(left)">
                                      <p:cBhvr>
                                        <p:cTn id="7" dur="500"/>
                                        <p:tgtEl>
                                          <p:spTgt spid="703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10"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灯片编号占位符 3"/>
          <p:cNvSpPr>
            <a:spLocks noGrp="1"/>
          </p:cNvSpPr>
          <p:nvPr>
            <p:ph type="sldNum" sz="quarter" idx="12"/>
          </p:nvPr>
        </p:nvSpPr>
        <p:spPr>
          <a:noFill/>
        </p:spPr>
        <p:txBody>
          <a:bodyPr/>
          <a:lstStyle/>
          <a:p>
            <a:fld id="{2C3BCE89-A93E-4F4A-8711-EB863CAA81E7}" type="slidenum">
              <a:rPr lang="en-US" altLang="zh-CN"/>
              <a:pPr/>
              <a:t>48</a:t>
            </a:fld>
            <a:endParaRPr lang="en-US" altLang="zh-CN"/>
          </a:p>
        </p:txBody>
      </p:sp>
      <p:sp>
        <p:nvSpPr>
          <p:cNvPr id="802819" name="Text Box 3"/>
          <p:cNvSpPr txBox="1">
            <a:spLocks noChangeArrowheads="1"/>
          </p:cNvSpPr>
          <p:nvPr/>
        </p:nvSpPr>
        <p:spPr bwMode="auto">
          <a:xfrm>
            <a:off x="387350" y="1373188"/>
            <a:ext cx="8504238" cy="1800225"/>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玻耳兹曼从理论上导出</a:t>
            </a:r>
            <a:r>
              <a:rPr lang="en-US" altLang="zh-CN" sz="2800" b="1" i="0">
                <a:solidFill>
                  <a:schemeClr val="bg1"/>
                </a:solidFill>
              </a:rPr>
              <a:t>:</a:t>
            </a:r>
            <a:r>
              <a:rPr lang="zh-CN" altLang="en-US" sz="2800" b="1" i="0">
                <a:solidFill>
                  <a:schemeClr val="bg1"/>
                </a:solidFill>
              </a:rPr>
              <a:t>在温度为</a:t>
            </a:r>
            <a:r>
              <a:rPr lang="en-US" altLang="zh-CN" sz="2800" b="1">
                <a:solidFill>
                  <a:schemeClr val="bg1"/>
                </a:solidFill>
              </a:rPr>
              <a:t>T</a:t>
            </a:r>
            <a:r>
              <a:rPr lang="zh-CN" altLang="en-US" sz="2800" b="1" i="0">
                <a:solidFill>
                  <a:schemeClr val="bg1"/>
                </a:solidFill>
              </a:rPr>
              <a:t>的平衡态下</a:t>
            </a:r>
            <a:r>
              <a:rPr lang="en-US" altLang="zh-CN" sz="2800" b="1" i="0">
                <a:solidFill>
                  <a:schemeClr val="bg1"/>
                </a:solidFill>
              </a:rPr>
              <a:t>,</a:t>
            </a:r>
            <a:r>
              <a:rPr lang="zh-CN" altLang="en-US" sz="2800" b="1" i="0">
                <a:solidFill>
                  <a:schemeClr val="bg1"/>
                </a:solidFill>
              </a:rPr>
              <a:t>气体分子处在</a:t>
            </a:r>
            <a:r>
              <a:rPr lang="zh-CN" altLang="zh-CN" sz="2800" b="1" i="0">
                <a:solidFill>
                  <a:schemeClr val="bg1"/>
                </a:solidFill>
                <a:sym typeface="Symbol" pitchFamily="18" charset="2"/>
              </a:rPr>
              <a:t>坐标</a:t>
            </a:r>
            <a:r>
              <a:rPr lang="zh-CN" altLang="en-US" sz="2800" b="1" i="0">
                <a:solidFill>
                  <a:schemeClr val="bg1"/>
                </a:solidFill>
              </a:rPr>
              <a:t>区间</a:t>
            </a:r>
            <a:r>
              <a:rPr lang="en-US" altLang="zh-CN" sz="2800" b="1" i="0">
                <a:solidFill>
                  <a:schemeClr val="bg1"/>
                </a:solidFill>
              </a:rPr>
              <a:t>(</a:t>
            </a:r>
            <a:r>
              <a:rPr lang="en-US" altLang="zh-CN" sz="2800" b="1">
                <a:solidFill>
                  <a:schemeClr val="bg1"/>
                </a:solidFill>
              </a:rPr>
              <a:t>x</a:t>
            </a:r>
            <a:r>
              <a:rPr lang="en-US" altLang="zh-CN" sz="2800" b="1">
                <a:solidFill>
                  <a:schemeClr val="bg1"/>
                </a:solidFill>
                <a:sym typeface="Symbol" pitchFamily="18" charset="2"/>
              </a:rPr>
              <a:t> x+dx</a:t>
            </a:r>
            <a:r>
              <a:rPr lang="en-US" altLang="zh-CN" sz="2800" b="1" i="0">
                <a:solidFill>
                  <a:schemeClr val="bg1"/>
                </a:solidFill>
                <a:sym typeface="Symbol" pitchFamily="18" charset="2"/>
              </a:rPr>
              <a:t>, </a:t>
            </a:r>
            <a:r>
              <a:rPr lang="en-US" altLang="zh-CN" sz="2800" b="1">
                <a:solidFill>
                  <a:schemeClr val="bg1"/>
                </a:solidFill>
              </a:rPr>
              <a:t>y</a:t>
            </a:r>
            <a:r>
              <a:rPr lang="en-US" altLang="zh-CN" sz="2800" b="1">
                <a:solidFill>
                  <a:schemeClr val="bg1"/>
                </a:solidFill>
                <a:sym typeface="Symbol" pitchFamily="18" charset="2"/>
              </a:rPr>
              <a:t> y+dy</a:t>
            </a:r>
            <a:r>
              <a:rPr lang="en-US" altLang="zh-CN" sz="2800" b="1" i="0">
                <a:solidFill>
                  <a:schemeClr val="bg1"/>
                </a:solidFill>
                <a:sym typeface="Symbol" pitchFamily="18" charset="2"/>
              </a:rPr>
              <a:t>, </a:t>
            </a:r>
            <a:r>
              <a:rPr lang="en-US" altLang="zh-CN" sz="2800" b="1">
                <a:solidFill>
                  <a:schemeClr val="bg1"/>
                </a:solidFill>
              </a:rPr>
              <a:t>z</a:t>
            </a:r>
            <a:r>
              <a:rPr lang="en-US" altLang="zh-CN" sz="2800" b="1">
                <a:solidFill>
                  <a:schemeClr val="bg1"/>
                </a:solidFill>
                <a:sym typeface="Symbol" pitchFamily="18" charset="2"/>
              </a:rPr>
              <a:t> z+dz</a:t>
            </a:r>
            <a:r>
              <a:rPr lang="en-US" altLang="zh-CN" sz="2800" b="1" i="0">
                <a:solidFill>
                  <a:schemeClr val="bg1"/>
                </a:solidFill>
                <a:sym typeface="Symbol" pitchFamily="18" charset="2"/>
              </a:rPr>
              <a:t>)</a:t>
            </a:r>
            <a:r>
              <a:rPr lang="zh-CN" altLang="en-US" sz="2800" b="1" i="0">
                <a:solidFill>
                  <a:schemeClr val="bg1"/>
                </a:solidFill>
                <a:sym typeface="Symbol" pitchFamily="18" charset="2"/>
              </a:rPr>
              <a:t>和</a:t>
            </a:r>
            <a:r>
              <a:rPr lang="zh-CN" altLang="en-US" sz="2800" b="1" i="0">
                <a:solidFill>
                  <a:schemeClr val="bg1"/>
                </a:solidFill>
              </a:rPr>
              <a:t>速度区间</a:t>
            </a:r>
            <a:r>
              <a:rPr lang="en-US" altLang="zh-CN" sz="2800" b="1" i="0">
                <a:solidFill>
                  <a:schemeClr val="bg1"/>
                </a:solidFill>
              </a:rPr>
              <a:t>(</a:t>
            </a:r>
            <a:r>
              <a:rPr lang="en-US" altLang="zh-CN" sz="2800" b="1">
                <a:solidFill>
                  <a:schemeClr val="bg1"/>
                </a:solidFill>
                <a:sym typeface="Symbol" pitchFamily="18" charset="2"/>
              </a:rPr>
              <a:t> </a:t>
            </a:r>
            <a:r>
              <a:rPr lang="en-US" altLang="zh-CN" sz="2800" b="1" i="0" baseline="-25000">
                <a:solidFill>
                  <a:schemeClr val="bg1"/>
                </a:solidFill>
                <a:sym typeface="Symbol" pitchFamily="18" charset="2"/>
              </a:rPr>
              <a:t>x</a:t>
            </a:r>
            <a:r>
              <a:rPr lang="en-US" altLang="zh-CN" sz="2800" b="1">
                <a:solidFill>
                  <a:schemeClr val="bg1"/>
                </a:solidFill>
                <a:sym typeface="Symbol" pitchFamily="18" charset="2"/>
              </a:rPr>
              <a:t> </a:t>
            </a:r>
            <a:r>
              <a:rPr lang="en-US" altLang="zh-CN" sz="2800" b="1" baseline="-25000">
                <a:solidFill>
                  <a:schemeClr val="bg1"/>
                </a:solidFill>
                <a:sym typeface="Symbol" pitchFamily="18" charset="2"/>
              </a:rPr>
              <a:t>x</a:t>
            </a:r>
            <a:r>
              <a:rPr lang="en-US" altLang="zh-CN" sz="2800" b="1">
                <a:solidFill>
                  <a:schemeClr val="bg1"/>
                </a:solidFill>
                <a:sym typeface="Symbol" pitchFamily="18" charset="2"/>
              </a:rPr>
              <a:t>+d</a:t>
            </a:r>
            <a:r>
              <a:rPr lang="en-US" altLang="zh-CN" sz="2800" b="1" baseline="-25000">
                <a:solidFill>
                  <a:schemeClr val="bg1"/>
                </a:solidFill>
                <a:sym typeface="Symbol" pitchFamily="18" charset="2"/>
              </a:rPr>
              <a:t>x</a:t>
            </a:r>
            <a:r>
              <a:rPr lang="en-US" altLang="zh-CN" sz="2800" b="1" i="0">
                <a:solidFill>
                  <a:schemeClr val="bg1"/>
                </a:solidFill>
              </a:rPr>
              <a:t> , </a:t>
            </a:r>
            <a:r>
              <a:rPr lang="en-US" altLang="zh-CN" sz="2800" b="1">
                <a:solidFill>
                  <a:schemeClr val="bg1"/>
                </a:solidFill>
                <a:sym typeface="Symbol" pitchFamily="18" charset="2"/>
              </a:rPr>
              <a:t> </a:t>
            </a:r>
            <a:r>
              <a:rPr lang="en-US" altLang="zh-CN" sz="2800" b="1" i="0" baseline="-25000">
                <a:solidFill>
                  <a:schemeClr val="bg1"/>
                </a:solidFill>
                <a:sym typeface="Symbol" pitchFamily="18" charset="2"/>
              </a:rPr>
              <a:t>y</a:t>
            </a:r>
            <a:r>
              <a:rPr lang="en-US" altLang="zh-CN" sz="2800" b="1">
                <a:solidFill>
                  <a:schemeClr val="bg1"/>
                </a:solidFill>
                <a:sym typeface="Symbol" pitchFamily="18" charset="2"/>
              </a:rPr>
              <a:t> </a:t>
            </a:r>
            <a:r>
              <a:rPr lang="en-US" altLang="zh-CN" sz="2800" b="1" baseline="-25000">
                <a:solidFill>
                  <a:schemeClr val="bg1"/>
                </a:solidFill>
                <a:sym typeface="Symbol" pitchFamily="18" charset="2"/>
              </a:rPr>
              <a:t>y</a:t>
            </a:r>
            <a:r>
              <a:rPr lang="en-US" altLang="zh-CN" sz="2800" b="1">
                <a:solidFill>
                  <a:schemeClr val="bg1"/>
                </a:solidFill>
                <a:sym typeface="Symbol" pitchFamily="18" charset="2"/>
              </a:rPr>
              <a:t>+d</a:t>
            </a:r>
            <a:r>
              <a:rPr lang="en-US" altLang="zh-CN" sz="2800" b="1" baseline="-25000">
                <a:solidFill>
                  <a:schemeClr val="bg1"/>
                </a:solidFill>
                <a:sym typeface="Symbol" pitchFamily="18" charset="2"/>
              </a:rPr>
              <a:t>y </a:t>
            </a:r>
            <a:r>
              <a:rPr lang="en-US" altLang="zh-CN" sz="2800" b="1">
                <a:solidFill>
                  <a:schemeClr val="bg1"/>
                </a:solidFill>
                <a:sym typeface="Symbol" pitchFamily="18" charset="2"/>
              </a:rPr>
              <a:t>,</a:t>
            </a:r>
            <a:r>
              <a:rPr lang="en-US" altLang="zh-CN" sz="2800" b="1" i="0">
                <a:solidFill>
                  <a:schemeClr val="bg1"/>
                </a:solidFill>
              </a:rPr>
              <a:t> </a:t>
            </a:r>
            <a:r>
              <a:rPr lang="en-US" altLang="zh-CN" sz="2800" b="1">
                <a:solidFill>
                  <a:schemeClr val="bg1"/>
                </a:solidFill>
                <a:sym typeface="Symbol" pitchFamily="18" charset="2"/>
              </a:rPr>
              <a:t></a:t>
            </a:r>
            <a:r>
              <a:rPr lang="en-US" altLang="zh-CN" sz="2800" b="1" i="0" baseline="-25000">
                <a:solidFill>
                  <a:schemeClr val="bg1"/>
                </a:solidFill>
                <a:sym typeface="Symbol" pitchFamily="18" charset="2"/>
              </a:rPr>
              <a:t>z</a:t>
            </a:r>
            <a:r>
              <a:rPr lang="en-US" altLang="zh-CN" sz="2800" b="1">
                <a:solidFill>
                  <a:schemeClr val="bg1"/>
                </a:solidFill>
                <a:sym typeface="Symbol" pitchFamily="18" charset="2"/>
              </a:rPr>
              <a:t> </a:t>
            </a:r>
            <a:r>
              <a:rPr lang="en-US" altLang="zh-CN" sz="2800" b="1" baseline="-25000">
                <a:solidFill>
                  <a:schemeClr val="bg1"/>
                </a:solidFill>
                <a:sym typeface="Symbol" pitchFamily="18" charset="2"/>
              </a:rPr>
              <a:t>z</a:t>
            </a:r>
            <a:r>
              <a:rPr lang="en-US" altLang="zh-CN" sz="2800" b="1">
                <a:solidFill>
                  <a:schemeClr val="bg1"/>
                </a:solidFill>
                <a:sym typeface="Symbol" pitchFamily="18" charset="2"/>
              </a:rPr>
              <a:t>+d</a:t>
            </a:r>
            <a:r>
              <a:rPr lang="en-US" altLang="zh-CN" sz="2800" b="1" baseline="-25000">
                <a:solidFill>
                  <a:schemeClr val="bg1"/>
                </a:solidFill>
                <a:sym typeface="Symbol" pitchFamily="18" charset="2"/>
              </a:rPr>
              <a:t>z</a:t>
            </a:r>
            <a:r>
              <a:rPr lang="en-US" altLang="zh-CN" sz="2800" b="1" i="0">
                <a:solidFill>
                  <a:schemeClr val="bg1"/>
                </a:solidFill>
                <a:sym typeface="Symbol" pitchFamily="18" charset="2"/>
              </a:rPr>
              <a:t>)</a:t>
            </a:r>
            <a:r>
              <a:rPr lang="zh-CN" altLang="en-US" sz="2800" b="1" i="0">
                <a:solidFill>
                  <a:schemeClr val="bg1"/>
                </a:solidFill>
              </a:rPr>
              <a:t>内的分子数为</a:t>
            </a:r>
          </a:p>
        </p:txBody>
      </p:sp>
      <p:sp>
        <p:nvSpPr>
          <p:cNvPr id="802820" name="Text Box 4"/>
          <p:cNvSpPr txBox="1">
            <a:spLocks noChangeArrowheads="1"/>
          </p:cNvSpPr>
          <p:nvPr/>
        </p:nvSpPr>
        <p:spPr bwMode="auto">
          <a:xfrm>
            <a:off x="371475" y="4097338"/>
            <a:ext cx="7991475" cy="1006475"/>
          </a:xfrm>
          <a:prstGeom prst="rect">
            <a:avLst/>
          </a:prstGeom>
          <a:noFill/>
          <a:ln w="9525">
            <a:noFill/>
            <a:miter lim="800000"/>
            <a:headEnd/>
            <a:tailEnd/>
          </a:ln>
        </p:spPr>
        <p:txBody>
          <a:bodyPr>
            <a:spAutoFit/>
          </a:bodyPr>
          <a:lstStyle/>
          <a:p>
            <a:r>
              <a:rPr lang="zh-CN" altLang="en-US" sz="2800" b="1" i="0">
                <a:solidFill>
                  <a:schemeClr val="bg1"/>
                </a:solidFill>
              </a:rPr>
              <a:t>式中</a:t>
            </a:r>
            <a:r>
              <a:rPr lang="en-US" altLang="zh-CN" sz="2800" b="1" i="0">
                <a:solidFill>
                  <a:schemeClr val="bg1"/>
                </a:solidFill>
              </a:rPr>
              <a:t>: </a:t>
            </a:r>
            <a:r>
              <a:rPr lang="en-US" altLang="zh-CN" sz="3200" b="1">
                <a:solidFill>
                  <a:schemeClr val="bg1"/>
                </a:solidFill>
              </a:rPr>
              <a:t>n</a:t>
            </a:r>
            <a:r>
              <a:rPr lang="en-US" altLang="zh-CN" sz="2800" b="1" i="0" baseline="-25000">
                <a:solidFill>
                  <a:schemeClr val="bg1"/>
                </a:solidFill>
              </a:rPr>
              <a:t>o</a:t>
            </a:r>
            <a:r>
              <a:rPr lang="zh-CN" altLang="en-US" sz="2800" b="1" i="0">
                <a:solidFill>
                  <a:schemeClr val="bg1"/>
                </a:solidFill>
              </a:rPr>
              <a:t>表示势能</a:t>
            </a:r>
            <a:r>
              <a:rPr lang="en-US" altLang="zh-CN" sz="2800" b="1">
                <a:solidFill>
                  <a:schemeClr val="bg1"/>
                </a:solidFill>
              </a:rPr>
              <a:t>E</a:t>
            </a:r>
            <a:r>
              <a:rPr lang="en-US" altLang="zh-CN" sz="2800" b="1" i="0" baseline="-25000">
                <a:solidFill>
                  <a:schemeClr val="bg1"/>
                </a:solidFill>
              </a:rPr>
              <a:t>P</a:t>
            </a:r>
            <a:r>
              <a:rPr lang="zh-CN" altLang="en-US" sz="2800" b="1" i="0">
                <a:solidFill>
                  <a:schemeClr val="bg1"/>
                </a:solidFill>
              </a:rPr>
              <a:t>为零处单位体积中的分子数，</a:t>
            </a:r>
            <a:r>
              <a:rPr lang="en-US" altLang="zh-CN" sz="2800" b="1">
                <a:solidFill>
                  <a:schemeClr val="bg1"/>
                </a:solidFill>
              </a:rPr>
              <a:t>E</a:t>
            </a:r>
            <a:r>
              <a:rPr lang="en-US" altLang="zh-CN" sz="2800" b="1" i="0">
                <a:solidFill>
                  <a:schemeClr val="bg1"/>
                </a:solidFill>
              </a:rPr>
              <a:t>=</a:t>
            </a:r>
            <a:r>
              <a:rPr lang="en-US" altLang="zh-CN" sz="2800" b="1">
                <a:solidFill>
                  <a:schemeClr val="bg1"/>
                </a:solidFill>
              </a:rPr>
              <a:t>E</a:t>
            </a:r>
            <a:r>
              <a:rPr lang="en-US" altLang="zh-CN" sz="2800" b="1" i="0" baseline="-25000">
                <a:solidFill>
                  <a:schemeClr val="bg1"/>
                </a:solidFill>
              </a:rPr>
              <a:t>k</a:t>
            </a:r>
            <a:r>
              <a:rPr lang="en-US" altLang="zh-CN" sz="2800" b="1" i="0">
                <a:solidFill>
                  <a:schemeClr val="bg1"/>
                </a:solidFill>
              </a:rPr>
              <a:t>+</a:t>
            </a:r>
            <a:r>
              <a:rPr lang="en-US" altLang="zh-CN" sz="2800" b="1">
                <a:solidFill>
                  <a:schemeClr val="bg1"/>
                </a:solidFill>
              </a:rPr>
              <a:t>E</a:t>
            </a:r>
            <a:r>
              <a:rPr lang="en-US" altLang="zh-CN" sz="2800" b="1" i="0" baseline="-25000">
                <a:solidFill>
                  <a:schemeClr val="bg1"/>
                </a:solidFill>
              </a:rPr>
              <a:t>p</a:t>
            </a:r>
            <a:r>
              <a:rPr lang="zh-CN" altLang="en-US" sz="2800" b="1" i="0">
                <a:solidFill>
                  <a:schemeClr val="bg1"/>
                </a:solidFill>
              </a:rPr>
              <a:t>是分子的总能。</a:t>
            </a:r>
          </a:p>
        </p:txBody>
      </p:sp>
      <p:grpSp>
        <p:nvGrpSpPr>
          <p:cNvPr id="2" name="Group 5"/>
          <p:cNvGrpSpPr>
            <a:grpSpLocks/>
          </p:cNvGrpSpPr>
          <p:nvPr/>
        </p:nvGrpSpPr>
        <p:grpSpPr bwMode="auto">
          <a:xfrm>
            <a:off x="938213" y="5213350"/>
            <a:ext cx="6897687" cy="1077913"/>
            <a:chOff x="591" y="3068"/>
            <a:chExt cx="4345" cy="679"/>
          </a:xfrm>
        </p:grpSpPr>
        <p:sp>
          <p:nvSpPr>
            <p:cNvPr id="29707" name="Text Box 6"/>
            <p:cNvSpPr txBox="1">
              <a:spLocks noChangeArrowheads="1"/>
            </p:cNvSpPr>
            <p:nvPr/>
          </p:nvSpPr>
          <p:spPr bwMode="auto">
            <a:xfrm>
              <a:off x="591" y="3410"/>
              <a:ext cx="4345" cy="327"/>
            </a:xfrm>
            <a:prstGeom prst="rect">
              <a:avLst/>
            </a:prstGeom>
            <a:noFill/>
            <a:ln w="9525">
              <a:noFill/>
              <a:miter lim="800000"/>
              <a:headEnd/>
              <a:tailEnd/>
            </a:ln>
          </p:spPr>
          <p:txBody>
            <a:bodyPr>
              <a:spAutoFit/>
            </a:bodyPr>
            <a:lstStyle/>
            <a:p>
              <a:r>
                <a:rPr lang="zh-CN" altLang="en-US" sz="2800" b="1" i="0">
                  <a:solidFill>
                    <a:schemeClr val="bg1"/>
                  </a:solidFill>
                </a:rPr>
                <a:t>特点：几率因子          决定着分子的分布。 </a:t>
              </a:r>
              <a:endParaRPr lang="zh-CN" altLang="en-US"/>
            </a:p>
          </p:txBody>
        </p:sp>
        <p:graphicFrame>
          <p:nvGraphicFramePr>
            <p:cNvPr id="29701" name="Object 7"/>
            <p:cNvGraphicFramePr>
              <a:graphicFrameLocks noChangeAspect="1"/>
            </p:cNvGraphicFramePr>
            <p:nvPr/>
          </p:nvGraphicFramePr>
          <p:xfrm>
            <a:off x="2194" y="3068"/>
            <a:ext cx="667" cy="679"/>
          </p:xfrm>
          <a:graphic>
            <a:graphicData uri="http://schemas.openxmlformats.org/presentationml/2006/ole">
              <mc:AlternateContent xmlns:mc="http://schemas.openxmlformats.org/markup-compatibility/2006">
                <mc:Choice xmlns:v="urn:schemas-microsoft-com:vml" Requires="v">
                  <p:oleObj spid="_x0000_s29722" name="公式" r:id="rId3" imgW="330120" imgH="317160" progId="Equation.3">
                    <p:embed/>
                  </p:oleObj>
                </mc:Choice>
                <mc:Fallback>
                  <p:oleObj name="公式" r:id="rId3" imgW="330120" imgH="3171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4" y="3068"/>
                          <a:ext cx="667" cy="6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8"/>
          <p:cNvGrpSpPr>
            <a:grpSpLocks/>
          </p:cNvGrpSpPr>
          <p:nvPr/>
        </p:nvGrpSpPr>
        <p:grpSpPr bwMode="auto">
          <a:xfrm>
            <a:off x="1333500" y="2805113"/>
            <a:ext cx="6503988" cy="1233487"/>
            <a:chOff x="840" y="546"/>
            <a:chExt cx="4033" cy="738"/>
          </a:xfrm>
        </p:grpSpPr>
        <p:graphicFrame>
          <p:nvGraphicFramePr>
            <p:cNvPr id="29698" name="Object 9"/>
            <p:cNvGraphicFramePr>
              <a:graphicFrameLocks noChangeAspect="1"/>
            </p:cNvGraphicFramePr>
            <p:nvPr/>
          </p:nvGraphicFramePr>
          <p:xfrm>
            <a:off x="840" y="690"/>
            <a:ext cx="1862" cy="594"/>
          </p:xfrm>
          <a:graphic>
            <a:graphicData uri="http://schemas.openxmlformats.org/presentationml/2006/ole">
              <mc:AlternateContent xmlns:mc="http://schemas.openxmlformats.org/markup-compatibility/2006">
                <mc:Choice xmlns:v="urn:schemas-microsoft-com:vml" Requires="v">
                  <p:oleObj spid="_x0000_s29723" name="公式" r:id="rId5" imgW="1155600" imgH="368280" progId="Equation.3">
                    <p:embed/>
                  </p:oleObj>
                </mc:Choice>
                <mc:Fallback>
                  <p:oleObj name="公式" r:id="rId5" imgW="1155600" imgH="3682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 y="690"/>
                          <a:ext cx="1862" cy="5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10"/>
            <p:cNvGraphicFramePr>
              <a:graphicFrameLocks noChangeAspect="1"/>
            </p:cNvGraphicFramePr>
            <p:nvPr/>
          </p:nvGraphicFramePr>
          <p:xfrm>
            <a:off x="2594" y="546"/>
            <a:ext cx="570" cy="604"/>
          </p:xfrm>
          <a:graphic>
            <a:graphicData uri="http://schemas.openxmlformats.org/presentationml/2006/ole">
              <mc:AlternateContent xmlns:mc="http://schemas.openxmlformats.org/markup-compatibility/2006">
                <mc:Choice xmlns:v="urn:schemas-microsoft-com:vml" Requires="v">
                  <p:oleObj spid="_x0000_s29724" name="公式" r:id="rId7" imgW="304560" imgH="304560" progId="Equation.3">
                    <p:embed/>
                  </p:oleObj>
                </mc:Choice>
                <mc:Fallback>
                  <p:oleObj name="公式" r:id="rId7" imgW="304560" imgH="30456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4" y="546"/>
                          <a:ext cx="570" cy="6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11"/>
            <p:cNvGraphicFramePr>
              <a:graphicFrameLocks noChangeAspect="1"/>
            </p:cNvGraphicFramePr>
            <p:nvPr/>
          </p:nvGraphicFramePr>
          <p:xfrm>
            <a:off x="3124" y="823"/>
            <a:ext cx="1749" cy="362"/>
          </p:xfrm>
          <a:graphic>
            <a:graphicData uri="http://schemas.openxmlformats.org/presentationml/2006/ole">
              <mc:AlternateContent xmlns:mc="http://schemas.openxmlformats.org/markup-compatibility/2006">
                <mc:Choice xmlns:v="urn:schemas-microsoft-com:vml" Requires="v">
                  <p:oleObj spid="_x0000_s29725" name="公式" r:id="rId9" imgW="1104840" imgH="228600" progId="Equation.3">
                    <p:embed/>
                  </p:oleObj>
                </mc:Choice>
                <mc:Fallback>
                  <p:oleObj name="公式" r:id="rId9" imgW="110484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 y="823"/>
                          <a:ext cx="1749"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2819"/>
                                        </p:tgtEl>
                                        <p:attrNameLst>
                                          <p:attrName>style.visibility</p:attrName>
                                        </p:attrNameLst>
                                      </p:cBhvr>
                                      <p:to>
                                        <p:strVal val="visible"/>
                                      </p:to>
                                    </p:set>
                                    <p:animEffect transition="in" filter="wipe(left)">
                                      <p:cBhvr>
                                        <p:cTn id="7" dur="500"/>
                                        <p:tgtEl>
                                          <p:spTgt spid="8028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02820">
                                            <p:txEl>
                                              <p:pRg st="0" end="0"/>
                                            </p:txEl>
                                          </p:spTgt>
                                        </p:tgtEl>
                                        <p:attrNameLst>
                                          <p:attrName>style.visibility</p:attrName>
                                        </p:attrNameLst>
                                      </p:cBhvr>
                                      <p:to>
                                        <p:strVal val="visible"/>
                                      </p:to>
                                    </p:set>
                                    <p:animEffect transition="in" filter="wipe(left)">
                                      <p:cBhvr>
                                        <p:cTn id="18" dur="500"/>
                                        <p:tgtEl>
                                          <p:spTgt spid="80282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19" grpId="0" autoUpdateAnimBg="0"/>
      <p:bldP spid="802820"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灯片编号占位符 3"/>
          <p:cNvSpPr>
            <a:spLocks noGrp="1"/>
          </p:cNvSpPr>
          <p:nvPr>
            <p:ph type="sldNum" sz="quarter" idx="12"/>
          </p:nvPr>
        </p:nvSpPr>
        <p:spPr>
          <a:noFill/>
        </p:spPr>
        <p:txBody>
          <a:bodyPr/>
          <a:lstStyle/>
          <a:p>
            <a:fld id="{28DE5EF6-9848-4794-99EB-DF2AAF43024B}" type="slidenum">
              <a:rPr lang="en-US" altLang="zh-CN"/>
              <a:pPr/>
              <a:t>49</a:t>
            </a:fld>
            <a:endParaRPr lang="en-US" altLang="zh-CN"/>
          </a:p>
        </p:txBody>
      </p:sp>
      <p:sp>
        <p:nvSpPr>
          <p:cNvPr id="30724" name="Text Box 4"/>
          <p:cNvSpPr txBox="1">
            <a:spLocks noChangeArrowheads="1"/>
          </p:cNvSpPr>
          <p:nvPr/>
        </p:nvSpPr>
        <p:spPr bwMode="auto">
          <a:xfrm>
            <a:off x="498475" y="577850"/>
            <a:ext cx="8085138" cy="946150"/>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设处于能态</a:t>
            </a:r>
            <a:r>
              <a:rPr lang="en-US" altLang="zh-CN" sz="2800" b="1">
                <a:solidFill>
                  <a:schemeClr val="bg1"/>
                </a:solidFill>
              </a:rPr>
              <a:t>E</a:t>
            </a:r>
            <a:r>
              <a:rPr lang="en-US" altLang="zh-CN" sz="2800" b="1" i="0" baseline="-25000">
                <a:solidFill>
                  <a:schemeClr val="bg1"/>
                </a:solidFill>
              </a:rPr>
              <a:t>1</a:t>
            </a:r>
            <a:r>
              <a:rPr lang="en-US" altLang="zh-CN" sz="2800" b="1" i="0">
                <a:solidFill>
                  <a:schemeClr val="bg1"/>
                </a:solidFill>
              </a:rPr>
              <a:t>, </a:t>
            </a:r>
            <a:r>
              <a:rPr lang="en-US" altLang="zh-CN" sz="2800" b="1">
                <a:solidFill>
                  <a:schemeClr val="bg1"/>
                </a:solidFill>
              </a:rPr>
              <a:t>E</a:t>
            </a:r>
            <a:r>
              <a:rPr lang="en-US" altLang="zh-CN" sz="2800" b="1" i="0" baseline="-25000">
                <a:solidFill>
                  <a:schemeClr val="bg1"/>
                </a:solidFill>
              </a:rPr>
              <a:t>2 </a:t>
            </a:r>
            <a:r>
              <a:rPr lang="en-US" altLang="zh-CN" sz="2800" b="1" i="0">
                <a:solidFill>
                  <a:schemeClr val="bg1"/>
                </a:solidFill>
              </a:rPr>
              <a:t>(</a:t>
            </a:r>
            <a:r>
              <a:rPr lang="en-US" altLang="zh-CN" sz="2800" b="1">
                <a:solidFill>
                  <a:schemeClr val="bg1"/>
                </a:solidFill>
              </a:rPr>
              <a:t>E</a:t>
            </a:r>
            <a:r>
              <a:rPr lang="en-US" altLang="zh-CN" sz="2800" b="1" i="0" baseline="-25000">
                <a:solidFill>
                  <a:schemeClr val="bg1"/>
                </a:solidFill>
              </a:rPr>
              <a:t>1</a:t>
            </a:r>
            <a:r>
              <a:rPr lang="en-US" altLang="zh-CN" sz="2800" b="1" i="0">
                <a:solidFill>
                  <a:schemeClr val="bg1"/>
                </a:solidFill>
              </a:rPr>
              <a:t>&lt; </a:t>
            </a:r>
            <a:r>
              <a:rPr lang="en-US" altLang="zh-CN" sz="2800" b="1">
                <a:solidFill>
                  <a:schemeClr val="bg1"/>
                </a:solidFill>
              </a:rPr>
              <a:t>E</a:t>
            </a:r>
            <a:r>
              <a:rPr lang="en-US" altLang="zh-CN" sz="2800" b="1" i="0" baseline="-25000">
                <a:solidFill>
                  <a:schemeClr val="bg1"/>
                </a:solidFill>
              </a:rPr>
              <a:t>2</a:t>
            </a:r>
            <a:r>
              <a:rPr lang="en-US" altLang="zh-CN" sz="2800" b="1" i="0">
                <a:solidFill>
                  <a:schemeClr val="bg1"/>
                </a:solidFill>
              </a:rPr>
              <a:t>)</a:t>
            </a:r>
            <a:r>
              <a:rPr lang="zh-CN" altLang="zh-CN" sz="2800" b="1" i="0">
                <a:solidFill>
                  <a:schemeClr val="bg1"/>
                </a:solidFill>
              </a:rPr>
              <a:t>上的分子数分别为</a:t>
            </a:r>
            <a:r>
              <a:rPr lang="en-US" altLang="zh-CN" sz="2800" b="1">
                <a:solidFill>
                  <a:schemeClr val="bg1"/>
                </a:solidFill>
              </a:rPr>
              <a:t>N</a:t>
            </a:r>
            <a:r>
              <a:rPr lang="en-US" altLang="zh-CN" sz="2800" b="1" i="0" baseline="-25000">
                <a:solidFill>
                  <a:schemeClr val="bg1"/>
                </a:solidFill>
              </a:rPr>
              <a:t>1</a:t>
            </a:r>
            <a:r>
              <a:rPr lang="zh-CN" altLang="en-US" sz="2800" b="1" i="0">
                <a:solidFill>
                  <a:schemeClr val="bg1"/>
                </a:solidFill>
              </a:rPr>
              <a:t>，</a:t>
            </a:r>
            <a:r>
              <a:rPr lang="en-US" altLang="zh-CN" sz="2800" b="1">
                <a:solidFill>
                  <a:schemeClr val="bg1"/>
                </a:solidFill>
              </a:rPr>
              <a:t>N</a:t>
            </a:r>
            <a:r>
              <a:rPr lang="en-US" altLang="zh-CN" sz="2800" b="1" i="0" baseline="-25000">
                <a:solidFill>
                  <a:schemeClr val="bg1"/>
                </a:solidFill>
              </a:rPr>
              <a:t>2 </a:t>
            </a:r>
            <a:r>
              <a:rPr lang="zh-CN" altLang="en-US" sz="2800" b="1" i="0">
                <a:solidFill>
                  <a:schemeClr val="bg1"/>
                </a:solidFill>
              </a:rPr>
              <a:t>，</a:t>
            </a:r>
            <a:r>
              <a:rPr lang="zh-CN" altLang="zh-CN" sz="2800" b="1" i="0">
                <a:solidFill>
                  <a:schemeClr val="bg1"/>
                </a:solidFill>
              </a:rPr>
              <a:t>根据</a:t>
            </a:r>
            <a:r>
              <a:rPr lang="zh-CN" altLang="en-US" sz="2800" b="1" i="0">
                <a:solidFill>
                  <a:schemeClr val="bg1"/>
                </a:solidFill>
              </a:rPr>
              <a:t>玻耳兹曼分布律，有</a:t>
            </a:r>
            <a:endParaRPr lang="zh-CN" altLang="en-US"/>
          </a:p>
        </p:txBody>
      </p:sp>
      <p:graphicFrame>
        <p:nvGraphicFramePr>
          <p:cNvPr id="704517" name="Object 5"/>
          <p:cNvGraphicFramePr>
            <a:graphicFrameLocks noChangeAspect="1"/>
          </p:cNvGraphicFramePr>
          <p:nvPr/>
        </p:nvGraphicFramePr>
        <p:xfrm>
          <a:off x="2674938" y="1747838"/>
          <a:ext cx="2632075" cy="1412875"/>
        </p:xfrm>
        <a:graphic>
          <a:graphicData uri="http://schemas.openxmlformats.org/presentationml/2006/ole">
            <mc:AlternateContent xmlns:mc="http://schemas.openxmlformats.org/markup-compatibility/2006">
              <mc:Choice xmlns:v="urn:schemas-microsoft-com:vml" Requires="v">
                <p:oleObj spid="_x0000_s30728" name="公式" r:id="rId3" imgW="876240" imgH="469800" progId="Equation.3">
                  <p:embed/>
                </p:oleObj>
              </mc:Choice>
              <mc:Fallback>
                <p:oleObj name="公式" r:id="rId3" imgW="876240" imgH="469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938" y="1747838"/>
                        <a:ext cx="2632075" cy="141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4518" name="Text Box 6"/>
          <p:cNvSpPr txBox="1">
            <a:spLocks noChangeArrowheads="1"/>
          </p:cNvSpPr>
          <p:nvPr/>
        </p:nvSpPr>
        <p:spPr bwMode="auto">
          <a:xfrm>
            <a:off x="490538" y="3284538"/>
            <a:ext cx="8093075" cy="2270125"/>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由于</a:t>
            </a:r>
            <a:r>
              <a:rPr lang="en-US" altLang="zh-CN" sz="2800" b="1">
                <a:solidFill>
                  <a:schemeClr val="bg1"/>
                </a:solidFill>
              </a:rPr>
              <a:t>E</a:t>
            </a:r>
            <a:r>
              <a:rPr lang="en-US" altLang="zh-CN" sz="2800" b="1" i="0" baseline="-25000">
                <a:solidFill>
                  <a:schemeClr val="bg1"/>
                </a:solidFill>
              </a:rPr>
              <a:t>2 </a:t>
            </a:r>
            <a:r>
              <a:rPr lang="en-US" altLang="zh-CN" sz="2800" b="1" i="0">
                <a:solidFill>
                  <a:schemeClr val="bg1"/>
                </a:solidFill>
              </a:rPr>
              <a:t>&gt; </a:t>
            </a:r>
            <a:r>
              <a:rPr lang="en-US" altLang="zh-CN" sz="2800" b="1">
                <a:solidFill>
                  <a:schemeClr val="bg1"/>
                </a:solidFill>
              </a:rPr>
              <a:t>E</a:t>
            </a:r>
            <a:r>
              <a:rPr lang="en-US" altLang="zh-CN" sz="2800" b="1" i="0" baseline="-25000">
                <a:solidFill>
                  <a:schemeClr val="bg1"/>
                </a:solidFill>
              </a:rPr>
              <a:t>1</a:t>
            </a:r>
            <a:r>
              <a:rPr lang="en-US" altLang="zh-CN" sz="2800" b="1" i="0">
                <a:solidFill>
                  <a:schemeClr val="bg1"/>
                </a:solidFill>
              </a:rPr>
              <a:t>, </a:t>
            </a:r>
            <a:r>
              <a:rPr lang="zh-CN" altLang="zh-CN" sz="2800" b="1" i="0">
                <a:solidFill>
                  <a:schemeClr val="bg1"/>
                </a:solidFill>
              </a:rPr>
              <a:t>所以</a:t>
            </a:r>
            <a:r>
              <a:rPr lang="en-US" altLang="zh-CN" sz="2800" b="1">
                <a:solidFill>
                  <a:schemeClr val="bg1"/>
                </a:solidFill>
              </a:rPr>
              <a:t>N</a:t>
            </a:r>
            <a:r>
              <a:rPr lang="en-US" altLang="zh-CN" sz="2800" b="1" i="0" baseline="-25000">
                <a:solidFill>
                  <a:schemeClr val="bg1"/>
                </a:solidFill>
              </a:rPr>
              <a:t>2</a:t>
            </a:r>
            <a:r>
              <a:rPr lang="en-US" altLang="zh-CN" sz="2800" b="1" i="0">
                <a:solidFill>
                  <a:schemeClr val="bg1"/>
                </a:solidFill>
              </a:rPr>
              <a:t>&lt;</a:t>
            </a:r>
            <a:r>
              <a:rPr lang="en-US" altLang="zh-CN" sz="2800" b="1">
                <a:solidFill>
                  <a:schemeClr val="bg1"/>
                </a:solidFill>
              </a:rPr>
              <a:t>N</a:t>
            </a:r>
            <a:r>
              <a:rPr lang="en-US" altLang="zh-CN" sz="2800" b="1" i="0" baseline="-25000">
                <a:solidFill>
                  <a:schemeClr val="bg1"/>
                </a:solidFill>
              </a:rPr>
              <a:t>1</a:t>
            </a:r>
            <a:r>
              <a:rPr lang="zh-CN" altLang="en-US" sz="2800" b="1" i="0">
                <a:solidFill>
                  <a:schemeClr val="bg1"/>
                </a:solidFill>
              </a:rPr>
              <a:t>。</a:t>
            </a:r>
          </a:p>
          <a:p>
            <a:pPr>
              <a:spcBef>
                <a:spcPct val="10000"/>
              </a:spcBef>
            </a:pPr>
            <a:r>
              <a:rPr lang="zh-CN" altLang="en-US" sz="2800" b="1" i="0">
                <a:solidFill>
                  <a:schemeClr val="bg1"/>
                </a:solidFill>
              </a:rPr>
              <a:t>        即：通常温度下</a:t>
            </a:r>
            <a:r>
              <a:rPr lang="en-US" altLang="zh-CN" sz="2800" b="1" i="0">
                <a:solidFill>
                  <a:schemeClr val="bg1"/>
                </a:solidFill>
              </a:rPr>
              <a:t>,</a:t>
            </a:r>
            <a:r>
              <a:rPr lang="zh-CN" altLang="en-US" sz="2800" b="1" i="0">
                <a:solidFill>
                  <a:schemeClr val="bg1"/>
                </a:solidFill>
              </a:rPr>
              <a:t>处于低能态的分子数总是多于处于高能态的分子数。也就是说</a:t>
            </a:r>
            <a:r>
              <a:rPr lang="en-US" altLang="zh-CN" sz="2800" b="1" i="0">
                <a:solidFill>
                  <a:schemeClr val="bg1"/>
                </a:solidFill>
              </a:rPr>
              <a:t>,</a:t>
            </a:r>
            <a:r>
              <a:rPr lang="zh-CN" altLang="en-US" sz="2800" b="1" i="0">
                <a:solidFill>
                  <a:schemeClr val="bg1"/>
                </a:solidFill>
              </a:rPr>
              <a:t>按统计分布来看</a:t>
            </a:r>
            <a:r>
              <a:rPr lang="en-US" altLang="zh-CN" sz="2800" b="1" i="0">
                <a:solidFill>
                  <a:schemeClr val="bg1"/>
                </a:solidFill>
              </a:rPr>
              <a:t>,</a:t>
            </a:r>
            <a:r>
              <a:rPr lang="zh-CN" altLang="en-US" sz="2800" b="1" i="0">
                <a:solidFill>
                  <a:schemeClr val="bg1"/>
                </a:solidFill>
              </a:rPr>
              <a:t>分子总是优先占据能量较低的状态。这叫</a:t>
            </a:r>
            <a:r>
              <a:rPr lang="zh-CN" altLang="en-US" sz="2800" b="1" i="0">
                <a:solidFill>
                  <a:srgbClr val="FFFF00"/>
                </a:solidFill>
              </a:rPr>
              <a:t>正常分布</a:t>
            </a:r>
            <a:r>
              <a:rPr lang="zh-CN" altLang="en-US" sz="2800" b="1" i="0">
                <a:solidFill>
                  <a:schemeClr val="bg1"/>
                </a:solidFill>
              </a:rPr>
              <a:t>。</a:t>
            </a:r>
            <a:r>
              <a:rPr lang="zh-CN" altLang="en-US" i="0"/>
              <a:t>         </a:t>
            </a:r>
            <a:endParaRPr lang="zh-CN" altLang="en-US" sz="2800" b="1" i="0">
              <a:solidFill>
                <a:schemeClr val="bg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04517"/>
                                        </p:tgtEl>
                                        <p:attrNameLst>
                                          <p:attrName>style.visibility</p:attrName>
                                        </p:attrNameLst>
                                      </p:cBhvr>
                                      <p:to>
                                        <p:strVal val="visible"/>
                                      </p:to>
                                    </p:set>
                                    <p:animEffect transition="in" filter="wipe(up)">
                                      <p:cBhvr>
                                        <p:cTn id="7" dur="500"/>
                                        <p:tgtEl>
                                          <p:spTgt spid="7045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4518">
                                            <p:txEl>
                                              <p:pRg st="0" end="0"/>
                                            </p:txEl>
                                          </p:spTgt>
                                        </p:tgtEl>
                                        <p:attrNameLst>
                                          <p:attrName>style.visibility</p:attrName>
                                        </p:attrNameLst>
                                      </p:cBhvr>
                                      <p:to>
                                        <p:strVal val="visible"/>
                                      </p:to>
                                    </p:set>
                                    <p:animEffect transition="in" filter="wipe(left)">
                                      <p:cBhvr>
                                        <p:cTn id="12" dur="500"/>
                                        <p:tgtEl>
                                          <p:spTgt spid="7045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4518">
                                            <p:txEl>
                                              <p:pRg st="1" end="1"/>
                                            </p:txEl>
                                          </p:spTgt>
                                        </p:tgtEl>
                                        <p:attrNameLst>
                                          <p:attrName>style.visibility</p:attrName>
                                        </p:attrNameLst>
                                      </p:cBhvr>
                                      <p:to>
                                        <p:strVal val="visible"/>
                                      </p:to>
                                    </p:set>
                                    <p:animEffect transition="in" filter="wipe(left)">
                                      <p:cBhvr>
                                        <p:cTn id="17" dur="500"/>
                                        <p:tgtEl>
                                          <p:spTgt spid="7045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p>
            <a:fld id="{D8D38846-9D17-484B-9E0B-E59F3244F468}" type="slidenum">
              <a:rPr lang="en-US" altLang="zh-CN"/>
              <a:pPr/>
              <a:t>5</a:t>
            </a:fld>
            <a:endParaRPr lang="en-US" altLang="zh-CN"/>
          </a:p>
        </p:txBody>
      </p:sp>
      <p:sp>
        <p:nvSpPr>
          <p:cNvPr id="805890" name="Rectangle 2"/>
          <p:cNvSpPr>
            <a:spLocks noChangeArrowheads="1"/>
          </p:cNvSpPr>
          <p:nvPr/>
        </p:nvSpPr>
        <p:spPr bwMode="auto">
          <a:xfrm>
            <a:off x="590550" y="292100"/>
            <a:ext cx="8167688" cy="641350"/>
          </a:xfrm>
          <a:prstGeom prst="rect">
            <a:avLst/>
          </a:prstGeom>
          <a:noFill/>
          <a:ln w="9525">
            <a:noFill/>
            <a:miter lim="800000"/>
            <a:headEnd/>
            <a:tailEnd/>
          </a:ln>
        </p:spPr>
        <p:txBody>
          <a:bodyPr>
            <a:spAutoFit/>
          </a:bodyPr>
          <a:lstStyle/>
          <a:p>
            <a:pPr>
              <a:spcBef>
                <a:spcPct val="0"/>
              </a:spcBef>
            </a:pPr>
            <a:r>
              <a:rPr lang="en-US" altLang="zh-CN" sz="3600" b="1" i="0">
                <a:solidFill>
                  <a:schemeClr val="bg1"/>
                </a:solidFill>
                <a:latin typeface="宋体" pitchFamily="2" charset="-122"/>
              </a:rPr>
              <a:t>Landau</a:t>
            </a:r>
            <a:r>
              <a:rPr lang="en-US" altLang="zh-CN" sz="3600" b="1" i="0">
                <a:solidFill>
                  <a:schemeClr val="bg1"/>
                </a:solidFill>
              </a:rPr>
              <a:t>’</a:t>
            </a:r>
            <a:r>
              <a:rPr lang="en-US" altLang="zh-CN" sz="3600" b="1" i="0">
                <a:solidFill>
                  <a:schemeClr val="bg1"/>
                </a:solidFill>
                <a:latin typeface="宋体" pitchFamily="2" charset="-122"/>
              </a:rPr>
              <a:t>s ten commandments</a:t>
            </a:r>
            <a:r>
              <a:rPr lang="en-US" altLang="zh-CN" sz="2800" b="1" i="0">
                <a:solidFill>
                  <a:schemeClr val="bg1"/>
                </a:solidFill>
              </a:rPr>
              <a:t> </a:t>
            </a:r>
          </a:p>
        </p:txBody>
      </p:sp>
      <p:sp>
        <p:nvSpPr>
          <p:cNvPr id="805891" name="Rectangle 3"/>
          <p:cNvSpPr>
            <a:spLocks noChangeArrowheads="1"/>
          </p:cNvSpPr>
          <p:nvPr/>
        </p:nvSpPr>
        <p:spPr bwMode="auto">
          <a:xfrm>
            <a:off x="706438" y="931863"/>
            <a:ext cx="2668587" cy="519112"/>
          </a:xfrm>
          <a:prstGeom prst="rect">
            <a:avLst/>
          </a:prstGeom>
          <a:noFill/>
          <a:ln w="9525">
            <a:noFill/>
            <a:miter lim="800000"/>
            <a:headEnd/>
            <a:tailEnd/>
          </a:ln>
        </p:spPr>
        <p:txBody>
          <a:bodyPr>
            <a:spAutoFit/>
          </a:bodyPr>
          <a:lstStyle/>
          <a:p>
            <a:pPr>
              <a:spcBef>
                <a:spcPct val="0"/>
              </a:spcBef>
            </a:pPr>
            <a:r>
              <a:rPr lang="zh-CN" altLang="en-US" sz="2800" b="1" i="0">
                <a:solidFill>
                  <a:schemeClr val="bg1"/>
                </a:solidFill>
                <a:latin typeface="宋体" pitchFamily="2" charset="-122"/>
              </a:rPr>
              <a:t>统计物理，</a:t>
            </a:r>
          </a:p>
        </p:txBody>
      </p:sp>
      <p:sp>
        <p:nvSpPr>
          <p:cNvPr id="805892" name="Rectangle 4"/>
          <p:cNvSpPr>
            <a:spLocks noChangeArrowheads="1"/>
          </p:cNvSpPr>
          <p:nvPr/>
        </p:nvSpPr>
        <p:spPr bwMode="auto">
          <a:xfrm>
            <a:off x="668338" y="1984375"/>
            <a:ext cx="5422900" cy="519113"/>
          </a:xfrm>
          <a:prstGeom prst="rect">
            <a:avLst/>
          </a:prstGeom>
          <a:noFill/>
          <a:ln w="9525">
            <a:noFill/>
            <a:miter lim="800000"/>
            <a:headEnd/>
            <a:tailEnd/>
          </a:ln>
        </p:spPr>
        <p:txBody>
          <a:bodyPr>
            <a:spAutoFit/>
          </a:bodyPr>
          <a:lstStyle/>
          <a:p>
            <a:pPr>
              <a:spcBef>
                <a:spcPct val="0"/>
              </a:spcBef>
            </a:pPr>
            <a:r>
              <a:rPr lang="zh-CN" altLang="en-US" sz="2800" b="1" i="0">
                <a:solidFill>
                  <a:schemeClr val="bg1"/>
                </a:solidFill>
                <a:latin typeface="宋体" pitchFamily="2" charset="-122"/>
              </a:rPr>
              <a:t>自由电子的抗磁性量子理论，</a:t>
            </a:r>
            <a:endParaRPr lang="zh-CN" altLang="en-US" sz="2800" b="1" i="0">
              <a:solidFill>
                <a:srgbClr val="000090"/>
              </a:solidFill>
              <a:latin typeface="宋体" pitchFamily="2" charset="-122"/>
            </a:endParaRPr>
          </a:p>
        </p:txBody>
      </p:sp>
      <p:sp>
        <p:nvSpPr>
          <p:cNvPr id="805893" name="Rectangle 5"/>
          <p:cNvSpPr>
            <a:spLocks noChangeArrowheads="1"/>
          </p:cNvSpPr>
          <p:nvPr/>
        </p:nvSpPr>
        <p:spPr bwMode="auto">
          <a:xfrm>
            <a:off x="644525" y="2527300"/>
            <a:ext cx="4545013" cy="519113"/>
          </a:xfrm>
          <a:prstGeom prst="rect">
            <a:avLst/>
          </a:prstGeom>
          <a:noFill/>
          <a:ln w="9525">
            <a:noFill/>
            <a:miter lim="800000"/>
            <a:headEnd/>
            <a:tailEnd/>
          </a:ln>
        </p:spPr>
        <p:txBody>
          <a:bodyPr>
            <a:spAutoFit/>
          </a:bodyPr>
          <a:lstStyle/>
          <a:p>
            <a:pPr>
              <a:spcBef>
                <a:spcPct val="0"/>
              </a:spcBef>
            </a:pPr>
            <a:r>
              <a:rPr lang="zh-CN" altLang="en-US" sz="2800" b="1" i="0">
                <a:solidFill>
                  <a:schemeClr val="bg1"/>
                </a:solidFill>
                <a:latin typeface="宋体" pitchFamily="2" charset="-122"/>
              </a:rPr>
              <a:t>二极相变，</a:t>
            </a:r>
            <a:endParaRPr lang="zh-CN" altLang="en-US" sz="2800" b="1" i="0">
              <a:solidFill>
                <a:srgbClr val="000090"/>
              </a:solidFill>
              <a:latin typeface="宋体" pitchFamily="2" charset="-122"/>
            </a:endParaRPr>
          </a:p>
        </p:txBody>
      </p:sp>
      <p:sp>
        <p:nvSpPr>
          <p:cNvPr id="805894" name="Rectangle 6"/>
          <p:cNvSpPr>
            <a:spLocks noChangeArrowheads="1"/>
          </p:cNvSpPr>
          <p:nvPr/>
        </p:nvSpPr>
        <p:spPr bwMode="auto">
          <a:xfrm>
            <a:off x="642938" y="3676650"/>
            <a:ext cx="4545012" cy="519113"/>
          </a:xfrm>
          <a:prstGeom prst="rect">
            <a:avLst/>
          </a:prstGeom>
          <a:noFill/>
          <a:ln w="9525">
            <a:noFill/>
            <a:miter lim="800000"/>
            <a:headEnd/>
            <a:tailEnd/>
          </a:ln>
        </p:spPr>
        <p:txBody>
          <a:bodyPr>
            <a:spAutoFit/>
          </a:bodyPr>
          <a:lstStyle/>
          <a:p>
            <a:pPr>
              <a:spcBef>
                <a:spcPct val="0"/>
              </a:spcBef>
            </a:pPr>
            <a:r>
              <a:rPr lang="zh-CN" altLang="en-US" sz="2800" b="1" i="0">
                <a:solidFill>
                  <a:schemeClr val="bg1"/>
                </a:solidFill>
                <a:latin typeface="宋体" pitchFamily="2" charset="-122"/>
              </a:rPr>
              <a:t>原子核物理的概率问题，</a:t>
            </a:r>
            <a:endParaRPr lang="zh-CN" altLang="en-US" sz="2800" b="1" i="0">
              <a:solidFill>
                <a:srgbClr val="000090"/>
              </a:solidFill>
              <a:latin typeface="宋体" pitchFamily="2" charset="-122"/>
            </a:endParaRPr>
          </a:p>
        </p:txBody>
      </p:sp>
      <p:sp>
        <p:nvSpPr>
          <p:cNvPr id="805895" name="Rectangle 7"/>
          <p:cNvSpPr>
            <a:spLocks noChangeArrowheads="1"/>
          </p:cNvSpPr>
          <p:nvPr/>
        </p:nvSpPr>
        <p:spPr bwMode="auto">
          <a:xfrm>
            <a:off x="657225" y="3082925"/>
            <a:ext cx="4545013" cy="519113"/>
          </a:xfrm>
          <a:prstGeom prst="rect">
            <a:avLst/>
          </a:prstGeom>
          <a:noFill/>
          <a:ln w="9525">
            <a:noFill/>
            <a:miter lim="800000"/>
            <a:headEnd/>
            <a:tailEnd/>
          </a:ln>
        </p:spPr>
        <p:txBody>
          <a:bodyPr>
            <a:spAutoFit/>
          </a:bodyPr>
          <a:lstStyle/>
          <a:p>
            <a:pPr>
              <a:spcBef>
                <a:spcPct val="0"/>
              </a:spcBef>
            </a:pPr>
            <a:r>
              <a:rPr lang="zh-CN" altLang="en-US" sz="2800" b="1" i="0">
                <a:solidFill>
                  <a:schemeClr val="bg1"/>
                </a:solidFill>
                <a:latin typeface="宋体" pitchFamily="2" charset="-122"/>
              </a:rPr>
              <a:t>铁磁体的磁畴理论，</a:t>
            </a:r>
            <a:endParaRPr lang="zh-CN" altLang="en-US" sz="2800" b="1" i="0">
              <a:solidFill>
                <a:srgbClr val="000090"/>
              </a:solidFill>
              <a:latin typeface="宋体" pitchFamily="2" charset="-122"/>
            </a:endParaRPr>
          </a:p>
        </p:txBody>
      </p:sp>
      <p:sp>
        <p:nvSpPr>
          <p:cNvPr id="805896" name="Rectangle 8"/>
          <p:cNvSpPr>
            <a:spLocks noChangeArrowheads="1"/>
          </p:cNvSpPr>
          <p:nvPr/>
        </p:nvSpPr>
        <p:spPr bwMode="auto">
          <a:xfrm>
            <a:off x="669925" y="4230688"/>
            <a:ext cx="4545013" cy="519112"/>
          </a:xfrm>
          <a:prstGeom prst="rect">
            <a:avLst/>
          </a:prstGeom>
          <a:noFill/>
          <a:ln w="9525">
            <a:noFill/>
            <a:miter lim="800000"/>
            <a:headEnd/>
            <a:tailEnd/>
          </a:ln>
        </p:spPr>
        <p:txBody>
          <a:bodyPr>
            <a:spAutoFit/>
          </a:bodyPr>
          <a:lstStyle/>
          <a:p>
            <a:pPr>
              <a:spcBef>
                <a:spcPct val="0"/>
              </a:spcBef>
            </a:pPr>
            <a:r>
              <a:rPr lang="zh-CN" altLang="en-US" sz="2800" b="1" i="0">
                <a:solidFill>
                  <a:schemeClr val="bg1"/>
                </a:solidFill>
                <a:latin typeface="宋体" pitchFamily="2" charset="-122"/>
              </a:rPr>
              <a:t>液氦的超流，</a:t>
            </a:r>
            <a:endParaRPr lang="zh-CN" altLang="en-US" sz="2800" b="1" i="0">
              <a:solidFill>
                <a:srgbClr val="000090"/>
              </a:solidFill>
              <a:latin typeface="宋体" pitchFamily="2" charset="-122"/>
            </a:endParaRPr>
          </a:p>
        </p:txBody>
      </p:sp>
      <p:sp>
        <p:nvSpPr>
          <p:cNvPr id="805897" name="Rectangle 9"/>
          <p:cNvSpPr>
            <a:spLocks noChangeArrowheads="1"/>
          </p:cNvSpPr>
          <p:nvPr/>
        </p:nvSpPr>
        <p:spPr bwMode="auto">
          <a:xfrm>
            <a:off x="635000" y="4818063"/>
            <a:ext cx="4545013" cy="519112"/>
          </a:xfrm>
          <a:prstGeom prst="rect">
            <a:avLst/>
          </a:prstGeom>
          <a:noFill/>
          <a:ln w="9525">
            <a:noFill/>
            <a:miter lim="800000"/>
            <a:headEnd/>
            <a:tailEnd/>
          </a:ln>
        </p:spPr>
        <p:txBody>
          <a:bodyPr>
            <a:spAutoFit/>
          </a:bodyPr>
          <a:lstStyle/>
          <a:p>
            <a:pPr>
              <a:spcBef>
                <a:spcPct val="0"/>
              </a:spcBef>
            </a:pPr>
            <a:r>
              <a:rPr lang="zh-CN" altLang="en-US" sz="2800" b="1" i="0">
                <a:solidFill>
                  <a:schemeClr val="bg1"/>
                </a:solidFill>
                <a:latin typeface="宋体" pitchFamily="2" charset="-122"/>
              </a:rPr>
              <a:t>基本粒子的电荷约束，</a:t>
            </a:r>
            <a:endParaRPr lang="zh-CN" altLang="en-US" sz="2800" b="1" i="0">
              <a:solidFill>
                <a:srgbClr val="000090"/>
              </a:solidFill>
              <a:latin typeface="宋体" pitchFamily="2" charset="-122"/>
            </a:endParaRPr>
          </a:p>
        </p:txBody>
      </p:sp>
      <p:sp>
        <p:nvSpPr>
          <p:cNvPr id="805898" name="Rectangle 10"/>
          <p:cNvSpPr>
            <a:spLocks noChangeArrowheads="1"/>
          </p:cNvSpPr>
          <p:nvPr/>
        </p:nvSpPr>
        <p:spPr bwMode="auto">
          <a:xfrm>
            <a:off x="627063" y="6121400"/>
            <a:ext cx="5373687" cy="519113"/>
          </a:xfrm>
          <a:prstGeom prst="rect">
            <a:avLst/>
          </a:prstGeom>
          <a:noFill/>
          <a:ln w="9525">
            <a:noFill/>
            <a:miter lim="800000"/>
            <a:headEnd/>
            <a:tailEnd/>
          </a:ln>
        </p:spPr>
        <p:txBody>
          <a:bodyPr>
            <a:spAutoFit/>
          </a:bodyPr>
          <a:lstStyle/>
          <a:p>
            <a:pPr>
              <a:spcBef>
                <a:spcPct val="0"/>
              </a:spcBef>
            </a:pPr>
            <a:r>
              <a:rPr lang="zh-CN" altLang="en-US" sz="2800" b="1" i="0">
                <a:solidFill>
                  <a:schemeClr val="bg1"/>
                </a:solidFill>
                <a:latin typeface="宋体" pitchFamily="2" charset="-122"/>
              </a:rPr>
              <a:t>弱相互作用中的复合反演理论</a:t>
            </a:r>
            <a:r>
              <a:rPr lang="en-US" altLang="zh-CN" sz="2800" b="1" i="0">
                <a:solidFill>
                  <a:schemeClr val="bg1"/>
                </a:solidFill>
                <a:latin typeface="宋体" pitchFamily="2" charset="-122"/>
              </a:rPr>
              <a:t>.</a:t>
            </a:r>
            <a:r>
              <a:rPr lang="zh-CN" altLang="en-US" sz="2800" b="1" i="0">
                <a:solidFill>
                  <a:srgbClr val="000090"/>
                </a:solidFill>
                <a:latin typeface="宋体" pitchFamily="2" charset="-122"/>
              </a:rPr>
              <a:t>。 </a:t>
            </a:r>
          </a:p>
        </p:txBody>
      </p:sp>
      <p:sp>
        <p:nvSpPr>
          <p:cNvPr id="805899" name="Rectangle 11"/>
          <p:cNvSpPr>
            <a:spLocks noChangeArrowheads="1"/>
          </p:cNvSpPr>
          <p:nvPr/>
        </p:nvSpPr>
        <p:spPr bwMode="auto">
          <a:xfrm>
            <a:off x="706438" y="1465263"/>
            <a:ext cx="5249862" cy="519112"/>
          </a:xfrm>
          <a:prstGeom prst="rect">
            <a:avLst/>
          </a:prstGeom>
          <a:noFill/>
          <a:ln w="9525">
            <a:noFill/>
            <a:miter lim="800000"/>
            <a:headEnd/>
            <a:tailEnd/>
          </a:ln>
        </p:spPr>
        <p:txBody>
          <a:bodyPr>
            <a:spAutoFit/>
          </a:bodyPr>
          <a:lstStyle/>
          <a:p>
            <a:pPr>
              <a:spcBef>
                <a:spcPct val="0"/>
              </a:spcBef>
            </a:pPr>
            <a:r>
              <a:rPr lang="zh-CN" altLang="en-US" sz="2800" b="1" i="0">
                <a:solidFill>
                  <a:schemeClr val="bg1"/>
                </a:solidFill>
                <a:latin typeface="宋体" pitchFamily="2" charset="-122"/>
              </a:rPr>
              <a:t>量子力学的密度矩阵，</a:t>
            </a:r>
          </a:p>
        </p:txBody>
      </p:sp>
      <p:sp>
        <p:nvSpPr>
          <p:cNvPr id="805900" name="Rectangle 12"/>
          <p:cNvSpPr>
            <a:spLocks noChangeArrowheads="1"/>
          </p:cNvSpPr>
          <p:nvPr/>
        </p:nvSpPr>
        <p:spPr bwMode="auto">
          <a:xfrm>
            <a:off x="661988" y="5491163"/>
            <a:ext cx="4545012" cy="519112"/>
          </a:xfrm>
          <a:prstGeom prst="rect">
            <a:avLst/>
          </a:prstGeom>
          <a:noFill/>
          <a:ln w="9525">
            <a:noFill/>
            <a:miter lim="800000"/>
            <a:headEnd/>
            <a:tailEnd/>
          </a:ln>
        </p:spPr>
        <p:txBody>
          <a:bodyPr>
            <a:spAutoFit/>
          </a:bodyPr>
          <a:lstStyle/>
          <a:p>
            <a:pPr>
              <a:spcBef>
                <a:spcPct val="0"/>
              </a:spcBef>
            </a:pPr>
            <a:r>
              <a:rPr lang="zh-CN" altLang="en-US" sz="2800" b="1" i="0">
                <a:solidFill>
                  <a:schemeClr val="bg1"/>
                </a:solidFill>
                <a:latin typeface="宋体" pitchFamily="2" charset="-122"/>
              </a:rPr>
              <a:t>费米液体的量子理论，</a:t>
            </a:r>
            <a:endParaRPr lang="zh-CN" altLang="en-US" sz="2800" b="1" i="0">
              <a:solidFill>
                <a:srgbClr val="000090"/>
              </a:solidFill>
              <a:latin typeface="宋体" pitchFamily="2"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5890"/>
                                        </p:tgtEl>
                                        <p:attrNameLst>
                                          <p:attrName>style.visibility</p:attrName>
                                        </p:attrNameLst>
                                      </p:cBhvr>
                                      <p:to>
                                        <p:strVal val="visible"/>
                                      </p:to>
                                    </p:set>
                                    <p:animEffect transition="in" filter="blinds(horizontal)">
                                      <p:cBhvr>
                                        <p:cTn id="7" dur="500"/>
                                        <p:tgtEl>
                                          <p:spTgt spid="8058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5891">
                                            <p:txEl>
                                              <p:pRg st="0" end="0"/>
                                            </p:txEl>
                                          </p:spTgt>
                                        </p:tgtEl>
                                        <p:attrNameLst>
                                          <p:attrName>style.visibility</p:attrName>
                                        </p:attrNameLst>
                                      </p:cBhvr>
                                      <p:to>
                                        <p:strVal val="visible"/>
                                      </p:to>
                                    </p:set>
                                    <p:animEffect transition="in" filter="blinds(horizontal)">
                                      <p:cBhvr>
                                        <p:cTn id="12" dur="500"/>
                                        <p:tgtEl>
                                          <p:spTgt spid="8058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5899">
                                            <p:txEl>
                                              <p:pRg st="0" end="0"/>
                                            </p:txEl>
                                          </p:spTgt>
                                        </p:tgtEl>
                                        <p:attrNameLst>
                                          <p:attrName>style.visibility</p:attrName>
                                        </p:attrNameLst>
                                      </p:cBhvr>
                                      <p:to>
                                        <p:strVal val="visible"/>
                                      </p:to>
                                    </p:set>
                                    <p:animEffect transition="in" filter="blinds(horizontal)">
                                      <p:cBhvr>
                                        <p:cTn id="17" dur="500"/>
                                        <p:tgtEl>
                                          <p:spTgt spid="80589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5892"/>
                                        </p:tgtEl>
                                        <p:attrNameLst>
                                          <p:attrName>style.visibility</p:attrName>
                                        </p:attrNameLst>
                                      </p:cBhvr>
                                      <p:to>
                                        <p:strVal val="visible"/>
                                      </p:to>
                                    </p:set>
                                    <p:animEffect transition="in" filter="blinds(horizontal)">
                                      <p:cBhvr>
                                        <p:cTn id="22" dur="500"/>
                                        <p:tgtEl>
                                          <p:spTgt spid="80589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5893"/>
                                        </p:tgtEl>
                                        <p:attrNameLst>
                                          <p:attrName>style.visibility</p:attrName>
                                        </p:attrNameLst>
                                      </p:cBhvr>
                                      <p:to>
                                        <p:strVal val="visible"/>
                                      </p:to>
                                    </p:set>
                                    <p:animEffect transition="in" filter="blinds(horizontal)">
                                      <p:cBhvr>
                                        <p:cTn id="27" dur="500"/>
                                        <p:tgtEl>
                                          <p:spTgt spid="8058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05895"/>
                                        </p:tgtEl>
                                        <p:attrNameLst>
                                          <p:attrName>style.visibility</p:attrName>
                                        </p:attrNameLst>
                                      </p:cBhvr>
                                      <p:to>
                                        <p:strVal val="visible"/>
                                      </p:to>
                                    </p:set>
                                    <p:animEffect transition="in" filter="blinds(horizontal)">
                                      <p:cBhvr>
                                        <p:cTn id="32" dur="500"/>
                                        <p:tgtEl>
                                          <p:spTgt spid="80589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5894"/>
                                        </p:tgtEl>
                                        <p:attrNameLst>
                                          <p:attrName>style.visibility</p:attrName>
                                        </p:attrNameLst>
                                      </p:cBhvr>
                                      <p:to>
                                        <p:strVal val="visible"/>
                                      </p:to>
                                    </p:set>
                                    <p:animEffect transition="in" filter="blinds(horizontal)">
                                      <p:cBhvr>
                                        <p:cTn id="37" dur="500"/>
                                        <p:tgtEl>
                                          <p:spTgt spid="80589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5896"/>
                                        </p:tgtEl>
                                        <p:attrNameLst>
                                          <p:attrName>style.visibility</p:attrName>
                                        </p:attrNameLst>
                                      </p:cBhvr>
                                      <p:to>
                                        <p:strVal val="visible"/>
                                      </p:to>
                                    </p:set>
                                    <p:animEffect transition="in" filter="blinds(horizontal)">
                                      <p:cBhvr>
                                        <p:cTn id="42" dur="500"/>
                                        <p:tgtEl>
                                          <p:spTgt spid="80589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5897"/>
                                        </p:tgtEl>
                                        <p:attrNameLst>
                                          <p:attrName>style.visibility</p:attrName>
                                        </p:attrNameLst>
                                      </p:cBhvr>
                                      <p:to>
                                        <p:strVal val="visible"/>
                                      </p:to>
                                    </p:set>
                                    <p:animEffect transition="in" filter="blinds(horizontal)">
                                      <p:cBhvr>
                                        <p:cTn id="47" dur="500"/>
                                        <p:tgtEl>
                                          <p:spTgt spid="80589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05900"/>
                                        </p:tgtEl>
                                        <p:attrNameLst>
                                          <p:attrName>style.visibility</p:attrName>
                                        </p:attrNameLst>
                                      </p:cBhvr>
                                      <p:to>
                                        <p:strVal val="visible"/>
                                      </p:to>
                                    </p:set>
                                    <p:animEffect transition="in" filter="blinds(horizontal)">
                                      <p:cBhvr>
                                        <p:cTn id="52" dur="500"/>
                                        <p:tgtEl>
                                          <p:spTgt spid="80590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05898"/>
                                        </p:tgtEl>
                                        <p:attrNameLst>
                                          <p:attrName>style.visibility</p:attrName>
                                        </p:attrNameLst>
                                      </p:cBhvr>
                                      <p:to>
                                        <p:strVal val="visible"/>
                                      </p:to>
                                    </p:set>
                                    <p:animEffect transition="in" filter="blinds(horizontal)">
                                      <p:cBhvr>
                                        <p:cTn id="57" dur="500"/>
                                        <p:tgtEl>
                                          <p:spTgt spid="805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0" grpId="0" autoUpdateAnimBg="0"/>
      <p:bldP spid="805891" grpId="0" build="p" autoUpdateAnimBg="0"/>
      <p:bldP spid="805892" grpId="0" autoUpdateAnimBg="0"/>
      <p:bldP spid="805893" grpId="0" autoUpdateAnimBg="0"/>
      <p:bldP spid="805894" grpId="0" autoUpdateAnimBg="0"/>
      <p:bldP spid="805895" grpId="0" autoUpdateAnimBg="0"/>
      <p:bldP spid="805896" grpId="0" autoUpdateAnimBg="0"/>
      <p:bldP spid="805897" grpId="0" autoUpdateAnimBg="0"/>
      <p:bldP spid="805898" grpId="0" autoUpdateAnimBg="0"/>
      <p:bldP spid="805899" grpId="0" build="p" autoUpdateAnimBg="0"/>
      <p:bldP spid="805900"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p:spPr>
        <p:txBody>
          <a:bodyPr/>
          <a:lstStyle/>
          <a:p>
            <a:fld id="{E4BC3189-1919-43C6-8298-119E19511155}" type="slidenum">
              <a:rPr lang="en-US" altLang="zh-CN"/>
              <a:pPr/>
              <a:t>50</a:t>
            </a:fld>
            <a:endParaRPr lang="en-US" altLang="zh-CN"/>
          </a:p>
        </p:txBody>
      </p:sp>
      <p:sp>
        <p:nvSpPr>
          <p:cNvPr id="53251" name="Text Box 2"/>
          <p:cNvSpPr txBox="1">
            <a:spLocks noChangeArrowheads="1"/>
          </p:cNvSpPr>
          <p:nvPr/>
        </p:nvSpPr>
        <p:spPr bwMode="auto">
          <a:xfrm>
            <a:off x="1128713" y="320675"/>
            <a:ext cx="5227637" cy="547688"/>
          </a:xfrm>
          <a:prstGeom prst="rect">
            <a:avLst/>
          </a:prstGeom>
          <a:solidFill>
            <a:srgbClr val="FF0000"/>
          </a:solidFill>
          <a:ln w="28575">
            <a:solidFill>
              <a:srgbClr val="00FF00"/>
            </a:solidFill>
            <a:miter lim="800000"/>
            <a:headEnd/>
            <a:tailEnd/>
          </a:ln>
        </p:spPr>
        <p:txBody>
          <a:bodyPr>
            <a:spAutoFit/>
          </a:bodyPr>
          <a:lstStyle/>
          <a:p>
            <a:r>
              <a:rPr lang="en-US" altLang="zh-CN" sz="2800" b="1">
                <a:solidFill>
                  <a:schemeClr val="bg1"/>
                </a:solidFill>
              </a:rPr>
              <a:t>*§6  </a:t>
            </a:r>
            <a:r>
              <a:rPr lang="zh-CN" altLang="en-US" sz="2800" b="1">
                <a:solidFill>
                  <a:schemeClr val="bg1"/>
                </a:solidFill>
              </a:rPr>
              <a:t>分子碰撞与平均自由程</a:t>
            </a:r>
          </a:p>
        </p:txBody>
      </p:sp>
      <p:sp>
        <p:nvSpPr>
          <p:cNvPr id="708611" name="Text Box 3"/>
          <p:cNvSpPr txBox="1">
            <a:spLocks noChangeArrowheads="1"/>
          </p:cNvSpPr>
          <p:nvPr/>
        </p:nvSpPr>
        <p:spPr bwMode="auto">
          <a:xfrm>
            <a:off x="317500" y="936625"/>
            <a:ext cx="8485188" cy="3081338"/>
          </a:xfrm>
          <a:prstGeom prst="rect">
            <a:avLst/>
          </a:prstGeom>
          <a:noFill/>
          <a:ln w="9525">
            <a:noFill/>
            <a:miter lim="800000"/>
            <a:headEnd/>
            <a:tailEnd/>
          </a:ln>
        </p:spPr>
        <p:txBody>
          <a:bodyPr>
            <a:spAutoFit/>
          </a:bodyPr>
          <a:lstStyle/>
          <a:p>
            <a:pPr algn="just">
              <a:spcBef>
                <a:spcPct val="0"/>
              </a:spcBef>
            </a:pPr>
            <a:r>
              <a:rPr lang="en-US" altLang="zh-CN" sz="2800" b="1" i="0">
                <a:solidFill>
                  <a:schemeClr val="bg1"/>
                </a:solidFill>
              </a:rPr>
              <a:t>       </a:t>
            </a:r>
            <a:r>
              <a:rPr lang="zh-CN" altLang="en-US" sz="2800" b="1" i="0">
                <a:solidFill>
                  <a:schemeClr val="bg1"/>
                </a:solidFill>
              </a:rPr>
              <a:t>在室温下</a:t>
            </a:r>
            <a:r>
              <a:rPr lang="en-US" altLang="zh-CN" sz="2800" b="1" i="0">
                <a:solidFill>
                  <a:schemeClr val="bg1"/>
                </a:solidFill>
              </a:rPr>
              <a:t>,</a:t>
            </a:r>
            <a:r>
              <a:rPr lang="zh-CN" altLang="en-US" sz="2800" b="1" i="0">
                <a:solidFill>
                  <a:schemeClr val="bg1"/>
                </a:solidFill>
              </a:rPr>
              <a:t>气体分子以每秒几百米的平均速率运动着。这样看来</a:t>
            </a:r>
            <a:r>
              <a:rPr lang="en-US" altLang="zh-CN" sz="2800" b="1" i="0">
                <a:solidFill>
                  <a:schemeClr val="bg1"/>
                </a:solidFill>
              </a:rPr>
              <a:t>,</a:t>
            </a:r>
            <a:r>
              <a:rPr lang="zh-CN" altLang="en-US" sz="2800" b="1" i="0">
                <a:solidFill>
                  <a:schemeClr val="bg1"/>
                </a:solidFill>
              </a:rPr>
              <a:t>气体中一切过程都应在一瞬间就会完成，但实际情况并不如此。例如，打开香水瓶后</a:t>
            </a:r>
            <a:r>
              <a:rPr lang="en-US" altLang="zh-CN" sz="2800" b="1" i="0">
                <a:solidFill>
                  <a:schemeClr val="bg1"/>
                </a:solidFill>
              </a:rPr>
              <a:t>,</a:t>
            </a:r>
            <a:r>
              <a:rPr lang="zh-CN" altLang="en-US" sz="2800" b="1" i="0">
                <a:solidFill>
                  <a:schemeClr val="bg1"/>
                </a:solidFill>
              </a:rPr>
              <a:t>香味要经过几秒到几十秒的时间才可能传到几米远的地方。这是为什么呢</a:t>
            </a:r>
            <a:r>
              <a:rPr lang="en-US" altLang="zh-CN" sz="2800" b="1" i="0">
                <a:solidFill>
                  <a:schemeClr val="bg1"/>
                </a:solidFill>
              </a:rPr>
              <a:t>?</a:t>
            </a:r>
          </a:p>
          <a:p>
            <a:pPr algn="just">
              <a:spcBef>
                <a:spcPct val="0"/>
              </a:spcBef>
            </a:pPr>
            <a:r>
              <a:rPr lang="en-US" altLang="zh-CN" sz="2800" b="1" i="0">
                <a:solidFill>
                  <a:schemeClr val="bg1"/>
                </a:solidFill>
              </a:rPr>
              <a:t>      </a:t>
            </a:r>
            <a:r>
              <a:rPr lang="zh-CN" altLang="en-US" sz="2800" b="1" i="0">
                <a:solidFill>
                  <a:schemeClr val="bg1"/>
                </a:solidFill>
              </a:rPr>
              <a:t>这是由于分子间存在频繁的碰撞</a:t>
            </a:r>
            <a:r>
              <a:rPr lang="en-US" altLang="zh-CN" sz="2800" b="1" i="0">
                <a:solidFill>
                  <a:schemeClr val="bg1"/>
                </a:solidFill>
              </a:rPr>
              <a:t>(</a:t>
            </a:r>
            <a:r>
              <a:rPr lang="zh-CN" altLang="en-US" sz="2800" b="1" i="0">
                <a:solidFill>
                  <a:schemeClr val="bg1"/>
                </a:solidFill>
              </a:rPr>
              <a:t>每秒钟要碰撞约上百亿次！</a:t>
            </a:r>
            <a:r>
              <a:rPr lang="en-US" altLang="zh-CN" sz="2800" b="1" i="0">
                <a:solidFill>
                  <a:schemeClr val="bg1"/>
                </a:solidFill>
              </a:rPr>
              <a:t>) </a:t>
            </a:r>
            <a:r>
              <a:rPr lang="zh-CN" altLang="en-US" sz="2800" b="1" i="0">
                <a:solidFill>
                  <a:schemeClr val="bg1"/>
                </a:solidFill>
              </a:rPr>
              <a:t>，结果使分子走过一条艰难曲折的道路。</a:t>
            </a:r>
          </a:p>
        </p:txBody>
      </p:sp>
      <p:sp>
        <p:nvSpPr>
          <p:cNvPr id="708612" name="Text Box 4"/>
          <p:cNvSpPr txBox="1">
            <a:spLocks noChangeArrowheads="1"/>
          </p:cNvSpPr>
          <p:nvPr/>
        </p:nvSpPr>
        <p:spPr bwMode="auto">
          <a:xfrm>
            <a:off x="300038" y="5502275"/>
            <a:ext cx="8450262" cy="946150"/>
          </a:xfrm>
          <a:prstGeom prst="rect">
            <a:avLst/>
          </a:prstGeom>
          <a:noFill/>
          <a:ln w="9525">
            <a:noFill/>
            <a:miter lim="800000"/>
            <a:headEnd/>
            <a:tailEnd/>
          </a:ln>
        </p:spPr>
        <p:txBody>
          <a:bodyPr>
            <a:spAutoFit/>
          </a:bodyPr>
          <a:lstStyle/>
          <a:p>
            <a:r>
              <a:rPr lang="en-US" altLang="zh-CN" sz="2800" b="1" i="0">
                <a:solidFill>
                  <a:schemeClr val="bg1"/>
                </a:solidFill>
              </a:rPr>
              <a:t>        </a:t>
            </a:r>
            <a:r>
              <a:rPr lang="zh-CN" altLang="en-US" sz="2800" b="1" i="0">
                <a:solidFill>
                  <a:schemeClr val="bg1"/>
                </a:solidFill>
              </a:rPr>
              <a:t>事实上</a:t>
            </a:r>
            <a:r>
              <a:rPr lang="en-US" altLang="zh-CN" sz="2800" b="1" i="0">
                <a:solidFill>
                  <a:schemeClr val="bg1"/>
                </a:solidFill>
              </a:rPr>
              <a:t>,</a:t>
            </a:r>
            <a:r>
              <a:rPr lang="zh-CN" altLang="en-US" sz="2800" b="1" i="0">
                <a:solidFill>
                  <a:schemeClr val="bg1"/>
                </a:solidFill>
              </a:rPr>
              <a:t>气体中发生的过程都取决于分子间碰撞的频繁程度。因而</a:t>
            </a:r>
            <a:r>
              <a:rPr lang="en-US" altLang="zh-CN" sz="2800" b="1" i="0">
                <a:solidFill>
                  <a:schemeClr val="bg1"/>
                </a:solidFill>
              </a:rPr>
              <a:t>,</a:t>
            </a:r>
            <a:r>
              <a:rPr lang="zh-CN" altLang="en-US" sz="2800" b="1" i="0">
                <a:solidFill>
                  <a:schemeClr val="bg1"/>
                </a:solidFill>
              </a:rPr>
              <a:t>对碰撞问题的研究具有重要意义。</a:t>
            </a:r>
          </a:p>
        </p:txBody>
      </p:sp>
      <p:sp>
        <p:nvSpPr>
          <p:cNvPr id="708613" name="Line 5"/>
          <p:cNvSpPr>
            <a:spLocks noChangeShapeType="1"/>
          </p:cNvSpPr>
          <p:nvPr/>
        </p:nvSpPr>
        <p:spPr bwMode="auto">
          <a:xfrm flipV="1">
            <a:off x="2540000" y="4144963"/>
            <a:ext cx="1093788" cy="741362"/>
          </a:xfrm>
          <a:prstGeom prst="line">
            <a:avLst/>
          </a:prstGeom>
          <a:noFill/>
          <a:ln w="19050">
            <a:solidFill>
              <a:schemeClr val="bg1"/>
            </a:solidFill>
            <a:round/>
            <a:headEnd/>
            <a:tailEnd type="triangle" w="sm" len="med"/>
          </a:ln>
        </p:spPr>
        <p:txBody>
          <a:bodyPr wrap="none" anchor="ctr"/>
          <a:lstStyle/>
          <a:p>
            <a:endParaRPr lang="zh-CN" altLang="en-US"/>
          </a:p>
        </p:txBody>
      </p:sp>
      <p:sp>
        <p:nvSpPr>
          <p:cNvPr id="708614" name="Line 6"/>
          <p:cNvSpPr>
            <a:spLocks noChangeShapeType="1"/>
          </p:cNvSpPr>
          <p:nvPr/>
        </p:nvSpPr>
        <p:spPr bwMode="auto">
          <a:xfrm>
            <a:off x="3633788" y="4162425"/>
            <a:ext cx="406400" cy="863600"/>
          </a:xfrm>
          <a:prstGeom prst="line">
            <a:avLst/>
          </a:prstGeom>
          <a:noFill/>
          <a:ln w="19050">
            <a:solidFill>
              <a:schemeClr val="bg1"/>
            </a:solidFill>
            <a:round/>
            <a:headEnd/>
            <a:tailEnd type="triangle" w="sm" len="med"/>
          </a:ln>
        </p:spPr>
        <p:txBody>
          <a:bodyPr wrap="none" anchor="ctr"/>
          <a:lstStyle/>
          <a:p>
            <a:endParaRPr lang="zh-CN" altLang="en-US"/>
          </a:p>
        </p:txBody>
      </p:sp>
      <p:sp>
        <p:nvSpPr>
          <p:cNvPr id="708615" name="Line 7"/>
          <p:cNvSpPr>
            <a:spLocks noChangeShapeType="1"/>
          </p:cNvSpPr>
          <p:nvPr/>
        </p:nvSpPr>
        <p:spPr bwMode="auto">
          <a:xfrm flipH="1" flipV="1">
            <a:off x="2540000" y="4356100"/>
            <a:ext cx="1500188" cy="688975"/>
          </a:xfrm>
          <a:prstGeom prst="line">
            <a:avLst/>
          </a:prstGeom>
          <a:noFill/>
          <a:ln w="19050">
            <a:solidFill>
              <a:schemeClr val="bg1"/>
            </a:solidFill>
            <a:round/>
            <a:headEnd/>
            <a:tailEnd type="triangle" w="sm" len="med"/>
          </a:ln>
        </p:spPr>
        <p:txBody>
          <a:bodyPr wrap="none" anchor="ctr"/>
          <a:lstStyle/>
          <a:p>
            <a:endParaRPr lang="zh-CN" altLang="en-US"/>
          </a:p>
        </p:txBody>
      </p:sp>
      <p:sp>
        <p:nvSpPr>
          <p:cNvPr id="708616" name="Line 8"/>
          <p:cNvSpPr>
            <a:spLocks noChangeShapeType="1"/>
          </p:cNvSpPr>
          <p:nvPr/>
        </p:nvSpPr>
        <p:spPr bwMode="auto">
          <a:xfrm>
            <a:off x="2540000" y="4338638"/>
            <a:ext cx="3298825" cy="0"/>
          </a:xfrm>
          <a:prstGeom prst="line">
            <a:avLst/>
          </a:prstGeom>
          <a:noFill/>
          <a:ln w="19050">
            <a:solidFill>
              <a:schemeClr val="bg1"/>
            </a:solidFill>
            <a:round/>
            <a:headEnd/>
            <a:tailEnd type="triangle" w="sm" len="med"/>
          </a:ln>
        </p:spPr>
        <p:txBody>
          <a:bodyPr wrap="none" anchor="ctr"/>
          <a:lstStyle/>
          <a:p>
            <a:endParaRPr lang="zh-CN" altLang="en-US"/>
          </a:p>
        </p:txBody>
      </p:sp>
      <p:sp>
        <p:nvSpPr>
          <p:cNvPr id="708617" name="Line 9"/>
          <p:cNvSpPr>
            <a:spLocks noChangeShapeType="1"/>
          </p:cNvSpPr>
          <p:nvPr/>
        </p:nvSpPr>
        <p:spPr bwMode="auto">
          <a:xfrm flipH="1">
            <a:off x="4216400" y="4338638"/>
            <a:ext cx="1622425" cy="1004887"/>
          </a:xfrm>
          <a:prstGeom prst="line">
            <a:avLst/>
          </a:prstGeom>
          <a:noFill/>
          <a:ln w="19050">
            <a:solidFill>
              <a:schemeClr val="bg1"/>
            </a:solidFill>
            <a:round/>
            <a:headEnd/>
            <a:tailEnd type="triangle" w="sm" len="med"/>
          </a:ln>
        </p:spPr>
        <p:txBody>
          <a:bodyPr wrap="none" anchor="ctr"/>
          <a:lstStyle/>
          <a:p>
            <a:endParaRPr lang="zh-CN" altLang="en-US"/>
          </a:p>
        </p:txBody>
      </p:sp>
      <p:sp>
        <p:nvSpPr>
          <p:cNvPr id="708618" name="Line 10"/>
          <p:cNvSpPr>
            <a:spLocks noChangeShapeType="1"/>
          </p:cNvSpPr>
          <p:nvPr/>
        </p:nvSpPr>
        <p:spPr bwMode="auto">
          <a:xfrm flipH="1" flipV="1">
            <a:off x="3122613" y="5202238"/>
            <a:ext cx="1111250" cy="141287"/>
          </a:xfrm>
          <a:prstGeom prst="line">
            <a:avLst/>
          </a:prstGeom>
          <a:noFill/>
          <a:ln w="19050">
            <a:solidFill>
              <a:schemeClr val="bg1"/>
            </a:solidFill>
            <a:round/>
            <a:headEnd/>
            <a:tailEnd type="triangle" w="sm" len="med"/>
          </a:ln>
        </p:spPr>
        <p:txBody>
          <a:bodyPr wrap="none" anchor="ctr"/>
          <a:lstStyle/>
          <a:p>
            <a:endParaRPr lang="zh-CN" altLang="en-US"/>
          </a:p>
        </p:txBody>
      </p:sp>
      <p:sp>
        <p:nvSpPr>
          <p:cNvPr id="708619" name="Line 11"/>
          <p:cNvSpPr>
            <a:spLocks noChangeShapeType="1"/>
          </p:cNvSpPr>
          <p:nvPr/>
        </p:nvSpPr>
        <p:spPr bwMode="auto">
          <a:xfrm flipV="1">
            <a:off x="3105150" y="4532313"/>
            <a:ext cx="1552575" cy="652462"/>
          </a:xfrm>
          <a:prstGeom prst="line">
            <a:avLst/>
          </a:prstGeom>
          <a:noFill/>
          <a:ln w="19050">
            <a:solidFill>
              <a:schemeClr val="bg1"/>
            </a:solidFill>
            <a:round/>
            <a:headEnd/>
            <a:tailEnd type="triangle" w="sm" len="med"/>
          </a:ln>
        </p:spPr>
        <p:txBody>
          <a:bodyPr wrap="none" anchor="ctr"/>
          <a:lstStyle/>
          <a:p>
            <a:endParaRPr lang="zh-CN" altLang="en-US"/>
          </a:p>
        </p:txBody>
      </p:sp>
      <p:sp>
        <p:nvSpPr>
          <p:cNvPr id="708620" name="Line 12"/>
          <p:cNvSpPr>
            <a:spLocks noChangeShapeType="1"/>
          </p:cNvSpPr>
          <p:nvPr/>
        </p:nvSpPr>
        <p:spPr bwMode="auto">
          <a:xfrm>
            <a:off x="4640263" y="4532313"/>
            <a:ext cx="825500" cy="830262"/>
          </a:xfrm>
          <a:prstGeom prst="line">
            <a:avLst/>
          </a:prstGeom>
          <a:noFill/>
          <a:ln w="19050">
            <a:solidFill>
              <a:schemeClr val="bg1"/>
            </a:solidFill>
            <a:round/>
            <a:headEnd/>
            <a:tailEnd type="triangle" w="sm" len="med"/>
          </a:ln>
        </p:spPr>
        <p:txBody>
          <a:bodyPr wrap="none" anchor="ctr"/>
          <a:lstStyle/>
          <a:p>
            <a:endParaRPr lang="zh-CN" altLang="en-US"/>
          </a:p>
        </p:txBody>
      </p:sp>
      <p:sp>
        <p:nvSpPr>
          <p:cNvPr id="708622" name="Line 14"/>
          <p:cNvSpPr>
            <a:spLocks noChangeShapeType="1"/>
          </p:cNvSpPr>
          <p:nvPr/>
        </p:nvSpPr>
        <p:spPr bwMode="auto">
          <a:xfrm flipH="1" flipV="1">
            <a:off x="3475038" y="4568825"/>
            <a:ext cx="2011362" cy="792163"/>
          </a:xfrm>
          <a:prstGeom prst="line">
            <a:avLst/>
          </a:prstGeom>
          <a:noFill/>
          <a:ln w="19050">
            <a:solidFill>
              <a:schemeClr val="bg1"/>
            </a:solidFill>
            <a:round/>
            <a:headEnd/>
            <a:tailEnd type="triangle" w="sm" len="med"/>
          </a:ln>
        </p:spPr>
        <p:txBody>
          <a:bodyPr wrap="none" anchor="ctr"/>
          <a:lstStyle/>
          <a:p>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8611">
                                            <p:txEl>
                                              <p:pRg st="0" end="0"/>
                                            </p:txEl>
                                          </p:spTgt>
                                        </p:tgtEl>
                                        <p:attrNameLst>
                                          <p:attrName>style.visibility</p:attrName>
                                        </p:attrNameLst>
                                      </p:cBhvr>
                                      <p:to>
                                        <p:strVal val="visible"/>
                                      </p:to>
                                    </p:set>
                                    <p:animEffect transition="in" filter="wipe(left)">
                                      <p:cBhvr>
                                        <p:cTn id="7" dur="500"/>
                                        <p:tgtEl>
                                          <p:spTgt spid="70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8611">
                                            <p:txEl>
                                              <p:pRg st="1" end="1"/>
                                            </p:txEl>
                                          </p:spTgt>
                                        </p:tgtEl>
                                        <p:attrNameLst>
                                          <p:attrName>style.visibility</p:attrName>
                                        </p:attrNameLst>
                                      </p:cBhvr>
                                      <p:to>
                                        <p:strVal val="visible"/>
                                      </p:to>
                                    </p:set>
                                    <p:animEffect transition="in" filter="wipe(left)">
                                      <p:cBhvr>
                                        <p:cTn id="12" dur="500"/>
                                        <p:tgtEl>
                                          <p:spTgt spid="708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8613"/>
                                        </p:tgtEl>
                                        <p:attrNameLst>
                                          <p:attrName>style.visibility</p:attrName>
                                        </p:attrNameLst>
                                      </p:cBhvr>
                                      <p:to>
                                        <p:strVal val="visible"/>
                                      </p:to>
                                    </p:set>
                                    <p:animEffect transition="in" filter="wipe(left)">
                                      <p:cBhvr>
                                        <p:cTn id="17" dur="500"/>
                                        <p:tgtEl>
                                          <p:spTgt spid="7086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08614"/>
                                        </p:tgtEl>
                                        <p:attrNameLst>
                                          <p:attrName>style.visibility</p:attrName>
                                        </p:attrNameLst>
                                      </p:cBhvr>
                                      <p:to>
                                        <p:strVal val="visible"/>
                                      </p:to>
                                    </p:set>
                                    <p:animEffect transition="in" filter="wipe(up)">
                                      <p:cBhvr>
                                        <p:cTn id="22" dur="500"/>
                                        <p:tgtEl>
                                          <p:spTgt spid="7086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708615"/>
                                        </p:tgtEl>
                                        <p:attrNameLst>
                                          <p:attrName>style.visibility</p:attrName>
                                        </p:attrNameLst>
                                      </p:cBhvr>
                                      <p:to>
                                        <p:strVal val="visible"/>
                                      </p:to>
                                    </p:set>
                                    <p:animEffect transition="in" filter="wipe(right)">
                                      <p:cBhvr>
                                        <p:cTn id="27" dur="500"/>
                                        <p:tgtEl>
                                          <p:spTgt spid="7086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8616"/>
                                        </p:tgtEl>
                                        <p:attrNameLst>
                                          <p:attrName>style.visibility</p:attrName>
                                        </p:attrNameLst>
                                      </p:cBhvr>
                                      <p:to>
                                        <p:strVal val="visible"/>
                                      </p:to>
                                    </p:set>
                                    <p:animEffect transition="in" filter="wipe(left)">
                                      <p:cBhvr>
                                        <p:cTn id="32" dur="500"/>
                                        <p:tgtEl>
                                          <p:spTgt spid="7086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708617"/>
                                        </p:tgtEl>
                                        <p:attrNameLst>
                                          <p:attrName>style.visibility</p:attrName>
                                        </p:attrNameLst>
                                      </p:cBhvr>
                                      <p:to>
                                        <p:strVal val="visible"/>
                                      </p:to>
                                    </p:set>
                                    <p:animEffect transition="in" filter="wipe(right)">
                                      <p:cBhvr>
                                        <p:cTn id="37" dur="500"/>
                                        <p:tgtEl>
                                          <p:spTgt spid="7086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708618"/>
                                        </p:tgtEl>
                                        <p:attrNameLst>
                                          <p:attrName>style.visibility</p:attrName>
                                        </p:attrNameLst>
                                      </p:cBhvr>
                                      <p:to>
                                        <p:strVal val="visible"/>
                                      </p:to>
                                    </p:set>
                                    <p:animEffect transition="in" filter="wipe(right)">
                                      <p:cBhvr>
                                        <p:cTn id="42" dur="500"/>
                                        <p:tgtEl>
                                          <p:spTgt spid="7086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08619"/>
                                        </p:tgtEl>
                                        <p:attrNameLst>
                                          <p:attrName>style.visibility</p:attrName>
                                        </p:attrNameLst>
                                      </p:cBhvr>
                                      <p:to>
                                        <p:strVal val="visible"/>
                                      </p:to>
                                    </p:set>
                                    <p:animEffect transition="in" filter="wipe(left)">
                                      <p:cBhvr>
                                        <p:cTn id="47" dur="500"/>
                                        <p:tgtEl>
                                          <p:spTgt spid="7086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708620"/>
                                        </p:tgtEl>
                                        <p:attrNameLst>
                                          <p:attrName>style.visibility</p:attrName>
                                        </p:attrNameLst>
                                      </p:cBhvr>
                                      <p:to>
                                        <p:strVal val="visible"/>
                                      </p:to>
                                    </p:set>
                                    <p:animEffect transition="in" filter="wipe(up)">
                                      <p:cBhvr>
                                        <p:cTn id="52" dur="500"/>
                                        <p:tgtEl>
                                          <p:spTgt spid="7086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08622"/>
                                        </p:tgtEl>
                                        <p:attrNameLst>
                                          <p:attrName>style.visibility</p:attrName>
                                        </p:attrNameLst>
                                      </p:cBhvr>
                                      <p:to>
                                        <p:strVal val="visible"/>
                                      </p:to>
                                    </p:set>
                                    <p:animEffect transition="in" filter="wipe(right)">
                                      <p:cBhvr>
                                        <p:cTn id="57" dur="500"/>
                                        <p:tgtEl>
                                          <p:spTgt spid="7086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08612"/>
                                        </p:tgtEl>
                                        <p:attrNameLst>
                                          <p:attrName>style.visibility</p:attrName>
                                        </p:attrNameLst>
                                      </p:cBhvr>
                                      <p:to>
                                        <p:strVal val="visible"/>
                                      </p:to>
                                    </p:set>
                                    <p:animEffect transition="in" filter="wipe(left)">
                                      <p:cBhvr>
                                        <p:cTn id="62" dur="500"/>
                                        <p:tgtEl>
                                          <p:spTgt spid="70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1" grpId="0" build="p" autoUpdateAnimBg="0"/>
      <p:bldP spid="708612" grpId="0" autoUpdateAnimBg="0"/>
      <p:bldP spid="708613" grpId="0" animBg="1"/>
      <p:bldP spid="708614" grpId="0" animBg="1"/>
      <p:bldP spid="708615" grpId="0" animBg="1"/>
      <p:bldP spid="708616" grpId="0" animBg="1"/>
      <p:bldP spid="708617" grpId="0" animBg="1"/>
      <p:bldP spid="708618" grpId="0" animBg="1"/>
      <p:bldP spid="708619" grpId="0" animBg="1"/>
      <p:bldP spid="708620" grpId="0" animBg="1"/>
      <p:bldP spid="70862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灯片编号占位符 3"/>
          <p:cNvSpPr>
            <a:spLocks noGrp="1"/>
          </p:cNvSpPr>
          <p:nvPr>
            <p:ph type="sldNum" sz="quarter" idx="12"/>
          </p:nvPr>
        </p:nvSpPr>
        <p:spPr>
          <a:noFill/>
        </p:spPr>
        <p:txBody>
          <a:bodyPr/>
          <a:lstStyle/>
          <a:p>
            <a:fld id="{CE7B2506-7D8A-4D14-BBF6-BCFEEE7E7ED8}" type="slidenum">
              <a:rPr lang="en-US" altLang="zh-CN"/>
              <a:pPr/>
              <a:t>51</a:t>
            </a:fld>
            <a:endParaRPr lang="en-US" altLang="zh-CN"/>
          </a:p>
        </p:txBody>
      </p:sp>
      <p:sp>
        <p:nvSpPr>
          <p:cNvPr id="31749" name="Text Box 2"/>
          <p:cNvSpPr txBox="1">
            <a:spLocks noChangeArrowheads="1"/>
          </p:cNvSpPr>
          <p:nvPr/>
        </p:nvSpPr>
        <p:spPr bwMode="auto">
          <a:xfrm>
            <a:off x="371475" y="312738"/>
            <a:ext cx="8289925" cy="946150"/>
          </a:xfrm>
          <a:prstGeom prst="rect">
            <a:avLst/>
          </a:prstGeom>
          <a:noFill/>
          <a:ln w="9525">
            <a:noFill/>
            <a:miter lim="800000"/>
            <a:headEnd/>
            <a:tailEnd/>
          </a:ln>
        </p:spPr>
        <p:txBody>
          <a:bodyPr>
            <a:spAutoFit/>
          </a:bodyPr>
          <a:lstStyle/>
          <a:p>
            <a:r>
              <a:rPr lang="en-US" altLang="zh-CN" sz="2800" b="1" i="0">
                <a:solidFill>
                  <a:srgbClr val="00FF00"/>
                </a:solidFill>
              </a:rPr>
              <a:t>        </a:t>
            </a:r>
            <a:r>
              <a:rPr lang="zh-CN" altLang="en-US" sz="2800" b="1" i="0">
                <a:solidFill>
                  <a:srgbClr val="00FF00"/>
                </a:solidFill>
              </a:rPr>
              <a:t>平均碰撞频率</a:t>
            </a:r>
            <a:r>
              <a:rPr lang="en-US" altLang="zh-CN" sz="2800" b="1" i="0">
                <a:solidFill>
                  <a:srgbClr val="FFFF00"/>
                </a:solidFill>
              </a:rPr>
              <a:t>—</a:t>
            </a:r>
            <a:r>
              <a:rPr lang="zh-CN" altLang="en-US" sz="2800" b="1" i="0">
                <a:solidFill>
                  <a:schemeClr val="bg1"/>
                </a:solidFill>
              </a:rPr>
              <a:t>每个分子在</a:t>
            </a:r>
            <a:r>
              <a:rPr lang="en-US" altLang="zh-CN" sz="2800" b="1" i="0">
                <a:solidFill>
                  <a:schemeClr val="bg1"/>
                </a:solidFill>
              </a:rPr>
              <a:t>1</a:t>
            </a:r>
            <a:r>
              <a:rPr lang="zh-CN" altLang="en-US" sz="2800" b="1" i="0">
                <a:solidFill>
                  <a:schemeClr val="bg1"/>
                </a:solidFill>
              </a:rPr>
              <a:t>秒内与其他分子的平均碰撞次数。        </a:t>
            </a:r>
          </a:p>
        </p:txBody>
      </p:sp>
      <p:sp>
        <p:nvSpPr>
          <p:cNvPr id="709635" name="Text Box 3"/>
          <p:cNvSpPr txBox="1">
            <a:spLocks noChangeArrowheads="1"/>
          </p:cNvSpPr>
          <p:nvPr/>
        </p:nvSpPr>
        <p:spPr bwMode="auto">
          <a:xfrm>
            <a:off x="352425" y="1220788"/>
            <a:ext cx="8343900" cy="1800225"/>
          </a:xfrm>
          <a:prstGeom prst="rect">
            <a:avLst/>
          </a:prstGeom>
          <a:noFill/>
          <a:ln w="9525">
            <a:noFill/>
            <a:miter lim="800000"/>
            <a:headEnd/>
            <a:tailEnd/>
          </a:ln>
        </p:spPr>
        <p:txBody>
          <a:bodyPr>
            <a:spAutoFit/>
          </a:bodyPr>
          <a:lstStyle/>
          <a:p>
            <a:pPr>
              <a:spcBef>
                <a:spcPct val="0"/>
              </a:spcBef>
            </a:pPr>
            <a:r>
              <a:rPr lang="en-US" altLang="zh-CN" sz="2800" b="1" i="0">
                <a:solidFill>
                  <a:srgbClr val="00FF00"/>
                </a:solidFill>
              </a:rPr>
              <a:t>        </a:t>
            </a:r>
            <a:r>
              <a:rPr lang="zh-CN" altLang="en-US" sz="2800" b="1" i="0">
                <a:solidFill>
                  <a:srgbClr val="00FF00"/>
                </a:solidFill>
              </a:rPr>
              <a:t>自由程</a:t>
            </a:r>
            <a:r>
              <a:rPr lang="en-US" altLang="zh-CN" sz="2800" b="1" i="0">
                <a:solidFill>
                  <a:srgbClr val="FFFF00"/>
                </a:solidFill>
              </a:rPr>
              <a:t>—</a:t>
            </a:r>
            <a:r>
              <a:rPr lang="zh-CN" altLang="en-US" sz="2800" b="1" i="0">
                <a:solidFill>
                  <a:schemeClr val="bg1"/>
                </a:solidFill>
              </a:rPr>
              <a:t>分子在连续的两次碰撞之间</a:t>
            </a:r>
            <a:r>
              <a:rPr lang="en-US" altLang="zh-CN" sz="2800" b="1" i="0">
                <a:solidFill>
                  <a:schemeClr val="bg1"/>
                </a:solidFill>
              </a:rPr>
              <a:t>, </a:t>
            </a:r>
            <a:r>
              <a:rPr lang="zh-CN" altLang="en-US" sz="2800" b="1" i="0">
                <a:solidFill>
                  <a:schemeClr val="bg1"/>
                </a:solidFill>
              </a:rPr>
              <a:t>作惯性支配的自由运动所通过的路程。</a:t>
            </a:r>
          </a:p>
          <a:p>
            <a:pPr>
              <a:spcBef>
                <a:spcPct val="0"/>
              </a:spcBef>
            </a:pPr>
            <a:r>
              <a:rPr lang="zh-CN" altLang="en-US" sz="2800" b="1" i="0">
                <a:solidFill>
                  <a:schemeClr val="bg1"/>
                </a:solidFill>
              </a:rPr>
              <a:t>        </a:t>
            </a:r>
            <a:r>
              <a:rPr lang="zh-CN" altLang="en-US" sz="2800" b="1" i="0">
                <a:solidFill>
                  <a:srgbClr val="00FF00"/>
                </a:solidFill>
              </a:rPr>
              <a:t>平均自由程</a:t>
            </a:r>
            <a:r>
              <a:rPr lang="en-US" altLang="zh-CN" sz="2800" b="1" i="0">
                <a:solidFill>
                  <a:srgbClr val="FFFF00"/>
                </a:solidFill>
              </a:rPr>
              <a:t>—</a:t>
            </a:r>
            <a:r>
              <a:rPr lang="zh-CN" altLang="en-US" sz="2800" b="1" i="0">
                <a:solidFill>
                  <a:schemeClr val="bg1"/>
                </a:solidFill>
              </a:rPr>
              <a:t>自由程的平均值。</a:t>
            </a:r>
          </a:p>
          <a:p>
            <a:pPr>
              <a:spcBef>
                <a:spcPct val="0"/>
              </a:spcBef>
            </a:pPr>
            <a:r>
              <a:rPr lang="zh-CN" altLang="en-US" sz="2800" b="1" i="0">
                <a:solidFill>
                  <a:schemeClr val="bg1"/>
                </a:solidFill>
              </a:rPr>
              <a:t>可以证明：平均自由程为</a:t>
            </a:r>
          </a:p>
        </p:txBody>
      </p:sp>
      <p:sp>
        <p:nvSpPr>
          <p:cNvPr id="709639" name="Text Box 7"/>
          <p:cNvSpPr txBox="1">
            <a:spLocks noChangeArrowheads="1"/>
          </p:cNvSpPr>
          <p:nvPr/>
        </p:nvSpPr>
        <p:spPr bwMode="auto">
          <a:xfrm>
            <a:off x="314325" y="4373563"/>
            <a:ext cx="8272463" cy="946150"/>
          </a:xfrm>
          <a:prstGeom prst="rect">
            <a:avLst/>
          </a:prstGeom>
          <a:noFill/>
          <a:ln w="9525">
            <a:noFill/>
            <a:miter lim="800000"/>
            <a:headEnd/>
            <a:tailEnd/>
          </a:ln>
        </p:spPr>
        <p:txBody>
          <a:bodyPr>
            <a:spAutoFit/>
          </a:bodyPr>
          <a:lstStyle/>
          <a:p>
            <a:r>
              <a:rPr lang="zh-CN" altLang="en-US" sz="2800" b="1" i="0">
                <a:solidFill>
                  <a:schemeClr val="bg1"/>
                </a:solidFill>
              </a:rPr>
              <a:t>式中：</a:t>
            </a:r>
            <a:r>
              <a:rPr lang="en-US" altLang="zh-CN" sz="2800" b="1">
                <a:solidFill>
                  <a:schemeClr val="bg1"/>
                </a:solidFill>
              </a:rPr>
              <a:t>d</a:t>
            </a:r>
            <a:r>
              <a:rPr lang="zh-CN" altLang="en-US" sz="2800" b="1" i="0">
                <a:solidFill>
                  <a:schemeClr val="bg1"/>
                </a:solidFill>
              </a:rPr>
              <a:t>为分子的有效直径，</a:t>
            </a:r>
            <a:r>
              <a:rPr lang="en-US" altLang="zh-CN" sz="2800" b="1">
                <a:solidFill>
                  <a:schemeClr val="bg1"/>
                </a:solidFill>
              </a:rPr>
              <a:t>n</a:t>
            </a:r>
            <a:r>
              <a:rPr lang="zh-CN" altLang="en-US" sz="2800" b="1" i="0">
                <a:solidFill>
                  <a:schemeClr val="bg1"/>
                </a:solidFill>
              </a:rPr>
              <a:t>为分子数密度。</a:t>
            </a:r>
          </a:p>
          <a:p>
            <a:pPr>
              <a:spcBef>
                <a:spcPct val="0"/>
              </a:spcBef>
            </a:pPr>
            <a:r>
              <a:rPr lang="zh-CN" altLang="en-US" sz="2800" b="1" i="0">
                <a:solidFill>
                  <a:schemeClr val="bg1"/>
                </a:solidFill>
              </a:rPr>
              <a:t>        显然，平均碰撞频率为</a:t>
            </a:r>
            <a:endParaRPr lang="zh-CN" altLang="en-US" sz="2800" b="1" i="0">
              <a:solidFill>
                <a:srgbClr val="00FF00"/>
              </a:solidFill>
            </a:endParaRPr>
          </a:p>
        </p:txBody>
      </p:sp>
      <p:graphicFrame>
        <p:nvGraphicFramePr>
          <p:cNvPr id="709640" name="Object 8"/>
          <p:cNvGraphicFramePr>
            <a:graphicFrameLocks noChangeAspect="1"/>
          </p:cNvGraphicFramePr>
          <p:nvPr/>
        </p:nvGraphicFramePr>
        <p:xfrm>
          <a:off x="3498850" y="5392738"/>
          <a:ext cx="1116013" cy="952500"/>
        </p:xfrm>
        <a:graphic>
          <a:graphicData uri="http://schemas.openxmlformats.org/presentationml/2006/ole">
            <mc:AlternateContent xmlns:mc="http://schemas.openxmlformats.org/markup-compatibility/2006">
              <mc:Choice xmlns:v="urn:schemas-microsoft-com:vml" Requires="v">
                <p:oleObj spid="_x0000_s31758" name="公式" r:id="rId3" imgW="431640" imgH="368280" progId="Equation.3">
                  <p:embed/>
                </p:oleObj>
              </mc:Choice>
              <mc:Fallback>
                <p:oleObj name="公式" r:id="rId3" imgW="431640" imgH="3682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850" y="5392738"/>
                        <a:ext cx="111601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FF00"/>
                            </a:solidFill>
                            <a:miter lim="800000"/>
                            <a:headEnd/>
                            <a:tailEnd/>
                          </a14:hiddenLine>
                        </a:ext>
                      </a:extLst>
                    </p:spPr>
                  </p:pic>
                </p:oleObj>
              </mc:Fallback>
            </mc:AlternateContent>
          </a:graphicData>
        </a:graphic>
      </p:graphicFrame>
      <p:graphicFrame>
        <p:nvGraphicFramePr>
          <p:cNvPr id="709643" name="Object 11"/>
          <p:cNvGraphicFramePr>
            <a:graphicFrameLocks noChangeAspect="1"/>
          </p:cNvGraphicFramePr>
          <p:nvPr/>
        </p:nvGraphicFramePr>
        <p:xfrm>
          <a:off x="1889125" y="3086100"/>
          <a:ext cx="4129088" cy="1114425"/>
        </p:xfrm>
        <a:graphic>
          <a:graphicData uri="http://schemas.openxmlformats.org/presentationml/2006/ole">
            <mc:AlternateContent xmlns:mc="http://schemas.openxmlformats.org/markup-compatibility/2006">
              <mc:Choice xmlns:v="urn:schemas-microsoft-com:vml" Requires="v">
                <p:oleObj spid="_x0000_s31759" name="公式" r:id="rId5" imgW="1422360" imgH="419040" progId="Equation.3">
                  <p:embed/>
                </p:oleObj>
              </mc:Choice>
              <mc:Fallback>
                <p:oleObj name="公式" r:id="rId5" imgW="1422360" imgH="4190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9125" y="3086100"/>
                        <a:ext cx="4129088"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00"/>
                            </a:solidFill>
                            <a:miter lim="800000"/>
                            <a:headEnd/>
                            <a:tailEnd/>
                          </a14:hiddenLine>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9635">
                                            <p:txEl>
                                              <p:pRg st="0" end="0"/>
                                            </p:txEl>
                                          </p:spTgt>
                                        </p:tgtEl>
                                        <p:attrNameLst>
                                          <p:attrName>style.visibility</p:attrName>
                                        </p:attrNameLst>
                                      </p:cBhvr>
                                      <p:to>
                                        <p:strVal val="visible"/>
                                      </p:to>
                                    </p:set>
                                    <p:animEffect transition="in" filter="wipe(left)">
                                      <p:cBhvr>
                                        <p:cTn id="7" dur="500"/>
                                        <p:tgtEl>
                                          <p:spTgt spid="70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9635">
                                            <p:txEl>
                                              <p:pRg st="1" end="1"/>
                                            </p:txEl>
                                          </p:spTgt>
                                        </p:tgtEl>
                                        <p:attrNameLst>
                                          <p:attrName>style.visibility</p:attrName>
                                        </p:attrNameLst>
                                      </p:cBhvr>
                                      <p:to>
                                        <p:strVal val="visible"/>
                                      </p:to>
                                    </p:set>
                                    <p:animEffect transition="in" filter="wipe(left)">
                                      <p:cBhvr>
                                        <p:cTn id="12" dur="500"/>
                                        <p:tgtEl>
                                          <p:spTgt spid="709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9635">
                                            <p:txEl>
                                              <p:pRg st="2" end="2"/>
                                            </p:txEl>
                                          </p:spTgt>
                                        </p:tgtEl>
                                        <p:attrNameLst>
                                          <p:attrName>style.visibility</p:attrName>
                                        </p:attrNameLst>
                                      </p:cBhvr>
                                      <p:to>
                                        <p:strVal val="visible"/>
                                      </p:to>
                                    </p:set>
                                    <p:animEffect transition="in" filter="wipe(left)">
                                      <p:cBhvr>
                                        <p:cTn id="17" dur="500"/>
                                        <p:tgtEl>
                                          <p:spTgt spid="709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09643"/>
                                        </p:tgtEl>
                                        <p:attrNameLst>
                                          <p:attrName>style.visibility</p:attrName>
                                        </p:attrNameLst>
                                      </p:cBhvr>
                                      <p:to>
                                        <p:strVal val="visible"/>
                                      </p:to>
                                    </p:set>
                                    <p:anim calcmode="lin" valueType="num">
                                      <p:cBhvr additive="base">
                                        <p:cTn id="22" dur="500" fill="hold"/>
                                        <p:tgtEl>
                                          <p:spTgt spid="709643"/>
                                        </p:tgtEl>
                                        <p:attrNameLst>
                                          <p:attrName>ppt_x</p:attrName>
                                        </p:attrNameLst>
                                      </p:cBhvr>
                                      <p:tavLst>
                                        <p:tav tm="0">
                                          <p:val>
                                            <p:strVal val="0-#ppt_w/2"/>
                                          </p:val>
                                        </p:tav>
                                        <p:tav tm="100000">
                                          <p:val>
                                            <p:strVal val="#ppt_x"/>
                                          </p:val>
                                        </p:tav>
                                      </p:tavLst>
                                    </p:anim>
                                    <p:anim calcmode="lin" valueType="num">
                                      <p:cBhvr additive="base">
                                        <p:cTn id="23" dur="500" fill="hold"/>
                                        <p:tgtEl>
                                          <p:spTgt spid="70964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09639">
                                            <p:txEl>
                                              <p:pRg st="0" end="0"/>
                                            </p:txEl>
                                          </p:spTgt>
                                        </p:tgtEl>
                                        <p:attrNameLst>
                                          <p:attrName>style.visibility</p:attrName>
                                        </p:attrNameLst>
                                      </p:cBhvr>
                                      <p:to>
                                        <p:strVal val="visible"/>
                                      </p:to>
                                    </p:set>
                                    <p:animEffect transition="in" filter="wipe(left)">
                                      <p:cBhvr>
                                        <p:cTn id="28" dur="500"/>
                                        <p:tgtEl>
                                          <p:spTgt spid="709639">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09639">
                                            <p:txEl>
                                              <p:pRg st="1" end="1"/>
                                            </p:txEl>
                                          </p:spTgt>
                                        </p:tgtEl>
                                        <p:attrNameLst>
                                          <p:attrName>style.visibility</p:attrName>
                                        </p:attrNameLst>
                                      </p:cBhvr>
                                      <p:to>
                                        <p:strVal val="visible"/>
                                      </p:to>
                                    </p:set>
                                    <p:animEffect transition="in" filter="wipe(left)">
                                      <p:cBhvr>
                                        <p:cTn id="33" dur="500"/>
                                        <p:tgtEl>
                                          <p:spTgt spid="709639">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09640"/>
                                        </p:tgtEl>
                                        <p:attrNameLst>
                                          <p:attrName>style.visibility</p:attrName>
                                        </p:attrNameLst>
                                      </p:cBhvr>
                                      <p:to>
                                        <p:strVal val="visible"/>
                                      </p:to>
                                    </p:set>
                                    <p:anim calcmode="lin" valueType="num">
                                      <p:cBhvr additive="base">
                                        <p:cTn id="38" dur="500" fill="hold"/>
                                        <p:tgtEl>
                                          <p:spTgt spid="709640"/>
                                        </p:tgtEl>
                                        <p:attrNameLst>
                                          <p:attrName>ppt_x</p:attrName>
                                        </p:attrNameLst>
                                      </p:cBhvr>
                                      <p:tavLst>
                                        <p:tav tm="0">
                                          <p:val>
                                            <p:strVal val="#ppt_x"/>
                                          </p:val>
                                        </p:tav>
                                        <p:tav tm="100000">
                                          <p:val>
                                            <p:strVal val="#ppt_x"/>
                                          </p:val>
                                        </p:tav>
                                      </p:tavLst>
                                    </p:anim>
                                    <p:anim calcmode="lin" valueType="num">
                                      <p:cBhvr additive="base">
                                        <p:cTn id="39" dur="500" fill="hold"/>
                                        <p:tgtEl>
                                          <p:spTgt spid="7096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autoUpdateAnimBg="0"/>
      <p:bldP spid="709639"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灯片编号占位符 3"/>
          <p:cNvSpPr>
            <a:spLocks noGrp="1"/>
          </p:cNvSpPr>
          <p:nvPr>
            <p:ph type="sldNum" sz="quarter" idx="12"/>
          </p:nvPr>
        </p:nvSpPr>
        <p:spPr>
          <a:noFill/>
        </p:spPr>
        <p:txBody>
          <a:bodyPr/>
          <a:lstStyle/>
          <a:p>
            <a:fld id="{14E92EAA-AD86-4F12-B36B-1B22ABFC1774}" type="slidenum">
              <a:rPr lang="en-US" altLang="zh-CN"/>
              <a:pPr/>
              <a:t>52</a:t>
            </a:fld>
            <a:endParaRPr lang="en-US" altLang="zh-CN"/>
          </a:p>
        </p:txBody>
      </p:sp>
      <p:grpSp>
        <p:nvGrpSpPr>
          <p:cNvPr id="32775" name="Group 15"/>
          <p:cNvGrpSpPr>
            <a:grpSpLocks/>
          </p:cNvGrpSpPr>
          <p:nvPr/>
        </p:nvGrpSpPr>
        <p:grpSpPr bwMode="auto">
          <a:xfrm>
            <a:off x="301625" y="257175"/>
            <a:ext cx="8548688" cy="2227263"/>
            <a:chOff x="190" y="162"/>
            <a:chExt cx="5385" cy="1403"/>
          </a:xfrm>
        </p:grpSpPr>
        <p:sp>
          <p:nvSpPr>
            <p:cNvPr id="32782" name="Text Box 2"/>
            <p:cNvSpPr txBox="1">
              <a:spLocks noChangeArrowheads="1"/>
            </p:cNvSpPr>
            <p:nvPr/>
          </p:nvSpPr>
          <p:spPr bwMode="auto">
            <a:xfrm>
              <a:off x="190" y="162"/>
              <a:ext cx="5385" cy="1403"/>
            </a:xfrm>
            <a:prstGeom prst="rect">
              <a:avLst/>
            </a:prstGeom>
            <a:noFill/>
            <a:ln w="9525">
              <a:noFill/>
              <a:miter lim="800000"/>
              <a:headEnd/>
              <a:tailEnd/>
            </a:ln>
          </p:spPr>
          <p:txBody>
            <a:bodyPr>
              <a:spAutoFit/>
            </a:bodyPr>
            <a:lstStyle/>
            <a:p>
              <a:r>
                <a:rPr lang="en-US" altLang="zh-CN" sz="2800" b="1" i="0">
                  <a:solidFill>
                    <a:srgbClr val="00FF00"/>
                  </a:solidFill>
                </a:rPr>
                <a:t>     </a:t>
              </a:r>
              <a:r>
                <a:rPr lang="zh-CN" altLang="en-US" sz="2800" b="1" i="0">
                  <a:solidFill>
                    <a:srgbClr val="00FF00"/>
                  </a:solidFill>
                </a:rPr>
                <a:t>例</a:t>
              </a:r>
              <a:r>
                <a:rPr lang="en-US" altLang="zh-CN" sz="2800" b="1" i="0">
                  <a:solidFill>
                    <a:srgbClr val="00FF00"/>
                  </a:solidFill>
                </a:rPr>
                <a:t>12-11  </a:t>
              </a:r>
              <a:r>
                <a:rPr lang="zh-CN" altLang="en-US" sz="2800" b="1" i="0">
                  <a:solidFill>
                    <a:schemeClr val="bg1"/>
                  </a:solidFill>
                </a:rPr>
                <a:t>氧气分子</a:t>
              </a:r>
              <a:r>
                <a:rPr lang="zh-CN" altLang="zh-CN" sz="2800" b="1" i="0">
                  <a:solidFill>
                    <a:schemeClr val="bg1"/>
                  </a:solidFill>
                </a:rPr>
                <a:t>的有效直径</a:t>
              </a:r>
              <a:r>
                <a:rPr lang="en-US" altLang="zh-CN" sz="2800" b="1" i="0">
                  <a:solidFill>
                    <a:schemeClr val="bg1"/>
                  </a:solidFill>
                </a:rPr>
                <a:t>d=2.6×10</a:t>
              </a:r>
              <a:r>
                <a:rPr lang="en-US" altLang="zh-CN" sz="2800" b="1" i="0" baseline="30000">
                  <a:solidFill>
                    <a:schemeClr val="bg1"/>
                  </a:solidFill>
                </a:rPr>
                <a:t>-10</a:t>
              </a:r>
              <a:r>
                <a:rPr lang="en-US" altLang="zh-CN" sz="2800" b="1" i="0">
                  <a:solidFill>
                    <a:schemeClr val="bg1"/>
                  </a:solidFill>
                </a:rPr>
                <a:t>m, 27C°</a:t>
              </a:r>
              <a:r>
                <a:rPr lang="zh-CN" altLang="en-US" sz="2800" b="1" i="0">
                  <a:solidFill>
                    <a:schemeClr val="bg1"/>
                  </a:solidFill>
                </a:rPr>
                <a:t>时的平均自由程</a:t>
              </a:r>
              <a:r>
                <a:rPr lang="zh-CN" altLang="en-US" sz="2800" b="1">
                  <a:solidFill>
                    <a:schemeClr val="bg1"/>
                  </a:solidFill>
                  <a:sym typeface="Symbol" pitchFamily="18" charset="2"/>
                </a:rPr>
                <a:t></a:t>
              </a:r>
              <a:r>
                <a:rPr lang="en-US" altLang="zh-CN" sz="2800" b="1" i="0">
                  <a:solidFill>
                    <a:schemeClr val="bg1"/>
                  </a:solidFill>
                  <a:sym typeface="Symbol" pitchFamily="18" charset="2"/>
                </a:rPr>
                <a:t>=2.6 ×</a:t>
              </a:r>
              <a:r>
                <a:rPr lang="en-US" altLang="zh-CN" sz="2800" b="1" i="0">
                  <a:solidFill>
                    <a:schemeClr val="bg1"/>
                  </a:solidFill>
                </a:rPr>
                <a:t>10</a:t>
              </a:r>
              <a:r>
                <a:rPr lang="en-US" altLang="zh-CN" sz="2800" b="1" i="0" baseline="30000">
                  <a:solidFill>
                    <a:schemeClr val="bg1"/>
                  </a:solidFill>
                </a:rPr>
                <a:t>-8</a:t>
              </a:r>
              <a:r>
                <a:rPr lang="en-US" altLang="zh-CN" sz="2800" b="1" i="0">
                  <a:solidFill>
                    <a:schemeClr val="bg1"/>
                  </a:solidFill>
                </a:rPr>
                <a:t>m, </a:t>
              </a:r>
              <a:r>
                <a:rPr lang="zh-CN" altLang="en-US" sz="2800" b="1" i="0">
                  <a:solidFill>
                    <a:schemeClr val="bg1"/>
                  </a:solidFill>
                </a:rPr>
                <a:t>求：</a:t>
              </a:r>
            </a:p>
            <a:p>
              <a:pPr>
                <a:spcBef>
                  <a:spcPct val="0"/>
                </a:spcBef>
              </a:pPr>
              <a:r>
                <a:rPr lang="zh-CN" altLang="en-US" sz="2800" b="1" i="0">
                  <a:solidFill>
                    <a:schemeClr val="bg1"/>
                  </a:solidFill>
                </a:rPr>
                <a:t>      </a:t>
              </a:r>
              <a:r>
                <a:rPr lang="en-US" altLang="zh-CN" sz="2800" b="1" i="0">
                  <a:solidFill>
                    <a:schemeClr val="bg1"/>
                  </a:solidFill>
                </a:rPr>
                <a:t>(1)</a:t>
              </a:r>
              <a:r>
                <a:rPr lang="zh-CN" altLang="en-US" sz="2800" b="1" i="0">
                  <a:solidFill>
                    <a:schemeClr val="bg1"/>
                  </a:solidFill>
                </a:rPr>
                <a:t>压强</a:t>
              </a:r>
              <a:r>
                <a:rPr lang="en-US" altLang="zh-CN" sz="2800" b="1" i="0">
                  <a:solidFill>
                    <a:schemeClr val="bg1"/>
                  </a:solidFill>
                </a:rPr>
                <a:t>p=? </a:t>
              </a:r>
            </a:p>
            <a:p>
              <a:pPr>
                <a:spcBef>
                  <a:spcPct val="0"/>
                </a:spcBef>
              </a:pPr>
              <a:r>
                <a:rPr lang="en-US" altLang="zh-CN" sz="2800" b="1" i="0">
                  <a:solidFill>
                    <a:schemeClr val="bg1"/>
                  </a:solidFill>
                </a:rPr>
                <a:t>      (2)</a:t>
              </a:r>
              <a:r>
                <a:rPr lang="zh-CN" altLang="en-US" sz="2800" b="1" i="0">
                  <a:solidFill>
                    <a:schemeClr val="bg1"/>
                  </a:solidFill>
                </a:rPr>
                <a:t>氧分子单位时间内与其它分子的平均碰撞次数。</a:t>
              </a:r>
            </a:p>
          </p:txBody>
        </p:sp>
        <p:sp>
          <p:nvSpPr>
            <p:cNvPr id="32783" name="Line 3"/>
            <p:cNvSpPr>
              <a:spLocks noChangeShapeType="1"/>
            </p:cNvSpPr>
            <p:nvPr/>
          </p:nvSpPr>
          <p:spPr bwMode="auto">
            <a:xfrm flipV="1">
              <a:off x="1857" y="495"/>
              <a:ext cx="133" cy="0"/>
            </a:xfrm>
            <a:prstGeom prst="line">
              <a:avLst/>
            </a:prstGeom>
            <a:noFill/>
            <a:ln w="9525">
              <a:solidFill>
                <a:schemeClr val="bg1"/>
              </a:solidFill>
              <a:round/>
              <a:headEnd/>
              <a:tailEnd/>
            </a:ln>
          </p:spPr>
          <p:txBody>
            <a:bodyPr wrap="none" anchor="ctr"/>
            <a:lstStyle/>
            <a:p>
              <a:endParaRPr lang="zh-CN" altLang="en-US"/>
            </a:p>
          </p:txBody>
        </p:sp>
      </p:grpSp>
      <p:sp>
        <p:nvSpPr>
          <p:cNvPr id="710661" name="Text Box 5"/>
          <p:cNvSpPr txBox="1">
            <a:spLocks noChangeArrowheads="1"/>
          </p:cNvSpPr>
          <p:nvPr/>
        </p:nvSpPr>
        <p:spPr bwMode="auto">
          <a:xfrm>
            <a:off x="839788" y="2252663"/>
            <a:ext cx="1358900" cy="519112"/>
          </a:xfrm>
          <a:prstGeom prst="rect">
            <a:avLst/>
          </a:prstGeom>
          <a:noFill/>
          <a:ln w="9525">
            <a:noFill/>
            <a:miter lim="800000"/>
            <a:headEnd/>
            <a:tailEnd/>
          </a:ln>
        </p:spPr>
        <p:txBody>
          <a:bodyPr>
            <a:spAutoFit/>
          </a:bodyPr>
          <a:lstStyle/>
          <a:p>
            <a:r>
              <a:rPr lang="zh-CN" altLang="en-US" sz="2800" b="1" i="0">
                <a:solidFill>
                  <a:schemeClr val="bg1"/>
                </a:solidFill>
              </a:rPr>
              <a:t>解  </a:t>
            </a:r>
            <a:r>
              <a:rPr lang="en-US" altLang="zh-CN" sz="2800" b="1" i="0">
                <a:solidFill>
                  <a:schemeClr val="bg1"/>
                </a:solidFill>
              </a:rPr>
              <a:t>(1)</a:t>
            </a:r>
            <a:endParaRPr lang="en-US" altLang="zh-CN"/>
          </a:p>
        </p:txBody>
      </p:sp>
      <p:graphicFrame>
        <p:nvGraphicFramePr>
          <p:cNvPr id="710663" name="Object 7"/>
          <p:cNvGraphicFramePr>
            <a:graphicFrameLocks noChangeAspect="1"/>
          </p:cNvGraphicFramePr>
          <p:nvPr/>
        </p:nvGraphicFramePr>
        <p:xfrm>
          <a:off x="2087563" y="3251200"/>
          <a:ext cx="2322512" cy="1000125"/>
        </p:xfrm>
        <a:graphic>
          <a:graphicData uri="http://schemas.openxmlformats.org/presentationml/2006/ole">
            <mc:AlternateContent xmlns:mc="http://schemas.openxmlformats.org/markup-compatibility/2006">
              <mc:Choice xmlns:v="urn:schemas-microsoft-com:vml" Requires="v">
                <p:oleObj spid="_x0000_s32794" name="公式" r:id="rId3" imgW="914400" imgH="393480" progId="Equation.3">
                  <p:embed/>
                </p:oleObj>
              </mc:Choice>
              <mc:Fallback>
                <p:oleObj name="公式" r:id="rId3" imgW="914400" imgH="3934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563" y="3251200"/>
                        <a:ext cx="2322512"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0664" name="Object 8"/>
          <p:cNvGraphicFramePr>
            <a:graphicFrameLocks noChangeAspect="1"/>
          </p:cNvGraphicFramePr>
          <p:nvPr/>
        </p:nvGraphicFramePr>
        <p:xfrm>
          <a:off x="2044700" y="2109788"/>
          <a:ext cx="2346325" cy="1089025"/>
        </p:xfrm>
        <a:graphic>
          <a:graphicData uri="http://schemas.openxmlformats.org/presentationml/2006/ole">
            <mc:AlternateContent xmlns:mc="http://schemas.openxmlformats.org/markup-compatibility/2006">
              <mc:Choice xmlns:v="urn:schemas-microsoft-com:vml" Requires="v">
                <p:oleObj spid="_x0000_s32795" name="公式" r:id="rId5" imgW="901440" imgH="419040" progId="Equation.3">
                  <p:embed/>
                </p:oleObj>
              </mc:Choice>
              <mc:Fallback>
                <p:oleObj name="公式" r:id="rId5" imgW="901440" imgH="4190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4700" y="2109788"/>
                        <a:ext cx="2346325" cy="1089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0666" name="Text Box 10"/>
          <p:cNvSpPr txBox="1">
            <a:spLocks noChangeArrowheads="1"/>
          </p:cNvSpPr>
          <p:nvPr/>
        </p:nvSpPr>
        <p:spPr bwMode="auto">
          <a:xfrm>
            <a:off x="4333875" y="3455988"/>
            <a:ext cx="1976438" cy="519112"/>
          </a:xfrm>
          <a:prstGeom prst="rect">
            <a:avLst/>
          </a:prstGeom>
          <a:noFill/>
          <a:ln w="9525">
            <a:noFill/>
            <a:miter lim="800000"/>
            <a:headEnd/>
            <a:tailEnd/>
          </a:ln>
        </p:spPr>
        <p:txBody>
          <a:bodyPr>
            <a:spAutoFit/>
          </a:bodyPr>
          <a:lstStyle/>
          <a:p>
            <a:r>
              <a:rPr lang="en-US" altLang="zh-CN" sz="2800" i="0">
                <a:solidFill>
                  <a:schemeClr val="bg1"/>
                </a:solidFill>
              </a:rPr>
              <a:t>=5×10</a:t>
            </a:r>
            <a:r>
              <a:rPr lang="en-US" altLang="zh-CN" sz="2800" i="0" baseline="30000">
                <a:solidFill>
                  <a:schemeClr val="bg1"/>
                </a:solidFill>
              </a:rPr>
              <a:t>5</a:t>
            </a:r>
            <a:r>
              <a:rPr lang="en-US" altLang="zh-CN" sz="2800" i="0">
                <a:solidFill>
                  <a:schemeClr val="bg1"/>
                </a:solidFill>
              </a:rPr>
              <a:t>pa</a:t>
            </a:r>
          </a:p>
        </p:txBody>
      </p:sp>
      <p:sp>
        <p:nvSpPr>
          <p:cNvPr id="710667" name="Text Box 11"/>
          <p:cNvSpPr txBox="1">
            <a:spLocks noChangeArrowheads="1"/>
          </p:cNvSpPr>
          <p:nvPr/>
        </p:nvSpPr>
        <p:spPr bwMode="auto">
          <a:xfrm>
            <a:off x="877888" y="4684713"/>
            <a:ext cx="938212" cy="519112"/>
          </a:xfrm>
          <a:prstGeom prst="rect">
            <a:avLst/>
          </a:prstGeom>
          <a:noFill/>
          <a:ln w="9525">
            <a:noFill/>
            <a:miter lim="800000"/>
            <a:headEnd/>
            <a:tailEnd/>
          </a:ln>
        </p:spPr>
        <p:txBody>
          <a:bodyPr>
            <a:spAutoFit/>
          </a:bodyPr>
          <a:lstStyle/>
          <a:p>
            <a:r>
              <a:rPr lang="en-US" altLang="zh-CN" sz="2800" b="1" i="0">
                <a:solidFill>
                  <a:schemeClr val="bg1"/>
                </a:solidFill>
              </a:rPr>
              <a:t>(2)</a:t>
            </a:r>
          </a:p>
        </p:txBody>
      </p:sp>
      <p:graphicFrame>
        <p:nvGraphicFramePr>
          <p:cNvPr id="710673" name="Object 17"/>
          <p:cNvGraphicFramePr>
            <a:graphicFrameLocks noChangeAspect="1"/>
          </p:cNvGraphicFramePr>
          <p:nvPr/>
        </p:nvGraphicFramePr>
        <p:xfrm>
          <a:off x="1598613" y="4432300"/>
          <a:ext cx="1968500" cy="1141413"/>
        </p:xfrm>
        <a:graphic>
          <a:graphicData uri="http://schemas.openxmlformats.org/presentationml/2006/ole">
            <mc:AlternateContent xmlns:mc="http://schemas.openxmlformats.org/markup-compatibility/2006">
              <mc:Choice xmlns:v="urn:schemas-microsoft-com:vml" Requires="v">
                <p:oleObj spid="_x0000_s32796" name="公式" r:id="rId7" imgW="787320" imgH="457200" progId="Equation.3">
                  <p:embed/>
                </p:oleObj>
              </mc:Choice>
              <mc:Fallback>
                <p:oleObj name="公式" r:id="rId7" imgW="787320" imgH="4572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8613" y="4432300"/>
                        <a:ext cx="1968500"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710674" name="Text Box 18"/>
          <p:cNvSpPr txBox="1">
            <a:spLocks noChangeArrowheads="1"/>
          </p:cNvSpPr>
          <p:nvPr/>
        </p:nvSpPr>
        <p:spPr bwMode="auto">
          <a:xfrm>
            <a:off x="3432175" y="4732338"/>
            <a:ext cx="2203450" cy="519112"/>
          </a:xfrm>
          <a:prstGeom prst="rect">
            <a:avLst/>
          </a:prstGeom>
          <a:noFill/>
          <a:ln w="9525">
            <a:noFill/>
            <a:miter lim="800000"/>
            <a:headEnd/>
            <a:tailEnd/>
          </a:ln>
        </p:spPr>
        <p:txBody>
          <a:bodyPr>
            <a:spAutoFit/>
          </a:bodyPr>
          <a:lstStyle/>
          <a:p>
            <a:r>
              <a:rPr lang="en-US" altLang="zh-CN" sz="2800" b="1" i="0">
                <a:solidFill>
                  <a:schemeClr val="bg1"/>
                </a:solidFill>
              </a:rPr>
              <a:t>=445</a:t>
            </a:r>
            <a:r>
              <a:rPr lang="zh-CN" altLang="en-US" sz="2800" b="1" i="0">
                <a:solidFill>
                  <a:schemeClr val="bg1"/>
                </a:solidFill>
              </a:rPr>
              <a:t>（</a:t>
            </a:r>
            <a:r>
              <a:rPr lang="en-US" altLang="zh-CN" sz="2800" b="1" i="0">
                <a:solidFill>
                  <a:schemeClr val="bg1"/>
                </a:solidFill>
              </a:rPr>
              <a:t>m/s</a:t>
            </a:r>
            <a:r>
              <a:rPr lang="zh-CN" altLang="en-US" sz="2800" b="1" i="0">
                <a:solidFill>
                  <a:schemeClr val="bg1"/>
                </a:solidFill>
              </a:rPr>
              <a:t>）</a:t>
            </a:r>
          </a:p>
        </p:txBody>
      </p:sp>
      <p:graphicFrame>
        <p:nvGraphicFramePr>
          <p:cNvPr id="710675" name="Object 19"/>
          <p:cNvGraphicFramePr>
            <a:graphicFrameLocks noChangeAspect="1"/>
          </p:cNvGraphicFramePr>
          <p:nvPr/>
        </p:nvGraphicFramePr>
        <p:xfrm>
          <a:off x="1735138" y="5605463"/>
          <a:ext cx="1116012" cy="950912"/>
        </p:xfrm>
        <a:graphic>
          <a:graphicData uri="http://schemas.openxmlformats.org/presentationml/2006/ole">
            <mc:AlternateContent xmlns:mc="http://schemas.openxmlformats.org/markup-compatibility/2006">
              <mc:Choice xmlns:v="urn:schemas-microsoft-com:vml" Requires="v">
                <p:oleObj spid="_x0000_s32797" name="公式" r:id="rId9" imgW="431640" imgH="368280" progId="Equation.3">
                  <p:embed/>
                </p:oleObj>
              </mc:Choice>
              <mc:Fallback>
                <p:oleObj name="公式" r:id="rId9" imgW="431640" imgH="36828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5138" y="5605463"/>
                        <a:ext cx="1116012"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710676" name="Text Box 20"/>
          <p:cNvSpPr txBox="1">
            <a:spLocks noChangeArrowheads="1"/>
          </p:cNvSpPr>
          <p:nvPr/>
        </p:nvSpPr>
        <p:spPr bwMode="auto">
          <a:xfrm>
            <a:off x="2789238" y="5838825"/>
            <a:ext cx="2981325" cy="519113"/>
          </a:xfrm>
          <a:prstGeom prst="rect">
            <a:avLst/>
          </a:prstGeom>
          <a:noFill/>
          <a:ln w="9525">
            <a:noFill/>
            <a:miter lim="800000"/>
            <a:headEnd/>
            <a:tailEnd/>
          </a:ln>
        </p:spPr>
        <p:txBody>
          <a:bodyPr>
            <a:spAutoFit/>
          </a:bodyPr>
          <a:lstStyle/>
          <a:p>
            <a:r>
              <a:rPr lang="en-US" altLang="zh-CN" sz="2800" i="0">
                <a:solidFill>
                  <a:schemeClr val="bg1"/>
                </a:solidFill>
              </a:rPr>
              <a:t>=170×10</a:t>
            </a:r>
            <a:r>
              <a:rPr lang="en-US" altLang="zh-CN" sz="2800" i="0" baseline="30000">
                <a:solidFill>
                  <a:schemeClr val="bg1"/>
                </a:solidFill>
              </a:rPr>
              <a:t>8</a:t>
            </a:r>
            <a:r>
              <a:rPr lang="en-US" altLang="zh-CN" sz="2800" i="0">
                <a:solidFill>
                  <a:schemeClr val="bg1"/>
                </a:solidFill>
              </a:rPr>
              <a:t>(</a:t>
            </a:r>
            <a:r>
              <a:rPr lang="zh-CN" altLang="en-US" sz="2800" b="1" i="0">
                <a:solidFill>
                  <a:schemeClr val="bg1"/>
                </a:solidFill>
              </a:rPr>
              <a:t>次</a:t>
            </a:r>
            <a:r>
              <a:rPr lang="en-US" altLang="zh-CN" sz="2800" b="1" i="0">
                <a:solidFill>
                  <a:schemeClr val="bg1"/>
                </a:solidFill>
              </a:rPr>
              <a:t>/</a:t>
            </a:r>
            <a:r>
              <a:rPr lang="zh-CN" altLang="en-US" sz="2800" b="1" i="0">
                <a:solidFill>
                  <a:schemeClr val="bg1"/>
                </a:solidFill>
              </a:rPr>
              <a:t>秒</a:t>
            </a:r>
            <a:r>
              <a:rPr lang="en-US" altLang="zh-CN" sz="2800" i="0">
                <a:solidFill>
                  <a:schemeClr val="bg1"/>
                </a:solidFill>
              </a:rPr>
              <a:t>)</a:t>
            </a:r>
          </a:p>
        </p:txBody>
      </p:sp>
      <p:sp>
        <p:nvSpPr>
          <p:cNvPr id="710677" name="Text Box 21"/>
          <p:cNvSpPr txBox="1">
            <a:spLocks noChangeArrowheads="1"/>
          </p:cNvSpPr>
          <p:nvPr/>
        </p:nvSpPr>
        <p:spPr bwMode="auto">
          <a:xfrm>
            <a:off x="5453063" y="5842000"/>
            <a:ext cx="2768600" cy="519113"/>
          </a:xfrm>
          <a:prstGeom prst="rect">
            <a:avLst/>
          </a:prstGeom>
          <a:noFill/>
          <a:ln w="9525">
            <a:noFill/>
            <a:miter lim="800000"/>
            <a:headEnd/>
            <a:tailEnd/>
          </a:ln>
        </p:spPr>
        <p:txBody>
          <a:bodyPr>
            <a:spAutoFit/>
          </a:bodyPr>
          <a:lstStyle/>
          <a:p>
            <a:r>
              <a:rPr lang="en-US" altLang="zh-CN" sz="2800" b="1" i="0">
                <a:solidFill>
                  <a:schemeClr val="bg1"/>
                </a:solidFill>
              </a:rPr>
              <a:t>=</a:t>
            </a:r>
            <a:r>
              <a:rPr lang="zh-CN" altLang="en-US" sz="2800" b="1" i="0">
                <a:solidFill>
                  <a:schemeClr val="bg1"/>
                </a:solidFill>
              </a:rPr>
              <a:t>每秒</a:t>
            </a:r>
            <a:r>
              <a:rPr lang="en-US" altLang="zh-CN" sz="2800" b="1" i="0">
                <a:solidFill>
                  <a:schemeClr val="bg1"/>
                </a:solidFill>
              </a:rPr>
              <a:t>170</a:t>
            </a:r>
            <a:r>
              <a:rPr lang="zh-CN" altLang="en-US" sz="2800" b="1" i="0">
                <a:solidFill>
                  <a:schemeClr val="bg1"/>
                </a:solidFill>
              </a:rPr>
              <a:t>亿次！</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0661">
                                            <p:txEl>
                                              <p:pRg st="0" end="0"/>
                                            </p:txEl>
                                          </p:spTgt>
                                        </p:tgtEl>
                                        <p:attrNameLst>
                                          <p:attrName>style.visibility</p:attrName>
                                        </p:attrNameLst>
                                      </p:cBhvr>
                                      <p:to>
                                        <p:strVal val="visible"/>
                                      </p:to>
                                    </p:set>
                                    <p:animEffect transition="in" filter="wipe(left)">
                                      <p:cBhvr>
                                        <p:cTn id="7" dur="500"/>
                                        <p:tgtEl>
                                          <p:spTgt spid="7106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0664"/>
                                        </p:tgtEl>
                                        <p:attrNameLst>
                                          <p:attrName>style.visibility</p:attrName>
                                        </p:attrNameLst>
                                      </p:cBhvr>
                                      <p:to>
                                        <p:strVal val="visible"/>
                                      </p:to>
                                    </p:set>
                                    <p:animEffect transition="in" filter="wipe(left)">
                                      <p:cBhvr>
                                        <p:cTn id="12" dur="500"/>
                                        <p:tgtEl>
                                          <p:spTgt spid="7106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0663"/>
                                        </p:tgtEl>
                                        <p:attrNameLst>
                                          <p:attrName>style.visibility</p:attrName>
                                        </p:attrNameLst>
                                      </p:cBhvr>
                                      <p:to>
                                        <p:strVal val="visible"/>
                                      </p:to>
                                    </p:set>
                                    <p:animEffect transition="in" filter="wipe(left)">
                                      <p:cBhvr>
                                        <p:cTn id="17" dur="500"/>
                                        <p:tgtEl>
                                          <p:spTgt spid="7106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710666"/>
                                        </p:tgtEl>
                                        <p:attrNameLst>
                                          <p:attrName>style.visibility</p:attrName>
                                        </p:attrNameLst>
                                      </p:cBhvr>
                                      <p:to>
                                        <p:strVal val="visible"/>
                                      </p:to>
                                    </p:set>
                                    <p:animEffect transition="in" filter="wipe(right)">
                                      <p:cBhvr>
                                        <p:cTn id="22" dur="500"/>
                                        <p:tgtEl>
                                          <p:spTgt spid="7106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0667"/>
                                        </p:tgtEl>
                                        <p:attrNameLst>
                                          <p:attrName>style.visibility</p:attrName>
                                        </p:attrNameLst>
                                      </p:cBhvr>
                                      <p:to>
                                        <p:strVal val="visible"/>
                                      </p:to>
                                    </p:set>
                                    <p:animEffect transition="in" filter="wipe(left)">
                                      <p:cBhvr>
                                        <p:cTn id="27" dur="500"/>
                                        <p:tgtEl>
                                          <p:spTgt spid="7106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0673"/>
                                        </p:tgtEl>
                                        <p:attrNameLst>
                                          <p:attrName>style.visibility</p:attrName>
                                        </p:attrNameLst>
                                      </p:cBhvr>
                                      <p:to>
                                        <p:strVal val="visible"/>
                                      </p:to>
                                    </p:set>
                                    <p:animEffect transition="in" filter="wipe(left)">
                                      <p:cBhvr>
                                        <p:cTn id="32" dur="500"/>
                                        <p:tgtEl>
                                          <p:spTgt spid="71067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710674"/>
                                        </p:tgtEl>
                                        <p:attrNameLst>
                                          <p:attrName>style.visibility</p:attrName>
                                        </p:attrNameLst>
                                      </p:cBhvr>
                                      <p:to>
                                        <p:strVal val="visible"/>
                                      </p:to>
                                    </p:set>
                                    <p:animEffect transition="in" filter="wipe(right)">
                                      <p:cBhvr>
                                        <p:cTn id="37" dur="500"/>
                                        <p:tgtEl>
                                          <p:spTgt spid="71067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10675"/>
                                        </p:tgtEl>
                                        <p:attrNameLst>
                                          <p:attrName>style.visibility</p:attrName>
                                        </p:attrNameLst>
                                      </p:cBhvr>
                                      <p:to>
                                        <p:strVal val="visible"/>
                                      </p:to>
                                    </p:set>
                                    <p:animEffect transition="in" filter="wipe(up)">
                                      <p:cBhvr>
                                        <p:cTn id="42" dur="500"/>
                                        <p:tgtEl>
                                          <p:spTgt spid="71067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10676"/>
                                        </p:tgtEl>
                                        <p:attrNameLst>
                                          <p:attrName>style.visibility</p:attrName>
                                        </p:attrNameLst>
                                      </p:cBhvr>
                                      <p:to>
                                        <p:strVal val="visible"/>
                                      </p:to>
                                    </p:set>
                                    <p:animEffect transition="in" filter="wipe(left)">
                                      <p:cBhvr>
                                        <p:cTn id="47" dur="500"/>
                                        <p:tgtEl>
                                          <p:spTgt spid="71067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710677"/>
                                        </p:tgtEl>
                                        <p:attrNameLst>
                                          <p:attrName>style.visibility</p:attrName>
                                        </p:attrNameLst>
                                      </p:cBhvr>
                                      <p:to>
                                        <p:strVal val="visible"/>
                                      </p:to>
                                    </p:set>
                                    <p:animEffect transition="in" filter="wipe(right)">
                                      <p:cBhvr>
                                        <p:cTn id="52" dur="500"/>
                                        <p:tgtEl>
                                          <p:spTgt spid="710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1" grpId="0" build="p" autoUpdateAnimBg="0"/>
      <p:bldP spid="710666" grpId="0" autoUpdateAnimBg="0"/>
      <p:bldP spid="710667" grpId="0" autoUpdateAnimBg="0"/>
      <p:bldP spid="710674" grpId="0" autoUpdateAnimBg="0"/>
      <p:bldP spid="710676" grpId="0" autoUpdateAnimBg="0"/>
      <p:bldP spid="71067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p>
            <a:fld id="{997FA0A9-4637-4769-B8E4-82A9AA6F4CA1}" type="slidenum">
              <a:rPr lang="en-US" altLang="zh-CN"/>
              <a:pPr/>
              <a:t>6</a:t>
            </a:fld>
            <a:endParaRPr lang="en-US" altLang="zh-CN"/>
          </a:p>
        </p:txBody>
      </p:sp>
      <p:sp>
        <p:nvSpPr>
          <p:cNvPr id="806914" name="Text Box 2"/>
          <p:cNvSpPr txBox="1">
            <a:spLocks noChangeArrowheads="1"/>
          </p:cNvSpPr>
          <p:nvPr/>
        </p:nvSpPr>
        <p:spPr bwMode="auto">
          <a:xfrm>
            <a:off x="1676400" y="1812925"/>
            <a:ext cx="5486400" cy="701675"/>
          </a:xfrm>
          <a:prstGeom prst="rect">
            <a:avLst/>
          </a:prstGeom>
          <a:noFill/>
          <a:ln w="9525">
            <a:noFill/>
            <a:miter lim="800000"/>
            <a:headEnd/>
            <a:tailEnd/>
          </a:ln>
        </p:spPr>
        <p:txBody>
          <a:bodyPr>
            <a:spAutoFit/>
          </a:bodyPr>
          <a:lstStyle/>
          <a:p>
            <a:pPr algn="ctr"/>
            <a:r>
              <a:rPr lang="zh-CN" altLang="en-US" sz="4000" i="0">
                <a:solidFill>
                  <a:schemeClr val="bg1"/>
                </a:solidFill>
              </a:rPr>
              <a:t>互动题</a:t>
            </a:r>
            <a:r>
              <a:rPr lang="en-US" altLang="zh-CN" sz="4000" i="0">
                <a:solidFill>
                  <a:schemeClr val="bg1"/>
                </a:solidFill>
              </a:rPr>
              <a:t>1</a:t>
            </a:r>
          </a:p>
        </p:txBody>
      </p:sp>
      <p:sp>
        <p:nvSpPr>
          <p:cNvPr id="806915" name="Text Box 3"/>
          <p:cNvSpPr txBox="1">
            <a:spLocks noChangeArrowheads="1"/>
          </p:cNvSpPr>
          <p:nvPr/>
        </p:nvSpPr>
        <p:spPr bwMode="auto">
          <a:xfrm>
            <a:off x="200025" y="3155950"/>
            <a:ext cx="8748713" cy="1465263"/>
          </a:xfrm>
          <a:prstGeom prst="rect">
            <a:avLst/>
          </a:prstGeom>
          <a:noFill/>
          <a:ln w="9525">
            <a:noFill/>
            <a:miter lim="800000"/>
            <a:headEnd/>
            <a:tailEnd/>
          </a:ln>
        </p:spPr>
        <p:txBody>
          <a:bodyPr>
            <a:spAutoFit/>
          </a:bodyPr>
          <a:lstStyle/>
          <a:p>
            <a:pPr algn="ctr"/>
            <a:r>
              <a:rPr kumimoji="0" lang="zh-CN" altLang="en-US" sz="3600" i="0">
                <a:solidFill>
                  <a:schemeClr val="bg1"/>
                </a:solidFill>
              </a:rPr>
              <a:t>感受物理大师的成长、科研、做人</a:t>
            </a:r>
          </a:p>
          <a:p>
            <a:pPr algn="ctr"/>
            <a:r>
              <a:rPr kumimoji="0" lang="zh-CN" altLang="en-US" sz="3600" i="0">
                <a:solidFill>
                  <a:schemeClr val="bg1"/>
                </a:solidFill>
              </a:rPr>
              <a:t>的心路历程</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6914">
                                            <p:txEl>
                                              <p:pRg st="0" end="0"/>
                                            </p:txEl>
                                          </p:spTgt>
                                        </p:tgtEl>
                                        <p:attrNameLst>
                                          <p:attrName>style.visibility</p:attrName>
                                        </p:attrNameLst>
                                      </p:cBhvr>
                                      <p:to>
                                        <p:strVal val="visible"/>
                                      </p:to>
                                    </p:set>
                                    <p:animEffect transition="in" filter="wipe(left)">
                                      <p:cBhvr>
                                        <p:cTn id="7" dur="500"/>
                                        <p:tgtEl>
                                          <p:spTgt spid="8069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6915">
                                            <p:txEl>
                                              <p:pRg st="0" end="0"/>
                                            </p:txEl>
                                          </p:spTgt>
                                        </p:tgtEl>
                                        <p:attrNameLst>
                                          <p:attrName>style.visibility</p:attrName>
                                        </p:attrNameLst>
                                      </p:cBhvr>
                                      <p:to>
                                        <p:strVal val="visible"/>
                                      </p:to>
                                    </p:set>
                                    <p:animEffect transition="in" filter="wipe(left)">
                                      <p:cBhvr>
                                        <p:cTn id="12" dur="500"/>
                                        <p:tgtEl>
                                          <p:spTgt spid="8069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6915">
                                            <p:txEl>
                                              <p:pRg st="1" end="1"/>
                                            </p:txEl>
                                          </p:spTgt>
                                        </p:tgtEl>
                                        <p:attrNameLst>
                                          <p:attrName>style.visibility</p:attrName>
                                        </p:attrNameLst>
                                      </p:cBhvr>
                                      <p:to>
                                        <p:strVal val="visible"/>
                                      </p:to>
                                    </p:set>
                                    <p:animEffect transition="in" filter="wipe(left)">
                                      <p:cBhvr>
                                        <p:cTn id="17" dur="500"/>
                                        <p:tgtEl>
                                          <p:spTgt spid="806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14" grpId="0" build="p" autoUpdateAnimBg="0"/>
      <p:bldP spid="80691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C5CB87CB-1451-4FB5-8983-7A9CF9E535D9}" type="slidenum">
              <a:rPr lang="en-US" altLang="zh-CN"/>
              <a:pPr/>
              <a:t>7</a:t>
            </a:fld>
            <a:endParaRPr lang="en-US" altLang="zh-CN"/>
          </a:p>
        </p:txBody>
      </p:sp>
      <p:sp>
        <p:nvSpPr>
          <p:cNvPr id="790534" name="Rectangle 6"/>
          <p:cNvSpPr>
            <a:spLocks noChangeArrowheads="1"/>
          </p:cNvSpPr>
          <p:nvPr/>
        </p:nvSpPr>
        <p:spPr bwMode="auto">
          <a:xfrm>
            <a:off x="674688" y="225425"/>
            <a:ext cx="7640637" cy="1311275"/>
          </a:xfrm>
          <a:prstGeom prst="rect">
            <a:avLst/>
          </a:prstGeom>
          <a:noFill/>
          <a:ln w="9525">
            <a:noFill/>
            <a:miter lim="800000"/>
            <a:headEnd/>
            <a:tailEnd/>
          </a:ln>
        </p:spPr>
        <p:txBody>
          <a:bodyPr wrap="none">
            <a:spAutoFit/>
          </a:bodyPr>
          <a:lstStyle/>
          <a:p>
            <a:r>
              <a:rPr lang="en-US" altLang="zh-CN" sz="3600" b="1" i="0">
                <a:solidFill>
                  <a:schemeClr val="bg1"/>
                </a:solidFill>
              </a:rPr>
              <a:t>           </a:t>
            </a:r>
            <a:r>
              <a:rPr lang="zh-CN" altLang="en-US" sz="3600" b="1" i="0">
                <a:solidFill>
                  <a:schemeClr val="bg1"/>
                </a:solidFill>
              </a:rPr>
              <a:t>第</a:t>
            </a:r>
            <a:r>
              <a:rPr lang="en-US" altLang="zh-CN" sz="3600" b="1" i="0">
                <a:solidFill>
                  <a:schemeClr val="bg1"/>
                </a:solidFill>
              </a:rPr>
              <a:t>12</a:t>
            </a:r>
            <a:r>
              <a:rPr lang="zh-CN" altLang="en-US" sz="3600" b="1" i="0">
                <a:solidFill>
                  <a:schemeClr val="bg1"/>
                </a:solidFill>
              </a:rPr>
              <a:t>章   统计物理初步</a:t>
            </a:r>
            <a:br>
              <a:rPr lang="zh-CN" altLang="en-US" sz="3600" b="1" i="0">
                <a:solidFill>
                  <a:schemeClr val="bg1"/>
                </a:solidFill>
              </a:rPr>
            </a:br>
            <a:r>
              <a:rPr lang="zh-CN" altLang="en-US" sz="3600" b="1" i="0">
                <a:solidFill>
                  <a:schemeClr val="bg1"/>
                </a:solidFill>
              </a:rPr>
              <a:t> </a:t>
            </a:r>
            <a:r>
              <a:rPr lang="en-US" altLang="zh-CN" sz="4400" b="1" i="0">
                <a:solidFill>
                  <a:schemeClr val="bg1"/>
                </a:solidFill>
              </a:rPr>
              <a:t>Fundament of Statistic Physics</a:t>
            </a:r>
          </a:p>
        </p:txBody>
      </p:sp>
      <p:sp>
        <p:nvSpPr>
          <p:cNvPr id="790537" name="Rectangle 9"/>
          <p:cNvSpPr>
            <a:spLocks noChangeArrowheads="1"/>
          </p:cNvSpPr>
          <p:nvPr/>
        </p:nvSpPr>
        <p:spPr bwMode="auto">
          <a:xfrm>
            <a:off x="471488" y="2366963"/>
            <a:ext cx="7561262" cy="3725862"/>
          </a:xfrm>
          <a:prstGeom prst="rect">
            <a:avLst/>
          </a:prstGeom>
          <a:noFill/>
          <a:ln w="9525">
            <a:noFill/>
            <a:miter lim="800000"/>
            <a:headEnd/>
            <a:tailEnd/>
          </a:ln>
        </p:spPr>
        <p:txBody>
          <a:bodyPr>
            <a:spAutoFit/>
          </a:bodyPr>
          <a:lstStyle/>
          <a:p>
            <a:r>
              <a:rPr lang="en-US" altLang="zh-CN" sz="2800" b="1" i="0">
                <a:solidFill>
                  <a:schemeClr val="bg1"/>
                </a:solidFill>
              </a:rPr>
              <a:t>§ 1 </a:t>
            </a:r>
            <a:r>
              <a:rPr lang="zh-CN" altLang="en-US" sz="2800" b="1" i="0">
                <a:solidFill>
                  <a:schemeClr val="bg1"/>
                </a:solidFill>
              </a:rPr>
              <a:t>基本概念</a:t>
            </a:r>
          </a:p>
          <a:p>
            <a:r>
              <a:rPr lang="en-US" altLang="zh-CN" sz="2800" b="1" i="0">
                <a:solidFill>
                  <a:schemeClr val="bg1"/>
                </a:solidFill>
              </a:rPr>
              <a:t>§ 2 </a:t>
            </a:r>
            <a:r>
              <a:rPr lang="zh-CN" altLang="en-US" sz="2800" b="1" i="0">
                <a:solidFill>
                  <a:schemeClr val="bg1"/>
                </a:solidFill>
              </a:rPr>
              <a:t>理想气体的压强与温度</a:t>
            </a:r>
          </a:p>
          <a:p>
            <a:r>
              <a:rPr lang="en-US" altLang="zh-CN" sz="2800" b="1" i="0">
                <a:solidFill>
                  <a:schemeClr val="bg1"/>
                </a:solidFill>
              </a:rPr>
              <a:t>§ 3 </a:t>
            </a:r>
            <a:r>
              <a:rPr lang="zh-CN" altLang="en-US" sz="2800" b="1" i="0">
                <a:solidFill>
                  <a:schemeClr val="bg1"/>
                </a:solidFill>
              </a:rPr>
              <a:t>能量均分定理</a:t>
            </a:r>
          </a:p>
          <a:p>
            <a:r>
              <a:rPr lang="en-US" altLang="zh-CN" sz="2800" b="1" i="0">
                <a:solidFill>
                  <a:schemeClr val="bg1"/>
                </a:solidFill>
              </a:rPr>
              <a:t>§ 4 </a:t>
            </a:r>
            <a:r>
              <a:rPr lang="zh-CN" altLang="en-US" sz="2800" b="1" i="0">
                <a:solidFill>
                  <a:schemeClr val="bg1"/>
                </a:solidFill>
              </a:rPr>
              <a:t>麦克斯韦速率分布律</a:t>
            </a:r>
          </a:p>
          <a:p>
            <a:r>
              <a:rPr lang="en-US" altLang="zh-CN" sz="2800" b="1" i="0">
                <a:solidFill>
                  <a:schemeClr val="bg1"/>
                </a:solidFill>
              </a:rPr>
              <a:t>§ 5 </a:t>
            </a:r>
            <a:r>
              <a:rPr lang="zh-CN" altLang="en-US" sz="2800" b="1" i="0">
                <a:solidFill>
                  <a:schemeClr val="bg1"/>
                </a:solidFill>
              </a:rPr>
              <a:t>玻耳兹曼分布律</a:t>
            </a:r>
          </a:p>
          <a:p>
            <a:r>
              <a:rPr lang="en-US" altLang="zh-CN" sz="2800" b="1" i="0">
                <a:solidFill>
                  <a:schemeClr val="bg1"/>
                </a:solidFill>
              </a:rPr>
              <a:t>§ 6</a:t>
            </a:r>
            <a:r>
              <a:rPr lang="zh-CN" altLang="en-US" sz="2800" b="1" i="0">
                <a:solidFill>
                  <a:schemeClr val="bg1"/>
                </a:solidFill>
              </a:rPr>
              <a:t>气体分子的平均自由程</a:t>
            </a:r>
          </a:p>
        </p:txBody>
      </p:sp>
      <p:sp>
        <p:nvSpPr>
          <p:cNvPr id="790538" name="Rectangle 10"/>
          <p:cNvSpPr>
            <a:spLocks noChangeArrowheads="1"/>
          </p:cNvSpPr>
          <p:nvPr/>
        </p:nvSpPr>
        <p:spPr bwMode="auto">
          <a:xfrm>
            <a:off x="1389063" y="1673225"/>
            <a:ext cx="6561137" cy="519113"/>
          </a:xfrm>
          <a:prstGeom prst="rect">
            <a:avLst/>
          </a:prstGeom>
          <a:noFill/>
          <a:ln w="9525">
            <a:noFill/>
            <a:miter lim="800000"/>
            <a:headEnd/>
            <a:tailEnd/>
          </a:ln>
        </p:spPr>
        <p:txBody>
          <a:bodyPr>
            <a:spAutoFit/>
          </a:bodyPr>
          <a:lstStyle/>
          <a:p>
            <a:r>
              <a:rPr lang="en-US" altLang="zh-CN" sz="2800" b="1" i="0">
                <a:solidFill>
                  <a:schemeClr val="bg1"/>
                </a:solidFill>
              </a:rPr>
              <a:t>(</a:t>
            </a:r>
            <a:r>
              <a:rPr lang="zh-CN" altLang="en-US" sz="2800" b="1" i="0">
                <a:solidFill>
                  <a:schemeClr val="bg1"/>
                </a:solidFill>
              </a:rPr>
              <a:t>气体分子运动论 </a:t>
            </a:r>
            <a:r>
              <a:rPr lang="en-US" altLang="zh-CN" sz="2800" b="1" i="0">
                <a:solidFill>
                  <a:schemeClr val="bg1"/>
                </a:solidFill>
              </a:rPr>
              <a:t>Kinetic theory of gases)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0534"/>
                                        </p:tgtEl>
                                        <p:attrNameLst>
                                          <p:attrName>style.visibility</p:attrName>
                                        </p:attrNameLst>
                                      </p:cBhvr>
                                      <p:to>
                                        <p:strVal val="visible"/>
                                      </p:to>
                                    </p:set>
                                    <p:anim calcmode="lin" valueType="num">
                                      <p:cBhvr additive="base">
                                        <p:cTn id="7" dur="500" fill="hold"/>
                                        <p:tgtEl>
                                          <p:spTgt spid="790534"/>
                                        </p:tgtEl>
                                        <p:attrNameLst>
                                          <p:attrName>ppt_x</p:attrName>
                                        </p:attrNameLst>
                                      </p:cBhvr>
                                      <p:tavLst>
                                        <p:tav tm="0">
                                          <p:val>
                                            <p:strVal val="0-#ppt_w/2"/>
                                          </p:val>
                                        </p:tav>
                                        <p:tav tm="100000">
                                          <p:val>
                                            <p:strVal val="#ppt_x"/>
                                          </p:val>
                                        </p:tav>
                                      </p:tavLst>
                                    </p:anim>
                                    <p:anim calcmode="lin" valueType="num">
                                      <p:cBhvr additive="base">
                                        <p:cTn id="8" dur="500" fill="hold"/>
                                        <p:tgtEl>
                                          <p:spTgt spid="7905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0538"/>
                                        </p:tgtEl>
                                        <p:attrNameLst>
                                          <p:attrName>style.visibility</p:attrName>
                                        </p:attrNameLst>
                                      </p:cBhvr>
                                      <p:to>
                                        <p:strVal val="visible"/>
                                      </p:to>
                                    </p:set>
                                    <p:anim calcmode="lin" valueType="num">
                                      <p:cBhvr additive="base">
                                        <p:cTn id="13" dur="500" fill="hold"/>
                                        <p:tgtEl>
                                          <p:spTgt spid="790538"/>
                                        </p:tgtEl>
                                        <p:attrNameLst>
                                          <p:attrName>ppt_x</p:attrName>
                                        </p:attrNameLst>
                                      </p:cBhvr>
                                      <p:tavLst>
                                        <p:tav tm="0">
                                          <p:val>
                                            <p:strVal val="0-#ppt_w/2"/>
                                          </p:val>
                                        </p:tav>
                                        <p:tav tm="100000">
                                          <p:val>
                                            <p:strVal val="#ppt_x"/>
                                          </p:val>
                                        </p:tav>
                                      </p:tavLst>
                                    </p:anim>
                                    <p:anim calcmode="lin" valueType="num">
                                      <p:cBhvr additive="base">
                                        <p:cTn id="14" dur="500" fill="hold"/>
                                        <p:tgtEl>
                                          <p:spTgt spid="7905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90537">
                                            <p:txEl>
                                              <p:pRg st="0" end="0"/>
                                            </p:txEl>
                                          </p:spTgt>
                                        </p:tgtEl>
                                        <p:attrNameLst>
                                          <p:attrName>style.visibility</p:attrName>
                                        </p:attrNameLst>
                                      </p:cBhvr>
                                      <p:to>
                                        <p:strVal val="visible"/>
                                      </p:to>
                                    </p:set>
                                    <p:animEffect transition="in" filter="blinds(horizontal)">
                                      <p:cBhvr>
                                        <p:cTn id="19" dur="500"/>
                                        <p:tgtEl>
                                          <p:spTgt spid="79053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90537">
                                            <p:txEl>
                                              <p:pRg st="1" end="1"/>
                                            </p:txEl>
                                          </p:spTgt>
                                        </p:tgtEl>
                                        <p:attrNameLst>
                                          <p:attrName>style.visibility</p:attrName>
                                        </p:attrNameLst>
                                      </p:cBhvr>
                                      <p:to>
                                        <p:strVal val="visible"/>
                                      </p:to>
                                    </p:set>
                                    <p:animEffect transition="in" filter="blinds(horizontal)">
                                      <p:cBhvr>
                                        <p:cTn id="24" dur="500"/>
                                        <p:tgtEl>
                                          <p:spTgt spid="79053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90537">
                                            <p:txEl>
                                              <p:pRg st="2" end="2"/>
                                            </p:txEl>
                                          </p:spTgt>
                                        </p:tgtEl>
                                        <p:attrNameLst>
                                          <p:attrName>style.visibility</p:attrName>
                                        </p:attrNameLst>
                                      </p:cBhvr>
                                      <p:to>
                                        <p:strVal val="visible"/>
                                      </p:to>
                                    </p:set>
                                    <p:animEffect transition="in" filter="blinds(horizontal)">
                                      <p:cBhvr>
                                        <p:cTn id="29" dur="500"/>
                                        <p:tgtEl>
                                          <p:spTgt spid="79053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90537">
                                            <p:txEl>
                                              <p:pRg st="3" end="3"/>
                                            </p:txEl>
                                          </p:spTgt>
                                        </p:tgtEl>
                                        <p:attrNameLst>
                                          <p:attrName>style.visibility</p:attrName>
                                        </p:attrNameLst>
                                      </p:cBhvr>
                                      <p:to>
                                        <p:strVal val="visible"/>
                                      </p:to>
                                    </p:set>
                                    <p:animEffect transition="in" filter="blinds(horizontal)">
                                      <p:cBhvr>
                                        <p:cTn id="34" dur="500"/>
                                        <p:tgtEl>
                                          <p:spTgt spid="790537">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790537">
                                            <p:txEl>
                                              <p:pRg st="4" end="4"/>
                                            </p:txEl>
                                          </p:spTgt>
                                        </p:tgtEl>
                                        <p:attrNameLst>
                                          <p:attrName>style.visibility</p:attrName>
                                        </p:attrNameLst>
                                      </p:cBhvr>
                                      <p:to>
                                        <p:strVal val="visible"/>
                                      </p:to>
                                    </p:set>
                                    <p:animEffect transition="in" filter="blinds(horizontal)">
                                      <p:cBhvr>
                                        <p:cTn id="39" dur="500"/>
                                        <p:tgtEl>
                                          <p:spTgt spid="790537">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790537">
                                            <p:txEl>
                                              <p:pRg st="5" end="5"/>
                                            </p:txEl>
                                          </p:spTgt>
                                        </p:tgtEl>
                                        <p:attrNameLst>
                                          <p:attrName>style.visibility</p:attrName>
                                        </p:attrNameLst>
                                      </p:cBhvr>
                                      <p:to>
                                        <p:strVal val="visible"/>
                                      </p:to>
                                    </p:set>
                                    <p:animEffect transition="in" filter="blinds(horizontal)">
                                      <p:cBhvr>
                                        <p:cTn id="44" dur="500"/>
                                        <p:tgtEl>
                                          <p:spTgt spid="7905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4" grpId="0" autoUpdateAnimBg="0"/>
      <p:bldP spid="790537" grpId="0" build="p" autoUpdateAnimBg="0"/>
      <p:bldP spid="79053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灯片编号占位符 3"/>
          <p:cNvSpPr>
            <a:spLocks noGrp="1"/>
          </p:cNvSpPr>
          <p:nvPr>
            <p:ph type="sldNum" sz="quarter" idx="12"/>
          </p:nvPr>
        </p:nvSpPr>
        <p:spPr>
          <a:noFill/>
        </p:spPr>
        <p:txBody>
          <a:bodyPr/>
          <a:lstStyle/>
          <a:p>
            <a:fld id="{426E411D-2579-4CC5-9BCB-11A4F0632E82}" type="slidenum">
              <a:rPr lang="en-US" altLang="zh-CN"/>
              <a:pPr/>
              <a:t>8</a:t>
            </a:fld>
            <a:endParaRPr lang="en-US" altLang="zh-CN"/>
          </a:p>
        </p:txBody>
      </p:sp>
      <p:sp>
        <p:nvSpPr>
          <p:cNvPr id="663554" name="Text Box 2"/>
          <p:cNvSpPr txBox="1">
            <a:spLocks noChangeArrowheads="1"/>
          </p:cNvSpPr>
          <p:nvPr/>
        </p:nvSpPr>
        <p:spPr bwMode="auto">
          <a:xfrm>
            <a:off x="654050" y="149225"/>
            <a:ext cx="4579938" cy="547688"/>
          </a:xfrm>
          <a:prstGeom prst="rect">
            <a:avLst/>
          </a:prstGeom>
          <a:solidFill>
            <a:srgbClr val="FF3300"/>
          </a:solidFill>
          <a:ln w="28575">
            <a:solidFill>
              <a:schemeClr val="accent1"/>
            </a:solidFill>
            <a:miter lim="800000"/>
            <a:headEnd/>
            <a:tailEnd/>
          </a:ln>
        </p:spPr>
        <p:txBody>
          <a:bodyPr>
            <a:spAutoFit/>
          </a:bodyPr>
          <a:lstStyle/>
          <a:p>
            <a:r>
              <a:rPr lang="en-US" altLang="zh-CN" sz="2800" b="1">
                <a:solidFill>
                  <a:schemeClr val="bg1"/>
                </a:solidFill>
              </a:rPr>
              <a:t>§1  </a:t>
            </a:r>
            <a:r>
              <a:rPr lang="zh-CN" altLang="en-US" sz="2800" b="1">
                <a:solidFill>
                  <a:schemeClr val="bg1"/>
                </a:solidFill>
              </a:rPr>
              <a:t>基本概念</a:t>
            </a:r>
            <a:endParaRPr lang="zh-CN" altLang="en-US" sz="2800" b="1"/>
          </a:p>
        </p:txBody>
      </p:sp>
      <p:sp>
        <p:nvSpPr>
          <p:cNvPr id="663556" name="Text Box 4"/>
          <p:cNvSpPr txBox="1">
            <a:spLocks noChangeArrowheads="1"/>
          </p:cNvSpPr>
          <p:nvPr/>
        </p:nvSpPr>
        <p:spPr bwMode="auto">
          <a:xfrm>
            <a:off x="149225" y="725488"/>
            <a:ext cx="8458200" cy="2716212"/>
          </a:xfrm>
          <a:prstGeom prst="rect">
            <a:avLst/>
          </a:prstGeom>
          <a:noFill/>
          <a:ln w="9525">
            <a:noFill/>
            <a:miter lim="800000"/>
            <a:headEnd/>
            <a:tailEnd/>
          </a:ln>
        </p:spPr>
        <p:txBody>
          <a:bodyPr>
            <a:spAutoFit/>
          </a:bodyPr>
          <a:lstStyle/>
          <a:p>
            <a:r>
              <a:rPr lang="zh-CN" altLang="en-US" sz="2800" b="1">
                <a:solidFill>
                  <a:srgbClr val="FFFF00"/>
                </a:solidFill>
              </a:rPr>
              <a:t>一 热力学系统</a:t>
            </a:r>
          </a:p>
          <a:p>
            <a:pPr>
              <a:spcBef>
                <a:spcPct val="5000"/>
              </a:spcBef>
            </a:pPr>
            <a:r>
              <a:rPr lang="zh-CN" altLang="en-US" sz="2800" b="1" i="0">
                <a:solidFill>
                  <a:srgbClr val="FFFF00"/>
                </a:solidFill>
              </a:rPr>
              <a:t>      </a:t>
            </a:r>
            <a:r>
              <a:rPr lang="zh-CN" altLang="en-US" sz="2800" b="1" i="0">
                <a:solidFill>
                  <a:schemeClr val="bg1"/>
                </a:solidFill>
              </a:rPr>
              <a:t>孤立系统、封闭系统、开放系统</a:t>
            </a:r>
          </a:p>
          <a:p>
            <a:pPr>
              <a:spcBef>
                <a:spcPct val="5000"/>
              </a:spcBef>
            </a:pPr>
            <a:r>
              <a:rPr lang="zh-CN" altLang="en-US" sz="2800" b="1" i="0">
                <a:solidFill>
                  <a:srgbClr val="FFFF00"/>
                </a:solidFill>
              </a:rPr>
              <a:t>二 稳定态 平衡态 </a:t>
            </a:r>
            <a:endParaRPr lang="zh-CN" altLang="en-US" sz="2800" b="1" i="0">
              <a:solidFill>
                <a:schemeClr val="bg1"/>
              </a:solidFill>
            </a:endParaRPr>
          </a:p>
          <a:p>
            <a:pPr>
              <a:spcBef>
                <a:spcPct val="5000"/>
              </a:spcBef>
            </a:pPr>
            <a:r>
              <a:rPr lang="zh-CN" altLang="en-US" sz="2800" b="1" i="0">
                <a:solidFill>
                  <a:srgbClr val="FFFF00"/>
                </a:solidFill>
              </a:rPr>
              <a:t>三 </a:t>
            </a:r>
            <a:r>
              <a:rPr lang="zh-CN" altLang="en-US" sz="2800" b="1">
                <a:solidFill>
                  <a:srgbClr val="FFFF00"/>
                </a:solidFill>
              </a:rPr>
              <a:t>理想气体</a:t>
            </a:r>
          </a:p>
          <a:p>
            <a:pPr>
              <a:spcBef>
                <a:spcPct val="0"/>
              </a:spcBef>
            </a:pPr>
            <a:r>
              <a:rPr lang="zh-CN" altLang="en-US" sz="2800" b="1">
                <a:solidFill>
                  <a:srgbClr val="FFFF00"/>
                </a:solidFill>
              </a:rPr>
              <a:t>      </a:t>
            </a:r>
            <a:r>
              <a:rPr lang="zh-CN" altLang="en-US" sz="2800" b="1" i="0">
                <a:solidFill>
                  <a:srgbClr val="FFFFFF"/>
                </a:solidFill>
              </a:rPr>
              <a:t>严格遵守四条定律</a:t>
            </a:r>
            <a:r>
              <a:rPr lang="en-US" altLang="zh-CN" sz="2800" b="1" i="0">
                <a:solidFill>
                  <a:srgbClr val="FFFFFF"/>
                </a:solidFill>
              </a:rPr>
              <a:t>(</a:t>
            </a:r>
            <a:r>
              <a:rPr lang="zh-CN" altLang="en-US" sz="2800" b="1" i="0">
                <a:solidFill>
                  <a:srgbClr val="FFFFFF"/>
                </a:solidFill>
              </a:rPr>
              <a:t>玻意耳定律</a:t>
            </a:r>
            <a:r>
              <a:rPr lang="zh-CN" altLang="en-US" sz="2800" b="1" i="0" smtClean="0">
                <a:solidFill>
                  <a:srgbClr val="FFFFFF"/>
                </a:solidFill>
              </a:rPr>
              <a:t>、查理定律、盖</a:t>
            </a:r>
            <a:r>
              <a:rPr lang="en-US" altLang="zh-CN" sz="2800" b="1" i="0">
                <a:solidFill>
                  <a:srgbClr val="FFFFFF"/>
                </a:solidFill>
              </a:rPr>
              <a:t>-</a:t>
            </a:r>
            <a:r>
              <a:rPr lang="zh-CN" altLang="en-US" sz="2800" b="1" i="0">
                <a:solidFill>
                  <a:srgbClr val="FFFFFF"/>
                </a:solidFill>
              </a:rPr>
              <a:t>吕萨克定</a:t>
            </a:r>
            <a:r>
              <a:rPr lang="zh-CN" altLang="en-US" sz="2800" b="1" i="0" smtClean="0">
                <a:solidFill>
                  <a:srgbClr val="FFFFFF"/>
                </a:solidFill>
              </a:rPr>
              <a:t>律和</a:t>
            </a:r>
            <a:r>
              <a:rPr lang="zh-CN" altLang="en-US" sz="2800" b="1" i="0">
                <a:solidFill>
                  <a:srgbClr val="FFFFFF"/>
                </a:solidFill>
              </a:rPr>
              <a:t>阿伏伽德罗定律</a:t>
            </a:r>
            <a:r>
              <a:rPr lang="en-US" altLang="zh-CN" sz="2800" b="1" i="0">
                <a:solidFill>
                  <a:srgbClr val="FFFFFF"/>
                </a:solidFill>
              </a:rPr>
              <a:t>)</a:t>
            </a:r>
            <a:r>
              <a:rPr lang="zh-CN" altLang="en-US" sz="2800" b="1" i="0">
                <a:solidFill>
                  <a:srgbClr val="FFFFFF"/>
                </a:solidFill>
              </a:rPr>
              <a:t>的气体</a:t>
            </a:r>
            <a:r>
              <a:rPr lang="en-US" altLang="zh-CN" sz="2800" b="1" i="0">
                <a:solidFill>
                  <a:srgbClr val="FFFFFF"/>
                </a:solidFill>
              </a:rPr>
              <a:t>,</a:t>
            </a:r>
            <a:r>
              <a:rPr lang="zh-CN" altLang="en-US" sz="2800" b="1" i="0">
                <a:solidFill>
                  <a:srgbClr val="FFFFFF"/>
                </a:solidFill>
              </a:rPr>
              <a:t>称为</a:t>
            </a:r>
            <a:r>
              <a:rPr lang="zh-CN" altLang="en-US" sz="2800" b="1" i="0">
                <a:solidFill>
                  <a:srgbClr val="FFFF00"/>
                </a:solidFill>
              </a:rPr>
              <a:t>理想气体</a:t>
            </a:r>
            <a:r>
              <a:rPr lang="zh-CN" altLang="en-US" sz="2800" b="1" i="0">
                <a:solidFill>
                  <a:srgbClr val="FFFFFF"/>
                </a:solidFill>
              </a:rPr>
              <a:t>。</a:t>
            </a:r>
          </a:p>
        </p:txBody>
      </p:sp>
      <p:sp>
        <p:nvSpPr>
          <p:cNvPr id="663560" name="Text Box 8"/>
          <p:cNvSpPr txBox="1">
            <a:spLocks noChangeArrowheads="1"/>
          </p:cNvSpPr>
          <p:nvPr/>
        </p:nvSpPr>
        <p:spPr bwMode="auto">
          <a:xfrm>
            <a:off x="303213" y="3536950"/>
            <a:ext cx="5319712" cy="519113"/>
          </a:xfrm>
          <a:prstGeom prst="rect">
            <a:avLst/>
          </a:prstGeom>
          <a:noFill/>
          <a:ln w="9525">
            <a:noFill/>
            <a:miter lim="800000"/>
            <a:headEnd/>
            <a:tailEnd/>
          </a:ln>
        </p:spPr>
        <p:txBody>
          <a:bodyPr>
            <a:spAutoFit/>
          </a:bodyPr>
          <a:lstStyle/>
          <a:p>
            <a:r>
              <a:rPr lang="zh-CN" altLang="en-US" sz="2800" b="1" i="0">
                <a:solidFill>
                  <a:srgbClr val="FFFF00"/>
                </a:solidFill>
              </a:rPr>
              <a:t>四 </a:t>
            </a:r>
            <a:r>
              <a:rPr lang="zh-CN" altLang="en-US" sz="2800" b="1">
                <a:solidFill>
                  <a:srgbClr val="FFFF00"/>
                </a:solidFill>
              </a:rPr>
              <a:t>理想气体状态方程        </a:t>
            </a:r>
            <a:endParaRPr lang="zh-CN" altLang="en-US" sz="2800" b="1" i="0">
              <a:solidFill>
                <a:srgbClr val="FFFFFF"/>
              </a:solidFill>
            </a:endParaRPr>
          </a:p>
        </p:txBody>
      </p:sp>
      <p:graphicFrame>
        <p:nvGraphicFramePr>
          <p:cNvPr id="663562" name="Object 10"/>
          <p:cNvGraphicFramePr>
            <a:graphicFrameLocks noChangeAspect="1"/>
          </p:cNvGraphicFramePr>
          <p:nvPr/>
        </p:nvGraphicFramePr>
        <p:xfrm>
          <a:off x="1000125" y="4130675"/>
          <a:ext cx="3498850" cy="1052513"/>
        </p:xfrm>
        <a:graphic>
          <a:graphicData uri="http://schemas.openxmlformats.org/presentationml/2006/ole">
            <mc:AlternateContent xmlns:mc="http://schemas.openxmlformats.org/markup-compatibility/2006">
              <mc:Choice xmlns:v="urn:schemas-microsoft-com:vml" Requires="v">
                <p:oleObj spid="_x0000_s1050" name="公式" r:id="rId3" imgW="1346040" imgH="406080" progId="Equation.3">
                  <p:embed/>
                </p:oleObj>
              </mc:Choice>
              <mc:Fallback>
                <p:oleObj name="公式" r:id="rId3" imgW="1346040" imgH="40608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4130675"/>
                        <a:ext cx="3498850" cy="1052513"/>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3566" name="Text Box 14"/>
          <p:cNvSpPr txBox="1">
            <a:spLocks noChangeArrowheads="1"/>
          </p:cNvSpPr>
          <p:nvPr/>
        </p:nvSpPr>
        <p:spPr bwMode="auto">
          <a:xfrm>
            <a:off x="774700" y="6338888"/>
            <a:ext cx="4240213" cy="519112"/>
          </a:xfrm>
          <a:prstGeom prst="rect">
            <a:avLst/>
          </a:prstGeom>
          <a:noFill/>
          <a:ln w="9525">
            <a:noFill/>
            <a:miter lim="800000"/>
            <a:headEnd/>
            <a:tailEnd/>
          </a:ln>
        </p:spPr>
        <p:txBody>
          <a:bodyPr>
            <a:spAutoFit/>
          </a:bodyPr>
          <a:lstStyle/>
          <a:p>
            <a:r>
              <a:rPr lang="en-US" altLang="zh-CN" sz="2800" b="1">
                <a:solidFill>
                  <a:srgbClr val="FFFFFF"/>
                </a:solidFill>
              </a:rPr>
              <a:t>n=N/V—</a:t>
            </a:r>
            <a:r>
              <a:rPr lang="zh-CN" altLang="en-US" sz="2800" b="1" i="0">
                <a:solidFill>
                  <a:srgbClr val="00FF00"/>
                </a:solidFill>
              </a:rPr>
              <a:t>分子的数密度。</a:t>
            </a:r>
            <a:endParaRPr lang="zh-CN" altLang="en-US" sz="2800" b="1" i="0">
              <a:solidFill>
                <a:srgbClr val="FFFFFF"/>
              </a:solidFill>
            </a:endParaRPr>
          </a:p>
        </p:txBody>
      </p:sp>
      <p:sp>
        <p:nvSpPr>
          <p:cNvPr id="663568" name="Text Box 16"/>
          <p:cNvSpPr txBox="1">
            <a:spLocks noChangeArrowheads="1"/>
          </p:cNvSpPr>
          <p:nvPr/>
        </p:nvSpPr>
        <p:spPr bwMode="auto">
          <a:xfrm>
            <a:off x="430213" y="5500688"/>
            <a:ext cx="709612" cy="519112"/>
          </a:xfrm>
          <a:prstGeom prst="rect">
            <a:avLst/>
          </a:prstGeom>
          <a:noFill/>
          <a:ln w="9525">
            <a:noFill/>
            <a:miter lim="800000"/>
            <a:headEnd/>
            <a:tailEnd/>
          </a:ln>
        </p:spPr>
        <p:txBody>
          <a:bodyPr>
            <a:spAutoFit/>
          </a:bodyPr>
          <a:lstStyle/>
          <a:p>
            <a:r>
              <a:rPr lang="zh-CN" altLang="en-US" sz="2800" b="1" i="0">
                <a:solidFill>
                  <a:srgbClr val="FFFFFF"/>
                </a:solidFill>
              </a:rPr>
              <a:t>或 </a:t>
            </a:r>
            <a:endParaRPr lang="zh-CN" altLang="en-US" sz="3200" b="1">
              <a:solidFill>
                <a:srgbClr val="FFFFFF"/>
              </a:solidFill>
            </a:endParaRPr>
          </a:p>
        </p:txBody>
      </p:sp>
      <p:graphicFrame>
        <p:nvGraphicFramePr>
          <p:cNvPr id="663575" name="Object 23"/>
          <p:cNvGraphicFramePr>
            <a:graphicFrameLocks noChangeAspect="1"/>
          </p:cNvGraphicFramePr>
          <p:nvPr/>
        </p:nvGraphicFramePr>
        <p:xfrm>
          <a:off x="1171575" y="5311775"/>
          <a:ext cx="1517650" cy="1019175"/>
        </p:xfrm>
        <a:graphic>
          <a:graphicData uri="http://schemas.openxmlformats.org/presentationml/2006/ole">
            <mc:AlternateContent xmlns:mc="http://schemas.openxmlformats.org/markup-compatibility/2006">
              <mc:Choice xmlns:v="urn:schemas-microsoft-com:vml" Requires="v">
                <p:oleObj spid="_x0000_s1051" name="Equation" r:id="rId5" imgW="583920" imgH="393480" progId="Equation.3">
                  <p:embed/>
                </p:oleObj>
              </mc:Choice>
              <mc:Fallback>
                <p:oleObj name="Equation" r:id="rId5" imgW="583920" imgH="39348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1575" y="5311775"/>
                        <a:ext cx="15176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00"/>
                            </a:solidFill>
                            <a:miter lim="800000"/>
                            <a:headEnd/>
                            <a:tailEnd/>
                          </a14:hiddenLine>
                        </a:ext>
                      </a:extLst>
                    </p:spPr>
                  </p:pic>
                </p:oleObj>
              </mc:Fallback>
            </mc:AlternateContent>
          </a:graphicData>
        </a:graphic>
      </p:graphicFrame>
      <p:graphicFrame>
        <p:nvGraphicFramePr>
          <p:cNvPr id="663577" name="Object 25"/>
          <p:cNvGraphicFramePr>
            <a:graphicFrameLocks noChangeAspect="1"/>
          </p:cNvGraphicFramePr>
          <p:nvPr/>
        </p:nvGraphicFramePr>
        <p:xfrm>
          <a:off x="2825750" y="5322888"/>
          <a:ext cx="1220788" cy="1019175"/>
        </p:xfrm>
        <a:graphic>
          <a:graphicData uri="http://schemas.openxmlformats.org/presentationml/2006/ole">
            <mc:AlternateContent xmlns:mc="http://schemas.openxmlformats.org/markup-compatibility/2006">
              <mc:Choice xmlns:v="urn:schemas-microsoft-com:vml" Requires="v">
                <p:oleObj spid="_x0000_s1052" name="Equation" r:id="rId7" imgW="469800" imgH="393480" progId="Equation.3">
                  <p:embed/>
                </p:oleObj>
              </mc:Choice>
              <mc:Fallback>
                <p:oleObj name="Equation" r:id="rId7" imgW="469800" imgH="393480"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5750" y="5322888"/>
                        <a:ext cx="1220788"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00"/>
                            </a:solidFill>
                            <a:miter lim="800000"/>
                            <a:headEnd/>
                            <a:tailEnd/>
                          </a14:hiddenLine>
                        </a:ext>
                      </a:extLst>
                    </p:spPr>
                  </p:pic>
                </p:oleObj>
              </mc:Fallback>
            </mc:AlternateContent>
          </a:graphicData>
        </a:graphic>
      </p:graphicFrame>
      <p:graphicFrame>
        <p:nvGraphicFramePr>
          <p:cNvPr id="663578" name="Object 26"/>
          <p:cNvGraphicFramePr>
            <a:graphicFrameLocks noChangeAspect="1"/>
          </p:cNvGraphicFramePr>
          <p:nvPr/>
        </p:nvGraphicFramePr>
        <p:xfrm>
          <a:off x="4089400" y="5602288"/>
          <a:ext cx="1089025" cy="460375"/>
        </p:xfrm>
        <a:graphic>
          <a:graphicData uri="http://schemas.openxmlformats.org/presentationml/2006/ole">
            <mc:AlternateContent xmlns:mc="http://schemas.openxmlformats.org/markup-compatibility/2006">
              <mc:Choice xmlns:v="urn:schemas-microsoft-com:vml" Requires="v">
                <p:oleObj spid="_x0000_s1053" name="Equation" r:id="rId9" imgW="419040" imgH="177480" progId="Equation.3">
                  <p:embed/>
                </p:oleObj>
              </mc:Choice>
              <mc:Fallback>
                <p:oleObj name="Equation" r:id="rId9" imgW="419040" imgH="17748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9400" y="5602288"/>
                        <a:ext cx="1089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00"/>
                            </a:solidFill>
                            <a:miter lim="800000"/>
                            <a:headEnd/>
                            <a:tailEnd/>
                          </a14:hiddenLine>
                        </a:ext>
                      </a:extLst>
                    </p:spPr>
                  </p:pic>
                </p:oleObj>
              </mc:Fallback>
            </mc:AlternateContent>
          </a:graphicData>
        </a:graphic>
      </p:graphicFrame>
      <p:sp>
        <p:nvSpPr>
          <p:cNvPr id="663579" name="Text Box 27"/>
          <p:cNvSpPr txBox="1">
            <a:spLocks noChangeArrowheads="1"/>
          </p:cNvSpPr>
          <p:nvPr/>
        </p:nvSpPr>
        <p:spPr bwMode="auto">
          <a:xfrm>
            <a:off x="5824538" y="4214813"/>
            <a:ext cx="2986087" cy="1160462"/>
          </a:xfrm>
          <a:prstGeom prst="rect">
            <a:avLst/>
          </a:prstGeom>
          <a:noFill/>
          <a:ln w="9525">
            <a:noFill/>
            <a:miter lim="800000"/>
            <a:headEnd/>
            <a:tailEnd/>
          </a:ln>
        </p:spPr>
        <p:txBody>
          <a:bodyPr>
            <a:spAutoFit/>
          </a:bodyPr>
          <a:lstStyle/>
          <a:p>
            <a:r>
              <a:rPr lang="en-US" altLang="zh-CN" sz="2800" b="1" i="0">
                <a:solidFill>
                  <a:schemeClr val="bg1"/>
                </a:solidFill>
              </a:rPr>
              <a:t>Boltzmann</a:t>
            </a:r>
            <a:r>
              <a:rPr lang="zh-CN" altLang="en-US" sz="2800" b="1" i="0">
                <a:solidFill>
                  <a:schemeClr val="bg1"/>
                </a:solidFill>
              </a:rPr>
              <a:t>常量 </a:t>
            </a:r>
            <a:r>
              <a:rPr lang="en-US" altLang="zh-CN" sz="2800" b="1">
                <a:solidFill>
                  <a:schemeClr val="bg1"/>
                </a:solidFill>
              </a:rPr>
              <a:t>k</a:t>
            </a:r>
          </a:p>
          <a:p>
            <a:r>
              <a:rPr lang="en-US" altLang="zh-CN" sz="2800" b="1" i="0">
                <a:solidFill>
                  <a:srgbClr val="00FF00"/>
                </a:solidFill>
              </a:rPr>
              <a:t>     </a:t>
            </a:r>
            <a:r>
              <a:rPr lang="en-US" altLang="zh-CN" sz="2800" b="1">
                <a:solidFill>
                  <a:srgbClr val="FFFFFF"/>
                </a:solidFill>
              </a:rPr>
              <a:t>k </a:t>
            </a:r>
            <a:r>
              <a:rPr lang="en-US" altLang="zh-CN" sz="2800" b="1" i="0">
                <a:solidFill>
                  <a:srgbClr val="FFFFFF"/>
                </a:solidFill>
              </a:rPr>
              <a:t>=</a:t>
            </a:r>
            <a:r>
              <a:rPr lang="en-US" altLang="zh-CN" sz="2800" b="1">
                <a:solidFill>
                  <a:srgbClr val="FFFFFF"/>
                </a:solidFill>
              </a:rPr>
              <a:t>R /N</a:t>
            </a:r>
            <a:r>
              <a:rPr lang="en-US" altLang="zh-CN" sz="2800" b="1" i="0" baseline="-25000">
                <a:solidFill>
                  <a:srgbClr val="FFFFFF"/>
                </a:solidFill>
              </a:rPr>
              <a:t>o</a:t>
            </a:r>
            <a:endParaRPr lang="en-US" altLang="zh-CN" sz="2800" b="1">
              <a:solidFill>
                <a:srgbClr val="FFFFFF"/>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3554"/>
                                        </p:tgtEl>
                                        <p:attrNameLst>
                                          <p:attrName>style.visibility</p:attrName>
                                        </p:attrNameLst>
                                      </p:cBhvr>
                                      <p:to>
                                        <p:strVal val="visible"/>
                                      </p:to>
                                    </p:set>
                                    <p:animEffect transition="in" filter="blinds(horizontal)">
                                      <p:cBhvr>
                                        <p:cTn id="7" dur="500"/>
                                        <p:tgtEl>
                                          <p:spTgt spid="6635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3556">
                                            <p:txEl>
                                              <p:pRg st="0" end="0"/>
                                            </p:txEl>
                                          </p:spTgt>
                                        </p:tgtEl>
                                        <p:attrNameLst>
                                          <p:attrName>style.visibility</p:attrName>
                                        </p:attrNameLst>
                                      </p:cBhvr>
                                      <p:to>
                                        <p:strVal val="visible"/>
                                      </p:to>
                                    </p:set>
                                    <p:animEffect transition="in" filter="blinds(horizontal)">
                                      <p:cBhvr>
                                        <p:cTn id="12" dur="500"/>
                                        <p:tgtEl>
                                          <p:spTgt spid="6635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3556">
                                            <p:txEl>
                                              <p:pRg st="1" end="1"/>
                                            </p:txEl>
                                          </p:spTgt>
                                        </p:tgtEl>
                                        <p:attrNameLst>
                                          <p:attrName>style.visibility</p:attrName>
                                        </p:attrNameLst>
                                      </p:cBhvr>
                                      <p:to>
                                        <p:strVal val="visible"/>
                                      </p:to>
                                    </p:set>
                                    <p:animEffect transition="in" filter="blinds(horizontal)">
                                      <p:cBhvr>
                                        <p:cTn id="17" dur="500"/>
                                        <p:tgtEl>
                                          <p:spTgt spid="6635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3556">
                                            <p:txEl>
                                              <p:pRg st="2" end="2"/>
                                            </p:txEl>
                                          </p:spTgt>
                                        </p:tgtEl>
                                        <p:attrNameLst>
                                          <p:attrName>style.visibility</p:attrName>
                                        </p:attrNameLst>
                                      </p:cBhvr>
                                      <p:to>
                                        <p:strVal val="visible"/>
                                      </p:to>
                                    </p:set>
                                    <p:animEffect transition="in" filter="blinds(horizontal)">
                                      <p:cBhvr>
                                        <p:cTn id="22" dur="500"/>
                                        <p:tgtEl>
                                          <p:spTgt spid="6635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3556">
                                            <p:txEl>
                                              <p:pRg st="3" end="3"/>
                                            </p:txEl>
                                          </p:spTgt>
                                        </p:tgtEl>
                                        <p:attrNameLst>
                                          <p:attrName>style.visibility</p:attrName>
                                        </p:attrNameLst>
                                      </p:cBhvr>
                                      <p:to>
                                        <p:strVal val="visible"/>
                                      </p:to>
                                    </p:set>
                                    <p:animEffect transition="in" filter="blinds(horizontal)">
                                      <p:cBhvr>
                                        <p:cTn id="27" dur="500"/>
                                        <p:tgtEl>
                                          <p:spTgt spid="66355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3556">
                                            <p:txEl>
                                              <p:pRg st="4" end="4"/>
                                            </p:txEl>
                                          </p:spTgt>
                                        </p:tgtEl>
                                        <p:attrNameLst>
                                          <p:attrName>style.visibility</p:attrName>
                                        </p:attrNameLst>
                                      </p:cBhvr>
                                      <p:to>
                                        <p:strVal val="visible"/>
                                      </p:to>
                                    </p:set>
                                    <p:animEffect transition="in" filter="blinds(horizontal)">
                                      <p:cBhvr>
                                        <p:cTn id="32" dur="500"/>
                                        <p:tgtEl>
                                          <p:spTgt spid="66355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3560"/>
                                        </p:tgtEl>
                                        <p:attrNameLst>
                                          <p:attrName>style.visibility</p:attrName>
                                        </p:attrNameLst>
                                      </p:cBhvr>
                                      <p:to>
                                        <p:strVal val="visible"/>
                                      </p:to>
                                    </p:set>
                                    <p:animEffect transition="in" filter="blinds(horizontal)">
                                      <p:cBhvr>
                                        <p:cTn id="37" dur="500"/>
                                        <p:tgtEl>
                                          <p:spTgt spid="66356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63562"/>
                                        </p:tgtEl>
                                        <p:attrNameLst>
                                          <p:attrName>style.visibility</p:attrName>
                                        </p:attrNameLst>
                                      </p:cBhvr>
                                      <p:to>
                                        <p:strVal val="visible"/>
                                      </p:to>
                                    </p:set>
                                    <p:animEffect transition="in" filter="blinds(horizontal)">
                                      <p:cBhvr>
                                        <p:cTn id="42" dur="500"/>
                                        <p:tgtEl>
                                          <p:spTgt spid="66356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63568"/>
                                        </p:tgtEl>
                                        <p:attrNameLst>
                                          <p:attrName>style.visibility</p:attrName>
                                        </p:attrNameLst>
                                      </p:cBhvr>
                                      <p:to>
                                        <p:strVal val="visible"/>
                                      </p:to>
                                    </p:set>
                                    <p:animEffect transition="in" filter="blinds(horizontal)">
                                      <p:cBhvr>
                                        <p:cTn id="47" dur="500"/>
                                        <p:tgtEl>
                                          <p:spTgt spid="66356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63575"/>
                                        </p:tgtEl>
                                        <p:attrNameLst>
                                          <p:attrName>style.visibility</p:attrName>
                                        </p:attrNameLst>
                                      </p:cBhvr>
                                      <p:to>
                                        <p:strVal val="visible"/>
                                      </p:to>
                                    </p:set>
                                    <p:animEffect transition="in" filter="blinds(horizontal)">
                                      <p:cBhvr>
                                        <p:cTn id="52" dur="500"/>
                                        <p:tgtEl>
                                          <p:spTgt spid="66357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63579"/>
                                        </p:tgtEl>
                                        <p:attrNameLst>
                                          <p:attrName>style.visibility</p:attrName>
                                        </p:attrNameLst>
                                      </p:cBhvr>
                                      <p:to>
                                        <p:strVal val="visible"/>
                                      </p:to>
                                    </p:set>
                                    <p:animEffect transition="in" filter="blinds(horizontal)">
                                      <p:cBhvr>
                                        <p:cTn id="57" dur="500"/>
                                        <p:tgtEl>
                                          <p:spTgt spid="66357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63577"/>
                                        </p:tgtEl>
                                        <p:attrNameLst>
                                          <p:attrName>style.visibility</p:attrName>
                                        </p:attrNameLst>
                                      </p:cBhvr>
                                      <p:to>
                                        <p:strVal val="visible"/>
                                      </p:to>
                                    </p:set>
                                    <p:animEffect transition="in" filter="blinds(horizontal)">
                                      <p:cBhvr>
                                        <p:cTn id="62" dur="500"/>
                                        <p:tgtEl>
                                          <p:spTgt spid="66357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63578"/>
                                        </p:tgtEl>
                                        <p:attrNameLst>
                                          <p:attrName>style.visibility</p:attrName>
                                        </p:attrNameLst>
                                      </p:cBhvr>
                                      <p:to>
                                        <p:strVal val="visible"/>
                                      </p:to>
                                    </p:set>
                                    <p:animEffect transition="in" filter="blinds(horizontal)">
                                      <p:cBhvr>
                                        <p:cTn id="67" dur="500"/>
                                        <p:tgtEl>
                                          <p:spTgt spid="66357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63566"/>
                                        </p:tgtEl>
                                        <p:attrNameLst>
                                          <p:attrName>style.visibility</p:attrName>
                                        </p:attrNameLst>
                                      </p:cBhvr>
                                      <p:to>
                                        <p:strVal val="visible"/>
                                      </p:to>
                                    </p:set>
                                    <p:animEffect transition="in" filter="blinds(horizontal)">
                                      <p:cBhvr>
                                        <p:cTn id="72" dur="500"/>
                                        <p:tgtEl>
                                          <p:spTgt spid="663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4" grpId="0" animBg="1" autoUpdateAnimBg="0"/>
      <p:bldP spid="663556" grpId="0" build="p" autoUpdateAnimBg="0"/>
      <p:bldP spid="663560" grpId="0" autoUpdateAnimBg="0"/>
      <p:bldP spid="663566" grpId="0" autoUpdateAnimBg="0"/>
      <p:bldP spid="663568" grpId="0" autoUpdateAnimBg="0"/>
      <p:bldP spid="66357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p>
            <a:fld id="{C3366297-CA3C-42BC-A203-698428E985E6}" type="slidenum">
              <a:rPr lang="en-US" altLang="zh-CN"/>
              <a:pPr/>
              <a:t>9</a:t>
            </a:fld>
            <a:endParaRPr lang="en-US" altLang="zh-CN"/>
          </a:p>
        </p:txBody>
      </p:sp>
      <p:sp>
        <p:nvSpPr>
          <p:cNvPr id="807938" name="Text Box 2"/>
          <p:cNvSpPr txBox="1">
            <a:spLocks noChangeArrowheads="1"/>
          </p:cNvSpPr>
          <p:nvPr/>
        </p:nvSpPr>
        <p:spPr bwMode="auto">
          <a:xfrm>
            <a:off x="1676400" y="1812925"/>
            <a:ext cx="5486400" cy="701675"/>
          </a:xfrm>
          <a:prstGeom prst="rect">
            <a:avLst/>
          </a:prstGeom>
          <a:noFill/>
          <a:ln w="9525">
            <a:noFill/>
            <a:miter lim="800000"/>
            <a:headEnd/>
            <a:tailEnd/>
          </a:ln>
        </p:spPr>
        <p:txBody>
          <a:bodyPr>
            <a:spAutoFit/>
          </a:bodyPr>
          <a:lstStyle/>
          <a:p>
            <a:pPr algn="ctr"/>
            <a:r>
              <a:rPr lang="zh-CN" altLang="en-US" sz="4000" i="0">
                <a:solidFill>
                  <a:schemeClr val="bg1"/>
                </a:solidFill>
              </a:rPr>
              <a:t>互动题</a:t>
            </a:r>
            <a:r>
              <a:rPr lang="en-US" altLang="zh-CN" sz="4000" i="0">
                <a:solidFill>
                  <a:schemeClr val="bg1"/>
                </a:solidFill>
              </a:rPr>
              <a:t>2</a:t>
            </a:r>
          </a:p>
        </p:txBody>
      </p:sp>
      <p:sp>
        <p:nvSpPr>
          <p:cNvPr id="807939" name="Text Box 3"/>
          <p:cNvSpPr txBox="1">
            <a:spLocks noChangeArrowheads="1"/>
          </p:cNvSpPr>
          <p:nvPr/>
        </p:nvSpPr>
        <p:spPr bwMode="auto">
          <a:xfrm>
            <a:off x="200025" y="3155950"/>
            <a:ext cx="8748713" cy="1465263"/>
          </a:xfrm>
          <a:prstGeom prst="rect">
            <a:avLst/>
          </a:prstGeom>
          <a:noFill/>
          <a:ln w="9525">
            <a:noFill/>
            <a:miter lim="800000"/>
            <a:headEnd/>
            <a:tailEnd/>
          </a:ln>
        </p:spPr>
        <p:txBody>
          <a:bodyPr>
            <a:spAutoFit/>
          </a:bodyPr>
          <a:lstStyle/>
          <a:p>
            <a:pPr algn="ctr"/>
            <a:r>
              <a:rPr kumimoji="0" lang="en-US" altLang="zh-CN" sz="3600" i="0">
                <a:solidFill>
                  <a:schemeClr val="bg1"/>
                </a:solidFill>
              </a:rPr>
              <a:t>van der Waals</a:t>
            </a:r>
            <a:r>
              <a:rPr kumimoji="0" lang="zh-CN" altLang="en-US" sz="3600" i="0">
                <a:solidFill>
                  <a:schemeClr val="bg1"/>
                </a:solidFill>
              </a:rPr>
              <a:t>方程是如何</a:t>
            </a:r>
          </a:p>
          <a:p>
            <a:pPr algn="ctr"/>
            <a:r>
              <a:rPr kumimoji="0" lang="zh-CN" altLang="en-US" sz="3600" i="0">
                <a:solidFill>
                  <a:schemeClr val="bg1"/>
                </a:solidFill>
              </a:rPr>
              <a:t>修正理想气体状态方程的？</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7938">
                                            <p:txEl>
                                              <p:pRg st="0" end="0"/>
                                            </p:txEl>
                                          </p:spTgt>
                                        </p:tgtEl>
                                        <p:attrNameLst>
                                          <p:attrName>style.visibility</p:attrName>
                                        </p:attrNameLst>
                                      </p:cBhvr>
                                      <p:to>
                                        <p:strVal val="visible"/>
                                      </p:to>
                                    </p:set>
                                    <p:animEffect transition="in" filter="wipe(left)">
                                      <p:cBhvr>
                                        <p:cTn id="7" dur="500"/>
                                        <p:tgtEl>
                                          <p:spTgt spid="8079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7939">
                                            <p:txEl>
                                              <p:pRg st="0" end="0"/>
                                            </p:txEl>
                                          </p:spTgt>
                                        </p:tgtEl>
                                        <p:attrNameLst>
                                          <p:attrName>style.visibility</p:attrName>
                                        </p:attrNameLst>
                                      </p:cBhvr>
                                      <p:to>
                                        <p:strVal val="visible"/>
                                      </p:to>
                                    </p:set>
                                    <p:animEffect transition="in" filter="wipe(left)">
                                      <p:cBhvr>
                                        <p:cTn id="12" dur="500"/>
                                        <p:tgtEl>
                                          <p:spTgt spid="8079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7939">
                                            <p:txEl>
                                              <p:pRg st="1" end="1"/>
                                            </p:txEl>
                                          </p:spTgt>
                                        </p:tgtEl>
                                        <p:attrNameLst>
                                          <p:attrName>style.visibility</p:attrName>
                                        </p:attrNameLst>
                                      </p:cBhvr>
                                      <p:to>
                                        <p:strVal val="visible"/>
                                      </p:to>
                                    </p:set>
                                    <p:animEffect transition="in" filter="wipe(left)">
                                      <p:cBhvr>
                                        <p:cTn id="17" dur="500"/>
                                        <p:tgtEl>
                                          <p:spTgt spid="807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38" grpId="0" build="p" autoUpdateAnimBg="0"/>
      <p:bldP spid="807939"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bg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bg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Office\Templates\演示文稿设计\彩晕型模板.pot</Template>
  <TotalTime>15773</TotalTime>
  <Words>3416</Words>
  <Application>Microsoft Office PowerPoint</Application>
  <PresentationFormat>全屏显示(4:3)</PresentationFormat>
  <Paragraphs>495</Paragraphs>
  <Slides>52</Slides>
  <Notes>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52</vt:i4>
      </vt:variant>
    </vt:vector>
  </HeadingPairs>
  <TitlesOfParts>
    <vt:vector size="62" baseType="lpstr">
      <vt:lpstr>楷体_GB2312</vt:lpstr>
      <vt:lpstr>隶书</vt:lpstr>
      <vt:lpstr>宋体</vt:lpstr>
      <vt:lpstr>MT Extra</vt:lpstr>
      <vt:lpstr>Symbol</vt:lpstr>
      <vt:lpstr>Times New Roman</vt:lpstr>
      <vt:lpstr>默认设计模板</vt:lpstr>
      <vt:lpstr>1_默认设计模板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电子科技大学应用物理系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bhteng</dc:creator>
  <cp:lastModifiedBy>teng</cp:lastModifiedBy>
  <cp:revision>364</cp:revision>
  <dcterms:created xsi:type="dcterms:W3CDTF">2001-08-07T14:43:13Z</dcterms:created>
  <dcterms:modified xsi:type="dcterms:W3CDTF">2020-09-07T03:22:03Z</dcterms:modified>
</cp:coreProperties>
</file>