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1"/>
  </p:notesMasterIdLst>
  <p:sldIdLst>
    <p:sldId id="269" r:id="rId2"/>
    <p:sldId id="381" r:id="rId3"/>
    <p:sldId id="382" r:id="rId4"/>
    <p:sldId id="383" r:id="rId5"/>
    <p:sldId id="384" r:id="rId6"/>
    <p:sldId id="385" r:id="rId7"/>
    <p:sldId id="386" r:id="rId8"/>
    <p:sldId id="365" r:id="rId9"/>
    <p:sldId id="387" r:id="rId10"/>
    <p:sldId id="366" r:id="rId11"/>
    <p:sldId id="367" r:id="rId12"/>
    <p:sldId id="368" r:id="rId13"/>
    <p:sldId id="380" r:id="rId14"/>
    <p:sldId id="360" r:id="rId15"/>
    <p:sldId id="361" r:id="rId16"/>
    <p:sldId id="362" r:id="rId17"/>
    <p:sldId id="370" r:id="rId18"/>
    <p:sldId id="371" r:id="rId19"/>
    <p:sldId id="372" r:id="rId20"/>
    <p:sldId id="277" r:id="rId21"/>
    <p:sldId id="278" r:id="rId22"/>
    <p:sldId id="379" r:id="rId23"/>
    <p:sldId id="363" r:id="rId24"/>
    <p:sldId id="388" r:id="rId25"/>
    <p:sldId id="396" r:id="rId26"/>
    <p:sldId id="369" r:id="rId27"/>
    <p:sldId id="393" r:id="rId28"/>
    <p:sldId id="279" r:id="rId29"/>
    <p:sldId id="280" r:id="rId30"/>
    <p:sldId id="389" r:id="rId31"/>
    <p:sldId id="373" r:id="rId32"/>
    <p:sldId id="374" r:id="rId33"/>
    <p:sldId id="375" r:id="rId34"/>
    <p:sldId id="395" r:id="rId35"/>
    <p:sldId id="394" r:id="rId36"/>
    <p:sldId id="377" r:id="rId37"/>
    <p:sldId id="378" r:id="rId38"/>
    <p:sldId id="284" r:id="rId39"/>
    <p:sldId id="285" r:id="rId40"/>
    <p:sldId id="287" r:id="rId41"/>
    <p:sldId id="288" r:id="rId42"/>
    <p:sldId id="289" r:id="rId43"/>
    <p:sldId id="290" r:id="rId44"/>
    <p:sldId id="347" r:id="rId45"/>
    <p:sldId id="348" r:id="rId46"/>
    <p:sldId id="349" r:id="rId47"/>
    <p:sldId id="350" r:id="rId48"/>
    <p:sldId id="299" r:id="rId49"/>
    <p:sldId id="300" r:id="rId50"/>
    <p:sldId id="301" r:id="rId51"/>
    <p:sldId id="302" r:id="rId52"/>
    <p:sldId id="344" r:id="rId53"/>
    <p:sldId id="345" r:id="rId54"/>
    <p:sldId id="305" r:id="rId55"/>
    <p:sldId id="306" r:id="rId56"/>
    <p:sldId id="390" r:id="rId57"/>
    <p:sldId id="307" r:id="rId58"/>
    <p:sldId id="391" r:id="rId59"/>
    <p:sldId id="316" r:id="rId60"/>
    <p:sldId id="317" r:id="rId61"/>
    <p:sldId id="352" r:id="rId62"/>
    <p:sldId id="392" r:id="rId63"/>
    <p:sldId id="353" r:id="rId64"/>
    <p:sldId id="354" r:id="rId65"/>
    <p:sldId id="355" r:id="rId66"/>
    <p:sldId id="356" r:id="rId67"/>
    <p:sldId id="358" r:id="rId68"/>
    <p:sldId id="397" r:id="rId69"/>
    <p:sldId id="398" r:id="rId7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0000FF"/>
    <a:srgbClr val="FF3300"/>
    <a:srgbClr val="333300"/>
    <a:srgbClr val="006600"/>
    <a:srgbClr val="0000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20" autoAdjust="0"/>
    <p:restoredTop sz="86356" autoAdjust="0"/>
  </p:normalViewPr>
  <p:slideViewPr>
    <p:cSldViewPr snapToGrid="0">
      <p:cViewPr varScale="1">
        <p:scale>
          <a:sx n="67" d="100"/>
          <a:sy n="67" d="100"/>
        </p:scale>
        <p:origin x="5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25" d="100"/>
          <a:sy n="25" d="100"/>
        </p:scale>
        <p:origin x="-13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7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86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12" Type="http://schemas.openxmlformats.org/officeDocument/2006/relationships/image" Target="../media/image85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11" Type="http://schemas.openxmlformats.org/officeDocument/2006/relationships/image" Target="../media/image84.wmf"/><Relationship Id="rId5" Type="http://schemas.openxmlformats.org/officeDocument/2006/relationships/image" Target="../media/image78.wmf"/><Relationship Id="rId10" Type="http://schemas.openxmlformats.org/officeDocument/2006/relationships/image" Target="../media/image83.wmf"/><Relationship Id="rId4" Type="http://schemas.openxmlformats.org/officeDocument/2006/relationships/image" Target="../media/image77.wmf"/><Relationship Id="rId9" Type="http://schemas.openxmlformats.org/officeDocument/2006/relationships/image" Target="../media/image8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emf"/><Relationship Id="rId1" Type="http://schemas.openxmlformats.org/officeDocument/2006/relationships/image" Target="../media/image96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5" Type="http://schemas.openxmlformats.org/officeDocument/2006/relationships/image" Target="../media/image105.emf"/><Relationship Id="rId4" Type="http://schemas.openxmlformats.org/officeDocument/2006/relationships/image" Target="../media/image10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emf"/><Relationship Id="rId5" Type="http://schemas.openxmlformats.org/officeDocument/2006/relationships/image" Target="../media/image118.emf"/><Relationship Id="rId4" Type="http://schemas.openxmlformats.org/officeDocument/2006/relationships/image" Target="../media/image117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image" Target="../media/image138.wmf"/><Relationship Id="rId7" Type="http://schemas.openxmlformats.org/officeDocument/2006/relationships/image" Target="../media/image142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Relationship Id="rId9" Type="http://schemas.openxmlformats.org/officeDocument/2006/relationships/image" Target="../media/image15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4" Type="http://schemas.openxmlformats.org/officeDocument/2006/relationships/image" Target="../media/image159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image" Target="../media/image167.wmf"/><Relationship Id="rId7" Type="http://schemas.openxmlformats.org/officeDocument/2006/relationships/image" Target="../media/image171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7" Type="http://schemas.openxmlformats.org/officeDocument/2006/relationships/image" Target="../media/image179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6" Type="http://schemas.openxmlformats.org/officeDocument/2006/relationships/image" Target="../media/image178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wmf"/><Relationship Id="rId1" Type="http://schemas.openxmlformats.org/officeDocument/2006/relationships/image" Target="../media/image184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wmf"/><Relationship Id="rId1" Type="http://schemas.openxmlformats.org/officeDocument/2006/relationships/image" Target="../media/image189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wmf"/><Relationship Id="rId1" Type="http://schemas.openxmlformats.org/officeDocument/2006/relationships/image" Target="../media/image192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wmf"/><Relationship Id="rId1" Type="http://schemas.openxmlformats.org/officeDocument/2006/relationships/image" Target="../media/image20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63C4FDE-0B8F-4730-9B38-2B329EE6CE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5735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C2166C-5E83-4802-8740-FD1858C6A175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4938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FF4AE-81AE-4E8C-A083-B707816737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E4F39-DE83-452E-9E39-EBD94168DC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A0086-C98A-4F45-95AF-35B260CCB9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09F4D-56FB-4A87-A1B8-9425E71D25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7214C-8D35-48A5-93CC-A3CCB4451D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18334-EF0B-4BE8-8280-4F2268CA02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FCA75-7F17-4DE1-9E55-15C4060413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B05A7-D788-42A9-A1B3-D9A388BE3A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63AB7-D206-4E9A-BF4E-23E065F4F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3D0DB-B101-4C98-82E8-30E8C1A4B7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EFCCA-4665-4228-B905-F5CF33528F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DED20-A14A-483F-9561-4C1464C7BC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76048-2DE0-4CC1-B663-50948E0D9A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19D6D3FD-6FEB-4DCE-B501-7CCAC1EB08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6.wmf"/><Relationship Id="rId3" Type="http://schemas.openxmlformats.org/officeDocument/2006/relationships/oleObject" Target="../embeddings/oleObject15.bin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5.wmf"/><Relationship Id="rId5" Type="http://schemas.openxmlformats.org/officeDocument/2006/relationships/image" Target="../media/image27.jpeg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22.wmf"/><Relationship Id="rId9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3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11" Type="http://schemas.openxmlformats.org/officeDocument/2006/relationships/image" Target="../media/image38.wmf"/><Relationship Id="rId5" Type="http://schemas.openxmlformats.org/officeDocument/2006/relationships/oleObject" Target="../embeddings/oleObject28.bin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35.wmf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8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4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5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68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oleObject" Target="../embeddings/oleObject55.bin"/><Relationship Id="rId7" Type="http://schemas.openxmlformats.org/officeDocument/2006/relationships/image" Target="../media/image7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0.wmf"/><Relationship Id="rId11" Type="http://schemas.openxmlformats.org/officeDocument/2006/relationships/image" Target="../media/image72.wmf"/><Relationship Id="rId5" Type="http://schemas.openxmlformats.org/officeDocument/2006/relationships/oleObject" Target="../embeddings/oleObject56.bin"/><Relationship Id="rId10" Type="http://schemas.openxmlformats.org/officeDocument/2006/relationships/oleObject" Target="../embeddings/oleObject58.bin"/><Relationship Id="rId4" Type="http://schemas.openxmlformats.org/officeDocument/2006/relationships/image" Target="../media/image69.wmf"/><Relationship Id="rId9" Type="http://schemas.openxmlformats.org/officeDocument/2006/relationships/image" Target="../media/image7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81.wmf"/><Relationship Id="rId26" Type="http://schemas.openxmlformats.org/officeDocument/2006/relationships/image" Target="../media/image85.wmf"/><Relationship Id="rId3" Type="http://schemas.openxmlformats.org/officeDocument/2006/relationships/oleObject" Target="../embeddings/oleObject59.bin"/><Relationship Id="rId21" Type="http://schemas.openxmlformats.org/officeDocument/2006/relationships/oleObject" Target="../embeddings/oleObject68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66.bin"/><Relationship Id="rId25" Type="http://schemas.openxmlformats.org/officeDocument/2006/relationships/oleObject" Target="../embeddings/oleObject7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0.wmf"/><Relationship Id="rId20" Type="http://schemas.openxmlformats.org/officeDocument/2006/relationships/image" Target="../media/image82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63.bin"/><Relationship Id="rId24" Type="http://schemas.openxmlformats.org/officeDocument/2006/relationships/image" Target="../media/image84.wmf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23" Type="http://schemas.openxmlformats.org/officeDocument/2006/relationships/oleObject" Target="../embeddings/oleObject69.bin"/><Relationship Id="rId28" Type="http://schemas.openxmlformats.org/officeDocument/2006/relationships/image" Target="../media/image86.wmf"/><Relationship Id="rId10" Type="http://schemas.openxmlformats.org/officeDocument/2006/relationships/image" Target="../media/image77.wmf"/><Relationship Id="rId19" Type="http://schemas.openxmlformats.org/officeDocument/2006/relationships/oleObject" Target="../embeddings/oleObject67.bin"/><Relationship Id="rId4" Type="http://schemas.openxmlformats.org/officeDocument/2006/relationships/image" Target="../media/image74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79.wmf"/><Relationship Id="rId22" Type="http://schemas.openxmlformats.org/officeDocument/2006/relationships/image" Target="../media/image83.wmf"/><Relationship Id="rId27" Type="http://schemas.openxmlformats.org/officeDocument/2006/relationships/oleObject" Target="../embeddings/oleObject7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8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89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91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93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7.e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8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10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89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106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97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1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17.e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19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20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10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15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32.wmf"/><Relationship Id="rId9" Type="http://schemas.openxmlformats.org/officeDocument/2006/relationships/image" Target="../media/image135.jpe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image" Target="../media/image140.wmf"/><Relationship Id="rId18" Type="http://schemas.openxmlformats.org/officeDocument/2006/relationships/oleObject" Target="../embeddings/oleObject127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37.wmf"/><Relationship Id="rId12" Type="http://schemas.openxmlformats.org/officeDocument/2006/relationships/oleObject" Target="../embeddings/oleObject124.bin"/><Relationship Id="rId17" Type="http://schemas.openxmlformats.org/officeDocument/2006/relationships/image" Target="../media/image14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6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139.wmf"/><Relationship Id="rId5" Type="http://schemas.openxmlformats.org/officeDocument/2006/relationships/image" Target="../media/image136.wmf"/><Relationship Id="rId15" Type="http://schemas.openxmlformats.org/officeDocument/2006/relationships/image" Target="../media/image141.wmf"/><Relationship Id="rId10" Type="http://schemas.openxmlformats.org/officeDocument/2006/relationships/oleObject" Target="../embeddings/oleObject123.bin"/><Relationship Id="rId19" Type="http://schemas.openxmlformats.org/officeDocument/2006/relationships/image" Target="../media/image143.wmf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138.wmf"/><Relationship Id="rId14" Type="http://schemas.openxmlformats.org/officeDocument/2006/relationships/oleObject" Target="../embeddings/oleObject125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51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48.wmf"/><Relationship Id="rId1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0.wmf"/><Relationship Id="rId20" Type="http://schemas.openxmlformats.org/officeDocument/2006/relationships/image" Target="../media/image152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10" Type="http://schemas.openxmlformats.org/officeDocument/2006/relationships/image" Target="../media/image147.wmf"/><Relationship Id="rId19" Type="http://schemas.openxmlformats.org/officeDocument/2006/relationships/oleObject" Target="../embeddings/oleObject136.bin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4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53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159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43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61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60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62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72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69.wmf"/><Relationship Id="rId17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1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10" Type="http://schemas.openxmlformats.org/officeDocument/2006/relationships/image" Target="../media/image168.wmf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70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oleObject" Target="../embeddings/oleObject162.bin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7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9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74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3.bin"/><Relationship Id="rId10" Type="http://schemas.openxmlformats.org/officeDocument/2006/relationships/image" Target="../media/image176.wmf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78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181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85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84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170.bin"/><Relationship Id="rId4" Type="http://schemas.openxmlformats.org/officeDocument/2006/relationships/image" Target="../media/image18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189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93.w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92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95.wmf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194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98.wmf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197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01.wmf"/><Relationship Id="rId5" Type="http://schemas.openxmlformats.org/officeDocument/2006/relationships/oleObject" Target="../embeddings/oleObject184.bin"/><Relationship Id="rId4" Type="http://schemas.openxmlformats.org/officeDocument/2006/relationships/image" Target="../media/image200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050"/>
          <p:cNvSpPr txBox="1">
            <a:spLocks noChangeArrowheads="1"/>
          </p:cNvSpPr>
          <p:nvPr/>
        </p:nvSpPr>
        <p:spPr bwMode="auto">
          <a:xfrm>
            <a:off x="2166181" y="2232367"/>
            <a:ext cx="4725988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b="1" dirty="0"/>
              <a:t>2     </a:t>
            </a:r>
            <a:r>
              <a:rPr lang="zh-CN" altLang="en-US" sz="4000" b="1" dirty="0"/>
              <a:t>量子力学基础</a:t>
            </a:r>
            <a:r>
              <a:rPr lang="zh-CN" altLang="en-US" sz="3200" b="1" dirty="0">
                <a:solidFill>
                  <a:srgbClr val="0000FF"/>
                </a:solidFill>
              </a:rPr>
              <a:t>  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1004888" y="1681163"/>
            <a:ext cx="701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先看</a:t>
            </a:r>
            <a:r>
              <a:rPr lang="zh-CN" altLang="en-US" sz="2800" b="1">
                <a:solidFill>
                  <a:srgbClr val="000000"/>
                </a:solidFill>
                <a:ea typeface="黑体" pitchFamily="2" charset="-122"/>
              </a:rPr>
              <a:t>  </a:t>
            </a:r>
            <a:r>
              <a:rPr lang="en-US" altLang="zh-CN" sz="2800" b="1">
                <a:solidFill>
                  <a:srgbClr val="000000"/>
                </a:solidFill>
                <a:ea typeface="黑体" pitchFamily="2" charset="-122"/>
              </a:rPr>
              <a:t>m=0.01kg</a:t>
            </a:r>
            <a:r>
              <a:rPr lang="zh-CN" altLang="en-US" sz="2800" b="1">
                <a:solidFill>
                  <a:srgbClr val="000000"/>
                </a:solidFill>
                <a:ea typeface="黑体" pitchFamily="2" charset="-122"/>
              </a:rPr>
              <a:t>，</a:t>
            </a:r>
            <a:r>
              <a:rPr lang="en-US" altLang="zh-CN" sz="2800" b="1" i="1">
                <a:solidFill>
                  <a:srgbClr val="000000"/>
                </a:solidFill>
                <a:latin typeface="Bookman Old Style" pitchFamily="18" charset="0"/>
                <a:ea typeface="黑体" pitchFamily="2" charset="-122"/>
              </a:rPr>
              <a:t>v</a:t>
            </a:r>
            <a:r>
              <a:rPr lang="en-US" altLang="zh-CN" sz="2800" b="1">
                <a:solidFill>
                  <a:srgbClr val="000000"/>
                </a:solidFill>
                <a:ea typeface="黑体" pitchFamily="2" charset="-122"/>
              </a:rPr>
              <a:t>=300m/s</a:t>
            </a:r>
            <a:r>
              <a:rPr lang="zh-CN" altLang="en-US" sz="2800" b="1">
                <a:solidFill>
                  <a:srgbClr val="000000"/>
                </a:solidFill>
              </a:rPr>
              <a:t>的子弹</a:t>
            </a:r>
            <a:endParaRPr lang="zh-CN" altLang="en-US" sz="2800" b="1">
              <a:solidFill>
                <a:srgbClr val="000000"/>
              </a:solidFill>
              <a:ea typeface="黑体" pitchFamily="2" charset="-122"/>
            </a:endParaRPr>
          </a:p>
        </p:txBody>
      </p:sp>
      <p:graphicFrame>
        <p:nvGraphicFramePr>
          <p:cNvPr id="221187" name="Object 3"/>
          <p:cNvGraphicFramePr>
            <a:graphicFrameLocks noChangeAspect="1"/>
          </p:cNvGraphicFramePr>
          <p:nvPr/>
        </p:nvGraphicFramePr>
        <p:xfrm>
          <a:off x="1306513" y="2571750"/>
          <a:ext cx="56657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公式" r:id="rId3" imgW="5562360" imgH="939600" progId="Equation.3">
                  <p:embed/>
                </p:oleObj>
              </mc:Choice>
              <mc:Fallback>
                <p:oleObj name="公式" r:id="rId3" imgW="5562360" imgH="93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2571750"/>
                        <a:ext cx="566578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1041400" y="3908425"/>
            <a:ext cx="3309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ea typeface="黑体" pitchFamily="2" charset="-122"/>
              </a:rPr>
              <a:t>由于</a:t>
            </a:r>
            <a:r>
              <a:rPr lang="en-US" altLang="zh-CN" sz="2800" b="1" i="1">
                <a:solidFill>
                  <a:srgbClr val="000000"/>
                </a:solidFill>
                <a:ea typeface="黑体" pitchFamily="2" charset="-122"/>
              </a:rPr>
              <a:t>h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极其微小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354013" y="347663"/>
            <a:ext cx="83232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(2) 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波动性与粒子性通过</a:t>
            </a:r>
            <a:r>
              <a:rPr lang="en-US" altLang="zh-CN" sz="2800" b="1" i="1">
                <a:solidFill>
                  <a:srgbClr val="000000"/>
                </a:solidFill>
                <a:ea typeface="黑体" pitchFamily="2" charset="-122"/>
              </a:rPr>
              <a:t>h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相联系，可以判断实物粒子是否具有可测的波粒二像性</a:t>
            </a:r>
          </a:p>
        </p:txBody>
      </p:sp>
      <p:sp>
        <p:nvSpPr>
          <p:cNvPr id="221191" name="Text Box 7"/>
          <p:cNvSpPr txBox="1">
            <a:spLocks noChangeArrowheads="1"/>
          </p:cNvSpPr>
          <p:nvPr/>
        </p:nvSpPr>
        <p:spPr bwMode="auto">
          <a:xfrm>
            <a:off x="1127125" y="5837238"/>
            <a:ext cx="62214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  <a:sym typeface="Monotype Sorts" pitchFamily="2" charset="2"/>
              </a:rPr>
              <a:t></a:t>
            </a:r>
            <a:r>
              <a:rPr lang="en-US" altLang="zh-CN" sz="2800" b="1">
                <a:solidFill>
                  <a:srgbClr val="000000"/>
                </a:solidFill>
              </a:rPr>
              <a:t>“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宏观物体只表现出粒子性</a:t>
            </a:r>
            <a:r>
              <a:rPr lang="zh-CN" altLang="en-US" sz="2800" b="1">
                <a:solidFill>
                  <a:srgbClr val="000000"/>
                </a:solidFill>
              </a:rPr>
              <a:t>”</a:t>
            </a:r>
            <a:endParaRPr lang="zh-CN" altLang="en-US" sz="2800" b="1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221192" name="Text Box 8"/>
          <p:cNvSpPr txBox="1">
            <a:spLocks noChangeArrowheads="1"/>
          </p:cNvSpPr>
          <p:nvPr/>
        </p:nvSpPr>
        <p:spPr bwMode="auto">
          <a:xfrm>
            <a:off x="1025525" y="4886325"/>
            <a:ext cx="7221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1">
                <a:solidFill>
                  <a:srgbClr val="000000"/>
                </a:solidFill>
                <a:ea typeface="黑体" pitchFamily="2" charset="-12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  <a:sym typeface="Monotype Sorts" pitchFamily="2" charset="2"/>
              </a:rPr>
              <a:t>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宏观物体的波长小到实验</a:t>
            </a:r>
            <a:r>
              <a:rPr lang="zh-CN" altLang="en-US" sz="2800" b="1">
                <a:solidFill>
                  <a:srgbClr val="000000"/>
                </a:solidFill>
              </a:rPr>
              <a:t>难以测量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6" grpId="0" autoUpdateAnimBg="0"/>
      <p:bldP spid="221188" grpId="0" autoUpdateAnimBg="0"/>
      <p:bldP spid="221190" grpId="0" autoUpdateAnimBg="0"/>
      <p:bldP spid="221191" grpId="0"/>
      <p:bldP spid="22119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2"/>
          <p:cNvSpPr txBox="1">
            <a:spLocks noChangeArrowheads="1"/>
          </p:cNvSpPr>
          <p:nvPr/>
        </p:nvSpPr>
        <p:spPr bwMode="auto">
          <a:xfrm>
            <a:off x="1204913" y="279400"/>
            <a:ext cx="1892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再看</a:t>
            </a:r>
          </a:p>
        </p:txBody>
      </p:sp>
      <p:sp>
        <p:nvSpPr>
          <p:cNvPr id="222211" name="Text Box 3"/>
          <p:cNvSpPr txBox="1">
            <a:spLocks noChangeArrowheads="1"/>
          </p:cNvSpPr>
          <p:nvPr/>
        </p:nvSpPr>
        <p:spPr bwMode="auto">
          <a:xfrm>
            <a:off x="2868613" y="277813"/>
            <a:ext cx="4686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在电场中加速的电子</a:t>
            </a:r>
          </a:p>
        </p:txBody>
      </p:sp>
      <p:sp>
        <p:nvSpPr>
          <p:cNvPr id="222212" name="Line 4"/>
          <p:cNvSpPr>
            <a:spLocks noChangeShapeType="1"/>
          </p:cNvSpPr>
          <p:nvPr/>
        </p:nvSpPr>
        <p:spPr bwMode="auto">
          <a:xfrm>
            <a:off x="1236663" y="2125663"/>
            <a:ext cx="63071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87613" y="1136650"/>
            <a:ext cx="3656012" cy="2014538"/>
            <a:chOff x="1775" y="1046"/>
            <a:chExt cx="2303" cy="1269"/>
          </a:xfrm>
        </p:grpSpPr>
        <p:grpSp>
          <p:nvGrpSpPr>
            <p:cNvPr id="5134" name="Group 6"/>
            <p:cNvGrpSpPr>
              <a:grpSpLocks/>
            </p:cNvGrpSpPr>
            <p:nvPr/>
          </p:nvGrpSpPr>
          <p:grpSpPr bwMode="auto">
            <a:xfrm>
              <a:off x="1775" y="1046"/>
              <a:ext cx="152" cy="1246"/>
              <a:chOff x="1775" y="1046"/>
              <a:chExt cx="152" cy="1246"/>
            </a:xfrm>
          </p:grpSpPr>
          <p:sp>
            <p:nvSpPr>
              <p:cNvPr id="5143" name="Line 7"/>
              <p:cNvSpPr>
                <a:spLocks noChangeShapeType="1"/>
              </p:cNvSpPr>
              <p:nvPr/>
            </p:nvSpPr>
            <p:spPr bwMode="auto">
              <a:xfrm>
                <a:off x="1927" y="1046"/>
                <a:ext cx="0" cy="5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4" name="Line 8"/>
              <p:cNvSpPr>
                <a:spLocks noChangeShapeType="1"/>
              </p:cNvSpPr>
              <p:nvPr/>
            </p:nvSpPr>
            <p:spPr bwMode="auto">
              <a:xfrm>
                <a:off x="1787" y="1728"/>
                <a:ext cx="0" cy="5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5" name="Line 9"/>
              <p:cNvSpPr>
                <a:spLocks noChangeShapeType="1"/>
              </p:cNvSpPr>
              <p:nvPr/>
            </p:nvSpPr>
            <p:spPr bwMode="auto">
              <a:xfrm>
                <a:off x="1775" y="1046"/>
                <a:ext cx="0" cy="5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6" name="Line 10"/>
              <p:cNvSpPr>
                <a:spLocks noChangeShapeType="1"/>
              </p:cNvSpPr>
              <p:nvPr/>
            </p:nvSpPr>
            <p:spPr bwMode="auto">
              <a:xfrm>
                <a:off x="1927" y="1739"/>
                <a:ext cx="0" cy="5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35" name="Group 11"/>
            <p:cNvGrpSpPr>
              <a:grpSpLocks/>
            </p:cNvGrpSpPr>
            <p:nvPr/>
          </p:nvGrpSpPr>
          <p:grpSpPr bwMode="auto">
            <a:xfrm>
              <a:off x="3926" y="1069"/>
              <a:ext cx="152" cy="1246"/>
              <a:chOff x="3926" y="1069"/>
              <a:chExt cx="152" cy="1246"/>
            </a:xfrm>
          </p:grpSpPr>
          <p:sp>
            <p:nvSpPr>
              <p:cNvPr id="5139" name="Line 12"/>
              <p:cNvSpPr>
                <a:spLocks noChangeShapeType="1"/>
              </p:cNvSpPr>
              <p:nvPr/>
            </p:nvSpPr>
            <p:spPr bwMode="auto">
              <a:xfrm>
                <a:off x="4078" y="1069"/>
                <a:ext cx="0" cy="5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0" name="Line 13"/>
              <p:cNvSpPr>
                <a:spLocks noChangeShapeType="1"/>
              </p:cNvSpPr>
              <p:nvPr/>
            </p:nvSpPr>
            <p:spPr bwMode="auto">
              <a:xfrm>
                <a:off x="3938" y="1751"/>
                <a:ext cx="0" cy="5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1" name="Line 14"/>
              <p:cNvSpPr>
                <a:spLocks noChangeShapeType="1"/>
              </p:cNvSpPr>
              <p:nvPr/>
            </p:nvSpPr>
            <p:spPr bwMode="auto">
              <a:xfrm>
                <a:off x="3926" y="1069"/>
                <a:ext cx="0" cy="5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2" name="Line 15"/>
              <p:cNvSpPr>
                <a:spLocks noChangeShapeType="1"/>
              </p:cNvSpPr>
              <p:nvPr/>
            </p:nvSpPr>
            <p:spPr bwMode="auto">
              <a:xfrm>
                <a:off x="4078" y="1762"/>
                <a:ext cx="0" cy="5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>
              <a:off x="3174" y="2128"/>
              <a:ext cx="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" name="Line 17"/>
            <p:cNvSpPr>
              <a:spLocks noChangeShapeType="1"/>
            </p:cNvSpPr>
            <p:nvPr/>
          </p:nvSpPr>
          <p:spPr bwMode="auto">
            <a:xfrm flipH="1">
              <a:off x="1928" y="2128"/>
              <a:ext cx="8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" name="Text Box 18"/>
            <p:cNvSpPr txBox="1">
              <a:spLocks noChangeArrowheads="1"/>
            </p:cNvSpPr>
            <p:nvPr/>
          </p:nvSpPr>
          <p:spPr bwMode="auto">
            <a:xfrm>
              <a:off x="2845" y="1940"/>
              <a:ext cx="62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</a:rPr>
                <a:t>U</a:t>
              </a:r>
            </a:p>
          </p:txBody>
        </p:sp>
      </p:grpSp>
      <p:graphicFrame>
        <p:nvGraphicFramePr>
          <p:cNvPr id="222227" name="Object 19"/>
          <p:cNvGraphicFramePr>
            <a:graphicFrameLocks noChangeAspect="1"/>
          </p:cNvGraphicFramePr>
          <p:nvPr/>
        </p:nvGraphicFramePr>
        <p:xfrm>
          <a:off x="1427163" y="4232275"/>
          <a:ext cx="190182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公式" r:id="rId3" imgW="825480" imgH="393480" progId="Equation.3">
                  <p:embed/>
                </p:oleObj>
              </mc:Choice>
              <mc:Fallback>
                <p:oleObj name="公式" r:id="rId3" imgW="825480" imgH="393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4232275"/>
                        <a:ext cx="1901825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28" name="Object 20"/>
          <p:cNvGraphicFramePr>
            <a:graphicFrameLocks noChangeAspect="1"/>
          </p:cNvGraphicFramePr>
          <p:nvPr/>
        </p:nvGraphicFramePr>
        <p:xfrm>
          <a:off x="4094163" y="4348163"/>
          <a:ext cx="296703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公式" r:id="rId5" imgW="1231560" imgH="266400" progId="Equation.3">
                  <p:embed/>
                </p:oleObj>
              </mc:Choice>
              <mc:Fallback>
                <p:oleObj name="公式" r:id="rId5" imgW="1231560" imgH="266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4348163"/>
                        <a:ext cx="2967037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29" name="Object 21"/>
          <p:cNvGraphicFramePr>
            <a:graphicFrameLocks noChangeAspect="1"/>
          </p:cNvGraphicFramePr>
          <p:nvPr/>
        </p:nvGraphicFramePr>
        <p:xfrm>
          <a:off x="2632075" y="5372100"/>
          <a:ext cx="19939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公式" r:id="rId7" imgW="863280" imgH="457200" progId="Equation.3">
                  <p:embed/>
                </p:oleObj>
              </mc:Choice>
              <mc:Fallback>
                <p:oleObj name="公式" r:id="rId7" imgW="86328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5372100"/>
                        <a:ext cx="1993900" cy="105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30" name="Object 22"/>
          <p:cNvGraphicFramePr>
            <a:graphicFrameLocks noChangeAspect="1"/>
          </p:cNvGraphicFramePr>
          <p:nvPr/>
        </p:nvGraphicFramePr>
        <p:xfrm>
          <a:off x="4637088" y="5346700"/>
          <a:ext cx="1979612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公式" r:id="rId9" imgW="749160" imgH="419040" progId="Equation.3">
                  <p:embed/>
                </p:oleObj>
              </mc:Choice>
              <mc:Fallback>
                <p:oleObj name="公式" r:id="rId9" imgW="749160" imgH="4190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5346700"/>
                        <a:ext cx="1979612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31" name="Text Box 23"/>
          <p:cNvSpPr txBox="1">
            <a:spLocks noChangeArrowheads="1"/>
          </p:cNvSpPr>
          <p:nvPr/>
        </p:nvSpPr>
        <p:spPr bwMode="auto">
          <a:xfrm>
            <a:off x="1162050" y="1417638"/>
            <a:ext cx="1250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m,0</a:t>
            </a:r>
          </a:p>
        </p:txBody>
      </p:sp>
      <p:sp>
        <p:nvSpPr>
          <p:cNvPr id="222232" name="Text Box 24"/>
          <p:cNvSpPr txBox="1">
            <a:spLocks noChangeArrowheads="1"/>
          </p:cNvSpPr>
          <p:nvPr/>
        </p:nvSpPr>
        <p:spPr bwMode="auto">
          <a:xfrm>
            <a:off x="6594475" y="1417638"/>
            <a:ext cx="1287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m,v</a:t>
            </a:r>
          </a:p>
        </p:txBody>
      </p:sp>
      <p:sp>
        <p:nvSpPr>
          <p:cNvPr id="222234" name="Text Box 26"/>
          <p:cNvSpPr txBox="1">
            <a:spLocks noChangeArrowheads="1"/>
          </p:cNvSpPr>
          <p:nvPr/>
        </p:nvSpPr>
        <p:spPr bwMode="auto">
          <a:xfrm>
            <a:off x="382588" y="3484563"/>
            <a:ext cx="49037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考虑非相对论情形，</a:t>
            </a:r>
          </a:p>
        </p:txBody>
      </p:sp>
      <p:sp>
        <p:nvSpPr>
          <p:cNvPr id="222235" name="Text Box 27"/>
          <p:cNvSpPr txBox="1">
            <a:spLocks noChangeArrowheads="1"/>
          </p:cNvSpPr>
          <p:nvPr/>
        </p:nvSpPr>
        <p:spPr bwMode="auto">
          <a:xfrm>
            <a:off x="3894138" y="3519488"/>
            <a:ext cx="24495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即</a:t>
            </a:r>
            <a:r>
              <a:rPr lang="en-US" altLang="zh-CN" sz="2800" b="1">
                <a:solidFill>
                  <a:srgbClr val="000000"/>
                </a:solidFill>
              </a:rPr>
              <a:t>U&lt;10</a:t>
            </a:r>
            <a:r>
              <a:rPr lang="en-US" altLang="zh-CN" sz="2800" b="1" baseline="30000">
                <a:solidFill>
                  <a:srgbClr val="000000"/>
                </a:solidFill>
              </a:rPr>
              <a:t>4</a:t>
            </a:r>
            <a:r>
              <a:rPr lang="zh-CN" altLang="en-US" sz="2800" b="1">
                <a:solidFill>
                  <a:srgbClr val="000000"/>
                </a:solidFill>
              </a:rPr>
              <a:t>伏：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0" grpId="0" autoUpdateAnimBg="0"/>
      <p:bldP spid="222211" grpId="0" autoUpdateAnimBg="0"/>
      <p:bldP spid="222212" grpId="0" animBg="1"/>
      <p:bldP spid="222231" grpId="0" autoUpdateAnimBg="0"/>
      <p:bldP spid="222232" grpId="0" autoUpdateAnimBg="0"/>
      <p:bldP spid="222234" grpId="0" autoUpdateAnimBg="0"/>
      <p:bldP spid="22223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/>
          <p:cNvSpPr txBox="1">
            <a:spLocks noChangeArrowheads="1"/>
          </p:cNvSpPr>
          <p:nvPr/>
        </p:nvSpPr>
        <p:spPr bwMode="auto">
          <a:xfrm>
            <a:off x="407988" y="776288"/>
            <a:ext cx="8051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(3) 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在任何特定的事件中，要么显示波性，要么显示粒子性，两者决不会同时出现。</a:t>
            </a: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369888" y="2698750"/>
            <a:ext cx="8442325" cy="308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(4)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微观粒子既不是经典的粒子，也不是经典的波，它是一个特定的客体。</a:t>
            </a:r>
          </a:p>
          <a:p>
            <a:pPr>
              <a:spcBef>
                <a:spcPct val="50000"/>
              </a:spcBef>
            </a:pPr>
            <a:endParaRPr lang="zh-CN" altLang="en-US" sz="2800" b="1">
              <a:solidFill>
                <a:srgbClr val="000000"/>
              </a:solidFill>
              <a:latin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   它具有在不同的环境下显示出类似于经典波或粒子特性的潜在能力，但是至今我们不能用人们习惯的语言来恰当描写微观粒子。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4" grpId="0" autoUpdateAnimBg="0"/>
      <p:bldP spid="22323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444500" y="977900"/>
            <a:ext cx="81899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</a:rPr>
              <a:t>1</a:t>
            </a:r>
            <a:r>
              <a:rPr lang="zh-CN" altLang="en-US" sz="2800" b="1">
                <a:solidFill>
                  <a:srgbClr val="000000"/>
                </a:solidFill>
              </a:rPr>
              <a:t>、 </a:t>
            </a:r>
            <a:r>
              <a:rPr lang="en-US" altLang="zh-CN" sz="2800" b="1">
                <a:solidFill>
                  <a:srgbClr val="000000"/>
                </a:solidFill>
              </a:rPr>
              <a:t>1927</a:t>
            </a:r>
            <a:r>
              <a:rPr lang="zh-CN" altLang="en-US" sz="2800" b="1">
                <a:solidFill>
                  <a:srgbClr val="000000"/>
                </a:solidFill>
              </a:rPr>
              <a:t>年戴维孙－革末在电子穿过镍单晶时，观察到电子的衍射图象。</a:t>
            </a:r>
          </a:p>
        </p:txBody>
      </p:sp>
      <p:pic>
        <p:nvPicPr>
          <p:cNvPr id="235525" name="Picture 5"/>
          <p:cNvPicPr>
            <a:picLocks noChangeAspect="1" noChangeArrowheads="1"/>
          </p:cNvPicPr>
          <p:nvPr/>
        </p:nvPicPr>
        <p:blipFill>
          <a:blip r:embed="rId2"/>
          <a:srcRect r="9361" b="23366"/>
          <a:stretch>
            <a:fillRect/>
          </a:stretch>
        </p:blipFill>
        <p:spPr bwMode="auto">
          <a:xfrm>
            <a:off x="255588" y="2219325"/>
            <a:ext cx="3743325" cy="3581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235526" name="Picture 6"/>
          <p:cNvPicPr>
            <a:picLocks noChangeAspect="1" noChangeArrowheads="1"/>
          </p:cNvPicPr>
          <p:nvPr/>
        </p:nvPicPr>
        <p:blipFill>
          <a:blip r:embed="rId3"/>
          <a:srcRect r="4404" b="8400"/>
          <a:stretch>
            <a:fillRect/>
          </a:stretch>
        </p:blipFill>
        <p:spPr bwMode="auto">
          <a:xfrm>
            <a:off x="4113213" y="2457450"/>
            <a:ext cx="4738687" cy="337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27" name="Rectangle 7"/>
          <p:cNvSpPr>
            <a:spLocks noChangeArrowheads="1"/>
          </p:cNvSpPr>
          <p:nvPr/>
        </p:nvSpPr>
        <p:spPr bwMode="auto">
          <a:xfrm>
            <a:off x="428625" y="269875"/>
            <a:ext cx="5772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</a:rPr>
              <a:t>五、</a:t>
            </a:r>
            <a:r>
              <a:rPr lang="zh-CN" altLang="zh-CN" sz="3200" b="1">
                <a:solidFill>
                  <a:schemeClr val="tx2"/>
                </a:solidFill>
              </a:rPr>
              <a:t>电子波动性的实验验证</a:t>
            </a:r>
            <a:endParaRPr lang="zh-CN" altLang="en-US" sz="32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4" grpId="0" autoUpdateAnimBg="0"/>
      <p:bldP spid="2355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504825" y="650875"/>
            <a:ext cx="81327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/>
              <a:t> </a:t>
            </a:r>
            <a:r>
              <a:rPr lang="en-US" altLang="zh-CN" sz="2800" b="1"/>
              <a:t>2</a:t>
            </a:r>
            <a:r>
              <a:rPr lang="zh-CN" altLang="en-US" sz="2800" b="1"/>
              <a:t>、 </a:t>
            </a:r>
            <a:r>
              <a:rPr lang="zh-CN" altLang="en-US" sz="2800" b="1">
                <a:solidFill>
                  <a:srgbClr val="000000"/>
                </a:solidFill>
              </a:rPr>
              <a:t>汤姆逊给出电子穿过多晶薄膜的衍射图</a:t>
            </a:r>
            <a:endParaRPr lang="zh-CN" altLang="en-US" sz="2800" b="1"/>
          </a:p>
        </p:txBody>
      </p:sp>
      <p:pic>
        <p:nvPicPr>
          <p:cNvPr id="215044" name="Picture 4" descr="清华p24---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638" y="2714625"/>
            <a:ext cx="4572000" cy="281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2314575" y="1527175"/>
            <a:ext cx="4859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CC"/>
              </a:buClr>
            </a:pPr>
            <a:r>
              <a:rPr lang="zh-CN" altLang="en-US" sz="2800" b="1">
                <a:solidFill>
                  <a:srgbClr val="000000"/>
                </a:solidFill>
                <a:ea typeface="黑体" pitchFamily="2" charset="-122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ea typeface="黑体" pitchFamily="2" charset="-122"/>
              </a:rPr>
              <a:t>G.P.Thomson</a:t>
            </a:r>
            <a:r>
              <a:rPr lang="en-US" altLang="zh-CN" sz="2800">
                <a:solidFill>
                  <a:srgbClr val="000000"/>
                </a:solidFill>
              </a:rPr>
              <a:t>, </a:t>
            </a:r>
            <a:r>
              <a:rPr lang="en-US" altLang="zh-CN" sz="2800" b="1">
                <a:solidFill>
                  <a:srgbClr val="000000"/>
                </a:solidFill>
                <a:ea typeface="黑体" pitchFamily="2" charset="-122"/>
              </a:rPr>
              <a:t>1927</a:t>
            </a:r>
            <a:r>
              <a:rPr lang="zh-CN" altLang="en-US" sz="2800" b="1">
                <a:solidFill>
                  <a:srgbClr val="000000"/>
                </a:solidFill>
                <a:ea typeface="黑体" pitchFamily="2" charset="-122"/>
              </a:rPr>
              <a:t>）</a:t>
            </a:r>
            <a:endParaRPr lang="zh-CN" altLang="en-US" sz="2800"/>
          </a:p>
        </p:txBody>
      </p:sp>
      <p:pic>
        <p:nvPicPr>
          <p:cNvPr id="215046" name="Picture 6" descr="24---b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60938" y="2633663"/>
            <a:ext cx="3592512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/>
      <p:bldP spid="21504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596900" y="438150"/>
            <a:ext cx="7840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</a:rPr>
              <a:t>3</a:t>
            </a:r>
            <a:r>
              <a:rPr lang="zh-CN" altLang="en-US" sz="2800" b="1">
                <a:solidFill>
                  <a:srgbClr val="000000"/>
                </a:solidFill>
              </a:rPr>
              <a:t>、电子衍射图与</a:t>
            </a:r>
            <a:r>
              <a:rPr lang="en-US" altLang="zh-CN" sz="2800" b="1">
                <a:solidFill>
                  <a:srgbClr val="000000"/>
                </a:solidFill>
              </a:rPr>
              <a:t>X</a:t>
            </a:r>
            <a:r>
              <a:rPr lang="zh-CN" altLang="en-US" sz="2800" b="1">
                <a:solidFill>
                  <a:srgbClr val="000000"/>
                </a:solidFill>
              </a:rPr>
              <a:t>光衍射图的比较</a:t>
            </a:r>
          </a:p>
        </p:txBody>
      </p:sp>
      <p:pic>
        <p:nvPicPr>
          <p:cNvPr id="216067" name="Picture 3" descr="清华p24---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70063" y="1724025"/>
            <a:ext cx="5065712" cy="433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Text Box 2"/>
          <p:cNvSpPr txBox="1">
            <a:spLocks noChangeArrowheads="1"/>
          </p:cNvSpPr>
          <p:nvPr/>
        </p:nvSpPr>
        <p:spPr bwMode="auto">
          <a:xfrm>
            <a:off x="271463" y="441325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CC"/>
              </a:buClr>
            </a:pP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4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、电子的单缝、双缝、三缝和四缝衍射实验</a:t>
            </a:r>
          </a:p>
        </p:txBody>
      </p:sp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2366963" y="1270000"/>
            <a:ext cx="421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ea typeface="黑体" pitchFamily="2" charset="-122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ea typeface="黑体" pitchFamily="2" charset="-122"/>
              </a:rPr>
              <a:t>J</a:t>
            </a:r>
            <a:r>
              <a:rPr lang="en-US" altLang="zh-CN" sz="2800" b="1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ö</a:t>
            </a:r>
            <a:r>
              <a:rPr lang="en-US" altLang="zh-CN" sz="2800" b="1">
                <a:solidFill>
                  <a:srgbClr val="000000"/>
                </a:solidFill>
                <a:ea typeface="黑体" pitchFamily="2" charset="-122"/>
              </a:rPr>
              <a:t>nsson</a:t>
            </a:r>
            <a:r>
              <a:rPr lang="zh-CN" altLang="en-US" sz="2800" b="1">
                <a:solidFill>
                  <a:srgbClr val="000000"/>
                </a:solidFill>
                <a:ea typeface="黑体" pitchFamily="2" charset="-122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ea typeface="黑体" pitchFamily="2" charset="-122"/>
              </a:rPr>
              <a:t>1961)</a:t>
            </a:r>
          </a:p>
        </p:txBody>
      </p:sp>
      <p:pic>
        <p:nvPicPr>
          <p:cNvPr id="2170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2175" y="2151063"/>
            <a:ext cx="6867525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7094" name="Text Box 6"/>
          <p:cNvSpPr txBox="1">
            <a:spLocks noChangeArrowheads="1"/>
          </p:cNvSpPr>
          <p:nvPr/>
        </p:nvSpPr>
        <p:spPr bwMode="auto">
          <a:xfrm>
            <a:off x="692150" y="5911850"/>
            <a:ext cx="7907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ea typeface="黑体" pitchFamily="2" charset="-122"/>
              </a:rPr>
              <a:t>A. Tonomura, et al, Am. J. Phys. 57</a:t>
            </a:r>
            <a:r>
              <a:rPr lang="zh-CN" altLang="en-US" sz="2800" b="1">
                <a:solidFill>
                  <a:srgbClr val="000000"/>
                </a:solidFill>
                <a:ea typeface="黑体" pitchFamily="2" charset="-122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ea typeface="黑体" pitchFamily="2" charset="-122"/>
              </a:rPr>
              <a:t>1989)117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0" grpId="0" autoUpdateAnimBg="0"/>
      <p:bldP spid="217091" grpId="0" autoUpdateAnimBg="0"/>
      <p:bldP spid="21709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ext Box 2"/>
          <p:cNvSpPr txBox="1">
            <a:spLocks noChangeArrowheads="1"/>
          </p:cNvSpPr>
          <p:nvPr/>
        </p:nvSpPr>
        <p:spPr bwMode="auto">
          <a:xfrm>
            <a:off x="374650" y="52388"/>
            <a:ext cx="66579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宋体" pitchFamily="2" charset="-122"/>
              </a:rPr>
              <a:t>六</a:t>
            </a:r>
            <a:r>
              <a:rPr lang="en-US" altLang="zh-CN" sz="3200" b="1">
                <a:solidFill>
                  <a:srgbClr val="000000"/>
                </a:solidFill>
                <a:latin typeface="宋体" pitchFamily="2" charset="-122"/>
              </a:rPr>
              <a:t>. </a:t>
            </a:r>
            <a:r>
              <a:rPr lang="zh-CN" altLang="en-US" sz="3200" b="1">
                <a:solidFill>
                  <a:srgbClr val="000000"/>
                </a:solidFill>
                <a:latin typeface="宋体" pitchFamily="2" charset="-122"/>
              </a:rPr>
              <a:t>德布罗意关系式的应用</a:t>
            </a:r>
          </a:p>
        </p:txBody>
      </p:sp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269875" y="766763"/>
            <a:ext cx="8524875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</a:rPr>
              <a:t>     </a:t>
            </a: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、若将德布罗意关系式应用与氢原子上，原子定态假设便和驻波联系起来，十分自然地给出角动量量子化条件。</a:t>
            </a: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212725" y="4462463"/>
            <a:ext cx="1339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</a:rPr>
              <a:t>于 是有</a:t>
            </a:r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481013" y="5527675"/>
            <a:ext cx="37544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</a:rPr>
              <a:t>    </a:t>
            </a:r>
            <a:r>
              <a:rPr lang="zh-CN" altLang="en-US" sz="2800" b="1">
                <a:solidFill>
                  <a:srgbClr val="000000"/>
                </a:solidFill>
              </a:rPr>
              <a:t>这正是玻尔曾用过的</a:t>
            </a:r>
          </a:p>
          <a:p>
            <a:r>
              <a:rPr lang="zh-CN" altLang="en-US" sz="2800" b="1">
                <a:solidFill>
                  <a:srgbClr val="000000"/>
                </a:solidFill>
              </a:rPr>
              <a:t>角动量量子化条件。</a:t>
            </a:r>
          </a:p>
        </p:txBody>
      </p:sp>
      <p:graphicFrame>
        <p:nvGraphicFramePr>
          <p:cNvPr id="225286" name="Object 6"/>
          <p:cNvGraphicFramePr>
            <a:graphicFrameLocks noChangeAspect="1"/>
          </p:cNvGraphicFramePr>
          <p:nvPr/>
        </p:nvGraphicFramePr>
        <p:xfrm>
          <a:off x="300038" y="3328988"/>
          <a:ext cx="1246187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公式" r:id="rId3" imgW="596880" imgH="177480" progId="Equation.3">
                  <p:embed/>
                </p:oleObj>
              </mc:Choice>
              <mc:Fallback>
                <p:oleObj name="公式" r:id="rId3" imgW="59688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3328988"/>
                        <a:ext cx="1246187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287" name="Picture 7" descr="25---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43400" y="3595688"/>
            <a:ext cx="4800600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5288" name="Object 8"/>
          <p:cNvGraphicFramePr>
            <a:graphicFrameLocks noChangeAspect="1"/>
          </p:cNvGraphicFramePr>
          <p:nvPr/>
        </p:nvGraphicFramePr>
        <p:xfrm>
          <a:off x="1946275" y="4352925"/>
          <a:ext cx="146208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公式" r:id="rId6" imgW="749160" imgH="393480" progId="Equation.3">
                  <p:embed/>
                </p:oleObj>
              </mc:Choice>
              <mc:Fallback>
                <p:oleObj name="公式" r:id="rId6" imgW="74916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4352925"/>
                        <a:ext cx="1462088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9" name="Object 9"/>
          <p:cNvGraphicFramePr>
            <a:graphicFrameLocks noChangeAspect="1"/>
          </p:cNvGraphicFramePr>
          <p:nvPr/>
        </p:nvGraphicFramePr>
        <p:xfrm>
          <a:off x="1525588" y="3113088"/>
          <a:ext cx="7683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公式" r:id="rId8" imgW="368280" imgH="444240" progId="Equation.3">
                  <p:embed/>
                </p:oleObj>
              </mc:Choice>
              <mc:Fallback>
                <p:oleObj name="公式" r:id="rId8" imgW="36828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3113088"/>
                        <a:ext cx="768350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0" name="Object 10"/>
          <p:cNvGraphicFramePr>
            <a:graphicFrameLocks noChangeAspect="1"/>
          </p:cNvGraphicFramePr>
          <p:nvPr/>
        </p:nvGraphicFramePr>
        <p:xfrm>
          <a:off x="2300288" y="3128963"/>
          <a:ext cx="270510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公式" r:id="rId10" imgW="1295280" imgH="393480" progId="Equation.3">
                  <p:embed/>
                </p:oleObj>
              </mc:Choice>
              <mc:Fallback>
                <p:oleObj name="公式" r:id="rId10" imgW="129528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3128963"/>
                        <a:ext cx="2705100" cy="747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1" name="Object 11"/>
          <p:cNvGraphicFramePr>
            <a:graphicFrameLocks noChangeAspect="1"/>
          </p:cNvGraphicFramePr>
          <p:nvPr/>
        </p:nvGraphicFramePr>
        <p:xfrm>
          <a:off x="3459163" y="4568825"/>
          <a:ext cx="6445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公式" r:id="rId12" imgW="330120" imgH="177480" progId="Equation.3">
                  <p:embed/>
                </p:oleObj>
              </mc:Choice>
              <mc:Fallback>
                <p:oleObj name="公式" r:id="rId12" imgW="330120" imgH="177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4568825"/>
                        <a:ext cx="644525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92" name="Text Box 12"/>
          <p:cNvSpPr txBox="1">
            <a:spLocks noChangeArrowheads="1"/>
          </p:cNvSpPr>
          <p:nvPr/>
        </p:nvSpPr>
        <p:spPr bwMode="auto">
          <a:xfrm>
            <a:off x="238125" y="2205038"/>
            <a:ext cx="85248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</a:rPr>
              <a:t>        </a:t>
            </a:r>
            <a:r>
              <a:rPr lang="zh-CN" altLang="en-US" sz="2800" b="1">
                <a:solidFill>
                  <a:srgbClr val="000000"/>
                </a:solidFill>
              </a:rPr>
              <a:t>电子要想作稳定运动，电子回转一周的周长应为其波长整数倍，即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/>
      <p:bldP spid="225283" grpId="0"/>
      <p:bldP spid="225284" grpId="0"/>
      <p:bldP spid="225285" grpId="0"/>
      <p:bldP spid="22529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ext Box 2"/>
          <p:cNvSpPr txBox="1">
            <a:spLocks noChangeArrowheads="1"/>
          </p:cNvSpPr>
          <p:nvPr/>
        </p:nvSpPr>
        <p:spPr bwMode="auto">
          <a:xfrm>
            <a:off x="1066800" y="5281613"/>
            <a:ext cx="6991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</a:rPr>
              <a:t>这正是玻尔的量子化的轨道半径。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23838" y="223838"/>
            <a:ext cx="8655050" cy="685800"/>
            <a:chOff x="0" y="451"/>
            <a:chExt cx="5452" cy="432"/>
          </a:xfrm>
        </p:grpSpPr>
        <p:sp>
          <p:nvSpPr>
            <p:cNvPr id="7179" name="Text Box 4"/>
            <p:cNvSpPr txBox="1">
              <a:spLocks noChangeArrowheads="1"/>
            </p:cNvSpPr>
            <p:nvPr/>
          </p:nvSpPr>
          <p:spPr bwMode="auto">
            <a:xfrm>
              <a:off x="0" y="505"/>
              <a:ext cx="54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</a:rPr>
                <a:t>2</a:t>
              </a:r>
              <a:r>
                <a:rPr lang="zh-CN" altLang="en-US" sz="2800" b="1">
                  <a:solidFill>
                    <a:srgbClr val="000000"/>
                  </a:solidFill>
                </a:rPr>
                <a:t>、   如果把                          代入氢原子总能量表达式中</a:t>
              </a:r>
            </a:p>
          </p:txBody>
        </p:sp>
        <p:graphicFrame>
          <p:nvGraphicFramePr>
            <p:cNvPr id="7176" name="Object 5"/>
            <p:cNvGraphicFramePr>
              <a:graphicFrameLocks noChangeAspect="1"/>
            </p:cNvGraphicFramePr>
            <p:nvPr/>
          </p:nvGraphicFramePr>
          <p:xfrm>
            <a:off x="1445" y="451"/>
            <a:ext cx="115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8" name="Equation" r:id="rId3" imgW="876240" imgH="393480" progId="Equation.3">
                    <p:embed/>
                  </p:oleObj>
                </mc:Choice>
                <mc:Fallback>
                  <p:oleObj name="Equation" r:id="rId3" imgW="876240" imgH="3934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5" y="451"/>
                          <a:ext cx="1152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6310" name="Object 6"/>
          <p:cNvGraphicFramePr>
            <a:graphicFrameLocks noChangeAspect="1"/>
          </p:cNvGraphicFramePr>
          <p:nvPr/>
        </p:nvGraphicFramePr>
        <p:xfrm>
          <a:off x="1981200" y="1247775"/>
          <a:ext cx="21145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5" imgW="1028520" imgH="457200" progId="Equation.DSMT4">
                  <p:embed/>
                </p:oleObj>
              </mc:Choice>
              <mc:Fallback>
                <p:oleObj name="Equation" r:id="rId5" imgW="102852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47775"/>
                        <a:ext cx="211455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1" name="Object 7"/>
          <p:cNvGraphicFramePr>
            <a:graphicFrameLocks noChangeAspect="1"/>
          </p:cNvGraphicFramePr>
          <p:nvPr/>
        </p:nvGraphicFramePr>
        <p:xfrm>
          <a:off x="706438" y="2544763"/>
          <a:ext cx="30845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公式" r:id="rId7" imgW="1447560" imgH="215640" progId="Equation.3">
                  <p:embed/>
                </p:oleObj>
              </mc:Choice>
              <mc:Fallback>
                <p:oleObj name="公式" r:id="rId7" imgW="144756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2544763"/>
                        <a:ext cx="3084512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2" name="Object 8"/>
          <p:cNvGraphicFramePr>
            <a:graphicFrameLocks noChangeAspect="1"/>
          </p:cNvGraphicFramePr>
          <p:nvPr/>
        </p:nvGraphicFramePr>
        <p:xfrm>
          <a:off x="1247775" y="4094163"/>
          <a:ext cx="25146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公式" r:id="rId9" imgW="1180800" imgH="406080" progId="Equation.3">
                  <p:embed/>
                </p:oleObj>
              </mc:Choice>
              <mc:Fallback>
                <p:oleObj name="公式" r:id="rId9" imgW="118080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4094163"/>
                        <a:ext cx="2514600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3" name="Object 9"/>
          <p:cNvGraphicFramePr>
            <a:graphicFrameLocks noChangeAspect="1"/>
          </p:cNvGraphicFramePr>
          <p:nvPr/>
        </p:nvGraphicFramePr>
        <p:xfrm>
          <a:off x="3995738" y="4292600"/>
          <a:ext cx="28670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公式" r:id="rId11" imgW="1346040" imgH="228600" progId="Equation.3">
                  <p:embed/>
                </p:oleObj>
              </mc:Choice>
              <mc:Fallback>
                <p:oleObj name="公式" r:id="rId11" imgW="134604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292600"/>
                        <a:ext cx="2867025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5" name="Object 11"/>
          <p:cNvGraphicFramePr>
            <a:graphicFrameLocks noChangeAspect="1"/>
          </p:cNvGraphicFramePr>
          <p:nvPr/>
        </p:nvGraphicFramePr>
        <p:xfrm>
          <a:off x="2967038" y="3079750"/>
          <a:ext cx="260985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13" imgW="1269720" imgH="457200" progId="Equation.DSMT4">
                  <p:embed/>
                </p:oleObj>
              </mc:Choice>
              <mc:Fallback>
                <p:oleObj name="Equation" r:id="rId13" imgW="126972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8" y="3079750"/>
                        <a:ext cx="2609850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6" name="Object 12"/>
          <p:cNvGraphicFramePr>
            <a:graphicFrameLocks noChangeAspect="1"/>
          </p:cNvGraphicFramePr>
          <p:nvPr/>
        </p:nvGraphicFramePr>
        <p:xfrm>
          <a:off x="4198938" y="1249363"/>
          <a:ext cx="211455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公式" r:id="rId15" imgW="1028520" imgH="457200" progId="Equation.3">
                  <p:embed/>
                </p:oleObj>
              </mc:Choice>
              <mc:Fallback>
                <p:oleObj name="公式" r:id="rId15" imgW="102852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938" y="1249363"/>
                        <a:ext cx="2114550" cy="938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279400" y="169863"/>
            <a:ext cx="800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3</a:t>
            </a:r>
            <a:r>
              <a:rPr lang="zh-CN" altLang="en-US" sz="2800" b="1"/>
              <a:t>、考虑在刚性匣子中的运动粒子（如图）</a:t>
            </a:r>
          </a:p>
        </p:txBody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239713" y="858838"/>
            <a:ext cx="5943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    </a:t>
            </a:r>
            <a:r>
              <a:rPr lang="zh-CN" altLang="en-US" sz="2800" b="1">
                <a:solidFill>
                  <a:srgbClr val="000000"/>
                </a:solidFill>
              </a:rPr>
              <a:t>粒子在匣中的动能为 </a:t>
            </a:r>
            <a:r>
              <a:rPr lang="en-US" altLang="zh-CN" sz="2800" b="1">
                <a:solidFill>
                  <a:srgbClr val="000000"/>
                </a:solidFill>
              </a:rPr>
              <a:t>(1/2)mv</a:t>
            </a:r>
            <a:r>
              <a:rPr lang="en-US" altLang="zh-CN" sz="2800" b="1" baseline="30000">
                <a:solidFill>
                  <a:srgbClr val="000000"/>
                </a:solidFill>
              </a:rPr>
              <a:t>2</a:t>
            </a:r>
            <a:r>
              <a:rPr lang="en-US" altLang="zh-CN" sz="2800" b="1">
                <a:solidFill>
                  <a:srgbClr val="000000"/>
                </a:solidFill>
              </a:rPr>
              <a:t> </a:t>
            </a:r>
            <a:r>
              <a:rPr lang="zh-CN" altLang="en-US" sz="2800" b="1">
                <a:solidFill>
                  <a:srgbClr val="000000"/>
                </a:solidFill>
              </a:rPr>
              <a:t>，</a:t>
            </a:r>
          </a:p>
          <a:p>
            <a:r>
              <a:rPr lang="zh-CN" altLang="en-US" sz="2800" b="1">
                <a:solidFill>
                  <a:srgbClr val="000000"/>
                </a:solidFill>
              </a:rPr>
              <a:t>运动周期为</a:t>
            </a:r>
            <a:r>
              <a:rPr lang="en-US" altLang="zh-CN" sz="2800" b="1" i="1">
                <a:solidFill>
                  <a:srgbClr val="000000"/>
                </a:solidFill>
              </a:rPr>
              <a:t>2d/</a:t>
            </a:r>
            <a:r>
              <a:rPr lang="en-US" altLang="zh-CN" sz="2800" b="1" i="1">
                <a:solidFill>
                  <a:srgbClr val="000000"/>
                </a:solidFill>
                <a:latin typeface="Bookman Old Style" pitchFamily="18" charset="0"/>
              </a:rPr>
              <a:t>v</a:t>
            </a:r>
            <a:r>
              <a:rPr lang="en-US" altLang="zh-CN" sz="2800" b="1" i="1">
                <a:solidFill>
                  <a:srgbClr val="000000"/>
                </a:solidFill>
              </a:rPr>
              <a:t>,</a:t>
            </a:r>
            <a:r>
              <a:rPr lang="zh-CN" altLang="en-US" sz="2800" b="1">
                <a:solidFill>
                  <a:srgbClr val="000000"/>
                </a:solidFill>
              </a:rPr>
              <a:t>按照物质波的</a:t>
            </a:r>
          </a:p>
          <a:p>
            <a:r>
              <a:rPr lang="zh-CN" altLang="en-US" sz="2800" b="1">
                <a:solidFill>
                  <a:srgbClr val="000000"/>
                </a:solidFill>
              </a:rPr>
              <a:t>观点，物质波来回反射形成驻</a:t>
            </a:r>
          </a:p>
          <a:p>
            <a:r>
              <a:rPr lang="zh-CN" altLang="en-US" sz="2800" b="1">
                <a:solidFill>
                  <a:srgbClr val="000000"/>
                </a:solidFill>
              </a:rPr>
              <a:t>波，驻波波长满足</a:t>
            </a:r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684213" y="3357563"/>
            <a:ext cx="33829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 </a:t>
            </a:r>
            <a:r>
              <a:rPr lang="zh-CN" altLang="en-US" sz="2800" b="1">
                <a:solidFill>
                  <a:srgbClr val="000000"/>
                </a:solidFill>
              </a:rPr>
              <a:t>于是粒子的动量</a:t>
            </a:r>
          </a:p>
        </p:txBody>
      </p:sp>
      <p:graphicFrame>
        <p:nvGraphicFramePr>
          <p:cNvPr id="227333" name="Object 5"/>
          <p:cNvGraphicFramePr>
            <a:graphicFrameLocks noChangeAspect="1"/>
          </p:cNvGraphicFramePr>
          <p:nvPr/>
        </p:nvGraphicFramePr>
        <p:xfrm>
          <a:off x="1658938" y="2781300"/>
          <a:ext cx="117633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公式" r:id="rId3" imgW="533160" imgH="177480" progId="Equation.3">
                  <p:embed/>
                </p:oleObj>
              </mc:Choice>
              <mc:Fallback>
                <p:oleObj name="公式" r:id="rId3" imgW="53316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2781300"/>
                        <a:ext cx="1176337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4" name="Object 6"/>
          <p:cNvGraphicFramePr>
            <a:graphicFrameLocks noChangeAspect="1"/>
          </p:cNvGraphicFramePr>
          <p:nvPr/>
        </p:nvGraphicFramePr>
        <p:xfrm>
          <a:off x="3495675" y="3387725"/>
          <a:ext cx="15240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5" imgW="711000" imgH="203040" progId="Equation.3">
                  <p:embed/>
                </p:oleObj>
              </mc:Choice>
              <mc:Fallback>
                <p:oleObj name="Equation" r:id="rId5" imgW="71100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3387725"/>
                        <a:ext cx="15240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5" name="Object 7"/>
          <p:cNvGraphicFramePr>
            <a:graphicFrameLocks noChangeAspect="1"/>
          </p:cNvGraphicFramePr>
          <p:nvPr/>
        </p:nvGraphicFramePr>
        <p:xfrm>
          <a:off x="1331913" y="4652963"/>
          <a:ext cx="35052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7" imgW="1663560" imgH="241200" progId="Equation.3">
                  <p:embed/>
                </p:oleObj>
              </mc:Choice>
              <mc:Fallback>
                <p:oleObj name="Equation" r:id="rId7" imgW="166356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652963"/>
                        <a:ext cx="3505200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7336" name="Picture 8" descr="82---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8625" y="1066800"/>
            <a:ext cx="3200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7337" name="Text Box 9"/>
          <p:cNvSpPr txBox="1">
            <a:spLocks noChangeArrowheads="1"/>
          </p:cNvSpPr>
          <p:nvPr/>
        </p:nvSpPr>
        <p:spPr bwMode="auto">
          <a:xfrm>
            <a:off x="1198563" y="4017963"/>
            <a:ext cx="23034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  </a:t>
            </a:r>
            <a:r>
              <a:rPr lang="zh-CN" altLang="en-US" sz="2800" b="1">
                <a:solidFill>
                  <a:srgbClr val="000000"/>
                </a:solidFill>
              </a:rPr>
              <a:t>粒子的动能</a:t>
            </a:r>
          </a:p>
        </p:txBody>
      </p:sp>
      <p:sp>
        <p:nvSpPr>
          <p:cNvPr id="227338" name="Text Box 10"/>
          <p:cNvSpPr txBox="1">
            <a:spLocks noChangeArrowheads="1"/>
          </p:cNvSpPr>
          <p:nvPr/>
        </p:nvSpPr>
        <p:spPr bwMode="auto">
          <a:xfrm>
            <a:off x="249238" y="5284788"/>
            <a:ext cx="5749925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</a:rPr>
              <a:t>       </a:t>
            </a:r>
            <a:r>
              <a:rPr lang="zh-CN" altLang="en-US" sz="2800" b="1">
                <a:solidFill>
                  <a:srgbClr val="000000"/>
                </a:solidFill>
              </a:rPr>
              <a:t>可见匣中的粒子的动量和能</a:t>
            </a:r>
          </a:p>
          <a:p>
            <a:r>
              <a:rPr lang="zh-CN" altLang="en-US" sz="2800" b="1">
                <a:solidFill>
                  <a:srgbClr val="000000"/>
                </a:solidFill>
              </a:rPr>
              <a:t>量都是量子化的，定域的波必</a:t>
            </a:r>
          </a:p>
          <a:p>
            <a:r>
              <a:rPr lang="zh-CN" altLang="en-US" sz="2800" b="1">
                <a:solidFill>
                  <a:srgbClr val="000000"/>
                </a:solidFill>
              </a:rPr>
              <a:t>然导致量子化行为。</a:t>
            </a:r>
          </a:p>
        </p:txBody>
      </p:sp>
      <p:graphicFrame>
        <p:nvGraphicFramePr>
          <p:cNvPr id="227339" name="Object 11"/>
          <p:cNvGraphicFramePr>
            <a:graphicFrameLocks noChangeAspect="1"/>
          </p:cNvGraphicFramePr>
          <p:nvPr/>
        </p:nvGraphicFramePr>
        <p:xfrm>
          <a:off x="2998788" y="2781300"/>
          <a:ext cx="11493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公式" r:id="rId10" imgW="520560" imgH="215640" progId="Equation.3">
                  <p:embed/>
                </p:oleObj>
              </mc:Choice>
              <mc:Fallback>
                <p:oleObj name="公式" r:id="rId10" imgW="52056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2781300"/>
                        <a:ext cx="114935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7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7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0" grpId="0"/>
      <p:bldP spid="227331" grpId="0"/>
      <p:bldP spid="227332" grpId="0"/>
      <p:bldP spid="227337" grpId="0"/>
      <p:bldP spid="2273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822325" y="1350963"/>
            <a:ext cx="7269163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§1 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实物粒子的波动性</a:t>
            </a:r>
          </a:p>
          <a:p>
            <a:pPr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§2   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不确定关系</a:t>
            </a:r>
          </a:p>
          <a:p>
            <a:pPr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§3   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薛定谔方程</a:t>
            </a:r>
          </a:p>
          <a:p>
            <a:pPr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§4   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定态薛定谔方程</a:t>
            </a:r>
          </a:p>
          <a:p>
            <a:pPr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§5   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势阱中的粒子和一维散射问题</a:t>
            </a:r>
          </a:p>
          <a:p>
            <a:pPr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§6   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氢原子</a:t>
            </a:r>
          </a:p>
          <a:p>
            <a:pPr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§7   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电子自旋</a:t>
            </a:r>
          </a:p>
          <a:p>
            <a:pPr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§8   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多电子原子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6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6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6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6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65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244475" y="206375"/>
            <a:ext cx="8374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3200" b="1">
                <a:latin typeface="宋体" pitchFamily="2" charset="-122"/>
              </a:rPr>
              <a:t>七</a:t>
            </a:r>
            <a:r>
              <a:rPr lang="en-US" altLang="zh-CN" sz="3200" b="1">
                <a:latin typeface="宋体" pitchFamily="2" charset="-122"/>
              </a:rPr>
              <a:t>.</a:t>
            </a:r>
            <a:r>
              <a:rPr lang="zh-CN" altLang="en-US" sz="3200" b="1">
                <a:latin typeface="宋体" pitchFamily="2" charset="-122"/>
              </a:rPr>
              <a:t>波函数和概率波</a:t>
            </a:r>
            <a:r>
              <a:rPr lang="en-US" altLang="zh-CN" sz="3200" b="1">
                <a:latin typeface="宋体" pitchFamily="2" charset="-122"/>
              </a:rPr>
              <a:t>(Wave function)</a:t>
            </a:r>
            <a:endParaRPr lang="en-US" altLang="zh-CN" sz="3600" b="1">
              <a:latin typeface="宋体" pitchFamily="2" charset="-122"/>
            </a:endParaRP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227013" y="1417638"/>
            <a:ext cx="2541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2.Born</a:t>
            </a:r>
            <a:r>
              <a:rPr lang="zh-CN" altLang="en-US" sz="2800" b="1">
                <a:latin typeface="宋体" pitchFamily="2" charset="-122"/>
              </a:rPr>
              <a:t>假定</a:t>
            </a:r>
          </a:p>
        </p:txBody>
      </p:sp>
      <p:sp>
        <p:nvSpPr>
          <p:cNvPr id="93204" name="Text Box 20"/>
          <p:cNvSpPr txBox="1">
            <a:spLocks noChangeArrowheads="1"/>
          </p:cNvSpPr>
          <p:nvPr/>
        </p:nvSpPr>
        <p:spPr bwMode="auto">
          <a:xfrm>
            <a:off x="280988" y="2819400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3.</a:t>
            </a:r>
            <a:r>
              <a:rPr lang="zh-CN" altLang="en-US" sz="2800" b="1">
                <a:latin typeface="宋体" pitchFamily="2" charset="-122"/>
              </a:rPr>
              <a:t>自由粒子平面波波函数</a:t>
            </a:r>
          </a:p>
        </p:txBody>
      </p:sp>
      <p:sp>
        <p:nvSpPr>
          <p:cNvPr id="93205" name="Text Box 21"/>
          <p:cNvSpPr txBox="1">
            <a:spLocks noChangeArrowheads="1"/>
          </p:cNvSpPr>
          <p:nvPr/>
        </p:nvSpPr>
        <p:spPr bwMode="auto">
          <a:xfrm>
            <a:off x="1187450" y="5014913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利用</a:t>
            </a:r>
          </a:p>
        </p:txBody>
      </p:sp>
      <p:graphicFrame>
        <p:nvGraphicFramePr>
          <p:cNvPr id="93206" name="Object 22"/>
          <p:cNvGraphicFramePr>
            <a:graphicFrameLocks noChangeAspect="1"/>
          </p:cNvGraphicFramePr>
          <p:nvPr/>
        </p:nvGraphicFramePr>
        <p:xfrm>
          <a:off x="2770188" y="5062538"/>
          <a:ext cx="28067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公式" r:id="rId3" imgW="1422360" imgH="291960" progId="Equation.3">
                  <p:embed/>
                </p:oleObj>
              </mc:Choice>
              <mc:Fallback>
                <p:oleObj name="公式" r:id="rId3" imgW="1422360" imgH="2919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5062538"/>
                        <a:ext cx="280670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7" name="Text Box 23"/>
          <p:cNvSpPr txBox="1">
            <a:spLocks noChangeArrowheads="1"/>
          </p:cNvSpPr>
          <p:nvPr/>
        </p:nvSpPr>
        <p:spPr bwMode="auto">
          <a:xfrm>
            <a:off x="1330325" y="5959475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宋体" pitchFamily="2" charset="-122"/>
              </a:rPr>
              <a:t> </a:t>
            </a:r>
            <a:r>
              <a:rPr lang="zh-CN" altLang="en-US" sz="2800" b="1">
                <a:latin typeface="宋体" pitchFamily="2" charset="-122"/>
              </a:rPr>
              <a:t>得</a:t>
            </a:r>
          </a:p>
        </p:txBody>
      </p:sp>
      <p:graphicFrame>
        <p:nvGraphicFramePr>
          <p:cNvPr id="93209" name="Object 25"/>
          <p:cNvGraphicFramePr>
            <a:graphicFrameLocks noChangeAspect="1"/>
          </p:cNvGraphicFramePr>
          <p:nvPr/>
        </p:nvGraphicFramePr>
        <p:xfrm>
          <a:off x="4962525" y="3994150"/>
          <a:ext cx="26670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5" imgW="736560" imgH="317160" progId="Equation.3">
                  <p:embed/>
                </p:oleObj>
              </mc:Choice>
              <mc:Fallback>
                <p:oleObj name="Equation" r:id="rId5" imgW="736560" imgH="3171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525" y="3994150"/>
                        <a:ext cx="2667000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10" name="Text Box 26"/>
          <p:cNvSpPr txBox="1">
            <a:spLocks noChangeArrowheads="1"/>
          </p:cNvSpPr>
          <p:nvPr/>
        </p:nvSpPr>
        <p:spPr bwMode="auto">
          <a:xfrm>
            <a:off x="793750" y="340995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经典的平面波为</a:t>
            </a:r>
          </a:p>
        </p:txBody>
      </p:sp>
      <p:graphicFrame>
        <p:nvGraphicFramePr>
          <p:cNvPr id="93211" name="Object 27"/>
          <p:cNvGraphicFramePr>
            <a:graphicFrameLocks noChangeAspect="1"/>
          </p:cNvGraphicFramePr>
          <p:nvPr/>
        </p:nvGraphicFramePr>
        <p:xfrm>
          <a:off x="3929063" y="3148013"/>
          <a:ext cx="2532062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7" imgW="914400" imgH="393480" progId="Equation.3">
                  <p:embed/>
                </p:oleObj>
              </mc:Choice>
              <mc:Fallback>
                <p:oleObj name="Equation" r:id="rId7" imgW="914400" imgH="3934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3148013"/>
                        <a:ext cx="2532062" cy="97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12" name="Text Box 28"/>
          <p:cNvSpPr txBox="1">
            <a:spLocks noChangeArrowheads="1"/>
          </p:cNvSpPr>
          <p:nvPr/>
        </p:nvSpPr>
        <p:spPr bwMode="auto">
          <a:xfrm>
            <a:off x="2506663" y="4224338"/>
            <a:ext cx="28336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复数形式</a:t>
            </a:r>
          </a:p>
        </p:txBody>
      </p:sp>
      <p:graphicFrame>
        <p:nvGraphicFramePr>
          <p:cNvPr id="93213" name="Object 29"/>
          <p:cNvGraphicFramePr>
            <a:graphicFrameLocks noChangeAspect="1"/>
          </p:cNvGraphicFramePr>
          <p:nvPr/>
        </p:nvGraphicFramePr>
        <p:xfrm>
          <a:off x="2701925" y="1500188"/>
          <a:ext cx="44942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9" imgW="1218960" imgH="228600" progId="Equation.DSMT4">
                  <p:embed/>
                </p:oleObj>
              </mc:Choice>
              <mc:Fallback>
                <p:oleObj name="Equation" r:id="rId9" imgW="1218960" imgH="2286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1500188"/>
                        <a:ext cx="4494213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4" name="Object 30"/>
          <p:cNvGraphicFramePr>
            <a:graphicFrameLocks noChangeAspect="1"/>
          </p:cNvGraphicFramePr>
          <p:nvPr/>
        </p:nvGraphicFramePr>
        <p:xfrm>
          <a:off x="1593850" y="2133600"/>
          <a:ext cx="70802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11" imgW="2400120" imgH="279360" progId="Equation.3">
                  <p:embed/>
                </p:oleObj>
              </mc:Choice>
              <mc:Fallback>
                <p:oleObj name="Equation" r:id="rId11" imgW="2400120" imgH="2793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2133600"/>
                        <a:ext cx="7080250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5" name="Object 31"/>
          <p:cNvGraphicFramePr>
            <a:graphicFrameLocks noChangeAspect="1"/>
          </p:cNvGraphicFramePr>
          <p:nvPr/>
        </p:nvGraphicFramePr>
        <p:xfrm>
          <a:off x="2719388" y="5613400"/>
          <a:ext cx="342741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13" imgW="1206360" imgH="342720" progId="Equation.DSMT4">
                  <p:embed/>
                </p:oleObj>
              </mc:Choice>
              <mc:Fallback>
                <p:oleObj name="Equation" r:id="rId13" imgW="1206360" imgH="34272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5613400"/>
                        <a:ext cx="3427412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16" name="Text Box 32"/>
          <p:cNvSpPr txBox="1">
            <a:spLocks noChangeArrowheads="1"/>
          </p:cNvSpPr>
          <p:nvPr/>
        </p:nvSpPr>
        <p:spPr bwMode="auto">
          <a:xfrm>
            <a:off x="252413" y="8382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1.</a:t>
            </a:r>
            <a:r>
              <a:rPr lang="zh-CN" altLang="en-US" sz="2800" b="1">
                <a:latin typeface="宋体" pitchFamily="2" charset="-122"/>
              </a:rPr>
              <a:t>波函数</a:t>
            </a:r>
          </a:p>
        </p:txBody>
      </p:sp>
      <p:graphicFrame>
        <p:nvGraphicFramePr>
          <p:cNvPr id="93217" name="Object 33"/>
          <p:cNvGraphicFramePr>
            <a:graphicFrameLocks noChangeAspect="1"/>
          </p:cNvGraphicFramePr>
          <p:nvPr/>
        </p:nvGraphicFramePr>
        <p:xfrm>
          <a:off x="2808288" y="857250"/>
          <a:ext cx="12874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公式" r:id="rId15" imgW="469800" imgH="203040" progId="Equation.3">
                  <p:embed/>
                </p:oleObj>
              </mc:Choice>
              <mc:Fallback>
                <p:oleObj name="公式" r:id="rId15" imgW="469800" imgH="2030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857250"/>
                        <a:ext cx="1287462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utoUpdateAnimBg="0"/>
      <p:bldP spid="93187" grpId="0" autoUpdateAnimBg="0"/>
      <p:bldP spid="93204" grpId="0" autoUpdateAnimBg="0"/>
      <p:bldP spid="93205" grpId="0" autoUpdateAnimBg="0"/>
      <p:bldP spid="93207" grpId="0" autoUpdateAnimBg="0"/>
      <p:bldP spid="93210" grpId="0" autoUpdateAnimBg="0"/>
      <p:bldP spid="93212" grpId="0" autoUpdateAnimBg="0"/>
      <p:bldP spid="9321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457200" y="23622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4. </a:t>
            </a:r>
            <a:r>
              <a:rPr lang="zh-CN" altLang="en-US" sz="2800" b="1">
                <a:latin typeface="宋体" pitchFamily="2" charset="-122"/>
              </a:rPr>
              <a:t>用电子双缝衍射实验说明概率波的含义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914400" y="3048000"/>
            <a:ext cx="7038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(1)</a:t>
            </a:r>
            <a:r>
              <a:rPr lang="zh-CN" altLang="en-US" sz="2800" b="1">
                <a:latin typeface="宋体" pitchFamily="2" charset="-122"/>
              </a:rPr>
              <a:t>入射强电子流与</a:t>
            </a:r>
            <a:r>
              <a:rPr lang="zh-CN" altLang="en-US" sz="2800" b="1"/>
              <a:t>入射弱电子流的对比</a:t>
            </a:r>
            <a:endParaRPr lang="zh-CN" altLang="en-US" sz="2800" b="1">
              <a:latin typeface="宋体" pitchFamily="2" charset="-122"/>
            </a:endParaRPr>
          </a:p>
        </p:txBody>
      </p:sp>
      <p:sp>
        <p:nvSpPr>
          <p:cNvPr id="94219" name="Text Box 11"/>
          <p:cNvSpPr txBox="1">
            <a:spLocks noChangeArrowheads="1"/>
          </p:cNvSpPr>
          <p:nvPr/>
        </p:nvSpPr>
        <p:spPr bwMode="auto">
          <a:xfrm>
            <a:off x="955675" y="1563688"/>
            <a:ext cx="7620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在空间各点发现自由粒子的概率相同</a:t>
            </a:r>
          </a:p>
        </p:txBody>
      </p:sp>
      <p:graphicFrame>
        <p:nvGraphicFramePr>
          <p:cNvPr id="94220" name="Object 12"/>
          <p:cNvGraphicFramePr>
            <a:graphicFrameLocks noChangeAspect="1"/>
          </p:cNvGraphicFramePr>
          <p:nvPr/>
        </p:nvGraphicFramePr>
        <p:xfrm>
          <a:off x="2151063" y="3965575"/>
          <a:ext cx="4510087" cy="225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BMP 图象" r:id="rId3" imgW="628588" imgH="676453" progId="PBrush">
                  <p:embed/>
                </p:oleObj>
              </mc:Choice>
              <mc:Fallback>
                <p:oleObj name="BMP 图象" r:id="rId3" imgW="628588" imgH="676453" progId="PBrush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3965575"/>
                        <a:ext cx="4510087" cy="225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2" name="Object 14"/>
          <p:cNvGraphicFramePr>
            <a:graphicFrameLocks noChangeAspect="1"/>
          </p:cNvGraphicFramePr>
          <p:nvPr/>
        </p:nvGraphicFramePr>
        <p:xfrm>
          <a:off x="1260475" y="528638"/>
          <a:ext cx="30448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5" imgW="1231560" imgH="342720" progId="Equation.DSMT4">
                  <p:embed/>
                </p:oleObj>
              </mc:Choice>
              <mc:Fallback>
                <p:oleObj name="Equation" r:id="rId5" imgW="1231560" imgH="3427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528638"/>
                        <a:ext cx="30448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3" name="Object 15"/>
          <p:cNvGraphicFramePr>
            <a:graphicFrameLocks noChangeAspect="1"/>
          </p:cNvGraphicFramePr>
          <p:nvPr/>
        </p:nvGraphicFramePr>
        <p:xfrm>
          <a:off x="5364163" y="723900"/>
          <a:ext cx="2401887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7" imgW="1028520" imgH="279360" progId="Equation.3">
                  <p:embed/>
                </p:oleObj>
              </mc:Choice>
              <mc:Fallback>
                <p:oleObj name="Equation" r:id="rId7" imgW="1028520" imgH="2793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723900"/>
                        <a:ext cx="2401887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utoUpdateAnimBg="0"/>
      <p:bldP spid="94211" grpId="0" autoUpdateAnimBg="0"/>
      <p:bldP spid="9421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212725" y="366713"/>
            <a:ext cx="5175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）实验的进一步分析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396875" y="1247775"/>
            <a:ext cx="828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图</a:t>
            </a: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(a)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是仅一个电子通过双缝在 屏上出现的图样；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pic>
        <p:nvPicPr>
          <p:cNvPr id="60420" name="Picture 6" descr="清华P29---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2400" y="3297238"/>
            <a:ext cx="6094413" cy="276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4504" name="Rectangle 8"/>
          <p:cNvSpPr>
            <a:spLocks noChangeArrowheads="1"/>
          </p:cNvSpPr>
          <p:nvPr/>
        </p:nvSpPr>
        <p:spPr bwMode="auto">
          <a:xfrm>
            <a:off x="847725" y="3087688"/>
            <a:ext cx="3565525" cy="30876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05" name="Text Box 9"/>
          <p:cNvSpPr txBox="1">
            <a:spLocks noChangeArrowheads="1"/>
          </p:cNvSpPr>
          <p:nvPr/>
        </p:nvSpPr>
        <p:spPr bwMode="auto">
          <a:xfrm>
            <a:off x="396875" y="1989138"/>
            <a:ext cx="828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图（</a:t>
            </a: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b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）是几个电子通过双缝后的干涉图样；   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234506" name="Rectangle 10"/>
          <p:cNvSpPr>
            <a:spLocks noChangeArrowheads="1"/>
          </p:cNvSpPr>
          <p:nvPr/>
        </p:nvSpPr>
        <p:spPr bwMode="auto">
          <a:xfrm>
            <a:off x="4406900" y="2889250"/>
            <a:ext cx="3544888" cy="3365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4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4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34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34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 build="p"/>
      <p:bldP spid="234501" grpId="0" build="p"/>
      <p:bldP spid="234504" grpId="0" animBg="1"/>
      <p:bldP spid="234505" grpId="0" build="p"/>
      <p:bldP spid="23450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Text Box 3"/>
          <p:cNvSpPr txBox="1">
            <a:spLocks noChangeArrowheads="1"/>
          </p:cNvSpPr>
          <p:nvPr/>
        </p:nvSpPr>
        <p:spPr bwMode="auto">
          <a:xfrm>
            <a:off x="292100" y="276225"/>
            <a:ext cx="84566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图（</a:t>
            </a: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c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）、（</a:t>
            </a: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d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）、（</a:t>
            </a: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e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）和（</a:t>
            </a: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f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）则是更多的电子通过双缝后形成的干涉图样。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801688" y="1331913"/>
            <a:ext cx="3414712" cy="2308225"/>
            <a:chOff x="614" y="806"/>
            <a:chExt cx="2151" cy="1454"/>
          </a:xfrm>
        </p:grpSpPr>
        <p:pic>
          <p:nvPicPr>
            <p:cNvPr id="61453" name="Picture 11" descr="01 波粒二象性0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14" y="806"/>
              <a:ext cx="2151" cy="1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454" name="Rectangle 12"/>
            <p:cNvSpPr>
              <a:spLocks noChangeArrowheads="1"/>
            </p:cNvSpPr>
            <p:nvPr/>
          </p:nvSpPr>
          <p:spPr bwMode="auto">
            <a:xfrm>
              <a:off x="723" y="958"/>
              <a:ext cx="1836" cy="1148"/>
            </a:xfrm>
            <a:prstGeom prst="rect">
              <a:avLst/>
            </a:prstGeom>
            <a:noFill/>
            <a:ln w="762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5" name="Text Box 26"/>
            <p:cNvSpPr txBox="1">
              <a:spLocks noChangeArrowheads="1"/>
            </p:cNvSpPr>
            <p:nvPr/>
          </p:nvSpPr>
          <p:spPr bwMode="auto">
            <a:xfrm>
              <a:off x="650" y="2010"/>
              <a:ext cx="2001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        </a:t>
              </a:r>
              <a:r>
                <a:rPr lang="zh-CN" altLang="en-US"/>
                <a:t>（</a:t>
              </a:r>
              <a:r>
                <a:rPr lang="en-US" altLang="zh-CN"/>
                <a:t>c</a:t>
              </a:r>
              <a:r>
                <a:rPr lang="zh-CN" altLang="en-US"/>
                <a:t>）</a:t>
              </a:r>
              <a:r>
                <a:rPr lang="en-US" altLang="zh-CN"/>
                <a:t>28</a:t>
              </a:r>
              <a:r>
                <a:rPr lang="zh-CN" altLang="en-US"/>
                <a:t>个电子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200650" y="1363663"/>
            <a:ext cx="3295650" cy="2190750"/>
            <a:chOff x="3374" y="826"/>
            <a:chExt cx="2076" cy="1380"/>
          </a:xfrm>
        </p:grpSpPr>
        <p:pic>
          <p:nvPicPr>
            <p:cNvPr id="61451" name="Picture 19" descr="01 波粒二象性0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74" y="826"/>
              <a:ext cx="2076" cy="1361"/>
            </a:xfrm>
            <a:prstGeom prst="rect">
              <a:avLst/>
            </a:prstGeom>
            <a:pattFill prst="lgCheck">
              <a:fgClr>
                <a:srgbClr val="FF3300"/>
              </a:fgClr>
              <a:bgClr>
                <a:schemeClr val="bg1"/>
              </a:bgClr>
            </a:pattFill>
            <a:ln w="76200">
              <a:noFill/>
              <a:miter lim="800000"/>
              <a:headEnd/>
              <a:tailEnd/>
            </a:ln>
          </p:spPr>
        </p:pic>
        <p:sp>
          <p:nvSpPr>
            <p:cNvPr id="61452" name="Text Box 27"/>
            <p:cNvSpPr txBox="1">
              <a:spLocks noChangeArrowheads="1"/>
            </p:cNvSpPr>
            <p:nvPr/>
          </p:nvSpPr>
          <p:spPr bwMode="auto">
            <a:xfrm>
              <a:off x="3400" y="1956"/>
              <a:ext cx="2001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     </a:t>
              </a:r>
              <a:r>
                <a:rPr lang="zh-CN" altLang="en-US"/>
                <a:t>（</a:t>
              </a:r>
              <a:r>
                <a:rPr lang="en-US" altLang="zh-CN"/>
                <a:t>d</a:t>
              </a:r>
              <a:r>
                <a:rPr lang="zh-CN" altLang="en-US"/>
                <a:t>） </a:t>
              </a:r>
              <a:r>
                <a:rPr lang="en-US" altLang="zh-CN"/>
                <a:t>1000</a:t>
              </a:r>
              <a:r>
                <a:rPr lang="zh-CN" altLang="en-US"/>
                <a:t>个电子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811213" y="4024313"/>
            <a:ext cx="3594100" cy="2203450"/>
            <a:chOff x="609" y="2535"/>
            <a:chExt cx="2264" cy="1388"/>
          </a:xfrm>
        </p:grpSpPr>
        <p:pic>
          <p:nvPicPr>
            <p:cNvPr id="61449" name="Picture 15" descr="01 波粒二象性0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0" y="2535"/>
              <a:ext cx="2253" cy="1371"/>
            </a:xfrm>
            <a:prstGeom prst="rect">
              <a:avLst/>
            </a:prstGeom>
            <a:noFill/>
            <a:ln w="76200">
              <a:noFill/>
              <a:miter lim="800000"/>
              <a:headEnd/>
              <a:tailEnd/>
            </a:ln>
          </p:spPr>
        </p:pic>
        <p:sp>
          <p:nvSpPr>
            <p:cNvPr id="61450" name="Text Box 31"/>
            <p:cNvSpPr txBox="1">
              <a:spLocks noChangeArrowheads="1"/>
            </p:cNvSpPr>
            <p:nvPr/>
          </p:nvSpPr>
          <p:spPr bwMode="auto">
            <a:xfrm>
              <a:off x="609" y="3673"/>
              <a:ext cx="2260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        </a:t>
              </a:r>
              <a:r>
                <a:rPr lang="zh-CN" altLang="en-US"/>
                <a:t>（</a:t>
              </a:r>
              <a:r>
                <a:rPr lang="en-US" altLang="zh-CN"/>
                <a:t>e</a:t>
              </a:r>
              <a:r>
                <a:rPr lang="zh-CN" altLang="en-US"/>
                <a:t>）</a:t>
              </a:r>
              <a:r>
                <a:rPr lang="en-US" altLang="zh-CN"/>
                <a:t>1</a:t>
              </a:r>
              <a:r>
                <a:rPr lang="zh-CN" altLang="en-US"/>
                <a:t>万个电子</a:t>
              </a: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5089525" y="3975100"/>
            <a:ext cx="3743325" cy="2184400"/>
            <a:chOff x="3228" y="2526"/>
            <a:chExt cx="2358" cy="1376"/>
          </a:xfrm>
        </p:grpSpPr>
        <p:pic>
          <p:nvPicPr>
            <p:cNvPr id="61447" name="Picture 23" descr="01 波粒二象性0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05" y="2526"/>
              <a:ext cx="2194" cy="1371"/>
            </a:xfrm>
            <a:prstGeom prst="rect">
              <a:avLst/>
            </a:prstGeom>
            <a:noFill/>
            <a:ln w="76200">
              <a:noFill/>
              <a:miter lim="800000"/>
              <a:headEnd/>
              <a:tailEnd/>
            </a:ln>
          </p:spPr>
        </p:pic>
        <p:sp>
          <p:nvSpPr>
            <p:cNvPr id="61448" name="Text Box 33"/>
            <p:cNvSpPr txBox="1">
              <a:spLocks noChangeArrowheads="1"/>
            </p:cNvSpPr>
            <p:nvPr/>
          </p:nvSpPr>
          <p:spPr bwMode="auto">
            <a:xfrm>
              <a:off x="3228" y="3652"/>
              <a:ext cx="2358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      </a:t>
              </a:r>
              <a:r>
                <a:rPr lang="zh-CN" altLang="en-US"/>
                <a:t>（</a:t>
              </a:r>
              <a:r>
                <a:rPr lang="en-US" altLang="zh-CN"/>
                <a:t>f</a:t>
              </a:r>
              <a:r>
                <a:rPr lang="zh-CN" altLang="en-US"/>
                <a:t>）几百万个电子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93" name="Text Box 9"/>
          <p:cNvSpPr txBox="1">
            <a:spLocks noChangeArrowheads="1"/>
          </p:cNvSpPr>
          <p:nvPr/>
        </p:nvSpPr>
        <p:spPr bwMode="auto">
          <a:xfrm>
            <a:off x="301625" y="444500"/>
            <a:ext cx="4852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   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这些干涉图说明：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246794" name="Text Box 10"/>
          <p:cNvSpPr txBox="1">
            <a:spLocks noChangeArrowheads="1"/>
          </p:cNvSpPr>
          <p:nvPr/>
        </p:nvSpPr>
        <p:spPr bwMode="auto">
          <a:xfrm>
            <a:off x="341313" y="4987925"/>
            <a:ext cx="8513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        d</a:t>
            </a:r>
            <a:r>
              <a:rPr lang="zh-CN" altLang="en-US" sz="2800" b="1">
                <a:solidFill>
                  <a:srgbClr val="000000"/>
                </a:solidFill>
              </a:rPr>
              <a:t>、量子力学的核心正是包含在这些实验之中。</a:t>
            </a:r>
          </a:p>
        </p:txBody>
      </p:sp>
      <p:sp>
        <p:nvSpPr>
          <p:cNvPr id="246795" name="Text Box 11"/>
          <p:cNvSpPr txBox="1">
            <a:spLocks noChangeArrowheads="1"/>
          </p:cNvSpPr>
          <p:nvPr/>
        </p:nvSpPr>
        <p:spPr bwMode="auto">
          <a:xfrm>
            <a:off x="317500" y="1314450"/>
            <a:ext cx="8540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   a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、就单个电子而言，出现何处是随机的。</a:t>
            </a:r>
          </a:p>
        </p:txBody>
      </p:sp>
      <p:sp>
        <p:nvSpPr>
          <p:cNvPr id="246796" name="Text Box 12"/>
          <p:cNvSpPr txBox="1">
            <a:spLocks noChangeArrowheads="1"/>
          </p:cNvSpPr>
          <p:nvPr/>
        </p:nvSpPr>
        <p:spPr bwMode="auto">
          <a:xfrm>
            <a:off x="317500" y="2214563"/>
            <a:ext cx="85407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   b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、但大量电子通过双缝后总体表现出一种统计规律，显示出干涉图样。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246797" name="Text Box 13"/>
          <p:cNvSpPr txBox="1">
            <a:spLocks noChangeArrowheads="1"/>
          </p:cNvSpPr>
          <p:nvPr/>
        </p:nvSpPr>
        <p:spPr bwMode="auto">
          <a:xfrm>
            <a:off x="209550" y="3502025"/>
            <a:ext cx="85137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        c</a:t>
            </a:r>
            <a:r>
              <a:rPr lang="zh-CN" altLang="en-US" sz="2800" b="1">
                <a:solidFill>
                  <a:srgbClr val="000000"/>
                </a:solidFill>
              </a:rPr>
              <a:t>、这些实验，都是用任何经典方法所绝对不能解释的。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6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6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6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3" grpId="0" build="p"/>
      <p:bldP spid="246794" grpId="0" build="p"/>
      <p:bldP spid="246795" grpId="0" build="p"/>
      <p:bldP spid="246796" grpId="0" build="p"/>
      <p:bldP spid="24679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24100" y="1517650"/>
            <a:ext cx="3836988" cy="2795588"/>
            <a:chOff x="293" y="2559"/>
            <a:chExt cx="3352" cy="1761"/>
          </a:xfrm>
        </p:grpSpPr>
        <p:grpSp>
          <p:nvGrpSpPr>
            <p:cNvPr id="63501" name="Group 5"/>
            <p:cNvGrpSpPr>
              <a:grpSpLocks/>
            </p:cNvGrpSpPr>
            <p:nvPr/>
          </p:nvGrpSpPr>
          <p:grpSpPr bwMode="auto">
            <a:xfrm>
              <a:off x="425" y="2559"/>
              <a:ext cx="3220" cy="1761"/>
              <a:chOff x="425" y="2559"/>
              <a:chExt cx="3220" cy="1761"/>
            </a:xfrm>
          </p:grpSpPr>
          <p:grpSp>
            <p:nvGrpSpPr>
              <p:cNvPr id="63505" name="Group 6"/>
              <p:cNvGrpSpPr>
                <a:grpSpLocks/>
              </p:cNvGrpSpPr>
              <p:nvPr/>
            </p:nvGrpSpPr>
            <p:grpSpPr bwMode="auto">
              <a:xfrm>
                <a:off x="1851" y="2824"/>
                <a:ext cx="0" cy="1341"/>
                <a:chOff x="1464" y="2691"/>
                <a:chExt cx="0" cy="1341"/>
              </a:xfrm>
            </p:grpSpPr>
            <p:sp>
              <p:nvSpPr>
                <p:cNvPr id="63508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464" y="2691"/>
                  <a:ext cx="0" cy="4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09" name="Line 8"/>
                <p:cNvSpPr>
                  <a:spLocks noChangeShapeType="1"/>
                </p:cNvSpPr>
                <p:nvPr/>
              </p:nvSpPr>
              <p:spPr bwMode="auto">
                <a:xfrm>
                  <a:off x="1464" y="3266"/>
                  <a:ext cx="0" cy="19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10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464" y="3550"/>
                  <a:ext cx="0" cy="4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3506" name="Line 10"/>
              <p:cNvSpPr>
                <a:spLocks noChangeShapeType="1"/>
              </p:cNvSpPr>
              <p:nvPr/>
            </p:nvSpPr>
            <p:spPr bwMode="auto">
              <a:xfrm flipV="1">
                <a:off x="425" y="3513"/>
                <a:ext cx="32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7" name="Line 11"/>
              <p:cNvSpPr>
                <a:spLocks noChangeShapeType="1"/>
              </p:cNvSpPr>
              <p:nvPr/>
            </p:nvSpPr>
            <p:spPr bwMode="auto">
              <a:xfrm flipH="1">
                <a:off x="3626" y="2559"/>
                <a:ext cx="1" cy="17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502" name="Text Box 12"/>
            <p:cNvSpPr txBox="1">
              <a:spLocks noChangeArrowheads="1"/>
            </p:cNvSpPr>
            <p:nvPr/>
          </p:nvSpPr>
          <p:spPr bwMode="auto">
            <a:xfrm>
              <a:off x="293" y="3248"/>
              <a:ext cx="2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e</a:t>
              </a:r>
            </a:p>
          </p:txBody>
        </p:sp>
        <p:sp>
          <p:nvSpPr>
            <p:cNvPr id="63503" name="Text Box 13"/>
            <p:cNvSpPr txBox="1">
              <a:spLocks noChangeArrowheads="1"/>
            </p:cNvSpPr>
            <p:nvPr/>
          </p:nvSpPr>
          <p:spPr bwMode="auto">
            <a:xfrm>
              <a:off x="1511" y="3239"/>
              <a:ext cx="2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63504" name="Text Box 14"/>
            <p:cNvSpPr txBox="1">
              <a:spLocks noChangeArrowheads="1"/>
            </p:cNvSpPr>
            <p:nvPr/>
          </p:nvSpPr>
          <p:spPr bwMode="auto">
            <a:xfrm>
              <a:off x="1520" y="3570"/>
              <a:ext cx="2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2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330700" y="1755775"/>
            <a:ext cx="1038225" cy="2538413"/>
            <a:chOff x="4283" y="585"/>
            <a:chExt cx="654" cy="1599"/>
          </a:xfrm>
        </p:grpSpPr>
        <p:sp>
          <p:nvSpPr>
            <p:cNvPr id="63493" name="Rectangle 16"/>
            <p:cNvSpPr>
              <a:spLocks noChangeArrowheads="1"/>
            </p:cNvSpPr>
            <p:nvPr/>
          </p:nvSpPr>
          <p:spPr bwMode="auto">
            <a:xfrm rot="-1937209">
              <a:off x="4313" y="904"/>
              <a:ext cx="136" cy="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4" name="Rectangle 17"/>
            <p:cNvSpPr>
              <a:spLocks noChangeArrowheads="1"/>
            </p:cNvSpPr>
            <p:nvPr/>
          </p:nvSpPr>
          <p:spPr bwMode="auto">
            <a:xfrm rot="-8628299">
              <a:off x="4283" y="1756"/>
              <a:ext cx="140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5" name="Oval 18"/>
            <p:cNvSpPr>
              <a:spLocks noChangeArrowheads="1"/>
            </p:cNvSpPr>
            <p:nvPr/>
          </p:nvSpPr>
          <p:spPr bwMode="auto">
            <a:xfrm>
              <a:off x="4389" y="1265"/>
              <a:ext cx="85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6" name="Oval 19"/>
            <p:cNvSpPr>
              <a:spLocks noChangeArrowheads="1"/>
            </p:cNvSpPr>
            <p:nvPr/>
          </p:nvSpPr>
          <p:spPr bwMode="auto">
            <a:xfrm>
              <a:off x="4380" y="1454"/>
              <a:ext cx="85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7" name="Text Box 20"/>
            <p:cNvSpPr txBox="1">
              <a:spLocks noChangeArrowheads="1"/>
            </p:cNvSpPr>
            <p:nvPr/>
          </p:nvSpPr>
          <p:spPr bwMode="auto">
            <a:xfrm>
              <a:off x="4438" y="585"/>
              <a:ext cx="4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D1</a:t>
              </a:r>
            </a:p>
          </p:txBody>
        </p:sp>
        <p:sp>
          <p:nvSpPr>
            <p:cNvPr id="63498" name="Text Box 21"/>
            <p:cNvSpPr txBox="1">
              <a:spLocks noChangeArrowheads="1"/>
            </p:cNvSpPr>
            <p:nvPr/>
          </p:nvSpPr>
          <p:spPr bwMode="auto">
            <a:xfrm>
              <a:off x="4439" y="1934"/>
              <a:ext cx="4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D2</a:t>
              </a:r>
            </a:p>
          </p:txBody>
        </p:sp>
        <p:sp>
          <p:nvSpPr>
            <p:cNvPr id="63499" name="Text Box 22"/>
            <p:cNvSpPr txBox="1">
              <a:spLocks noChangeArrowheads="1"/>
            </p:cNvSpPr>
            <p:nvPr/>
          </p:nvSpPr>
          <p:spPr bwMode="auto">
            <a:xfrm>
              <a:off x="4484" y="1152"/>
              <a:ext cx="4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p1</a:t>
              </a:r>
            </a:p>
          </p:txBody>
        </p:sp>
        <p:sp>
          <p:nvSpPr>
            <p:cNvPr id="63500" name="Text Box 23"/>
            <p:cNvSpPr txBox="1">
              <a:spLocks noChangeArrowheads="1"/>
            </p:cNvSpPr>
            <p:nvPr/>
          </p:nvSpPr>
          <p:spPr bwMode="auto">
            <a:xfrm>
              <a:off x="4484" y="1360"/>
              <a:ext cx="4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p2</a:t>
              </a:r>
            </a:p>
          </p:txBody>
        </p:sp>
      </p:grpSp>
      <p:sp>
        <p:nvSpPr>
          <p:cNvPr id="263192" name="Text Box 24"/>
          <p:cNvSpPr txBox="1">
            <a:spLocks noChangeArrowheads="1"/>
          </p:cNvSpPr>
          <p:nvPr/>
        </p:nvSpPr>
        <p:spPr bwMode="auto">
          <a:xfrm>
            <a:off x="601663" y="4987925"/>
            <a:ext cx="7820025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量子力学的核心正是包含在这类实验之中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                              －－－－－－－－－ </a:t>
            </a:r>
            <a:r>
              <a:rPr lang="en-US" altLang="zh-CN" sz="2800" b="1">
                <a:solidFill>
                  <a:srgbClr val="000000"/>
                </a:solidFill>
              </a:rPr>
              <a:t>Feynman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3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3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9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ChangeArrowheads="1"/>
          </p:cNvSpPr>
          <p:nvPr/>
        </p:nvSpPr>
        <p:spPr bwMode="auto">
          <a:xfrm>
            <a:off x="409575" y="719138"/>
            <a:ext cx="80676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</a:rPr>
              <a:t>“</a:t>
            </a:r>
            <a:r>
              <a:rPr lang="zh-CN" altLang="en-US" sz="2800" b="1">
                <a:solidFill>
                  <a:srgbClr val="000000"/>
                </a:solidFill>
              </a:rPr>
              <a:t>量子力学很象这样的一种胜利：它让你先是笑上两个月，然后再哭上一年。” </a:t>
            </a: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561975" y="112713"/>
            <a:ext cx="4238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3200" b="1" i="1" u="sng">
                <a:solidFill>
                  <a:srgbClr val="FF0066"/>
                </a:solidFill>
              </a:rPr>
              <a:t>Bohr</a:t>
            </a:r>
            <a:r>
              <a:rPr lang="zh-CN" altLang="en-US" sz="3200" b="1" i="1" u="sng">
                <a:solidFill>
                  <a:srgbClr val="FF0066"/>
                </a:solidFill>
              </a:rPr>
              <a:t>的首席助理</a:t>
            </a:r>
            <a:r>
              <a:rPr lang="en-US" altLang="zh-CN" sz="3200" b="1" i="1" u="sng">
                <a:solidFill>
                  <a:srgbClr val="FF0066"/>
                </a:solidFill>
              </a:rPr>
              <a:t>Clams</a:t>
            </a:r>
            <a:r>
              <a:rPr lang="en-US" altLang="zh-CN" sz="3200" i="1" u="sng">
                <a:solidFill>
                  <a:srgbClr val="FF0066"/>
                </a:solidFill>
              </a:rPr>
              <a:t> </a:t>
            </a: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439738" y="2360613"/>
            <a:ext cx="80676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</a:rPr>
              <a:t>“</a:t>
            </a:r>
            <a:r>
              <a:rPr lang="zh-CN" altLang="en-US" sz="2800" b="1">
                <a:solidFill>
                  <a:srgbClr val="000000"/>
                </a:solidFill>
              </a:rPr>
              <a:t>如果真存在所谓的几率解释，我就绝对不能原谅自己搞过量子理论！”</a:t>
            </a: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530225" y="5610225"/>
            <a:ext cx="80676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</a:rPr>
              <a:t>“</a:t>
            </a:r>
            <a:r>
              <a:rPr lang="zh-CN" altLang="en-US" sz="2800" b="1">
                <a:solidFill>
                  <a:srgbClr val="000000"/>
                </a:solidFill>
              </a:rPr>
              <a:t>我简直象一只鸵鸟，为了不看到量子那丑恶的面孔，宁愿把头扎入沙堆中。” </a:t>
            </a: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392113" y="4081463"/>
            <a:ext cx="84867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</a:rPr>
              <a:t>“</a:t>
            </a:r>
            <a:r>
              <a:rPr lang="zh-CN" altLang="en-US" sz="2800" b="1">
                <a:solidFill>
                  <a:srgbClr val="000000"/>
                </a:solidFill>
              </a:rPr>
              <a:t>我们逐渐进入非常痛苦的境地，神经都要崩溃了。” </a:t>
            </a:r>
            <a:br>
              <a:rPr lang="zh-CN" altLang="en-US" sz="2800" b="1">
                <a:solidFill>
                  <a:srgbClr val="000000"/>
                </a:solidFill>
              </a:rPr>
            </a:b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224263" name="Rectangle 7"/>
          <p:cNvSpPr>
            <a:spLocks noChangeArrowheads="1"/>
          </p:cNvSpPr>
          <p:nvPr/>
        </p:nvSpPr>
        <p:spPr bwMode="auto">
          <a:xfrm>
            <a:off x="858838" y="1685925"/>
            <a:ext cx="23637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3200" b="1" i="1" u="sng">
                <a:solidFill>
                  <a:srgbClr val="FF0066"/>
                </a:solidFill>
              </a:rPr>
              <a:t>Schrodinger</a:t>
            </a:r>
            <a:r>
              <a:rPr lang="en-US" altLang="zh-CN" sz="3200" i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24264" name="Rectangle 8"/>
          <p:cNvSpPr>
            <a:spLocks noChangeArrowheads="1"/>
          </p:cNvSpPr>
          <p:nvPr/>
        </p:nvSpPr>
        <p:spPr bwMode="auto">
          <a:xfrm>
            <a:off x="904875" y="3395663"/>
            <a:ext cx="21939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3200" b="1" i="1" u="sng">
                <a:solidFill>
                  <a:srgbClr val="FF0066"/>
                </a:solidFill>
              </a:rPr>
              <a:t>Heisenberg</a:t>
            </a:r>
            <a:r>
              <a:rPr lang="en-US" altLang="zh-CN" sz="2800" u="sng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24265" name="Rectangle 9"/>
          <p:cNvSpPr>
            <a:spLocks noChangeArrowheads="1"/>
          </p:cNvSpPr>
          <p:nvPr/>
        </p:nvSpPr>
        <p:spPr bwMode="auto">
          <a:xfrm>
            <a:off x="977900" y="4848225"/>
            <a:ext cx="16732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3200" b="1" i="1" u="sng">
                <a:solidFill>
                  <a:srgbClr val="FF0066"/>
                </a:solidFill>
              </a:rPr>
              <a:t>Einstein</a:t>
            </a:r>
            <a:r>
              <a:rPr lang="en-US" altLang="zh-CN" sz="280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4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4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4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8" grpId="0" build="p" advAuto="2000"/>
      <p:bldP spid="224259" grpId="0"/>
      <p:bldP spid="224260" grpId="0" build="p" advAuto="2000"/>
      <p:bldP spid="224261" grpId="0" build="p" advAuto="2000"/>
      <p:bldP spid="224262" grpId="0"/>
      <p:bldP spid="224263" grpId="0"/>
      <p:bldP spid="224264" grpId="0"/>
      <p:bldP spid="22426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265113" y="187325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5. </a:t>
            </a:r>
            <a:r>
              <a:rPr lang="zh-CN" altLang="en-US" sz="2800" b="1">
                <a:latin typeface="宋体" pitchFamily="2" charset="-122"/>
              </a:rPr>
              <a:t>波函数满足的条件</a:t>
            </a:r>
          </a:p>
        </p:txBody>
      </p:sp>
      <p:sp>
        <p:nvSpPr>
          <p:cNvPr id="253957" name="Text Box 5"/>
          <p:cNvSpPr txBox="1">
            <a:spLocks noChangeArrowheads="1"/>
          </p:cNvSpPr>
          <p:nvPr/>
        </p:nvSpPr>
        <p:spPr bwMode="auto">
          <a:xfrm>
            <a:off x="725488" y="1014413"/>
            <a:ext cx="617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CC"/>
              </a:buClr>
              <a:buFontTx/>
              <a:buChar char="•"/>
            </a:pPr>
            <a:r>
              <a:rPr lang="en-US" altLang="zh-CN" sz="2800" b="1">
                <a:latin typeface="宋体" pitchFamily="2" charset="-122"/>
              </a:rPr>
              <a:t> </a:t>
            </a:r>
            <a:r>
              <a:rPr lang="zh-CN" altLang="en-US" sz="2800" b="1">
                <a:latin typeface="宋体" pitchFamily="2" charset="-122"/>
              </a:rPr>
              <a:t>自然条件：单值、有限和连续</a:t>
            </a:r>
          </a:p>
        </p:txBody>
      </p:sp>
      <p:sp>
        <p:nvSpPr>
          <p:cNvPr id="253958" name="Text Box 6"/>
          <p:cNvSpPr txBox="1">
            <a:spLocks noChangeArrowheads="1"/>
          </p:cNvSpPr>
          <p:nvPr/>
        </p:nvSpPr>
        <p:spPr bwMode="auto">
          <a:xfrm>
            <a:off x="765175" y="2027238"/>
            <a:ext cx="274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CC"/>
              </a:buClr>
              <a:buFontTx/>
              <a:buChar char="•"/>
            </a:pPr>
            <a:r>
              <a:rPr lang="en-US" altLang="zh-CN" sz="2800" b="1">
                <a:latin typeface="宋体" pitchFamily="2" charset="-122"/>
              </a:rPr>
              <a:t> </a:t>
            </a:r>
            <a:r>
              <a:rPr lang="zh-CN" altLang="en-US" sz="2800" b="1">
                <a:latin typeface="宋体" pitchFamily="2" charset="-122"/>
              </a:rPr>
              <a:t>归一化条件</a:t>
            </a:r>
          </a:p>
        </p:txBody>
      </p:sp>
      <p:graphicFrame>
        <p:nvGraphicFramePr>
          <p:cNvPr id="253959" name="Object 7"/>
          <p:cNvGraphicFramePr>
            <a:graphicFrameLocks noChangeAspect="1"/>
          </p:cNvGraphicFramePr>
          <p:nvPr/>
        </p:nvGraphicFramePr>
        <p:xfrm>
          <a:off x="3448050" y="1900238"/>
          <a:ext cx="222091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3" imgW="1320480" imgH="596880" progId="Equation.3">
                  <p:embed/>
                </p:oleObj>
              </mc:Choice>
              <mc:Fallback>
                <p:oleObj name="Equation" r:id="rId3" imgW="1320480" imgH="596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1900238"/>
                        <a:ext cx="2220913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0" name="Object 8"/>
          <p:cNvGraphicFramePr>
            <a:graphicFrameLocks noChangeAspect="1"/>
          </p:cNvGraphicFramePr>
          <p:nvPr/>
        </p:nvGraphicFramePr>
        <p:xfrm>
          <a:off x="6180138" y="2089150"/>
          <a:ext cx="22669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5" imgW="850680" imgH="215640" progId="Equation.3">
                  <p:embed/>
                </p:oleObj>
              </mc:Choice>
              <mc:Fallback>
                <p:oleObj name="Equation" r:id="rId5" imgW="85068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0138" y="2089150"/>
                        <a:ext cx="226695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62" name="Text Box 10"/>
          <p:cNvSpPr txBox="1">
            <a:spLocks noChangeArrowheads="1"/>
          </p:cNvSpPr>
          <p:nvPr/>
        </p:nvSpPr>
        <p:spPr bwMode="auto">
          <a:xfrm>
            <a:off x="403225" y="3646488"/>
            <a:ext cx="609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2800" b="1">
                <a:latin typeface="宋体" pitchFamily="2" charset="-122"/>
              </a:rPr>
              <a:t>例：将下列波函数 归一化</a:t>
            </a:r>
            <a:endParaRPr lang="zh-CN" altLang="en-US" sz="2800">
              <a:latin typeface="宋体" pitchFamily="2" charset="-122"/>
            </a:endParaRPr>
          </a:p>
        </p:txBody>
      </p:sp>
      <p:graphicFrame>
        <p:nvGraphicFramePr>
          <p:cNvPr id="253963" name="Object 11"/>
          <p:cNvGraphicFramePr>
            <a:graphicFrameLocks noChangeAspect="1"/>
          </p:cNvGraphicFramePr>
          <p:nvPr/>
        </p:nvGraphicFramePr>
        <p:xfrm>
          <a:off x="1944688" y="4592638"/>
          <a:ext cx="32273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公式" r:id="rId7" imgW="3365280" imgH="469800" progId="Equation.3">
                  <p:embed/>
                </p:oleObj>
              </mc:Choice>
              <mc:Fallback>
                <p:oleObj name="公式" r:id="rId7" imgW="3365280" imgH="469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4592638"/>
                        <a:ext cx="322738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6" grpId="0" autoUpdateAnimBg="0"/>
      <p:bldP spid="253957" grpId="0" autoUpdateAnimBg="0"/>
      <p:bldP spid="253958" grpId="0" autoUpdateAnimBg="0"/>
      <p:bldP spid="25396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407988" y="492125"/>
            <a:ext cx="754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设归一化因子为</a:t>
            </a:r>
            <a:r>
              <a:rPr lang="en-US" altLang="zh-CN" sz="2800" b="1" i="1"/>
              <a:t>C</a:t>
            </a:r>
            <a:r>
              <a:rPr lang="zh-CN" altLang="en-US" sz="2800" b="1">
                <a:latin typeface="宋体" pitchFamily="2" charset="-122"/>
              </a:rPr>
              <a:t>，则归一化的波函数为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1295400" y="1444625"/>
            <a:ext cx="571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黑体" pitchFamily="2" charset="-122"/>
                <a:ea typeface="黑体" pitchFamily="2" charset="-122"/>
                <a:sym typeface="Symbol" pitchFamily="18" charset="2"/>
              </a:rPr>
              <a:t>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800" b="1" i="1">
                <a:ea typeface="黑体" pitchFamily="2" charset="-122"/>
              </a:rPr>
              <a:t>x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)= </a:t>
            </a:r>
            <a:r>
              <a:rPr lang="en-US" altLang="zh-CN" sz="2800" b="1" i="1">
                <a:ea typeface="黑体" pitchFamily="2" charset="-122"/>
              </a:rPr>
              <a:t>C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>
                <a:ea typeface="黑体" pitchFamily="2" charset="-122"/>
              </a:rPr>
              <a:t>exp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(-</a:t>
            </a:r>
            <a:r>
              <a:rPr lang="en-US" altLang="zh-CN" sz="2800" b="1">
                <a:latin typeface="黑体" pitchFamily="2" charset="-122"/>
                <a:ea typeface="黑体" pitchFamily="2" charset="-122"/>
                <a:sym typeface="Symbol" pitchFamily="18" charset="2"/>
              </a:rPr>
              <a:t></a:t>
            </a:r>
            <a:r>
              <a:rPr lang="en-US" altLang="zh-CN" sz="2800" b="1" baseline="30000"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800" b="1" i="1">
                <a:ea typeface="黑体" pitchFamily="2" charset="-122"/>
              </a:rPr>
              <a:t>x</a:t>
            </a:r>
            <a:r>
              <a:rPr lang="en-US" altLang="zh-CN" sz="2800" b="1" baseline="30000"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/2)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236538" y="3362325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计算积分得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2371725" y="337185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黑体" pitchFamily="2" charset="-122"/>
                <a:sym typeface="Symbol" pitchFamily="18" charset="2"/>
              </a:rPr>
              <a:t></a:t>
            </a:r>
            <a:r>
              <a:rPr lang="zh-CN" altLang="en-US" sz="2800" b="1">
                <a:ea typeface="黑体" pitchFamily="2" charset="-122"/>
              </a:rPr>
              <a:t>Ｃ</a:t>
            </a:r>
            <a:r>
              <a:rPr lang="zh-CN" altLang="en-US" sz="2800" b="1">
                <a:ea typeface="黑体" pitchFamily="2" charset="-122"/>
                <a:sym typeface="Symbol" pitchFamily="18" charset="2"/>
              </a:rPr>
              <a:t></a:t>
            </a:r>
            <a:r>
              <a:rPr lang="zh-CN" altLang="en-US" sz="2800" b="1" baseline="30000">
                <a:ea typeface="黑体" pitchFamily="2" charset="-122"/>
              </a:rPr>
              <a:t>２</a:t>
            </a:r>
            <a:r>
              <a:rPr lang="zh-CN" altLang="en-US" sz="2800" b="1">
                <a:ea typeface="黑体" pitchFamily="2" charset="-122"/>
                <a:sym typeface="Symbol" pitchFamily="18" charset="2"/>
              </a:rPr>
              <a:t></a:t>
            </a:r>
            <a:r>
              <a:rPr lang="zh-CN" altLang="en-US" sz="2800" b="1" baseline="30000">
                <a:ea typeface="黑体" pitchFamily="2" charset="-122"/>
              </a:rPr>
              <a:t>１／２ </a:t>
            </a:r>
            <a:r>
              <a:rPr lang="zh-CN" altLang="en-US" sz="2800" b="1">
                <a:ea typeface="黑体" pitchFamily="2" charset="-122"/>
              </a:rPr>
              <a:t>／</a:t>
            </a:r>
            <a:r>
              <a:rPr lang="zh-CN" altLang="en-US" sz="2800" b="1">
                <a:ea typeface="黑体" pitchFamily="2" charset="-122"/>
                <a:sym typeface="Symbol" pitchFamily="18" charset="2"/>
              </a:rPr>
              <a:t> </a:t>
            </a:r>
            <a:r>
              <a:rPr lang="zh-CN" altLang="en-US" sz="2800" b="1">
                <a:ea typeface="黑体" pitchFamily="2" charset="-122"/>
              </a:rPr>
              <a:t>＝</a:t>
            </a:r>
            <a:r>
              <a:rPr lang="en-US" altLang="zh-CN" sz="2800" b="1">
                <a:ea typeface="黑体" pitchFamily="2" charset="-122"/>
              </a:rPr>
              <a:t>1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449388" y="4211638"/>
            <a:ext cx="541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Ｃ＝（</a:t>
            </a:r>
            <a:r>
              <a:rPr lang="zh-CN" altLang="en-US" sz="2800" b="1">
                <a:ea typeface="黑体" pitchFamily="2" charset="-122"/>
                <a:sym typeface="Symbol" pitchFamily="18" charset="2"/>
              </a:rPr>
              <a:t></a:t>
            </a:r>
            <a:r>
              <a:rPr lang="zh-CN" altLang="en-US" sz="2800" b="1">
                <a:ea typeface="黑体" pitchFamily="2" charset="-122"/>
              </a:rPr>
              <a:t>／</a:t>
            </a:r>
            <a:r>
              <a:rPr lang="zh-CN" altLang="en-US" sz="2800" b="1">
                <a:ea typeface="黑体" pitchFamily="2" charset="-122"/>
                <a:sym typeface="Symbol" pitchFamily="18" charset="2"/>
              </a:rPr>
              <a:t></a:t>
            </a:r>
            <a:r>
              <a:rPr lang="zh-CN" altLang="en-US" sz="2800" b="1" baseline="30000">
                <a:ea typeface="黑体" pitchFamily="2" charset="-122"/>
              </a:rPr>
              <a:t>１／２</a:t>
            </a:r>
            <a:r>
              <a:rPr lang="zh-CN" altLang="en-US" sz="2800" b="1">
                <a:ea typeface="黑体" pitchFamily="2" charset="-122"/>
              </a:rPr>
              <a:t>）</a:t>
            </a:r>
            <a:r>
              <a:rPr lang="zh-CN" altLang="en-US" sz="2800" b="1" baseline="30000">
                <a:ea typeface="黑体" pitchFamily="2" charset="-122"/>
              </a:rPr>
              <a:t>１／２</a:t>
            </a:r>
            <a:r>
              <a:rPr lang="zh-CN" altLang="en-US" sz="2800" b="1">
                <a:ea typeface="黑体" pitchFamily="2" charset="-122"/>
              </a:rPr>
              <a:t>ｅ</a:t>
            </a:r>
            <a:r>
              <a:rPr lang="zh-CN" altLang="en-US" sz="2800" b="1" i="1" baseline="30000">
                <a:ea typeface="黑体" pitchFamily="2" charset="-122"/>
              </a:rPr>
              <a:t>ｉ</a:t>
            </a:r>
            <a:r>
              <a:rPr lang="zh-CN" altLang="en-US" sz="2800" b="1" baseline="30000">
                <a:ea typeface="黑体" pitchFamily="2" charset="-122"/>
                <a:sym typeface="Symbol" pitchFamily="18" charset="2"/>
              </a:rPr>
              <a:t>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914400" y="4983163"/>
            <a:ext cx="701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取 </a:t>
            </a:r>
            <a:r>
              <a:rPr lang="zh-CN" altLang="en-US" sz="2800" b="1" i="1">
                <a:sym typeface="Symbol" pitchFamily="18" charset="2"/>
              </a:rPr>
              <a:t></a:t>
            </a:r>
            <a:r>
              <a:rPr lang="zh-CN" altLang="en-US" sz="2800" b="1"/>
              <a:t>＝</a:t>
            </a:r>
            <a:r>
              <a:rPr lang="en-US" altLang="zh-CN" sz="2800" b="1"/>
              <a:t>0</a:t>
            </a:r>
            <a:r>
              <a:rPr lang="zh-CN" altLang="en-US" sz="2800" b="1">
                <a:latin typeface="宋体" pitchFamily="2" charset="-122"/>
              </a:rPr>
              <a:t>，则归一化的波函数为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1020763" y="5832475"/>
            <a:ext cx="685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800" b="1" i="1">
                <a:ea typeface="黑体" pitchFamily="2" charset="-122"/>
                <a:sym typeface="Symbol" pitchFamily="18" charset="2"/>
              </a:rPr>
              <a:t> </a:t>
            </a:r>
            <a:r>
              <a:rPr lang="en-US" altLang="zh-CN" sz="2800" b="1">
                <a:ea typeface="黑体" pitchFamily="2" charset="-122"/>
              </a:rPr>
              <a:t>(</a:t>
            </a:r>
            <a:r>
              <a:rPr lang="en-US" altLang="zh-CN" sz="2800" b="1" i="1">
                <a:ea typeface="黑体" pitchFamily="2" charset="-122"/>
              </a:rPr>
              <a:t>x</a:t>
            </a:r>
            <a:r>
              <a:rPr lang="en-US" altLang="zh-CN" sz="2800" b="1">
                <a:ea typeface="黑体" pitchFamily="2" charset="-122"/>
              </a:rPr>
              <a:t>)=</a:t>
            </a:r>
            <a:r>
              <a:rPr lang="zh-CN" altLang="en-US" sz="2800" b="1">
                <a:ea typeface="黑体" pitchFamily="2" charset="-122"/>
              </a:rPr>
              <a:t>（</a:t>
            </a:r>
            <a:r>
              <a:rPr lang="zh-CN" altLang="en-US" sz="2800" b="1">
                <a:ea typeface="黑体" pitchFamily="2" charset="-122"/>
                <a:sym typeface="Symbol" pitchFamily="18" charset="2"/>
              </a:rPr>
              <a:t></a:t>
            </a:r>
            <a:r>
              <a:rPr lang="zh-CN" altLang="en-US" sz="2800" b="1">
                <a:ea typeface="黑体" pitchFamily="2" charset="-122"/>
              </a:rPr>
              <a:t>／</a:t>
            </a:r>
            <a:r>
              <a:rPr lang="zh-CN" altLang="en-US" sz="2800" b="1">
                <a:ea typeface="黑体" pitchFamily="2" charset="-122"/>
                <a:sym typeface="Symbol" pitchFamily="18" charset="2"/>
              </a:rPr>
              <a:t></a:t>
            </a:r>
            <a:r>
              <a:rPr lang="zh-CN" altLang="en-US" sz="2800" b="1" baseline="30000">
                <a:ea typeface="黑体" pitchFamily="2" charset="-122"/>
              </a:rPr>
              <a:t>１／２</a:t>
            </a:r>
            <a:r>
              <a:rPr lang="zh-CN" altLang="en-US" sz="2800" b="1">
                <a:ea typeface="黑体" pitchFamily="2" charset="-122"/>
              </a:rPr>
              <a:t>）</a:t>
            </a:r>
            <a:r>
              <a:rPr lang="zh-CN" altLang="en-US" sz="2800" b="1" baseline="30000">
                <a:ea typeface="黑体" pitchFamily="2" charset="-122"/>
              </a:rPr>
              <a:t>１／２ </a:t>
            </a:r>
            <a:r>
              <a:rPr lang="en-US" altLang="zh-CN" sz="2800" b="1">
                <a:ea typeface="黑体" pitchFamily="2" charset="-122"/>
              </a:rPr>
              <a:t>exp(-</a:t>
            </a:r>
            <a:r>
              <a:rPr lang="en-US" altLang="zh-CN" sz="2800" b="1">
                <a:ea typeface="黑体" pitchFamily="2" charset="-122"/>
                <a:sym typeface="Symbol" pitchFamily="18" charset="2"/>
              </a:rPr>
              <a:t></a:t>
            </a:r>
            <a:r>
              <a:rPr lang="en-US" altLang="zh-CN" sz="2800" b="1" baseline="30000">
                <a:ea typeface="黑体" pitchFamily="2" charset="-122"/>
              </a:rPr>
              <a:t>2</a:t>
            </a:r>
            <a:r>
              <a:rPr lang="en-US" altLang="zh-CN" sz="2800" b="1" i="1">
                <a:ea typeface="黑体" pitchFamily="2" charset="-122"/>
              </a:rPr>
              <a:t>x</a:t>
            </a:r>
            <a:r>
              <a:rPr lang="en-US" altLang="zh-CN" sz="2800" b="1" baseline="30000">
                <a:ea typeface="黑体" pitchFamily="2" charset="-122"/>
              </a:rPr>
              <a:t>2</a:t>
            </a:r>
            <a:r>
              <a:rPr lang="en-US" altLang="zh-CN" sz="2800" b="1">
                <a:ea typeface="黑体" pitchFamily="2" charset="-122"/>
              </a:rPr>
              <a:t>/2)</a:t>
            </a:r>
          </a:p>
        </p:txBody>
      </p:sp>
      <p:graphicFrame>
        <p:nvGraphicFramePr>
          <p:cNvPr id="95241" name="Object 9"/>
          <p:cNvGraphicFramePr>
            <a:graphicFrameLocks noChangeAspect="1"/>
          </p:cNvGraphicFramePr>
          <p:nvPr/>
        </p:nvGraphicFramePr>
        <p:xfrm>
          <a:off x="2211388" y="2135188"/>
          <a:ext cx="248126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3" imgW="952200" imgH="469800" progId="Equation.3">
                  <p:embed/>
                </p:oleObj>
              </mc:Choice>
              <mc:Fallback>
                <p:oleObj name="Equation" r:id="rId3" imgW="952200" imgH="46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2135188"/>
                        <a:ext cx="2481262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5791200" y="3373438"/>
            <a:ext cx="335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黑体" pitchFamily="2" charset="-122"/>
                <a:sym typeface="Symbol" pitchFamily="18" charset="2"/>
              </a:rPr>
              <a:t></a:t>
            </a:r>
            <a:r>
              <a:rPr lang="zh-CN" altLang="en-US" sz="2800" b="1">
                <a:ea typeface="黑体" pitchFamily="2" charset="-122"/>
              </a:rPr>
              <a:t>Ｃ</a:t>
            </a:r>
            <a:r>
              <a:rPr lang="zh-CN" altLang="en-US" sz="2800" b="1">
                <a:ea typeface="黑体" pitchFamily="2" charset="-122"/>
                <a:sym typeface="Symbol" pitchFamily="18" charset="2"/>
              </a:rPr>
              <a:t></a:t>
            </a:r>
            <a:r>
              <a:rPr lang="zh-CN" altLang="en-US" sz="2800" b="1" baseline="30000">
                <a:ea typeface="黑体" pitchFamily="2" charset="-122"/>
              </a:rPr>
              <a:t>２</a:t>
            </a:r>
            <a:r>
              <a:rPr lang="zh-CN" altLang="en-US" sz="2800" b="1">
                <a:ea typeface="黑体" pitchFamily="2" charset="-122"/>
              </a:rPr>
              <a:t>＝</a:t>
            </a:r>
            <a:r>
              <a:rPr lang="zh-CN" altLang="en-US" sz="2800" b="1">
                <a:ea typeface="黑体" pitchFamily="2" charset="-122"/>
                <a:sym typeface="Symbol" pitchFamily="18" charset="2"/>
              </a:rPr>
              <a:t></a:t>
            </a:r>
            <a:r>
              <a:rPr lang="zh-CN" altLang="en-US" sz="2800" b="1">
                <a:ea typeface="黑体" pitchFamily="2" charset="-122"/>
              </a:rPr>
              <a:t>／</a:t>
            </a:r>
            <a:r>
              <a:rPr lang="zh-CN" altLang="en-US" sz="2800" b="1">
                <a:ea typeface="黑体" pitchFamily="2" charset="-122"/>
                <a:sym typeface="Symbol" pitchFamily="18" charset="2"/>
              </a:rPr>
              <a:t></a:t>
            </a:r>
            <a:r>
              <a:rPr lang="zh-CN" altLang="en-US" sz="2800" b="1" baseline="30000">
                <a:ea typeface="黑体" pitchFamily="2" charset="-122"/>
              </a:rPr>
              <a:t>１／２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utoUpdateAnimBg="0"/>
      <p:bldP spid="95235" grpId="0" autoUpdateAnimBg="0"/>
      <p:bldP spid="95236" grpId="0" autoUpdateAnimBg="0"/>
      <p:bldP spid="95237" grpId="0" autoUpdateAnimBg="0"/>
      <p:bldP spid="95238" grpId="0" autoUpdateAnimBg="0"/>
      <p:bldP spid="95239" grpId="0" autoUpdateAnimBg="0"/>
      <p:bldP spid="95240" grpId="0" autoUpdateAnimBg="0"/>
      <p:bldP spid="18227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787400" y="3455988"/>
            <a:ext cx="23447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2800" b="1">
                <a:solidFill>
                  <a:srgbClr val="FF0066"/>
                </a:solidFill>
                <a:latin typeface="宋体" pitchFamily="2" charset="-122"/>
              </a:rPr>
              <a:t>几点理解</a:t>
            </a:r>
            <a:endParaRPr lang="zh-CN" altLang="en-US" sz="2800">
              <a:solidFill>
                <a:srgbClr val="FF0066"/>
              </a:solidFill>
              <a:latin typeface="宋体" pitchFamily="2" charset="-122"/>
            </a:endParaRP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896938" y="4273550"/>
            <a:ext cx="2806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latin typeface="宋体" pitchFamily="2" charset="-122"/>
              </a:rPr>
              <a:t> </a:t>
            </a:r>
            <a:r>
              <a:rPr lang="zh-CN" altLang="en-US" sz="2800" b="1">
                <a:latin typeface="宋体" pitchFamily="2" charset="-122"/>
              </a:rPr>
              <a:t>争论是有益的</a:t>
            </a:r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280988" y="273050"/>
            <a:ext cx="82454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6. </a:t>
            </a:r>
            <a:r>
              <a:rPr lang="zh-CN" altLang="en-US" sz="2800" b="1">
                <a:latin typeface="宋体" pitchFamily="2" charset="-122"/>
              </a:rPr>
              <a:t>波函数统计诠释涉及对微观世界本质的认识</a:t>
            </a:r>
            <a:r>
              <a:rPr lang="en-US" altLang="zh-CN" sz="2800" b="1">
                <a:latin typeface="宋体" pitchFamily="2" charset="-122"/>
              </a:rPr>
              <a:t>,</a:t>
            </a:r>
            <a:r>
              <a:rPr lang="zh-CN" altLang="en-US" sz="2800" b="1">
                <a:latin typeface="宋体" pitchFamily="2" charset="-122"/>
              </a:rPr>
              <a:t>其争论至今未息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325438" y="1617663"/>
            <a:ext cx="80946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哥本哈根学派</a:t>
            </a:r>
            <a:r>
              <a:rPr lang="en-US" altLang="zh-CN" sz="2800" b="1">
                <a:latin typeface="宋体" pitchFamily="2" charset="-122"/>
              </a:rPr>
              <a:t>(Bohr,Heisenberg,Born,Pauli)</a:t>
            </a:r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209550" y="2466975"/>
            <a:ext cx="816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爱因斯坦学派</a:t>
            </a:r>
            <a:r>
              <a:rPr lang="en-US" altLang="zh-CN" sz="2800" b="1">
                <a:latin typeface="宋体" pitchFamily="2" charset="-122"/>
              </a:rPr>
              <a:t>(Einstein,Schrodinger,de Broglie)</a:t>
            </a:r>
          </a:p>
        </p:txBody>
      </p:sp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879475" y="5049838"/>
            <a:ext cx="5929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latin typeface="宋体" pitchFamily="2" charset="-122"/>
              </a:rPr>
              <a:t> </a:t>
            </a:r>
            <a:r>
              <a:rPr lang="zh-CN" altLang="en-US" sz="2800" b="1">
                <a:latin typeface="宋体" pitchFamily="2" charset="-122"/>
              </a:rPr>
              <a:t>争论是不影响对现有实验的解释</a:t>
            </a: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844550" y="5894388"/>
            <a:ext cx="7740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latin typeface="宋体" pitchFamily="2" charset="-122"/>
              </a:rPr>
              <a:t> </a:t>
            </a:r>
            <a:r>
              <a:rPr lang="zh-CN" altLang="en-US" sz="2800" b="1">
                <a:latin typeface="宋体" pitchFamily="2" charset="-122"/>
              </a:rPr>
              <a:t>现在量子力学的主流学派是哥本哈根学派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autoUpdateAnimBg="0"/>
      <p:bldP spid="96259" grpId="0" autoUpdateAnimBg="0"/>
      <p:bldP spid="96266" grpId="0" autoUpdateAnimBg="0"/>
      <p:bldP spid="96267" grpId="0" autoUpdateAnimBg="0"/>
      <p:bldP spid="96268" grpId="0" autoUpdateAnimBg="0"/>
      <p:bldP spid="181250" grpId="0" autoUpdateAnimBg="0"/>
      <p:bldP spid="18125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381000" y="315913"/>
            <a:ext cx="601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§1 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实物粒子的波动性</a:t>
            </a:r>
            <a:endParaRPr lang="zh-CN" altLang="en-US" sz="3600">
              <a:latin typeface="宋体" pitchFamily="2" charset="-122"/>
            </a:endParaRP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620713" y="1471613"/>
            <a:ext cx="62690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/>
              <a:t>一、经典物理学中的粒子和波</a:t>
            </a: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401638" y="2581275"/>
            <a:ext cx="844550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  </a:t>
            </a:r>
            <a:r>
              <a:rPr lang="zh-CN" altLang="en-US" sz="2800" b="1"/>
              <a:t>在经典物理学中波和粒子是完全不同的两个概念。</a:t>
            </a:r>
          </a:p>
          <a:p>
            <a:endParaRPr lang="zh-CN" altLang="en-US" sz="2800" b="1"/>
          </a:p>
          <a:p>
            <a:r>
              <a:rPr lang="zh-CN" altLang="en-US" sz="2800" b="1"/>
              <a:t>  它们是自然界中仅有的两种能量传递的方式。</a:t>
            </a:r>
          </a:p>
          <a:p>
            <a:endParaRPr lang="zh-CN" altLang="en-US" sz="2800" b="1"/>
          </a:p>
          <a:p>
            <a:r>
              <a:rPr lang="zh-CN" altLang="en-US" sz="2800" b="1"/>
              <a:t>  是波就不能是粒子，是粒子就不能是波。</a:t>
            </a:r>
          </a:p>
          <a:p>
            <a:endParaRPr lang="zh-CN" altLang="en-US" sz="2800" b="1"/>
          </a:p>
          <a:p>
            <a:r>
              <a:rPr lang="zh-CN" altLang="en-US" sz="2800" b="1"/>
              <a:t>   无法用波和粒子描述同一事物。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7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75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75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75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 autoUpdateAnimBg="0"/>
      <p:bldP spid="237573" grpId="0"/>
      <p:bldP spid="23757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811" name="Object 3"/>
          <p:cNvGraphicFramePr>
            <a:graphicFrameLocks noChangeAspect="1"/>
          </p:cNvGraphicFramePr>
          <p:nvPr/>
        </p:nvGraphicFramePr>
        <p:xfrm>
          <a:off x="4241800" y="4959350"/>
          <a:ext cx="1944688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r:id="rId3" imgW="774364" imgH="330057" progId="Equation.3">
                  <p:embed/>
                </p:oleObj>
              </mc:Choice>
              <mc:Fallback>
                <p:oleObj r:id="rId3" imgW="774364" imgH="33005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4959350"/>
                        <a:ext cx="1944688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8" name="Object 10"/>
          <p:cNvGraphicFramePr>
            <a:graphicFrameLocks noChangeAspect="1"/>
          </p:cNvGraphicFramePr>
          <p:nvPr/>
        </p:nvGraphicFramePr>
        <p:xfrm>
          <a:off x="1058863" y="2495550"/>
          <a:ext cx="63627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r:id="rId5" imgW="2476500" imgH="330200" progId="Equation.3">
                  <p:embed/>
                </p:oleObj>
              </mc:Choice>
              <mc:Fallback>
                <p:oleObj r:id="rId5" imgW="2476500" imgH="330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2495550"/>
                        <a:ext cx="6362700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793750" y="1076325"/>
            <a:ext cx="6708775" cy="566738"/>
            <a:chOff x="500" y="678"/>
            <a:chExt cx="4226" cy="357"/>
          </a:xfrm>
        </p:grpSpPr>
        <p:sp>
          <p:nvSpPr>
            <p:cNvPr id="13327" name="Rectangle 5"/>
            <p:cNvSpPr>
              <a:spLocks noChangeArrowheads="1"/>
            </p:cNvSpPr>
            <p:nvPr/>
          </p:nvSpPr>
          <p:spPr bwMode="auto">
            <a:xfrm>
              <a:off x="500" y="678"/>
              <a:ext cx="422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indent="304800" algn="just" eaLnBrk="0" hangingPunct="0"/>
              <a:r>
                <a:rPr lang="zh-CN" altLang="en-US" sz="2800" b="1">
                  <a:solidFill>
                    <a:srgbClr val="000000"/>
                  </a:solidFill>
                  <a:cs typeface="Times New Roman" pitchFamily="18" charset="0"/>
                </a:rPr>
                <a:t>如果                           是方程的解，</a:t>
              </a:r>
              <a:endParaRPr lang="zh-CN" altLang="en-US" sz="2800" b="1"/>
            </a:p>
          </p:txBody>
        </p:sp>
        <p:graphicFrame>
          <p:nvGraphicFramePr>
            <p:cNvPr id="13317" name="Object 14"/>
            <p:cNvGraphicFramePr>
              <a:graphicFrameLocks noChangeAspect="1"/>
            </p:cNvGraphicFramePr>
            <p:nvPr/>
          </p:nvGraphicFramePr>
          <p:xfrm>
            <a:off x="1333" y="688"/>
            <a:ext cx="1223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2" name="公式" r:id="rId7" imgW="901440" imgH="228600" progId="Equation.3">
                    <p:embed/>
                  </p:oleObj>
                </mc:Choice>
                <mc:Fallback>
                  <p:oleObj name="公式" r:id="rId7" imgW="90144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3" y="688"/>
                          <a:ext cx="1223" cy="3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7826" name="Text Box 18"/>
          <p:cNvSpPr txBox="1">
            <a:spLocks noChangeArrowheads="1"/>
          </p:cNvSpPr>
          <p:nvPr/>
        </p:nvSpPr>
        <p:spPr bwMode="auto">
          <a:xfrm>
            <a:off x="373063" y="230188"/>
            <a:ext cx="4191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3200" b="1">
                <a:latin typeface="宋体" pitchFamily="2" charset="-122"/>
              </a:rPr>
              <a:t>八</a:t>
            </a:r>
            <a:r>
              <a:rPr lang="en-US" altLang="zh-CN" sz="3200" b="1">
                <a:latin typeface="宋体" pitchFamily="2" charset="-122"/>
              </a:rPr>
              <a:t>. </a:t>
            </a:r>
            <a:r>
              <a:rPr lang="zh-CN" altLang="en-US" sz="3200" b="1">
                <a:latin typeface="宋体" pitchFamily="2" charset="-122"/>
              </a:rPr>
              <a:t>状态叠加原理</a:t>
            </a:r>
            <a:endParaRPr lang="zh-CN" altLang="en-US" sz="3200">
              <a:latin typeface="宋体" pitchFamily="2" charset="-122"/>
            </a:endParaRPr>
          </a:p>
        </p:txBody>
      </p:sp>
      <p:sp>
        <p:nvSpPr>
          <p:cNvPr id="247828" name="Rectangle 20"/>
          <p:cNvSpPr>
            <a:spLocks noChangeArrowheads="1"/>
          </p:cNvSpPr>
          <p:nvPr/>
        </p:nvSpPr>
        <p:spPr bwMode="auto">
          <a:xfrm>
            <a:off x="346075" y="1827213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000000"/>
                </a:solidFill>
              </a:rPr>
              <a:t>那么它们的线性组合</a:t>
            </a:r>
          </a:p>
        </p:txBody>
      </p:sp>
      <p:sp>
        <p:nvSpPr>
          <p:cNvPr id="247829" name="Rectangle 21"/>
          <p:cNvSpPr>
            <a:spLocks noChangeArrowheads="1"/>
          </p:cNvSpPr>
          <p:nvPr/>
        </p:nvSpPr>
        <p:spPr bwMode="auto">
          <a:xfrm>
            <a:off x="363538" y="3360738"/>
            <a:ext cx="26844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</a:rPr>
              <a:t>也是方程的解，</a:t>
            </a:r>
          </a:p>
        </p:txBody>
      </p:sp>
      <p:sp>
        <p:nvSpPr>
          <p:cNvPr id="247831" name="Rectangle 23"/>
          <p:cNvSpPr>
            <a:spLocks noChangeArrowheads="1"/>
          </p:cNvSpPr>
          <p:nvPr/>
        </p:nvSpPr>
        <p:spPr bwMode="auto">
          <a:xfrm>
            <a:off x="3087688" y="3449638"/>
            <a:ext cx="3679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1">
                <a:solidFill>
                  <a:srgbClr val="000000"/>
                </a:solidFill>
              </a:rPr>
              <a:t>c</a:t>
            </a:r>
            <a:r>
              <a:rPr lang="en-US" altLang="zh-CN" sz="2800" b="1" i="1" baseline="-25000">
                <a:solidFill>
                  <a:srgbClr val="000000"/>
                </a:solidFill>
              </a:rPr>
              <a:t>n</a:t>
            </a:r>
            <a:r>
              <a:rPr lang="zh-CN" altLang="en-US" sz="2800" b="1">
                <a:solidFill>
                  <a:srgbClr val="000000"/>
                </a:solidFill>
              </a:rPr>
              <a:t>为任意常数。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93750" y="4181475"/>
            <a:ext cx="7554913" cy="606425"/>
            <a:chOff x="500" y="2634"/>
            <a:chExt cx="4759" cy="382"/>
          </a:xfrm>
        </p:grpSpPr>
        <p:sp>
          <p:nvSpPr>
            <p:cNvPr id="13326" name="Rectangle 26"/>
            <p:cNvSpPr>
              <a:spLocks noChangeArrowheads="1"/>
            </p:cNvSpPr>
            <p:nvPr/>
          </p:nvSpPr>
          <p:spPr bwMode="auto">
            <a:xfrm>
              <a:off x="500" y="2646"/>
              <a:ext cx="475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indent="304800" algn="just" eaLnBrk="0" hangingPunct="0"/>
              <a:r>
                <a:rPr lang="zh-CN" altLang="en-US" sz="2800" b="1">
                  <a:solidFill>
                    <a:srgbClr val="000000"/>
                  </a:solidFill>
                  <a:cs typeface="Times New Roman" pitchFamily="18" charset="0"/>
                </a:rPr>
                <a:t>即如果                           是体系的可能状态，</a:t>
              </a:r>
              <a:endParaRPr lang="zh-CN" altLang="en-US" sz="2800" b="1"/>
            </a:p>
          </p:txBody>
        </p:sp>
        <p:graphicFrame>
          <p:nvGraphicFramePr>
            <p:cNvPr id="13316" name="Object 27"/>
            <p:cNvGraphicFramePr>
              <a:graphicFrameLocks noChangeAspect="1"/>
            </p:cNvGraphicFramePr>
            <p:nvPr/>
          </p:nvGraphicFramePr>
          <p:xfrm>
            <a:off x="1612" y="2634"/>
            <a:ext cx="1165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3" name="公式" r:id="rId9" imgW="901440" imgH="228600" progId="Equation.3">
                    <p:embed/>
                  </p:oleObj>
                </mc:Choice>
                <mc:Fallback>
                  <p:oleObj name="公式" r:id="rId9" imgW="901440" imgH="2286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2" y="2634"/>
                          <a:ext cx="1165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7837" name="Rectangle 29"/>
          <p:cNvSpPr>
            <a:spLocks noChangeArrowheads="1"/>
          </p:cNvSpPr>
          <p:nvPr/>
        </p:nvSpPr>
        <p:spPr bwMode="auto">
          <a:xfrm>
            <a:off x="465138" y="5006975"/>
            <a:ext cx="65008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000000"/>
                </a:solidFill>
              </a:rPr>
              <a:t>那么它们的线性组合</a:t>
            </a:r>
            <a:endParaRPr lang="zh-CN" altLang="en-US" b="1"/>
          </a:p>
        </p:txBody>
      </p:sp>
      <p:sp>
        <p:nvSpPr>
          <p:cNvPr id="247838" name="Rectangle 30"/>
          <p:cNvSpPr>
            <a:spLocks noChangeArrowheads="1"/>
          </p:cNvSpPr>
          <p:nvPr/>
        </p:nvSpPr>
        <p:spPr bwMode="auto">
          <a:xfrm>
            <a:off x="465138" y="5818188"/>
            <a:ext cx="6500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000000"/>
                </a:solidFill>
              </a:rPr>
              <a:t>也是体系一个可能的状态。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26" grpId="0" autoUpdateAnimBg="0"/>
      <p:bldP spid="247828" grpId="0"/>
      <p:bldP spid="247829" grpId="0"/>
      <p:bldP spid="247831" grpId="0"/>
      <p:bldP spid="247837" grpId="0"/>
      <p:bldP spid="2478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Text Box 3"/>
          <p:cNvSpPr txBox="1">
            <a:spLocks noChangeArrowheads="1"/>
          </p:cNvSpPr>
          <p:nvPr/>
        </p:nvSpPr>
        <p:spPr bwMode="auto">
          <a:xfrm>
            <a:off x="0" y="1317625"/>
            <a:ext cx="8869363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接受了波函数的统计诠释，完全摒弃于经典粒子的轨道概念，即排除了粒子每时每刻有确定的位置和确定的动量。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228356" name="Object 4"/>
          <p:cNvGraphicFramePr>
            <a:graphicFrameLocks noChangeAspect="1"/>
          </p:cNvGraphicFramePr>
          <p:nvPr/>
        </p:nvGraphicFramePr>
        <p:xfrm>
          <a:off x="6884988" y="3294063"/>
          <a:ext cx="18049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公式" r:id="rId3" imgW="914400" imgH="228600" progId="Equation.3">
                  <p:embed/>
                </p:oleObj>
              </mc:Choice>
              <mc:Fallback>
                <p:oleObj name="公式" r:id="rId3" imgW="914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4988" y="3294063"/>
                        <a:ext cx="1804987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7" name="Object 5"/>
          <p:cNvGraphicFramePr>
            <a:graphicFrameLocks noChangeAspect="1"/>
          </p:cNvGraphicFramePr>
          <p:nvPr/>
        </p:nvGraphicFramePr>
        <p:xfrm>
          <a:off x="6838950" y="3863975"/>
          <a:ext cx="21066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公式" r:id="rId5" imgW="1041120" imgH="266400" progId="Equation.3">
                  <p:embed/>
                </p:oleObj>
              </mc:Choice>
              <mc:Fallback>
                <p:oleObj name="公式" r:id="rId5" imgW="1041120" imgH="26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8950" y="3863975"/>
                        <a:ext cx="2106613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8" name="Object 6"/>
          <p:cNvGraphicFramePr>
            <a:graphicFrameLocks noChangeAspect="1"/>
          </p:cNvGraphicFramePr>
          <p:nvPr/>
        </p:nvGraphicFramePr>
        <p:xfrm>
          <a:off x="3533775" y="4887913"/>
          <a:ext cx="175260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Equation" r:id="rId7" imgW="698400" imgH="393480" progId="Equation.3">
                  <p:embed/>
                </p:oleObj>
              </mc:Choice>
              <mc:Fallback>
                <p:oleObj name="Equation" r:id="rId7" imgW="6984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5" y="4887913"/>
                        <a:ext cx="1752600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9" name="Object 7"/>
          <p:cNvGraphicFramePr>
            <a:graphicFrameLocks noChangeAspect="1"/>
          </p:cNvGraphicFramePr>
          <p:nvPr/>
        </p:nvGraphicFramePr>
        <p:xfrm>
          <a:off x="7013575" y="2670175"/>
          <a:ext cx="14224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Equation" r:id="rId9" imgW="672840" imgH="228600" progId="Equation.3">
                  <p:embed/>
                </p:oleObj>
              </mc:Choice>
              <mc:Fallback>
                <p:oleObj name="Equation" r:id="rId9" imgW="67284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3575" y="2670175"/>
                        <a:ext cx="142240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568325" y="2682875"/>
            <a:ext cx="582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粒子出现在</a:t>
            </a:r>
            <a:r>
              <a:rPr lang="en-US" altLang="zh-CN" sz="2800" b="1" i="1">
                <a:solidFill>
                  <a:srgbClr val="000000"/>
                </a:solidFill>
              </a:rPr>
              <a:t>x~x+dx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间隔的概率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228361" name="Text Box 9"/>
          <p:cNvSpPr txBox="1">
            <a:spLocks noChangeArrowheads="1"/>
          </p:cNvSpPr>
          <p:nvPr/>
        </p:nvSpPr>
        <p:spPr bwMode="auto">
          <a:xfrm>
            <a:off x="0" y="3233738"/>
            <a:ext cx="716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所以由波函数只能给出粒子位置的平均值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0" y="3832225"/>
            <a:ext cx="7242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同样对粒子的动量也只能知道其统计平均值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382588" y="4462463"/>
            <a:ext cx="76342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海森伯指出，平均偏差乘积有一个最小的限制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198438" y="5567363"/>
            <a:ext cx="417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这个关系称不确定关系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228365" name="Text Box 13"/>
          <p:cNvSpPr txBox="1">
            <a:spLocks noChangeArrowheads="1"/>
          </p:cNvSpPr>
          <p:nvPr/>
        </p:nvSpPr>
        <p:spPr bwMode="auto">
          <a:xfrm>
            <a:off x="0" y="0"/>
            <a:ext cx="8899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§2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不确定性关系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(Uncertainty relations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endParaRPr lang="en-US" altLang="zh-CN" sz="3600" b="1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8366" name="Text Box 14"/>
          <p:cNvSpPr txBox="1">
            <a:spLocks noChangeArrowheads="1"/>
          </p:cNvSpPr>
          <p:nvPr/>
        </p:nvSpPr>
        <p:spPr bwMode="auto">
          <a:xfrm>
            <a:off x="282575" y="6127750"/>
            <a:ext cx="2103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类似地</a:t>
            </a:r>
            <a:endParaRPr lang="zh-CN" altLang="en-US" sz="2800" b="1">
              <a:solidFill>
                <a:srgbClr val="0000FF"/>
              </a:solidFill>
              <a:latin typeface="宋体" pitchFamily="2" charset="-122"/>
            </a:endParaRPr>
          </a:p>
        </p:txBody>
      </p:sp>
      <p:graphicFrame>
        <p:nvGraphicFramePr>
          <p:cNvPr id="228367" name="Object 15"/>
          <p:cNvGraphicFramePr>
            <a:graphicFrameLocks noChangeAspect="1"/>
          </p:cNvGraphicFramePr>
          <p:nvPr/>
        </p:nvGraphicFramePr>
        <p:xfrm>
          <a:off x="2190750" y="6094413"/>
          <a:ext cx="62484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公式" r:id="rId11" imgW="5918040" imgH="457200" progId="Equation.3">
                  <p:embed/>
                </p:oleObj>
              </mc:Choice>
              <mc:Fallback>
                <p:oleObj name="公式" r:id="rId11" imgW="591804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6094413"/>
                        <a:ext cx="624840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68" name="Text Box 16"/>
          <p:cNvSpPr txBox="1">
            <a:spLocks noChangeArrowheads="1"/>
          </p:cNvSpPr>
          <p:nvPr/>
        </p:nvSpPr>
        <p:spPr bwMode="auto">
          <a:xfrm>
            <a:off x="179388" y="808038"/>
            <a:ext cx="46561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一、 不确定性关系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/>
      <p:bldP spid="228360" grpId="0"/>
      <p:bldP spid="228361" grpId="0"/>
      <p:bldP spid="228362" grpId="0"/>
      <p:bldP spid="228363" grpId="0"/>
      <p:bldP spid="228364" grpId="0"/>
      <p:bldP spid="228365" grpId="0" autoUpdateAnimBg="0"/>
      <p:bldP spid="228366" grpId="0" autoUpdateAnimBg="0"/>
      <p:bldP spid="22836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330200" y="212725"/>
            <a:ext cx="844073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这是量子力学的又一条重要规律。它定量地揭示了粒子坐标和动量的不确定度。这样经典的轨道概念在这里完全失去了意义，不确定关系是波粒二象性的必然结果。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229379" name="Object 3"/>
          <p:cNvGraphicFramePr>
            <a:graphicFrameLocks noChangeAspect="1"/>
          </p:cNvGraphicFramePr>
          <p:nvPr/>
        </p:nvGraphicFramePr>
        <p:xfrm>
          <a:off x="3317875" y="4000500"/>
          <a:ext cx="15240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3" imgW="634680" imgH="393480" progId="Equation.3">
                  <p:embed/>
                </p:oleObj>
              </mc:Choice>
              <mc:Fallback>
                <p:oleObj name="Equation" r:id="rId3" imgW="63468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4000500"/>
                        <a:ext cx="1524000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390525" y="2087563"/>
            <a:ext cx="8207375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按照波函数的统计诠释，可以证明任何两个不对易的力学量，在任何量子态下的平均涨落都有相应的不确定关系。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229381" name="Rectangle 5"/>
          <p:cNvSpPr>
            <a:spLocks noChangeArrowheads="1"/>
          </p:cNvSpPr>
          <p:nvPr/>
        </p:nvSpPr>
        <p:spPr bwMode="auto">
          <a:xfrm>
            <a:off x="539750" y="4941888"/>
            <a:ext cx="8135938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不确定关系十分有用，利用这个简单的不确定关系式，常常可以方便地对一些物理量作出数量级上的估算。下面以几个具体例子加以说明。</a:t>
            </a:r>
            <a:r>
              <a:rPr lang="zh-CN" altLang="en-US" sz="2800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639763" y="3541713"/>
            <a:ext cx="6119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  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如时间和能量的不确定关系是：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8" grpId="0"/>
      <p:bldP spid="229380" grpId="0"/>
      <p:bldP spid="229381" grpId="0"/>
      <p:bldP spid="22938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2"/>
          <p:cNvSpPr txBox="1">
            <a:spLocks noChangeArrowheads="1"/>
          </p:cNvSpPr>
          <p:nvPr/>
        </p:nvSpPr>
        <p:spPr bwMode="auto">
          <a:xfrm>
            <a:off x="265113" y="184150"/>
            <a:ext cx="533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宋体" pitchFamily="2" charset="-122"/>
              </a:rPr>
              <a:t>二、 不确定关系的举例</a:t>
            </a:r>
          </a:p>
        </p:txBody>
      </p:sp>
      <p:sp>
        <p:nvSpPr>
          <p:cNvPr id="230403" name="Text Box 3"/>
          <p:cNvSpPr txBox="1">
            <a:spLocks noChangeArrowheads="1"/>
          </p:cNvSpPr>
          <p:nvPr/>
        </p:nvSpPr>
        <p:spPr bwMode="auto">
          <a:xfrm>
            <a:off x="196850" y="819150"/>
            <a:ext cx="7654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宋体" pitchFamily="2" charset="-122"/>
              </a:rPr>
              <a:t>例题</a:t>
            </a:r>
            <a:r>
              <a:rPr lang="en-US" altLang="zh-CN" sz="2800" b="1">
                <a:latin typeface="宋体" pitchFamily="2" charset="-122"/>
              </a:rPr>
              <a:t>1  </a:t>
            </a:r>
            <a:r>
              <a:rPr lang="zh-CN" altLang="en-US" sz="2800" b="1">
                <a:latin typeface="宋体" pitchFamily="2" charset="-122"/>
              </a:rPr>
              <a:t>讨论单缝衍射的不确定关系</a:t>
            </a:r>
          </a:p>
        </p:txBody>
      </p:sp>
      <p:graphicFrame>
        <p:nvGraphicFramePr>
          <p:cNvPr id="230404" name="Object 4"/>
          <p:cNvGraphicFramePr>
            <a:graphicFrameLocks noChangeAspect="1"/>
          </p:cNvGraphicFramePr>
          <p:nvPr/>
        </p:nvGraphicFramePr>
        <p:xfrm>
          <a:off x="1954213" y="4716463"/>
          <a:ext cx="1443037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公式" r:id="rId3" imgW="634680" imgH="393480" progId="Equation.3">
                  <p:embed/>
                </p:oleObj>
              </mc:Choice>
              <mc:Fallback>
                <p:oleObj name="公式" r:id="rId3" imgW="6346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4716463"/>
                        <a:ext cx="1443037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05" name="Object 5"/>
          <p:cNvGraphicFramePr>
            <a:graphicFrameLocks noChangeAspect="1"/>
          </p:cNvGraphicFramePr>
          <p:nvPr/>
        </p:nvGraphicFramePr>
        <p:xfrm>
          <a:off x="884238" y="6019800"/>
          <a:ext cx="19907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公式" r:id="rId5" imgW="799920" imgH="241200" progId="Equation.3">
                  <p:embed/>
                </p:oleObj>
              </mc:Choice>
              <mc:Fallback>
                <p:oleObj name="公式" r:id="rId5" imgW="79992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6019800"/>
                        <a:ext cx="19907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0406" name="Picture 6" descr="Image154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57700" y="3810000"/>
            <a:ext cx="4191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30407" name="Object 7"/>
          <p:cNvGraphicFramePr>
            <a:graphicFrameLocks noChangeAspect="1"/>
          </p:cNvGraphicFramePr>
          <p:nvPr/>
        </p:nvGraphicFramePr>
        <p:xfrm>
          <a:off x="1920875" y="3116263"/>
          <a:ext cx="1879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公式" r:id="rId8" imgW="927000" imgH="228600" progId="Equation.3">
                  <p:embed/>
                </p:oleObj>
              </mc:Choice>
              <mc:Fallback>
                <p:oleObj name="公式" r:id="rId8" imgW="9270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3116263"/>
                        <a:ext cx="18796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8" name="Text Box 8"/>
          <p:cNvSpPr txBox="1">
            <a:spLocks noChangeArrowheads="1"/>
          </p:cNvSpPr>
          <p:nvPr/>
        </p:nvSpPr>
        <p:spPr bwMode="auto">
          <a:xfrm>
            <a:off x="200025" y="1471613"/>
            <a:ext cx="83058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宋体" pitchFamily="2" charset="-122"/>
              </a:rPr>
              <a:t>    </a:t>
            </a:r>
            <a:r>
              <a:rPr lang="zh-CN" altLang="en-US" sz="2800" b="1">
                <a:latin typeface="宋体" pitchFamily="2" charset="-122"/>
              </a:rPr>
              <a:t>如图所示，位置的不确定，由缝宽</a:t>
            </a:r>
            <a:r>
              <a:rPr lang="el-GR" altLang="zh-CN" sz="2800" b="1" i="1">
                <a:latin typeface="宋体" pitchFamily="2" charset="-122"/>
                <a:sym typeface="Math1" pitchFamily="2" charset="2"/>
              </a:rPr>
              <a:t>Δ</a:t>
            </a:r>
            <a:r>
              <a:rPr lang="en-US" altLang="zh-CN" sz="2800" b="1" i="1">
                <a:latin typeface="宋体" pitchFamily="2" charset="-122"/>
                <a:sym typeface="Math1" pitchFamily="2" charset="2"/>
              </a:rPr>
              <a:t>x=d </a:t>
            </a:r>
            <a:r>
              <a:rPr lang="zh-CN" altLang="en-US" sz="2800" b="1">
                <a:sym typeface="Math1" pitchFamily="2" charset="2"/>
              </a:rPr>
              <a:t>给出。</a:t>
            </a:r>
            <a:r>
              <a:rPr lang="en-US" altLang="zh-CN" sz="2800" b="1" i="1">
                <a:sym typeface="Math1" pitchFamily="2" charset="2"/>
              </a:rPr>
              <a:t>x</a:t>
            </a:r>
            <a:r>
              <a:rPr lang="zh-CN" altLang="en-US" sz="2800" b="1">
                <a:sym typeface="Math1" pitchFamily="2" charset="2"/>
              </a:rPr>
              <a:t>方向的动量不确定</a:t>
            </a:r>
            <a:r>
              <a:rPr lang="zh-CN" altLang="en-US" sz="2800" b="1">
                <a:latin typeface="宋体" pitchFamily="2" charset="-122"/>
              </a:rPr>
              <a:t>度</a:t>
            </a:r>
            <a:r>
              <a:rPr lang="el-GR" altLang="zh-CN" sz="2800" b="1" i="1">
                <a:latin typeface="宋体" pitchFamily="2" charset="-122"/>
                <a:sym typeface="Math1" pitchFamily="2" charset="2"/>
              </a:rPr>
              <a:t>Δ</a:t>
            </a:r>
            <a:r>
              <a:rPr lang="en-US" altLang="zh-CN" sz="2800" b="1" i="1">
                <a:latin typeface="宋体" pitchFamily="2" charset="-122"/>
                <a:sym typeface="Math1" pitchFamily="2" charset="2"/>
              </a:rPr>
              <a:t>p</a:t>
            </a:r>
            <a:r>
              <a:rPr lang="en-US" altLang="zh-CN" sz="2800" b="1" i="1" baseline="-25000">
                <a:latin typeface="宋体" pitchFamily="2" charset="-122"/>
                <a:sym typeface="Math1" pitchFamily="2" charset="2"/>
              </a:rPr>
              <a:t>x</a:t>
            </a:r>
            <a:r>
              <a:rPr lang="zh-CN" altLang="en-US" sz="2800" b="1">
                <a:latin typeface="宋体" pitchFamily="2" charset="-122"/>
                <a:sym typeface="Math1" pitchFamily="2" charset="2"/>
              </a:rPr>
              <a:t>用衍射一级极小的半角宽度</a:t>
            </a:r>
            <a:r>
              <a:rPr lang="zh-CN" altLang="en-US" sz="2800" b="1">
                <a:latin typeface="宋体" pitchFamily="2" charset="-122"/>
              </a:rPr>
              <a:t>表示，</a:t>
            </a:r>
          </a:p>
        </p:txBody>
      </p:sp>
      <p:sp>
        <p:nvSpPr>
          <p:cNvPr id="230409" name="Text Box 9"/>
          <p:cNvSpPr txBox="1">
            <a:spLocks noChangeArrowheads="1"/>
          </p:cNvSpPr>
          <p:nvPr/>
        </p:nvSpPr>
        <p:spPr bwMode="auto">
          <a:xfrm>
            <a:off x="776288" y="3041650"/>
            <a:ext cx="86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宋体" pitchFamily="2" charset="-122"/>
              </a:rPr>
              <a:t>有                   </a:t>
            </a:r>
          </a:p>
        </p:txBody>
      </p:sp>
      <p:sp>
        <p:nvSpPr>
          <p:cNvPr id="230410" name="Text Box 10"/>
          <p:cNvSpPr txBox="1">
            <a:spLocks noChangeArrowheads="1"/>
          </p:cNvSpPr>
          <p:nvPr/>
        </p:nvSpPr>
        <p:spPr bwMode="auto">
          <a:xfrm>
            <a:off x="4897438" y="3055938"/>
            <a:ext cx="34210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1">
                <a:latin typeface="宋体" pitchFamily="2" charset="-122"/>
              </a:rPr>
              <a:t>p </a:t>
            </a:r>
            <a:r>
              <a:rPr lang="zh-CN" altLang="en-US" sz="2800" b="1">
                <a:latin typeface="宋体" pitchFamily="2" charset="-122"/>
              </a:rPr>
              <a:t>是入射光子动量</a:t>
            </a:r>
          </a:p>
        </p:txBody>
      </p:sp>
      <p:sp>
        <p:nvSpPr>
          <p:cNvPr id="230411" name="Text Box 11"/>
          <p:cNvSpPr txBox="1">
            <a:spLocks noChangeArrowheads="1"/>
          </p:cNvSpPr>
          <p:nvPr/>
        </p:nvSpPr>
        <p:spPr bwMode="auto">
          <a:xfrm>
            <a:off x="211138" y="3721100"/>
            <a:ext cx="51847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宋体" pitchFamily="2" charset="-122"/>
              </a:rPr>
              <a:t>按照波的衍射理论，第一级</a:t>
            </a:r>
          </a:p>
          <a:p>
            <a:r>
              <a:rPr lang="zh-CN" altLang="en-US" sz="2800" b="1">
                <a:latin typeface="宋体" pitchFamily="2" charset="-122"/>
              </a:rPr>
              <a:t>衍射极小的角位置满足</a:t>
            </a:r>
          </a:p>
        </p:txBody>
      </p:sp>
      <p:sp>
        <p:nvSpPr>
          <p:cNvPr id="230413" name="Text Box 13"/>
          <p:cNvSpPr txBox="1">
            <a:spLocks noChangeArrowheads="1"/>
          </p:cNvSpPr>
          <p:nvPr/>
        </p:nvSpPr>
        <p:spPr bwMode="auto">
          <a:xfrm>
            <a:off x="303213" y="5387975"/>
            <a:ext cx="19446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宋体" pitchFamily="2" charset="-122"/>
              </a:rPr>
              <a:t>于是有</a:t>
            </a:r>
          </a:p>
        </p:txBody>
      </p:sp>
      <p:graphicFrame>
        <p:nvGraphicFramePr>
          <p:cNvPr id="230414" name="Object 14"/>
          <p:cNvGraphicFramePr>
            <a:graphicFrameLocks noChangeAspect="1"/>
          </p:cNvGraphicFramePr>
          <p:nvPr/>
        </p:nvGraphicFramePr>
        <p:xfrm>
          <a:off x="3016250" y="6040438"/>
          <a:ext cx="6000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公式" r:id="rId10" imgW="241200" imgH="177480" progId="Equation.3">
                  <p:embed/>
                </p:oleObj>
              </mc:Choice>
              <mc:Fallback>
                <p:oleObj name="公式" r:id="rId10" imgW="241200" imgH="177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6040438"/>
                        <a:ext cx="600075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2" grpId="0"/>
      <p:bldP spid="230403" grpId="0"/>
      <p:bldP spid="230408" grpId="0"/>
      <p:bldP spid="230409" grpId="0"/>
      <p:bldP spid="230410" grpId="0"/>
      <p:bldP spid="230411" grpId="0"/>
      <p:bldP spid="2304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4788" y="211138"/>
            <a:ext cx="8572500" cy="946150"/>
            <a:chOff x="129" y="133"/>
            <a:chExt cx="5400" cy="596"/>
          </a:xfrm>
        </p:grpSpPr>
        <p:sp>
          <p:nvSpPr>
            <p:cNvPr id="17430" name="Text Box 5"/>
            <p:cNvSpPr txBox="1">
              <a:spLocks noChangeArrowheads="1"/>
            </p:cNvSpPr>
            <p:nvPr/>
          </p:nvSpPr>
          <p:spPr bwMode="auto">
            <a:xfrm>
              <a:off x="129" y="133"/>
              <a:ext cx="5400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</a:rPr>
                <a:t>     </a:t>
              </a:r>
              <a:r>
                <a:rPr lang="zh-CN" altLang="en-US" sz="2800" b="1">
                  <a:solidFill>
                    <a:srgbClr val="000000"/>
                  </a:solidFill>
                </a:rPr>
                <a:t>例</a:t>
              </a:r>
              <a:r>
                <a:rPr lang="zh-CN" altLang="en-US" sz="2800" b="1">
                  <a:solidFill>
                    <a:srgbClr val="000000"/>
                  </a:solidFill>
                  <a:latin typeface="宋体" pitchFamily="2" charset="-122"/>
                </a:rPr>
                <a:t>题</a:t>
              </a:r>
              <a:r>
                <a:rPr lang="en-US" altLang="zh-CN" sz="2800" b="1">
                  <a:solidFill>
                    <a:srgbClr val="000000"/>
                  </a:solidFill>
                </a:rPr>
                <a:t>2    </a:t>
              </a:r>
              <a:r>
                <a:rPr lang="zh-CN" altLang="en-US" sz="2800" b="1">
                  <a:solidFill>
                    <a:srgbClr val="000000"/>
                  </a:solidFill>
                </a:rPr>
                <a:t>在</a:t>
              </a:r>
              <a:r>
                <a:rPr lang="zh-CN" altLang="en-US" sz="2800" b="1">
                  <a:solidFill>
                    <a:srgbClr val="000000"/>
                  </a:solidFill>
                  <a:sym typeface="Math1" pitchFamily="2" charset="2"/>
                </a:rPr>
                <a:t>   </a:t>
              </a:r>
              <a:r>
                <a:rPr lang="zh-CN" altLang="en-US" sz="2800" b="1">
                  <a:solidFill>
                    <a:srgbClr val="000000"/>
                  </a:solidFill>
                </a:rPr>
                <a:t>衰变中，若电子是从原子核中逃逸出来的，试估计它在核中的动能。</a:t>
              </a:r>
            </a:p>
          </p:txBody>
        </p:sp>
        <p:graphicFrame>
          <p:nvGraphicFramePr>
            <p:cNvPr id="17422" name="Object 6"/>
            <p:cNvGraphicFramePr>
              <a:graphicFrameLocks noChangeAspect="1"/>
            </p:cNvGraphicFramePr>
            <p:nvPr/>
          </p:nvGraphicFramePr>
          <p:xfrm>
            <a:off x="1444" y="167"/>
            <a:ext cx="22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62" name="Equation" r:id="rId3" imgW="164880" imgH="203040" progId="Equation.3">
                    <p:embed/>
                  </p:oleObj>
                </mc:Choice>
                <mc:Fallback>
                  <p:oleObj name="Equation" r:id="rId3" imgW="164880" imgH="2030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4" y="167"/>
                          <a:ext cx="223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534988" y="1782763"/>
            <a:ext cx="5518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</a:rPr>
              <a:t>按照不确定关系，动量不确定度为</a:t>
            </a:r>
          </a:p>
        </p:txBody>
      </p:sp>
      <p:graphicFrame>
        <p:nvGraphicFramePr>
          <p:cNvPr id="261128" name="Object 8"/>
          <p:cNvGraphicFramePr>
            <a:graphicFrameLocks noChangeAspect="1"/>
          </p:cNvGraphicFramePr>
          <p:nvPr/>
        </p:nvGraphicFramePr>
        <p:xfrm>
          <a:off x="1058863" y="2382838"/>
          <a:ext cx="150495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Equation" r:id="rId5" imgW="736560" imgH="457200" progId="Equation.DSMT4">
                  <p:embed/>
                </p:oleObj>
              </mc:Choice>
              <mc:Fallback>
                <p:oleObj name="Equation" r:id="rId5" imgW="73656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2382838"/>
                        <a:ext cx="1504950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9" name="Object 9"/>
          <p:cNvGraphicFramePr>
            <a:graphicFrameLocks noChangeAspect="1"/>
          </p:cNvGraphicFramePr>
          <p:nvPr/>
        </p:nvGraphicFramePr>
        <p:xfrm>
          <a:off x="3244850" y="1249363"/>
          <a:ext cx="22828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Equation" r:id="rId7" imgW="1104840" imgH="215640" progId="Equation.DSMT4">
                  <p:embed/>
                </p:oleObj>
              </mc:Choice>
              <mc:Fallback>
                <p:oleObj name="Equation" r:id="rId7" imgW="110484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1249363"/>
                        <a:ext cx="22828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0" name="Object 10"/>
          <p:cNvGraphicFramePr>
            <a:graphicFrameLocks noChangeAspect="1"/>
          </p:cNvGraphicFramePr>
          <p:nvPr/>
        </p:nvGraphicFramePr>
        <p:xfrm>
          <a:off x="6894513" y="2703513"/>
          <a:ext cx="7667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公式" r:id="rId9" imgW="253800" imgH="177480" progId="Equation.3">
                  <p:embed/>
                </p:oleObj>
              </mc:Choice>
              <mc:Fallback>
                <p:oleObj name="公式" r:id="rId9" imgW="253800" imgH="177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4513" y="2703513"/>
                        <a:ext cx="766762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1" name="Object 11"/>
          <p:cNvGraphicFramePr>
            <a:graphicFrameLocks noChangeAspect="1"/>
          </p:cNvGraphicFramePr>
          <p:nvPr/>
        </p:nvGraphicFramePr>
        <p:xfrm>
          <a:off x="5121275" y="2446338"/>
          <a:ext cx="158432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6" name="Equation" r:id="rId11" imgW="685800" imgH="393480" progId="Equation.DSMT4">
                  <p:embed/>
                </p:oleObj>
              </mc:Choice>
              <mc:Fallback>
                <p:oleObj name="Equation" r:id="rId11" imgW="685800" imgH="393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275" y="2446338"/>
                        <a:ext cx="1584325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32" name="Text Box 12"/>
          <p:cNvSpPr txBox="1">
            <a:spLocks noChangeArrowheads="1"/>
          </p:cNvSpPr>
          <p:nvPr/>
        </p:nvSpPr>
        <p:spPr bwMode="auto">
          <a:xfrm>
            <a:off x="519113" y="1200150"/>
            <a:ext cx="25765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</a:rPr>
              <a:t>因为</a:t>
            </a:r>
          </a:p>
        </p:txBody>
      </p:sp>
      <p:graphicFrame>
        <p:nvGraphicFramePr>
          <p:cNvPr id="261133" name="Object 13"/>
          <p:cNvGraphicFramePr>
            <a:graphicFrameLocks noChangeAspect="1"/>
          </p:cNvGraphicFramePr>
          <p:nvPr/>
        </p:nvGraphicFramePr>
        <p:xfrm>
          <a:off x="2649538" y="2400300"/>
          <a:ext cx="2335212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7" name="Equation" r:id="rId13" imgW="1143000" imgH="457200" progId="Equation.DSMT4">
                  <p:embed/>
                </p:oleObj>
              </mc:Choice>
              <mc:Fallback>
                <p:oleObj name="Equation" r:id="rId13" imgW="1143000" imgH="457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2400300"/>
                        <a:ext cx="2335212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4" name="Object 14"/>
          <p:cNvGraphicFramePr>
            <a:graphicFrameLocks noChangeAspect="1"/>
          </p:cNvGraphicFramePr>
          <p:nvPr/>
        </p:nvGraphicFramePr>
        <p:xfrm>
          <a:off x="2109788" y="4064000"/>
          <a:ext cx="7715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8" name="Equation" r:id="rId15" imgW="355320" imgH="431640" progId="Equation.DSMT4">
                  <p:embed/>
                </p:oleObj>
              </mc:Choice>
              <mc:Fallback>
                <p:oleObj name="Equation" r:id="rId15" imgW="355320" imgH="4316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4064000"/>
                        <a:ext cx="77152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5" name="Object 15"/>
          <p:cNvGraphicFramePr>
            <a:graphicFrameLocks noChangeAspect="1"/>
          </p:cNvGraphicFramePr>
          <p:nvPr/>
        </p:nvGraphicFramePr>
        <p:xfrm>
          <a:off x="2995613" y="4327525"/>
          <a:ext cx="8096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9" name="Equation" r:id="rId17" imgW="342720" imgH="177480" progId="Equation.DSMT4">
                  <p:embed/>
                </p:oleObj>
              </mc:Choice>
              <mc:Fallback>
                <p:oleObj name="Equation" r:id="rId17" imgW="342720" imgH="177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613" y="4327525"/>
                        <a:ext cx="8096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36" name="Rectangle 16"/>
          <p:cNvSpPr>
            <a:spLocks noChangeArrowheads="1"/>
          </p:cNvSpPr>
          <p:nvPr/>
        </p:nvSpPr>
        <p:spPr bwMode="auto">
          <a:xfrm>
            <a:off x="693738" y="3581400"/>
            <a:ext cx="7435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kumimoji="0" lang="zh-CN" altLang="en-US" sz="2800" b="1">
                <a:cs typeface="Times New Roman" pitchFamily="18" charset="0"/>
              </a:rPr>
              <a:t>若用非相对论公式，可以求得电子速度为</a:t>
            </a:r>
            <a:endParaRPr kumimoji="0" lang="zh-CN" altLang="en-US" sz="2800" b="1">
              <a:latin typeface="Arial" charset="0"/>
            </a:endParaRPr>
          </a:p>
        </p:txBody>
      </p:sp>
      <p:graphicFrame>
        <p:nvGraphicFramePr>
          <p:cNvPr id="261137" name="Object 17"/>
          <p:cNvGraphicFramePr>
            <a:graphicFrameLocks noChangeAspect="1"/>
          </p:cNvGraphicFramePr>
          <p:nvPr/>
        </p:nvGraphicFramePr>
        <p:xfrm>
          <a:off x="1346200" y="4386263"/>
          <a:ext cx="90011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0" name="Equation" r:id="rId19" imgW="241200" imgH="139680" progId="Equation.DSMT4">
                  <p:embed/>
                </p:oleObj>
              </mc:Choice>
              <mc:Fallback>
                <p:oleObj name="Equation" r:id="rId19" imgW="241200" imgH="1396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4386263"/>
                        <a:ext cx="900113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38" name="Rectangle 18"/>
          <p:cNvSpPr>
            <a:spLocks noChangeArrowheads="1"/>
          </p:cNvSpPr>
          <p:nvPr/>
        </p:nvSpPr>
        <p:spPr bwMode="auto">
          <a:xfrm>
            <a:off x="4489450" y="4316413"/>
            <a:ext cx="3254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kumimoji="0" lang="zh-CN" altLang="en-US" sz="2800" b="1">
                <a:cs typeface="Times New Roman" pitchFamily="18" charset="0"/>
              </a:rPr>
              <a:t>显然是错误的</a:t>
            </a:r>
            <a:r>
              <a:rPr kumimoji="0" lang="en-US" altLang="zh-CN" sz="2800" b="1">
                <a:cs typeface="Times New Roman" pitchFamily="18" charset="0"/>
              </a:rPr>
              <a:t>!</a:t>
            </a:r>
            <a:endParaRPr kumimoji="0" lang="en-US" altLang="zh-CN" sz="2800" b="1">
              <a:latin typeface="Arial" charset="0"/>
            </a:endParaRPr>
          </a:p>
        </p:txBody>
      </p:sp>
      <p:sp>
        <p:nvSpPr>
          <p:cNvPr id="261139" name="Rectangle 19"/>
          <p:cNvSpPr>
            <a:spLocks noChangeArrowheads="1"/>
          </p:cNvSpPr>
          <p:nvPr/>
        </p:nvSpPr>
        <p:spPr bwMode="auto">
          <a:xfrm>
            <a:off x="365125" y="4989513"/>
            <a:ext cx="292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kumimoji="0" lang="zh-CN" altLang="en-US" sz="2800" b="1">
                <a:cs typeface="Times New Roman" pitchFamily="18" charset="0"/>
              </a:rPr>
              <a:t>用相对论公式</a:t>
            </a:r>
            <a:endParaRPr kumimoji="0" lang="zh-CN" altLang="en-US" sz="2800" b="1">
              <a:latin typeface="Arial" charset="0"/>
            </a:endParaRPr>
          </a:p>
        </p:txBody>
      </p:sp>
      <p:graphicFrame>
        <p:nvGraphicFramePr>
          <p:cNvPr id="261140" name="Object 20"/>
          <p:cNvGraphicFramePr>
            <a:graphicFrameLocks noGrp="1" noChangeAspect="1"/>
          </p:cNvGraphicFramePr>
          <p:nvPr>
            <p:ph/>
          </p:nvPr>
        </p:nvGraphicFramePr>
        <p:xfrm>
          <a:off x="3073400" y="4981575"/>
          <a:ext cx="29829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1" name="Equation" r:id="rId21" imgW="1295280" imgH="241200" progId="Equation.DSMT4">
                  <p:embed/>
                </p:oleObj>
              </mc:Choice>
              <mc:Fallback>
                <p:oleObj name="Equation" r:id="rId21" imgW="1295280" imgH="241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4981575"/>
                        <a:ext cx="2982913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42" name="Object 22"/>
          <p:cNvGraphicFramePr>
            <a:graphicFrameLocks noChangeAspect="1"/>
          </p:cNvGraphicFramePr>
          <p:nvPr/>
        </p:nvGraphicFramePr>
        <p:xfrm>
          <a:off x="3205163" y="5778500"/>
          <a:ext cx="21701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Equation" r:id="rId23" imgW="736560" imgH="177480" progId="Equation.DSMT4">
                  <p:embed/>
                </p:oleObj>
              </mc:Choice>
              <mc:Fallback>
                <p:oleObj name="Equation" r:id="rId23" imgW="736560" imgH="17748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5778500"/>
                        <a:ext cx="21701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43" name="Rectangle 23"/>
          <p:cNvSpPr>
            <a:spLocks noChangeArrowheads="1"/>
          </p:cNvSpPr>
          <p:nvPr/>
        </p:nvSpPr>
        <p:spPr bwMode="auto">
          <a:xfrm>
            <a:off x="541338" y="5756275"/>
            <a:ext cx="1250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zh-CN" altLang="en-US" sz="2800" b="1">
                <a:cs typeface="Times New Roman" pitchFamily="18" charset="0"/>
              </a:rPr>
              <a:t>注意到</a:t>
            </a:r>
            <a:endParaRPr kumimoji="0" lang="zh-CN" altLang="en-US" sz="2800" b="1">
              <a:latin typeface="Arial" charset="0"/>
            </a:endParaRPr>
          </a:p>
        </p:txBody>
      </p:sp>
      <p:graphicFrame>
        <p:nvGraphicFramePr>
          <p:cNvPr id="261144" name="Object 24"/>
          <p:cNvGraphicFramePr>
            <a:graphicFrameLocks noChangeAspect="1"/>
          </p:cNvGraphicFramePr>
          <p:nvPr/>
        </p:nvGraphicFramePr>
        <p:xfrm>
          <a:off x="2200275" y="5842000"/>
          <a:ext cx="97631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3" name="Equation" r:id="rId25" imgW="330120" imgH="164880" progId="Equation.DSMT4">
                  <p:embed/>
                </p:oleObj>
              </mc:Choice>
              <mc:Fallback>
                <p:oleObj name="Equation" r:id="rId25" imgW="330120" imgH="1648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5842000"/>
                        <a:ext cx="976313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45" name="Object 25"/>
          <p:cNvGraphicFramePr>
            <a:graphicFrameLocks noChangeAspect="1"/>
          </p:cNvGraphicFramePr>
          <p:nvPr/>
        </p:nvGraphicFramePr>
        <p:xfrm>
          <a:off x="5307013" y="5718175"/>
          <a:ext cx="2627312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4" name="Equation" r:id="rId27" imgW="1015920" imgH="241200" progId="Equation.DSMT4">
                  <p:embed/>
                </p:oleObj>
              </mc:Choice>
              <mc:Fallback>
                <p:oleObj name="Equation" r:id="rId27" imgW="1015920" imgH="241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013" y="5718175"/>
                        <a:ext cx="2627312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1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1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1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1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6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500"/>
                                        <p:tgtEl>
                                          <p:spTgt spid="26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6" dur="500"/>
                                        <p:tgtEl>
                                          <p:spTgt spid="26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1" dur="500"/>
                                        <p:tgtEl>
                                          <p:spTgt spid="26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7" grpId="0"/>
      <p:bldP spid="261132" grpId="0"/>
      <p:bldP spid="261136" grpId="0"/>
      <p:bldP spid="261138" grpId="0"/>
      <p:bldP spid="261139" grpId="0"/>
      <p:bldP spid="2611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7" name="Rectangle 11"/>
          <p:cNvSpPr>
            <a:spLocks noChangeArrowheads="1"/>
          </p:cNvSpPr>
          <p:nvPr/>
        </p:nvSpPr>
        <p:spPr bwMode="auto">
          <a:xfrm>
            <a:off x="438150" y="452438"/>
            <a:ext cx="160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zh-CN" altLang="en-US" sz="2800" b="1">
                <a:cs typeface="Times New Roman" pitchFamily="18" charset="0"/>
              </a:rPr>
              <a:t>故近似有</a:t>
            </a:r>
            <a:endParaRPr kumimoji="0" lang="zh-CN" altLang="en-US" sz="2800" b="1">
              <a:latin typeface="Arial" charset="0"/>
            </a:endParaRPr>
          </a:p>
        </p:txBody>
      </p:sp>
      <p:graphicFrame>
        <p:nvGraphicFramePr>
          <p:cNvPr id="260108" name="Object 12"/>
          <p:cNvGraphicFramePr>
            <a:graphicFrameLocks noChangeAspect="1"/>
          </p:cNvGraphicFramePr>
          <p:nvPr/>
        </p:nvGraphicFramePr>
        <p:xfrm>
          <a:off x="2395538" y="500063"/>
          <a:ext cx="12144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3" imgW="469800" imgH="203040" progId="Equation.DSMT4">
                  <p:embed/>
                </p:oleObj>
              </mc:Choice>
              <mc:Fallback>
                <p:oleObj name="Equation" r:id="rId3" imgW="46980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500063"/>
                        <a:ext cx="1214437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9" name="Rectangle 13"/>
          <p:cNvSpPr>
            <a:spLocks noChangeArrowheads="1"/>
          </p:cNvSpPr>
          <p:nvPr/>
        </p:nvSpPr>
        <p:spPr bwMode="auto">
          <a:xfrm>
            <a:off x="506413" y="1201738"/>
            <a:ext cx="6489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kumimoji="0" lang="zh-CN" altLang="en-US" sz="2800" b="1">
                <a:cs typeface="Times New Roman" pitchFamily="18" charset="0"/>
              </a:rPr>
              <a:t>由此可以求得核内电子能量为</a:t>
            </a:r>
            <a:endParaRPr kumimoji="0" lang="zh-CN" altLang="en-US" sz="2800" b="1">
              <a:latin typeface="Arial" charset="0"/>
            </a:endParaRPr>
          </a:p>
        </p:txBody>
      </p:sp>
      <p:graphicFrame>
        <p:nvGraphicFramePr>
          <p:cNvPr id="260110" name="Object 14"/>
          <p:cNvGraphicFramePr>
            <a:graphicFrameLocks noChangeAspect="1"/>
          </p:cNvGraphicFramePr>
          <p:nvPr/>
        </p:nvGraphicFramePr>
        <p:xfrm>
          <a:off x="2233613" y="1982788"/>
          <a:ext cx="23002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5" imgW="1104840" imgH="203040" progId="Equation.DSMT4">
                  <p:embed/>
                </p:oleObj>
              </mc:Choice>
              <mc:Fallback>
                <p:oleObj name="Equation" r:id="rId5" imgW="1104840" imgH="203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1982788"/>
                        <a:ext cx="2300287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11" name="Text Box 15"/>
          <p:cNvSpPr txBox="1">
            <a:spLocks noChangeArrowheads="1"/>
          </p:cNvSpPr>
          <p:nvPr/>
        </p:nvSpPr>
        <p:spPr bwMode="auto">
          <a:xfrm>
            <a:off x="469900" y="2528888"/>
            <a:ext cx="7113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sz="2800" b="1">
                <a:latin typeface="Arial" charset="0"/>
              </a:rPr>
              <a:t>而实验中从未发现如此高能量的电子。</a:t>
            </a:r>
          </a:p>
        </p:txBody>
      </p:sp>
      <p:sp>
        <p:nvSpPr>
          <p:cNvPr id="260118" name="Text Box 22"/>
          <p:cNvSpPr txBox="1">
            <a:spLocks noChangeArrowheads="1"/>
          </p:cNvSpPr>
          <p:nvPr/>
        </p:nvSpPr>
        <p:spPr bwMode="auto">
          <a:xfrm>
            <a:off x="379413" y="3481388"/>
            <a:ext cx="8405812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</a:rPr>
              <a:t>        </a:t>
            </a:r>
            <a:r>
              <a:rPr lang="zh-CN" altLang="en-US" sz="2800" b="1">
                <a:solidFill>
                  <a:srgbClr val="000000"/>
                </a:solidFill>
                <a:sym typeface="Math1" pitchFamily="2" charset="2"/>
              </a:rPr>
              <a:t>这样排除了电子在原子核内的可能性。在原子核内只能存放质子和中子。电子只可以被束缚在线度为</a:t>
            </a:r>
            <a:r>
              <a:rPr lang="en-US" altLang="zh-CN" sz="2800" b="1">
                <a:solidFill>
                  <a:srgbClr val="000000"/>
                </a:solidFill>
                <a:sym typeface="Math1" pitchFamily="2" charset="2"/>
              </a:rPr>
              <a:t>0.05nm</a:t>
            </a:r>
            <a:r>
              <a:rPr lang="zh-CN" altLang="en-US" sz="2800" b="1">
                <a:solidFill>
                  <a:srgbClr val="000000"/>
                </a:solidFill>
                <a:sym typeface="Math1" pitchFamily="2" charset="2"/>
              </a:rPr>
              <a:t>的原子内的。</a:t>
            </a:r>
          </a:p>
        </p:txBody>
      </p:sp>
      <p:sp>
        <p:nvSpPr>
          <p:cNvPr id="260124" name="Rectangle 28"/>
          <p:cNvSpPr>
            <a:spLocks noChangeArrowheads="1"/>
          </p:cNvSpPr>
          <p:nvPr/>
        </p:nvSpPr>
        <p:spPr bwMode="auto">
          <a:xfrm>
            <a:off x="565150" y="5233988"/>
            <a:ext cx="78025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    </a:t>
            </a:r>
            <a:r>
              <a:rPr lang="zh-CN" altLang="en-US" sz="2800" b="1"/>
              <a:t>因此 </a:t>
            </a:r>
            <a:r>
              <a:rPr lang="el-GR" altLang="zh-CN" sz="2800" b="1">
                <a:latin typeface="宋体" pitchFamily="2" charset="-122"/>
              </a:rPr>
              <a:t>β</a:t>
            </a:r>
            <a:r>
              <a:rPr lang="zh-CN" altLang="en-US" sz="2800" b="1"/>
              <a:t>衰变时的电子是核内临时产生的。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0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0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6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7" grpId="0"/>
      <p:bldP spid="260109" grpId="0"/>
      <p:bldP spid="260111" grpId="0"/>
      <p:bldP spid="260118" grpId="0"/>
      <p:bldP spid="2601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ext Box 2"/>
          <p:cNvSpPr txBox="1">
            <a:spLocks noChangeArrowheads="1"/>
          </p:cNvSpPr>
          <p:nvPr/>
        </p:nvSpPr>
        <p:spPr bwMode="auto">
          <a:xfrm>
            <a:off x="379413" y="404813"/>
            <a:ext cx="678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例题</a:t>
            </a: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3  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估算宏观物体的不确定性</a:t>
            </a: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611188" y="4221163"/>
            <a:ext cx="7696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宋体" pitchFamily="2" charset="-122"/>
              </a:rPr>
              <a:t>   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数值是极其微小的，因此，球类运动员大可不必为球的波动性而担忧。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232452" name="Object 4"/>
          <p:cNvGraphicFramePr>
            <a:graphicFrameLocks noChangeAspect="1"/>
          </p:cNvGraphicFramePr>
          <p:nvPr/>
        </p:nvGraphicFramePr>
        <p:xfrm>
          <a:off x="1225550" y="2870200"/>
          <a:ext cx="4144963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公式" r:id="rId3" imgW="1892160" imgH="444240" progId="Equation.3">
                  <p:embed/>
                </p:oleObj>
              </mc:Choice>
              <mc:Fallback>
                <p:oleObj name="公式" r:id="rId3" imgW="189216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2870200"/>
                        <a:ext cx="4144963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382588" y="1171575"/>
            <a:ext cx="81692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解：以高尔夫球为例，一个质量</a:t>
            </a: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45g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的高尔夫球，以</a:t>
            </a: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40m/s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的速度飞行，如果动量的不确定度是</a:t>
            </a: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1%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，位置的不确定度可估算为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232454" name="Object 6"/>
          <p:cNvGraphicFramePr>
            <a:graphicFrameLocks noChangeAspect="1"/>
          </p:cNvGraphicFramePr>
          <p:nvPr/>
        </p:nvGraphicFramePr>
        <p:xfrm>
          <a:off x="5476875" y="3133725"/>
          <a:ext cx="18907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公式" r:id="rId5" imgW="863280" imgH="203040" progId="Equation.3">
                  <p:embed/>
                </p:oleObj>
              </mc:Choice>
              <mc:Fallback>
                <p:oleObj name="公式" r:id="rId5" imgW="86328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3133725"/>
                        <a:ext cx="189071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0" grpId="0"/>
      <p:bldP spid="232451" grpId="0"/>
      <p:bldP spid="23245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Text Box 2"/>
          <p:cNvSpPr txBox="1">
            <a:spLocks noChangeArrowheads="1"/>
          </p:cNvSpPr>
          <p:nvPr/>
        </p:nvSpPr>
        <p:spPr bwMode="auto">
          <a:xfrm>
            <a:off x="185738" y="198438"/>
            <a:ext cx="48244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例题</a:t>
            </a: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4    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光谱线的自然宽度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1187450" y="4797425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谱线的自然宽度为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graphicFrame>
        <p:nvGraphicFramePr>
          <p:cNvPr id="233476" name="Object 4"/>
          <p:cNvGraphicFramePr>
            <a:graphicFrameLocks noChangeAspect="1"/>
          </p:cNvGraphicFramePr>
          <p:nvPr/>
        </p:nvGraphicFramePr>
        <p:xfrm>
          <a:off x="611188" y="3789363"/>
          <a:ext cx="6908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3" imgW="3416040" imgH="419040" progId="Equation.3">
                  <p:embed/>
                </p:oleObj>
              </mc:Choice>
              <mc:Fallback>
                <p:oleObj name="Equation" r:id="rId3" imgW="341604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789363"/>
                        <a:ext cx="69088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539750" y="6165850"/>
            <a:ext cx="633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要注意能级的寿命常受外界条件影响。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graphicFrame>
        <p:nvGraphicFramePr>
          <p:cNvPr id="233478" name="Object 6"/>
          <p:cNvGraphicFramePr>
            <a:graphicFrameLocks noChangeAspect="1"/>
          </p:cNvGraphicFramePr>
          <p:nvPr/>
        </p:nvGraphicFramePr>
        <p:xfrm>
          <a:off x="971550" y="5445125"/>
          <a:ext cx="69469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5" imgW="3555720" imgH="215640" progId="Equation.3">
                  <p:embed/>
                </p:oleObj>
              </mc:Choice>
              <mc:Fallback>
                <p:oleObj name="Equation" r:id="rId5" imgW="355572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45125"/>
                        <a:ext cx="69469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79" name="Text Box 7"/>
          <p:cNvSpPr txBox="1">
            <a:spLocks noChangeArrowheads="1"/>
          </p:cNvSpPr>
          <p:nvPr/>
        </p:nvSpPr>
        <p:spPr bwMode="auto">
          <a:xfrm>
            <a:off x="323850" y="765175"/>
            <a:ext cx="84963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宋体" pitchFamily="2" charset="-122"/>
              </a:rPr>
              <a:t>     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原子所发射的光是由电子在两个能级之间跃迁产生的。如果两个能级有确定的值，那么由频率条件将得到有确定频率</a:t>
            </a:r>
            <a:r>
              <a:rPr lang="en-US" altLang="zh-CN" sz="2400" b="1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或波长</a:t>
            </a:r>
            <a:r>
              <a:rPr lang="en-US" altLang="zh-CN" sz="2400" b="1">
                <a:solidFill>
                  <a:srgbClr val="000000"/>
                </a:solidFill>
                <a:latin typeface="宋体" pitchFamily="2" charset="-122"/>
              </a:rPr>
              <a:t>)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的谱线。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250825" y="2078038"/>
            <a:ext cx="84963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由于处在激发态能级上的电子寿命</a:t>
            </a:r>
            <a:r>
              <a:rPr lang="en-US" altLang="zh-CN" sz="2400" b="1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l-GR" altLang="zh-CN" sz="2400" b="1">
                <a:solidFill>
                  <a:srgbClr val="000000"/>
                </a:solidFill>
                <a:latin typeface="宋体" pitchFamily="2" charset="-122"/>
              </a:rPr>
              <a:t>Δ</a:t>
            </a:r>
            <a:r>
              <a:rPr lang="en-US" altLang="zh-CN" sz="2400" b="1">
                <a:solidFill>
                  <a:srgbClr val="000000"/>
                </a:solidFill>
                <a:latin typeface="宋体" pitchFamily="2" charset="-122"/>
              </a:rPr>
              <a:t>t)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有限，按照不确定关系，这意味着能级存在着一定的能级宽度</a:t>
            </a:r>
            <a:r>
              <a:rPr lang="el-GR" altLang="zh-CN" sz="2400" b="1" i="1">
                <a:solidFill>
                  <a:srgbClr val="000000"/>
                </a:solidFill>
                <a:latin typeface="宋体" pitchFamily="2" charset="-122"/>
                <a:sym typeface="Math1" pitchFamily="2" charset="2"/>
              </a:rPr>
              <a:t>Δ</a:t>
            </a:r>
            <a:r>
              <a:rPr lang="en-US" altLang="zh-CN" sz="2400" b="1" i="1">
                <a:solidFill>
                  <a:srgbClr val="000000"/>
                </a:solidFill>
                <a:latin typeface="宋体" pitchFamily="2" charset="-122"/>
                <a:sym typeface="Math1" pitchFamily="2" charset="2"/>
              </a:rPr>
              <a:t>E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，这导致辐射光谱不再是单一频率，而有一定频率宽度，称谱线自然宽度。如果激发态的寿命为</a:t>
            </a:r>
            <a:r>
              <a:rPr lang="el-GR" altLang="zh-CN" sz="2400" b="1">
                <a:solidFill>
                  <a:srgbClr val="000000"/>
                </a:solidFill>
              </a:rPr>
              <a:t>Δ</a:t>
            </a:r>
            <a:r>
              <a:rPr lang="en-US" altLang="zh-CN" sz="2400" b="1">
                <a:solidFill>
                  <a:srgbClr val="000000"/>
                </a:solidFill>
              </a:rPr>
              <a:t>t=10</a:t>
            </a:r>
            <a:r>
              <a:rPr lang="en-US" altLang="zh-CN" sz="2400" b="1" baseline="30000">
                <a:solidFill>
                  <a:srgbClr val="000000"/>
                </a:solidFill>
              </a:rPr>
              <a:t>-8</a:t>
            </a:r>
            <a:r>
              <a:rPr lang="en-US" altLang="zh-CN" sz="2400" b="1">
                <a:solidFill>
                  <a:srgbClr val="000000"/>
                </a:solidFill>
              </a:rPr>
              <a:t>s</a:t>
            </a:r>
            <a:r>
              <a:rPr lang="en-US" altLang="zh-CN" sz="2400" b="1" i="1">
                <a:solidFill>
                  <a:srgbClr val="000000"/>
                </a:solidFill>
                <a:latin typeface="宋体" pitchFamily="2" charset="-122"/>
                <a:sym typeface="Math1" pitchFamily="2" charset="2"/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那么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/>
      <p:bldP spid="233475" grpId="0"/>
      <p:bldP spid="233477" grpId="0"/>
      <p:bldP spid="233479" grpId="0"/>
      <p:bldP spid="23348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338138" y="269875"/>
            <a:ext cx="767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§3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薛定谔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方程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339725" y="1047750"/>
            <a:ext cx="838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宋体" pitchFamily="2" charset="-122"/>
              </a:rPr>
              <a:t>一</a:t>
            </a:r>
            <a:r>
              <a:rPr lang="en-US" altLang="zh-CN" sz="3200" b="1">
                <a:latin typeface="宋体" pitchFamily="2" charset="-122"/>
              </a:rPr>
              <a:t>.</a:t>
            </a:r>
            <a:r>
              <a:rPr lang="zh-CN" altLang="en-US" sz="3200" b="1">
                <a:latin typeface="宋体" pitchFamily="2" charset="-122"/>
              </a:rPr>
              <a:t>自由粒子</a:t>
            </a:r>
            <a:r>
              <a:rPr lang="en-US" altLang="zh-CN" sz="3200" b="1">
                <a:latin typeface="宋体" pitchFamily="2" charset="-122"/>
              </a:rPr>
              <a:t>Schrodinger</a:t>
            </a:r>
            <a:r>
              <a:rPr lang="zh-CN" altLang="en-US" sz="3200" b="1">
                <a:latin typeface="宋体" pitchFamily="2" charset="-122"/>
              </a:rPr>
              <a:t>方程的建立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587375" y="2432050"/>
            <a:ext cx="594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自由粒子波函数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695325" y="3867150"/>
            <a:ext cx="4614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CC"/>
              </a:buClr>
            </a:pPr>
            <a:r>
              <a:rPr lang="zh-CN" altLang="en-US" sz="2800" b="1">
                <a:latin typeface="宋体" pitchFamily="2" charset="-122"/>
              </a:rPr>
              <a:t>对此求导</a:t>
            </a:r>
            <a:r>
              <a:rPr lang="en-US" altLang="zh-CN" sz="2800" b="1">
                <a:latin typeface="宋体" pitchFamily="2" charset="-122"/>
              </a:rPr>
              <a:t>,</a:t>
            </a:r>
            <a:r>
              <a:rPr lang="zh-CN" altLang="en-US" sz="2800" b="1">
                <a:latin typeface="宋体" pitchFamily="2" charset="-122"/>
              </a:rPr>
              <a:t>得到方程</a:t>
            </a:r>
          </a:p>
        </p:txBody>
      </p:sp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2339975" y="4687888"/>
          <a:ext cx="413226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公式" r:id="rId3" imgW="2247840" imgH="571320" progId="Equation.3">
                  <p:embed/>
                </p:oleObj>
              </mc:Choice>
              <mc:Fallback>
                <p:oleObj name="公式" r:id="rId3" imgW="2247840" imgH="571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687888"/>
                        <a:ext cx="4132263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9" name="Object 7"/>
          <p:cNvGraphicFramePr>
            <a:graphicFrameLocks noChangeAspect="1"/>
          </p:cNvGraphicFramePr>
          <p:nvPr/>
        </p:nvGraphicFramePr>
        <p:xfrm>
          <a:off x="2652713" y="2932113"/>
          <a:ext cx="38227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5" imgW="1917360" imgH="482400" progId="Equation.DSMT4">
                  <p:embed/>
                </p:oleObj>
              </mc:Choice>
              <mc:Fallback>
                <p:oleObj name="Equation" r:id="rId5" imgW="191736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2932113"/>
                        <a:ext cx="38227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0" name="Object 8"/>
          <p:cNvGraphicFramePr>
            <a:graphicFrameLocks noChangeAspect="1"/>
          </p:cNvGraphicFramePr>
          <p:nvPr/>
        </p:nvGraphicFramePr>
        <p:xfrm>
          <a:off x="2589213" y="5695950"/>
          <a:ext cx="38862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7" imgW="2209680" imgH="622080" progId="Equation.DSMT4">
                  <p:embed/>
                </p:oleObj>
              </mc:Choice>
              <mc:Fallback>
                <p:oleObj name="Equation" r:id="rId7" imgW="2209680" imgH="6220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5695950"/>
                        <a:ext cx="388620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284163" y="1755775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(Schrodinger</a:t>
            </a:r>
            <a:r>
              <a:rPr lang="en-US" altLang="zh-CN" sz="2800" b="1"/>
              <a:t>’</a:t>
            </a:r>
            <a:r>
              <a:rPr lang="en-US" altLang="zh-CN" sz="2800" b="1">
                <a:latin typeface="宋体" pitchFamily="2" charset="-122"/>
              </a:rPr>
              <a:t>s equation for a free particle)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utoUpdateAnimBg="0"/>
      <p:bldP spid="100355" grpId="0" autoUpdateAnimBg="0"/>
      <p:bldP spid="100356" grpId="0" autoUpdateAnimBg="0"/>
      <p:bldP spid="100357" grpId="0" autoUpdateAnimBg="0"/>
      <p:bldP spid="10036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960438" y="3333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宋体" pitchFamily="2" charset="-122"/>
              </a:rPr>
              <a:t>由</a:t>
            </a:r>
          </a:p>
        </p:txBody>
      </p:sp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1668463" y="182563"/>
          <a:ext cx="139382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公式" r:id="rId3" imgW="761760" imgH="609480" progId="Equation.3">
                  <p:embed/>
                </p:oleObj>
              </mc:Choice>
              <mc:Fallback>
                <p:oleObj name="公式" r:id="rId3" imgW="761760" imgH="609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182563"/>
                        <a:ext cx="1393825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3336925" y="365125"/>
            <a:ext cx="518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得自由粒子的</a:t>
            </a:r>
            <a:r>
              <a:rPr lang="en-US" altLang="zh-CN" sz="2800" b="1">
                <a:latin typeface="宋体" pitchFamily="2" charset="-122"/>
              </a:rPr>
              <a:t>Schrodinger</a:t>
            </a:r>
            <a:r>
              <a:rPr lang="zh-CN" altLang="en-US" sz="2800" b="1">
                <a:latin typeface="宋体" pitchFamily="2" charset="-122"/>
              </a:rPr>
              <a:t>方程</a:t>
            </a:r>
          </a:p>
        </p:txBody>
      </p:sp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1371600" y="1020763"/>
          <a:ext cx="6400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Equation" r:id="rId5" imgW="2108160" imgH="419040" progId="Equation.DSMT4">
                  <p:embed/>
                </p:oleObj>
              </mc:Choice>
              <mc:Fallback>
                <p:oleObj name="Equation" r:id="rId5" imgW="210816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020763"/>
                        <a:ext cx="6400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320675" y="2027238"/>
            <a:ext cx="909314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宋体" pitchFamily="2" charset="-122"/>
              </a:rPr>
              <a:t>二．物理</a:t>
            </a:r>
            <a:r>
              <a:rPr lang="zh-CN" altLang="en-US" sz="3200" b="1" dirty="0" smtClean="0">
                <a:latin typeface="宋体" pitchFamily="2" charset="-122"/>
              </a:rPr>
              <a:t>启示与应用</a:t>
            </a:r>
            <a:endParaRPr lang="en-US" altLang="zh-CN" sz="3200" b="1" dirty="0" smtClean="0">
              <a:latin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 dirty="0" smtClean="0">
                <a:latin typeface="宋体" pitchFamily="2" charset="-122"/>
              </a:rPr>
              <a:t>(</a:t>
            </a:r>
            <a:r>
              <a:rPr lang="en-US" altLang="zh-CN" sz="3200" b="1" dirty="0">
                <a:latin typeface="宋体" pitchFamily="2" charset="-122"/>
              </a:rPr>
              <a:t>Revelation </a:t>
            </a:r>
            <a:r>
              <a:rPr lang="en-US" altLang="zh-CN" sz="3200" b="1" dirty="0" smtClean="0">
                <a:latin typeface="宋体" pitchFamily="2" charset="-122"/>
              </a:rPr>
              <a:t>and applications in </a:t>
            </a:r>
            <a:r>
              <a:rPr lang="en-US" altLang="zh-CN" sz="3200" b="1" dirty="0">
                <a:latin typeface="宋体" pitchFamily="2" charset="-122"/>
              </a:rPr>
              <a:t>physics)</a:t>
            </a:r>
          </a:p>
        </p:txBody>
      </p:sp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658865" y="3313529"/>
            <a:ext cx="685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itchFamily="2" charset="-122"/>
              </a:rPr>
              <a:t>定义能量算符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动量算符和坐标算符</a:t>
            </a:r>
          </a:p>
        </p:txBody>
      </p:sp>
      <p:graphicFrame>
        <p:nvGraphicFramePr>
          <p:cNvPr id="101386" name="Object 10"/>
          <p:cNvGraphicFramePr>
            <a:graphicFrameLocks noChangeAspect="1"/>
          </p:cNvGraphicFramePr>
          <p:nvPr/>
        </p:nvGraphicFramePr>
        <p:xfrm>
          <a:off x="1330143" y="3901424"/>
          <a:ext cx="5268912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7" imgW="2336760" imgH="419040" progId="Equation.3">
                  <p:embed/>
                </p:oleObj>
              </mc:Choice>
              <mc:Fallback>
                <p:oleObj name="Equation" r:id="rId7" imgW="233676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143" y="3901424"/>
                        <a:ext cx="5268912" cy="10445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817328" y="4945505"/>
            <a:ext cx="670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itchFamily="2" charset="-122"/>
              </a:rPr>
              <a:t> </a:t>
            </a:r>
            <a:r>
              <a:rPr lang="zh-CN" altLang="en-US" sz="2800" b="1" dirty="0">
                <a:latin typeface="宋体" pitchFamily="2" charset="-122"/>
              </a:rPr>
              <a:t>利用对应关系得</a:t>
            </a:r>
            <a:r>
              <a:rPr lang="zh-CN" altLang="en-US" sz="2800" b="1" dirty="0"/>
              <a:t>“</a:t>
            </a:r>
            <a:r>
              <a:rPr lang="zh-CN" altLang="en-US" sz="2800" b="1" dirty="0">
                <a:latin typeface="宋体" pitchFamily="2" charset="-122"/>
              </a:rPr>
              <a:t>算符关系等式</a:t>
            </a:r>
            <a:r>
              <a:rPr lang="zh-CN" altLang="en-US" sz="2800" b="1" dirty="0"/>
              <a:t>”</a:t>
            </a:r>
            <a:endParaRPr lang="zh-CN" altLang="en-US" sz="2800" b="1" dirty="0">
              <a:latin typeface="宋体" pitchFamily="2" charset="-122"/>
            </a:endParaRPr>
          </a:p>
        </p:txBody>
      </p:sp>
      <p:graphicFrame>
        <p:nvGraphicFramePr>
          <p:cNvPr id="180227" name="Object 3"/>
          <p:cNvGraphicFramePr>
            <a:graphicFrameLocks noChangeAspect="1"/>
          </p:cNvGraphicFramePr>
          <p:nvPr/>
        </p:nvGraphicFramePr>
        <p:xfrm>
          <a:off x="1839158" y="5532750"/>
          <a:ext cx="1535113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9" imgW="583920" imgH="469800" progId="Equation.DSMT4">
                  <p:embed/>
                </p:oleObj>
              </mc:Choice>
              <mc:Fallback>
                <p:oleObj name="Equation" r:id="rId9" imgW="583920" imgH="469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158" y="5532750"/>
                        <a:ext cx="1535113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8" name="Object 4"/>
          <p:cNvGraphicFramePr>
            <a:graphicFrameLocks noChangeAspect="1"/>
          </p:cNvGraphicFramePr>
          <p:nvPr/>
        </p:nvGraphicFramePr>
        <p:xfrm>
          <a:off x="4068008" y="5477187"/>
          <a:ext cx="2392363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Equation" r:id="rId11" imgW="1104840" imgH="469800" progId="Equation.DSMT4">
                  <p:embed/>
                </p:oleObj>
              </mc:Choice>
              <mc:Fallback>
                <p:oleObj name="Equation" r:id="rId11" imgW="1104840" imgH="46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008" y="5477187"/>
                        <a:ext cx="2392363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autoUpdateAnimBg="0"/>
      <p:bldP spid="101380" grpId="0" autoUpdateAnimBg="0"/>
      <p:bldP spid="101384" grpId="0" autoUpdateAnimBg="0"/>
      <p:bldP spid="101385" grpId="0" autoUpdateAnimBg="0"/>
      <p:bldP spid="18022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2876550" y="250825"/>
            <a:ext cx="304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pPr algn="ctr"/>
            <a:r>
              <a:rPr lang="zh-CN" altLang="en-US" sz="2800" b="1"/>
              <a:t>粒子的特性</a:t>
            </a:r>
            <a:endParaRPr lang="zh-CN" altLang="en-US" sz="2800"/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1681163" y="1030288"/>
            <a:ext cx="6078537" cy="2209800"/>
          </a:xfrm>
          <a:prstGeom prst="rect">
            <a:avLst/>
          </a:prstGeom>
          <a:noFill/>
          <a:ln w="57150">
            <a:solidFill>
              <a:srgbClr val="FF0066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800" b="1">
                <a:ea typeface="楷体_GB2312" pitchFamily="49" charset="-122"/>
              </a:rPr>
              <a:t>定域性，占据一定的空间，有确定的质量和动量；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800" b="1">
                <a:ea typeface="楷体_GB2312" pitchFamily="49" charset="-122"/>
              </a:rPr>
              <a:t>粒子和粒子之间是分离的</a:t>
            </a:r>
            <a:r>
              <a:rPr lang="zh-CN" altLang="en-US" sz="2800"/>
              <a:t>；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800" b="1">
                <a:ea typeface="仿宋_GB2312" pitchFamily="49" charset="-122"/>
              </a:rPr>
              <a:t>粒子的运动有确定的轨道。</a:t>
            </a:r>
            <a:endParaRPr lang="zh-CN" altLang="en-US" sz="2800"/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3257550" y="3698875"/>
            <a:ext cx="266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pPr algn="ctr"/>
            <a:r>
              <a:rPr lang="zh-CN" altLang="en-US" sz="2800" b="1"/>
              <a:t>波的特性</a:t>
            </a:r>
            <a:endParaRPr lang="zh-CN" altLang="en-US" sz="2800"/>
          </a:p>
        </p:txBody>
      </p:sp>
      <p:sp>
        <p:nvSpPr>
          <p:cNvPr id="238599" name="Rectangle 7"/>
          <p:cNvSpPr>
            <a:spLocks noChangeArrowheads="1"/>
          </p:cNvSpPr>
          <p:nvPr/>
        </p:nvSpPr>
        <p:spPr bwMode="auto">
          <a:xfrm>
            <a:off x="1708150" y="4589463"/>
            <a:ext cx="6135688" cy="1190625"/>
          </a:xfrm>
          <a:prstGeom prst="rect">
            <a:avLst/>
          </a:prstGeom>
          <a:noFill/>
          <a:ln w="57150">
            <a:solidFill>
              <a:srgbClr val="FF0066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800" b="1">
                <a:ea typeface="楷体_GB2312" pitchFamily="49" charset="-122"/>
              </a:rPr>
              <a:t>广延性，周期性</a:t>
            </a:r>
            <a:r>
              <a:rPr lang="en-US" altLang="zh-CN" sz="2800" b="1">
                <a:ea typeface="楷体_GB2312" pitchFamily="49" charset="-122"/>
              </a:rPr>
              <a:t>, </a:t>
            </a:r>
            <a:r>
              <a:rPr lang="zh-CN" altLang="en-US" sz="2800" b="1">
                <a:ea typeface="楷体_GB2312" pitchFamily="49" charset="-122"/>
              </a:rPr>
              <a:t>迭加性；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800" b="1">
                <a:ea typeface="楷体_GB2312" pitchFamily="49" charset="-122"/>
              </a:rPr>
              <a:t>能产生干涉、衍射、偏振等现象。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859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8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8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8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85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8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8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6" grpId="0"/>
      <p:bldP spid="238597" grpId="0" build="p" animBg="1"/>
      <p:bldP spid="238598" grpId="0"/>
      <p:bldP spid="238599" grpId="0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381000" y="457200"/>
            <a:ext cx="731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 </a:t>
            </a:r>
            <a:r>
              <a:rPr lang="zh-CN" altLang="en-US" sz="2800" b="1">
                <a:latin typeface="宋体" pitchFamily="2" charset="-122"/>
              </a:rPr>
              <a:t>进一步得存在势能时的</a:t>
            </a:r>
            <a:r>
              <a:rPr lang="zh-CN" altLang="en-US" sz="2800" b="1"/>
              <a:t>“</a:t>
            </a:r>
            <a:r>
              <a:rPr lang="zh-CN" altLang="en-US" sz="2800" b="1">
                <a:latin typeface="宋体" pitchFamily="2" charset="-122"/>
              </a:rPr>
              <a:t>算符关系等式</a:t>
            </a:r>
            <a:r>
              <a:rPr lang="zh-CN" altLang="en-US" sz="2800" b="1"/>
              <a:t>”</a:t>
            </a:r>
            <a:endParaRPr lang="zh-CN" altLang="en-US" sz="2800" b="1">
              <a:latin typeface="宋体" pitchFamily="2" charset="-122"/>
            </a:endParaRPr>
          </a:p>
        </p:txBody>
      </p:sp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1219200" y="1066800"/>
          <a:ext cx="29718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公式" r:id="rId3" imgW="1130040" imgH="419040" progId="Equation.3">
                  <p:embed/>
                </p:oleObj>
              </mc:Choice>
              <mc:Fallback>
                <p:oleObj name="公式" r:id="rId3" imgW="113004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066800"/>
                        <a:ext cx="29718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4419600" y="1073150"/>
          <a:ext cx="34099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公式" r:id="rId5" imgW="1574640" imgH="419040" progId="Equation.3">
                  <p:embed/>
                </p:oleObj>
              </mc:Choice>
              <mc:Fallback>
                <p:oleObj name="公式" r:id="rId5" imgW="157464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073150"/>
                        <a:ext cx="340995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533400" y="2133600"/>
            <a:ext cx="754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latin typeface="宋体" pitchFamily="2" charset="-122"/>
              </a:rPr>
              <a:t> </a:t>
            </a:r>
            <a:r>
              <a:rPr lang="zh-CN" altLang="en-US" sz="2800" b="1">
                <a:latin typeface="宋体" pitchFamily="2" charset="-122"/>
              </a:rPr>
              <a:t>把</a:t>
            </a:r>
            <a:r>
              <a:rPr lang="zh-CN" altLang="en-US" sz="2800" b="1"/>
              <a:t>“</a:t>
            </a:r>
            <a:r>
              <a:rPr lang="zh-CN" altLang="en-US" sz="2800" b="1">
                <a:latin typeface="宋体" pitchFamily="2" charset="-122"/>
              </a:rPr>
              <a:t>算符关系等式</a:t>
            </a:r>
            <a:r>
              <a:rPr lang="zh-CN" altLang="en-US" sz="2800" b="1"/>
              <a:t>”</a:t>
            </a:r>
            <a:r>
              <a:rPr lang="zh-CN" altLang="en-US" sz="2800" b="1">
                <a:latin typeface="宋体" pitchFamily="2" charset="-122"/>
              </a:rPr>
              <a:t>作用在波函数上得到</a:t>
            </a:r>
          </a:p>
        </p:txBody>
      </p:sp>
      <p:graphicFrame>
        <p:nvGraphicFramePr>
          <p:cNvPr id="103430" name="Object 6"/>
          <p:cNvGraphicFramePr>
            <a:graphicFrameLocks noChangeAspect="1"/>
          </p:cNvGraphicFramePr>
          <p:nvPr/>
        </p:nvGraphicFramePr>
        <p:xfrm>
          <a:off x="1219200" y="2819400"/>
          <a:ext cx="65166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公式" r:id="rId7" imgW="6514920" imgH="914400" progId="Equation.3">
                  <p:embed/>
                </p:oleObj>
              </mc:Choice>
              <mc:Fallback>
                <p:oleObj name="公式" r:id="rId7" imgW="651492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19400"/>
                        <a:ext cx="65166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696913" y="3810000"/>
            <a:ext cx="66913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三维情况</a:t>
            </a:r>
            <a:r>
              <a:rPr lang="en-US" altLang="zh-CN" sz="2800" b="1">
                <a:latin typeface="宋体" pitchFamily="2" charset="-122"/>
              </a:rPr>
              <a:t>(three-dimension)</a:t>
            </a:r>
          </a:p>
        </p:txBody>
      </p:sp>
      <p:graphicFrame>
        <p:nvGraphicFramePr>
          <p:cNvPr id="103432" name="Object 8"/>
          <p:cNvGraphicFramePr>
            <a:graphicFrameLocks noChangeAspect="1"/>
          </p:cNvGraphicFramePr>
          <p:nvPr/>
        </p:nvGraphicFramePr>
        <p:xfrm>
          <a:off x="1785938" y="4495800"/>
          <a:ext cx="49958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公式" r:id="rId9" imgW="3530520" imgH="507960" progId="Equation.3">
                  <p:embed/>
                </p:oleObj>
              </mc:Choice>
              <mc:Fallback>
                <p:oleObj name="公式" r:id="rId9" imgW="3530520" imgH="507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4495800"/>
                        <a:ext cx="499586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3" name="Object 9"/>
          <p:cNvGraphicFramePr>
            <a:graphicFrameLocks noChangeAspect="1"/>
          </p:cNvGraphicFramePr>
          <p:nvPr/>
        </p:nvGraphicFramePr>
        <p:xfrm>
          <a:off x="1266825" y="5105400"/>
          <a:ext cx="61245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公式" r:id="rId11" imgW="5549760" imgH="863280" progId="Equation.3">
                  <p:embed/>
                </p:oleObj>
              </mc:Choice>
              <mc:Fallback>
                <p:oleObj name="公式" r:id="rId11" imgW="5549760" imgH="8632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5105400"/>
                        <a:ext cx="612457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autoUpdateAnimBg="0"/>
      <p:bldP spid="103429" grpId="0" autoUpdateAnimBg="0"/>
      <p:bldP spid="103431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762000" y="457200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宋体" pitchFamily="2" charset="-122"/>
              </a:rPr>
              <a:t>三</a:t>
            </a:r>
            <a:r>
              <a:rPr lang="en-US" altLang="zh-CN" sz="3200" b="1">
                <a:latin typeface="宋体" pitchFamily="2" charset="-122"/>
              </a:rPr>
              <a:t>.</a:t>
            </a:r>
            <a:r>
              <a:rPr lang="zh-CN" altLang="en-US" sz="3200" b="1">
                <a:latin typeface="宋体" pitchFamily="2" charset="-122"/>
              </a:rPr>
              <a:t>哈密顿量</a:t>
            </a:r>
            <a:r>
              <a:rPr lang="en-US" altLang="zh-CN" sz="3200" b="1">
                <a:latin typeface="宋体" pitchFamily="2" charset="-122"/>
              </a:rPr>
              <a:t>(Hamiltonian)</a:t>
            </a:r>
          </a:p>
        </p:txBody>
      </p:sp>
      <p:graphicFrame>
        <p:nvGraphicFramePr>
          <p:cNvPr id="104451" name="Object 3"/>
          <p:cNvGraphicFramePr>
            <a:graphicFrameLocks noChangeAspect="1"/>
          </p:cNvGraphicFramePr>
          <p:nvPr/>
        </p:nvGraphicFramePr>
        <p:xfrm>
          <a:off x="788988" y="1228725"/>
          <a:ext cx="36576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公式" r:id="rId3" imgW="1879560" imgH="596880" progId="Equation.3">
                  <p:embed/>
                </p:oleObj>
              </mc:Choice>
              <mc:Fallback>
                <p:oleObj name="公式" r:id="rId3" imgW="1879560" imgH="596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1228725"/>
                        <a:ext cx="365760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5105400" y="1493838"/>
            <a:ext cx="312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粒子的总能量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30238" y="2725738"/>
            <a:ext cx="3810000" cy="519112"/>
            <a:chOff x="2352" y="2640"/>
            <a:chExt cx="1920" cy="327"/>
          </a:xfrm>
        </p:grpSpPr>
        <p:graphicFrame>
          <p:nvGraphicFramePr>
            <p:cNvPr id="24580" name="Object 9"/>
            <p:cNvGraphicFramePr>
              <a:graphicFrameLocks noChangeAspect="1"/>
            </p:cNvGraphicFramePr>
            <p:nvPr/>
          </p:nvGraphicFramePr>
          <p:xfrm>
            <a:off x="2736" y="2688"/>
            <a:ext cx="24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1" name="公式" r:id="rId5" imgW="393480" imgH="406080" progId="Equation.3">
                    <p:embed/>
                  </p:oleObj>
                </mc:Choice>
                <mc:Fallback>
                  <p:oleObj name="公式" r:id="rId5" imgW="393480" imgH="4060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688"/>
                          <a:ext cx="247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6" name="Text Box 10"/>
            <p:cNvSpPr txBox="1">
              <a:spLocks noChangeArrowheads="1"/>
            </p:cNvSpPr>
            <p:nvPr/>
          </p:nvSpPr>
          <p:spPr bwMode="auto">
            <a:xfrm>
              <a:off x="2352" y="2640"/>
              <a:ext cx="19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宋体" pitchFamily="2" charset="-122"/>
                </a:rPr>
                <a:t>称    为能量算符</a:t>
              </a:r>
            </a:p>
          </p:txBody>
        </p:sp>
      </p:grp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942975" y="3954463"/>
            <a:ext cx="640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用哈密顿量表示薛定谔方程</a:t>
            </a:r>
          </a:p>
        </p:txBody>
      </p:sp>
      <p:graphicFrame>
        <p:nvGraphicFramePr>
          <p:cNvPr id="104460" name="Object 12"/>
          <p:cNvGraphicFramePr>
            <a:graphicFrameLocks noChangeAspect="1"/>
          </p:cNvGraphicFramePr>
          <p:nvPr/>
        </p:nvGraphicFramePr>
        <p:xfrm>
          <a:off x="2236788" y="5029200"/>
          <a:ext cx="3541712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公式" r:id="rId7" imgW="2197080" imgH="558720" progId="Equation.3">
                  <p:embed/>
                </p:oleObj>
              </mc:Choice>
              <mc:Fallback>
                <p:oleObj name="公式" r:id="rId7" imgW="2197080" imgH="5587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8" y="5029200"/>
                        <a:ext cx="3541712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3" name="Text Box 15"/>
          <p:cNvSpPr txBox="1">
            <a:spLocks noChangeArrowheads="1"/>
          </p:cNvSpPr>
          <p:nvPr/>
        </p:nvSpPr>
        <p:spPr bwMode="auto">
          <a:xfrm>
            <a:off x="5199063" y="2695575"/>
            <a:ext cx="33797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(operator)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autoUpdateAnimBg="0"/>
      <p:bldP spid="104452" grpId="0" autoUpdateAnimBg="0"/>
      <p:bldP spid="104459" grpId="0" autoUpdateAnimBg="0"/>
      <p:bldP spid="104463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468313" y="228600"/>
            <a:ext cx="617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§4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定态薛定谔方程</a:t>
            </a:r>
          </a:p>
        </p:txBody>
      </p:sp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1565275" y="1455738"/>
          <a:ext cx="10445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公式" r:id="rId3" imgW="647640" imgH="596880" progId="Equation.3">
                  <p:embed/>
                </p:oleObj>
              </mc:Choice>
              <mc:Fallback>
                <p:oleObj name="公式" r:id="rId3" imgW="647640" imgH="596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455738"/>
                        <a:ext cx="104457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919163" y="1576388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若</a:t>
            </a:r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3033713" y="1606550"/>
            <a:ext cx="434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或</a:t>
            </a:r>
            <a:r>
              <a:rPr lang="en-US" altLang="zh-CN" sz="2800" b="1" i="1">
                <a:latin typeface="宋体" pitchFamily="2" charset="-122"/>
              </a:rPr>
              <a:t>U</a:t>
            </a:r>
            <a:r>
              <a:rPr lang="en-US" altLang="zh-CN" sz="2800" b="1">
                <a:latin typeface="宋体" pitchFamily="2" charset="-122"/>
              </a:rPr>
              <a:t>(</a:t>
            </a:r>
            <a:r>
              <a:rPr lang="en-US" altLang="zh-CN" sz="2800" b="1" i="1">
                <a:latin typeface="宋体" pitchFamily="2" charset="-122"/>
              </a:rPr>
              <a:t>x</a:t>
            </a:r>
            <a:r>
              <a:rPr lang="en-US" altLang="zh-CN" sz="2800" b="1">
                <a:latin typeface="宋体" pitchFamily="2" charset="-122"/>
              </a:rPr>
              <a:t>)</a:t>
            </a:r>
            <a:r>
              <a:rPr lang="zh-CN" altLang="en-US" sz="2800" b="1">
                <a:latin typeface="宋体" pitchFamily="2" charset="-122"/>
              </a:rPr>
              <a:t>与时间无关，</a:t>
            </a:r>
          </a:p>
        </p:txBody>
      </p:sp>
      <p:sp>
        <p:nvSpPr>
          <p:cNvPr id="105481" name="Text Box 9"/>
          <p:cNvSpPr txBox="1">
            <a:spLocks noChangeArrowheads="1"/>
          </p:cNvSpPr>
          <p:nvPr/>
        </p:nvSpPr>
        <p:spPr bwMode="auto">
          <a:xfrm>
            <a:off x="381000" y="2400300"/>
            <a:ext cx="5265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将建立定态薛定谔方程。</a:t>
            </a:r>
          </a:p>
        </p:txBody>
      </p:sp>
      <p:sp>
        <p:nvSpPr>
          <p:cNvPr id="105482" name="Text Box 10"/>
          <p:cNvSpPr txBox="1">
            <a:spLocks noChangeArrowheads="1"/>
          </p:cNvSpPr>
          <p:nvPr/>
        </p:nvSpPr>
        <p:spPr bwMode="auto">
          <a:xfrm>
            <a:off x="415925" y="3048000"/>
            <a:ext cx="3276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宋体" pitchFamily="2" charset="-122"/>
              </a:rPr>
              <a:t>一、分离变量</a:t>
            </a:r>
          </a:p>
        </p:txBody>
      </p:sp>
      <p:sp>
        <p:nvSpPr>
          <p:cNvPr id="105484" name="Text Box 12"/>
          <p:cNvSpPr txBox="1">
            <a:spLocks noChangeArrowheads="1"/>
          </p:cNvSpPr>
          <p:nvPr/>
        </p:nvSpPr>
        <p:spPr bwMode="auto">
          <a:xfrm>
            <a:off x="1973263" y="350043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设 </a:t>
            </a:r>
          </a:p>
        </p:txBody>
      </p:sp>
      <p:graphicFrame>
        <p:nvGraphicFramePr>
          <p:cNvPr id="105485" name="Object 13"/>
          <p:cNvGraphicFramePr>
            <a:graphicFrameLocks noChangeAspect="1"/>
          </p:cNvGraphicFramePr>
          <p:nvPr/>
        </p:nvGraphicFramePr>
        <p:xfrm>
          <a:off x="3013075" y="3563938"/>
          <a:ext cx="27606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公式" r:id="rId5" imgW="1422360" imgH="203040" progId="Equation.3">
                  <p:embed/>
                </p:oleObj>
              </mc:Choice>
              <mc:Fallback>
                <p:oleObj name="公式" r:id="rId5" imgW="142236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3563938"/>
                        <a:ext cx="276066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6" name="Text Box 14"/>
          <p:cNvSpPr txBox="1">
            <a:spLocks noChangeArrowheads="1"/>
          </p:cNvSpPr>
          <p:nvPr/>
        </p:nvSpPr>
        <p:spPr bwMode="auto">
          <a:xfrm>
            <a:off x="625475" y="431165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则</a:t>
            </a:r>
          </a:p>
        </p:txBody>
      </p:sp>
      <p:graphicFrame>
        <p:nvGraphicFramePr>
          <p:cNvPr id="105487" name="Object 15"/>
          <p:cNvGraphicFramePr>
            <a:graphicFrameLocks noChangeAspect="1"/>
          </p:cNvGraphicFramePr>
          <p:nvPr/>
        </p:nvGraphicFramePr>
        <p:xfrm>
          <a:off x="1841500" y="4211638"/>
          <a:ext cx="459105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公式" r:id="rId7" imgW="2831760" imgH="558720" progId="Equation.3">
                  <p:embed/>
                </p:oleObj>
              </mc:Choice>
              <mc:Fallback>
                <p:oleObj name="公式" r:id="rId7" imgW="2831760" imgH="5587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4211638"/>
                        <a:ext cx="4591050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8" name="Object 16"/>
          <p:cNvGraphicFramePr>
            <a:graphicFrameLocks noChangeAspect="1"/>
          </p:cNvGraphicFramePr>
          <p:nvPr/>
        </p:nvGraphicFramePr>
        <p:xfrm>
          <a:off x="1104900" y="5265738"/>
          <a:ext cx="483393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公式" r:id="rId9" imgW="2666880" imgH="596880" progId="Equation.3">
                  <p:embed/>
                </p:oleObj>
              </mc:Choice>
              <mc:Fallback>
                <p:oleObj name="公式" r:id="rId9" imgW="2666880" imgH="5968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5265738"/>
                        <a:ext cx="4833938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9" name="Text Box 17"/>
          <p:cNvSpPr txBox="1">
            <a:spLocks noChangeArrowheads="1"/>
          </p:cNvSpPr>
          <p:nvPr/>
        </p:nvSpPr>
        <p:spPr bwMode="auto">
          <a:xfrm>
            <a:off x="212725" y="927100"/>
            <a:ext cx="7402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(Stationary Schrodinger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’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s equation)</a:t>
            </a:r>
          </a:p>
        </p:txBody>
      </p:sp>
      <p:graphicFrame>
        <p:nvGraphicFramePr>
          <p:cNvPr id="187394" name="Object 2"/>
          <p:cNvGraphicFramePr>
            <a:graphicFrameLocks noChangeAspect="1"/>
          </p:cNvGraphicFramePr>
          <p:nvPr/>
        </p:nvGraphicFramePr>
        <p:xfrm>
          <a:off x="5910263" y="5329238"/>
          <a:ext cx="7207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Equation" r:id="rId11" imgW="355320" imgH="215640" progId="Equation.3">
                  <p:embed/>
                </p:oleObj>
              </mc:Choice>
              <mc:Fallback>
                <p:oleObj name="Equation" r:id="rId11" imgW="35532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0263" y="5329238"/>
                        <a:ext cx="7207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utoUpdateAnimBg="0"/>
      <p:bldP spid="105478" grpId="0"/>
      <p:bldP spid="105479" grpId="0"/>
      <p:bldP spid="105481" grpId="0" autoUpdateAnimBg="0"/>
      <p:bldP spid="105482" grpId="0" autoUpdateAnimBg="0"/>
      <p:bldP spid="105484" grpId="0"/>
      <p:bldP spid="105486" grpId="0" autoUpdateAnimBg="0"/>
      <p:bldP spid="105489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338138" y="2071688"/>
            <a:ext cx="35321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宋体" pitchFamily="2" charset="-122"/>
              </a:rPr>
              <a:t>二、振动因子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50925" y="2468563"/>
            <a:ext cx="5334000" cy="838200"/>
            <a:chOff x="576" y="1728"/>
            <a:chExt cx="3360" cy="528"/>
          </a:xfrm>
        </p:grpSpPr>
        <p:sp>
          <p:nvSpPr>
            <p:cNvPr id="26638" name="Text Box 4"/>
            <p:cNvSpPr txBox="1">
              <a:spLocks noChangeArrowheads="1"/>
            </p:cNvSpPr>
            <p:nvPr/>
          </p:nvSpPr>
          <p:spPr bwMode="auto">
            <a:xfrm>
              <a:off x="576" y="1872"/>
              <a:ext cx="22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宋体" pitchFamily="2" charset="-122"/>
                </a:rPr>
                <a:t>方程（</a:t>
              </a:r>
              <a:r>
                <a:rPr lang="en-US" altLang="zh-CN" sz="2800" b="1">
                  <a:latin typeface="宋体" pitchFamily="2" charset="-122"/>
                </a:rPr>
                <a:t>1</a:t>
              </a:r>
              <a:r>
                <a:rPr lang="zh-CN" altLang="en-US" sz="2800" b="1">
                  <a:latin typeface="宋体" pitchFamily="2" charset="-122"/>
                </a:rPr>
                <a:t>）的解为</a:t>
              </a:r>
            </a:p>
          </p:txBody>
        </p:sp>
        <p:graphicFrame>
          <p:nvGraphicFramePr>
            <p:cNvPr id="26631" name="Object 5"/>
            <p:cNvGraphicFramePr>
              <a:graphicFrameLocks noChangeAspect="1"/>
            </p:cNvGraphicFramePr>
            <p:nvPr/>
          </p:nvGraphicFramePr>
          <p:xfrm>
            <a:off x="2736" y="1728"/>
            <a:ext cx="120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0" name="公式" r:id="rId3" imgW="1790640" imgH="660240" progId="Equation.3">
                    <p:embed/>
                  </p:oleObj>
                </mc:Choice>
                <mc:Fallback>
                  <p:oleObj name="公式" r:id="rId3" imgW="1790640" imgH="6602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728"/>
                          <a:ext cx="1200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6521450" y="2805113"/>
            <a:ext cx="236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一振动因子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19200" y="3581400"/>
            <a:ext cx="5943600" cy="533400"/>
            <a:chOff x="240" y="1008"/>
            <a:chExt cx="3744" cy="336"/>
          </a:xfrm>
        </p:grpSpPr>
        <p:sp>
          <p:nvSpPr>
            <p:cNvPr id="26637" name="Text Box 8"/>
            <p:cNvSpPr txBox="1">
              <a:spLocks noChangeArrowheads="1"/>
            </p:cNvSpPr>
            <p:nvPr/>
          </p:nvSpPr>
          <p:spPr bwMode="auto">
            <a:xfrm>
              <a:off x="1008" y="1008"/>
              <a:ext cx="29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宋体" pitchFamily="2" charset="-122"/>
                </a:rPr>
                <a:t>量纲</a:t>
              </a:r>
              <a:r>
                <a:rPr lang="zh-CN" altLang="en-US" sz="2800" b="1">
                  <a:latin typeface="宋体" pitchFamily="2" charset="-122"/>
                  <a:sym typeface="Monotype Sorts" pitchFamily="2" charset="2"/>
                </a:rPr>
                <a:t></a:t>
              </a:r>
              <a:r>
                <a:rPr lang="en-US" altLang="zh-CN" sz="2800" b="1" i="1">
                  <a:latin typeface="宋体" pitchFamily="2" charset="-122"/>
                </a:rPr>
                <a:t>E</a:t>
              </a:r>
              <a:r>
                <a:rPr lang="zh-CN" altLang="en-US" sz="2800" b="1">
                  <a:latin typeface="宋体" pitchFamily="2" charset="-122"/>
                </a:rPr>
                <a:t>代表粒子的能量</a:t>
              </a:r>
            </a:p>
          </p:txBody>
        </p:sp>
        <p:graphicFrame>
          <p:nvGraphicFramePr>
            <p:cNvPr id="26630" name="Object 9"/>
            <p:cNvGraphicFramePr>
              <a:graphicFrameLocks noChangeAspect="1"/>
            </p:cNvGraphicFramePr>
            <p:nvPr/>
          </p:nvGraphicFramePr>
          <p:xfrm>
            <a:off x="240" y="1089"/>
            <a:ext cx="74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1" name="公式" r:id="rId5" imgW="1180800" imgH="406080" progId="Equation.3">
                    <p:embed/>
                  </p:oleObj>
                </mc:Choice>
                <mc:Fallback>
                  <p:oleObj name="公式" r:id="rId5" imgW="1180800" imgH="4060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089"/>
                          <a:ext cx="74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325438" y="4173538"/>
            <a:ext cx="4933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宋体" pitchFamily="2" charset="-122"/>
              </a:rPr>
              <a:t>三、定态薛定谔方程</a:t>
            </a:r>
          </a:p>
        </p:txBody>
      </p:sp>
      <p:graphicFrame>
        <p:nvGraphicFramePr>
          <p:cNvPr id="106507" name="Object 11"/>
          <p:cNvGraphicFramePr>
            <a:graphicFrameLocks noChangeAspect="1"/>
          </p:cNvGraphicFramePr>
          <p:nvPr/>
        </p:nvGraphicFramePr>
        <p:xfrm>
          <a:off x="2749550" y="4816475"/>
          <a:ext cx="26289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公式" r:id="rId7" imgW="2628720" imgH="495000" progId="Equation.3">
                  <p:embed/>
                </p:oleObj>
              </mc:Choice>
              <mc:Fallback>
                <p:oleObj name="公式" r:id="rId7" imgW="2628720" imgH="495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4816475"/>
                        <a:ext cx="2628900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8" name="Object 12"/>
          <p:cNvGraphicFramePr>
            <a:graphicFrameLocks noChangeAspect="1"/>
          </p:cNvGraphicFramePr>
          <p:nvPr/>
        </p:nvGraphicFramePr>
        <p:xfrm>
          <a:off x="1665288" y="5551488"/>
          <a:ext cx="49911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公式" r:id="rId9" imgW="2527200" imgH="419040" progId="Equation.3">
                  <p:embed/>
                </p:oleObj>
              </mc:Choice>
              <mc:Fallback>
                <p:oleObj name="公式" r:id="rId9" imgW="2527200" imgH="419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5551488"/>
                        <a:ext cx="49911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9" name="Object 13"/>
          <p:cNvGraphicFramePr>
            <a:graphicFrameLocks noChangeAspect="1"/>
          </p:cNvGraphicFramePr>
          <p:nvPr/>
        </p:nvGraphicFramePr>
        <p:xfrm>
          <a:off x="2073275" y="1463675"/>
          <a:ext cx="42037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公式" r:id="rId11" imgW="4203360" imgH="495000" progId="Equation.3">
                  <p:embed/>
                </p:oleObj>
              </mc:Choice>
              <mc:Fallback>
                <p:oleObj name="公式" r:id="rId11" imgW="4203360" imgH="495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1463675"/>
                        <a:ext cx="4203700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0" name="Object 14"/>
          <p:cNvGraphicFramePr>
            <a:graphicFrameLocks noChangeAspect="1"/>
          </p:cNvGraphicFramePr>
          <p:nvPr/>
        </p:nvGraphicFramePr>
        <p:xfrm>
          <a:off x="2097088" y="376238"/>
          <a:ext cx="4165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公式" r:id="rId13" imgW="4165560" imgH="965160" progId="Equation.3">
                  <p:embed/>
                </p:oleObj>
              </mc:Choice>
              <mc:Fallback>
                <p:oleObj name="公式" r:id="rId13" imgW="4165560" imgH="9651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376238"/>
                        <a:ext cx="41656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utoUpdateAnimBg="0"/>
      <p:bldP spid="106502" grpId="0" autoUpdateAnimBg="0"/>
      <p:bldP spid="106506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348" name="Object 4"/>
          <p:cNvGraphicFramePr>
            <a:graphicFrameLocks noChangeAspect="1"/>
          </p:cNvGraphicFramePr>
          <p:nvPr/>
        </p:nvGraphicFramePr>
        <p:xfrm>
          <a:off x="623888" y="595313"/>
          <a:ext cx="7681912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3" imgW="3200400" imgH="368280" progId="Equation.DSMT4">
                  <p:embed/>
                </p:oleObj>
              </mc:Choice>
              <mc:Fallback>
                <p:oleObj name="Equation" r:id="rId3" imgW="3200400" imgH="368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595313"/>
                        <a:ext cx="7681912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0" name="Object 6"/>
          <p:cNvGraphicFramePr>
            <a:graphicFrameLocks noChangeAspect="1"/>
          </p:cNvGraphicFramePr>
          <p:nvPr/>
        </p:nvGraphicFramePr>
        <p:xfrm>
          <a:off x="623888" y="2487613"/>
          <a:ext cx="7399337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5" imgW="2476440" imgH="901440" progId="Equation.DSMT4">
                  <p:embed/>
                </p:oleObj>
              </mc:Choice>
              <mc:Fallback>
                <p:oleObj name="Equation" r:id="rId5" imgW="2476440" imgH="9014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2487613"/>
                        <a:ext cx="7399337" cy="226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376" name="Object 8"/>
          <p:cNvGraphicFramePr>
            <a:graphicFrameLocks noChangeAspect="1"/>
          </p:cNvGraphicFramePr>
          <p:nvPr/>
        </p:nvGraphicFramePr>
        <p:xfrm>
          <a:off x="234950" y="490538"/>
          <a:ext cx="82772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公式" r:id="rId3" imgW="4584700" imgH="419100" progId="Equation.3">
                  <p:embed/>
                </p:oleObj>
              </mc:Choice>
              <mc:Fallback>
                <p:oleObj name="公式" r:id="rId3" imgW="45847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490538"/>
                        <a:ext cx="827722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5" name="Object 7"/>
          <p:cNvGraphicFramePr>
            <a:graphicFrameLocks noChangeAspect="1"/>
          </p:cNvGraphicFramePr>
          <p:nvPr/>
        </p:nvGraphicFramePr>
        <p:xfrm>
          <a:off x="254000" y="1755775"/>
          <a:ext cx="860107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公式" r:id="rId5" imgW="5346700" imgH="393700" progId="Equation.3">
                  <p:embed/>
                </p:oleObj>
              </mc:Choice>
              <mc:Fallback>
                <p:oleObj name="公式" r:id="rId5" imgW="53467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1755775"/>
                        <a:ext cx="8601075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4" name="Object 6"/>
          <p:cNvGraphicFramePr>
            <a:graphicFrameLocks noChangeAspect="1"/>
          </p:cNvGraphicFramePr>
          <p:nvPr/>
        </p:nvGraphicFramePr>
        <p:xfrm>
          <a:off x="204788" y="2879725"/>
          <a:ext cx="86741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公式" r:id="rId7" imgW="5359400" imgH="419100" progId="Equation.3">
                  <p:embed/>
                </p:oleObj>
              </mc:Choice>
              <mc:Fallback>
                <p:oleObj name="公式" r:id="rId7" imgW="53594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8" y="2879725"/>
                        <a:ext cx="8674100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3" name="Object 5"/>
          <p:cNvGraphicFramePr>
            <a:graphicFrameLocks noChangeAspect="1"/>
          </p:cNvGraphicFramePr>
          <p:nvPr/>
        </p:nvGraphicFramePr>
        <p:xfrm>
          <a:off x="168275" y="4079875"/>
          <a:ext cx="8688388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公式" r:id="rId9" imgW="5372100" imgH="419100" progId="Equation.3">
                  <p:embed/>
                </p:oleObj>
              </mc:Choice>
              <mc:Fallback>
                <p:oleObj name="公式" r:id="rId9" imgW="53721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" y="4079875"/>
                        <a:ext cx="8688388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247650" y="5151438"/>
          <a:ext cx="8364538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name="公式" r:id="rId11" imgW="4102100" imgH="419100" progId="Equation.3">
                  <p:embed/>
                </p:oleObj>
              </mc:Choice>
              <mc:Fallback>
                <p:oleObj name="公式" r:id="rId11" imgW="41021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5151438"/>
                        <a:ext cx="8364538" cy="703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Rectangle 9"/>
          <p:cNvSpPr>
            <a:spLocks noChangeArrowheads="1"/>
          </p:cNvSpPr>
          <p:nvPr/>
        </p:nvSpPr>
        <p:spPr bwMode="auto">
          <a:xfrm>
            <a:off x="0" y="2071688"/>
            <a:ext cx="22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400"/>
              <a:t> </a:t>
            </a:r>
            <a:endParaRPr lang="en-US" altLang="zh-CN" sz="2400"/>
          </a:p>
        </p:txBody>
      </p:sp>
      <p:sp>
        <p:nvSpPr>
          <p:cNvPr id="28680" name="Rectangle 10"/>
          <p:cNvSpPr>
            <a:spLocks noChangeArrowheads="1"/>
          </p:cNvSpPr>
          <p:nvPr/>
        </p:nvSpPr>
        <p:spPr bwMode="auto">
          <a:xfrm>
            <a:off x="0" y="2795588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400"/>
              <a:t>    </a:t>
            </a:r>
            <a:endParaRPr lang="en-US" altLang="zh-CN" sz="2400"/>
          </a:p>
        </p:txBody>
      </p:sp>
      <p:sp>
        <p:nvSpPr>
          <p:cNvPr id="28681" name="Rectangle 11"/>
          <p:cNvSpPr>
            <a:spLocks noChangeArrowheads="1"/>
          </p:cNvSpPr>
          <p:nvPr/>
        </p:nvSpPr>
        <p:spPr bwMode="auto">
          <a:xfrm>
            <a:off x="0" y="40417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 sz="2400"/>
          </a:p>
        </p:txBody>
      </p:sp>
      <p:sp>
        <p:nvSpPr>
          <p:cNvPr id="28682" name="Rectangle 13"/>
          <p:cNvSpPr>
            <a:spLocks noChangeArrowheads="1"/>
          </p:cNvSpPr>
          <p:nvPr/>
        </p:nvSpPr>
        <p:spPr bwMode="auto">
          <a:xfrm>
            <a:off x="0" y="4329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472" name="Object 8"/>
          <p:cNvGraphicFramePr>
            <a:graphicFrameLocks noChangeAspect="1"/>
          </p:cNvGraphicFramePr>
          <p:nvPr/>
        </p:nvGraphicFramePr>
        <p:xfrm>
          <a:off x="473075" y="388938"/>
          <a:ext cx="752951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公式" r:id="rId3" imgW="3759200" imgH="393700" progId="Equation.3">
                  <p:embed/>
                </p:oleObj>
              </mc:Choice>
              <mc:Fallback>
                <p:oleObj name="公式" r:id="rId3" imgW="37592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88938"/>
                        <a:ext cx="7529513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1" name="Object 7"/>
          <p:cNvGraphicFramePr>
            <a:graphicFrameLocks noChangeAspect="1"/>
          </p:cNvGraphicFramePr>
          <p:nvPr/>
        </p:nvGraphicFramePr>
        <p:xfrm>
          <a:off x="746125" y="1762125"/>
          <a:ext cx="689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公式" r:id="rId5" imgW="3467100" imgH="241300" progId="Equation.3">
                  <p:embed/>
                </p:oleObj>
              </mc:Choice>
              <mc:Fallback>
                <p:oleObj name="公式" r:id="rId5" imgW="34671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1762125"/>
                        <a:ext cx="689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0" name="Object 6"/>
          <p:cNvGraphicFramePr>
            <a:graphicFrameLocks noChangeAspect="1"/>
          </p:cNvGraphicFramePr>
          <p:nvPr/>
        </p:nvGraphicFramePr>
        <p:xfrm>
          <a:off x="358775" y="2824163"/>
          <a:ext cx="8167688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公式" r:id="rId7" imgW="4686300" imgH="419100" progId="Equation.3">
                  <p:embed/>
                </p:oleObj>
              </mc:Choice>
              <mc:Fallback>
                <p:oleObj name="公式" r:id="rId7" imgW="46863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2824163"/>
                        <a:ext cx="8167688" cy="690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9" name="Object 5"/>
          <p:cNvGraphicFramePr>
            <a:graphicFrameLocks noChangeAspect="1"/>
          </p:cNvGraphicFramePr>
          <p:nvPr/>
        </p:nvGraphicFramePr>
        <p:xfrm>
          <a:off x="460375" y="4275138"/>
          <a:ext cx="81629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公式" r:id="rId9" imgW="3759200" imgH="393700" progId="Equation.3">
                  <p:embed/>
                </p:oleObj>
              </mc:Choice>
              <mc:Fallback>
                <p:oleObj name="公式" r:id="rId9" imgW="37592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4275138"/>
                        <a:ext cx="8162925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8" name="Object 4"/>
          <p:cNvGraphicFramePr>
            <a:graphicFrameLocks noChangeAspect="1"/>
          </p:cNvGraphicFramePr>
          <p:nvPr/>
        </p:nvGraphicFramePr>
        <p:xfrm>
          <a:off x="454025" y="5502275"/>
          <a:ext cx="82677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公式" r:id="rId11" imgW="4000500" imgH="241300" progId="Equation.3">
                  <p:embed/>
                </p:oleObj>
              </mc:Choice>
              <mc:Fallback>
                <p:oleObj name="公式" r:id="rId11" imgW="40005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5502275"/>
                        <a:ext cx="82677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Rectangle 9"/>
          <p:cNvSpPr>
            <a:spLocks noChangeArrowheads="1"/>
          </p:cNvSpPr>
          <p:nvPr/>
        </p:nvSpPr>
        <p:spPr bwMode="auto">
          <a:xfrm>
            <a:off x="0" y="1822450"/>
            <a:ext cx="76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400"/>
              <a:t>             </a:t>
            </a:r>
            <a:endParaRPr lang="en-US" altLang="zh-CN" sz="2400"/>
          </a:p>
        </p:txBody>
      </p:sp>
      <p:sp>
        <p:nvSpPr>
          <p:cNvPr id="29704" name="Rectangle 10"/>
          <p:cNvSpPr>
            <a:spLocks noChangeArrowheads="1"/>
          </p:cNvSpPr>
          <p:nvPr/>
        </p:nvSpPr>
        <p:spPr bwMode="auto">
          <a:xfrm>
            <a:off x="0" y="2536825"/>
            <a:ext cx="984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400"/>
              <a:t>                  </a:t>
            </a:r>
            <a:endParaRPr lang="en-US" altLang="zh-CN" sz="2400"/>
          </a:p>
        </p:txBody>
      </p:sp>
      <p:sp>
        <p:nvSpPr>
          <p:cNvPr id="29705" name="Rectangle 11"/>
          <p:cNvSpPr>
            <a:spLocks noChangeArrowheads="1"/>
          </p:cNvSpPr>
          <p:nvPr/>
        </p:nvSpPr>
        <p:spPr bwMode="auto">
          <a:xfrm>
            <a:off x="0" y="3098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 sz="2400"/>
          </a:p>
        </p:txBody>
      </p:sp>
      <p:sp>
        <p:nvSpPr>
          <p:cNvPr id="29706" name="Rectangle 12"/>
          <p:cNvSpPr>
            <a:spLocks noChangeArrowheads="1"/>
          </p:cNvSpPr>
          <p:nvPr/>
        </p:nvSpPr>
        <p:spPr bwMode="auto">
          <a:xfrm>
            <a:off x="0" y="3556000"/>
            <a:ext cx="628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400"/>
              <a:t>          </a:t>
            </a:r>
            <a:endParaRPr lang="en-US" altLang="zh-CN" sz="2400"/>
          </a:p>
        </p:txBody>
      </p:sp>
      <p:sp>
        <p:nvSpPr>
          <p:cNvPr id="29707" name="Rectangle 13"/>
          <p:cNvSpPr>
            <a:spLocks noChangeArrowheads="1"/>
          </p:cNvSpPr>
          <p:nvPr/>
        </p:nvSpPr>
        <p:spPr bwMode="auto">
          <a:xfrm>
            <a:off x="0" y="4270375"/>
            <a:ext cx="8064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400"/>
              <a:t> </a:t>
            </a:r>
            <a:endParaRPr lang="en-US" altLang="zh-CN" sz="900"/>
          </a:p>
          <a:p>
            <a:pPr eaLnBrk="0" hangingPunct="0"/>
            <a:r>
              <a:rPr lang="en-US" altLang="zh-CN" sz="1400"/>
              <a:t>              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494" name="Object 6"/>
          <p:cNvGraphicFramePr>
            <a:graphicFrameLocks noChangeAspect="1"/>
          </p:cNvGraphicFramePr>
          <p:nvPr/>
        </p:nvGraphicFramePr>
        <p:xfrm>
          <a:off x="552450" y="519113"/>
          <a:ext cx="779303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公式" r:id="rId3" imgW="4686300" imgH="419100" progId="Equation.3">
                  <p:embed/>
                </p:oleObj>
              </mc:Choice>
              <mc:Fallback>
                <p:oleObj name="公式" r:id="rId3" imgW="46863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519113"/>
                        <a:ext cx="7793038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3" name="Object 5"/>
          <p:cNvGraphicFramePr>
            <a:graphicFrameLocks noChangeAspect="1"/>
          </p:cNvGraphicFramePr>
          <p:nvPr/>
        </p:nvGraphicFramePr>
        <p:xfrm>
          <a:off x="635000" y="1598613"/>
          <a:ext cx="75168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公式" r:id="rId5" imgW="3759200" imgH="393700" progId="Equation.3">
                  <p:embed/>
                </p:oleObj>
              </mc:Choice>
              <mc:Fallback>
                <p:oleObj name="公式" r:id="rId5" imgW="37592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1598613"/>
                        <a:ext cx="7516813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2" name="Object 4"/>
          <p:cNvGraphicFramePr>
            <a:graphicFrameLocks noChangeAspect="1"/>
          </p:cNvGraphicFramePr>
          <p:nvPr/>
        </p:nvGraphicFramePr>
        <p:xfrm>
          <a:off x="474663" y="2805113"/>
          <a:ext cx="789622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公式" r:id="rId7" imgW="4000500" imgH="241300" progId="Equation.3">
                  <p:embed/>
                </p:oleObj>
              </mc:Choice>
              <mc:Fallback>
                <p:oleObj name="公式" r:id="rId7" imgW="40005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2805113"/>
                        <a:ext cx="7896225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8"/>
          <p:cNvSpPr>
            <a:spLocks noChangeArrowheads="1"/>
          </p:cNvSpPr>
          <p:nvPr/>
        </p:nvSpPr>
        <p:spPr bwMode="auto">
          <a:xfrm>
            <a:off x="0" y="2917825"/>
            <a:ext cx="628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400"/>
              <a:t>          </a:t>
            </a:r>
            <a:endParaRPr lang="en-US" altLang="zh-CN" sz="2400"/>
          </a:p>
        </p:txBody>
      </p:sp>
      <p:sp>
        <p:nvSpPr>
          <p:cNvPr id="30726" name="Rectangle 9"/>
          <p:cNvSpPr>
            <a:spLocks noChangeArrowheads="1"/>
          </p:cNvSpPr>
          <p:nvPr/>
        </p:nvSpPr>
        <p:spPr bwMode="auto">
          <a:xfrm>
            <a:off x="0" y="3632200"/>
            <a:ext cx="8064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400"/>
              <a:t> </a:t>
            </a:r>
            <a:endParaRPr lang="en-US" altLang="zh-CN" sz="900"/>
          </a:p>
          <a:p>
            <a:pPr eaLnBrk="0" hangingPunct="0"/>
            <a:r>
              <a:rPr lang="en-US" altLang="zh-CN" sz="1400"/>
              <a:t>              </a:t>
            </a:r>
            <a:endParaRPr lang="en-US" altLang="zh-CN" sz="2400"/>
          </a:p>
        </p:txBody>
      </p:sp>
      <p:sp>
        <p:nvSpPr>
          <p:cNvPr id="191498" name="Rectangle 10"/>
          <p:cNvSpPr>
            <a:spLocks noChangeArrowheads="1"/>
          </p:cNvSpPr>
          <p:nvPr/>
        </p:nvSpPr>
        <p:spPr bwMode="auto">
          <a:xfrm>
            <a:off x="390525" y="3913188"/>
            <a:ext cx="511333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2400" b="1"/>
              <a:t>B. H. Teng and H. K. Sy, </a:t>
            </a:r>
          </a:p>
          <a:p>
            <a:endParaRPr lang="en-US" altLang="zh-CN" sz="2400" b="1"/>
          </a:p>
          <a:p>
            <a:endParaRPr lang="en-US" altLang="zh-CN" sz="2400" b="1"/>
          </a:p>
          <a:p>
            <a:r>
              <a:rPr lang="en-US" altLang="zh-CN" sz="2400" b="1" i="1"/>
              <a:t>Europhysics Letters</a:t>
            </a:r>
            <a:r>
              <a:rPr lang="en-US" altLang="zh-CN" sz="2400" b="1"/>
              <a:t>, 72 (2005) 823</a:t>
            </a:r>
            <a:r>
              <a:rPr lang="en-US" altLang="zh-CN"/>
              <a:t> </a:t>
            </a:r>
          </a:p>
        </p:txBody>
      </p:sp>
      <p:pic>
        <p:nvPicPr>
          <p:cNvPr id="191499" name="Picture 11" descr="img_epl_cover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732463" y="3465513"/>
            <a:ext cx="2392362" cy="305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225425" y="0"/>
            <a:ext cx="815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§5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势阱中的粒子和一维散射问题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212725" y="1585913"/>
            <a:ext cx="5943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宋体" pitchFamily="2" charset="-122"/>
              </a:rPr>
              <a:t>一</a:t>
            </a:r>
            <a:r>
              <a:rPr lang="en-US" altLang="zh-CN" sz="3200" b="1">
                <a:latin typeface="宋体" pitchFamily="2" charset="-122"/>
              </a:rPr>
              <a:t>.</a:t>
            </a:r>
            <a:r>
              <a:rPr lang="zh-CN" altLang="en-US" sz="3200" b="1">
                <a:latin typeface="宋体" pitchFamily="2" charset="-122"/>
              </a:rPr>
              <a:t>一维无限深势阱中的粒子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15050" y="2476500"/>
            <a:ext cx="3028950" cy="1666875"/>
            <a:chOff x="3852" y="1104"/>
            <a:chExt cx="1908" cy="1050"/>
          </a:xfrm>
        </p:grpSpPr>
        <p:sp>
          <p:nvSpPr>
            <p:cNvPr id="31768" name="Text Box 5"/>
            <p:cNvSpPr txBox="1">
              <a:spLocks noChangeArrowheads="1"/>
            </p:cNvSpPr>
            <p:nvPr/>
          </p:nvSpPr>
          <p:spPr bwMode="auto">
            <a:xfrm>
              <a:off x="4236" y="1827"/>
              <a:ext cx="256" cy="2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 b="1"/>
                <a:t>0</a:t>
              </a:r>
            </a:p>
          </p:txBody>
        </p:sp>
        <p:sp>
          <p:nvSpPr>
            <p:cNvPr id="31769" name="Text Box 6"/>
            <p:cNvSpPr txBox="1">
              <a:spLocks noChangeArrowheads="1"/>
            </p:cNvSpPr>
            <p:nvPr/>
          </p:nvSpPr>
          <p:spPr bwMode="auto">
            <a:xfrm>
              <a:off x="5532" y="1604"/>
              <a:ext cx="228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 i="1"/>
                <a:t>x</a:t>
              </a:r>
            </a:p>
          </p:txBody>
        </p:sp>
        <p:sp>
          <p:nvSpPr>
            <p:cNvPr id="31770" name="Text Box 7"/>
            <p:cNvSpPr txBox="1">
              <a:spLocks noChangeArrowheads="1"/>
            </p:cNvSpPr>
            <p:nvPr/>
          </p:nvSpPr>
          <p:spPr bwMode="auto">
            <a:xfrm>
              <a:off x="4332" y="1271"/>
              <a:ext cx="720" cy="39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b="1" i="1"/>
                <a:t>U</a:t>
              </a:r>
              <a:r>
                <a:rPr lang="en-US" altLang="zh-CN" b="1"/>
                <a:t>(</a:t>
              </a:r>
              <a:r>
                <a:rPr lang="en-US" altLang="zh-CN" b="1" i="1"/>
                <a:t>x</a:t>
              </a:r>
              <a:r>
                <a:rPr lang="en-US" altLang="zh-CN" b="1"/>
                <a:t>)=0</a:t>
              </a:r>
            </a:p>
          </p:txBody>
        </p:sp>
        <p:sp>
          <p:nvSpPr>
            <p:cNvPr id="31771" name="Rectangle 8"/>
            <p:cNvSpPr>
              <a:spLocks noChangeArrowheads="1"/>
            </p:cNvSpPr>
            <p:nvPr/>
          </p:nvSpPr>
          <p:spPr bwMode="auto">
            <a:xfrm>
              <a:off x="3852" y="1104"/>
              <a:ext cx="474" cy="716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2" name="Rectangle 9"/>
            <p:cNvSpPr>
              <a:spLocks noChangeArrowheads="1"/>
            </p:cNvSpPr>
            <p:nvPr/>
          </p:nvSpPr>
          <p:spPr bwMode="auto">
            <a:xfrm>
              <a:off x="5004" y="1104"/>
              <a:ext cx="473" cy="716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3" name="Line 10"/>
            <p:cNvSpPr>
              <a:spLocks noChangeShapeType="1"/>
            </p:cNvSpPr>
            <p:nvPr/>
          </p:nvSpPr>
          <p:spPr bwMode="auto">
            <a:xfrm>
              <a:off x="3900" y="1827"/>
              <a:ext cx="159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4" name="Text Box 11"/>
            <p:cNvSpPr txBox="1">
              <a:spLocks noChangeArrowheads="1"/>
            </p:cNvSpPr>
            <p:nvPr/>
          </p:nvSpPr>
          <p:spPr bwMode="auto">
            <a:xfrm>
              <a:off x="3948" y="1271"/>
              <a:ext cx="245" cy="399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 b="1">
                  <a:sym typeface="Symbol" pitchFamily="18" charset="2"/>
                </a:rPr>
                <a:t></a:t>
              </a:r>
              <a:endParaRPr lang="en-US" altLang="zh-CN" sz="2800" b="1"/>
            </a:p>
          </p:txBody>
        </p:sp>
        <p:sp>
          <p:nvSpPr>
            <p:cNvPr id="31775" name="Text Box 12"/>
            <p:cNvSpPr txBox="1">
              <a:spLocks noChangeArrowheads="1"/>
            </p:cNvSpPr>
            <p:nvPr/>
          </p:nvSpPr>
          <p:spPr bwMode="auto">
            <a:xfrm>
              <a:off x="5052" y="1215"/>
              <a:ext cx="245" cy="400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 b="1">
                  <a:sym typeface="Symbol" pitchFamily="18" charset="2"/>
                </a:rPr>
                <a:t></a:t>
              </a:r>
              <a:endParaRPr lang="en-US" altLang="zh-CN" sz="2800" b="1"/>
            </a:p>
          </p:txBody>
        </p:sp>
        <p:sp>
          <p:nvSpPr>
            <p:cNvPr id="31776" name="Line 13"/>
            <p:cNvSpPr>
              <a:spLocks noChangeShapeType="1"/>
            </p:cNvSpPr>
            <p:nvPr/>
          </p:nvSpPr>
          <p:spPr bwMode="auto">
            <a:xfrm>
              <a:off x="4332" y="1104"/>
              <a:ext cx="0" cy="73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7" name="Line 14"/>
            <p:cNvSpPr>
              <a:spLocks noChangeShapeType="1"/>
            </p:cNvSpPr>
            <p:nvPr/>
          </p:nvSpPr>
          <p:spPr bwMode="auto">
            <a:xfrm>
              <a:off x="5004" y="1104"/>
              <a:ext cx="4" cy="72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8" name="Text Box 15"/>
            <p:cNvSpPr txBox="1">
              <a:spLocks noChangeArrowheads="1"/>
            </p:cNvSpPr>
            <p:nvPr/>
          </p:nvSpPr>
          <p:spPr bwMode="auto">
            <a:xfrm>
              <a:off x="4908" y="1827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黑体" pitchFamily="2" charset="-122"/>
                </a:rPr>
                <a:t>a</a:t>
              </a:r>
              <a:endParaRPr lang="en-US" altLang="zh-CN" sz="2800" i="1">
                <a:ea typeface="黑体" pitchFamily="2" charset="-122"/>
              </a:endParaRPr>
            </a:p>
          </p:txBody>
        </p:sp>
      </p:grpSp>
      <p:sp>
        <p:nvSpPr>
          <p:cNvPr id="116752" name="Text Box 16"/>
          <p:cNvSpPr txBox="1">
            <a:spLocks noChangeArrowheads="1"/>
          </p:cNvSpPr>
          <p:nvPr/>
        </p:nvSpPr>
        <p:spPr bwMode="auto">
          <a:xfrm>
            <a:off x="533400" y="217170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1.</a:t>
            </a:r>
            <a:r>
              <a:rPr lang="zh-CN" altLang="en-US" sz="2800" b="1">
                <a:latin typeface="宋体" pitchFamily="2" charset="-122"/>
              </a:rPr>
              <a:t>势函数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493838" y="2833688"/>
            <a:ext cx="3365500" cy="404812"/>
            <a:chOff x="1008" y="1152"/>
            <a:chExt cx="2120" cy="255"/>
          </a:xfrm>
        </p:grpSpPr>
        <p:graphicFrame>
          <p:nvGraphicFramePr>
            <p:cNvPr id="31752" name="Object 18"/>
            <p:cNvGraphicFramePr>
              <a:graphicFrameLocks noChangeAspect="1"/>
            </p:cNvGraphicFramePr>
            <p:nvPr/>
          </p:nvGraphicFramePr>
          <p:xfrm>
            <a:off x="1008" y="1152"/>
            <a:ext cx="88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8" name="公式" r:id="rId4" imgW="1409400" imgH="406080" progId="Equation.3">
                    <p:embed/>
                  </p:oleObj>
                </mc:Choice>
                <mc:Fallback>
                  <p:oleObj name="公式" r:id="rId4" imgW="1409400" imgH="40608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152"/>
                          <a:ext cx="88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3" name="Object 19"/>
            <p:cNvGraphicFramePr>
              <a:graphicFrameLocks noChangeAspect="1"/>
            </p:cNvGraphicFramePr>
            <p:nvPr/>
          </p:nvGraphicFramePr>
          <p:xfrm>
            <a:off x="2064" y="1152"/>
            <a:ext cx="106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9" name="公式" r:id="rId6" imgW="1688760" imgH="406080" progId="Equation.3">
                    <p:embed/>
                  </p:oleObj>
                </mc:Choice>
                <mc:Fallback>
                  <p:oleObj name="公式" r:id="rId6" imgW="1688760" imgH="4060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152"/>
                          <a:ext cx="106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403350" y="3206750"/>
            <a:ext cx="4267200" cy="557213"/>
            <a:chOff x="1008" y="1344"/>
            <a:chExt cx="2688" cy="351"/>
          </a:xfrm>
        </p:grpSpPr>
        <p:graphicFrame>
          <p:nvGraphicFramePr>
            <p:cNvPr id="31749" name="Object 21"/>
            <p:cNvGraphicFramePr>
              <a:graphicFrameLocks noChangeAspect="1"/>
            </p:cNvGraphicFramePr>
            <p:nvPr/>
          </p:nvGraphicFramePr>
          <p:xfrm>
            <a:off x="1008" y="1440"/>
            <a:ext cx="95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0" name="公式" r:id="rId8" imgW="1511280" imgH="406080" progId="Equation.3">
                    <p:embed/>
                  </p:oleObj>
                </mc:Choice>
                <mc:Fallback>
                  <p:oleObj name="公式" r:id="rId8" imgW="1511280" imgH="4060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440"/>
                          <a:ext cx="952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0" name="Object 22"/>
            <p:cNvGraphicFramePr>
              <a:graphicFrameLocks noChangeAspect="1"/>
            </p:cNvGraphicFramePr>
            <p:nvPr/>
          </p:nvGraphicFramePr>
          <p:xfrm>
            <a:off x="2112" y="1440"/>
            <a:ext cx="68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1" name="公式" r:id="rId10" imgW="1079280" imgH="406080" progId="Equation.3">
                    <p:embed/>
                  </p:oleObj>
                </mc:Choice>
                <mc:Fallback>
                  <p:oleObj name="公式" r:id="rId10" imgW="1079280" imgH="40608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440"/>
                          <a:ext cx="68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7" name="Text Box 23"/>
            <p:cNvSpPr txBox="1">
              <a:spLocks noChangeArrowheads="1"/>
            </p:cNvSpPr>
            <p:nvPr/>
          </p:nvSpPr>
          <p:spPr bwMode="auto">
            <a:xfrm>
              <a:off x="2736" y="1344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2" charset="-122"/>
                  <a:ea typeface="黑体" pitchFamily="2" charset="-122"/>
                </a:rPr>
                <a:t>，</a:t>
              </a:r>
            </a:p>
          </p:txBody>
        </p:sp>
        <p:graphicFrame>
          <p:nvGraphicFramePr>
            <p:cNvPr id="31751" name="Object 24"/>
            <p:cNvGraphicFramePr>
              <a:graphicFrameLocks noChangeAspect="1"/>
            </p:cNvGraphicFramePr>
            <p:nvPr/>
          </p:nvGraphicFramePr>
          <p:xfrm>
            <a:off x="3072" y="1440"/>
            <a:ext cx="62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2" name="公式" r:id="rId12" imgW="990360" imgH="406080" progId="Equation.3">
                    <p:embed/>
                  </p:oleObj>
                </mc:Choice>
                <mc:Fallback>
                  <p:oleObj name="公式" r:id="rId12" imgW="990360" imgH="4060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440"/>
                          <a:ext cx="62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6763" name="Text Box 27"/>
          <p:cNvSpPr txBox="1">
            <a:spLocks noChangeArrowheads="1"/>
          </p:cNvSpPr>
          <p:nvPr/>
        </p:nvSpPr>
        <p:spPr bwMode="auto">
          <a:xfrm>
            <a:off x="496888" y="3938588"/>
            <a:ext cx="3657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2.</a:t>
            </a:r>
            <a:r>
              <a:rPr lang="zh-CN" altLang="en-US" sz="2800" b="1">
                <a:latin typeface="宋体" pitchFamily="2" charset="-122"/>
              </a:rPr>
              <a:t>定态薛定谔方程</a:t>
            </a:r>
          </a:p>
        </p:txBody>
      </p:sp>
      <p:graphicFrame>
        <p:nvGraphicFramePr>
          <p:cNvPr id="116764" name="Object 28"/>
          <p:cNvGraphicFramePr>
            <a:graphicFrameLocks noChangeAspect="1"/>
          </p:cNvGraphicFramePr>
          <p:nvPr/>
        </p:nvGraphicFramePr>
        <p:xfrm>
          <a:off x="3849688" y="4319588"/>
          <a:ext cx="3530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3" name="公式" r:id="rId14" imgW="3530520" imgH="990360" progId="Equation.3">
                  <p:embed/>
                </p:oleObj>
              </mc:Choice>
              <mc:Fallback>
                <p:oleObj name="公式" r:id="rId14" imgW="3530520" imgH="9903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688" y="4319588"/>
                        <a:ext cx="3530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092200" y="5386388"/>
            <a:ext cx="2667000" cy="876300"/>
            <a:chOff x="768" y="3360"/>
            <a:chExt cx="1680" cy="552"/>
          </a:xfrm>
        </p:grpSpPr>
        <p:sp>
          <p:nvSpPr>
            <p:cNvPr id="31766" name="Text Box 30"/>
            <p:cNvSpPr txBox="1">
              <a:spLocks noChangeArrowheads="1"/>
            </p:cNvSpPr>
            <p:nvPr/>
          </p:nvSpPr>
          <p:spPr bwMode="auto">
            <a:xfrm>
              <a:off x="768" y="3408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宋体" pitchFamily="2" charset="-122"/>
                </a:rPr>
                <a:t>令</a:t>
              </a:r>
            </a:p>
          </p:txBody>
        </p:sp>
        <p:graphicFrame>
          <p:nvGraphicFramePr>
            <p:cNvPr id="31748" name="Object 31"/>
            <p:cNvGraphicFramePr>
              <a:graphicFrameLocks noChangeAspect="1"/>
            </p:cNvGraphicFramePr>
            <p:nvPr/>
          </p:nvGraphicFramePr>
          <p:xfrm>
            <a:off x="1488" y="3360"/>
            <a:ext cx="960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4" name="公式" r:id="rId16" imgW="1523880" imgH="876240" progId="Equation.3">
                    <p:embed/>
                  </p:oleObj>
                </mc:Choice>
                <mc:Fallback>
                  <p:oleObj name="公式" r:id="rId16" imgW="1523880" imgH="87624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360"/>
                          <a:ext cx="960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4124325" y="5522913"/>
            <a:ext cx="3543300" cy="584200"/>
            <a:chOff x="3024" y="3456"/>
            <a:chExt cx="2232" cy="368"/>
          </a:xfrm>
        </p:grpSpPr>
        <p:sp>
          <p:nvSpPr>
            <p:cNvPr id="31765" name="Text Box 33"/>
            <p:cNvSpPr txBox="1">
              <a:spLocks noChangeArrowheads="1"/>
            </p:cNvSpPr>
            <p:nvPr/>
          </p:nvSpPr>
          <p:spPr bwMode="auto">
            <a:xfrm>
              <a:off x="3024" y="3456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 b="1">
                  <a:latin typeface="黑体" pitchFamily="2" charset="-122"/>
                  <a:ea typeface="黑体" pitchFamily="2" charset="-122"/>
                </a:rPr>
                <a:t>得</a:t>
              </a:r>
              <a:endParaRPr lang="zh-CN" altLang="en-US" sz="2800" b="1">
                <a:latin typeface="黑体" pitchFamily="2" charset="-122"/>
                <a:ea typeface="黑体" pitchFamily="2" charset="-122"/>
              </a:endParaRPr>
            </a:p>
          </p:txBody>
        </p:sp>
        <p:graphicFrame>
          <p:nvGraphicFramePr>
            <p:cNvPr id="31747" name="Object 34"/>
            <p:cNvGraphicFramePr>
              <a:graphicFrameLocks noChangeAspect="1"/>
            </p:cNvGraphicFramePr>
            <p:nvPr/>
          </p:nvGraphicFramePr>
          <p:xfrm>
            <a:off x="3456" y="3504"/>
            <a:ext cx="180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5" name="公式" r:id="rId18" imgW="2857320" imgH="507960" progId="Equation.3">
                    <p:embed/>
                  </p:oleObj>
                </mc:Choice>
                <mc:Fallback>
                  <p:oleObj name="公式" r:id="rId18" imgW="2857320" imgH="50796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504"/>
                          <a:ext cx="180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6771" name="Text Box 35"/>
          <p:cNvSpPr txBox="1">
            <a:spLocks noChangeArrowheads="1"/>
          </p:cNvSpPr>
          <p:nvPr/>
        </p:nvSpPr>
        <p:spPr bwMode="auto">
          <a:xfrm>
            <a:off x="1182688" y="4548188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CC"/>
              </a:buClr>
              <a:buFontTx/>
              <a:buChar char="•"/>
            </a:pPr>
            <a:r>
              <a:rPr lang="en-US" altLang="zh-CN" sz="2800" b="1">
                <a:latin typeface="宋体" pitchFamily="2" charset="-122"/>
              </a:rPr>
              <a:t> </a:t>
            </a:r>
            <a:r>
              <a:rPr lang="zh-CN" altLang="en-US" sz="2800" b="1">
                <a:latin typeface="宋体" pitchFamily="2" charset="-122"/>
              </a:rPr>
              <a:t>阱内：</a:t>
            </a:r>
          </a:p>
        </p:txBody>
      </p:sp>
      <p:sp>
        <p:nvSpPr>
          <p:cNvPr id="116772" name="Text Box 36"/>
          <p:cNvSpPr txBox="1">
            <a:spLocks noChangeArrowheads="1"/>
          </p:cNvSpPr>
          <p:nvPr/>
        </p:nvSpPr>
        <p:spPr bwMode="auto">
          <a:xfrm>
            <a:off x="506413" y="635000"/>
            <a:ext cx="68627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(A particle in 1-d potential energy well and 1-d scattering)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autoUpdateAnimBg="0"/>
      <p:bldP spid="116739" grpId="0" autoUpdateAnimBg="0"/>
      <p:bldP spid="116752" grpId="0" autoUpdateAnimBg="0"/>
      <p:bldP spid="116763" grpId="0" autoUpdateAnimBg="0"/>
      <p:bldP spid="116771" grpId="0" autoUpdateAnimBg="0"/>
      <p:bldP spid="116772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990600" y="715963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CC"/>
              </a:buClr>
              <a:buFontTx/>
              <a:buChar char="•"/>
            </a:pPr>
            <a:r>
              <a:rPr lang="en-US" altLang="zh-CN" sz="2800" b="1">
                <a:latin typeface="宋体" pitchFamily="2" charset="-122"/>
              </a:rPr>
              <a:t> </a:t>
            </a:r>
            <a:r>
              <a:rPr lang="zh-CN" altLang="en-US" sz="2800" b="1">
                <a:latin typeface="宋体" pitchFamily="2" charset="-122"/>
              </a:rPr>
              <a:t>阱外： </a:t>
            </a: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457200" y="1325563"/>
            <a:ext cx="281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3.</a:t>
            </a:r>
            <a:r>
              <a:rPr lang="zh-CN" altLang="en-US" sz="2800" b="1">
                <a:latin typeface="宋体" pitchFamily="2" charset="-122"/>
              </a:rPr>
              <a:t>分区求通解</a:t>
            </a:r>
          </a:p>
        </p:txBody>
      </p:sp>
      <p:graphicFrame>
        <p:nvGraphicFramePr>
          <p:cNvPr id="135188" name="Object 20"/>
          <p:cNvGraphicFramePr>
            <a:graphicFrameLocks noChangeAspect="1"/>
          </p:cNvGraphicFramePr>
          <p:nvPr/>
        </p:nvGraphicFramePr>
        <p:xfrm>
          <a:off x="2938463" y="3181350"/>
          <a:ext cx="14636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6" name="公式" r:id="rId3" imgW="825480" imgH="266400" progId="Equation.3">
                  <p:embed/>
                </p:oleObj>
              </mc:Choice>
              <mc:Fallback>
                <p:oleObj name="公式" r:id="rId3" imgW="825480" imgH="266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63" y="3181350"/>
                        <a:ext cx="14636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9" name="Object 21"/>
          <p:cNvGraphicFramePr>
            <a:graphicFrameLocks noChangeAspect="1"/>
          </p:cNvGraphicFramePr>
          <p:nvPr/>
        </p:nvGraphicFramePr>
        <p:xfrm>
          <a:off x="2932113" y="2000250"/>
          <a:ext cx="38195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7" name="公式" r:id="rId5" imgW="2311200" imgH="266400" progId="Equation.3">
                  <p:embed/>
                </p:oleObj>
              </mc:Choice>
              <mc:Fallback>
                <p:oleObj name="公式" r:id="rId5" imgW="2311200" imgH="266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3" y="2000250"/>
                        <a:ext cx="38195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3978275" y="2468563"/>
            <a:ext cx="335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/>
              <a:t>A</a:t>
            </a:r>
            <a:r>
              <a:rPr lang="zh-CN" altLang="en-US" sz="2800" b="1">
                <a:latin typeface="宋体" pitchFamily="2" charset="-122"/>
              </a:rPr>
              <a:t>和</a:t>
            </a:r>
            <a:r>
              <a:rPr lang="en-US" altLang="zh-CN" sz="2800" b="1" i="1"/>
              <a:t>B</a:t>
            </a:r>
            <a:r>
              <a:rPr lang="zh-CN" altLang="en-US" sz="2800" b="1">
                <a:latin typeface="宋体" pitchFamily="2" charset="-122"/>
              </a:rPr>
              <a:t>是待定常数</a:t>
            </a: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457200" y="3717925"/>
            <a:ext cx="762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4.</a:t>
            </a:r>
            <a:r>
              <a:rPr lang="zh-CN" altLang="en-US" sz="2800" b="1">
                <a:latin typeface="宋体" pitchFamily="2" charset="-122"/>
              </a:rPr>
              <a:t>由波函数自然条件和边界条件定特解</a:t>
            </a:r>
          </a:p>
        </p:txBody>
      </p:sp>
      <p:graphicFrame>
        <p:nvGraphicFramePr>
          <p:cNvPr id="135190" name="Object 22"/>
          <p:cNvGraphicFramePr>
            <a:graphicFrameLocks noChangeAspect="1"/>
          </p:cNvGraphicFramePr>
          <p:nvPr/>
        </p:nvGraphicFramePr>
        <p:xfrm>
          <a:off x="3886200" y="4346575"/>
          <a:ext cx="14160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8" name="公式" r:id="rId7" imgW="774360" imgH="228600" progId="Equation.3">
                  <p:embed/>
                </p:oleObj>
              </mc:Choice>
              <mc:Fallback>
                <p:oleObj name="公式" r:id="rId7" imgW="77436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346575"/>
                        <a:ext cx="141605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91" name="Object 23"/>
          <p:cNvGraphicFramePr>
            <a:graphicFrameLocks noChangeAspect="1"/>
          </p:cNvGraphicFramePr>
          <p:nvPr/>
        </p:nvGraphicFramePr>
        <p:xfrm>
          <a:off x="1450975" y="5006975"/>
          <a:ext cx="15335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name="公式" r:id="rId9" imgW="914400" imgH="266400" progId="Equation.3">
                  <p:embed/>
                </p:oleObj>
              </mc:Choice>
              <mc:Fallback>
                <p:oleObj name="公式" r:id="rId9" imgW="914400" imgH="266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5006975"/>
                        <a:ext cx="153352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5" name="Text Box 11"/>
          <p:cNvSpPr txBox="1">
            <a:spLocks noChangeArrowheads="1"/>
          </p:cNvSpPr>
          <p:nvPr/>
        </p:nvSpPr>
        <p:spPr bwMode="auto">
          <a:xfrm>
            <a:off x="6281738" y="4879975"/>
            <a:ext cx="2060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b="1" i="1">
                <a:ea typeface="黑体" pitchFamily="2" charset="-122"/>
              </a:rPr>
              <a:t>B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>
                <a:latin typeface="黑体" pitchFamily="2" charset="-122"/>
                <a:ea typeface="黑体" pitchFamily="2" charset="-122"/>
                <a:sym typeface="Symbol" pitchFamily="18" charset="2"/>
              </a:rPr>
              <a:t>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 0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graphicFrame>
        <p:nvGraphicFramePr>
          <p:cNvPr id="135192" name="Object 24"/>
          <p:cNvGraphicFramePr>
            <a:graphicFrameLocks noChangeAspect="1"/>
          </p:cNvGraphicFramePr>
          <p:nvPr/>
        </p:nvGraphicFramePr>
        <p:xfrm>
          <a:off x="1600200" y="5721350"/>
          <a:ext cx="2667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0" name="公式" r:id="rId11" imgW="2666880" imgH="406080" progId="Equation.3">
                  <p:embed/>
                </p:oleObj>
              </mc:Choice>
              <mc:Fallback>
                <p:oleObj name="公式" r:id="rId11" imgW="2666880" imgH="4060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721350"/>
                        <a:ext cx="26670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419600" y="5389563"/>
            <a:ext cx="3759200" cy="889000"/>
            <a:chOff x="2448" y="3184"/>
            <a:chExt cx="2368" cy="560"/>
          </a:xfrm>
        </p:grpSpPr>
        <p:graphicFrame>
          <p:nvGraphicFramePr>
            <p:cNvPr id="32778" name="Object 26"/>
            <p:cNvGraphicFramePr>
              <a:graphicFrameLocks noChangeAspect="1"/>
            </p:cNvGraphicFramePr>
            <p:nvPr/>
          </p:nvGraphicFramePr>
          <p:xfrm>
            <a:off x="2736" y="3184"/>
            <a:ext cx="2080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1" name="公式" r:id="rId13" imgW="3301920" imgH="888840" progId="Equation.3">
                    <p:embed/>
                  </p:oleObj>
                </mc:Choice>
                <mc:Fallback>
                  <p:oleObj name="公式" r:id="rId13" imgW="3301920" imgH="8888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184"/>
                          <a:ext cx="2080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7" name="Text Box 15"/>
            <p:cNvSpPr txBox="1">
              <a:spLocks noChangeArrowheads="1"/>
            </p:cNvSpPr>
            <p:nvPr/>
          </p:nvSpPr>
          <p:spPr bwMode="auto">
            <a:xfrm>
              <a:off x="2448" y="331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ea typeface="黑体" pitchFamily="2" charset="-122"/>
                  <a:sym typeface="Monotype Sorts" pitchFamily="2" charset="2"/>
                </a:rPr>
                <a:t></a:t>
              </a:r>
              <a:endParaRPr lang="en-US" altLang="zh-CN" sz="2800"/>
            </a:p>
          </p:txBody>
        </p:sp>
      </p:grpSp>
      <p:graphicFrame>
        <p:nvGraphicFramePr>
          <p:cNvPr id="135193" name="Object 25"/>
          <p:cNvGraphicFramePr>
            <a:graphicFrameLocks noChangeAspect="1"/>
          </p:cNvGraphicFramePr>
          <p:nvPr/>
        </p:nvGraphicFramePr>
        <p:xfrm>
          <a:off x="2908300" y="457200"/>
          <a:ext cx="4254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2" name="公式" r:id="rId15" imgW="4254480" imgH="990360" progId="Equation.3">
                  <p:embed/>
                </p:oleObj>
              </mc:Choice>
              <mc:Fallback>
                <p:oleObj name="公式" r:id="rId15" imgW="4254480" imgH="9903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457200"/>
                        <a:ext cx="4254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01" name="Text Box 17"/>
          <p:cNvSpPr txBox="1">
            <a:spLocks noChangeArrowheads="1"/>
          </p:cNvSpPr>
          <p:nvPr/>
        </p:nvSpPr>
        <p:spPr bwMode="auto">
          <a:xfrm>
            <a:off x="990600" y="3108325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CC"/>
              </a:buClr>
              <a:buFontTx/>
              <a:buChar char="•"/>
            </a:pPr>
            <a:r>
              <a:rPr lang="en-US" altLang="zh-CN" sz="2800" b="1">
                <a:latin typeface="宋体" pitchFamily="2" charset="-122"/>
              </a:rPr>
              <a:t> </a:t>
            </a:r>
            <a:r>
              <a:rPr lang="zh-CN" altLang="en-US" sz="2800" b="1">
                <a:latin typeface="宋体" pitchFamily="2" charset="-122"/>
              </a:rPr>
              <a:t>阱外：</a:t>
            </a:r>
          </a:p>
        </p:txBody>
      </p:sp>
      <p:sp>
        <p:nvSpPr>
          <p:cNvPr id="118802" name="Text Box 18"/>
          <p:cNvSpPr txBox="1">
            <a:spLocks noChangeArrowheads="1"/>
          </p:cNvSpPr>
          <p:nvPr/>
        </p:nvSpPr>
        <p:spPr bwMode="auto">
          <a:xfrm>
            <a:off x="990600" y="1905000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latin typeface="宋体" pitchFamily="2" charset="-122"/>
              </a:rPr>
              <a:t> </a:t>
            </a:r>
            <a:r>
              <a:rPr lang="zh-CN" altLang="en-US" sz="2800" b="1">
                <a:latin typeface="宋体" pitchFamily="2" charset="-122"/>
              </a:rPr>
              <a:t>阱内：</a:t>
            </a:r>
          </a:p>
        </p:txBody>
      </p:sp>
      <p:graphicFrame>
        <p:nvGraphicFramePr>
          <p:cNvPr id="135183" name="Object 15"/>
          <p:cNvGraphicFramePr>
            <a:graphicFrameLocks noChangeAspect="1"/>
          </p:cNvGraphicFramePr>
          <p:nvPr/>
        </p:nvGraphicFramePr>
        <p:xfrm>
          <a:off x="1587500" y="4364038"/>
          <a:ext cx="14859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3" name="公式" r:id="rId17" imgW="812520" imgH="266400" progId="Equation.3">
                  <p:embed/>
                </p:oleObj>
              </mc:Choice>
              <mc:Fallback>
                <p:oleObj name="公式" r:id="rId17" imgW="812520" imgH="266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4364038"/>
                        <a:ext cx="14859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7" name="Object 19"/>
          <p:cNvGraphicFramePr>
            <a:graphicFrameLocks noChangeAspect="1"/>
          </p:cNvGraphicFramePr>
          <p:nvPr/>
        </p:nvGraphicFramePr>
        <p:xfrm>
          <a:off x="3762375" y="4922838"/>
          <a:ext cx="18669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4" name="公式" r:id="rId19" imgW="952200" imgH="228600" progId="Equation.3">
                  <p:embed/>
                </p:oleObj>
              </mc:Choice>
              <mc:Fallback>
                <p:oleObj name="公式" r:id="rId19" imgW="9522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4922838"/>
                        <a:ext cx="18669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autoUpdateAnimBg="0"/>
      <p:bldP spid="118787" grpId="0" autoUpdateAnimBg="0"/>
      <p:bldP spid="118790" grpId="0" autoUpdateAnimBg="0"/>
      <p:bldP spid="118791" grpId="0" autoUpdateAnimBg="0"/>
      <p:bldP spid="118795" grpId="0"/>
      <p:bldP spid="118801" grpId="0" autoUpdateAnimBg="0"/>
      <p:bldP spid="11880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398463" y="349250"/>
            <a:ext cx="556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r>
              <a:rPr lang="zh-CN" altLang="en-US" sz="3200" b="1">
                <a:solidFill>
                  <a:schemeClr val="tx2"/>
                </a:solidFill>
              </a:rPr>
              <a:t>二、光的波粒二象性</a:t>
            </a:r>
          </a:p>
        </p:txBody>
      </p:sp>
      <p:sp>
        <p:nvSpPr>
          <p:cNvPr id="239624" name="Text Box 8"/>
          <p:cNvSpPr txBox="1">
            <a:spLocks noChangeArrowheads="1"/>
          </p:cNvSpPr>
          <p:nvPr/>
        </p:nvSpPr>
        <p:spPr bwMode="auto">
          <a:xfrm>
            <a:off x="749300" y="1173163"/>
            <a:ext cx="252412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光的波动性</a:t>
            </a:r>
            <a:r>
              <a:rPr lang="en-US" altLang="zh-CN" sz="2800" b="1"/>
              <a:t>:</a:t>
            </a:r>
          </a:p>
        </p:txBody>
      </p:sp>
      <p:sp>
        <p:nvSpPr>
          <p:cNvPr id="239625" name="Rectangle 9"/>
          <p:cNvSpPr>
            <a:spLocks noChangeArrowheads="1"/>
          </p:cNvSpPr>
          <p:nvPr/>
        </p:nvSpPr>
        <p:spPr bwMode="auto">
          <a:xfrm>
            <a:off x="312738" y="1868488"/>
            <a:ext cx="8401050" cy="1541462"/>
          </a:xfrm>
          <a:prstGeom prst="rect">
            <a:avLst/>
          </a:prstGeom>
          <a:noFill/>
          <a:ln w="57150">
            <a:solidFill>
              <a:srgbClr val="FF0066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800" b="1"/>
              <a:t>    </a:t>
            </a:r>
            <a:r>
              <a:rPr lang="zh-CN" altLang="en-US" sz="2800" b="1"/>
              <a:t>光是一种电磁波已被我们充分认识，并被干涉、衍射、偏振等实验和麦克斯韦理论完全证明。光在传播时显示波动性。</a:t>
            </a:r>
          </a:p>
        </p:txBody>
      </p:sp>
      <p:sp>
        <p:nvSpPr>
          <p:cNvPr id="239627" name="Text Box 11"/>
          <p:cNvSpPr txBox="1">
            <a:spLocks noChangeArrowheads="1"/>
          </p:cNvSpPr>
          <p:nvPr/>
        </p:nvSpPr>
        <p:spPr bwMode="auto">
          <a:xfrm>
            <a:off x="825500" y="3921125"/>
            <a:ext cx="28051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光的粒子性：</a:t>
            </a:r>
            <a:endParaRPr lang="zh-CN" altLang="en-US" sz="3200" b="1">
              <a:solidFill>
                <a:srgbClr val="6DE3E0"/>
              </a:solidFill>
            </a:endParaRPr>
          </a:p>
        </p:txBody>
      </p:sp>
      <p:sp>
        <p:nvSpPr>
          <p:cNvPr id="239628" name="Rectangle 12"/>
          <p:cNvSpPr>
            <a:spLocks noChangeArrowheads="1"/>
          </p:cNvSpPr>
          <p:nvPr/>
        </p:nvSpPr>
        <p:spPr bwMode="auto">
          <a:xfrm>
            <a:off x="430213" y="4824413"/>
            <a:ext cx="7935912" cy="1271587"/>
          </a:xfrm>
          <a:prstGeom prst="rect">
            <a:avLst/>
          </a:prstGeom>
          <a:noFill/>
          <a:ln w="57150">
            <a:solidFill>
              <a:srgbClr val="FF0066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    </a:t>
            </a:r>
            <a:r>
              <a:rPr lang="zh-CN" altLang="en-US" sz="2800" b="1">
                <a:ea typeface="楷体_GB2312" pitchFamily="49" charset="-122"/>
              </a:rPr>
              <a:t>光电效应和康普顿效应等证明光的粒子性</a:t>
            </a:r>
            <a:r>
              <a:rPr lang="zh-CN" altLang="en-US" sz="2800" b="1"/>
              <a:t>。</a:t>
            </a:r>
            <a:br>
              <a:rPr lang="zh-CN" altLang="en-US" sz="2800" b="1"/>
            </a:br>
            <a:r>
              <a:rPr lang="zh-CN" altLang="en-US" sz="2800" b="1">
                <a:ea typeface="楷体_GB2312" pitchFamily="49" charset="-122"/>
              </a:rPr>
              <a:t>光在与物质作用，转移能量时显示粒子性。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CN" sz="2800" b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1" grpId="0"/>
      <p:bldP spid="239624" grpId="0"/>
      <p:bldP spid="239625" grpId="0" animBg="1"/>
      <p:bldP spid="239627" grpId="0"/>
      <p:bldP spid="23962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(1)</a:t>
            </a:r>
            <a:r>
              <a:rPr lang="zh-CN" altLang="en-US" sz="2800" b="1">
                <a:latin typeface="宋体" pitchFamily="2" charset="-122"/>
              </a:rPr>
              <a:t>能量本征值</a:t>
            </a:r>
          </a:p>
        </p:txBody>
      </p:sp>
      <p:graphicFrame>
        <p:nvGraphicFramePr>
          <p:cNvPr id="119811" name="Object 3"/>
          <p:cNvGraphicFramePr>
            <a:graphicFrameLocks noChangeAspect="1"/>
          </p:cNvGraphicFramePr>
          <p:nvPr/>
        </p:nvGraphicFramePr>
        <p:xfrm>
          <a:off x="1828800" y="1066800"/>
          <a:ext cx="41910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公式" r:id="rId3" imgW="3695400" imgH="749160" progId="Equation.3">
                  <p:embed/>
                </p:oleObj>
              </mc:Choice>
              <mc:Fallback>
                <p:oleObj name="公式" r:id="rId3" imgW="3695400" imgH="749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66800"/>
                        <a:ext cx="41910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2667000" y="2057400"/>
          <a:ext cx="4508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公式" r:id="rId5" imgW="3949560" imgH="799920" progId="Equation.3">
                  <p:embed/>
                </p:oleObj>
              </mc:Choice>
              <mc:Fallback>
                <p:oleObj name="公式" r:id="rId5" imgW="3949560" imgH="799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057400"/>
                        <a:ext cx="4508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1447800" y="22098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得</a:t>
            </a: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854075" y="3535363"/>
            <a:ext cx="7696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CC"/>
              </a:buClr>
              <a:buFontTx/>
              <a:buChar char="•"/>
            </a:pPr>
            <a:r>
              <a:rPr lang="en-US" altLang="zh-CN" sz="2800" b="1">
                <a:latin typeface="宋体" pitchFamily="2" charset="-122"/>
              </a:rPr>
              <a:t> </a:t>
            </a:r>
            <a:r>
              <a:rPr lang="zh-CN" altLang="en-US" sz="2800" b="1">
                <a:latin typeface="宋体" pitchFamily="2" charset="-122"/>
              </a:rPr>
              <a:t>能量取分立值（能级）</a:t>
            </a:r>
            <a:r>
              <a:rPr lang="zh-CN" altLang="en-US" sz="2800" b="1">
                <a:latin typeface="宋体" pitchFamily="2" charset="-122"/>
                <a:sym typeface="Monotype Sorts" pitchFamily="2" charset="2"/>
              </a:rPr>
              <a:t></a:t>
            </a:r>
            <a:r>
              <a:rPr lang="zh-CN" altLang="en-US" sz="2800" b="1">
                <a:latin typeface="宋体" pitchFamily="2" charset="-122"/>
              </a:rPr>
              <a:t>能量量子化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852488" y="4833938"/>
            <a:ext cx="7924800" cy="914400"/>
            <a:chOff x="537" y="3045"/>
            <a:chExt cx="4992" cy="576"/>
          </a:xfrm>
        </p:grpSpPr>
        <p:sp>
          <p:nvSpPr>
            <p:cNvPr id="33801" name="Text Box 11"/>
            <p:cNvSpPr txBox="1">
              <a:spLocks noChangeArrowheads="1"/>
            </p:cNvSpPr>
            <p:nvPr/>
          </p:nvSpPr>
          <p:spPr bwMode="auto">
            <a:xfrm>
              <a:off x="537" y="3167"/>
              <a:ext cx="49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0000CC"/>
                </a:buClr>
                <a:buFontTx/>
                <a:buChar char="•"/>
              </a:pPr>
              <a:r>
                <a:rPr lang="en-US" altLang="zh-CN" sz="2800" b="1">
                  <a:latin typeface="宋体" pitchFamily="2" charset="-122"/>
                </a:rPr>
                <a:t> </a:t>
              </a:r>
              <a:r>
                <a:rPr lang="zh-CN" altLang="en-US" sz="2800" b="1">
                  <a:latin typeface="宋体" pitchFamily="2" charset="-122"/>
                </a:rPr>
                <a:t>最低能量</a:t>
              </a:r>
              <a:r>
                <a:rPr lang="en-US" altLang="zh-CN" sz="2800" b="1">
                  <a:latin typeface="宋体" pitchFamily="2" charset="-122"/>
                </a:rPr>
                <a:t>(</a:t>
              </a:r>
              <a:r>
                <a:rPr lang="zh-CN" altLang="en-US" sz="2800" b="1">
                  <a:latin typeface="宋体" pitchFamily="2" charset="-122"/>
                </a:rPr>
                <a:t>零点能</a:t>
              </a:r>
              <a:r>
                <a:rPr lang="en-US" altLang="zh-CN" sz="2800" b="1">
                  <a:latin typeface="宋体" pitchFamily="2" charset="-122"/>
                </a:rPr>
                <a:t>)               </a:t>
              </a:r>
              <a:r>
                <a:rPr lang="en-US" altLang="zh-CN" sz="2800" b="1"/>
                <a:t>—</a:t>
              </a:r>
              <a:r>
                <a:rPr lang="zh-CN" altLang="en-US" sz="2800" b="1">
                  <a:latin typeface="宋体" pitchFamily="2" charset="-122"/>
                </a:rPr>
                <a:t>波动性</a:t>
              </a:r>
            </a:p>
          </p:txBody>
        </p:sp>
        <p:graphicFrame>
          <p:nvGraphicFramePr>
            <p:cNvPr id="33796" name="Object 12"/>
            <p:cNvGraphicFramePr>
              <a:graphicFrameLocks noChangeAspect="1"/>
            </p:cNvGraphicFramePr>
            <p:nvPr/>
          </p:nvGraphicFramePr>
          <p:xfrm>
            <a:off x="2785" y="3045"/>
            <a:ext cx="128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8" name="公式" r:id="rId7" imgW="2044440" imgH="799920" progId="Equation.3">
                    <p:embed/>
                  </p:oleObj>
                </mc:Choice>
                <mc:Fallback>
                  <p:oleObj name="公式" r:id="rId7" imgW="2044440" imgH="79992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5" y="3045"/>
                          <a:ext cx="1288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autoUpdateAnimBg="0"/>
      <p:bldP spid="119813" grpId="0" autoUpdateAnimBg="0"/>
      <p:bldP spid="119814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401638" y="273050"/>
            <a:ext cx="6927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(2)</a:t>
            </a:r>
            <a:r>
              <a:rPr lang="zh-CN" altLang="en-US" sz="2800" b="1">
                <a:latin typeface="宋体" pitchFamily="2" charset="-122"/>
              </a:rPr>
              <a:t>波函数</a:t>
            </a:r>
          </a:p>
        </p:txBody>
      </p:sp>
      <p:graphicFrame>
        <p:nvGraphicFramePr>
          <p:cNvPr id="120835" name="Object 3"/>
          <p:cNvGraphicFramePr>
            <a:graphicFrameLocks noChangeAspect="1"/>
          </p:cNvGraphicFramePr>
          <p:nvPr/>
        </p:nvGraphicFramePr>
        <p:xfrm>
          <a:off x="1624013" y="2414588"/>
          <a:ext cx="58039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公式" r:id="rId3" imgW="6146640" imgH="927000" progId="Equation.3">
                  <p:embed/>
                </p:oleObj>
              </mc:Choice>
              <mc:Fallback>
                <p:oleObj name="公式" r:id="rId3" imgW="6146640" imgH="927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2414588"/>
                        <a:ext cx="58039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593725" y="3703638"/>
            <a:ext cx="281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(3)</a:t>
            </a:r>
            <a:r>
              <a:rPr lang="zh-CN" altLang="en-US" sz="2800" b="1">
                <a:latin typeface="宋体" pitchFamily="2" charset="-122"/>
              </a:rPr>
              <a:t>概率密度</a:t>
            </a:r>
          </a:p>
        </p:txBody>
      </p:sp>
      <p:graphicFrame>
        <p:nvGraphicFramePr>
          <p:cNvPr id="120840" name="Object 8"/>
          <p:cNvGraphicFramePr>
            <a:graphicFrameLocks noChangeAspect="1"/>
          </p:cNvGraphicFramePr>
          <p:nvPr/>
        </p:nvGraphicFramePr>
        <p:xfrm>
          <a:off x="3279775" y="3573463"/>
          <a:ext cx="426085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文档" r:id="rId5" imgW="2730960" imgH="558720" progId="Word.Document.8">
                  <p:embed/>
                </p:oleObj>
              </mc:Choice>
              <mc:Fallback>
                <p:oleObj name="文档" r:id="rId5" imgW="2730960" imgH="55872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5" y="3573463"/>
                        <a:ext cx="426085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4" name="Text Box 12"/>
          <p:cNvSpPr txBox="1">
            <a:spLocks noChangeArrowheads="1"/>
          </p:cNvSpPr>
          <p:nvPr/>
        </p:nvSpPr>
        <p:spPr bwMode="auto">
          <a:xfrm>
            <a:off x="673100" y="5189538"/>
            <a:ext cx="56181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(i)</a:t>
            </a:r>
            <a:r>
              <a:rPr lang="zh-CN" altLang="en-US" sz="2800" b="1">
                <a:latin typeface="宋体" pitchFamily="2" charset="-122"/>
              </a:rPr>
              <a:t>概率最大的位置：</a:t>
            </a:r>
          </a:p>
        </p:txBody>
      </p:sp>
      <p:sp>
        <p:nvSpPr>
          <p:cNvPr id="120845" name="Text Box 13"/>
          <p:cNvSpPr txBox="1">
            <a:spLocks noChangeArrowheads="1"/>
          </p:cNvSpPr>
          <p:nvPr/>
        </p:nvSpPr>
        <p:spPr bwMode="auto">
          <a:xfrm>
            <a:off x="660400" y="5953125"/>
            <a:ext cx="5618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(ii)</a:t>
            </a:r>
            <a:r>
              <a:rPr lang="zh-CN" altLang="en-US" sz="2800" b="1">
                <a:latin typeface="宋体" pitchFamily="2" charset="-122"/>
              </a:rPr>
              <a:t>一个区间出现的概率：</a:t>
            </a:r>
          </a:p>
        </p:txBody>
      </p:sp>
      <p:graphicFrame>
        <p:nvGraphicFramePr>
          <p:cNvPr id="120847" name="Object 15"/>
          <p:cNvGraphicFramePr>
            <a:graphicFrameLocks noChangeAspect="1"/>
          </p:cNvGraphicFramePr>
          <p:nvPr/>
        </p:nvGraphicFramePr>
        <p:xfrm>
          <a:off x="2300288" y="1171575"/>
          <a:ext cx="34194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公式" r:id="rId7" imgW="1231560" imgH="482400" progId="Equation.3">
                  <p:embed/>
                </p:oleObj>
              </mc:Choice>
              <mc:Fallback>
                <p:oleObj name="公式" r:id="rId7" imgW="1231560" imgH="482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1171575"/>
                        <a:ext cx="3419475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8" name="Object 16"/>
          <p:cNvGraphicFramePr>
            <a:graphicFrameLocks noChangeAspect="1"/>
          </p:cNvGraphicFramePr>
          <p:nvPr/>
        </p:nvGraphicFramePr>
        <p:xfrm>
          <a:off x="2746375" y="201613"/>
          <a:ext cx="541972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公式" r:id="rId9" imgW="3124080" imgH="558720" progId="Equation.3">
                  <p:embed/>
                </p:oleObj>
              </mc:Choice>
              <mc:Fallback>
                <p:oleObj name="公式" r:id="rId9" imgW="3124080" imgH="5587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201613"/>
                        <a:ext cx="5419725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596900" y="4535488"/>
            <a:ext cx="56181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我们需要知道两个问题：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autoUpdateAnimBg="0"/>
      <p:bldP spid="120839" grpId="0" autoUpdateAnimBg="0"/>
      <p:bldP spid="120844" grpId="0" autoUpdateAnimBg="0"/>
      <p:bldP spid="120845" grpId="0" autoUpdateAnimBg="0"/>
      <p:bldP spid="12084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4273550" y="2224088"/>
            <a:ext cx="4291013" cy="1339850"/>
            <a:chOff x="2692" y="940"/>
            <a:chExt cx="2703" cy="844"/>
          </a:xfrm>
        </p:grpSpPr>
        <p:sp>
          <p:nvSpPr>
            <p:cNvPr id="35887" name="Line 5"/>
            <p:cNvSpPr>
              <a:spLocks noChangeShapeType="1"/>
            </p:cNvSpPr>
            <p:nvPr/>
          </p:nvSpPr>
          <p:spPr bwMode="auto">
            <a:xfrm flipV="1">
              <a:off x="3108" y="1430"/>
              <a:ext cx="2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sm"/>
              <a:tailEnd type="triangl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8" name="Freeform 8"/>
            <p:cNvSpPr>
              <a:spLocks/>
            </p:cNvSpPr>
            <p:nvPr/>
          </p:nvSpPr>
          <p:spPr bwMode="auto">
            <a:xfrm>
              <a:off x="3092" y="1226"/>
              <a:ext cx="1981" cy="208"/>
            </a:xfrm>
            <a:custGeom>
              <a:avLst/>
              <a:gdLst>
                <a:gd name="T0" fmla="*/ 220 w 20000"/>
                <a:gd name="T1" fmla="*/ 18464 h 20000"/>
                <a:gd name="T2" fmla="*/ 670 w 20000"/>
                <a:gd name="T3" fmla="*/ 17274 h 20000"/>
                <a:gd name="T4" fmla="*/ 1102 w 20000"/>
                <a:gd name="T5" fmla="*/ 16046 h 20000"/>
                <a:gd name="T6" fmla="*/ 1552 w 20000"/>
                <a:gd name="T7" fmla="*/ 14894 h 20000"/>
                <a:gd name="T8" fmla="*/ 1992 w 20000"/>
                <a:gd name="T9" fmla="*/ 13743 h 20000"/>
                <a:gd name="T10" fmla="*/ 2459 w 20000"/>
                <a:gd name="T11" fmla="*/ 12591 h 20000"/>
                <a:gd name="T12" fmla="*/ 2891 w 20000"/>
                <a:gd name="T13" fmla="*/ 11440 h 20000"/>
                <a:gd name="T14" fmla="*/ 3332 w 20000"/>
                <a:gd name="T15" fmla="*/ 10365 h 20000"/>
                <a:gd name="T16" fmla="*/ 3781 w 20000"/>
                <a:gd name="T17" fmla="*/ 9290 h 20000"/>
                <a:gd name="T18" fmla="*/ 4214 w 20000"/>
                <a:gd name="T19" fmla="*/ 8253 h 20000"/>
                <a:gd name="T20" fmla="*/ 4663 w 20000"/>
                <a:gd name="T21" fmla="*/ 7217 h 20000"/>
                <a:gd name="T22" fmla="*/ 5112 w 20000"/>
                <a:gd name="T23" fmla="*/ 6372 h 20000"/>
                <a:gd name="T24" fmla="*/ 5553 w 20000"/>
                <a:gd name="T25" fmla="*/ 5451 h 20000"/>
                <a:gd name="T26" fmla="*/ 5977 w 20000"/>
                <a:gd name="T27" fmla="*/ 4568 h 20000"/>
                <a:gd name="T28" fmla="*/ 6409 w 20000"/>
                <a:gd name="T29" fmla="*/ 3762 h 20000"/>
                <a:gd name="T30" fmla="*/ 6859 w 20000"/>
                <a:gd name="T31" fmla="*/ 3033 h 20000"/>
                <a:gd name="T32" fmla="*/ 7291 w 20000"/>
                <a:gd name="T33" fmla="*/ 2418 h 20000"/>
                <a:gd name="T34" fmla="*/ 7732 w 20000"/>
                <a:gd name="T35" fmla="*/ 1843 h 20000"/>
                <a:gd name="T36" fmla="*/ 8164 w 20000"/>
                <a:gd name="T37" fmla="*/ 1267 h 20000"/>
                <a:gd name="T38" fmla="*/ 8597 w 20000"/>
                <a:gd name="T39" fmla="*/ 883 h 20000"/>
                <a:gd name="T40" fmla="*/ 9021 w 20000"/>
                <a:gd name="T41" fmla="*/ 499 h 20000"/>
                <a:gd name="T42" fmla="*/ 9445 w 20000"/>
                <a:gd name="T43" fmla="*/ 269 h 20000"/>
                <a:gd name="T44" fmla="*/ 9860 w 20000"/>
                <a:gd name="T45" fmla="*/ 115 h 20000"/>
                <a:gd name="T46" fmla="*/ 10292 w 20000"/>
                <a:gd name="T47" fmla="*/ 0 h 20000"/>
                <a:gd name="T48" fmla="*/ 10699 w 20000"/>
                <a:gd name="T49" fmla="*/ 38 h 20000"/>
                <a:gd name="T50" fmla="*/ 11132 w 20000"/>
                <a:gd name="T51" fmla="*/ 230 h 20000"/>
                <a:gd name="T52" fmla="*/ 11556 w 20000"/>
                <a:gd name="T53" fmla="*/ 499 h 20000"/>
                <a:gd name="T54" fmla="*/ 12014 w 20000"/>
                <a:gd name="T55" fmla="*/ 1036 h 20000"/>
                <a:gd name="T56" fmla="*/ 12463 w 20000"/>
                <a:gd name="T57" fmla="*/ 1574 h 20000"/>
                <a:gd name="T58" fmla="*/ 12912 w 20000"/>
                <a:gd name="T59" fmla="*/ 2303 h 20000"/>
                <a:gd name="T60" fmla="*/ 13387 w 20000"/>
                <a:gd name="T61" fmla="*/ 3071 h 20000"/>
                <a:gd name="T62" fmla="*/ 13836 w 20000"/>
                <a:gd name="T63" fmla="*/ 3954 h 20000"/>
                <a:gd name="T64" fmla="*/ 14303 w 20000"/>
                <a:gd name="T65" fmla="*/ 4914 h 20000"/>
                <a:gd name="T66" fmla="*/ 14769 w 20000"/>
                <a:gd name="T67" fmla="*/ 6027 h 20000"/>
                <a:gd name="T68" fmla="*/ 15210 w 20000"/>
                <a:gd name="T69" fmla="*/ 7025 h 20000"/>
                <a:gd name="T70" fmla="*/ 15676 w 20000"/>
                <a:gd name="T71" fmla="*/ 8177 h 20000"/>
                <a:gd name="T72" fmla="*/ 16117 w 20000"/>
                <a:gd name="T73" fmla="*/ 9328 h 20000"/>
                <a:gd name="T74" fmla="*/ 16532 w 20000"/>
                <a:gd name="T75" fmla="*/ 10480 h 20000"/>
                <a:gd name="T76" fmla="*/ 16948 w 20000"/>
                <a:gd name="T77" fmla="*/ 11631 h 20000"/>
                <a:gd name="T78" fmla="*/ 17355 w 20000"/>
                <a:gd name="T79" fmla="*/ 12783 h 20000"/>
                <a:gd name="T80" fmla="*/ 17736 w 20000"/>
                <a:gd name="T81" fmla="*/ 13820 h 20000"/>
                <a:gd name="T82" fmla="*/ 18126 w 20000"/>
                <a:gd name="T83" fmla="*/ 14894 h 20000"/>
                <a:gd name="T84" fmla="*/ 18465 w 20000"/>
                <a:gd name="T85" fmla="*/ 15931 h 20000"/>
                <a:gd name="T86" fmla="*/ 18805 w 20000"/>
                <a:gd name="T87" fmla="*/ 16852 h 20000"/>
                <a:gd name="T88" fmla="*/ 19110 w 20000"/>
                <a:gd name="T89" fmla="*/ 17735 h 20000"/>
                <a:gd name="T90" fmla="*/ 19390 w 20000"/>
                <a:gd name="T91" fmla="*/ 18541 h 20000"/>
                <a:gd name="T92" fmla="*/ 19652 w 20000"/>
                <a:gd name="T93" fmla="*/ 19155 h 20000"/>
                <a:gd name="T94" fmla="*/ 19890 w 20000"/>
                <a:gd name="T95" fmla="*/ 1977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17"/>
                  </a:moveTo>
                  <a:lnTo>
                    <a:pt x="220" y="18464"/>
                  </a:lnTo>
                  <a:lnTo>
                    <a:pt x="441" y="17889"/>
                  </a:lnTo>
                  <a:lnTo>
                    <a:pt x="670" y="17274"/>
                  </a:lnTo>
                  <a:lnTo>
                    <a:pt x="882" y="16660"/>
                  </a:lnTo>
                  <a:lnTo>
                    <a:pt x="1102" y="16046"/>
                  </a:lnTo>
                  <a:lnTo>
                    <a:pt x="1323" y="15470"/>
                  </a:lnTo>
                  <a:lnTo>
                    <a:pt x="1552" y="14894"/>
                  </a:lnTo>
                  <a:lnTo>
                    <a:pt x="1772" y="14319"/>
                  </a:lnTo>
                  <a:lnTo>
                    <a:pt x="1992" y="13743"/>
                  </a:lnTo>
                  <a:lnTo>
                    <a:pt x="2213" y="13129"/>
                  </a:lnTo>
                  <a:lnTo>
                    <a:pt x="2459" y="12591"/>
                  </a:lnTo>
                  <a:lnTo>
                    <a:pt x="2671" y="12015"/>
                  </a:lnTo>
                  <a:lnTo>
                    <a:pt x="2891" y="11440"/>
                  </a:lnTo>
                  <a:lnTo>
                    <a:pt x="3111" y="10864"/>
                  </a:lnTo>
                  <a:lnTo>
                    <a:pt x="3332" y="10365"/>
                  </a:lnTo>
                  <a:lnTo>
                    <a:pt x="3561" y="9827"/>
                  </a:lnTo>
                  <a:lnTo>
                    <a:pt x="3781" y="9290"/>
                  </a:lnTo>
                  <a:lnTo>
                    <a:pt x="3993" y="8752"/>
                  </a:lnTo>
                  <a:lnTo>
                    <a:pt x="4214" y="8253"/>
                  </a:lnTo>
                  <a:lnTo>
                    <a:pt x="4443" y="7716"/>
                  </a:lnTo>
                  <a:lnTo>
                    <a:pt x="4663" y="7217"/>
                  </a:lnTo>
                  <a:lnTo>
                    <a:pt x="4883" y="6795"/>
                  </a:lnTo>
                  <a:lnTo>
                    <a:pt x="5112" y="6372"/>
                  </a:lnTo>
                  <a:lnTo>
                    <a:pt x="5341" y="5873"/>
                  </a:lnTo>
                  <a:lnTo>
                    <a:pt x="5553" y="5451"/>
                  </a:lnTo>
                  <a:lnTo>
                    <a:pt x="5765" y="4952"/>
                  </a:lnTo>
                  <a:lnTo>
                    <a:pt x="5977" y="4568"/>
                  </a:lnTo>
                  <a:lnTo>
                    <a:pt x="6198" y="4146"/>
                  </a:lnTo>
                  <a:lnTo>
                    <a:pt x="6409" y="3762"/>
                  </a:lnTo>
                  <a:lnTo>
                    <a:pt x="6638" y="3417"/>
                  </a:lnTo>
                  <a:lnTo>
                    <a:pt x="6859" y="3033"/>
                  </a:lnTo>
                  <a:lnTo>
                    <a:pt x="7088" y="2726"/>
                  </a:lnTo>
                  <a:lnTo>
                    <a:pt x="7291" y="2418"/>
                  </a:lnTo>
                  <a:lnTo>
                    <a:pt x="7512" y="2111"/>
                  </a:lnTo>
                  <a:lnTo>
                    <a:pt x="7732" y="1843"/>
                  </a:lnTo>
                  <a:lnTo>
                    <a:pt x="7961" y="1574"/>
                  </a:lnTo>
                  <a:lnTo>
                    <a:pt x="8164" y="1267"/>
                  </a:lnTo>
                  <a:lnTo>
                    <a:pt x="8368" y="1075"/>
                  </a:lnTo>
                  <a:lnTo>
                    <a:pt x="8597" y="883"/>
                  </a:lnTo>
                  <a:lnTo>
                    <a:pt x="8809" y="691"/>
                  </a:lnTo>
                  <a:lnTo>
                    <a:pt x="9021" y="499"/>
                  </a:lnTo>
                  <a:lnTo>
                    <a:pt x="9233" y="384"/>
                  </a:lnTo>
                  <a:lnTo>
                    <a:pt x="9445" y="269"/>
                  </a:lnTo>
                  <a:lnTo>
                    <a:pt x="9648" y="115"/>
                  </a:lnTo>
                  <a:lnTo>
                    <a:pt x="9860" y="115"/>
                  </a:lnTo>
                  <a:lnTo>
                    <a:pt x="10089" y="38"/>
                  </a:lnTo>
                  <a:lnTo>
                    <a:pt x="10292" y="0"/>
                  </a:lnTo>
                  <a:lnTo>
                    <a:pt x="10504" y="38"/>
                  </a:lnTo>
                  <a:lnTo>
                    <a:pt x="10699" y="38"/>
                  </a:lnTo>
                  <a:lnTo>
                    <a:pt x="10903" y="115"/>
                  </a:lnTo>
                  <a:lnTo>
                    <a:pt x="11132" y="230"/>
                  </a:lnTo>
                  <a:lnTo>
                    <a:pt x="11344" y="307"/>
                  </a:lnTo>
                  <a:lnTo>
                    <a:pt x="11556" y="499"/>
                  </a:lnTo>
                  <a:lnTo>
                    <a:pt x="11785" y="729"/>
                  </a:lnTo>
                  <a:lnTo>
                    <a:pt x="12014" y="1036"/>
                  </a:lnTo>
                  <a:lnTo>
                    <a:pt x="12226" y="1267"/>
                  </a:lnTo>
                  <a:lnTo>
                    <a:pt x="12463" y="1574"/>
                  </a:lnTo>
                  <a:lnTo>
                    <a:pt x="12692" y="1919"/>
                  </a:lnTo>
                  <a:lnTo>
                    <a:pt x="12912" y="2303"/>
                  </a:lnTo>
                  <a:lnTo>
                    <a:pt x="13150" y="2687"/>
                  </a:lnTo>
                  <a:lnTo>
                    <a:pt x="13387" y="3071"/>
                  </a:lnTo>
                  <a:lnTo>
                    <a:pt x="13616" y="3532"/>
                  </a:lnTo>
                  <a:lnTo>
                    <a:pt x="13836" y="3954"/>
                  </a:lnTo>
                  <a:lnTo>
                    <a:pt x="14065" y="4491"/>
                  </a:lnTo>
                  <a:lnTo>
                    <a:pt x="14303" y="4914"/>
                  </a:lnTo>
                  <a:lnTo>
                    <a:pt x="14523" y="5451"/>
                  </a:lnTo>
                  <a:lnTo>
                    <a:pt x="14769" y="6027"/>
                  </a:lnTo>
                  <a:lnTo>
                    <a:pt x="14998" y="6526"/>
                  </a:lnTo>
                  <a:lnTo>
                    <a:pt x="15210" y="7025"/>
                  </a:lnTo>
                  <a:lnTo>
                    <a:pt x="15447" y="7639"/>
                  </a:lnTo>
                  <a:lnTo>
                    <a:pt x="15676" y="8177"/>
                  </a:lnTo>
                  <a:lnTo>
                    <a:pt x="15905" y="8791"/>
                  </a:lnTo>
                  <a:lnTo>
                    <a:pt x="16117" y="9328"/>
                  </a:lnTo>
                  <a:lnTo>
                    <a:pt x="16320" y="9904"/>
                  </a:lnTo>
                  <a:lnTo>
                    <a:pt x="16532" y="10480"/>
                  </a:lnTo>
                  <a:lnTo>
                    <a:pt x="16744" y="11017"/>
                  </a:lnTo>
                  <a:lnTo>
                    <a:pt x="16948" y="11631"/>
                  </a:lnTo>
                  <a:lnTo>
                    <a:pt x="17160" y="12169"/>
                  </a:lnTo>
                  <a:lnTo>
                    <a:pt x="17355" y="12783"/>
                  </a:lnTo>
                  <a:lnTo>
                    <a:pt x="17541" y="13282"/>
                  </a:lnTo>
                  <a:lnTo>
                    <a:pt x="17736" y="13820"/>
                  </a:lnTo>
                  <a:lnTo>
                    <a:pt x="17931" y="14357"/>
                  </a:lnTo>
                  <a:lnTo>
                    <a:pt x="18126" y="14894"/>
                  </a:lnTo>
                  <a:lnTo>
                    <a:pt x="18304" y="15432"/>
                  </a:lnTo>
                  <a:lnTo>
                    <a:pt x="18465" y="15931"/>
                  </a:lnTo>
                  <a:lnTo>
                    <a:pt x="18635" y="16430"/>
                  </a:lnTo>
                  <a:lnTo>
                    <a:pt x="18805" y="16852"/>
                  </a:lnTo>
                  <a:lnTo>
                    <a:pt x="18949" y="17313"/>
                  </a:lnTo>
                  <a:lnTo>
                    <a:pt x="19110" y="17735"/>
                  </a:lnTo>
                  <a:lnTo>
                    <a:pt x="19262" y="18157"/>
                  </a:lnTo>
                  <a:lnTo>
                    <a:pt x="19390" y="18541"/>
                  </a:lnTo>
                  <a:lnTo>
                    <a:pt x="19534" y="18887"/>
                  </a:lnTo>
                  <a:lnTo>
                    <a:pt x="19652" y="19155"/>
                  </a:lnTo>
                  <a:lnTo>
                    <a:pt x="19771" y="19501"/>
                  </a:lnTo>
                  <a:lnTo>
                    <a:pt x="19890" y="19770"/>
                  </a:lnTo>
                  <a:lnTo>
                    <a:pt x="19992" y="1996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9" name="Line 9"/>
            <p:cNvSpPr>
              <a:spLocks noChangeShapeType="1"/>
            </p:cNvSpPr>
            <p:nvPr/>
          </p:nvSpPr>
          <p:spPr bwMode="auto">
            <a:xfrm>
              <a:off x="3094" y="940"/>
              <a:ext cx="0" cy="8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0" name="Line 10"/>
            <p:cNvSpPr>
              <a:spLocks noChangeShapeType="1"/>
            </p:cNvSpPr>
            <p:nvPr/>
          </p:nvSpPr>
          <p:spPr bwMode="auto">
            <a:xfrm>
              <a:off x="4103" y="1074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1" name="Line 11"/>
            <p:cNvSpPr>
              <a:spLocks noChangeShapeType="1"/>
            </p:cNvSpPr>
            <p:nvPr/>
          </p:nvSpPr>
          <p:spPr bwMode="auto">
            <a:xfrm>
              <a:off x="5025" y="1010"/>
              <a:ext cx="0" cy="7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2" name="Text Box 45"/>
            <p:cNvSpPr txBox="1">
              <a:spLocks noChangeArrowheads="1"/>
            </p:cNvSpPr>
            <p:nvPr/>
          </p:nvSpPr>
          <p:spPr bwMode="auto">
            <a:xfrm>
              <a:off x="5089" y="1457"/>
              <a:ext cx="3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a</a:t>
              </a:r>
            </a:p>
          </p:txBody>
        </p:sp>
        <p:sp>
          <p:nvSpPr>
            <p:cNvPr id="35893" name="Text Box 48"/>
            <p:cNvSpPr txBox="1">
              <a:spLocks noChangeArrowheads="1"/>
            </p:cNvSpPr>
            <p:nvPr/>
          </p:nvSpPr>
          <p:spPr bwMode="auto">
            <a:xfrm>
              <a:off x="2692" y="1281"/>
              <a:ext cx="3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0</a:t>
              </a:r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4273550" y="3781425"/>
            <a:ext cx="4329113" cy="1184275"/>
            <a:chOff x="2692" y="1921"/>
            <a:chExt cx="2727" cy="746"/>
          </a:xfrm>
        </p:grpSpPr>
        <p:sp>
          <p:nvSpPr>
            <p:cNvPr id="35877" name="Line 17"/>
            <p:cNvSpPr>
              <a:spLocks noChangeShapeType="1"/>
            </p:cNvSpPr>
            <p:nvPr/>
          </p:nvSpPr>
          <p:spPr bwMode="auto">
            <a:xfrm>
              <a:off x="3101" y="2277"/>
              <a:ext cx="21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sm"/>
              <a:tailEnd type="triangl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8" name="Freeform 18"/>
            <p:cNvSpPr>
              <a:spLocks/>
            </p:cNvSpPr>
            <p:nvPr/>
          </p:nvSpPr>
          <p:spPr bwMode="auto">
            <a:xfrm>
              <a:off x="4087" y="2273"/>
              <a:ext cx="986" cy="209"/>
            </a:xfrm>
            <a:custGeom>
              <a:avLst/>
              <a:gdLst>
                <a:gd name="T0" fmla="*/ 220 w 20000"/>
                <a:gd name="T1" fmla="*/ 1497 h 20000"/>
                <a:gd name="T2" fmla="*/ 670 w 20000"/>
                <a:gd name="T3" fmla="*/ 2687 h 20000"/>
                <a:gd name="T4" fmla="*/ 1102 w 20000"/>
                <a:gd name="T5" fmla="*/ 3916 h 20000"/>
                <a:gd name="T6" fmla="*/ 1552 w 20000"/>
                <a:gd name="T7" fmla="*/ 5067 h 20000"/>
                <a:gd name="T8" fmla="*/ 1992 w 20000"/>
                <a:gd name="T9" fmla="*/ 6219 h 20000"/>
                <a:gd name="T10" fmla="*/ 2459 w 20000"/>
                <a:gd name="T11" fmla="*/ 7370 h 20000"/>
                <a:gd name="T12" fmla="*/ 2891 w 20000"/>
                <a:gd name="T13" fmla="*/ 8522 h 20000"/>
                <a:gd name="T14" fmla="*/ 3332 w 20000"/>
                <a:gd name="T15" fmla="*/ 9597 h 20000"/>
                <a:gd name="T16" fmla="*/ 3781 w 20000"/>
                <a:gd name="T17" fmla="*/ 10672 h 20000"/>
                <a:gd name="T18" fmla="*/ 4214 w 20000"/>
                <a:gd name="T19" fmla="*/ 11708 h 20000"/>
                <a:gd name="T20" fmla="*/ 4663 w 20000"/>
                <a:gd name="T21" fmla="*/ 12745 h 20000"/>
                <a:gd name="T22" fmla="*/ 5112 w 20000"/>
                <a:gd name="T23" fmla="*/ 13589 h 20000"/>
                <a:gd name="T24" fmla="*/ 5553 w 20000"/>
                <a:gd name="T25" fmla="*/ 14511 h 20000"/>
                <a:gd name="T26" fmla="*/ 5977 w 20000"/>
                <a:gd name="T27" fmla="*/ 15393 h 20000"/>
                <a:gd name="T28" fmla="*/ 6409 w 20000"/>
                <a:gd name="T29" fmla="*/ 16200 h 20000"/>
                <a:gd name="T30" fmla="*/ 6859 w 20000"/>
                <a:gd name="T31" fmla="*/ 16929 h 20000"/>
                <a:gd name="T32" fmla="*/ 7291 w 20000"/>
                <a:gd name="T33" fmla="*/ 17543 h 20000"/>
                <a:gd name="T34" fmla="*/ 7732 w 20000"/>
                <a:gd name="T35" fmla="*/ 18119 h 20000"/>
                <a:gd name="T36" fmla="*/ 8164 w 20000"/>
                <a:gd name="T37" fmla="*/ 18695 h 20000"/>
                <a:gd name="T38" fmla="*/ 8597 w 20000"/>
                <a:gd name="T39" fmla="*/ 19079 h 20000"/>
                <a:gd name="T40" fmla="*/ 9021 w 20000"/>
                <a:gd name="T41" fmla="*/ 19463 h 20000"/>
                <a:gd name="T42" fmla="*/ 9445 w 20000"/>
                <a:gd name="T43" fmla="*/ 19693 h 20000"/>
                <a:gd name="T44" fmla="*/ 9860 w 20000"/>
                <a:gd name="T45" fmla="*/ 19846 h 20000"/>
                <a:gd name="T46" fmla="*/ 10292 w 20000"/>
                <a:gd name="T47" fmla="*/ 19962 h 20000"/>
                <a:gd name="T48" fmla="*/ 10699 w 20000"/>
                <a:gd name="T49" fmla="*/ 19923 h 20000"/>
                <a:gd name="T50" fmla="*/ 11132 w 20000"/>
                <a:gd name="T51" fmla="*/ 19731 h 20000"/>
                <a:gd name="T52" fmla="*/ 11556 w 20000"/>
                <a:gd name="T53" fmla="*/ 19463 h 20000"/>
                <a:gd name="T54" fmla="*/ 12014 w 20000"/>
                <a:gd name="T55" fmla="*/ 18925 h 20000"/>
                <a:gd name="T56" fmla="*/ 12463 w 20000"/>
                <a:gd name="T57" fmla="*/ 18388 h 20000"/>
                <a:gd name="T58" fmla="*/ 12912 w 20000"/>
                <a:gd name="T59" fmla="*/ 17658 h 20000"/>
                <a:gd name="T60" fmla="*/ 13387 w 20000"/>
                <a:gd name="T61" fmla="*/ 16891 h 20000"/>
                <a:gd name="T62" fmla="*/ 13836 w 20000"/>
                <a:gd name="T63" fmla="*/ 16008 h 20000"/>
                <a:gd name="T64" fmla="*/ 14303 w 20000"/>
                <a:gd name="T65" fmla="*/ 15048 h 20000"/>
                <a:gd name="T66" fmla="*/ 14769 w 20000"/>
                <a:gd name="T67" fmla="*/ 13935 h 20000"/>
                <a:gd name="T68" fmla="*/ 15210 w 20000"/>
                <a:gd name="T69" fmla="*/ 12937 h 20000"/>
                <a:gd name="T70" fmla="*/ 15676 w 20000"/>
                <a:gd name="T71" fmla="*/ 11785 h 20000"/>
                <a:gd name="T72" fmla="*/ 16117 w 20000"/>
                <a:gd name="T73" fmla="*/ 10633 h 20000"/>
                <a:gd name="T74" fmla="*/ 16532 w 20000"/>
                <a:gd name="T75" fmla="*/ 9482 h 20000"/>
                <a:gd name="T76" fmla="*/ 16948 w 20000"/>
                <a:gd name="T77" fmla="*/ 8330 h 20000"/>
                <a:gd name="T78" fmla="*/ 17355 w 20000"/>
                <a:gd name="T79" fmla="*/ 7179 h 20000"/>
                <a:gd name="T80" fmla="*/ 17736 w 20000"/>
                <a:gd name="T81" fmla="*/ 6142 h 20000"/>
                <a:gd name="T82" fmla="*/ 18126 w 20000"/>
                <a:gd name="T83" fmla="*/ 5067 h 20000"/>
                <a:gd name="T84" fmla="*/ 18465 w 20000"/>
                <a:gd name="T85" fmla="*/ 4031 h 20000"/>
                <a:gd name="T86" fmla="*/ 18805 w 20000"/>
                <a:gd name="T87" fmla="*/ 3109 h 20000"/>
                <a:gd name="T88" fmla="*/ 19110 w 20000"/>
                <a:gd name="T89" fmla="*/ 2226 h 20000"/>
                <a:gd name="T90" fmla="*/ 19390 w 20000"/>
                <a:gd name="T91" fmla="*/ 1420 h 20000"/>
                <a:gd name="T92" fmla="*/ 19652 w 20000"/>
                <a:gd name="T93" fmla="*/ 806 h 20000"/>
                <a:gd name="T94" fmla="*/ 19890 w 20000"/>
                <a:gd name="T95" fmla="*/ 192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45"/>
                  </a:moveTo>
                  <a:lnTo>
                    <a:pt x="220" y="1497"/>
                  </a:lnTo>
                  <a:lnTo>
                    <a:pt x="441" y="2073"/>
                  </a:lnTo>
                  <a:lnTo>
                    <a:pt x="670" y="2687"/>
                  </a:lnTo>
                  <a:lnTo>
                    <a:pt x="882" y="3301"/>
                  </a:lnTo>
                  <a:lnTo>
                    <a:pt x="1102" y="3916"/>
                  </a:lnTo>
                  <a:lnTo>
                    <a:pt x="1323" y="4491"/>
                  </a:lnTo>
                  <a:lnTo>
                    <a:pt x="1552" y="5067"/>
                  </a:lnTo>
                  <a:lnTo>
                    <a:pt x="1772" y="5643"/>
                  </a:lnTo>
                  <a:lnTo>
                    <a:pt x="1992" y="6219"/>
                  </a:lnTo>
                  <a:lnTo>
                    <a:pt x="2213" y="6833"/>
                  </a:lnTo>
                  <a:lnTo>
                    <a:pt x="2459" y="7370"/>
                  </a:lnTo>
                  <a:lnTo>
                    <a:pt x="2671" y="7946"/>
                  </a:lnTo>
                  <a:lnTo>
                    <a:pt x="2891" y="8522"/>
                  </a:lnTo>
                  <a:lnTo>
                    <a:pt x="3111" y="9098"/>
                  </a:lnTo>
                  <a:lnTo>
                    <a:pt x="3332" y="9597"/>
                  </a:lnTo>
                  <a:lnTo>
                    <a:pt x="3561" y="10134"/>
                  </a:lnTo>
                  <a:lnTo>
                    <a:pt x="3781" y="10672"/>
                  </a:lnTo>
                  <a:lnTo>
                    <a:pt x="3993" y="11209"/>
                  </a:lnTo>
                  <a:lnTo>
                    <a:pt x="4214" y="11708"/>
                  </a:lnTo>
                  <a:lnTo>
                    <a:pt x="4443" y="12246"/>
                  </a:lnTo>
                  <a:lnTo>
                    <a:pt x="4663" y="12745"/>
                  </a:lnTo>
                  <a:lnTo>
                    <a:pt x="4883" y="13167"/>
                  </a:lnTo>
                  <a:lnTo>
                    <a:pt x="5112" y="13589"/>
                  </a:lnTo>
                  <a:lnTo>
                    <a:pt x="5341" y="14088"/>
                  </a:lnTo>
                  <a:lnTo>
                    <a:pt x="5553" y="14511"/>
                  </a:lnTo>
                  <a:lnTo>
                    <a:pt x="5765" y="15010"/>
                  </a:lnTo>
                  <a:lnTo>
                    <a:pt x="5977" y="15393"/>
                  </a:lnTo>
                  <a:lnTo>
                    <a:pt x="6198" y="15816"/>
                  </a:lnTo>
                  <a:lnTo>
                    <a:pt x="6409" y="16200"/>
                  </a:lnTo>
                  <a:lnTo>
                    <a:pt x="6638" y="16545"/>
                  </a:lnTo>
                  <a:lnTo>
                    <a:pt x="6859" y="16929"/>
                  </a:lnTo>
                  <a:lnTo>
                    <a:pt x="7088" y="17236"/>
                  </a:lnTo>
                  <a:lnTo>
                    <a:pt x="7291" y="17543"/>
                  </a:lnTo>
                  <a:lnTo>
                    <a:pt x="7512" y="17850"/>
                  </a:lnTo>
                  <a:lnTo>
                    <a:pt x="7732" y="18119"/>
                  </a:lnTo>
                  <a:lnTo>
                    <a:pt x="7961" y="18388"/>
                  </a:lnTo>
                  <a:lnTo>
                    <a:pt x="8164" y="18695"/>
                  </a:lnTo>
                  <a:lnTo>
                    <a:pt x="8368" y="18887"/>
                  </a:lnTo>
                  <a:lnTo>
                    <a:pt x="8597" y="19079"/>
                  </a:lnTo>
                  <a:lnTo>
                    <a:pt x="8809" y="19271"/>
                  </a:lnTo>
                  <a:lnTo>
                    <a:pt x="9021" y="19463"/>
                  </a:lnTo>
                  <a:lnTo>
                    <a:pt x="9233" y="19578"/>
                  </a:lnTo>
                  <a:lnTo>
                    <a:pt x="9445" y="19693"/>
                  </a:lnTo>
                  <a:lnTo>
                    <a:pt x="9648" y="19846"/>
                  </a:lnTo>
                  <a:lnTo>
                    <a:pt x="9860" y="19846"/>
                  </a:lnTo>
                  <a:lnTo>
                    <a:pt x="10089" y="19923"/>
                  </a:lnTo>
                  <a:lnTo>
                    <a:pt x="10292" y="19962"/>
                  </a:lnTo>
                  <a:lnTo>
                    <a:pt x="10504" y="19923"/>
                  </a:lnTo>
                  <a:lnTo>
                    <a:pt x="10699" y="19923"/>
                  </a:lnTo>
                  <a:lnTo>
                    <a:pt x="10903" y="19846"/>
                  </a:lnTo>
                  <a:lnTo>
                    <a:pt x="11132" y="19731"/>
                  </a:lnTo>
                  <a:lnTo>
                    <a:pt x="11344" y="19655"/>
                  </a:lnTo>
                  <a:lnTo>
                    <a:pt x="11556" y="19463"/>
                  </a:lnTo>
                  <a:lnTo>
                    <a:pt x="11785" y="19232"/>
                  </a:lnTo>
                  <a:lnTo>
                    <a:pt x="12014" y="18925"/>
                  </a:lnTo>
                  <a:lnTo>
                    <a:pt x="12226" y="18695"/>
                  </a:lnTo>
                  <a:lnTo>
                    <a:pt x="12463" y="18388"/>
                  </a:lnTo>
                  <a:lnTo>
                    <a:pt x="12692" y="18042"/>
                  </a:lnTo>
                  <a:lnTo>
                    <a:pt x="12912" y="17658"/>
                  </a:lnTo>
                  <a:lnTo>
                    <a:pt x="13150" y="17274"/>
                  </a:lnTo>
                  <a:lnTo>
                    <a:pt x="13387" y="16891"/>
                  </a:lnTo>
                  <a:lnTo>
                    <a:pt x="13616" y="16430"/>
                  </a:lnTo>
                  <a:lnTo>
                    <a:pt x="13836" y="16008"/>
                  </a:lnTo>
                  <a:lnTo>
                    <a:pt x="14065" y="15470"/>
                  </a:lnTo>
                  <a:lnTo>
                    <a:pt x="14303" y="15048"/>
                  </a:lnTo>
                  <a:lnTo>
                    <a:pt x="14523" y="14511"/>
                  </a:lnTo>
                  <a:lnTo>
                    <a:pt x="14769" y="13935"/>
                  </a:lnTo>
                  <a:lnTo>
                    <a:pt x="14998" y="13436"/>
                  </a:lnTo>
                  <a:lnTo>
                    <a:pt x="15210" y="12937"/>
                  </a:lnTo>
                  <a:lnTo>
                    <a:pt x="15447" y="12322"/>
                  </a:lnTo>
                  <a:lnTo>
                    <a:pt x="15676" y="11785"/>
                  </a:lnTo>
                  <a:lnTo>
                    <a:pt x="15905" y="11171"/>
                  </a:lnTo>
                  <a:lnTo>
                    <a:pt x="16117" y="10633"/>
                  </a:lnTo>
                  <a:lnTo>
                    <a:pt x="16320" y="10058"/>
                  </a:lnTo>
                  <a:lnTo>
                    <a:pt x="16532" y="9482"/>
                  </a:lnTo>
                  <a:lnTo>
                    <a:pt x="16744" y="8944"/>
                  </a:lnTo>
                  <a:lnTo>
                    <a:pt x="16948" y="8330"/>
                  </a:lnTo>
                  <a:lnTo>
                    <a:pt x="17160" y="7793"/>
                  </a:lnTo>
                  <a:lnTo>
                    <a:pt x="17355" y="7179"/>
                  </a:lnTo>
                  <a:lnTo>
                    <a:pt x="17541" y="6679"/>
                  </a:lnTo>
                  <a:lnTo>
                    <a:pt x="17736" y="6142"/>
                  </a:lnTo>
                  <a:lnTo>
                    <a:pt x="17931" y="5605"/>
                  </a:lnTo>
                  <a:lnTo>
                    <a:pt x="18126" y="5067"/>
                  </a:lnTo>
                  <a:lnTo>
                    <a:pt x="18304" y="4530"/>
                  </a:lnTo>
                  <a:lnTo>
                    <a:pt x="18465" y="4031"/>
                  </a:lnTo>
                  <a:lnTo>
                    <a:pt x="18635" y="3532"/>
                  </a:lnTo>
                  <a:lnTo>
                    <a:pt x="18805" y="3109"/>
                  </a:lnTo>
                  <a:lnTo>
                    <a:pt x="18949" y="2649"/>
                  </a:lnTo>
                  <a:lnTo>
                    <a:pt x="19110" y="2226"/>
                  </a:lnTo>
                  <a:lnTo>
                    <a:pt x="19262" y="1804"/>
                  </a:lnTo>
                  <a:lnTo>
                    <a:pt x="19390" y="1420"/>
                  </a:lnTo>
                  <a:lnTo>
                    <a:pt x="19534" y="1075"/>
                  </a:lnTo>
                  <a:lnTo>
                    <a:pt x="19652" y="806"/>
                  </a:lnTo>
                  <a:lnTo>
                    <a:pt x="19771" y="461"/>
                  </a:lnTo>
                  <a:lnTo>
                    <a:pt x="19890" y="192"/>
                  </a:lnTo>
                  <a:lnTo>
                    <a:pt x="1999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Freeform 20"/>
            <p:cNvSpPr>
              <a:spLocks/>
            </p:cNvSpPr>
            <p:nvPr/>
          </p:nvSpPr>
          <p:spPr bwMode="auto">
            <a:xfrm>
              <a:off x="3093" y="2073"/>
              <a:ext cx="985" cy="209"/>
            </a:xfrm>
            <a:custGeom>
              <a:avLst/>
              <a:gdLst>
                <a:gd name="T0" fmla="*/ 220 w 20000"/>
                <a:gd name="T1" fmla="*/ 18464 h 20000"/>
                <a:gd name="T2" fmla="*/ 670 w 20000"/>
                <a:gd name="T3" fmla="*/ 17274 h 20000"/>
                <a:gd name="T4" fmla="*/ 1102 w 20000"/>
                <a:gd name="T5" fmla="*/ 16046 h 20000"/>
                <a:gd name="T6" fmla="*/ 1552 w 20000"/>
                <a:gd name="T7" fmla="*/ 14894 h 20000"/>
                <a:gd name="T8" fmla="*/ 1992 w 20000"/>
                <a:gd name="T9" fmla="*/ 13743 h 20000"/>
                <a:gd name="T10" fmla="*/ 2459 w 20000"/>
                <a:gd name="T11" fmla="*/ 12591 h 20000"/>
                <a:gd name="T12" fmla="*/ 2891 w 20000"/>
                <a:gd name="T13" fmla="*/ 11440 h 20000"/>
                <a:gd name="T14" fmla="*/ 3332 w 20000"/>
                <a:gd name="T15" fmla="*/ 10365 h 20000"/>
                <a:gd name="T16" fmla="*/ 3781 w 20000"/>
                <a:gd name="T17" fmla="*/ 9290 h 20000"/>
                <a:gd name="T18" fmla="*/ 4214 w 20000"/>
                <a:gd name="T19" fmla="*/ 8253 h 20000"/>
                <a:gd name="T20" fmla="*/ 4663 w 20000"/>
                <a:gd name="T21" fmla="*/ 7217 h 20000"/>
                <a:gd name="T22" fmla="*/ 5112 w 20000"/>
                <a:gd name="T23" fmla="*/ 6372 h 20000"/>
                <a:gd name="T24" fmla="*/ 5553 w 20000"/>
                <a:gd name="T25" fmla="*/ 5451 h 20000"/>
                <a:gd name="T26" fmla="*/ 5977 w 20000"/>
                <a:gd name="T27" fmla="*/ 4568 h 20000"/>
                <a:gd name="T28" fmla="*/ 6409 w 20000"/>
                <a:gd name="T29" fmla="*/ 3762 h 20000"/>
                <a:gd name="T30" fmla="*/ 6859 w 20000"/>
                <a:gd name="T31" fmla="*/ 3033 h 20000"/>
                <a:gd name="T32" fmla="*/ 7291 w 20000"/>
                <a:gd name="T33" fmla="*/ 2418 h 20000"/>
                <a:gd name="T34" fmla="*/ 7732 w 20000"/>
                <a:gd name="T35" fmla="*/ 1843 h 20000"/>
                <a:gd name="T36" fmla="*/ 8164 w 20000"/>
                <a:gd name="T37" fmla="*/ 1267 h 20000"/>
                <a:gd name="T38" fmla="*/ 8597 w 20000"/>
                <a:gd name="T39" fmla="*/ 883 h 20000"/>
                <a:gd name="T40" fmla="*/ 9021 w 20000"/>
                <a:gd name="T41" fmla="*/ 499 h 20000"/>
                <a:gd name="T42" fmla="*/ 9445 w 20000"/>
                <a:gd name="T43" fmla="*/ 269 h 20000"/>
                <a:gd name="T44" fmla="*/ 9860 w 20000"/>
                <a:gd name="T45" fmla="*/ 115 h 20000"/>
                <a:gd name="T46" fmla="*/ 10292 w 20000"/>
                <a:gd name="T47" fmla="*/ 0 h 20000"/>
                <a:gd name="T48" fmla="*/ 10699 w 20000"/>
                <a:gd name="T49" fmla="*/ 38 h 20000"/>
                <a:gd name="T50" fmla="*/ 11132 w 20000"/>
                <a:gd name="T51" fmla="*/ 230 h 20000"/>
                <a:gd name="T52" fmla="*/ 11556 w 20000"/>
                <a:gd name="T53" fmla="*/ 499 h 20000"/>
                <a:gd name="T54" fmla="*/ 12014 w 20000"/>
                <a:gd name="T55" fmla="*/ 1036 h 20000"/>
                <a:gd name="T56" fmla="*/ 12463 w 20000"/>
                <a:gd name="T57" fmla="*/ 1574 h 20000"/>
                <a:gd name="T58" fmla="*/ 12912 w 20000"/>
                <a:gd name="T59" fmla="*/ 2303 h 20000"/>
                <a:gd name="T60" fmla="*/ 13387 w 20000"/>
                <a:gd name="T61" fmla="*/ 3071 h 20000"/>
                <a:gd name="T62" fmla="*/ 13836 w 20000"/>
                <a:gd name="T63" fmla="*/ 3954 h 20000"/>
                <a:gd name="T64" fmla="*/ 14303 w 20000"/>
                <a:gd name="T65" fmla="*/ 4914 h 20000"/>
                <a:gd name="T66" fmla="*/ 14769 w 20000"/>
                <a:gd name="T67" fmla="*/ 6027 h 20000"/>
                <a:gd name="T68" fmla="*/ 15210 w 20000"/>
                <a:gd name="T69" fmla="*/ 7025 h 20000"/>
                <a:gd name="T70" fmla="*/ 15676 w 20000"/>
                <a:gd name="T71" fmla="*/ 8177 h 20000"/>
                <a:gd name="T72" fmla="*/ 16117 w 20000"/>
                <a:gd name="T73" fmla="*/ 9328 h 20000"/>
                <a:gd name="T74" fmla="*/ 16532 w 20000"/>
                <a:gd name="T75" fmla="*/ 10480 h 20000"/>
                <a:gd name="T76" fmla="*/ 16948 w 20000"/>
                <a:gd name="T77" fmla="*/ 11631 h 20000"/>
                <a:gd name="T78" fmla="*/ 17355 w 20000"/>
                <a:gd name="T79" fmla="*/ 12783 h 20000"/>
                <a:gd name="T80" fmla="*/ 17736 w 20000"/>
                <a:gd name="T81" fmla="*/ 13820 h 20000"/>
                <a:gd name="T82" fmla="*/ 18126 w 20000"/>
                <a:gd name="T83" fmla="*/ 14894 h 20000"/>
                <a:gd name="T84" fmla="*/ 18465 w 20000"/>
                <a:gd name="T85" fmla="*/ 15931 h 20000"/>
                <a:gd name="T86" fmla="*/ 18805 w 20000"/>
                <a:gd name="T87" fmla="*/ 16852 h 20000"/>
                <a:gd name="T88" fmla="*/ 19110 w 20000"/>
                <a:gd name="T89" fmla="*/ 17735 h 20000"/>
                <a:gd name="T90" fmla="*/ 19390 w 20000"/>
                <a:gd name="T91" fmla="*/ 18541 h 20000"/>
                <a:gd name="T92" fmla="*/ 19652 w 20000"/>
                <a:gd name="T93" fmla="*/ 19155 h 20000"/>
                <a:gd name="T94" fmla="*/ 19890 w 20000"/>
                <a:gd name="T95" fmla="*/ 1977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17"/>
                  </a:moveTo>
                  <a:lnTo>
                    <a:pt x="220" y="18464"/>
                  </a:lnTo>
                  <a:lnTo>
                    <a:pt x="441" y="17889"/>
                  </a:lnTo>
                  <a:lnTo>
                    <a:pt x="670" y="17274"/>
                  </a:lnTo>
                  <a:lnTo>
                    <a:pt x="882" y="16660"/>
                  </a:lnTo>
                  <a:lnTo>
                    <a:pt x="1102" y="16046"/>
                  </a:lnTo>
                  <a:lnTo>
                    <a:pt x="1323" y="15470"/>
                  </a:lnTo>
                  <a:lnTo>
                    <a:pt x="1552" y="14894"/>
                  </a:lnTo>
                  <a:lnTo>
                    <a:pt x="1772" y="14319"/>
                  </a:lnTo>
                  <a:lnTo>
                    <a:pt x="1992" y="13743"/>
                  </a:lnTo>
                  <a:lnTo>
                    <a:pt x="2213" y="13129"/>
                  </a:lnTo>
                  <a:lnTo>
                    <a:pt x="2459" y="12591"/>
                  </a:lnTo>
                  <a:lnTo>
                    <a:pt x="2671" y="12015"/>
                  </a:lnTo>
                  <a:lnTo>
                    <a:pt x="2891" y="11440"/>
                  </a:lnTo>
                  <a:lnTo>
                    <a:pt x="3111" y="10864"/>
                  </a:lnTo>
                  <a:lnTo>
                    <a:pt x="3332" y="10365"/>
                  </a:lnTo>
                  <a:lnTo>
                    <a:pt x="3561" y="9827"/>
                  </a:lnTo>
                  <a:lnTo>
                    <a:pt x="3781" y="9290"/>
                  </a:lnTo>
                  <a:lnTo>
                    <a:pt x="3993" y="8752"/>
                  </a:lnTo>
                  <a:lnTo>
                    <a:pt x="4214" y="8253"/>
                  </a:lnTo>
                  <a:lnTo>
                    <a:pt x="4443" y="7716"/>
                  </a:lnTo>
                  <a:lnTo>
                    <a:pt x="4663" y="7217"/>
                  </a:lnTo>
                  <a:lnTo>
                    <a:pt x="4883" y="6795"/>
                  </a:lnTo>
                  <a:lnTo>
                    <a:pt x="5112" y="6372"/>
                  </a:lnTo>
                  <a:lnTo>
                    <a:pt x="5341" y="5873"/>
                  </a:lnTo>
                  <a:lnTo>
                    <a:pt x="5553" y="5451"/>
                  </a:lnTo>
                  <a:lnTo>
                    <a:pt x="5765" y="4952"/>
                  </a:lnTo>
                  <a:lnTo>
                    <a:pt x="5977" y="4568"/>
                  </a:lnTo>
                  <a:lnTo>
                    <a:pt x="6198" y="4146"/>
                  </a:lnTo>
                  <a:lnTo>
                    <a:pt x="6409" y="3762"/>
                  </a:lnTo>
                  <a:lnTo>
                    <a:pt x="6638" y="3417"/>
                  </a:lnTo>
                  <a:lnTo>
                    <a:pt x="6859" y="3033"/>
                  </a:lnTo>
                  <a:lnTo>
                    <a:pt x="7088" y="2726"/>
                  </a:lnTo>
                  <a:lnTo>
                    <a:pt x="7291" y="2418"/>
                  </a:lnTo>
                  <a:lnTo>
                    <a:pt x="7512" y="2111"/>
                  </a:lnTo>
                  <a:lnTo>
                    <a:pt x="7732" y="1843"/>
                  </a:lnTo>
                  <a:lnTo>
                    <a:pt x="7961" y="1574"/>
                  </a:lnTo>
                  <a:lnTo>
                    <a:pt x="8164" y="1267"/>
                  </a:lnTo>
                  <a:lnTo>
                    <a:pt x="8368" y="1075"/>
                  </a:lnTo>
                  <a:lnTo>
                    <a:pt x="8597" y="883"/>
                  </a:lnTo>
                  <a:lnTo>
                    <a:pt x="8809" y="691"/>
                  </a:lnTo>
                  <a:lnTo>
                    <a:pt x="9021" y="499"/>
                  </a:lnTo>
                  <a:lnTo>
                    <a:pt x="9233" y="384"/>
                  </a:lnTo>
                  <a:lnTo>
                    <a:pt x="9445" y="269"/>
                  </a:lnTo>
                  <a:lnTo>
                    <a:pt x="9648" y="115"/>
                  </a:lnTo>
                  <a:lnTo>
                    <a:pt x="9860" y="115"/>
                  </a:lnTo>
                  <a:lnTo>
                    <a:pt x="10089" y="38"/>
                  </a:lnTo>
                  <a:lnTo>
                    <a:pt x="10292" y="0"/>
                  </a:lnTo>
                  <a:lnTo>
                    <a:pt x="10504" y="38"/>
                  </a:lnTo>
                  <a:lnTo>
                    <a:pt x="10699" y="38"/>
                  </a:lnTo>
                  <a:lnTo>
                    <a:pt x="10903" y="115"/>
                  </a:lnTo>
                  <a:lnTo>
                    <a:pt x="11132" y="230"/>
                  </a:lnTo>
                  <a:lnTo>
                    <a:pt x="11344" y="307"/>
                  </a:lnTo>
                  <a:lnTo>
                    <a:pt x="11556" y="499"/>
                  </a:lnTo>
                  <a:lnTo>
                    <a:pt x="11785" y="729"/>
                  </a:lnTo>
                  <a:lnTo>
                    <a:pt x="12014" y="1036"/>
                  </a:lnTo>
                  <a:lnTo>
                    <a:pt x="12226" y="1267"/>
                  </a:lnTo>
                  <a:lnTo>
                    <a:pt x="12463" y="1574"/>
                  </a:lnTo>
                  <a:lnTo>
                    <a:pt x="12692" y="1919"/>
                  </a:lnTo>
                  <a:lnTo>
                    <a:pt x="12912" y="2303"/>
                  </a:lnTo>
                  <a:lnTo>
                    <a:pt x="13150" y="2687"/>
                  </a:lnTo>
                  <a:lnTo>
                    <a:pt x="13387" y="3071"/>
                  </a:lnTo>
                  <a:lnTo>
                    <a:pt x="13616" y="3532"/>
                  </a:lnTo>
                  <a:lnTo>
                    <a:pt x="13836" y="3954"/>
                  </a:lnTo>
                  <a:lnTo>
                    <a:pt x="14065" y="4491"/>
                  </a:lnTo>
                  <a:lnTo>
                    <a:pt x="14303" y="4914"/>
                  </a:lnTo>
                  <a:lnTo>
                    <a:pt x="14523" y="5451"/>
                  </a:lnTo>
                  <a:lnTo>
                    <a:pt x="14769" y="6027"/>
                  </a:lnTo>
                  <a:lnTo>
                    <a:pt x="14998" y="6526"/>
                  </a:lnTo>
                  <a:lnTo>
                    <a:pt x="15210" y="7025"/>
                  </a:lnTo>
                  <a:lnTo>
                    <a:pt x="15447" y="7639"/>
                  </a:lnTo>
                  <a:lnTo>
                    <a:pt x="15676" y="8177"/>
                  </a:lnTo>
                  <a:lnTo>
                    <a:pt x="15905" y="8791"/>
                  </a:lnTo>
                  <a:lnTo>
                    <a:pt x="16117" y="9328"/>
                  </a:lnTo>
                  <a:lnTo>
                    <a:pt x="16320" y="9904"/>
                  </a:lnTo>
                  <a:lnTo>
                    <a:pt x="16532" y="10480"/>
                  </a:lnTo>
                  <a:lnTo>
                    <a:pt x="16744" y="11017"/>
                  </a:lnTo>
                  <a:lnTo>
                    <a:pt x="16948" y="11631"/>
                  </a:lnTo>
                  <a:lnTo>
                    <a:pt x="17160" y="12169"/>
                  </a:lnTo>
                  <a:lnTo>
                    <a:pt x="17355" y="12783"/>
                  </a:lnTo>
                  <a:lnTo>
                    <a:pt x="17541" y="13282"/>
                  </a:lnTo>
                  <a:lnTo>
                    <a:pt x="17736" y="13820"/>
                  </a:lnTo>
                  <a:lnTo>
                    <a:pt x="17931" y="14357"/>
                  </a:lnTo>
                  <a:lnTo>
                    <a:pt x="18126" y="14894"/>
                  </a:lnTo>
                  <a:lnTo>
                    <a:pt x="18304" y="15432"/>
                  </a:lnTo>
                  <a:lnTo>
                    <a:pt x="18465" y="15931"/>
                  </a:lnTo>
                  <a:lnTo>
                    <a:pt x="18635" y="16430"/>
                  </a:lnTo>
                  <a:lnTo>
                    <a:pt x="18805" y="16852"/>
                  </a:lnTo>
                  <a:lnTo>
                    <a:pt x="18949" y="17313"/>
                  </a:lnTo>
                  <a:lnTo>
                    <a:pt x="19110" y="17735"/>
                  </a:lnTo>
                  <a:lnTo>
                    <a:pt x="19262" y="18157"/>
                  </a:lnTo>
                  <a:lnTo>
                    <a:pt x="19390" y="18541"/>
                  </a:lnTo>
                  <a:lnTo>
                    <a:pt x="19534" y="18887"/>
                  </a:lnTo>
                  <a:lnTo>
                    <a:pt x="19652" y="19155"/>
                  </a:lnTo>
                  <a:lnTo>
                    <a:pt x="19771" y="19501"/>
                  </a:lnTo>
                  <a:lnTo>
                    <a:pt x="19890" y="19770"/>
                  </a:lnTo>
                  <a:lnTo>
                    <a:pt x="19992" y="1996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0" name="Line 21"/>
            <p:cNvSpPr>
              <a:spLocks noChangeShapeType="1"/>
            </p:cNvSpPr>
            <p:nvPr/>
          </p:nvSpPr>
          <p:spPr bwMode="auto">
            <a:xfrm>
              <a:off x="3094" y="1953"/>
              <a:ext cx="0" cy="6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1" name="Line 22"/>
            <p:cNvSpPr>
              <a:spLocks noChangeShapeType="1"/>
            </p:cNvSpPr>
            <p:nvPr/>
          </p:nvSpPr>
          <p:spPr bwMode="auto">
            <a:xfrm>
              <a:off x="3596" y="1921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2" name="Line 23"/>
            <p:cNvSpPr>
              <a:spLocks noChangeShapeType="1"/>
            </p:cNvSpPr>
            <p:nvPr/>
          </p:nvSpPr>
          <p:spPr bwMode="auto">
            <a:xfrm>
              <a:off x="4054" y="1953"/>
              <a:ext cx="0" cy="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3" name="Line 24"/>
            <p:cNvSpPr>
              <a:spLocks noChangeShapeType="1"/>
            </p:cNvSpPr>
            <p:nvPr/>
          </p:nvSpPr>
          <p:spPr bwMode="auto">
            <a:xfrm>
              <a:off x="4564" y="1953"/>
              <a:ext cx="0" cy="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4" name="Line 25"/>
            <p:cNvSpPr>
              <a:spLocks noChangeShapeType="1"/>
            </p:cNvSpPr>
            <p:nvPr/>
          </p:nvSpPr>
          <p:spPr bwMode="auto">
            <a:xfrm>
              <a:off x="5056" y="1953"/>
              <a:ext cx="1" cy="6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5" name="Text Box 46"/>
            <p:cNvSpPr txBox="1">
              <a:spLocks noChangeArrowheads="1"/>
            </p:cNvSpPr>
            <p:nvPr/>
          </p:nvSpPr>
          <p:spPr bwMode="auto">
            <a:xfrm>
              <a:off x="5113" y="2340"/>
              <a:ext cx="3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a</a:t>
              </a:r>
            </a:p>
          </p:txBody>
        </p:sp>
        <p:sp>
          <p:nvSpPr>
            <p:cNvPr id="35886" name="Text Box 49"/>
            <p:cNvSpPr txBox="1">
              <a:spLocks noChangeArrowheads="1"/>
            </p:cNvSpPr>
            <p:nvPr/>
          </p:nvSpPr>
          <p:spPr bwMode="auto">
            <a:xfrm>
              <a:off x="2692" y="2104"/>
              <a:ext cx="3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0</a:t>
              </a:r>
            </a:p>
          </p:txBody>
        </p:sp>
      </p:grp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4348163" y="5268913"/>
            <a:ext cx="4198937" cy="1301750"/>
            <a:chOff x="2739" y="2858"/>
            <a:chExt cx="2645" cy="820"/>
          </a:xfrm>
        </p:grpSpPr>
        <p:sp>
          <p:nvSpPr>
            <p:cNvPr id="35864" name="Line 29"/>
            <p:cNvSpPr>
              <a:spLocks noChangeShapeType="1"/>
            </p:cNvSpPr>
            <p:nvPr/>
          </p:nvSpPr>
          <p:spPr bwMode="auto">
            <a:xfrm>
              <a:off x="3109" y="3300"/>
              <a:ext cx="224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sm"/>
              <a:tailEnd type="triangl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5" name="Freeform 30"/>
            <p:cNvSpPr>
              <a:spLocks/>
            </p:cNvSpPr>
            <p:nvPr/>
          </p:nvSpPr>
          <p:spPr bwMode="auto">
            <a:xfrm>
              <a:off x="3763" y="3296"/>
              <a:ext cx="653" cy="209"/>
            </a:xfrm>
            <a:custGeom>
              <a:avLst/>
              <a:gdLst>
                <a:gd name="T0" fmla="*/ 220 w 20000"/>
                <a:gd name="T1" fmla="*/ 1497 h 20000"/>
                <a:gd name="T2" fmla="*/ 670 w 20000"/>
                <a:gd name="T3" fmla="*/ 2687 h 20000"/>
                <a:gd name="T4" fmla="*/ 1102 w 20000"/>
                <a:gd name="T5" fmla="*/ 3916 h 20000"/>
                <a:gd name="T6" fmla="*/ 1552 w 20000"/>
                <a:gd name="T7" fmla="*/ 5067 h 20000"/>
                <a:gd name="T8" fmla="*/ 1992 w 20000"/>
                <a:gd name="T9" fmla="*/ 6219 h 20000"/>
                <a:gd name="T10" fmla="*/ 2459 w 20000"/>
                <a:gd name="T11" fmla="*/ 7370 h 20000"/>
                <a:gd name="T12" fmla="*/ 2891 w 20000"/>
                <a:gd name="T13" fmla="*/ 8522 h 20000"/>
                <a:gd name="T14" fmla="*/ 3332 w 20000"/>
                <a:gd name="T15" fmla="*/ 9597 h 20000"/>
                <a:gd name="T16" fmla="*/ 3781 w 20000"/>
                <a:gd name="T17" fmla="*/ 10672 h 20000"/>
                <a:gd name="T18" fmla="*/ 4214 w 20000"/>
                <a:gd name="T19" fmla="*/ 11708 h 20000"/>
                <a:gd name="T20" fmla="*/ 4663 w 20000"/>
                <a:gd name="T21" fmla="*/ 12745 h 20000"/>
                <a:gd name="T22" fmla="*/ 5112 w 20000"/>
                <a:gd name="T23" fmla="*/ 13589 h 20000"/>
                <a:gd name="T24" fmla="*/ 5553 w 20000"/>
                <a:gd name="T25" fmla="*/ 14511 h 20000"/>
                <a:gd name="T26" fmla="*/ 5977 w 20000"/>
                <a:gd name="T27" fmla="*/ 15393 h 20000"/>
                <a:gd name="T28" fmla="*/ 6409 w 20000"/>
                <a:gd name="T29" fmla="*/ 16200 h 20000"/>
                <a:gd name="T30" fmla="*/ 6859 w 20000"/>
                <a:gd name="T31" fmla="*/ 16929 h 20000"/>
                <a:gd name="T32" fmla="*/ 7291 w 20000"/>
                <a:gd name="T33" fmla="*/ 17543 h 20000"/>
                <a:gd name="T34" fmla="*/ 7732 w 20000"/>
                <a:gd name="T35" fmla="*/ 18119 h 20000"/>
                <a:gd name="T36" fmla="*/ 8164 w 20000"/>
                <a:gd name="T37" fmla="*/ 18695 h 20000"/>
                <a:gd name="T38" fmla="*/ 8597 w 20000"/>
                <a:gd name="T39" fmla="*/ 19079 h 20000"/>
                <a:gd name="T40" fmla="*/ 9021 w 20000"/>
                <a:gd name="T41" fmla="*/ 19463 h 20000"/>
                <a:gd name="T42" fmla="*/ 9445 w 20000"/>
                <a:gd name="T43" fmla="*/ 19693 h 20000"/>
                <a:gd name="T44" fmla="*/ 9860 w 20000"/>
                <a:gd name="T45" fmla="*/ 19846 h 20000"/>
                <a:gd name="T46" fmla="*/ 10292 w 20000"/>
                <a:gd name="T47" fmla="*/ 19962 h 20000"/>
                <a:gd name="T48" fmla="*/ 10699 w 20000"/>
                <a:gd name="T49" fmla="*/ 19923 h 20000"/>
                <a:gd name="T50" fmla="*/ 11132 w 20000"/>
                <a:gd name="T51" fmla="*/ 19731 h 20000"/>
                <a:gd name="T52" fmla="*/ 11556 w 20000"/>
                <a:gd name="T53" fmla="*/ 19463 h 20000"/>
                <a:gd name="T54" fmla="*/ 12014 w 20000"/>
                <a:gd name="T55" fmla="*/ 18925 h 20000"/>
                <a:gd name="T56" fmla="*/ 12463 w 20000"/>
                <a:gd name="T57" fmla="*/ 18388 h 20000"/>
                <a:gd name="T58" fmla="*/ 12912 w 20000"/>
                <a:gd name="T59" fmla="*/ 17658 h 20000"/>
                <a:gd name="T60" fmla="*/ 13387 w 20000"/>
                <a:gd name="T61" fmla="*/ 16891 h 20000"/>
                <a:gd name="T62" fmla="*/ 13836 w 20000"/>
                <a:gd name="T63" fmla="*/ 16008 h 20000"/>
                <a:gd name="T64" fmla="*/ 14303 w 20000"/>
                <a:gd name="T65" fmla="*/ 15048 h 20000"/>
                <a:gd name="T66" fmla="*/ 14769 w 20000"/>
                <a:gd name="T67" fmla="*/ 13935 h 20000"/>
                <a:gd name="T68" fmla="*/ 15210 w 20000"/>
                <a:gd name="T69" fmla="*/ 12937 h 20000"/>
                <a:gd name="T70" fmla="*/ 15676 w 20000"/>
                <a:gd name="T71" fmla="*/ 11785 h 20000"/>
                <a:gd name="T72" fmla="*/ 16117 w 20000"/>
                <a:gd name="T73" fmla="*/ 10633 h 20000"/>
                <a:gd name="T74" fmla="*/ 16532 w 20000"/>
                <a:gd name="T75" fmla="*/ 9482 h 20000"/>
                <a:gd name="T76" fmla="*/ 16948 w 20000"/>
                <a:gd name="T77" fmla="*/ 8330 h 20000"/>
                <a:gd name="T78" fmla="*/ 17355 w 20000"/>
                <a:gd name="T79" fmla="*/ 7179 h 20000"/>
                <a:gd name="T80" fmla="*/ 17736 w 20000"/>
                <a:gd name="T81" fmla="*/ 6142 h 20000"/>
                <a:gd name="T82" fmla="*/ 18126 w 20000"/>
                <a:gd name="T83" fmla="*/ 5067 h 20000"/>
                <a:gd name="T84" fmla="*/ 18465 w 20000"/>
                <a:gd name="T85" fmla="*/ 4031 h 20000"/>
                <a:gd name="T86" fmla="*/ 18805 w 20000"/>
                <a:gd name="T87" fmla="*/ 3109 h 20000"/>
                <a:gd name="T88" fmla="*/ 19110 w 20000"/>
                <a:gd name="T89" fmla="*/ 2226 h 20000"/>
                <a:gd name="T90" fmla="*/ 19390 w 20000"/>
                <a:gd name="T91" fmla="*/ 1420 h 20000"/>
                <a:gd name="T92" fmla="*/ 19652 w 20000"/>
                <a:gd name="T93" fmla="*/ 806 h 20000"/>
                <a:gd name="T94" fmla="*/ 19890 w 20000"/>
                <a:gd name="T95" fmla="*/ 192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45"/>
                  </a:moveTo>
                  <a:lnTo>
                    <a:pt x="220" y="1497"/>
                  </a:lnTo>
                  <a:lnTo>
                    <a:pt x="441" y="2073"/>
                  </a:lnTo>
                  <a:lnTo>
                    <a:pt x="670" y="2687"/>
                  </a:lnTo>
                  <a:lnTo>
                    <a:pt x="882" y="3301"/>
                  </a:lnTo>
                  <a:lnTo>
                    <a:pt x="1102" y="3916"/>
                  </a:lnTo>
                  <a:lnTo>
                    <a:pt x="1323" y="4491"/>
                  </a:lnTo>
                  <a:lnTo>
                    <a:pt x="1552" y="5067"/>
                  </a:lnTo>
                  <a:lnTo>
                    <a:pt x="1772" y="5643"/>
                  </a:lnTo>
                  <a:lnTo>
                    <a:pt x="1992" y="6219"/>
                  </a:lnTo>
                  <a:lnTo>
                    <a:pt x="2213" y="6833"/>
                  </a:lnTo>
                  <a:lnTo>
                    <a:pt x="2459" y="7370"/>
                  </a:lnTo>
                  <a:lnTo>
                    <a:pt x="2671" y="7946"/>
                  </a:lnTo>
                  <a:lnTo>
                    <a:pt x="2891" y="8522"/>
                  </a:lnTo>
                  <a:lnTo>
                    <a:pt x="3111" y="9098"/>
                  </a:lnTo>
                  <a:lnTo>
                    <a:pt x="3332" y="9597"/>
                  </a:lnTo>
                  <a:lnTo>
                    <a:pt x="3561" y="10134"/>
                  </a:lnTo>
                  <a:lnTo>
                    <a:pt x="3781" y="10672"/>
                  </a:lnTo>
                  <a:lnTo>
                    <a:pt x="3993" y="11209"/>
                  </a:lnTo>
                  <a:lnTo>
                    <a:pt x="4214" y="11708"/>
                  </a:lnTo>
                  <a:lnTo>
                    <a:pt x="4443" y="12246"/>
                  </a:lnTo>
                  <a:lnTo>
                    <a:pt x="4663" y="12745"/>
                  </a:lnTo>
                  <a:lnTo>
                    <a:pt x="4883" y="13167"/>
                  </a:lnTo>
                  <a:lnTo>
                    <a:pt x="5112" y="13589"/>
                  </a:lnTo>
                  <a:lnTo>
                    <a:pt x="5341" y="14088"/>
                  </a:lnTo>
                  <a:lnTo>
                    <a:pt x="5553" y="14511"/>
                  </a:lnTo>
                  <a:lnTo>
                    <a:pt x="5765" y="15010"/>
                  </a:lnTo>
                  <a:lnTo>
                    <a:pt x="5977" y="15393"/>
                  </a:lnTo>
                  <a:lnTo>
                    <a:pt x="6198" y="15816"/>
                  </a:lnTo>
                  <a:lnTo>
                    <a:pt x="6409" y="16200"/>
                  </a:lnTo>
                  <a:lnTo>
                    <a:pt x="6638" y="16545"/>
                  </a:lnTo>
                  <a:lnTo>
                    <a:pt x="6859" y="16929"/>
                  </a:lnTo>
                  <a:lnTo>
                    <a:pt x="7088" y="17236"/>
                  </a:lnTo>
                  <a:lnTo>
                    <a:pt x="7291" y="17543"/>
                  </a:lnTo>
                  <a:lnTo>
                    <a:pt x="7512" y="17850"/>
                  </a:lnTo>
                  <a:lnTo>
                    <a:pt x="7732" y="18119"/>
                  </a:lnTo>
                  <a:lnTo>
                    <a:pt x="7961" y="18388"/>
                  </a:lnTo>
                  <a:lnTo>
                    <a:pt x="8164" y="18695"/>
                  </a:lnTo>
                  <a:lnTo>
                    <a:pt x="8368" y="18887"/>
                  </a:lnTo>
                  <a:lnTo>
                    <a:pt x="8597" y="19079"/>
                  </a:lnTo>
                  <a:lnTo>
                    <a:pt x="8809" y="19271"/>
                  </a:lnTo>
                  <a:lnTo>
                    <a:pt x="9021" y="19463"/>
                  </a:lnTo>
                  <a:lnTo>
                    <a:pt x="9233" y="19578"/>
                  </a:lnTo>
                  <a:lnTo>
                    <a:pt x="9445" y="19693"/>
                  </a:lnTo>
                  <a:lnTo>
                    <a:pt x="9648" y="19846"/>
                  </a:lnTo>
                  <a:lnTo>
                    <a:pt x="9860" y="19846"/>
                  </a:lnTo>
                  <a:lnTo>
                    <a:pt x="10089" y="19923"/>
                  </a:lnTo>
                  <a:lnTo>
                    <a:pt x="10292" y="19962"/>
                  </a:lnTo>
                  <a:lnTo>
                    <a:pt x="10504" y="19923"/>
                  </a:lnTo>
                  <a:lnTo>
                    <a:pt x="10699" y="19923"/>
                  </a:lnTo>
                  <a:lnTo>
                    <a:pt x="10903" y="19846"/>
                  </a:lnTo>
                  <a:lnTo>
                    <a:pt x="11132" y="19731"/>
                  </a:lnTo>
                  <a:lnTo>
                    <a:pt x="11344" y="19655"/>
                  </a:lnTo>
                  <a:lnTo>
                    <a:pt x="11556" y="19463"/>
                  </a:lnTo>
                  <a:lnTo>
                    <a:pt x="11785" y="19232"/>
                  </a:lnTo>
                  <a:lnTo>
                    <a:pt x="12014" y="18925"/>
                  </a:lnTo>
                  <a:lnTo>
                    <a:pt x="12226" y="18695"/>
                  </a:lnTo>
                  <a:lnTo>
                    <a:pt x="12463" y="18388"/>
                  </a:lnTo>
                  <a:lnTo>
                    <a:pt x="12692" y="18042"/>
                  </a:lnTo>
                  <a:lnTo>
                    <a:pt x="12912" y="17658"/>
                  </a:lnTo>
                  <a:lnTo>
                    <a:pt x="13150" y="17274"/>
                  </a:lnTo>
                  <a:lnTo>
                    <a:pt x="13387" y="16891"/>
                  </a:lnTo>
                  <a:lnTo>
                    <a:pt x="13616" y="16430"/>
                  </a:lnTo>
                  <a:lnTo>
                    <a:pt x="13836" y="16008"/>
                  </a:lnTo>
                  <a:lnTo>
                    <a:pt x="14065" y="15470"/>
                  </a:lnTo>
                  <a:lnTo>
                    <a:pt x="14303" y="15048"/>
                  </a:lnTo>
                  <a:lnTo>
                    <a:pt x="14523" y="14511"/>
                  </a:lnTo>
                  <a:lnTo>
                    <a:pt x="14769" y="13935"/>
                  </a:lnTo>
                  <a:lnTo>
                    <a:pt x="14998" y="13436"/>
                  </a:lnTo>
                  <a:lnTo>
                    <a:pt x="15210" y="12937"/>
                  </a:lnTo>
                  <a:lnTo>
                    <a:pt x="15447" y="12322"/>
                  </a:lnTo>
                  <a:lnTo>
                    <a:pt x="15676" y="11785"/>
                  </a:lnTo>
                  <a:lnTo>
                    <a:pt x="15905" y="11171"/>
                  </a:lnTo>
                  <a:lnTo>
                    <a:pt x="16117" y="10633"/>
                  </a:lnTo>
                  <a:lnTo>
                    <a:pt x="16320" y="10058"/>
                  </a:lnTo>
                  <a:lnTo>
                    <a:pt x="16532" y="9482"/>
                  </a:lnTo>
                  <a:lnTo>
                    <a:pt x="16744" y="8944"/>
                  </a:lnTo>
                  <a:lnTo>
                    <a:pt x="16948" y="8330"/>
                  </a:lnTo>
                  <a:lnTo>
                    <a:pt x="17160" y="7793"/>
                  </a:lnTo>
                  <a:lnTo>
                    <a:pt x="17355" y="7179"/>
                  </a:lnTo>
                  <a:lnTo>
                    <a:pt x="17541" y="6679"/>
                  </a:lnTo>
                  <a:lnTo>
                    <a:pt x="17736" y="6142"/>
                  </a:lnTo>
                  <a:lnTo>
                    <a:pt x="17931" y="5605"/>
                  </a:lnTo>
                  <a:lnTo>
                    <a:pt x="18126" y="5067"/>
                  </a:lnTo>
                  <a:lnTo>
                    <a:pt x="18304" y="4530"/>
                  </a:lnTo>
                  <a:lnTo>
                    <a:pt x="18465" y="4031"/>
                  </a:lnTo>
                  <a:lnTo>
                    <a:pt x="18635" y="3532"/>
                  </a:lnTo>
                  <a:lnTo>
                    <a:pt x="18805" y="3109"/>
                  </a:lnTo>
                  <a:lnTo>
                    <a:pt x="18949" y="2649"/>
                  </a:lnTo>
                  <a:lnTo>
                    <a:pt x="19110" y="2226"/>
                  </a:lnTo>
                  <a:lnTo>
                    <a:pt x="19262" y="1804"/>
                  </a:lnTo>
                  <a:lnTo>
                    <a:pt x="19390" y="1420"/>
                  </a:lnTo>
                  <a:lnTo>
                    <a:pt x="19534" y="1075"/>
                  </a:lnTo>
                  <a:lnTo>
                    <a:pt x="19652" y="806"/>
                  </a:lnTo>
                  <a:lnTo>
                    <a:pt x="19771" y="461"/>
                  </a:lnTo>
                  <a:lnTo>
                    <a:pt x="19890" y="192"/>
                  </a:lnTo>
                  <a:lnTo>
                    <a:pt x="1999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6" name="Freeform 31"/>
            <p:cNvSpPr>
              <a:spLocks/>
            </p:cNvSpPr>
            <p:nvPr/>
          </p:nvSpPr>
          <p:spPr bwMode="auto">
            <a:xfrm>
              <a:off x="4405" y="3096"/>
              <a:ext cx="653" cy="209"/>
            </a:xfrm>
            <a:custGeom>
              <a:avLst/>
              <a:gdLst>
                <a:gd name="T0" fmla="*/ 220 w 20000"/>
                <a:gd name="T1" fmla="*/ 18464 h 20000"/>
                <a:gd name="T2" fmla="*/ 670 w 20000"/>
                <a:gd name="T3" fmla="*/ 17274 h 20000"/>
                <a:gd name="T4" fmla="*/ 1102 w 20000"/>
                <a:gd name="T5" fmla="*/ 16046 h 20000"/>
                <a:gd name="T6" fmla="*/ 1552 w 20000"/>
                <a:gd name="T7" fmla="*/ 14894 h 20000"/>
                <a:gd name="T8" fmla="*/ 1992 w 20000"/>
                <a:gd name="T9" fmla="*/ 13743 h 20000"/>
                <a:gd name="T10" fmla="*/ 2459 w 20000"/>
                <a:gd name="T11" fmla="*/ 12591 h 20000"/>
                <a:gd name="T12" fmla="*/ 2891 w 20000"/>
                <a:gd name="T13" fmla="*/ 11440 h 20000"/>
                <a:gd name="T14" fmla="*/ 3332 w 20000"/>
                <a:gd name="T15" fmla="*/ 10365 h 20000"/>
                <a:gd name="T16" fmla="*/ 3781 w 20000"/>
                <a:gd name="T17" fmla="*/ 9290 h 20000"/>
                <a:gd name="T18" fmla="*/ 4214 w 20000"/>
                <a:gd name="T19" fmla="*/ 8253 h 20000"/>
                <a:gd name="T20" fmla="*/ 4663 w 20000"/>
                <a:gd name="T21" fmla="*/ 7217 h 20000"/>
                <a:gd name="T22" fmla="*/ 5112 w 20000"/>
                <a:gd name="T23" fmla="*/ 6372 h 20000"/>
                <a:gd name="T24" fmla="*/ 5553 w 20000"/>
                <a:gd name="T25" fmla="*/ 5451 h 20000"/>
                <a:gd name="T26" fmla="*/ 5977 w 20000"/>
                <a:gd name="T27" fmla="*/ 4568 h 20000"/>
                <a:gd name="T28" fmla="*/ 6409 w 20000"/>
                <a:gd name="T29" fmla="*/ 3762 h 20000"/>
                <a:gd name="T30" fmla="*/ 6859 w 20000"/>
                <a:gd name="T31" fmla="*/ 3033 h 20000"/>
                <a:gd name="T32" fmla="*/ 7291 w 20000"/>
                <a:gd name="T33" fmla="*/ 2418 h 20000"/>
                <a:gd name="T34" fmla="*/ 7732 w 20000"/>
                <a:gd name="T35" fmla="*/ 1843 h 20000"/>
                <a:gd name="T36" fmla="*/ 8164 w 20000"/>
                <a:gd name="T37" fmla="*/ 1267 h 20000"/>
                <a:gd name="T38" fmla="*/ 8597 w 20000"/>
                <a:gd name="T39" fmla="*/ 883 h 20000"/>
                <a:gd name="T40" fmla="*/ 9021 w 20000"/>
                <a:gd name="T41" fmla="*/ 499 h 20000"/>
                <a:gd name="T42" fmla="*/ 9445 w 20000"/>
                <a:gd name="T43" fmla="*/ 269 h 20000"/>
                <a:gd name="T44" fmla="*/ 9860 w 20000"/>
                <a:gd name="T45" fmla="*/ 115 h 20000"/>
                <a:gd name="T46" fmla="*/ 10292 w 20000"/>
                <a:gd name="T47" fmla="*/ 0 h 20000"/>
                <a:gd name="T48" fmla="*/ 10699 w 20000"/>
                <a:gd name="T49" fmla="*/ 38 h 20000"/>
                <a:gd name="T50" fmla="*/ 11132 w 20000"/>
                <a:gd name="T51" fmla="*/ 230 h 20000"/>
                <a:gd name="T52" fmla="*/ 11556 w 20000"/>
                <a:gd name="T53" fmla="*/ 499 h 20000"/>
                <a:gd name="T54" fmla="*/ 12014 w 20000"/>
                <a:gd name="T55" fmla="*/ 1036 h 20000"/>
                <a:gd name="T56" fmla="*/ 12463 w 20000"/>
                <a:gd name="T57" fmla="*/ 1574 h 20000"/>
                <a:gd name="T58" fmla="*/ 12912 w 20000"/>
                <a:gd name="T59" fmla="*/ 2303 h 20000"/>
                <a:gd name="T60" fmla="*/ 13387 w 20000"/>
                <a:gd name="T61" fmla="*/ 3071 h 20000"/>
                <a:gd name="T62" fmla="*/ 13836 w 20000"/>
                <a:gd name="T63" fmla="*/ 3954 h 20000"/>
                <a:gd name="T64" fmla="*/ 14303 w 20000"/>
                <a:gd name="T65" fmla="*/ 4914 h 20000"/>
                <a:gd name="T66" fmla="*/ 14769 w 20000"/>
                <a:gd name="T67" fmla="*/ 6027 h 20000"/>
                <a:gd name="T68" fmla="*/ 15210 w 20000"/>
                <a:gd name="T69" fmla="*/ 7025 h 20000"/>
                <a:gd name="T70" fmla="*/ 15676 w 20000"/>
                <a:gd name="T71" fmla="*/ 8177 h 20000"/>
                <a:gd name="T72" fmla="*/ 16117 w 20000"/>
                <a:gd name="T73" fmla="*/ 9328 h 20000"/>
                <a:gd name="T74" fmla="*/ 16532 w 20000"/>
                <a:gd name="T75" fmla="*/ 10480 h 20000"/>
                <a:gd name="T76" fmla="*/ 16948 w 20000"/>
                <a:gd name="T77" fmla="*/ 11631 h 20000"/>
                <a:gd name="T78" fmla="*/ 17355 w 20000"/>
                <a:gd name="T79" fmla="*/ 12783 h 20000"/>
                <a:gd name="T80" fmla="*/ 17736 w 20000"/>
                <a:gd name="T81" fmla="*/ 13820 h 20000"/>
                <a:gd name="T82" fmla="*/ 18126 w 20000"/>
                <a:gd name="T83" fmla="*/ 14894 h 20000"/>
                <a:gd name="T84" fmla="*/ 18465 w 20000"/>
                <a:gd name="T85" fmla="*/ 15931 h 20000"/>
                <a:gd name="T86" fmla="*/ 18805 w 20000"/>
                <a:gd name="T87" fmla="*/ 16852 h 20000"/>
                <a:gd name="T88" fmla="*/ 19110 w 20000"/>
                <a:gd name="T89" fmla="*/ 17735 h 20000"/>
                <a:gd name="T90" fmla="*/ 19390 w 20000"/>
                <a:gd name="T91" fmla="*/ 18541 h 20000"/>
                <a:gd name="T92" fmla="*/ 19652 w 20000"/>
                <a:gd name="T93" fmla="*/ 19155 h 20000"/>
                <a:gd name="T94" fmla="*/ 19890 w 20000"/>
                <a:gd name="T95" fmla="*/ 1977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17"/>
                  </a:moveTo>
                  <a:lnTo>
                    <a:pt x="220" y="18464"/>
                  </a:lnTo>
                  <a:lnTo>
                    <a:pt x="441" y="17889"/>
                  </a:lnTo>
                  <a:lnTo>
                    <a:pt x="670" y="17274"/>
                  </a:lnTo>
                  <a:lnTo>
                    <a:pt x="882" y="16660"/>
                  </a:lnTo>
                  <a:lnTo>
                    <a:pt x="1102" y="16046"/>
                  </a:lnTo>
                  <a:lnTo>
                    <a:pt x="1323" y="15470"/>
                  </a:lnTo>
                  <a:lnTo>
                    <a:pt x="1552" y="14894"/>
                  </a:lnTo>
                  <a:lnTo>
                    <a:pt x="1772" y="14319"/>
                  </a:lnTo>
                  <a:lnTo>
                    <a:pt x="1992" y="13743"/>
                  </a:lnTo>
                  <a:lnTo>
                    <a:pt x="2213" y="13129"/>
                  </a:lnTo>
                  <a:lnTo>
                    <a:pt x="2459" y="12591"/>
                  </a:lnTo>
                  <a:lnTo>
                    <a:pt x="2671" y="12015"/>
                  </a:lnTo>
                  <a:lnTo>
                    <a:pt x="2891" y="11440"/>
                  </a:lnTo>
                  <a:lnTo>
                    <a:pt x="3111" y="10864"/>
                  </a:lnTo>
                  <a:lnTo>
                    <a:pt x="3332" y="10365"/>
                  </a:lnTo>
                  <a:lnTo>
                    <a:pt x="3561" y="9827"/>
                  </a:lnTo>
                  <a:lnTo>
                    <a:pt x="3781" y="9290"/>
                  </a:lnTo>
                  <a:lnTo>
                    <a:pt x="3993" y="8752"/>
                  </a:lnTo>
                  <a:lnTo>
                    <a:pt x="4214" y="8253"/>
                  </a:lnTo>
                  <a:lnTo>
                    <a:pt x="4443" y="7716"/>
                  </a:lnTo>
                  <a:lnTo>
                    <a:pt x="4663" y="7217"/>
                  </a:lnTo>
                  <a:lnTo>
                    <a:pt x="4883" y="6795"/>
                  </a:lnTo>
                  <a:lnTo>
                    <a:pt x="5112" y="6372"/>
                  </a:lnTo>
                  <a:lnTo>
                    <a:pt x="5341" y="5873"/>
                  </a:lnTo>
                  <a:lnTo>
                    <a:pt x="5553" y="5451"/>
                  </a:lnTo>
                  <a:lnTo>
                    <a:pt x="5765" y="4952"/>
                  </a:lnTo>
                  <a:lnTo>
                    <a:pt x="5977" y="4568"/>
                  </a:lnTo>
                  <a:lnTo>
                    <a:pt x="6198" y="4146"/>
                  </a:lnTo>
                  <a:lnTo>
                    <a:pt x="6409" y="3762"/>
                  </a:lnTo>
                  <a:lnTo>
                    <a:pt x="6638" y="3417"/>
                  </a:lnTo>
                  <a:lnTo>
                    <a:pt x="6859" y="3033"/>
                  </a:lnTo>
                  <a:lnTo>
                    <a:pt x="7088" y="2726"/>
                  </a:lnTo>
                  <a:lnTo>
                    <a:pt x="7291" y="2418"/>
                  </a:lnTo>
                  <a:lnTo>
                    <a:pt x="7512" y="2111"/>
                  </a:lnTo>
                  <a:lnTo>
                    <a:pt x="7732" y="1843"/>
                  </a:lnTo>
                  <a:lnTo>
                    <a:pt x="7961" y="1574"/>
                  </a:lnTo>
                  <a:lnTo>
                    <a:pt x="8164" y="1267"/>
                  </a:lnTo>
                  <a:lnTo>
                    <a:pt x="8368" y="1075"/>
                  </a:lnTo>
                  <a:lnTo>
                    <a:pt x="8597" y="883"/>
                  </a:lnTo>
                  <a:lnTo>
                    <a:pt x="8809" y="691"/>
                  </a:lnTo>
                  <a:lnTo>
                    <a:pt x="9021" y="499"/>
                  </a:lnTo>
                  <a:lnTo>
                    <a:pt x="9233" y="384"/>
                  </a:lnTo>
                  <a:lnTo>
                    <a:pt x="9445" y="269"/>
                  </a:lnTo>
                  <a:lnTo>
                    <a:pt x="9648" y="115"/>
                  </a:lnTo>
                  <a:lnTo>
                    <a:pt x="9860" y="115"/>
                  </a:lnTo>
                  <a:lnTo>
                    <a:pt x="10089" y="38"/>
                  </a:lnTo>
                  <a:lnTo>
                    <a:pt x="10292" y="0"/>
                  </a:lnTo>
                  <a:lnTo>
                    <a:pt x="10504" y="38"/>
                  </a:lnTo>
                  <a:lnTo>
                    <a:pt x="10699" y="38"/>
                  </a:lnTo>
                  <a:lnTo>
                    <a:pt x="10903" y="115"/>
                  </a:lnTo>
                  <a:lnTo>
                    <a:pt x="11132" y="230"/>
                  </a:lnTo>
                  <a:lnTo>
                    <a:pt x="11344" y="307"/>
                  </a:lnTo>
                  <a:lnTo>
                    <a:pt x="11556" y="499"/>
                  </a:lnTo>
                  <a:lnTo>
                    <a:pt x="11785" y="729"/>
                  </a:lnTo>
                  <a:lnTo>
                    <a:pt x="12014" y="1036"/>
                  </a:lnTo>
                  <a:lnTo>
                    <a:pt x="12226" y="1267"/>
                  </a:lnTo>
                  <a:lnTo>
                    <a:pt x="12463" y="1574"/>
                  </a:lnTo>
                  <a:lnTo>
                    <a:pt x="12692" y="1919"/>
                  </a:lnTo>
                  <a:lnTo>
                    <a:pt x="12912" y="2303"/>
                  </a:lnTo>
                  <a:lnTo>
                    <a:pt x="13150" y="2687"/>
                  </a:lnTo>
                  <a:lnTo>
                    <a:pt x="13387" y="3071"/>
                  </a:lnTo>
                  <a:lnTo>
                    <a:pt x="13616" y="3532"/>
                  </a:lnTo>
                  <a:lnTo>
                    <a:pt x="13836" y="3954"/>
                  </a:lnTo>
                  <a:lnTo>
                    <a:pt x="14065" y="4491"/>
                  </a:lnTo>
                  <a:lnTo>
                    <a:pt x="14303" y="4914"/>
                  </a:lnTo>
                  <a:lnTo>
                    <a:pt x="14523" y="5451"/>
                  </a:lnTo>
                  <a:lnTo>
                    <a:pt x="14769" y="6027"/>
                  </a:lnTo>
                  <a:lnTo>
                    <a:pt x="14998" y="6526"/>
                  </a:lnTo>
                  <a:lnTo>
                    <a:pt x="15210" y="7025"/>
                  </a:lnTo>
                  <a:lnTo>
                    <a:pt x="15447" y="7639"/>
                  </a:lnTo>
                  <a:lnTo>
                    <a:pt x="15676" y="8177"/>
                  </a:lnTo>
                  <a:lnTo>
                    <a:pt x="15905" y="8791"/>
                  </a:lnTo>
                  <a:lnTo>
                    <a:pt x="16117" y="9328"/>
                  </a:lnTo>
                  <a:lnTo>
                    <a:pt x="16320" y="9904"/>
                  </a:lnTo>
                  <a:lnTo>
                    <a:pt x="16532" y="10480"/>
                  </a:lnTo>
                  <a:lnTo>
                    <a:pt x="16744" y="11017"/>
                  </a:lnTo>
                  <a:lnTo>
                    <a:pt x="16948" y="11631"/>
                  </a:lnTo>
                  <a:lnTo>
                    <a:pt x="17160" y="12169"/>
                  </a:lnTo>
                  <a:lnTo>
                    <a:pt x="17355" y="12783"/>
                  </a:lnTo>
                  <a:lnTo>
                    <a:pt x="17541" y="13282"/>
                  </a:lnTo>
                  <a:lnTo>
                    <a:pt x="17736" y="13820"/>
                  </a:lnTo>
                  <a:lnTo>
                    <a:pt x="17931" y="14357"/>
                  </a:lnTo>
                  <a:lnTo>
                    <a:pt x="18126" y="14894"/>
                  </a:lnTo>
                  <a:lnTo>
                    <a:pt x="18304" y="15432"/>
                  </a:lnTo>
                  <a:lnTo>
                    <a:pt x="18465" y="15931"/>
                  </a:lnTo>
                  <a:lnTo>
                    <a:pt x="18635" y="16430"/>
                  </a:lnTo>
                  <a:lnTo>
                    <a:pt x="18805" y="16852"/>
                  </a:lnTo>
                  <a:lnTo>
                    <a:pt x="18949" y="17313"/>
                  </a:lnTo>
                  <a:lnTo>
                    <a:pt x="19110" y="17735"/>
                  </a:lnTo>
                  <a:lnTo>
                    <a:pt x="19262" y="18157"/>
                  </a:lnTo>
                  <a:lnTo>
                    <a:pt x="19390" y="18541"/>
                  </a:lnTo>
                  <a:lnTo>
                    <a:pt x="19534" y="18887"/>
                  </a:lnTo>
                  <a:lnTo>
                    <a:pt x="19652" y="19155"/>
                  </a:lnTo>
                  <a:lnTo>
                    <a:pt x="19771" y="19501"/>
                  </a:lnTo>
                  <a:lnTo>
                    <a:pt x="19890" y="19770"/>
                  </a:lnTo>
                  <a:lnTo>
                    <a:pt x="19992" y="1996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7" name="Freeform 32"/>
            <p:cNvSpPr>
              <a:spLocks/>
            </p:cNvSpPr>
            <p:nvPr/>
          </p:nvSpPr>
          <p:spPr bwMode="auto">
            <a:xfrm>
              <a:off x="3104" y="3096"/>
              <a:ext cx="653" cy="209"/>
            </a:xfrm>
            <a:custGeom>
              <a:avLst/>
              <a:gdLst>
                <a:gd name="T0" fmla="*/ 220 w 20000"/>
                <a:gd name="T1" fmla="*/ 18464 h 20000"/>
                <a:gd name="T2" fmla="*/ 670 w 20000"/>
                <a:gd name="T3" fmla="*/ 17274 h 20000"/>
                <a:gd name="T4" fmla="*/ 1102 w 20000"/>
                <a:gd name="T5" fmla="*/ 16046 h 20000"/>
                <a:gd name="T6" fmla="*/ 1552 w 20000"/>
                <a:gd name="T7" fmla="*/ 14894 h 20000"/>
                <a:gd name="T8" fmla="*/ 1992 w 20000"/>
                <a:gd name="T9" fmla="*/ 13743 h 20000"/>
                <a:gd name="T10" fmla="*/ 2459 w 20000"/>
                <a:gd name="T11" fmla="*/ 12591 h 20000"/>
                <a:gd name="T12" fmla="*/ 2891 w 20000"/>
                <a:gd name="T13" fmla="*/ 11440 h 20000"/>
                <a:gd name="T14" fmla="*/ 3332 w 20000"/>
                <a:gd name="T15" fmla="*/ 10365 h 20000"/>
                <a:gd name="T16" fmla="*/ 3781 w 20000"/>
                <a:gd name="T17" fmla="*/ 9290 h 20000"/>
                <a:gd name="T18" fmla="*/ 4214 w 20000"/>
                <a:gd name="T19" fmla="*/ 8253 h 20000"/>
                <a:gd name="T20" fmla="*/ 4663 w 20000"/>
                <a:gd name="T21" fmla="*/ 7217 h 20000"/>
                <a:gd name="T22" fmla="*/ 5112 w 20000"/>
                <a:gd name="T23" fmla="*/ 6372 h 20000"/>
                <a:gd name="T24" fmla="*/ 5553 w 20000"/>
                <a:gd name="T25" fmla="*/ 5451 h 20000"/>
                <a:gd name="T26" fmla="*/ 5977 w 20000"/>
                <a:gd name="T27" fmla="*/ 4568 h 20000"/>
                <a:gd name="T28" fmla="*/ 6409 w 20000"/>
                <a:gd name="T29" fmla="*/ 3762 h 20000"/>
                <a:gd name="T30" fmla="*/ 6859 w 20000"/>
                <a:gd name="T31" fmla="*/ 3033 h 20000"/>
                <a:gd name="T32" fmla="*/ 7291 w 20000"/>
                <a:gd name="T33" fmla="*/ 2418 h 20000"/>
                <a:gd name="T34" fmla="*/ 7732 w 20000"/>
                <a:gd name="T35" fmla="*/ 1843 h 20000"/>
                <a:gd name="T36" fmla="*/ 8164 w 20000"/>
                <a:gd name="T37" fmla="*/ 1267 h 20000"/>
                <a:gd name="T38" fmla="*/ 8597 w 20000"/>
                <a:gd name="T39" fmla="*/ 883 h 20000"/>
                <a:gd name="T40" fmla="*/ 9021 w 20000"/>
                <a:gd name="T41" fmla="*/ 499 h 20000"/>
                <a:gd name="T42" fmla="*/ 9445 w 20000"/>
                <a:gd name="T43" fmla="*/ 269 h 20000"/>
                <a:gd name="T44" fmla="*/ 9860 w 20000"/>
                <a:gd name="T45" fmla="*/ 115 h 20000"/>
                <a:gd name="T46" fmla="*/ 10292 w 20000"/>
                <a:gd name="T47" fmla="*/ 0 h 20000"/>
                <a:gd name="T48" fmla="*/ 10699 w 20000"/>
                <a:gd name="T49" fmla="*/ 38 h 20000"/>
                <a:gd name="T50" fmla="*/ 11132 w 20000"/>
                <a:gd name="T51" fmla="*/ 230 h 20000"/>
                <a:gd name="T52" fmla="*/ 11556 w 20000"/>
                <a:gd name="T53" fmla="*/ 499 h 20000"/>
                <a:gd name="T54" fmla="*/ 12014 w 20000"/>
                <a:gd name="T55" fmla="*/ 1036 h 20000"/>
                <a:gd name="T56" fmla="*/ 12463 w 20000"/>
                <a:gd name="T57" fmla="*/ 1574 h 20000"/>
                <a:gd name="T58" fmla="*/ 12912 w 20000"/>
                <a:gd name="T59" fmla="*/ 2303 h 20000"/>
                <a:gd name="T60" fmla="*/ 13387 w 20000"/>
                <a:gd name="T61" fmla="*/ 3071 h 20000"/>
                <a:gd name="T62" fmla="*/ 13836 w 20000"/>
                <a:gd name="T63" fmla="*/ 3954 h 20000"/>
                <a:gd name="T64" fmla="*/ 14303 w 20000"/>
                <a:gd name="T65" fmla="*/ 4914 h 20000"/>
                <a:gd name="T66" fmla="*/ 14769 w 20000"/>
                <a:gd name="T67" fmla="*/ 6027 h 20000"/>
                <a:gd name="T68" fmla="*/ 15210 w 20000"/>
                <a:gd name="T69" fmla="*/ 7025 h 20000"/>
                <a:gd name="T70" fmla="*/ 15676 w 20000"/>
                <a:gd name="T71" fmla="*/ 8177 h 20000"/>
                <a:gd name="T72" fmla="*/ 16117 w 20000"/>
                <a:gd name="T73" fmla="*/ 9328 h 20000"/>
                <a:gd name="T74" fmla="*/ 16532 w 20000"/>
                <a:gd name="T75" fmla="*/ 10480 h 20000"/>
                <a:gd name="T76" fmla="*/ 16948 w 20000"/>
                <a:gd name="T77" fmla="*/ 11631 h 20000"/>
                <a:gd name="T78" fmla="*/ 17355 w 20000"/>
                <a:gd name="T79" fmla="*/ 12783 h 20000"/>
                <a:gd name="T80" fmla="*/ 17736 w 20000"/>
                <a:gd name="T81" fmla="*/ 13820 h 20000"/>
                <a:gd name="T82" fmla="*/ 18126 w 20000"/>
                <a:gd name="T83" fmla="*/ 14894 h 20000"/>
                <a:gd name="T84" fmla="*/ 18465 w 20000"/>
                <a:gd name="T85" fmla="*/ 15931 h 20000"/>
                <a:gd name="T86" fmla="*/ 18805 w 20000"/>
                <a:gd name="T87" fmla="*/ 16852 h 20000"/>
                <a:gd name="T88" fmla="*/ 19110 w 20000"/>
                <a:gd name="T89" fmla="*/ 17735 h 20000"/>
                <a:gd name="T90" fmla="*/ 19390 w 20000"/>
                <a:gd name="T91" fmla="*/ 18541 h 20000"/>
                <a:gd name="T92" fmla="*/ 19652 w 20000"/>
                <a:gd name="T93" fmla="*/ 19155 h 20000"/>
                <a:gd name="T94" fmla="*/ 19890 w 20000"/>
                <a:gd name="T95" fmla="*/ 1977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17"/>
                  </a:moveTo>
                  <a:lnTo>
                    <a:pt x="220" y="18464"/>
                  </a:lnTo>
                  <a:lnTo>
                    <a:pt x="441" y="17889"/>
                  </a:lnTo>
                  <a:lnTo>
                    <a:pt x="670" y="17274"/>
                  </a:lnTo>
                  <a:lnTo>
                    <a:pt x="882" y="16660"/>
                  </a:lnTo>
                  <a:lnTo>
                    <a:pt x="1102" y="16046"/>
                  </a:lnTo>
                  <a:lnTo>
                    <a:pt x="1323" y="15470"/>
                  </a:lnTo>
                  <a:lnTo>
                    <a:pt x="1552" y="14894"/>
                  </a:lnTo>
                  <a:lnTo>
                    <a:pt x="1772" y="14319"/>
                  </a:lnTo>
                  <a:lnTo>
                    <a:pt x="1992" y="13743"/>
                  </a:lnTo>
                  <a:lnTo>
                    <a:pt x="2213" y="13129"/>
                  </a:lnTo>
                  <a:lnTo>
                    <a:pt x="2459" y="12591"/>
                  </a:lnTo>
                  <a:lnTo>
                    <a:pt x="2671" y="12015"/>
                  </a:lnTo>
                  <a:lnTo>
                    <a:pt x="2891" y="11440"/>
                  </a:lnTo>
                  <a:lnTo>
                    <a:pt x="3111" y="10864"/>
                  </a:lnTo>
                  <a:lnTo>
                    <a:pt x="3332" y="10365"/>
                  </a:lnTo>
                  <a:lnTo>
                    <a:pt x="3561" y="9827"/>
                  </a:lnTo>
                  <a:lnTo>
                    <a:pt x="3781" y="9290"/>
                  </a:lnTo>
                  <a:lnTo>
                    <a:pt x="3993" y="8752"/>
                  </a:lnTo>
                  <a:lnTo>
                    <a:pt x="4214" y="8253"/>
                  </a:lnTo>
                  <a:lnTo>
                    <a:pt x="4443" y="7716"/>
                  </a:lnTo>
                  <a:lnTo>
                    <a:pt x="4663" y="7217"/>
                  </a:lnTo>
                  <a:lnTo>
                    <a:pt x="4883" y="6795"/>
                  </a:lnTo>
                  <a:lnTo>
                    <a:pt x="5112" y="6372"/>
                  </a:lnTo>
                  <a:lnTo>
                    <a:pt x="5341" y="5873"/>
                  </a:lnTo>
                  <a:lnTo>
                    <a:pt x="5553" y="5451"/>
                  </a:lnTo>
                  <a:lnTo>
                    <a:pt x="5765" y="4952"/>
                  </a:lnTo>
                  <a:lnTo>
                    <a:pt x="5977" y="4568"/>
                  </a:lnTo>
                  <a:lnTo>
                    <a:pt x="6198" y="4146"/>
                  </a:lnTo>
                  <a:lnTo>
                    <a:pt x="6409" y="3762"/>
                  </a:lnTo>
                  <a:lnTo>
                    <a:pt x="6638" y="3417"/>
                  </a:lnTo>
                  <a:lnTo>
                    <a:pt x="6859" y="3033"/>
                  </a:lnTo>
                  <a:lnTo>
                    <a:pt x="7088" y="2726"/>
                  </a:lnTo>
                  <a:lnTo>
                    <a:pt x="7291" y="2418"/>
                  </a:lnTo>
                  <a:lnTo>
                    <a:pt x="7512" y="2111"/>
                  </a:lnTo>
                  <a:lnTo>
                    <a:pt x="7732" y="1843"/>
                  </a:lnTo>
                  <a:lnTo>
                    <a:pt x="7961" y="1574"/>
                  </a:lnTo>
                  <a:lnTo>
                    <a:pt x="8164" y="1267"/>
                  </a:lnTo>
                  <a:lnTo>
                    <a:pt x="8368" y="1075"/>
                  </a:lnTo>
                  <a:lnTo>
                    <a:pt x="8597" y="883"/>
                  </a:lnTo>
                  <a:lnTo>
                    <a:pt x="8809" y="691"/>
                  </a:lnTo>
                  <a:lnTo>
                    <a:pt x="9021" y="499"/>
                  </a:lnTo>
                  <a:lnTo>
                    <a:pt x="9233" y="384"/>
                  </a:lnTo>
                  <a:lnTo>
                    <a:pt x="9445" y="269"/>
                  </a:lnTo>
                  <a:lnTo>
                    <a:pt x="9648" y="115"/>
                  </a:lnTo>
                  <a:lnTo>
                    <a:pt x="9860" y="115"/>
                  </a:lnTo>
                  <a:lnTo>
                    <a:pt x="10089" y="38"/>
                  </a:lnTo>
                  <a:lnTo>
                    <a:pt x="10292" y="0"/>
                  </a:lnTo>
                  <a:lnTo>
                    <a:pt x="10504" y="38"/>
                  </a:lnTo>
                  <a:lnTo>
                    <a:pt x="10699" y="38"/>
                  </a:lnTo>
                  <a:lnTo>
                    <a:pt x="10903" y="115"/>
                  </a:lnTo>
                  <a:lnTo>
                    <a:pt x="11132" y="230"/>
                  </a:lnTo>
                  <a:lnTo>
                    <a:pt x="11344" y="307"/>
                  </a:lnTo>
                  <a:lnTo>
                    <a:pt x="11556" y="499"/>
                  </a:lnTo>
                  <a:lnTo>
                    <a:pt x="11785" y="729"/>
                  </a:lnTo>
                  <a:lnTo>
                    <a:pt x="12014" y="1036"/>
                  </a:lnTo>
                  <a:lnTo>
                    <a:pt x="12226" y="1267"/>
                  </a:lnTo>
                  <a:lnTo>
                    <a:pt x="12463" y="1574"/>
                  </a:lnTo>
                  <a:lnTo>
                    <a:pt x="12692" y="1919"/>
                  </a:lnTo>
                  <a:lnTo>
                    <a:pt x="12912" y="2303"/>
                  </a:lnTo>
                  <a:lnTo>
                    <a:pt x="13150" y="2687"/>
                  </a:lnTo>
                  <a:lnTo>
                    <a:pt x="13387" y="3071"/>
                  </a:lnTo>
                  <a:lnTo>
                    <a:pt x="13616" y="3532"/>
                  </a:lnTo>
                  <a:lnTo>
                    <a:pt x="13836" y="3954"/>
                  </a:lnTo>
                  <a:lnTo>
                    <a:pt x="14065" y="4491"/>
                  </a:lnTo>
                  <a:lnTo>
                    <a:pt x="14303" y="4914"/>
                  </a:lnTo>
                  <a:lnTo>
                    <a:pt x="14523" y="5451"/>
                  </a:lnTo>
                  <a:lnTo>
                    <a:pt x="14769" y="6027"/>
                  </a:lnTo>
                  <a:lnTo>
                    <a:pt x="14998" y="6526"/>
                  </a:lnTo>
                  <a:lnTo>
                    <a:pt x="15210" y="7025"/>
                  </a:lnTo>
                  <a:lnTo>
                    <a:pt x="15447" y="7639"/>
                  </a:lnTo>
                  <a:lnTo>
                    <a:pt x="15676" y="8177"/>
                  </a:lnTo>
                  <a:lnTo>
                    <a:pt x="15905" y="8791"/>
                  </a:lnTo>
                  <a:lnTo>
                    <a:pt x="16117" y="9328"/>
                  </a:lnTo>
                  <a:lnTo>
                    <a:pt x="16320" y="9904"/>
                  </a:lnTo>
                  <a:lnTo>
                    <a:pt x="16532" y="10480"/>
                  </a:lnTo>
                  <a:lnTo>
                    <a:pt x="16744" y="11017"/>
                  </a:lnTo>
                  <a:lnTo>
                    <a:pt x="16948" y="11631"/>
                  </a:lnTo>
                  <a:lnTo>
                    <a:pt x="17160" y="12169"/>
                  </a:lnTo>
                  <a:lnTo>
                    <a:pt x="17355" y="12783"/>
                  </a:lnTo>
                  <a:lnTo>
                    <a:pt x="17541" y="13282"/>
                  </a:lnTo>
                  <a:lnTo>
                    <a:pt x="17736" y="13820"/>
                  </a:lnTo>
                  <a:lnTo>
                    <a:pt x="17931" y="14357"/>
                  </a:lnTo>
                  <a:lnTo>
                    <a:pt x="18126" y="14894"/>
                  </a:lnTo>
                  <a:lnTo>
                    <a:pt x="18304" y="15432"/>
                  </a:lnTo>
                  <a:lnTo>
                    <a:pt x="18465" y="15931"/>
                  </a:lnTo>
                  <a:lnTo>
                    <a:pt x="18635" y="16430"/>
                  </a:lnTo>
                  <a:lnTo>
                    <a:pt x="18805" y="16852"/>
                  </a:lnTo>
                  <a:lnTo>
                    <a:pt x="18949" y="17313"/>
                  </a:lnTo>
                  <a:lnTo>
                    <a:pt x="19110" y="17735"/>
                  </a:lnTo>
                  <a:lnTo>
                    <a:pt x="19262" y="18157"/>
                  </a:lnTo>
                  <a:lnTo>
                    <a:pt x="19390" y="18541"/>
                  </a:lnTo>
                  <a:lnTo>
                    <a:pt x="19534" y="18887"/>
                  </a:lnTo>
                  <a:lnTo>
                    <a:pt x="19652" y="19155"/>
                  </a:lnTo>
                  <a:lnTo>
                    <a:pt x="19771" y="19501"/>
                  </a:lnTo>
                  <a:lnTo>
                    <a:pt x="19890" y="19770"/>
                  </a:lnTo>
                  <a:lnTo>
                    <a:pt x="19992" y="1996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Line 33"/>
            <p:cNvSpPr>
              <a:spLocks noChangeShapeType="1"/>
            </p:cNvSpPr>
            <p:nvPr/>
          </p:nvSpPr>
          <p:spPr bwMode="auto">
            <a:xfrm>
              <a:off x="3104" y="2858"/>
              <a:ext cx="1" cy="75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9" name="Line 34"/>
            <p:cNvSpPr>
              <a:spLocks noChangeShapeType="1"/>
            </p:cNvSpPr>
            <p:nvPr/>
          </p:nvSpPr>
          <p:spPr bwMode="auto">
            <a:xfrm>
              <a:off x="3437" y="2944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0" name="Line 35"/>
            <p:cNvSpPr>
              <a:spLocks noChangeShapeType="1"/>
            </p:cNvSpPr>
            <p:nvPr/>
          </p:nvSpPr>
          <p:spPr bwMode="auto">
            <a:xfrm>
              <a:off x="3741" y="2976"/>
              <a:ext cx="0" cy="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1" name="Line 36"/>
            <p:cNvSpPr>
              <a:spLocks noChangeShapeType="1"/>
            </p:cNvSpPr>
            <p:nvPr/>
          </p:nvSpPr>
          <p:spPr bwMode="auto">
            <a:xfrm>
              <a:off x="4079" y="2976"/>
              <a:ext cx="0" cy="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2" name="Line 37"/>
            <p:cNvSpPr>
              <a:spLocks noChangeShapeType="1"/>
            </p:cNvSpPr>
            <p:nvPr/>
          </p:nvSpPr>
          <p:spPr bwMode="auto">
            <a:xfrm flipH="1">
              <a:off x="4405" y="2976"/>
              <a:ext cx="6" cy="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3" name="Line 38"/>
            <p:cNvSpPr>
              <a:spLocks noChangeShapeType="1"/>
            </p:cNvSpPr>
            <p:nvPr/>
          </p:nvSpPr>
          <p:spPr bwMode="auto">
            <a:xfrm>
              <a:off x="4738" y="2976"/>
              <a:ext cx="0" cy="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4" name="Line 39"/>
            <p:cNvSpPr>
              <a:spLocks noChangeShapeType="1"/>
            </p:cNvSpPr>
            <p:nvPr/>
          </p:nvSpPr>
          <p:spPr bwMode="auto">
            <a:xfrm>
              <a:off x="5042" y="2882"/>
              <a:ext cx="0" cy="7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5" name="Text Box 47"/>
            <p:cNvSpPr txBox="1">
              <a:spLocks noChangeArrowheads="1"/>
            </p:cNvSpPr>
            <p:nvPr/>
          </p:nvSpPr>
          <p:spPr bwMode="auto">
            <a:xfrm>
              <a:off x="5078" y="3351"/>
              <a:ext cx="3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a</a:t>
              </a:r>
            </a:p>
          </p:txBody>
        </p:sp>
        <p:sp>
          <p:nvSpPr>
            <p:cNvPr id="35876" name="Text Box 50"/>
            <p:cNvSpPr txBox="1">
              <a:spLocks noChangeArrowheads="1"/>
            </p:cNvSpPr>
            <p:nvPr/>
          </p:nvSpPr>
          <p:spPr bwMode="auto">
            <a:xfrm>
              <a:off x="2739" y="3162"/>
              <a:ext cx="3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0</a:t>
              </a:r>
            </a:p>
          </p:txBody>
        </p:sp>
      </p:grpSp>
      <p:sp>
        <p:nvSpPr>
          <p:cNvPr id="169011" name="Text Box 51"/>
          <p:cNvSpPr txBox="1">
            <a:spLocks noChangeArrowheads="1"/>
          </p:cNvSpPr>
          <p:nvPr/>
        </p:nvSpPr>
        <p:spPr bwMode="auto">
          <a:xfrm>
            <a:off x="4319588" y="438150"/>
            <a:ext cx="1568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波函数</a:t>
            </a:r>
          </a:p>
        </p:txBody>
      </p:sp>
      <p:sp>
        <p:nvSpPr>
          <p:cNvPr id="169012" name="Text Box 52"/>
          <p:cNvSpPr txBox="1">
            <a:spLocks noChangeArrowheads="1"/>
          </p:cNvSpPr>
          <p:nvPr/>
        </p:nvSpPr>
        <p:spPr bwMode="auto">
          <a:xfrm>
            <a:off x="314325" y="379413"/>
            <a:ext cx="4405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(i)</a:t>
            </a:r>
            <a:r>
              <a:rPr lang="zh-CN" altLang="en-US" sz="2800" b="1">
                <a:latin typeface="宋体" pitchFamily="2" charset="-122"/>
              </a:rPr>
              <a:t>概率最大的位置：</a:t>
            </a:r>
          </a:p>
        </p:txBody>
      </p:sp>
      <p:sp>
        <p:nvSpPr>
          <p:cNvPr id="169013" name="Text Box 53"/>
          <p:cNvSpPr txBox="1">
            <a:spLocks noChangeArrowheads="1"/>
          </p:cNvSpPr>
          <p:nvPr/>
        </p:nvSpPr>
        <p:spPr bwMode="auto">
          <a:xfrm>
            <a:off x="1343025" y="1211263"/>
            <a:ext cx="1958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n=1</a:t>
            </a:r>
          </a:p>
        </p:txBody>
      </p:sp>
      <p:sp>
        <p:nvSpPr>
          <p:cNvPr id="169014" name="Text Box 54"/>
          <p:cNvSpPr txBox="1">
            <a:spLocks noChangeArrowheads="1"/>
          </p:cNvSpPr>
          <p:nvPr/>
        </p:nvSpPr>
        <p:spPr bwMode="auto">
          <a:xfrm>
            <a:off x="1211263" y="2967038"/>
            <a:ext cx="2574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n=2</a:t>
            </a:r>
          </a:p>
        </p:txBody>
      </p:sp>
      <p:sp>
        <p:nvSpPr>
          <p:cNvPr id="169015" name="Text Box 55"/>
          <p:cNvSpPr txBox="1">
            <a:spLocks noChangeArrowheads="1"/>
          </p:cNvSpPr>
          <p:nvPr/>
        </p:nvSpPr>
        <p:spPr bwMode="auto">
          <a:xfrm>
            <a:off x="1289050" y="4572000"/>
            <a:ext cx="182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n=3</a:t>
            </a:r>
          </a:p>
        </p:txBody>
      </p:sp>
      <p:sp>
        <p:nvSpPr>
          <p:cNvPr id="169016" name="Freeform 56"/>
          <p:cNvSpPr>
            <a:spLocks/>
          </p:cNvSpPr>
          <p:nvPr/>
        </p:nvSpPr>
        <p:spPr bwMode="auto">
          <a:xfrm>
            <a:off x="4910138" y="2246313"/>
            <a:ext cx="3108325" cy="777875"/>
          </a:xfrm>
          <a:custGeom>
            <a:avLst/>
            <a:gdLst>
              <a:gd name="T0" fmla="*/ 220 w 20000"/>
              <a:gd name="T1" fmla="*/ 18464 h 20000"/>
              <a:gd name="T2" fmla="*/ 670 w 20000"/>
              <a:gd name="T3" fmla="*/ 17274 h 20000"/>
              <a:gd name="T4" fmla="*/ 1102 w 20000"/>
              <a:gd name="T5" fmla="*/ 16046 h 20000"/>
              <a:gd name="T6" fmla="*/ 1552 w 20000"/>
              <a:gd name="T7" fmla="*/ 14894 h 20000"/>
              <a:gd name="T8" fmla="*/ 1992 w 20000"/>
              <a:gd name="T9" fmla="*/ 13743 h 20000"/>
              <a:gd name="T10" fmla="*/ 2459 w 20000"/>
              <a:gd name="T11" fmla="*/ 12591 h 20000"/>
              <a:gd name="T12" fmla="*/ 2891 w 20000"/>
              <a:gd name="T13" fmla="*/ 11440 h 20000"/>
              <a:gd name="T14" fmla="*/ 3332 w 20000"/>
              <a:gd name="T15" fmla="*/ 10365 h 20000"/>
              <a:gd name="T16" fmla="*/ 3781 w 20000"/>
              <a:gd name="T17" fmla="*/ 9290 h 20000"/>
              <a:gd name="T18" fmla="*/ 4214 w 20000"/>
              <a:gd name="T19" fmla="*/ 8253 h 20000"/>
              <a:gd name="T20" fmla="*/ 4663 w 20000"/>
              <a:gd name="T21" fmla="*/ 7217 h 20000"/>
              <a:gd name="T22" fmla="*/ 5112 w 20000"/>
              <a:gd name="T23" fmla="*/ 6372 h 20000"/>
              <a:gd name="T24" fmla="*/ 5553 w 20000"/>
              <a:gd name="T25" fmla="*/ 5451 h 20000"/>
              <a:gd name="T26" fmla="*/ 5977 w 20000"/>
              <a:gd name="T27" fmla="*/ 4568 h 20000"/>
              <a:gd name="T28" fmla="*/ 6409 w 20000"/>
              <a:gd name="T29" fmla="*/ 3762 h 20000"/>
              <a:gd name="T30" fmla="*/ 6859 w 20000"/>
              <a:gd name="T31" fmla="*/ 3033 h 20000"/>
              <a:gd name="T32" fmla="*/ 7291 w 20000"/>
              <a:gd name="T33" fmla="*/ 2418 h 20000"/>
              <a:gd name="T34" fmla="*/ 7732 w 20000"/>
              <a:gd name="T35" fmla="*/ 1843 h 20000"/>
              <a:gd name="T36" fmla="*/ 8164 w 20000"/>
              <a:gd name="T37" fmla="*/ 1267 h 20000"/>
              <a:gd name="T38" fmla="*/ 8597 w 20000"/>
              <a:gd name="T39" fmla="*/ 883 h 20000"/>
              <a:gd name="T40" fmla="*/ 9021 w 20000"/>
              <a:gd name="T41" fmla="*/ 499 h 20000"/>
              <a:gd name="T42" fmla="*/ 9445 w 20000"/>
              <a:gd name="T43" fmla="*/ 269 h 20000"/>
              <a:gd name="T44" fmla="*/ 9860 w 20000"/>
              <a:gd name="T45" fmla="*/ 115 h 20000"/>
              <a:gd name="T46" fmla="*/ 10292 w 20000"/>
              <a:gd name="T47" fmla="*/ 0 h 20000"/>
              <a:gd name="T48" fmla="*/ 10699 w 20000"/>
              <a:gd name="T49" fmla="*/ 38 h 20000"/>
              <a:gd name="T50" fmla="*/ 11132 w 20000"/>
              <a:gd name="T51" fmla="*/ 230 h 20000"/>
              <a:gd name="T52" fmla="*/ 11556 w 20000"/>
              <a:gd name="T53" fmla="*/ 499 h 20000"/>
              <a:gd name="T54" fmla="*/ 12014 w 20000"/>
              <a:gd name="T55" fmla="*/ 1036 h 20000"/>
              <a:gd name="T56" fmla="*/ 12463 w 20000"/>
              <a:gd name="T57" fmla="*/ 1574 h 20000"/>
              <a:gd name="T58" fmla="*/ 12912 w 20000"/>
              <a:gd name="T59" fmla="*/ 2303 h 20000"/>
              <a:gd name="T60" fmla="*/ 13387 w 20000"/>
              <a:gd name="T61" fmla="*/ 3071 h 20000"/>
              <a:gd name="T62" fmla="*/ 13836 w 20000"/>
              <a:gd name="T63" fmla="*/ 3954 h 20000"/>
              <a:gd name="T64" fmla="*/ 14303 w 20000"/>
              <a:gd name="T65" fmla="*/ 4914 h 20000"/>
              <a:gd name="T66" fmla="*/ 14769 w 20000"/>
              <a:gd name="T67" fmla="*/ 6027 h 20000"/>
              <a:gd name="T68" fmla="*/ 15210 w 20000"/>
              <a:gd name="T69" fmla="*/ 7025 h 20000"/>
              <a:gd name="T70" fmla="*/ 15676 w 20000"/>
              <a:gd name="T71" fmla="*/ 8177 h 20000"/>
              <a:gd name="T72" fmla="*/ 16117 w 20000"/>
              <a:gd name="T73" fmla="*/ 9328 h 20000"/>
              <a:gd name="T74" fmla="*/ 16532 w 20000"/>
              <a:gd name="T75" fmla="*/ 10480 h 20000"/>
              <a:gd name="T76" fmla="*/ 16948 w 20000"/>
              <a:gd name="T77" fmla="*/ 11631 h 20000"/>
              <a:gd name="T78" fmla="*/ 17355 w 20000"/>
              <a:gd name="T79" fmla="*/ 12783 h 20000"/>
              <a:gd name="T80" fmla="*/ 17736 w 20000"/>
              <a:gd name="T81" fmla="*/ 13820 h 20000"/>
              <a:gd name="T82" fmla="*/ 18126 w 20000"/>
              <a:gd name="T83" fmla="*/ 14894 h 20000"/>
              <a:gd name="T84" fmla="*/ 18465 w 20000"/>
              <a:gd name="T85" fmla="*/ 15931 h 20000"/>
              <a:gd name="T86" fmla="*/ 18805 w 20000"/>
              <a:gd name="T87" fmla="*/ 16852 h 20000"/>
              <a:gd name="T88" fmla="*/ 19110 w 20000"/>
              <a:gd name="T89" fmla="*/ 17735 h 20000"/>
              <a:gd name="T90" fmla="*/ 19390 w 20000"/>
              <a:gd name="T91" fmla="*/ 18541 h 20000"/>
              <a:gd name="T92" fmla="*/ 19652 w 20000"/>
              <a:gd name="T93" fmla="*/ 19155 h 20000"/>
              <a:gd name="T94" fmla="*/ 19890 w 20000"/>
              <a:gd name="T95" fmla="*/ 19770 h 2000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0000"/>
              <a:gd name="T145" fmla="*/ 0 h 20000"/>
              <a:gd name="T146" fmla="*/ 20000 w 20000"/>
              <a:gd name="T147" fmla="*/ 20000 h 2000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0000" h="20000">
                <a:moveTo>
                  <a:pt x="0" y="19117"/>
                </a:moveTo>
                <a:lnTo>
                  <a:pt x="220" y="18464"/>
                </a:lnTo>
                <a:lnTo>
                  <a:pt x="441" y="17889"/>
                </a:lnTo>
                <a:lnTo>
                  <a:pt x="670" y="17274"/>
                </a:lnTo>
                <a:lnTo>
                  <a:pt x="882" y="16660"/>
                </a:lnTo>
                <a:lnTo>
                  <a:pt x="1102" y="16046"/>
                </a:lnTo>
                <a:lnTo>
                  <a:pt x="1323" y="15470"/>
                </a:lnTo>
                <a:lnTo>
                  <a:pt x="1552" y="14894"/>
                </a:lnTo>
                <a:lnTo>
                  <a:pt x="1772" y="14319"/>
                </a:lnTo>
                <a:lnTo>
                  <a:pt x="1992" y="13743"/>
                </a:lnTo>
                <a:lnTo>
                  <a:pt x="2213" y="13129"/>
                </a:lnTo>
                <a:lnTo>
                  <a:pt x="2459" y="12591"/>
                </a:lnTo>
                <a:lnTo>
                  <a:pt x="2671" y="12015"/>
                </a:lnTo>
                <a:lnTo>
                  <a:pt x="2891" y="11440"/>
                </a:lnTo>
                <a:lnTo>
                  <a:pt x="3111" y="10864"/>
                </a:lnTo>
                <a:lnTo>
                  <a:pt x="3332" y="10365"/>
                </a:lnTo>
                <a:lnTo>
                  <a:pt x="3561" y="9827"/>
                </a:lnTo>
                <a:lnTo>
                  <a:pt x="3781" y="9290"/>
                </a:lnTo>
                <a:lnTo>
                  <a:pt x="3993" y="8752"/>
                </a:lnTo>
                <a:lnTo>
                  <a:pt x="4214" y="8253"/>
                </a:lnTo>
                <a:lnTo>
                  <a:pt x="4443" y="7716"/>
                </a:lnTo>
                <a:lnTo>
                  <a:pt x="4663" y="7217"/>
                </a:lnTo>
                <a:lnTo>
                  <a:pt x="4883" y="6795"/>
                </a:lnTo>
                <a:lnTo>
                  <a:pt x="5112" y="6372"/>
                </a:lnTo>
                <a:lnTo>
                  <a:pt x="5341" y="5873"/>
                </a:lnTo>
                <a:lnTo>
                  <a:pt x="5553" y="5451"/>
                </a:lnTo>
                <a:lnTo>
                  <a:pt x="5765" y="4952"/>
                </a:lnTo>
                <a:lnTo>
                  <a:pt x="5977" y="4568"/>
                </a:lnTo>
                <a:lnTo>
                  <a:pt x="6198" y="4146"/>
                </a:lnTo>
                <a:lnTo>
                  <a:pt x="6409" y="3762"/>
                </a:lnTo>
                <a:lnTo>
                  <a:pt x="6638" y="3417"/>
                </a:lnTo>
                <a:lnTo>
                  <a:pt x="6859" y="3033"/>
                </a:lnTo>
                <a:lnTo>
                  <a:pt x="7088" y="2726"/>
                </a:lnTo>
                <a:lnTo>
                  <a:pt x="7291" y="2418"/>
                </a:lnTo>
                <a:lnTo>
                  <a:pt x="7512" y="2111"/>
                </a:lnTo>
                <a:lnTo>
                  <a:pt x="7732" y="1843"/>
                </a:lnTo>
                <a:lnTo>
                  <a:pt x="7961" y="1574"/>
                </a:lnTo>
                <a:lnTo>
                  <a:pt x="8164" y="1267"/>
                </a:lnTo>
                <a:lnTo>
                  <a:pt x="8368" y="1075"/>
                </a:lnTo>
                <a:lnTo>
                  <a:pt x="8597" y="883"/>
                </a:lnTo>
                <a:lnTo>
                  <a:pt x="8809" y="691"/>
                </a:lnTo>
                <a:lnTo>
                  <a:pt x="9021" y="499"/>
                </a:lnTo>
                <a:lnTo>
                  <a:pt x="9233" y="384"/>
                </a:lnTo>
                <a:lnTo>
                  <a:pt x="9445" y="269"/>
                </a:lnTo>
                <a:lnTo>
                  <a:pt x="9648" y="115"/>
                </a:lnTo>
                <a:lnTo>
                  <a:pt x="9860" y="115"/>
                </a:lnTo>
                <a:lnTo>
                  <a:pt x="10089" y="38"/>
                </a:lnTo>
                <a:lnTo>
                  <a:pt x="10292" y="0"/>
                </a:lnTo>
                <a:lnTo>
                  <a:pt x="10504" y="38"/>
                </a:lnTo>
                <a:lnTo>
                  <a:pt x="10699" y="38"/>
                </a:lnTo>
                <a:lnTo>
                  <a:pt x="10903" y="115"/>
                </a:lnTo>
                <a:lnTo>
                  <a:pt x="11132" y="230"/>
                </a:lnTo>
                <a:lnTo>
                  <a:pt x="11344" y="307"/>
                </a:lnTo>
                <a:lnTo>
                  <a:pt x="11556" y="499"/>
                </a:lnTo>
                <a:lnTo>
                  <a:pt x="11785" y="729"/>
                </a:lnTo>
                <a:lnTo>
                  <a:pt x="12014" y="1036"/>
                </a:lnTo>
                <a:lnTo>
                  <a:pt x="12226" y="1267"/>
                </a:lnTo>
                <a:lnTo>
                  <a:pt x="12463" y="1574"/>
                </a:lnTo>
                <a:lnTo>
                  <a:pt x="12692" y="1919"/>
                </a:lnTo>
                <a:lnTo>
                  <a:pt x="12912" y="2303"/>
                </a:lnTo>
                <a:lnTo>
                  <a:pt x="13150" y="2687"/>
                </a:lnTo>
                <a:lnTo>
                  <a:pt x="13387" y="3071"/>
                </a:lnTo>
                <a:lnTo>
                  <a:pt x="13616" y="3532"/>
                </a:lnTo>
                <a:lnTo>
                  <a:pt x="13836" y="3954"/>
                </a:lnTo>
                <a:lnTo>
                  <a:pt x="14065" y="4491"/>
                </a:lnTo>
                <a:lnTo>
                  <a:pt x="14303" y="4914"/>
                </a:lnTo>
                <a:lnTo>
                  <a:pt x="14523" y="5451"/>
                </a:lnTo>
                <a:lnTo>
                  <a:pt x="14769" y="6027"/>
                </a:lnTo>
                <a:lnTo>
                  <a:pt x="14998" y="6526"/>
                </a:lnTo>
                <a:lnTo>
                  <a:pt x="15210" y="7025"/>
                </a:lnTo>
                <a:lnTo>
                  <a:pt x="15447" y="7639"/>
                </a:lnTo>
                <a:lnTo>
                  <a:pt x="15676" y="8177"/>
                </a:lnTo>
                <a:lnTo>
                  <a:pt x="15905" y="8791"/>
                </a:lnTo>
                <a:lnTo>
                  <a:pt x="16117" y="9328"/>
                </a:lnTo>
                <a:lnTo>
                  <a:pt x="16320" y="9904"/>
                </a:lnTo>
                <a:lnTo>
                  <a:pt x="16532" y="10480"/>
                </a:lnTo>
                <a:lnTo>
                  <a:pt x="16744" y="11017"/>
                </a:lnTo>
                <a:lnTo>
                  <a:pt x="16948" y="11631"/>
                </a:lnTo>
                <a:lnTo>
                  <a:pt x="17160" y="12169"/>
                </a:lnTo>
                <a:lnTo>
                  <a:pt x="17355" y="12783"/>
                </a:lnTo>
                <a:lnTo>
                  <a:pt x="17541" y="13282"/>
                </a:lnTo>
                <a:lnTo>
                  <a:pt x="17736" y="13820"/>
                </a:lnTo>
                <a:lnTo>
                  <a:pt x="17931" y="14357"/>
                </a:lnTo>
                <a:lnTo>
                  <a:pt x="18126" y="14894"/>
                </a:lnTo>
                <a:lnTo>
                  <a:pt x="18304" y="15432"/>
                </a:lnTo>
                <a:lnTo>
                  <a:pt x="18465" y="15931"/>
                </a:lnTo>
                <a:lnTo>
                  <a:pt x="18635" y="16430"/>
                </a:lnTo>
                <a:lnTo>
                  <a:pt x="18805" y="16852"/>
                </a:lnTo>
                <a:lnTo>
                  <a:pt x="18949" y="17313"/>
                </a:lnTo>
                <a:lnTo>
                  <a:pt x="19110" y="17735"/>
                </a:lnTo>
                <a:lnTo>
                  <a:pt x="19262" y="18157"/>
                </a:lnTo>
                <a:lnTo>
                  <a:pt x="19390" y="18541"/>
                </a:lnTo>
                <a:lnTo>
                  <a:pt x="19534" y="18887"/>
                </a:lnTo>
                <a:lnTo>
                  <a:pt x="19652" y="19155"/>
                </a:lnTo>
                <a:lnTo>
                  <a:pt x="19771" y="19501"/>
                </a:lnTo>
                <a:lnTo>
                  <a:pt x="19890" y="19770"/>
                </a:lnTo>
                <a:lnTo>
                  <a:pt x="19992" y="19962"/>
                </a:ln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 rot="-96067">
            <a:off x="4873625" y="3590925"/>
            <a:ext cx="3151188" cy="817563"/>
            <a:chOff x="3034" y="180"/>
            <a:chExt cx="1985" cy="515"/>
          </a:xfrm>
        </p:grpSpPr>
        <p:sp>
          <p:nvSpPr>
            <p:cNvPr id="35862" name="Freeform 58"/>
            <p:cNvSpPr>
              <a:spLocks/>
            </p:cNvSpPr>
            <p:nvPr/>
          </p:nvSpPr>
          <p:spPr bwMode="auto">
            <a:xfrm>
              <a:off x="3034" y="180"/>
              <a:ext cx="985" cy="491"/>
            </a:xfrm>
            <a:custGeom>
              <a:avLst/>
              <a:gdLst>
                <a:gd name="T0" fmla="*/ 220 w 20000"/>
                <a:gd name="T1" fmla="*/ 18464 h 20000"/>
                <a:gd name="T2" fmla="*/ 670 w 20000"/>
                <a:gd name="T3" fmla="*/ 17274 h 20000"/>
                <a:gd name="T4" fmla="*/ 1102 w 20000"/>
                <a:gd name="T5" fmla="*/ 16046 h 20000"/>
                <a:gd name="T6" fmla="*/ 1552 w 20000"/>
                <a:gd name="T7" fmla="*/ 14894 h 20000"/>
                <a:gd name="T8" fmla="*/ 1992 w 20000"/>
                <a:gd name="T9" fmla="*/ 13743 h 20000"/>
                <a:gd name="T10" fmla="*/ 2459 w 20000"/>
                <a:gd name="T11" fmla="*/ 12591 h 20000"/>
                <a:gd name="T12" fmla="*/ 2891 w 20000"/>
                <a:gd name="T13" fmla="*/ 11440 h 20000"/>
                <a:gd name="T14" fmla="*/ 3332 w 20000"/>
                <a:gd name="T15" fmla="*/ 10365 h 20000"/>
                <a:gd name="T16" fmla="*/ 3781 w 20000"/>
                <a:gd name="T17" fmla="*/ 9290 h 20000"/>
                <a:gd name="T18" fmla="*/ 4214 w 20000"/>
                <a:gd name="T19" fmla="*/ 8253 h 20000"/>
                <a:gd name="T20" fmla="*/ 4663 w 20000"/>
                <a:gd name="T21" fmla="*/ 7217 h 20000"/>
                <a:gd name="T22" fmla="*/ 5112 w 20000"/>
                <a:gd name="T23" fmla="*/ 6372 h 20000"/>
                <a:gd name="T24" fmla="*/ 5553 w 20000"/>
                <a:gd name="T25" fmla="*/ 5451 h 20000"/>
                <a:gd name="T26" fmla="*/ 5977 w 20000"/>
                <a:gd name="T27" fmla="*/ 4568 h 20000"/>
                <a:gd name="T28" fmla="*/ 6409 w 20000"/>
                <a:gd name="T29" fmla="*/ 3762 h 20000"/>
                <a:gd name="T30" fmla="*/ 6859 w 20000"/>
                <a:gd name="T31" fmla="*/ 3033 h 20000"/>
                <a:gd name="T32" fmla="*/ 7291 w 20000"/>
                <a:gd name="T33" fmla="*/ 2418 h 20000"/>
                <a:gd name="T34" fmla="*/ 7732 w 20000"/>
                <a:gd name="T35" fmla="*/ 1843 h 20000"/>
                <a:gd name="T36" fmla="*/ 8164 w 20000"/>
                <a:gd name="T37" fmla="*/ 1267 h 20000"/>
                <a:gd name="T38" fmla="*/ 8597 w 20000"/>
                <a:gd name="T39" fmla="*/ 883 h 20000"/>
                <a:gd name="T40" fmla="*/ 9021 w 20000"/>
                <a:gd name="T41" fmla="*/ 499 h 20000"/>
                <a:gd name="T42" fmla="*/ 9445 w 20000"/>
                <a:gd name="T43" fmla="*/ 269 h 20000"/>
                <a:gd name="T44" fmla="*/ 9860 w 20000"/>
                <a:gd name="T45" fmla="*/ 115 h 20000"/>
                <a:gd name="T46" fmla="*/ 10292 w 20000"/>
                <a:gd name="T47" fmla="*/ 0 h 20000"/>
                <a:gd name="T48" fmla="*/ 10699 w 20000"/>
                <a:gd name="T49" fmla="*/ 38 h 20000"/>
                <a:gd name="T50" fmla="*/ 11132 w 20000"/>
                <a:gd name="T51" fmla="*/ 230 h 20000"/>
                <a:gd name="T52" fmla="*/ 11556 w 20000"/>
                <a:gd name="T53" fmla="*/ 499 h 20000"/>
                <a:gd name="T54" fmla="*/ 12014 w 20000"/>
                <a:gd name="T55" fmla="*/ 1036 h 20000"/>
                <a:gd name="T56" fmla="*/ 12463 w 20000"/>
                <a:gd name="T57" fmla="*/ 1574 h 20000"/>
                <a:gd name="T58" fmla="*/ 12912 w 20000"/>
                <a:gd name="T59" fmla="*/ 2303 h 20000"/>
                <a:gd name="T60" fmla="*/ 13387 w 20000"/>
                <a:gd name="T61" fmla="*/ 3071 h 20000"/>
                <a:gd name="T62" fmla="*/ 13836 w 20000"/>
                <a:gd name="T63" fmla="*/ 3954 h 20000"/>
                <a:gd name="T64" fmla="*/ 14303 w 20000"/>
                <a:gd name="T65" fmla="*/ 4914 h 20000"/>
                <a:gd name="T66" fmla="*/ 14769 w 20000"/>
                <a:gd name="T67" fmla="*/ 6027 h 20000"/>
                <a:gd name="T68" fmla="*/ 15210 w 20000"/>
                <a:gd name="T69" fmla="*/ 7025 h 20000"/>
                <a:gd name="T70" fmla="*/ 15676 w 20000"/>
                <a:gd name="T71" fmla="*/ 8177 h 20000"/>
                <a:gd name="T72" fmla="*/ 16117 w 20000"/>
                <a:gd name="T73" fmla="*/ 9328 h 20000"/>
                <a:gd name="T74" fmla="*/ 16532 w 20000"/>
                <a:gd name="T75" fmla="*/ 10480 h 20000"/>
                <a:gd name="T76" fmla="*/ 16948 w 20000"/>
                <a:gd name="T77" fmla="*/ 11631 h 20000"/>
                <a:gd name="T78" fmla="*/ 17355 w 20000"/>
                <a:gd name="T79" fmla="*/ 12783 h 20000"/>
                <a:gd name="T80" fmla="*/ 17736 w 20000"/>
                <a:gd name="T81" fmla="*/ 13820 h 20000"/>
                <a:gd name="T82" fmla="*/ 18126 w 20000"/>
                <a:gd name="T83" fmla="*/ 14894 h 20000"/>
                <a:gd name="T84" fmla="*/ 18465 w 20000"/>
                <a:gd name="T85" fmla="*/ 15931 h 20000"/>
                <a:gd name="T86" fmla="*/ 18805 w 20000"/>
                <a:gd name="T87" fmla="*/ 16852 h 20000"/>
                <a:gd name="T88" fmla="*/ 19110 w 20000"/>
                <a:gd name="T89" fmla="*/ 17735 h 20000"/>
                <a:gd name="T90" fmla="*/ 19390 w 20000"/>
                <a:gd name="T91" fmla="*/ 18541 h 20000"/>
                <a:gd name="T92" fmla="*/ 19652 w 20000"/>
                <a:gd name="T93" fmla="*/ 19155 h 20000"/>
                <a:gd name="T94" fmla="*/ 19890 w 20000"/>
                <a:gd name="T95" fmla="*/ 1977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17"/>
                  </a:moveTo>
                  <a:lnTo>
                    <a:pt x="220" y="18464"/>
                  </a:lnTo>
                  <a:lnTo>
                    <a:pt x="441" y="17889"/>
                  </a:lnTo>
                  <a:lnTo>
                    <a:pt x="670" y="17274"/>
                  </a:lnTo>
                  <a:lnTo>
                    <a:pt x="882" y="16660"/>
                  </a:lnTo>
                  <a:lnTo>
                    <a:pt x="1102" y="16046"/>
                  </a:lnTo>
                  <a:lnTo>
                    <a:pt x="1323" y="15470"/>
                  </a:lnTo>
                  <a:lnTo>
                    <a:pt x="1552" y="14894"/>
                  </a:lnTo>
                  <a:lnTo>
                    <a:pt x="1772" y="14319"/>
                  </a:lnTo>
                  <a:lnTo>
                    <a:pt x="1992" y="13743"/>
                  </a:lnTo>
                  <a:lnTo>
                    <a:pt x="2213" y="13129"/>
                  </a:lnTo>
                  <a:lnTo>
                    <a:pt x="2459" y="12591"/>
                  </a:lnTo>
                  <a:lnTo>
                    <a:pt x="2671" y="12015"/>
                  </a:lnTo>
                  <a:lnTo>
                    <a:pt x="2891" y="11440"/>
                  </a:lnTo>
                  <a:lnTo>
                    <a:pt x="3111" y="10864"/>
                  </a:lnTo>
                  <a:lnTo>
                    <a:pt x="3332" y="10365"/>
                  </a:lnTo>
                  <a:lnTo>
                    <a:pt x="3561" y="9827"/>
                  </a:lnTo>
                  <a:lnTo>
                    <a:pt x="3781" y="9290"/>
                  </a:lnTo>
                  <a:lnTo>
                    <a:pt x="3993" y="8752"/>
                  </a:lnTo>
                  <a:lnTo>
                    <a:pt x="4214" y="8253"/>
                  </a:lnTo>
                  <a:lnTo>
                    <a:pt x="4443" y="7716"/>
                  </a:lnTo>
                  <a:lnTo>
                    <a:pt x="4663" y="7217"/>
                  </a:lnTo>
                  <a:lnTo>
                    <a:pt x="4883" y="6795"/>
                  </a:lnTo>
                  <a:lnTo>
                    <a:pt x="5112" y="6372"/>
                  </a:lnTo>
                  <a:lnTo>
                    <a:pt x="5341" y="5873"/>
                  </a:lnTo>
                  <a:lnTo>
                    <a:pt x="5553" y="5451"/>
                  </a:lnTo>
                  <a:lnTo>
                    <a:pt x="5765" y="4952"/>
                  </a:lnTo>
                  <a:lnTo>
                    <a:pt x="5977" y="4568"/>
                  </a:lnTo>
                  <a:lnTo>
                    <a:pt x="6198" y="4146"/>
                  </a:lnTo>
                  <a:lnTo>
                    <a:pt x="6409" y="3762"/>
                  </a:lnTo>
                  <a:lnTo>
                    <a:pt x="6638" y="3417"/>
                  </a:lnTo>
                  <a:lnTo>
                    <a:pt x="6859" y="3033"/>
                  </a:lnTo>
                  <a:lnTo>
                    <a:pt x="7088" y="2726"/>
                  </a:lnTo>
                  <a:lnTo>
                    <a:pt x="7291" y="2418"/>
                  </a:lnTo>
                  <a:lnTo>
                    <a:pt x="7512" y="2111"/>
                  </a:lnTo>
                  <a:lnTo>
                    <a:pt x="7732" y="1843"/>
                  </a:lnTo>
                  <a:lnTo>
                    <a:pt x="7961" y="1574"/>
                  </a:lnTo>
                  <a:lnTo>
                    <a:pt x="8164" y="1267"/>
                  </a:lnTo>
                  <a:lnTo>
                    <a:pt x="8368" y="1075"/>
                  </a:lnTo>
                  <a:lnTo>
                    <a:pt x="8597" y="883"/>
                  </a:lnTo>
                  <a:lnTo>
                    <a:pt x="8809" y="691"/>
                  </a:lnTo>
                  <a:lnTo>
                    <a:pt x="9021" y="499"/>
                  </a:lnTo>
                  <a:lnTo>
                    <a:pt x="9233" y="384"/>
                  </a:lnTo>
                  <a:lnTo>
                    <a:pt x="9445" y="269"/>
                  </a:lnTo>
                  <a:lnTo>
                    <a:pt x="9648" y="115"/>
                  </a:lnTo>
                  <a:lnTo>
                    <a:pt x="9860" y="115"/>
                  </a:lnTo>
                  <a:lnTo>
                    <a:pt x="10089" y="38"/>
                  </a:lnTo>
                  <a:lnTo>
                    <a:pt x="10292" y="0"/>
                  </a:lnTo>
                  <a:lnTo>
                    <a:pt x="10504" y="38"/>
                  </a:lnTo>
                  <a:lnTo>
                    <a:pt x="10699" y="38"/>
                  </a:lnTo>
                  <a:lnTo>
                    <a:pt x="10903" y="115"/>
                  </a:lnTo>
                  <a:lnTo>
                    <a:pt x="11132" y="230"/>
                  </a:lnTo>
                  <a:lnTo>
                    <a:pt x="11344" y="307"/>
                  </a:lnTo>
                  <a:lnTo>
                    <a:pt x="11556" y="499"/>
                  </a:lnTo>
                  <a:lnTo>
                    <a:pt x="11785" y="729"/>
                  </a:lnTo>
                  <a:lnTo>
                    <a:pt x="12014" y="1036"/>
                  </a:lnTo>
                  <a:lnTo>
                    <a:pt x="12226" y="1267"/>
                  </a:lnTo>
                  <a:lnTo>
                    <a:pt x="12463" y="1574"/>
                  </a:lnTo>
                  <a:lnTo>
                    <a:pt x="12692" y="1919"/>
                  </a:lnTo>
                  <a:lnTo>
                    <a:pt x="12912" y="2303"/>
                  </a:lnTo>
                  <a:lnTo>
                    <a:pt x="13150" y="2687"/>
                  </a:lnTo>
                  <a:lnTo>
                    <a:pt x="13387" y="3071"/>
                  </a:lnTo>
                  <a:lnTo>
                    <a:pt x="13616" y="3532"/>
                  </a:lnTo>
                  <a:lnTo>
                    <a:pt x="13836" y="3954"/>
                  </a:lnTo>
                  <a:lnTo>
                    <a:pt x="14065" y="4491"/>
                  </a:lnTo>
                  <a:lnTo>
                    <a:pt x="14303" y="4914"/>
                  </a:lnTo>
                  <a:lnTo>
                    <a:pt x="14523" y="5451"/>
                  </a:lnTo>
                  <a:lnTo>
                    <a:pt x="14769" y="6027"/>
                  </a:lnTo>
                  <a:lnTo>
                    <a:pt x="14998" y="6526"/>
                  </a:lnTo>
                  <a:lnTo>
                    <a:pt x="15210" y="7025"/>
                  </a:lnTo>
                  <a:lnTo>
                    <a:pt x="15447" y="7639"/>
                  </a:lnTo>
                  <a:lnTo>
                    <a:pt x="15676" y="8177"/>
                  </a:lnTo>
                  <a:lnTo>
                    <a:pt x="15905" y="8791"/>
                  </a:lnTo>
                  <a:lnTo>
                    <a:pt x="16117" y="9328"/>
                  </a:lnTo>
                  <a:lnTo>
                    <a:pt x="16320" y="9904"/>
                  </a:lnTo>
                  <a:lnTo>
                    <a:pt x="16532" y="10480"/>
                  </a:lnTo>
                  <a:lnTo>
                    <a:pt x="16744" y="11017"/>
                  </a:lnTo>
                  <a:lnTo>
                    <a:pt x="16948" y="11631"/>
                  </a:lnTo>
                  <a:lnTo>
                    <a:pt x="17160" y="12169"/>
                  </a:lnTo>
                  <a:lnTo>
                    <a:pt x="17355" y="12783"/>
                  </a:lnTo>
                  <a:lnTo>
                    <a:pt x="17541" y="13282"/>
                  </a:lnTo>
                  <a:lnTo>
                    <a:pt x="17736" y="13820"/>
                  </a:lnTo>
                  <a:lnTo>
                    <a:pt x="17931" y="14357"/>
                  </a:lnTo>
                  <a:lnTo>
                    <a:pt x="18126" y="14894"/>
                  </a:lnTo>
                  <a:lnTo>
                    <a:pt x="18304" y="15432"/>
                  </a:lnTo>
                  <a:lnTo>
                    <a:pt x="18465" y="15931"/>
                  </a:lnTo>
                  <a:lnTo>
                    <a:pt x="18635" y="16430"/>
                  </a:lnTo>
                  <a:lnTo>
                    <a:pt x="18805" y="16852"/>
                  </a:lnTo>
                  <a:lnTo>
                    <a:pt x="18949" y="17313"/>
                  </a:lnTo>
                  <a:lnTo>
                    <a:pt x="19110" y="17735"/>
                  </a:lnTo>
                  <a:lnTo>
                    <a:pt x="19262" y="18157"/>
                  </a:lnTo>
                  <a:lnTo>
                    <a:pt x="19390" y="18541"/>
                  </a:lnTo>
                  <a:lnTo>
                    <a:pt x="19534" y="18887"/>
                  </a:lnTo>
                  <a:lnTo>
                    <a:pt x="19652" y="19155"/>
                  </a:lnTo>
                  <a:lnTo>
                    <a:pt x="19771" y="19501"/>
                  </a:lnTo>
                  <a:lnTo>
                    <a:pt x="19890" y="19770"/>
                  </a:lnTo>
                  <a:lnTo>
                    <a:pt x="19992" y="19962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3" name="Freeform 59"/>
            <p:cNvSpPr>
              <a:spLocks/>
            </p:cNvSpPr>
            <p:nvPr/>
          </p:nvSpPr>
          <p:spPr bwMode="auto">
            <a:xfrm>
              <a:off x="4034" y="204"/>
              <a:ext cx="985" cy="491"/>
            </a:xfrm>
            <a:custGeom>
              <a:avLst/>
              <a:gdLst>
                <a:gd name="T0" fmla="*/ 220 w 20000"/>
                <a:gd name="T1" fmla="*/ 18464 h 20000"/>
                <a:gd name="T2" fmla="*/ 670 w 20000"/>
                <a:gd name="T3" fmla="*/ 17274 h 20000"/>
                <a:gd name="T4" fmla="*/ 1102 w 20000"/>
                <a:gd name="T5" fmla="*/ 16046 h 20000"/>
                <a:gd name="T6" fmla="*/ 1552 w 20000"/>
                <a:gd name="T7" fmla="*/ 14894 h 20000"/>
                <a:gd name="T8" fmla="*/ 1992 w 20000"/>
                <a:gd name="T9" fmla="*/ 13743 h 20000"/>
                <a:gd name="T10" fmla="*/ 2459 w 20000"/>
                <a:gd name="T11" fmla="*/ 12591 h 20000"/>
                <a:gd name="T12" fmla="*/ 2891 w 20000"/>
                <a:gd name="T13" fmla="*/ 11440 h 20000"/>
                <a:gd name="T14" fmla="*/ 3332 w 20000"/>
                <a:gd name="T15" fmla="*/ 10365 h 20000"/>
                <a:gd name="T16" fmla="*/ 3781 w 20000"/>
                <a:gd name="T17" fmla="*/ 9290 h 20000"/>
                <a:gd name="T18" fmla="*/ 4214 w 20000"/>
                <a:gd name="T19" fmla="*/ 8253 h 20000"/>
                <a:gd name="T20" fmla="*/ 4663 w 20000"/>
                <a:gd name="T21" fmla="*/ 7217 h 20000"/>
                <a:gd name="T22" fmla="*/ 5112 w 20000"/>
                <a:gd name="T23" fmla="*/ 6372 h 20000"/>
                <a:gd name="T24" fmla="*/ 5553 w 20000"/>
                <a:gd name="T25" fmla="*/ 5451 h 20000"/>
                <a:gd name="T26" fmla="*/ 5977 w 20000"/>
                <a:gd name="T27" fmla="*/ 4568 h 20000"/>
                <a:gd name="T28" fmla="*/ 6409 w 20000"/>
                <a:gd name="T29" fmla="*/ 3762 h 20000"/>
                <a:gd name="T30" fmla="*/ 6859 w 20000"/>
                <a:gd name="T31" fmla="*/ 3033 h 20000"/>
                <a:gd name="T32" fmla="*/ 7291 w 20000"/>
                <a:gd name="T33" fmla="*/ 2418 h 20000"/>
                <a:gd name="T34" fmla="*/ 7732 w 20000"/>
                <a:gd name="T35" fmla="*/ 1843 h 20000"/>
                <a:gd name="T36" fmla="*/ 8164 w 20000"/>
                <a:gd name="T37" fmla="*/ 1267 h 20000"/>
                <a:gd name="T38" fmla="*/ 8597 w 20000"/>
                <a:gd name="T39" fmla="*/ 883 h 20000"/>
                <a:gd name="T40" fmla="*/ 9021 w 20000"/>
                <a:gd name="T41" fmla="*/ 499 h 20000"/>
                <a:gd name="T42" fmla="*/ 9445 w 20000"/>
                <a:gd name="T43" fmla="*/ 269 h 20000"/>
                <a:gd name="T44" fmla="*/ 9860 w 20000"/>
                <a:gd name="T45" fmla="*/ 115 h 20000"/>
                <a:gd name="T46" fmla="*/ 10292 w 20000"/>
                <a:gd name="T47" fmla="*/ 0 h 20000"/>
                <a:gd name="T48" fmla="*/ 10699 w 20000"/>
                <a:gd name="T49" fmla="*/ 38 h 20000"/>
                <a:gd name="T50" fmla="*/ 11132 w 20000"/>
                <a:gd name="T51" fmla="*/ 230 h 20000"/>
                <a:gd name="T52" fmla="*/ 11556 w 20000"/>
                <a:gd name="T53" fmla="*/ 499 h 20000"/>
                <a:gd name="T54" fmla="*/ 12014 w 20000"/>
                <a:gd name="T55" fmla="*/ 1036 h 20000"/>
                <a:gd name="T56" fmla="*/ 12463 w 20000"/>
                <a:gd name="T57" fmla="*/ 1574 h 20000"/>
                <a:gd name="T58" fmla="*/ 12912 w 20000"/>
                <a:gd name="T59" fmla="*/ 2303 h 20000"/>
                <a:gd name="T60" fmla="*/ 13387 w 20000"/>
                <a:gd name="T61" fmla="*/ 3071 h 20000"/>
                <a:gd name="T62" fmla="*/ 13836 w 20000"/>
                <a:gd name="T63" fmla="*/ 3954 h 20000"/>
                <a:gd name="T64" fmla="*/ 14303 w 20000"/>
                <a:gd name="T65" fmla="*/ 4914 h 20000"/>
                <a:gd name="T66" fmla="*/ 14769 w 20000"/>
                <a:gd name="T67" fmla="*/ 6027 h 20000"/>
                <a:gd name="T68" fmla="*/ 15210 w 20000"/>
                <a:gd name="T69" fmla="*/ 7025 h 20000"/>
                <a:gd name="T70" fmla="*/ 15676 w 20000"/>
                <a:gd name="T71" fmla="*/ 8177 h 20000"/>
                <a:gd name="T72" fmla="*/ 16117 w 20000"/>
                <a:gd name="T73" fmla="*/ 9328 h 20000"/>
                <a:gd name="T74" fmla="*/ 16532 w 20000"/>
                <a:gd name="T75" fmla="*/ 10480 h 20000"/>
                <a:gd name="T76" fmla="*/ 16948 w 20000"/>
                <a:gd name="T77" fmla="*/ 11631 h 20000"/>
                <a:gd name="T78" fmla="*/ 17355 w 20000"/>
                <a:gd name="T79" fmla="*/ 12783 h 20000"/>
                <a:gd name="T80" fmla="*/ 17736 w 20000"/>
                <a:gd name="T81" fmla="*/ 13820 h 20000"/>
                <a:gd name="T82" fmla="*/ 18126 w 20000"/>
                <a:gd name="T83" fmla="*/ 14894 h 20000"/>
                <a:gd name="T84" fmla="*/ 18465 w 20000"/>
                <a:gd name="T85" fmla="*/ 15931 h 20000"/>
                <a:gd name="T86" fmla="*/ 18805 w 20000"/>
                <a:gd name="T87" fmla="*/ 16852 h 20000"/>
                <a:gd name="T88" fmla="*/ 19110 w 20000"/>
                <a:gd name="T89" fmla="*/ 17735 h 20000"/>
                <a:gd name="T90" fmla="*/ 19390 w 20000"/>
                <a:gd name="T91" fmla="*/ 18541 h 20000"/>
                <a:gd name="T92" fmla="*/ 19652 w 20000"/>
                <a:gd name="T93" fmla="*/ 19155 h 20000"/>
                <a:gd name="T94" fmla="*/ 19890 w 20000"/>
                <a:gd name="T95" fmla="*/ 1977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17"/>
                  </a:moveTo>
                  <a:lnTo>
                    <a:pt x="220" y="18464"/>
                  </a:lnTo>
                  <a:lnTo>
                    <a:pt x="441" y="17889"/>
                  </a:lnTo>
                  <a:lnTo>
                    <a:pt x="670" y="17274"/>
                  </a:lnTo>
                  <a:lnTo>
                    <a:pt x="882" y="16660"/>
                  </a:lnTo>
                  <a:lnTo>
                    <a:pt x="1102" y="16046"/>
                  </a:lnTo>
                  <a:lnTo>
                    <a:pt x="1323" y="15470"/>
                  </a:lnTo>
                  <a:lnTo>
                    <a:pt x="1552" y="14894"/>
                  </a:lnTo>
                  <a:lnTo>
                    <a:pt x="1772" y="14319"/>
                  </a:lnTo>
                  <a:lnTo>
                    <a:pt x="1992" y="13743"/>
                  </a:lnTo>
                  <a:lnTo>
                    <a:pt x="2213" y="13129"/>
                  </a:lnTo>
                  <a:lnTo>
                    <a:pt x="2459" y="12591"/>
                  </a:lnTo>
                  <a:lnTo>
                    <a:pt x="2671" y="12015"/>
                  </a:lnTo>
                  <a:lnTo>
                    <a:pt x="2891" y="11440"/>
                  </a:lnTo>
                  <a:lnTo>
                    <a:pt x="3111" y="10864"/>
                  </a:lnTo>
                  <a:lnTo>
                    <a:pt x="3332" y="10365"/>
                  </a:lnTo>
                  <a:lnTo>
                    <a:pt x="3561" y="9827"/>
                  </a:lnTo>
                  <a:lnTo>
                    <a:pt x="3781" y="9290"/>
                  </a:lnTo>
                  <a:lnTo>
                    <a:pt x="3993" y="8752"/>
                  </a:lnTo>
                  <a:lnTo>
                    <a:pt x="4214" y="8253"/>
                  </a:lnTo>
                  <a:lnTo>
                    <a:pt x="4443" y="7716"/>
                  </a:lnTo>
                  <a:lnTo>
                    <a:pt x="4663" y="7217"/>
                  </a:lnTo>
                  <a:lnTo>
                    <a:pt x="4883" y="6795"/>
                  </a:lnTo>
                  <a:lnTo>
                    <a:pt x="5112" y="6372"/>
                  </a:lnTo>
                  <a:lnTo>
                    <a:pt x="5341" y="5873"/>
                  </a:lnTo>
                  <a:lnTo>
                    <a:pt x="5553" y="5451"/>
                  </a:lnTo>
                  <a:lnTo>
                    <a:pt x="5765" y="4952"/>
                  </a:lnTo>
                  <a:lnTo>
                    <a:pt x="5977" y="4568"/>
                  </a:lnTo>
                  <a:lnTo>
                    <a:pt x="6198" y="4146"/>
                  </a:lnTo>
                  <a:lnTo>
                    <a:pt x="6409" y="3762"/>
                  </a:lnTo>
                  <a:lnTo>
                    <a:pt x="6638" y="3417"/>
                  </a:lnTo>
                  <a:lnTo>
                    <a:pt x="6859" y="3033"/>
                  </a:lnTo>
                  <a:lnTo>
                    <a:pt x="7088" y="2726"/>
                  </a:lnTo>
                  <a:lnTo>
                    <a:pt x="7291" y="2418"/>
                  </a:lnTo>
                  <a:lnTo>
                    <a:pt x="7512" y="2111"/>
                  </a:lnTo>
                  <a:lnTo>
                    <a:pt x="7732" y="1843"/>
                  </a:lnTo>
                  <a:lnTo>
                    <a:pt x="7961" y="1574"/>
                  </a:lnTo>
                  <a:lnTo>
                    <a:pt x="8164" y="1267"/>
                  </a:lnTo>
                  <a:lnTo>
                    <a:pt x="8368" y="1075"/>
                  </a:lnTo>
                  <a:lnTo>
                    <a:pt x="8597" y="883"/>
                  </a:lnTo>
                  <a:lnTo>
                    <a:pt x="8809" y="691"/>
                  </a:lnTo>
                  <a:lnTo>
                    <a:pt x="9021" y="499"/>
                  </a:lnTo>
                  <a:lnTo>
                    <a:pt x="9233" y="384"/>
                  </a:lnTo>
                  <a:lnTo>
                    <a:pt x="9445" y="269"/>
                  </a:lnTo>
                  <a:lnTo>
                    <a:pt x="9648" y="115"/>
                  </a:lnTo>
                  <a:lnTo>
                    <a:pt x="9860" y="115"/>
                  </a:lnTo>
                  <a:lnTo>
                    <a:pt x="10089" y="38"/>
                  </a:lnTo>
                  <a:lnTo>
                    <a:pt x="10292" y="0"/>
                  </a:lnTo>
                  <a:lnTo>
                    <a:pt x="10504" y="38"/>
                  </a:lnTo>
                  <a:lnTo>
                    <a:pt x="10699" y="38"/>
                  </a:lnTo>
                  <a:lnTo>
                    <a:pt x="10903" y="115"/>
                  </a:lnTo>
                  <a:lnTo>
                    <a:pt x="11132" y="230"/>
                  </a:lnTo>
                  <a:lnTo>
                    <a:pt x="11344" y="307"/>
                  </a:lnTo>
                  <a:lnTo>
                    <a:pt x="11556" y="499"/>
                  </a:lnTo>
                  <a:lnTo>
                    <a:pt x="11785" y="729"/>
                  </a:lnTo>
                  <a:lnTo>
                    <a:pt x="12014" y="1036"/>
                  </a:lnTo>
                  <a:lnTo>
                    <a:pt x="12226" y="1267"/>
                  </a:lnTo>
                  <a:lnTo>
                    <a:pt x="12463" y="1574"/>
                  </a:lnTo>
                  <a:lnTo>
                    <a:pt x="12692" y="1919"/>
                  </a:lnTo>
                  <a:lnTo>
                    <a:pt x="12912" y="2303"/>
                  </a:lnTo>
                  <a:lnTo>
                    <a:pt x="13150" y="2687"/>
                  </a:lnTo>
                  <a:lnTo>
                    <a:pt x="13387" y="3071"/>
                  </a:lnTo>
                  <a:lnTo>
                    <a:pt x="13616" y="3532"/>
                  </a:lnTo>
                  <a:lnTo>
                    <a:pt x="13836" y="3954"/>
                  </a:lnTo>
                  <a:lnTo>
                    <a:pt x="14065" y="4491"/>
                  </a:lnTo>
                  <a:lnTo>
                    <a:pt x="14303" y="4914"/>
                  </a:lnTo>
                  <a:lnTo>
                    <a:pt x="14523" y="5451"/>
                  </a:lnTo>
                  <a:lnTo>
                    <a:pt x="14769" y="6027"/>
                  </a:lnTo>
                  <a:lnTo>
                    <a:pt x="14998" y="6526"/>
                  </a:lnTo>
                  <a:lnTo>
                    <a:pt x="15210" y="7025"/>
                  </a:lnTo>
                  <a:lnTo>
                    <a:pt x="15447" y="7639"/>
                  </a:lnTo>
                  <a:lnTo>
                    <a:pt x="15676" y="8177"/>
                  </a:lnTo>
                  <a:lnTo>
                    <a:pt x="15905" y="8791"/>
                  </a:lnTo>
                  <a:lnTo>
                    <a:pt x="16117" y="9328"/>
                  </a:lnTo>
                  <a:lnTo>
                    <a:pt x="16320" y="9904"/>
                  </a:lnTo>
                  <a:lnTo>
                    <a:pt x="16532" y="10480"/>
                  </a:lnTo>
                  <a:lnTo>
                    <a:pt x="16744" y="11017"/>
                  </a:lnTo>
                  <a:lnTo>
                    <a:pt x="16948" y="11631"/>
                  </a:lnTo>
                  <a:lnTo>
                    <a:pt x="17160" y="12169"/>
                  </a:lnTo>
                  <a:lnTo>
                    <a:pt x="17355" y="12783"/>
                  </a:lnTo>
                  <a:lnTo>
                    <a:pt x="17541" y="13282"/>
                  </a:lnTo>
                  <a:lnTo>
                    <a:pt x="17736" y="13820"/>
                  </a:lnTo>
                  <a:lnTo>
                    <a:pt x="17931" y="14357"/>
                  </a:lnTo>
                  <a:lnTo>
                    <a:pt x="18126" y="14894"/>
                  </a:lnTo>
                  <a:lnTo>
                    <a:pt x="18304" y="15432"/>
                  </a:lnTo>
                  <a:lnTo>
                    <a:pt x="18465" y="15931"/>
                  </a:lnTo>
                  <a:lnTo>
                    <a:pt x="18635" y="16430"/>
                  </a:lnTo>
                  <a:lnTo>
                    <a:pt x="18805" y="16852"/>
                  </a:lnTo>
                  <a:lnTo>
                    <a:pt x="18949" y="17313"/>
                  </a:lnTo>
                  <a:lnTo>
                    <a:pt x="19110" y="17735"/>
                  </a:lnTo>
                  <a:lnTo>
                    <a:pt x="19262" y="18157"/>
                  </a:lnTo>
                  <a:lnTo>
                    <a:pt x="19390" y="18541"/>
                  </a:lnTo>
                  <a:lnTo>
                    <a:pt x="19534" y="18887"/>
                  </a:lnTo>
                  <a:lnTo>
                    <a:pt x="19652" y="19155"/>
                  </a:lnTo>
                  <a:lnTo>
                    <a:pt x="19771" y="19501"/>
                  </a:lnTo>
                  <a:lnTo>
                    <a:pt x="19890" y="19770"/>
                  </a:lnTo>
                  <a:lnTo>
                    <a:pt x="19992" y="19962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4922838" y="5365750"/>
            <a:ext cx="3127375" cy="630238"/>
            <a:chOff x="3054" y="227"/>
            <a:chExt cx="1970" cy="397"/>
          </a:xfrm>
        </p:grpSpPr>
        <p:sp>
          <p:nvSpPr>
            <p:cNvPr id="35859" name="Freeform 62"/>
            <p:cNvSpPr>
              <a:spLocks/>
            </p:cNvSpPr>
            <p:nvPr/>
          </p:nvSpPr>
          <p:spPr bwMode="auto">
            <a:xfrm>
              <a:off x="3054" y="239"/>
              <a:ext cx="653" cy="385"/>
            </a:xfrm>
            <a:custGeom>
              <a:avLst/>
              <a:gdLst>
                <a:gd name="T0" fmla="*/ 220 w 20000"/>
                <a:gd name="T1" fmla="*/ 18464 h 20000"/>
                <a:gd name="T2" fmla="*/ 670 w 20000"/>
                <a:gd name="T3" fmla="*/ 17274 h 20000"/>
                <a:gd name="T4" fmla="*/ 1102 w 20000"/>
                <a:gd name="T5" fmla="*/ 16046 h 20000"/>
                <a:gd name="T6" fmla="*/ 1552 w 20000"/>
                <a:gd name="T7" fmla="*/ 14894 h 20000"/>
                <a:gd name="T8" fmla="*/ 1992 w 20000"/>
                <a:gd name="T9" fmla="*/ 13743 h 20000"/>
                <a:gd name="T10" fmla="*/ 2459 w 20000"/>
                <a:gd name="T11" fmla="*/ 12591 h 20000"/>
                <a:gd name="T12" fmla="*/ 2891 w 20000"/>
                <a:gd name="T13" fmla="*/ 11440 h 20000"/>
                <a:gd name="T14" fmla="*/ 3332 w 20000"/>
                <a:gd name="T15" fmla="*/ 10365 h 20000"/>
                <a:gd name="T16" fmla="*/ 3781 w 20000"/>
                <a:gd name="T17" fmla="*/ 9290 h 20000"/>
                <a:gd name="T18" fmla="*/ 4214 w 20000"/>
                <a:gd name="T19" fmla="*/ 8253 h 20000"/>
                <a:gd name="T20" fmla="*/ 4663 w 20000"/>
                <a:gd name="T21" fmla="*/ 7217 h 20000"/>
                <a:gd name="T22" fmla="*/ 5112 w 20000"/>
                <a:gd name="T23" fmla="*/ 6372 h 20000"/>
                <a:gd name="T24" fmla="*/ 5553 w 20000"/>
                <a:gd name="T25" fmla="*/ 5451 h 20000"/>
                <a:gd name="T26" fmla="*/ 5977 w 20000"/>
                <a:gd name="T27" fmla="*/ 4568 h 20000"/>
                <a:gd name="T28" fmla="*/ 6409 w 20000"/>
                <a:gd name="T29" fmla="*/ 3762 h 20000"/>
                <a:gd name="T30" fmla="*/ 6859 w 20000"/>
                <a:gd name="T31" fmla="*/ 3033 h 20000"/>
                <a:gd name="T32" fmla="*/ 7291 w 20000"/>
                <a:gd name="T33" fmla="*/ 2418 h 20000"/>
                <a:gd name="T34" fmla="*/ 7732 w 20000"/>
                <a:gd name="T35" fmla="*/ 1843 h 20000"/>
                <a:gd name="T36" fmla="*/ 8164 w 20000"/>
                <a:gd name="T37" fmla="*/ 1267 h 20000"/>
                <a:gd name="T38" fmla="*/ 8597 w 20000"/>
                <a:gd name="T39" fmla="*/ 883 h 20000"/>
                <a:gd name="T40" fmla="*/ 9021 w 20000"/>
                <a:gd name="T41" fmla="*/ 499 h 20000"/>
                <a:gd name="T42" fmla="*/ 9445 w 20000"/>
                <a:gd name="T43" fmla="*/ 269 h 20000"/>
                <a:gd name="T44" fmla="*/ 9860 w 20000"/>
                <a:gd name="T45" fmla="*/ 115 h 20000"/>
                <a:gd name="T46" fmla="*/ 10292 w 20000"/>
                <a:gd name="T47" fmla="*/ 0 h 20000"/>
                <a:gd name="T48" fmla="*/ 10699 w 20000"/>
                <a:gd name="T49" fmla="*/ 38 h 20000"/>
                <a:gd name="T50" fmla="*/ 11132 w 20000"/>
                <a:gd name="T51" fmla="*/ 230 h 20000"/>
                <a:gd name="T52" fmla="*/ 11556 w 20000"/>
                <a:gd name="T53" fmla="*/ 499 h 20000"/>
                <a:gd name="T54" fmla="*/ 12014 w 20000"/>
                <a:gd name="T55" fmla="*/ 1036 h 20000"/>
                <a:gd name="T56" fmla="*/ 12463 w 20000"/>
                <a:gd name="T57" fmla="*/ 1574 h 20000"/>
                <a:gd name="T58" fmla="*/ 12912 w 20000"/>
                <a:gd name="T59" fmla="*/ 2303 h 20000"/>
                <a:gd name="T60" fmla="*/ 13387 w 20000"/>
                <a:gd name="T61" fmla="*/ 3071 h 20000"/>
                <a:gd name="T62" fmla="*/ 13836 w 20000"/>
                <a:gd name="T63" fmla="*/ 3954 h 20000"/>
                <a:gd name="T64" fmla="*/ 14303 w 20000"/>
                <a:gd name="T65" fmla="*/ 4914 h 20000"/>
                <a:gd name="T66" fmla="*/ 14769 w 20000"/>
                <a:gd name="T67" fmla="*/ 6027 h 20000"/>
                <a:gd name="T68" fmla="*/ 15210 w 20000"/>
                <a:gd name="T69" fmla="*/ 7025 h 20000"/>
                <a:gd name="T70" fmla="*/ 15676 w 20000"/>
                <a:gd name="T71" fmla="*/ 8177 h 20000"/>
                <a:gd name="T72" fmla="*/ 16117 w 20000"/>
                <a:gd name="T73" fmla="*/ 9328 h 20000"/>
                <a:gd name="T74" fmla="*/ 16532 w 20000"/>
                <a:gd name="T75" fmla="*/ 10480 h 20000"/>
                <a:gd name="T76" fmla="*/ 16948 w 20000"/>
                <a:gd name="T77" fmla="*/ 11631 h 20000"/>
                <a:gd name="T78" fmla="*/ 17355 w 20000"/>
                <a:gd name="T79" fmla="*/ 12783 h 20000"/>
                <a:gd name="T80" fmla="*/ 17736 w 20000"/>
                <a:gd name="T81" fmla="*/ 13820 h 20000"/>
                <a:gd name="T82" fmla="*/ 18126 w 20000"/>
                <a:gd name="T83" fmla="*/ 14894 h 20000"/>
                <a:gd name="T84" fmla="*/ 18465 w 20000"/>
                <a:gd name="T85" fmla="*/ 15931 h 20000"/>
                <a:gd name="T86" fmla="*/ 18805 w 20000"/>
                <a:gd name="T87" fmla="*/ 16852 h 20000"/>
                <a:gd name="T88" fmla="*/ 19110 w 20000"/>
                <a:gd name="T89" fmla="*/ 17735 h 20000"/>
                <a:gd name="T90" fmla="*/ 19390 w 20000"/>
                <a:gd name="T91" fmla="*/ 18541 h 20000"/>
                <a:gd name="T92" fmla="*/ 19652 w 20000"/>
                <a:gd name="T93" fmla="*/ 19155 h 20000"/>
                <a:gd name="T94" fmla="*/ 19890 w 20000"/>
                <a:gd name="T95" fmla="*/ 1977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17"/>
                  </a:moveTo>
                  <a:lnTo>
                    <a:pt x="220" y="18464"/>
                  </a:lnTo>
                  <a:lnTo>
                    <a:pt x="441" y="17889"/>
                  </a:lnTo>
                  <a:lnTo>
                    <a:pt x="670" y="17274"/>
                  </a:lnTo>
                  <a:lnTo>
                    <a:pt x="882" y="16660"/>
                  </a:lnTo>
                  <a:lnTo>
                    <a:pt x="1102" y="16046"/>
                  </a:lnTo>
                  <a:lnTo>
                    <a:pt x="1323" y="15470"/>
                  </a:lnTo>
                  <a:lnTo>
                    <a:pt x="1552" y="14894"/>
                  </a:lnTo>
                  <a:lnTo>
                    <a:pt x="1772" y="14319"/>
                  </a:lnTo>
                  <a:lnTo>
                    <a:pt x="1992" y="13743"/>
                  </a:lnTo>
                  <a:lnTo>
                    <a:pt x="2213" y="13129"/>
                  </a:lnTo>
                  <a:lnTo>
                    <a:pt x="2459" y="12591"/>
                  </a:lnTo>
                  <a:lnTo>
                    <a:pt x="2671" y="12015"/>
                  </a:lnTo>
                  <a:lnTo>
                    <a:pt x="2891" y="11440"/>
                  </a:lnTo>
                  <a:lnTo>
                    <a:pt x="3111" y="10864"/>
                  </a:lnTo>
                  <a:lnTo>
                    <a:pt x="3332" y="10365"/>
                  </a:lnTo>
                  <a:lnTo>
                    <a:pt x="3561" y="9827"/>
                  </a:lnTo>
                  <a:lnTo>
                    <a:pt x="3781" y="9290"/>
                  </a:lnTo>
                  <a:lnTo>
                    <a:pt x="3993" y="8752"/>
                  </a:lnTo>
                  <a:lnTo>
                    <a:pt x="4214" y="8253"/>
                  </a:lnTo>
                  <a:lnTo>
                    <a:pt x="4443" y="7716"/>
                  </a:lnTo>
                  <a:lnTo>
                    <a:pt x="4663" y="7217"/>
                  </a:lnTo>
                  <a:lnTo>
                    <a:pt x="4883" y="6795"/>
                  </a:lnTo>
                  <a:lnTo>
                    <a:pt x="5112" y="6372"/>
                  </a:lnTo>
                  <a:lnTo>
                    <a:pt x="5341" y="5873"/>
                  </a:lnTo>
                  <a:lnTo>
                    <a:pt x="5553" y="5451"/>
                  </a:lnTo>
                  <a:lnTo>
                    <a:pt x="5765" y="4952"/>
                  </a:lnTo>
                  <a:lnTo>
                    <a:pt x="5977" y="4568"/>
                  </a:lnTo>
                  <a:lnTo>
                    <a:pt x="6198" y="4146"/>
                  </a:lnTo>
                  <a:lnTo>
                    <a:pt x="6409" y="3762"/>
                  </a:lnTo>
                  <a:lnTo>
                    <a:pt x="6638" y="3417"/>
                  </a:lnTo>
                  <a:lnTo>
                    <a:pt x="6859" y="3033"/>
                  </a:lnTo>
                  <a:lnTo>
                    <a:pt x="7088" y="2726"/>
                  </a:lnTo>
                  <a:lnTo>
                    <a:pt x="7291" y="2418"/>
                  </a:lnTo>
                  <a:lnTo>
                    <a:pt x="7512" y="2111"/>
                  </a:lnTo>
                  <a:lnTo>
                    <a:pt x="7732" y="1843"/>
                  </a:lnTo>
                  <a:lnTo>
                    <a:pt x="7961" y="1574"/>
                  </a:lnTo>
                  <a:lnTo>
                    <a:pt x="8164" y="1267"/>
                  </a:lnTo>
                  <a:lnTo>
                    <a:pt x="8368" y="1075"/>
                  </a:lnTo>
                  <a:lnTo>
                    <a:pt x="8597" y="883"/>
                  </a:lnTo>
                  <a:lnTo>
                    <a:pt x="8809" y="691"/>
                  </a:lnTo>
                  <a:lnTo>
                    <a:pt x="9021" y="499"/>
                  </a:lnTo>
                  <a:lnTo>
                    <a:pt x="9233" y="384"/>
                  </a:lnTo>
                  <a:lnTo>
                    <a:pt x="9445" y="269"/>
                  </a:lnTo>
                  <a:lnTo>
                    <a:pt x="9648" y="115"/>
                  </a:lnTo>
                  <a:lnTo>
                    <a:pt x="9860" y="115"/>
                  </a:lnTo>
                  <a:lnTo>
                    <a:pt x="10089" y="38"/>
                  </a:lnTo>
                  <a:lnTo>
                    <a:pt x="10292" y="0"/>
                  </a:lnTo>
                  <a:lnTo>
                    <a:pt x="10504" y="38"/>
                  </a:lnTo>
                  <a:lnTo>
                    <a:pt x="10699" y="38"/>
                  </a:lnTo>
                  <a:lnTo>
                    <a:pt x="10903" y="115"/>
                  </a:lnTo>
                  <a:lnTo>
                    <a:pt x="11132" y="230"/>
                  </a:lnTo>
                  <a:lnTo>
                    <a:pt x="11344" y="307"/>
                  </a:lnTo>
                  <a:lnTo>
                    <a:pt x="11556" y="499"/>
                  </a:lnTo>
                  <a:lnTo>
                    <a:pt x="11785" y="729"/>
                  </a:lnTo>
                  <a:lnTo>
                    <a:pt x="12014" y="1036"/>
                  </a:lnTo>
                  <a:lnTo>
                    <a:pt x="12226" y="1267"/>
                  </a:lnTo>
                  <a:lnTo>
                    <a:pt x="12463" y="1574"/>
                  </a:lnTo>
                  <a:lnTo>
                    <a:pt x="12692" y="1919"/>
                  </a:lnTo>
                  <a:lnTo>
                    <a:pt x="12912" y="2303"/>
                  </a:lnTo>
                  <a:lnTo>
                    <a:pt x="13150" y="2687"/>
                  </a:lnTo>
                  <a:lnTo>
                    <a:pt x="13387" y="3071"/>
                  </a:lnTo>
                  <a:lnTo>
                    <a:pt x="13616" y="3532"/>
                  </a:lnTo>
                  <a:lnTo>
                    <a:pt x="13836" y="3954"/>
                  </a:lnTo>
                  <a:lnTo>
                    <a:pt x="14065" y="4491"/>
                  </a:lnTo>
                  <a:lnTo>
                    <a:pt x="14303" y="4914"/>
                  </a:lnTo>
                  <a:lnTo>
                    <a:pt x="14523" y="5451"/>
                  </a:lnTo>
                  <a:lnTo>
                    <a:pt x="14769" y="6027"/>
                  </a:lnTo>
                  <a:lnTo>
                    <a:pt x="14998" y="6526"/>
                  </a:lnTo>
                  <a:lnTo>
                    <a:pt x="15210" y="7025"/>
                  </a:lnTo>
                  <a:lnTo>
                    <a:pt x="15447" y="7639"/>
                  </a:lnTo>
                  <a:lnTo>
                    <a:pt x="15676" y="8177"/>
                  </a:lnTo>
                  <a:lnTo>
                    <a:pt x="15905" y="8791"/>
                  </a:lnTo>
                  <a:lnTo>
                    <a:pt x="16117" y="9328"/>
                  </a:lnTo>
                  <a:lnTo>
                    <a:pt x="16320" y="9904"/>
                  </a:lnTo>
                  <a:lnTo>
                    <a:pt x="16532" y="10480"/>
                  </a:lnTo>
                  <a:lnTo>
                    <a:pt x="16744" y="11017"/>
                  </a:lnTo>
                  <a:lnTo>
                    <a:pt x="16948" y="11631"/>
                  </a:lnTo>
                  <a:lnTo>
                    <a:pt x="17160" y="12169"/>
                  </a:lnTo>
                  <a:lnTo>
                    <a:pt x="17355" y="12783"/>
                  </a:lnTo>
                  <a:lnTo>
                    <a:pt x="17541" y="13282"/>
                  </a:lnTo>
                  <a:lnTo>
                    <a:pt x="17736" y="13820"/>
                  </a:lnTo>
                  <a:lnTo>
                    <a:pt x="17931" y="14357"/>
                  </a:lnTo>
                  <a:lnTo>
                    <a:pt x="18126" y="14894"/>
                  </a:lnTo>
                  <a:lnTo>
                    <a:pt x="18304" y="15432"/>
                  </a:lnTo>
                  <a:lnTo>
                    <a:pt x="18465" y="15931"/>
                  </a:lnTo>
                  <a:lnTo>
                    <a:pt x="18635" y="16430"/>
                  </a:lnTo>
                  <a:lnTo>
                    <a:pt x="18805" y="16852"/>
                  </a:lnTo>
                  <a:lnTo>
                    <a:pt x="18949" y="17313"/>
                  </a:lnTo>
                  <a:lnTo>
                    <a:pt x="19110" y="17735"/>
                  </a:lnTo>
                  <a:lnTo>
                    <a:pt x="19262" y="18157"/>
                  </a:lnTo>
                  <a:lnTo>
                    <a:pt x="19390" y="18541"/>
                  </a:lnTo>
                  <a:lnTo>
                    <a:pt x="19534" y="18887"/>
                  </a:lnTo>
                  <a:lnTo>
                    <a:pt x="19652" y="19155"/>
                  </a:lnTo>
                  <a:lnTo>
                    <a:pt x="19771" y="19501"/>
                  </a:lnTo>
                  <a:lnTo>
                    <a:pt x="19890" y="19770"/>
                  </a:lnTo>
                  <a:lnTo>
                    <a:pt x="19992" y="19962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0" name="Freeform 64"/>
            <p:cNvSpPr>
              <a:spLocks/>
            </p:cNvSpPr>
            <p:nvPr/>
          </p:nvSpPr>
          <p:spPr bwMode="auto">
            <a:xfrm>
              <a:off x="3724" y="227"/>
              <a:ext cx="653" cy="385"/>
            </a:xfrm>
            <a:custGeom>
              <a:avLst/>
              <a:gdLst>
                <a:gd name="T0" fmla="*/ 220 w 20000"/>
                <a:gd name="T1" fmla="*/ 18464 h 20000"/>
                <a:gd name="T2" fmla="*/ 670 w 20000"/>
                <a:gd name="T3" fmla="*/ 17274 h 20000"/>
                <a:gd name="T4" fmla="*/ 1102 w 20000"/>
                <a:gd name="T5" fmla="*/ 16046 h 20000"/>
                <a:gd name="T6" fmla="*/ 1552 w 20000"/>
                <a:gd name="T7" fmla="*/ 14894 h 20000"/>
                <a:gd name="T8" fmla="*/ 1992 w 20000"/>
                <a:gd name="T9" fmla="*/ 13743 h 20000"/>
                <a:gd name="T10" fmla="*/ 2459 w 20000"/>
                <a:gd name="T11" fmla="*/ 12591 h 20000"/>
                <a:gd name="T12" fmla="*/ 2891 w 20000"/>
                <a:gd name="T13" fmla="*/ 11440 h 20000"/>
                <a:gd name="T14" fmla="*/ 3332 w 20000"/>
                <a:gd name="T15" fmla="*/ 10365 h 20000"/>
                <a:gd name="T16" fmla="*/ 3781 w 20000"/>
                <a:gd name="T17" fmla="*/ 9290 h 20000"/>
                <a:gd name="T18" fmla="*/ 4214 w 20000"/>
                <a:gd name="T19" fmla="*/ 8253 h 20000"/>
                <a:gd name="T20" fmla="*/ 4663 w 20000"/>
                <a:gd name="T21" fmla="*/ 7217 h 20000"/>
                <a:gd name="T22" fmla="*/ 5112 w 20000"/>
                <a:gd name="T23" fmla="*/ 6372 h 20000"/>
                <a:gd name="T24" fmla="*/ 5553 w 20000"/>
                <a:gd name="T25" fmla="*/ 5451 h 20000"/>
                <a:gd name="T26" fmla="*/ 5977 w 20000"/>
                <a:gd name="T27" fmla="*/ 4568 h 20000"/>
                <a:gd name="T28" fmla="*/ 6409 w 20000"/>
                <a:gd name="T29" fmla="*/ 3762 h 20000"/>
                <a:gd name="T30" fmla="*/ 6859 w 20000"/>
                <a:gd name="T31" fmla="*/ 3033 h 20000"/>
                <a:gd name="T32" fmla="*/ 7291 w 20000"/>
                <a:gd name="T33" fmla="*/ 2418 h 20000"/>
                <a:gd name="T34" fmla="*/ 7732 w 20000"/>
                <a:gd name="T35" fmla="*/ 1843 h 20000"/>
                <a:gd name="T36" fmla="*/ 8164 w 20000"/>
                <a:gd name="T37" fmla="*/ 1267 h 20000"/>
                <a:gd name="T38" fmla="*/ 8597 w 20000"/>
                <a:gd name="T39" fmla="*/ 883 h 20000"/>
                <a:gd name="T40" fmla="*/ 9021 w 20000"/>
                <a:gd name="T41" fmla="*/ 499 h 20000"/>
                <a:gd name="T42" fmla="*/ 9445 w 20000"/>
                <a:gd name="T43" fmla="*/ 269 h 20000"/>
                <a:gd name="T44" fmla="*/ 9860 w 20000"/>
                <a:gd name="T45" fmla="*/ 115 h 20000"/>
                <a:gd name="T46" fmla="*/ 10292 w 20000"/>
                <a:gd name="T47" fmla="*/ 0 h 20000"/>
                <a:gd name="T48" fmla="*/ 10699 w 20000"/>
                <a:gd name="T49" fmla="*/ 38 h 20000"/>
                <a:gd name="T50" fmla="*/ 11132 w 20000"/>
                <a:gd name="T51" fmla="*/ 230 h 20000"/>
                <a:gd name="T52" fmla="*/ 11556 w 20000"/>
                <a:gd name="T53" fmla="*/ 499 h 20000"/>
                <a:gd name="T54" fmla="*/ 12014 w 20000"/>
                <a:gd name="T55" fmla="*/ 1036 h 20000"/>
                <a:gd name="T56" fmla="*/ 12463 w 20000"/>
                <a:gd name="T57" fmla="*/ 1574 h 20000"/>
                <a:gd name="T58" fmla="*/ 12912 w 20000"/>
                <a:gd name="T59" fmla="*/ 2303 h 20000"/>
                <a:gd name="T60" fmla="*/ 13387 w 20000"/>
                <a:gd name="T61" fmla="*/ 3071 h 20000"/>
                <a:gd name="T62" fmla="*/ 13836 w 20000"/>
                <a:gd name="T63" fmla="*/ 3954 h 20000"/>
                <a:gd name="T64" fmla="*/ 14303 w 20000"/>
                <a:gd name="T65" fmla="*/ 4914 h 20000"/>
                <a:gd name="T66" fmla="*/ 14769 w 20000"/>
                <a:gd name="T67" fmla="*/ 6027 h 20000"/>
                <a:gd name="T68" fmla="*/ 15210 w 20000"/>
                <a:gd name="T69" fmla="*/ 7025 h 20000"/>
                <a:gd name="T70" fmla="*/ 15676 w 20000"/>
                <a:gd name="T71" fmla="*/ 8177 h 20000"/>
                <a:gd name="T72" fmla="*/ 16117 w 20000"/>
                <a:gd name="T73" fmla="*/ 9328 h 20000"/>
                <a:gd name="T74" fmla="*/ 16532 w 20000"/>
                <a:gd name="T75" fmla="*/ 10480 h 20000"/>
                <a:gd name="T76" fmla="*/ 16948 w 20000"/>
                <a:gd name="T77" fmla="*/ 11631 h 20000"/>
                <a:gd name="T78" fmla="*/ 17355 w 20000"/>
                <a:gd name="T79" fmla="*/ 12783 h 20000"/>
                <a:gd name="T80" fmla="*/ 17736 w 20000"/>
                <a:gd name="T81" fmla="*/ 13820 h 20000"/>
                <a:gd name="T82" fmla="*/ 18126 w 20000"/>
                <a:gd name="T83" fmla="*/ 14894 h 20000"/>
                <a:gd name="T84" fmla="*/ 18465 w 20000"/>
                <a:gd name="T85" fmla="*/ 15931 h 20000"/>
                <a:gd name="T86" fmla="*/ 18805 w 20000"/>
                <a:gd name="T87" fmla="*/ 16852 h 20000"/>
                <a:gd name="T88" fmla="*/ 19110 w 20000"/>
                <a:gd name="T89" fmla="*/ 17735 h 20000"/>
                <a:gd name="T90" fmla="*/ 19390 w 20000"/>
                <a:gd name="T91" fmla="*/ 18541 h 20000"/>
                <a:gd name="T92" fmla="*/ 19652 w 20000"/>
                <a:gd name="T93" fmla="*/ 19155 h 20000"/>
                <a:gd name="T94" fmla="*/ 19890 w 20000"/>
                <a:gd name="T95" fmla="*/ 1977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17"/>
                  </a:moveTo>
                  <a:lnTo>
                    <a:pt x="220" y="18464"/>
                  </a:lnTo>
                  <a:lnTo>
                    <a:pt x="441" y="17889"/>
                  </a:lnTo>
                  <a:lnTo>
                    <a:pt x="670" y="17274"/>
                  </a:lnTo>
                  <a:lnTo>
                    <a:pt x="882" y="16660"/>
                  </a:lnTo>
                  <a:lnTo>
                    <a:pt x="1102" y="16046"/>
                  </a:lnTo>
                  <a:lnTo>
                    <a:pt x="1323" y="15470"/>
                  </a:lnTo>
                  <a:lnTo>
                    <a:pt x="1552" y="14894"/>
                  </a:lnTo>
                  <a:lnTo>
                    <a:pt x="1772" y="14319"/>
                  </a:lnTo>
                  <a:lnTo>
                    <a:pt x="1992" y="13743"/>
                  </a:lnTo>
                  <a:lnTo>
                    <a:pt x="2213" y="13129"/>
                  </a:lnTo>
                  <a:lnTo>
                    <a:pt x="2459" y="12591"/>
                  </a:lnTo>
                  <a:lnTo>
                    <a:pt x="2671" y="12015"/>
                  </a:lnTo>
                  <a:lnTo>
                    <a:pt x="2891" y="11440"/>
                  </a:lnTo>
                  <a:lnTo>
                    <a:pt x="3111" y="10864"/>
                  </a:lnTo>
                  <a:lnTo>
                    <a:pt x="3332" y="10365"/>
                  </a:lnTo>
                  <a:lnTo>
                    <a:pt x="3561" y="9827"/>
                  </a:lnTo>
                  <a:lnTo>
                    <a:pt x="3781" y="9290"/>
                  </a:lnTo>
                  <a:lnTo>
                    <a:pt x="3993" y="8752"/>
                  </a:lnTo>
                  <a:lnTo>
                    <a:pt x="4214" y="8253"/>
                  </a:lnTo>
                  <a:lnTo>
                    <a:pt x="4443" y="7716"/>
                  </a:lnTo>
                  <a:lnTo>
                    <a:pt x="4663" y="7217"/>
                  </a:lnTo>
                  <a:lnTo>
                    <a:pt x="4883" y="6795"/>
                  </a:lnTo>
                  <a:lnTo>
                    <a:pt x="5112" y="6372"/>
                  </a:lnTo>
                  <a:lnTo>
                    <a:pt x="5341" y="5873"/>
                  </a:lnTo>
                  <a:lnTo>
                    <a:pt x="5553" y="5451"/>
                  </a:lnTo>
                  <a:lnTo>
                    <a:pt x="5765" y="4952"/>
                  </a:lnTo>
                  <a:lnTo>
                    <a:pt x="5977" y="4568"/>
                  </a:lnTo>
                  <a:lnTo>
                    <a:pt x="6198" y="4146"/>
                  </a:lnTo>
                  <a:lnTo>
                    <a:pt x="6409" y="3762"/>
                  </a:lnTo>
                  <a:lnTo>
                    <a:pt x="6638" y="3417"/>
                  </a:lnTo>
                  <a:lnTo>
                    <a:pt x="6859" y="3033"/>
                  </a:lnTo>
                  <a:lnTo>
                    <a:pt x="7088" y="2726"/>
                  </a:lnTo>
                  <a:lnTo>
                    <a:pt x="7291" y="2418"/>
                  </a:lnTo>
                  <a:lnTo>
                    <a:pt x="7512" y="2111"/>
                  </a:lnTo>
                  <a:lnTo>
                    <a:pt x="7732" y="1843"/>
                  </a:lnTo>
                  <a:lnTo>
                    <a:pt x="7961" y="1574"/>
                  </a:lnTo>
                  <a:lnTo>
                    <a:pt x="8164" y="1267"/>
                  </a:lnTo>
                  <a:lnTo>
                    <a:pt x="8368" y="1075"/>
                  </a:lnTo>
                  <a:lnTo>
                    <a:pt x="8597" y="883"/>
                  </a:lnTo>
                  <a:lnTo>
                    <a:pt x="8809" y="691"/>
                  </a:lnTo>
                  <a:lnTo>
                    <a:pt x="9021" y="499"/>
                  </a:lnTo>
                  <a:lnTo>
                    <a:pt x="9233" y="384"/>
                  </a:lnTo>
                  <a:lnTo>
                    <a:pt x="9445" y="269"/>
                  </a:lnTo>
                  <a:lnTo>
                    <a:pt x="9648" y="115"/>
                  </a:lnTo>
                  <a:lnTo>
                    <a:pt x="9860" y="115"/>
                  </a:lnTo>
                  <a:lnTo>
                    <a:pt x="10089" y="38"/>
                  </a:lnTo>
                  <a:lnTo>
                    <a:pt x="10292" y="0"/>
                  </a:lnTo>
                  <a:lnTo>
                    <a:pt x="10504" y="38"/>
                  </a:lnTo>
                  <a:lnTo>
                    <a:pt x="10699" y="38"/>
                  </a:lnTo>
                  <a:lnTo>
                    <a:pt x="10903" y="115"/>
                  </a:lnTo>
                  <a:lnTo>
                    <a:pt x="11132" y="230"/>
                  </a:lnTo>
                  <a:lnTo>
                    <a:pt x="11344" y="307"/>
                  </a:lnTo>
                  <a:lnTo>
                    <a:pt x="11556" y="499"/>
                  </a:lnTo>
                  <a:lnTo>
                    <a:pt x="11785" y="729"/>
                  </a:lnTo>
                  <a:lnTo>
                    <a:pt x="12014" y="1036"/>
                  </a:lnTo>
                  <a:lnTo>
                    <a:pt x="12226" y="1267"/>
                  </a:lnTo>
                  <a:lnTo>
                    <a:pt x="12463" y="1574"/>
                  </a:lnTo>
                  <a:lnTo>
                    <a:pt x="12692" y="1919"/>
                  </a:lnTo>
                  <a:lnTo>
                    <a:pt x="12912" y="2303"/>
                  </a:lnTo>
                  <a:lnTo>
                    <a:pt x="13150" y="2687"/>
                  </a:lnTo>
                  <a:lnTo>
                    <a:pt x="13387" y="3071"/>
                  </a:lnTo>
                  <a:lnTo>
                    <a:pt x="13616" y="3532"/>
                  </a:lnTo>
                  <a:lnTo>
                    <a:pt x="13836" y="3954"/>
                  </a:lnTo>
                  <a:lnTo>
                    <a:pt x="14065" y="4491"/>
                  </a:lnTo>
                  <a:lnTo>
                    <a:pt x="14303" y="4914"/>
                  </a:lnTo>
                  <a:lnTo>
                    <a:pt x="14523" y="5451"/>
                  </a:lnTo>
                  <a:lnTo>
                    <a:pt x="14769" y="6027"/>
                  </a:lnTo>
                  <a:lnTo>
                    <a:pt x="14998" y="6526"/>
                  </a:lnTo>
                  <a:lnTo>
                    <a:pt x="15210" y="7025"/>
                  </a:lnTo>
                  <a:lnTo>
                    <a:pt x="15447" y="7639"/>
                  </a:lnTo>
                  <a:lnTo>
                    <a:pt x="15676" y="8177"/>
                  </a:lnTo>
                  <a:lnTo>
                    <a:pt x="15905" y="8791"/>
                  </a:lnTo>
                  <a:lnTo>
                    <a:pt x="16117" y="9328"/>
                  </a:lnTo>
                  <a:lnTo>
                    <a:pt x="16320" y="9904"/>
                  </a:lnTo>
                  <a:lnTo>
                    <a:pt x="16532" y="10480"/>
                  </a:lnTo>
                  <a:lnTo>
                    <a:pt x="16744" y="11017"/>
                  </a:lnTo>
                  <a:lnTo>
                    <a:pt x="16948" y="11631"/>
                  </a:lnTo>
                  <a:lnTo>
                    <a:pt x="17160" y="12169"/>
                  </a:lnTo>
                  <a:lnTo>
                    <a:pt x="17355" y="12783"/>
                  </a:lnTo>
                  <a:lnTo>
                    <a:pt x="17541" y="13282"/>
                  </a:lnTo>
                  <a:lnTo>
                    <a:pt x="17736" y="13820"/>
                  </a:lnTo>
                  <a:lnTo>
                    <a:pt x="17931" y="14357"/>
                  </a:lnTo>
                  <a:lnTo>
                    <a:pt x="18126" y="14894"/>
                  </a:lnTo>
                  <a:lnTo>
                    <a:pt x="18304" y="15432"/>
                  </a:lnTo>
                  <a:lnTo>
                    <a:pt x="18465" y="15931"/>
                  </a:lnTo>
                  <a:lnTo>
                    <a:pt x="18635" y="16430"/>
                  </a:lnTo>
                  <a:lnTo>
                    <a:pt x="18805" y="16852"/>
                  </a:lnTo>
                  <a:lnTo>
                    <a:pt x="18949" y="17313"/>
                  </a:lnTo>
                  <a:lnTo>
                    <a:pt x="19110" y="17735"/>
                  </a:lnTo>
                  <a:lnTo>
                    <a:pt x="19262" y="18157"/>
                  </a:lnTo>
                  <a:lnTo>
                    <a:pt x="19390" y="18541"/>
                  </a:lnTo>
                  <a:lnTo>
                    <a:pt x="19534" y="18887"/>
                  </a:lnTo>
                  <a:lnTo>
                    <a:pt x="19652" y="19155"/>
                  </a:lnTo>
                  <a:lnTo>
                    <a:pt x="19771" y="19501"/>
                  </a:lnTo>
                  <a:lnTo>
                    <a:pt x="19890" y="19770"/>
                  </a:lnTo>
                  <a:lnTo>
                    <a:pt x="19992" y="19962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1" name="Freeform 65"/>
            <p:cNvSpPr>
              <a:spLocks/>
            </p:cNvSpPr>
            <p:nvPr/>
          </p:nvSpPr>
          <p:spPr bwMode="auto">
            <a:xfrm>
              <a:off x="4371" y="239"/>
              <a:ext cx="653" cy="385"/>
            </a:xfrm>
            <a:custGeom>
              <a:avLst/>
              <a:gdLst>
                <a:gd name="T0" fmla="*/ 220 w 20000"/>
                <a:gd name="T1" fmla="*/ 18464 h 20000"/>
                <a:gd name="T2" fmla="*/ 670 w 20000"/>
                <a:gd name="T3" fmla="*/ 17274 h 20000"/>
                <a:gd name="T4" fmla="*/ 1102 w 20000"/>
                <a:gd name="T5" fmla="*/ 16046 h 20000"/>
                <a:gd name="T6" fmla="*/ 1552 w 20000"/>
                <a:gd name="T7" fmla="*/ 14894 h 20000"/>
                <a:gd name="T8" fmla="*/ 1992 w 20000"/>
                <a:gd name="T9" fmla="*/ 13743 h 20000"/>
                <a:gd name="T10" fmla="*/ 2459 w 20000"/>
                <a:gd name="T11" fmla="*/ 12591 h 20000"/>
                <a:gd name="T12" fmla="*/ 2891 w 20000"/>
                <a:gd name="T13" fmla="*/ 11440 h 20000"/>
                <a:gd name="T14" fmla="*/ 3332 w 20000"/>
                <a:gd name="T15" fmla="*/ 10365 h 20000"/>
                <a:gd name="T16" fmla="*/ 3781 w 20000"/>
                <a:gd name="T17" fmla="*/ 9290 h 20000"/>
                <a:gd name="T18" fmla="*/ 4214 w 20000"/>
                <a:gd name="T19" fmla="*/ 8253 h 20000"/>
                <a:gd name="T20" fmla="*/ 4663 w 20000"/>
                <a:gd name="T21" fmla="*/ 7217 h 20000"/>
                <a:gd name="T22" fmla="*/ 5112 w 20000"/>
                <a:gd name="T23" fmla="*/ 6372 h 20000"/>
                <a:gd name="T24" fmla="*/ 5553 w 20000"/>
                <a:gd name="T25" fmla="*/ 5451 h 20000"/>
                <a:gd name="T26" fmla="*/ 5977 w 20000"/>
                <a:gd name="T27" fmla="*/ 4568 h 20000"/>
                <a:gd name="T28" fmla="*/ 6409 w 20000"/>
                <a:gd name="T29" fmla="*/ 3762 h 20000"/>
                <a:gd name="T30" fmla="*/ 6859 w 20000"/>
                <a:gd name="T31" fmla="*/ 3033 h 20000"/>
                <a:gd name="T32" fmla="*/ 7291 w 20000"/>
                <a:gd name="T33" fmla="*/ 2418 h 20000"/>
                <a:gd name="T34" fmla="*/ 7732 w 20000"/>
                <a:gd name="T35" fmla="*/ 1843 h 20000"/>
                <a:gd name="T36" fmla="*/ 8164 w 20000"/>
                <a:gd name="T37" fmla="*/ 1267 h 20000"/>
                <a:gd name="T38" fmla="*/ 8597 w 20000"/>
                <a:gd name="T39" fmla="*/ 883 h 20000"/>
                <a:gd name="T40" fmla="*/ 9021 w 20000"/>
                <a:gd name="T41" fmla="*/ 499 h 20000"/>
                <a:gd name="T42" fmla="*/ 9445 w 20000"/>
                <a:gd name="T43" fmla="*/ 269 h 20000"/>
                <a:gd name="T44" fmla="*/ 9860 w 20000"/>
                <a:gd name="T45" fmla="*/ 115 h 20000"/>
                <a:gd name="T46" fmla="*/ 10292 w 20000"/>
                <a:gd name="T47" fmla="*/ 0 h 20000"/>
                <a:gd name="T48" fmla="*/ 10699 w 20000"/>
                <a:gd name="T49" fmla="*/ 38 h 20000"/>
                <a:gd name="T50" fmla="*/ 11132 w 20000"/>
                <a:gd name="T51" fmla="*/ 230 h 20000"/>
                <a:gd name="T52" fmla="*/ 11556 w 20000"/>
                <a:gd name="T53" fmla="*/ 499 h 20000"/>
                <a:gd name="T54" fmla="*/ 12014 w 20000"/>
                <a:gd name="T55" fmla="*/ 1036 h 20000"/>
                <a:gd name="T56" fmla="*/ 12463 w 20000"/>
                <a:gd name="T57" fmla="*/ 1574 h 20000"/>
                <a:gd name="T58" fmla="*/ 12912 w 20000"/>
                <a:gd name="T59" fmla="*/ 2303 h 20000"/>
                <a:gd name="T60" fmla="*/ 13387 w 20000"/>
                <a:gd name="T61" fmla="*/ 3071 h 20000"/>
                <a:gd name="T62" fmla="*/ 13836 w 20000"/>
                <a:gd name="T63" fmla="*/ 3954 h 20000"/>
                <a:gd name="T64" fmla="*/ 14303 w 20000"/>
                <a:gd name="T65" fmla="*/ 4914 h 20000"/>
                <a:gd name="T66" fmla="*/ 14769 w 20000"/>
                <a:gd name="T67" fmla="*/ 6027 h 20000"/>
                <a:gd name="T68" fmla="*/ 15210 w 20000"/>
                <a:gd name="T69" fmla="*/ 7025 h 20000"/>
                <a:gd name="T70" fmla="*/ 15676 w 20000"/>
                <a:gd name="T71" fmla="*/ 8177 h 20000"/>
                <a:gd name="T72" fmla="*/ 16117 w 20000"/>
                <a:gd name="T73" fmla="*/ 9328 h 20000"/>
                <a:gd name="T74" fmla="*/ 16532 w 20000"/>
                <a:gd name="T75" fmla="*/ 10480 h 20000"/>
                <a:gd name="T76" fmla="*/ 16948 w 20000"/>
                <a:gd name="T77" fmla="*/ 11631 h 20000"/>
                <a:gd name="T78" fmla="*/ 17355 w 20000"/>
                <a:gd name="T79" fmla="*/ 12783 h 20000"/>
                <a:gd name="T80" fmla="*/ 17736 w 20000"/>
                <a:gd name="T81" fmla="*/ 13820 h 20000"/>
                <a:gd name="T82" fmla="*/ 18126 w 20000"/>
                <a:gd name="T83" fmla="*/ 14894 h 20000"/>
                <a:gd name="T84" fmla="*/ 18465 w 20000"/>
                <a:gd name="T85" fmla="*/ 15931 h 20000"/>
                <a:gd name="T86" fmla="*/ 18805 w 20000"/>
                <a:gd name="T87" fmla="*/ 16852 h 20000"/>
                <a:gd name="T88" fmla="*/ 19110 w 20000"/>
                <a:gd name="T89" fmla="*/ 17735 h 20000"/>
                <a:gd name="T90" fmla="*/ 19390 w 20000"/>
                <a:gd name="T91" fmla="*/ 18541 h 20000"/>
                <a:gd name="T92" fmla="*/ 19652 w 20000"/>
                <a:gd name="T93" fmla="*/ 19155 h 20000"/>
                <a:gd name="T94" fmla="*/ 19890 w 20000"/>
                <a:gd name="T95" fmla="*/ 1977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17"/>
                  </a:moveTo>
                  <a:lnTo>
                    <a:pt x="220" y="18464"/>
                  </a:lnTo>
                  <a:lnTo>
                    <a:pt x="441" y="17889"/>
                  </a:lnTo>
                  <a:lnTo>
                    <a:pt x="670" y="17274"/>
                  </a:lnTo>
                  <a:lnTo>
                    <a:pt x="882" y="16660"/>
                  </a:lnTo>
                  <a:lnTo>
                    <a:pt x="1102" y="16046"/>
                  </a:lnTo>
                  <a:lnTo>
                    <a:pt x="1323" y="15470"/>
                  </a:lnTo>
                  <a:lnTo>
                    <a:pt x="1552" y="14894"/>
                  </a:lnTo>
                  <a:lnTo>
                    <a:pt x="1772" y="14319"/>
                  </a:lnTo>
                  <a:lnTo>
                    <a:pt x="1992" y="13743"/>
                  </a:lnTo>
                  <a:lnTo>
                    <a:pt x="2213" y="13129"/>
                  </a:lnTo>
                  <a:lnTo>
                    <a:pt x="2459" y="12591"/>
                  </a:lnTo>
                  <a:lnTo>
                    <a:pt x="2671" y="12015"/>
                  </a:lnTo>
                  <a:lnTo>
                    <a:pt x="2891" y="11440"/>
                  </a:lnTo>
                  <a:lnTo>
                    <a:pt x="3111" y="10864"/>
                  </a:lnTo>
                  <a:lnTo>
                    <a:pt x="3332" y="10365"/>
                  </a:lnTo>
                  <a:lnTo>
                    <a:pt x="3561" y="9827"/>
                  </a:lnTo>
                  <a:lnTo>
                    <a:pt x="3781" y="9290"/>
                  </a:lnTo>
                  <a:lnTo>
                    <a:pt x="3993" y="8752"/>
                  </a:lnTo>
                  <a:lnTo>
                    <a:pt x="4214" y="8253"/>
                  </a:lnTo>
                  <a:lnTo>
                    <a:pt x="4443" y="7716"/>
                  </a:lnTo>
                  <a:lnTo>
                    <a:pt x="4663" y="7217"/>
                  </a:lnTo>
                  <a:lnTo>
                    <a:pt x="4883" y="6795"/>
                  </a:lnTo>
                  <a:lnTo>
                    <a:pt x="5112" y="6372"/>
                  </a:lnTo>
                  <a:lnTo>
                    <a:pt x="5341" y="5873"/>
                  </a:lnTo>
                  <a:lnTo>
                    <a:pt x="5553" y="5451"/>
                  </a:lnTo>
                  <a:lnTo>
                    <a:pt x="5765" y="4952"/>
                  </a:lnTo>
                  <a:lnTo>
                    <a:pt x="5977" y="4568"/>
                  </a:lnTo>
                  <a:lnTo>
                    <a:pt x="6198" y="4146"/>
                  </a:lnTo>
                  <a:lnTo>
                    <a:pt x="6409" y="3762"/>
                  </a:lnTo>
                  <a:lnTo>
                    <a:pt x="6638" y="3417"/>
                  </a:lnTo>
                  <a:lnTo>
                    <a:pt x="6859" y="3033"/>
                  </a:lnTo>
                  <a:lnTo>
                    <a:pt x="7088" y="2726"/>
                  </a:lnTo>
                  <a:lnTo>
                    <a:pt x="7291" y="2418"/>
                  </a:lnTo>
                  <a:lnTo>
                    <a:pt x="7512" y="2111"/>
                  </a:lnTo>
                  <a:lnTo>
                    <a:pt x="7732" y="1843"/>
                  </a:lnTo>
                  <a:lnTo>
                    <a:pt x="7961" y="1574"/>
                  </a:lnTo>
                  <a:lnTo>
                    <a:pt x="8164" y="1267"/>
                  </a:lnTo>
                  <a:lnTo>
                    <a:pt x="8368" y="1075"/>
                  </a:lnTo>
                  <a:lnTo>
                    <a:pt x="8597" y="883"/>
                  </a:lnTo>
                  <a:lnTo>
                    <a:pt x="8809" y="691"/>
                  </a:lnTo>
                  <a:lnTo>
                    <a:pt x="9021" y="499"/>
                  </a:lnTo>
                  <a:lnTo>
                    <a:pt x="9233" y="384"/>
                  </a:lnTo>
                  <a:lnTo>
                    <a:pt x="9445" y="269"/>
                  </a:lnTo>
                  <a:lnTo>
                    <a:pt x="9648" y="115"/>
                  </a:lnTo>
                  <a:lnTo>
                    <a:pt x="9860" y="115"/>
                  </a:lnTo>
                  <a:lnTo>
                    <a:pt x="10089" y="38"/>
                  </a:lnTo>
                  <a:lnTo>
                    <a:pt x="10292" y="0"/>
                  </a:lnTo>
                  <a:lnTo>
                    <a:pt x="10504" y="38"/>
                  </a:lnTo>
                  <a:lnTo>
                    <a:pt x="10699" y="38"/>
                  </a:lnTo>
                  <a:lnTo>
                    <a:pt x="10903" y="115"/>
                  </a:lnTo>
                  <a:lnTo>
                    <a:pt x="11132" y="230"/>
                  </a:lnTo>
                  <a:lnTo>
                    <a:pt x="11344" y="307"/>
                  </a:lnTo>
                  <a:lnTo>
                    <a:pt x="11556" y="499"/>
                  </a:lnTo>
                  <a:lnTo>
                    <a:pt x="11785" y="729"/>
                  </a:lnTo>
                  <a:lnTo>
                    <a:pt x="12014" y="1036"/>
                  </a:lnTo>
                  <a:lnTo>
                    <a:pt x="12226" y="1267"/>
                  </a:lnTo>
                  <a:lnTo>
                    <a:pt x="12463" y="1574"/>
                  </a:lnTo>
                  <a:lnTo>
                    <a:pt x="12692" y="1919"/>
                  </a:lnTo>
                  <a:lnTo>
                    <a:pt x="12912" y="2303"/>
                  </a:lnTo>
                  <a:lnTo>
                    <a:pt x="13150" y="2687"/>
                  </a:lnTo>
                  <a:lnTo>
                    <a:pt x="13387" y="3071"/>
                  </a:lnTo>
                  <a:lnTo>
                    <a:pt x="13616" y="3532"/>
                  </a:lnTo>
                  <a:lnTo>
                    <a:pt x="13836" y="3954"/>
                  </a:lnTo>
                  <a:lnTo>
                    <a:pt x="14065" y="4491"/>
                  </a:lnTo>
                  <a:lnTo>
                    <a:pt x="14303" y="4914"/>
                  </a:lnTo>
                  <a:lnTo>
                    <a:pt x="14523" y="5451"/>
                  </a:lnTo>
                  <a:lnTo>
                    <a:pt x="14769" y="6027"/>
                  </a:lnTo>
                  <a:lnTo>
                    <a:pt x="14998" y="6526"/>
                  </a:lnTo>
                  <a:lnTo>
                    <a:pt x="15210" y="7025"/>
                  </a:lnTo>
                  <a:lnTo>
                    <a:pt x="15447" y="7639"/>
                  </a:lnTo>
                  <a:lnTo>
                    <a:pt x="15676" y="8177"/>
                  </a:lnTo>
                  <a:lnTo>
                    <a:pt x="15905" y="8791"/>
                  </a:lnTo>
                  <a:lnTo>
                    <a:pt x="16117" y="9328"/>
                  </a:lnTo>
                  <a:lnTo>
                    <a:pt x="16320" y="9904"/>
                  </a:lnTo>
                  <a:lnTo>
                    <a:pt x="16532" y="10480"/>
                  </a:lnTo>
                  <a:lnTo>
                    <a:pt x="16744" y="11017"/>
                  </a:lnTo>
                  <a:lnTo>
                    <a:pt x="16948" y="11631"/>
                  </a:lnTo>
                  <a:lnTo>
                    <a:pt x="17160" y="12169"/>
                  </a:lnTo>
                  <a:lnTo>
                    <a:pt x="17355" y="12783"/>
                  </a:lnTo>
                  <a:lnTo>
                    <a:pt x="17541" y="13282"/>
                  </a:lnTo>
                  <a:lnTo>
                    <a:pt x="17736" y="13820"/>
                  </a:lnTo>
                  <a:lnTo>
                    <a:pt x="17931" y="14357"/>
                  </a:lnTo>
                  <a:lnTo>
                    <a:pt x="18126" y="14894"/>
                  </a:lnTo>
                  <a:lnTo>
                    <a:pt x="18304" y="15432"/>
                  </a:lnTo>
                  <a:lnTo>
                    <a:pt x="18465" y="15931"/>
                  </a:lnTo>
                  <a:lnTo>
                    <a:pt x="18635" y="16430"/>
                  </a:lnTo>
                  <a:lnTo>
                    <a:pt x="18805" y="16852"/>
                  </a:lnTo>
                  <a:lnTo>
                    <a:pt x="18949" y="17313"/>
                  </a:lnTo>
                  <a:lnTo>
                    <a:pt x="19110" y="17735"/>
                  </a:lnTo>
                  <a:lnTo>
                    <a:pt x="19262" y="18157"/>
                  </a:lnTo>
                  <a:lnTo>
                    <a:pt x="19390" y="18541"/>
                  </a:lnTo>
                  <a:lnTo>
                    <a:pt x="19534" y="18887"/>
                  </a:lnTo>
                  <a:lnTo>
                    <a:pt x="19652" y="19155"/>
                  </a:lnTo>
                  <a:lnTo>
                    <a:pt x="19771" y="19501"/>
                  </a:lnTo>
                  <a:lnTo>
                    <a:pt x="19890" y="19770"/>
                  </a:lnTo>
                  <a:lnTo>
                    <a:pt x="19992" y="19962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9027" name="Text Box 67"/>
          <p:cNvSpPr txBox="1">
            <a:spLocks noChangeArrowheads="1"/>
          </p:cNvSpPr>
          <p:nvPr/>
        </p:nvSpPr>
        <p:spPr bwMode="auto">
          <a:xfrm>
            <a:off x="3149600" y="1285875"/>
            <a:ext cx="2297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概率密度</a:t>
            </a:r>
          </a:p>
        </p:txBody>
      </p:sp>
      <p:sp>
        <p:nvSpPr>
          <p:cNvPr id="169029" name="Text Box 69"/>
          <p:cNvSpPr txBox="1">
            <a:spLocks noChangeArrowheads="1"/>
          </p:cNvSpPr>
          <p:nvPr/>
        </p:nvSpPr>
        <p:spPr bwMode="auto">
          <a:xfrm>
            <a:off x="1231900" y="1978025"/>
            <a:ext cx="1958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x=a/2</a:t>
            </a:r>
          </a:p>
        </p:txBody>
      </p:sp>
      <p:sp>
        <p:nvSpPr>
          <p:cNvPr id="169030" name="Text Box 70"/>
          <p:cNvSpPr txBox="1">
            <a:spLocks noChangeArrowheads="1"/>
          </p:cNvSpPr>
          <p:nvPr/>
        </p:nvSpPr>
        <p:spPr bwMode="auto">
          <a:xfrm>
            <a:off x="1025525" y="3733800"/>
            <a:ext cx="2574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x=a/4</a:t>
            </a:r>
            <a:r>
              <a:rPr lang="zh-CN" altLang="en-US" sz="2800" b="1"/>
              <a:t>，</a:t>
            </a:r>
            <a:r>
              <a:rPr lang="en-US" altLang="zh-CN" sz="2800" b="1"/>
              <a:t>3a/4</a:t>
            </a:r>
          </a:p>
        </p:txBody>
      </p:sp>
      <p:sp>
        <p:nvSpPr>
          <p:cNvPr id="169031" name="Text Box 71"/>
          <p:cNvSpPr txBox="1">
            <a:spLocks noChangeArrowheads="1"/>
          </p:cNvSpPr>
          <p:nvPr/>
        </p:nvSpPr>
        <p:spPr bwMode="auto">
          <a:xfrm>
            <a:off x="690563" y="5300663"/>
            <a:ext cx="358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x=a/6</a:t>
            </a:r>
            <a:r>
              <a:rPr lang="zh-CN" altLang="en-US" sz="2800" b="1"/>
              <a:t>，</a:t>
            </a:r>
            <a:r>
              <a:rPr lang="en-US" altLang="zh-CN" sz="2800" b="1"/>
              <a:t>a/2</a:t>
            </a:r>
            <a:r>
              <a:rPr lang="zh-CN" altLang="en-US" sz="2800" b="1"/>
              <a:t>，</a:t>
            </a:r>
            <a:r>
              <a:rPr lang="en-US" altLang="zh-CN" sz="2800" b="1"/>
              <a:t>5a/6</a:t>
            </a:r>
          </a:p>
        </p:txBody>
      </p:sp>
      <p:graphicFrame>
        <p:nvGraphicFramePr>
          <p:cNvPr id="175113" name="Object 9"/>
          <p:cNvGraphicFramePr>
            <a:graphicFrameLocks noGrp="1" noChangeAspect="1"/>
          </p:cNvGraphicFramePr>
          <p:nvPr>
            <p:ph/>
          </p:nvPr>
        </p:nvGraphicFramePr>
        <p:xfrm>
          <a:off x="5767388" y="225425"/>
          <a:ext cx="259238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公式" r:id="rId3" imgW="1866600" imgH="634680" progId="Equation.3">
                  <p:embed/>
                </p:oleObj>
              </mc:Choice>
              <mc:Fallback>
                <p:oleObj name="公式" r:id="rId3" imgW="1866600" imgH="634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388" y="225425"/>
                        <a:ext cx="2592387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5" name="Object 11"/>
          <p:cNvGraphicFramePr>
            <a:graphicFrameLocks noChangeAspect="1"/>
          </p:cNvGraphicFramePr>
          <p:nvPr/>
        </p:nvGraphicFramePr>
        <p:xfrm>
          <a:off x="5159375" y="1173163"/>
          <a:ext cx="30146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公式" r:id="rId5" imgW="2171520" imgH="634680" progId="Equation.3">
                  <p:embed/>
                </p:oleObj>
              </mc:Choice>
              <mc:Fallback>
                <p:oleObj name="公式" r:id="rId5" imgW="2171520" imgH="6346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1173163"/>
                        <a:ext cx="301466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6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6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6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11" grpId="0" autoUpdateAnimBg="0"/>
      <p:bldP spid="169012" grpId="0" autoUpdateAnimBg="0"/>
      <p:bldP spid="169013" grpId="0" autoUpdateAnimBg="0"/>
      <p:bldP spid="169014" grpId="0" autoUpdateAnimBg="0"/>
      <p:bldP spid="169015" grpId="0" autoUpdateAnimBg="0"/>
      <p:bldP spid="169016" grpId="0" animBg="1"/>
      <p:bldP spid="169027" grpId="0" autoUpdateAnimBg="0"/>
      <p:bldP spid="169029" grpId="0" autoUpdateAnimBg="0"/>
      <p:bldP spid="169030" grpId="0" autoUpdateAnimBg="0"/>
      <p:bldP spid="169031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21" name="Text Box 37"/>
          <p:cNvSpPr txBox="1">
            <a:spLocks noChangeArrowheads="1"/>
          </p:cNvSpPr>
          <p:nvPr/>
        </p:nvSpPr>
        <p:spPr bwMode="auto">
          <a:xfrm>
            <a:off x="5205413" y="649288"/>
            <a:ext cx="36020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波函数及概率密度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5168900" y="1362075"/>
            <a:ext cx="3508375" cy="4406900"/>
            <a:chOff x="2692" y="940"/>
            <a:chExt cx="2727" cy="2776"/>
          </a:xfrm>
        </p:grpSpPr>
        <p:grpSp>
          <p:nvGrpSpPr>
            <p:cNvPr id="36872" name="Group 4"/>
            <p:cNvGrpSpPr>
              <a:grpSpLocks/>
            </p:cNvGrpSpPr>
            <p:nvPr/>
          </p:nvGrpSpPr>
          <p:grpSpPr bwMode="auto">
            <a:xfrm>
              <a:off x="2692" y="940"/>
              <a:ext cx="2703" cy="882"/>
              <a:chOff x="2692" y="940"/>
              <a:chExt cx="2703" cy="882"/>
            </a:xfrm>
          </p:grpSpPr>
          <p:sp>
            <p:nvSpPr>
              <p:cNvPr id="36906" name="Line 5"/>
              <p:cNvSpPr>
                <a:spLocks noChangeShapeType="1"/>
              </p:cNvSpPr>
              <p:nvPr/>
            </p:nvSpPr>
            <p:spPr bwMode="auto">
              <a:xfrm flipV="1">
                <a:off x="3108" y="1430"/>
                <a:ext cx="2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sm"/>
                <a:tailEnd type="triangle" w="med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7" name="Freeform 6"/>
              <p:cNvSpPr>
                <a:spLocks/>
              </p:cNvSpPr>
              <p:nvPr/>
            </p:nvSpPr>
            <p:spPr bwMode="auto">
              <a:xfrm>
                <a:off x="3092" y="1226"/>
                <a:ext cx="1981" cy="208"/>
              </a:xfrm>
              <a:custGeom>
                <a:avLst/>
                <a:gdLst>
                  <a:gd name="T0" fmla="*/ 220 w 20000"/>
                  <a:gd name="T1" fmla="*/ 18464 h 20000"/>
                  <a:gd name="T2" fmla="*/ 670 w 20000"/>
                  <a:gd name="T3" fmla="*/ 17274 h 20000"/>
                  <a:gd name="T4" fmla="*/ 1102 w 20000"/>
                  <a:gd name="T5" fmla="*/ 16046 h 20000"/>
                  <a:gd name="T6" fmla="*/ 1552 w 20000"/>
                  <a:gd name="T7" fmla="*/ 14894 h 20000"/>
                  <a:gd name="T8" fmla="*/ 1992 w 20000"/>
                  <a:gd name="T9" fmla="*/ 13743 h 20000"/>
                  <a:gd name="T10" fmla="*/ 2459 w 20000"/>
                  <a:gd name="T11" fmla="*/ 12591 h 20000"/>
                  <a:gd name="T12" fmla="*/ 2891 w 20000"/>
                  <a:gd name="T13" fmla="*/ 11440 h 20000"/>
                  <a:gd name="T14" fmla="*/ 3332 w 20000"/>
                  <a:gd name="T15" fmla="*/ 10365 h 20000"/>
                  <a:gd name="T16" fmla="*/ 3781 w 20000"/>
                  <a:gd name="T17" fmla="*/ 9290 h 20000"/>
                  <a:gd name="T18" fmla="*/ 4214 w 20000"/>
                  <a:gd name="T19" fmla="*/ 8253 h 20000"/>
                  <a:gd name="T20" fmla="*/ 4663 w 20000"/>
                  <a:gd name="T21" fmla="*/ 7217 h 20000"/>
                  <a:gd name="T22" fmla="*/ 5112 w 20000"/>
                  <a:gd name="T23" fmla="*/ 6372 h 20000"/>
                  <a:gd name="T24" fmla="*/ 5553 w 20000"/>
                  <a:gd name="T25" fmla="*/ 5451 h 20000"/>
                  <a:gd name="T26" fmla="*/ 5977 w 20000"/>
                  <a:gd name="T27" fmla="*/ 4568 h 20000"/>
                  <a:gd name="T28" fmla="*/ 6409 w 20000"/>
                  <a:gd name="T29" fmla="*/ 3762 h 20000"/>
                  <a:gd name="T30" fmla="*/ 6859 w 20000"/>
                  <a:gd name="T31" fmla="*/ 3033 h 20000"/>
                  <a:gd name="T32" fmla="*/ 7291 w 20000"/>
                  <a:gd name="T33" fmla="*/ 2418 h 20000"/>
                  <a:gd name="T34" fmla="*/ 7732 w 20000"/>
                  <a:gd name="T35" fmla="*/ 1843 h 20000"/>
                  <a:gd name="T36" fmla="*/ 8164 w 20000"/>
                  <a:gd name="T37" fmla="*/ 1267 h 20000"/>
                  <a:gd name="T38" fmla="*/ 8597 w 20000"/>
                  <a:gd name="T39" fmla="*/ 883 h 20000"/>
                  <a:gd name="T40" fmla="*/ 9021 w 20000"/>
                  <a:gd name="T41" fmla="*/ 499 h 20000"/>
                  <a:gd name="T42" fmla="*/ 9445 w 20000"/>
                  <a:gd name="T43" fmla="*/ 269 h 20000"/>
                  <a:gd name="T44" fmla="*/ 9860 w 20000"/>
                  <a:gd name="T45" fmla="*/ 115 h 20000"/>
                  <a:gd name="T46" fmla="*/ 10292 w 20000"/>
                  <a:gd name="T47" fmla="*/ 0 h 20000"/>
                  <a:gd name="T48" fmla="*/ 10699 w 20000"/>
                  <a:gd name="T49" fmla="*/ 38 h 20000"/>
                  <a:gd name="T50" fmla="*/ 11132 w 20000"/>
                  <a:gd name="T51" fmla="*/ 230 h 20000"/>
                  <a:gd name="T52" fmla="*/ 11556 w 20000"/>
                  <a:gd name="T53" fmla="*/ 499 h 20000"/>
                  <a:gd name="T54" fmla="*/ 12014 w 20000"/>
                  <a:gd name="T55" fmla="*/ 1036 h 20000"/>
                  <a:gd name="T56" fmla="*/ 12463 w 20000"/>
                  <a:gd name="T57" fmla="*/ 1574 h 20000"/>
                  <a:gd name="T58" fmla="*/ 12912 w 20000"/>
                  <a:gd name="T59" fmla="*/ 2303 h 20000"/>
                  <a:gd name="T60" fmla="*/ 13387 w 20000"/>
                  <a:gd name="T61" fmla="*/ 3071 h 20000"/>
                  <a:gd name="T62" fmla="*/ 13836 w 20000"/>
                  <a:gd name="T63" fmla="*/ 3954 h 20000"/>
                  <a:gd name="T64" fmla="*/ 14303 w 20000"/>
                  <a:gd name="T65" fmla="*/ 4914 h 20000"/>
                  <a:gd name="T66" fmla="*/ 14769 w 20000"/>
                  <a:gd name="T67" fmla="*/ 6027 h 20000"/>
                  <a:gd name="T68" fmla="*/ 15210 w 20000"/>
                  <a:gd name="T69" fmla="*/ 7025 h 20000"/>
                  <a:gd name="T70" fmla="*/ 15676 w 20000"/>
                  <a:gd name="T71" fmla="*/ 8177 h 20000"/>
                  <a:gd name="T72" fmla="*/ 16117 w 20000"/>
                  <a:gd name="T73" fmla="*/ 9328 h 20000"/>
                  <a:gd name="T74" fmla="*/ 16532 w 20000"/>
                  <a:gd name="T75" fmla="*/ 10480 h 20000"/>
                  <a:gd name="T76" fmla="*/ 16948 w 20000"/>
                  <a:gd name="T77" fmla="*/ 11631 h 20000"/>
                  <a:gd name="T78" fmla="*/ 17355 w 20000"/>
                  <a:gd name="T79" fmla="*/ 12783 h 20000"/>
                  <a:gd name="T80" fmla="*/ 17736 w 20000"/>
                  <a:gd name="T81" fmla="*/ 13820 h 20000"/>
                  <a:gd name="T82" fmla="*/ 18126 w 20000"/>
                  <a:gd name="T83" fmla="*/ 14894 h 20000"/>
                  <a:gd name="T84" fmla="*/ 18465 w 20000"/>
                  <a:gd name="T85" fmla="*/ 15931 h 20000"/>
                  <a:gd name="T86" fmla="*/ 18805 w 20000"/>
                  <a:gd name="T87" fmla="*/ 16852 h 20000"/>
                  <a:gd name="T88" fmla="*/ 19110 w 20000"/>
                  <a:gd name="T89" fmla="*/ 17735 h 20000"/>
                  <a:gd name="T90" fmla="*/ 19390 w 20000"/>
                  <a:gd name="T91" fmla="*/ 18541 h 20000"/>
                  <a:gd name="T92" fmla="*/ 19652 w 20000"/>
                  <a:gd name="T93" fmla="*/ 19155 h 20000"/>
                  <a:gd name="T94" fmla="*/ 19890 w 20000"/>
                  <a:gd name="T95" fmla="*/ 1977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19117"/>
                    </a:moveTo>
                    <a:lnTo>
                      <a:pt x="220" y="18464"/>
                    </a:lnTo>
                    <a:lnTo>
                      <a:pt x="441" y="17889"/>
                    </a:lnTo>
                    <a:lnTo>
                      <a:pt x="670" y="17274"/>
                    </a:lnTo>
                    <a:lnTo>
                      <a:pt x="882" y="16660"/>
                    </a:lnTo>
                    <a:lnTo>
                      <a:pt x="1102" y="16046"/>
                    </a:lnTo>
                    <a:lnTo>
                      <a:pt x="1323" y="15470"/>
                    </a:lnTo>
                    <a:lnTo>
                      <a:pt x="1552" y="14894"/>
                    </a:lnTo>
                    <a:lnTo>
                      <a:pt x="1772" y="14319"/>
                    </a:lnTo>
                    <a:lnTo>
                      <a:pt x="1992" y="13743"/>
                    </a:lnTo>
                    <a:lnTo>
                      <a:pt x="2213" y="13129"/>
                    </a:lnTo>
                    <a:lnTo>
                      <a:pt x="2459" y="12591"/>
                    </a:lnTo>
                    <a:lnTo>
                      <a:pt x="2671" y="12015"/>
                    </a:lnTo>
                    <a:lnTo>
                      <a:pt x="2891" y="11440"/>
                    </a:lnTo>
                    <a:lnTo>
                      <a:pt x="3111" y="10864"/>
                    </a:lnTo>
                    <a:lnTo>
                      <a:pt x="3332" y="10365"/>
                    </a:lnTo>
                    <a:lnTo>
                      <a:pt x="3561" y="9827"/>
                    </a:lnTo>
                    <a:lnTo>
                      <a:pt x="3781" y="9290"/>
                    </a:lnTo>
                    <a:lnTo>
                      <a:pt x="3993" y="8752"/>
                    </a:lnTo>
                    <a:lnTo>
                      <a:pt x="4214" y="8253"/>
                    </a:lnTo>
                    <a:lnTo>
                      <a:pt x="4443" y="7716"/>
                    </a:lnTo>
                    <a:lnTo>
                      <a:pt x="4663" y="7217"/>
                    </a:lnTo>
                    <a:lnTo>
                      <a:pt x="4883" y="6795"/>
                    </a:lnTo>
                    <a:lnTo>
                      <a:pt x="5112" y="6372"/>
                    </a:lnTo>
                    <a:lnTo>
                      <a:pt x="5341" y="5873"/>
                    </a:lnTo>
                    <a:lnTo>
                      <a:pt x="5553" y="5451"/>
                    </a:lnTo>
                    <a:lnTo>
                      <a:pt x="5765" y="4952"/>
                    </a:lnTo>
                    <a:lnTo>
                      <a:pt x="5977" y="4568"/>
                    </a:lnTo>
                    <a:lnTo>
                      <a:pt x="6198" y="4146"/>
                    </a:lnTo>
                    <a:lnTo>
                      <a:pt x="6409" y="3762"/>
                    </a:lnTo>
                    <a:lnTo>
                      <a:pt x="6638" y="3417"/>
                    </a:lnTo>
                    <a:lnTo>
                      <a:pt x="6859" y="3033"/>
                    </a:lnTo>
                    <a:lnTo>
                      <a:pt x="7088" y="2726"/>
                    </a:lnTo>
                    <a:lnTo>
                      <a:pt x="7291" y="2418"/>
                    </a:lnTo>
                    <a:lnTo>
                      <a:pt x="7512" y="2111"/>
                    </a:lnTo>
                    <a:lnTo>
                      <a:pt x="7732" y="1843"/>
                    </a:lnTo>
                    <a:lnTo>
                      <a:pt x="7961" y="1574"/>
                    </a:lnTo>
                    <a:lnTo>
                      <a:pt x="8164" y="1267"/>
                    </a:lnTo>
                    <a:lnTo>
                      <a:pt x="8368" y="1075"/>
                    </a:lnTo>
                    <a:lnTo>
                      <a:pt x="8597" y="883"/>
                    </a:lnTo>
                    <a:lnTo>
                      <a:pt x="8809" y="691"/>
                    </a:lnTo>
                    <a:lnTo>
                      <a:pt x="9021" y="499"/>
                    </a:lnTo>
                    <a:lnTo>
                      <a:pt x="9233" y="384"/>
                    </a:lnTo>
                    <a:lnTo>
                      <a:pt x="9445" y="269"/>
                    </a:lnTo>
                    <a:lnTo>
                      <a:pt x="9648" y="115"/>
                    </a:lnTo>
                    <a:lnTo>
                      <a:pt x="9860" y="115"/>
                    </a:lnTo>
                    <a:lnTo>
                      <a:pt x="10089" y="38"/>
                    </a:lnTo>
                    <a:lnTo>
                      <a:pt x="10292" y="0"/>
                    </a:lnTo>
                    <a:lnTo>
                      <a:pt x="10504" y="38"/>
                    </a:lnTo>
                    <a:lnTo>
                      <a:pt x="10699" y="38"/>
                    </a:lnTo>
                    <a:lnTo>
                      <a:pt x="10903" y="115"/>
                    </a:lnTo>
                    <a:lnTo>
                      <a:pt x="11132" y="230"/>
                    </a:lnTo>
                    <a:lnTo>
                      <a:pt x="11344" y="307"/>
                    </a:lnTo>
                    <a:lnTo>
                      <a:pt x="11556" y="499"/>
                    </a:lnTo>
                    <a:lnTo>
                      <a:pt x="11785" y="729"/>
                    </a:lnTo>
                    <a:lnTo>
                      <a:pt x="12014" y="1036"/>
                    </a:lnTo>
                    <a:lnTo>
                      <a:pt x="12226" y="1267"/>
                    </a:lnTo>
                    <a:lnTo>
                      <a:pt x="12463" y="1574"/>
                    </a:lnTo>
                    <a:lnTo>
                      <a:pt x="12692" y="1919"/>
                    </a:lnTo>
                    <a:lnTo>
                      <a:pt x="12912" y="2303"/>
                    </a:lnTo>
                    <a:lnTo>
                      <a:pt x="13150" y="2687"/>
                    </a:lnTo>
                    <a:lnTo>
                      <a:pt x="13387" y="3071"/>
                    </a:lnTo>
                    <a:lnTo>
                      <a:pt x="13616" y="3532"/>
                    </a:lnTo>
                    <a:lnTo>
                      <a:pt x="13836" y="3954"/>
                    </a:lnTo>
                    <a:lnTo>
                      <a:pt x="14065" y="4491"/>
                    </a:lnTo>
                    <a:lnTo>
                      <a:pt x="14303" y="4914"/>
                    </a:lnTo>
                    <a:lnTo>
                      <a:pt x="14523" y="5451"/>
                    </a:lnTo>
                    <a:lnTo>
                      <a:pt x="14769" y="6027"/>
                    </a:lnTo>
                    <a:lnTo>
                      <a:pt x="14998" y="6526"/>
                    </a:lnTo>
                    <a:lnTo>
                      <a:pt x="15210" y="7025"/>
                    </a:lnTo>
                    <a:lnTo>
                      <a:pt x="15447" y="7639"/>
                    </a:lnTo>
                    <a:lnTo>
                      <a:pt x="15676" y="8177"/>
                    </a:lnTo>
                    <a:lnTo>
                      <a:pt x="15905" y="8791"/>
                    </a:lnTo>
                    <a:lnTo>
                      <a:pt x="16117" y="9328"/>
                    </a:lnTo>
                    <a:lnTo>
                      <a:pt x="16320" y="9904"/>
                    </a:lnTo>
                    <a:lnTo>
                      <a:pt x="16532" y="10480"/>
                    </a:lnTo>
                    <a:lnTo>
                      <a:pt x="16744" y="11017"/>
                    </a:lnTo>
                    <a:lnTo>
                      <a:pt x="16948" y="11631"/>
                    </a:lnTo>
                    <a:lnTo>
                      <a:pt x="17160" y="12169"/>
                    </a:lnTo>
                    <a:lnTo>
                      <a:pt x="17355" y="12783"/>
                    </a:lnTo>
                    <a:lnTo>
                      <a:pt x="17541" y="13282"/>
                    </a:lnTo>
                    <a:lnTo>
                      <a:pt x="17736" y="13820"/>
                    </a:lnTo>
                    <a:lnTo>
                      <a:pt x="17931" y="14357"/>
                    </a:lnTo>
                    <a:lnTo>
                      <a:pt x="18126" y="14894"/>
                    </a:lnTo>
                    <a:lnTo>
                      <a:pt x="18304" y="15432"/>
                    </a:lnTo>
                    <a:lnTo>
                      <a:pt x="18465" y="15931"/>
                    </a:lnTo>
                    <a:lnTo>
                      <a:pt x="18635" y="16430"/>
                    </a:lnTo>
                    <a:lnTo>
                      <a:pt x="18805" y="16852"/>
                    </a:lnTo>
                    <a:lnTo>
                      <a:pt x="18949" y="17313"/>
                    </a:lnTo>
                    <a:lnTo>
                      <a:pt x="19110" y="17735"/>
                    </a:lnTo>
                    <a:lnTo>
                      <a:pt x="19262" y="18157"/>
                    </a:lnTo>
                    <a:lnTo>
                      <a:pt x="19390" y="18541"/>
                    </a:lnTo>
                    <a:lnTo>
                      <a:pt x="19534" y="18887"/>
                    </a:lnTo>
                    <a:lnTo>
                      <a:pt x="19652" y="19155"/>
                    </a:lnTo>
                    <a:lnTo>
                      <a:pt x="19771" y="19501"/>
                    </a:lnTo>
                    <a:lnTo>
                      <a:pt x="19890" y="19770"/>
                    </a:lnTo>
                    <a:lnTo>
                      <a:pt x="19992" y="1996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8" name="Line 7"/>
              <p:cNvSpPr>
                <a:spLocks noChangeShapeType="1"/>
              </p:cNvSpPr>
              <p:nvPr/>
            </p:nvSpPr>
            <p:spPr bwMode="auto">
              <a:xfrm>
                <a:off x="3094" y="940"/>
                <a:ext cx="0" cy="80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9" name="Line 8"/>
              <p:cNvSpPr>
                <a:spLocks noChangeShapeType="1"/>
              </p:cNvSpPr>
              <p:nvPr/>
            </p:nvSpPr>
            <p:spPr bwMode="auto">
              <a:xfrm>
                <a:off x="4103" y="1074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10" name="Line 9"/>
              <p:cNvSpPr>
                <a:spLocks noChangeShapeType="1"/>
              </p:cNvSpPr>
              <p:nvPr/>
            </p:nvSpPr>
            <p:spPr bwMode="auto">
              <a:xfrm>
                <a:off x="5025" y="1010"/>
                <a:ext cx="0" cy="7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11" name="Text Box 10"/>
              <p:cNvSpPr txBox="1">
                <a:spLocks noChangeArrowheads="1"/>
              </p:cNvSpPr>
              <p:nvPr/>
            </p:nvSpPr>
            <p:spPr bwMode="auto">
              <a:xfrm>
                <a:off x="5089" y="1457"/>
                <a:ext cx="30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/>
                  <a:t>a</a:t>
                </a:r>
              </a:p>
            </p:txBody>
          </p:sp>
          <p:sp>
            <p:nvSpPr>
              <p:cNvPr id="36912" name="Text Box 11"/>
              <p:cNvSpPr txBox="1">
                <a:spLocks noChangeArrowheads="1"/>
              </p:cNvSpPr>
              <p:nvPr/>
            </p:nvSpPr>
            <p:spPr bwMode="auto">
              <a:xfrm>
                <a:off x="2692" y="1281"/>
                <a:ext cx="30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/>
                  <a:t>0</a:t>
                </a:r>
              </a:p>
            </p:txBody>
          </p:sp>
        </p:grpSp>
        <p:grpSp>
          <p:nvGrpSpPr>
            <p:cNvPr id="36873" name="Group 12"/>
            <p:cNvGrpSpPr>
              <a:grpSpLocks/>
            </p:cNvGrpSpPr>
            <p:nvPr/>
          </p:nvGrpSpPr>
          <p:grpSpPr bwMode="auto">
            <a:xfrm>
              <a:off x="2692" y="1921"/>
              <a:ext cx="2727" cy="784"/>
              <a:chOff x="2692" y="1921"/>
              <a:chExt cx="2727" cy="784"/>
            </a:xfrm>
          </p:grpSpPr>
          <p:sp>
            <p:nvSpPr>
              <p:cNvPr id="36896" name="Line 13"/>
              <p:cNvSpPr>
                <a:spLocks noChangeShapeType="1"/>
              </p:cNvSpPr>
              <p:nvPr/>
            </p:nvSpPr>
            <p:spPr bwMode="auto">
              <a:xfrm>
                <a:off x="3101" y="2277"/>
                <a:ext cx="21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sm"/>
                <a:tailEnd type="triangle" w="med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7" name="Freeform 14"/>
              <p:cNvSpPr>
                <a:spLocks/>
              </p:cNvSpPr>
              <p:nvPr/>
            </p:nvSpPr>
            <p:spPr bwMode="auto">
              <a:xfrm>
                <a:off x="4087" y="2273"/>
                <a:ext cx="986" cy="209"/>
              </a:xfrm>
              <a:custGeom>
                <a:avLst/>
                <a:gdLst>
                  <a:gd name="T0" fmla="*/ 220 w 20000"/>
                  <a:gd name="T1" fmla="*/ 1497 h 20000"/>
                  <a:gd name="T2" fmla="*/ 670 w 20000"/>
                  <a:gd name="T3" fmla="*/ 2687 h 20000"/>
                  <a:gd name="T4" fmla="*/ 1102 w 20000"/>
                  <a:gd name="T5" fmla="*/ 3916 h 20000"/>
                  <a:gd name="T6" fmla="*/ 1552 w 20000"/>
                  <a:gd name="T7" fmla="*/ 5067 h 20000"/>
                  <a:gd name="T8" fmla="*/ 1992 w 20000"/>
                  <a:gd name="T9" fmla="*/ 6219 h 20000"/>
                  <a:gd name="T10" fmla="*/ 2459 w 20000"/>
                  <a:gd name="T11" fmla="*/ 7370 h 20000"/>
                  <a:gd name="T12" fmla="*/ 2891 w 20000"/>
                  <a:gd name="T13" fmla="*/ 8522 h 20000"/>
                  <a:gd name="T14" fmla="*/ 3332 w 20000"/>
                  <a:gd name="T15" fmla="*/ 9597 h 20000"/>
                  <a:gd name="T16" fmla="*/ 3781 w 20000"/>
                  <a:gd name="T17" fmla="*/ 10672 h 20000"/>
                  <a:gd name="T18" fmla="*/ 4214 w 20000"/>
                  <a:gd name="T19" fmla="*/ 11708 h 20000"/>
                  <a:gd name="T20" fmla="*/ 4663 w 20000"/>
                  <a:gd name="T21" fmla="*/ 12745 h 20000"/>
                  <a:gd name="T22" fmla="*/ 5112 w 20000"/>
                  <a:gd name="T23" fmla="*/ 13589 h 20000"/>
                  <a:gd name="T24" fmla="*/ 5553 w 20000"/>
                  <a:gd name="T25" fmla="*/ 14511 h 20000"/>
                  <a:gd name="T26" fmla="*/ 5977 w 20000"/>
                  <a:gd name="T27" fmla="*/ 15393 h 20000"/>
                  <a:gd name="T28" fmla="*/ 6409 w 20000"/>
                  <a:gd name="T29" fmla="*/ 16200 h 20000"/>
                  <a:gd name="T30" fmla="*/ 6859 w 20000"/>
                  <a:gd name="T31" fmla="*/ 16929 h 20000"/>
                  <a:gd name="T32" fmla="*/ 7291 w 20000"/>
                  <a:gd name="T33" fmla="*/ 17543 h 20000"/>
                  <a:gd name="T34" fmla="*/ 7732 w 20000"/>
                  <a:gd name="T35" fmla="*/ 18119 h 20000"/>
                  <a:gd name="T36" fmla="*/ 8164 w 20000"/>
                  <a:gd name="T37" fmla="*/ 18695 h 20000"/>
                  <a:gd name="T38" fmla="*/ 8597 w 20000"/>
                  <a:gd name="T39" fmla="*/ 19079 h 20000"/>
                  <a:gd name="T40" fmla="*/ 9021 w 20000"/>
                  <a:gd name="T41" fmla="*/ 19463 h 20000"/>
                  <a:gd name="T42" fmla="*/ 9445 w 20000"/>
                  <a:gd name="T43" fmla="*/ 19693 h 20000"/>
                  <a:gd name="T44" fmla="*/ 9860 w 20000"/>
                  <a:gd name="T45" fmla="*/ 19846 h 20000"/>
                  <a:gd name="T46" fmla="*/ 10292 w 20000"/>
                  <a:gd name="T47" fmla="*/ 19962 h 20000"/>
                  <a:gd name="T48" fmla="*/ 10699 w 20000"/>
                  <a:gd name="T49" fmla="*/ 19923 h 20000"/>
                  <a:gd name="T50" fmla="*/ 11132 w 20000"/>
                  <a:gd name="T51" fmla="*/ 19731 h 20000"/>
                  <a:gd name="T52" fmla="*/ 11556 w 20000"/>
                  <a:gd name="T53" fmla="*/ 19463 h 20000"/>
                  <a:gd name="T54" fmla="*/ 12014 w 20000"/>
                  <a:gd name="T55" fmla="*/ 18925 h 20000"/>
                  <a:gd name="T56" fmla="*/ 12463 w 20000"/>
                  <a:gd name="T57" fmla="*/ 18388 h 20000"/>
                  <a:gd name="T58" fmla="*/ 12912 w 20000"/>
                  <a:gd name="T59" fmla="*/ 17658 h 20000"/>
                  <a:gd name="T60" fmla="*/ 13387 w 20000"/>
                  <a:gd name="T61" fmla="*/ 16891 h 20000"/>
                  <a:gd name="T62" fmla="*/ 13836 w 20000"/>
                  <a:gd name="T63" fmla="*/ 16008 h 20000"/>
                  <a:gd name="T64" fmla="*/ 14303 w 20000"/>
                  <a:gd name="T65" fmla="*/ 15048 h 20000"/>
                  <a:gd name="T66" fmla="*/ 14769 w 20000"/>
                  <a:gd name="T67" fmla="*/ 13935 h 20000"/>
                  <a:gd name="T68" fmla="*/ 15210 w 20000"/>
                  <a:gd name="T69" fmla="*/ 12937 h 20000"/>
                  <a:gd name="T70" fmla="*/ 15676 w 20000"/>
                  <a:gd name="T71" fmla="*/ 11785 h 20000"/>
                  <a:gd name="T72" fmla="*/ 16117 w 20000"/>
                  <a:gd name="T73" fmla="*/ 10633 h 20000"/>
                  <a:gd name="T74" fmla="*/ 16532 w 20000"/>
                  <a:gd name="T75" fmla="*/ 9482 h 20000"/>
                  <a:gd name="T76" fmla="*/ 16948 w 20000"/>
                  <a:gd name="T77" fmla="*/ 8330 h 20000"/>
                  <a:gd name="T78" fmla="*/ 17355 w 20000"/>
                  <a:gd name="T79" fmla="*/ 7179 h 20000"/>
                  <a:gd name="T80" fmla="*/ 17736 w 20000"/>
                  <a:gd name="T81" fmla="*/ 6142 h 20000"/>
                  <a:gd name="T82" fmla="*/ 18126 w 20000"/>
                  <a:gd name="T83" fmla="*/ 5067 h 20000"/>
                  <a:gd name="T84" fmla="*/ 18465 w 20000"/>
                  <a:gd name="T85" fmla="*/ 4031 h 20000"/>
                  <a:gd name="T86" fmla="*/ 18805 w 20000"/>
                  <a:gd name="T87" fmla="*/ 3109 h 20000"/>
                  <a:gd name="T88" fmla="*/ 19110 w 20000"/>
                  <a:gd name="T89" fmla="*/ 2226 h 20000"/>
                  <a:gd name="T90" fmla="*/ 19390 w 20000"/>
                  <a:gd name="T91" fmla="*/ 1420 h 20000"/>
                  <a:gd name="T92" fmla="*/ 19652 w 20000"/>
                  <a:gd name="T93" fmla="*/ 806 h 20000"/>
                  <a:gd name="T94" fmla="*/ 19890 w 20000"/>
                  <a:gd name="T95" fmla="*/ 192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845"/>
                    </a:moveTo>
                    <a:lnTo>
                      <a:pt x="220" y="1497"/>
                    </a:lnTo>
                    <a:lnTo>
                      <a:pt x="441" y="2073"/>
                    </a:lnTo>
                    <a:lnTo>
                      <a:pt x="670" y="2687"/>
                    </a:lnTo>
                    <a:lnTo>
                      <a:pt x="882" y="3301"/>
                    </a:lnTo>
                    <a:lnTo>
                      <a:pt x="1102" y="3916"/>
                    </a:lnTo>
                    <a:lnTo>
                      <a:pt x="1323" y="4491"/>
                    </a:lnTo>
                    <a:lnTo>
                      <a:pt x="1552" y="5067"/>
                    </a:lnTo>
                    <a:lnTo>
                      <a:pt x="1772" y="5643"/>
                    </a:lnTo>
                    <a:lnTo>
                      <a:pt x="1992" y="6219"/>
                    </a:lnTo>
                    <a:lnTo>
                      <a:pt x="2213" y="6833"/>
                    </a:lnTo>
                    <a:lnTo>
                      <a:pt x="2459" y="7370"/>
                    </a:lnTo>
                    <a:lnTo>
                      <a:pt x="2671" y="7946"/>
                    </a:lnTo>
                    <a:lnTo>
                      <a:pt x="2891" y="8522"/>
                    </a:lnTo>
                    <a:lnTo>
                      <a:pt x="3111" y="9098"/>
                    </a:lnTo>
                    <a:lnTo>
                      <a:pt x="3332" y="9597"/>
                    </a:lnTo>
                    <a:lnTo>
                      <a:pt x="3561" y="10134"/>
                    </a:lnTo>
                    <a:lnTo>
                      <a:pt x="3781" y="10672"/>
                    </a:lnTo>
                    <a:lnTo>
                      <a:pt x="3993" y="11209"/>
                    </a:lnTo>
                    <a:lnTo>
                      <a:pt x="4214" y="11708"/>
                    </a:lnTo>
                    <a:lnTo>
                      <a:pt x="4443" y="12246"/>
                    </a:lnTo>
                    <a:lnTo>
                      <a:pt x="4663" y="12745"/>
                    </a:lnTo>
                    <a:lnTo>
                      <a:pt x="4883" y="13167"/>
                    </a:lnTo>
                    <a:lnTo>
                      <a:pt x="5112" y="13589"/>
                    </a:lnTo>
                    <a:lnTo>
                      <a:pt x="5341" y="14088"/>
                    </a:lnTo>
                    <a:lnTo>
                      <a:pt x="5553" y="14511"/>
                    </a:lnTo>
                    <a:lnTo>
                      <a:pt x="5765" y="15010"/>
                    </a:lnTo>
                    <a:lnTo>
                      <a:pt x="5977" y="15393"/>
                    </a:lnTo>
                    <a:lnTo>
                      <a:pt x="6198" y="15816"/>
                    </a:lnTo>
                    <a:lnTo>
                      <a:pt x="6409" y="16200"/>
                    </a:lnTo>
                    <a:lnTo>
                      <a:pt x="6638" y="16545"/>
                    </a:lnTo>
                    <a:lnTo>
                      <a:pt x="6859" y="16929"/>
                    </a:lnTo>
                    <a:lnTo>
                      <a:pt x="7088" y="17236"/>
                    </a:lnTo>
                    <a:lnTo>
                      <a:pt x="7291" y="17543"/>
                    </a:lnTo>
                    <a:lnTo>
                      <a:pt x="7512" y="17850"/>
                    </a:lnTo>
                    <a:lnTo>
                      <a:pt x="7732" y="18119"/>
                    </a:lnTo>
                    <a:lnTo>
                      <a:pt x="7961" y="18388"/>
                    </a:lnTo>
                    <a:lnTo>
                      <a:pt x="8164" y="18695"/>
                    </a:lnTo>
                    <a:lnTo>
                      <a:pt x="8368" y="18887"/>
                    </a:lnTo>
                    <a:lnTo>
                      <a:pt x="8597" y="19079"/>
                    </a:lnTo>
                    <a:lnTo>
                      <a:pt x="8809" y="19271"/>
                    </a:lnTo>
                    <a:lnTo>
                      <a:pt x="9021" y="19463"/>
                    </a:lnTo>
                    <a:lnTo>
                      <a:pt x="9233" y="19578"/>
                    </a:lnTo>
                    <a:lnTo>
                      <a:pt x="9445" y="19693"/>
                    </a:lnTo>
                    <a:lnTo>
                      <a:pt x="9648" y="19846"/>
                    </a:lnTo>
                    <a:lnTo>
                      <a:pt x="9860" y="19846"/>
                    </a:lnTo>
                    <a:lnTo>
                      <a:pt x="10089" y="19923"/>
                    </a:lnTo>
                    <a:lnTo>
                      <a:pt x="10292" y="19962"/>
                    </a:lnTo>
                    <a:lnTo>
                      <a:pt x="10504" y="19923"/>
                    </a:lnTo>
                    <a:lnTo>
                      <a:pt x="10699" y="19923"/>
                    </a:lnTo>
                    <a:lnTo>
                      <a:pt x="10903" y="19846"/>
                    </a:lnTo>
                    <a:lnTo>
                      <a:pt x="11132" y="19731"/>
                    </a:lnTo>
                    <a:lnTo>
                      <a:pt x="11344" y="19655"/>
                    </a:lnTo>
                    <a:lnTo>
                      <a:pt x="11556" y="19463"/>
                    </a:lnTo>
                    <a:lnTo>
                      <a:pt x="11785" y="19232"/>
                    </a:lnTo>
                    <a:lnTo>
                      <a:pt x="12014" y="18925"/>
                    </a:lnTo>
                    <a:lnTo>
                      <a:pt x="12226" y="18695"/>
                    </a:lnTo>
                    <a:lnTo>
                      <a:pt x="12463" y="18388"/>
                    </a:lnTo>
                    <a:lnTo>
                      <a:pt x="12692" y="18042"/>
                    </a:lnTo>
                    <a:lnTo>
                      <a:pt x="12912" y="17658"/>
                    </a:lnTo>
                    <a:lnTo>
                      <a:pt x="13150" y="17274"/>
                    </a:lnTo>
                    <a:lnTo>
                      <a:pt x="13387" y="16891"/>
                    </a:lnTo>
                    <a:lnTo>
                      <a:pt x="13616" y="16430"/>
                    </a:lnTo>
                    <a:lnTo>
                      <a:pt x="13836" y="16008"/>
                    </a:lnTo>
                    <a:lnTo>
                      <a:pt x="14065" y="15470"/>
                    </a:lnTo>
                    <a:lnTo>
                      <a:pt x="14303" y="15048"/>
                    </a:lnTo>
                    <a:lnTo>
                      <a:pt x="14523" y="14511"/>
                    </a:lnTo>
                    <a:lnTo>
                      <a:pt x="14769" y="13935"/>
                    </a:lnTo>
                    <a:lnTo>
                      <a:pt x="14998" y="13436"/>
                    </a:lnTo>
                    <a:lnTo>
                      <a:pt x="15210" y="12937"/>
                    </a:lnTo>
                    <a:lnTo>
                      <a:pt x="15447" y="12322"/>
                    </a:lnTo>
                    <a:lnTo>
                      <a:pt x="15676" y="11785"/>
                    </a:lnTo>
                    <a:lnTo>
                      <a:pt x="15905" y="11171"/>
                    </a:lnTo>
                    <a:lnTo>
                      <a:pt x="16117" y="10633"/>
                    </a:lnTo>
                    <a:lnTo>
                      <a:pt x="16320" y="10058"/>
                    </a:lnTo>
                    <a:lnTo>
                      <a:pt x="16532" y="9482"/>
                    </a:lnTo>
                    <a:lnTo>
                      <a:pt x="16744" y="8944"/>
                    </a:lnTo>
                    <a:lnTo>
                      <a:pt x="16948" y="8330"/>
                    </a:lnTo>
                    <a:lnTo>
                      <a:pt x="17160" y="7793"/>
                    </a:lnTo>
                    <a:lnTo>
                      <a:pt x="17355" y="7179"/>
                    </a:lnTo>
                    <a:lnTo>
                      <a:pt x="17541" y="6679"/>
                    </a:lnTo>
                    <a:lnTo>
                      <a:pt x="17736" y="6142"/>
                    </a:lnTo>
                    <a:lnTo>
                      <a:pt x="17931" y="5605"/>
                    </a:lnTo>
                    <a:lnTo>
                      <a:pt x="18126" y="5067"/>
                    </a:lnTo>
                    <a:lnTo>
                      <a:pt x="18304" y="4530"/>
                    </a:lnTo>
                    <a:lnTo>
                      <a:pt x="18465" y="4031"/>
                    </a:lnTo>
                    <a:lnTo>
                      <a:pt x="18635" y="3532"/>
                    </a:lnTo>
                    <a:lnTo>
                      <a:pt x="18805" y="3109"/>
                    </a:lnTo>
                    <a:lnTo>
                      <a:pt x="18949" y="2649"/>
                    </a:lnTo>
                    <a:lnTo>
                      <a:pt x="19110" y="2226"/>
                    </a:lnTo>
                    <a:lnTo>
                      <a:pt x="19262" y="1804"/>
                    </a:lnTo>
                    <a:lnTo>
                      <a:pt x="19390" y="1420"/>
                    </a:lnTo>
                    <a:lnTo>
                      <a:pt x="19534" y="1075"/>
                    </a:lnTo>
                    <a:lnTo>
                      <a:pt x="19652" y="806"/>
                    </a:lnTo>
                    <a:lnTo>
                      <a:pt x="19771" y="461"/>
                    </a:lnTo>
                    <a:lnTo>
                      <a:pt x="19890" y="192"/>
                    </a:lnTo>
                    <a:lnTo>
                      <a:pt x="199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8" name="Freeform 15"/>
              <p:cNvSpPr>
                <a:spLocks/>
              </p:cNvSpPr>
              <p:nvPr/>
            </p:nvSpPr>
            <p:spPr bwMode="auto">
              <a:xfrm>
                <a:off x="3093" y="2073"/>
                <a:ext cx="985" cy="209"/>
              </a:xfrm>
              <a:custGeom>
                <a:avLst/>
                <a:gdLst>
                  <a:gd name="T0" fmla="*/ 220 w 20000"/>
                  <a:gd name="T1" fmla="*/ 18464 h 20000"/>
                  <a:gd name="T2" fmla="*/ 670 w 20000"/>
                  <a:gd name="T3" fmla="*/ 17274 h 20000"/>
                  <a:gd name="T4" fmla="*/ 1102 w 20000"/>
                  <a:gd name="T5" fmla="*/ 16046 h 20000"/>
                  <a:gd name="T6" fmla="*/ 1552 w 20000"/>
                  <a:gd name="T7" fmla="*/ 14894 h 20000"/>
                  <a:gd name="T8" fmla="*/ 1992 w 20000"/>
                  <a:gd name="T9" fmla="*/ 13743 h 20000"/>
                  <a:gd name="T10" fmla="*/ 2459 w 20000"/>
                  <a:gd name="T11" fmla="*/ 12591 h 20000"/>
                  <a:gd name="T12" fmla="*/ 2891 w 20000"/>
                  <a:gd name="T13" fmla="*/ 11440 h 20000"/>
                  <a:gd name="T14" fmla="*/ 3332 w 20000"/>
                  <a:gd name="T15" fmla="*/ 10365 h 20000"/>
                  <a:gd name="T16" fmla="*/ 3781 w 20000"/>
                  <a:gd name="T17" fmla="*/ 9290 h 20000"/>
                  <a:gd name="T18" fmla="*/ 4214 w 20000"/>
                  <a:gd name="T19" fmla="*/ 8253 h 20000"/>
                  <a:gd name="T20" fmla="*/ 4663 w 20000"/>
                  <a:gd name="T21" fmla="*/ 7217 h 20000"/>
                  <a:gd name="T22" fmla="*/ 5112 w 20000"/>
                  <a:gd name="T23" fmla="*/ 6372 h 20000"/>
                  <a:gd name="T24" fmla="*/ 5553 w 20000"/>
                  <a:gd name="T25" fmla="*/ 5451 h 20000"/>
                  <a:gd name="T26" fmla="*/ 5977 w 20000"/>
                  <a:gd name="T27" fmla="*/ 4568 h 20000"/>
                  <a:gd name="T28" fmla="*/ 6409 w 20000"/>
                  <a:gd name="T29" fmla="*/ 3762 h 20000"/>
                  <a:gd name="T30" fmla="*/ 6859 w 20000"/>
                  <a:gd name="T31" fmla="*/ 3033 h 20000"/>
                  <a:gd name="T32" fmla="*/ 7291 w 20000"/>
                  <a:gd name="T33" fmla="*/ 2418 h 20000"/>
                  <a:gd name="T34" fmla="*/ 7732 w 20000"/>
                  <a:gd name="T35" fmla="*/ 1843 h 20000"/>
                  <a:gd name="T36" fmla="*/ 8164 w 20000"/>
                  <a:gd name="T37" fmla="*/ 1267 h 20000"/>
                  <a:gd name="T38" fmla="*/ 8597 w 20000"/>
                  <a:gd name="T39" fmla="*/ 883 h 20000"/>
                  <a:gd name="T40" fmla="*/ 9021 w 20000"/>
                  <a:gd name="T41" fmla="*/ 499 h 20000"/>
                  <a:gd name="T42" fmla="*/ 9445 w 20000"/>
                  <a:gd name="T43" fmla="*/ 269 h 20000"/>
                  <a:gd name="T44" fmla="*/ 9860 w 20000"/>
                  <a:gd name="T45" fmla="*/ 115 h 20000"/>
                  <a:gd name="T46" fmla="*/ 10292 w 20000"/>
                  <a:gd name="T47" fmla="*/ 0 h 20000"/>
                  <a:gd name="T48" fmla="*/ 10699 w 20000"/>
                  <a:gd name="T49" fmla="*/ 38 h 20000"/>
                  <a:gd name="T50" fmla="*/ 11132 w 20000"/>
                  <a:gd name="T51" fmla="*/ 230 h 20000"/>
                  <a:gd name="T52" fmla="*/ 11556 w 20000"/>
                  <a:gd name="T53" fmla="*/ 499 h 20000"/>
                  <a:gd name="T54" fmla="*/ 12014 w 20000"/>
                  <a:gd name="T55" fmla="*/ 1036 h 20000"/>
                  <a:gd name="T56" fmla="*/ 12463 w 20000"/>
                  <a:gd name="T57" fmla="*/ 1574 h 20000"/>
                  <a:gd name="T58" fmla="*/ 12912 w 20000"/>
                  <a:gd name="T59" fmla="*/ 2303 h 20000"/>
                  <a:gd name="T60" fmla="*/ 13387 w 20000"/>
                  <a:gd name="T61" fmla="*/ 3071 h 20000"/>
                  <a:gd name="T62" fmla="*/ 13836 w 20000"/>
                  <a:gd name="T63" fmla="*/ 3954 h 20000"/>
                  <a:gd name="T64" fmla="*/ 14303 w 20000"/>
                  <a:gd name="T65" fmla="*/ 4914 h 20000"/>
                  <a:gd name="T66" fmla="*/ 14769 w 20000"/>
                  <a:gd name="T67" fmla="*/ 6027 h 20000"/>
                  <a:gd name="T68" fmla="*/ 15210 w 20000"/>
                  <a:gd name="T69" fmla="*/ 7025 h 20000"/>
                  <a:gd name="T70" fmla="*/ 15676 w 20000"/>
                  <a:gd name="T71" fmla="*/ 8177 h 20000"/>
                  <a:gd name="T72" fmla="*/ 16117 w 20000"/>
                  <a:gd name="T73" fmla="*/ 9328 h 20000"/>
                  <a:gd name="T74" fmla="*/ 16532 w 20000"/>
                  <a:gd name="T75" fmla="*/ 10480 h 20000"/>
                  <a:gd name="T76" fmla="*/ 16948 w 20000"/>
                  <a:gd name="T77" fmla="*/ 11631 h 20000"/>
                  <a:gd name="T78" fmla="*/ 17355 w 20000"/>
                  <a:gd name="T79" fmla="*/ 12783 h 20000"/>
                  <a:gd name="T80" fmla="*/ 17736 w 20000"/>
                  <a:gd name="T81" fmla="*/ 13820 h 20000"/>
                  <a:gd name="T82" fmla="*/ 18126 w 20000"/>
                  <a:gd name="T83" fmla="*/ 14894 h 20000"/>
                  <a:gd name="T84" fmla="*/ 18465 w 20000"/>
                  <a:gd name="T85" fmla="*/ 15931 h 20000"/>
                  <a:gd name="T86" fmla="*/ 18805 w 20000"/>
                  <a:gd name="T87" fmla="*/ 16852 h 20000"/>
                  <a:gd name="T88" fmla="*/ 19110 w 20000"/>
                  <a:gd name="T89" fmla="*/ 17735 h 20000"/>
                  <a:gd name="T90" fmla="*/ 19390 w 20000"/>
                  <a:gd name="T91" fmla="*/ 18541 h 20000"/>
                  <a:gd name="T92" fmla="*/ 19652 w 20000"/>
                  <a:gd name="T93" fmla="*/ 19155 h 20000"/>
                  <a:gd name="T94" fmla="*/ 19890 w 20000"/>
                  <a:gd name="T95" fmla="*/ 1977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19117"/>
                    </a:moveTo>
                    <a:lnTo>
                      <a:pt x="220" y="18464"/>
                    </a:lnTo>
                    <a:lnTo>
                      <a:pt x="441" y="17889"/>
                    </a:lnTo>
                    <a:lnTo>
                      <a:pt x="670" y="17274"/>
                    </a:lnTo>
                    <a:lnTo>
                      <a:pt x="882" y="16660"/>
                    </a:lnTo>
                    <a:lnTo>
                      <a:pt x="1102" y="16046"/>
                    </a:lnTo>
                    <a:lnTo>
                      <a:pt x="1323" y="15470"/>
                    </a:lnTo>
                    <a:lnTo>
                      <a:pt x="1552" y="14894"/>
                    </a:lnTo>
                    <a:lnTo>
                      <a:pt x="1772" y="14319"/>
                    </a:lnTo>
                    <a:lnTo>
                      <a:pt x="1992" y="13743"/>
                    </a:lnTo>
                    <a:lnTo>
                      <a:pt x="2213" y="13129"/>
                    </a:lnTo>
                    <a:lnTo>
                      <a:pt x="2459" y="12591"/>
                    </a:lnTo>
                    <a:lnTo>
                      <a:pt x="2671" y="12015"/>
                    </a:lnTo>
                    <a:lnTo>
                      <a:pt x="2891" y="11440"/>
                    </a:lnTo>
                    <a:lnTo>
                      <a:pt x="3111" y="10864"/>
                    </a:lnTo>
                    <a:lnTo>
                      <a:pt x="3332" y="10365"/>
                    </a:lnTo>
                    <a:lnTo>
                      <a:pt x="3561" y="9827"/>
                    </a:lnTo>
                    <a:lnTo>
                      <a:pt x="3781" y="9290"/>
                    </a:lnTo>
                    <a:lnTo>
                      <a:pt x="3993" y="8752"/>
                    </a:lnTo>
                    <a:lnTo>
                      <a:pt x="4214" y="8253"/>
                    </a:lnTo>
                    <a:lnTo>
                      <a:pt x="4443" y="7716"/>
                    </a:lnTo>
                    <a:lnTo>
                      <a:pt x="4663" y="7217"/>
                    </a:lnTo>
                    <a:lnTo>
                      <a:pt x="4883" y="6795"/>
                    </a:lnTo>
                    <a:lnTo>
                      <a:pt x="5112" y="6372"/>
                    </a:lnTo>
                    <a:lnTo>
                      <a:pt x="5341" y="5873"/>
                    </a:lnTo>
                    <a:lnTo>
                      <a:pt x="5553" y="5451"/>
                    </a:lnTo>
                    <a:lnTo>
                      <a:pt x="5765" y="4952"/>
                    </a:lnTo>
                    <a:lnTo>
                      <a:pt x="5977" y="4568"/>
                    </a:lnTo>
                    <a:lnTo>
                      <a:pt x="6198" y="4146"/>
                    </a:lnTo>
                    <a:lnTo>
                      <a:pt x="6409" y="3762"/>
                    </a:lnTo>
                    <a:lnTo>
                      <a:pt x="6638" y="3417"/>
                    </a:lnTo>
                    <a:lnTo>
                      <a:pt x="6859" y="3033"/>
                    </a:lnTo>
                    <a:lnTo>
                      <a:pt x="7088" y="2726"/>
                    </a:lnTo>
                    <a:lnTo>
                      <a:pt x="7291" y="2418"/>
                    </a:lnTo>
                    <a:lnTo>
                      <a:pt x="7512" y="2111"/>
                    </a:lnTo>
                    <a:lnTo>
                      <a:pt x="7732" y="1843"/>
                    </a:lnTo>
                    <a:lnTo>
                      <a:pt x="7961" y="1574"/>
                    </a:lnTo>
                    <a:lnTo>
                      <a:pt x="8164" y="1267"/>
                    </a:lnTo>
                    <a:lnTo>
                      <a:pt x="8368" y="1075"/>
                    </a:lnTo>
                    <a:lnTo>
                      <a:pt x="8597" y="883"/>
                    </a:lnTo>
                    <a:lnTo>
                      <a:pt x="8809" y="691"/>
                    </a:lnTo>
                    <a:lnTo>
                      <a:pt x="9021" y="499"/>
                    </a:lnTo>
                    <a:lnTo>
                      <a:pt x="9233" y="384"/>
                    </a:lnTo>
                    <a:lnTo>
                      <a:pt x="9445" y="269"/>
                    </a:lnTo>
                    <a:lnTo>
                      <a:pt x="9648" y="115"/>
                    </a:lnTo>
                    <a:lnTo>
                      <a:pt x="9860" y="115"/>
                    </a:lnTo>
                    <a:lnTo>
                      <a:pt x="10089" y="38"/>
                    </a:lnTo>
                    <a:lnTo>
                      <a:pt x="10292" y="0"/>
                    </a:lnTo>
                    <a:lnTo>
                      <a:pt x="10504" y="38"/>
                    </a:lnTo>
                    <a:lnTo>
                      <a:pt x="10699" y="38"/>
                    </a:lnTo>
                    <a:lnTo>
                      <a:pt x="10903" y="115"/>
                    </a:lnTo>
                    <a:lnTo>
                      <a:pt x="11132" y="230"/>
                    </a:lnTo>
                    <a:lnTo>
                      <a:pt x="11344" y="307"/>
                    </a:lnTo>
                    <a:lnTo>
                      <a:pt x="11556" y="499"/>
                    </a:lnTo>
                    <a:lnTo>
                      <a:pt x="11785" y="729"/>
                    </a:lnTo>
                    <a:lnTo>
                      <a:pt x="12014" y="1036"/>
                    </a:lnTo>
                    <a:lnTo>
                      <a:pt x="12226" y="1267"/>
                    </a:lnTo>
                    <a:lnTo>
                      <a:pt x="12463" y="1574"/>
                    </a:lnTo>
                    <a:lnTo>
                      <a:pt x="12692" y="1919"/>
                    </a:lnTo>
                    <a:lnTo>
                      <a:pt x="12912" y="2303"/>
                    </a:lnTo>
                    <a:lnTo>
                      <a:pt x="13150" y="2687"/>
                    </a:lnTo>
                    <a:lnTo>
                      <a:pt x="13387" y="3071"/>
                    </a:lnTo>
                    <a:lnTo>
                      <a:pt x="13616" y="3532"/>
                    </a:lnTo>
                    <a:lnTo>
                      <a:pt x="13836" y="3954"/>
                    </a:lnTo>
                    <a:lnTo>
                      <a:pt x="14065" y="4491"/>
                    </a:lnTo>
                    <a:lnTo>
                      <a:pt x="14303" y="4914"/>
                    </a:lnTo>
                    <a:lnTo>
                      <a:pt x="14523" y="5451"/>
                    </a:lnTo>
                    <a:lnTo>
                      <a:pt x="14769" y="6027"/>
                    </a:lnTo>
                    <a:lnTo>
                      <a:pt x="14998" y="6526"/>
                    </a:lnTo>
                    <a:lnTo>
                      <a:pt x="15210" y="7025"/>
                    </a:lnTo>
                    <a:lnTo>
                      <a:pt x="15447" y="7639"/>
                    </a:lnTo>
                    <a:lnTo>
                      <a:pt x="15676" y="8177"/>
                    </a:lnTo>
                    <a:lnTo>
                      <a:pt x="15905" y="8791"/>
                    </a:lnTo>
                    <a:lnTo>
                      <a:pt x="16117" y="9328"/>
                    </a:lnTo>
                    <a:lnTo>
                      <a:pt x="16320" y="9904"/>
                    </a:lnTo>
                    <a:lnTo>
                      <a:pt x="16532" y="10480"/>
                    </a:lnTo>
                    <a:lnTo>
                      <a:pt x="16744" y="11017"/>
                    </a:lnTo>
                    <a:lnTo>
                      <a:pt x="16948" y="11631"/>
                    </a:lnTo>
                    <a:lnTo>
                      <a:pt x="17160" y="12169"/>
                    </a:lnTo>
                    <a:lnTo>
                      <a:pt x="17355" y="12783"/>
                    </a:lnTo>
                    <a:lnTo>
                      <a:pt x="17541" y="13282"/>
                    </a:lnTo>
                    <a:lnTo>
                      <a:pt x="17736" y="13820"/>
                    </a:lnTo>
                    <a:lnTo>
                      <a:pt x="17931" y="14357"/>
                    </a:lnTo>
                    <a:lnTo>
                      <a:pt x="18126" y="14894"/>
                    </a:lnTo>
                    <a:lnTo>
                      <a:pt x="18304" y="15432"/>
                    </a:lnTo>
                    <a:lnTo>
                      <a:pt x="18465" y="15931"/>
                    </a:lnTo>
                    <a:lnTo>
                      <a:pt x="18635" y="16430"/>
                    </a:lnTo>
                    <a:lnTo>
                      <a:pt x="18805" y="16852"/>
                    </a:lnTo>
                    <a:lnTo>
                      <a:pt x="18949" y="17313"/>
                    </a:lnTo>
                    <a:lnTo>
                      <a:pt x="19110" y="17735"/>
                    </a:lnTo>
                    <a:lnTo>
                      <a:pt x="19262" y="18157"/>
                    </a:lnTo>
                    <a:lnTo>
                      <a:pt x="19390" y="18541"/>
                    </a:lnTo>
                    <a:lnTo>
                      <a:pt x="19534" y="18887"/>
                    </a:lnTo>
                    <a:lnTo>
                      <a:pt x="19652" y="19155"/>
                    </a:lnTo>
                    <a:lnTo>
                      <a:pt x="19771" y="19501"/>
                    </a:lnTo>
                    <a:lnTo>
                      <a:pt x="19890" y="19770"/>
                    </a:lnTo>
                    <a:lnTo>
                      <a:pt x="19992" y="1996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9" name="Line 16"/>
              <p:cNvSpPr>
                <a:spLocks noChangeShapeType="1"/>
              </p:cNvSpPr>
              <p:nvPr/>
            </p:nvSpPr>
            <p:spPr bwMode="auto">
              <a:xfrm>
                <a:off x="3094" y="1953"/>
                <a:ext cx="0" cy="6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0" name="Line 17"/>
              <p:cNvSpPr>
                <a:spLocks noChangeShapeType="1"/>
              </p:cNvSpPr>
              <p:nvPr/>
            </p:nvSpPr>
            <p:spPr bwMode="auto">
              <a:xfrm>
                <a:off x="3596" y="1921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1" name="Line 18"/>
              <p:cNvSpPr>
                <a:spLocks noChangeShapeType="1"/>
              </p:cNvSpPr>
              <p:nvPr/>
            </p:nvSpPr>
            <p:spPr bwMode="auto">
              <a:xfrm>
                <a:off x="4054" y="1953"/>
                <a:ext cx="0" cy="6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2" name="Line 19"/>
              <p:cNvSpPr>
                <a:spLocks noChangeShapeType="1"/>
              </p:cNvSpPr>
              <p:nvPr/>
            </p:nvSpPr>
            <p:spPr bwMode="auto">
              <a:xfrm>
                <a:off x="4564" y="1953"/>
                <a:ext cx="0" cy="6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3" name="Line 20"/>
              <p:cNvSpPr>
                <a:spLocks noChangeShapeType="1"/>
              </p:cNvSpPr>
              <p:nvPr/>
            </p:nvSpPr>
            <p:spPr bwMode="auto">
              <a:xfrm>
                <a:off x="5056" y="1953"/>
                <a:ext cx="1" cy="6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4" name="Text Box 21"/>
              <p:cNvSpPr txBox="1">
                <a:spLocks noChangeArrowheads="1"/>
              </p:cNvSpPr>
              <p:nvPr/>
            </p:nvSpPr>
            <p:spPr bwMode="auto">
              <a:xfrm>
                <a:off x="5113" y="2340"/>
                <a:ext cx="30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/>
                  <a:t>a</a:t>
                </a:r>
              </a:p>
            </p:txBody>
          </p:sp>
          <p:sp>
            <p:nvSpPr>
              <p:cNvPr id="36905" name="Text Box 22"/>
              <p:cNvSpPr txBox="1">
                <a:spLocks noChangeArrowheads="1"/>
              </p:cNvSpPr>
              <p:nvPr/>
            </p:nvSpPr>
            <p:spPr bwMode="auto">
              <a:xfrm>
                <a:off x="2692" y="2104"/>
                <a:ext cx="30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/>
                  <a:t>0</a:t>
                </a:r>
              </a:p>
            </p:txBody>
          </p:sp>
        </p:grpSp>
        <p:grpSp>
          <p:nvGrpSpPr>
            <p:cNvPr id="36874" name="Group 23"/>
            <p:cNvGrpSpPr>
              <a:grpSpLocks/>
            </p:cNvGrpSpPr>
            <p:nvPr/>
          </p:nvGrpSpPr>
          <p:grpSpPr bwMode="auto">
            <a:xfrm>
              <a:off x="2739" y="2858"/>
              <a:ext cx="2645" cy="858"/>
              <a:chOff x="2739" y="2858"/>
              <a:chExt cx="2645" cy="858"/>
            </a:xfrm>
          </p:grpSpPr>
          <p:sp>
            <p:nvSpPr>
              <p:cNvPr id="36883" name="Line 24"/>
              <p:cNvSpPr>
                <a:spLocks noChangeShapeType="1"/>
              </p:cNvSpPr>
              <p:nvPr/>
            </p:nvSpPr>
            <p:spPr bwMode="auto">
              <a:xfrm>
                <a:off x="3109" y="3300"/>
                <a:ext cx="2240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sm"/>
                <a:tailEnd type="triangle" w="med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4" name="Freeform 25"/>
              <p:cNvSpPr>
                <a:spLocks/>
              </p:cNvSpPr>
              <p:nvPr/>
            </p:nvSpPr>
            <p:spPr bwMode="auto">
              <a:xfrm>
                <a:off x="3763" y="3296"/>
                <a:ext cx="653" cy="209"/>
              </a:xfrm>
              <a:custGeom>
                <a:avLst/>
                <a:gdLst>
                  <a:gd name="T0" fmla="*/ 220 w 20000"/>
                  <a:gd name="T1" fmla="*/ 1497 h 20000"/>
                  <a:gd name="T2" fmla="*/ 670 w 20000"/>
                  <a:gd name="T3" fmla="*/ 2687 h 20000"/>
                  <a:gd name="T4" fmla="*/ 1102 w 20000"/>
                  <a:gd name="T5" fmla="*/ 3916 h 20000"/>
                  <a:gd name="T6" fmla="*/ 1552 w 20000"/>
                  <a:gd name="T7" fmla="*/ 5067 h 20000"/>
                  <a:gd name="T8" fmla="*/ 1992 w 20000"/>
                  <a:gd name="T9" fmla="*/ 6219 h 20000"/>
                  <a:gd name="T10" fmla="*/ 2459 w 20000"/>
                  <a:gd name="T11" fmla="*/ 7370 h 20000"/>
                  <a:gd name="T12" fmla="*/ 2891 w 20000"/>
                  <a:gd name="T13" fmla="*/ 8522 h 20000"/>
                  <a:gd name="T14" fmla="*/ 3332 w 20000"/>
                  <a:gd name="T15" fmla="*/ 9597 h 20000"/>
                  <a:gd name="T16" fmla="*/ 3781 w 20000"/>
                  <a:gd name="T17" fmla="*/ 10672 h 20000"/>
                  <a:gd name="T18" fmla="*/ 4214 w 20000"/>
                  <a:gd name="T19" fmla="*/ 11708 h 20000"/>
                  <a:gd name="T20" fmla="*/ 4663 w 20000"/>
                  <a:gd name="T21" fmla="*/ 12745 h 20000"/>
                  <a:gd name="T22" fmla="*/ 5112 w 20000"/>
                  <a:gd name="T23" fmla="*/ 13589 h 20000"/>
                  <a:gd name="T24" fmla="*/ 5553 w 20000"/>
                  <a:gd name="T25" fmla="*/ 14511 h 20000"/>
                  <a:gd name="T26" fmla="*/ 5977 w 20000"/>
                  <a:gd name="T27" fmla="*/ 15393 h 20000"/>
                  <a:gd name="T28" fmla="*/ 6409 w 20000"/>
                  <a:gd name="T29" fmla="*/ 16200 h 20000"/>
                  <a:gd name="T30" fmla="*/ 6859 w 20000"/>
                  <a:gd name="T31" fmla="*/ 16929 h 20000"/>
                  <a:gd name="T32" fmla="*/ 7291 w 20000"/>
                  <a:gd name="T33" fmla="*/ 17543 h 20000"/>
                  <a:gd name="T34" fmla="*/ 7732 w 20000"/>
                  <a:gd name="T35" fmla="*/ 18119 h 20000"/>
                  <a:gd name="T36" fmla="*/ 8164 w 20000"/>
                  <a:gd name="T37" fmla="*/ 18695 h 20000"/>
                  <a:gd name="T38" fmla="*/ 8597 w 20000"/>
                  <a:gd name="T39" fmla="*/ 19079 h 20000"/>
                  <a:gd name="T40" fmla="*/ 9021 w 20000"/>
                  <a:gd name="T41" fmla="*/ 19463 h 20000"/>
                  <a:gd name="T42" fmla="*/ 9445 w 20000"/>
                  <a:gd name="T43" fmla="*/ 19693 h 20000"/>
                  <a:gd name="T44" fmla="*/ 9860 w 20000"/>
                  <a:gd name="T45" fmla="*/ 19846 h 20000"/>
                  <a:gd name="T46" fmla="*/ 10292 w 20000"/>
                  <a:gd name="T47" fmla="*/ 19962 h 20000"/>
                  <a:gd name="T48" fmla="*/ 10699 w 20000"/>
                  <a:gd name="T49" fmla="*/ 19923 h 20000"/>
                  <a:gd name="T50" fmla="*/ 11132 w 20000"/>
                  <a:gd name="T51" fmla="*/ 19731 h 20000"/>
                  <a:gd name="T52" fmla="*/ 11556 w 20000"/>
                  <a:gd name="T53" fmla="*/ 19463 h 20000"/>
                  <a:gd name="T54" fmla="*/ 12014 w 20000"/>
                  <a:gd name="T55" fmla="*/ 18925 h 20000"/>
                  <a:gd name="T56" fmla="*/ 12463 w 20000"/>
                  <a:gd name="T57" fmla="*/ 18388 h 20000"/>
                  <a:gd name="T58" fmla="*/ 12912 w 20000"/>
                  <a:gd name="T59" fmla="*/ 17658 h 20000"/>
                  <a:gd name="T60" fmla="*/ 13387 w 20000"/>
                  <a:gd name="T61" fmla="*/ 16891 h 20000"/>
                  <a:gd name="T62" fmla="*/ 13836 w 20000"/>
                  <a:gd name="T63" fmla="*/ 16008 h 20000"/>
                  <a:gd name="T64" fmla="*/ 14303 w 20000"/>
                  <a:gd name="T65" fmla="*/ 15048 h 20000"/>
                  <a:gd name="T66" fmla="*/ 14769 w 20000"/>
                  <a:gd name="T67" fmla="*/ 13935 h 20000"/>
                  <a:gd name="T68" fmla="*/ 15210 w 20000"/>
                  <a:gd name="T69" fmla="*/ 12937 h 20000"/>
                  <a:gd name="T70" fmla="*/ 15676 w 20000"/>
                  <a:gd name="T71" fmla="*/ 11785 h 20000"/>
                  <a:gd name="T72" fmla="*/ 16117 w 20000"/>
                  <a:gd name="T73" fmla="*/ 10633 h 20000"/>
                  <a:gd name="T74" fmla="*/ 16532 w 20000"/>
                  <a:gd name="T75" fmla="*/ 9482 h 20000"/>
                  <a:gd name="T76" fmla="*/ 16948 w 20000"/>
                  <a:gd name="T77" fmla="*/ 8330 h 20000"/>
                  <a:gd name="T78" fmla="*/ 17355 w 20000"/>
                  <a:gd name="T79" fmla="*/ 7179 h 20000"/>
                  <a:gd name="T80" fmla="*/ 17736 w 20000"/>
                  <a:gd name="T81" fmla="*/ 6142 h 20000"/>
                  <a:gd name="T82" fmla="*/ 18126 w 20000"/>
                  <a:gd name="T83" fmla="*/ 5067 h 20000"/>
                  <a:gd name="T84" fmla="*/ 18465 w 20000"/>
                  <a:gd name="T85" fmla="*/ 4031 h 20000"/>
                  <a:gd name="T86" fmla="*/ 18805 w 20000"/>
                  <a:gd name="T87" fmla="*/ 3109 h 20000"/>
                  <a:gd name="T88" fmla="*/ 19110 w 20000"/>
                  <a:gd name="T89" fmla="*/ 2226 h 20000"/>
                  <a:gd name="T90" fmla="*/ 19390 w 20000"/>
                  <a:gd name="T91" fmla="*/ 1420 h 20000"/>
                  <a:gd name="T92" fmla="*/ 19652 w 20000"/>
                  <a:gd name="T93" fmla="*/ 806 h 20000"/>
                  <a:gd name="T94" fmla="*/ 19890 w 20000"/>
                  <a:gd name="T95" fmla="*/ 192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845"/>
                    </a:moveTo>
                    <a:lnTo>
                      <a:pt x="220" y="1497"/>
                    </a:lnTo>
                    <a:lnTo>
                      <a:pt x="441" y="2073"/>
                    </a:lnTo>
                    <a:lnTo>
                      <a:pt x="670" y="2687"/>
                    </a:lnTo>
                    <a:lnTo>
                      <a:pt x="882" y="3301"/>
                    </a:lnTo>
                    <a:lnTo>
                      <a:pt x="1102" y="3916"/>
                    </a:lnTo>
                    <a:lnTo>
                      <a:pt x="1323" y="4491"/>
                    </a:lnTo>
                    <a:lnTo>
                      <a:pt x="1552" y="5067"/>
                    </a:lnTo>
                    <a:lnTo>
                      <a:pt x="1772" y="5643"/>
                    </a:lnTo>
                    <a:lnTo>
                      <a:pt x="1992" y="6219"/>
                    </a:lnTo>
                    <a:lnTo>
                      <a:pt x="2213" y="6833"/>
                    </a:lnTo>
                    <a:lnTo>
                      <a:pt x="2459" y="7370"/>
                    </a:lnTo>
                    <a:lnTo>
                      <a:pt x="2671" y="7946"/>
                    </a:lnTo>
                    <a:lnTo>
                      <a:pt x="2891" y="8522"/>
                    </a:lnTo>
                    <a:lnTo>
                      <a:pt x="3111" y="9098"/>
                    </a:lnTo>
                    <a:lnTo>
                      <a:pt x="3332" y="9597"/>
                    </a:lnTo>
                    <a:lnTo>
                      <a:pt x="3561" y="10134"/>
                    </a:lnTo>
                    <a:lnTo>
                      <a:pt x="3781" y="10672"/>
                    </a:lnTo>
                    <a:lnTo>
                      <a:pt x="3993" y="11209"/>
                    </a:lnTo>
                    <a:lnTo>
                      <a:pt x="4214" y="11708"/>
                    </a:lnTo>
                    <a:lnTo>
                      <a:pt x="4443" y="12246"/>
                    </a:lnTo>
                    <a:lnTo>
                      <a:pt x="4663" y="12745"/>
                    </a:lnTo>
                    <a:lnTo>
                      <a:pt x="4883" y="13167"/>
                    </a:lnTo>
                    <a:lnTo>
                      <a:pt x="5112" y="13589"/>
                    </a:lnTo>
                    <a:lnTo>
                      <a:pt x="5341" y="14088"/>
                    </a:lnTo>
                    <a:lnTo>
                      <a:pt x="5553" y="14511"/>
                    </a:lnTo>
                    <a:lnTo>
                      <a:pt x="5765" y="15010"/>
                    </a:lnTo>
                    <a:lnTo>
                      <a:pt x="5977" y="15393"/>
                    </a:lnTo>
                    <a:lnTo>
                      <a:pt x="6198" y="15816"/>
                    </a:lnTo>
                    <a:lnTo>
                      <a:pt x="6409" y="16200"/>
                    </a:lnTo>
                    <a:lnTo>
                      <a:pt x="6638" y="16545"/>
                    </a:lnTo>
                    <a:lnTo>
                      <a:pt x="6859" y="16929"/>
                    </a:lnTo>
                    <a:lnTo>
                      <a:pt x="7088" y="17236"/>
                    </a:lnTo>
                    <a:lnTo>
                      <a:pt x="7291" y="17543"/>
                    </a:lnTo>
                    <a:lnTo>
                      <a:pt x="7512" y="17850"/>
                    </a:lnTo>
                    <a:lnTo>
                      <a:pt x="7732" y="18119"/>
                    </a:lnTo>
                    <a:lnTo>
                      <a:pt x="7961" y="18388"/>
                    </a:lnTo>
                    <a:lnTo>
                      <a:pt x="8164" y="18695"/>
                    </a:lnTo>
                    <a:lnTo>
                      <a:pt x="8368" y="18887"/>
                    </a:lnTo>
                    <a:lnTo>
                      <a:pt x="8597" y="19079"/>
                    </a:lnTo>
                    <a:lnTo>
                      <a:pt x="8809" y="19271"/>
                    </a:lnTo>
                    <a:lnTo>
                      <a:pt x="9021" y="19463"/>
                    </a:lnTo>
                    <a:lnTo>
                      <a:pt x="9233" y="19578"/>
                    </a:lnTo>
                    <a:lnTo>
                      <a:pt x="9445" y="19693"/>
                    </a:lnTo>
                    <a:lnTo>
                      <a:pt x="9648" y="19846"/>
                    </a:lnTo>
                    <a:lnTo>
                      <a:pt x="9860" y="19846"/>
                    </a:lnTo>
                    <a:lnTo>
                      <a:pt x="10089" y="19923"/>
                    </a:lnTo>
                    <a:lnTo>
                      <a:pt x="10292" y="19962"/>
                    </a:lnTo>
                    <a:lnTo>
                      <a:pt x="10504" y="19923"/>
                    </a:lnTo>
                    <a:lnTo>
                      <a:pt x="10699" y="19923"/>
                    </a:lnTo>
                    <a:lnTo>
                      <a:pt x="10903" y="19846"/>
                    </a:lnTo>
                    <a:lnTo>
                      <a:pt x="11132" y="19731"/>
                    </a:lnTo>
                    <a:lnTo>
                      <a:pt x="11344" y="19655"/>
                    </a:lnTo>
                    <a:lnTo>
                      <a:pt x="11556" y="19463"/>
                    </a:lnTo>
                    <a:lnTo>
                      <a:pt x="11785" y="19232"/>
                    </a:lnTo>
                    <a:lnTo>
                      <a:pt x="12014" y="18925"/>
                    </a:lnTo>
                    <a:lnTo>
                      <a:pt x="12226" y="18695"/>
                    </a:lnTo>
                    <a:lnTo>
                      <a:pt x="12463" y="18388"/>
                    </a:lnTo>
                    <a:lnTo>
                      <a:pt x="12692" y="18042"/>
                    </a:lnTo>
                    <a:lnTo>
                      <a:pt x="12912" y="17658"/>
                    </a:lnTo>
                    <a:lnTo>
                      <a:pt x="13150" y="17274"/>
                    </a:lnTo>
                    <a:lnTo>
                      <a:pt x="13387" y="16891"/>
                    </a:lnTo>
                    <a:lnTo>
                      <a:pt x="13616" y="16430"/>
                    </a:lnTo>
                    <a:lnTo>
                      <a:pt x="13836" y="16008"/>
                    </a:lnTo>
                    <a:lnTo>
                      <a:pt x="14065" y="15470"/>
                    </a:lnTo>
                    <a:lnTo>
                      <a:pt x="14303" y="15048"/>
                    </a:lnTo>
                    <a:lnTo>
                      <a:pt x="14523" y="14511"/>
                    </a:lnTo>
                    <a:lnTo>
                      <a:pt x="14769" y="13935"/>
                    </a:lnTo>
                    <a:lnTo>
                      <a:pt x="14998" y="13436"/>
                    </a:lnTo>
                    <a:lnTo>
                      <a:pt x="15210" y="12937"/>
                    </a:lnTo>
                    <a:lnTo>
                      <a:pt x="15447" y="12322"/>
                    </a:lnTo>
                    <a:lnTo>
                      <a:pt x="15676" y="11785"/>
                    </a:lnTo>
                    <a:lnTo>
                      <a:pt x="15905" y="11171"/>
                    </a:lnTo>
                    <a:lnTo>
                      <a:pt x="16117" y="10633"/>
                    </a:lnTo>
                    <a:lnTo>
                      <a:pt x="16320" y="10058"/>
                    </a:lnTo>
                    <a:lnTo>
                      <a:pt x="16532" y="9482"/>
                    </a:lnTo>
                    <a:lnTo>
                      <a:pt x="16744" y="8944"/>
                    </a:lnTo>
                    <a:lnTo>
                      <a:pt x="16948" y="8330"/>
                    </a:lnTo>
                    <a:lnTo>
                      <a:pt x="17160" y="7793"/>
                    </a:lnTo>
                    <a:lnTo>
                      <a:pt x="17355" y="7179"/>
                    </a:lnTo>
                    <a:lnTo>
                      <a:pt x="17541" y="6679"/>
                    </a:lnTo>
                    <a:lnTo>
                      <a:pt x="17736" y="6142"/>
                    </a:lnTo>
                    <a:lnTo>
                      <a:pt x="17931" y="5605"/>
                    </a:lnTo>
                    <a:lnTo>
                      <a:pt x="18126" y="5067"/>
                    </a:lnTo>
                    <a:lnTo>
                      <a:pt x="18304" y="4530"/>
                    </a:lnTo>
                    <a:lnTo>
                      <a:pt x="18465" y="4031"/>
                    </a:lnTo>
                    <a:lnTo>
                      <a:pt x="18635" y="3532"/>
                    </a:lnTo>
                    <a:lnTo>
                      <a:pt x="18805" y="3109"/>
                    </a:lnTo>
                    <a:lnTo>
                      <a:pt x="18949" y="2649"/>
                    </a:lnTo>
                    <a:lnTo>
                      <a:pt x="19110" y="2226"/>
                    </a:lnTo>
                    <a:lnTo>
                      <a:pt x="19262" y="1804"/>
                    </a:lnTo>
                    <a:lnTo>
                      <a:pt x="19390" y="1420"/>
                    </a:lnTo>
                    <a:lnTo>
                      <a:pt x="19534" y="1075"/>
                    </a:lnTo>
                    <a:lnTo>
                      <a:pt x="19652" y="806"/>
                    </a:lnTo>
                    <a:lnTo>
                      <a:pt x="19771" y="461"/>
                    </a:lnTo>
                    <a:lnTo>
                      <a:pt x="19890" y="192"/>
                    </a:lnTo>
                    <a:lnTo>
                      <a:pt x="199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5" name="Freeform 26"/>
              <p:cNvSpPr>
                <a:spLocks/>
              </p:cNvSpPr>
              <p:nvPr/>
            </p:nvSpPr>
            <p:spPr bwMode="auto">
              <a:xfrm>
                <a:off x="4405" y="3096"/>
                <a:ext cx="653" cy="209"/>
              </a:xfrm>
              <a:custGeom>
                <a:avLst/>
                <a:gdLst>
                  <a:gd name="T0" fmla="*/ 220 w 20000"/>
                  <a:gd name="T1" fmla="*/ 18464 h 20000"/>
                  <a:gd name="T2" fmla="*/ 670 w 20000"/>
                  <a:gd name="T3" fmla="*/ 17274 h 20000"/>
                  <a:gd name="T4" fmla="*/ 1102 w 20000"/>
                  <a:gd name="T5" fmla="*/ 16046 h 20000"/>
                  <a:gd name="T6" fmla="*/ 1552 w 20000"/>
                  <a:gd name="T7" fmla="*/ 14894 h 20000"/>
                  <a:gd name="T8" fmla="*/ 1992 w 20000"/>
                  <a:gd name="T9" fmla="*/ 13743 h 20000"/>
                  <a:gd name="T10" fmla="*/ 2459 w 20000"/>
                  <a:gd name="T11" fmla="*/ 12591 h 20000"/>
                  <a:gd name="T12" fmla="*/ 2891 w 20000"/>
                  <a:gd name="T13" fmla="*/ 11440 h 20000"/>
                  <a:gd name="T14" fmla="*/ 3332 w 20000"/>
                  <a:gd name="T15" fmla="*/ 10365 h 20000"/>
                  <a:gd name="T16" fmla="*/ 3781 w 20000"/>
                  <a:gd name="T17" fmla="*/ 9290 h 20000"/>
                  <a:gd name="T18" fmla="*/ 4214 w 20000"/>
                  <a:gd name="T19" fmla="*/ 8253 h 20000"/>
                  <a:gd name="T20" fmla="*/ 4663 w 20000"/>
                  <a:gd name="T21" fmla="*/ 7217 h 20000"/>
                  <a:gd name="T22" fmla="*/ 5112 w 20000"/>
                  <a:gd name="T23" fmla="*/ 6372 h 20000"/>
                  <a:gd name="T24" fmla="*/ 5553 w 20000"/>
                  <a:gd name="T25" fmla="*/ 5451 h 20000"/>
                  <a:gd name="T26" fmla="*/ 5977 w 20000"/>
                  <a:gd name="T27" fmla="*/ 4568 h 20000"/>
                  <a:gd name="T28" fmla="*/ 6409 w 20000"/>
                  <a:gd name="T29" fmla="*/ 3762 h 20000"/>
                  <a:gd name="T30" fmla="*/ 6859 w 20000"/>
                  <a:gd name="T31" fmla="*/ 3033 h 20000"/>
                  <a:gd name="T32" fmla="*/ 7291 w 20000"/>
                  <a:gd name="T33" fmla="*/ 2418 h 20000"/>
                  <a:gd name="T34" fmla="*/ 7732 w 20000"/>
                  <a:gd name="T35" fmla="*/ 1843 h 20000"/>
                  <a:gd name="T36" fmla="*/ 8164 w 20000"/>
                  <a:gd name="T37" fmla="*/ 1267 h 20000"/>
                  <a:gd name="T38" fmla="*/ 8597 w 20000"/>
                  <a:gd name="T39" fmla="*/ 883 h 20000"/>
                  <a:gd name="T40" fmla="*/ 9021 w 20000"/>
                  <a:gd name="T41" fmla="*/ 499 h 20000"/>
                  <a:gd name="T42" fmla="*/ 9445 w 20000"/>
                  <a:gd name="T43" fmla="*/ 269 h 20000"/>
                  <a:gd name="T44" fmla="*/ 9860 w 20000"/>
                  <a:gd name="T45" fmla="*/ 115 h 20000"/>
                  <a:gd name="T46" fmla="*/ 10292 w 20000"/>
                  <a:gd name="T47" fmla="*/ 0 h 20000"/>
                  <a:gd name="T48" fmla="*/ 10699 w 20000"/>
                  <a:gd name="T49" fmla="*/ 38 h 20000"/>
                  <a:gd name="T50" fmla="*/ 11132 w 20000"/>
                  <a:gd name="T51" fmla="*/ 230 h 20000"/>
                  <a:gd name="T52" fmla="*/ 11556 w 20000"/>
                  <a:gd name="T53" fmla="*/ 499 h 20000"/>
                  <a:gd name="T54" fmla="*/ 12014 w 20000"/>
                  <a:gd name="T55" fmla="*/ 1036 h 20000"/>
                  <a:gd name="T56" fmla="*/ 12463 w 20000"/>
                  <a:gd name="T57" fmla="*/ 1574 h 20000"/>
                  <a:gd name="T58" fmla="*/ 12912 w 20000"/>
                  <a:gd name="T59" fmla="*/ 2303 h 20000"/>
                  <a:gd name="T60" fmla="*/ 13387 w 20000"/>
                  <a:gd name="T61" fmla="*/ 3071 h 20000"/>
                  <a:gd name="T62" fmla="*/ 13836 w 20000"/>
                  <a:gd name="T63" fmla="*/ 3954 h 20000"/>
                  <a:gd name="T64" fmla="*/ 14303 w 20000"/>
                  <a:gd name="T65" fmla="*/ 4914 h 20000"/>
                  <a:gd name="T66" fmla="*/ 14769 w 20000"/>
                  <a:gd name="T67" fmla="*/ 6027 h 20000"/>
                  <a:gd name="T68" fmla="*/ 15210 w 20000"/>
                  <a:gd name="T69" fmla="*/ 7025 h 20000"/>
                  <a:gd name="T70" fmla="*/ 15676 w 20000"/>
                  <a:gd name="T71" fmla="*/ 8177 h 20000"/>
                  <a:gd name="T72" fmla="*/ 16117 w 20000"/>
                  <a:gd name="T73" fmla="*/ 9328 h 20000"/>
                  <a:gd name="T74" fmla="*/ 16532 w 20000"/>
                  <a:gd name="T75" fmla="*/ 10480 h 20000"/>
                  <a:gd name="T76" fmla="*/ 16948 w 20000"/>
                  <a:gd name="T77" fmla="*/ 11631 h 20000"/>
                  <a:gd name="T78" fmla="*/ 17355 w 20000"/>
                  <a:gd name="T79" fmla="*/ 12783 h 20000"/>
                  <a:gd name="T80" fmla="*/ 17736 w 20000"/>
                  <a:gd name="T81" fmla="*/ 13820 h 20000"/>
                  <a:gd name="T82" fmla="*/ 18126 w 20000"/>
                  <a:gd name="T83" fmla="*/ 14894 h 20000"/>
                  <a:gd name="T84" fmla="*/ 18465 w 20000"/>
                  <a:gd name="T85" fmla="*/ 15931 h 20000"/>
                  <a:gd name="T86" fmla="*/ 18805 w 20000"/>
                  <a:gd name="T87" fmla="*/ 16852 h 20000"/>
                  <a:gd name="T88" fmla="*/ 19110 w 20000"/>
                  <a:gd name="T89" fmla="*/ 17735 h 20000"/>
                  <a:gd name="T90" fmla="*/ 19390 w 20000"/>
                  <a:gd name="T91" fmla="*/ 18541 h 20000"/>
                  <a:gd name="T92" fmla="*/ 19652 w 20000"/>
                  <a:gd name="T93" fmla="*/ 19155 h 20000"/>
                  <a:gd name="T94" fmla="*/ 19890 w 20000"/>
                  <a:gd name="T95" fmla="*/ 1977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19117"/>
                    </a:moveTo>
                    <a:lnTo>
                      <a:pt x="220" y="18464"/>
                    </a:lnTo>
                    <a:lnTo>
                      <a:pt x="441" y="17889"/>
                    </a:lnTo>
                    <a:lnTo>
                      <a:pt x="670" y="17274"/>
                    </a:lnTo>
                    <a:lnTo>
                      <a:pt x="882" y="16660"/>
                    </a:lnTo>
                    <a:lnTo>
                      <a:pt x="1102" y="16046"/>
                    </a:lnTo>
                    <a:lnTo>
                      <a:pt x="1323" y="15470"/>
                    </a:lnTo>
                    <a:lnTo>
                      <a:pt x="1552" y="14894"/>
                    </a:lnTo>
                    <a:lnTo>
                      <a:pt x="1772" y="14319"/>
                    </a:lnTo>
                    <a:lnTo>
                      <a:pt x="1992" y="13743"/>
                    </a:lnTo>
                    <a:lnTo>
                      <a:pt x="2213" y="13129"/>
                    </a:lnTo>
                    <a:lnTo>
                      <a:pt x="2459" y="12591"/>
                    </a:lnTo>
                    <a:lnTo>
                      <a:pt x="2671" y="12015"/>
                    </a:lnTo>
                    <a:lnTo>
                      <a:pt x="2891" y="11440"/>
                    </a:lnTo>
                    <a:lnTo>
                      <a:pt x="3111" y="10864"/>
                    </a:lnTo>
                    <a:lnTo>
                      <a:pt x="3332" y="10365"/>
                    </a:lnTo>
                    <a:lnTo>
                      <a:pt x="3561" y="9827"/>
                    </a:lnTo>
                    <a:lnTo>
                      <a:pt x="3781" y="9290"/>
                    </a:lnTo>
                    <a:lnTo>
                      <a:pt x="3993" y="8752"/>
                    </a:lnTo>
                    <a:lnTo>
                      <a:pt x="4214" y="8253"/>
                    </a:lnTo>
                    <a:lnTo>
                      <a:pt x="4443" y="7716"/>
                    </a:lnTo>
                    <a:lnTo>
                      <a:pt x="4663" y="7217"/>
                    </a:lnTo>
                    <a:lnTo>
                      <a:pt x="4883" y="6795"/>
                    </a:lnTo>
                    <a:lnTo>
                      <a:pt x="5112" y="6372"/>
                    </a:lnTo>
                    <a:lnTo>
                      <a:pt x="5341" y="5873"/>
                    </a:lnTo>
                    <a:lnTo>
                      <a:pt x="5553" y="5451"/>
                    </a:lnTo>
                    <a:lnTo>
                      <a:pt x="5765" y="4952"/>
                    </a:lnTo>
                    <a:lnTo>
                      <a:pt x="5977" y="4568"/>
                    </a:lnTo>
                    <a:lnTo>
                      <a:pt x="6198" y="4146"/>
                    </a:lnTo>
                    <a:lnTo>
                      <a:pt x="6409" y="3762"/>
                    </a:lnTo>
                    <a:lnTo>
                      <a:pt x="6638" y="3417"/>
                    </a:lnTo>
                    <a:lnTo>
                      <a:pt x="6859" y="3033"/>
                    </a:lnTo>
                    <a:lnTo>
                      <a:pt x="7088" y="2726"/>
                    </a:lnTo>
                    <a:lnTo>
                      <a:pt x="7291" y="2418"/>
                    </a:lnTo>
                    <a:lnTo>
                      <a:pt x="7512" y="2111"/>
                    </a:lnTo>
                    <a:lnTo>
                      <a:pt x="7732" y="1843"/>
                    </a:lnTo>
                    <a:lnTo>
                      <a:pt x="7961" y="1574"/>
                    </a:lnTo>
                    <a:lnTo>
                      <a:pt x="8164" y="1267"/>
                    </a:lnTo>
                    <a:lnTo>
                      <a:pt x="8368" y="1075"/>
                    </a:lnTo>
                    <a:lnTo>
                      <a:pt x="8597" y="883"/>
                    </a:lnTo>
                    <a:lnTo>
                      <a:pt x="8809" y="691"/>
                    </a:lnTo>
                    <a:lnTo>
                      <a:pt x="9021" y="499"/>
                    </a:lnTo>
                    <a:lnTo>
                      <a:pt x="9233" y="384"/>
                    </a:lnTo>
                    <a:lnTo>
                      <a:pt x="9445" y="269"/>
                    </a:lnTo>
                    <a:lnTo>
                      <a:pt x="9648" y="115"/>
                    </a:lnTo>
                    <a:lnTo>
                      <a:pt x="9860" y="115"/>
                    </a:lnTo>
                    <a:lnTo>
                      <a:pt x="10089" y="38"/>
                    </a:lnTo>
                    <a:lnTo>
                      <a:pt x="10292" y="0"/>
                    </a:lnTo>
                    <a:lnTo>
                      <a:pt x="10504" y="38"/>
                    </a:lnTo>
                    <a:lnTo>
                      <a:pt x="10699" y="38"/>
                    </a:lnTo>
                    <a:lnTo>
                      <a:pt x="10903" y="115"/>
                    </a:lnTo>
                    <a:lnTo>
                      <a:pt x="11132" y="230"/>
                    </a:lnTo>
                    <a:lnTo>
                      <a:pt x="11344" y="307"/>
                    </a:lnTo>
                    <a:lnTo>
                      <a:pt x="11556" y="499"/>
                    </a:lnTo>
                    <a:lnTo>
                      <a:pt x="11785" y="729"/>
                    </a:lnTo>
                    <a:lnTo>
                      <a:pt x="12014" y="1036"/>
                    </a:lnTo>
                    <a:lnTo>
                      <a:pt x="12226" y="1267"/>
                    </a:lnTo>
                    <a:lnTo>
                      <a:pt x="12463" y="1574"/>
                    </a:lnTo>
                    <a:lnTo>
                      <a:pt x="12692" y="1919"/>
                    </a:lnTo>
                    <a:lnTo>
                      <a:pt x="12912" y="2303"/>
                    </a:lnTo>
                    <a:lnTo>
                      <a:pt x="13150" y="2687"/>
                    </a:lnTo>
                    <a:lnTo>
                      <a:pt x="13387" y="3071"/>
                    </a:lnTo>
                    <a:lnTo>
                      <a:pt x="13616" y="3532"/>
                    </a:lnTo>
                    <a:lnTo>
                      <a:pt x="13836" y="3954"/>
                    </a:lnTo>
                    <a:lnTo>
                      <a:pt x="14065" y="4491"/>
                    </a:lnTo>
                    <a:lnTo>
                      <a:pt x="14303" y="4914"/>
                    </a:lnTo>
                    <a:lnTo>
                      <a:pt x="14523" y="5451"/>
                    </a:lnTo>
                    <a:lnTo>
                      <a:pt x="14769" y="6027"/>
                    </a:lnTo>
                    <a:lnTo>
                      <a:pt x="14998" y="6526"/>
                    </a:lnTo>
                    <a:lnTo>
                      <a:pt x="15210" y="7025"/>
                    </a:lnTo>
                    <a:lnTo>
                      <a:pt x="15447" y="7639"/>
                    </a:lnTo>
                    <a:lnTo>
                      <a:pt x="15676" y="8177"/>
                    </a:lnTo>
                    <a:lnTo>
                      <a:pt x="15905" y="8791"/>
                    </a:lnTo>
                    <a:lnTo>
                      <a:pt x="16117" y="9328"/>
                    </a:lnTo>
                    <a:lnTo>
                      <a:pt x="16320" y="9904"/>
                    </a:lnTo>
                    <a:lnTo>
                      <a:pt x="16532" y="10480"/>
                    </a:lnTo>
                    <a:lnTo>
                      <a:pt x="16744" y="11017"/>
                    </a:lnTo>
                    <a:lnTo>
                      <a:pt x="16948" y="11631"/>
                    </a:lnTo>
                    <a:lnTo>
                      <a:pt x="17160" y="12169"/>
                    </a:lnTo>
                    <a:lnTo>
                      <a:pt x="17355" y="12783"/>
                    </a:lnTo>
                    <a:lnTo>
                      <a:pt x="17541" y="13282"/>
                    </a:lnTo>
                    <a:lnTo>
                      <a:pt x="17736" y="13820"/>
                    </a:lnTo>
                    <a:lnTo>
                      <a:pt x="17931" y="14357"/>
                    </a:lnTo>
                    <a:lnTo>
                      <a:pt x="18126" y="14894"/>
                    </a:lnTo>
                    <a:lnTo>
                      <a:pt x="18304" y="15432"/>
                    </a:lnTo>
                    <a:lnTo>
                      <a:pt x="18465" y="15931"/>
                    </a:lnTo>
                    <a:lnTo>
                      <a:pt x="18635" y="16430"/>
                    </a:lnTo>
                    <a:lnTo>
                      <a:pt x="18805" y="16852"/>
                    </a:lnTo>
                    <a:lnTo>
                      <a:pt x="18949" y="17313"/>
                    </a:lnTo>
                    <a:lnTo>
                      <a:pt x="19110" y="17735"/>
                    </a:lnTo>
                    <a:lnTo>
                      <a:pt x="19262" y="18157"/>
                    </a:lnTo>
                    <a:lnTo>
                      <a:pt x="19390" y="18541"/>
                    </a:lnTo>
                    <a:lnTo>
                      <a:pt x="19534" y="18887"/>
                    </a:lnTo>
                    <a:lnTo>
                      <a:pt x="19652" y="19155"/>
                    </a:lnTo>
                    <a:lnTo>
                      <a:pt x="19771" y="19501"/>
                    </a:lnTo>
                    <a:lnTo>
                      <a:pt x="19890" y="19770"/>
                    </a:lnTo>
                    <a:lnTo>
                      <a:pt x="19992" y="1996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6" name="Freeform 27"/>
              <p:cNvSpPr>
                <a:spLocks/>
              </p:cNvSpPr>
              <p:nvPr/>
            </p:nvSpPr>
            <p:spPr bwMode="auto">
              <a:xfrm>
                <a:off x="3104" y="3096"/>
                <a:ext cx="653" cy="209"/>
              </a:xfrm>
              <a:custGeom>
                <a:avLst/>
                <a:gdLst>
                  <a:gd name="T0" fmla="*/ 220 w 20000"/>
                  <a:gd name="T1" fmla="*/ 18464 h 20000"/>
                  <a:gd name="T2" fmla="*/ 670 w 20000"/>
                  <a:gd name="T3" fmla="*/ 17274 h 20000"/>
                  <a:gd name="T4" fmla="*/ 1102 w 20000"/>
                  <a:gd name="T5" fmla="*/ 16046 h 20000"/>
                  <a:gd name="T6" fmla="*/ 1552 w 20000"/>
                  <a:gd name="T7" fmla="*/ 14894 h 20000"/>
                  <a:gd name="T8" fmla="*/ 1992 w 20000"/>
                  <a:gd name="T9" fmla="*/ 13743 h 20000"/>
                  <a:gd name="T10" fmla="*/ 2459 w 20000"/>
                  <a:gd name="T11" fmla="*/ 12591 h 20000"/>
                  <a:gd name="T12" fmla="*/ 2891 w 20000"/>
                  <a:gd name="T13" fmla="*/ 11440 h 20000"/>
                  <a:gd name="T14" fmla="*/ 3332 w 20000"/>
                  <a:gd name="T15" fmla="*/ 10365 h 20000"/>
                  <a:gd name="T16" fmla="*/ 3781 w 20000"/>
                  <a:gd name="T17" fmla="*/ 9290 h 20000"/>
                  <a:gd name="T18" fmla="*/ 4214 w 20000"/>
                  <a:gd name="T19" fmla="*/ 8253 h 20000"/>
                  <a:gd name="T20" fmla="*/ 4663 w 20000"/>
                  <a:gd name="T21" fmla="*/ 7217 h 20000"/>
                  <a:gd name="T22" fmla="*/ 5112 w 20000"/>
                  <a:gd name="T23" fmla="*/ 6372 h 20000"/>
                  <a:gd name="T24" fmla="*/ 5553 w 20000"/>
                  <a:gd name="T25" fmla="*/ 5451 h 20000"/>
                  <a:gd name="T26" fmla="*/ 5977 w 20000"/>
                  <a:gd name="T27" fmla="*/ 4568 h 20000"/>
                  <a:gd name="T28" fmla="*/ 6409 w 20000"/>
                  <a:gd name="T29" fmla="*/ 3762 h 20000"/>
                  <a:gd name="T30" fmla="*/ 6859 w 20000"/>
                  <a:gd name="T31" fmla="*/ 3033 h 20000"/>
                  <a:gd name="T32" fmla="*/ 7291 w 20000"/>
                  <a:gd name="T33" fmla="*/ 2418 h 20000"/>
                  <a:gd name="T34" fmla="*/ 7732 w 20000"/>
                  <a:gd name="T35" fmla="*/ 1843 h 20000"/>
                  <a:gd name="T36" fmla="*/ 8164 w 20000"/>
                  <a:gd name="T37" fmla="*/ 1267 h 20000"/>
                  <a:gd name="T38" fmla="*/ 8597 w 20000"/>
                  <a:gd name="T39" fmla="*/ 883 h 20000"/>
                  <a:gd name="T40" fmla="*/ 9021 w 20000"/>
                  <a:gd name="T41" fmla="*/ 499 h 20000"/>
                  <a:gd name="T42" fmla="*/ 9445 w 20000"/>
                  <a:gd name="T43" fmla="*/ 269 h 20000"/>
                  <a:gd name="T44" fmla="*/ 9860 w 20000"/>
                  <a:gd name="T45" fmla="*/ 115 h 20000"/>
                  <a:gd name="T46" fmla="*/ 10292 w 20000"/>
                  <a:gd name="T47" fmla="*/ 0 h 20000"/>
                  <a:gd name="T48" fmla="*/ 10699 w 20000"/>
                  <a:gd name="T49" fmla="*/ 38 h 20000"/>
                  <a:gd name="T50" fmla="*/ 11132 w 20000"/>
                  <a:gd name="T51" fmla="*/ 230 h 20000"/>
                  <a:gd name="T52" fmla="*/ 11556 w 20000"/>
                  <a:gd name="T53" fmla="*/ 499 h 20000"/>
                  <a:gd name="T54" fmla="*/ 12014 w 20000"/>
                  <a:gd name="T55" fmla="*/ 1036 h 20000"/>
                  <a:gd name="T56" fmla="*/ 12463 w 20000"/>
                  <a:gd name="T57" fmla="*/ 1574 h 20000"/>
                  <a:gd name="T58" fmla="*/ 12912 w 20000"/>
                  <a:gd name="T59" fmla="*/ 2303 h 20000"/>
                  <a:gd name="T60" fmla="*/ 13387 w 20000"/>
                  <a:gd name="T61" fmla="*/ 3071 h 20000"/>
                  <a:gd name="T62" fmla="*/ 13836 w 20000"/>
                  <a:gd name="T63" fmla="*/ 3954 h 20000"/>
                  <a:gd name="T64" fmla="*/ 14303 w 20000"/>
                  <a:gd name="T65" fmla="*/ 4914 h 20000"/>
                  <a:gd name="T66" fmla="*/ 14769 w 20000"/>
                  <a:gd name="T67" fmla="*/ 6027 h 20000"/>
                  <a:gd name="T68" fmla="*/ 15210 w 20000"/>
                  <a:gd name="T69" fmla="*/ 7025 h 20000"/>
                  <a:gd name="T70" fmla="*/ 15676 w 20000"/>
                  <a:gd name="T71" fmla="*/ 8177 h 20000"/>
                  <a:gd name="T72" fmla="*/ 16117 w 20000"/>
                  <a:gd name="T73" fmla="*/ 9328 h 20000"/>
                  <a:gd name="T74" fmla="*/ 16532 w 20000"/>
                  <a:gd name="T75" fmla="*/ 10480 h 20000"/>
                  <a:gd name="T76" fmla="*/ 16948 w 20000"/>
                  <a:gd name="T77" fmla="*/ 11631 h 20000"/>
                  <a:gd name="T78" fmla="*/ 17355 w 20000"/>
                  <a:gd name="T79" fmla="*/ 12783 h 20000"/>
                  <a:gd name="T80" fmla="*/ 17736 w 20000"/>
                  <a:gd name="T81" fmla="*/ 13820 h 20000"/>
                  <a:gd name="T82" fmla="*/ 18126 w 20000"/>
                  <a:gd name="T83" fmla="*/ 14894 h 20000"/>
                  <a:gd name="T84" fmla="*/ 18465 w 20000"/>
                  <a:gd name="T85" fmla="*/ 15931 h 20000"/>
                  <a:gd name="T86" fmla="*/ 18805 w 20000"/>
                  <a:gd name="T87" fmla="*/ 16852 h 20000"/>
                  <a:gd name="T88" fmla="*/ 19110 w 20000"/>
                  <a:gd name="T89" fmla="*/ 17735 h 20000"/>
                  <a:gd name="T90" fmla="*/ 19390 w 20000"/>
                  <a:gd name="T91" fmla="*/ 18541 h 20000"/>
                  <a:gd name="T92" fmla="*/ 19652 w 20000"/>
                  <a:gd name="T93" fmla="*/ 19155 h 20000"/>
                  <a:gd name="T94" fmla="*/ 19890 w 20000"/>
                  <a:gd name="T95" fmla="*/ 1977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19117"/>
                    </a:moveTo>
                    <a:lnTo>
                      <a:pt x="220" y="18464"/>
                    </a:lnTo>
                    <a:lnTo>
                      <a:pt x="441" y="17889"/>
                    </a:lnTo>
                    <a:lnTo>
                      <a:pt x="670" y="17274"/>
                    </a:lnTo>
                    <a:lnTo>
                      <a:pt x="882" y="16660"/>
                    </a:lnTo>
                    <a:lnTo>
                      <a:pt x="1102" y="16046"/>
                    </a:lnTo>
                    <a:lnTo>
                      <a:pt x="1323" y="15470"/>
                    </a:lnTo>
                    <a:lnTo>
                      <a:pt x="1552" y="14894"/>
                    </a:lnTo>
                    <a:lnTo>
                      <a:pt x="1772" y="14319"/>
                    </a:lnTo>
                    <a:lnTo>
                      <a:pt x="1992" y="13743"/>
                    </a:lnTo>
                    <a:lnTo>
                      <a:pt x="2213" y="13129"/>
                    </a:lnTo>
                    <a:lnTo>
                      <a:pt x="2459" y="12591"/>
                    </a:lnTo>
                    <a:lnTo>
                      <a:pt x="2671" y="12015"/>
                    </a:lnTo>
                    <a:lnTo>
                      <a:pt x="2891" y="11440"/>
                    </a:lnTo>
                    <a:lnTo>
                      <a:pt x="3111" y="10864"/>
                    </a:lnTo>
                    <a:lnTo>
                      <a:pt x="3332" y="10365"/>
                    </a:lnTo>
                    <a:lnTo>
                      <a:pt x="3561" y="9827"/>
                    </a:lnTo>
                    <a:lnTo>
                      <a:pt x="3781" y="9290"/>
                    </a:lnTo>
                    <a:lnTo>
                      <a:pt x="3993" y="8752"/>
                    </a:lnTo>
                    <a:lnTo>
                      <a:pt x="4214" y="8253"/>
                    </a:lnTo>
                    <a:lnTo>
                      <a:pt x="4443" y="7716"/>
                    </a:lnTo>
                    <a:lnTo>
                      <a:pt x="4663" y="7217"/>
                    </a:lnTo>
                    <a:lnTo>
                      <a:pt x="4883" y="6795"/>
                    </a:lnTo>
                    <a:lnTo>
                      <a:pt x="5112" y="6372"/>
                    </a:lnTo>
                    <a:lnTo>
                      <a:pt x="5341" y="5873"/>
                    </a:lnTo>
                    <a:lnTo>
                      <a:pt x="5553" y="5451"/>
                    </a:lnTo>
                    <a:lnTo>
                      <a:pt x="5765" y="4952"/>
                    </a:lnTo>
                    <a:lnTo>
                      <a:pt x="5977" y="4568"/>
                    </a:lnTo>
                    <a:lnTo>
                      <a:pt x="6198" y="4146"/>
                    </a:lnTo>
                    <a:lnTo>
                      <a:pt x="6409" y="3762"/>
                    </a:lnTo>
                    <a:lnTo>
                      <a:pt x="6638" y="3417"/>
                    </a:lnTo>
                    <a:lnTo>
                      <a:pt x="6859" y="3033"/>
                    </a:lnTo>
                    <a:lnTo>
                      <a:pt x="7088" y="2726"/>
                    </a:lnTo>
                    <a:lnTo>
                      <a:pt x="7291" y="2418"/>
                    </a:lnTo>
                    <a:lnTo>
                      <a:pt x="7512" y="2111"/>
                    </a:lnTo>
                    <a:lnTo>
                      <a:pt x="7732" y="1843"/>
                    </a:lnTo>
                    <a:lnTo>
                      <a:pt x="7961" y="1574"/>
                    </a:lnTo>
                    <a:lnTo>
                      <a:pt x="8164" y="1267"/>
                    </a:lnTo>
                    <a:lnTo>
                      <a:pt x="8368" y="1075"/>
                    </a:lnTo>
                    <a:lnTo>
                      <a:pt x="8597" y="883"/>
                    </a:lnTo>
                    <a:lnTo>
                      <a:pt x="8809" y="691"/>
                    </a:lnTo>
                    <a:lnTo>
                      <a:pt x="9021" y="499"/>
                    </a:lnTo>
                    <a:lnTo>
                      <a:pt x="9233" y="384"/>
                    </a:lnTo>
                    <a:lnTo>
                      <a:pt x="9445" y="269"/>
                    </a:lnTo>
                    <a:lnTo>
                      <a:pt x="9648" y="115"/>
                    </a:lnTo>
                    <a:lnTo>
                      <a:pt x="9860" y="115"/>
                    </a:lnTo>
                    <a:lnTo>
                      <a:pt x="10089" y="38"/>
                    </a:lnTo>
                    <a:lnTo>
                      <a:pt x="10292" y="0"/>
                    </a:lnTo>
                    <a:lnTo>
                      <a:pt x="10504" y="38"/>
                    </a:lnTo>
                    <a:lnTo>
                      <a:pt x="10699" y="38"/>
                    </a:lnTo>
                    <a:lnTo>
                      <a:pt x="10903" y="115"/>
                    </a:lnTo>
                    <a:lnTo>
                      <a:pt x="11132" y="230"/>
                    </a:lnTo>
                    <a:lnTo>
                      <a:pt x="11344" y="307"/>
                    </a:lnTo>
                    <a:lnTo>
                      <a:pt x="11556" y="499"/>
                    </a:lnTo>
                    <a:lnTo>
                      <a:pt x="11785" y="729"/>
                    </a:lnTo>
                    <a:lnTo>
                      <a:pt x="12014" y="1036"/>
                    </a:lnTo>
                    <a:lnTo>
                      <a:pt x="12226" y="1267"/>
                    </a:lnTo>
                    <a:lnTo>
                      <a:pt x="12463" y="1574"/>
                    </a:lnTo>
                    <a:lnTo>
                      <a:pt x="12692" y="1919"/>
                    </a:lnTo>
                    <a:lnTo>
                      <a:pt x="12912" y="2303"/>
                    </a:lnTo>
                    <a:lnTo>
                      <a:pt x="13150" y="2687"/>
                    </a:lnTo>
                    <a:lnTo>
                      <a:pt x="13387" y="3071"/>
                    </a:lnTo>
                    <a:lnTo>
                      <a:pt x="13616" y="3532"/>
                    </a:lnTo>
                    <a:lnTo>
                      <a:pt x="13836" y="3954"/>
                    </a:lnTo>
                    <a:lnTo>
                      <a:pt x="14065" y="4491"/>
                    </a:lnTo>
                    <a:lnTo>
                      <a:pt x="14303" y="4914"/>
                    </a:lnTo>
                    <a:lnTo>
                      <a:pt x="14523" y="5451"/>
                    </a:lnTo>
                    <a:lnTo>
                      <a:pt x="14769" y="6027"/>
                    </a:lnTo>
                    <a:lnTo>
                      <a:pt x="14998" y="6526"/>
                    </a:lnTo>
                    <a:lnTo>
                      <a:pt x="15210" y="7025"/>
                    </a:lnTo>
                    <a:lnTo>
                      <a:pt x="15447" y="7639"/>
                    </a:lnTo>
                    <a:lnTo>
                      <a:pt x="15676" y="8177"/>
                    </a:lnTo>
                    <a:lnTo>
                      <a:pt x="15905" y="8791"/>
                    </a:lnTo>
                    <a:lnTo>
                      <a:pt x="16117" y="9328"/>
                    </a:lnTo>
                    <a:lnTo>
                      <a:pt x="16320" y="9904"/>
                    </a:lnTo>
                    <a:lnTo>
                      <a:pt x="16532" y="10480"/>
                    </a:lnTo>
                    <a:lnTo>
                      <a:pt x="16744" y="11017"/>
                    </a:lnTo>
                    <a:lnTo>
                      <a:pt x="16948" y="11631"/>
                    </a:lnTo>
                    <a:lnTo>
                      <a:pt x="17160" y="12169"/>
                    </a:lnTo>
                    <a:lnTo>
                      <a:pt x="17355" y="12783"/>
                    </a:lnTo>
                    <a:lnTo>
                      <a:pt x="17541" y="13282"/>
                    </a:lnTo>
                    <a:lnTo>
                      <a:pt x="17736" y="13820"/>
                    </a:lnTo>
                    <a:lnTo>
                      <a:pt x="17931" y="14357"/>
                    </a:lnTo>
                    <a:lnTo>
                      <a:pt x="18126" y="14894"/>
                    </a:lnTo>
                    <a:lnTo>
                      <a:pt x="18304" y="15432"/>
                    </a:lnTo>
                    <a:lnTo>
                      <a:pt x="18465" y="15931"/>
                    </a:lnTo>
                    <a:lnTo>
                      <a:pt x="18635" y="16430"/>
                    </a:lnTo>
                    <a:lnTo>
                      <a:pt x="18805" y="16852"/>
                    </a:lnTo>
                    <a:lnTo>
                      <a:pt x="18949" y="17313"/>
                    </a:lnTo>
                    <a:lnTo>
                      <a:pt x="19110" y="17735"/>
                    </a:lnTo>
                    <a:lnTo>
                      <a:pt x="19262" y="18157"/>
                    </a:lnTo>
                    <a:lnTo>
                      <a:pt x="19390" y="18541"/>
                    </a:lnTo>
                    <a:lnTo>
                      <a:pt x="19534" y="18887"/>
                    </a:lnTo>
                    <a:lnTo>
                      <a:pt x="19652" y="19155"/>
                    </a:lnTo>
                    <a:lnTo>
                      <a:pt x="19771" y="19501"/>
                    </a:lnTo>
                    <a:lnTo>
                      <a:pt x="19890" y="19770"/>
                    </a:lnTo>
                    <a:lnTo>
                      <a:pt x="19992" y="1996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7" name="Line 28"/>
              <p:cNvSpPr>
                <a:spLocks noChangeShapeType="1"/>
              </p:cNvSpPr>
              <p:nvPr/>
            </p:nvSpPr>
            <p:spPr bwMode="auto">
              <a:xfrm>
                <a:off x="3104" y="2858"/>
                <a:ext cx="1" cy="75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8" name="Line 29"/>
              <p:cNvSpPr>
                <a:spLocks noChangeShapeType="1"/>
              </p:cNvSpPr>
              <p:nvPr/>
            </p:nvSpPr>
            <p:spPr bwMode="auto">
              <a:xfrm>
                <a:off x="3437" y="2944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9" name="Line 30"/>
              <p:cNvSpPr>
                <a:spLocks noChangeShapeType="1"/>
              </p:cNvSpPr>
              <p:nvPr/>
            </p:nvSpPr>
            <p:spPr bwMode="auto">
              <a:xfrm>
                <a:off x="3741" y="2976"/>
                <a:ext cx="0" cy="6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0" name="Line 31"/>
              <p:cNvSpPr>
                <a:spLocks noChangeShapeType="1"/>
              </p:cNvSpPr>
              <p:nvPr/>
            </p:nvSpPr>
            <p:spPr bwMode="auto">
              <a:xfrm>
                <a:off x="4079" y="2976"/>
                <a:ext cx="0" cy="6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1" name="Line 32"/>
              <p:cNvSpPr>
                <a:spLocks noChangeShapeType="1"/>
              </p:cNvSpPr>
              <p:nvPr/>
            </p:nvSpPr>
            <p:spPr bwMode="auto">
              <a:xfrm flipH="1">
                <a:off x="4405" y="2976"/>
                <a:ext cx="6" cy="6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2" name="Line 33"/>
              <p:cNvSpPr>
                <a:spLocks noChangeShapeType="1"/>
              </p:cNvSpPr>
              <p:nvPr/>
            </p:nvSpPr>
            <p:spPr bwMode="auto">
              <a:xfrm>
                <a:off x="4738" y="2976"/>
                <a:ext cx="0" cy="6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3" name="Line 34"/>
              <p:cNvSpPr>
                <a:spLocks noChangeShapeType="1"/>
              </p:cNvSpPr>
              <p:nvPr/>
            </p:nvSpPr>
            <p:spPr bwMode="auto">
              <a:xfrm>
                <a:off x="5042" y="2882"/>
                <a:ext cx="0" cy="73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4" name="Text Box 35"/>
              <p:cNvSpPr txBox="1">
                <a:spLocks noChangeArrowheads="1"/>
              </p:cNvSpPr>
              <p:nvPr/>
            </p:nvSpPr>
            <p:spPr bwMode="auto">
              <a:xfrm>
                <a:off x="5078" y="3351"/>
                <a:ext cx="30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/>
                  <a:t>a</a:t>
                </a:r>
              </a:p>
            </p:txBody>
          </p:sp>
          <p:sp>
            <p:nvSpPr>
              <p:cNvPr id="36895" name="Text Box 36"/>
              <p:cNvSpPr txBox="1">
                <a:spLocks noChangeArrowheads="1"/>
              </p:cNvSpPr>
              <p:nvPr/>
            </p:nvSpPr>
            <p:spPr bwMode="auto">
              <a:xfrm>
                <a:off x="2739" y="3162"/>
                <a:ext cx="30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/>
                  <a:t>0</a:t>
                </a:r>
              </a:p>
            </p:txBody>
          </p:sp>
        </p:grpSp>
        <p:sp>
          <p:nvSpPr>
            <p:cNvPr id="36875" name="Freeform 38"/>
            <p:cNvSpPr>
              <a:spLocks/>
            </p:cNvSpPr>
            <p:nvPr/>
          </p:nvSpPr>
          <p:spPr bwMode="auto">
            <a:xfrm>
              <a:off x="3093" y="954"/>
              <a:ext cx="1958" cy="490"/>
            </a:xfrm>
            <a:custGeom>
              <a:avLst/>
              <a:gdLst>
                <a:gd name="T0" fmla="*/ 220 w 20000"/>
                <a:gd name="T1" fmla="*/ 18464 h 20000"/>
                <a:gd name="T2" fmla="*/ 670 w 20000"/>
                <a:gd name="T3" fmla="*/ 17274 h 20000"/>
                <a:gd name="T4" fmla="*/ 1102 w 20000"/>
                <a:gd name="T5" fmla="*/ 16046 h 20000"/>
                <a:gd name="T6" fmla="*/ 1552 w 20000"/>
                <a:gd name="T7" fmla="*/ 14894 h 20000"/>
                <a:gd name="T8" fmla="*/ 1992 w 20000"/>
                <a:gd name="T9" fmla="*/ 13743 h 20000"/>
                <a:gd name="T10" fmla="*/ 2459 w 20000"/>
                <a:gd name="T11" fmla="*/ 12591 h 20000"/>
                <a:gd name="T12" fmla="*/ 2891 w 20000"/>
                <a:gd name="T13" fmla="*/ 11440 h 20000"/>
                <a:gd name="T14" fmla="*/ 3332 w 20000"/>
                <a:gd name="T15" fmla="*/ 10365 h 20000"/>
                <a:gd name="T16" fmla="*/ 3781 w 20000"/>
                <a:gd name="T17" fmla="*/ 9290 h 20000"/>
                <a:gd name="T18" fmla="*/ 4214 w 20000"/>
                <a:gd name="T19" fmla="*/ 8253 h 20000"/>
                <a:gd name="T20" fmla="*/ 4663 w 20000"/>
                <a:gd name="T21" fmla="*/ 7217 h 20000"/>
                <a:gd name="T22" fmla="*/ 5112 w 20000"/>
                <a:gd name="T23" fmla="*/ 6372 h 20000"/>
                <a:gd name="T24" fmla="*/ 5553 w 20000"/>
                <a:gd name="T25" fmla="*/ 5451 h 20000"/>
                <a:gd name="T26" fmla="*/ 5977 w 20000"/>
                <a:gd name="T27" fmla="*/ 4568 h 20000"/>
                <a:gd name="T28" fmla="*/ 6409 w 20000"/>
                <a:gd name="T29" fmla="*/ 3762 h 20000"/>
                <a:gd name="T30" fmla="*/ 6859 w 20000"/>
                <a:gd name="T31" fmla="*/ 3033 h 20000"/>
                <a:gd name="T32" fmla="*/ 7291 w 20000"/>
                <a:gd name="T33" fmla="*/ 2418 h 20000"/>
                <a:gd name="T34" fmla="*/ 7732 w 20000"/>
                <a:gd name="T35" fmla="*/ 1843 h 20000"/>
                <a:gd name="T36" fmla="*/ 8164 w 20000"/>
                <a:gd name="T37" fmla="*/ 1267 h 20000"/>
                <a:gd name="T38" fmla="*/ 8597 w 20000"/>
                <a:gd name="T39" fmla="*/ 883 h 20000"/>
                <a:gd name="T40" fmla="*/ 9021 w 20000"/>
                <a:gd name="T41" fmla="*/ 499 h 20000"/>
                <a:gd name="T42" fmla="*/ 9445 w 20000"/>
                <a:gd name="T43" fmla="*/ 269 h 20000"/>
                <a:gd name="T44" fmla="*/ 9860 w 20000"/>
                <a:gd name="T45" fmla="*/ 115 h 20000"/>
                <a:gd name="T46" fmla="*/ 10292 w 20000"/>
                <a:gd name="T47" fmla="*/ 0 h 20000"/>
                <a:gd name="T48" fmla="*/ 10699 w 20000"/>
                <a:gd name="T49" fmla="*/ 38 h 20000"/>
                <a:gd name="T50" fmla="*/ 11132 w 20000"/>
                <a:gd name="T51" fmla="*/ 230 h 20000"/>
                <a:gd name="T52" fmla="*/ 11556 w 20000"/>
                <a:gd name="T53" fmla="*/ 499 h 20000"/>
                <a:gd name="T54" fmla="*/ 12014 w 20000"/>
                <a:gd name="T55" fmla="*/ 1036 h 20000"/>
                <a:gd name="T56" fmla="*/ 12463 w 20000"/>
                <a:gd name="T57" fmla="*/ 1574 h 20000"/>
                <a:gd name="T58" fmla="*/ 12912 w 20000"/>
                <a:gd name="T59" fmla="*/ 2303 h 20000"/>
                <a:gd name="T60" fmla="*/ 13387 w 20000"/>
                <a:gd name="T61" fmla="*/ 3071 h 20000"/>
                <a:gd name="T62" fmla="*/ 13836 w 20000"/>
                <a:gd name="T63" fmla="*/ 3954 h 20000"/>
                <a:gd name="T64" fmla="*/ 14303 w 20000"/>
                <a:gd name="T65" fmla="*/ 4914 h 20000"/>
                <a:gd name="T66" fmla="*/ 14769 w 20000"/>
                <a:gd name="T67" fmla="*/ 6027 h 20000"/>
                <a:gd name="T68" fmla="*/ 15210 w 20000"/>
                <a:gd name="T69" fmla="*/ 7025 h 20000"/>
                <a:gd name="T70" fmla="*/ 15676 w 20000"/>
                <a:gd name="T71" fmla="*/ 8177 h 20000"/>
                <a:gd name="T72" fmla="*/ 16117 w 20000"/>
                <a:gd name="T73" fmla="*/ 9328 h 20000"/>
                <a:gd name="T74" fmla="*/ 16532 w 20000"/>
                <a:gd name="T75" fmla="*/ 10480 h 20000"/>
                <a:gd name="T76" fmla="*/ 16948 w 20000"/>
                <a:gd name="T77" fmla="*/ 11631 h 20000"/>
                <a:gd name="T78" fmla="*/ 17355 w 20000"/>
                <a:gd name="T79" fmla="*/ 12783 h 20000"/>
                <a:gd name="T80" fmla="*/ 17736 w 20000"/>
                <a:gd name="T81" fmla="*/ 13820 h 20000"/>
                <a:gd name="T82" fmla="*/ 18126 w 20000"/>
                <a:gd name="T83" fmla="*/ 14894 h 20000"/>
                <a:gd name="T84" fmla="*/ 18465 w 20000"/>
                <a:gd name="T85" fmla="*/ 15931 h 20000"/>
                <a:gd name="T86" fmla="*/ 18805 w 20000"/>
                <a:gd name="T87" fmla="*/ 16852 h 20000"/>
                <a:gd name="T88" fmla="*/ 19110 w 20000"/>
                <a:gd name="T89" fmla="*/ 17735 h 20000"/>
                <a:gd name="T90" fmla="*/ 19390 w 20000"/>
                <a:gd name="T91" fmla="*/ 18541 h 20000"/>
                <a:gd name="T92" fmla="*/ 19652 w 20000"/>
                <a:gd name="T93" fmla="*/ 19155 h 20000"/>
                <a:gd name="T94" fmla="*/ 19890 w 20000"/>
                <a:gd name="T95" fmla="*/ 1977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17"/>
                  </a:moveTo>
                  <a:lnTo>
                    <a:pt x="220" y="18464"/>
                  </a:lnTo>
                  <a:lnTo>
                    <a:pt x="441" y="17889"/>
                  </a:lnTo>
                  <a:lnTo>
                    <a:pt x="670" y="17274"/>
                  </a:lnTo>
                  <a:lnTo>
                    <a:pt x="882" y="16660"/>
                  </a:lnTo>
                  <a:lnTo>
                    <a:pt x="1102" y="16046"/>
                  </a:lnTo>
                  <a:lnTo>
                    <a:pt x="1323" y="15470"/>
                  </a:lnTo>
                  <a:lnTo>
                    <a:pt x="1552" y="14894"/>
                  </a:lnTo>
                  <a:lnTo>
                    <a:pt x="1772" y="14319"/>
                  </a:lnTo>
                  <a:lnTo>
                    <a:pt x="1992" y="13743"/>
                  </a:lnTo>
                  <a:lnTo>
                    <a:pt x="2213" y="13129"/>
                  </a:lnTo>
                  <a:lnTo>
                    <a:pt x="2459" y="12591"/>
                  </a:lnTo>
                  <a:lnTo>
                    <a:pt x="2671" y="12015"/>
                  </a:lnTo>
                  <a:lnTo>
                    <a:pt x="2891" y="11440"/>
                  </a:lnTo>
                  <a:lnTo>
                    <a:pt x="3111" y="10864"/>
                  </a:lnTo>
                  <a:lnTo>
                    <a:pt x="3332" y="10365"/>
                  </a:lnTo>
                  <a:lnTo>
                    <a:pt x="3561" y="9827"/>
                  </a:lnTo>
                  <a:lnTo>
                    <a:pt x="3781" y="9290"/>
                  </a:lnTo>
                  <a:lnTo>
                    <a:pt x="3993" y="8752"/>
                  </a:lnTo>
                  <a:lnTo>
                    <a:pt x="4214" y="8253"/>
                  </a:lnTo>
                  <a:lnTo>
                    <a:pt x="4443" y="7716"/>
                  </a:lnTo>
                  <a:lnTo>
                    <a:pt x="4663" y="7217"/>
                  </a:lnTo>
                  <a:lnTo>
                    <a:pt x="4883" y="6795"/>
                  </a:lnTo>
                  <a:lnTo>
                    <a:pt x="5112" y="6372"/>
                  </a:lnTo>
                  <a:lnTo>
                    <a:pt x="5341" y="5873"/>
                  </a:lnTo>
                  <a:lnTo>
                    <a:pt x="5553" y="5451"/>
                  </a:lnTo>
                  <a:lnTo>
                    <a:pt x="5765" y="4952"/>
                  </a:lnTo>
                  <a:lnTo>
                    <a:pt x="5977" y="4568"/>
                  </a:lnTo>
                  <a:lnTo>
                    <a:pt x="6198" y="4146"/>
                  </a:lnTo>
                  <a:lnTo>
                    <a:pt x="6409" y="3762"/>
                  </a:lnTo>
                  <a:lnTo>
                    <a:pt x="6638" y="3417"/>
                  </a:lnTo>
                  <a:lnTo>
                    <a:pt x="6859" y="3033"/>
                  </a:lnTo>
                  <a:lnTo>
                    <a:pt x="7088" y="2726"/>
                  </a:lnTo>
                  <a:lnTo>
                    <a:pt x="7291" y="2418"/>
                  </a:lnTo>
                  <a:lnTo>
                    <a:pt x="7512" y="2111"/>
                  </a:lnTo>
                  <a:lnTo>
                    <a:pt x="7732" y="1843"/>
                  </a:lnTo>
                  <a:lnTo>
                    <a:pt x="7961" y="1574"/>
                  </a:lnTo>
                  <a:lnTo>
                    <a:pt x="8164" y="1267"/>
                  </a:lnTo>
                  <a:lnTo>
                    <a:pt x="8368" y="1075"/>
                  </a:lnTo>
                  <a:lnTo>
                    <a:pt x="8597" y="883"/>
                  </a:lnTo>
                  <a:lnTo>
                    <a:pt x="8809" y="691"/>
                  </a:lnTo>
                  <a:lnTo>
                    <a:pt x="9021" y="499"/>
                  </a:lnTo>
                  <a:lnTo>
                    <a:pt x="9233" y="384"/>
                  </a:lnTo>
                  <a:lnTo>
                    <a:pt x="9445" y="269"/>
                  </a:lnTo>
                  <a:lnTo>
                    <a:pt x="9648" y="115"/>
                  </a:lnTo>
                  <a:lnTo>
                    <a:pt x="9860" y="115"/>
                  </a:lnTo>
                  <a:lnTo>
                    <a:pt x="10089" y="38"/>
                  </a:lnTo>
                  <a:lnTo>
                    <a:pt x="10292" y="0"/>
                  </a:lnTo>
                  <a:lnTo>
                    <a:pt x="10504" y="38"/>
                  </a:lnTo>
                  <a:lnTo>
                    <a:pt x="10699" y="38"/>
                  </a:lnTo>
                  <a:lnTo>
                    <a:pt x="10903" y="115"/>
                  </a:lnTo>
                  <a:lnTo>
                    <a:pt x="11132" y="230"/>
                  </a:lnTo>
                  <a:lnTo>
                    <a:pt x="11344" y="307"/>
                  </a:lnTo>
                  <a:lnTo>
                    <a:pt x="11556" y="499"/>
                  </a:lnTo>
                  <a:lnTo>
                    <a:pt x="11785" y="729"/>
                  </a:lnTo>
                  <a:lnTo>
                    <a:pt x="12014" y="1036"/>
                  </a:lnTo>
                  <a:lnTo>
                    <a:pt x="12226" y="1267"/>
                  </a:lnTo>
                  <a:lnTo>
                    <a:pt x="12463" y="1574"/>
                  </a:lnTo>
                  <a:lnTo>
                    <a:pt x="12692" y="1919"/>
                  </a:lnTo>
                  <a:lnTo>
                    <a:pt x="12912" y="2303"/>
                  </a:lnTo>
                  <a:lnTo>
                    <a:pt x="13150" y="2687"/>
                  </a:lnTo>
                  <a:lnTo>
                    <a:pt x="13387" y="3071"/>
                  </a:lnTo>
                  <a:lnTo>
                    <a:pt x="13616" y="3532"/>
                  </a:lnTo>
                  <a:lnTo>
                    <a:pt x="13836" y="3954"/>
                  </a:lnTo>
                  <a:lnTo>
                    <a:pt x="14065" y="4491"/>
                  </a:lnTo>
                  <a:lnTo>
                    <a:pt x="14303" y="4914"/>
                  </a:lnTo>
                  <a:lnTo>
                    <a:pt x="14523" y="5451"/>
                  </a:lnTo>
                  <a:lnTo>
                    <a:pt x="14769" y="6027"/>
                  </a:lnTo>
                  <a:lnTo>
                    <a:pt x="14998" y="6526"/>
                  </a:lnTo>
                  <a:lnTo>
                    <a:pt x="15210" y="7025"/>
                  </a:lnTo>
                  <a:lnTo>
                    <a:pt x="15447" y="7639"/>
                  </a:lnTo>
                  <a:lnTo>
                    <a:pt x="15676" y="8177"/>
                  </a:lnTo>
                  <a:lnTo>
                    <a:pt x="15905" y="8791"/>
                  </a:lnTo>
                  <a:lnTo>
                    <a:pt x="16117" y="9328"/>
                  </a:lnTo>
                  <a:lnTo>
                    <a:pt x="16320" y="9904"/>
                  </a:lnTo>
                  <a:lnTo>
                    <a:pt x="16532" y="10480"/>
                  </a:lnTo>
                  <a:lnTo>
                    <a:pt x="16744" y="11017"/>
                  </a:lnTo>
                  <a:lnTo>
                    <a:pt x="16948" y="11631"/>
                  </a:lnTo>
                  <a:lnTo>
                    <a:pt x="17160" y="12169"/>
                  </a:lnTo>
                  <a:lnTo>
                    <a:pt x="17355" y="12783"/>
                  </a:lnTo>
                  <a:lnTo>
                    <a:pt x="17541" y="13282"/>
                  </a:lnTo>
                  <a:lnTo>
                    <a:pt x="17736" y="13820"/>
                  </a:lnTo>
                  <a:lnTo>
                    <a:pt x="17931" y="14357"/>
                  </a:lnTo>
                  <a:lnTo>
                    <a:pt x="18126" y="14894"/>
                  </a:lnTo>
                  <a:lnTo>
                    <a:pt x="18304" y="15432"/>
                  </a:lnTo>
                  <a:lnTo>
                    <a:pt x="18465" y="15931"/>
                  </a:lnTo>
                  <a:lnTo>
                    <a:pt x="18635" y="16430"/>
                  </a:lnTo>
                  <a:lnTo>
                    <a:pt x="18805" y="16852"/>
                  </a:lnTo>
                  <a:lnTo>
                    <a:pt x="18949" y="17313"/>
                  </a:lnTo>
                  <a:lnTo>
                    <a:pt x="19110" y="17735"/>
                  </a:lnTo>
                  <a:lnTo>
                    <a:pt x="19262" y="18157"/>
                  </a:lnTo>
                  <a:lnTo>
                    <a:pt x="19390" y="18541"/>
                  </a:lnTo>
                  <a:lnTo>
                    <a:pt x="19534" y="18887"/>
                  </a:lnTo>
                  <a:lnTo>
                    <a:pt x="19652" y="19155"/>
                  </a:lnTo>
                  <a:lnTo>
                    <a:pt x="19771" y="19501"/>
                  </a:lnTo>
                  <a:lnTo>
                    <a:pt x="19890" y="19770"/>
                  </a:lnTo>
                  <a:lnTo>
                    <a:pt x="19992" y="1996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876" name="Group 39"/>
            <p:cNvGrpSpPr>
              <a:grpSpLocks/>
            </p:cNvGrpSpPr>
            <p:nvPr/>
          </p:nvGrpSpPr>
          <p:grpSpPr bwMode="auto">
            <a:xfrm rot="-96067">
              <a:off x="3070" y="1801"/>
              <a:ext cx="1985" cy="515"/>
              <a:chOff x="3034" y="180"/>
              <a:chExt cx="1985" cy="515"/>
            </a:xfrm>
          </p:grpSpPr>
          <p:sp>
            <p:nvSpPr>
              <p:cNvPr id="36881" name="Freeform 40"/>
              <p:cNvSpPr>
                <a:spLocks/>
              </p:cNvSpPr>
              <p:nvPr/>
            </p:nvSpPr>
            <p:spPr bwMode="auto">
              <a:xfrm>
                <a:off x="3034" y="180"/>
                <a:ext cx="985" cy="491"/>
              </a:xfrm>
              <a:custGeom>
                <a:avLst/>
                <a:gdLst>
                  <a:gd name="T0" fmla="*/ 220 w 20000"/>
                  <a:gd name="T1" fmla="*/ 18464 h 20000"/>
                  <a:gd name="T2" fmla="*/ 670 w 20000"/>
                  <a:gd name="T3" fmla="*/ 17274 h 20000"/>
                  <a:gd name="T4" fmla="*/ 1102 w 20000"/>
                  <a:gd name="T5" fmla="*/ 16046 h 20000"/>
                  <a:gd name="T6" fmla="*/ 1552 w 20000"/>
                  <a:gd name="T7" fmla="*/ 14894 h 20000"/>
                  <a:gd name="T8" fmla="*/ 1992 w 20000"/>
                  <a:gd name="T9" fmla="*/ 13743 h 20000"/>
                  <a:gd name="T10" fmla="*/ 2459 w 20000"/>
                  <a:gd name="T11" fmla="*/ 12591 h 20000"/>
                  <a:gd name="T12" fmla="*/ 2891 w 20000"/>
                  <a:gd name="T13" fmla="*/ 11440 h 20000"/>
                  <a:gd name="T14" fmla="*/ 3332 w 20000"/>
                  <a:gd name="T15" fmla="*/ 10365 h 20000"/>
                  <a:gd name="T16" fmla="*/ 3781 w 20000"/>
                  <a:gd name="T17" fmla="*/ 9290 h 20000"/>
                  <a:gd name="T18" fmla="*/ 4214 w 20000"/>
                  <a:gd name="T19" fmla="*/ 8253 h 20000"/>
                  <a:gd name="T20" fmla="*/ 4663 w 20000"/>
                  <a:gd name="T21" fmla="*/ 7217 h 20000"/>
                  <a:gd name="T22" fmla="*/ 5112 w 20000"/>
                  <a:gd name="T23" fmla="*/ 6372 h 20000"/>
                  <a:gd name="T24" fmla="*/ 5553 w 20000"/>
                  <a:gd name="T25" fmla="*/ 5451 h 20000"/>
                  <a:gd name="T26" fmla="*/ 5977 w 20000"/>
                  <a:gd name="T27" fmla="*/ 4568 h 20000"/>
                  <a:gd name="T28" fmla="*/ 6409 w 20000"/>
                  <a:gd name="T29" fmla="*/ 3762 h 20000"/>
                  <a:gd name="T30" fmla="*/ 6859 w 20000"/>
                  <a:gd name="T31" fmla="*/ 3033 h 20000"/>
                  <a:gd name="T32" fmla="*/ 7291 w 20000"/>
                  <a:gd name="T33" fmla="*/ 2418 h 20000"/>
                  <a:gd name="T34" fmla="*/ 7732 w 20000"/>
                  <a:gd name="T35" fmla="*/ 1843 h 20000"/>
                  <a:gd name="T36" fmla="*/ 8164 w 20000"/>
                  <a:gd name="T37" fmla="*/ 1267 h 20000"/>
                  <a:gd name="T38" fmla="*/ 8597 w 20000"/>
                  <a:gd name="T39" fmla="*/ 883 h 20000"/>
                  <a:gd name="T40" fmla="*/ 9021 w 20000"/>
                  <a:gd name="T41" fmla="*/ 499 h 20000"/>
                  <a:gd name="T42" fmla="*/ 9445 w 20000"/>
                  <a:gd name="T43" fmla="*/ 269 h 20000"/>
                  <a:gd name="T44" fmla="*/ 9860 w 20000"/>
                  <a:gd name="T45" fmla="*/ 115 h 20000"/>
                  <a:gd name="T46" fmla="*/ 10292 w 20000"/>
                  <a:gd name="T47" fmla="*/ 0 h 20000"/>
                  <a:gd name="T48" fmla="*/ 10699 w 20000"/>
                  <a:gd name="T49" fmla="*/ 38 h 20000"/>
                  <a:gd name="T50" fmla="*/ 11132 w 20000"/>
                  <a:gd name="T51" fmla="*/ 230 h 20000"/>
                  <a:gd name="T52" fmla="*/ 11556 w 20000"/>
                  <a:gd name="T53" fmla="*/ 499 h 20000"/>
                  <a:gd name="T54" fmla="*/ 12014 w 20000"/>
                  <a:gd name="T55" fmla="*/ 1036 h 20000"/>
                  <a:gd name="T56" fmla="*/ 12463 w 20000"/>
                  <a:gd name="T57" fmla="*/ 1574 h 20000"/>
                  <a:gd name="T58" fmla="*/ 12912 w 20000"/>
                  <a:gd name="T59" fmla="*/ 2303 h 20000"/>
                  <a:gd name="T60" fmla="*/ 13387 w 20000"/>
                  <a:gd name="T61" fmla="*/ 3071 h 20000"/>
                  <a:gd name="T62" fmla="*/ 13836 w 20000"/>
                  <a:gd name="T63" fmla="*/ 3954 h 20000"/>
                  <a:gd name="T64" fmla="*/ 14303 w 20000"/>
                  <a:gd name="T65" fmla="*/ 4914 h 20000"/>
                  <a:gd name="T66" fmla="*/ 14769 w 20000"/>
                  <a:gd name="T67" fmla="*/ 6027 h 20000"/>
                  <a:gd name="T68" fmla="*/ 15210 w 20000"/>
                  <a:gd name="T69" fmla="*/ 7025 h 20000"/>
                  <a:gd name="T70" fmla="*/ 15676 w 20000"/>
                  <a:gd name="T71" fmla="*/ 8177 h 20000"/>
                  <a:gd name="T72" fmla="*/ 16117 w 20000"/>
                  <a:gd name="T73" fmla="*/ 9328 h 20000"/>
                  <a:gd name="T74" fmla="*/ 16532 w 20000"/>
                  <a:gd name="T75" fmla="*/ 10480 h 20000"/>
                  <a:gd name="T76" fmla="*/ 16948 w 20000"/>
                  <a:gd name="T77" fmla="*/ 11631 h 20000"/>
                  <a:gd name="T78" fmla="*/ 17355 w 20000"/>
                  <a:gd name="T79" fmla="*/ 12783 h 20000"/>
                  <a:gd name="T80" fmla="*/ 17736 w 20000"/>
                  <a:gd name="T81" fmla="*/ 13820 h 20000"/>
                  <a:gd name="T82" fmla="*/ 18126 w 20000"/>
                  <a:gd name="T83" fmla="*/ 14894 h 20000"/>
                  <a:gd name="T84" fmla="*/ 18465 w 20000"/>
                  <a:gd name="T85" fmla="*/ 15931 h 20000"/>
                  <a:gd name="T86" fmla="*/ 18805 w 20000"/>
                  <a:gd name="T87" fmla="*/ 16852 h 20000"/>
                  <a:gd name="T88" fmla="*/ 19110 w 20000"/>
                  <a:gd name="T89" fmla="*/ 17735 h 20000"/>
                  <a:gd name="T90" fmla="*/ 19390 w 20000"/>
                  <a:gd name="T91" fmla="*/ 18541 h 20000"/>
                  <a:gd name="T92" fmla="*/ 19652 w 20000"/>
                  <a:gd name="T93" fmla="*/ 19155 h 20000"/>
                  <a:gd name="T94" fmla="*/ 19890 w 20000"/>
                  <a:gd name="T95" fmla="*/ 1977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19117"/>
                    </a:moveTo>
                    <a:lnTo>
                      <a:pt x="220" y="18464"/>
                    </a:lnTo>
                    <a:lnTo>
                      <a:pt x="441" y="17889"/>
                    </a:lnTo>
                    <a:lnTo>
                      <a:pt x="670" y="17274"/>
                    </a:lnTo>
                    <a:lnTo>
                      <a:pt x="882" y="16660"/>
                    </a:lnTo>
                    <a:lnTo>
                      <a:pt x="1102" y="16046"/>
                    </a:lnTo>
                    <a:lnTo>
                      <a:pt x="1323" y="15470"/>
                    </a:lnTo>
                    <a:lnTo>
                      <a:pt x="1552" y="14894"/>
                    </a:lnTo>
                    <a:lnTo>
                      <a:pt x="1772" y="14319"/>
                    </a:lnTo>
                    <a:lnTo>
                      <a:pt x="1992" y="13743"/>
                    </a:lnTo>
                    <a:lnTo>
                      <a:pt x="2213" y="13129"/>
                    </a:lnTo>
                    <a:lnTo>
                      <a:pt x="2459" y="12591"/>
                    </a:lnTo>
                    <a:lnTo>
                      <a:pt x="2671" y="12015"/>
                    </a:lnTo>
                    <a:lnTo>
                      <a:pt x="2891" y="11440"/>
                    </a:lnTo>
                    <a:lnTo>
                      <a:pt x="3111" y="10864"/>
                    </a:lnTo>
                    <a:lnTo>
                      <a:pt x="3332" y="10365"/>
                    </a:lnTo>
                    <a:lnTo>
                      <a:pt x="3561" y="9827"/>
                    </a:lnTo>
                    <a:lnTo>
                      <a:pt x="3781" y="9290"/>
                    </a:lnTo>
                    <a:lnTo>
                      <a:pt x="3993" y="8752"/>
                    </a:lnTo>
                    <a:lnTo>
                      <a:pt x="4214" y="8253"/>
                    </a:lnTo>
                    <a:lnTo>
                      <a:pt x="4443" y="7716"/>
                    </a:lnTo>
                    <a:lnTo>
                      <a:pt x="4663" y="7217"/>
                    </a:lnTo>
                    <a:lnTo>
                      <a:pt x="4883" y="6795"/>
                    </a:lnTo>
                    <a:lnTo>
                      <a:pt x="5112" y="6372"/>
                    </a:lnTo>
                    <a:lnTo>
                      <a:pt x="5341" y="5873"/>
                    </a:lnTo>
                    <a:lnTo>
                      <a:pt x="5553" y="5451"/>
                    </a:lnTo>
                    <a:lnTo>
                      <a:pt x="5765" y="4952"/>
                    </a:lnTo>
                    <a:lnTo>
                      <a:pt x="5977" y="4568"/>
                    </a:lnTo>
                    <a:lnTo>
                      <a:pt x="6198" y="4146"/>
                    </a:lnTo>
                    <a:lnTo>
                      <a:pt x="6409" y="3762"/>
                    </a:lnTo>
                    <a:lnTo>
                      <a:pt x="6638" y="3417"/>
                    </a:lnTo>
                    <a:lnTo>
                      <a:pt x="6859" y="3033"/>
                    </a:lnTo>
                    <a:lnTo>
                      <a:pt x="7088" y="2726"/>
                    </a:lnTo>
                    <a:lnTo>
                      <a:pt x="7291" y="2418"/>
                    </a:lnTo>
                    <a:lnTo>
                      <a:pt x="7512" y="2111"/>
                    </a:lnTo>
                    <a:lnTo>
                      <a:pt x="7732" y="1843"/>
                    </a:lnTo>
                    <a:lnTo>
                      <a:pt x="7961" y="1574"/>
                    </a:lnTo>
                    <a:lnTo>
                      <a:pt x="8164" y="1267"/>
                    </a:lnTo>
                    <a:lnTo>
                      <a:pt x="8368" y="1075"/>
                    </a:lnTo>
                    <a:lnTo>
                      <a:pt x="8597" y="883"/>
                    </a:lnTo>
                    <a:lnTo>
                      <a:pt x="8809" y="691"/>
                    </a:lnTo>
                    <a:lnTo>
                      <a:pt x="9021" y="499"/>
                    </a:lnTo>
                    <a:lnTo>
                      <a:pt x="9233" y="384"/>
                    </a:lnTo>
                    <a:lnTo>
                      <a:pt x="9445" y="269"/>
                    </a:lnTo>
                    <a:lnTo>
                      <a:pt x="9648" y="115"/>
                    </a:lnTo>
                    <a:lnTo>
                      <a:pt x="9860" y="115"/>
                    </a:lnTo>
                    <a:lnTo>
                      <a:pt x="10089" y="38"/>
                    </a:lnTo>
                    <a:lnTo>
                      <a:pt x="10292" y="0"/>
                    </a:lnTo>
                    <a:lnTo>
                      <a:pt x="10504" y="38"/>
                    </a:lnTo>
                    <a:lnTo>
                      <a:pt x="10699" y="38"/>
                    </a:lnTo>
                    <a:lnTo>
                      <a:pt x="10903" y="115"/>
                    </a:lnTo>
                    <a:lnTo>
                      <a:pt x="11132" y="230"/>
                    </a:lnTo>
                    <a:lnTo>
                      <a:pt x="11344" y="307"/>
                    </a:lnTo>
                    <a:lnTo>
                      <a:pt x="11556" y="499"/>
                    </a:lnTo>
                    <a:lnTo>
                      <a:pt x="11785" y="729"/>
                    </a:lnTo>
                    <a:lnTo>
                      <a:pt x="12014" y="1036"/>
                    </a:lnTo>
                    <a:lnTo>
                      <a:pt x="12226" y="1267"/>
                    </a:lnTo>
                    <a:lnTo>
                      <a:pt x="12463" y="1574"/>
                    </a:lnTo>
                    <a:lnTo>
                      <a:pt x="12692" y="1919"/>
                    </a:lnTo>
                    <a:lnTo>
                      <a:pt x="12912" y="2303"/>
                    </a:lnTo>
                    <a:lnTo>
                      <a:pt x="13150" y="2687"/>
                    </a:lnTo>
                    <a:lnTo>
                      <a:pt x="13387" y="3071"/>
                    </a:lnTo>
                    <a:lnTo>
                      <a:pt x="13616" y="3532"/>
                    </a:lnTo>
                    <a:lnTo>
                      <a:pt x="13836" y="3954"/>
                    </a:lnTo>
                    <a:lnTo>
                      <a:pt x="14065" y="4491"/>
                    </a:lnTo>
                    <a:lnTo>
                      <a:pt x="14303" y="4914"/>
                    </a:lnTo>
                    <a:lnTo>
                      <a:pt x="14523" y="5451"/>
                    </a:lnTo>
                    <a:lnTo>
                      <a:pt x="14769" y="6027"/>
                    </a:lnTo>
                    <a:lnTo>
                      <a:pt x="14998" y="6526"/>
                    </a:lnTo>
                    <a:lnTo>
                      <a:pt x="15210" y="7025"/>
                    </a:lnTo>
                    <a:lnTo>
                      <a:pt x="15447" y="7639"/>
                    </a:lnTo>
                    <a:lnTo>
                      <a:pt x="15676" y="8177"/>
                    </a:lnTo>
                    <a:lnTo>
                      <a:pt x="15905" y="8791"/>
                    </a:lnTo>
                    <a:lnTo>
                      <a:pt x="16117" y="9328"/>
                    </a:lnTo>
                    <a:lnTo>
                      <a:pt x="16320" y="9904"/>
                    </a:lnTo>
                    <a:lnTo>
                      <a:pt x="16532" y="10480"/>
                    </a:lnTo>
                    <a:lnTo>
                      <a:pt x="16744" y="11017"/>
                    </a:lnTo>
                    <a:lnTo>
                      <a:pt x="16948" y="11631"/>
                    </a:lnTo>
                    <a:lnTo>
                      <a:pt x="17160" y="12169"/>
                    </a:lnTo>
                    <a:lnTo>
                      <a:pt x="17355" y="12783"/>
                    </a:lnTo>
                    <a:lnTo>
                      <a:pt x="17541" y="13282"/>
                    </a:lnTo>
                    <a:lnTo>
                      <a:pt x="17736" y="13820"/>
                    </a:lnTo>
                    <a:lnTo>
                      <a:pt x="17931" y="14357"/>
                    </a:lnTo>
                    <a:lnTo>
                      <a:pt x="18126" y="14894"/>
                    </a:lnTo>
                    <a:lnTo>
                      <a:pt x="18304" y="15432"/>
                    </a:lnTo>
                    <a:lnTo>
                      <a:pt x="18465" y="15931"/>
                    </a:lnTo>
                    <a:lnTo>
                      <a:pt x="18635" y="16430"/>
                    </a:lnTo>
                    <a:lnTo>
                      <a:pt x="18805" y="16852"/>
                    </a:lnTo>
                    <a:lnTo>
                      <a:pt x="18949" y="17313"/>
                    </a:lnTo>
                    <a:lnTo>
                      <a:pt x="19110" y="17735"/>
                    </a:lnTo>
                    <a:lnTo>
                      <a:pt x="19262" y="18157"/>
                    </a:lnTo>
                    <a:lnTo>
                      <a:pt x="19390" y="18541"/>
                    </a:lnTo>
                    <a:lnTo>
                      <a:pt x="19534" y="18887"/>
                    </a:lnTo>
                    <a:lnTo>
                      <a:pt x="19652" y="19155"/>
                    </a:lnTo>
                    <a:lnTo>
                      <a:pt x="19771" y="19501"/>
                    </a:lnTo>
                    <a:lnTo>
                      <a:pt x="19890" y="19770"/>
                    </a:lnTo>
                    <a:lnTo>
                      <a:pt x="19992" y="1996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2" name="Freeform 41"/>
              <p:cNvSpPr>
                <a:spLocks/>
              </p:cNvSpPr>
              <p:nvPr/>
            </p:nvSpPr>
            <p:spPr bwMode="auto">
              <a:xfrm>
                <a:off x="4034" y="204"/>
                <a:ext cx="985" cy="491"/>
              </a:xfrm>
              <a:custGeom>
                <a:avLst/>
                <a:gdLst>
                  <a:gd name="T0" fmla="*/ 220 w 20000"/>
                  <a:gd name="T1" fmla="*/ 18464 h 20000"/>
                  <a:gd name="T2" fmla="*/ 670 w 20000"/>
                  <a:gd name="T3" fmla="*/ 17274 h 20000"/>
                  <a:gd name="T4" fmla="*/ 1102 w 20000"/>
                  <a:gd name="T5" fmla="*/ 16046 h 20000"/>
                  <a:gd name="T6" fmla="*/ 1552 w 20000"/>
                  <a:gd name="T7" fmla="*/ 14894 h 20000"/>
                  <a:gd name="T8" fmla="*/ 1992 w 20000"/>
                  <a:gd name="T9" fmla="*/ 13743 h 20000"/>
                  <a:gd name="T10" fmla="*/ 2459 w 20000"/>
                  <a:gd name="T11" fmla="*/ 12591 h 20000"/>
                  <a:gd name="T12" fmla="*/ 2891 w 20000"/>
                  <a:gd name="T13" fmla="*/ 11440 h 20000"/>
                  <a:gd name="T14" fmla="*/ 3332 w 20000"/>
                  <a:gd name="T15" fmla="*/ 10365 h 20000"/>
                  <a:gd name="T16" fmla="*/ 3781 w 20000"/>
                  <a:gd name="T17" fmla="*/ 9290 h 20000"/>
                  <a:gd name="T18" fmla="*/ 4214 w 20000"/>
                  <a:gd name="T19" fmla="*/ 8253 h 20000"/>
                  <a:gd name="T20" fmla="*/ 4663 w 20000"/>
                  <a:gd name="T21" fmla="*/ 7217 h 20000"/>
                  <a:gd name="T22" fmla="*/ 5112 w 20000"/>
                  <a:gd name="T23" fmla="*/ 6372 h 20000"/>
                  <a:gd name="T24" fmla="*/ 5553 w 20000"/>
                  <a:gd name="T25" fmla="*/ 5451 h 20000"/>
                  <a:gd name="T26" fmla="*/ 5977 w 20000"/>
                  <a:gd name="T27" fmla="*/ 4568 h 20000"/>
                  <a:gd name="T28" fmla="*/ 6409 w 20000"/>
                  <a:gd name="T29" fmla="*/ 3762 h 20000"/>
                  <a:gd name="T30" fmla="*/ 6859 w 20000"/>
                  <a:gd name="T31" fmla="*/ 3033 h 20000"/>
                  <a:gd name="T32" fmla="*/ 7291 w 20000"/>
                  <a:gd name="T33" fmla="*/ 2418 h 20000"/>
                  <a:gd name="T34" fmla="*/ 7732 w 20000"/>
                  <a:gd name="T35" fmla="*/ 1843 h 20000"/>
                  <a:gd name="T36" fmla="*/ 8164 w 20000"/>
                  <a:gd name="T37" fmla="*/ 1267 h 20000"/>
                  <a:gd name="T38" fmla="*/ 8597 w 20000"/>
                  <a:gd name="T39" fmla="*/ 883 h 20000"/>
                  <a:gd name="T40" fmla="*/ 9021 w 20000"/>
                  <a:gd name="T41" fmla="*/ 499 h 20000"/>
                  <a:gd name="T42" fmla="*/ 9445 w 20000"/>
                  <a:gd name="T43" fmla="*/ 269 h 20000"/>
                  <a:gd name="T44" fmla="*/ 9860 w 20000"/>
                  <a:gd name="T45" fmla="*/ 115 h 20000"/>
                  <a:gd name="T46" fmla="*/ 10292 w 20000"/>
                  <a:gd name="T47" fmla="*/ 0 h 20000"/>
                  <a:gd name="T48" fmla="*/ 10699 w 20000"/>
                  <a:gd name="T49" fmla="*/ 38 h 20000"/>
                  <a:gd name="T50" fmla="*/ 11132 w 20000"/>
                  <a:gd name="T51" fmla="*/ 230 h 20000"/>
                  <a:gd name="T52" fmla="*/ 11556 w 20000"/>
                  <a:gd name="T53" fmla="*/ 499 h 20000"/>
                  <a:gd name="T54" fmla="*/ 12014 w 20000"/>
                  <a:gd name="T55" fmla="*/ 1036 h 20000"/>
                  <a:gd name="T56" fmla="*/ 12463 w 20000"/>
                  <a:gd name="T57" fmla="*/ 1574 h 20000"/>
                  <a:gd name="T58" fmla="*/ 12912 w 20000"/>
                  <a:gd name="T59" fmla="*/ 2303 h 20000"/>
                  <a:gd name="T60" fmla="*/ 13387 w 20000"/>
                  <a:gd name="T61" fmla="*/ 3071 h 20000"/>
                  <a:gd name="T62" fmla="*/ 13836 w 20000"/>
                  <a:gd name="T63" fmla="*/ 3954 h 20000"/>
                  <a:gd name="T64" fmla="*/ 14303 w 20000"/>
                  <a:gd name="T65" fmla="*/ 4914 h 20000"/>
                  <a:gd name="T66" fmla="*/ 14769 w 20000"/>
                  <a:gd name="T67" fmla="*/ 6027 h 20000"/>
                  <a:gd name="T68" fmla="*/ 15210 w 20000"/>
                  <a:gd name="T69" fmla="*/ 7025 h 20000"/>
                  <a:gd name="T70" fmla="*/ 15676 w 20000"/>
                  <a:gd name="T71" fmla="*/ 8177 h 20000"/>
                  <a:gd name="T72" fmla="*/ 16117 w 20000"/>
                  <a:gd name="T73" fmla="*/ 9328 h 20000"/>
                  <a:gd name="T74" fmla="*/ 16532 w 20000"/>
                  <a:gd name="T75" fmla="*/ 10480 h 20000"/>
                  <a:gd name="T76" fmla="*/ 16948 w 20000"/>
                  <a:gd name="T77" fmla="*/ 11631 h 20000"/>
                  <a:gd name="T78" fmla="*/ 17355 w 20000"/>
                  <a:gd name="T79" fmla="*/ 12783 h 20000"/>
                  <a:gd name="T80" fmla="*/ 17736 w 20000"/>
                  <a:gd name="T81" fmla="*/ 13820 h 20000"/>
                  <a:gd name="T82" fmla="*/ 18126 w 20000"/>
                  <a:gd name="T83" fmla="*/ 14894 h 20000"/>
                  <a:gd name="T84" fmla="*/ 18465 w 20000"/>
                  <a:gd name="T85" fmla="*/ 15931 h 20000"/>
                  <a:gd name="T86" fmla="*/ 18805 w 20000"/>
                  <a:gd name="T87" fmla="*/ 16852 h 20000"/>
                  <a:gd name="T88" fmla="*/ 19110 w 20000"/>
                  <a:gd name="T89" fmla="*/ 17735 h 20000"/>
                  <a:gd name="T90" fmla="*/ 19390 w 20000"/>
                  <a:gd name="T91" fmla="*/ 18541 h 20000"/>
                  <a:gd name="T92" fmla="*/ 19652 w 20000"/>
                  <a:gd name="T93" fmla="*/ 19155 h 20000"/>
                  <a:gd name="T94" fmla="*/ 19890 w 20000"/>
                  <a:gd name="T95" fmla="*/ 1977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19117"/>
                    </a:moveTo>
                    <a:lnTo>
                      <a:pt x="220" y="18464"/>
                    </a:lnTo>
                    <a:lnTo>
                      <a:pt x="441" y="17889"/>
                    </a:lnTo>
                    <a:lnTo>
                      <a:pt x="670" y="17274"/>
                    </a:lnTo>
                    <a:lnTo>
                      <a:pt x="882" y="16660"/>
                    </a:lnTo>
                    <a:lnTo>
                      <a:pt x="1102" y="16046"/>
                    </a:lnTo>
                    <a:lnTo>
                      <a:pt x="1323" y="15470"/>
                    </a:lnTo>
                    <a:lnTo>
                      <a:pt x="1552" y="14894"/>
                    </a:lnTo>
                    <a:lnTo>
                      <a:pt x="1772" y="14319"/>
                    </a:lnTo>
                    <a:lnTo>
                      <a:pt x="1992" y="13743"/>
                    </a:lnTo>
                    <a:lnTo>
                      <a:pt x="2213" y="13129"/>
                    </a:lnTo>
                    <a:lnTo>
                      <a:pt x="2459" y="12591"/>
                    </a:lnTo>
                    <a:lnTo>
                      <a:pt x="2671" y="12015"/>
                    </a:lnTo>
                    <a:lnTo>
                      <a:pt x="2891" y="11440"/>
                    </a:lnTo>
                    <a:lnTo>
                      <a:pt x="3111" y="10864"/>
                    </a:lnTo>
                    <a:lnTo>
                      <a:pt x="3332" y="10365"/>
                    </a:lnTo>
                    <a:lnTo>
                      <a:pt x="3561" y="9827"/>
                    </a:lnTo>
                    <a:lnTo>
                      <a:pt x="3781" y="9290"/>
                    </a:lnTo>
                    <a:lnTo>
                      <a:pt x="3993" y="8752"/>
                    </a:lnTo>
                    <a:lnTo>
                      <a:pt x="4214" y="8253"/>
                    </a:lnTo>
                    <a:lnTo>
                      <a:pt x="4443" y="7716"/>
                    </a:lnTo>
                    <a:lnTo>
                      <a:pt x="4663" y="7217"/>
                    </a:lnTo>
                    <a:lnTo>
                      <a:pt x="4883" y="6795"/>
                    </a:lnTo>
                    <a:lnTo>
                      <a:pt x="5112" y="6372"/>
                    </a:lnTo>
                    <a:lnTo>
                      <a:pt x="5341" y="5873"/>
                    </a:lnTo>
                    <a:lnTo>
                      <a:pt x="5553" y="5451"/>
                    </a:lnTo>
                    <a:lnTo>
                      <a:pt x="5765" y="4952"/>
                    </a:lnTo>
                    <a:lnTo>
                      <a:pt x="5977" y="4568"/>
                    </a:lnTo>
                    <a:lnTo>
                      <a:pt x="6198" y="4146"/>
                    </a:lnTo>
                    <a:lnTo>
                      <a:pt x="6409" y="3762"/>
                    </a:lnTo>
                    <a:lnTo>
                      <a:pt x="6638" y="3417"/>
                    </a:lnTo>
                    <a:lnTo>
                      <a:pt x="6859" y="3033"/>
                    </a:lnTo>
                    <a:lnTo>
                      <a:pt x="7088" y="2726"/>
                    </a:lnTo>
                    <a:lnTo>
                      <a:pt x="7291" y="2418"/>
                    </a:lnTo>
                    <a:lnTo>
                      <a:pt x="7512" y="2111"/>
                    </a:lnTo>
                    <a:lnTo>
                      <a:pt x="7732" y="1843"/>
                    </a:lnTo>
                    <a:lnTo>
                      <a:pt x="7961" y="1574"/>
                    </a:lnTo>
                    <a:lnTo>
                      <a:pt x="8164" y="1267"/>
                    </a:lnTo>
                    <a:lnTo>
                      <a:pt x="8368" y="1075"/>
                    </a:lnTo>
                    <a:lnTo>
                      <a:pt x="8597" y="883"/>
                    </a:lnTo>
                    <a:lnTo>
                      <a:pt x="8809" y="691"/>
                    </a:lnTo>
                    <a:lnTo>
                      <a:pt x="9021" y="499"/>
                    </a:lnTo>
                    <a:lnTo>
                      <a:pt x="9233" y="384"/>
                    </a:lnTo>
                    <a:lnTo>
                      <a:pt x="9445" y="269"/>
                    </a:lnTo>
                    <a:lnTo>
                      <a:pt x="9648" y="115"/>
                    </a:lnTo>
                    <a:lnTo>
                      <a:pt x="9860" y="115"/>
                    </a:lnTo>
                    <a:lnTo>
                      <a:pt x="10089" y="38"/>
                    </a:lnTo>
                    <a:lnTo>
                      <a:pt x="10292" y="0"/>
                    </a:lnTo>
                    <a:lnTo>
                      <a:pt x="10504" y="38"/>
                    </a:lnTo>
                    <a:lnTo>
                      <a:pt x="10699" y="38"/>
                    </a:lnTo>
                    <a:lnTo>
                      <a:pt x="10903" y="115"/>
                    </a:lnTo>
                    <a:lnTo>
                      <a:pt x="11132" y="230"/>
                    </a:lnTo>
                    <a:lnTo>
                      <a:pt x="11344" y="307"/>
                    </a:lnTo>
                    <a:lnTo>
                      <a:pt x="11556" y="499"/>
                    </a:lnTo>
                    <a:lnTo>
                      <a:pt x="11785" y="729"/>
                    </a:lnTo>
                    <a:lnTo>
                      <a:pt x="12014" y="1036"/>
                    </a:lnTo>
                    <a:lnTo>
                      <a:pt x="12226" y="1267"/>
                    </a:lnTo>
                    <a:lnTo>
                      <a:pt x="12463" y="1574"/>
                    </a:lnTo>
                    <a:lnTo>
                      <a:pt x="12692" y="1919"/>
                    </a:lnTo>
                    <a:lnTo>
                      <a:pt x="12912" y="2303"/>
                    </a:lnTo>
                    <a:lnTo>
                      <a:pt x="13150" y="2687"/>
                    </a:lnTo>
                    <a:lnTo>
                      <a:pt x="13387" y="3071"/>
                    </a:lnTo>
                    <a:lnTo>
                      <a:pt x="13616" y="3532"/>
                    </a:lnTo>
                    <a:lnTo>
                      <a:pt x="13836" y="3954"/>
                    </a:lnTo>
                    <a:lnTo>
                      <a:pt x="14065" y="4491"/>
                    </a:lnTo>
                    <a:lnTo>
                      <a:pt x="14303" y="4914"/>
                    </a:lnTo>
                    <a:lnTo>
                      <a:pt x="14523" y="5451"/>
                    </a:lnTo>
                    <a:lnTo>
                      <a:pt x="14769" y="6027"/>
                    </a:lnTo>
                    <a:lnTo>
                      <a:pt x="14998" y="6526"/>
                    </a:lnTo>
                    <a:lnTo>
                      <a:pt x="15210" y="7025"/>
                    </a:lnTo>
                    <a:lnTo>
                      <a:pt x="15447" y="7639"/>
                    </a:lnTo>
                    <a:lnTo>
                      <a:pt x="15676" y="8177"/>
                    </a:lnTo>
                    <a:lnTo>
                      <a:pt x="15905" y="8791"/>
                    </a:lnTo>
                    <a:lnTo>
                      <a:pt x="16117" y="9328"/>
                    </a:lnTo>
                    <a:lnTo>
                      <a:pt x="16320" y="9904"/>
                    </a:lnTo>
                    <a:lnTo>
                      <a:pt x="16532" y="10480"/>
                    </a:lnTo>
                    <a:lnTo>
                      <a:pt x="16744" y="11017"/>
                    </a:lnTo>
                    <a:lnTo>
                      <a:pt x="16948" y="11631"/>
                    </a:lnTo>
                    <a:lnTo>
                      <a:pt x="17160" y="12169"/>
                    </a:lnTo>
                    <a:lnTo>
                      <a:pt x="17355" y="12783"/>
                    </a:lnTo>
                    <a:lnTo>
                      <a:pt x="17541" y="13282"/>
                    </a:lnTo>
                    <a:lnTo>
                      <a:pt x="17736" y="13820"/>
                    </a:lnTo>
                    <a:lnTo>
                      <a:pt x="17931" y="14357"/>
                    </a:lnTo>
                    <a:lnTo>
                      <a:pt x="18126" y="14894"/>
                    </a:lnTo>
                    <a:lnTo>
                      <a:pt x="18304" y="15432"/>
                    </a:lnTo>
                    <a:lnTo>
                      <a:pt x="18465" y="15931"/>
                    </a:lnTo>
                    <a:lnTo>
                      <a:pt x="18635" y="16430"/>
                    </a:lnTo>
                    <a:lnTo>
                      <a:pt x="18805" y="16852"/>
                    </a:lnTo>
                    <a:lnTo>
                      <a:pt x="18949" y="17313"/>
                    </a:lnTo>
                    <a:lnTo>
                      <a:pt x="19110" y="17735"/>
                    </a:lnTo>
                    <a:lnTo>
                      <a:pt x="19262" y="18157"/>
                    </a:lnTo>
                    <a:lnTo>
                      <a:pt x="19390" y="18541"/>
                    </a:lnTo>
                    <a:lnTo>
                      <a:pt x="19534" y="18887"/>
                    </a:lnTo>
                    <a:lnTo>
                      <a:pt x="19652" y="19155"/>
                    </a:lnTo>
                    <a:lnTo>
                      <a:pt x="19771" y="19501"/>
                    </a:lnTo>
                    <a:lnTo>
                      <a:pt x="19890" y="19770"/>
                    </a:lnTo>
                    <a:lnTo>
                      <a:pt x="19992" y="1996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877" name="Group 42"/>
            <p:cNvGrpSpPr>
              <a:grpSpLocks/>
            </p:cNvGrpSpPr>
            <p:nvPr/>
          </p:nvGrpSpPr>
          <p:grpSpPr bwMode="auto">
            <a:xfrm>
              <a:off x="3101" y="2919"/>
              <a:ext cx="1970" cy="397"/>
              <a:chOff x="3054" y="227"/>
              <a:chExt cx="1970" cy="397"/>
            </a:xfrm>
          </p:grpSpPr>
          <p:sp>
            <p:nvSpPr>
              <p:cNvPr id="36878" name="Freeform 43"/>
              <p:cNvSpPr>
                <a:spLocks/>
              </p:cNvSpPr>
              <p:nvPr/>
            </p:nvSpPr>
            <p:spPr bwMode="auto">
              <a:xfrm>
                <a:off x="3054" y="239"/>
                <a:ext cx="653" cy="385"/>
              </a:xfrm>
              <a:custGeom>
                <a:avLst/>
                <a:gdLst>
                  <a:gd name="T0" fmla="*/ 220 w 20000"/>
                  <a:gd name="T1" fmla="*/ 18464 h 20000"/>
                  <a:gd name="T2" fmla="*/ 670 w 20000"/>
                  <a:gd name="T3" fmla="*/ 17274 h 20000"/>
                  <a:gd name="T4" fmla="*/ 1102 w 20000"/>
                  <a:gd name="T5" fmla="*/ 16046 h 20000"/>
                  <a:gd name="T6" fmla="*/ 1552 w 20000"/>
                  <a:gd name="T7" fmla="*/ 14894 h 20000"/>
                  <a:gd name="T8" fmla="*/ 1992 w 20000"/>
                  <a:gd name="T9" fmla="*/ 13743 h 20000"/>
                  <a:gd name="T10" fmla="*/ 2459 w 20000"/>
                  <a:gd name="T11" fmla="*/ 12591 h 20000"/>
                  <a:gd name="T12" fmla="*/ 2891 w 20000"/>
                  <a:gd name="T13" fmla="*/ 11440 h 20000"/>
                  <a:gd name="T14" fmla="*/ 3332 w 20000"/>
                  <a:gd name="T15" fmla="*/ 10365 h 20000"/>
                  <a:gd name="T16" fmla="*/ 3781 w 20000"/>
                  <a:gd name="T17" fmla="*/ 9290 h 20000"/>
                  <a:gd name="T18" fmla="*/ 4214 w 20000"/>
                  <a:gd name="T19" fmla="*/ 8253 h 20000"/>
                  <a:gd name="T20" fmla="*/ 4663 w 20000"/>
                  <a:gd name="T21" fmla="*/ 7217 h 20000"/>
                  <a:gd name="T22" fmla="*/ 5112 w 20000"/>
                  <a:gd name="T23" fmla="*/ 6372 h 20000"/>
                  <a:gd name="T24" fmla="*/ 5553 w 20000"/>
                  <a:gd name="T25" fmla="*/ 5451 h 20000"/>
                  <a:gd name="T26" fmla="*/ 5977 w 20000"/>
                  <a:gd name="T27" fmla="*/ 4568 h 20000"/>
                  <a:gd name="T28" fmla="*/ 6409 w 20000"/>
                  <a:gd name="T29" fmla="*/ 3762 h 20000"/>
                  <a:gd name="T30" fmla="*/ 6859 w 20000"/>
                  <a:gd name="T31" fmla="*/ 3033 h 20000"/>
                  <a:gd name="T32" fmla="*/ 7291 w 20000"/>
                  <a:gd name="T33" fmla="*/ 2418 h 20000"/>
                  <a:gd name="T34" fmla="*/ 7732 w 20000"/>
                  <a:gd name="T35" fmla="*/ 1843 h 20000"/>
                  <a:gd name="T36" fmla="*/ 8164 w 20000"/>
                  <a:gd name="T37" fmla="*/ 1267 h 20000"/>
                  <a:gd name="T38" fmla="*/ 8597 w 20000"/>
                  <a:gd name="T39" fmla="*/ 883 h 20000"/>
                  <a:gd name="T40" fmla="*/ 9021 w 20000"/>
                  <a:gd name="T41" fmla="*/ 499 h 20000"/>
                  <a:gd name="T42" fmla="*/ 9445 w 20000"/>
                  <a:gd name="T43" fmla="*/ 269 h 20000"/>
                  <a:gd name="T44" fmla="*/ 9860 w 20000"/>
                  <a:gd name="T45" fmla="*/ 115 h 20000"/>
                  <a:gd name="T46" fmla="*/ 10292 w 20000"/>
                  <a:gd name="T47" fmla="*/ 0 h 20000"/>
                  <a:gd name="T48" fmla="*/ 10699 w 20000"/>
                  <a:gd name="T49" fmla="*/ 38 h 20000"/>
                  <a:gd name="T50" fmla="*/ 11132 w 20000"/>
                  <a:gd name="T51" fmla="*/ 230 h 20000"/>
                  <a:gd name="T52" fmla="*/ 11556 w 20000"/>
                  <a:gd name="T53" fmla="*/ 499 h 20000"/>
                  <a:gd name="T54" fmla="*/ 12014 w 20000"/>
                  <a:gd name="T55" fmla="*/ 1036 h 20000"/>
                  <a:gd name="T56" fmla="*/ 12463 w 20000"/>
                  <a:gd name="T57" fmla="*/ 1574 h 20000"/>
                  <a:gd name="T58" fmla="*/ 12912 w 20000"/>
                  <a:gd name="T59" fmla="*/ 2303 h 20000"/>
                  <a:gd name="T60" fmla="*/ 13387 w 20000"/>
                  <a:gd name="T61" fmla="*/ 3071 h 20000"/>
                  <a:gd name="T62" fmla="*/ 13836 w 20000"/>
                  <a:gd name="T63" fmla="*/ 3954 h 20000"/>
                  <a:gd name="T64" fmla="*/ 14303 w 20000"/>
                  <a:gd name="T65" fmla="*/ 4914 h 20000"/>
                  <a:gd name="T66" fmla="*/ 14769 w 20000"/>
                  <a:gd name="T67" fmla="*/ 6027 h 20000"/>
                  <a:gd name="T68" fmla="*/ 15210 w 20000"/>
                  <a:gd name="T69" fmla="*/ 7025 h 20000"/>
                  <a:gd name="T70" fmla="*/ 15676 w 20000"/>
                  <a:gd name="T71" fmla="*/ 8177 h 20000"/>
                  <a:gd name="T72" fmla="*/ 16117 w 20000"/>
                  <a:gd name="T73" fmla="*/ 9328 h 20000"/>
                  <a:gd name="T74" fmla="*/ 16532 w 20000"/>
                  <a:gd name="T75" fmla="*/ 10480 h 20000"/>
                  <a:gd name="T76" fmla="*/ 16948 w 20000"/>
                  <a:gd name="T77" fmla="*/ 11631 h 20000"/>
                  <a:gd name="T78" fmla="*/ 17355 w 20000"/>
                  <a:gd name="T79" fmla="*/ 12783 h 20000"/>
                  <a:gd name="T80" fmla="*/ 17736 w 20000"/>
                  <a:gd name="T81" fmla="*/ 13820 h 20000"/>
                  <a:gd name="T82" fmla="*/ 18126 w 20000"/>
                  <a:gd name="T83" fmla="*/ 14894 h 20000"/>
                  <a:gd name="T84" fmla="*/ 18465 w 20000"/>
                  <a:gd name="T85" fmla="*/ 15931 h 20000"/>
                  <a:gd name="T86" fmla="*/ 18805 w 20000"/>
                  <a:gd name="T87" fmla="*/ 16852 h 20000"/>
                  <a:gd name="T88" fmla="*/ 19110 w 20000"/>
                  <a:gd name="T89" fmla="*/ 17735 h 20000"/>
                  <a:gd name="T90" fmla="*/ 19390 w 20000"/>
                  <a:gd name="T91" fmla="*/ 18541 h 20000"/>
                  <a:gd name="T92" fmla="*/ 19652 w 20000"/>
                  <a:gd name="T93" fmla="*/ 19155 h 20000"/>
                  <a:gd name="T94" fmla="*/ 19890 w 20000"/>
                  <a:gd name="T95" fmla="*/ 1977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19117"/>
                    </a:moveTo>
                    <a:lnTo>
                      <a:pt x="220" y="18464"/>
                    </a:lnTo>
                    <a:lnTo>
                      <a:pt x="441" y="17889"/>
                    </a:lnTo>
                    <a:lnTo>
                      <a:pt x="670" y="17274"/>
                    </a:lnTo>
                    <a:lnTo>
                      <a:pt x="882" y="16660"/>
                    </a:lnTo>
                    <a:lnTo>
                      <a:pt x="1102" y="16046"/>
                    </a:lnTo>
                    <a:lnTo>
                      <a:pt x="1323" y="15470"/>
                    </a:lnTo>
                    <a:lnTo>
                      <a:pt x="1552" y="14894"/>
                    </a:lnTo>
                    <a:lnTo>
                      <a:pt x="1772" y="14319"/>
                    </a:lnTo>
                    <a:lnTo>
                      <a:pt x="1992" y="13743"/>
                    </a:lnTo>
                    <a:lnTo>
                      <a:pt x="2213" y="13129"/>
                    </a:lnTo>
                    <a:lnTo>
                      <a:pt x="2459" y="12591"/>
                    </a:lnTo>
                    <a:lnTo>
                      <a:pt x="2671" y="12015"/>
                    </a:lnTo>
                    <a:lnTo>
                      <a:pt x="2891" y="11440"/>
                    </a:lnTo>
                    <a:lnTo>
                      <a:pt x="3111" y="10864"/>
                    </a:lnTo>
                    <a:lnTo>
                      <a:pt x="3332" y="10365"/>
                    </a:lnTo>
                    <a:lnTo>
                      <a:pt x="3561" y="9827"/>
                    </a:lnTo>
                    <a:lnTo>
                      <a:pt x="3781" y="9290"/>
                    </a:lnTo>
                    <a:lnTo>
                      <a:pt x="3993" y="8752"/>
                    </a:lnTo>
                    <a:lnTo>
                      <a:pt x="4214" y="8253"/>
                    </a:lnTo>
                    <a:lnTo>
                      <a:pt x="4443" y="7716"/>
                    </a:lnTo>
                    <a:lnTo>
                      <a:pt x="4663" y="7217"/>
                    </a:lnTo>
                    <a:lnTo>
                      <a:pt x="4883" y="6795"/>
                    </a:lnTo>
                    <a:lnTo>
                      <a:pt x="5112" y="6372"/>
                    </a:lnTo>
                    <a:lnTo>
                      <a:pt x="5341" y="5873"/>
                    </a:lnTo>
                    <a:lnTo>
                      <a:pt x="5553" y="5451"/>
                    </a:lnTo>
                    <a:lnTo>
                      <a:pt x="5765" y="4952"/>
                    </a:lnTo>
                    <a:lnTo>
                      <a:pt x="5977" y="4568"/>
                    </a:lnTo>
                    <a:lnTo>
                      <a:pt x="6198" y="4146"/>
                    </a:lnTo>
                    <a:lnTo>
                      <a:pt x="6409" y="3762"/>
                    </a:lnTo>
                    <a:lnTo>
                      <a:pt x="6638" y="3417"/>
                    </a:lnTo>
                    <a:lnTo>
                      <a:pt x="6859" y="3033"/>
                    </a:lnTo>
                    <a:lnTo>
                      <a:pt x="7088" y="2726"/>
                    </a:lnTo>
                    <a:lnTo>
                      <a:pt x="7291" y="2418"/>
                    </a:lnTo>
                    <a:lnTo>
                      <a:pt x="7512" y="2111"/>
                    </a:lnTo>
                    <a:lnTo>
                      <a:pt x="7732" y="1843"/>
                    </a:lnTo>
                    <a:lnTo>
                      <a:pt x="7961" y="1574"/>
                    </a:lnTo>
                    <a:lnTo>
                      <a:pt x="8164" y="1267"/>
                    </a:lnTo>
                    <a:lnTo>
                      <a:pt x="8368" y="1075"/>
                    </a:lnTo>
                    <a:lnTo>
                      <a:pt x="8597" y="883"/>
                    </a:lnTo>
                    <a:lnTo>
                      <a:pt x="8809" y="691"/>
                    </a:lnTo>
                    <a:lnTo>
                      <a:pt x="9021" y="499"/>
                    </a:lnTo>
                    <a:lnTo>
                      <a:pt x="9233" y="384"/>
                    </a:lnTo>
                    <a:lnTo>
                      <a:pt x="9445" y="269"/>
                    </a:lnTo>
                    <a:lnTo>
                      <a:pt x="9648" y="115"/>
                    </a:lnTo>
                    <a:lnTo>
                      <a:pt x="9860" y="115"/>
                    </a:lnTo>
                    <a:lnTo>
                      <a:pt x="10089" y="38"/>
                    </a:lnTo>
                    <a:lnTo>
                      <a:pt x="10292" y="0"/>
                    </a:lnTo>
                    <a:lnTo>
                      <a:pt x="10504" y="38"/>
                    </a:lnTo>
                    <a:lnTo>
                      <a:pt x="10699" y="38"/>
                    </a:lnTo>
                    <a:lnTo>
                      <a:pt x="10903" y="115"/>
                    </a:lnTo>
                    <a:lnTo>
                      <a:pt x="11132" y="230"/>
                    </a:lnTo>
                    <a:lnTo>
                      <a:pt x="11344" y="307"/>
                    </a:lnTo>
                    <a:lnTo>
                      <a:pt x="11556" y="499"/>
                    </a:lnTo>
                    <a:lnTo>
                      <a:pt x="11785" y="729"/>
                    </a:lnTo>
                    <a:lnTo>
                      <a:pt x="12014" y="1036"/>
                    </a:lnTo>
                    <a:lnTo>
                      <a:pt x="12226" y="1267"/>
                    </a:lnTo>
                    <a:lnTo>
                      <a:pt x="12463" y="1574"/>
                    </a:lnTo>
                    <a:lnTo>
                      <a:pt x="12692" y="1919"/>
                    </a:lnTo>
                    <a:lnTo>
                      <a:pt x="12912" y="2303"/>
                    </a:lnTo>
                    <a:lnTo>
                      <a:pt x="13150" y="2687"/>
                    </a:lnTo>
                    <a:lnTo>
                      <a:pt x="13387" y="3071"/>
                    </a:lnTo>
                    <a:lnTo>
                      <a:pt x="13616" y="3532"/>
                    </a:lnTo>
                    <a:lnTo>
                      <a:pt x="13836" y="3954"/>
                    </a:lnTo>
                    <a:lnTo>
                      <a:pt x="14065" y="4491"/>
                    </a:lnTo>
                    <a:lnTo>
                      <a:pt x="14303" y="4914"/>
                    </a:lnTo>
                    <a:lnTo>
                      <a:pt x="14523" y="5451"/>
                    </a:lnTo>
                    <a:lnTo>
                      <a:pt x="14769" y="6027"/>
                    </a:lnTo>
                    <a:lnTo>
                      <a:pt x="14998" y="6526"/>
                    </a:lnTo>
                    <a:lnTo>
                      <a:pt x="15210" y="7025"/>
                    </a:lnTo>
                    <a:lnTo>
                      <a:pt x="15447" y="7639"/>
                    </a:lnTo>
                    <a:lnTo>
                      <a:pt x="15676" y="8177"/>
                    </a:lnTo>
                    <a:lnTo>
                      <a:pt x="15905" y="8791"/>
                    </a:lnTo>
                    <a:lnTo>
                      <a:pt x="16117" y="9328"/>
                    </a:lnTo>
                    <a:lnTo>
                      <a:pt x="16320" y="9904"/>
                    </a:lnTo>
                    <a:lnTo>
                      <a:pt x="16532" y="10480"/>
                    </a:lnTo>
                    <a:lnTo>
                      <a:pt x="16744" y="11017"/>
                    </a:lnTo>
                    <a:lnTo>
                      <a:pt x="16948" y="11631"/>
                    </a:lnTo>
                    <a:lnTo>
                      <a:pt x="17160" y="12169"/>
                    </a:lnTo>
                    <a:lnTo>
                      <a:pt x="17355" y="12783"/>
                    </a:lnTo>
                    <a:lnTo>
                      <a:pt x="17541" y="13282"/>
                    </a:lnTo>
                    <a:lnTo>
                      <a:pt x="17736" y="13820"/>
                    </a:lnTo>
                    <a:lnTo>
                      <a:pt x="17931" y="14357"/>
                    </a:lnTo>
                    <a:lnTo>
                      <a:pt x="18126" y="14894"/>
                    </a:lnTo>
                    <a:lnTo>
                      <a:pt x="18304" y="15432"/>
                    </a:lnTo>
                    <a:lnTo>
                      <a:pt x="18465" y="15931"/>
                    </a:lnTo>
                    <a:lnTo>
                      <a:pt x="18635" y="16430"/>
                    </a:lnTo>
                    <a:lnTo>
                      <a:pt x="18805" y="16852"/>
                    </a:lnTo>
                    <a:lnTo>
                      <a:pt x="18949" y="17313"/>
                    </a:lnTo>
                    <a:lnTo>
                      <a:pt x="19110" y="17735"/>
                    </a:lnTo>
                    <a:lnTo>
                      <a:pt x="19262" y="18157"/>
                    </a:lnTo>
                    <a:lnTo>
                      <a:pt x="19390" y="18541"/>
                    </a:lnTo>
                    <a:lnTo>
                      <a:pt x="19534" y="18887"/>
                    </a:lnTo>
                    <a:lnTo>
                      <a:pt x="19652" y="19155"/>
                    </a:lnTo>
                    <a:lnTo>
                      <a:pt x="19771" y="19501"/>
                    </a:lnTo>
                    <a:lnTo>
                      <a:pt x="19890" y="19770"/>
                    </a:lnTo>
                    <a:lnTo>
                      <a:pt x="19992" y="1996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9" name="Freeform 44"/>
              <p:cNvSpPr>
                <a:spLocks/>
              </p:cNvSpPr>
              <p:nvPr/>
            </p:nvSpPr>
            <p:spPr bwMode="auto">
              <a:xfrm>
                <a:off x="3724" y="227"/>
                <a:ext cx="653" cy="385"/>
              </a:xfrm>
              <a:custGeom>
                <a:avLst/>
                <a:gdLst>
                  <a:gd name="T0" fmla="*/ 220 w 20000"/>
                  <a:gd name="T1" fmla="*/ 18464 h 20000"/>
                  <a:gd name="T2" fmla="*/ 670 w 20000"/>
                  <a:gd name="T3" fmla="*/ 17274 h 20000"/>
                  <a:gd name="T4" fmla="*/ 1102 w 20000"/>
                  <a:gd name="T5" fmla="*/ 16046 h 20000"/>
                  <a:gd name="T6" fmla="*/ 1552 w 20000"/>
                  <a:gd name="T7" fmla="*/ 14894 h 20000"/>
                  <a:gd name="T8" fmla="*/ 1992 w 20000"/>
                  <a:gd name="T9" fmla="*/ 13743 h 20000"/>
                  <a:gd name="T10" fmla="*/ 2459 w 20000"/>
                  <a:gd name="T11" fmla="*/ 12591 h 20000"/>
                  <a:gd name="T12" fmla="*/ 2891 w 20000"/>
                  <a:gd name="T13" fmla="*/ 11440 h 20000"/>
                  <a:gd name="T14" fmla="*/ 3332 w 20000"/>
                  <a:gd name="T15" fmla="*/ 10365 h 20000"/>
                  <a:gd name="T16" fmla="*/ 3781 w 20000"/>
                  <a:gd name="T17" fmla="*/ 9290 h 20000"/>
                  <a:gd name="T18" fmla="*/ 4214 w 20000"/>
                  <a:gd name="T19" fmla="*/ 8253 h 20000"/>
                  <a:gd name="T20" fmla="*/ 4663 w 20000"/>
                  <a:gd name="T21" fmla="*/ 7217 h 20000"/>
                  <a:gd name="T22" fmla="*/ 5112 w 20000"/>
                  <a:gd name="T23" fmla="*/ 6372 h 20000"/>
                  <a:gd name="T24" fmla="*/ 5553 w 20000"/>
                  <a:gd name="T25" fmla="*/ 5451 h 20000"/>
                  <a:gd name="T26" fmla="*/ 5977 w 20000"/>
                  <a:gd name="T27" fmla="*/ 4568 h 20000"/>
                  <a:gd name="T28" fmla="*/ 6409 w 20000"/>
                  <a:gd name="T29" fmla="*/ 3762 h 20000"/>
                  <a:gd name="T30" fmla="*/ 6859 w 20000"/>
                  <a:gd name="T31" fmla="*/ 3033 h 20000"/>
                  <a:gd name="T32" fmla="*/ 7291 w 20000"/>
                  <a:gd name="T33" fmla="*/ 2418 h 20000"/>
                  <a:gd name="T34" fmla="*/ 7732 w 20000"/>
                  <a:gd name="T35" fmla="*/ 1843 h 20000"/>
                  <a:gd name="T36" fmla="*/ 8164 w 20000"/>
                  <a:gd name="T37" fmla="*/ 1267 h 20000"/>
                  <a:gd name="T38" fmla="*/ 8597 w 20000"/>
                  <a:gd name="T39" fmla="*/ 883 h 20000"/>
                  <a:gd name="T40" fmla="*/ 9021 w 20000"/>
                  <a:gd name="T41" fmla="*/ 499 h 20000"/>
                  <a:gd name="T42" fmla="*/ 9445 w 20000"/>
                  <a:gd name="T43" fmla="*/ 269 h 20000"/>
                  <a:gd name="T44" fmla="*/ 9860 w 20000"/>
                  <a:gd name="T45" fmla="*/ 115 h 20000"/>
                  <a:gd name="T46" fmla="*/ 10292 w 20000"/>
                  <a:gd name="T47" fmla="*/ 0 h 20000"/>
                  <a:gd name="T48" fmla="*/ 10699 w 20000"/>
                  <a:gd name="T49" fmla="*/ 38 h 20000"/>
                  <a:gd name="T50" fmla="*/ 11132 w 20000"/>
                  <a:gd name="T51" fmla="*/ 230 h 20000"/>
                  <a:gd name="T52" fmla="*/ 11556 w 20000"/>
                  <a:gd name="T53" fmla="*/ 499 h 20000"/>
                  <a:gd name="T54" fmla="*/ 12014 w 20000"/>
                  <a:gd name="T55" fmla="*/ 1036 h 20000"/>
                  <a:gd name="T56" fmla="*/ 12463 w 20000"/>
                  <a:gd name="T57" fmla="*/ 1574 h 20000"/>
                  <a:gd name="T58" fmla="*/ 12912 w 20000"/>
                  <a:gd name="T59" fmla="*/ 2303 h 20000"/>
                  <a:gd name="T60" fmla="*/ 13387 w 20000"/>
                  <a:gd name="T61" fmla="*/ 3071 h 20000"/>
                  <a:gd name="T62" fmla="*/ 13836 w 20000"/>
                  <a:gd name="T63" fmla="*/ 3954 h 20000"/>
                  <a:gd name="T64" fmla="*/ 14303 w 20000"/>
                  <a:gd name="T65" fmla="*/ 4914 h 20000"/>
                  <a:gd name="T66" fmla="*/ 14769 w 20000"/>
                  <a:gd name="T67" fmla="*/ 6027 h 20000"/>
                  <a:gd name="T68" fmla="*/ 15210 w 20000"/>
                  <a:gd name="T69" fmla="*/ 7025 h 20000"/>
                  <a:gd name="T70" fmla="*/ 15676 w 20000"/>
                  <a:gd name="T71" fmla="*/ 8177 h 20000"/>
                  <a:gd name="T72" fmla="*/ 16117 w 20000"/>
                  <a:gd name="T73" fmla="*/ 9328 h 20000"/>
                  <a:gd name="T74" fmla="*/ 16532 w 20000"/>
                  <a:gd name="T75" fmla="*/ 10480 h 20000"/>
                  <a:gd name="T76" fmla="*/ 16948 w 20000"/>
                  <a:gd name="T77" fmla="*/ 11631 h 20000"/>
                  <a:gd name="T78" fmla="*/ 17355 w 20000"/>
                  <a:gd name="T79" fmla="*/ 12783 h 20000"/>
                  <a:gd name="T80" fmla="*/ 17736 w 20000"/>
                  <a:gd name="T81" fmla="*/ 13820 h 20000"/>
                  <a:gd name="T82" fmla="*/ 18126 w 20000"/>
                  <a:gd name="T83" fmla="*/ 14894 h 20000"/>
                  <a:gd name="T84" fmla="*/ 18465 w 20000"/>
                  <a:gd name="T85" fmla="*/ 15931 h 20000"/>
                  <a:gd name="T86" fmla="*/ 18805 w 20000"/>
                  <a:gd name="T87" fmla="*/ 16852 h 20000"/>
                  <a:gd name="T88" fmla="*/ 19110 w 20000"/>
                  <a:gd name="T89" fmla="*/ 17735 h 20000"/>
                  <a:gd name="T90" fmla="*/ 19390 w 20000"/>
                  <a:gd name="T91" fmla="*/ 18541 h 20000"/>
                  <a:gd name="T92" fmla="*/ 19652 w 20000"/>
                  <a:gd name="T93" fmla="*/ 19155 h 20000"/>
                  <a:gd name="T94" fmla="*/ 19890 w 20000"/>
                  <a:gd name="T95" fmla="*/ 1977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19117"/>
                    </a:moveTo>
                    <a:lnTo>
                      <a:pt x="220" y="18464"/>
                    </a:lnTo>
                    <a:lnTo>
                      <a:pt x="441" y="17889"/>
                    </a:lnTo>
                    <a:lnTo>
                      <a:pt x="670" y="17274"/>
                    </a:lnTo>
                    <a:lnTo>
                      <a:pt x="882" y="16660"/>
                    </a:lnTo>
                    <a:lnTo>
                      <a:pt x="1102" y="16046"/>
                    </a:lnTo>
                    <a:lnTo>
                      <a:pt x="1323" y="15470"/>
                    </a:lnTo>
                    <a:lnTo>
                      <a:pt x="1552" y="14894"/>
                    </a:lnTo>
                    <a:lnTo>
                      <a:pt x="1772" y="14319"/>
                    </a:lnTo>
                    <a:lnTo>
                      <a:pt x="1992" y="13743"/>
                    </a:lnTo>
                    <a:lnTo>
                      <a:pt x="2213" y="13129"/>
                    </a:lnTo>
                    <a:lnTo>
                      <a:pt x="2459" y="12591"/>
                    </a:lnTo>
                    <a:lnTo>
                      <a:pt x="2671" y="12015"/>
                    </a:lnTo>
                    <a:lnTo>
                      <a:pt x="2891" y="11440"/>
                    </a:lnTo>
                    <a:lnTo>
                      <a:pt x="3111" y="10864"/>
                    </a:lnTo>
                    <a:lnTo>
                      <a:pt x="3332" y="10365"/>
                    </a:lnTo>
                    <a:lnTo>
                      <a:pt x="3561" y="9827"/>
                    </a:lnTo>
                    <a:lnTo>
                      <a:pt x="3781" y="9290"/>
                    </a:lnTo>
                    <a:lnTo>
                      <a:pt x="3993" y="8752"/>
                    </a:lnTo>
                    <a:lnTo>
                      <a:pt x="4214" y="8253"/>
                    </a:lnTo>
                    <a:lnTo>
                      <a:pt x="4443" y="7716"/>
                    </a:lnTo>
                    <a:lnTo>
                      <a:pt x="4663" y="7217"/>
                    </a:lnTo>
                    <a:lnTo>
                      <a:pt x="4883" y="6795"/>
                    </a:lnTo>
                    <a:lnTo>
                      <a:pt x="5112" y="6372"/>
                    </a:lnTo>
                    <a:lnTo>
                      <a:pt x="5341" y="5873"/>
                    </a:lnTo>
                    <a:lnTo>
                      <a:pt x="5553" y="5451"/>
                    </a:lnTo>
                    <a:lnTo>
                      <a:pt x="5765" y="4952"/>
                    </a:lnTo>
                    <a:lnTo>
                      <a:pt x="5977" y="4568"/>
                    </a:lnTo>
                    <a:lnTo>
                      <a:pt x="6198" y="4146"/>
                    </a:lnTo>
                    <a:lnTo>
                      <a:pt x="6409" y="3762"/>
                    </a:lnTo>
                    <a:lnTo>
                      <a:pt x="6638" y="3417"/>
                    </a:lnTo>
                    <a:lnTo>
                      <a:pt x="6859" y="3033"/>
                    </a:lnTo>
                    <a:lnTo>
                      <a:pt x="7088" y="2726"/>
                    </a:lnTo>
                    <a:lnTo>
                      <a:pt x="7291" y="2418"/>
                    </a:lnTo>
                    <a:lnTo>
                      <a:pt x="7512" y="2111"/>
                    </a:lnTo>
                    <a:lnTo>
                      <a:pt x="7732" y="1843"/>
                    </a:lnTo>
                    <a:lnTo>
                      <a:pt x="7961" y="1574"/>
                    </a:lnTo>
                    <a:lnTo>
                      <a:pt x="8164" y="1267"/>
                    </a:lnTo>
                    <a:lnTo>
                      <a:pt x="8368" y="1075"/>
                    </a:lnTo>
                    <a:lnTo>
                      <a:pt x="8597" y="883"/>
                    </a:lnTo>
                    <a:lnTo>
                      <a:pt x="8809" y="691"/>
                    </a:lnTo>
                    <a:lnTo>
                      <a:pt x="9021" y="499"/>
                    </a:lnTo>
                    <a:lnTo>
                      <a:pt x="9233" y="384"/>
                    </a:lnTo>
                    <a:lnTo>
                      <a:pt x="9445" y="269"/>
                    </a:lnTo>
                    <a:lnTo>
                      <a:pt x="9648" y="115"/>
                    </a:lnTo>
                    <a:lnTo>
                      <a:pt x="9860" y="115"/>
                    </a:lnTo>
                    <a:lnTo>
                      <a:pt x="10089" y="38"/>
                    </a:lnTo>
                    <a:lnTo>
                      <a:pt x="10292" y="0"/>
                    </a:lnTo>
                    <a:lnTo>
                      <a:pt x="10504" y="38"/>
                    </a:lnTo>
                    <a:lnTo>
                      <a:pt x="10699" y="38"/>
                    </a:lnTo>
                    <a:lnTo>
                      <a:pt x="10903" y="115"/>
                    </a:lnTo>
                    <a:lnTo>
                      <a:pt x="11132" y="230"/>
                    </a:lnTo>
                    <a:lnTo>
                      <a:pt x="11344" y="307"/>
                    </a:lnTo>
                    <a:lnTo>
                      <a:pt x="11556" y="499"/>
                    </a:lnTo>
                    <a:lnTo>
                      <a:pt x="11785" y="729"/>
                    </a:lnTo>
                    <a:lnTo>
                      <a:pt x="12014" y="1036"/>
                    </a:lnTo>
                    <a:lnTo>
                      <a:pt x="12226" y="1267"/>
                    </a:lnTo>
                    <a:lnTo>
                      <a:pt x="12463" y="1574"/>
                    </a:lnTo>
                    <a:lnTo>
                      <a:pt x="12692" y="1919"/>
                    </a:lnTo>
                    <a:lnTo>
                      <a:pt x="12912" y="2303"/>
                    </a:lnTo>
                    <a:lnTo>
                      <a:pt x="13150" y="2687"/>
                    </a:lnTo>
                    <a:lnTo>
                      <a:pt x="13387" y="3071"/>
                    </a:lnTo>
                    <a:lnTo>
                      <a:pt x="13616" y="3532"/>
                    </a:lnTo>
                    <a:lnTo>
                      <a:pt x="13836" y="3954"/>
                    </a:lnTo>
                    <a:lnTo>
                      <a:pt x="14065" y="4491"/>
                    </a:lnTo>
                    <a:lnTo>
                      <a:pt x="14303" y="4914"/>
                    </a:lnTo>
                    <a:lnTo>
                      <a:pt x="14523" y="5451"/>
                    </a:lnTo>
                    <a:lnTo>
                      <a:pt x="14769" y="6027"/>
                    </a:lnTo>
                    <a:lnTo>
                      <a:pt x="14998" y="6526"/>
                    </a:lnTo>
                    <a:lnTo>
                      <a:pt x="15210" y="7025"/>
                    </a:lnTo>
                    <a:lnTo>
                      <a:pt x="15447" y="7639"/>
                    </a:lnTo>
                    <a:lnTo>
                      <a:pt x="15676" y="8177"/>
                    </a:lnTo>
                    <a:lnTo>
                      <a:pt x="15905" y="8791"/>
                    </a:lnTo>
                    <a:lnTo>
                      <a:pt x="16117" y="9328"/>
                    </a:lnTo>
                    <a:lnTo>
                      <a:pt x="16320" y="9904"/>
                    </a:lnTo>
                    <a:lnTo>
                      <a:pt x="16532" y="10480"/>
                    </a:lnTo>
                    <a:lnTo>
                      <a:pt x="16744" y="11017"/>
                    </a:lnTo>
                    <a:lnTo>
                      <a:pt x="16948" y="11631"/>
                    </a:lnTo>
                    <a:lnTo>
                      <a:pt x="17160" y="12169"/>
                    </a:lnTo>
                    <a:lnTo>
                      <a:pt x="17355" y="12783"/>
                    </a:lnTo>
                    <a:lnTo>
                      <a:pt x="17541" y="13282"/>
                    </a:lnTo>
                    <a:lnTo>
                      <a:pt x="17736" y="13820"/>
                    </a:lnTo>
                    <a:lnTo>
                      <a:pt x="17931" y="14357"/>
                    </a:lnTo>
                    <a:lnTo>
                      <a:pt x="18126" y="14894"/>
                    </a:lnTo>
                    <a:lnTo>
                      <a:pt x="18304" y="15432"/>
                    </a:lnTo>
                    <a:lnTo>
                      <a:pt x="18465" y="15931"/>
                    </a:lnTo>
                    <a:lnTo>
                      <a:pt x="18635" y="16430"/>
                    </a:lnTo>
                    <a:lnTo>
                      <a:pt x="18805" y="16852"/>
                    </a:lnTo>
                    <a:lnTo>
                      <a:pt x="18949" y="17313"/>
                    </a:lnTo>
                    <a:lnTo>
                      <a:pt x="19110" y="17735"/>
                    </a:lnTo>
                    <a:lnTo>
                      <a:pt x="19262" y="18157"/>
                    </a:lnTo>
                    <a:lnTo>
                      <a:pt x="19390" y="18541"/>
                    </a:lnTo>
                    <a:lnTo>
                      <a:pt x="19534" y="18887"/>
                    </a:lnTo>
                    <a:lnTo>
                      <a:pt x="19652" y="19155"/>
                    </a:lnTo>
                    <a:lnTo>
                      <a:pt x="19771" y="19501"/>
                    </a:lnTo>
                    <a:lnTo>
                      <a:pt x="19890" y="19770"/>
                    </a:lnTo>
                    <a:lnTo>
                      <a:pt x="19992" y="1996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0" name="Freeform 45"/>
              <p:cNvSpPr>
                <a:spLocks/>
              </p:cNvSpPr>
              <p:nvPr/>
            </p:nvSpPr>
            <p:spPr bwMode="auto">
              <a:xfrm>
                <a:off x="4371" y="239"/>
                <a:ext cx="653" cy="385"/>
              </a:xfrm>
              <a:custGeom>
                <a:avLst/>
                <a:gdLst>
                  <a:gd name="T0" fmla="*/ 220 w 20000"/>
                  <a:gd name="T1" fmla="*/ 18464 h 20000"/>
                  <a:gd name="T2" fmla="*/ 670 w 20000"/>
                  <a:gd name="T3" fmla="*/ 17274 h 20000"/>
                  <a:gd name="T4" fmla="*/ 1102 w 20000"/>
                  <a:gd name="T5" fmla="*/ 16046 h 20000"/>
                  <a:gd name="T6" fmla="*/ 1552 w 20000"/>
                  <a:gd name="T7" fmla="*/ 14894 h 20000"/>
                  <a:gd name="T8" fmla="*/ 1992 w 20000"/>
                  <a:gd name="T9" fmla="*/ 13743 h 20000"/>
                  <a:gd name="T10" fmla="*/ 2459 w 20000"/>
                  <a:gd name="T11" fmla="*/ 12591 h 20000"/>
                  <a:gd name="T12" fmla="*/ 2891 w 20000"/>
                  <a:gd name="T13" fmla="*/ 11440 h 20000"/>
                  <a:gd name="T14" fmla="*/ 3332 w 20000"/>
                  <a:gd name="T15" fmla="*/ 10365 h 20000"/>
                  <a:gd name="T16" fmla="*/ 3781 w 20000"/>
                  <a:gd name="T17" fmla="*/ 9290 h 20000"/>
                  <a:gd name="T18" fmla="*/ 4214 w 20000"/>
                  <a:gd name="T19" fmla="*/ 8253 h 20000"/>
                  <a:gd name="T20" fmla="*/ 4663 w 20000"/>
                  <a:gd name="T21" fmla="*/ 7217 h 20000"/>
                  <a:gd name="T22" fmla="*/ 5112 w 20000"/>
                  <a:gd name="T23" fmla="*/ 6372 h 20000"/>
                  <a:gd name="T24" fmla="*/ 5553 w 20000"/>
                  <a:gd name="T25" fmla="*/ 5451 h 20000"/>
                  <a:gd name="T26" fmla="*/ 5977 w 20000"/>
                  <a:gd name="T27" fmla="*/ 4568 h 20000"/>
                  <a:gd name="T28" fmla="*/ 6409 w 20000"/>
                  <a:gd name="T29" fmla="*/ 3762 h 20000"/>
                  <a:gd name="T30" fmla="*/ 6859 w 20000"/>
                  <a:gd name="T31" fmla="*/ 3033 h 20000"/>
                  <a:gd name="T32" fmla="*/ 7291 w 20000"/>
                  <a:gd name="T33" fmla="*/ 2418 h 20000"/>
                  <a:gd name="T34" fmla="*/ 7732 w 20000"/>
                  <a:gd name="T35" fmla="*/ 1843 h 20000"/>
                  <a:gd name="T36" fmla="*/ 8164 w 20000"/>
                  <a:gd name="T37" fmla="*/ 1267 h 20000"/>
                  <a:gd name="T38" fmla="*/ 8597 w 20000"/>
                  <a:gd name="T39" fmla="*/ 883 h 20000"/>
                  <a:gd name="T40" fmla="*/ 9021 w 20000"/>
                  <a:gd name="T41" fmla="*/ 499 h 20000"/>
                  <a:gd name="T42" fmla="*/ 9445 w 20000"/>
                  <a:gd name="T43" fmla="*/ 269 h 20000"/>
                  <a:gd name="T44" fmla="*/ 9860 w 20000"/>
                  <a:gd name="T45" fmla="*/ 115 h 20000"/>
                  <a:gd name="T46" fmla="*/ 10292 w 20000"/>
                  <a:gd name="T47" fmla="*/ 0 h 20000"/>
                  <a:gd name="T48" fmla="*/ 10699 w 20000"/>
                  <a:gd name="T49" fmla="*/ 38 h 20000"/>
                  <a:gd name="T50" fmla="*/ 11132 w 20000"/>
                  <a:gd name="T51" fmla="*/ 230 h 20000"/>
                  <a:gd name="T52" fmla="*/ 11556 w 20000"/>
                  <a:gd name="T53" fmla="*/ 499 h 20000"/>
                  <a:gd name="T54" fmla="*/ 12014 w 20000"/>
                  <a:gd name="T55" fmla="*/ 1036 h 20000"/>
                  <a:gd name="T56" fmla="*/ 12463 w 20000"/>
                  <a:gd name="T57" fmla="*/ 1574 h 20000"/>
                  <a:gd name="T58" fmla="*/ 12912 w 20000"/>
                  <a:gd name="T59" fmla="*/ 2303 h 20000"/>
                  <a:gd name="T60" fmla="*/ 13387 w 20000"/>
                  <a:gd name="T61" fmla="*/ 3071 h 20000"/>
                  <a:gd name="T62" fmla="*/ 13836 w 20000"/>
                  <a:gd name="T63" fmla="*/ 3954 h 20000"/>
                  <a:gd name="T64" fmla="*/ 14303 w 20000"/>
                  <a:gd name="T65" fmla="*/ 4914 h 20000"/>
                  <a:gd name="T66" fmla="*/ 14769 w 20000"/>
                  <a:gd name="T67" fmla="*/ 6027 h 20000"/>
                  <a:gd name="T68" fmla="*/ 15210 w 20000"/>
                  <a:gd name="T69" fmla="*/ 7025 h 20000"/>
                  <a:gd name="T70" fmla="*/ 15676 w 20000"/>
                  <a:gd name="T71" fmla="*/ 8177 h 20000"/>
                  <a:gd name="T72" fmla="*/ 16117 w 20000"/>
                  <a:gd name="T73" fmla="*/ 9328 h 20000"/>
                  <a:gd name="T74" fmla="*/ 16532 w 20000"/>
                  <a:gd name="T75" fmla="*/ 10480 h 20000"/>
                  <a:gd name="T76" fmla="*/ 16948 w 20000"/>
                  <a:gd name="T77" fmla="*/ 11631 h 20000"/>
                  <a:gd name="T78" fmla="*/ 17355 w 20000"/>
                  <a:gd name="T79" fmla="*/ 12783 h 20000"/>
                  <a:gd name="T80" fmla="*/ 17736 w 20000"/>
                  <a:gd name="T81" fmla="*/ 13820 h 20000"/>
                  <a:gd name="T82" fmla="*/ 18126 w 20000"/>
                  <a:gd name="T83" fmla="*/ 14894 h 20000"/>
                  <a:gd name="T84" fmla="*/ 18465 w 20000"/>
                  <a:gd name="T85" fmla="*/ 15931 h 20000"/>
                  <a:gd name="T86" fmla="*/ 18805 w 20000"/>
                  <a:gd name="T87" fmla="*/ 16852 h 20000"/>
                  <a:gd name="T88" fmla="*/ 19110 w 20000"/>
                  <a:gd name="T89" fmla="*/ 17735 h 20000"/>
                  <a:gd name="T90" fmla="*/ 19390 w 20000"/>
                  <a:gd name="T91" fmla="*/ 18541 h 20000"/>
                  <a:gd name="T92" fmla="*/ 19652 w 20000"/>
                  <a:gd name="T93" fmla="*/ 19155 h 20000"/>
                  <a:gd name="T94" fmla="*/ 19890 w 20000"/>
                  <a:gd name="T95" fmla="*/ 1977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19117"/>
                    </a:moveTo>
                    <a:lnTo>
                      <a:pt x="220" y="18464"/>
                    </a:lnTo>
                    <a:lnTo>
                      <a:pt x="441" y="17889"/>
                    </a:lnTo>
                    <a:lnTo>
                      <a:pt x="670" y="17274"/>
                    </a:lnTo>
                    <a:lnTo>
                      <a:pt x="882" y="16660"/>
                    </a:lnTo>
                    <a:lnTo>
                      <a:pt x="1102" y="16046"/>
                    </a:lnTo>
                    <a:lnTo>
                      <a:pt x="1323" y="15470"/>
                    </a:lnTo>
                    <a:lnTo>
                      <a:pt x="1552" y="14894"/>
                    </a:lnTo>
                    <a:lnTo>
                      <a:pt x="1772" y="14319"/>
                    </a:lnTo>
                    <a:lnTo>
                      <a:pt x="1992" y="13743"/>
                    </a:lnTo>
                    <a:lnTo>
                      <a:pt x="2213" y="13129"/>
                    </a:lnTo>
                    <a:lnTo>
                      <a:pt x="2459" y="12591"/>
                    </a:lnTo>
                    <a:lnTo>
                      <a:pt x="2671" y="12015"/>
                    </a:lnTo>
                    <a:lnTo>
                      <a:pt x="2891" y="11440"/>
                    </a:lnTo>
                    <a:lnTo>
                      <a:pt x="3111" y="10864"/>
                    </a:lnTo>
                    <a:lnTo>
                      <a:pt x="3332" y="10365"/>
                    </a:lnTo>
                    <a:lnTo>
                      <a:pt x="3561" y="9827"/>
                    </a:lnTo>
                    <a:lnTo>
                      <a:pt x="3781" y="9290"/>
                    </a:lnTo>
                    <a:lnTo>
                      <a:pt x="3993" y="8752"/>
                    </a:lnTo>
                    <a:lnTo>
                      <a:pt x="4214" y="8253"/>
                    </a:lnTo>
                    <a:lnTo>
                      <a:pt x="4443" y="7716"/>
                    </a:lnTo>
                    <a:lnTo>
                      <a:pt x="4663" y="7217"/>
                    </a:lnTo>
                    <a:lnTo>
                      <a:pt x="4883" y="6795"/>
                    </a:lnTo>
                    <a:lnTo>
                      <a:pt x="5112" y="6372"/>
                    </a:lnTo>
                    <a:lnTo>
                      <a:pt x="5341" y="5873"/>
                    </a:lnTo>
                    <a:lnTo>
                      <a:pt x="5553" y="5451"/>
                    </a:lnTo>
                    <a:lnTo>
                      <a:pt x="5765" y="4952"/>
                    </a:lnTo>
                    <a:lnTo>
                      <a:pt x="5977" y="4568"/>
                    </a:lnTo>
                    <a:lnTo>
                      <a:pt x="6198" y="4146"/>
                    </a:lnTo>
                    <a:lnTo>
                      <a:pt x="6409" y="3762"/>
                    </a:lnTo>
                    <a:lnTo>
                      <a:pt x="6638" y="3417"/>
                    </a:lnTo>
                    <a:lnTo>
                      <a:pt x="6859" y="3033"/>
                    </a:lnTo>
                    <a:lnTo>
                      <a:pt x="7088" y="2726"/>
                    </a:lnTo>
                    <a:lnTo>
                      <a:pt x="7291" y="2418"/>
                    </a:lnTo>
                    <a:lnTo>
                      <a:pt x="7512" y="2111"/>
                    </a:lnTo>
                    <a:lnTo>
                      <a:pt x="7732" y="1843"/>
                    </a:lnTo>
                    <a:lnTo>
                      <a:pt x="7961" y="1574"/>
                    </a:lnTo>
                    <a:lnTo>
                      <a:pt x="8164" y="1267"/>
                    </a:lnTo>
                    <a:lnTo>
                      <a:pt x="8368" y="1075"/>
                    </a:lnTo>
                    <a:lnTo>
                      <a:pt x="8597" y="883"/>
                    </a:lnTo>
                    <a:lnTo>
                      <a:pt x="8809" y="691"/>
                    </a:lnTo>
                    <a:lnTo>
                      <a:pt x="9021" y="499"/>
                    </a:lnTo>
                    <a:lnTo>
                      <a:pt x="9233" y="384"/>
                    </a:lnTo>
                    <a:lnTo>
                      <a:pt x="9445" y="269"/>
                    </a:lnTo>
                    <a:lnTo>
                      <a:pt x="9648" y="115"/>
                    </a:lnTo>
                    <a:lnTo>
                      <a:pt x="9860" y="115"/>
                    </a:lnTo>
                    <a:lnTo>
                      <a:pt x="10089" y="38"/>
                    </a:lnTo>
                    <a:lnTo>
                      <a:pt x="10292" y="0"/>
                    </a:lnTo>
                    <a:lnTo>
                      <a:pt x="10504" y="38"/>
                    </a:lnTo>
                    <a:lnTo>
                      <a:pt x="10699" y="38"/>
                    </a:lnTo>
                    <a:lnTo>
                      <a:pt x="10903" y="115"/>
                    </a:lnTo>
                    <a:lnTo>
                      <a:pt x="11132" y="230"/>
                    </a:lnTo>
                    <a:lnTo>
                      <a:pt x="11344" y="307"/>
                    </a:lnTo>
                    <a:lnTo>
                      <a:pt x="11556" y="499"/>
                    </a:lnTo>
                    <a:lnTo>
                      <a:pt x="11785" y="729"/>
                    </a:lnTo>
                    <a:lnTo>
                      <a:pt x="12014" y="1036"/>
                    </a:lnTo>
                    <a:lnTo>
                      <a:pt x="12226" y="1267"/>
                    </a:lnTo>
                    <a:lnTo>
                      <a:pt x="12463" y="1574"/>
                    </a:lnTo>
                    <a:lnTo>
                      <a:pt x="12692" y="1919"/>
                    </a:lnTo>
                    <a:lnTo>
                      <a:pt x="12912" y="2303"/>
                    </a:lnTo>
                    <a:lnTo>
                      <a:pt x="13150" y="2687"/>
                    </a:lnTo>
                    <a:lnTo>
                      <a:pt x="13387" y="3071"/>
                    </a:lnTo>
                    <a:lnTo>
                      <a:pt x="13616" y="3532"/>
                    </a:lnTo>
                    <a:lnTo>
                      <a:pt x="13836" y="3954"/>
                    </a:lnTo>
                    <a:lnTo>
                      <a:pt x="14065" y="4491"/>
                    </a:lnTo>
                    <a:lnTo>
                      <a:pt x="14303" y="4914"/>
                    </a:lnTo>
                    <a:lnTo>
                      <a:pt x="14523" y="5451"/>
                    </a:lnTo>
                    <a:lnTo>
                      <a:pt x="14769" y="6027"/>
                    </a:lnTo>
                    <a:lnTo>
                      <a:pt x="14998" y="6526"/>
                    </a:lnTo>
                    <a:lnTo>
                      <a:pt x="15210" y="7025"/>
                    </a:lnTo>
                    <a:lnTo>
                      <a:pt x="15447" y="7639"/>
                    </a:lnTo>
                    <a:lnTo>
                      <a:pt x="15676" y="8177"/>
                    </a:lnTo>
                    <a:lnTo>
                      <a:pt x="15905" y="8791"/>
                    </a:lnTo>
                    <a:lnTo>
                      <a:pt x="16117" y="9328"/>
                    </a:lnTo>
                    <a:lnTo>
                      <a:pt x="16320" y="9904"/>
                    </a:lnTo>
                    <a:lnTo>
                      <a:pt x="16532" y="10480"/>
                    </a:lnTo>
                    <a:lnTo>
                      <a:pt x="16744" y="11017"/>
                    </a:lnTo>
                    <a:lnTo>
                      <a:pt x="16948" y="11631"/>
                    </a:lnTo>
                    <a:lnTo>
                      <a:pt x="17160" y="12169"/>
                    </a:lnTo>
                    <a:lnTo>
                      <a:pt x="17355" y="12783"/>
                    </a:lnTo>
                    <a:lnTo>
                      <a:pt x="17541" y="13282"/>
                    </a:lnTo>
                    <a:lnTo>
                      <a:pt x="17736" y="13820"/>
                    </a:lnTo>
                    <a:lnTo>
                      <a:pt x="17931" y="14357"/>
                    </a:lnTo>
                    <a:lnTo>
                      <a:pt x="18126" y="14894"/>
                    </a:lnTo>
                    <a:lnTo>
                      <a:pt x="18304" y="15432"/>
                    </a:lnTo>
                    <a:lnTo>
                      <a:pt x="18465" y="15931"/>
                    </a:lnTo>
                    <a:lnTo>
                      <a:pt x="18635" y="16430"/>
                    </a:lnTo>
                    <a:lnTo>
                      <a:pt x="18805" y="16852"/>
                    </a:lnTo>
                    <a:lnTo>
                      <a:pt x="18949" y="17313"/>
                    </a:lnTo>
                    <a:lnTo>
                      <a:pt x="19110" y="17735"/>
                    </a:lnTo>
                    <a:lnTo>
                      <a:pt x="19262" y="18157"/>
                    </a:lnTo>
                    <a:lnTo>
                      <a:pt x="19390" y="18541"/>
                    </a:lnTo>
                    <a:lnTo>
                      <a:pt x="19534" y="18887"/>
                    </a:lnTo>
                    <a:lnTo>
                      <a:pt x="19652" y="19155"/>
                    </a:lnTo>
                    <a:lnTo>
                      <a:pt x="19771" y="19501"/>
                    </a:lnTo>
                    <a:lnTo>
                      <a:pt x="19890" y="19770"/>
                    </a:lnTo>
                    <a:lnTo>
                      <a:pt x="19992" y="1996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70032" name="Text Box 48"/>
          <p:cNvSpPr txBox="1">
            <a:spLocks noChangeArrowheads="1"/>
          </p:cNvSpPr>
          <p:nvPr/>
        </p:nvSpPr>
        <p:spPr bwMode="auto">
          <a:xfrm>
            <a:off x="406400" y="641350"/>
            <a:ext cx="4889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(ii)</a:t>
            </a:r>
            <a:r>
              <a:rPr lang="zh-CN" altLang="en-US" sz="2800" b="1">
                <a:latin typeface="宋体" pitchFamily="2" charset="-122"/>
              </a:rPr>
              <a:t>一个区间的概率：</a:t>
            </a:r>
          </a:p>
        </p:txBody>
      </p:sp>
      <p:graphicFrame>
        <p:nvGraphicFramePr>
          <p:cNvPr id="174082" name="Object 2"/>
          <p:cNvGraphicFramePr>
            <a:graphicFrameLocks noChangeAspect="1"/>
          </p:cNvGraphicFramePr>
          <p:nvPr/>
        </p:nvGraphicFramePr>
        <p:xfrm>
          <a:off x="993775" y="1476375"/>
          <a:ext cx="29051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Equation" r:id="rId3" imgW="1054080" imgH="482400" progId="Equation.3">
                  <p:embed/>
                </p:oleObj>
              </mc:Choice>
              <mc:Fallback>
                <p:oleObj name="Equation" r:id="rId3" imgW="105408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1476375"/>
                        <a:ext cx="2905125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3" name="Object 3"/>
          <p:cNvGraphicFramePr>
            <a:graphicFrameLocks noChangeAspect="1"/>
          </p:cNvGraphicFramePr>
          <p:nvPr/>
        </p:nvGraphicFramePr>
        <p:xfrm>
          <a:off x="996950" y="2876550"/>
          <a:ext cx="297656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Equation" r:id="rId5" imgW="1079280" imgH="482400" progId="Equation.3">
                  <p:embed/>
                </p:oleObj>
              </mc:Choice>
              <mc:Fallback>
                <p:oleObj name="Equation" r:id="rId5" imgW="107928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876550"/>
                        <a:ext cx="2976563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4" name="Object 4"/>
          <p:cNvGraphicFramePr>
            <a:graphicFrameLocks noChangeAspect="1"/>
          </p:cNvGraphicFramePr>
          <p:nvPr/>
        </p:nvGraphicFramePr>
        <p:xfrm>
          <a:off x="1089025" y="4518025"/>
          <a:ext cx="29749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Equation" r:id="rId7" imgW="1079280" imgH="482400" progId="Equation.3">
                  <p:embed/>
                </p:oleObj>
              </mc:Choice>
              <mc:Fallback>
                <p:oleObj name="Equation" r:id="rId7" imgW="107928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4518025"/>
                        <a:ext cx="2974975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0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21" grpId="0" autoUpdateAnimBg="0"/>
      <p:bldP spid="170032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307975" y="292100"/>
            <a:ext cx="3886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宋体" pitchFamily="2" charset="-122"/>
              </a:rPr>
              <a:t>二</a:t>
            </a:r>
            <a:r>
              <a:rPr lang="en-US" altLang="zh-CN" sz="3200" b="1">
                <a:latin typeface="宋体" pitchFamily="2" charset="-122"/>
              </a:rPr>
              <a:t>. </a:t>
            </a:r>
            <a:r>
              <a:rPr lang="zh-CN" altLang="en-US" sz="3200" b="1">
                <a:latin typeface="宋体" pitchFamily="2" charset="-122"/>
              </a:rPr>
              <a:t>一维散射问题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506413" y="958850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1</a:t>
            </a:r>
            <a:r>
              <a:rPr lang="zh-CN" altLang="en-US" sz="2800" b="1">
                <a:latin typeface="宋体" pitchFamily="2" charset="-122"/>
              </a:rPr>
              <a:t>．梯形势</a:t>
            </a:r>
          </a:p>
        </p:txBody>
      </p:sp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1295400" y="1760538"/>
          <a:ext cx="25400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2" name="公式" r:id="rId3" imgW="2539800" imgH="901440" progId="Equation.3">
                  <p:embed/>
                </p:oleObj>
              </mc:Choice>
              <mc:Fallback>
                <p:oleObj name="公式" r:id="rId3" imgW="2539800" imgH="901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760538"/>
                        <a:ext cx="2540000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4724400" y="533400"/>
          <a:ext cx="40386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3" name="文档" r:id="rId5" imgW="2515320" imgH="1380600" progId="Word.Document.8">
                  <p:embed/>
                </p:oleObj>
              </mc:Choice>
              <mc:Fallback>
                <p:oleObj name="文档" r:id="rId5" imgW="2515320" imgH="13806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33400"/>
                        <a:ext cx="40386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5878513" y="5713413"/>
          <a:ext cx="2743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4" name="公式" r:id="rId7" imgW="2743200" imgH="914400" progId="Equation.3">
                  <p:embed/>
                </p:oleObj>
              </mc:Choice>
              <mc:Fallback>
                <p:oleObj name="公式" r:id="rId7" imgW="27432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513" y="5713413"/>
                        <a:ext cx="27432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3" name="Object 9"/>
          <p:cNvGraphicFramePr>
            <a:graphicFrameLocks noChangeAspect="1"/>
          </p:cNvGraphicFramePr>
          <p:nvPr/>
        </p:nvGraphicFramePr>
        <p:xfrm>
          <a:off x="6883400" y="4060825"/>
          <a:ext cx="15843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5" name="公式" r:id="rId9" imgW="1650960" imgH="914400" progId="Equation.3">
                  <p:embed/>
                </p:oleObj>
              </mc:Choice>
              <mc:Fallback>
                <p:oleObj name="公式" r:id="rId9" imgW="165096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400" y="4060825"/>
                        <a:ext cx="1584325" cy="75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4" name="Object 10"/>
          <p:cNvGraphicFramePr>
            <a:graphicFrameLocks noChangeAspect="1"/>
          </p:cNvGraphicFramePr>
          <p:nvPr/>
        </p:nvGraphicFramePr>
        <p:xfrm>
          <a:off x="2771775" y="4171950"/>
          <a:ext cx="36290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公式" r:id="rId11" imgW="1282680" imgH="228600" progId="Equation.3">
                  <p:embed/>
                </p:oleObj>
              </mc:Choice>
              <mc:Fallback>
                <p:oleObj name="公式" r:id="rId11" imgW="12826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171950"/>
                        <a:ext cx="3629025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5" name="Text Box 11"/>
          <p:cNvSpPr txBox="1">
            <a:spLocks noChangeArrowheads="1"/>
          </p:cNvSpPr>
          <p:nvPr/>
        </p:nvSpPr>
        <p:spPr bwMode="auto">
          <a:xfrm>
            <a:off x="263525" y="2867025"/>
            <a:ext cx="4476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 2.</a:t>
            </a:r>
            <a:r>
              <a:rPr lang="zh-CN" altLang="en-US" sz="2800" b="1">
                <a:latin typeface="宋体" pitchFamily="2" charset="-122"/>
              </a:rPr>
              <a:t>定态薛定谔方程：</a:t>
            </a:r>
          </a:p>
        </p:txBody>
      </p:sp>
      <p:graphicFrame>
        <p:nvGraphicFramePr>
          <p:cNvPr id="123916" name="Object 12"/>
          <p:cNvGraphicFramePr>
            <a:graphicFrameLocks noChangeAspect="1"/>
          </p:cNvGraphicFramePr>
          <p:nvPr/>
        </p:nvGraphicFramePr>
        <p:xfrm>
          <a:off x="1544638" y="3311525"/>
          <a:ext cx="437991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7" name="公式" r:id="rId13" imgW="3238200" imgH="609480" progId="Equation.3">
                  <p:embed/>
                </p:oleObj>
              </mc:Choice>
              <mc:Fallback>
                <p:oleObj name="公式" r:id="rId13" imgW="3238200" imgH="609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38" y="3311525"/>
                        <a:ext cx="4379912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7" name="Object 13"/>
          <p:cNvGraphicFramePr>
            <a:graphicFrameLocks noChangeAspect="1"/>
          </p:cNvGraphicFramePr>
          <p:nvPr/>
        </p:nvGraphicFramePr>
        <p:xfrm>
          <a:off x="1446213" y="4762500"/>
          <a:ext cx="58896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8" name="公式" r:id="rId15" imgW="4356000" imgH="609480" progId="Equation.3">
                  <p:embed/>
                </p:oleObj>
              </mc:Choice>
              <mc:Fallback>
                <p:oleObj name="公式" r:id="rId15" imgW="4356000" imgH="609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4762500"/>
                        <a:ext cx="588962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8" name="Object 14"/>
          <p:cNvGraphicFramePr>
            <a:graphicFrameLocks noChangeAspect="1"/>
          </p:cNvGraphicFramePr>
          <p:nvPr/>
        </p:nvGraphicFramePr>
        <p:xfrm>
          <a:off x="2109788" y="5843588"/>
          <a:ext cx="34798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9" name="公式" r:id="rId17" imgW="1371600" imgH="228600" progId="Equation.3">
                  <p:embed/>
                </p:oleObj>
              </mc:Choice>
              <mc:Fallback>
                <p:oleObj name="公式" r:id="rId17" imgW="13716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5843588"/>
                        <a:ext cx="34798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autoUpdateAnimBg="0"/>
      <p:bldP spid="123907" grpId="0" autoUpdateAnimBg="0"/>
      <p:bldP spid="123915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30" name="Object 2"/>
          <p:cNvGraphicFramePr>
            <a:graphicFrameLocks noChangeAspect="1"/>
          </p:cNvGraphicFramePr>
          <p:nvPr/>
        </p:nvGraphicFramePr>
        <p:xfrm>
          <a:off x="4724400" y="3962400"/>
          <a:ext cx="44196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2" name="文档" r:id="rId3" imgW="3290040" imgH="1609200" progId="Word.Document.8">
                  <p:embed/>
                </p:oleObj>
              </mc:Choice>
              <mc:Fallback>
                <p:oleObj name="文档" r:id="rId3" imgW="3290040" imgH="16092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962400"/>
                        <a:ext cx="44196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609600" y="5334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通解：</a:t>
            </a:r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2271713" y="206375"/>
          <a:ext cx="46482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3" name="公式" r:id="rId5" imgW="3886200" imgH="1193760" progId="Equation.3">
                  <p:embed/>
                </p:oleObj>
              </mc:Choice>
              <mc:Fallback>
                <p:oleObj name="公式" r:id="rId5" imgW="3886200" imgH="1193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206375"/>
                        <a:ext cx="46482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4" name="Object 6"/>
          <p:cNvGraphicFramePr>
            <a:graphicFrameLocks noChangeAspect="1"/>
          </p:cNvGraphicFramePr>
          <p:nvPr/>
        </p:nvGraphicFramePr>
        <p:xfrm>
          <a:off x="2362200" y="1935163"/>
          <a:ext cx="29162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4" name="公式" r:id="rId7" imgW="1714320" imgH="330120" progId="Equation.3">
                  <p:embed/>
                </p:oleObj>
              </mc:Choice>
              <mc:Fallback>
                <p:oleObj name="公式" r:id="rId7" imgW="1714320" imgH="330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935163"/>
                        <a:ext cx="29162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6" name="Object 8"/>
          <p:cNvGraphicFramePr>
            <a:graphicFrameLocks noChangeAspect="1"/>
          </p:cNvGraphicFramePr>
          <p:nvPr/>
        </p:nvGraphicFramePr>
        <p:xfrm>
          <a:off x="6353175" y="1927225"/>
          <a:ext cx="800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5" name="公式" r:id="rId9" imgW="799920" imgH="291960" progId="Equation.3">
                  <p:embed/>
                </p:oleObj>
              </mc:Choice>
              <mc:Fallback>
                <p:oleObj name="公式" r:id="rId9" imgW="799920" imgH="291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3175" y="1927225"/>
                        <a:ext cx="800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731838" y="1814513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特解：</a:t>
            </a:r>
          </a:p>
        </p:txBody>
      </p:sp>
      <p:graphicFrame>
        <p:nvGraphicFramePr>
          <p:cNvPr id="124938" name="Object 10"/>
          <p:cNvGraphicFramePr>
            <a:graphicFrameLocks noChangeAspect="1"/>
          </p:cNvGraphicFramePr>
          <p:nvPr/>
        </p:nvGraphicFramePr>
        <p:xfrm>
          <a:off x="1295400" y="2590800"/>
          <a:ext cx="3886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name="公式" r:id="rId11" imgW="3886200" imgH="685800" progId="Equation.3">
                  <p:embed/>
                </p:oleObj>
              </mc:Choice>
              <mc:Fallback>
                <p:oleObj name="公式" r:id="rId11" imgW="3886200" imgH="685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90800"/>
                        <a:ext cx="3886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9" name="Object 11"/>
          <p:cNvGraphicFramePr>
            <a:graphicFrameLocks noChangeAspect="1"/>
          </p:cNvGraphicFramePr>
          <p:nvPr/>
        </p:nvGraphicFramePr>
        <p:xfrm>
          <a:off x="1371600" y="3276600"/>
          <a:ext cx="22860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7" name="公式" r:id="rId13" imgW="2286000" imgH="685800" progId="Equation.3">
                  <p:embed/>
                </p:oleObj>
              </mc:Choice>
              <mc:Fallback>
                <p:oleObj name="公式" r:id="rId13" imgW="2286000" imgH="685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76600"/>
                        <a:ext cx="22860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0" name="Text Box 12"/>
          <p:cNvSpPr txBox="1">
            <a:spLocks noChangeArrowheads="1"/>
          </p:cNvSpPr>
          <p:nvPr/>
        </p:nvSpPr>
        <p:spPr bwMode="auto">
          <a:xfrm>
            <a:off x="4953000" y="3429000"/>
            <a:ext cx="411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（</a:t>
            </a:r>
            <a:r>
              <a:rPr lang="en-US" altLang="zh-CN" sz="2800" b="1" i="1"/>
              <a:t>E</a:t>
            </a:r>
            <a:r>
              <a:rPr lang="en-US" altLang="zh-CN" sz="2800" b="1">
                <a:sym typeface="Symbol" pitchFamily="18" charset="2"/>
              </a:rPr>
              <a:t></a:t>
            </a:r>
            <a:r>
              <a:rPr lang="en-US" altLang="zh-CN" sz="2800" b="1" i="1"/>
              <a:t>U</a:t>
            </a:r>
            <a:r>
              <a:rPr lang="zh-CN" altLang="en-US" sz="2800" b="1"/>
              <a:t>＝</a:t>
            </a:r>
            <a:r>
              <a:rPr lang="en-US" altLang="zh-CN" sz="2800" b="1" i="1"/>
              <a:t>U</a:t>
            </a:r>
            <a:r>
              <a:rPr lang="en-US" altLang="zh-CN" sz="2800" b="1" baseline="-25000"/>
              <a:t>0</a:t>
            </a:r>
            <a:r>
              <a:rPr lang="en-US" altLang="zh-CN" sz="2800" b="1">
                <a:latin typeface="宋体" pitchFamily="2" charset="-122"/>
              </a:rPr>
              <a:t>,</a:t>
            </a:r>
            <a:r>
              <a:rPr lang="zh-CN" altLang="en-US" sz="2800" b="1">
                <a:latin typeface="宋体" pitchFamily="2" charset="-122"/>
              </a:rPr>
              <a:t>衰减解）</a:t>
            </a:r>
          </a:p>
        </p:txBody>
      </p:sp>
      <p:graphicFrame>
        <p:nvGraphicFramePr>
          <p:cNvPr id="124942" name="Object 14"/>
          <p:cNvGraphicFramePr>
            <a:graphicFrameLocks noChangeAspect="1"/>
          </p:cNvGraphicFramePr>
          <p:nvPr/>
        </p:nvGraphicFramePr>
        <p:xfrm>
          <a:off x="1279525" y="5275263"/>
          <a:ext cx="2528888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name="公式" r:id="rId15" imgW="1625400" imgH="444240" progId="Equation.3">
                  <p:embed/>
                </p:oleObj>
              </mc:Choice>
              <mc:Fallback>
                <p:oleObj name="公式" r:id="rId15" imgW="162540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5275263"/>
                        <a:ext cx="2528888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3" name="Text Box 15"/>
          <p:cNvSpPr txBox="1">
            <a:spLocks noChangeArrowheads="1"/>
          </p:cNvSpPr>
          <p:nvPr/>
        </p:nvSpPr>
        <p:spPr bwMode="auto">
          <a:xfrm>
            <a:off x="5270500" y="2784475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(</a:t>
            </a:r>
            <a:r>
              <a:rPr lang="en-US" altLang="zh-CN" sz="2800" b="1" i="1"/>
              <a:t>E</a:t>
            </a:r>
            <a:r>
              <a:rPr lang="en-US" altLang="zh-CN" sz="2800" b="1">
                <a:sym typeface="Symbol" pitchFamily="18" charset="2"/>
              </a:rPr>
              <a:t></a:t>
            </a:r>
            <a:r>
              <a:rPr lang="en-US" altLang="zh-CN" sz="2800" b="1" i="1"/>
              <a:t>U</a:t>
            </a:r>
            <a:r>
              <a:rPr lang="zh-CN" altLang="en-US" sz="2800" b="1"/>
              <a:t>＝</a:t>
            </a:r>
            <a:r>
              <a:rPr lang="en-US" altLang="zh-CN" sz="2800" b="1"/>
              <a:t>0,</a:t>
            </a:r>
            <a:r>
              <a:rPr lang="zh-CN" altLang="en-US" sz="2800" b="1">
                <a:latin typeface="宋体" pitchFamily="2" charset="-122"/>
              </a:rPr>
              <a:t>振动解）</a:t>
            </a:r>
          </a:p>
        </p:txBody>
      </p:sp>
      <p:sp>
        <p:nvSpPr>
          <p:cNvPr id="124944" name="Text Box 16"/>
          <p:cNvSpPr txBox="1">
            <a:spLocks noChangeArrowheads="1"/>
          </p:cNvSpPr>
          <p:nvPr/>
        </p:nvSpPr>
        <p:spPr bwMode="auto">
          <a:xfrm>
            <a:off x="341313" y="4360863"/>
            <a:ext cx="480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3.</a:t>
            </a:r>
            <a:r>
              <a:rPr lang="zh-CN" altLang="en-US" sz="2800" b="1">
                <a:latin typeface="宋体" pitchFamily="2" charset="-122"/>
              </a:rPr>
              <a:t>隧道效应（势垒贯穿）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autoUpdateAnimBg="0"/>
      <p:bldP spid="124937" grpId="0" autoUpdateAnimBg="0"/>
      <p:bldP spid="124940" grpId="0" autoUpdateAnimBg="0"/>
      <p:bldP spid="124943" grpId="0" autoUpdateAnimBg="0"/>
      <p:bldP spid="124944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273050" y="0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4. 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隧道效应举例</a:t>
            </a:r>
          </a:p>
        </p:txBody>
      </p:sp>
      <p:sp>
        <p:nvSpPr>
          <p:cNvPr id="248837" name="Text Box 5"/>
          <p:cNvSpPr txBox="1">
            <a:spLocks noChangeArrowheads="1"/>
          </p:cNvSpPr>
          <p:nvPr/>
        </p:nvSpPr>
        <p:spPr bwMode="auto">
          <a:xfrm>
            <a:off x="355600" y="1557338"/>
            <a:ext cx="3087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宋体" pitchFamily="2" charset="-122"/>
              </a:rPr>
              <a:t>(1)</a:t>
            </a:r>
            <a:r>
              <a:rPr lang="en-US" altLang="zh-CN" sz="2400" b="1">
                <a:solidFill>
                  <a:srgbClr val="000000"/>
                </a:solidFill>
                <a:latin typeface="宋体" pitchFamily="2" charset="-122"/>
                <a:sym typeface="Math1" pitchFamily="2" charset="2"/>
              </a:rPr>
              <a:t> </a:t>
            </a:r>
            <a:r>
              <a:rPr lang="el-GR" altLang="zh-CN" sz="2400" b="1" i="1">
                <a:solidFill>
                  <a:srgbClr val="000000"/>
                </a:solidFill>
              </a:rPr>
              <a:t>α</a:t>
            </a:r>
            <a:r>
              <a:rPr lang="en-US" altLang="zh-CN" sz="2400" b="1">
                <a:solidFill>
                  <a:srgbClr val="000000"/>
                </a:solidFill>
                <a:latin typeface="宋体" pitchFamily="2" charset="-122"/>
                <a:sym typeface="Math1" pitchFamily="2" charset="2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  <a:sym typeface="Math1" pitchFamily="2" charset="2"/>
              </a:rPr>
              <a:t>衰变</a:t>
            </a:r>
            <a:endParaRPr lang="zh-CN" altLang="en-US" sz="2400" b="1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248838" name="Text Box 6"/>
          <p:cNvSpPr txBox="1">
            <a:spLocks noChangeArrowheads="1"/>
          </p:cNvSpPr>
          <p:nvPr/>
        </p:nvSpPr>
        <p:spPr bwMode="auto">
          <a:xfrm>
            <a:off x="307975" y="571500"/>
            <a:ext cx="8458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在微观世界内，隧道效应的例子很多，而且在高技术领域内也有许多重要的应用。</a:t>
            </a:r>
          </a:p>
        </p:txBody>
      </p:sp>
      <p:pic>
        <p:nvPicPr>
          <p:cNvPr id="248839" name="Picture 7" descr="pp111---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97525" y="1844675"/>
            <a:ext cx="33305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40" name="Text Box 8"/>
          <p:cNvSpPr txBox="1">
            <a:spLocks noChangeArrowheads="1"/>
          </p:cNvSpPr>
          <p:nvPr/>
        </p:nvSpPr>
        <p:spPr bwMode="auto">
          <a:xfrm>
            <a:off x="250825" y="2108200"/>
            <a:ext cx="5778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400" b="1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从放射性核中逃逸出</a:t>
            </a:r>
            <a:r>
              <a:rPr lang="el-GR" altLang="zh-CN" sz="2400" b="1" i="1">
                <a:solidFill>
                  <a:srgbClr val="000000"/>
                </a:solidFill>
              </a:rPr>
              <a:t>α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  <a:sym typeface="Math1" pitchFamily="2" charset="2"/>
              </a:rPr>
              <a:t>粒子称</a:t>
            </a:r>
            <a:r>
              <a:rPr lang="el-GR" altLang="zh-CN" sz="2400" b="1" i="1">
                <a:solidFill>
                  <a:srgbClr val="000000"/>
                </a:solidFill>
              </a:rPr>
              <a:t>α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衰变。</a:t>
            </a:r>
          </a:p>
        </p:txBody>
      </p:sp>
      <p:sp>
        <p:nvSpPr>
          <p:cNvPr id="248841" name="Text Box 9"/>
          <p:cNvSpPr txBox="1">
            <a:spLocks noChangeArrowheads="1"/>
          </p:cNvSpPr>
          <p:nvPr/>
        </p:nvSpPr>
        <p:spPr bwMode="auto">
          <a:xfrm>
            <a:off x="319088" y="2849563"/>
            <a:ext cx="5105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400" b="1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核内</a:t>
            </a:r>
            <a:r>
              <a:rPr lang="el-GR" altLang="zh-CN" sz="2400" b="1" i="1">
                <a:solidFill>
                  <a:srgbClr val="000000"/>
                </a:solidFill>
              </a:rPr>
              <a:t>α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  <a:sym typeface="Math1" pitchFamily="2" charset="2"/>
              </a:rPr>
              <a:t>粒子在核力作用下，处于很低负势阱中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的某一能级上。在核边界上形成很高的势垒如右图所示。</a:t>
            </a:r>
          </a:p>
        </p:txBody>
      </p:sp>
      <p:sp>
        <p:nvSpPr>
          <p:cNvPr id="248842" name="Text Box 10"/>
          <p:cNvSpPr txBox="1">
            <a:spLocks noChangeArrowheads="1"/>
          </p:cNvSpPr>
          <p:nvPr/>
        </p:nvSpPr>
        <p:spPr bwMode="auto">
          <a:xfrm>
            <a:off x="354013" y="4265613"/>
            <a:ext cx="5105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400" b="1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例如 </a:t>
            </a:r>
            <a:r>
              <a:rPr lang="en-US" altLang="zh-CN" sz="2400" b="1">
                <a:solidFill>
                  <a:srgbClr val="000000"/>
                </a:solidFill>
                <a:latin typeface="宋体" pitchFamily="2" charset="-122"/>
              </a:rPr>
              <a:t>P</a:t>
            </a:r>
            <a:r>
              <a:rPr lang="en-US" altLang="zh-CN" sz="2400" b="1" baseline="-25000">
                <a:solidFill>
                  <a:srgbClr val="000000"/>
                </a:solidFill>
                <a:latin typeface="宋体" pitchFamily="2" charset="-122"/>
              </a:rPr>
              <a:t>O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核（</a:t>
            </a:r>
            <a:r>
              <a:rPr lang="en-US" altLang="zh-CN" sz="2400" b="1" i="1">
                <a:solidFill>
                  <a:srgbClr val="000000"/>
                </a:solidFill>
              </a:rPr>
              <a:t>Z</a:t>
            </a:r>
            <a:r>
              <a:rPr lang="en-US" altLang="zh-CN" sz="2400" b="1">
                <a:solidFill>
                  <a:srgbClr val="000000"/>
                </a:solidFill>
                <a:latin typeface="宋体" pitchFamily="2" charset="-122"/>
              </a:rPr>
              <a:t>=84, </a:t>
            </a:r>
            <a:r>
              <a:rPr lang="en-US" altLang="zh-CN" sz="2400" b="1" i="1">
                <a:solidFill>
                  <a:srgbClr val="000000"/>
                </a:solidFill>
              </a:rPr>
              <a:t>R</a:t>
            </a:r>
            <a:r>
              <a:rPr lang="en-US" altLang="zh-CN" sz="2400" b="1">
                <a:solidFill>
                  <a:srgbClr val="000000"/>
                </a:solidFill>
                <a:latin typeface="宋体" pitchFamily="2" charset="-122"/>
              </a:rPr>
              <a:t>=5</a:t>
            </a:r>
            <a:r>
              <a:rPr lang="en-US" altLang="zh-CN" sz="2400" b="1">
                <a:solidFill>
                  <a:srgbClr val="000000"/>
                </a:solidFill>
              </a:rPr>
              <a:t>fm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）库仑势的高度为</a:t>
            </a:r>
            <a:r>
              <a:rPr lang="en-US" altLang="zh-CN" sz="2400" b="1" i="1">
                <a:solidFill>
                  <a:srgbClr val="000000"/>
                </a:solidFill>
              </a:rPr>
              <a:t>Uo</a:t>
            </a:r>
            <a:r>
              <a:rPr lang="en-US" altLang="zh-CN" sz="2400" b="1">
                <a:solidFill>
                  <a:srgbClr val="000000"/>
                </a:solidFill>
              </a:rPr>
              <a:t>=26MeV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。从</a:t>
            </a:r>
            <a:r>
              <a:rPr lang="en-US" altLang="zh-CN" sz="2400" b="1">
                <a:solidFill>
                  <a:srgbClr val="000000"/>
                </a:solidFill>
                <a:latin typeface="宋体" pitchFamily="2" charset="-122"/>
              </a:rPr>
              <a:t>P</a:t>
            </a:r>
            <a:r>
              <a:rPr lang="en-US" altLang="zh-CN" sz="2400" b="1" baseline="-25000">
                <a:solidFill>
                  <a:srgbClr val="000000"/>
                </a:solidFill>
                <a:latin typeface="宋体" pitchFamily="2" charset="-122"/>
              </a:rPr>
              <a:t>O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核衰变出的</a:t>
            </a:r>
            <a:r>
              <a:rPr lang="el-GR" altLang="zh-CN" sz="2400" b="1" i="1">
                <a:solidFill>
                  <a:srgbClr val="000000"/>
                </a:solidFill>
                <a:latin typeface="宋体" pitchFamily="2" charset="-122"/>
              </a:rPr>
              <a:t>α</a:t>
            </a:r>
            <a:r>
              <a:rPr lang="en-US" altLang="zh-CN" sz="2400" b="1">
                <a:solidFill>
                  <a:srgbClr val="000000"/>
                </a:solidFill>
                <a:latin typeface="宋体" pitchFamily="2" charset="-122"/>
                <a:sym typeface="Math1" pitchFamily="2" charset="2"/>
              </a:rPr>
              <a:t>  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粒子动能为</a:t>
            </a:r>
            <a:r>
              <a:rPr lang="en-US" altLang="zh-CN" sz="2400" b="1" i="1">
                <a:solidFill>
                  <a:srgbClr val="000000"/>
                </a:solidFill>
              </a:rPr>
              <a:t>E</a:t>
            </a:r>
            <a:r>
              <a:rPr lang="en-US" altLang="zh-CN" sz="2400" b="1">
                <a:solidFill>
                  <a:srgbClr val="000000"/>
                </a:solidFill>
              </a:rPr>
              <a:t>=8.78MeV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。</a:t>
            </a:r>
          </a:p>
        </p:txBody>
      </p:sp>
      <p:sp>
        <p:nvSpPr>
          <p:cNvPr id="248843" name="Text Box 11"/>
          <p:cNvSpPr txBox="1">
            <a:spLocks noChangeArrowheads="1"/>
          </p:cNvSpPr>
          <p:nvPr/>
        </p:nvSpPr>
        <p:spPr bwMode="auto">
          <a:xfrm>
            <a:off x="371475" y="5541963"/>
            <a:ext cx="5105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400" b="1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这说明</a:t>
            </a:r>
            <a:r>
              <a:rPr lang="el-GR" altLang="zh-CN" sz="2400" b="1" i="1">
                <a:solidFill>
                  <a:srgbClr val="000000"/>
                </a:solidFill>
              </a:rPr>
              <a:t>α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粒子是通过隧道效应穿墙而过的。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8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6" grpId="0"/>
      <p:bldP spid="248837" grpId="0"/>
      <p:bldP spid="248840" grpId="0"/>
      <p:bldP spid="248841" grpId="0"/>
      <p:bldP spid="248842" grpId="0"/>
      <p:bldP spid="24884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1026"/>
          <p:cNvSpPr txBox="1">
            <a:spLocks noChangeArrowheads="1"/>
          </p:cNvSpPr>
          <p:nvPr/>
        </p:nvSpPr>
        <p:spPr bwMode="auto">
          <a:xfrm>
            <a:off x="381000" y="258763"/>
            <a:ext cx="457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（</a:t>
            </a:r>
            <a:r>
              <a:rPr lang="en-US" altLang="zh-CN" sz="2800" b="1">
                <a:latin typeface="宋体" pitchFamily="2" charset="-122"/>
              </a:rPr>
              <a:t>2</a:t>
            </a:r>
            <a:r>
              <a:rPr lang="zh-CN" altLang="en-US" sz="2800" b="1">
                <a:latin typeface="宋体" pitchFamily="2" charset="-122"/>
              </a:rPr>
              <a:t>）扫描隧道显微镜</a:t>
            </a:r>
          </a:p>
        </p:txBody>
      </p:sp>
      <p:graphicFrame>
        <p:nvGraphicFramePr>
          <p:cNvPr id="125955" name="Object 1027"/>
          <p:cNvGraphicFramePr>
            <a:graphicFrameLocks noChangeAspect="1"/>
          </p:cNvGraphicFramePr>
          <p:nvPr/>
        </p:nvGraphicFramePr>
        <p:xfrm>
          <a:off x="4800600" y="381000"/>
          <a:ext cx="38862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文档" r:id="rId3" imgW="2362680" imgH="1838160" progId="Word.Document.8">
                  <p:embed/>
                </p:oleObj>
              </mc:Choice>
              <mc:Fallback>
                <p:oleObj name="文档" r:id="rId3" imgW="2362680" imgH="1838160" progId="Word.Document.8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81000"/>
                        <a:ext cx="388620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6" name="Object 1028"/>
          <p:cNvGraphicFramePr>
            <a:graphicFrameLocks noChangeAspect="1"/>
          </p:cNvGraphicFramePr>
          <p:nvPr/>
        </p:nvGraphicFramePr>
        <p:xfrm>
          <a:off x="1143000" y="3987800"/>
          <a:ext cx="2635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公式" r:id="rId5" imgW="1688760" imgH="406080" progId="Equation.3">
                  <p:embed/>
                </p:oleObj>
              </mc:Choice>
              <mc:Fallback>
                <p:oleObj name="公式" r:id="rId5" imgW="1688760" imgH="40608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987800"/>
                        <a:ext cx="26352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1029"/>
          <p:cNvGraphicFramePr>
            <a:graphicFrameLocks noChangeAspect="1"/>
          </p:cNvGraphicFramePr>
          <p:nvPr/>
        </p:nvGraphicFramePr>
        <p:xfrm>
          <a:off x="4846638" y="3732213"/>
          <a:ext cx="3938587" cy="289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文档" r:id="rId7" imgW="2642400" imgH="1610280" progId="Word.Document.8">
                  <p:embed/>
                </p:oleObj>
              </mc:Choice>
              <mc:Fallback>
                <p:oleObj name="文档" r:id="rId7" imgW="2642400" imgH="1610280" progId="Word.Document.8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6638" y="3732213"/>
                        <a:ext cx="3938587" cy="289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8" name="Text Box 1030"/>
          <p:cNvSpPr txBox="1">
            <a:spLocks noChangeArrowheads="1"/>
          </p:cNvSpPr>
          <p:nvPr/>
        </p:nvSpPr>
        <p:spPr bwMode="auto">
          <a:xfrm>
            <a:off x="809625" y="4983163"/>
            <a:ext cx="37338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2800" b="1">
                <a:latin typeface="宋体" pitchFamily="2" charset="-122"/>
              </a:rPr>
              <a:t>48</a:t>
            </a:r>
            <a:r>
              <a:rPr lang="zh-CN" altLang="en-US" sz="2800" b="1">
                <a:latin typeface="宋体" pitchFamily="2" charset="-122"/>
              </a:rPr>
              <a:t>个</a:t>
            </a:r>
            <a:r>
              <a:rPr lang="en-US" altLang="zh-CN" sz="2800" b="1" i="1"/>
              <a:t>F</a:t>
            </a:r>
            <a:r>
              <a:rPr lang="en-US" altLang="zh-CN" sz="2800" b="1"/>
              <a:t>e</a:t>
            </a:r>
            <a:r>
              <a:rPr lang="zh-CN" altLang="en-US" sz="2800" b="1">
                <a:latin typeface="宋体" pitchFamily="2" charset="-122"/>
              </a:rPr>
              <a:t>原子形成</a:t>
            </a:r>
            <a:r>
              <a:rPr lang="zh-CN" altLang="en-US" sz="2800" b="1"/>
              <a:t>“</a:t>
            </a:r>
            <a:r>
              <a:rPr lang="zh-CN" altLang="en-US" sz="2800" b="1">
                <a:latin typeface="宋体" pitchFamily="2" charset="-122"/>
              </a:rPr>
              <a:t>量子围栏</a:t>
            </a:r>
            <a:r>
              <a:rPr lang="zh-CN" altLang="en-US" sz="2800" b="1"/>
              <a:t>”</a:t>
            </a:r>
            <a:r>
              <a:rPr lang="zh-CN" altLang="en-US" sz="2800" b="1">
                <a:latin typeface="宋体" pitchFamily="2" charset="-122"/>
              </a:rPr>
              <a:t>，围栏中的电子形成驻波</a:t>
            </a:r>
            <a:r>
              <a:rPr lang="en-US" altLang="zh-CN" sz="2800" b="1">
                <a:latin typeface="宋体" pitchFamily="2" charset="-122"/>
              </a:rPr>
              <a:t>.</a:t>
            </a:r>
          </a:p>
        </p:txBody>
      </p:sp>
      <p:sp>
        <p:nvSpPr>
          <p:cNvPr id="125959" name="Text Box 1031"/>
          <p:cNvSpPr txBox="1">
            <a:spLocks noChangeArrowheads="1"/>
          </p:cNvSpPr>
          <p:nvPr/>
        </p:nvSpPr>
        <p:spPr bwMode="auto">
          <a:xfrm>
            <a:off x="592138" y="2640013"/>
            <a:ext cx="3733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2800" b="1">
                <a:latin typeface="宋体" pitchFamily="2" charset="-122"/>
              </a:rPr>
              <a:t>隧道电流</a:t>
            </a:r>
            <a:r>
              <a:rPr lang="en-US" altLang="zh-CN" sz="2800" b="1" i="1"/>
              <a:t>I</a:t>
            </a:r>
            <a:r>
              <a:rPr lang="zh-CN" altLang="en-US" sz="2800" b="1">
                <a:latin typeface="宋体" pitchFamily="2" charset="-122"/>
              </a:rPr>
              <a:t>与样品和针尖间距离</a:t>
            </a:r>
            <a:r>
              <a:rPr lang="en-US" altLang="zh-CN" sz="2800" b="1" i="1"/>
              <a:t>S</a:t>
            </a:r>
            <a:r>
              <a:rPr lang="zh-CN" altLang="en-US" sz="2800" b="1">
                <a:latin typeface="宋体" pitchFamily="2" charset="-122"/>
              </a:rPr>
              <a:t>的关系</a:t>
            </a:r>
          </a:p>
        </p:txBody>
      </p:sp>
      <p:sp>
        <p:nvSpPr>
          <p:cNvPr id="125961" name="Text Box 1033"/>
          <p:cNvSpPr txBox="1">
            <a:spLocks noChangeArrowheads="1"/>
          </p:cNvSpPr>
          <p:nvPr/>
        </p:nvSpPr>
        <p:spPr bwMode="auto">
          <a:xfrm>
            <a:off x="298450" y="1044575"/>
            <a:ext cx="4497388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66"/>
                </a:solidFill>
                <a:latin typeface="宋体" pitchFamily="2" charset="-122"/>
              </a:rPr>
              <a:t> S</a:t>
            </a:r>
            <a:r>
              <a:rPr lang="en-US" altLang="zh-CN" sz="2800" b="1">
                <a:latin typeface="宋体" pitchFamily="2" charset="-122"/>
              </a:rPr>
              <a:t>canning </a:t>
            </a:r>
            <a:r>
              <a:rPr lang="en-US" altLang="zh-CN" sz="2800" b="1">
                <a:solidFill>
                  <a:srgbClr val="FF0066"/>
                </a:solidFill>
                <a:latin typeface="宋体" pitchFamily="2" charset="-122"/>
              </a:rPr>
              <a:t>T</a:t>
            </a:r>
            <a:r>
              <a:rPr lang="en-US" altLang="zh-CN" sz="2800" b="1">
                <a:latin typeface="宋体" pitchFamily="2" charset="-122"/>
              </a:rPr>
              <a:t>unneling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    </a:t>
            </a:r>
            <a:r>
              <a:rPr lang="en-US" altLang="zh-CN" sz="2800" b="1">
                <a:solidFill>
                  <a:srgbClr val="FF0066"/>
                </a:solidFill>
                <a:latin typeface="宋体" pitchFamily="2" charset="-122"/>
              </a:rPr>
              <a:t>M</a:t>
            </a:r>
            <a:r>
              <a:rPr lang="en-US" altLang="zh-CN" sz="2800" b="1">
                <a:latin typeface="宋体" pitchFamily="2" charset="-122"/>
              </a:rPr>
              <a:t>icroscope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autoUpdateAnimBg="0"/>
      <p:bldP spid="125958" grpId="0" autoUpdateAnimBg="0"/>
      <p:bldP spid="125959" grpId="0" autoUpdateAnimBg="0"/>
      <p:bldP spid="125961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287338" y="2014538"/>
            <a:ext cx="8597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</a:rPr>
              <a:t>由于库仑势具有球对称性，引入球坐标系是方便的。</a:t>
            </a:r>
          </a:p>
        </p:txBody>
      </p:sp>
      <p:sp>
        <p:nvSpPr>
          <p:cNvPr id="249864" name="Text Box 8"/>
          <p:cNvSpPr txBox="1">
            <a:spLocks noChangeArrowheads="1"/>
          </p:cNvSpPr>
          <p:nvPr/>
        </p:nvSpPr>
        <p:spPr bwMode="auto">
          <a:xfrm>
            <a:off x="506413" y="1114425"/>
            <a:ext cx="29416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宋体" pitchFamily="2" charset="-122"/>
              </a:rPr>
              <a:t>一、势函数</a:t>
            </a:r>
          </a:p>
        </p:txBody>
      </p:sp>
      <p:sp>
        <p:nvSpPr>
          <p:cNvPr id="249865" name="Text Box 9"/>
          <p:cNvSpPr txBox="1">
            <a:spLocks noChangeArrowheads="1"/>
          </p:cNvSpPr>
          <p:nvPr/>
        </p:nvSpPr>
        <p:spPr bwMode="auto">
          <a:xfrm>
            <a:off x="471488" y="2822575"/>
            <a:ext cx="541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宋体" pitchFamily="2" charset="-122"/>
              </a:rPr>
              <a:t>二、</a:t>
            </a:r>
            <a:r>
              <a:rPr lang="en-US" altLang="zh-CN" sz="3200" b="1">
                <a:latin typeface="宋体" pitchFamily="2" charset="-122"/>
              </a:rPr>
              <a:t>Schrodinger</a:t>
            </a:r>
            <a:r>
              <a:rPr lang="zh-CN" altLang="en-US" sz="3200" b="1">
                <a:latin typeface="宋体" pitchFamily="2" charset="-122"/>
              </a:rPr>
              <a:t>方程</a:t>
            </a:r>
          </a:p>
        </p:txBody>
      </p:sp>
      <p:sp>
        <p:nvSpPr>
          <p:cNvPr id="249866" name="Text Box 10"/>
          <p:cNvSpPr txBox="1">
            <a:spLocks noChangeArrowheads="1"/>
          </p:cNvSpPr>
          <p:nvPr/>
        </p:nvSpPr>
        <p:spPr bwMode="auto">
          <a:xfrm>
            <a:off x="409575" y="3654425"/>
            <a:ext cx="7769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</a:rPr>
              <a:t>通过分离变量，可以得到如下三个方程：</a:t>
            </a:r>
          </a:p>
        </p:txBody>
      </p:sp>
      <p:graphicFrame>
        <p:nvGraphicFramePr>
          <p:cNvPr id="249867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2646363" y="4511675"/>
          <a:ext cx="3597275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tion" r:id="rId3" imgW="1498320" imgH="812520" progId="Equation.3">
                  <p:embed/>
                </p:oleObj>
              </mc:Choice>
              <mc:Fallback>
                <p:oleObj name="Equation" r:id="rId3" imgW="1498320" imgH="8125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4511675"/>
                        <a:ext cx="3597275" cy="183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71" name="Object 15"/>
          <p:cNvGraphicFramePr>
            <a:graphicFrameLocks noGrp="1" noChangeAspect="1"/>
          </p:cNvGraphicFramePr>
          <p:nvPr>
            <p:ph sz="half" idx="1"/>
          </p:nvPr>
        </p:nvGraphicFramePr>
        <p:xfrm>
          <a:off x="3322638" y="909638"/>
          <a:ext cx="200818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公式" r:id="rId5" imgW="977760" imgH="419040" progId="Equation.3">
                  <p:embed/>
                </p:oleObj>
              </mc:Choice>
              <mc:Fallback>
                <p:oleObj name="公式" r:id="rId5" imgW="977760" imgH="419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638" y="909638"/>
                        <a:ext cx="2008187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74" name="Text Box 18"/>
          <p:cNvSpPr txBox="1">
            <a:spLocks noChangeArrowheads="1"/>
          </p:cNvSpPr>
          <p:nvPr/>
        </p:nvSpPr>
        <p:spPr bwMode="auto">
          <a:xfrm>
            <a:off x="257175" y="180975"/>
            <a:ext cx="3240088" cy="64135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/>
              <a:t>§6  </a:t>
            </a:r>
            <a:r>
              <a:rPr lang="zh-CN" altLang="en-US" sz="3600" b="1"/>
              <a:t>氢原子</a:t>
            </a:r>
            <a:r>
              <a:rPr lang="zh-CN" altLang="en-US" sz="3200" b="1" i="1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0" grpId="0"/>
      <p:bldP spid="249864" grpId="0" autoUpdateAnimBg="0"/>
      <p:bldP spid="249865" grpId="0" autoUpdateAnimBg="0"/>
      <p:bldP spid="249866" grpId="0"/>
      <p:bldP spid="24987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619125" y="981075"/>
            <a:ext cx="6483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1</a:t>
            </a:r>
            <a:r>
              <a:rPr lang="zh-CN" altLang="en-US" sz="2800" b="1">
                <a:latin typeface="宋体" pitchFamily="2" charset="-122"/>
              </a:rPr>
              <a:t>、 第一个方程解得能量是不连续的</a:t>
            </a:r>
          </a:p>
        </p:txBody>
      </p:sp>
      <p:graphicFrame>
        <p:nvGraphicFramePr>
          <p:cNvPr id="169032" name="Object 72"/>
          <p:cNvGraphicFramePr>
            <a:graphicFrameLocks noChangeAspect="1"/>
          </p:cNvGraphicFramePr>
          <p:nvPr/>
        </p:nvGraphicFramePr>
        <p:xfrm>
          <a:off x="979488" y="1763713"/>
          <a:ext cx="7240587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公式" r:id="rId3" imgW="5003640" imgH="660240" progId="Equation.3">
                  <p:embed/>
                </p:oleObj>
              </mc:Choice>
              <mc:Fallback>
                <p:oleObj name="公式" r:id="rId3" imgW="5003640" imgH="66024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1763713"/>
                        <a:ext cx="7240587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1068388" y="2819400"/>
            <a:ext cx="7527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Tx/>
              <a:buChar char="•"/>
            </a:pPr>
            <a:r>
              <a:rPr lang="en-US" altLang="zh-CN" sz="2800" b="1">
                <a:latin typeface="宋体" pitchFamily="2" charset="-122"/>
              </a:rPr>
              <a:t> </a:t>
            </a:r>
            <a:r>
              <a:rPr lang="zh-CN" altLang="en-US" sz="2800" b="1">
                <a:latin typeface="宋体" pitchFamily="2" charset="-122"/>
              </a:rPr>
              <a:t>能量是量子化的（</a:t>
            </a:r>
            <a:r>
              <a:rPr lang="en-US" altLang="zh-CN" sz="2800" b="1">
                <a:latin typeface="宋体" pitchFamily="2" charset="-122"/>
              </a:rPr>
              <a:t>n</a:t>
            </a:r>
            <a:r>
              <a:rPr lang="zh-CN" altLang="en-US" sz="2800" b="1">
                <a:latin typeface="宋体" pitchFamily="2" charset="-122"/>
              </a:rPr>
              <a:t>称为主量子数）</a:t>
            </a:r>
          </a:p>
        </p:txBody>
      </p:sp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1081088" y="412115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latin typeface="宋体" pitchFamily="2" charset="-122"/>
              </a:rPr>
              <a:t> </a:t>
            </a:r>
            <a:r>
              <a:rPr lang="zh-CN" altLang="en-US" sz="2800" b="1">
                <a:latin typeface="宋体" pitchFamily="2" charset="-122"/>
              </a:rPr>
              <a:t>氢原子光谱</a:t>
            </a:r>
          </a:p>
        </p:txBody>
      </p:sp>
      <p:sp>
        <p:nvSpPr>
          <p:cNvPr id="135175" name="Text Box 7"/>
          <p:cNvSpPr txBox="1">
            <a:spLocks noChangeArrowheads="1"/>
          </p:cNvSpPr>
          <p:nvPr/>
        </p:nvSpPr>
        <p:spPr bwMode="auto">
          <a:xfrm>
            <a:off x="1066800" y="4754563"/>
            <a:ext cx="7696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电子从</a:t>
            </a:r>
            <a:r>
              <a:rPr lang="en-US" altLang="zh-CN" sz="2800" b="1" i="1"/>
              <a:t>E</a:t>
            </a:r>
            <a:r>
              <a:rPr lang="en-US" altLang="zh-CN" sz="2800" b="1" i="1" baseline="-25000"/>
              <a:t>i </a:t>
            </a:r>
            <a:r>
              <a:rPr lang="zh-CN" altLang="en-US" sz="2800" b="1">
                <a:latin typeface="宋体" pitchFamily="2" charset="-122"/>
              </a:rPr>
              <a:t>跃迁到</a:t>
            </a:r>
            <a:r>
              <a:rPr lang="en-US" altLang="zh-CN" sz="2800" b="1" i="1"/>
              <a:t>E</a:t>
            </a:r>
            <a:r>
              <a:rPr lang="en-US" altLang="zh-CN" sz="2800" b="1" i="1" baseline="-25000"/>
              <a:t>f</a:t>
            </a:r>
            <a:r>
              <a:rPr lang="zh-CN" altLang="en-US" sz="2800" b="1"/>
              <a:t>（</a:t>
            </a:r>
            <a:r>
              <a:rPr lang="en-US" altLang="zh-CN" sz="2800" b="1" i="1"/>
              <a:t>E</a:t>
            </a:r>
            <a:r>
              <a:rPr lang="en-US" altLang="zh-CN" sz="2800" b="1" i="1" baseline="-25000"/>
              <a:t>i</a:t>
            </a:r>
            <a:r>
              <a:rPr lang="en-US" altLang="zh-CN" sz="2800" b="1" i="1">
                <a:sym typeface="Symbol" pitchFamily="18" charset="2"/>
              </a:rPr>
              <a:t></a:t>
            </a:r>
            <a:r>
              <a:rPr lang="en-US" altLang="zh-CN" sz="2800" b="1" i="1"/>
              <a:t>E</a:t>
            </a:r>
            <a:r>
              <a:rPr lang="en-US" altLang="zh-CN" sz="2800" b="1" i="1" baseline="-25000"/>
              <a:t>f</a:t>
            </a:r>
            <a:r>
              <a:rPr lang="zh-CN" altLang="en-US" sz="2800" b="1"/>
              <a:t>）</a:t>
            </a:r>
            <a:r>
              <a:rPr lang="zh-CN" altLang="en-US" sz="2800" b="1">
                <a:latin typeface="宋体" pitchFamily="2" charset="-122"/>
              </a:rPr>
              <a:t>时，发射光子</a:t>
            </a:r>
          </a:p>
        </p:txBody>
      </p:sp>
      <p:sp>
        <p:nvSpPr>
          <p:cNvPr id="135176" name="Text Box 8"/>
          <p:cNvSpPr txBox="1">
            <a:spLocks noChangeArrowheads="1"/>
          </p:cNvSpPr>
          <p:nvPr/>
        </p:nvSpPr>
        <p:spPr bwMode="auto">
          <a:xfrm>
            <a:off x="2241550" y="5716588"/>
            <a:ext cx="2479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其频率</a:t>
            </a:r>
          </a:p>
        </p:txBody>
      </p:sp>
      <p:graphicFrame>
        <p:nvGraphicFramePr>
          <p:cNvPr id="169033" name="Object 73"/>
          <p:cNvGraphicFramePr>
            <a:graphicFrameLocks noChangeAspect="1"/>
          </p:cNvGraphicFramePr>
          <p:nvPr/>
        </p:nvGraphicFramePr>
        <p:xfrm>
          <a:off x="3900488" y="5486400"/>
          <a:ext cx="1587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公式" r:id="rId5" imgW="1587240" imgH="787320" progId="Equation.3">
                  <p:embed/>
                </p:oleObj>
              </mc:Choice>
              <mc:Fallback>
                <p:oleObj name="公式" r:id="rId5" imgW="1587240" imgH="78732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5486400"/>
                        <a:ext cx="1587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068388" y="3503613"/>
            <a:ext cx="6248400" cy="519112"/>
            <a:chOff x="768" y="1843"/>
            <a:chExt cx="3936" cy="327"/>
          </a:xfrm>
        </p:grpSpPr>
        <p:sp>
          <p:nvSpPr>
            <p:cNvPr id="41996" name="Text Box 11"/>
            <p:cNvSpPr txBox="1">
              <a:spLocks noChangeArrowheads="1"/>
            </p:cNvSpPr>
            <p:nvPr/>
          </p:nvSpPr>
          <p:spPr bwMode="auto">
            <a:xfrm>
              <a:off x="768" y="1843"/>
              <a:ext cx="39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FontTx/>
                <a:buChar char="•"/>
              </a:pPr>
              <a:r>
                <a:rPr lang="en-US" altLang="zh-CN" sz="2800" b="1">
                  <a:latin typeface="宋体" pitchFamily="2" charset="-122"/>
                </a:rPr>
                <a:t> </a:t>
              </a:r>
              <a:r>
                <a:rPr lang="zh-CN" altLang="en-US" sz="2800" b="1">
                  <a:latin typeface="宋体" pitchFamily="2" charset="-122"/>
                </a:rPr>
                <a:t>当          </a:t>
              </a:r>
              <a:r>
                <a:rPr lang="zh-CN" altLang="zh-CN" sz="2800" b="1">
                  <a:latin typeface="宋体" pitchFamily="2" charset="-122"/>
                  <a:sym typeface="MS LineDraw" pitchFamily="49" charset="2"/>
                </a:rPr>
                <a:t>时，</a:t>
              </a:r>
              <a:r>
                <a:rPr lang="en-US" altLang="zh-CN" sz="2800" b="1" i="1">
                  <a:sym typeface="MS LineDraw" pitchFamily="49" charset="2"/>
                </a:rPr>
                <a:t>E</a:t>
              </a:r>
              <a:r>
                <a:rPr lang="en-US" altLang="zh-CN" sz="2800" b="1" i="1" baseline="-25000">
                  <a:sym typeface="MS LineDraw" pitchFamily="49" charset="2"/>
                </a:rPr>
                <a:t>n</a:t>
              </a: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</a:t>
              </a:r>
              <a:r>
                <a:rPr lang="zh-CN" altLang="zh-CN" sz="2800" b="1">
                  <a:latin typeface="宋体" pitchFamily="2" charset="-122"/>
                  <a:sym typeface="Symbol" pitchFamily="18" charset="2"/>
                </a:rPr>
                <a:t>连续值</a:t>
              </a:r>
              <a:endParaRPr lang="zh-CN" altLang="en-US" sz="2800">
                <a:latin typeface="宋体" pitchFamily="2" charset="-122"/>
                <a:sym typeface="Symbol" pitchFamily="18" charset="2"/>
              </a:endParaRPr>
            </a:p>
          </p:txBody>
        </p:sp>
        <p:graphicFrame>
          <p:nvGraphicFramePr>
            <p:cNvPr id="41988" name="Object 74"/>
            <p:cNvGraphicFramePr>
              <a:graphicFrameLocks noChangeAspect="1"/>
            </p:cNvGraphicFramePr>
            <p:nvPr/>
          </p:nvGraphicFramePr>
          <p:xfrm>
            <a:off x="1344" y="1920"/>
            <a:ext cx="912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00" name="公式" r:id="rId7" imgW="876240" imgH="228600" progId="Equation.3">
                    <p:embed/>
                  </p:oleObj>
                </mc:Choice>
                <mc:Fallback>
                  <p:oleObj name="公式" r:id="rId7" imgW="876240" imgH="228600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920"/>
                          <a:ext cx="912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5181" name="Text Box 13"/>
          <p:cNvSpPr txBox="1">
            <a:spLocks noChangeArrowheads="1"/>
          </p:cNvSpPr>
          <p:nvPr/>
        </p:nvSpPr>
        <p:spPr bwMode="auto">
          <a:xfrm>
            <a:off x="401638" y="238125"/>
            <a:ext cx="3849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宋体" pitchFamily="2" charset="-122"/>
              </a:rPr>
              <a:t>三、氢原子的解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 autoUpdateAnimBg="0"/>
      <p:bldP spid="135172" grpId="0" autoUpdateAnimBg="0"/>
      <p:bldP spid="135173" grpId="0" autoUpdateAnimBg="0"/>
      <p:bldP spid="135175" grpId="0" autoUpdateAnimBg="0"/>
      <p:bldP spid="135176" grpId="0" autoUpdateAnimBg="0"/>
      <p:bldP spid="13518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692150" y="579438"/>
            <a:ext cx="7643813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3200" b="1"/>
              <a:t>光成为粒子性和波动性的矛盾统一体：</a:t>
            </a:r>
            <a:endParaRPr lang="zh-CN" altLang="en-US" sz="2400" b="1"/>
          </a:p>
        </p:txBody>
      </p:sp>
      <p:graphicFrame>
        <p:nvGraphicFramePr>
          <p:cNvPr id="240645" name="Object 5"/>
          <p:cNvGraphicFramePr>
            <a:graphicFrameLocks noGrp="1" noChangeAspect="1"/>
          </p:cNvGraphicFramePr>
          <p:nvPr>
            <p:ph/>
          </p:nvPr>
        </p:nvGraphicFramePr>
        <p:xfrm>
          <a:off x="3343275" y="1530350"/>
          <a:ext cx="1879600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公式" r:id="rId3" imgW="419040" imgH="609480" progId="Equation.3">
                  <p:embed/>
                </p:oleObj>
              </mc:Choice>
              <mc:Fallback>
                <p:oleObj name="公式" r:id="rId3" imgW="419040" imgH="609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275" y="1530350"/>
                        <a:ext cx="1879600" cy="22733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  <a:gs pos="50000">
                            <a:schemeClr val="accent1"/>
                          </a:gs>
                          <a:gs pos="10000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7" name="Object 7"/>
          <p:cNvGraphicFramePr>
            <a:graphicFrameLocks noChangeAspect="1"/>
          </p:cNvGraphicFramePr>
          <p:nvPr/>
        </p:nvGraphicFramePr>
        <p:xfrm>
          <a:off x="3402013" y="4594225"/>
          <a:ext cx="1936750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公式" r:id="rId5" imgW="431640" imgH="431640" progId="Equation.3">
                  <p:embed/>
                </p:oleObj>
              </mc:Choice>
              <mc:Fallback>
                <p:oleObj name="公式" r:id="rId5" imgW="43164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3" y="4594225"/>
                        <a:ext cx="1936750" cy="161131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  <a:gs pos="50000">
                            <a:schemeClr val="accent1"/>
                          </a:gs>
                          <a:gs pos="10000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48" name="Text Box 8"/>
          <p:cNvSpPr txBox="1">
            <a:spLocks noChangeArrowheads="1"/>
          </p:cNvSpPr>
          <p:nvPr/>
        </p:nvSpPr>
        <p:spPr bwMode="auto">
          <a:xfrm>
            <a:off x="1835150" y="5078413"/>
            <a:ext cx="8382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4" grpId="0"/>
      <p:bldP spid="24064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461963" y="788988"/>
            <a:ext cx="243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相应的</a:t>
            </a:r>
            <a:r>
              <a:rPr lang="zh-CN" altLang="en-US" sz="2800" b="1">
                <a:solidFill>
                  <a:srgbClr val="FF0066"/>
                </a:solidFill>
                <a:latin typeface="宋体" pitchFamily="2" charset="-122"/>
              </a:rPr>
              <a:t>波数</a:t>
            </a:r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3322638" y="452438"/>
          <a:ext cx="4478337" cy="262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Document" r:id="rId3" imgW="3372480" imgH="2295360" progId="Word.Document.8">
                  <p:embed/>
                </p:oleObj>
              </mc:Choice>
              <mc:Fallback>
                <p:oleObj name="Document" r:id="rId3" imgW="3372480" imgH="229536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638" y="452438"/>
                        <a:ext cx="4478337" cy="262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10" name="Object 18"/>
          <p:cNvGraphicFramePr>
            <a:graphicFrameLocks noChangeAspect="1"/>
          </p:cNvGraphicFramePr>
          <p:nvPr/>
        </p:nvGraphicFramePr>
        <p:xfrm>
          <a:off x="1336675" y="2279650"/>
          <a:ext cx="58928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Equation" r:id="rId5" imgW="3466800" imgH="291960" progId="Equation.3">
                  <p:embed/>
                </p:oleObj>
              </mc:Choice>
              <mc:Fallback>
                <p:oleObj name="Equation" r:id="rId5" imgW="3466800" imgH="2919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2279650"/>
                        <a:ext cx="58928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032000" y="3298825"/>
            <a:ext cx="4984750" cy="2265363"/>
            <a:chOff x="1339" y="2066"/>
            <a:chExt cx="3140" cy="1427"/>
          </a:xfrm>
        </p:grpSpPr>
        <p:graphicFrame>
          <p:nvGraphicFramePr>
            <p:cNvPr id="43012" name="Object 20"/>
            <p:cNvGraphicFramePr>
              <a:graphicFrameLocks noChangeAspect="1"/>
            </p:cNvGraphicFramePr>
            <p:nvPr/>
          </p:nvGraphicFramePr>
          <p:xfrm>
            <a:off x="1339" y="2066"/>
            <a:ext cx="3140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4" name="BMP 图象" r:id="rId7" imgW="2314356" imgH="666667" progId="PBrush">
                    <p:embed/>
                  </p:oleObj>
                </mc:Choice>
                <mc:Fallback>
                  <p:oleObj name="BMP 图象" r:id="rId7" imgW="2314356" imgH="666667" progId="PBrush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9" y="2066"/>
                          <a:ext cx="3140" cy="5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15" name="Text Box 21"/>
            <p:cNvSpPr txBox="1">
              <a:spLocks noChangeArrowheads="1"/>
            </p:cNvSpPr>
            <p:nvPr/>
          </p:nvSpPr>
          <p:spPr bwMode="auto">
            <a:xfrm rot="5400000">
              <a:off x="1207" y="2957"/>
              <a:ext cx="8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6562.8</a:t>
              </a:r>
            </a:p>
          </p:txBody>
        </p:sp>
        <p:sp>
          <p:nvSpPr>
            <p:cNvPr id="43016" name="Text Box 22"/>
            <p:cNvSpPr txBox="1">
              <a:spLocks noChangeArrowheads="1"/>
            </p:cNvSpPr>
            <p:nvPr/>
          </p:nvSpPr>
          <p:spPr bwMode="auto">
            <a:xfrm>
              <a:off x="1470" y="3212"/>
              <a:ext cx="3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red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43017" name="Text Box 23"/>
            <p:cNvSpPr txBox="1">
              <a:spLocks noChangeArrowheads="1"/>
            </p:cNvSpPr>
            <p:nvPr/>
          </p:nvSpPr>
          <p:spPr bwMode="auto">
            <a:xfrm rot="5400000">
              <a:off x="2853" y="2918"/>
              <a:ext cx="7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4861.3</a:t>
              </a:r>
              <a:endParaRPr lang="en-US" altLang="zh-CN"/>
            </a:p>
          </p:txBody>
        </p:sp>
        <p:sp>
          <p:nvSpPr>
            <p:cNvPr id="43018" name="Text Box 24"/>
            <p:cNvSpPr txBox="1">
              <a:spLocks noChangeArrowheads="1"/>
            </p:cNvSpPr>
            <p:nvPr/>
          </p:nvSpPr>
          <p:spPr bwMode="auto">
            <a:xfrm>
              <a:off x="3057" y="3205"/>
              <a:ext cx="4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</a:rPr>
                <a:t>blue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43019" name="Text Box 25"/>
            <p:cNvSpPr txBox="1">
              <a:spLocks noChangeArrowheads="1"/>
            </p:cNvSpPr>
            <p:nvPr/>
          </p:nvSpPr>
          <p:spPr bwMode="auto">
            <a:xfrm>
              <a:off x="3500" y="3199"/>
              <a:ext cx="8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9900CC"/>
                  </a:solidFill>
                </a:rPr>
                <a:t>purple</a:t>
              </a:r>
              <a:endParaRPr lang="en-US" altLang="zh-CN">
                <a:solidFill>
                  <a:srgbClr val="9900CC"/>
                </a:solidFill>
              </a:endParaRPr>
            </a:p>
          </p:txBody>
        </p:sp>
        <p:sp>
          <p:nvSpPr>
            <p:cNvPr id="43020" name="Text Box 26"/>
            <p:cNvSpPr txBox="1">
              <a:spLocks noChangeArrowheads="1"/>
            </p:cNvSpPr>
            <p:nvPr/>
          </p:nvSpPr>
          <p:spPr bwMode="auto">
            <a:xfrm rot="5400000">
              <a:off x="3359" y="2940"/>
              <a:ext cx="7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4340.5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257175" y="342900"/>
            <a:ext cx="7389813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2</a:t>
            </a:r>
            <a:r>
              <a:rPr lang="zh-CN" altLang="en-US" sz="2800" b="1"/>
              <a:t>、 第二个方程解得角动量是不连续的：</a:t>
            </a:r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1079500" y="1771650"/>
            <a:ext cx="7077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/>
              <a:t>   </a:t>
            </a:r>
            <a:r>
              <a:rPr lang="en-US" altLang="zh-CN" sz="2800" b="1" i="1"/>
              <a:t>l </a:t>
            </a:r>
            <a:r>
              <a:rPr lang="zh-CN" altLang="en-US" sz="2800" b="1"/>
              <a:t>为角量子数：</a:t>
            </a:r>
            <a:r>
              <a:rPr lang="en-US" altLang="zh-CN" sz="2800" b="1" i="1"/>
              <a:t>l=0,1,2,…,(n-1)</a:t>
            </a:r>
            <a:r>
              <a:rPr lang="zh-CN" altLang="en-US" sz="2800" b="1"/>
              <a:t>，</a:t>
            </a:r>
          </a:p>
        </p:txBody>
      </p:sp>
      <p:graphicFrame>
        <p:nvGraphicFramePr>
          <p:cNvPr id="195594" name="Object 10"/>
          <p:cNvGraphicFramePr>
            <a:graphicFrameLocks noGrp="1" noChangeAspect="1"/>
          </p:cNvGraphicFramePr>
          <p:nvPr>
            <p:ph/>
          </p:nvPr>
        </p:nvGraphicFramePr>
        <p:xfrm>
          <a:off x="2498725" y="1071563"/>
          <a:ext cx="22415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公式" r:id="rId3" imgW="863280" imgH="253800" progId="Equation.3">
                  <p:embed/>
                </p:oleObj>
              </mc:Choice>
              <mc:Fallback>
                <p:oleObj name="公式" r:id="rId3" imgW="863280" imgH="25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1071563"/>
                        <a:ext cx="2241550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6" name="Rectangle 12"/>
          <p:cNvSpPr>
            <a:spLocks noChangeArrowheads="1"/>
          </p:cNvSpPr>
          <p:nvPr/>
        </p:nvSpPr>
        <p:spPr bwMode="auto">
          <a:xfrm>
            <a:off x="280988" y="3170238"/>
            <a:ext cx="7642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3</a:t>
            </a:r>
            <a:r>
              <a:rPr lang="zh-CN" altLang="en-US" sz="2800" b="1"/>
              <a:t>、第三个方程解得角动量的取向不连续的：</a:t>
            </a:r>
          </a:p>
        </p:txBody>
      </p:sp>
      <p:sp>
        <p:nvSpPr>
          <p:cNvPr id="195597" name="Rectangle 13"/>
          <p:cNvSpPr>
            <a:spLocks noChangeArrowheads="1"/>
          </p:cNvSpPr>
          <p:nvPr/>
        </p:nvSpPr>
        <p:spPr bwMode="auto">
          <a:xfrm>
            <a:off x="1255713" y="4576763"/>
            <a:ext cx="7378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3200" b="1" i="1"/>
              <a:t>  m</a:t>
            </a:r>
            <a:r>
              <a:rPr lang="zh-CN" altLang="en-US" sz="2800" b="1"/>
              <a:t>为磁量子数：</a:t>
            </a:r>
            <a:r>
              <a:rPr lang="en-US" altLang="zh-CN" sz="3200" b="1" i="1"/>
              <a:t>m</a:t>
            </a:r>
            <a:r>
              <a:rPr lang="en-US" altLang="zh-CN" sz="2800" b="1" i="1"/>
              <a:t>=0,±1,±2,…,±l</a:t>
            </a:r>
            <a:r>
              <a:rPr lang="zh-CN" altLang="en-US" sz="2800" b="1"/>
              <a:t>，</a:t>
            </a:r>
          </a:p>
        </p:txBody>
      </p:sp>
      <p:graphicFrame>
        <p:nvGraphicFramePr>
          <p:cNvPr id="195598" name="Object 14"/>
          <p:cNvGraphicFramePr>
            <a:graphicFrameLocks noChangeAspect="1"/>
          </p:cNvGraphicFramePr>
          <p:nvPr/>
        </p:nvGraphicFramePr>
        <p:xfrm>
          <a:off x="3138488" y="3808413"/>
          <a:ext cx="13843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公式" r:id="rId5" imgW="533160" imgH="215640" progId="Equation.3">
                  <p:embed/>
                </p:oleObj>
              </mc:Choice>
              <mc:Fallback>
                <p:oleObj name="公式" r:id="rId5" imgW="533160" imgH="215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3808413"/>
                        <a:ext cx="138430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9" name="Text Box 15"/>
          <p:cNvSpPr txBox="1">
            <a:spLocks noChangeArrowheads="1"/>
          </p:cNvSpPr>
          <p:nvPr/>
        </p:nvSpPr>
        <p:spPr bwMode="auto">
          <a:xfrm>
            <a:off x="1128713" y="2479675"/>
            <a:ext cx="7077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/>
              <a:t>  </a:t>
            </a:r>
            <a:r>
              <a:rPr lang="zh-CN" altLang="en-US" sz="2800" b="1"/>
              <a:t>它决定电子绕核运动的角动量的大小。</a:t>
            </a:r>
          </a:p>
        </p:txBody>
      </p:sp>
      <p:sp>
        <p:nvSpPr>
          <p:cNvPr id="195601" name="Rectangle 17"/>
          <p:cNvSpPr>
            <a:spLocks noChangeArrowheads="1"/>
          </p:cNvSpPr>
          <p:nvPr/>
        </p:nvSpPr>
        <p:spPr bwMode="auto">
          <a:xfrm>
            <a:off x="1239838" y="5405438"/>
            <a:ext cx="756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/>
              <a:t>  </a:t>
            </a:r>
            <a:r>
              <a:rPr lang="zh-CN" altLang="en-US" sz="2800" b="1"/>
              <a:t>它决定电子角动量</a:t>
            </a:r>
            <a:r>
              <a:rPr lang="en-US" altLang="zh-CN" sz="2800" b="1"/>
              <a:t>z</a:t>
            </a:r>
            <a:r>
              <a:rPr lang="zh-CN" altLang="en-US" sz="2800" b="1"/>
              <a:t>分量</a:t>
            </a:r>
            <a:r>
              <a:rPr lang="en-US" altLang="zh-CN" sz="2800" b="1" i="1"/>
              <a:t>L</a:t>
            </a:r>
            <a:r>
              <a:rPr lang="en-US" altLang="zh-CN" sz="2800" b="1" baseline="-25000"/>
              <a:t>z</a:t>
            </a:r>
            <a:r>
              <a:rPr lang="zh-CN" altLang="zh-CN" sz="2800" b="1"/>
              <a:t>的量子化</a:t>
            </a:r>
            <a:r>
              <a:rPr lang="zh-CN" altLang="en-US" sz="2800" b="1"/>
              <a:t>，</a:t>
            </a:r>
          </a:p>
        </p:txBody>
      </p:sp>
      <p:sp>
        <p:nvSpPr>
          <p:cNvPr id="195602" name="Rectangle 18"/>
          <p:cNvSpPr>
            <a:spLocks noChangeArrowheads="1"/>
          </p:cNvSpPr>
          <p:nvPr/>
        </p:nvSpPr>
        <p:spPr bwMode="auto">
          <a:xfrm>
            <a:off x="1290638" y="6049963"/>
            <a:ext cx="617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/>
              <a:t>  </a:t>
            </a:r>
            <a:r>
              <a:rPr lang="zh-CN" altLang="en-US" sz="2800" b="1"/>
              <a:t>即空间量子化。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5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5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5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5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5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build="p" autoUpdateAnimBg="0"/>
      <p:bldP spid="195591" grpId="0" build="p" autoUpdateAnimBg="0"/>
      <p:bldP spid="195596" grpId="0"/>
      <p:bldP spid="195597" grpId="0" build="p"/>
      <p:bldP spid="195599" grpId="0" build="p" autoUpdateAnimBg="0"/>
      <p:bldP spid="195601" grpId="0" build="p"/>
      <p:bldP spid="195602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0" y="344488"/>
            <a:ext cx="87439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</a:rPr>
              <a:t>      </a:t>
            </a:r>
            <a:r>
              <a:rPr lang="zh-CN" altLang="en-US" sz="2800" b="1">
                <a:solidFill>
                  <a:srgbClr val="000000"/>
                </a:solidFill>
              </a:rPr>
              <a:t>可见三个量子数</a:t>
            </a:r>
            <a:r>
              <a:rPr lang="en-US" altLang="zh-CN" sz="2800" b="1" i="1">
                <a:solidFill>
                  <a:srgbClr val="000000"/>
                </a:solidFill>
              </a:rPr>
              <a:t>n,l,m</a:t>
            </a:r>
            <a:r>
              <a:rPr lang="zh-CN" altLang="en-US" sz="2800" b="1">
                <a:solidFill>
                  <a:srgbClr val="000000"/>
                </a:solidFill>
              </a:rPr>
              <a:t>与状态</a:t>
            </a:r>
            <a:r>
              <a:rPr lang="el-GR" altLang="zh-CN" sz="2800" b="1" i="1">
                <a:solidFill>
                  <a:srgbClr val="000000"/>
                </a:solidFill>
              </a:rPr>
              <a:t>Ψ</a:t>
            </a:r>
            <a:r>
              <a:rPr lang="en-US" altLang="zh-CN" sz="2800" b="1">
                <a:solidFill>
                  <a:srgbClr val="000000"/>
                </a:solidFill>
              </a:rPr>
              <a:t> </a:t>
            </a:r>
            <a:r>
              <a:rPr lang="en-US" altLang="zh-CN" sz="2800" b="1" i="1" baseline="-25000">
                <a:solidFill>
                  <a:srgbClr val="000000"/>
                </a:solidFill>
              </a:rPr>
              <a:t>n,l,m</a:t>
            </a:r>
            <a:r>
              <a:rPr lang="zh-CN" altLang="en-US" sz="2800" b="1">
                <a:solidFill>
                  <a:srgbClr val="000000"/>
                </a:solidFill>
              </a:rPr>
              <a:t>有一一对应关系，通常，我们常用量子数</a:t>
            </a:r>
            <a:r>
              <a:rPr lang="en-US" altLang="zh-CN" sz="2800" b="1">
                <a:solidFill>
                  <a:srgbClr val="000000"/>
                </a:solidFill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n,l,m</a:t>
            </a:r>
            <a:r>
              <a:rPr lang="en-US" altLang="zh-CN" sz="2800" b="1">
                <a:solidFill>
                  <a:srgbClr val="000000"/>
                </a:solidFill>
              </a:rPr>
              <a:t>)</a:t>
            </a:r>
            <a:r>
              <a:rPr lang="zh-CN" altLang="en-US" sz="2800" b="1">
                <a:solidFill>
                  <a:srgbClr val="000000"/>
                </a:solidFill>
              </a:rPr>
              <a:t>表征量子态</a:t>
            </a:r>
            <a:r>
              <a:rPr lang="el-GR" altLang="zh-CN" sz="2800" b="1" i="1">
                <a:solidFill>
                  <a:srgbClr val="000000"/>
                </a:solidFill>
                <a:cs typeface="Times New Roman" pitchFamily="18" charset="0"/>
              </a:rPr>
              <a:t>Ψ</a:t>
            </a:r>
            <a:r>
              <a:rPr lang="en-US" altLang="zh-CN" sz="2800" b="1" i="1" baseline="-25000">
                <a:solidFill>
                  <a:srgbClr val="000000"/>
                </a:solidFill>
              </a:rPr>
              <a:t>n,l,m</a:t>
            </a:r>
            <a:r>
              <a:rPr lang="zh-CN" altLang="en-US" sz="2800" b="1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250885" name="Text Box 5"/>
          <p:cNvSpPr txBox="1">
            <a:spLocks noChangeArrowheads="1"/>
          </p:cNvSpPr>
          <p:nvPr/>
        </p:nvSpPr>
        <p:spPr bwMode="auto">
          <a:xfrm>
            <a:off x="228600" y="1501775"/>
            <a:ext cx="8534400" cy="39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</a:rPr>
              <a:t>       </a:t>
            </a:r>
            <a:r>
              <a:rPr lang="zh-CN" altLang="en-US" sz="2800" b="1">
                <a:solidFill>
                  <a:srgbClr val="000000"/>
                </a:solidFill>
              </a:rPr>
              <a:t>对于每一个给定的主量子数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zh-CN" altLang="en-US" sz="2800" b="1">
                <a:solidFill>
                  <a:srgbClr val="000000"/>
                </a:solidFill>
              </a:rPr>
              <a:t>，角量子数</a:t>
            </a:r>
            <a:r>
              <a:rPr lang="en-US" altLang="zh-CN" sz="2800" b="1" i="1">
                <a:solidFill>
                  <a:srgbClr val="000000"/>
                </a:solidFill>
              </a:rPr>
              <a:t>l</a:t>
            </a:r>
            <a:r>
              <a:rPr lang="zh-CN" altLang="en-US" sz="2800" b="1">
                <a:solidFill>
                  <a:srgbClr val="000000"/>
                </a:solidFill>
              </a:rPr>
              <a:t>可以取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zh-CN" altLang="en-US" sz="2800" b="1">
                <a:solidFill>
                  <a:srgbClr val="000000"/>
                </a:solidFill>
              </a:rPr>
              <a:t>个值：</a:t>
            </a:r>
          </a:p>
          <a:p>
            <a:r>
              <a:rPr lang="zh-CN" altLang="en-US" sz="2800" b="1">
                <a:solidFill>
                  <a:srgbClr val="000000"/>
                </a:solidFill>
              </a:rPr>
              <a:t>                    </a:t>
            </a:r>
            <a:r>
              <a:rPr lang="en-US" altLang="zh-CN" sz="2800" b="1">
                <a:solidFill>
                  <a:srgbClr val="000000"/>
                </a:solidFill>
              </a:rPr>
              <a:t>0</a:t>
            </a:r>
            <a:r>
              <a:rPr lang="zh-CN" altLang="en-US" sz="2800" b="1">
                <a:solidFill>
                  <a:srgbClr val="000000"/>
                </a:solidFill>
              </a:rPr>
              <a:t>、</a:t>
            </a:r>
            <a:r>
              <a:rPr lang="en-US" altLang="zh-CN" sz="2800" b="1">
                <a:solidFill>
                  <a:srgbClr val="000000"/>
                </a:solidFill>
              </a:rPr>
              <a:t>1</a:t>
            </a:r>
            <a:r>
              <a:rPr lang="zh-CN" altLang="en-US" sz="2800" b="1">
                <a:solidFill>
                  <a:srgbClr val="000000"/>
                </a:solidFill>
              </a:rPr>
              <a:t>、</a:t>
            </a:r>
            <a:r>
              <a:rPr lang="en-US" altLang="zh-CN" sz="2800" b="1">
                <a:solidFill>
                  <a:srgbClr val="000000"/>
                </a:solidFill>
              </a:rPr>
              <a:t>2</a:t>
            </a:r>
            <a:r>
              <a:rPr lang="zh-CN" altLang="en-US" sz="2800" b="1">
                <a:solidFill>
                  <a:srgbClr val="000000"/>
                </a:solidFill>
              </a:rPr>
              <a:t>、</a:t>
            </a:r>
            <a:r>
              <a:rPr lang="en-US" altLang="zh-CN" sz="2800" b="1" baseline="30000">
                <a:solidFill>
                  <a:srgbClr val="000000"/>
                </a:solidFill>
              </a:rPr>
              <a:t>…</a:t>
            </a:r>
            <a:r>
              <a:rPr lang="zh-CN" altLang="en-US" sz="2800" b="1">
                <a:solidFill>
                  <a:srgbClr val="000000"/>
                </a:solidFill>
              </a:rPr>
              <a:t>，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zh-CN" altLang="en-US" sz="2800" b="1">
                <a:solidFill>
                  <a:srgbClr val="000000"/>
                </a:solidFill>
              </a:rPr>
              <a:t>－</a:t>
            </a:r>
            <a:r>
              <a:rPr lang="en-US" altLang="zh-CN" sz="2800" b="1">
                <a:solidFill>
                  <a:srgbClr val="000000"/>
                </a:solidFill>
              </a:rPr>
              <a:t>1</a:t>
            </a:r>
            <a:r>
              <a:rPr lang="zh-CN" altLang="en-US" sz="2800" b="1">
                <a:solidFill>
                  <a:srgbClr val="000000"/>
                </a:solidFill>
              </a:rPr>
              <a:t>；</a:t>
            </a:r>
          </a:p>
          <a:p>
            <a:r>
              <a:rPr lang="zh-CN" altLang="en-US" sz="2800" b="1">
                <a:solidFill>
                  <a:srgbClr val="000000"/>
                </a:solidFill>
              </a:rPr>
              <a:t>       </a:t>
            </a:r>
          </a:p>
          <a:p>
            <a:r>
              <a:rPr lang="zh-CN" altLang="en-US" sz="2800" b="1">
                <a:solidFill>
                  <a:srgbClr val="000000"/>
                </a:solidFill>
              </a:rPr>
              <a:t>      对于每一个确定的</a:t>
            </a:r>
            <a:r>
              <a:rPr lang="en-US" altLang="zh-CN" sz="2800" b="1" i="1">
                <a:solidFill>
                  <a:srgbClr val="000000"/>
                </a:solidFill>
              </a:rPr>
              <a:t>l</a:t>
            </a:r>
            <a:r>
              <a:rPr lang="zh-CN" altLang="en-US" sz="2800" b="1">
                <a:solidFill>
                  <a:srgbClr val="000000"/>
                </a:solidFill>
              </a:rPr>
              <a:t>值，磁量子数</a:t>
            </a:r>
            <a:r>
              <a:rPr lang="en-US" altLang="zh-CN" sz="2800" b="1" i="1">
                <a:solidFill>
                  <a:srgbClr val="000000"/>
                </a:solidFill>
              </a:rPr>
              <a:t>m</a:t>
            </a:r>
            <a:r>
              <a:rPr lang="zh-CN" altLang="en-US" sz="2800" b="1">
                <a:solidFill>
                  <a:srgbClr val="000000"/>
                </a:solidFill>
              </a:rPr>
              <a:t>取</a:t>
            </a:r>
            <a:r>
              <a:rPr lang="en-US" altLang="zh-CN" sz="2800" b="1">
                <a:solidFill>
                  <a:srgbClr val="000000"/>
                </a:solidFill>
              </a:rPr>
              <a:t>2</a:t>
            </a:r>
            <a:r>
              <a:rPr lang="en-US" altLang="zh-CN" sz="2800" b="1" i="1">
                <a:solidFill>
                  <a:srgbClr val="000000"/>
                </a:solidFill>
              </a:rPr>
              <a:t>l</a:t>
            </a:r>
            <a:r>
              <a:rPr lang="zh-CN" altLang="en-US" sz="2800" b="1">
                <a:solidFill>
                  <a:srgbClr val="000000"/>
                </a:solidFill>
              </a:rPr>
              <a:t>＋</a:t>
            </a:r>
            <a:r>
              <a:rPr lang="en-US" altLang="zh-CN" sz="2800" b="1">
                <a:solidFill>
                  <a:srgbClr val="000000"/>
                </a:solidFill>
              </a:rPr>
              <a:t>1</a:t>
            </a:r>
            <a:r>
              <a:rPr lang="zh-CN" altLang="en-US" sz="2800" b="1">
                <a:solidFill>
                  <a:srgbClr val="000000"/>
                </a:solidFill>
              </a:rPr>
              <a:t>个值：</a:t>
            </a:r>
          </a:p>
          <a:p>
            <a:r>
              <a:rPr lang="zh-CN" altLang="en-US" sz="2800" b="1">
                <a:solidFill>
                  <a:srgbClr val="000000"/>
                </a:solidFill>
              </a:rPr>
              <a:t>                  －</a:t>
            </a:r>
            <a:r>
              <a:rPr lang="en-US" altLang="zh-CN" sz="2800" b="1" i="1">
                <a:solidFill>
                  <a:srgbClr val="000000"/>
                </a:solidFill>
              </a:rPr>
              <a:t>l</a:t>
            </a:r>
            <a:r>
              <a:rPr lang="zh-CN" altLang="en-US" sz="2800" b="1">
                <a:solidFill>
                  <a:srgbClr val="000000"/>
                </a:solidFill>
              </a:rPr>
              <a:t>、－（</a:t>
            </a:r>
            <a:r>
              <a:rPr lang="en-US" altLang="zh-CN" sz="2800" b="1" i="1">
                <a:solidFill>
                  <a:srgbClr val="000000"/>
                </a:solidFill>
              </a:rPr>
              <a:t>l</a:t>
            </a:r>
            <a:r>
              <a:rPr lang="zh-CN" altLang="en-US" sz="2800" b="1">
                <a:solidFill>
                  <a:srgbClr val="000000"/>
                </a:solidFill>
              </a:rPr>
              <a:t>－</a:t>
            </a:r>
            <a:r>
              <a:rPr lang="en-US" altLang="zh-CN" sz="2800" b="1">
                <a:solidFill>
                  <a:srgbClr val="000000"/>
                </a:solidFill>
              </a:rPr>
              <a:t>1</a:t>
            </a:r>
            <a:r>
              <a:rPr lang="zh-CN" altLang="en-US" sz="2800" b="1">
                <a:solidFill>
                  <a:srgbClr val="000000"/>
                </a:solidFill>
              </a:rPr>
              <a:t>）， </a:t>
            </a:r>
            <a:r>
              <a:rPr lang="en-US" altLang="zh-CN" sz="2800" b="1" baseline="30000">
                <a:solidFill>
                  <a:srgbClr val="000000"/>
                </a:solidFill>
              </a:rPr>
              <a:t>… </a:t>
            </a:r>
            <a:r>
              <a:rPr lang="zh-CN" altLang="en-US" sz="2800" b="1">
                <a:solidFill>
                  <a:srgbClr val="000000"/>
                </a:solidFill>
              </a:rPr>
              <a:t>（</a:t>
            </a:r>
            <a:r>
              <a:rPr lang="en-US" altLang="zh-CN" sz="2800" b="1" i="1">
                <a:solidFill>
                  <a:srgbClr val="000000"/>
                </a:solidFill>
              </a:rPr>
              <a:t>l</a:t>
            </a:r>
            <a:r>
              <a:rPr lang="zh-CN" altLang="en-US" sz="2800" b="1">
                <a:solidFill>
                  <a:srgbClr val="000000"/>
                </a:solidFill>
              </a:rPr>
              <a:t>－</a:t>
            </a:r>
            <a:r>
              <a:rPr lang="en-US" altLang="zh-CN" sz="2800" b="1">
                <a:solidFill>
                  <a:srgbClr val="000000"/>
                </a:solidFill>
              </a:rPr>
              <a:t>1</a:t>
            </a:r>
            <a:r>
              <a:rPr lang="zh-CN" altLang="en-US" sz="2800" b="1">
                <a:solidFill>
                  <a:srgbClr val="000000"/>
                </a:solidFill>
              </a:rPr>
              <a:t>）、 </a:t>
            </a:r>
            <a:r>
              <a:rPr lang="en-US" altLang="zh-CN" sz="2800" b="1" i="1">
                <a:solidFill>
                  <a:srgbClr val="000000"/>
                </a:solidFill>
              </a:rPr>
              <a:t>l</a:t>
            </a:r>
            <a:r>
              <a:rPr lang="zh-CN" altLang="en-US" sz="2800" b="1">
                <a:solidFill>
                  <a:srgbClr val="000000"/>
                </a:solidFill>
              </a:rPr>
              <a:t>。</a:t>
            </a:r>
          </a:p>
          <a:p>
            <a:r>
              <a:rPr lang="zh-CN" altLang="en-US" sz="2800" b="1">
                <a:solidFill>
                  <a:srgbClr val="000000"/>
                </a:solidFill>
              </a:rPr>
              <a:t>      </a:t>
            </a:r>
          </a:p>
          <a:p>
            <a:r>
              <a:rPr lang="zh-CN" altLang="en-US" sz="2800" b="1">
                <a:solidFill>
                  <a:srgbClr val="000000"/>
                </a:solidFill>
              </a:rPr>
              <a:t>      氢原子的能量只与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zh-CN" altLang="en-US" sz="2800" b="1">
                <a:solidFill>
                  <a:srgbClr val="000000"/>
                </a:solidFill>
              </a:rPr>
              <a:t>有关，每一个给定的主量子数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zh-CN" altLang="en-US" sz="2800" b="1">
                <a:solidFill>
                  <a:srgbClr val="000000"/>
                </a:solidFill>
              </a:rPr>
              <a:t>所对应的量子态数为</a:t>
            </a:r>
          </a:p>
        </p:txBody>
      </p:sp>
      <p:graphicFrame>
        <p:nvGraphicFramePr>
          <p:cNvPr id="250886" name="Object 6"/>
          <p:cNvGraphicFramePr>
            <a:graphicFrameLocks noChangeAspect="1"/>
          </p:cNvGraphicFramePr>
          <p:nvPr/>
        </p:nvGraphicFramePr>
        <p:xfrm>
          <a:off x="3543300" y="5772150"/>
          <a:ext cx="12557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name="Equation" r:id="rId3" imgW="533160" imgH="241200" progId="Equation.DSMT4">
                  <p:embed/>
                </p:oleObj>
              </mc:Choice>
              <mc:Fallback>
                <p:oleObj name="Equation" r:id="rId3" imgW="53316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5772150"/>
                        <a:ext cx="12557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7" name="Object 7"/>
          <p:cNvGraphicFramePr>
            <a:graphicFrameLocks noChangeAspect="1"/>
          </p:cNvGraphicFramePr>
          <p:nvPr/>
        </p:nvGraphicFramePr>
        <p:xfrm>
          <a:off x="3063875" y="5549900"/>
          <a:ext cx="719138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name="Equation" r:id="rId5" imgW="304560" imgH="444240" progId="Equation.DSMT4">
                  <p:embed/>
                </p:oleObj>
              </mc:Choice>
              <mc:Fallback>
                <p:oleObj name="Equation" r:id="rId5" imgW="304560" imgH="444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5549900"/>
                        <a:ext cx="719138" cy="1049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8" name="Object 8"/>
          <p:cNvGraphicFramePr>
            <a:graphicFrameLocks noChangeAspect="1"/>
          </p:cNvGraphicFramePr>
          <p:nvPr/>
        </p:nvGraphicFramePr>
        <p:xfrm>
          <a:off x="4745038" y="5772150"/>
          <a:ext cx="77628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2" name="Equation" r:id="rId7" imgW="330120" imgH="215640" progId="Equation.DSMT4">
                  <p:embed/>
                </p:oleObj>
              </mc:Choice>
              <mc:Fallback>
                <p:oleObj name="Equation" r:id="rId7" imgW="33012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5038" y="5772150"/>
                        <a:ext cx="776287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0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0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0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0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0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0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0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4" grpId="0"/>
      <p:bldP spid="25088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271463" y="150813"/>
            <a:ext cx="3240087" cy="64135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/>
              <a:t>§7  </a:t>
            </a:r>
            <a:r>
              <a:rPr lang="zh-CN" altLang="en-US" sz="3600" b="1"/>
              <a:t>电子自旋</a:t>
            </a:r>
            <a:r>
              <a:rPr lang="zh-CN" altLang="en-US" sz="3200" b="1" i="1"/>
              <a:t>  </a:t>
            </a:r>
          </a:p>
        </p:txBody>
      </p:sp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387350" y="925513"/>
            <a:ext cx="8486775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       1921</a:t>
            </a:r>
            <a:r>
              <a:rPr lang="zh-CN" altLang="en-US" sz="2800" b="1"/>
              <a:t>年，</a:t>
            </a:r>
            <a:r>
              <a:rPr lang="en-US" altLang="zh-CN" sz="2800" b="1"/>
              <a:t>Stern </a:t>
            </a:r>
            <a:r>
              <a:rPr lang="zh-CN" altLang="en-US" sz="2800" b="1"/>
              <a:t>＆ </a:t>
            </a:r>
            <a:r>
              <a:rPr lang="en-US" altLang="zh-CN" sz="2800" b="1"/>
              <a:t>Gerlach</a:t>
            </a:r>
            <a:r>
              <a:rPr lang="zh-CN" altLang="en-US" sz="2800" b="1"/>
              <a:t>的实验导致</a:t>
            </a:r>
            <a:r>
              <a:rPr lang="en-US" altLang="zh-CN" sz="2800" b="1"/>
              <a:t>Uhlenbeck &amp; Goudsmit </a:t>
            </a:r>
            <a:r>
              <a:rPr lang="zh-CN" altLang="en-US" sz="2800" b="1"/>
              <a:t>发现，电子除了绕核运动外</a:t>
            </a:r>
            <a:r>
              <a:rPr lang="en-US" altLang="zh-CN" sz="2800" b="1"/>
              <a:t>,</a:t>
            </a:r>
            <a:r>
              <a:rPr lang="zh-CN" altLang="en-US" sz="2800" b="1"/>
              <a:t>还有一种量子力学效应－－－自旋。</a:t>
            </a:r>
          </a:p>
        </p:txBody>
      </p:sp>
      <p:sp>
        <p:nvSpPr>
          <p:cNvPr id="196622" name="Text Box 14"/>
          <p:cNvSpPr txBox="1">
            <a:spLocks noChangeArrowheads="1"/>
          </p:cNvSpPr>
          <p:nvPr/>
        </p:nvSpPr>
        <p:spPr bwMode="auto">
          <a:xfrm>
            <a:off x="219075" y="3540125"/>
            <a:ext cx="83978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        </a:t>
            </a:r>
            <a:r>
              <a:rPr lang="zh-CN" altLang="en-US" sz="2800" b="1"/>
              <a:t>自旋角动量在任意方向</a:t>
            </a:r>
            <a:r>
              <a:rPr lang="en-US" altLang="zh-CN" sz="2800" b="1"/>
              <a:t>(</a:t>
            </a:r>
            <a:r>
              <a:rPr lang="zh-CN" altLang="en-US" sz="2800" b="1"/>
              <a:t>例如</a:t>
            </a:r>
            <a:r>
              <a:rPr lang="en-US" altLang="zh-CN" sz="2800" b="1"/>
              <a:t>z</a:t>
            </a:r>
            <a:r>
              <a:rPr lang="zh-CN" altLang="en-US" sz="2800" b="1"/>
              <a:t>轴正向</a:t>
            </a:r>
            <a:r>
              <a:rPr lang="en-US" altLang="zh-CN" sz="2800" b="1"/>
              <a:t>)</a:t>
            </a:r>
            <a:r>
              <a:rPr lang="zh-CN" altLang="en-US" sz="2800" b="1"/>
              <a:t>的分量</a:t>
            </a:r>
            <a:r>
              <a:rPr lang="en-US" altLang="zh-CN" sz="2800" b="1" i="1"/>
              <a:t>S</a:t>
            </a:r>
            <a:r>
              <a:rPr lang="en-US" altLang="zh-CN" sz="2800" b="1" baseline="-25000"/>
              <a:t>z</a:t>
            </a:r>
            <a:r>
              <a:rPr lang="zh-CN" altLang="en-US" sz="2800" b="1"/>
              <a:t>是不连续的：</a:t>
            </a:r>
          </a:p>
        </p:txBody>
      </p:sp>
      <p:sp>
        <p:nvSpPr>
          <p:cNvPr id="196626" name="Text Box 18"/>
          <p:cNvSpPr txBox="1">
            <a:spLocks noChangeArrowheads="1"/>
          </p:cNvSpPr>
          <p:nvPr/>
        </p:nvSpPr>
        <p:spPr bwMode="auto">
          <a:xfrm>
            <a:off x="1030288" y="5448300"/>
            <a:ext cx="2574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自旋磁量子数</a:t>
            </a:r>
            <a:r>
              <a:rPr lang="en-US" altLang="zh-CN" sz="2800" b="1"/>
              <a:t>:</a:t>
            </a:r>
            <a:endParaRPr lang="en-US" altLang="zh-CN" sz="2800" b="1" i="1"/>
          </a:p>
        </p:txBody>
      </p:sp>
      <p:sp>
        <p:nvSpPr>
          <p:cNvPr id="196628" name="Rectangle 20"/>
          <p:cNvSpPr>
            <a:spLocks noChangeArrowheads="1"/>
          </p:cNvSpPr>
          <p:nvPr/>
        </p:nvSpPr>
        <p:spPr bwMode="auto">
          <a:xfrm>
            <a:off x="955675" y="2625725"/>
            <a:ext cx="304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电子自旋角动量为</a:t>
            </a:r>
          </a:p>
        </p:txBody>
      </p:sp>
      <p:graphicFrame>
        <p:nvGraphicFramePr>
          <p:cNvPr id="196629" name="Object 21"/>
          <p:cNvGraphicFramePr>
            <a:graphicFrameLocks noGrp="1" noChangeAspect="1"/>
          </p:cNvGraphicFramePr>
          <p:nvPr>
            <p:ph/>
          </p:nvPr>
        </p:nvGraphicFramePr>
        <p:xfrm>
          <a:off x="4459288" y="2414588"/>
          <a:ext cx="1287462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" name="公式" r:id="rId3" imgW="596880" imgH="431640" progId="Equation.3">
                  <p:embed/>
                </p:oleObj>
              </mc:Choice>
              <mc:Fallback>
                <p:oleObj name="公式" r:id="rId3" imgW="596880" imgH="4316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288" y="2414588"/>
                        <a:ext cx="1287462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31" name="Object 23"/>
          <p:cNvGraphicFramePr>
            <a:graphicFrameLocks noChangeAspect="1"/>
          </p:cNvGraphicFramePr>
          <p:nvPr/>
        </p:nvGraphicFramePr>
        <p:xfrm>
          <a:off x="4506913" y="5327650"/>
          <a:ext cx="1233487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公式" r:id="rId5" imgW="571320" imgH="393480" progId="Equation.3">
                  <p:embed/>
                </p:oleObj>
              </mc:Choice>
              <mc:Fallback>
                <p:oleObj name="公式" r:id="rId5" imgW="571320" imgH="393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913" y="5327650"/>
                        <a:ext cx="1233487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32" name="Object 24"/>
          <p:cNvGraphicFramePr>
            <a:graphicFrameLocks noChangeAspect="1"/>
          </p:cNvGraphicFramePr>
          <p:nvPr/>
        </p:nvGraphicFramePr>
        <p:xfrm>
          <a:off x="4494213" y="4397375"/>
          <a:ext cx="12604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公式" r:id="rId7" imgW="583920" imgH="228600" progId="Equation.3">
                  <p:embed/>
                </p:oleObj>
              </mc:Choice>
              <mc:Fallback>
                <p:oleObj name="公式" r:id="rId7" imgW="58392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13" y="4397375"/>
                        <a:ext cx="126047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2" grpId="0" animBg="1"/>
      <p:bldP spid="196613" grpId="0" build="p" autoUpdateAnimBg="0"/>
      <p:bldP spid="196622" grpId="0" autoUpdateAnimBg="0"/>
      <p:bldP spid="196626" grpId="0" autoUpdateAnimBg="0"/>
      <p:bldP spid="19662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401638" y="195263"/>
            <a:ext cx="3670300" cy="64135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/>
              <a:t>§8  </a:t>
            </a:r>
            <a:r>
              <a:rPr lang="zh-CN" altLang="en-US" sz="3600" b="1"/>
              <a:t>多电子原子</a:t>
            </a:r>
            <a:endParaRPr lang="zh-CN" altLang="en-US" sz="3600"/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342900" y="890588"/>
            <a:ext cx="8469313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 </a:t>
            </a:r>
            <a:r>
              <a:rPr lang="zh-CN" altLang="en-US" sz="3200" b="1"/>
              <a:t>一、 原子核外电子的运动状态由四个量子数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                 </a:t>
            </a:r>
            <a:r>
              <a:rPr lang="en-US" altLang="zh-CN" sz="2800" b="1" i="1"/>
              <a:t>(n ,l ,m, m</a:t>
            </a:r>
            <a:r>
              <a:rPr lang="en-US" altLang="zh-CN" sz="2800" b="1" i="1" baseline="-25000"/>
              <a:t>s</a:t>
            </a:r>
            <a:r>
              <a:rPr lang="en-US" altLang="zh-CN" sz="2800" b="1"/>
              <a:t>)  </a:t>
            </a:r>
            <a:r>
              <a:rPr lang="zh-CN" altLang="en-US" sz="2800" b="1"/>
              <a:t>来确定：</a:t>
            </a:r>
            <a:endParaRPr lang="zh-CN" altLang="en-US" sz="2800" b="1" i="1"/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228600" y="3717925"/>
            <a:ext cx="8470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/>
              <a:t>             l=0,   1,   2,   3,   4 ...…n-1</a:t>
            </a:r>
            <a:r>
              <a:rPr lang="en-US" altLang="zh-CN" sz="2800" b="1"/>
              <a:t> </a:t>
            </a:r>
          </a:p>
        </p:txBody>
      </p:sp>
      <p:sp>
        <p:nvSpPr>
          <p:cNvPr id="199687" name="Text Box 7"/>
          <p:cNvSpPr txBox="1">
            <a:spLocks noChangeArrowheads="1"/>
          </p:cNvSpPr>
          <p:nvPr/>
        </p:nvSpPr>
        <p:spPr bwMode="auto">
          <a:xfrm>
            <a:off x="190500" y="3154363"/>
            <a:ext cx="8448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   2</a:t>
            </a:r>
            <a:r>
              <a:rPr lang="zh-CN" altLang="en-US" sz="2800" b="1"/>
              <a:t>、角量子数</a:t>
            </a:r>
            <a:r>
              <a:rPr lang="en-US" altLang="zh-CN" sz="2800" b="1" i="1"/>
              <a:t>l</a:t>
            </a:r>
            <a:endParaRPr lang="en-US" altLang="zh-CN" sz="2400" i="1"/>
          </a:p>
        </p:txBody>
      </p:sp>
      <p:sp>
        <p:nvSpPr>
          <p:cNvPr id="199688" name="Rectangle 8"/>
          <p:cNvSpPr>
            <a:spLocks noChangeArrowheads="1"/>
          </p:cNvSpPr>
          <p:nvPr/>
        </p:nvSpPr>
        <p:spPr bwMode="auto">
          <a:xfrm>
            <a:off x="406400" y="2154238"/>
            <a:ext cx="78152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1</a:t>
            </a:r>
            <a:r>
              <a:rPr lang="zh-CN" altLang="en-US" sz="2800" b="1"/>
              <a:t>、 主量子数</a:t>
            </a:r>
            <a:r>
              <a:rPr lang="en-US" altLang="zh-CN" sz="2800" b="1" i="1"/>
              <a:t>n</a:t>
            </a:r>
            <a:endParaRPr lang="en-US" altLang="zh-CN" sz="2800" b="1"/>
          </a:p>
          <a:p>
            <a:r>
              <a:rPr lang="en-US" altLang="zh-CN" sz="2800" b="1"/>
              <a:t>            </a:t>
            </a:r>
            <a:r>
              <a:rPr lang="en-US" altLang="zh-CN" sz="2800" b="1" i="1"/>
              <a:t>n</a:t>
            </a:r>
            <a:r>
              <a:rPr lang="en-US" altLang="zh-CN" sz="2800" b="1"/>
              <a:t>= </a:t>
            </a:r>
            <a:r>
              <a:rPr lang="en-US" altLang="zh-CN" sz="2800" b="1" i="1"/>
              <a:t>1,   2,    3,  4</a:t>
            </a:r>
            <a:r>
              <a:rPr lang="zh-CN" altLang="en-US" sz="2800" b="1" i="1"/>
              <a:t>， </a:t>
            </a:r>
            <a:r>
              <a:rPr lang="en-US" altLang="zh-CN" sz="2800" b="1" i="1"/>
              <a:t>5,   6 ……</a:t>
            </a:r>
          </a:p>
        </p:txBody>
      </p:sp>
      <p:sp>
        <p:nvSpPr>
          <p:cNvPr id="199689" name="Rectangle 9"/>
          <p:cNvSpPr>
            <a:spLocks noChangeArrowheads="1"/>
          </p:cNvSpPr>
          <p:nvPr/>
        </p:nvSpPr>
        <p:spPr bwMode="auto">
          <a:xfrm>
            <a:off x="428625" y="4271963"/>
            <a:ext cx="78152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3</a:t>
            </a:r>
            <a:r>
              <a:rPr lang="zh-CN" altLang="en-US" sz="2800" b="1"/>
              <a:t>、 磁量子数</a:t>
            </a:r>
            <a:r>
              <a:rPr lang="en-US" altLang="zh-CN" sz="2800" b="1" i="1"/>
              <a:t>m</a:t>
            </a:r>
            <a:endParaRPr lang="en-US" altLang="zh-CN" sz="2800" b="1"/>
          </a:p>
          <a:p>
            <a:r>
              <a:rPr lang="en-US" altLang="zh-CN" sz="2800" b="1"/>
              <a:t>           </a:t>
            </a:r>
            <a:r>
              <a:rPr lang="en-US" altLang="zh-CN" sz="2800" b="1" i="1"/>
              <a:t>m=0,±1,±2,…,±l</a:t>
            </a:r>
          </a:p>
        </p:txBody>
      </p:sp>
      <p:sp>
        <p:nvSpPr>
          <p:cNvPr id="199690" name="Rectangle 10"/>
          <p:cNvSpPr>
            <a:spLocks noChangeArrowheads="1"/>
          </p:cNvSpPr>
          <p:nvPr/>
        </p:nvSpPr>
        <p:spPr bwMode="auto">
          <a:xfrm>
            <a:off x="428625" y="5441950"/>
            <a:ext cx="78152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4</a:t>
            </a:r>
            <a:r>
              <a:rPr lang="zh-CN" altLang="en-US" sz="2800" b="1"/>
              <a:t>、 自旋磁量子数</a:t>
            </a:r>
            <a:r>
              <a:rPr lang="en-US" altLang="zh-CN" sz="2800" b="1" i="1"/>
              <a:t>m</a:t>
            </a:r>
            <a:r>
              <a:rPr lang="en-US" altLang="zh-CN" sz="2800" b="1" i="1" baseline="-25000"/>
              <a:t>s</a:t>
            </a:r>
            <a:endParaRPr lang="en-US" altLang="zh-CN" sz="2800" b="1" i="1"/>
          </a:p>
          <a:p>
            <a:r>
              <a:rPr lang="en-US" altLang="zh-CN" sz="2800" b="1"/>
              <a:t>           </a:t>
            </a:r>
            <a:r>
              <a:rPr lang="en-US" altLang="zh-CN" sz="2800" b="1" i="1"/>
              <a:t>m</a:t>
            </a:r>
            <a:r>
              <a:rPr lang="en-US" altLang="zh-CN" sz="2800" b="1" i="1" baseline="-25000"/>
              <a:t>s</a:t>
            </a:r>
            <a:r>
              <a:rPr lang="en-US" altLang="zh-CN" sz="2800" b="1" i="1"/>
              <a:t>=±1/2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9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9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9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96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9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9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9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9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9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nimBg="1"/>
      <p:bldP spid="199685" grpId="0" build="p" autoUpdateAnimBg="0"/>
      <p:bldP spid="199686" grpId="0" build="p" autoUpdateAnimBg="0"/>
      <p:bldP spid="199687" grpId="0"/>
      <p:bldP spid="199688" grpId="0" build="p"/>
      <p:bldP spid="199689" grpId="0" build="p"/>
      <p:bldP spid="199690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584200" y="211138"/>
            <a:ext cx="7442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/>
              <a:t>二</a:t>
            </a:r>
            <a:r>
              <a:rPr lang="zh-CN" altLang="en-US" sz="3200" b="1" i="1"/>
              <a:t>、</a:t>
            </a:r>
            <a:r>
              <a:rPr lang="en-US" altLang="zh-CN" sz="3200" b="1"/>
              <a:t>Pauli</a:t>
            </a:r>
            <a:r>
              <a:rPr lang="zh-CN" altLang="en-US" sz="3200" b="1"/>
              <a:t>不相容原理</a:t>
            </a:r>
          </a:p>
        </p:txBody>
      </p:sp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400050" y="2014538"/>
            <a:ext cx="8743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        </a:t>
            </a:r>
            <a:r>
              <a:rPr lang="zh-CN" altLang="en-US" sz="2800" b="1"/>
              <a:t>利用泡利不相容原理可以计算一定</a:t>
            </a:r>
            <a:r>
              <a:rPr lang="en-US" altLang="zh-CN" sz="2800" b="1" i="1"/>
              <a:t>n</a:t>
            </a:r>
            <a:r>
              <a:rPr lang="zh-CN" altLang="en-US" sz="2800" b="1"/>
              <a:t>的电子态数。</a:t>
            </a:r>
          </a:p>
        </p:txBody>
      </p:sp>
      <p:sp>
        <p:nvSpPr>
          <p:cNvPr id="200710" name="Text Box 6"/>
          <p:cNvSpPr txBox="1">
            <a:spLocks noChangeArrowheads="1"/>
          </p:cNvSpPr>
          <p:nvPr/>
        </p:nvSpPr>
        <p:spPr bwMode="auto">
          <a:xfrm>
            <a:off x="522288" y="2679700"/>
            <a:ext cx="2789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对给定的一个</a:t>
            </a:r>
            <a:r>
              <a:rPr lang="en-US" altLang="zh-CN" sz="2800" b="1" i="1"/>
              <a:t>n</a:t>
            </a:r>
            <a:r>
              <a:rPr lang="en-US" altLang="zh-CN" sz="2800" b="1"/>
              <a:t>,</a:t>
            </a:r>
          </a:p>
        </p:txBody>
      </p:sp>
      <p:sp>
        <p:nvSpPr>
          <p:cNvPr id="200711" name="Text Box 7"/>
          <p:cNvSpPr txBox="1">
            <a:spLocks noChangeArrowheads="1"/>
          </p:cNvSpPr>
          <p:nvPr/>
        </p:nvSpPr>
        <p:spPr bwMode="auto">
          <a:xfrm>
            <a:off x="1833563" y="3365500"/>
            <a:ext cx="6013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/>
              <a:t>l=0,1,2,…,(n-1) ,          </a:t>
            </a:r>
            <a:r>
              <a:rPr lang="zh-CN" altLang="zh-CN" sz="2800" b="1"/>
              <a:t>共</a:t>
            </a:r>
            <a:r>
              <a:rPr lang="en-US" altLang="zh-CN" sz="2800" b="1" i="1"/>
              <a:t>n</a:t>
            </a:r>
            <a:r>
              <a:rPr lang="zh-CN" altLang="zh-CN" sz="2800" b="1"/>
              <a:t>个值；</a:t>
            </a:r>
            <a:endParaRPr lang="zh-CN" altLang="en-US" sz="2800" b="1"/>
          </a:p>
        </p:txBody>
      </p:sp>
      <p:sp>
        <p:nvSpPr>
          <p:cNvPr id="200714" name="Text Box 10"/>
          <p:cNvSpPr txBox="1">
            <a:spLocks noChangeArrowheads="1"/>
          </p:cNvSpPr>
          <p:nvPr/>
        </p:nvSpPr>
        <p:spPr bwMode="auto">
          <a:xfrm>
            <a:off x="5167313" y="4860925"/>
            <a:ext cx="22050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/>
              <a:t>共</a:t>
            </a:r>
            <a:r>
              <a:rPr lang="en-US" altLang="zh-CN" sz="2800" b="1"/>
              <a:t>2</a:t>
            </a:r>
            <a:r>
              <a:rPr lang="zh-CN" altLang="zh-CN" sz="2800" b="1"/>
              <a:t>个值;</a:t>
            </a:r>
            <a:endParaRPr lang="en-US" altLang="zh-CN" sz="2800" b="1"/>
          </a:p>
        </p:txBody>
      </p:sp>
      <p:sp>
        <p:nvSpPr>
          <p:cNvPr id="200718" name="Text Box 14"/>
          <p:cNvSpPr txBox="1">
            <a:spLocks noChangeArrowheads="1"/>
          </p:cNvSpPr>
          <p:nvPr/>
        </p:nvSpPr>
        <p:spPr bwMode="auto">
          <a:xfrm>
            <a:off x="1484313" y="5780088"/>
            <a:ext cx="24685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量子态数为</a:t>
            </a:r>
          </a:p>
        </p:txBody>
      </p:sp>
      <p:graphicFrame>
        <p:nvGraphicFramePr>
          <p:cNvPr id="200719" name="Object 15"/>
          <p:cNvGraphicFramePr>
            <a:graphicFrameLocks noGrp="1" noChangeAspect="1"/>
          </p:cNvGraphicFramePr>
          <p:nvPr>
            <p:ph sz="half" idx="1"/>
          </p:nvPr>
        </p:nvGraphicFramePr>
        <p:xfrm>
          <a:off x="1819275" y="4611688"/>
          <a:ext cx="124618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公式" r:id="rId3" imgW="571320" imgH="393480" progId="Equation.3">
                  <p:embed/>
                </p:oleObj>
              </mc:Choice>
              <mc:Fallback>
                <p:oleObj name="公式" r:id="rId3" imgW="57132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4611688"/>
                        <a:ext cx="1246188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21" name="Object 17"/>
          <p:cNvGraphicFramePr>
            <a:graphicFrameLocks noGrp="1" noChangeAspect="1"/>
          </p:cNvGraphicFramePr>
          <p:nvPr>
            <p:ph sz="half" idx="2"/>
          </p:nvPr>
        </p:nvGraphicFramePr>
        <p:xfrm>
          <a:off x="4170363" y="5575300"/>
          <a:ext cx="23447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公式" r:id="rId5" imgW="1079280" imgH="431640" progId="Equation.3">
                  <p:embed/>
                </p:oleObj>
              </mc:Choice>
              <mc:Fallback>
                <p:oleObj name="公式" r:id="rId5" imgW="1079280" imgH="431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363" y="5575300"/>
                        <a:ext cx="2344737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24" name="Rectangle 20"/>
          <p:cNvSpPr>
            <a:spLocks noChangeArrowheads="1"/>
          </p:cNvSpPr>
          <p:nvPr/>
        </p:nvSpPr>
        <p:spPr bwMode="auto">
          <a:xfrm>
            <a:off x="461963" y="850900"/>
            <a:ext cx="7442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        </a:t>
            </a:r>
            <a:r>
              <a:rPr lang="zh-CN" altLang="en-US" sz="2800" b="1"/>
              <a:t>一个原子系统内，不能有两个或两个以上电子具有完全相同的量子态</a:t>
            </a:r>
            <a:r>
              <a:rPr lang="en-US" altLang="zh-CN" sz="2800" b="1" i="1"/>
              <a:t>(n ,l ,m, m</a:t>
            </a:r>
            <a:r>
              <a:rPr lang="en-US" altLang="zh-CN" sz="2800" b="1" i="1" baseline="-25000"/>
              <a:t>s</a:t>
            </a:r>
            <a:r>
              <a:rPr lang="en-US" altLang="zh-CN" sz="2800" b="1"/>
              <a:t>)</a:t>
            </a:r>
            <a:r>
              <a:rPr lang="zh-CN" altLang="en-US" sz="2800" b="1"/>
              <a:t>。     </a:t>
            </a:r>
          </a:p>
        </p:txBody>
      </p:sp>
      <p:sp>
        <p:nvSpPr>
          <p:cNvPr id="200725" name="Text Box 21"/>
          <p:cNvSpPr txBox="1">
            <a:spLocks noChangeArrowheads="1"/>
          </p:cNvSpPr>
          <p:nvPr/>
        </p:nvSpPr>
        <p:spPr bwMode="auto">
          <a:xfrm>
            <a:off x="1782763" y="4071938"/>
            <a:ext cx="6013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b="1" i="1"/>
              <a:t>m=0,±1,±2,…,±l</a:t>
            </a:r>
            <a:r>
              <a:rPr lang="zh-CN" altLang="en-US" sz="2800" b="1" i="1"/>
              <a:t>， </a:t>
            </a:r>
            <a:r>
              <a:rPr lang="zh-CN" altLang="zh-CN" sz="2800" b="1"/>
              <a:t>共</a:t>
            </a:r>
            <a:r>
              <a:rPr lang="en-US" altLang="zh-CN" sz="2800" b="1"/>
              <a:t>(</a:t>
            </a:r>
            <a:r>
              <a:rPr lang="en-US" altLang="zh-CN" sz="2800" b="1" i="1"/>
              <a:t>2l+1</a:t>
            </a:r>
            <a:r>
              <a:rPr lang="en-US" altLang="zh-CN" sz="2800" b="1"/>
              <a:t>)</a:t>
            </a:r>
            <a:r>
              <a:rPr lang="zh-CN" altLang="zh-CN" sz="2800" b="1"/>
              <a:t>个值；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0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0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0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8" grpId="0" build="p"/>
      <p:bldP spid="200709" grpId="0"/>
      <p:bldP spid="200710" grpId="0"/>
      <p:bldP spid="200711" grpId="0" build="p" autoUpdateAnimBg="0"/>
      <p:bldP spid="200714" grpId="0"/>
      <p:bldP spid="200718" grpId="0" autoUpdateAnimBg="0"/>
      <p:bldP spid="200724" grpId="0" build="p"/>
      <p:bldP spid="200725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1001713" y="457200"/>
            <a:ext cx="2727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i="1"/>
              <a:t>n=1</a:t>
            </a:r>
            <a:r>
              <a:rPr lang="zh-CN" altLang="en-US" sz="2800" b="1"/>
              <a:t>时</a:t>
            </a:r>
            <a:r>
              <a:rPr lang="zh-CN" altLang="zh-CN" sz="2800" b="1"/>
              <a:t>共</a:t>
            </a:r>
            <a:r>
              <a:rPr lang="en-US" altLang="zh-CN" sz="2800" b="1" i="1"/>
              <a:t>2</a:t>
            </a:r>
            <a:r>
              <a:rPr lang="zh-CN" altLang="zh-CN" sz="2800" b="1"/>
              <a:t>个</a:t>
            </a:r>
            <a:r>
              <a:rPr lang="zh-CN" altLang="en-US" sz="2800" b="1"/>
              <a:t>态：</a:t>
            </a: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1385888" y="1173163"/>
            <a:ext cx="533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/>
              <a:t>(1, 0, 0, 1/2)        </a:t>
            </a:r>
            <a:r>
              <a:rPr lang="zh-CN" altLang="en-US" sz="2800" b="1"/>
              <a:t>＆     </a:t>
            </a:r>
            <a:r>
              <a:rPr lang="en-US" altLang="zh-CN" sz="2800" b="1"/>
              <a:t>(1, 0, 0, -1/2)</a:t>
            </a:r>
          </a:p>
        </p:txBody>
      </p:sp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990600" y="1938338"/>
            <a:ext cx="2727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i="1"/>
              <a:t>n=2</a:t>
            </a:r>
            <a:r>
              <a:rPr lang="zh-CN" altLang="en-US" sz="2800" b="1"/>
              <a:t>时</a:t>
            </a:r>
            <a:r>
              <a:rPr lang="zh-CN" altLang="zh-CN" sz="2800" b="1"/>
              <a:t>共</a:t>
            </a:r>
            <a:r>
              <a:rPr lang="en-US" altLang="zh-CN" sz="2800" b="1" i="1"/>
              <a:t>8</a:t>
            </a:r>
            <a:r>
              <a:rPr lang="zh-CN" altLang="zh-CN" sz="2800" b="1"/>
              <a:t>个</a:t>
            </a:r>
            <a:r>
              <a:rPr lang="zh-CN" altLang="en-US" sz="2800" b="1"/>
              <a:t>态：</a:t>
            </a:r>
          </a:p>
        </p:txBody>
      </p:sp>
      <p:sp>
        <p:nvSpPr>
          <p:cNvPr id="203785" name="Rectangle 9"/>
          <p:cNvSpPr>
            <a:spLocks noChangeArrowheads="1"/>
          </p:cNvSpPr>
          <p:nvPr/>
        </p:nvSpPr>
        <p:spPr bwMode="auto">
          <a:xfrm>
            <a:off x="1374775" y="2654300"/>
            <a:ext cx="533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/>
              <a:t>(2, 0, 0, 1/2)        </a:t>
            </a:r>
            <a:r>
              <a:rPr lang="zh-CN" altLang="en-US" sz="2800" b="1"/>
              <a:t>＆     </a:t>
            </a:r>
            <a:r>
              <a:rPr lang="en-US" altLang="zh-CN" sz="2800" b="1"/>
              <a:t>(2, 0, 0, -1/2)</a:t>
            </a:r>
          </a:p>
        </p:txBody>
      </p:sp>
      <p:sp>
        <p:nvSpPr>
          <p:cNvPr id="203786" name="Rectangle 10"/>
          <p:cNvSpPr>
            <a:spLocks noChangeArrowheads="1"/>
          </p:cNvSpPr>
          <p:nvPr/>
        </p:nvSpPr>
        <p:spPr bwMode="auto">
          <a:xfrm>
            <a:off x="1343025" y="3408363"/>
            <a:ext cx="6178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(2, 1, 1, 1/2)        </a:t>
            </a:r>
            <a:r>
              <a:rPr lang="zh-CN" altLang="en-US" sz="2800" b="1"/>
              <a:t>＆     </a:t>
            </a:r>
            <a:r>
              <a:rPr lang="en-US" altLang="zh-CN" sz="2800" b="1"/>
              <a:t>(2, 1, 1, -1/2)</a:t>
            </a:r>
          </a:p>
        </p:txBody>
      </p:sp>
      <p:sp>
        <p:nvSpPr>
          <p:cNvPr id="203787" name="Rectangle 11"/>
          <p:cNvSpPr>
            <a:spLocks noChangeArrowheads="1"/>
          </p:cNvSpPr>
          <p:nvPr/>
        </p:nvSpPr>
        <p:spPr bwMode="auto">
          <a:xfrm>
            <a:off x="1350963" y="4194175"/>
            <a:ext cx="533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/>
              <a:t>(2, 1, 0, 1/2)        </a:t>
            </a:r>
            <a:r>
              <a:rPr lang="zh-CN" altLang="en-US" sz="2800" b="1"/>
              <a:t>＆     </a:t>
            </a:r>
            <a:r>
              <a:rPr lang="en-US" altLang="zh-CN" sz="2800" b="1"/>
              <a:t>(2, 1, 0, -1/2)</a:t>
            </a:r>
          </a:p>
        </p:txBody>
      </p:sp>
      <p:sp>
        <p:nvSpPr>
          <p:cNvPr id="203788" name="Rectangle 12"/>
          <p:cNvSpPr>
            <a:spLocks noChangeArrowheads="1"/>
          </p:cNvSpPr>
          <p:nvPr/>
        </p:nvSpPr>
        <p:spPr bwMode="auto">
          <a:xfrm>
            <a:off x="1303338" y="5078413"/>
            <a:ext cx="5483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/>
              <a:t>(2, 1, -1, 1/2)       </a:t>
            </a:r>
            <a:r>
              <a:rPr lang="zh-CN" altLang="en-US" sz="2800" b="1"/>
              <a:t>＆     </a:t>
            </a:r>
            <a:r>
              <a:rPr lang="en-US" altLang="zh-CN" sz="2800" b="1"/>
              <a:t>(2, 1, -1, -1/2)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2" grpId="0"/>
      <p:bldP spid="203783" grpId="0"/>
      <p:bldP spid="203784" grpId="0"/>
      <p:bldP spid="203785" grpId="0"/>
      <p:bldP spid="203786" grpId="0"/>
      <p:bldP spid="203787" grpId="0"/>
      <p:bldP spid="20378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284163" y="817563"/>
            <a:ext cx="8507412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="1"/>
              <a:t>Bohr</a:t>
            </a:r>
            <a:r>
              <a:rPr lang="zh-CN" altLang="en-US" sz="2800" b="1"/>
              <a:t>生就是个运动健将，</a:t>
            </a:r>
          </a:p>
          <a:p>
            <a:endParaRPr lang="zh-CN" altLang="en-US" sz="2800" b="1"/>
          </a:p>
          <a:p>
            <a:r>
              <a:rPr lang="en-US" altLang="zh-CN" sz="2800" b="1"/>
              <a:t>Heisenberg</a:t>
            </a:r>
            <a:r>
              <a:rPr lang="zh-CN" altLang="en-US" sz="2800" b="1"/>
              <a:t>的钢琴更是出神入化，</a:t>
            </a:r>
          </a:p>
          <a:p>
            <a:endParaRPr lang="zh-CN" altLang="en-US" sz="2800" b="1"/>
          </a:p>
          <a:p>
            <a:r>
              <a:rPr lang="en-US" altLang="zh-CN" sz="2800" b="1"/>
              <a:t>Pauli</a:t>
            </a:r>
            <a:r>
              <a:rPr lang="zh-CN" altLang="en-US" sz="2800" b="1"/>
              <a:t>虽为人滑稽，但是对歌德的作品极有研究，</a:t>
            </a:r>
          </a:p>
          <a:p>
            <a:endParaRPr lang="zh-CN" altLang="en-US" sz="2800" b="1"/>
          </a:p>
          <a:p>
            <a:r>
              <a:rPr lang="en-US" altLang="zh-CN" sz="2800" b="1"/>
              <a:t>de Broglie</a:t>
            </a:r>
            <a:r>
              <a:rPr lang="zh-CN" altLang="en-US" sz="2800" b="1"/>
              <a:t>本身就有文学硕士学位，</a:t>
            </a:r>
          </a:p>
          <a:p>
            <a:endParaRPr lang="zh-CN" altLang="en-US" sz="2800" b="1"/>
          </a:p>
          <a:p>
            <a:r>
              <a:rPr lang="en-US" altLang="zh-CN" sz="2800" b="1"/>
              <a:t>Schrodinger</a:t>
            </a:r>
            <a:r>
              <a:rPr lang="zh-CN" altLang="en-US" sz="2800" b="1"/>
              <a:t>不仅善于作诗，而且在生物学上也造诣颇深。</a:t>
            </a:r>
          </a:p>
          <a:p>
            <a:endParaRPr lang="zh-CN" altLang="en-US" sz="2800" b="1"/>
          </a:p>
          <a:p>
            <a:r>
              <a:rPr lang="en-US" altLang="zh-CN" sz="2800" b="1"/>
              <a:t>Dirac</a:t>
            </a:r>
            <a:r>
              <a:rPr lang="zh-CN" altLang="en-US" sz="2800" b="1"/>
              <a:t>只能对着书本和公式发呆。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6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6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68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68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68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8D2BF7-01DB-40E6-AC84-905C40FEA2C8}" type="slidenum">
              <a:rPr lang="en-US" altLang="zh-CN"/>
              <a:pPr/>
              <a:t>68</a:t>
            </a:fld>
            <a:endParaRPr lang="en-US" altLang="zh-CN"/>
          </a:p>
        </p:txBody>
      </p:sp>
      <p:pic>
        <p:nvPicPr>
          <p:cNvPr id="82946" name="Picture 2" descr="b94f65ecb68fbfc42f2e21d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219200"/>
            <a:ext cx="5572125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0" name="Rectangle 3"/>
          <p:cNvSpPr>
            <a:spLocks noChangeArrowheads="1"/>
          </p:cNvSpPr>
          <p:nvPr/>
        </p:nvSpPr>
        <p:spPr bwMode="auto">
          <a:xfrm>
            <a:off x="3040063" y="323850"/>
            <a:ext cx="49053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0000FF"/>
                </a:solidFill>
              </a:rPr>
              <a:t> </a:t>
            </a:r>
            <a:r>
              <a:rPr lang="zh-CN" altLang="en-US" sz="4000" b="1"/>
              <a:t>最后的闲聊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F43172-D0AB-4D02-B0AE-36A5C5FDC9BD}" type="slidenum">
              <a:rPr lang="en-US" altLang="zh-CN" b="1"/>
              <a:pPr/>
              <a:t>69</a:t>
            </a:fld>
            <a:endParaRPr lang="en-US" altLang="zh-CN" b="1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81000" y="2971800"/>
            <a:ext cx="84836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400" b="1"/>
              <a:t>      G</a:t>
            </a:r>
            <a:r>
              <a:rPr lang="zh-CN" altLang="en-US" sz="2400" b="1"/>
              <a:t>指</a:t>
            </a:r>
            <a:r>
              <a:rPr lang="en-US" altLang="zh-CN" sz="2400" b="1"/>
              <a:t>20</a:t>
            </a:r>
            <a:r>
              <a:rPr lang="zh-CN" altLang="en-US" sz="2400" b="1"/>
              <a:t>世纪伟大的数学、数理逻辑专家哥德尔 </a:t>
            </a:r>
            <a:r>
              <a:rPr lang="en-US" altLang="zh-CN" sz="2400" b="1"/>
              <a:t>(Godel) </a:t>
            </a:r>
            <a:r>
              <a:rPr lang="zh-CN" altLang="en-US" sz="2400" b="1"/>
              <a:t>；</a:t>
            </a:r>
            <a:endParaRPr lang="en-US" altLang="zh-CN" sz="2400" b="1"/>
          </a:p>
          <a:p>
            <a:r>
              <a:rPr lang="en-US" altLang="zh-CN" sz="2400" b="1"/>
              <a:t>      E</a:t>
            </a:r>
            <a:r>
              <a:rPr lang="zh-CN" altLang="en-US" sz="2400" b="1"/>
              <a:t>指</a:t>
            </a:r>
            <a:r>
              <a:rPr lang="en-US" altLang="zh-CN" sz="2400" b="1"/>
              <a:t>20</a:t>
            </a:r>
            <a:r>
              <a:rPr lang="zh-CN" altLang="en-US" sz="2400" b="1"/>
              <a:t>世纪杰出的画家埃舍尔 </a:t>
            </a:r>
            <a:r>
              <a:rPr lang="en-US" altLang="zh-CN" sz="2400" b="1"/>
              <a:t>(Escher) </a:t>
            </a:r>
            <a:r>
              <a:rPr lang="zh-CN" altLang="en-US" sz="2400" b="1"/>
              <a:t>；</a:t>
            </a:r>
            <a:endParaRPr lang="en-US" altLang="zh-CN" sz="2400" b="1"/>
          </a:p>
          <a:p>
            <a:r>
              <a:rPr lang="en-US" altLang="zh-CN" sz="2400" b="1"/>
              <a:t>      B</a:t>
            </a:r>
            <a:r>
              <a:rPr lang="zh-CN" altLang="en-US" sz="2400" b="1"/>
              <a:t>指最负盛名的古典音乐大师巴赫 </a:t>
            </a:r>
            <a:r>
              <a:rPr lang="en-US" altLang="zh-CN" sz="2400" b="1"/>
              <a:t>(Bach) </a:t>
            </a:r>
            <a:r>
              <a:rPr lang="zh-CN" altLang="en-US" sz="2400" b="1"/>
              <a:t>。</a:t>
            </a:r>
          </a:p>
          <a:p>
            <a:r>
              <a:rPr lang="zh-CN" altLang="en-US" sz="2400" b="1"/>
              <a:t>       </a:t>
            </a:r>
            <a:endParaRPr lang="en-US" altLang="zh-CN" sz="2400" b="1"/>
          </a:p>
          <a:p>
            <a:r>
              <a:rPr lang="en-US" altLang="zh-CN" sz="2400" b="1"/>
              <a:t>       </a:t>
            </a:r>
            <a:r>
              <a:rPr lang="zh-CN" altLang="en-US" sz="2400" b="1"/>
              <a:t>有一条永恒的金带把数理逻辑、绘画、音乐等不同领域间的共同规律连在一起</a:t>
            </a:r>
            <a:r>
              <a:rPr lang="en-US" altLang="zh-CN" sz="2400" b="1"/>
              <a:t>, </a:t>
            </a:r>
            <a:r>
              <a:rPr lang="zh-CN" altLang="en-US" sz="2400" b="1"/>
              <a:t>构成了人工智能和生命遗传机制的基础。从而这条金带从更深的层次上把音乐 </a:t>
            </a:r>
            <a:r>
              <a:rPr lang="en-US" altLang="zh-CN" sz="2400" b="1"/>
              <a:t>(</a:t>
            </a:r>
            <a:r>
              <a:rPr lang="zh-CN" altLang="en-US" sz="2400" b="1"/>
              <a:t>巴赫的作品</a:t>
            </a:r>
            <a:r>
              <a:rPr lang="en-US" altLang="zh-CN" sz="2400" b="1"/>
              <a:t>) </a:t>
            </a:r>
            <a:r>
              <a:rPr lang="zh-CN" altLang="en-US" sz="2400" b="1"/>
              <a:t>和自然 </a:t>
            </a:r>
            <a:r>
              <a:rPr lang="en-US" altLang="zh-CN" sz="2400" b="1"/>
              <a:t>(</a:t>
            </a:r>
            <a:r>
              <a:rPr lang="zh-CN" altLang="en-US" sz="2400" b="1"/>
              <a:t>人的智能、遗传机制</a:t>
            </a:r>
            <a:r>
              <a:rPr lang="en-US" altLang="zh-CN" sz="2400" b="1"/>
              <a:t>) </a:t>
            </a:r>
            <a:r>
              <a:rPr lang="zh-CN" altLang="en-US" sz="2400" b="1"/>
              <a:t>连了起来．　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1017588" y="514350"/>
            <a:ext cx="68611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/>
              <a:t>《GEB</a:t>
            </a:r>
            <a:r>
              <a:rPr lang="zh-CN" altLang="en-US" sz="4000" b="1"/>
              <a:t>－－一条永恒的金带</a:t>
            </a:r>
            <a:r>
              <a:rPr lang="en-US" altLang="zh-CN" sz="4000" b="1"/>
              <a:t>》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2057400" y="1371600"/>
            <a:ext cx="4800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            道格拉斯</a:t>
            </a:r>
            <a:r>
              <a:rPr lang="en-US" altLang="zh-CN" sz="2400" b="1"/>
              <a:t>·</a:t>
            </a:r>
            <a:r>
              <a:rPr lang="zh-CN" altLang="en-US" sz="2400" b="1"/>
              <a:t>霍夫施塔特</a:t>
            </a: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1371600" y="1981200"/>
            <a:ext cx="6216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１９７９ 年获普利策大奖</a:t>
            </a:r>
            <a:r>
              <a:rPr lang="en-US" altLang="zh-CN" sz="2400" b="1"/>
              <a:t>,</a:t>
            </a:r>
            <a:r>
              <a:rPr lang="zh-CN" altLang="en-US" sz="2400" b="1"/>
              <a:t>从而轰动了美国。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build="p"/>
      <p:bldP spid="83971" grpId="0"/>
      <p:bldP spid="83972" grpId="0"/>
      <p:bldP spid="839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334963" y="1395413"/>
            <a:ext cx="5715000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    “</a:t>
            </a:r>
            <a:r>
              <a:rPr lang="zh-CN" altLang="en-US" sz="2800" b="1"/>
              <a:t>整个世纪以来，在光学上比起波动的研究方法，是过于忽略了粒子的研究方法，在实物理论上，是否发生了相反的错误呢？是不是我们把粒子的图象想的太多，而过分忽略了波的图象？”</a:t>
            </a:r>
          </a:p>
          <a:p>
            <a:endParaRPr lang="zh-CN" altLang="en-US" sz="2800" b="1"/>
          </a:p>
          <a:p>
            <a:r>
              <a:rPr lang="zh-CN" altLang="en-US" sz="2800" b="1"/>
              <a:t>    “所有的物质粒子（</a:t>
            </a:r>
            <a:r>
              <a:rPr lang="en-US" altLang="zh-CN" sz="2800" b="1"/>
              <a:t>m</a:t>
            </a:r>
            <a:r>
              <a:rPr lang="en-US" altLang="zh-CN" sz="2800" b="1" baseline="-25000"/>
              <a:t>o</a:t>
            </a:r>
            <a:r>
              <a:rPr lang="zh-CN" altLang="en-US" sz="2800" b="1"/>
              <a:t>不等于零）都具有波粒二象性，任何物质粒子都伴随着波，而且不可能将物体的运动和波的传播分开。”</a:t>
            </a:r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293688" y="352425"/>
            <a:ext cx="5049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宋体" pitchFamily="2" charset="-122"/>
              </a:rPr>
              <a:t>三</a:t>
            </a:r>
            <a:r>
              <a:rPr lang="en-US" altLang="zh-CN" sz="3200" b="1">
                <a:solidFill>
                  <a:srgbClr val="000000"/>
                </a:solidFill>
                <a:latin typeface="宋体" pitchFamily="2" charset="-122"/>
              </a:rPr>
              <a:t>. de Broglie </a:t>
            </a:r>
            <a:r>
              <a:rPr lang="zh-CN" altLang="en-US" sz="3200" b="1">
                <a:solidFill>
                  <a:srgbClr val="000000"/>
                </a:solidFill>
                <a:latin typeface="宋体" pitchFamily="2" charset="-122"/>
              </a:rPr>
              <a:t>假设</a:t>
            </a:r>
          </a:p>
        </p:txBody>
      </p:sp>
      <p:pic>
        <p:nvPicPr>
          <p:cNvPr id="243718" name="Picture 6" descr="1929brogl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5225" y="1860550"/>
            <a:ext cx="2527300" cy="350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3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3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6" grpId="0" build="p"/>
      <p:bldP spid="24371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ext Box 2"/>
          <p:cNvSpPr txBox="1">
            <a:spLocks noChangeArrowheads="1"/>
          </p:cNvSpPr>
          <p:nvPr/>
        </p:nvSpPr>
        <p:spPr bwMode="auto">
          <a:xfrm>
            <a:off x="293688" y="352425"/>
            <a:ext cx="5049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宋体" pitchFamily="2" charset="-122"/>
              </a:rPr>
              <a:t>四</a:t>
            </a:r>
            <a:r>
              <a:rPr lang="en-US" altLang="zh-CN" sz="3200" b="1">
                <a:solidFill>
                  <a:srgbClr val="000000"/>
                </a:solidFill>
                <a:latin typeface="宋体" pitchFamily="2" charset="-122"/>
              </a:rPr>
              <a:t>. de Broglie </a:t>
            </a:r>
            <a:r>
              <a:rPr lang="zh-CN" altLang="en-US" sz="3200" b="1">
                <a:solidFill>
                  <a:srgbClr val="000000"/>
                </a:solidFill>
                <a:latin typeface="宋体" pitchFamily="2" charset="-122"/>
              </a:rPr>
              <a:t>关系式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981075" y="3683000"/>
            <a:ext cx="5891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与实物粒子相联系的波称为概率波</a:t>
            </a:r>
          </a:p>
        </p:txBody>
      </p:sp>
      <p:graphicFrame>
        <p:nvGraphicFramePr>
          <p:cNvPr id="220165" name="Object 5"/>
          <p:cNvGraphicFramePr>
            <a:graphicFrameLocks noChangeAspect="1"/>
          </p:cNvGraphicFramePr>
          <p:nvPr/>
        </p:nvGraphicFramePr>
        <p:xfrm>
          <a:off x="1979613" y="2459038"/>
          <a:ext cx="3073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公式" r:id="rId3" imgW="3073320" imgH="888840" progId="Equation.3">
                  <p:embed/>
                </p:oleObj>
              </mc:Choice>
              <mc:Fallback>
                <p:oleObj name="公式" r:id="rId3" imgW="307332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459038"/>
                        <a:ext cx="3073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6" name="Text Box 6"/>
          <p:cNvSpPr txBox="1">
            <a:spLocks noChangeArrowheads="1"/>
          </p:cNvSpPr>
          <p:nvPr/>
        </p:nvSpPr>
        <p:spPr bwMode="auto">
          <a:xfrm>
            <a:off x="990600" y="4633913"/>
            <a:ext cx="327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或称物质波</a:t>
            </a:r>
          </a:p>
        </p:txBody>
      </p:sp>
      <p:sp>
        <p:nvSpPr>
          <p:cNvPr id="220168" name="Text Box 8"/>
          <p:cNvSpPr txBox="1">
            <a:spLocks noChangeArrowheads="1"/>
          </p:cNvSpPr>
          <p:nvPr/>
        </p:nvSpPr>
        <p:spPr bwMode="auto">
          <a:xfrm>
            <a:off x="300038" y="5481638"/>
            <a:ext cx="8483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实物粒子具有的与一个相应波动相联系的禀性，称为波粒二象性</a:t>
            </a:r>
          </a:p>
        </p:txBody>
      </p:sp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347663" y="1319213"/>
            <a:ext cx="83724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/>
              <a:t>       </a:t>
            </a:r>
            <a:r>
              <a:rPr lang="zh-CN" altLang="en-US" sz="2800" b="1"/>
              <a:t>能量为</a:t>
            </a:r>
            <a:r>
              <a:rPr lang="en-US" altLang="zh-CN" sz="2800" b="1"/>
              <a:t>E</a:t>
            </a:r>
            <a:r>
              <a:rPr lang="zh-CN" altLang="en-US" sz="2800" b="1"/>
              <a:t>，动量为</a:t>
            </a:r>
            <a:r>
              <a:rPr lang="en-US" altLang="zh-CN" sz="2800" b="1"/>
              <a:t>P</a:t>
            </a:r>
            <a:r>
              <a:rPr lang="zh-CN" altLang="en-US" sz="2800" b="1"/>
              <a:t>的粒子，与其伴随的波的频率</a:t>
            </a:r>
          </a:p>
          <a:p>
            <a:r>
              <a:rPr lang="zh-CN" altLang="en-US" sz="2800" b="1"/>
              <a:t>和波长的关系为：</a:t>
            </a:r>
          </a:p>
        </p:txBody>
      </p:sp>
      <p:sp>
        <p:nvSpPr>
          <p:cNvPr id="220172" name="Text Box 12"/>
          <p:cNvSpPr txBox="1">
            <a:spLocks noChangeArrowheads="1"/>
          </p:cNvSpPr>
          <p:nvPr/>
        </p:nvSpPr>
        <p:spPr bwMode="auto">
          <a:xfrm>
            <a:off x="3540125" y="4598988"/>
            <a:ext cx="3646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也称</a:t>
            </a: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de Broglie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2" grpId="0" autoUpdateAnimBg="0"/>
      <p:bldP spid="220164" grpId="0" autoUpdateAnimBg="0"/>
      <p:bldP spid="220166" grpId="0" autoUpdateAnimBg="0"/>
      <p:bldP spid="220168" grpId="0" autoUpdateAnimBg="0"/>
      <p:bldP spid="220171" grpId="0"/>
      <p:bldP spid="22017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388938" y="280988"/>
            <a:ext cx="8240712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/>
              <a:t>       </a:t>
            </a:r>
            <a:r>
              <a:rPr lang="zh-CN" altLang="en-US" sz="2800" b="1" dirty="0">
                <a:solidFill>
                  <a:srgbClr val="FF0066"/>
                </a:solidFill>
              </a:rPr>
              <a:t>一</a:t>
            </a:r>
            <a:r>
              <a:rPr lang="zh-CN" altLang="en-US" sz="2800" b="1" dirty="0" smtClean="0">
                <a:solidFill>
                  <a:srgbClr val="FF0066"/>
                </a:solidFill>
              </a:rPr>
              <a:t>个联想</a:t>
            </a:r>
            <a:r>
              <a:rPr lang="zh-CN" altLang="en-US" sz="2800" b="1" dirty="0">
                <a:solidFill>
                  <a:srgbClr val="FF0066"/>
                </a:solidFill>
              </a:rPr>
              <a:t>：</a:t>
            </a:r>
          </a:p>
          <a:p>
            <a:r>
              <a:rPr lang="zh-CN" altLang="en-US" sz="2800" b="1" dirty="0"/>
              <a:t>       </a:t>
            </a:r>
            <a:r>
              <a:rPr lang="en-US" altLang="zh-CN" sz="2800" b="1" dirty="0"/>
              <a:t>de Broglie </a:t>
            </a:r>
            <a:r>
              <a:rPr lang="zh-CN" altLang="en-US" sz="2800" b="1" dirty="0"/>
              <a:t>通过</a:t>
            </a:r>
            <a:r>
              <a:rPr lang="en-US" altLang="zh-CN" sz="2800" b="1" dirty="0"/>
              <a:t>Planck</a:t>
            </a:r>
            <a:r>
              <a:rPr lang="zh-CN" altLang="en-US" sz="2800" b="1" dirty="0"/>
              <a:t>常数把两个完全不同的物</a:t>
            </a:r>
          </a:p>
          <a:p>
            <a:r>
              <a:rPr lang="zh-CN" altLang="en-US" sz="2800" b="1" dirty="0"/>
              <a:t>理量－－能量</a:t>
            </a:r>
            <a:r>
              <a:rPr lang="en-US" altLang="zh-CN" sz="2800" b="1" dirty="0"/>
              <a:t>E</a:t>
            </a:r>
            <a:r>
              <a:rPr lang="zh-CN" altLang="en-US" sz="2800" b="1" dirty="0"/>
              <a:t>和频率</a:t>
            </a:r>
            <a:r>
              <a:rPr lang="el-GR" altLang="zh-CN" sz="2800" b="1" i="1" dirty="0">
                <a:latin typeface="宋体" pitchFamily="2" charset="-122"/>
              </a:rPr>
              <a:t>ν</a:t>
            </a:r>
            <a:r>
              <a:rPr lang="zh-CN" altLang="en-US" sz="2800" b="1" dirty="0"/>
              <a:t>－－联系在一起了。</a:t>
            </a:r>
          </a:p>
          <a:p>
            <a:r>
              <a:rPr lang="zh-CN" altLang="en-US" sz="2800" b="1" dirty="0"/>
              <a:t>       这是</a:t>
            </a:r>
            <a:r>
              <a:rPr lang="en-US" altLang="zh-CN" sz="2800" b="1" dirty="0"/>
              <a:t>20</a:t>
            </a:r>
            <a:r>
              <a:rPr lang="zh-CN" altLang="en-US" sz="2800" b="1" dirty="0"/>
              <a:t>世纪具有划时代意义的工作。</a:t>
            </a:r>
          </a:p>
          <a:p>
            <a:r>
              <a:rPr lang="zh-CN" altLang="en-US" sz="2800" b="1" dirty="0"/>
              <a:t>       那么另外一个呢？</a:t>
            </a:r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468313" y="2655888"/>
            <a:ext cx="8107362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       </a:t>
            </a:r>
            <a:r>
              <a:rPr lang="zh-CN" altLang="en-US" sz="2800" b="1">
                <a:solidFill>
                  <a:srgbClr val="FF0066"/>
                </a:solidFill>
              </a:rPr>
              <a:t>几点理解</a:t>
            </a:r>
            <a:r>
              <a:rPr lang="zh-CN" altLang="en-US" sz="2800" b="1"/>
              <a:t>：</a:t>
            </a:r>
          </a:p>
          <a:p>
            <a:r>
              <a:rPr lang="zh-CN" altLang="en-US" sz="2800" b="1"/>
              <a:t>      </a:t>
            </a:r>
            <a:r>
              <a:rPr lang="en-US" altLang="zh-CN" sz="2800" b="1"/>
              <a:t>(1) </a:t>
            </a:r>
            <a:r>
              <a:rPr lang="zh-CN" altLang="en-US" sz="2800" b="1"/>
              <a:t>能量为</a:t>
            </a:r>
            <a:r>
              <a:rPr lang="en-US" altLang="zh-CN" sz="2800" b="1"/>
              <a:t>E</a:t>
            </a:r>
            <a:r>
              <a:rPr lang="zh-CN" altLang="en-US" sz="2800" b="1"/>
              <a:t>，动量为</a:t>
            </a:r>
            <a:r>
              <a:rPr lang="en-US" altLang="zh-CN" sz="2800" b="1"/>
              <a:t>P</a:t>
            </a:r>
            <a:r>
              <a:rPr lang="zh-CN" altLang="en-US" sz="2800" b="1"/>
              <a:t>的粒子，与其伴随的波的波长和频率为：</a:t>
            </a:r>
          </a:p>
        </p:txBody>
      </p:sp>
      <p:graphicFrame>
        <p:nvGraphicFramePr>
          <p:cNvPr id="244743" name="Object 7"/>
          <p:cNvGraphicFramePr>
            <a:graphicFrameLocks noGrp="1" noChangeAspect="1"/>
          </p:cNvGraphicFramePr>
          <p:nvPr>
            <p:ph/>
          </p:nvPr>
        </p:nvGraphicFramePr>
        <p:xfrm>
          <a:off x="2333625" y="4125913"/>
          <a:ext cx="876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公式" r:id="rId3" imgW="520560" imgH="558720" progId="Equation.3">
                  <p:embed/>
                </p:oleObj>
              </mc:Choice>
              <mc:Fallback>
                <p:oleObj name="公式" r:id="rId3" imgW="520560" imgH="5587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4125913"/>
                        <a:ext cx="876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5" name="Object 9"/>
          <p:cNvGraphicFramePr>
            <a:graphicFrameLocks noChangeAspect="1"/>
          </p:cNvGraphicFramePr>
          <p:nvPr/>
        </p:nvGraphicFramePr>
        <p:xfrm>
          <a:off x="1430338" y="4160838"/>
          <a:ext cx="7477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公式" r:id="rId5" imgW="495000" imgH="622080" progId="Equation.3">
                  <p:embed/>
                </p:oleObj>
              </mc:Choice>
              <mc:Fallback>
                <p:oleObj name="公式" r:id="rId5" imgW="495000" imgH="622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4160838"/>
                        <a:ext cx="74771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6" name="Object 10"/>
          <p:cNvGraphicFramePr>
            <a:graphicFrameLocks noChangeAspect="1"/>
          </p:cNvGraphicFramePr>
          <p:nvPr/>
        </p:nvGraphicFramePr>
        <p:xfrm>
          <a:off x="4289425" y="4103688"/>
          <a:ext cx="766763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公式" r:id="rId7" imgW="507960" imgH="558720" progId="Equation.3">
                  <p:embed/>
                </p:oleObj>
              </mc:Choice>
              <mc:Fallback>
                <p:oleObj name="公式" r:id="rId7" imgW="507960" imgH="5587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425" y="4103688"/>
                        <a:ext cx="766763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7" name="Object 11"/>
          <p:cNvGraphicFramePr>
            <a:graphicFrameLocks noChangeAspect="1"/>
          </p:cNvGraphicFramePr>
          <p:nvPr/>
        </p:nvGraphicFramePr>
        <p:xfrm>
          <a:off x="5189538" y="4057650"/>
          <a:ext cx="9017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公式" r:id="rId9" imgW="596880" imgH="596880" progId="Equation.3">
                  <p:embed/>
                </p:oleObj>
              </mc:Choice>
              <mc:Fallback>
                <p:oleObj name="公式" r:id="rId9" imgW="596880" imgH="5968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4057650"/>
                        <a:ext cx="9017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9" name="Object 13"/>
          <p:cNvGraphicFramePr>
            <a:graphicFrameLocks noChangeAspect="1"/>
          </p:cNvGraphicFramePr>
          <p:nvPr/>
        </p:nvGraphicFramePr>
        <p:xfrm>
          <a:off x="1689100" y="5800725"/>
          <a:ext cx="671513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公式" r:id="rId11" imgW="444240" imgH="228600" progId="Equation.3">
                  <p:embed/>
                </p:oleObj>
              </mc:Choice>
              <mc:Fallback>
                <p:oleObj name="公式" r:id="rId11" imgW="44424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5800725"/>
                        <a:ext cx="671513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50" name="Object 14"/>
          <p:cNvGraphicFramePr>
            <a:graphicFrameLocks noChangeAspect="1"/>
          </p:cNvGraphicFramePr>
          <p:nvPr/>
        </p:nvGraphicFramePr>
        <p:xfrm>
          <a:off x="2419350" y="5524500"/>
          <a:ext cx="40322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公式" r:id="rId13" imgW="266400" imgH="596880" progId="Equation.3">
                  <p:embed/>
                </p:oleObj>
              </mc:Choice>
              <mc:Fallback>
                <p:oleObj name="公式" r:id="rId13" imgW="266400" imgH="596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5524500"/>
                        <a:ext cx="40322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51" name="Rectangle 15"/>
          <p:cNvSpPr>
            <a:spLocks noChangeArrowheads="1"/>
          </p:cNvSpPr>
          <p:nvPr/>
        </p:nvSpPr>
        <p:spPr bwMode="auto">
          <a:xfrm>
            <a:off x="3827463" y="5137150"/>
            <a:ext cx="45720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具有速度量纲</a:t>
            </a:r>
          </a:p>
          <a:p>
            <a:pPr>
              <a:buFontTx/>
              <a:buChar char="•"/>
            </a:pPr>
            <a:endParaRPr lang="zh-CN" altLang="en-US" sz="2800" b="1"/>
          </a:p>
          <a:p>
            <a:pPr>
              <a:buFontTx/>
              <a:buChar char="•"/>
            </a:pPr>
            <a:r>
              <a:rPr lang="zh-CN" altLang="en-US" sz="2800" b="1"/>
              <a:t> 不是能量传播的速度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4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4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44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44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0" grpId="0" build="p"/>
      <p:bldP spid="244741" grpId="0" build="p"/>
      <p:bldP spid="244751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6005</TotalTime>
  <Words>3470</Words>
  <Application>Microsoft Office PowerPoint</Application>
  <PresentationFormat>全屏显示(4:3)</PresentationFormat>
  <Paragraphs>413</Paragraphs>
  <Slides>69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69</vt:i4>
      </vt:variant>
    </vt:vector>
  </HeadingPairs>
  <TitlesOfParts>
    <vt:vector size="87" baseType="lpstr">
      <vt:lpstr>Math1</vt:lpstr>
      <vt:lpstr>Monotype Sorts</vt:lpstr>
      <vt:lpstr>MS LineDraw</vt:lpstr>
      <vt:lpstr>仿宋_GB2312</vt:lpstr>
      <vt:lpstr>黑体</vt:lpstr>
      <vt:lpstr>楷体_GB2312</vt:lpstr>
      <vt:lpstr>宋体</vt:lpstr>
      <vt:lpstr>Arial</vt:lpstr>
      <vt:lpstr>Bookman Old Style</vt:lpstr>
      <vt:lpstr>Symbol</vt:lpstr>
      <vt:lpstr>Times New Roman</vt:lpstr>
      <vt:lpstr>默认设计模板</vt:lpstr>
      <vt:lpstr>公式</vt:lpstr>
      <vt:lpstr>Equation</vt:lpstr>
      <vt:lpstr>BMP 图象</vt:lpstr>
      <vt:lpstr>Microsoft 公式 3.0</vt:lpstr>
      <vt:lpstr>文档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bhteng</dc:creator>
  <cp:lastModifiedBy>teng</cp:lastModifiedBy>
  <cp:revision>366</cp:revision>
  <dcterms:created xsi:type="dcterms:W3CDTF">1998-10-23T14:15:54Z</dcterms:created>
  <dcterms:modified xsi:type="dcterms:W3CDTF">2020-12-16T10:11:59Z</dcterms:modified>
</cp:coreProperties>
</file>