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0"/>
  </p:notesMasterIdLst>
  <p:sldIdLst>
    <p:sldId id="492" r:id="rId2"/>
    <p:sldId id="688" r:id="rId3"/>
    <p:sldId id="682" r:id="rId4"/>
    <p:sldId id="685" r:id="rId5"/>
    <p:sldId id="692" r:id="rId6"/>
    <p:sldId id="689" r:id="rId7"/>
    <p:sldId id="691" r:id="rId8"/>
    <p:sldId id="693" r:id="rId9"/>
  </p:sldIdLst>
  <p:sldSz cx="9144000" cy="6858000" type="screen4x3"/>
  <p:notesSz cx="7104063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330066"/>
    <a:srgbClr val="CC3300"/>
    <a:srgbClr val="0000FF"/>
    <a:srgbClr val="FF9900"/>
    <a:srgbClr val="E5F3E8"/>
    <a:srgbClr val="FFFF00"/>
    <a:srgbClr val="99FF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94581" autoAdjust="0"/>
  </p:normalViewPr>
  <p:slideViewPr>
    <p:cSldViewPr>
      <p:cViewPr varScale="1">
        <p:scale>
          <a:sx n="118" d="100"/>
          <a:sy n="118" d="100"/>
        </p:scale>
        <p:origin x="3802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836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090" y="4860925"/>
            <a:ext cx="5683886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836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/>
            </a:lvl1pPr>
          </a:lstStyle>
          <a:p>
            <a:pPr>
              <a:defRPr/>
            </a:pPr>
            <a:fld id="{19591B46-DEAF-4E7E-B22C-0C69C40268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8BCCEF-9A20-4657-B367-7F2F64B0A9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726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F7C71-27AE-47F1-B347-2E036C8DDE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140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115888"/>
            <a:ext cx="2141537" cy="6229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115888"/>
            <a:ext cx="6275388" cy="6229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0E254-5B70-412C-B341-3C9987D179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3963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115888"/>
            <a:ext cx="6958012" cy="8588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208463" cy="51482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4713" y="1196975"/>
            <a:ext cx="4208462" cy="2497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4713" y="3846513"/>
            <a:ext cx="4208462" cy="2498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98869-1C4B-4D08-8A73-89D9403671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6826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115888"/>
            <a:ext cx="6958012" cy="8588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196975"/>
            <a:ext cx="4208463" cy="51482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4713" y="1196975"/>
            <a:ext cx="4208462" cy="2497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4713" y="3846513"/>
            <a:ext cx="4208462" cy="2498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5CEAD-8B43-4DA4-A068-4065A9C53D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2094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042988" y="115888"/>
            <a:ext cx="6958012" cy="8588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850" y="1196975"/>
            <a:ext cx="4208463" cy="2497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4713" y="1196975"/>
            <a:ext cx="4208462" cy="2497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23850" y="3846513"/>
            <a:ext cx="4208463" cy="2498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84713" y="3846513"/>
            <a:ext cx="4208462" cy="2498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9DFA5-E646-4B68-84B1-5AD7416153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2400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23850" y="115888"/>
            <a:ext cx="8569325" cy="6229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0C15E-58BB-45E5-92F9-ACF7AE4908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4311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115888"/>
            <a:ext cx="6958012" cy="8588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208463" cy="51482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196975"/>
            <a:ext cx="4208462" cy="51482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D9E71-49BA-4D1D-B73E-FC52E8A678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16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7D05B-9B0F-4171-93CF-5679D4D602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192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2034E-0FBA-4607-A5FD-C5E713E091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724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196975"/>
            <a:ext cx="4208463" cy="5148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196975"/>
            <a:ext cx="4208462" cy="5148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CD636-9776-4B36-848C-6C1FDA21B2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068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08BEC-5E47-4C32-97B3-3DDF12F9B7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11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5F4D3-8615-4B5B-A09F-22B6E3FBDB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831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202ED-BC4D-442C-B27C-82791834D5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492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FADDA-E871-41AB-9C7C-8CBD62D668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810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E1ED2-BB57-43EF-888F-44CE269DB8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997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15888"/>
            <a:ext cx="6958012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96975"/>
            <a:ext cx="8569325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16675"/>
            <a:ext cx="2133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BA64C737-4391-4379-A415-60569FC9B1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40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1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2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3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4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6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7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8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9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0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1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2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3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4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5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6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7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8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9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0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1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2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3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4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5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6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7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8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9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0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33" name="Rectangle 40"/>
          <p:cNvSpPr>
            <a:spLocks noChangeArrowheads="1"/>
          </p:cNvSpPr>
          <p:nvPr userDrawn="1"/>
        </p:nvSpPr>
        <p:spPr bwMode="ltGray">
          <a:xfrm>
            <a:off x="323850" y="260350"/>
            <a:ext cx="438150" cy="474663"/>
          </a:xfrm>
          <a:prstGeom prst="rect">
            <a:avLst/>
          </a:prstGeom>
          <a:solidFill>
            <a:srgbClr val="FFCF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4" name="Rectangle 41"/>
          <p:cNvSpPr>
            <a:spLocks noChangeArrowheads="1"/>
          </p:cNvSpPr>
          <p:nvPr userDrawn="1"/>
        </p:nvSpPr>
        <p:spPr bwMode="ltGray">
          <a:xfrm>
            <a:off x="692150" y="269875"/>
            <a:ext cx="328613" cy="474663"/>
          </a:xfrm>
          <a:prstGeom prst="rect">
            <a:avLst/>
          </a:prstGeom>
          <a:gradFill rotWithShape="0">
            <a:gsLst>
              <a:gs pos="0">
                <a:srgbClr val="FFCF01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5" name="Rectangle 42"/>
          <p:cNvSpPr>
            <a:spLocks noChangeArrowheads="1"/>
          </p:cNvSpPr>
          <p:nvPr userDrawn="1"/>
        </p:nvSpPr>
        <p:spPr bwMode="ltGray">
          <a:xfrm>
            <a:off x="541338" y="646113"/>
            <a:ext cx="422275" cy="474662"/>
          </a:xfrm>
          <a:prstGeom prst="rect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6" name="Rectangle 43"/>
          <p:cNvSpPr>
            <a:spLocks noChangeArrowheads="1"/>
          </p:cNvSpPr>
          <p:nvPr userDrawn="1"/>
        </p:nvSpPr>
        <p:spPr bwMode="ltGray">
          <a:xfrm>
            <a:off x="911225" y="646113"/>
            <a:ext cx="368300" cy="474662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7" name="Rectangle 44"/>
          <p:cNvSpPr>
            <a:spLocks noChangeArrowheads="1"/>
          </p:cNvSpPr>
          <p:nvPr userDrawn="1"/>
        </p:nvSpPr>
        <p:spPr bwMode="ltGray">
          <a:xfrm>
            <a:off x="127000" y="573088"/>
            <a:ext cx="560388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8" name="Rectangle 45"/>
          <p:cNvSpPr>
            <a:spLocks noChangeArrowheads="1"/>
          </p:cNvSpPr>
          <p:nvPr userDrawn="1"/>
        </p:nvSpPr>
        <p:spPr bwMode="gray">
          <a:xfrm>
            <a:off x="762000" y="115888"/>
            <a:ext cx="31750" cy="1052512"/>
          </a:xfrm>
          <a:prstGeom prst="rect">
            <a:avLst/>
          </a:prstGeom>
          <a:solidFill>
            <a:srgbClr val="1C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9" name="Rectangle 46"/>
          <p:cNvSpPr>
            <a:spLocks noChangeArrowheads="1"/>
          </p:cNvSpPr>
          <p:nvPr userDrawn="1"/>
        </p:nvSpPr>
        <p:spPr bwMode="gray">
          <a:xfrm>
            <a:off x="442913" y="981075"/>
            <a:ext cx="8226425" cy="317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7" r:id="rId12"/>
    <p:sldLayoutId id="2147484018" r:id="rId13"/>
    <p:sldLayoutId id="2147484019" r:id="rId14"/>
    <p:sldLayoutId id="2147484020" r:id="rId15"/>
    <p:sldLayoutId id="2147484021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838200"/>
            <a:ext cx="6999288" cy="1304925"/>
          </a:xfrm>
        </p:spPr>
        <p:txBody>
          <a:bodyPr/>
          <a:lstStyle/>
          <a:p>
            <a:pPr eaLnBrk="1" hangingPunct="1"/>
            <a:r>
              <a:rPr lang="en-US" altLang="zh-CN" sz="4400" dirty="0">
                <a:ea typeface="楷体_GB2312" pitchFamily="49" charset="-122"/>
              </a:rPr>
              <a:t>Lab-3</a:t>
            </a:r>
            <a:r>
              <a:rPr lang="zh-CN" altLang="en-US" sz="4400" dirty="0">
                <a:ea typeface="楷体_GB2312" pitchFamily="49" charset="-122"/>
              </a:rPr>
              <a:t>安排</a:t>
            </a:r>
            <a:endParaRPr lang="en-US" altLang="zh-CN" sz="4400" dirty="0">
              <a:ea typeface="楷体_GB2312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4742" t="4954" r="4464" b="3393"/>
          <a:stretch/>
        </p:blipFill>
        <p:spPr>
          <a:xfrm>
            <a:off x="2057400" y="2971800"/>
            <a:ext cx="3657600" cy="28194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Lab-3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课程安排</a:t>
            </a:r>
            <a:endParaRPr lang="zh-CN" altLang="en-US" sz="3600" dirty="0">
              <a:ea typeface="楷体_GB2312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33400" y="1371600"/>
            <a:ext cx="7239000" cy="155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总体任务：对</a:t>
            </a:r>
            <a:r>
              <a:rPr lang="en-US" altLang="zh-CN" dirty="0"/>
              <a:t>Lab-1</a:t>
            </a:r>
            <a:r>
              <a:rPr lang="zh-CN" altLang="en-US" dirty="0"/>
              <a:t>和</a:t>
            </a:r>
            <a:r>
              <a:rPr lang="en-US" altLang="zh-CN" dirty="0"/>
              <a:t>Lab-2</a:t>
            </a:r>
            <a:r>
              <a:rPr lang="zh-CN" altLang="en-US" dirty="0"/>
              <a:t>所布置任务进行验收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Lab-1 </a:t>
            </a:r>
            <a:r>
              <a:rPr lang="zh-CN" altLang="en-US" dirty="0"/>
              <a:t>任务回顾与验收要求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Lab-2 </a:t>
            </a:r>
            <a:r>
              <a:rPr lang="zh-CN" altLang="en-US" dirty="0"/>
              <a:t>任务回顾与验收要求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615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28600"/>
            <a:ext cx="6781800" cy="2133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Lab-1</a:t>
            </a:r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任务回顾与验收要求</a:t>
            </a:r>
          </a:p>
        </p:txBody>
      </p:sp>
    </p:spTree>
    <p:extLst>
      <p:ext uri="{BB962C8B-B14F-4D97-AF65-F5344CB8AC3E}">
        <p14:creationId xmlns:p14="http://schemas.microsoft.com/office/powerpoint/2010/main" val="338198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Lab-1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任务回顾</a:t>
            </a:r>
            <a:endParaRPr lang="zh-CN" altLang="en-US" sz="3600" dirty="0">
              <a:ea typeface="楷体_GB2312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B7F55E-5286-4D25-BA98-BEF06E34EA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34"/>
          <a:stretch/>
        </p:blipFill>
        <p:spPr>
          <a:xfrm>
            <a:off x="152400" y="1538821"/>
            <a:ext cx="8153400" cy="378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62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Lab-1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任务验收要求</a:t>
            </a:r>
            <a:endParaRPr lang="zh-CN" altLang="en-US" sz="3600" dirty="0">
              <a:ea typeface="楷体_GB2312" pitchFamily="49" charset="-122"/>
            </a:endParaRPr>
          </a:p>
        </p:txBody>
      </p:sp>
      <p:sp>
        <p:nvSpPr>
          <p:cNvPr id="4" name="内容占位符 5">
            <a:extLst>
              <a:ext uri="{FF2B5EF4-FFF2-40B4-BE49-F238E27FC236}">
                <a16:creationId xmlns:a16="http://schemas.microsoft.com/office/drawing/2014/main" id="{09D78797-DEFB-4651-B558-40EA6B011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96975"/>
            <a:ext cx="8569325" cy="51482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门级</a:t>
            </a:r>
            <a:r>
              <a:rPr lang="zh-CN" altLang="en-US" dirty="0"/>
              <a:t>描述：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已领取开发板的小组为单位验收；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展示综合</a:t>
            </a:r>
            <a:r>
              <a:rPr lang="en-US" altLang="zh-CN" dirty="0"/>
              <a:t>Schematic</a:t>
            </a:r>
            <a:r>
              <a:rPr lang="zh-CN" altLang="en-US" dirty="0"/>
              <a:t>图</a:t>
            </a:r>
            <a:r>
              <a:rPr lang="en-US" altLang="zh-CN" dirty="0"/>
              <a:t>;</a:t>
            </a:r>
          </a:p>
          <a:p>
            <a:pPr marL="514350" indent="-514350">
              <a:buAutoNum type="arabicPeriod"/>
            </a:pPr>
            <a:r>
              <a:rPr lang="zh-CN" altLang="en-US" dirty="0"/>
              <a:t>展示仿真波形结果</a:t>
            </a:r>
            <a:r>
              <a:rPr lang="en-US" altLang="zh-CN" dirty="0"/>
              <a:t>;</a:t>
            </a:r>
          </a:p>
          <a:p>
            <a:pPr marL="514350" indent="-514350">
              <a:buAutoNum type="arabicPeriod"/>
            </a:pPr>
            <a:r>
              <a:rPr lang="zh-CN" altLang="en-US" dirty="0"/>
              <a:t>代码</a:t>
            </a:r>
            <a:r>
              <a:rPr lang="en-US" altLang="zh-CN" dirty="0"/>
              <a:t>Review</a:t>
            </a:r>
            <a:r>
              <a:rPr lang="zh-CN" altLang="en-US" dirty="0"/>
              <a:t>和建议；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413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28600"/>
            <a:ext cx="6781800" cy="2133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Lab-2</a:t>
            </a:r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任务回顾与验收要求</a:t>
            </a:r>
          </a:p>
        </p:txBody>
      </p:sp>
    </p:spTree>
    <p:extLst>
      <p:ext uri="{BB962C8B-B14F-4D97-AF65-F5344CB8AC3E}">
        <p14:creationId xmlns:p14="http://schemas.microsoft.com/office/powerpoint/2010/main" val="72884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Lab-2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任务回顾</a:t>
            </a:r>
            <a:endParaRPr lang="zh-CN" altLang="en-US" sz="3600" dirty="0">
              <a:ea typeface="楷体_GB2312" pitchFamily="49" charset="-122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C9238A-9370-41F5-BB31-F3EA56553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96975"/>
            <a:ext cx="8569325" cy="51482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尝试做一个可配置时常的倒计时器：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利用</a:t>
            </a:r>
            <a:r>
              <a:rPr lang="en-US" altLang="zh-CN" dirty="0"/>
              <a:t>4</a:t>
            </a:r>
            <a:r>
              <a:rPr lang="zh-CN" altLang="en-US" dirty="0"/>
              <a:t>个按键</a:t>
            </a:r>
            <a:r>
              <a:rPr lang="en-US" altLang="zh-CN" dirty="0"/>
              <a:t>(</a:t>
            </a:r>
            <a:r>
              <a:rPr lang="en-US" altLang="zh-CN" dirty="0" err="1"/>
              <a:t>PushButton</a:t>
            </a:r>
            <a:r>
              <a:rPr lang="en-US" altLang="zh-CN" dirty="0"/>
              <a:t>)</a:t>
            </a:r>
            <a:r>
              <a:rPr lang="zh-CN" altLang="en-US" dirty="0"/>
              <a:t>作为输入端，按键功能分别为：开始</a:t>
            </a:r>
            <a:r>
              <a:rPr lang="en-US" altLang="zh-CN" dirty="0"/>
              <a:t>/</a:t>
            </a:r>
            <a:r>
              <a:rPr lang="zh-CN" altLang="en-US" dirty="0"/>
              <a:t>暂停、复位、加时间，减时间</a:t>
            </a:r>
            <a:r>
              <a:rPr lang="en-US" altLang="zh-CN" dirty="0"/>
              <a:t>;</a:t>
            </a:r>
          </a:p>
          <a:p>
            <a:pPr marL="514350" indent="-514350">
              <a:buAutoNum type="arabicPeriod"/>
            </a:pPr>
            <a:r>
              <a:rPr lang="zh-CN" altLang="en-US" dirty="0"/>
              <a:t>利用数码管作为输出，要求</a:t>
            </a:r>
            <a:r>
              <a:rPr lang="en-US" altLang="zh-CN" dirty="0"/>
              <a:t>60</a:t>
            </a:r>
            <a:r>
              <a:rPr lang="zh-CN" altLang="en-US" dirty="0"/>
              <a:t>秒内</a:t>
            </a:r>
            <a:r>
              <a:rPr lang="en-US" altLang="zh-CN" dirty="0"/>
              <a:t>(</a:t>
            </a:r>
            <a:r>
              <a:rPr lang="zh-CN" altLang="en-US" dirty="0"/>
              <a:t>可配置</a:t>
            </a:r>
            <a:r>
              <a:rPr lang="en-US" altLang="zh-CN" dirty="0"/>
              <a:t>)</a:t>
            </a:r>
            <a:r>
              <a:rPr lang="zh-CN" altLang="en-US" dirty="0"/>
              <a:t>倒计时</a:t>
            </a:r>
            <a:r>
              <a:rPr lang="en-US" altLang="zh-CN" dirty="0"/>
              <a:t>;</a:t>
            </a:r>
          </a:p>
          <a:p>
            <a:pPr marL="514350" indent="-514350">
              <a:buAutoNum type="arabicPeriod"/>
            </a:pPr>
            <a:r>
              <a:rPr lang="zh-CN" altLang="en-US" dirty="0"/>
              <a:t>独立完成状态机设计和调试工作；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注意：思考清楚复位信号与控制信号采用异步还是同步。</a:t>
            </a:r>
          </a:p>
        </p:txBody>
      </p:sp>
    </p:spTree>
    <p:extLst>
      <p:ext uri="{BB962C8B-B14F-4D97-AF65-F5344CB8AC3E}">
        <p14:creationId xmlns:p14="http://schemas.microsoft.com/office/powerpoint/2010/main" val="566125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Lab-2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验收要求</a:t>
            </a:r>
            <a:endParaRPr lang="zh-CN" altLang="en-US" sz="3600" dirty="0">
              <a:ea typeface="楷体_GB2312" pitchFamily="49" charset="-122"/>
            </a:endParaRPr>
          </a:p>
        </p:txBody>
      </p:sp>
      <p:sp>
        <p:nvSpPr>
          <p:cNvPr id="4" name="内容占位符 5">
            <a:extLst>
              <a:ext uri="{FF2B5EF4-FFF2-40B4-BE49-F238E27FC236}">
                <a16:creationId xmlns:a16="http://schemas.microsoft.com/office/drawing/2014/main" id="{E83863E6-0BC0-4393-805B-3BA58B7AD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96975"/>
            <a:ext cx="8569325" cy="51482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行为级</a:t>
            </a:r>
            <a:r>
              <a:rPr lang="zh-CN" altLang="en-US" dirty="0"/>
              <a:t>描述：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以领取开发板的小组为单位验收；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给出自己设计的状态转移图</a:t>
            </a:r>
            <a:r>
              <a:rPr lang="en-US" altLang="zh-CN" dirty="0"/>
              <a:t>;</a:t>
            </a:r>
          </a:p>
          <a:p>
            <a:pPr marL="514350" indent="-514350">
              <a:buAutoNum type="arabicPeriod"/>
            </a:pPr>
            <a:r>
              <a:rPr lang="zh-CN" altLang="en-US" dirty="0"/>
              <a:t>给出简要使用说明文档</a:t>
            </a:r>
            <a:r>
              <a:rPr lang="en-US" altLang="zh-CN" dirty="0"/>
              <a:t>;</a:t>
            </a:r>
          </a:p>
          <a:p>
            <a:pPr marL="514350" indent="-514350">
              <a:buAutoNum type="arabicPeriod"/>
            </a:pPr>
            <a:r>
              <a:rPr lang="zh-CN" altLang="en-US" dirty="0"/>
              <a:t>硬件实物演示；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代码</a:t>
            </a:r>
            <a:r>
              <a:rPr lang="en-US" altLang="zh-CN" dirty="0"/>
              <a:t>Review</a:t>
            </a:r>
            <a:r>
              <a:rPr lang="zh-CN" altLang="en-US" dirty="0"/>
              <a:t>和建议；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2894675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14944</TotalTime>
  <Words>195</Words>
  <Application>Microsoft Office PowerPoint</Application>
  <PresentationFormat>全屏显示(4:3)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Tahoma</vt:lpstr>
      <vt:lpstr>Times New Roman</vt:lpstr>
      <vt:lpstr>Wingdings</vt:lpstr>
      <vt:lpstr>Network</vt:lpstr>
      <vt:lpstr>Lab-3安排</vt:lpstr>
      <vt:lpstr>Lab-3课程安排</vt:lpstr>
      <vt:lpstr>Lab-1任务回顾与验收要求</vt:lpstr>
      <vt:lpstr>Lab-1任务回顾</vt:lpstr>
      <vt:lpstr>Lab-1任务验收要求</vt:lpstr>
      <vt:lpstr>Lab-2任务回顾与验收要求</vt:lpstr>
      <vt:lpstr>Lab-2任务回顾</vt:lpstr>
      <vt:lpstr>Lab-2验收要求</vt:lpstr>
    </vt:vector>
  </TitlesOfParts>
  <Company>private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 Multiplexing</dc:title>
  <dc:creator>ymmao</dc:creator>
  <cp:lastModifiedBy>Han Kaining</cp:lastModifiedBy>
  <cp:revision>1103</cp:revision>
  <dcterms:created xsi:type="dcterms:W3CDTF">2003-06-01T14:36:23Z</dcterms:created>
  <dcterms:modified xsi:type="dcterms:W3CDTF">2021-05-13T01:44:04Z</dcterms:modified>
</cp:coreProperties>
</file>