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9" r:id="rId2"/>
    <p:sldId id="383" r:id="rId3"/>
    <p:sldId id="330" r:id="rId4"/>
    <p:sldId id="374" r:id="rId5"/>
    <p:sldId id="375" r:id="rId6"/>
    <p:sldId id="376" r:id="rId7"/>
    <p:sldId id="377" r:id="rId8"/>
    <p:sldId id="378" r:id="rId9"/>
    <p:sldId id="379" r:id="rId10"/>
    <p:sldId id="380" r:id="rId11"/>
    <p:sldId id="381" r:id="rId12"/>
    <p:sldId id="382" r:id="rId13"/>
    <p:sldId id="305"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7A24"/>
    <a:srgbClr val="CCFFFF"/>
    <a:srgbClr val="FFFFFF"/>
    <a:srgbClr val="027F7D"/>
    <a:srgbClr val="00ADA9"/>
    <a:srgbClr val="009E9A"/>
    <a:srgbClr val="969696"/>
    <a:srgbClr val="BDE4FF"/>
    <a:srgbClr val="F9863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0515" autoAdjust="0"/>
  </p:normalViewPr>
  <p:slideViewPr>
    <p:cSldViewPr>
      <p:cViewPr varScale="1">
        <p:scale>
          <a:sx n="72" d="100"/>
          <a:sy n="72" d="100"/>
        </p:scale>
        <p:origin x="1242"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2021/3/17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76702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18110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66164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4</a:t>
            </a:fld>
            <a:endParaRPr lang="zh-CN" altLang="en-US"/>
          </a:p>
        </p:txBody>
      </p:sp>
    </p:spTree>
    <p:extLst>
      <p:ext uri="{BB962C8B-B14F-4D97-AF65-F5344CB8AC3E}">
        <p14:creationId xmlns:p14="http://schemas.microsoft.com/office/powerpoint/2010/main" val="95547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当空间中存在有物质时，即不论存在着多种不同类型的物质，还是物质同时具有极化</a:t>
            </a:r>
            <a:r>
              <a:rPr lang="zh-CN" altLang="en-US" sz="1200" kern="1200" dirty="0" smtClean="0">
                <a:solidFill>
                  <a:schemeClr val="tx1"/>
                </a:solidFill>
                <a:effectLst/>
                <a:latin typeface="+mn-lt"/>
                <a:ea typeface="+mn-ea"/>
                <a:cs typeface="+mn-cs"/>
              </a:rPr>
              <a:t>、磁化、传导特性。</a:t>
            </a:r>
            <a:r>
              <a:rPr lang="zh-CN" altLang="zh-CN" sz="1200" kern="1200" dirty="0" smtClean="0">
                <a:solidFill>
                  <a:schemeClr val="tx1"/>
                </a:solidFill>
                <a:effectLst/>
                <a:latin typeface="+mn-lt"/>
                <a:ea typeface="+mn-ea"/>
                <a:cs typeface="+mn-cs"/>
              </a:rPr>
              <a:t>将物质电磁效应产生的所有二次源全部计入，则物质所在的全部区域均可用真空替代，如此计入二次源后真空中的电磁场分布，与原物质空间中原始激励源产生的电磁场分布一致。按照这样的等效思想，我们便可以在真空中麦克斯韦方程的基础上，得到适用于任何物质空间的电磁因果规律──麦克斯韦方程组</a:t>
            </a:r>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6</a:t>
            </a:fld>
            <a:endParaRPr lang="zh-CN" altLang="en-US"/>
          </a:p>
        </p:txBody>
      </p:sp>
    </p:spTree>
    <p:extLst>
      <p:ext uri="{BB962C8B-B14F-4D97-AF65-F5344CB8AC3E}">
        <p14:creationId xmlns:p14="http://schemas.microsoft.com/office/powerpoint/2010/main" val="2308607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回答了任意时间、任意源、任意环境的电磁问题，</a:t>
            </a:r>
            <a:r>
              <a:rPr lang="zh-CN" altLang="en-US" sz="1200" dirty="0" smtClean="0">
                <a:solidFill>
                  <a:srgbClr val="FFFFFF"/>
                </a:solidFill>
                <a:latin typeface="宋体" panose="02010600030101010101" pitchFamily="2" charset="-122"/>
                <a:ea typeface="+mn-ea"/>
              </a:rPr>
              <a:t>到目前为止，麦克斯韦方程可以用来求解所有的宏观电磁场问题，并且从未出现过错误</a:t>
            </a:r>
            <a:r>
              <a:rPr lang="en-US" altLang="zh-CN" sz="1200" dirty="0" smtClean="0">
                <a:solidFill>
                  <a:srgbClr val="FFFFFF"/>
                </a:solidFill>
                <a:latin typeface="宋体" panose="02010600030101010101" pitchFamily="2" charset="-122"/>
                <a:ea typeface="+mn-ea"/>
              </a:rPr>
              <a:t>(</a:t>
            </a:r>
            <a:r>
              <a:rPr lang="zh-CN" altLang="en-US" sz="1200" dirty="0" smtClean="0">
                <a:solidFill>
                  <a:srgbClr val="FFFFFF"/>
                </a:solidFill>
                <a:latin typeface="宋体" panose="02010600030101010101" pitchFamily="2" charset="-122"/>
                <a:ea typeface="+mn-ea"/>
              </a:rPr>
              <a:t>或与实验不符</a:t>
            </a:r>
            <a:r>
              <a:rPr lang="en-US" altLang="zh-CN" sz="1200" dirty="0" smtClean="0">
                <a:solidFill>
                  <a:srgbClr val="FFFFFF"/>
                </a:solidFill>
                <a:latin typeface="宋体" panose="02010600030101010101" pitchFamily="2" charset="-122"/>
                <a:ea typeface="+mn-ea"/>
              </a:rPr>
              <a:t>)</a:t>
            </a:r>
            <a:r>
              <a:rPr lang="zh-CN" altLang="en-US" sz="1200" dirty="0" smtClean="0">
                <a:solidFill>
                  <a:srgbClr val="FFFFFF"/>
                </a:solidFill>
                <a:latin typeface="宋体" panose="02010600030101010101" pitchFamily="2" charset="-122"/>
                <a:ea typeface="+mn-ea"/>
              </a:rPr>
              <a:t>。理论上也没有找到任何真正值得挑剔的东西。因此，麦克斯韦方程组被认为是</a:t>
            </a:r>
            <a:r>
              <a:rPr lang="en-US" altLang="zh-CN" sz="1200" dirty="0" smtClean="0">
                <a:solidFill>
                  <a:srgbClr val="FFFFFF"/>
                </a:solidFill>
                <a:latin typeface="宋体" panose="02010600030101010101" pitchFamily="2" charset="-122"/>
                <a:ea typeface="+mn-ea"/>
              </a:rPr>
              <a:t>20</a:t>
            </a:r>
            <a:r>
              <a:rPr lang="zh-CN" altLang="en-US" sz="1200" dirty="0" smtClean="0">
                <a:solidFill>
                  <a:srgbClr val="FFFFFF"/>
                </a:solidFill>
                <a:latin typeface="宋体" panose="02010600030101010101" pitchFamily="2" charset="-122"/>
                <a:ea typeface="+mn-ea"/>
              </a:rPr>
              <a:t>世纪之前最成功的物理学方程，被称为“上帝的符号</a:t>
            </a:r>
            <a:r>
              <a:rPr lang="en-US" altLang="zh-CN" sz="1200" dirty="0" smtClean="0">
                <a:solidFill>
                  <a:srgbClr val="FFFFFF"/>
                </a:solidFill>
                <a:latin typeface="宋体" panose="02010600030101010101" pitchFamily="2" charset="-122"/>
                <a:ea typeface="+mn-ea"/>
              </a:rPr>
              <a:t>”</a:t>
            </a:r>
            <a:r>
              <a:rPr lang="zh-CN" altLang="en-US" sz="1200" dirty="0" smtClean="0">
                <a:solidFill>
                  <a:srgbClr val="FFFFFF"/>
                </a:solidFill>
                <a:latin typeface="宋体" panose="02010600030101010101" pitchFamily="2" charset="-122"/>
                <a:ea typeface="+mn-ea"/>
              </a:rPr>
              <a:t>。</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162994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尽管上述麦克斯韦方程组给出了空间各位置处或任意空间区域内电磁场的因果规律，但麦克斯韦方程组自身并不具有在已知激励时完备求解空间电磁场的适定性</a:t>
            </a:r>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8</a:t>
            </a:fld>
            <a:endParaRPr lang="zh-CN" altLang="en-US"/>
          </a:p>
        </p:txBody>
      </p:sp>
    </p:spTree>
    <p:extLst>
      <p:ext uri="{BB962C8B-B14F-4D97-AF65-F5344CB8AC3E}">
        <p14:creationId xmlns:p14="http://schemas.microsoft.com/office/powerpoint/2010/main" val="3438487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电磁波可承载着电场能量和磁场能量从此处传播到彼处，这正是电磁波可作为信息的搭载平台在通信、雷达等广泛科技领域发挥重要作用的一个基本原因。</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11</a:t>
            </a:fld>
            <a:endParaRPr lang="zh-CN" altLang="en-US"/>
          </a:p>
        </p:txBody>
      </p:sp>
    </p:spTree>
    <p:extLst>
      <p:ext uri="{BB962C8B-B14F-4D97-AF65-F5344CB8AC3E}">
        <p14:creationId xmlns:p14="http://schemas.microsoft.com/office/powerpoint/2010/main" val="3044670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3557264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p:nvPr userDrawn="1"/>
        </p:nvGrpSpPr>
        <p:grpSpPr bwMode="auto">
          <a:xfrm>
            <a:off x="323528" y="292895"/>
            <a:ext cx="390372" cy="205979"/>
            <a:chOff x="0" y="0"/>
            <a:chExt cx="1041399" cy="549275"/>
          </a:xfrm>
        </p:grpSpPr>
        <p:sp>
          <p:nvSpPr>
            <p:cNvPr id="14"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2274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8.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0.wmf"/><Relationship Id="rId3" Type="http://schemas.openxmlformats.org/officeDocument/2006/relationships/notesSlide" Target="../notesSlides/notesSlide4.xml"/><Relationship Id="rId7" Type="http://schemas.openxmlformats.org/officeDocument/2006/relationships/image" Target="../media/image7.wmf"/><Relationship Id="rId12"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8.wmf"/><Relationship Id="rId1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2.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6.xml"/><Relationship Id="rId7" Type="http://schemas.openxmlformats.org/officeDocument/2006/relationships/image" Target="../media/image15.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95536" y="408184"/>
            <a:ext cx="7200800" cy="57939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电磁场的基本规律</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Basic rules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666564"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1763689" y="1923678"/>
            <a:ext cx="5400599" cy="576064"/>
            <a:chOff x="2411761" y="1400458"/>
            <a:chExt cx="5400599" cy="523220"/>
          </a:xfrm>
        </p:grpSpPr>
        <p:grpSp>
          <p:nvGrpSpPr>
            <p:cNvPr id="4" name="组合 3"/>
            <p:cNvGrpSpPr/>
            <p:nvPr/>
          </p:nvGrpSpPr>
          <p:grpSpPr>
            <a:xfrm>
              <a:off x="2411761" y="1400458"/>
              <a:ext cx="894259" cy="523220"/>
              <a:chOff x="2215144" y="927951"/>
              <a:chExt cx="1244730" cy="959254"/>
            </a:xfrm>
          </p:grpSpPr>
          <p:sp>
            <p:nvSpPr>
              <p:cNvPr id="5" name="平行四边形 4"/>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6"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0" name="矩形 19"/>
            <p:cNvSpPr/>
            <p:nvPr/>
          </p:nvSpPr>
          <p:spPr>
            <a:xfrm>
              <a:off x="3203848" y="1484132"/>
              <a:ext cx="4392488" cy="342440"/>
            </a:xfrm>
            <a:prstGeom prst="rect">
              <a:avLst/>
            </a:prstGeom>
            <a:ln w="15875">
              <a:noFill/>
            </a:ln>
          </p:spPr>
          <p:txBody>
            <a:bodyPr wrap="square" lIns="68580" tIns="34290" rIns="68580" bIns="34290">
              <a:spAutoFit/>
            </a:bodyPr>
            <a:lstStyle/>
            <a:p>
              <a:pPr lvl="0"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电场和磁场的特定物理定律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平行四边形 20"/>
            <p:cNvSpPr/>
            <p:nvPr/>
          </p:nvSpPr>
          <p:spPr>
            <a:xfrm>
              <a:off x="3091014" y="1413769"/>
              <a:ext cx="4721346"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763689" y="2957388"/>
            <a:ext cx="5375665" cy="550466"/>
            <a:chOff x="2411761" y="2237308"/>
            <a:chExt cx="5328591" cy="523220"/>
          </a:xfrm>
        </p:grpSpPr>
        <p:grpSp>
          <p:nvGrpSpPr>
            <p:cNvPr id="7" name="组合 6"/>
            <p:cNvGrpSpPr/>
            <p:nvPr/>
          </p:nvGrpSpPr>
          <p:grpSpPr>
            <a:xfrm>
              <a:off x="2411761" y="2237308"/>
              <a:ext cx="894259" cy="523220"/>
              <a:chOff x="2215144" y="1952311"/>
              <a:chExt cx="1244730" cy="959257"/>
            </a:xfrm>
          </p:grpSpPr>
          <p:sp>
            <p:nvSpPr>
              <p:cNvPr id="8" name="平行四边形 7"/>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23" name="矩形 22"/>
            <p:cNvSpPr/>
            <p:nvPr/>
          </p:nvSpPr>
          <p:spPr>
            <a:xfrm>
              <a:off x="3268289" y="2338562"/>
              <a:ext cx="4339315" cy="358365"/>
            </a:xfrm>
            <a:prstGeom prst="rect">
              <a:avLst/>
            </a:prstGeom>
            <a:ln w="15875">
              <a:noFill/>
            </a:ln>
          </p:spPr>
          <p:txBody>
            <a:bodyPr wrap="square" lIns="68580" tIns="34290" rIns="68580" bIns="34290">
              <a:spAutoFit/>
            </a:bodyPr>
            <a:lstStyle/>
            <a:p>
              <a:pPr algn="ctr">
                <a:defRPr/>
              </a:pP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电场</a:t>
              </a:r>
              <a:r>
                <a:rPr lang="zh-CN" altLang="zh-CN" sz="2000" b="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和磁场的</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场源因果规律</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4" name="平行四边形 23"/>
            <p:cNvSpPr/>
            <p:nvPr/>
          </p:nvSpPr>
          <p:spPr>
            <a:xfrm>
              <a:off x="3091014" y="2265158"/>
              <a:ext cx="4649338"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244408" y="410724"/>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37" name="组合 36"/>
          <p:cNvGrpSpPr/>
          <p:nvPr/>
        </p:nvGrpSpPr>
        <p:grpSpPr>
          <a:xfrm>
            <a:off x="7236296" y="411117"/>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0" name="组合 39"/>
          <p:cNvGrpSpPr/>
          <p:nvPr/>
        </p:nvGrpSpPr>
        <p:grpSpPr>
          <a:xfrm>
            <a:off x="7739567" y="410724"/>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3" name="组合 42"/>
          <p:cNvGrpSpPr/>
          <p:nvPr/>
        </p:nvGrpSpPr>
        <p:grpSpPr>
          <a:xfrm>
            <a:off x="6083383" y="410724"/>
            <a:ext cx="432833" cy="432834"/>
            <a:chOff x="3491880" y="1274820"/>
            <a:chExt cx="432833" cy="432834"/>
          </a:xfrm>
        </p:grpSpPr>
        <p:sp>
          <p:nvSpPr>
            <p:cNvPr id="4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46" name="组合 45"/>
          <p:cNvGrpSpPr/>
          <p:nvPr/>
        </p:nvGrpSpPr>
        <p:grpSpPr>
          <a:xfrm>
            <a:off x="6659447" y="410724"/>
            <a:ext cx="432833" cy="432834"/>
            <a:chOff x="4139952" y="1274820"/>
            <a:chExt cx="432833" cy="432834"/>
          </a:xfrm>
        </p:grpSpPr>
        <p:sp>
          <p:nvSpPr>
            <p:cNvPr id="4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advTm="10428"/>
    </mc:Choice>
    <mc:Fallback xmlns="">
      <p:transition advTm="104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3FB7AE-E4FB-4870-96B6-124F46968292}"/>
              </a:ext>
            </a:extLst>
          </p:cNvPr>
          <p:cNvSpPr/>
          <p:nvPr/>
        </p:nvSpPr>
        <p:spPr>
          <a:xfrm>
            <a:off x="395536" y="339502"/>
            <a:ext cx="8064896" cy="469359"/>
          </a:xfrm>
          <a:prstGeom prst="rect">
            <a:avLst/>
          </a:prstGeom>
          <a:noFill/>
          <a:ln w="15875">
            <a:noFill/>
          </a:ln>
        </p:spPr>
        <p:txBody>
          <a:bodyPr wrap="square" lIns="68580" tIns="34290" rIns="68580" bIns="34290">
            <a:spAutoFit/>
          </a:bodyPr>
          <a:lstStyle/>
          <a:p>
            <a:pPr>
              <a:spcBef>
                <a:spcPts val="900"/>
              </a:spcBef>
              <a:spcAft>
                <a:spcPts val="450"/>
              </a:spcAft>
            </a:pPr>
            <a:r>
              <a:rPr lang="zh-CN" altLang="en-US" sz="2600" b="1" dirty="0">
                <a:latin typeface="+mn-ea"/>
              </a:rPr>
              <a:t>三、</a:t>
            </a:r>
            <a:r>
              <a:rPr lang="zh-CN" altLang="zh-CN" sz="2600" b="1" dirty="0">
                <a:latin typeface="+mn-ea"/>
              </a:rPr>
              <a:t>时变电磁场的波动方程</a:t>
            </a:r>
            <a:endParaRPr lang="en-GB" altLang="zh-CN" sz="2600" b="1" dirty="0">
              <a:latin typeface="+mn-ea"/>
            </a:endParaRPr>
          </a:p>
        </p:txBody>
      </p:sp>
      <p:sp>
        <p:nvSpPr>
          <p:cNvPr id="3" name="矩形 2"/>
          <p:cNvSpPr/>
          <p:nvPr/>
        </p:nvSpPr>
        <p:spPr>
          <a:xfrm>
            <a:off x="3635896" y="2130410"/>
            <a:ext cx="877163" cy="369332"/>
          </a:xfrm>
          <a:prstGeom prst="rect">
            <a:avLst/>
          </a:prstGeom>
        </p:spPr>
        <p:txBody>
          <a:bodyPr wrap="none">
            <a:spAutoFit/>
          </a:bodyPr>
          <a:lstStyle/>
          <a:p>
            <a:r>
              <a:rPr lang="zh-CN" altLang="zh-CN" b="1" dirty="0">
                <a:cs typeface="Times New Roman" panose="02020603050405020304" pitchFamily="18" charset="0"/>
              </a:rPr>
              <a:t>静态场</a:t>
            </a:r>
            <a:endParaRPr lang="zh-CN" altLang="en-US" b="1" dirty="0"/>
          </a:p>
        </p:txBody>
      </p:sp>
      <p:graphicFrame>
        <p:nvGraphicFramePr>
          <p:cNvPr id="4" name="对象 3">
            <a:extLst>
              <a:ext uri="{FF2B5EF4-FFF2-40B4-BE49-F238E27FC236}">
                <a16:creationId xmlns:a16="http://schemas.microsoft.com/office/drawing/2014/main" id="{93B43220-3385-49F3-87ED-72E65A2F4FDF}"/>
              </a:ext>
            </a:extLst>
          </p:cNvPr>
          <p:cNvGraphicFramePr>
            <a:graphicFrameLocks noChangeAspect="1"/>
          </p:cNvGraphicFramePr>
          <p:nvPr>
            <p:extLst/>
          </p:nvPr>
        </p:nvGraphicFramePr>
        <p:xfrm>
          <a:off x="1475656" y="1347614"/>
          <a:ext cx="1906357" cy="2232248"/>
        </p:xfrm>
        <a:graphic>
          <a:graphicData uri="http://schemas.openxmlformats.org/presentationml/2006/ole">
            <mc:AlternateContent xmlns:mc="http://schemas.openxmlformats.org/markup-compatibility/2006">
              <mc:Choice xmlns:v="urn:schemas-microsoft-com:vml" Requires="v">
                <p:oleObj spid="_x0000_s30738" name="Equation" r:id="rId3" imgW="1180800" imgH="1384200" progId="Equation.DSMT4">
                  <p:embed/>
                </p:oleObj>
              </mc:Choice>
              <mc:Fallback>
                <p:oleObj name="Equation" r:id="rId3" imgW="1180800" imgH="1384200" progId="Equation.DSMT4">
                  <p:embed/>
                  <p:pic>
                    <p:nvPicPr>
                      <p:cNvPr id="4" name="对象 3">
                        <a:extLst>
                          <a:ext uri="{FF2B5EF4-FFF2-40B4-BE49-F238E27FC236}">
                            <a16:creationId xmlns:a16="http://schemas.microsoft.com/office/drawing/2014/main" id="{93B43220-3385-49F3-87ED-72E65A2F4FDF}"/>
                          </a:ext>
                        </a:extLst>
                      </p:cNvPr>
                      <p:cNvPicPr/>
                      <p:nvPr/>
                    </p:nvPicPr>
                    <p:blipFill>
                      <a:blip r:embed="rId4"/>
                      <a:stretch>
                        <a:fillRect/>
                      </a:stretch>
                    </p:blipFill>
                    <p:spPr>
                      <a:xfrm>
                        <a:off x="1475656" y="1347614"/>
                        <a:ext cx="1906357" cy="2232248"/>
                      </a:xfrm>
                      <a:prstGeom prst="rect">
                        <a:avLst/>
                      </a:prstGeom>
                    </p:spPr>
                  </p:pic>
                </p:oleObj>
              </mc:Fallback>
            </mc:AlternateContent>
          </a:graphicData>
        </a:graphic>
      </p:graphicFrame>
      <p:sp>
        <p:nvSpPr>
          <p:cNvPr id="5" name="右箭头 4"/>
          <p:cNvSpPr/>
          <p:nvPr/>
        </p:nvSpPr>
        <p:spPr>
          <a:xfrm>
            <a:off x="3635896" y="2571750"/>
            <a:ext cx="93610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a:extLst>
              <a:ext uri="{FF2B5EF4-FFF2-40B4-BE49-F238E27FC236}">
                <a16:creationId xmlns:a16="http://schemas.microsoft.com/office/drawing/2014/main" id="{93B43220-3385-49F3-87ED-72E65A2F4FDF}"/>
              </a:ext>
            </a:extLst>
          </p:cNvPr>
          <p:cNvGraphicFramePr>
            <a:graphicFrameLocks noChangeAspect="1"/>
          </p:cNvGraphicFramePr>
          <p:nvPr>
            <p:extLst/>
          </p:nvPr>
        </p:nvGraphicFramePr>
        <p:xfrm>
          <a:off x="4932040" y="1779662"/>
          <a:ext cx="1433513" cy="1638300"/>
        </p:xfrm>
        <a:graphic>
          <a:graphicData uri="http://schemas.openxmlformats.org/presentationml/2006/ole">
            <mc:AlternateContent xmlns:mc="http://schemas.openxmlformats.org/markup-compatibility/2006">
              <mc:Choice xmlns:v="urn:schemas-microsoft-com:vml" Requires="v">
                <p:oleObj spid="_x0000_s30739" name="Equation" r:id="rId5" imgW="888840" imgH="1015920" progId="Equation.DSMT4">
                  <p:embed/>
                </p:oleObj>
              </mc:Choice>
              <mc:Fallback>
                <p:oleObj name="Equation" r:id="rId5" imgW="888840" imgH="1015920" progId="Equation.DSMT4">
                  <p:embed/>
                  <p:pic>
                    <p:nvPicPr>
                      <p:cNvPr id="6" name="对象 5">
                        <a:extLst>
                          <a:ext uri="{FF2B5EF4-FFF2-40B4-BE49-F238E27FC236}">
                            <a16:creationId xmlns:a16="http://schemas.microsoft.com/office/drawing/2014/main" id="{93B43220-3385-49F3-87ED-72E65A2F4FDF}"/>
                          </a:ext>
                        </a:extLst>
                      </p:cNvPr>
                      <p:cNvPicPr/>
                      <p:nvPr/>
                    </p:nvPicPr>
                    <p:blipFill>
                      <a:blip r:embed="rId6"/>
                      <a:stretch>
                        <a:fillRect/>
                      </a:stretch>
                    </p:blipFill>
                    <p:spPr>
                      <a:xfrm>
                        <a:off x="4932040" y="1779662"/>
                        <a:ext cx="1433513" cy="1638300"/>
                      </a:xfrm>
                      <a:prstGeom prst="rect">
                        <a:avLst/>
                      </a:prstGeom>
                    </p:spPr>
                  </p:pic>
                </p:oleObj>
              </mc:Fallback>
            </mc:AlternateContent>
          </a:graphicData>
        </a:graphic>
      </p:graphicFrame>
      <p:sp>
        <p:nvSpPr>
          <p:cNvPr id="7" name="矩形 6"/>
          <p:cNvSpPr/>
          <p:nvPr/>
        </p:nvSpPr>
        <p:spPr>
          <a:xfrm>
            <a:off x="6948264" y="1995686"/>
            <a:ext cx="1440160" cy="923330"/>
          </a:xfrm>
          <a:prstGeom prst="rect">
            <a:avLst/>
          </a:prstGeom>
        </p:spPr>
        <p:txBody>
          <a:bodyPr wrap="square">
            <a:spAutoFit/>
          </a:bodyPr>
          <a:lstStyle/>
          <a:p>
            <a:pPr algn="ctr"/>
            <a:r>
              <a:rPr lang="zh-CN" altLang="zh-CN" b="1" dirty="0">
                <a:solidFill>
                  <a:srgbClr val="F98637"/>
                </a:solidFill>
                <a:cs typeface="Times New Roman" panose="02020603050405020304" pitchFamily="18" charset="0"/>
              </a:rPr>
              <a:t>电场和磁场相互之间不耦合</a:t>
            </a:r>
            <a:endParaRPr lang="zh-CN" altLang="en-US" b="1" dirty="0">
              <a:solidFill>
                <a:srgbClr val="F98637"/>
              </a:solidFill>
            </a:endParaRPr>
          </a:p>
        </p:txBody>
      </p:sp>
      <p:grpSp>
        <p:nvGrpSpPr>
          <p:cNvPr id="8" name="组合 7"/>
          <p:cNvGrpSpPr/>
          <p:nvPr/>
        </p:nvGrpSpPr>
        <p:grpSpPr>
          <a:xfrm>
            <a:off x="8208404" y="4623388"/>
            <a:ext cx="324036" cy="324626"/>
            <a:chOff x="6084168" y="1274820"/>
            <a:chExt cx="432048" cy="432834"/>
          </a:xfrm>
        </p:grpSpPr>
        <p:sp>
          <p:nvSpPr>
            <p:cNvPr id="9"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0"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1" name="组合 10"/>
          <p:cNvGrpSpPr/>
          <p:nvPr/>
        </p:nvGrpSpPr>
        <p:grpSpPr>
          <a:xfrm>
            <a:off x="7236296" y="4623683"/>
            <a:ext cx="324036" cy="324036"/>
            <a:chOff x="4788024" y="1275213"/>
            <a:chExt cx="432048" cy="432048"/>
          </a:xfrm>
        </p:grpSpPr>
        <p:sp>
          <p:nvSpPr>
            <p:cNvPr id="12"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3"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4" name="组合 13"/>
          <p:cNvGrpSpPr/>
          <p:nvPr/>
        </p:nvGrpSpPr>
        <p:grpSpPr>
          <a:xfrm>
            <a:off x="7722351" y="4623388"/>
            <a:ext cx="324625" cy="324626"/>
            <a:chOff x="5436096" y="1274820"/>
            <a:chExt cx="432833" cy="432834"/>
          </a:xfrm>
        </p:grpSpPr>
        <p:sp>
          <p:nvSpPr>
            <p:cNvPr id="15" name="椭圆 14"/>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6"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17" name="组合 16"/>
          <p:cNvGrpSpPr/>
          <p:nvPr/>
        </p:nvGrpSpPr>
        <p:grpSpPr>
          <a:xfrm>
            <a:off x="6264189" y="4623388"/>
            <a:ext cx="324625" cy="324626"/>
            <a:chOff x="3491880" y="1274820"/>
            <a:chExt cx="432833" cy="432834"/>
          </a:xfrm>
        </p:grpSpPr>
        <p:sp>
          <p:nvSpPr>
            <p:cNvPr id="18"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19"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grpSp>
        <p:nvGrpSpPr>
          <p:cNvPr id="20" name="组合 19"/>
          <p:cNvGrpSpPr/>
          <p:nvPr/>
        </p:nvGrpSpPr>
        <p:grpSpPr>
          <a:xfrm>
            <a:off x="6750243" y="4623388"/>
            <a:ext cx="324625" cy="324626"/>
            <a:chOff x="4139952" y="1274820"/>
            <a:chExt cx="432833" cy="432834"/>
          </a:xfrm>
        </p:grpSpPr>
        <p:sp>
          <p:nvSpPr>
            <p:cNvPr id="2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1350">
                <a:solidFill>
                  <a:srgbClr val="FFFFFF"/>
                </a:solidFill>
                <a:latin typeface="Calibri" panose="020F0502020204030204" pitchFamily="34" charset="0"/>
              </a:endParaRPr>
            </a:p>
          </p:txBody>
        </p:sp>
        <p:sp>
          <p:nvSpPr>
            <p:cNvPr id="2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25718" tIns="12859" rIns="25718" bIns="12859" anchor="ctr"/>
            <a:lstStyle/>
            <a:p>
              <a:pPr>
                <a:defRPr/>
              </a:pPr>
              <a:endParaRPr lang="en-US" sz="1350">
                <a:solidFill>
                  <a:prstClr val="black"/>
                </a:solidFill>
                <a:latin typeface="Roboto Light"/>
              </a:endParaRPr>
            </a:p>
          </p:txBody>
        </p:sp>
      </p:grpSp>
    </p:spTree>
    <p:extLst>
      <p:ext uri="{BB962C8B-B14F-4D97-AF65-F5344CB8AC3E}">
        <p14:creationId xmlns:p14="http://schemas.microsoft.com/office/powerpoint/2010/main" val="51354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95486"/>
            <a:ext cx="8568952" cy="1557927"/>
          </a:xfrm>
          <a:prstGeom prst="rect">
            <a:avLst/>
          </a:prstGeom>
        </p:spPr>
        <p:txBody>
          <a:bodyPr wrap="square">
            <a:spAutoFit/>
          </a:bodyPr>
          <a:lstStyle/>
          <a:p>
            <a:pPr>
              <a:lnSpc>
                <a:spcPct val="150000"/>
              </a:lnSpc>
            </a:pPr>
            <a:r>
              <a:rPr lang="en-US" altLang="zh-CN" sz="2200" b="1" dirty="0" smtClean="0">
                <a:cs typeface="Times New Roman" panose="02020603050405020304" pitchFamily="18" charset="0"/>
              </a:rPr>
              <a:t>        </a:t>
            </a:r>
            <a:r>
              <a:rPr lang="en-US" altLang="zh-CN" sz="2200" b="1" dirty="0" smtClean="0">
                <a:solidFill>
                  <a:srgbClr val="F98637"/>
                </a:solidFill>
                <a:cs typeface="Times New Roman" panose="02020603050405020304" pitchFamily="18" charset="0"/>
              </a:rPr>
              <a:t> </a:t>
            </a:r>
            <a:r>
              <a:rPr lang="zh-CN" altLang="zh-CN" sz="2200" b="1" dirty="0" smtClean="0">
                <a:solidFill>
                  <a:srgbClr val="F98637"/>
                </a:solidFill>
                <a:cs typeface="Times New Roman" panose="02020603050405020304" pitchFamily="18" charset="0"/>
              </a:rPr>
              <a:t>时变</a:t>
            </a:r>
            <a:r>
              <a:rPr lang="zh-CN" altLang="en-US" sz="2200" b="1" dirty="0" smtClean="0">
                <a:cs typeface="Times New Roman" panose="02020603050405020304" pitchFamily="18" charset="0"/>
              </a:rPr>
              <a:t>情况下，</a:t>
            </a:r>
            <a:r>
              <a:rPr lang="zh-CN" altLang="zh-CN" sz="2200" b="1" dirty="0">
                <a:cs typeface="Times New Roman" panose="02020603050405020304" pitchFamily="18" charset="0"/>
              </a:rPr>
              <a:t>电场与磁场则会相互依赖，相互</a:t>
            </a:r>
            <a:r>
              <a:rPr lang="zh-CN" altLang="zh-CN" sz="2200" b="1" dirty="0" smtClean="0">
                <a:cs typeface="Times New Roman" panose="02020603050405020304" pitchFamily="18" charset="0"/>
              </a:rPr>
              <a:t>耦合</a:t>
            </a:r>
            <a:r>
              <a:rPr lang="zh-CN" altLang="en-US" sz="2200" b="1" dirty="0">
                <a:cs typeface="Times New Roman" panose="02020603050405020304" pitchFamily="18" charset="0"/>
              </a:rPr>
              <a:t>，</a:t>
            </a:r>
            <a:r>
              <a:rPr lang="zh-CN" altLang="zh-CN" sz="2200" b="1" dirty="0" smtClean="0">
                <a:cs typeface="Times New Roman" panose="02020603050405020304" pitchFamily="18" charset="0"/>
              </a:rPr>
              <a:t>通过</a:t>
            </a:r>
            <a:r>
              <a:rPr lang="zh-CN" altLang="zh-CN" sz="2200" b="1" dirty="0">
                <a:cs typeface="Times New Roman" panose="02020603050405020304" pitchFamily="18" charset="0"/>
              </a:rPr>
              <a:t>对麦克斯韦方程组的电场或磁场消元化简，可得到电场和磁场独自满足的微分方程</a:t>
            </a:r>
            <a:r>
              <a:rPr lang="zh-CN" altLang="zh-CN" sz="2200" b="1" dirty="0" smtClean="0">
                <a:cs typeface="Times New Roman" panose="02020603050405020304" pitchFamily="18" charset="0"/>
              </a:rPr>
              <a:t>。</a:t>
            </a:r>
            <a:endParaRPr lang="zh-CN" altLang="en-US" sz="2200" b="1" dirty="0">
              <a:cs typeface="Times New Roman" panose="02020603050405020304" pitchFamily="18" charset="0"/>
            </a:endParaRPr>
          </a:p>
        </p:txBody>
      </p:sp>
      <p:sp>
        <p:nvSpPr>
          <p:cNvPr id="3" name="矩形 2"/>
          <p:cNvSpPr/>
          <p:nvPr/>
        </p:nvSpPr>
        <p:spPr>
          <a:xfrm>
            <a:off x="827584" y="1778496"/>
            <a:ext cx="3589444" cy="600164"/>
          </a:xfrm>
          <a:prstGeom prst="rect">
            <a:avLst/>
          </a:prstGeom>
        </p:spPr>
        <p:txBody>
          <a:bodyPr wrap="square">
            <a:spAutoFit/>
          </a:bodyPr>
          <a:lstStyle/>
          <a:p>
            <a:pPr>
              <a:lnSpc>
                <a:spcPct val="150000"/>
              </a:lnSpc>
            </a:pPr>
            <a:r>
              <a:rPr lang="zh-CN" altLang="zh-CN" sz="2200" b="1" dirty="0">
                <a:cs typeface="Times New Roman" panose="02020603050405020304" pitchFamily="18" charset="0"/>
              </a:rPr>
              <a:t>在线性各向同性媒质空间中</a:t>
            </a:r>
            <a:endParaRPr lang="zh-CN" altLang="en-US" sz="2200" b="1" dirty="0">
              <a:cs typeface="Times New Roman" panose="02020603050405020304" pitchFamily="18" charset="0"/>
            </a:endParaRPr>
          </a:p>
        </p:txBody>
      </p:sp>
      <p:graphicFrame>
        <p:nvGraphicFramePr>
          <p:cNvPr id="6" name="Object 10"/>
          <p:cNvGraphicFramePr>
            <a:graphicFrameLocks noChangeAspect="1"/>
          </p:cNvGraphicFramePr>
          <p:nvPr>
            <p:extLst/>
          </p:nvPr>
        </p:nvGraphicFramePr>
        <p:xfrm>
          <a:off x="2758033" y="2283718"/>
          <a:ext cx="3686175" cy="1657350"/>
        </p:xfrm>
        <a:graphic>
          <a:graphicData uri="http://schemas.openxmlformats.org/presentationml/2006/ole">
            <mc:AlternateContent xmlns:mc="http://schemas.openxmlformats.org/markup-compatibility/2006">
              <mc:Choice xmlns:v="urn:schemas-microsoft-com:vml" Requires="v">
                <p:oleObj spid="_x0000_s31754" name="Equation" r:id="rId4" imgW="1917360" imgH="863280" progId="Equation.DSMT4">
                  <p:embed/>
                </p:oleObj>
              </mc:Choice>
              <mc:Fallback>
                <p:oleObj name="Equation" r:id="rId4" imgW="1917360" imgH="863280" progId="Equation.DSMT4">
                  <p:embed/>
                  <p:pic>
                    <p:nvPicPr>
                      <p:cNvPr id="6" name="Object 10"/>
                      <p:cNvPicPr>
                        <a:picLocks noChangeAspect="1" noChangeArrowheads="1"/>
                      </p:cNvPicPr>
                      <p:nvPr/>
                    </p:nvPicPr>
                    <p:blipFill>
                      <a:blip r:embed="rId5"/>
                      <a:srcRect/>
                      <a:stretch>
                        <a:fillRect/>
                      </a:stretch>
                    </p:blipFill>
                    <p:spPr bwMode="auto">
                      <a:xfrm>
                        <a:off x="2758033" y="2283718"/>
                        <a:ext cx="3686175" cy="1657350"/>
                      </a:xfrm>
                      <a:prstGeom prst="rect">
                        <a:avLst/>
                      </a:prstGeom>
                      <a:noFill/>
                      <a:ln>
                        <a:noFill/>
                      </a:ln>
                      <a:effectLst/>
                    </p:spPr>
                  </p:pic>
                </p:oleObj>
              </mc:Fallback>
            </mc:AlternateContent>
          </a:graphicData>
        </a:graphic>
      </p:graphicFrame>
      <p:sp>
        <p:nvSpPr>
          <p:cNvPr id="7" name="矩形 6"/>
          <p:cNvSpPr/>
          <p:nvPr/>
        </p:nvSpPr>
        <p:spPr>
          <a:xfrm>
            <a:off x="6660232" y="2789515"/>
            <a:ext cx="2088232" cy="646331"/>
          </a:xfrm>
          <a:prstGeom prst="rect">
            <a:avLst/>
          </a:prstGeom>
        </p:spPr>
        <p:txBody>
          <a:bodyPr wrap="square">
            <a:spAutoFit/>
          </a:bodyPr>
          <a:lstStyle/>
          <a:p>
            <a:pPr algn="ctr"/>
            <a:r>
              <a:rPr lang="zh-CN" altLang="zh-CN" b="1">
                <a:solidFill>
                  <a:srgbClr val="00ADA9"/>
                </a:solidFill>
                <a:cs typeface="Times New Roman" panose="02020603050405020304" pitchFamily="18" charset="0"/>
              </a:rPr>
              <a:t>时变电场和时变磁场满足的波动方程</a:t>
            </a:r>
            <a:endParaRPr lang="zh-CN" altLang="en-US" b="1">
              <a:solidFill>
                <a:srgbClr val="00ADA9"/>
              </a:solidFill>
            </a:endParaRPr>
          </a:p>
        </p:txBody>
      </p:sp>
      <p:grpSp>
        <p:nvGrpSpPr>
          <p:cNvPr id="8" name="组合 7"/>
          <p:cNvGrpSpPr/>
          <p:nvPr/>
        </p:nvGrpSpPr>
        <p:grpSpPr>
          <a:xfrm>
            <a:off x="467544" y="4011910"/>
            <a:ext cx="8208912" cy="792088"/>
            <a:chOff x="755576" y="4155926"/>
            <a:chExt cx="8113155" cy="792088"/>
          </a:xfrm>
        </p:grpSpPr>
        <p:sp>
          <p:nvSpPr>
            <p:cNvPr id="9" name="矩形 8"/>
            <p:cNvSpPr/>
            <p:nvPr/>
          </p:nvSpPr>
          <p:spPr>
            <a:xfrm>
              <a:off x="1680760" y="4371950"/>
              <a:ext cx="7187971" cy="430887"/>
            </a:xfrm>
            <a:prstGeom prst="rect">
              <a:avLst/>
            </a:prstGeom>
          </p:spPr>
          <p:txBody>
            <a:bodyPr wrap="square">
              <a:spAutoFit/>
            </a:bodyPr>
            <a:lstStyle/>
            <a:p>
              <a:r>
                <a:rPr lang="zh-CN" altLang="zh-CN" sz="2200" b="1" dirty="0">
                  <a:solidFill>
                    <a:schemeClr val="accent4"/>
                  </a:solidFill>
                </a:rPr>
                <a:t>时变电磁场以波动的形式存在于空间中，并形成</a:t>
              </a:r>
              <a:r>
                <a:rPr lang="zh-CN" altLang="zh-CN" sz="2200" b="1" dirty="0" smtClean="0">
                  <a:solidFill>
                    <a:schemeClr val="accent4"/>
                  </a:solidFill>
                </a:rPr>
                <a:t>电磁波</a:t>
              </a:r>
              <a:r>
                <a:rPr lang="zh-CN" altLang="en-US" sz="2200" b="1" dirty="0" smtClean="0">
                  <a:solidFill>
                    <a:schemeClr val="accent4"/>
                  </a:solidFill>
                </a:rPr>
                <a:t>。</a:t>
              </a:r>
              <a:endParaRPr lang="zh-CN" altLang="en-US" sz="2200" b="1" dirty="0">
                <a:solidFill>
                  <a:schemeClr val="accent4"/>
                </a:solidFill>
                <a:cs typeface="Times New Roman" panose="02020603050405020304" pitchFamily="18" charset="0"/>
              </a:endParaRPr>
            </a:p>
          </p:txBody>
        </p:sp>
        <p:sp>
          <p:nvSpPr>
            <p:cNvPr id="10" name="动作按钮: 信息 9">
              <a:hlinkClick r:id="" action="ppaction://noaction" highlightClick="1"/>
            </p:cNvPr>
            <p:cNvSpPr/>
            <p:nvPr/>
          </p:nvSpPr>
          <p:spPr>
            <a:xfrm>
              <a:off x="755576" y="4155926"/>
              <a:ext cx="828092" cy="792088"/>
            </a:xfrm>
            <a:prstGeom prst="actionButtonInformation">
              <a:avLst/>
            </a:prstGeom>
            <a:solidFill>
              <a:srgbClr val="F98637"/>
            </a:solidFill>
            <a:ln>
              <a:solidFill>
                <a:srgbClr val="F986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b="1">
                <a:solidFill>
                  <a:srgbClr val="F98637"/>
                </a:solidFill>
              </a:endParaRPr>
            </a:p>
          </p:txBody>
        </p:sp>
      </p:grpSp>
    </p:spTree>
    <p:extLst>
      <p:ext uri="{BB962C8B-B14F-4D97-AF65-F5344CB8AC3E}">
        <p14:creationId xmlns:p14="http://schemas.microsoft.com/office/powerpoint/2010/main" val="416576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27783" y="1923679"/>
            <a:ext cx="1323972" cy="1116124"/>
            <a:chOff x="2320000" y="2960948"/>
            <a:chExt cx="1467988" cy="1323555"/>
          </a:xfrm>
          <a:solidFill>
            <a:srgbClr val="F87A24"/>
          </a:solidFill>
        </p:grpSpPr>
        <p:sp>
          <p:nvSpPr>
            <p:cNvPr id="3" name="Freeform 5"/>
            <p:cNvSpPr>
              <a:spLocks/>
            </p:cNvSpPr>
            <p:nvPr/>
          </p:nvSpPr>
          <p:spPr bwMode="auto">
            <a:xfrm>
              <a:off x="2320000"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4" name="TextBox 6"/>
            <p:cNvSpPr txBox="1"/>
            <p:nvPr/>
          </p:nvSpPr>
          <p:spPr>
            <a:xfrm>
              <a:off x="2417971" y="3134482"/>
              <a:ext cx="1259322" cy="1021934"/>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sz="1400" dirty="0"/>
                <a:t>麦克斯韦方程组的独立性、限定性和媒质的本构关系</a:t>
              </a:r>
            </a:p>
          </p:txBody>
        </p:sp>
      </p:grpSp>
      <p:grpSp>
        <p:nvGrpSpPr>
          <p:cNvPr id="5" name="组合 4"/>
          <p:cNvGrpSpPr/>
          <p:nvPr/>
        </p:nvGrpSpPr>
        <p:grpSpPr>
          <a:xfrm>
            <a:off x="3680076" y="1203598"/>
            <a:ext cx="1323972" cy="1116124"/>
            <a:chOff x="725948" y="2960948"/>
            <a:chExt cx="1467988" cy="1323555"/>
          </a:xfrm>
        </p:grpSpPr>
        <p:sp>
          <p:nvSpPr>
            <p:cNvPr id="6"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9E9A"/>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7" name="TextBox 10"/>
            <p:cNvSpPr txBox="1"/>
            <p:nvPr/>
          </p:nvSpPr>
          <p:spPr>
            <a:xfrm>
              <a:off x="1008801" y="3184753"/>
              <a:ext cx="933136" cy="87594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zh-CN" sz="1600" b="1" dirty="0">
                  <a:latin typeface="+mn-ea"/>
                  <a:ea typeface="+mn-ea"/>
                  <a:cs typeface="Times New Roman" panose="02020603050405020304" pitchFamily="18" charset="0"/>
                </a:rPr>
                <a:t>电磁场的普适</a:t>
              </a:r>
              <a:endParaRPr lang="en-US" altLang="zh-CN" sz="1600" b="1" dirty="0">
                <a:latin typeface="+mn-ea"/>
                <a:ea typeface="+mn-ea"/>
                <a:cs typeface="Times New Roman" panose="02020603050405020304" pitchFamily="18" charset="0"/>
              </a:endParaRPr>
            </a:p>
            <a:p>
              <a:pPr algn="ctr"/>
              <a:r>
                <a:rPr lang="zh-CN" altLang="zh-CN" sz="1600" b="1" dirty="0">
                  <a:latin typeface="+mn-ea"/>
                  <a:ea typeface="+mn-ea"/>
                  <a:cs typeface="Times New Roman" panose="02020603050405020304" pitchFamily="18" charset="0"/>
                </a:rPr>
                <a:t>因果规律</a:t>
              </a:r>
              <a:endParaRPr lang="zh-CN" altLang="en-US" sz="1600" b="1" dirty="0">
                <a:latin typeface="+mn-ea"/>
                <a:ea typeface="+mn-ea"/>
              </a:endParaRPr>
            </a:p>
          </p:txBody>
        </p:sp>
      </p:grpSp>
      <p:grpSp>
        <p:nvGrpSpPr>
          <p:cNvPr id="8" name="组合 7"/>
          <p:cNvGrpSpPr/>
          <p:nvPr/>
        </p:nvGrpSpPr>
        <p:grpSpPr>
          <a:xfrm>
            <a:off x="4716016" y="1923677"/>
            <a:ext cx="1323972" cy="1116123"/>
            <a:chOff x="3914052" y="2960948"/>
            <a:chExt cx="1467988" cy="1323555"/>
          </a:xfrm>
        </p:grpSpPr>
        <p:sp>
          <p:nvSpPr>
            <p:cNvPr id="9" name="Freeform 5"/>
            <p:cNvSpPr>
              <a:spLocks/>
            </p:cNvSpPr>
            <p:nvPr/>
          </p:nvSpPr>
          <p:spPr bwMode="auto">
            <a:xfrm>
              <a:off x="3914052"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0" name="TextBox 11"/>
            <p:cNvSpPr txBox="1"/>
            <p:nvPr/>
          </p:nvSpPr>
          <p:spPr>
            <a:xfrm>
              <a:off x="4153574" y="3195084"/>
              <a:ext cx="967158" cy="875945"/>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dirty="0"/>
                <a:t>时变</a:t>
              </a:r>
              <a:endParaRPr lang="en-US" altLang="zh-CN" dirty="0"/>
            </a:p>
            <a:p>
              <a:r>
                <a:rPr lang="zh-CN" altLang="zh-CN" dirty="0"/>
                <a:t>电磁场的波动方程</a:t>
              </a:r>
              <a:endParaRPr lang="en-US" altLang="zh-CN" dirty="0">
                <a:sym typeface="Arial" panose="020B0604020202020204" pitchFamily="34" charset="0"/>
              </a:endParaRPr>
            </a:p>
          </p:txBody>
        </p:sp>
      </p:grpSp>
      <p:grpSp>
        <p:nvGrpSpPr>
          <p:cNvPr id="11" name="组合 10"/>
          <p:cNvGrpSpPr/>
          <p:nvPr/>
        </p:nvGrpSpPr>
        <p:grpSpPr>
          <a:xfrm>
            <a:off x="2987824" y="3147815"/>
            <a:ext cx="1323972" cy="1116124"/>
            <a:chOff x="5508104" y="2960948"/>
            <a:chExt cx="1467988" cy="1323555"/>
          </a:xfrm>
          <a:solidFill>
            <a:srgbClr val="00B0F0"/>
          </a:solidFill>
        </p:grpSpPr>
        <p:sp>
          <p:nvSpPr>
            <p:cNvPr id="12" name="Freeform 5"/>
            <p:cNvSpPr>
              <a:spLocks/>
            </p:cNvSpPr>
            <p:nvPr/>
          </p:nvSpPr>
          <p:spPr bwMode="auto">
            <a:xfrm>
              <a:off x="5508104"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3" name="TextBox 12"/>
            <p:cNvSpPr txBox="1"/>
            <p:nvPr/>
          </p:nvSpPr>
          <p:spPr>
            <a:xfrm>
              <a:off x="5667785" y="3195081"/>
              <a:ext cx="1187657" cy="875944"/>
            </a:xfrm>
            <a:prstGeom prst="rect">
              <a:avLst/>
            </a:prstGeom>
            <a:noFill/>
          </p:spPr>
          <p:txBody>
            <a:bodyPr wrap="square" lIns="0" tIns="0" rIns="0" bIns="0" rtlCol="0">
              <a:spAutoFit/>
            </a:bodyPr>
            <a:lstStyle>
              <a:defPPr>
                <a:defRPr lang="zh-CN"/>
              </a:defPPr>
              <a:lvl1pPr algn="ctr">
                <a:defRPr sz="1400" b="1">
                  <a:solidFill>
                    <a:schemeClr val="bg1"/>
                  </a:solidFill>
                  <a:latin typeface="+mn-ea"/>
                  <a:cs typeface="Times New Roman" panose="02020603050405020304" pitchFamily="18" charset="0"/>
                </a:defRPr>
              </a:lvl1pPr>
            </a:lstStyle>
            <a:p>
              <a:r>
                <a:rPr lang="zh-CN" altLang="en-US" sz="1600" dirty="0"/>
                <a:t>电磁场分布的突变性与边界条件</a:t>
              </a:r>
              <a:endParaRPr lang="en-US" altLang="zh-CN" sz="1600" dirty="0"/>
            </a:p>
          </p:txBody>
        </p:sp>
      </p:grpSp>
      <p:grpSp>
        <p:nvGrpSpPr>
          <p:cNvPr id="14" name="组合 13"/>
          <p:cNvGrpSpPr/>
          <p:nvPr/>
        </p:nvGrpSpPr>
        <p:grpSpPr>
          <a:xfrm>
            <a:off x="4355976" y="3111810"/>
            <a:ext cx="1323972" cy="1116124"/>
            <a:chOff x="725948" y="2960948"/>
            <a:chExt cx="1467988" cy="1323555"/>
          </a:xfrm>
          <a:solidFill>
            <a:srgbClr val="92D050"/>
          </a:solidFill>
        </p:grpSpPr>
        <p:sp>
          <p:nvSpPr>
            <p:cNvPr id="15"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6" name="TextBox 10"/>
            <p:cNvSpPr txBox="1"/>
            <p:nvPr/>
          </p:nvSpPr>
          <p:spPr>
            <a:xfrm>
              <a:off x="911226" y="3198851"/>
              <a:ext cx="1097432" cy="875944"/>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en-US" dirty="0"/>
                <a:t>典型问题的</a:t>
              </a:r>
              <a:endParaRPr lang="en-US" altLang="zh-CN" dirty="0"/>
            </a:p>
            <a:p>
              <a:r>
                <a:rPr lang="zh-CN" altLang="en-US" dirty="0"/>
                <a:t>边界条件</a:t>
              </a:r>
              <a:endParaRPr lang="en-US" altLang="zh-CN" dirty="0">
                <a:sym typeface="Arial" panose="020B0604020202020204" pitchFamily="34" charset="0"/>
              </a:endParaRPr>
            </a:p>
          </p:txBody>
        </p:sp>
      </p:grpSp>
      <p:sp>
        <p:nvSpPr>
          <p:cNvPr id="17" name="Text Placeholder 4"/>
          <p:cNvSpPr txBox="1"/>
          <p:nvPr/>
        </p:nvSpPr>
        <p:spPr>
          <a:xfrm>
            <a:off x="539552" y="267494"/>
            <a:ext cx="1872208" cy="720080"/>
          </a:xfrm>
          <a:prstGeom prst="rect">
            <a:avLst/>
          </a:prstGeom>
        </p:spPr>
        <p:txBody>
          <a:bodyPr anchor="ctr">
            <a:noAutofit/>
          </a:bodyPr>
          <a:lstStyle>
            <a:defPPr>
              <a:defRPr lang="zh-CN"/>
            </a:defPPr>
            <a:lvl1pPr indent="0">
              <a:spcBef>
                <a:spcPct val="20000"/>
              </a:spcBef>
              <a:buFont typeface="Arial" panose="020B0604020202020204" pitchFamily="34" charset="0"/>
              <a:buNone/>
              <a:defRPr sz="2800" b="1">
                <a:solidFill>
                  <a:srgbClr val="005DA2"/>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dirty="0"/>
              <a:t>小 </a:t>
            </a:r>
            <a:r>
              <a:rPr lang="zh-CN" altLang="en-US" dirty="0" smtClean="0"/>
              <a:t>结：</a:t>
            </a:r>
            <a:endParaRPr lang="en-GB" altLang="zh-CN" dirty="0"/>
          </a:p>
        </p:txBody>
      </p:sp>
      <p:pic>
        <p:nvPicPr>
          <p:cNvPr id="18"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067944" y="555526"/>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2051720" y="2139702"/>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156176" y="2139702"/>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410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965497" y="1812761"/>
            <a:ext cx="3406703" cy="830997"/>
          </a:xfrm>
          <a:prstGeom prst="rect">
            <a:avLst/>
          </a:prstGeom>
        </p:spPr>
        <p:txBody>
          <a:bodyPr wrap="none">
            <a:spAutoFit/>
          </a:bodyPr>
          <a:lstStyle/>
          <a:p>
            <a:pPr algn="ctr"/>
            <a:r>
              <a:rPr lang="zh-CN" altLang="en-US" sz="4400" b="1" dirty="0">
                <a:latin typeface="微软雅黑" panose="020B0503020204020204" pitchFamily="34" charset="-122"/>
                <a:ea typeface="微软雅黑" panose="020B0503020204020204" pitchFamily="34" charset="-122"/>
              </a:rPr>
              <a:t> </a:t>
            </a:r>
            <a:r>
              <a:rPr lang="zh-CN" altLang="en-US" sz="4800" b="1" dirty="0">
                <a:latin typeface="微软雅黑" panose="020B0503020204020204" pitchFamily="34" charset="-122"/>
                <a:ea typeface="微软雅黑" panose="020B0503020204020204" pitchFamily="34" charset="-122"/>
              </a:rPr>
              <a:t>谢谢倾听！</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p:cNvSpPr txBox="1"/>
          <p:nvPr/>
        </p:nvSpPr>
        <p:spPr>
          <a:xfrm>
            <a:off x="323528" y="411510"/>
            <a:ext cx="7128792" cy="72008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zh-CN" sz="28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电场和磁场空间分布的</a:t>
            </a:r>
            <a:r>
              <a:rPr lang="zh-CN" altLang="zh-CN" sz="2800" b="1" dirty="0">
                <a:solidFill>
                  <a:srgbClr val="0070C0"/>
                </a:solidFill>
                <a:latin typeface="微软雅黑" panose="020B0503020204020204" pitchFamily="34" charset="-122"/>
                <a:ea typeface="微软雅黑" panose="020B0503020204020204" pitchFamily="34" charset="-122"/>
              </a:rPr>
              <a:t>场源因果规律</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pic>
        <p:nvPicPr>
          <p:cNvPr id="3"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183569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1331640" y="1490043"/>
            <a:ext cx="1724447" cy="2502252"/>
            <a:chOff x="2271489" y="1365642"/>
            <a:chExt cx="1724447" cy="2502252"/>
          </a:xfrm>
        </p:grpSpPr>
        <p:sp>
          <p:nvSpPr>
            <p:cNvPr id="5" name="Shape 1452"/>
            <p:cNvSpPr/>
            <p:nvPr/>
          </p:nvSpPr>
          <p:spPr>
            <a:xfrm>
              <a:off x="2271489" y="1995686"/>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6"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7" name="Group 20"/>
            <p:cNvGrpSpPr>
              <a:grpSpLocks/>
            </p:cNvGrpSpPr>
            <p:nvPr/>
          </p:nvGrpSpPr>
          <p:grpSpPr bwMode="auto">
            <a:xfrm>
              <a:off x="2439194" y="1395796"/>
              <a:ext cx="355600" cy="355490"/>
              <a:chOff x="1369087" y="2088729"/>
              <a:chExt cx="474017" cy="474016"/>
            </a:xfrm>
          </p:grpSpPr>
          <p:sp>
            <p:nvSpPr>
              <p:cNvPr id="10"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11"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8"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ext Placeholder 6"/>
            <p:cNvSpPr txBox="1">
              <a:spLocks/>
            </p:cNvSpPr>
            <p:nvPr/>
          </p:nvSpPr>
          <p:spPr>
            <a:xfrm>
              <a:off x="2500662" y="2807389"/>
              <a:ext cx="1207242"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2400" b="1" dirty="0">
                  <a:latin typeface="华文新魏" panose="02010800040101010101" pitchFamily="2" charset="-122"/>
                  <a:ea typeface="华文新魏" panose="02010800040101010101" pitchFamily="2" charset="-122"/>
                  <a:cs typeface="Segoe UI Semilight" panose="020B0402040204020203" pitchFamily="34" charset="0"/>
                </a:rPr>
                <a:t>电磁场分类</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12" name="组合 11"/>
          <p:cNvGrpSpPr/>
          <p:nvPr/>
        </p:nvGrpSpPr>
        <p:grpSpPr>
          <a:xfrm>
            <a:off x="3704159" y="1491630"/>
            <a:ext cx="1724447" cy="2492252"/>
            <a:chOff x="5148064" y="1367229"/>
            <a:chExt cx="1724447" cy="2492252"/>
          </a:xfrm>
        </p:grpSpPr>
        <p:sp>
          <p:nvSpPr>
            <p:cNvPr id="13"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14" name="组合 13"/>
            <p:cNvGrpSpPr/>
            <p:nvPr/>
          </p:nvGrpSpPr>
          <p:grpSpPr>
            <a:xfrm>
              <a:off x="5220072" y="1367229"/>
              <a:ext cx="1604937" cy="2448272"/>
              <a:chOff x="5220072" y="1367229"/>
              <a:chExt cx="1604937" cy="2448272"/>
            </a:xfrm>
          </p:grpSpPr>
          <p:sp>
            <p:nvSpPr>
              <p:cNvPr id="15"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16" name="Group 40"/>
              <p:cNvGrpSpPr>
                <a:grpSpLocks/>
              </p:cNvGrpSpPr>
              <p:nvPr/>
            </p:nvGrpSpPr>
            <p:grpSpPr bwMode="auto">
              <a:xfrm>
                <a:off x="5324276" y="1395796"/>
                <a:ext cx="355600" cy="355490"/>
                <a:chOff x="8994965" y="2088733"/>
                <a:chExt cx="474017" cy="474017"/>
              </a:xfrm>
            </p:grpSpPr>
            <p:sp>
              <p:nvSpPr>
                <p:cNvPr id="19"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20"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17"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 Placeholder 6"/>
              <p:cNvSpPr txBox="1">
                <a:spLocks/>
              </p:cNvSpPr>
              <p:nvPr/>
            </p:nvSpPr>
            <p:spPr>
              <a:xfrm>
                <a:off x="5220072" y="2735381"/>
                <a:ext cx="1604937" cy="1080120"/>
              </a:xfrm>
              <a:prstGeom prst="rect">
                <a:avLst/>
              </a:prstGeom>
            </p:spPr>
            <p:txBody>
              <a:bodyPr lIns="65032" tIns="32516" rIns="65032" bIns="32516" anchor="ctr"/>
              <a:lstStyle>
                <a:defPPr>
                  <a:defRPr lang="zh-CN"/>
                </a:defPPr>
                <a:lvl1pPr indent="0" algn="ctr">
                  <a:lnSpc>
                    <a:spcPct val="10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0"/>
                  </a:spcBef>
                </a:pPr>
                <a:r>
                  <a:rPr lang="zh-CN" altLang="en-US" dirty="0"/>
                  <a:t>真空中</a:t>
                </a:r>
                <a:endParaRPr lang="en-US" altLang="zh-CN" dirty="0"/>
              </a:p>
              <a:p>
                <a:pPr>
                  <a:spcBef>
                    <a:spcPts val="0"/>
                  </a:spcBef>
                </a:pPr>
                <a:r>
                  <a:rPr lang="zh-CN" altLang="en-US" dirty="0"/>
                  <a:t>电磁场</a:t>
                </a:r>
                <a:endParaRPr lang="en-US" altLang="zh-CN" dirty="0"/>
              </a:p>
              <a:p>
                <a:pPr>
                  <a:spcBef>
                    <a:spcPts val="0"/>
                  </a:spcBef>
                </a:pPr>
                <a:r>
                  <a:rPr lang="zh-CN" altLang="en-US" dirty="0"/>
                  <a:t>因果规律</a:t>
                </a:r>
                <a:endParaRPr lang="en-US" altLang="zh-CN" dirty="0"/>
              </a:p>
            </p:txBody>
          </p:sp>
        </p:grpSp>
      </p:grpSp>
      <p:grpSp>
        <p:nvGrpSpPr>
          <p:cNvPr id="21" name="组合 20"/>
          <p:cNvGrpSpPr/>
          <p:nvPr/>
        </p:nvGrpSpPr>
        <p:grpSpPr>
          <a:xfrm>
            <a:off x="6012160" y="1491630"/>
            <a:ext cx="1724447" cy="2506821"/>
            <a:chOff x="5148064" y="1367229"/>
            <a:chExt cx="1724447" cy="2506821"/>
          </a:xfrm>
        </p:grpSpPr>
        <p:sp>
          <p:nvSpPr>
            <p:cNvPr id="22"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23" name="组合 22"/>
            <p:cNvGrpSpPr/>
            <p:nvPr/>
          </p:nvGrpSpPr>
          <p:grpSpPr>
            <a:xfrm>
              <a:off x="5148064" y="1367229"/>
              <a:ext cx="1724447" cy="2506821"/>
              <a:chOff x="5148064" y="1367229"/>
              <a:chExt cx="1724447" cy="2506821"/>
            </a:xfrm>
          </p:grpSpPr>
          <p:sp>
            <p:nvSpPr>
              <p:cNvPr id="24"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25" name="Group 40"/>
              <p:cNvGrpSpPr>
                <a:grpSpLocks/>
              </p:cNvGrpSpPr>
              <p:nvPr/>
            </p:nvGrpSpPr>
            <p:grpSpPr bwMode="auto">
              <a:xfrm>
                <a:off x="5324276" y="1395796"/>
                <a:ext cx="355600" cy="355490"/>
                <a:chOff x="8994965" y="2088733"/>
                <a:chExt cx="474017" cy="474017"/>
              </a:xfrm>
            </p:grpSpPr>
            <p:sp>
              <p:nvSpPr>
                <p:cNvPr id="28"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29"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26" name="Text Placeholder 5"/>
              <p:cNvSpPr txBox="1">
                <a:spLocks/>
              </p:cNvSpPr>
              <p:nvPr/>
            </p:nvSpPr>
            <p:spPr>
              <a:xfrm>
                <a:off x="5637604" y="1847692"/>
                <a:ext cx="802859" cy="279162"/>
              </a:xfrm>
              <a:prstGeom prst="rect">
                <a:avLst/>
              </a:prstGeom>
              <a:solidFill>
                <a:schemeClr val="accent3"/>
              </a:solidFill>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 Placeholder 6"/>
              <p:cNvSpPr txBox="1">
                <a:spLocks/>
              </p:cNvSpPr>
              <p:nvPr/>
            </p:nvSpPr>
            <p:spPr>
              <a:xfrm>
                <a:off x="5148064" y="2807389"/>
                <a:ext cx="1724447" cy="1066661"/>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nSpc>
                    <a:spcPct val="100000"/>
                  </a:lnSpc>
                  <a:spcBef>
                    <a:spcPts val="0"/>
                  </a:spcBef>
                </a:pPr>
                <a:r>
                  <a:rPr lang="zh-CN" altLang="zh-CN"/>
                  <a:t>物质空间</a:t>
                </a:r>
                <a:r>
                  <a:rPr lang="zh-CN" altLang="en-US"/>
                  <a:t>中</a:t>
                </a:r>
                <a:endParaRPr lang="en-US" altLang="zh-CN" dirty="0"/>
              </a:p>
              <a:p>
                <a:pPr>
                  <a:lnSpc>
                    <a:spcPct val="100000"/>
                  </a:lnSpc>
                  <a:spcBef>
                    <a:spcPts val="0"/>
                  </a:spcBef>
                </a:pPr>
                <a:r>
                  <a:rPr lang="zh-CN" altLang="zh-CN" dirty="0"/>
                  <a:t>电磁场</a:t>
                </a:r>
                <a:endParaRPr lang="en-US" altLang="zh-CN" dirty="0"/>
              </a:p>
              <a:p>
                <a:pPr>
                  <a:lnSpc>
                    <a:spcPct val="100000"/>
                  </a:lnSpc>
                  <a:spcBef>
                    <a:spcPts val="0"/>
                  </a:spcBef>
                </a:pPr>
                <a:r>
                  <a:rPr lang="zh-CN" altLang="zh-CN" dirty="0"/>
                  <a:t>因果规律</a:t>
                </a:r>
                <a:endParaRPr lang="en-US" altLang="zh-CN" dirty="0"/>
              </a:p>
            </p:txBody>
          </p:sp>
        </p:grpSp>
      </p:grpSp>
      <p:pic>
        <p:nvPicPr>
          <p:cNvPr id="30" name="Picture 22" descr="u=2454598576,2208575018&amp;fm=26&amp;gp=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732240" y="3795886"/>
            <a:ext cx="504056" cy="7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4355976" y="3784395"/>
            <a:ext cx="792088" cy="7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02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9381" y="468998"/>
            <a:ext cx="3610571" cy="518576"/>
          </a:xfrm>
          <a:prstGeom prst="rect">
            <a:avLst/>
          </a:prstGeom>
        </p:spPr>
        <p:txBody>
          <a:bodyPr anchor="ctr">
            <a:noAutofit/>
          </a:bodyPr>
          <a:lstStyle/>
          <a:p>
            <a:pPr>
              <a:spcBef>
                <a:spcPct val="20000"/>
              </a:spcBef>
              <a:buFont typeface="Arial" panose="020B0604020202020204" pitchFamily="34" charset="0"/>
              <a:buNone/>
            </a:pPr>
            <a:r>
              <a:rPr lang="zh-CN" altLang="en-US" sz="2800" b="1" dirty="0">
                <a:latin typeface="华文新魏" panose="02010800040101010101" pitchFamily="2" charset="-122"/>
                <a:ea typeface="华文新魏" panose="02010800040101010101" pitchFamily="2" charset="-122"/>
                <a:cs typeface="Times New Roman" panose="02020603050405020304" pitchFamily="18" charset="0"/>
              </a:rPr>
              <a:t>物质的电磁效应包括</a:t>
            </a:r>
            <a:endParaRPr lang="en-US" altLang="zh-CN" sz="2800" b="1" dirty="0">
              <a:latin typeface="华文新魏" panose="02010800040101010101" pitchFamily="2" charset="-122"/>
              <a:ea typeface="华文新魏" panose="02010800040101010101" pitchFamily="2" charset="-122"/>
              <a:cs typeface="Times New Roman" panose="02020603050405020304" pitchFamily="18" charset="0"/>
            </a:endParaRPr>
          </a:p>
        </p:txBody>
      </p:sp>
      <p:pic>
        <p:nvPicPr>
          <p:cNvPr id="18"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092280" y="1275606"/>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组合 19"/>
          <p:cNvGrpSpPr/>
          <p:nvPr/>
        </p:nvGrpSpPr>
        <p:grpSpPr>
          <a:xfrm>
            <a:off x="2123728" y="2427734"/>
            <a:ext cx="2799504" cy="504056"/>
            <a:chOff x="4716016" y="2283718"/>
            <a:chExt cx="2592288" cy="576064"/>
          </a:xfrm>
        </p:grpSpPr>
        <p:sp>
          <p:nvSpPr>
            <p:cNvPr id="21" name="圆角矩形 20"/>
            <p:cNvSpPr/>
            <p:nvPr/>
          </p:nvSpPr>
          <p:spPr>
            <a:xfrm>
              <a:off x="4716016" y="2283718"/>
              <a:ext cx="2592288" cy="576064"/>
            </a:xfrm>
            <a:prstGeom prst="roundRect">
              <a:avLst/>
            </a:prstGeom>
            <a:solidFill>
              <a:srgbClr val="F87A24"/>
            </a:solidFill>
            <a:ln>
              <a:solidFill>
                <a:srgbClr val="F87A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磁化现象</a:t>
              </a:r>
            </a:p>
          </p:txBody>
        </p:sp>
        <p:sp>
          <p:nvSpPr>
            <p:cNvPr id="22" name="Freeform 66"/>
            <p:cNvSpPr>
              <a:spLocks noEditPoints="1"/>
            </p:cNvSpPr>
            <p:nvPr/>
          </p:nvSpPr>
          <p:spPr bwMode="auto">
            <a:xfrm>
              <a:off x="4932040" y="2427734"/>
              <a:ext cx="432048" cy="288032"/>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nvGrpSpPr>
        <p:grpSpPr>
          <a:xfrm>
            <a:off x="2123728" y="1491630"/>
            <a:ext cx="2799504" cy="504056"/>
            <a:chOff x="4716016" y="987574"/>
            <a:chExt cx="2592288" cy="576064"/>
          </a:xfrm>
        </p:grpSpPr>
        <p:sp>
          <p:nvSpPr>
            <p:cNvPr id="35" name="圆角矩形 34"/>
            <p:cNvSpPr/>
            <p:nvPr/>
          </p:nvSpPr>
          <p:spPr>
            <a:xfrm>
              <a:off x="4716016" y="987574"/>
              <a:ext cx="2592288" cy="576064"/>
            </a:xfrm>
            <a:prstGeom prst="roundRect">
              <a:avLst/>
            </a:prstGeom>
            <a:ln>
              <a:solidFill>
                <a:srgbClr val="009E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极化现象</a:t>
              </a:r>
            </a:p>
          </p:txBody>
        </p:sp>
        <p:sp>
          <p:nvSpPr>
            <p:cNvPr id="36" name="Freeform 62"/>
            <p:cNvSpPr>
              <a:spLocks noEditPoints="1"/>
            </p:cNvSpPr>
            <p:nvPr/>
          </p:nvSpPr>
          <p:spPr bwMode="auto">
            <a:xfrm>
              <a:off x="4996153" y="1059582"/>
              <a:ext cx="367935" cy="37956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2123728" y="3435846"/>
            <a:ext cx="2799504" cy="504056"/>
            <a:chOff x="4716016" y="3363838"/>
            <a:chExt cx="2592288" cy="576064"/>
          </a:xfrm>
        </p:grpSpPr>
        <p:sp>
          <p:nvSpPr>
            <p:cNvPr id="38" name="圆角矩形 37"/>
            <p:cNvSpPr/>
            <p:nvPr/>
          </p:nvSpPr>
          <p:spPr>
            <a:xfrm>
              <a:off x="4716016" y="3363838"/>
              <a:ext cx="2592288" cy="57606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       感应（导电）现象</a:t>
              </a:r>
            </a:p>
          </p:txBody>
        </p:sp>
        <p:sp>
          <p:nvSpPr>
            <p:cNvPr id="39" name="Freeform 6"/>
            <p:cNvSpPr>
              <a:spLocks noEditPoints="1"/>
            </p:cNvSpPr>
            <p:nvPr/>
          </p:nvSpPr>
          <p:spPr bwMode="auto">
            <a:xfrm>
              <a:off x="4932045" y="3507854"/>
              <a:ext cx="288027" cy="288032"/>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40" name="圆角矩形 39"/>
          <p:cNvSpPr/>
          <p:nvPr/>
        </p:nvSpPr>
        <p:spPr>
          <a:xfrm>
            <a:off x="5652120" y="1419622"/>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ADA9"/>
                </a:solidFill>
              </a:rPr>
              <a:t>电介质</a:t>
            </a:r>
          </a:p>
        </p:txBody>
      </p:sp>
      <p:cxnSp>
        <p:nvCxnSpPr>
          <p:cNvPr id="41" name="直接连接符 40"/>
          <p:cNvCxnSpPr/>
          <p:nvPr/>
        </p:nvCxnSpPr>
        <p:spPr>
          <a:xfrm>
            <a:off x="5004048" y="1707654"/>
            <a:ext cx="86409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圆角矩形 41"/>
          <p:cNvSpPr/>
          <p:nvPr/>
        </p:nvSpPr>
        <p:spPr>
          <a:xfrm>
            <a:off x="5652120" y="2355726"/>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87A24"/>
                </a:solidFill>
              </a:rPr>
              <a:t>磁介质</a:t>
            </a:r>
          </a:p>
        </p:txBody>
      </p:sp>
      <p:cxnSp>
        <p:nvCxnSpPr>
          <p:cNvPr id="43" name="直接连接符 42"/>
          <p:cNvCxnSpPr/>
          <p:nvPr/>
        </p:nvCxnSpPr>
        <p:spPr>
          <a:xfrm>
            <a:off x="5004048" y="2643758"/>
            <a:ext cx="864096" cy="0"/>
          </a:xfrm>
          <a:prstGeom prst="line">
            <a:avLst/>
          </a:prstGeom>
          <a:ln w="28575">
            <a:solidFill>
              <a:srgbClr val="F87A24"/>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5724128" y="3363838"/>
            <a:ext cx="1368152" cy="5760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70C0"/>
                </a:solidFill>
              </a:rPr>
              <a:t>导电媒质</a:t>
            </a:r>
          </a:p>
        </p:txBody>
      </p:sp>
      <p:cxnSp>
        <p:nvCxnSpPr>
          <p:cNvPr id="45" name="直接连接符 44"/>
          <p:cNvCxnSpPr/>
          <p:nvPr/>
        </p:nvCxnSpPr>
        <p:spPr>
          <a:xfrm>
            <a:off x="5004048" y="3651870"/>
            <a:ext cx="86409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24"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092280" y="2211710"/>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1" descr="3D勾图片素材 创意图片"/>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7164288" y="3147814"/>
            <a:ext cx="648072" cy="5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239833778"/>
      </p:ext>
    </p:extLst>
  </p:cSld>
  <p:clrMapOvr>
    <a:masterClrMapping/>
  </p:clrMapOvr>
  <mc:AlternateContent xmlns:mc="http://schemas.openxmlformats.org/markup-compatibility/2006" xmlns:p14="http://schemas.microsoft.com/office/powerpoint/2010/main">
    <mc:Choice Requires="p14">
      <p:transition spd="slow" p14:dur="2000" advTm="72381"/>
    </mc:Choice>
    <mc:Fallback xmlns="">
      <p:transition spd="slow" advTm="7238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5" y="411510"/>
            <a:ext cx="6324359" cy="504055"/>
            <a:chOff x="971599" y="252159"/>
            <a:chExt cx="6324359" cy="504055"/>
          </a:xfrm>
        </p:grpSpPr>
        <p:grpSp>
          <p:nvGrpSpPr>
            <p:cNvPr id="3" name="组合 2"/>
            <p:cNvGrpSpPr/>
            <p:nvPr/>
          </p:nvGrpSpPr>
          <p:grpSpPr>
            <a:xfrm>
              <a:off x="971599" y="252159"/>
              <a:ext cx="982452" cy="504055"/>
              <a:chOff x="2215144" y="956398"/>
              <a:chExt cx="1367488" cy="869226"/>
            </a:xfrm>
          </p:grpSpPr>
          <p:sp>
            <p:nvSpPr>
              <p:cNvPr id="6" name="平行四边形 5"/>
              <p:cNvSpPr/>
              <p:nvPr/>
            </p:nvSpPr>
            <p:spPr>
              <a:xfrm>
                <a:off x="2215144" y="982844"/>
                <a:ext cx="1120898" cy="842780"/>
              </a:xfrm>
              <a:prstGeom prst="parallelogram">
                <a:avLst>
                  <a:gd name="adj" fmla="val 48207"/>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7" name="文本框 9"/>
              <p:cNvSpPr txBox="1"/>
              <p:nvPr/>
            </p:nvSpPr>
            <p:spPr>
              <a:xfrm>
                <a:off x="2515834" y="956398"/>
                <a:ext cx="1066798" cy="7961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white"/>
                    </a:solidFill>
                    <a:effectLst/>
                    <a:uLnTx/>
                    <a:uFillTx/>
                    <a:latin typeface="Impact" panose="020B0806030902050204" pitchFamily="34" charset="0"/>
                    <a:ea typeface="宋体" panose="02010600030101010101" pitchFamily="2" charset="-122"/>
                    <a:cs typeface="+mn-cs"/>
                  </a:rPr>
                  <a:t>3</a:t>
                </a:r>
                <a:endParaRPr kumimoji="0" lang="zh-CN" altLang="en-US" sz="2400" b="0"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4" name="矩形 3"/>
            <p:cNvSpPr/>
            <p:nvPr/>
          </p:nvSpPr>
          <p:spPr>
            <a:xfrm>
              <a:off x="1888869" y="308145"/>
              <a:ext cx="4915379" cy="438582"/>
            </a:xfrm>
            <a:prstGeom prst="rect">
              <a:avLst/>
            </a:prstGeom>
            <a:ln w="15875">
              <a:noFill/>
            </a:ln>
          </p:spPr>
          <p:txBody>
            <a:bodyPr wrap="square" lIns="68580" tIns="34290" rIns="68580" bIns="34290">
              <a:spAutoFit/>
            </a:bodyPr>
            <a:lstStyle/>
            <a:p>
              <a:pPr algn="ctr">
                <a:spcBef>
                  <a:spcPct val="20000"/>
                </a:spcBef>
                <a:buFont typeface="Arial" panose="020B0604020202020204" pitchFamily="34" charset="0"/>
                <a:buNone/>
              </a:pPr>
              <a:r>
                <a:rPr lang="zh-CN" altLang="en-US" sz="24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麦克斯韦方程组</a:t>
              </a:r>
            </a:p>
          </p:txBody>
        </p:sp>
        <p:sp>
          <p:nvSpPr>
            <p:cNvPr id="5" name="平行四边形 4"/>
            <p:cNvSpPr/>
            <p:nvPr/>
          </p:nvSpPr>
          <p:spPr>
            <a:xfrm>
              <a:off x="971600" y="267493"/>
              <a:ext cx="6324358" cy="485541"/>
            </a:xfrm>
            <a:prstGeom prst="parallelogram">
              <a:avLst>
                <a:gd name="adj" fmla="val 48207"/>
              </a:avLst>
            </a:prstGeom>
            <a:noFill/>
            <a:ln w="158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a:ln>
                  <a:noFill/>
                </a:ln>
                <a:solidFill>
                  <a:schemeClr val="bg1">
                    <a:lumMod val="50000"/>
                  </a:schemeClr>
                </a:solidFill>
                <a:effectLst/>
                <a:uLnTx/>
                <a:uFillTx/>
                <a:latin typeface="Calibri"/>
                <a:ea typeface="宋体" panose="02010600030101010101" pitchFamily="2" charset="-122"/>
                <a:cs typeface="+mn-cs"/>
              </a:endParaRPr>
            </a:p>
          </p:txBody>
        </p:sp>
      </p:grpSp>
      <p:grpSp>
        <p:nvGrpSpPr>
          <p:cNvPr id="8" name="组合 7"/>
          <p:cNvGrpSpPr/>
          <p:nvPr/>
        </p:nvGrpSpPr>
        <p:grpSpPr>
          <a:xfrm>
            <a:off x="2627783" y="1923679"/>
            <a:ext cx="1323972" cy="1116124"/>
            <a:chOff x="2320000" y="2960948"/>
            <a:chExt cx="1467988" cy="1323555"/>
          </a:xfrm>
          <a:solidFill>
            <a:srgbClr val="F87A24"/>
          </a:solidFill>
        </p:grpSpPr>
        <p:sp>
          <p:nvSpPr>
            <p:cNvPr id="9" name="Freeform 5"/>
            <p:cNvSpPr>
              <a:spLocks/>
            </p:cNvSpPr>
            <p:nvPr/>
          </p:nvSpPr>
          <p:spPr bwMode="auto">
            <a:xfrm>
              <a:off x="2320000"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0" name="TextBox 6"/>
            <p:cNvSpPr txBox="1"/>
            <p:nvPr/>
          </p:nvSpPr>
          <p:spPr>
            <a:xfrm>
              <a:off x="2417971" y="3134482"/>
              <a:ext cx="1259322" cy="1021934"/>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sz="1400" dirty="0"/>
                <a:t>麦克斯韦方程组的独立性、限定性和媒质的本构关系</a:t>
              </a:r>
            </a:p>
          </p:txBody>
        </p:sp>
      </p:grpSp>
      <p:grpSp>
        <p:nvGrpSpPr>
          <p:cNvPr id="11" name="组合 10"/>
          <p:cNvGrpSpPr/>
          <p:nvPr/>
        </p:nvGrpSpPr>
        <p:grpSpPr>
          <a:xfrm>
            <a:off x="3680076" y="1203598"/>
            <a:ext cx="1323972" cy="1116124"/>
            <a:chOff x="725948" y="2960948"/>
            <a:chExt cx="1467988" cy="1323555"/>
          </a:xfrm>
        </p:grpSpPr>
        <p:sp>
          <p:nvSpPr>
            <p:cNvPr id="12"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9E9A"/>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3" name="TextBox 10"/>
            <p:cNvSpPr txBox="1"/>
            <p:nvPr/>
          </p:nvSpPr>
          <p:spPr>
            <a:xfrm>
              <a:off x="1008801" y="3184753"/>
              <a:ext cx="933136" cy="87594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zh-CN" sz="1600" b="1" dirty="0">
                  <a:latin typeface="+mn-ea"/>
                  <a:ea typeface="+mn-ea"/>
                  <a:cs typeface="Times New Roman" panose="02020603050405020304" pitchFamily="18" charset="0"/>
                </a:rPr>
                <a:t>电磁场的普适</a:t>
              </a:r>
              <a:endParaRPr lang="en-US" altLang="zh-CN" sz="1600" b="1" dirty="0">
                <a:latin typeface="+mn-ea"/>
                <a:ea typeface="+mn-ea"/>
                <a:cs typeface="Times New Roman" panose="02020603050405020304" pitchFamily="18" charset="0"/>
              </a:endParaRPr>
            </a:p>
            <a:p>
              <a:pPr algn="ctr"/>
              <a:r>
                <a:rPr lang="zh-CN" altLang="zh-CN" sz="1600" b="1" dirty="0">
                  <a:latin typeface="+mn-ea"/>
                  <a:ea typeface="+mn-ea"/>
                  <a:cs typeface="Times New Roman" panose="02020603050405020304" pitchFamily="18" charset="0"/>
                </a:rPr>
                <a:t>因果规律</a:t>
              </a:r>
              <a:endParaRPr lang="zh-CN" altLang="en-US" sz="1600" b="1" dirty="0">
                <a:latin typeface="+mn-ea"/>
                <a:ea typeface="+mn-ea"/>
              </a:endParaRPr>
            </a:p>
          </p:txBody>
        </p:sp>
      </p:grpSp>
      <p:grpSp>
        <p:nvGrpSpPr>
          <p:cNvPr id="14" name="组合 13"/>
          <p:cNvGrpSpPr/>
          <p:nvPr/>
        </p:nvGrpSpPr>
        <p:grpSpPr>
          <a:xfrm>
            <a:off x="4716016" y="1923677"/>
            <a:ext cx="1323972" cy="1116123"/>
            <a:chOff x="3914052" y="2960948"/>
            <a:chExt cx="1467988" cy="1323555"/>
          </a:xfrm>
        </p:grpSpPr>
        <p:sp>
          <p:nvSpPr>
            <p:cNvPr id="15" name="Freeform 5"/>
            <p:cNvSpPr>
              <a:spLocks/>
            </p:cNvSpPr>
            <p:nvPr/>
          </p:nvSpPr>
          <p:spPr bwMode="auto">
            <a:xfrm>
              <a:off x="3914052"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6" name="TextBox 11"/>
            <p:cNvSpPr txBox="1"/>
            <p:nvPr/>
          </p:nvSpPr>
          <p:spPr>
            <a:xfrm>
              <a:off x="4153574" y="3195084"/>
              <a:ext cx="967158" cy="875945"/>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zh-CN" dirty="0"/>
                <a:t>时变</a:t>
              </a:r>
              <a:endParaRPr lang="en-US" altLang="zh-CN" dirty="0"/>
            </a:p>
            <a:p>
              <a:r>
                <a:rPr lang="zh-CN" altLang="zh-CN" dirty="0"/>
                <a:t>电磁场的波动方程</a:t>
              </a:r>
              <a:endParaRPr lang="en-US" altLang="zh-CN" dirty="0">
                <a:sym typeface="Arial" panose="020B0604020202020204" pitchFamily="34" charset="0"/>
              </a:endParaRPr>
            </a:p>
          </p:txBody>
        </p:sp>
      </p:grpSp>
      <p:grpSp>
        <p:nvGrpSpPr>
          <p:cNvPr id="17" name="组合 16"/>
          <p:cNvGrpSpPr/>
          <p:nvPr/>
        </p:nvGrpSpPr>
        <p:grpSpPr>
          <a:xfrm>
            <a:off x="2987824" y="3147815"/>
            <a:ext cx="1323972" cy="1116124"/>
            <a:chOff x="5508104" y="2960948"/>
            <a:chExt cx="1467988" cy="1323555"/>
          </a:xfrm>
          <a:solidFill>
            <a:srgbClr val="00B0F0"/>
          </a:solidFill>
        </p:grpSpPr>
        <p:sp>
          <p:nvSpPr>
            <p:cNvPr id="18" name="Freeform 5"/>
            <p:cNvSpPr>
              <a:spLocks/>
            </p:cNvSpPr>
            <p:nvPr/>
          </p:nvSpPr>
          <p:spPr bwMode="auto">
            <a:xfrm>
              <a:off x="5508104"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19" name="TextBox 12"/>
            <p:cNvSpPr txBox="1"/>
            <p:nvPr/>
          </p:nvSpPr>
          <p:spPr>
            <a:xfrm>
              <a:off x="5667785" y="3195081"/>
              <a:ext cx="1187657" cy="875944"/>
            </a:xfrm>
            <a:prstGeom prst="rect">
              <a:avLst/>
            </a:prstGeom>
            <a:noFill/>
          </p:spPr>
          <p:txBody>
            <a:bodyPr wrap="square" lIns="0" tIns="0" rIns="0" bIns="0" rtlCol="0">
              <a:spAutoFit/>
            </a:bodyPr>
            <a:lstStyle>
              <a:defPPr>
                <a:defRPr lang="zh-CN"/>
              </a:defPPr>
              <a:lvl1pPr algn="ctr">
                <a:defRPr sz="1400" b="1">
                  <a:solidFill>
                    <a:schemeClr val="bg1"/>
                  </a:solidFill>
                  <a:latin typeface="+mn-ea"/>
                  <a:cs typeface="Times New Roman" panose="02020603050405020304" pitchFamily="18" charset="0"/>
                </a:defRPr>
              </a:lvl1pPr>
            </a:lstStyle>
            <a:p>
              <a:r>
                <a:rPr lang="zh-CN" altLang="en-US" sz="1600" dirty="0"/>
                <a:t>电磁场分布的突变性与边界条件</a:t>
              </a:r>
              <a:endParaRPr lang="en-US" altLang="zh-CN" sz="1600" dirty="0"/>
            </a:p>
          </p:txBody>
        </p:sp>
      </p:grpSp>
      <p:grpSp>
        <p:nvGrpSpPr>
          <p:cNvPr id="20" name="组合 19"/>
          <p:cNvGrpSpPr/>
          <p:nvPr/>
        </p:nvGrpSpPr>
        <p:grpSpPr>
          <a:xfrm>
            <a:off x="4355976" y="3111810"/>
            <a:ext cx="1323972" cy="1116124"/>
            <a:chOff x="725948" y="2960948"/>
            <a:chExt cx="1467988" cy="1323555"/>
          </a:xfrm>
          <a:solidFill>
            <a:srgbClr val="92D050"/>
          </a:solidFill>
        </p:grpSpPr>
        <p:sp>
          <p:nvSpPr>
            <p:cNvPr id="21" name="Freeform 5"/>
            <p:cNvSpPr>
              <a:spLocks/>
            </p:cNvSpPr>
            <p:nvPr/>
          </p:nvSpPr>
          <p:spPr bwMode="auto">
            <a:xfrm>
              <a:off x="725948" y="296094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p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schemeClr val="bg1"/>
                </a:solidFill>
                <a:effectLst/>
                <a:uLnTx/>
                <a:uFillTx/>
                <a:latin typeface="Calibri"/>
                <a:ea typeface="宋体" panose="02010600030101010101" pitchFamily="2" charset="-122"/>
                <a:cs typeface="+mn-cs"/>
              </a:endParaRPr>
            </a:p>
          </p:txBody>
        </p:sp>
        <p:sp>
          <p:nvSpPr>
            <p:cNvPr id="22" name="TextBox 10"/>
            <p:cNvSpPr txBox="1"/>
            <p:nvPr/>
          </p:nvSpPr>
          <p:spPr>
            <a:xfrm>
              <a:off x="911226" y="3198851"/>
              <a:ext cx="1097432" cy="875944"/>
            </a:xfrm>
            <a:prstGeom prst="rect">
              <a:avLst/>
            </a:prstGeom>
            <a:noFill/>
          </p:spPr>
          <p:txBody>
            <a:bodyPr wrap="square" lIns="0" tIns="0" rIns="0" bIns="0" rtlCol="0">
              <a:spAutoFit/>
            </a:bodyPr>
            <a:lstStyle>
              <a:defPPr>
                <a:defRPr lang="zh-CN"/>
              </a:defPPr>
              <a:lvl1pPr algn="ctr">
                <a:defRPr sz="1600" b="1">
                  <a:solidFill>
                    <a:schemeClr val="bg1"/>
                  </a:solidFill>
                  <a:latin typeface="+mn-ea"/>
                  <a:cs typeface="Times New Roman" panose="02020603050405020304" pitchFamily="18" charset="0"/>
                </a:defRPr>
              </a:lvl1pPr>
            </a:lstStyle>
            <a:p>
              <a:r>
                <a:rPr lang="zh-CN" altLang="en-US" dirty="0"/>
                <a:t>典型问题的</a:t>
              </a:r>
              <a:endParaRPr lang="en-US" altLang="zh-CN" dirty="0"/>
            </a:p>
            <a:p>
              <a:r>
                <a:rPr lang="zh-CN" altLang="en-US" dirty="0"/>
                <a:t>边界条件</a:t>
              </a:r>
              <a:endParaRPr lang="en-US" altLang="zh-CN" dirty="0">
                <a:sym typeface="Arial" panose="020B0604020202020204" pitchFamily="34" charset="0"/>
              </a:endParaRPr>
            </a:p>
          </p:txBody>
        </p:sp>
      </p:grpSp>
    </p:spTree>
    <p:extLst>
      <p:ext uri="{BB962C8B-B14F-4D97-AF65-F5344CB8AC3E}">
        <p14:creationId xmlns:p14="http://schemas.microsoft.com/office/powerpoint/2010/main" val="3848215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267494"/>
            <a:ext cx="5472608" cy="500137"/>
          </a:xfrm>
          <a:prstGeom prst="rect">
            <a:avLst/>
          </a:prstGeom>
          <a:noFill/>
          <a:ln w="15875">
            <a:noFill/>
          </a:ln>
        </p:spPr>
        <p:txBody>
          <a:bodyPr wrap="square" lIns="68580" tIns="34290" rIns="68580" bIns="34290">
            <a:spAutoFit/>
          </a:bodyPr>
          <a:lstStyle/>
          <a:p>
            <a:pPr lvl="0">
              <a:spcBef>
                <a:spcPts val="900"/>
              </a:spcBef>
              <a:spcAft>
                <a:spcPts val="450"/>
              </a:spcAft>
            </a:pPr>
            <a:r>
              <a:rPr lang="zh-CN" altLang="en-US" sz="2800" dirty="0" smtClean="0">
                <a:latin typeface="+mn-ea"/>
              </a:rPr>
              <a:t>一、</a:t>
            </a:r>
            <a:r>
              <a:rPr lang="en-US" altLang="zh-CN" sz="2800" dirty="0" smtClean="0">
                <a:latin typeface="+mn-ea"/>
              </a:rPr>
              <a:t> </a:t>
            </a:r>
            <a:r>
              <a:rPr lang="zh-CN" altLang="zh-CN" sz="2800" b="1" dirty="0" smtClean="0">
                <a:latin typeface="+mn-ea"/>
              </a:rPr>
              <a:t>电磁场的普适因果</a:t>
            </a:r>
            <a:r>
              <a:rPr lang="zh-CN" altLang="zh-CN" sz="2800" b="1" dirty="0">
                <a:latin typeface="+mn-ea"/>
              </a:rPr>
              <a:t>规律</a:t>
            </a:r>
            <a:endParaRPr kumimoji="0" lang="en-GB" altLang="zh-CN" sz="2800" b="1" i="0" u="none" strike="noStrike" kern="1200" cap="none" spc="0" normalizeH="0" baseline="0" noProof="0" dirty="0">
              <a:ln>
                <a:noFill/>
              </a:ln>
              <a:effectLst/>
              <a:uLnTx/>
              <a:uFillTx/>
              <a:latin typeface="+mn-ea"/>
            </a:endParaRPr>
          </a:p>
        </p:txBody>
      </p:sp>
      <p:sp>
        <p:nvSpPr>
          <p:cNvPr id="4" name="Text Placeholder 4"/>
          <p:cNvSpPr txBox="1"/>
          <p:nvPr/>
        </p:nvSpPr>
        <p:spPr>
          <a:xfrm>
            <a:off x="755576" y="915566"/>
            <a:ext cx="3600400" cy="528300"/>
          </a:xfrm>
          <a:prstGeom prst="rect">
            <a:avLst/>
          </a:prstGeom>
        </p:spPr>
        <p:txBody>
          <a:bodyPr anchor="ctr">
            <a:noAutofit/>
          </a:bodyPr>
          <a:lstStyle>
            <a:defPPr>
              <a:defRPr lang="zh-CN"/>
            </a:defPPr>
            <a:lvl1pPr indent="0">
              <a:spcBef>
                <a:spcPct val="20000"/>
              </a:spcBef>
              <a:buFont typeface="Arial" panose="020B0604020202020204" pitchFamily="34" charset="0"/>
              <a:buNone/>
              <a:defRPr sz="2800" b="1">
                <a:solidFill>
                  <a:srgbClr val="005DA2"/>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sz="2000" dirty="0">
                <a:solidFill>
                  <a:srgbClr val="009E9A"/>
                </a:solidFill>
                <a:latin typeface="+mn-ea"/>
                <a:ea typeface="+mn-ea"/>
              </a:rPr>
              <a:t>真空中的麦克斯韦方程组：</a:t>
            </a:r>
            <a:endParaRPr lang="en-GB" altLang="zh-CN" sz="2000" dirty="0">
              <a:solidFill>
                <a:srgbClr val="009E9A"/>
              </a:solidFill>
              <a:latin typeface="+mn-ea"/>
              <a:ea typeface="+mn-ea"/>
            </a:endParaRPr>
          </a:p>
        </p:txBody>
      </p:sp>
      <p:graphicFrame>
        <p:nvGraphicFramePr>
          <p:cNvPr id="6" name="Object 53"/>
          <p:cNvGraphicFramePr>
            <a:graphicFrameLocks noChangeAspect="1"/>
          </p:cNvGraphicFramePr>
          <p:nvPr>
            <p:extLst/>
          </p:nvPr>
        </p:nvGraphicFramePr>
        <p:xfrm>
          <a:off x="1360488" y="1535113"/>
          <a:ext cx="2622550" cy="2716212"/>
        </p:xfrm>
        <a:graphic>
          <a:graphicData uri="http://schemas.openxmlformats.org/presentationml/2006/ole">
            <mc:AlternateContent xmlns:mc="http://schemas.openxmlformats.org/markup-compatibility/2006">
              <mc:Choice xmlns:v="urn:schemas-microsoft-com:vml" Requires="v">
                <p:oleObj spid="_x0000_s25618" name="Equation" r:id="rId3" imgW="1574640" imgH="1650960" progId="Equation.DSMT4">
                  <p:embed/>
                </p:oleObj>
              </mc:Choice>
              <mc:Fallback>
                <p:oleObj name="Equation" r:id="rId3" imgW="1574640" imgH="1650960" progId="Equation.DSMT4">
                  <p:embed/>
                  <p:pic>
                    <p:nvPicPr>
                      <p:cNvPr id="6" name="Object 53"/>
                      <p:cNvPicPr>
                        <a:picLocks noChangeAspect="1" noChangeArrowheads="1"/>
                      </p:cNvPicPr>
                      <p:nvPr/>
                    </p:nvPicPr>
                    <p:blipFill>
                      <a:blip r:embed="rId4"/>
                      <a:srcRect/>
                      <a:stretch>
                        <a:fillRect/>
                      </a:stretch>
                    </p:blipFill>
                    <p:spPr bwMode="auto">
                      <a:xfrm>
                        <a:off x="1360488" y="1535113"/>
                        <a:ext cx="2622550" cy="2716212"/>
                      </a:xfrm>
                      <a:prstGeom prst="rect">
                        <a:avLst/>
                      </a:prstGeom>
                      <a:noFill/>
                      <a:ln>
                        <a:noFill/>
                      </a:ln>
                      <a:effectLst/>
                    </p:spPr>
                  </p:pic>
                </p:oleObj>
              </mc:Fallback>
            </mc:AlternateContent>
          </a:graphicData>
        </a:graphic>
      </p:graphicFrame>
      <p:graphicFrame>
        <p:nvGraphicFramePr>
          <p:cNvPr id="11" name="对象 10"/>
          <p:cNvGraphicFramePr>
            <a:graphicFrameLocks noChangeAspect="1"/>
          </p:cNvGraphicFramePr>
          <p:nvPr>
            <p:extLst/>
          </p:nvPr>
        </p:nvGraphicFramePr>
        <p:xfrm>
          <a:off x="4499993" y="1491630"/>
          <a:ext cx="3627062" cy="2952328"/>
        </p:xfrm>
        <a:graphic>
          <a:graphicData uri="http://schemas.openxmlformats.org/presentationml/2006/ole">
            <mc:AlternateContent xmlns:mc="http://schemas.openxmlformats.org/markup-compatibility/2006">
              <mc:Choice xmlns:v="urn:schemas-microsoft-com:vml" Requires="v">
                <p:oleObj spid="_x0000_s25619" name="Equation" r:id="rId5" imgW="3909172" imgH="3180714" progId="Equation.DSMT4">
                  <p:embed/>
                </p:oleObj>
              </mc:Choice>
              <mc:Fallback>
                <p:oleObj name="Equation" r:id="rId5" imgW="3909172" imgH="3180714" progId="Equation.DSMT4">
                  <p:embed/>
                  <p:pic>
                    <p:nvPicPr>
                      <p:cNvPr id="11" name="对象 10"/>
                      <p:cNvPicPr/>
                      <p:nvPr/>
                    </p:nvPicPr>
                    <p:blipFill>
                      <a:blip r:embed="rId6"/>
                      <a:stretch>
                        <a:fillRect/>
                      </a:stretch>
                    </p:blipFill>
                    <p:spPr>
                      <a:xfrm>
                        <a:off x="4499993" y="1491630"/>
                        <a:ext cx="3627062" cy="2952328"/>
                      </a:xfrm>
                      <a:prstGeom prst="rect">
                        <a:avLst/>
                      </a:prstGeom>
                    </p:spPr>
                  </p:pic>
                </p:oleObj>
              </mc:Fallback>
            </mc:AlternateContent>
          </a:graphicData>
        </a:graphic>
      </p:graphicFrame>
    </p:spTree>
    <p:extLst>
      <p:ext uri="{BB962C8B-B14F-4D97-AF65-F5344CB8AC3E}">
        <p14:creationId xmlns:p14="http://schemas.microsoft.com/office/powerpoint/2010/main" val="317563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267494"/>
            <a:ext cx="3539752" cy="400110"/>
          </a:xfrm>
          <a:prstGeom prst="rect">
            <a:avLst/>
          </a:prstGeom>
        </p:spPr>
        <p:txBody>
          <a:bodyPr anchor="ctr">
            <a:noAutofit/>
          </a:bodyPr>
          <a:lstStyle/>
          <a:p>
            <a:pPr>
              <a:spcBef>
                <a:spcPct val="20000"/>
              </a:spcBef>
              <a:buFont typeface="Arial" panose="020B0604020202020204" pitchFamily="34" charset="0"/>
              <a:buNone/>
            </a:pPr>
            <a:r>
              <a:rPr lang="zh-CN" altLang="zh-CN" sz="2000" b="1" dirty="0">
                <a:solidFill>
                  <a:srgbClr val="009E9A"/>
                </a:solidFill>
                <a:latin typeface="+mn-ea"/>
              </a:rPr>
              <a:t>物质空间</a:t>
            </a:r>
            <a:r>
              <a:rPr lang="zh-CN" altLang="en-US" sz="2000" b="1" dirty="0">
                <a:solidFill>
                  <a:srgbClr val="009E9A"/>
                </a:solidFill>
                <a:latin typeface="+mn-ea"/>
              </a:rPr>
              <a:t>中的</a:t>
            </a:r>
            <a:r>
              <a:rPr lang="zh-CN" altLang="zh-CN" sz="2000" b="1" dirty="0">
                <a:solidFill>
                  <a:srgbClr val="009E9A"/>
                </a:solidFill>
                <a:latin typeface="+mn-ea"/>
              </a:rPr>
              <a:t>麦克斯韦方程组</a:t>
            </a:r>
            <a:endParaRPr lang="zh-CN" altLang="en-US" sz="2000" b="1" dirty="0">
              <a:solidFill>
                <a:srgbClr val="009E9A"/>
              </a:solidFill>
              <a:latin typeface="+mn-ea"/>
            </a:endParaRPr>
          </a:p>
        </p:txBody>
      </p:sp>
      <p:graphicFrame>
        <p:nvGraphicFramePr>
          <p:cNvPr id="4" name="Object 53">
            <a:extLst>
              <a:ext uri="{FF2B5EF4-FFF2-40B4-BE49-F238E27FC236}">
                <a16:creationId xmlns:a16="http://schemas.microsoft.com/office/drawing/2014/main" id="{56D10CD4-480C-4FB9-A7DA-8B1989E2DCC5}"/>
              </a:ext>
            </a:extLst>
          </p:cNvPr>
          <p:cNvGraphicFramePr>
            <a:graphicFrameLocks noChangeAspect="1"/>
          </p:cNvGraphicFramePr>
          <p:nvPr>
            <p:extLst/>
          </p:nvPr>
        </p:nvGraphicFramePr>
        <p:xfrm>
          <a:off x="613508" y="722374"/>
          <a:ext cx="4415505" cy="2232248"/>
        </p:xfrm>
        <a:graphic>
          <a:graphicData uri="http://schemas.openxmlformats.org/presentationml/2006/ole">
            <mc:AlternateContent xmlns:mc="http://schemas.openxmlformats.org/markup-compatibility/2006">
              <mc:Choice xmlns:v="urn:schemas-microsoft-com:vml" Requires="v">
                <p:oleObj spid="_x0000_s26674" name="Equation" r:id="rId4" imgW="3352680" imgH="1714320" progId="Equation.DSMT4">
                  <p:embed/>
                </p:oleObj>
              </mc:Choice>
              <mc:Fallback>
                <p:oleObj name="Equation" r:id="rId4" imgW="3352680" imgH="1714320" progId="Equation.DSMT4">
                  <p:embed/>
                  <p:pic>
                    <p:nvPicPr>
                      <p:cNvPr id="4" name="Object 53">
                        <a:extLst>
                          <a:ext uri="{FF2B5EF4-FFF2-40B4-BE49-F238E27FC236}">
                            <a16:creationId xmlns:a16="http://schemas.microsoft.com/office/drawing/2014/main" id="{56D10CD4-480C-4FB9-A7DA-8B1989E2DCC5}"/>
                          </a:ext>
                        </a:extLst>
                      </p:cNvPr>
                      <p:cNvPicPr>
                        <a:picLocks noChangeAspect="1" noChangeArrowheads="1"/>
                      </p:cNvPicPr>
                      <p:nvPr/>
                    </p:nvPicPr>
                    <p:blipFill>
                      <a:blip r:embed="rId5"/>
                      <a:srcRect/>
                      <a:stretch>
                        <a:fillRect/>
                      </a:stretch>
                    </p:blipFill>
                    <p:spPr bwMode="auto">
                      <a:xfrm>
                        <a:off x="613508" y="722374"/>
                        <a:ext cx="4415505" cy="2232248"/>
                      </a:xfrm>
                      <a:prstGeom prst="rect">
                        <a:avLst/>
                      </a:prstGeom>
                      <a:noFill/>
                      <a:ln>
                        <a:noFill/>
                      </a:ln>
                      <a:effectLst/>
                    </p:spPr>
                  </p:pic>
                </p:oleObj>
              </mc:Fallback>
            </mc:AlternateContent>
          </a:graphicData>
        </a:graphic>
      </p:graphicFrame>
      <p:graphicFrame>
        <p:nvGraphicFramePr>
          <p:cNvPr id="3" name="对象 2">
            <a:extLst>
              <a:ext uri="{FF2B5EF4-FFF2-40B4-BE49-F238E27FC236}">
                <a16:creationId xmlns:a16="http://schemas.microsoft.com/office/drawing/2014/main" id="{88F6772F-C4C6-4C7A-94EF-28702EC95BB5}"/>
              </a:ext>
            </a:extLst>
          </p:cNvPr>
          <p:cNvGraphicFramePr>
            <a:graphicFrameLocks noChangeAspect="1"/>
          </p:cNvGraphicFramePr>
          <p:nvPr>
            <p:extLst/>
          </p:nvPr>
        </p:nvGraphicFramePr>
        <p:xfrm>
          <a:off x="640479" y="3161853"/>
          <a:ext cx="3924300" cy="774700"/>
        </p:xfrm>
        <a:graphic>
          <a:graphicData uri="http://schemas.openxmlformats.org/presentationml/2006/ole">
            <mc:AlternateContent xmlns:mc="http://schemas.openxmlformats.org/markup-compatibility/2006">
              <mc:Choice xmlns:v="urn:schemas-microsoft-com:vml" Requires="v">
                <p:oleObj spid="_x0000_s26675" name="Equation" r:id="rId6" imgW="3924000" imgH="774360" progId="Equation.DSMT4">
                  <p:embed/>
                </p:oleObj>
              </mc:Choice>
              <mc:Fallback>
                <p:oleObj name="Equation" r:id="rId6" imgW="3924000" imgH="774360" progId="Equation.DSMT4">
                  <p:embed/>
                  <p:pic>
                    <p:nvPicPr>
                      <p:cNvPr id="3" name="对象 2">
                        <a:extLst>
                          <a:ext uri="{FF2B5EF4-FFF2-40B4-BE49-F238E27FC236}">
                            <a16:creationId xmlns:a16="http://schemas.microsoft.com/office/drawing/2014/main" id="{88F6772F-C4C6-4C7A-94EF-28702EC95BB5}"/>
                          </a:ext>
                        </a:extLst>
                      </p:cNvPr>
                      <p:cNvPicPr/>
                      <p:nvPr/>
                    </p:nvPicPr>
                    <p:blipFill>
                      <a:blip r:embed="rId7"/>
                      <a:stretch>
                        <a:fillRect/>
                      </a:stretch>
                    </p:blipFill>
                    <p:spPr>
                      <a:xfrm>
                        <a:off x="640479" y="3161853"/>
                        <a:ext cx="3924300" cy="774700"/>
                      </a:xfrm>
                      <a:prstGeom prst="rect">
                        <a:avLst/>
                      </a:prstGeom>
                    </p:spPr>
                  </p:pic>
                </p:oleObj>
              </mc:Fallback>
            </mc:AlternateContent>
          </a:graphicData>
        </a:graphic>
      </p:graphicFrame>
      <p:sp>
        <p:nvSpPr>
          <p:cNvPr id="6" name="箭头: 右 5">
            <a:extLst>
              <a:ext uri="{FF2B5EF4-FFF2-40B4-BE49-F238E27FC236}">
                <a16:creationId xmlns:a16="http://schemas.microsoft.com/office/drawing/2014/main" id="{32E0C07D-38C4-4194-9FD7-D17BE8E44FBB}"/>
              </a:ext>
            </a:extLst>
          </p:cNvPr>
          <p:cNvSpPr/>
          <p:nvPr/>
        </p:nvSpPr>
        <p:spPr>
          <a:xfrm>
            <a:off x="5004048" y="1563638"/>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a:extLst>
              <a:ext uri="{FF2B5EF4-FFF2-40B4-BE49-F238E27FC236}">
                <a16:creationId xmlns:a16="http://schemas.microsoft.com/office/drawing/2014/main" id="{8194F9E2-1E6D-4530-A27B-5C23AE5171BD}"/>
              </a:ext>
            </a:extLst>
          </p:cNvPr>
          <p:cNvGraphicFramePr>
            <a:graphicFrameLocks noChangeAspect="1"/>
          </p:cNvGraphicFramePr>
          <p:nvPr>
            <p:extLst/>
          </p:nvPr>
        </p:nvGraphicFramePr>
        <p:xfrm>
          <a:off x="5487632" y="627534"/>
          <a:ext cx="3379627" cy="2021308"/>
        </p:xfrm>
        <a:graphic>
          <a:graphicData uri="http://schemas.openxmlformats.org/presentationml/2006/ole">
            <mc:AlternateContent xmlns:mc="http://schemas.openxmlformats.org/markup-compatibility/2006">
              <mc:Choice xmlns:v="urn:schemas-microsoft-com:vml" Requires="v">
                <p:oleObj spid="_x0000_s26676" name="Equation" r:id="rId8" imgW="2654280" imgH="1587240" progId="Equation.DSMT4">
                  <p:embed/>
                </p:oleObj>
              </mc:Choice>
              <mc:Fallback>
                <p:oleObj name="Equation" r:id="rId8" imgW="2654280" imgH="1587240" progId="Equation.DSMT4">
                  <p:embed/>
                  <p:pic>
                    <p:nvPicPr>
                      <p:cNvPr id="7" name="对象 6">
                        <a:extLst>
                          <a:ext uri="{FF2B5EF4-FFF2-40B4-BE49-F238E27FC236}">
                            <a16:creationId xmlns:a16="http://schemas.microsoft.com/office/drawing/2014/main" id="{8194F9E2-1E6D-4530-A27B-5C23AE5171BD}"/>
                          </a:ext>
                        </a:extLst>
                      </p:cNvPr>
                      <p:cNvPicPr/>
                      <p:nvPr/>
                    </p:nvPicPr>
                    <p:blipFill>
                      <a:blip r:embed="rId9"/>
                      <a:stretch>
                        <a:fillRect/>
                      </a:stretch>
                    </p:blipFill>
                    <p:spPr>
                      <a:xfrm>
                        <a:off x="5487632" y="627534"/>
                        <a:ext cx="3379627" cy="2021308"/>
                      </a:xfrm>
                      <a:prstGeom prst="rect">
                        <a:avLst/>
                      </a:prstGeom>
                    </p:spPr>
                  </p:pic>
                </p:oleObj>
              </mc:Fallback>
            </mc:AlternateContent>
          </a:graphicData>
        </a:graphic>
      </p:graphicFrame>
      <p:sp>
        <p:nvSpPr>
          <p:cNvPr id="8" name="箭头: 下 7">
            <a:extLst>
              <a:ext uri="{FF2B5EF4-FFF2-40B4-BE49-F238E27FC236}">
                <a16:creationId xmlns:a16="http://schemas.microsoft.com/office/drawing/2014/main" id="{4603B40F-E47E-4DFB-92FB-ECE9DBAB5601}"/>
              </a:ext>
            </a:extLst>
          </p:cNvPr>
          <p:cNvSpPr/>
          <p:nvPr/>
        </p:nvSpPr>
        <p:spPr>
          <a:xfrm>
            <a:off x="6300192" y="2604479"/>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CFD5E4DC-9117-42C2-85E3-13CF066FA439}"/>
              </a:ext>
            </a:extLst>
          </p:cNvPr>
          <p:cNvGraphicFramePr>
            <a:graphicFrameLocks noChangeAspect="1"/>
          </p:cNvGraphicFramePr>
          <p:nvPr>
            <p:extLst/>
          </p:nvPr>
        </p:nvGraphicFramePr>
        <p:xfrm>
          <a:off x="6732240" y="2571750"/>
          <a:ext cx="1944216" cy="457200"/>
        </p:xfrm>
        <a:graphic>
          <a:graphicData uri="http://schemas.openxmlformats.org/presentationml/2006/ole">
            <mc:AlternateContent xmlns:mc="http://schemas.openxmlformats.org/markup-compatibility/2006">
              <mc:Choice xmlns:v="urn:schemas-microsoft-com:vml" Requires="v">
                <p:oleObj spid="_x0000_s26677" name="Equation" r:id="rId10" imgW="1676160" imgH="457200" progId="Equation.DSMT4">
                  <p:embed/>
                </p:oleObj>
              </mc:Choice>
              <mc:Fallback>
                <p:oleObj name="Equation" r:id="rId10" imgW="1676160" imgH="457200" progId="Equation.DSMT4">
                  <p:embed/>
                  <p:pic>
                    <p:nvPicPr>
                      <p:cNvPr id="9" name="对象 8">
                        <a:extLst>
                          <a:ext uri="{FF2B5EF4-FFF2-40B4-BE49-F238E27FC236}">
                            <a16:creationId xmlns:a16="http://schemas.microsoft.com/office/drawing/2014/main" id="{CFD5E4DC-9117-42C2-85E3-13CF066FA439}"/>
                          </a:ext>
                        </a:extLst>
                      </p:cNvPr>
                      <p:cNvPicPr/>
                      <p:nvPr/>
                    </p:nvPicPr>
                    <p:blipFill>
                      <a:blip r:embed="rId11"/>
                      <a:stretch>
                        <a:fillRect/>
                      </a:stretch>
                    </p:blipFill>
                    <p:spPr>
                      <a:xfrm>
                        <a:off x="6732240" y="2571750"/>
                        <a:ext cx="1944216" cy="4572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F87C121-FE7B-452B-B567-9E59B7C7F67C}"/>
              </a:ext>
            </a:extLst>
          </p:cNvPr>
          <p:cNvGraphicFramePr>
            <a:graphicFrameLocks noChangeAspect="1"/>
          </p:cNvGraphicFramePr>
          <p:nvPr>
            <p:extLst/>
          </p:nvPr>
        </p:nvGraphicFramePr>
        <p:xfrm>
          <a:off x="4658712" y="3046909"/>
          <a:ext cx="4233768" cy="1734890"/>
        </p:xfrm>
        <a:graphic>
          <a:graphicData uri="http://schemas.openxmlformats.org/presentationml/2006/ole">
            <mc:AlternateContent xmlns:mc="http://schemas.openxmlformats.org/markup-compatibility/2006">
              <mc:Choice xmlns:v="urn:schemas-microsoft-com:vml" Requires="v">
                <p:oleObj spid="_x0000_s26678" name="Equation" r:id="rId12" imgW="3377880" imgH="1384200" progId="Equation.DSMT4">
                  <p:embed/>
                </p:oleObj>
              </mc:Choice>
              <mc:Fallback>
                <p:oleObj name="Equation" r:id="rId12" imgW="3377880" imgH="1384200" progId="Equation.DSMT4">
                  <p:embed/>
                  <p:pic>
                    <p:nvPicPr>
                      <p:cNvPr id="10" name="对象 9">
                        <a:extLst>
                          <a:ext uri="{FF2B5EF4-FFF2-40B4-BE49-F238E27FC236}">
                            <a16:creationId xmlns:a16="http://schemas.microsoft.com/office/drawing/2014/main" id="{6F87C121-FE7B-452B-B567-9E59B7C7F67C}"/>
                          </a:ext>
                        </a:extLst>
                      </p:cNvPr>
                      <p:cNvPicPr/>
                      <p:nvPr/>
                    </p:nvPicPr>
                    <p:blipFill>
                      <a:blip r:embed="rId13"/>
                      <a:stretch>
                        <a:fillRect/>
                      </a:stretch>
                    </p:blipFill>
                    <p:spPr>
                      <a:xfrm>
                        <a:off x="4658712" y="3046909"/>
                        <a:ext cx="4233768" cy="173489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69B9EB0-CCE4-402E-94D2-EA2311E69947}"/>
              </a:ext>
            </a:extLst>
          </p:cNvPr>
          <p:cNvGraphicFramePr>
            <a:graphicFrameLocks noChangeAspect="1"/>
          </p:cNvGraphicFramePr>
          <p:nvPr>
            <p:extLst/>
          </p:nvPr>
        </p:nvGraphicFramePr>
        <p:xfrm>
          <a:off x="2203418" y="4248399"/>
          <a:ext cx="2425700" cy="533400"/>
        </p:xfrm>
        <a:graphic>
          <a:graphicData uri="http://schemas.openxmlformats.org/presentationml/2006/ole">
            <mc:AlternateContent xmlns:mc="http://schemas.openxmlformats.org/markup-compatibility/2006">
              <mc:Choice xmlns:v="urn:schemas-microsoft-com:vml" Requires="v">
                <p:oleObj spid="_x0000_s26679" name="Equation" r:id="rId14" imgW="2425680" imgH="533160" progId="Equation.DSMT4">
                  <p:embed/>
                </p:oleObj>
              </mc:Choice>
              <mc:Fallback>
                <p:oleObj name="Equation" r:id="rId14" imgW="2425680" imgH="533160" progId="Equation.DSMT4">
                  <p:embed/>
                  <p:pic>
                    <p:nvPicPr>
                      <p:cNvPr id="11" name="对象 10">
                        <a:extLst>
                          <a:ext uri="{FF2B5EF4-FFF2-40B4-BE49-F238E27FC236}">
                            <a16:creationId xmlns:a16="http://schemas.microsoft.com/office/drawing/2014/main" id="{969B9EB0-CCE4-402E-94D2-EA2311E69947}"/>
                          </a:ext>
                        </a:extLst>
                      </p:cNvPr>
                      <p:cNvPicPr/>
                      <p:nvPr/>
                    </p:nvPicPr>
                    <p:blipFill>
                      <a:blip r:embed="rId15"/>
                      <a:stretch>
                        <a:fillRect/>
                      </a:stretch>
                    </p:blipFill>
                    <p:spPr>
                      <a:xfrm>
                        <a:off x="2203418" y="4248399"/>
                        <a:ext cx="2425700" cy="533400"/>
                      </a:xfrm>
                      <a:prstGeom prst="rect">
                        <a:avLst/>
                      </a:prstGeom>
                    </p:spPr>
                  </p:pic>
                </p:oleObj>
              </mc:Fallback>
            </mc:AlternateContent>
          </a:graphicData>
        </a:graphic>
      </p:graphicFrame>
    </p:spTree>
    <p:extLst>
      <p:ext uri="{BB962C8B-B14F-4D97-AF65-F5344CB8AC3E}">
        <p14:creationId xmlns:p14="http://schemas.microsoft.com/office/powerpoint/2010/main" val="270207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par>
                                <p:cTn id="21" presetID="2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par>
                                <p:cTn id="29" presetID="22" presetClass="entr" presetSubtype="1"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par>
                                <p:cTn id="37" presetID="22" presetClass="entr" presetSubtype="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93B43220-3385-49F3-87ED-72E65A2F4FDF}"/>
              </a:ext>
            </a:extLst>
          </p:cNvPr>
          <p:cNvGraphicFramePr>
            <a:graphicFrameLocks noChangeAspect="1"/>
          </p:cNvGraphicFramePr>
          <p:nvPr>
            <p:extLst/>
          </p:nvPr>
        </p:nvGraphicFramePr>
        <p:xfrm>
          <a:off x="530607" y="267494"/>
          <a:ext cx="5090782" cy="2088232"/>
        </p:xfrm>
        <a:graphic>
          <a:graphicData uri="http://schemas.openxmlformats.org/presentationml/2006/ole">
            <mc:AlternateContent xmlns:mc="http://schemas.openxmlformats.org/markup-compatibility/2006">
              <mc:Choice xmlns:v="urn:schemas-microsoft-com:vml" Requires="v">
                <p:oleObj spid="_x0000_s27666" name="Equation" r:id="rId4" imgW="4233916" imgH="1735982" progId="Equation.DSMT4">
                  <p:embed/>
                </p:oleObj>
              </mc:Choice>
              <mc:Fallback>
                <p:oleObj name="Equation" r:id="rId4" imgW="4233916" imgH="1735982" progId="Equation.DSMT4">
                  <p:embed/>
                  <p:pic>
                    <p:nvPicPr>
                      <p:cNvPr id="2" name="对象 1">
                        <a:extLst>
                          <a:ext uri="{FF2B5EF4-FFF2-40B4-BE49-F238E27FC236}">
                            <a16:creationId xmlns:a16="http://schemas.microsoft.com/office/drawing/2014/main" id="{93B43220-3385-49F3-87ED-72E65A2F4FDF}"/>
                          </a:ext>
                        </a:extLst>
                      </p:cNvPr>
                      <p:cNvPicPr/>
                      <p:nvPr/>
                    </p:nvPicPr>
                    <p:blipFill>
                      <a:blip r:embed="rId5"/>
                      <a:stretch>
                        <a:fillRect/>
                      </a:stretch>
                    </p:blipFill>
                    <p:spPr>
                      <a:xfrm>
                        <a:off x="530607" y="267494"/>
                        <a:ext cx="5090782" cy="2088232"/>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82903FD7-B017-405A-824A-F994D8C55D86}"/>
              </a:ext>
            </a:extLst>
          </p:cNvPr>
          <p:cNvGraphicFramePr>
            <a:graphicFrameLocks noChangeAspect="1"/>
          </p:cNvGraphicFramePr>
          <p:nvPr>
            <p:extLst/>
          </p:nvPr>
        </p:nvGraphicFramePr>
        <p:xfrm>
          <a:off x="3203848" y="2587759"/>
          <a:ext cx="5592234" cy="2160240"/>
        </p:xfrm>
        <a:graphic>
          <a:graphicData uri="http://schemas.openxmlformats.org/presentationml/2006/ole">
            <mc:AlternateContent xmlns:mc="http://schemas.openxmlformats.org/markup-compatibility/2006">
              <mc:Choice xmlns:v="urn:schemas-microsoft-com:vml" Requires="v">
                <p:oleObj spid="_x0000_s27667" name="Equation" r:id="rId6" imgW="4076640" imgH="1574640" progId="Equation.DSMT4">
                  <p:embed/>
                </p:oleObj>
              </mc:Choice>
              <mc:Fallback>
                <p:oleObj name="Equation" r:id="rId6" imgW="4076640" imgH="1574640" progId="Equation.DSMT4">
                  <p:embed/>
                  <p:pic>
                    <p:nvPicPr>
                      <p:cNvPr id="3" name="对象 2">
                        <a:extLst>
                          <a:ext uri="{FF2B5EF4-FFF2-40B4-BE49-F238E27FC236}">
                            <a16:creationId xmlns:a16="http://schemas.microsoft.com/office/drawing/2014/main" id="{82903FD7-B017-405A-824A-F994D8C55D86}"/>
                          </a:ext>
                        </a:extLst>
                      </p:cNvPr>
                      <p:cNvPicPr/>
                      <p:nvPr/>
                    </p:nvPicPr>
                    <p:blipFill>
                      <a:blip r:embed="rId7"/>
                      <a:stretch>
                        <a:fillRect/>
                      </a:stretch>
                    </p:blipFill>
                    <p:spPr>
                      <a:xfrm>
                        <a:off x="3203848" y="2587759"/>
                        <a:ext cx="5592234" cy="2160240"/>
                      </a:xfrm>
                      <a:prstGeom prst="rect">
                        <a:avLst/>
                      </a:prstGeom>
                    </p:spPr>
                  </p:pic>
                </p:oleObj>
              </mc:Fallback>
            </mc:AlternateContent>
          </a:graphicData>
        </a:graphic>
      </p:graphicFrame>
      <p:sp>
        <p:nvSpPr>
          <p:cNvPr id="4" name="箭头: 左弧形 3">
            <a:extLst>
              <a:ext uri="{FF2B5EF4-FFF2-40B4-BE49-F238E27FC236}">
                <a16:creationId xmlns:a16="http://schemas.microsoft.com/office/drawing/2014/main" id="{F36FEB36-8222-48BD-8E9E-BF24969426BF}"/>
              </a:ext>
            </a:extLst>
          </p:cNvPr>
          <p:cNvSpPr/>
          <p:nvPr/>
        </p:nvSpPr>
        <p:spPr>
          <a:xfrm rot="19657109">
            <a:off x="2051720" y="2799150"/>
            <a:ext cx="432048" cy="77607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7697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3FB7AE-E4FB-4870-96B6-124F46968292}"/>
              </a:ext>
            </a:extLst>
          </p:cNvPr>
          <p:cNvSpPr/>
          <p:nvPr/>
        </p:nvSpPr>
        <p:spPr>
          <a:xfrm>
            <a:off x="179512" y="235397"/>
            <a:ext cx="8784976" cy="469359"/>
          </a:xfrm>
          <a:prstGeom prst="rect">
            <a:avLst/>
          </a:prstGeom>
          <a:noFill/>
          <a:ln w="15875">
            <a:noFill/>
          </a:ln>
        </p:spPr>
        <p:txBody>
          <a:bodyPr wrap="square" lIns="68580" tIns="34290" rIns="68580" bIns="34290">
            <a:spAutoFit/>
          </a:bodyPr>
          <a:lstStyle/>
          <a:p>
            <a:pPr>
              <a:spcBef>
                <a:spcPts val="900"/>
              </a:spcBef>
              <a:spcAft>
                <a:spcPts val="450"/>
              </a:spcAft>
            </a:pPr>
            <a:r>
              <a:rPr lang="zh-CN" altLang="en-US" sz="2600" b="1" dirty="0" smtClean="0">
                <a:latin typeface="+mn-ea"/>
              </a:rPr>
              <a:t>二、</a:t>
            </a:r>
            <a:r>
              <a:rPr lang="zh-CN" altLang="zh-CN" sz="2600" b="1" dirty="0" smtClean="0">
                <a:latin typeface="+mn-ea"/>
              </a:rPr>
              <a:t>麦克斯韦方程组</a:t>
            </a:r>
            <a:r>
              <a:rPr lang="zh-CN" altLang="zh-CN" sz="2600" b="1" dirty="0">
                <a:latin typeface="+mn-ea"/>
              </a:rPr>
              <a:t>的独立性、限定性和媒质的本构关系</a:t>
            </a:r>
            <a:endParaRPr lang="en-GB" altLang="zh-CN" sz="2600" b="1" dirty="0">
              <a:latin typeface="+mn-ea"/>
            </a:endParaRPr>
          </a:p>
        </p:txBody>
      </p:sp>
      <p:graphicFrame>
        <p:nvGraphicFramePr>
          <p:cNvPr id="3" name="对象 2">
            <a:extLst>
              <a:ext uri="{FF2B5EF4-FFF2-40B4-BE49-F238E27FC236}">
                <a16:creationId xmlns:a16="http://schemas.microsoft.com/office/drawing/2014/main" id="{93B43220-3385-49F3-87ED-72E65A2F4FDF}"/>
              </a:ext>
            </a:extLst>
          </p:cNvPr>
          <p:cNvGraphicFramePr>
            <a:graphicFrameLocks noChangeAspect="1"/>
          </p:cNvGraphicFramePr>
          <p:nvPr>
            <p:extLst/>
          </p:nvPr>
        </p:nvGraphicFramePr>
        <p:xfrm>
          <a:off x="899592" y="1397556"/>
          <a:ext cx="1906357" cy="2232248"/>
        </p:xfrm>
        <a:graphic>
          <a:graphicData uri="http://schemas.openxmlformats.org/presentationml/2006/ole">
            <mc:AlternateContent xmlns:mc="http://schemas.openxmlformats.org/markup-compatibility/2006">
              <mc:Choice xmlns:v="urn:schemas-microsoft-com:vml" Requires="v">
                <p:oleObj spid="_x0000_s28706" name="Equation" r:id="rId4" imgW="1180800" imgH="1384200" progId="Equation.DSMT4">
                  <p:embed/>
                </p:oleObj>
              </mc:Choice>
              <mc:Fallback>
                <p:oleObj name="Equation" r:id="rId4" imgW="1180800" imgH="1384200" progId="Equation.DSMT4">
                  <p:embed/>
                  <p:pic>
                    <p:nvPicPr>
                      <p:cNvPr id="3" name="对象 2">
                        <a:extLst>
                          <a:ext uri="{FF2B5EF4-FFF2-40B4-BE49-F238E27FC236}">
                            <a16:creationId xmlns:a16="http://schemas.microsoft.com/office/drawing/2014/main" id="{93B43220-3385-49F3-87ED-72E65A2F4FDF}"/>
                          </a:ext>
                        </a:extLst>
                      </p:cNvPr>
                      <p:cNvPicPr/>
                      <p:nvPr/>
                    </p:nvPicPr>
                    <p:blipFill>
                      <a:blip r:embed="rId5"/>
                      <a:stretch>
                        <a:fillRect/>
                      </a:stretch>
                    </p:blipFill>
                    <p:spPr>
                      <a:xfrm>
                        <a:off x="899592" y="1397556"/>
                        <a:ext cx="1906357" cy="2232248"/>
                      </a:xfrm>
                      <a:prstGeom prst="rect">
                        <a:avLst/>
                      </a:prstGeom>
                    </p:spPr>
                  </p:pic>
                </p:oleObj>
              </mc:Fallback>
            </mc:AlternateContent>
          </a:graphicData>
        </a:graphic>
      </p:graphicFrame>
      <p:sp>
        <p:nvSpPr>
          <p:cNvPr id="4" name="矩形 3"/>
          <p:cNvSpPr/>
          <p:nvPr/>
        </p:nvSpPr>
        <p:spPr>
          <a:xfrm>
            <a:off x="395536" y="774315"/>
            <a:ext cx="8496944" cy="501291"/>
          </a:xfrm>
          <a:prstGeom prst="rect">
            <a:avLst/>
          </a:prstGeom>
        </p:spPr>
        <p:txBody>
          <a:bodyPr wrap="square">
            <a:spAutoFit/>
          </a:bodyPr>
          <a:lstStyle/>
          <a:p>
            <a:pPr>
              <a:lnSpc>
                <a:spcPct val="150000"/>
              </a:lnSpc>
            </a:pPr>
            <a:r>
              <a:rPr lang="zh-CN" altLang="zh-CN" sz="2000" b="1" dirty="0" smtClean="0">
                <a:cs typeface="Times New Roman" panose="02020603050405020304" pitchFamily="18" charset="0"/>
              </a:rPr>
              <a:t>麦克斯韦方程组</a:t>
            </a:r>
            <a:r>
              <a:rPr lang="zh-CN" altLang="zh-CN" sz="2000" b="1" dirty="0">
                <a:cs typeface="Times New Roman" panose="02020603050405020304" pitchFamily="18" charset="0"/>
              </a:rPr>
              <a:t>自身并不具有在已知激励时完备求解空间电磁场的适定性</a:t>
            </a:r>
            <a:endParaRPr lang="zh-CN" altLang="en-US" sz="2000" b="1" dirty="0"/>
          </a:p>
        </p:txBody>
      </p:sp>
      <p:graphicFrame>
        <p:nvGraphicFramePr>
          <p:cNvPr id="5" name="对象 4">
            <a:extLst>
              <a:ext uri="{FF2B5EF4-FFF2-40B4-BE49-F238E27FC236}">
                <a16:creationId xmlns:a16="http://schemas.microsoft.com/office/drawing/2014/main" id="{93B43220-3385-49F3-87ED-72E65A2F4FDF}"/>
              </a:ext>
            </a:extLst>
          </p:cNvPr>
          <p:cNvGraphicFramePr>
            <a:graphicFrameLocks noChangeAspect="1"/>
          </p:cNvGraphicFramePr>
          <p:nvPr>
            <p:extLst/>
          </p:nvPr>
        </p:nvGraphicFramePr>
        <p:xfrm>
          <a:off x="4211960" y="1397556"/>
          <a:ext cx="2603500" cy="1311275"/>
        </p:xfrm>
        <a:graphic>
          <a:graphicData uri="http://schemas.openxmlformats.org/presentationml/2006/ole">
            <mc:AlternateContent xmlns:mc="http://schemas.openxmlformats.org/markup-compatibility/2006">
              <mc:Choice xmlns:v="urn:schemas-microsoft-com:vml" Requires="v">
                <p:oleObj spid="_x0000_s28707" name="Equation" r:id="rId6" imgW="1612800" imgH="812520" progId="Equation.DSMT4">
                  <p:embed/>
                </p:oleObj>
              </mc:Choice>
              <mc:Fallback>
                <p:oleObj name="Equation" r:id="rId6" imgW="1612800" imgH="812520" progId="Equation.DSMT4">
                  <p:embed/>
                  <p:pic>
                    <p:nvPicPr>
                      <p:cNvPr id="5" name="对象 4">
                        <a:extLst>
                          <a:ext uri="{FF2B5EF4-FFF2-40B4-BE49-F238E27FC236}">
                            <a16:creationId xmlns:a16="http://schemas.microsoft.com/office/drawing/2014/main" id="{93B43220-3385-49F3-87ED-72E65A2F4FDF}"/>
                          </a:ext>
                        </a:extLst>
                      </p:cNvPr>
                      <p:cNvPicPr/>
                      <p:nvPr/>
                    </p:nvPicPr>
                    <p:blipFill>
                      <a:blip r:embed="rId7"/>
                      <a:stretch>
                        <a:fillRect/>
                      </a:stretch>
                    </p:blipFill>
                    <p:spPr>
                      <a:xfrm>
                        <a:off x="4211960" y="1397556"/>
                        <a:ext cx="2603500" cy="1311275"/>
                      </a:xfrm>
                      <a:prstGeom prst="rect">
                        <a:avLst/>
                      </a:prstGeom>
                    </p:spPr>
                  </p:pic>
                </p:oleObj>
              </mc:Fallback>
            </mc:AlternateContent>
          </a:graphicData>
        </a:graphic>
      </p:graphicFrame>
      <p:sp>
        <p:nvSpPr>
          <p:cNvPr id="6" name="右箭头 5"/>
          <p:cNvSpPr/>
          <p:nvPr/>
        </p:nvSpPr>
        <p:spPr>
          <a:xfrm>
            <a:off x="3203848" y="1901612"/>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87824" y="1613580"/>
            <a:ext cx="800219" cy="338554"/>
          </a:xfrm>
          <a:prstGeom prst="rect">
            <a:avLst/>
          </a:prstGeom>
          <a:noFill/>
        </p:spPr>
        <p:txBody>
          <a:bodyPr wrap="none" rtlCol="0">
            <a:spAutoFit/>
          </a:bodyPr>
          <a:lstStyle/>
          <a:p>
            <a:r>
              <a:rPr lang="zh-CN" altLang="en-US" sz="1600" b="1" dirty="0" smtClean="0"/>
              <a:t>求散度</a:t>
            </a:r>
            <a:endParaRPr lang="zh-CN" altLang="en-US" sz="1600" b="1" dirty="0"/>
          </a:p>
        </p:txBody>
      </p:sp>
      <p:graphicFrame>
        <p:nvGraphicFramePr>
          <p:cNvPr id="8" name="Object 17"/>
          <p:cNvGraphicFramePr>
            <a:graphicFrameLocks noChangeAspect="1"/>
          </p:cNvGraphicFramePr>
          <p:nvPr>
            <p:extLst/>
          </p:nvPr>
        </p:nvGraphicFramePr>
        <p:xfrm>
          <a:off x="1043608" y="3701812"/>
          <a:ext cx="1080120" cy="619881"/>
        </p:xfrm>
        <a:graphic>
          <a:graphicData uri="http://schemas.openxmlformats.org/presentationml/2006/ole">
            <mc:AlternateContent xmlns:mc="http://schemas.openxmlformats.org/markup-compatibility/2006">
              <mc:Choice xmlns:v="urn:schemas-microsoft-com:vml" Requires="v">
                <p:oleObj spid="_x0000_s28708" name="Equation" r:id="rId8" imgW="685786" imgH="295422" progId="Equation.DSMT4">
                  <p:embed/>
                </p:oleObj>
              </mc:Choice>
              <mc:Fallback>
                <p:oleObj name="Equation" r:id="rId8" imgW="685786" imgH="295422" progId="Equation.DSMT4">
                  <p:embed/>
                  <p:pic>
                    <p:nvPicPr>
                      <p:cNvPr id="8"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608" y="3701812"/>
                        <a:ext cx="1080120" cy="619881"/>
                      </a:xfrm>
                      <a:prstGeom prst="rect">
                        <a:avLst/>
                      </a:prstGeom>
                      <a:noFill/>
                      <a:ln w="9525">
                        <a:noFill/>
                        <a:miter lim="800000"/>
                        <a:headEnd/>
                        <a:tailEnd/>
                      </a:ln>
                      <a:effectLst/>
                    </p:spPr>
                  </p:pic>
                </p:oleObj>
              </mc:Fallback>
            </mc:AlternateContent>
          </a:graphicData>
        </a:graphic>
      </p:graphicFrame>
      <p:graphicFrame>
        <p:nvGraphicFramePr>
          <p:cNvPr id="9" name="对象 8">
            <a:extLst>
              <a:ext uri="{FF2B5EF4-FFF2-40B4-BE49-F238E27FC236}">
                <a16:creationId xmlns:a16="http://schemas.microsoft.com/office/drawing/2014/main" id="{93B43220-3385-49F3-87ED-72E65A2F4FDF}"/>
              </a:ext>
            </a:extLst>
          </p:cNvPr>
          <p:cNvGraphicFramePr>
            <a:graphicFrameLocks noChangeAspect="1"/>
          </p:cNvGraphicFramePr>
          <p:nvPr>
            <p:extLst/>
          </p:nvPr>
        </p:nvGraphicFramePr>
        <p:xfrm>
          <a:off x="2555776" y="2755677"/>
          <a:ext cx="5965825" cy="2192337"/>
        </p:xfrm>
        <a:graphic>
          <a:graphicData uri="http://schemas.openxmlformats.org/presentationml/2006/ole">
            <mc:AlternateContent xmlns:mc="http://schemas.openxmlformats.org/markup-compatibility/2006">
              <mc:Choice xmlns:v="urn:schemas-microsoft-com:vml" Requires="v">
                <p:oleObj spid="_x0000_s28709" name="Equation" r:id="rId10" imgW="3695400" imgH="1358640" progId="Equation.DSMT4">
                  <p:embed/>
                </p:oleObj>
              </mc:Choice>
              <mc:Fallback>
                <p:oleObj name="Equation" r:id="rId10" imgW="3695400" imgH="1358640" progId="Equation.DSMT4">
                  <p:embed/>
                  <p:pic>
                    <p:nvPicPr>
                      <p:cNvPr id="9" name="对象 8">
                        <a:extLst>
                          <a:ext uri="{FF2B5EF4-FFF2-40B4-BE49-F238E27FC236}">
                            <a16:creationId xmlns:a16="http://schemas.microsoft.com/office/drawing/2014/main" id="{93B43220-3385-49F3-87ED-72E65A2F4FDF}"/>
                          </a:ext>
                        </a:extLst>
                      </p:cNvPr>
                      <p:cNvPicPr/>
                      <p:nvPr/>
                    </p:nvPicPr>
                    <p:blipFill>
                      <a:blip r:embed="rId11"/>
                      <a:stretch>
                        <a:fillRect/>
                      </a:stretch>
                    </p:blipFill>
                    <p:spPr>
                      <a:xfrm>
                        <a:off x="2555776" y="2755677"/>
                        <a:ext cx="5965825" cy="2192337"/>
                      </a:xfrm>
                      <a:prstGeom prst="rect">
                        <a:avLst/>
                      </a:prstGeom>
                    </p:spPr>
                  </p:pic>
                </p:oleObj>
              </mc:Fallback>
            </mc:AlternateContent>
          </a:graphicData>
        </a:graphic>
      </p:graphicFrame>
      <p:sp>
        <p:nvSpPr>
          <p:cNvPr id="10" name="下箭头 9"/>
          <p:cNvSpPr/>
          <p:nvPr/>
        </p:nvSpPr>
        <p:spPr>
          <a:xfrm>
            <a:off x="4860032" y="2693700"/>
            <a:ext cx="21602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爆炸形 1 10"/>
          <p:cNvSpPr/>
          <p:nvPr/>
        </p:nvSpPr>
        <p:spPr>
          <a:xfrm>
            <a:off x="7380312" y="3219822"/>
            <a:ext cx="1619672" cy="79208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不完备</a:t>
            </a:r>
            <a:endParaRPr lang="zh-CN" altLang="en-US" dirty="0"/>
          </a:p>
        </p:txBody>
      </p:sp>
    </p:spTree>
    <p:extLst>
      <p:ext uri="{BB962C8B-B14F-4D97-AF65-F5344CB8AC3E}">
        <p14:creationId xmlns:p14="http://schemas.microsoft.com/office/powerpoint/2010/main" val="81661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93B43220-3385-49F3-87ED-72E65A2F4FDF}"/>
              </a:ext>
            </a:extLst>
          </p:cNvPr>
          <p:cNvGraphicFramePr>
            <a:graphicFrameLocks noChangeAspect="1"/>
          </p:cNvGraphicFramePr>
          <p:nvPr>
            <p:extLst/>
          </p:nvPr>
        </p:nvGraphicFramePr>
        <p:xfrm>
          <a:off x="664022" y="627534"/>
          <a:ext cx="6005512" cy="2192337"/>
        </p:xfrm>
        <a:graphic>
          <a:graphicData uri="http://schemas.openxmlformats.org/presentationml/2006/ole">
            <mc:AlternateContent xmlns:mc="http://schemas.openxmlformats.org/markup-compatibility/2006">
              <mc:Choice xmlns:v="urn:schemas-microsoft-com:vml" Requires="v">
                <p:oleObj spid="_x0000_s29714" name="Equation" r:id="rId3" imgW="3720960" imgH="1358640" progId="Equation.DSMT4">
                  <p:embed/>
                </p:oleObj>
              </mc:Choice>
              <mc:Fallback>
                <p:oleObj name="Equation" r:id="rId3" imgW="3720960" imgH="1358640" progId="Equation.DSMT4">
                  <p:embed/>
                  <p:pic>
                    <p:nvPicPr>
                      <p:cNvPr id="2" name="对象 1">
                        <a:extLst>
                          <a:ext uri="{FF2B5EF4-FFF2-40B4-BE49-F238E27FC236}">
                            <a16:creationId xmlns:a16="http://schemas.microsoft.com/office/drawing/2014/main" id="{93B43220-3385-49F3-87ED-72E65A2F4FDF}"/>
                          </a:ext>
                        </a:extLst>
                      </p:cNvPr>
                      <p:cNvPicPr/>
                      <p:nvPr/>
                    </p:nvPicPr>
                    <p:blipFill>
                      <a:blip r:embed="rId4"/>
                      <a:stretch>
                        <a:fillRect/>
                      </a:stretch>
                    </p:blipFill>
                    <p:spPr>
                      <a:xfrm>
                        <a:off x="664022" y="627534"/>
                        <a:ext cx="6005512" cy="2192337"/>
                      </a:xfrm>
                      <a:prstGeom prst="rect">
                        <a:avLst/>
                      </a:prstGeom>
                    </p:spPr>
                  </p:pic>
                </p:oleObj>
              </mc:Fallback>
            </mc:AlternateContent>
          </a:graphicData>
        </a:graphic>
      </p:graphicFrame>
      <p:sp>
        <p:nvSpPr>
          <p:cNvPr id="3" name="矩形 2"/>
          <p:cNvSpPr/>
          <p:nvPr/>
        </p:nvSpPr>
        <p:spPr>
          <a:xfrm>
            <a:off x="611560" y="3147144"/>
            <a:ext cx="3024336" cy="707886"/>
          </a:xfrm>
          <a:prstGeom prst="rect">
            <a:avLst/>
          </a:prstGeom>
        </p:spPr>
        <p:txBody>
          <a:bodyPr wrap="square">
            <a:spAutoFit/>
          </a:bodyPr>
          <a:lstStyle/>
          <a:p>
            <a:pPr algn="ctr"/>
            <a:r>
              <a:rPr lang="zh-CN" altLang="zh-CN" sz="2000" b="1" dirty="0">
                <a:cs typeface="Times New Roman" panose="02020603050405020304" pitchFamily="18" charset="0"/>
              </a:rPr>
              <a:t>线性各向同性媒质反映物质电磁特性的本构关系</a:t>
            </a:r>
            <a:endParaRPr lang="zh-CN" altLang="en-US" sz="2000" b="1" dirty="0"/>
          </a:p>
        </p:txBody>
      </p:sp>
      <p:graphicFrame>
        <p:nvGraphicFramePr>
          <p:cNvPr id="6" name="对象 5">
            <a:extLst>
              <a:ext uri="{FF2B5EF4-FFF2-40B4-BE49-F238E27FC236}">
                <a16:creationId xmlns:a16="http://schemas.microsoft.com/office/drawing/2014/main" id="{93B43220-3385-49F3-87ED-72E65A2F4FDF}"/>
              </a:ext>
            </a:extLst>
          </p:cNvPr>
          <p:cNvGraphicFramePr>
            <a:graphicFrameLocks noChangeAspect="1"/>
          </p:cNvGraphicFramePr>
          <p:nvPr>
            <p:extLst/>
          </p:nvPr>
        </p:nvGraphicFramePr>
        <p:xfrm>
          <a:off x="3707904" y="3075136"/>
          <a:ext cx="1044575" cy="1290638"/>
        </p:xfrm>
        <a:graphic>
          <a:graphicData uri="http://schemas.openxmlformats.org/presentationml/2006/ole">
            <mc:AlternateContent xmlns:mc="http://schemas.openxmlformats.org/markup-compatibility/2006">
              <mc:Choice xmlns:v="urn:schemas-microsoft-com:vml" Requires="v">
                <p:oleObj spid="_x0000_s29715" name="Equation" r:id="rId5" imgW="647640" imgH="799920" progId="Equation.DSMT4">
                  <p:embed/>
                </p:oleObj>
              </mc:Choice>
              <mc:Fallback>
                <p:oleObj name="Equation" r:id="rId5" imgW="647640" imgH="799920" progId="Equation.DSMT4">
                  <p:embed/>
                  <p:pic>
                    <p:nvPicPr>
                      <p:cNvPr id="6" name="对象 5">
                        <a:extLst>
                          <a:ext uri="{FF2B5EF4-FFF2-40B4-BE49-F238E27FC236}">
                            <a16:creationId xmlns:a16="http://schemas.microsoft.com/office/drawing/2014/main" id="{93B43220-3385-49F3-87ED-72E65A2F4FDF}"/>
                          </a:ext>
                        </a:extLst>
                      </p:cNvPr>
                      <p:cNvPicPr/>
                      <p:nvPr/>
                    </p:nvPicPr>
                    <p:blipFill>
                      <a:blip r:embed="rId6"/>
                      <a:stretch>
                        <a:fillRect/>
                      </a:stretch>
                    </p:blipFill>
                    <p:spPr>
                      <a:xfrm>
                        <a:off x="3707904" y="3075136"/>
                        <a:ext cx="1044575" cy="1290638"/>
                      </a:xfrm>
                      <a:prstGeom prst="rect">
                        <a:avLst/>
                      </a:prstGeom>
                    </p:spPr>
                  </p:pic>
                </p:oleObj>
              </mc:Fallback>
            </mc:AlternateContent>
          </a:graphicData>
        </a:graphic>
      </p:graphicFrame>
      <p:grpSp>
        <p:nvGrpSpPr>
          <p:cNvPr id="9" name="组合 8"/>
          <p:cNvGrpSpPr/>
          <p:nvPr/>
        </p:nvGrpSpPr>
        <p:grpSpPr>
          <a:xfrm>
            <a:off x="6660232" y="699542"/>
            <a:ext cx="2088232" cy="3600400"/>
            <a:chOff x="6732240" y="627534"/>
            <a:chExt cx="2088232" cy="3600400"/>
          </a:xfrm>
        </p:grpSpPr>
        <p:sp>
          <p:nvSpPr>
            <p:cNvPr id="7" name="右大括号 6"/>
            <p:cNvSpPr/>
            <p:nvPr/>
          </p:nvSpPr>
          <p:spPr>
            <a:xfrm>
              <a:off x="6732240" y="627534"/>
              <a:ext cx="360040" cy="3600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 name="矩形 7"/>
            <p:cNvSpPr/>
            <p:nvPr/>
          </p:nvSpPr>
          <p:spPr>
            <a:xfrm>
              <a:off x="7164288" y="771550"/>
              <a:ext cx="1656184" cy="3323987"/>
            </a:xfrm>
            <a:prstGeom prst="rect">
              <a:avLst/>
            </a:prstGeom>
          </p:spPr>
          <p:txBody>
            <a:bodyPr wrap="square">
              <a:spAutoFit/>
            </a:bodyPr>
            <a:lstStyle/>
            <a:p>
              <a:pPr algn="ctr">
                <a:lnSpc>
                  <a:spcPct val="150000"/>
                </a:lnSpc>
              </a:pPr>
              <a:r>
                <a:rPr lang="zh-CN" altLang="zh-CN" sz="2000" b="1" dirty="0">
                  <a:cs typeface="Times New Roman" panose="02020603050405020304" pitchFamily="18" charset="0"/>
                </a:rPr>
                <a:t>构成已知激励求解任意物质空间中电磁场分布的限定性（或确定性）问题</a:t>
              </a:r>
              <a:endParaRPr lang="zh-CN" altLang="en-US" sz="2000" b="1" dirty="0"/>
            </a:p>
          </p:txBody>
        </p:sp>
      </p:grpSp>
    </p:spTree>
    <p:extLst>
      <p:ext uri="{BB962C8B-B14F-4D97-AF65-F5344CB8AC3E}">
        <p14:creationId xmlns:p14="http://schemas.microsoft.com/office/powerpoint/2010/main" val="332393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9|4.9|2.3|2"/>
</p:tagLst>
</file>

<file path=ppt/tags/tag2.xml><?xml version="1.0" encoding="utf-8"?>
<p:tagLst xmlns:a="http://schemas.openxmlformats.org/drawingml/2006/main" xmlns:r="http://schemas.openxmlformats.org/officeDocument/2006/relationships" xmlns:p="http://schemas.openxmlformats.org/presentationml/2006/main">
  <p:tag name="TIMING" val="|51.1|6|6.8"/>
</p:tagLst>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3211</TotalTime>
  <Words>557</Words>
  <Application>Microsoft Office PowerPoint</Application>
  <PresentationFormat>全屏显示(16:9)</PresentationFormat>
  <Paragraphs>71</Paragraphs>
  <Slides>13</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4" baseType="lpstr">
      <vt:lpstr>Roboto Light</vt:lpstr>
      <vt:lpstr>华文新魏</vt:lpstr>
      <vt:lpstr>宋体</vt:lpstr>
      <vt:lpstr>微软雅黑</vt:lpstr>
      <vt:lpstr>Arial</vt:lpstr>
      <vt:lpstr>Calibri</vt:lpstr>
      <vt:lpstr>Impact</vt:lpstr>
      <vt:lpstr>Segoe UI Semilight</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lxf</cp:lastModifiedBy>
  <cp:revision>398</cp:revision>
  <dcterms:created xsi:type="dcterms:W3CDTF">2018-02-02T09:54:00Z</dcterms:created>
  <dcterms:modified xsi:type="dcterms:W3CDTF">2021-03-17T14:08:08Z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