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9" r:id="rId2"/>
    <p:sldId id="374" r:id="rId3"/>
    <p:sldId id="383" r:id="rId4"/>
    <p:sldId id="397" r:id="rId5"/>
    <p:sldId id="384" r:id="rId6"/>
    <p:sldId id="385" r:id="rId7"/>
    <p:sldId id="386" r:id="rId8"/>
    <p:sldId id="387" r:id="rId9"/>
    <p:sldId id="388" r:id="rId10"/>
    <p:sldId id="399" r:id="rId11"/>
    <p:sldId id="400" r:id="rId12"/>
    <p:sldId id="404" r:id="rId13"/>
    <p:sldId id="389" r:id="rId14"/>
    <p:sldId id="401" r:id="rId15"/>
    <p:sldId id="390" r:id="rId16"/>
    <p:sldId id="403" r:id="rId17"/>
    <p:sldId id="395" r:id="rId18"/>
    <p:sldId id="402" r:id="rId19"/>
    <p:sldId id="396" r:id="rId20"/>
    <p:sldId id="305" r:id="rId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69696"/>
    <a:srgbClr val="00ADA9"/>
    <a:srgbClr val="F98637"/>
    <a:srgbClr val="F87A24"/>
    <a:srgbClr val="CCFFFF"/>
    <a:srgbClr val="FFFFFF"/>
    <a:srgbClr val="027F7D"/>
    <a:srgbClr val="009E9A"/>
    <a:srgbClr val="BDE4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9963" autoAdjust="0"/>
  </p:normalViewPr>
  <p:slideViewPr>
    <p:cSldViewPr>
      <p:cViewPr varScale="1">
        <p:scale>
          <a:sx n="80" d="100"/>
          <a:sy n="80" d="100"/>
        </p:scale>
        <p:origin x="144" y="4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2021/4/2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76702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1181101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xfrm>
            <a:off x="2717800" y="506413"/>
            <a:ext cx="4506913" cy="2536825"/>
          </a:xfrm>
          <a:ln/>
        </p:spPr>
      </p:sp>
      <p:sp>
        <p:nvSpPr>
          <p:cNvPr id="238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007643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18</a:t>
            </a:fld>
            <a:endParaRPr lang="zh-CN" altLang="en-US"/>
          </a:p>
        </p:txBody>
      </p:sp>
    </p:spTree>
    <p:extLst>
      <p:ext uri="{BB962C8B-B14F-4D97-AF65-F5344CB8AC3E}">
        <p14:creationId xmlns:p14="http://schemas.microsoft.com/office/powerpoint/2010/main" val="3101796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xfrm>
            <a:off x="2717800" y="506413"/>
            <a:ext cx="4506913" cy="2536825"/>
          </a:xfrm>
          <a:ln/>
        </p:spPr>
      </p:sp>
      <p:sp>
        <p:nvSpPr>
          <p:cNvPr id="240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443999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20</a:t>
            </a:fld>
            <a:endParaRPr lang="zh-CN" altLang="en-US"/>
          </a:p>
        </p:txBody>
      </p:sp>
    </p:spTree>
    <p:extLst>
      <p:ext uri="{BB962C8B-B14F-4D97-AF65-F5344CB8AC3E}">
        <p14:creationId xmlns:p14="http://schemas.microsoft.com/office/powerpoint/2010/main" val="355726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a:t>
            </a:fld>
            <a:endParaRPr lang="zh-CN" altLang="en-US"/>
          </a:p>
        </p:txBody>
      </p:sp>
    </p:spTree>
    <p:extLst>
      <p:ext uri="{BB962C8B-B14F-4D97-AF65-F5344CB8AC3E}">
        <p14:creationId xmlns:p14="http://schemas.microsoft.com/office/powerpoint/2010/main" val="955477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5</a:t>
            </a:fld>
            <a:endParaRPr lang="zh-CN" altLang="en-US"/>
          </a:p>
        </p:txBody>
      </p:sp>
    </p:spTree>
    <p:extLst>
      <p:ext uri="{BB962C8B-B14F-4D97-AF65-F5344CB8AC3E}">
        <p14:creationId xmlns:p14="http://schemas.microsoft.com/office/powerpoint/2010/main" val="3081675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9</a:t>
            </a:fld>
            <a:endParaRPr lang="zh-CN" altLang="en-US"/>
          </a:p>
        </p:txBody>
      </p:sp>
    </p:spTree>
    <p:extLst>
      <p:ext uri="{BB962C8B-B14F-4D97-AF65-F5344CB8AC3E}">
        <p14:creationId xmlns:p14="http://schemas.microsoft.com/office/powerpoint/2010/main" val="305204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10</a:t>
            </a:fld>
            <a:endParaRPr lang="zh-CN" altLang="en-US"/>
          </a:p>
        </p:txBody>
      </p:sp>
    </p:spTree>
    <p:extLst>
      <p:ext uri="{BB962C8B-B14F-4D97-AF65-F5344CB8AC3E}">
        <p14:creationId xmlns:p14="http://schemas.microsoft.com/office/powerpoint/2010/main" val="3471075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11</a:t>
            </a:fld>
            <a:endParaRPr lang="zh-CN" altLang="en-US"/>
          </a:p>
        </p:txBody>
      </p:sp>
    </p:spTree>
    <p:extLst>
      <p:ext uri="{BB962C8B-B14F-4D97-AF65-F5344CB8AC3E}">
        <p14:creationId xmlns:p14="http://schemas.microsoft.com/office/powerpoint/2010/main" val="1072515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12</a:t>
            </a:fld>
            <a:endParaRPr lang="zh-CN" altLang="en-US"/>
          </a:p>
        </p:txBody>
      </p:sp>
    </p:spTree>
    <p:extLst>
      <p:ext uri="{BB962C8B-B14F-4D97-AF65-F5344CB8AC3E}">
        <p14:creationId xmlns:p14="http://schemas.microsoft.com/office/powerpoint/2010/main" val="3345559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13</a:t>
            </a:fld>
            <a:endParaRPr lang="zh-CN" altLang="en-US"/>
          </a:p>
        </p:txBody>
      </p:sp>
    </p:spTree>
    <p:extLst>
      <p:ext uri="{BB962C8B-B14F-4D97-AF65-F5344CB8AC3E}">
        <p14:creationId xmlns:p14="http://schemas.microsoft.com/office/powerpoint/2010/main" val="3717065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14</a:t>
            </a:fld>
            <a:endParaRPr lang="zh-CN" altLang="en-US"/>
          </a:p>
        </p:txBody>
      </p:sp>
    </p:spTree>
    <p:extLst>
      <p:ext uri="{BB962C8B-B14F-4D97-AF65-F5344CB8AC3E}">
        <p14:creationId xmlns:p14="http://schemas.microsoft.com/office/powerpoint/2010/main" val="3306629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p:nvPr userDrawn="1"/>
        </p:nvGrpSpPr>
        <p:grpSpPr bwMode="auto">
          <a:xfrm>
            <a:off x="323528" y="292895"/>
            <a:ext cx="390372" cy="205979"/>
            <a:chOff x="0" y="0"/>
            <a:chExt cx="1041399" cy="549275"/>
          </a:xfrm>
        </p:grpSpPr>
        <p:sp>
          <p:nvSpPr>
            <p:cNvPr id="14"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2274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7.emf"/><Relationship Id="rId5" Type="http://schemas.openxmlformats.org/officeDocument/2006/relationships/oleObject" Target="../embeddings/oleObject35.bin"/><Relationship Id="rId4" Type="http://schemas.openxmlformats.org/officeDocument/2006/relationships/image" Target="../media/image3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s>
</file>

<file path=ppt/slides/_rels/slide1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42.wmf"/><Relationship Id="rId5" Type="http://schemas.openxmlformats.org/officeDocument/2006/relationships/oleObject" Target="../embeddings/oleObject40.bin"/><Relationship Id="rId4" Type="http://schemas.openxmlformats.org/officeDocument/2006/relationships/image" Target="../media/image41.wmf"/></Relationships>
</file>

<file path=ppt/slides/_rels/slide1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42.bin"/><Relationship Id="rId1" Type="http://schemas.openxmlformats.org/officeDocument/2006/relationships/slideLayout" Target="../slideLayouts/slideLayout5.xml"/><Relationship Id="rId5" Type="http://schemas.openxmlformats.org/officeDocument/2006/relationships/image" Target="../media/image45.wmf"/><Relationship Id="rId4" Type="http://schemas.openxmlformats.org/officeDocument/2006/relationships/oleObject" Target="../embeddings/oleObject43.bin"/></Relationships>
</file>

<file path=ppt/slides/_rels/slide16.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image" Target="../media/image46.jpeg"/><Relationship Id="rId1" Type="http://schemas.openxmlformats.org/officeDocument/2006/relationships/slideLayout" Target="../slideLayouts/slideLayout5.xml"/><Relationship Id="rId6" Type="http://schemas.openxmlformats.org/officeDocument/2006/relationships/image" Target="../media/image48.wmf"/><Relationship Id="rId5" Type="http://schemas.openxmlformats.org/officeDocument/2006/relationships/oleObject" Target="../embeddings/oleObject45.bin"/><Relationship Id="rId4" Type="http://schemas.openxmlformats.org/officeDocument/2006/relationships/image" Target="../media/image47.wmf"/></Relationships>
</file>

<file path=ppt/slides/_rels/slide17.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4.emf"/><Relationship Id="rId2" Type="http://schemas.openxmlformats.org/officeDocument/2006/relationships/notesSlide" Target="../notesSlides/notesSlide10.xml"/><Relationship Id="rId16" Type="http://schemas.openxmlformats.org/officeDocument/2006/relationships/oleObject" Target="../embeddings/oleObject54.bin"/><Relationship Id="rId1" Type="http://schemas.openxmlformats.org/officeDocument/2006/relationships/slideLayout" Target="../slideLayouts/slideLayout5.xml"/><Relationship Id="rId6" Type="http://schemas.openxmlformats.org/officeDocument/2006/relationships/image" Target="../media/image51.e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50.bin"/><Relationship Id="rId14" Type="http://schemas.openxmlformats.org/officeDocument/2006/relationships/image" Target="../media/image55.wmf"/></Relationships>
</file>

<file path=ppt/slides/_rels/slide18.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oleObject" Target="../embeddings/oleObject60.bin"/><Relationship Id="rId18" Type="http://schemas.openxmlformats.org/officeDocument/2006/relationships/image" Target="../media/image63.e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0.emf"/><Relationship Id="rId17" Type="http://schemas.openxmlformats.org/officeDocument/2006/relationships/oleObject" Target="../embeddings/oleObject62.bin"/><Relationship Id="rId2" Type="http://schemas.openxmlformats.org/officeDocument/2006/relationships/notesSlide" Target="../notesSlides/notesSlide11.xml"/><Relationship Id="rId16" Type="http://schemas.openxmlformats.org/officeDocument/2006/relationships/image" Target="../media/image62.emf"/><Relationship Id="rId1" Type="http://schemas.openxmlformats.org/officeDocument/2006/relationships/slideLayout" Target="../slideLayouts/slideLayout5.xml"/><Relationship Id="rId6" Type="http://schemas.openxmlformats.org/officeDocument/2006/relationships/image" Target="../media/image57.e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58.bin"/><Relationship Id="rId14" Type="http://schemas.openxmlformats.org/officeDocument/2006/relationships/image" Target="../media/image61.emf"/></Relationships>
</file>

<file path=ppt/slides/_rels/slide19.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8.emf"/><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65.e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66.bin"/><Relationship Id="rId14" Type="http://schemas.openxmlformats.org/officeDocument/2006/relationships/image" Target="../media/image69.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5.xml"/><Relationship Id="rId6" Type="http://schemas.openxmlformats.org/officeDocument/2006/relationships/oleObject" Target="../embeddings/oleObject6.bin"/><Relationship Id="rId5" Type="http://schemas.openxmlformats.org/officeDocument/2006/relationships/image" Target="../media/image4.w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3" Type="http://schemas.openxmlformats.org/officeDocument/2006/relationships/image" Target="../media/image9.emf"/><Relationship Id="rId18" Type="http://schemas.openxmlformats.org/officeDocument/2006/relationships/oleObject" Target="../embeddings/oleObject11.bin"/><Relationship Id="rId26" Type="http://schemas.openxmlformats.org/officeDocument/2006/relationships/oleObject" Target="../embeddings/oleObject13.bin"/><Relationship Id="rId21" Type="http://schemas.openxmlformats.org/officeDocument/2006/relationships/image" Target="../media/image10.wmf"/><Relationship Id="rId34" Type="http://schemas.openxmlformats.org/officeDocument/2006/relationships/oleObject" Target="../embeddings/oleObject15.bin"/><Relationship Id="rId42" Type="http://schemas.openxmlformats.org/officeDocument/2006/relationships/image" Target="../media/image14.wmf"/><Relationship Id="rId47" Type="http://schemas.openxmlformats.org/officeDocument/2006/relationships/oleObject" Target="../embeddings/oleObject20.bin"/><Relationship Id="rId7" Type="http://schemas.openxmlformats.org/officeDocument/2006/relationships/oleObject" Target="../embeddings/oleObject9.bin"/><Relationship Id="rId2" Type="http://schemas.openxmlformats.org/officeDocument/2006/relationships/notesSlide" Target="../notesSlides/notesSlide3.xml"/><Relationship Id="rId16" Type="http://schemas.openxmlformats.org/officeDocument/2006/relationships/oleObject" Target="../embeddings/oleObject11.bin"/><Relationship Id="rId20" Type="http://schemas.openxmlformats.org/officeDocument/2006/relationships/oleObject" Target="../embeddings/oleObject12.bin"/><Relationship Id="rId41" Type="http://schemas.openxmlformats.org/officeDocument/2006/relationships/oleObject" Target="../embeddings/oleObject17.bin"/><Relationship Id="rId1" Type="http://schemas.openxmlformats.org/officeDocument/2006/relationships/slideLayout" Target="../slideLayouts/slideLayout5.xml"/><Relationship Id="rId6" Type="http://schemas.openxmlformats.org/officeDocument/2006/relationships/image" Target="../media/image7.wmf"/><Relationship Id="rId11" Type="http://schemas.openxmlformats.org/officeDocument/2006/relationships/image" Target="../media/image8.wmf"/><Relationship Id="rId24" Type="http://schemas.openxmlformats.org/officeDocument/2006/relationships/oleObject" Target="../embeddings/oleObject13.bin"/><Relationship Id="rId32" Type="http://schemas.openxmlformats.org/officeDocument/2006/relationships/oleObject" Target="../embeddings/oleObject15.bin"/><Relationship Id="rId37" Type="http://schemas.openxmlformats.org/officeDocument/2006/relationships/image" Target="../media/image13.wmf"/><Relationship Id="rId40" Type="http://schemas.openxmlformats.org/officeDocument/2006/relationships/image" Target="../media/image213.png"/><Relationship Id="rId45" Type="http://schemas.openxmlformats.org/officeDocument/2006/relationships/oleObject" Target="../embeddings/oleObject19.bin"/><Relationship Id="rId5" Type="http://schemas.openxmlformats.org/officeDocument/2006/relationships/oleObject" Target="../embeddings/oleObject8.bin"/><Relationship Id="rId15" Type="http://schemas.openxmlformats.org/officeDocument/2006/relationships/image" Target="../media/image9.emf"/><Relationship Id="rId23" Type="http://schemas.openxmlformats.org/officeDocument/2006/relationships/image" Target="../media/image10.wmf"/><Relationship Id="rId28" Type="http://schemas.openxmlformats.org/officeDocument/2006/relationships/oleObject" Target="../embeddings/oleObject14.bin"/><Relationship Id="rId36" Type="http://schemas.openxmlformats.org/officeDocument/2006/relationships/oleObject" Target="../embeddings/oleObject16.bin"/><Relationship Id="rId10" Type="http://schemas.openxmlformats.org/officeDocument/2006/relationships/oleObject" Target="../embeddings/oleObject9.bin"/><Relationship Id="rId19" Type="http://schemas.openxmlformats.org/officeDocument/2006/relationships/image" Target="../media/image10.emf"/><Relationship Id="rId31" Type="http://schemas.openxmlformats.org/officeDocument/2006/relationships/image" Target="../media/image120.wmf"/><Relationship Id="rId44" Type="http://schemas.openxmlformats.org/officeDocument/2006/relationships/image" Target="../media/image15.wmf"/><Relationship Id="rId4" Type="http://schemas.openxmlformats.org/officeDocument/2006/relationships/image" Target="../media/image6.wmf"/><Relationship Id="rId14" Type="http://schemas.openxmlformats.org/officeDocument/2006/relationships/oleObject" Target="../embeddings/oleObject10.bin"/><Relationship Id="rId22" Type="http://schemas.openxmlformats.org/officeDocument/2006/relationships/oleObject" Target="../embeddings/oleObject12.bin"/><Relationship Id="rId27" Type="http://schemas.openxmlformats.org/officeDocument/2006/relationships/image" Target="../media/image12.wmf"/><Relationship Id="rId30" Type="http://schemas.openxmlformats.org/officeDocument/2006/relationships/oleObject" Target="../embeddings/oleObject14.bin"/><Relationship Id="rId35" Type="http://schemas.openxmlformats.org/officeDocument/2006/relationships/image" Target="../media/image30.wmf"/><Relationship Id="rId43" Type="http://schemas.openxmlformats.org/officeDocument/2006/relationships/oleObject" Target="../embeddings/oleObject18.bin"/><Relationship Id="rId48" Type="http://schemas.openxmlformats.org/officeDocument/2006/relationships/image" Target="../media/image17.wmf"/><Relationship Id="rId8" Type="http://schemas.openxmlformats.org/officeDocument/2006/relationships/image" Target="../media/image8.wmf"/><Relationship Id="rId3" Type="http://schemas.openxmlformats.org/officeDocument/2006/relationships/oleObject" Target="../embeddings/oleObject7.bin"/><Relationship Id="rId12" Type="http://schemas.openxmlformats.org/officeDocument/2006/relationships/oleObject" Target="../embeddings/oleObject10.bin"/><Relationship Id="rId33" Type="http://schemas.openxmlformats.org/officeDocument/2006/relationships/image" Target="../media/image12.wmf"/><Relationship Id="rId38" Type="http://schemas.openxmlformats.org/officeDocument/2006/relationships/oleObject" Target="../embeddings/oleObject160.bin"/><Relationship Id="rId46" Type="http://schemas.openxmlformats.org/officeDocument/2006/relationships/image" Target="../media/image16.wmf"/></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21.png"/><Relationship Id="rId18" Type="http://schemas.openxmlformats.org/officeDocument/2006/relationships/oleObject" Target="../embeddings/oleObject23.bin"/><Relationship Id="rId3" Type="http://schemas.openxmlformats.org/officeDocument/2006/relationships/image" Target="../media/image17.wmf"/><Relationship Id="rId7" Type="http://schemas.openxmlformats.org/officeDocument/2006/relationships/image" Target="../media/image20.png"/><Relationship Id="rId12" Type="http://schemas.openxmlformats.org/officeDocument/2006/relationships/image" Target="../media/image220.png"/><Relationship Id="rId17" Type="http://schemas.openxmlformats.org/officeDocument/2006/relationships/image" Target="../media/image225.png"/><Relationship Id="rId2" Type="http://schemas.openxmlformats.org/officeDocument/2006/relationships/oleObject" Target="../embeddings/oleObject21.bin"/><Relationship Id="rId16" Type="http://schemas.openxmlformats.org/officeDocument/2006/relationships/image" Target="../media/image224.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emf"/><Relationship Id="rId15" Type="http://schemas.openxmlformats.org/officeDocument/2006/relationships/image" Target="../media/image223.png"/><Relationship Id="rId10" Type="http://schemas.openxmlformats.org/officeDocument/2006/relationships/image" Target="../media/image23.png"/><Relationship Id="rId19"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image" Target="../media/image22.png"/><Relationship Id="rId14" Type="http://schemas.openxmlformats.org/officeDocument/2006/relationships/image" Target="../media/image222.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1.wmf"/><Relationship Id="rId3" Type="http://schemas.openxmlformats.org/officeDocument/2006/relationships/image" Target="../media/image25.emf"/><Relationship Id="rId7" Type="http://schemas.openxmlformats.org/officeDocument/2006/relationships/image" Target="../media/image27.emf"/><Relationship Id="rId12" Type="http://schemas.openxmlformats.org/officeDocument/2006/relationships/oleObject" Target="../embeddings/oleObject29.bin"/><Relationship Id="rId17" Type="http://schemas.openxmlformats.org/officeDocument/2006/relationships/image" Target="../media/image33.wmf"/><Relationship Id="rId2" Type="http://schemas.openxmlformats.org/officeDocument/2006/relationships/oleObject" Target="../embeddings/oleObject24.bin"/><Relationship Id="rId16" Type="http://schemas.openxmlformats.org/officeDocument/2006/relationships/oleObject" Target="../embeddings/oleObject31.bin"/><Relationship Id="rId1" Type="http://schemas.openxmlformats.org/officeDocument/2006/relationships/slideLayout" Target="../slideLayouts/slideLayout5.xml"/><Relationship Id="rId6" Type="http://schemas.openxmlformats.org/officeDocument/2006/relationships/oleObject" Target="../embeddings/oleObject26.bin"/><Relationship Id="rId11" Type="http://schemas.openxmlformats.org/officeDocument/2006/relationships/image" Target="../media/image30.wmf"/><Relationship Id="rId5" Type="http://schemas.openxmlformats.org/officeDocument/2006/relationships/image" Target="../media/image26.emf"/><Relationship Id="rId15" Type="http://schemas.openxmlformats.org/officeDocument/2006/relationships/image" Target="../media/image32.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9.wmf"/><Relationship Id="rId14" Type="http://schemas.openxmlformats.org/officeDocument/2006/relationships/oleObject" Target="../embeddings/oleObject30.bin"/></Relationships>
</file>

<file path=ppt/slides/_rels/slide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2.bin"/><Relationship Id="rId1" Type="http://schemas.openxmlformats.org/officeDocument/2006/relationships/slideLayout" Target="../slideLayouts/slideLayout5.xml"/><Relationship Id="rId5" Type="http://schemas.openxmlformats.org/officeDocument/2006/relationships/image" Target="../media/image32.emf"/><Relationship Id="rId4" Type="http://schemas.openxmlformats.org/officeDocument/2006/relationships/oleObject" Target="../embeddings/oleObject3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395536" y="408184"/>
            <a:ext cx="7200800" cy="57939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defRPr/>
            </a:pPr>
            <a:r>
              <a:rPr lang="zh-CN" altLang="en-US"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电磁场的基本规律</a:t>
            </a:r>
            <a:r>
              <a:rPr kumimoji="0" lang="en-US" altLang="zh-CN"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Basic rules</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666564"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1763689" y="1923678"/>
            <a:ext cx="5400599" cy="576064"/>
            <a:chOff x="2411761" y="1400458"/>
            <a:chExt cx="5400599" cy="523220"/>
          </a:xfrm>
        </p:grpSpPr>
        <p:grpSp>
          <p:nvGrpSpPr>
            <p:cNvPr id="4" name="组合 3"/>
            <p:cNvGrpSpPr/>
            <p:nvPr/>
          </p:nvGrpSpPr>
          <p:grpSpPr>
            <a:xfrm>
              <a:off x="2411761" y="1400458"/>
              <a:ext cx="894259" cy="523220"/>
              <a:chOff x="2215144" y="927951"/>
              <a:chExt cx="1244730" cy="959254"/>
            </a:xfrm>
          </p:grpSpPr>
          <p:sp>
            <p:nvSpPr>
              <p:cNvPr id="5" name="平行四边形 4"/>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6"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20" name="矩形 19"/>
            <p:cNvSpPr/>
            <p:nvPr/>
          </p:nvSpPr>
          <p:spPr>
            <a:xfrm>
              <a:off x="3203848" y="1484132"/>
              <a:ext cx="4392488" cy="342440"/>
            </a:xfrm>
            <a:prstGeom prst="rect">
              <a:avLst/>
            </a:prstGeom>
            <a:ln w="15875">
              <a:noFill/>
            </a:ln>
          </p:spPr>
          <p:txBody>
            <a:bodyPr wrap="square" lIns="68580" tIns="34290" rIns="68580" bIns="34290">
              <a:spAutoFit/>
            </a:bodyPr>
            <a:lstStyle/>
            <a:p>
              <a:pPr lvl="0" algn="ctr">
                <a:defRPr/>
              </a:pP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电场和磁场的特定物理定律</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平行四边形 20"/>
            <p:cNvSpPr/>
            <p:nvPr/>
          </p:nvSpPr>
          <p:spPr>
            <a:xfrm>
              <a:off x="3091014" y="1413769"/>
              <a:ext cx="4721346"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763689" y="2957388"/>
            <a:ext cx="5375665" cy="550466"/>
            <a:chOff x="2411761" y="2237308"/>
            <a:chExt cx="5328591" cy="523220"/>
          </a:xfrm>
        </p:grpSpPr>
        <p:grpSp>
          <p:nvGrpSpPr>
            <p:cNvPr id="7" name="组合 6"/>
            <p:cNvGrpSpPr/>
            <p:nvPr/>
          </p:nvGrpSpPr>
          <p:grpSpPr>
            <a:xfrm>
              <a:off x="2411761" y="2237308"/>
              <a:ext cx="894259" cy="523220"/>
              <a:chOff x="2215144" y="1952311"/>
              <a:chExt cx="1244730" cy="959257"/>
            </a:xfrm>
          </p:grpSpPr>
          <p:sp>
            <p:nvSpPr>
              <p:cNvPr id="8" name="平行四边形 7"/>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23" name="矩形 22"/>
            <p:cNvSpPr/>
            <p:nvPr/>
          </p:nvSpPr>
          <p:spPr>
            <a:xfrm>
              <a:off x="3268289" y="2338562"/>
              <a:ext cx="4339315" cy="358365"/>
            </a:xfrm>
            <a:prstGeom prst="rect">
              <a:avLst/>
            </a:prstGeom>
            <a:ln w="15875">
              <a:noFill/>
            </a:ln>
          </p:spPr>
          <p:txBody>
            <a:bodyPr wrap="square" lIns="68580" tIns="34290" rIns="68580" bIns="34290">
              <a:spAutoFit/>
            </a:bodyPr>
            <a:lstStyle/>
            <a:p>
              <a:pPr algn="ctr">
                <a:defRPr/>
              </a:pP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电场</a:t>
              </a:r>
              <a:r>
                <a:rPr lang="zh-CN" altLang="zh-CN" sz="2000" b="1">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和磁场的</a:t>
              </a: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场源因果规律</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平行四边形 23"/>
            <p:cNvSpPr/>
            <p:nvPr/>
          </p:nvSpPr>
          <p:spPr>
            <a:xfrm>
              <a:off x="3091014" y="2265158"/>
              <a:ext cx="4649338"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244408" y="410724"/>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7" name="组合 36"/>
          <p:cNvGrpSpPr/>
          <p:nvPr/>
        </p:nvGrpSpPr>
        <p:grpSpPr>
          <a:xfrm>
            <a:off x="7236296" y="411117"/>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0" name="组合 39"/>
          <p:cNvGrpSpPr/>
          <p:nvPr/>
        </p:nvGrpSpPr>
        <p:grpSpPr>
          <a:xfrm>
            <a:off x="7739567" y="410724"/>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3" name="组合 42"/>
          <p:cNvGrpSpPr/>
          <p:nvPr/>
        </p:nvGrpSpPr>
        <p:grpSpPr>
          <a:xfrm>
            <a:off x="6083383" y="410724"/>
            <a:ext cx="432833" cy="432834"/>
            <a:chOff x="3491880" y="1274820"/>
            <a:chExt cx="432833" cy="432834"/>
          </a:xfrm>
        </p:grpSpPr>
        <p:sp>
          <p:nvSpPr>
            <p:cNvPr id="4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6" name="组合 45"/>
          <p:cNvGrpSpPr/>
          <p:nvPr/>
        </p:nvGrpSpPr>
        <p:grpSpPr>
          <a:xfrm>
            <a:off x="6659447" y="410724"/>
            <a:ext cx="432833" cy="432834"/>
            <a:chOff x="4139952" y="1274820"/>
            <a:chExt cx="432833" cy="432834"/>
          </a:xfrm>
        </p:grpSpPr>
        <p:sp>
          <p:nvSpPr>
            <p:cNvPr id="4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advTm="10428"/>
    </mc:Choice>
    <mc:Fallback xmlns="">
      <p:transition advTm="1042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95486"/>
            <a:ext cx="1704313" cy="461665"/>
          </a:xfrm>
          <a:prstGeom prst="rect">
            <a:avLst/>
          </a:prstGeom>
        </p:spPr>
        <p:txBody>
          <a:bodyPr wrap="none">
            <a:spAutoFit/>
          </a:bodyPr>
          <a:lstStyle/>
          <a:p>
            <a:pPr marL="285750" indent="-285750">
              <a:buClr>
                <a:srgbClr val="00ADA9"/>
              </a:buClr>
              <a:buFont typeface="Wingdings" panose="05000000000000000000" pitchFamily="2" charset="2"/>
              <a:buChar char="l"/>
            </a:pPr>
            <a:r>
              <a:rPr lang="zh-CN" altLang="en-US" sz="2400" b="1" dirty="0">
                <a:cs typeface="Times New Roman" panose="02020603050405020304" pitchFamily="18" charset="0"/>
              </a:rPr>
              <a:t>边值</a:t>
            </a:r>
            <a:r>
              <a:rPr lang="zh-CN" altLang="zh-CN" sz="2400" b="1" dirty="0">
                <a:cs typeface="Times New Roman" panose="02020603050405020304" pitchFamily="18" charset="0"/>
              </a:rPr>
              <a:t>条件</a:t>
            </a:r>
            <a:endParaRPr lang="zh-CN" altLang="en-US" sz="2400" b="1" dirty="0"/>
          </a:p>
        </p:txBody>
      </p:sp>
      <p:sp>
        <p:nvSpPr>
          <p:cNvPr id="3" name="矩形 2"/>
          <p:cNvSpPr/>
          <p:nvPr/>
        </p:nvSpPr>
        <p:spPr>
          <a:xfrm>
            <a:off x="323528" y="657151"/>
            <a:ext cx="8496944" cy="1107996"/>
          </a:xfrm>
          <a:prstGeom prst="rect">
            <a:avLst/>
          </a:prstGeom>
        </p:spPr>
        <p:txBody>
          <a:bodyPr wrap="square">
            <a:spAutoFit/>
          </a:bodyPr>
          <a:lstStyle/>
          <a:p>
            <a:pPr>
              <a:lnSpc>
                <a:spcPct val="150000"/>
              </a:lnSpc>
            </a:pPr>
            <a:r>
              <a:rPr lang="zh-CN" altLang="zh-CN" sz="2200" b="1" dirty="0">
                <a:latin typeface="Times New Roman" panose="02020603050405020304" pitchFamily="18" charset="0"/>
                <a:cs typeface="Times New Roman" panose="02020603050405020304" pitchFamily="18" charset="0"/>
              </a:rPr>
              <a:t>给出场量在包围面</a:t>
            </a:r>
            <a:r>
              <a:rPr lang="en-US" altLang="zh-CN" sz="2200" b="1" dirty="0">
                <a:latin typeface="Times New Roman" panose="02020603050405020304" pitchFamily="18" charset="0"/>
                <a:cs typeface="Times New Roman" panose="02020603050405020304" pitchFamily="18" charset="0"/>
              </a:rPr>
              <a:t>S</a:t>
            </a:r>
            <a:r>
              <a:rPr lang="zh-CN" altLang="zh-CN" sz="2200" b="1" dirty="0">
                <a:latin typeface="Times New Roman" panose="02020603050405020304" pitchFamily="18" charset="0"/>
                <a:cs typeface="Times New Roman" panose="02020603050405020304" pitchFamily="18" charset="0"/>
              </a:rPr>
              <a:t>上的边界值，</a:t>
            </a:r>
            <a:r>
              <a:rPr lang="zh-CN" altLang="en-US" sz="2200" b="1" dirty="0">
                <a:latin typeface="Times New Roman" panose="02020603050405020304" pitchFamily="18" charset="0"/>
                <a:cs typeface="Times New Roman" panose="02020603050405020304" pitchFamily="18" charset="0"/>
              </a:rPr>
              <a:t>此时</a:t>
            </a:r>
            <a:r>
              <a:rPr lang="zh-CN" altLang="zh-CN" sz="2200" b="1" dirty="0">
                <a:latin typeface="Times New Roman" panose="02020603050405020304" pitchFamily="18" charset="0"/>
                <a:cs typeface="Times New Roman" panose="02020603050405020304" pitchFamily="18" charset="0"/>
              </a:rPr>
              <a:t>构成相应问题的边界条件称为</a:t>
            </a:r>
            <a:r>
              <a:rPr lang="zh-CN" altLang="zh-CN" sz="2200" b="1" dirty="0">
                <a:solidFill>
                  <a:srgbClr val="F87A24"/>
                </a:solidFill>
                <a:latin typeface="Times New Roman" panose="02020603050405020304" pitchFamily="18" charset="0"/>
                <a:cs typeface="Times New Roman" panose="02020603050405020304" pitchFamily="18" charset="0"/>
              </a:rPr>
              <a:t>边值条件</a:t>
            </a:r>
            <a:r>
              <a:rPr lang="zh-CN" altLang="en-US" sz="2200" b="1" dirty="0">
                <a:solidFill>
                  <a:srgbClr val="F87A24"/>
                </a:solidFill>
                <a:latin typeface="Times New Roman" panose="02020603050405020304" pitchFamily="18" charset="0"/>
                <a:cs typeface="Times New Roman" panose="02020603050405020304" pitchFamily="18" charset="0"/>
              </a:rPr>
              <a:t>。</a:t>
            </a:r>
          </a:p>
        </p:txBody>
      </p:sp>
      <p:sp>
        <p:nvSpPr>
          <p:cNvPr id="6" name="Rectangle 3"/>
          <p:cNvSpPr>
            <a:spLocks noChangeArrowheads="1"/>
          </p:cNvSpPr>
          <p:nvPr/>
        </p:nvSpPr>
        <p:spPr bwMode="auto">
          <a:xfrm>
            <a:off x="899592" y="1766690"/>
            <a:ext cx="35974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无界空间包围面的边值条件：</a:t>
            </a:r>
            <a:r>
              <a:rPr kumimoji="0" lang="zh-CN" altLang="en-US" sz="2000" b="1" i="0" u="none" strike="noStrike" cap="none" normalizeH="0" baseline="0" dirty="0">
                <a:ln>
                  <a:noFill/>
                </a:ln>
                <a:solidFill>
                  <a:schemeClr val="tx1"/>
                </a:solidFill>
                <a:effectLst/>
              </a:rPr>
              <a:t> </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0" name="Object 84">
            <a:extLst>
              <a:ext uri="{FF2B5EF4-FFF2-40B4-BE49-F238E27FC236}">
                <a16:creationId xmlns:a16="http://schemas.microsoft.com/office/drawing/2014/main" id="{3D79CE18-CF41-431A-83EB-25214DE4975D}"/>
              </a:ext>
            </a:extLst>
          </p:cNvPr>
          <p:cNvGraphicFramePr>
            <a:graphicFrameLocks noChangeAspect="1"/>
          </p:cNvGraphicFramePr>
          <p:nvPr>
            <p:extLst>
              <p:ext uri="{D42A27DB-BD31-4B8C-83A1-F6EECF244321}">
                <p14:modId xmlns:p14="http://schemas.microsoft.com/office/powerpoint/2010/main" val="1725840676"/>
              </p:ext>
            </p:extLst>
          </p:nvPr>
        </p:nvGraphicFramePr>
        <p:xfrm>
          <a:off x="4667250" y="1593850"/>
          <a:ext cx="3122613" cy="690563"/>
        </p:xfrm>
        <a:graphic>
          <a:graphicData uri="http://schemas.openxmlformats.org/presentationml/2006/ole">
            <mc:AlternateContent xmlns:mc="http://schemas.openxmlformats.org/markup-compatibility/2006">
              <mc:Choice xmlns:v="urn:schemas-microsoft-com:vml" Requires="v">
                <p:oleObj name="Equation" r:id="rId3" imgW="2019240" imgH="406080" progId="Equation.DSMT4">
                  <p:embed/>
                </p:oleObj>
              </mc:Choice>
              <mc:Fallback>
                <p:oleObj name="Equation" r:id="rId3" imgW="2019240" imgH="406080" progId="Equation.DSMT4">
                  <p:embed/>
                  <p:pic>
                    <p:nvPicPr>
                      <p:cNvPr id="7" name="Object 84">
                        <a:extLst>
                          <a:ext uri="{FF2B5EF4-FFF2-40B4-BE49-F238E27FC236}">
                            <a16:creationId xmlns:a16="http://schemas.microsoft.com/office/drawing/2014/main" id="{3D79CE18-CF41-431A-83EB-25214DE4975D}"/>
                          </a:ext>
                        </a:extLst>
                      </p:cNvPr>
                      <p:cNvPicPr>
                        <a:picLocks noChangeAspect="1" noChangeArrowheads="1"/>
                      </p:cNvPicPr>
                      <p:nvPr/>
                    </p:nvPicPr>
                    <p:blipFill>
                      <a:blip r:embed="rId4"/>
                      <a:srcRect/>
                      <a:stretch>
                        <a:fillRect/>
                      </a:stretch>
                    </p:blipFill>
                    <p:spPr bwMode="auto">
                      <a:xfrm>
                        <a:off x="4667250" y="1593850"/>
                        <a:ext cx="3122613" cy="690563"/>
                      </a:xfrm>
                      <a:prstGeom prst="rect">
                        <a:avLst/>
                      </a:prstGeom>
                      <a:noFill/>
                      <a:ln>
                        <a:noFill/>
                      </a:ln>
                      <a:effectLst/>
                    </p:spPr>
                  </p:pic>
                </p:oleObj>
              </mc:Fallback>
            </mc:AlternateContent>
          </a:graphicData>
        </a:graphic>
      </p:graphicFrame>
      <p:sp>
        <p:nvSpPr>
          <p:cNvPr id="11" name="Rectangle 3"/>
          <p:cNvSpPr>
            <a:spLocks noChangeArrowheads="1"/>
          </p:cNvSpPr>
          <p:nvPr/>
        </p:nvSpPr>
        <p:spPr bwMode="auto">
          <a:xfrm>
            <a:off x="899592" y="2387664"/>
            <a:ext cx="35974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有界空间包围面的边值条件：</a:t>
            </a:r>
            <a:r>
              <a:rPr kumimoji="0" lang="zh-CN" altLang="en-US" sz="2000" b="1" i="0" u="none" strike="noStrike" cap="none" normalizeH="0" baseline="0" dirty="0">
                <a:ln>
                  <a:noFill/>
                </a:ln>
                <a:solidFill>
                  <a:schemeClr val="tx1"/>
                </a:solidFill>
                <a:effectLst/>
              </a:rPr>
              <a:t> </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13" name="内容占位符 1"/>
          <p:cNvSpPr txBox="1">
            <a:spLocks/>
          </p:cNvSpPr>
          <p:nvPr/>
        </p:nvSpPr>
        <p:spPr>
          <a:xfrm>
            <a:off x="1979712" y="2937014"/>
            <a:ext cx="6840760" cy="1938992"/>
          </a:xfrm>
          <a:prstGeom prst="rect">
            <a:avLst/>
          </a:prstGeom>
          <a:noFill/>
        </p:spPr>
        <p:txBody>
          <a:bodyPr wrap="square">
            <a:spAutoFit/>
          </a:bodyPr>
          <a:lstStyle>
            <a:defPPr>
              <a:defRPr lang="zh-CN"/>
            </a:defPPr>
            <a:lvl1pPr marL="342900" indent="-342900">
              <a:lnSpc>
                <a:spcPct val="150000"/>
              </a:lnSpc>
              <a:buClr>
                <a:srgbClr val="FFFFFF"/>
              </a:buClr>
              <a:buFont typeface="宋体" panose="02010600030101010101" pitchFamily="2" charset="-122"/>
              <a:buChar char="☆"/>
              <a:defRPr sz="2000" b="1">
                <a:solidFill>
                  <a:schemeClr val="bg1"/>
                </a:solidFill>
              </a:defRPr>
            </a:lvl1pPr>
          </a:lstStyle>
          <a:p>
            <a:pPr marL="457200" indent="-457200">
              <a:buClr>
                <a:srgbClr val="00ADA9"/>
              </a:buClr>
              <a:buFont typeface="+mj-ea"/>
              <a:buAutoNum type="circleNumDbPlain"/>
            </a:pPr>
            <a:r>
              <a:rPr lang="zh-CN" altLang="en-US" dirty="0">
                <a:solidFill>
                  <a:schemeClr val="tx1"/>
                </a:solidFill>
              </a:rPr>
              <a:t>第一类边值问题：</a:t>
            </a:r>
            <a:r>
              <a:rPr lang="zh-CN" altLang="zh-CN" dirty="0">
                <a:solidFill>
                  <a:schemeClr val="tx1"/>
                </a:solidFill>
              </a:rPr>
              <a:t>在</a:t>
            </a:r>
            <a:r>
              <a:rPr lang="en-US" altLang="zh-CN" dirty="0">
                <a:solidFill>
                  <a:schemeClr val="tx1"/>
                </a:solidFill>
              </a:rPr>
              <a:t>S</a:t>
            </a:r>
            <a:r>
              <a:rPr lang="zh-CN" altLang="zh-CN" dirty="0">
                <a:solidFill>
                  <a:schemeClr val="tx1"/>
                </a:solidFill>
              </a:rPr>
              <a:t>上给出场量的值</a:t>
            </a:r>
            <a:endParaRPr lang="en-US" altLang="zh-CN" dirty="0">
              <a:solidFill>
                <a:schemeClr val="tx1"/>
              </a:solidFill>
            </a:endParaRPr>
          </a:p>
          <a:p>
            <a:pPr marL="457200" indent="-457200">
              <a:buClr>
                <a:srgbClr val="00ADA9"/>
              </a:buClr>
              <a:buFont typeface="+mj-ea"/>
              <a:buAutoNum type="circleNumDbPlain"/>
            </a:pPr>
            <a:r>
              <a:rPr lang="zh-CN" altLang="en-US" dirty="0">
                <a:solidFill>
                  <a:schemeClr val="tx1"/>
                </a:solidFill>
              </a:rPr>
              <a:t>第二类边值问题：</a:t>
            </a:r>
            <a:r>
              <a:rPr lang="en-US" altLang="zh-CN" dirty="0">
                <a:solidFill>
                  <a:schemeClr val="tx1"/>
                </a:solidFill>
              </a:rPr>
              <a:t> </a:t>
            </a:r>
            <a:r>
              <a:rPr lang="zh-CN" altLang="en-US" dirty="0">
                <a:solidFill>
                  <a:schemeClr val="tx1"/>
                </a:solidFill>
              </a:rPr>
              <a:t>在</a:t>
            </a:r>
            <a:r>
              <a:rPr lang="en-US" altLang="zh-CN" dirty="0">
                <a:solidFill>
                  <a:schemeClr val="tx1"/>
                </a:solidFill>
              </a:rPr>
              <a:t>S</a:t>
            </a:r>
            <a:r>
              <a:rPr lang="zh-CN" altLang="zh-CN" dirty="0">
                <a:solidFill>
                  <a:schemeClr val="tx1"/>
                </a:solidFill>
              </a:rPr>
              <a:t>上</a:t>
            </a:r>
            <a:r>
              <a:rPr lang="zh-CN" altLang="en-US" dirty="0">
                <a:solidFill>
                  <a:schemeClr val="tx1"/>
                </a:solidFill>
              </a:rPr>
              <a:t>给出</a:t>
            </a:r>
            <a:r>
              <a:rPr lang="zh-CN" altLang="zh-CN" dirty="0">
                <a:solidFill>
                  <a:schemeClr val="tx1"/>
                </a:solidFill>
              </a:rPr>
              <a:t>场量导数的值</a:t>
            </a:r>
            <a:endParaRPr lang="en-US" altLang="zh-CN" dirty="0">
              <a:solidFill>
                <a:schemeClr val="tx1"/>
              </a:solidFill>
            </a:endParaRPr>
          </a:p>
          <a:p>
            <a:pPr marL="457200" indent="-457200">
              <a:buClr>
                <a:srgbClr val="00ADA9"/>
              </a:buClr>
              <a:buFont typeface="+mj-ea"/>
              <a:buAutoNum type="circleNumDbPlain"/>
            </a:pPr>
            <a:r>
              <a:rPr lang="zh-CN" altLang="en-US" dirty="0">
                <a:solidFill>
                  <a:schemeClr val="tx1"/>
                </a:solidFill>
              </a:rPr>
              <a:t>第三类边值问题：</a:t>
            </a:r>
            <a:r>
              <a:rPr lang="zh-CN" altLang="zh-CN" dirty="0">
                <a:solidFill>
                  <a:schemeClr val="tx1"/>
                </a:solidFill>
              </a:rPr>
              <a:t>在部分</a:t>
            </a:r>
            <a:r>
              <a:rPr lang="en-US" altLang="zh-CN" dirty="0">
                <a:solidFill>
                  <a:schemeClr val="tx1"/>
                </a:solidFill>
              </a:rPr>
              <a:t>S</a:t>
            </a:r>
            <a:r>
              <a:rPr lang="zh-CN" altLang="zh-CN" dirty="0">
                <a:solidFill>
                  <a:schemeClr val="tx1"/>
                </a:solidFill>
              </a:rPr>
              <a:t>面上给出场量值，同时在另一部分</a:t>
            </a:r>
            <a:r>
              <a:rPr lang="en-US" altLang="zh-CN" dirty="0">
                <a:solidFill>
                  <a:schemeClr val="tx1"/>
                </a:solidFill>
              </a:rPr>
              <a:t>S</a:t>
            </a:r>
            <a:r>
              <a:rPr lang="zh-CN" altLang="zh-CN" dirty="0">
                <a:solidFill>
                  <a:schemeClr val="tx1"/>
                </a:solidFill>
              </a:rPr>
              <a:t>上给出场量的导数值</a:t>
            </a:r>
            <a:endParaRPr lang="zh-CN" altLang="en-US" dirty="0">
              <a:solidFill>
                <a:schemeClr val="tx1"/>
              </a:solidFill>
            </a:endParaRPr>
          </a:p>
        </p:txBody>
      </p:sp>
      <p:grpSp>
        <p:nvGrpSpPr>
          <p:cNvPr id="20" name="Group 15"/>
          <p:cNvGrpSpPr>
            <a:grpSpLocks/>
          </p:cNvGrpSpPr>
          <p:nvPr/>
        </p:nvGrpSpPr>
        <p:grpSpPr bwMode="auto">
          <a:xfrm>
            <a:off x="251520" y="3075806"/>
            <a:ext cx="1506352" cy="1512168"/>
            <a:chOff x="4195" y="300"/>
            <a:chExt cx="1565" cy="1633"/>
          </a:xfrm>
        </p:grpSpPr>
        <p:sp>
          <p:nvSpPr>
            <p:cNvPr id="22" name="Rectangle 16"/>
            <p:cNvSpPr>
              <a:spLocks noChangeArrowheads="1"/>
            </p:cNvSpPr>
            <p:nvPr/>
          </p:nvSpPr>
          <p:spPr bwMode="auto">
            <a:xfrm>
              <a:off x="4195" y="300"/>
              <a:ext cx="1565" cy="1633"/>
            </a:xfrm>
            <a:prstGeom prst="rect">
              <a:avLst/>
            </a:prstGeom>
            <a:solidFill>
              <a:srgbClr val="CCFFFF"/>
            </a:solidFill>
            <a:ln w="9525">
              <a:solidFill>
                <a:schemeClr val="accent1"/>
              </a:solidFill>
              <a:miter lim="800000"/>
              <a:headEnd/>
              <a:tailEnd/>
            </a:ln>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2400" b="1">
                <a:ea typeface="幼圆" panose="02010509060101010101" pitchFamily="49" charset="-122"/>
              </a:endParaRPr>
            </a:p>
          </p:txBody>
        </p:sp>
        <p:sp>
          <p:nvSpPr>
            <p:cNvPr id="23" name="Freeform 17"/>
            <p:cNvSpPr>
              <a:spLocks/>
            </p:cNvSpPr>
            <p:nvPr/>
          </p:nvSpPr>
          <p:spPr bwMode="auto">
            <a:xfrm>
              <a:off x="4288" y="346"/>
              <a:ext cx="1377" cy="1458"/>
            </a:xfrm>
            <a:custGeom>
              <a:avLst/>
              <a:gdLst>
                <a:gd name="T0" fmla="*/ 27 w 1377"/>
                <a:gd name="T1" fmla="*/ 769 h 1458"/>
                <a:gd name="T2" fmla="*/ 111 w 1377"/>
                <a:gd name="T3" fmla="*/ 297 h 1458"/>
                <a:gd name="T4" fmla="*/ 630 w 1377"/>
                <a:gd name="T5" fmla="*/ 3 h 1458"/>
                <a:gd name="T6" fmla="*/ 1224 w 1377"/>
                <a:gd name="T7" fmla="*/ 313 h 1458"/>
                <a:gd name="T8" fmla="*/ 1362 w 1377"/>
                <a:gd name="T9" fmla="*/ 788 h 1458"/>
                <a:gd name="T10" fmla="*/ 1317 w 1377"/>
                <a:gd name="T11" fmla="*/ 1148 h 1458"/>
                <a:gd name="T12" fmla="*/ 1006 w 1377"/>
                <a:gd name="T13" fmla="*/ 1414 h 1458"/>
                <a:gd name="T14" fmla="*/ 549 w 1377"/>
                <a:gd name="T15" fmla="*/ 1409 h 1458"/>
                <a:gd name="T16" fmla="*/ 146 w 1377"/>
                <a:gd name="T17" fmla="*/ 1130 h 1458"/>
                <a:gd name="T18" fmla="*/ 0 w 1377"/>
                <a:gd name="T19" fmla="*/ 724 h 1458"/>
                <a:gd name="T20" fmla="*/ 27 w 1377"/>
                <a:gd name="T21" fmla="*/ 769 h 14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77"/>
                <a:gd name="T34" fmla="*/ 0 h 1458"/>
                <a:gd name="T35" fmla="*/ 1377 w 1377"/>
                <a:gd name="T36" fmla="*/ 1458 h 14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77" h="1458">
                  <a:moveTo>
                    <a:pt x="27" y="769"/>
                  </a:moveTo>
                  <a:cubicBezTo>
                    <a:pt x="39" y="690"/>
                    <a:pt x="11" y="425"/>
                    <a:pt x="111" y="297"/>
                  </a:cubicBezTo>
                  <a:cubicBezTo>
                    <a:pt x="211" y="169"/>
                    <a:pt x="445" y="0"/>
                    <a:pt x="630" y="3"/>
                  </a:cubicBezTo>
                  <a:cubicBezTo>
                    <a:pt x="815" y="6"/>
                    <a:pt x="1102" y="182"/>
                    <a:pt x="1224" y="313"/>
                  </a:cubicBezTo>
                  <a:cubicBezTo>
                    <a:pt x="1346" y="444"/>
                    <a:pt x="1347" y="649"/>
                    <a:pt x="1362" y="788"/>
                  </a:cubicBezTo>
                  <a:cubicBezTo>
                    <a:pt x="1377" y="927"/>
                    <a:pt x="1376" y="1044"/>
                    <a:pt x="1317" y="1148"/>
                  </a:cubicBezTo>
                  <a:cubicBezTo>
                    <a:pt x="1258" y="1252"/>
                    <a:pt x="1134" y="1370"/>
                    <a:pt x="1006" y="1414"/>
                  </a:cubicBezTo>
                  <a:cubicBezTo>
                    <a:pt x="878" y="1458"/>
                    <a:pt x="692" y="1456"/>
                    <a:pt x="549" y="1409"/>
                  </a:cubicBezTo>
                  <a:cubicBezTo>
                    <a:pt x="406" y="1362"/>
                    <a:pt x="237" y="1244"/>
                    <a:pt x="146" y="1130"/>
                  </a:cubicBezTo>
                  <a:cubicBezTo>
                    <a:pt x="55" y="1016"/>
                    <a:pt x="30" y="809"/>
                    <a:pt x="0" y="724"/>
                  </a:cubicBezTo>
                  <a:cubicBezTo>
                    <a:pt x="0" y="724"/>
                    <a:pt x="27" y="769"/>
                    <a:pt x="27" y="769"/>
                  </a:cubicBezTo>
                  <a:close/>
                </a:path>
              </a:pathLst>
            </a:custGeom>
            <a:gradFill rotWithShape="1">
              <a:gsLst>
                <a:gs pos="0">
                  <a:srgbClr val="002700"/>
                </a:gs>
                <a:gs pos="100000">
                  <a:srgbClr val="00F000"/>
                </a:gs>
              </a:gsLst>
              <a:lin ang="18900000" scaled="1"/>
            </a:gradFill>
            <a:ln w="9525">
              <a:solidFill>
                <a:schemeClr val="accent1"/>
              </a:solidFill>
              <a:miter lim="800000"/>
              <a:headEnd/>
              <a:tailEnd/>
            </a:ln>
            <a:scene3d>
              <a:camera prst="legacyPerspectiveTopRight">
                <a:rot lat="20699989" lon="20399989" rev="0"/>
              </a:camera>
              <a:lightRig rig="legacyFlat3" dir="b"/>
            </a:scene3d>
            <a:sp3d extrusionH="430200" prstMaterial="legacyMatte">
              <a:bevelT w="13500" h="13500" prst="angle"/>
              <a:bevelB w="13500" h="13500" prst="angle"/>
              <a:extrusionClr>
                <a:srgbClr val="00F000"/>
              </a:extrusionClr>
              <a:contourClr>
                <a:srgbClr val="002700"/>
              </a:contourClr>
            </a:sp3d>
          </p:spPr>
          <p:txBody>
            <a:bodyPr>
              <a:flatTx/>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2400" b="1">
                <a:ea typeface="幼圆" panose="02010509060101010101" pitchFamily="49" charset="-122"/>
              </a:endParaRPr>
            </a:p>
          </p:txBody>
        </p:sp>
        <p:graphicFrame>
          <p:nvGraphicFramePr>
            <p:cNvPr id="24" name="Object 18"/>
            <p:cNvGraphicFramePr>
              <a:graphicFrameLocks noChangeAspect="1"/>
            </p:cNvGraphicFramePr>
            <p:nvPr/>
          </p:nvGraphicFramePr>
          <p:xfrm>
            <a:off x="5465" y="1570"/>
            <a:ext cx="178" cy="226"/>
          </p:xfrm>
          <a:graphic>
            <a:graphicData uri="http://schemas.openxmlformats.org/presentationml/2006/ole">
              <mc:AlternateContent xmlns:mc="http://schemas.openxmlformats.org/markup-compatibility/2006">
                <mc:Choice xmlns:v="urn:schemas-microsoft-com:vml" Requires="v">
                  <p:oleObj name="Equation" r:id="rId5" imgW="139680" imgH="177480" progId="Equation.DSMT4">
                    <p:embed/>
                  </p:oleObj>
                </mc:Choice>
                <mc:Fallback>
                  <p:oleObj name="Equation" r:id="rId5" imgW="139680" imgH="177480" progId="Equation.DSMT4">
                    <p:embed/>
                    <p:pic>
                      <p:nvPicPr>
                        <p:cNvPr id="13"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5" y="1570"/>
                          <a:ext cx="17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9"/>
            <p:cNvGraphicFramePr>
              <a:graphicFrameLocks noChangeAspect="1"/>
            </p:cNvGraphicFramePr>
            <p:nvPr/>
          </p:nvGraphicFramePr>
          <p:xfrm>
            <a:off x="5057" y="709"/>
            <a:ext cx="193" cy="225"/>
          </p:xfrm>
          <a:graphic>
            <a:graphicData uri="http://schemas.openxmlformats.org/presentationml/2006/ole">
              <mc:AlternateContent xmlns:mc="http://schemas.openxmlformats.org/markup-compatibility/2006">
                <mc:Choice xmlns:v="urn:schemas-microsoft-com:vml" Requires="v">
                  <p:oleObj name="Equation" r:id="rId7" imgW="152280" imgH="177480" progId="Equation.DSMT4">
                    <p:embed/>
                  </p:oleObj>
                </mc:Choice>
                <mc:Fallback>
                  <p:oleObj name="Equation" r:id="rId7" imgW="152280" imgH="177480" progId="Equation.DSMT4">
                    <p:embed/>
                    <p:pic>
                      <p:nvPicPr>
                        <p:cNvPr id="14"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7" y="709"/>
                          <a:ext cx="193"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67949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par>
                                <p:cTn id="13" presetID="2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wipe(up)">
                                      <p:cBhvr>
                                        <p:cTn id="25" dur="5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3">
                                            <p:txEl>
                                              <p:pRg st="1" end="1"/>
                                            </p:txEl>
                                          </p:spTgt>
                                        </p:tgtEl>
                                        <p:attrNameLst>
                                          <p:attrName>style.visibility</p:attrName>
                                        </p:attrNameLst>
                                      </p:cBhvr>
                                      <p:to>
                                        <p:strVal val="visible"/>
                                      </p:to>
                                    </p:set>
                                    <p:animEffect transition="in" filter="wipe(up)">
                                      <p:cBhvr>
                                        <p:cTn id="30" dur="500"/>
                                        <p:tgtEl>
                                          <p:spTgt spid="1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3">
                                            <p:txEl>
                                              <p:pRg st="2" end="2"/>
                                            </p:txEl>
                                          </p:spTgt>
                                        </p:tgtEl>
                                        <p:attrNameLst>
                                          <p:attrName>style.visibility</p:attrName>
                                        </p:attrNameLst>
                                      </p:cBhvr>
                                      <p:to>
                                        <p:strVal val="visible"/>
                                      </p:to>
                                    </p:set>
                                    <p:animEffect transition="in" filter="wipe(up)">
                                      <p:cBhvr>
                                        <p:cTn id="35"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1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动作按钮: 信息 9">
            <a:hlinkClick r:id="" action="ppaction://noaction" highlightClick="1"/>
            <a:extLst>
              <a:ext uri="{FF2B5EF4-FFF2-40B4-BE49-F238E27FC236}">
                <a16:creationId xmlns:a16="http://schemas.microsoft.com/office/drawing/2014/main" id="{06EBE1AA-31C6-40EB-9725-2CCA2AD69BC0}"/>
              </a:ext>
            </a:extLst>
          </p:cNvPr>
          <p:cNvSpPr/>
          <p:nvPr/>
        </p:nvSpPr>
        <p:spPr>
          <a:xfrm>
            <a:off x="539552" y="411510"/>
            <a:ext cx="720080" cy="703704"/>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endParaRPr>
          </a:p>
        </p:txBody>
      </p:sp>
      <p:sp>
        <p:nvSpPr>
          <p:cNvPr id="4" name="矩形 3"/>
          <p:cNvSpPr/>
          <p:nvPr/>
        </p:nvSpPr>
        <p:spPr>
          <a:xfrm>
            <a:off x="539552" y="1203598"/>
            <a:ext cx="8136904" cy="2347950"/>
          </a:xfrm>
          <a:prstGeom prst="rect">
            <a:avLst/>
          </a:prstGeom>
          <a:noFill/>
        </p:spPr>
        <p:txBody>
          <a:bodyPr wrap="square">
            <a:spAutoFit/>
          </a:bodyPr>
          <a:lstStyle/>
          <a:p>
            <a:pPr marL="342900" indent="-342900">
              <a:lnSpc>
                <a:spcPct val="150000"/>
              </a:lnSpc>
              <a:buClr>
                <a:srgbClr val="F87A24"/>
              </a:buClr>
              <a:buFont typeface="宋体" panose="02010600030101010101" pitchFamily="2" charset="-122"/>
              <a:buChar char="☆"/>
            </a:pPr>
            <a:r>
              <a:rPr lang="zh-CN" altLang="zh-CN" sz="2000" b="1" dirty="0"/>
              <a:t>对时变电磁问题还有反映场量初始状态的初值条件。边界条件与初值条件一并构成求解一定场域空间中场量的定解条件。</a:t>
            </a:r>
          </a:p>
          <a:p>
            <a:pPr marL="342900" indent="-342900">
              <a:lnSpc>
                <a:spcPct val="150000"/>
              </a:lnSpc>
              <a:buClr>
                <a:srgbClr val="F87A24"/>
              </a:buClr>
              <a:buFont typeface="宋体" panose="02010600030101010101" pitchFamily="2" charset="-122"/>
              <a:buChar char="☆"/>
            </a:pPr>
            <a:r>
              <a:rPr lang="zh-CN" altLang="zh-CN" sz="2000" b="1" dirty="0"/>
              <a:t>独立形式的麦克斯韦方程组结合物质的本构关系与定解条件，可构成求解场域空间电磁场分布的适定性定解问题，即已知激励获得其产生电磁场结果的解存在、解唯一、解稳定。</a:t>
            </a:r>
          </a:p>
        </p:txBody>
      </p:sp>
    </p:spTree>
    <p:extLst>
      <p:ext uri="{BB962C8B-B14F-4D97-AF65-F5344CB8AC3E}">
        <p14:creationId xmlns:p14="http://schemas.microsoft.com/office/powerpoint/2010/main" val="163515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5535" y="339502"/>
            <a:ext cx="6324359" cy="504055"/>
            <a:chOff x="971599" y="252159"/>
            <a:chExt cx="6324359" cy="504055"/>
          </a:xfrm>
        </p:grpSpPr>
        <p:grpSp>
          <p:nvGrpSpPr>
            <p:cNvPr id="3" name="组合 2"/>
            <p:cNvGrpSpPr/>
            <p:nvPr/>
          </p:nvGrpSpPr>
          <p:grpSpPr>
            <a:xfrm>
              <a:off x="971599" y="252159"/>
              <a:ext cx="982452" cy="504055"/>
              <a:chOff x="2215144" y="956398"/>
              <a:chExt cx="1367488" cy="869226"/>
            </a:xfrm>
          </p:grpSpPr>
          <p:sp>
            <p:nvSpPr>
              <p:cNvPr id="6" name="平行四边形 5"/>
              <p:cNvSpPr/>
              <p:nvPr/>
            </p:nvSpPr>
            <p:spPr>
              <a:xfrm>
                <a:off x="2215144" y="982844"/>
                <a:ext cx="1120898" cy="842780"/>
              </a:xfrm>
              <a:prstGeom prst="parallelogram">
                <a:avLst>
                  <a:gd name="adj" fmla="val 48207"/>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7" name="文本框 9"/>
              <p:cNvSpPr txBox="1"/>
              <p:nvPr/>
            </p:nvSpPr>
            <p:spPr>
              <a:xfrm>
                <a:off x="2515834" y="956398"/>
                <a:ext cx="1066798" cy="7961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3</a:t>
                </a:r>
                <a:endParaRPr kumimoji="0" lang="zh-CN" altLang="en-US" sz="24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4" name="矩形 3"/>
            <p:cNvSpPr/>
            <p:nvPr/>
          </p:nvSpPr>
          <p:spPr>
            <a:xfrm>
              <a:off x="1888869" y="308145"/>
              <a:ext cx="4915379" cy="438582"/>
            </a:xfrm>
            <a:prstGeom prst="rect">
              <a:avLst/>
            </a:prstGeom>
            <a:ln w="15875">
              <a:noFill/>
            </a:ln>
          </p:spPr>
          <p:txBody>
            <a:bodyPr wrap="square" lIns="68580" tIns="34290" rIns="68580" bIns="34290">
              <a:spAutoFit/>
            </a:bodyPr>
            <a:lstStyle/>
            <a:p>
              <a:pPr algn="ctr">
                <a:spcBef>
                  <a:spcPct val="20000"/>
                </a:spcBef>
                <a:buFont typeface="Arial" panose="020B0604020202020204" pitchFamily="34" charset="0"/>
                <a:buNone/>
              </a:pP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麦克斯韦方程组</a:t>
              </a:r>
            </a:p>
          </p:txBody>
        </p:sp>
        <p:sp>
          <p:nvSpPr>
            <p:cNvPr id="5" name="平行四边形 4"/>
            <p:cNvSpPr/>
            <p:nvPr/>
          </p:nvSpPr>
          <p:spPr>
            <a:xfrm>
              <a:off x="971600" y="267493"/>
              <a:ext cx="6324358" cy="485541"/>
            </a:xfrm>
            <a:prstGeom prst="parallelogram">
              <a:avLst>
                <a:gd name="adj" fmla="val 48207"/>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grpSp>
      <p:grpSp>
        <p:nvGrpSpPr>
          <p:cNvPr id="23" name="组合 22"/>
          <p:cNvGrpSpPr/>
          <p:nvPr/>
        </p:nvGrpSpPr>
        <p:grpSpPr>
          <a:xfrm>
            <a:off x="2787231" y="1959682"/>
            <a:ext cx="1323972" cy="1116124"/>
            <a:chOff x="2320000" y="2960948"/>
            <a:chExt cx="1467988" cy="1323555"/>
          </a:xfrm>
          <a:solidFill>
            <a:srgbClr val="F87A24"/>
          </a:solidFill>
        </p:grpSpPr>
        <p:sp>
          <p:nvSpPr>
            <p:cNvPr id="24" name="Freeform 5"/>
            <p:cNvSpPr>
              <a:spLocks/>
            </p:cNvSpPr>
            <p:nvPr/>
          </p:nvSpPr>
          <p:spPr bwMode="auto">
            <a:xfrm>
              <a:off x="2320000"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25" name="TextBox 6"/>
            <p:cNvSpPr txBox="1"/>
            <p:nvPr/>
          </p:nvSpPr>
          <p:spPr>
            <a:xfrm>
              <a:off x="2417971" y="3134482"/>
              <a:ext cx="1259322" cy="1021934"/>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zh-CN" sz="1400" dirty="0"/>
                <a:t>麦克斯韦方程组的独立性、限定性和媒质的本构关系</a:t>
              </a:r>
            </a:p>
          </p:txBody>
        </p:sp>
      </p:grpSp>
      <p:grpSp>
        <p:nvGrpSpPr>
          <p:cNvPr id="26" name="组合 25"/>
          <p:cNvGrpSpPr/>
          <p:nvPr/>
        </p:nvGrpSpPr>
        <p:grpSpPr>
          <a:xfrm>
            <a:off x="3839524" y="1239601"/>
            <a:ext cx="1323972" cy="1116124"/>
            <a:chOff x="725948" y="2960948"/>
            <a:chExt cx="1467988" cy="1323555"/>
          </a:xfrm>
        </p:grpSpPr>
        <p:sp>
          <p:nvSpPr>
            <p:cNvPr id="27" name="Freeform 5"/>
            <p:cNvSpPr>
              <a:spLocks/>
            </p:cNvSpPr>
            <p:nvPr/>
          </p:nvSpPr>
          <p:spPr bwMode="auto">
            <a:xfrm>
              <a:off x="725948"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9E9A"/>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28" name="TextBox 10"/>
            <p:cNvSpPr txBox="1"/>
            <p:nvPr/>
          </p:nvSpPr>
          <p:spPr>
            <a:xfrm>
              <a:off x="1008801" y="3184753"/>
              <a:ext cx="933136" cy="87594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zh-CN" sz="1600" b="1" dirty="0">
                  <a:latin typeface="+mn-ea"/>
                  <a:ea typeface="+mn-ea"/>
                  <a:cs typeface="Times New Roman" panose="02020603050405020304" pitchFamily="18" charset="0"/>
                </a:rPr>
                <a:t>电磁场的普适</a:t>
              </a:r>
              <a:endParaRPr lang="en-US" altLang="zh-CN" sz="1600" b="1" dirty="0">
                <a:latin typeface="+mn-ea"/>
                <a:ea typeface="+mn-ea"/>
                <a:cs typeface="Times New Roman" panose="02020603050405020304" pitchFamily="18" charset="0"/>
              </a:endParaRPr>
            </a:p>
            <a:p>
              <a:pPr algn="ctr"/>
              <a:r>
                <a:rPr lang="zh-CN" altLang="zh-CN" sz="1600" b="1" dirty="0">
                  <a:latin typeface="+mn-ea"/>
                  <a:ea typeface="+mn-ea"/>
                  <a:cs typeface="Times New Roman" panose="02020603050405020304" pitchFamily="18" charset="0"/>
                </a:rPr>
                <a:t>因果规律</a:t>
              </a:r>
              <a:endParaRPr lang="zh-CN" altLang="en-US" sz="1600" b="1" dirty="0">
                <a:latin typeface="+mn-ea"/>
                <a:ea typeface="+mn-ea"/>
              </a:endParaRPr>
            </a:p>
          </p:txBody>
        </p:sp>
      </p:grpSp>
      <p:grpSp>
        <p:nvGrpSpPr>
          <p:cNvPr id="29" name="组合 28"/>
          <p:cNvGrpSpPr/>
          <p:nvPr/>
        </p:nvGrpSpPr>
        <p:grpSpPr>
          <a:xfrm>
            <a:off x="4875464" y="1959680"/>
            <a:ext cx="1323972" cy="1116123"/>
            <a:chOff x="3914052" y="2960948"/>
            <a:chExt cx="1467988" cy="1323555"/>
          </a:xfrm>
        </p:grpSpPr>
        <p:sp>
          <p:nvSpPr>
            <p:cNvPr id="30" name="Freeform 5"/>
            <p:cNvSpPr>
              <a:spLocks/>
            </p:cNvSpPr>
            <p:nvPr/>
          </p:nvSpPr>
          <p:spPr bwMode="auto">
            <a:xfrm>
              <a:off x="3914052"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31" name="TextBox 11"/>
            <p:cNvSpPr txBox="1"/>
            <p:nvPr/>
          </p:nvSpPr>
          <p:spPr>
            <a:xfrm>
              <a:off x="4153574" y="3195084"/>
              <a:ext cx="967158" cy="875945"/>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zh-CN" dirty="0"/>
                <a:t>时变</a:t>
              </a:r>
              <a:endParaRPr lang="en-US" altLang="zh-CN" dirty="0"/>
            </a:p>
            <a:p>
              <a:r>
                <a:rPr lang="zh-CN" altLang="zh-CN" dirty="0"/>
                <a:t>电磁场的波动方程</a:t>
              </a:r>
              <a:endParaRPr lang="en-US" altLang="zh-CN" dirty="0">
                <a:sym typeface="Arial" panose="020B0604020202020204" pitchFamily="34" charset="0"/>
              </a:endParaRPr>
            </a:p>
          </p:txBody>
        </p:sp>
      </p:grpSp>
      <p:grpSp>
        <p:nvGrpSpPr>
          <p:cNvPr id="32" name="组合 31"/>
          <p:cNvGrpSpPr/>
          <p:nvPr/>
        </p:nvGrpSpPr>
        <p:grpSpPr>
          <a:xfrm>
            <a:off x="3147272" y="3183818"/>
            <a:ext cx="1323972" cy="1116124"/>
            <a:chOff x="5508104" y="2960948"/>
            <a:chExt cx="1467988" cy="1323555"/>
          </a:xfrm>
          <a:solidFill>
            <a:srgbClr val="00B0F0"/>
          </a:solidFill>
        </p:grpSpPr>
        <p:sp>
          <p:nvSpPr>
            <p:cNvPr id="33" name="Freeform 5"/>
            <p:cNvSpPr>
              <a:spLocks/>
            </p:cNvSpPr>
            <p:nvPr/>
          </p:nvSpPr>
          <p:spPr bwMode="auto">
            <a:xfrm>
              <a:off x="5508104"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34" name="TextBox 12"/>
            <p:cNvSpPr txBox="1"/>
            <p:nvPr/>
          </p:nvSpPr>
          <p:spPr>
            <a:xfrm>
              <a:off x="5667785" y="3195081"/>
              <a:ext cx="1187657" cy="875944"/>
            </a:xfrm>
            <a:prstGeom prst="rect">
              <a:avLst/>
            </a:prstGeom>
            <a:noFill/>
          </p:spPr>
          <p:txBody>
            <a:bodyPr wrap="square" lIns="0" tIns="0" rIns="0" bIns="0" rtlCol="0">
              <a:spAutoFit/>
            </a:bodyPr>
            <a:lstStyle>
              <a:defPPr>
                <a:defRPr lang="zh-CN"/>
              </a:defPPr>
              <a:lvl1pPr algn="ctr">
                <a:defRPr sz="1400" b="1">
                  <a:solidFill>
                    <a:schemeClr val="bg1"/>
                  </a:solidFill>
                  <a:latin typeface="+mn-ea"/>
                  <a:cs typeface="Times New Roman" panose="02020603050405020304" pitchFamily="18" charset="0"/>
                </a:defRPr>
              </a:lvl1pPr>
            </a:lstStyle>
            <a:p>
              <a:r>
                <a:rPr lang="zh-CN" altLang="en-US" sz="1600" dirty="0"/>
                <a:t>电磁场分布的突变性与边界条件</a:t>
              </a:r>
              <a:endParaRPr lang="en-US" altLang="zh-CN" sz="1600" dirty="0"/>
            </a:p>
          </p:txBody>
        </p:sp>
      </p:grpSp>
      <p:grpSp>
        <p:nvGrpSpPr>
          <p:cNvPr id="35" name="组合 34"/>
          <p:cNvGrpSpPr/>
          <p:nvPr/>
        </p:nvGrpSpPr>
        <p:grpSpPr>
          <a:xfrm>
            <a:off x="4515424" y="3147813"/>
            <a:ext cx="1323972" cy="1116124"/>
            <a:chOff x="725948" y="2960948"/>
            <a:chExt cx="1467988" cy="1323555"/>
          </a:xfrm>
          <a:solidFill>
            <a:srgbClr val="92D050"/>
          </a:solidFill>
        </p:grpSpPr>
        <p:sp>
          <p:nvSpPr>
            <p:cNvPr id="36" name="Freeform 5"/>
            <p:cNvSpPr>
              <a:spLocks/>
            </p:cNvSpPr>
            <p:nvPr/>
          </p:nvSpPr>
          <p:spPr bwMode="auto">
            <a:xfrm>
              <a:off x="725948"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37" name="TextBox 10"/>
            <p:cNvSpPr txBox="1"/>
            <p:nvPr/>
          </p:nvSpPr>
          <p:spPr>
            <a:xfrm>
              <a:off x="911226" y="3198851"/>
              <a:ext cx="1097432" cy="875944"/>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en-US" dirty="0"/>
                <a:t>典型问题的</a:t>
              </a:r>
              <a:endParaRPr lang="en-US" altLang="zh-CN" dirty="0"/>
            </a:p>
            <a:p>
              <a:r>
                <a:rPr lang="zh-CN" altLang="en-US" dirty="0"/>
                <a:t>边界条件</a:t>
              </a:r>
              <a:endParaRPr lang="en-US" altLang="zh-CN" dirty="0">
                <a:sym typeface="Arial" panose="020B0604020202020204" pitchFamily="34" charset="0"/>
              </a:endParaRPr>
            </a:p>
          </p:txBody>
        </p:sp>
      </p:grpSp>
      <p:pic>
        <p:nvPicPr>
          <p:cNvPr id="38"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299400" y="915566"/>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2211168" y="2175705"/>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315624" y="2175705"/>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2771800" y="3795886"/>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45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E0C66E-659B-4C42-AEE5-668CBDDFC640}"/>
              </a:ext>
            </a:extLst>
          </p:cNvPr>
          <p:cNvSpPr/>
          <p:nvPr/>
        </p:nvSpPr>
        <p:spPr>
          <a:xfrm>
            <a:off x="323528" y="415429"/>
            <a:ext cx="8064896" cy="500137"/>
          </a:xfrm>
          <a:prstGeom prst="rect">
            <a:avLst/>
          </a:prstGeom>
          <a:noFill/>
          <a:ln w="15875">
            <a:noFill/>
          </a:ln>
        </p:spPr>
        <p:txBody>
          <a:bodyPr wrap="square" lIns="68580" tIns="34290" rIns="68580" bIns="34290">
            <a:spAutoFit/>
          </a:bodyPr>
          <a:lstStyle/>
          <a:p>
            <a:pPr>
              <a:spcBef>
                <a:spcPts val="900"/>
              </a:spcBef>
              <a:spcAft>
                <a:spcPts val="450"/>
              </a:spcAft>
            </a:pPr>
            <a:r>
              <a:rPr lang="zh-CN" altLang="en-US" sz="2800" b="1" dirty="0">
                <a:latin typeface="+mn-ea"/>
              </a:rPr>
              <a:t>五、典型问题的边界条件（衔接条件）</a:t>
            </a:r>
            <a:endParaRPr lang="en-GB" altLang="zh-CN" sz="2800" b="1" dirty="0">
              <a:latin typeface="+mn-ea"/>
            </a:endParaRPr>
          </a:p>
        </p:txBody>
      </p:sp>
      <p:sp>
        <p:nvSpPr>
          <p:cNvPr id="13" name="矩形 12"/>
          <p:cNvSpPr/>
          <p:nvPr/>
        </p:nvSpPr>
        <p:spPr>
          <a:xfrm>
            <a:off x="698315" y="1275606"/>
            <a:ext cx="4161717" cy="430887"/>
          </a:xfrm>
          <a:prstGeom prst="rect">
            <a:avLst/>
          </a:prstGeom>
        </p:spPr>
        <p:txBody>
          <a:bodyPr wrap="none">
            <a:spAutoFit/>
          </a:bodyPr>
          <a:lstStyle/>
          <a:p>
            <a:pPr marL="285750" indent="-285750" algn="just">
              <a:buClr>
                <a:srgbClr val="00ADA9"/>
              </a:buClr>
              <a:buFont typeface="Wingdings" panose="05000000000000000000" pitchFamily="2" charset="2"/>
              <a:buChar char="l"/>
            </a:pPr>
            <a:r>
              <a:rPr lang="zh-CN" altLang="zh-CN" sz="2200" b="1" kern="100" dirty="0">
                <a:latin typeface="+mn-ea"/>
                <a:cs typeface="Times New Roman" panose="02020603050405020304" pitchFamily="18" charset="0"/>
              </a:rPr>
              <a:t>静电场问题中的导体边界条件</a:t>
            </a:r>
          </a:p>
        </p:txBody>
      </p:sp>
      <p:sp>
        <p:nvSpPr>
          <p:cNvPr id="15" name="Text Box 5"/>
          <p:cNvSpPr txBox="1">
            <a:spLocks noChangeArrowheads="1"/>
          </p:cNvSpPr>
          <p:nvPr/>
        </p:nvSpPr>
        <p:spPr bwMode="auto">
          <a:xfrm>
            <a:off x="899592" y="1923678"/>
            <a:ext cx="784887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ct val="0"/>
              </a:spcBef>
              <a:buClrTx/>
              <a:buSzTx/>
              <a:buNone/>
            </a:pPr>
            <a:r>
              <a:rPr lang="zh-CN" altLang="en-US" sz="2000" dirty="0"/>
              <a:t>由于</a:t>
            </a:r>
            <a:r>
              <a:rPr lang="zh-CN" altLang="zh-CN" sz="2000" dirty="0"/>
              <a:t>静电场中的导体处于静电平衡状态，其中的电场为零</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，因此有</a:t>
            </a:r>
            <a:endParaRPr lang="zh-CN" altLang="el-GR"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6" name="Object 3"/>
          <p:cNvGraphicFramePr>
            <a:graphicFrameLocks noChangeAspect="1"/>
          </p:cNvGraphicFramePr>
          <p:nvPr>
            <p:extLst>
              <p:ext uri="{D42A27DB-BD31-4B8C-83A1-F6EECF244321}">
                <p14:modId xmlns:p14="http://schemas.microsoft.com/office/powerpoint/2010/main" val="329318627"/>
              </p:ext>
            </p:extLst>
          </p:nvPr>
        </p:nvGraphicFramePr>
        <p:xfrm>
          <a:off x="3094219" y="2715766"/>
          <a:ext cx="2557901" cy="936104"/>
        </p:xfrm>
        <a:graphic>
          <a:graphicData uri="http://schemas.openxmlformats.org/presentationml/2006/ole">
            <mc:AlternateContent xmlns:mc="http://schemas.openxmlformats.org/markup-compatibility/2006">
              <mc:Choice xmlns:v="urn:schemas-microsoft-com:vml" Requires="v">
                <p:oleObj name="Equation" r:id="rId3" imgW="1638000" imgH="533160" progId="Equation.DSMT4">
                  <p:embed/>
                </p:oleObj>
              </mc:Choice>
              <mc:Fallback>
                <p:oleObj name="Equation" r:id="rId3" imgW="1638000" imgH="533160" progId="Equation.DSMT4">
                  <p:embed/>
                  <p:pic>
                    <p:nvPicPr>
                      <p:cNvPr id="4" name="Object 3"/>
                      <p:cNvPicPr>
                        <a:picLocks noChangeAspect="1" noChangeArrowheads="1"/>
                      </p:cNvPicPr>
                      <p:nvPr/>
                    </p:nvPicPr>
                    <p:blipFill>
                      <a:blip r:embed="rId4"/>
                      <a:srcRect/>
                      <a:stretch>
                        <a:fillRect/>
                      </a:stretch>
                    </p:blipFill>
                    <p:spPr bwMode="auto">
                      <a:xfrm>
                        <a:off x="3094219" y="2715766"/>
                        <a:ext cx="2557901" cy="936104"/>
                      </a:xfrm>
                      <a:prstGeom prst="rect">
                        <a:avLst/>
                      </a:prstGeom>
                      <a:noFill/>
                      <a:ln w="9525">
                        <a:noFill/>
                        <a:miter lim="800000"/>
                        <a:headEnd/>
                        <a:tailEnd/>
                      </a:ln>
                    </p:spPr>
                  </p:pic>
                </p:oleObj>
              </mc:Fallback>
            </mc:AlternateContent>
          </a:graphicData>
        </a:graphic>
      </p:graphicFrame>
      <p:grpSp>
        <p:nvGrpSpPr>
          <p:cNvPr id="6" name="组合 5"/>
          <p:cNvGrpSpPr/>
          <p:nvPr/>
        </p:nvGrpSpPr>
        <p:grpSpPr>
          <a:xfrm>
            <a:off x="4860032" y="3867894"/>
            <a:ext cx="3921266" cy="384043"/>
            <a:chOff x="5368607" y="4347947"/>
            <a:chExt cx="3921266" cy="384043"/>
          </a:xfrm>
        </p:grpSpPr>
        <p:sp>
          <p:nvSpPr>
            <p:cNvPr id="3" name="Rectangle 41"/>
            <p:cNvSpPr>
              <a:spLocks noChangeArrowheads="1"/>
            </p:cNvSpPr>
            <p:nvPr/>
          </p:nvSpPr>
          <p:spPr bwMode="auto">
            <a:xfrm>
              <a:off x="5368607" y="4371950"/>
              <a:ext cx="39212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en-US"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其</a:t>
              </a:r>
              <a:r>
                <a:rPr kumimoji="0" lang="zh-CN" altLang="en-US" sz="1600"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中，   </a:t>
              </a:r>
              <a:r>
                <a:rPr lang="en-US" altLang="zh-CN" sz="1600" b="1" dirty="0">
                  <a:latin typeface="等线" panose="02010600030101010101" pitchFamily="2" charset="-122"/>
                  <a:ea typeface="等线" panose="02010600030101010101" pitchFamily="2" charset="-122"/>
                  <a:cs typeface="Times New Roman" panose="02020603050405020304" pitchFamily="18" charset="0"/>
                </a:rPr>
                <a:t> </a:t>
              </a:r>
              <a:r>
                <a:rPr lang="zh-CN" altLang="en-US" sz="1600" b="1" dirty="0">
                  <a:latin typeface="宋体" panose="02010600030101010101" pitchFamily="2" charset="-122"/>
                  <a:cs typeface="Times New Roman" panose="02020603050405020304" pitchFamily="18" charset="0"/>
                </a:rPr>
                <a:t>即为导体表面感应电荷的面分布</a:t>
              </a:r>
              <a:endParaRPr kumimoji="0" lang="zh-CN" altLang="en-US" sz="1600" b="1" i="0" u="none" strike="noStrike" cap="none" normalizeH="0" baseline="0" dirty="0">
                <a:ln>
                  <a:noFill/>
                </a:ln>
                <a:solidFill>
                  <a:schemeClr val="tx1"/>
                </a:solidFill>
                <a:effectLst/>
                <a:latin typeface="Arial" panose="020B060402020202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86466844"/>
                </p:ext>
              </p:extLst>
            </p:nvPr>
          </p:nvGraphicFramePr>
          <p:xfrm>
            <a:off x="6012160" y="4347947"/>
            <a:ext cx="288032" cy="384043"/>
          </p:xfrm>
          <a:graphic>
            <a:graphicData uri="http://schemas.openxmlformats.org/presentationml/2006/ole">
              <mc:AlternateContent xmlns:mc="http://schemas.openxmlformats.org/markup-compatibility/2006">
                <mc:Choice xmlns:v="urn:schemas-microsoft-com:vml" Requires="v">
                  <p:oleObj name="Equation" r:id="rId5" imgW="177646" imgH="228402" progId="Equation.DSMT4">
                    <p:embed/>
                  </p:oleObj>
                </mc:Choice>
                <mc:Fallback>
                  <p:oleObj name="Equation" r:id="rId5" imgW="177646" imgH="228402" progId="Equation.DSMT4">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2160" y="4347947"/>
                          <a:ext cx="288032" cy="384043"/>
                        </a:xfrm>
                        <a:prstGeom prst="rect">
                          <a:avLst/>
                        </a:prstGeom>
                        <a:noFill/>
                      </p:spPr>
                    </p:pic>
                  </p:oleObj>
                </mc:Fallback>
              </mc:AlternateContent>
            </a:graphicData>
          </a:graphic>
        </p:graphicFrame>
      </p:grpSp>
    </p:spTree>
    <p:extLst>
      <p:ext uri="{BB962C8B-B14F-4D97-AF65-F5344CB8AC3E}">
        <p14:creationId xmlns:p14="http://schemas.microsoft.com/office/powerpoint/2010/main" val="260877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par>
                                <p:cTn id="13" presetID="22" presetClass="entr" presetSubtype="1"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par>
                                <p:cTn id="16" presetID="22" presetClass="entr" presetSubtype="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3121" y="247352"/>
            <a:ext cx="3026791" cy="430887"/>
          </a:xfrm>
          <a:prstGeom prst="rect">
            <a:avLst/>
          </a:prstGeom>
        </p:spPr>
        <p:txBody>
          <a:bodyPr wrap="none">
            <a:spAutoFit/>
          </a:bodyPr>
          <a:lstStyle/>
          <a:p>
            <a:pPr marL="285750" indent="-285750" algn="just">
              <a:buClr>
                <a:srgbClr val="00ADA9"/>
              </a:buClr>
              <a:buFont typeface="Wingdings" panose="05000000000000000000" pitchFamily="2" charset="2"/>
              <a:buChar char="l"/>
            </a:pPr>
            <a:r>
              <a:rPr lang="zh-CN" altLang="zh-CN" sz="2200" b="1" kern="100" dirty="0">
                <a:latin typeface="+mn-ea"/>
                <a:cs typeface="Times New Roman" panose="02020603050405020304" pitchFamily="18" charset="0"/>
              </a:rPr>
              <a:t>理想介质的边界条件</a:t>
            </a:r>
          </a:p>
        </p:txBody>
      </p:sp>
      <p:graphicFrame>
        <p:nvGraphicFramePr>
          <p:cNvPr id="4" name="Object 3"/>
          <p:cNvGraphicFramePr>
            <a:graphicFrameLocks noChangeAspect="1"/>
          </p:cNvGraphicFramePr>
          <p:nvPr>
            <p:extLst>
              <p:ext uri="{D42A27DB-BD31-4B8C-83A1-F6EECF244321}">
                <p14:modId xmlns:p14="http://schemas.microsoft.com/office/powerpoint/2010/main" val="3830676659"/>
              </p:ext>
            </p:extLst>
          </p:nvPr>
        </p:nvGraphicFramePr>
        <p:xfrm>
          <a:off x="2346325" y="1851670"/>
          <a:ext cx="4083050" cy="884237"/>
        </p:xfrm>
        <a:graphic>
          <a:graphicData uri="http://schemas.openxmlformats.org/presentationml/2006/ole">
            <mc:AlternateContent xmlns:mc="http://schemas.openxmlformats.org/markup-compatibility/2006">
              <mc:Choice xmlns:v="urn:schemas-microsoft-com:vml" Requires="v">
                <p:oleObj name="Equation" r:id="rId3" imgW="2768400" imgH="533160" progId="Equation.DSMT4">
                  <p:embed/>
                </p:oleObj>
              </mc:Choice>
              <mc:Fallback>
                <p:oleObj name="Equation" r:id="rId3" imgW="2768400" imgH="533160" progId="Equation.DSMT4">
                  <p:embed/>
                  <p:pic>
                    <p:nvPicPr>
                      <p:cNvPr id="10" name="Object 3"/>
                      <p:cNvPicPr>
                        <a:picLocks noChangeAspect="1" noChangeArrowheads="1"/>
                      </p:cNvPicPr>
                      <p:nvPr/>
                    </p:nvPicPr>
                    <p:blipFill>
                      <a:blip r:embed="rId4"/>
                      <a:srcRect/>
                      <a:stretch>
                        <a:fillRect/>
                      </a:stretch>
                    </p:blipFill>
                    <p:spPr bwMode="auto">
                      <a:xfrm>
                        <a:off x="2346325" y="1851670"/>
                        <a:ext cx="4083050" cy="884237"/>
                      </a:xfrm>
                      <a:prstGeom prst="rect">
                        <a:avLst/>
                      </a:prstGeom>
                      <a:noFill/>
                      <a:ln w="9525">
                        <a:noFill/>
                        <a:miter lim="800000"/>
                        <a:headEnd/>
                        <a:tailEnd/>
                      </a:ln>
                    </p:spPr>
                  </p:pic>
                </p:oleObj>
              </mc:Fallback>
            </mc:AlternateContent>
          </a:graphicData>
        </a:graphic>
      </p:graphicFrame>
      <p:sp>
        <p:nvSpPr>
          <p:cNvPr id="5" name="矩形 4"/>
          <p:cNvSpPr/>
          <p:nvPr/>
        </p:nvSpPr>
        <p:spPr>
          <a:xfrm>
            <a:off x="755576" y="2911648"/>
            <a:ext cx="3026791" cy="430887"/>
          </a:xfrm>
          <a:prstGeom prst="rect">
            <a:avLst/>
          </a:prstGeom>
        </p:spPr>
        <p:txBody>
          <a:bodyPr wrap="none">
            <a:spAutoFit/>
          </a:bodyPr>
          <a:lstStyle/>
          <a:p>
            <a:pPr marL="285750" indent="-285750" algn="just">
              <a:buClr>
                <a:srgbClr val="00ADA9"/>
              </a:buClr>
              <a:buFont typeface="Wingdings" panose="05000000000000000000" pitchFamily="2" charset="2"/>
              <a:buChar char="l"/>
            </a:pPr>
            <a:r>
              <a:rPr lang="zh-CN" altLang="zh-CN" sz="2200" b="1" kern="100">
                <a:latin typeface="+mn-ea"/>
                <a:cs typeface="Times New Roman" panose="02020603050405020304" pitchFamily="18" charset="0"/>
              </a:rPr>
              <a:t>理想导体的边界条件</a:t>
            </a:r>
            <a:endParaRPr lang="zh-CN" altLang="zh-CN" sz="2200" b="1" kern="100" dirty="0">
              <a:latin typeface="+mn-ea"/>
              <a:cs typeface="Times New Roman" panose="02020603050405020304" pitchFamily="18" charset="0"/>
            </a:endParaRPr>
          </a:p>
        </p:txBody>
      </p:sp>
      <p:sp>
        <p:nvSpPr>
          <p:cNvPr id="6" name="矩形 5"/>
          <p:cNvSpPr/>
          <p:nvPr/>
        </p:nvSpPr>
        <p:spPr>
          <a:xfrm>
            <a:off x="611560" y="3365762"/>
            <a:ext cx="405591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0"/>
              </a:spcBef>
            </a:pP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理想导体内部的电场和磁场均为零</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2379301890"/>
              </p:ext>
            </p:extLst>
          </p:nvPr>
        </p:nvGraphicFramePr>
        <p:xfrm>
          <a:off x="2915816" y="3919760"/>
          <a:ext cx="2771775" cy="884238"/>
        </p:xfrm>
        <a:graphic>
          <a:graphicData uri="http://schemas.openxmlformats.org/presentationml/2006/ole">
            <mc:AlternateContent xmlns:mc="http://schemas.openxmlformats.org/markup-compatibility/2006">
              <mc:Choice xmlns:v="urn:schemas-microsoft-com:vml" Requires="v">
                <p:oleObj name="Equation" r:id="rId5" imgW="1879560" imgH="533160" progId="Equation.DSMT4">
                  <p:embed/>
                </p:oleObj>
              </mc:Choice>
              <mc:Fallback>
                <p:oleObj name="Equation" r:id="rId5" imgW="1879560" imgH="533160" progId="Equation.DSMT4">
                  <p:embed/>
                  <p:pic>
                    <p:nvPicPr>
                      <p:cNvPr id="14" name="Object 3"/>
                      <p:cNvPicPr>
                        <a:picLocks noChangeAspect="1" noChangeArrowheads="1"/>
                      </p:cNvPicPr>
                      <p:nvPr/>
                    </p:nvPicPr>
                    <p:blipFill>
                      <a:blip r:embed="rId6"/>
                      <a:srcRect/>
                      <a:stretch>
                        <a:fillRect/>
                      </a:stretch>
                    </p:blipFill>
                    <p:spPr bwMode="auto">
                      <a:xfrm>
                        <a:off x="2915816" y="3919760"/>
                        <a:ext cx="2771775" cy="884238"/>
                      </a:xfrm>
                      <a:prstGeom prst="rect">
                        <a:avLst/>
                      </a:prstGeom>
                      <a:noFill/>
                      <a:ln w="9525">
                        <a:noFill/>
                        <a:miter lim="800000"/>
                        <a:headEnd/>
                        <a:tailEnd/>
                      </a:ln>
                    </p:spPr>
                  </p:pic>
                </p:oleObj>
              </mc:Fallback>
            </mc:AlternateContent>
          </a:graphicData>
        </a:graphic>
      </p:graphicFrame>
      <p:grpSp>
        <p:nvGrpSpPr>
          <p:cNvPr id="9" name="组合 8"/>
          <p:cNvGrpSpPr/>
          <p:nvPr/>
        </p:nvGrpSpPr>
        <p:grpSpPr>
          <a:xfrm>
            <a:off x="323528" y="750247"/>
            <a:ext cx="8568952" cy="1015663"/>
            <a:chOff x="323528" y="750247"/>
            <a:chExt cx="8568952" cy="1015663"/>
          </a:xfrm>
        </p:grpSpPr>
        <p:sp>
          <p:nvSpPr>
            <p:cNvPr id="3" name="Text Box 5"/>
            <p:cNvSpPr txBox="1">
              <a:spLocks noChangeArrowheads="1"/>
            </p:cNvSpPr>
            <p:nvPr/>
          </p:nvSpPr>
          <p:spPr bwMode="auto">
            <a:xfrm>
              <a:off x="323528" y="750247"/>
              <a:ext cx="85689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ct val="0"/>
                </a:spcBef>
                <a:buClrTx/>
                <a:buSzTx/>
                <a:buNone/>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在两种</a:t>
              </a:r>
              <a:r>
                <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不同的理想介质衔接面</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各处，在没有</a:t>
              </a:r>
              <a:r>
                <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外加激励电荷和激励电流</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情况下，即</a:t>
              </a:r>
              <a:endParaRPr lang="zh-CN" altLang="el-GR"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91336969"/>
                </p:ext>
              </p:extLst>
            </p:nvPr>
          </p:nvGraphicFramePr>
          <p:xfrm>
            <a:off x="1547664" y="1275606"/>
            <a:ext cx="1274762" cy="420687"/>
          </p:xfrm>
          <a:graphic>
            <a:graphicData uri="http://schemas.openxmlformats.org/presentationml/2006/ole">
              <mc:AlternateContent xmlns:mc="http://schemas.openxmlformats.org/markup-compatibility/2006">
                <mc:Choice xmlns:v="urn:schemas-microsoft-com:vml" Requires="v">
                  <p:oleObj name="Equation" r:id="rId7" imgW="863280" imgH="253800" progId="Equation.DSMT4">
                    <p:embed/>
                  </p:oleObj>
                </mc:Choice>
                <mc:Fallback>
                  <p:oleObj name="Equation" r:id="rId7" imgW="863280" imgH="253800" progId="Equation.DSMT4">
                    <p:embed/>
                    <p:pic>
                      <p:nvPicPr>
                        <p:cNvPr id="7" name="Object 3"/>
                        <p:cNvPicPr>
                          <a:picLocks noChangeAspect="1" noChangeArrowheads="1"/>
                        </p:cNvPicPr>
                        <p:nvPr/>
                      </p:nvPicPr>
                      <p:blipFill>
                        <a:blip r:embed="rId8"/>
                        <a:srcRect/>
                        <a:stretch>
                          <a:fillRect/>
                        </a:stretch>
                      </p:blipFill>
                      <p:spPr bwMode="auto">
                        <a:xfrm>
                          <a:off x="1547664" y="1275606"/>
                          <a:ext cx="1274762" cy="420687"/>
                        </a:xfrm>
                        <a:prstGeom prst="rect">
                          <a:avLst/>
                        </a:prstGeom>
                        <a:noFill/>
                        <a:ln w="9525">
                          <a:noFill/>
                          <a:miter lim="800000"/>
                          <a:headEnd/>
                          <a:tailEnd/>
                        </a:ln>
                      </p:spPr>
                    </p:pic>
                  </p:oleObj>
                </mc:Fallback>
              </mc:AlternateContent>
            </a:graphicData>
          </a:graphic>
        </p:graphicFrame>
      </p:grpSp>
    </p:spTree>
    <p:extLst>
      <p:ext uri="{BB962C8B-B14F-4D97-AF65-F5344CB8AC3E}">
        <p14:creationId xmlns:p14="http://schemas.microsoft.com/office/powerpoint/2010/main" val="405180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par>
                                <p:cTn id="13" presetID="2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par>
                                <p:cTn id="26" presetID="22" presetClass="entr" presetSubtype="1"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5129" y="339502"/>
            <a:ext cx="3026791" cy="430887"/>
          </a:xfrm>
          <a:prstGeom prst="rect">
            <a:avLst/>
          </a:prstGeom>
        </p:spPr>
        <p:txBody>
          <a:bodyPr wrap="none">
            <a:spAutoFit/>
          </a:bodyPr>
          <a:lstStyle/>
          <a:p>
            <a:pPr marL="285750" indent="-285750" algn="just">
              <a:buClr>
                <a:srgbClr val="00ADA9"/>
              </a:buClr>
              <a:buFont typeface="Wingdings" panose="05000000000000000000" pitchFamily="2" charset="2"/>
              <a:buChar char="l"/>
            </a:pPr>
            <a:r>
              <a:rPr lang="zh-CN" altLang="zh-CN" sz="2200" b="1" kern="100" dirty="0">
                <a:latin typeface="+mn-ea"/>
                <a:cs typeface="Times New Roman" panose="02020603050405020304" pitchFamily="18" charset="0"/>
              </a:rPr>
              <a:t>导电媒质的边界条件</a:t>
            </a:r>
            <a:endParaRPr lang="zh-CN" altLang="en-US" sz="2200" b="1" kern="100" dirty="0">
              <a:latin typeface="+mn-ea"/>
              <a:cs typeface="Times New Roman" panose="02020603050405020304" pitchFamily="18" charset="0"/>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1372824827"/>
              </p:ext>
            </p:extLst>
          </p:nvPr>
        </p:nvGraphicFramePr>
        <p:xfrm>
          <a:off x="2267744" y="1975544"/>
          <a:ext cx="3989388" cy="884238"/>
        </p:xfrm>
        <a:graphic>
          <a:graphicData uri="http://schemas.openxmlformats.org/presentationml/2006/ole">
            <mc:AlternateContent xmlns:mc="http://schemas.openxmlformats.org/markup-compatibility/2006">
              <mc:Choice xmlns:v="urn:schemas-microsoft-com:vml" Requires="v">
                <p:oleObj name="Equation" r:id="rId2" imgW="2705040" imgH="533160" progId="Equation.DSMT4">
                  <p:embed/>
                </p:oleObj>
              </mc:Choice>
              <mc:Fallback>
                <p:oleObj name="Equation" r:id="rId2" imgW="2705040" imgH="533160" progId="Equation.DSMT4">
                  <p:embed/>
                  <p:pic>
                    <p:nvPicPr>
                      <p:cNvPr id="5" name="Object 3"/>
                      <p:cNvPicPr>
                        <a:picLocks noChangeAspect="1" noChangeArrowheads="1"/>
                      </p:cNvPicPr>
                      <p:nvPr/>
                    </p:nvPicPr>
                    <p:blipFill>
                      <a:blip r:embed="rId3"/>
                      <a:srcRect/>
                      <a:stretch>
                        <a:fillRect/>
                      </a:stretch>
                    </p:blipFill>
                    <p:spPr bwMode="auto">
                      <a:xfrm>
                        <a:off x="2267744" y="1975544"/>
                        <a:ext cx="3989388" cy="884238"/>
                      </a:xfrm>
                      <a:prstGeom prst="rect">
                        <a:avLst/>
                      </a:prstGeom>
                      <a:noFill/>
                      <a:ln w="9525">
                        <a:noFill/>
                        <a:miter lim="800000"/>
                        <a:headEnd/>
                        <a:tailEnd/>
                      </a:ln>
                    </p:spPr>
                  </p:pic>
                </p:oleObj>
              </mc:Fallback>
            </mc:AlternateContent>
          </a:graphicData>
        </a:graphic>
      </p:graphicFrame>
      <p:sp>
        <p:nvSpPr>
          <p:cNvPr id="6" name="矩形 5"/>
          <p:cNvSpPr/>
          <p:nvPr/>
        </p:nvSpPr>
        <p:spPr>
          <a:xfrm>
            <a:off x="395536" y="843558"/>
            <a:ext cx="849694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0"/>
              </a:spcBef>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对于</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理想介质与导电媒质衔接面上，以及两种不同导电媒质的衔接面上，电磁场满足的边界条件为</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366129751"/>
              </p:ext>
            </p:extLst>
          </p:nvPr>
        </p:nvGraphicFramePr>
        <p:xfrm>
          <a:off x="963613" y="3109913"/>
          <a:ext cx="6934200" cy="1046162"/>
        </p:xfrm>
        <a:graphic>
          <a:graphicData uri="http://schemas.openxmlformats.org/presentationml/2006/ole">
            <mc:AlternateContent xmlns:mc="http://schemas.openxmlformats.org/markup-compatibility/2006">
              <mc:Choice xmlns:v="urn:schemas-microsoft-com:vml" Requires="v">
                <p:oleObj name="Equation" r:id="rId4" imgW="4902120" imgH="736560" progId="Equation.DSMT4">
                  <p:embed/>
                </p:oleObj>
              </mc:Choice>
              <mc:Fallback>
                <p:oleObj name="Equation" r:id="rId4" imgW="4902120" imgH="736560" progId="Equation.DSMT4">
                  <p:embed/>
                  <p:pic>
                    <p:nvPicPr>
                      <p:cNvPr id="8" name="对象 7"/>
                      <p:cNvPicPr>
                        <a:picLocks noChangeAspect="1" noChangeArrowheads="1"/>
                      </p:cNvPicPr>
                      <p:nvPr/>
                    </p:nvPicPr>
                    <p:blipFill>
                      <a:blip r:embed="rId5"/>
                      <a:srcRect/>
                      <a:stretch>
                        <a:fillRect/>
                      </a:stretch>
                    </p:blipFill>
                    <p:spPr bwMode="auto">
                      <a:xfrm>
                        <a:off x="963613" y="3109913"/>
                        <a:ext cx="6934200" cy="1046162"/>
                      </a:xfrm>
                      <a:prstGeom prst="rect">
                        <a:avLst/>
                      </a:prstGeom>
                      <a:noFill/>
                    </p:spPr>
                  </p:pic>
                </p:oleObj>
              </mc:Fallback>
            </mc:AlternateContent>
          </a:graphicData>
        </a:graphic>
      </p:graphicFrame>
      <p:grpSp>
        <p:nvGrpSpPr>
          <p:cNvPr id="9" name="组合 8"/>
          <p:cNvGrpSpPr/>
          <p:nvPr/>
        </p:nvGrpSpPr>
        <p:grpSpPr>
          <a:xfrm>
            <a:off x="8208404" y="4623388"/>
            <a:ext cx="324036" cy="32462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2" name="组合 11"/>
          <p:cNvGrpSpPr/>
          <p:nvPr/>
        </p:nvGrpSpPr>
        <p:grpSpPr>
          <a:xfrm>
            <a:off x="7236296" y="4623683"/>
            <a:ext cx="324036" cy="324036"/>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5" name="组合 14"/>
          <p:cNvGrpSpPr/>
          <p:nvPr/>
        </p:nvGrpSpPr>
        <p:grpSpPr>
          <a:xfrm>
            <a:off x="7722351" y="4623388"/>
            <a:ext cx="324625" cy="324626"/>
            <a:chOff x="5436096" y="1274820"/>
            <a:chExt cx="432833" cy="432834"/>
          </a:xfrm>
        </p:grpSpPr>
        <p:sp>
          <p:nvSpPr>
            <p:cNvPr id="16" name="椭圆 15"/>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8" name="组合 17"/>
          <p:cNvGrpSpPr/>
          <p:nvPr/>
        </p:nvGrpSpPr>
        <p:grpSpPr>
          <a:xfrm>
            <a:off x="6264189" y="4623388"/>
            <a:ext cx="324625" cy="32462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21" name="组合 20"/>
          <p:cNvGrpSpPr/>
          <p:nvPr/>
        </p:nvGrpSpPr>
        <p:grpSpPr>
          <a:xfrm>
            <a:off x="6750243" y="4623388"/>
            <a:ext cx="324625" cy="32462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spTree>
    <p:extLst>
      <p:ext uri="{BB962C8B-B14F-4D97-AF65-F5344CB8AC3E}">
        <p14:creationId xmlns:p14="http://schemas.microsoft.com/office/powerpoint/2010/main" val="8753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txBox="1"/>
          <p:nvPr/>
        </p:nvSpPr>
        <p:spPr>
          <a:xfrm>
            <a:off x="539552" y="267494"/>
            <a:ext cx="1872208" cy="720080"/>
          </a:xfrm>
          <a:prstGeom prst="rect">
            <a:avLst/>
          </a:prstGeom>
        </p:spPr>
        <p:txBody>
          <a:bodyPr anchor="ctr">
            <a:noAutofit/>
          </a:bodyPr>
          <a:lstStyle>
            <a:defPPr>
              <a:defRPr lang="zh-CN"/>
            </a:defPPr>
            <a:lvl1pPr indent="0">
              <a:spcBef>
                <a:spcPct val="20000"/>
              </a:spcBef>
              <a:buFont typeface="Arial" panose="020B0604020202020204" pitchFamily="34" charset="0"/>
              <a:buNone/>
              <a:defRPr sz="2800" b="1">
                <a:solidFill>
                  <a:srgbClr val="005DA2"/>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dirty="0"/>
              <a:t>小 结：</a:t>
            </a:r>
            <a:endParaRPr lang="en-GB" altLang="zh-CN" dirty="0"/>
          </a:p>
        </p:txBody>
      </p:sp>
      <p:grpSp>
        <p:nvGrpSpPr>
          <p:cNvPr id="23" name="组合 22"/>
          <p:cNvGrpSpPr/>
          <p:nvPr/>
        </p:nvGrpSpPr>
        <p:grpSpPr>
          <a:xfrm>
            <a:off x="539552" y="987574"/>
            <a:ext cx="3999968" cy="3526477"/>
            <a:chOff x="2356468" y="720395"/>
            <a:chExt cx="3999968" cy="3526477"/>
          </a:xfrm>
        </p:grpSpPr>
        <p:grpSp>
          <p:nvGrpSpPr>
            <p:cNvPr id="2" name="组合 1"/>
            <p:cNvGrpSpPr/>
            <p:nvPr/>
          </p:nvGrpSpPr>
          <p:grpSpPr>
            <a:xfrm>
              <a:off x="2782961" y="1851670"/>
              <a:ext cx="1152128" cy="972108"/>
              <a:chOff x="2320000" y="2960948"/>
              <a:chExt cx="1467988" cy="1323555"/>
            </a:xfrm>
            <a:solidFill>
              <a:srgbClr val="F87A24"/>
            </a:solidFill>
          </p:grpSpPr>
          <p:sp>
            <p:nvSpPr>
              <p:cNvPr id="3" name="Freeform 5"/>
              <p:cNvSpPr>
                <a:spLocks/>
              </p:cNvSpPr>
              <p:nvPr/>
            </p:nvSpPr>
            <p:spPr bwMode="auto">
              <a:xfrm>
                <a:off x="2320000"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4" name="TextBox 6"/>
              <p:cNvSpPr txBox="1"/>
              <p:nvPr/>
            </p:nvSpPr>
            <p:spPr>
              <a:xfrm>
                <a:off x="2417971" y="3134482"/>
                <a:ext cx="1259322" cy="875944"/>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zh-CN" sz="1200" dirty="0"/>
                  <a:t>麦克斯韦方程组的独立性、限定性和媒质的本构关系</a:t>
                </a:r>
              </a:p>
            </p:txBody>
          </p:sp>
        </p:grpSp>
        <p:grpSp>
          <p:nvGrpSpPr>
            <p:cNvPr id="5" name="组合 4"/>
            <p:cNvGrpSpPr/>
            <p:nvPr/>
          </p:nvGrpSpPr>
          <p:grpSpPr>
            <a:xfrm>
              <a:off x="3680076" y="1203598"/>
              <a:ext cx="1152128" cy="972108"/>
              <a:chOff x="725948" y="2960948"/>
              <a:chExt cx="1467988" cy="1323555"/>
            </a:xfrm>
          </p:grpSpPr>
          <p:sp>
            <p:nvSpPr>
              <p:cNvPr id="6" name="Freeform 5"/>
              <p:cNvSpPr>
                <a:spLocks/>
              </p:cNvSpPr>
              <p:nvPr/>
            </p:nvSpPr>
            <p:spPr bwMode="auto">
              <a:xfrm>
                <a:off x="725948"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9E9A"/>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7" name="TextBox 10"/>
              <p:cNvSpPr txBox="1"/>
              <p:nvPr/>
            </p:nvSpPr>
            <p:spPr>
              <a:xfrm>
                <a:off x="1008801" y="3184753"/>
                <a:ext cx="933136" cy="766451"/>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zh-CN" sz="1400" b="1" dirty="0">
                    <a:latin typeface="+mn-ea"/>
                    <a:ea typeface="+mn-ea"/>
                    <a:cs typeface="Times New Roman" panose="02020603050405020304" pitchFamily="18" charset="0"/>
                  </a:rPr>
                  <a:t>电磁场的普适</a:t>
                </a:r>
                <a:endParaRPr lang="en-US" altLang="zh-CN" sz="1400" b="1" dirty="0">
                  <a:latin typeface="+mn-ea"/>
                  <a:ea typeface="+mn-ea"/>
                  <a:cs typeface="Times New Roman" panose="02020603050405020304" pitchFamily="18" charset="0"/>
                </a:endParaRPr>
              </a:p>
              <a:p>
                <a:pPr algn="ctr"/>
                <a:r>
                  <a:rPr lang="zh-CN" altLang="zh-CN" sz="1400" b="1" dirty="0">
                    <a:latin typeface="+mn-ea"/>
                    <a:ea typeface="+mn-ea"/>
                    <a:cs typeface="Times New Roman" panose="02020603050405020304" pitchFamily="18" charset="0"/>
                  </a:rPr>
                  <a:t>因果规律</a:t>
                </a:r>
                <a:endParaRPr lang="zh-CN" altLang="en-US" sz="1400" b="1" dirty="0">
                  <a:latin typeface="+mn-ea"/>
                  <a:ea typeface="+mn-ea"/>
                </a:endParaRPr>
              </a:p>
            </p:txBody>
          </p:sp>
        </p:grpSp>
        <p:grpSp>
          <p:nvGrpSpPr>
            <p:cNvPr id="8" name="组合 7"/>
            <p:cNvGrpSpPr/>
            <p:nvPr/>
          </p:nvGrpSpPr>
          <p:grpSpPr>
            <a:xfrm>
              <a:off x="4644008" y="1779662"/>
              <a:ext cx="1152128" cy="972107"/>
              <a:chOff x="3914052" y="2960948"/>
              <a:chExt cx="1467988" cy="1323555"/>
            </a:xfrm>
          </p:grpSpPr>
          <p:sp>
            <p:nvSpPr>
              <p:cNvPr id="9" name="Freeform 5"/>
              <p:cNvSpPr>
                <a:spLocks/>
              </p:cNvSpPr>
              <p:nvPr/>
            </p:nvSpPr>
            <p:spPr bwMode="auto">
              <a:xfrm>
                <a:off x="3914052"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10" name="TextBox 11"/>
              <p:cNvSpPr txBox="1"/>
              <p:nvPr/>
            </p:nvSpPr>
            <p:spPr>
              <a:xfrm>
                <a:off x="4153574" y="3195084"/>
                <a:ext cx="967158" cy="766452"/>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zh-CN" sz="1400" dirty="0"/>
                  <a:t>时变</a:t>
                </a:r>
                <a:endParaRPr lang="en-US" altLang="zh-CN" sz="1400" dirty="0"/>
              </a:p>
              <a:p>
                <a:r>
                  <a:rPr lang="zh-CN" altLang="zh-CN" sz="1400" dirty="0"/>
                  <a:t>电磁场的波动方程</a:t>
                </a:r>
                <a:endParaRPr lang="en-US" altLang="zh-CN" sz="1400" dirty="0">
                  <a:sym typeface="Arial" panose="020B0604020202020204" pitchFamily="34" charset="0"/>
                </a:endParaRPr>
              </a:p>
            </p:txBody>
          </p:sp>
        </p:grpSp>
        <p:grpSp>
          <p:nvGrpSpPr>
            <p:cNvPr id="11" name="组合 10"/>
            <p:cNvGrpSpPr/>
            <p:nvPr/>
          </p:nvGrpSpPr>
          <p:grpSpPr>
            <a:xfrm>
              <a:off x="3272148" y="2888332"/>
              <a:ext cx="1152128" cy="972108"/>
              <a:chOff x="5508104" y="2960948"/>
              <a:chExt cx="1467988" cy="1323555"/>
            </a:xfrm>
            <a:solidFill>
              <a:srgbClr val="00B0F0"/>
            </a:solidFill>
          </p:grpSpPr>
          <p:sp>
            <p:nvSpPr>
              <p:cNvPr id="12" name="Freeform 5"/>
              <p:cNvSpPr>
                <a:spLocks/>
              </p:cNvSpPr>
              <p:nvPr/>
            </p:nvSpPr>
            <p:spPr bwMode="auto">
              <a:xfrm>
                <a:off x="5508104"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13" name="TextBox 12"/>
              <p:cNvSpPr txBox="1"/>
              <p:nvPr/>
            </p:nvSpPr>
            <p:spPr>
              <a:xfrm>
                <a:off x="5667785" y="3195081"/>
                <a:ext cx="1187657" cy="766451"/>
              </a:xfrm>
              <a:prstGeom prst="rect">
                <a:avLst/>
              </a:prstGeom>
              <a:noFill/>
            </p:spPr>
            <p:txBody>
              <a:bodyPr wrap="square" lIns="0" tIns="0" rIns="0" bIns="0" rtlCol="0">
                <a:spAutoFit/>
              </a:bodyPr>
              <a:lstStyle>
                <a:defPPr>
                  <a:defRPr lang="zh-CN"/>
                </a:defPPr>
                <a:lvl1pPr algn="ctr">
                  <a:defRPr sz="1400" b="1">
                    <a:solidFill>
                      <a:schemeClr val="bg1"/>
                    </a:solidFill>
                    <a:latin typeface="+mn-ea"/>
                    <a:cs typeface="Times New Roman" panose="02020603050405020304" pitchFamily="18" charset="0"/>
                  </a:defRPr>
                </a:lvl1pPr>
              </a:lstStyle>
              <a:p>
                <a:r>
                  <a:rPr lang="zh-CN" altLang="en-US" dirty="0"/>
                  <a:t>电磁场分布的突变性与边界条件</a:t>
                </a:r>
                <a:endParaRPr lang="en-US" altLang="zh-CN" dirty="0"/>
              </a:p>
            </p:txBody>
          </p:sp>
        </p:grpSp>
        <p:grpSp>
          <p:nvGrpSpPr>
            <p:cNvPr id="14" name="组合 13"/>
            <p:cNvGrpSpPr/>
            <p:nvPr/>
          </p:nvGrpSpPr>
          <p:grpSpPr>
            <a:xfrm>
              <a:off x="4465615" y="2855707"/>
              <a:ext cx="1152128" cy="972108"/>
              <a:chOff x="725948" y="2960948"/>
              <a:chExt cx="1467988" cy="1323555"/>
            </a:xfrm>
            <a:solidFill>
              <a:srgbClr val="92D050"/>
            </a:solidFill>
          </p:grpSpPr>
          <p:sp>
            <p:nvSpPr>
              <p:cNvPr id="15" name="Freeform 5"/>
              <p:cNvSpPr>
                <a:spLocks/>
              </p:cNvSpPr>
              <p:nvPr/>
            </p:nvSpPr>
            <p:spPr bwMode="auto">
              <a:xfrm>
                <a:off x="725948"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16" name="TextBox 10"/>
              <p:cNvSpPr txBox="1"/>
              <p:nvPr/>
            </p:nvSpPr>
            <p:spPr>
              <a:xfrm>
                <a:off x="911226" y="3198851"/>
                <a:ext cx="1097432" cy="510967"/>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en-US" sz="1400" dirty="0"/>
                  <a:t>典型问题的</a:t>
                </a:r>
                <a:endParaRPr lang="en-US" altLang="zh-CN" sz="1400" dirty="0"/>
              </a:p>
              <a:p>
                <a:r>
                  <a:rPr lang="zh-CN" altLang="en-US" sz="1400" dirty="0"/>
                  <a:t>边界条件</a:t>
                </a:r>
                <a:endParaRPr lang="en-US" altLang="zh-CN" sz="1400" dirty="0">
                  <a:sym typeface="Arial" panose="020B0604020202020204" pitchFamily="34" charset="0"/>
                </a:endParaRPr>
              </a:p>
            </p:txBody>
          </p:sp>
        </p:grpSp>
        <p:pic>
          <p:nvPicPr>
            <p:cNvPr id="18"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013097" y="720395"/>
              <a:ext cx="488292" cy="45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2356468" y="2007600"/>
              <a:ext cx="488292" cy="45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5868144" y="1979125"/>
              <a:ext cx="488292" cy="45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860032" y="3795886"/>
              <a:ext cx="488292" cy="45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3657923" y="3795191"/>
              <a:ext cx="488292" cy="45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组合 23"/>
          <p:cNvGrpSpPr/>
          <p:nvPr/>
        </p:nvGrpSpPr>
        <p:grpSpPr>
          <a:xfrm>
            <a:off x="4572000" y="411510"/>
            <a:ext cx="4176464" cy="4248472"/>
            <a:chOff x="4355976" y="627534"/>
            <a:chExt cx="4176464" cy="4248472"/>
          </a:xfrm>
        </p:grpSpPr>
        <p:sp>
          <p:nvSpPr>
            <p:cNvPr id="25" name="矩形 24"/>
            <p:cNvSpPr/>
            <p:nvPr/>
          </p:nvSpPr>
          <p:spPr>
            <a:xfrm>
              <a:off x="4355976" y="627534"/>
              <a:ext cx="4104456" cy="424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26" name="对象 25">
              <a:extLst>
                <a:ext uri="{FF2B5EF4-FFF2-40B4-BE49-F238E27FC236}">
                  <a16:creationId xmlns:a16="http://schemas.microsoft.com/office/drawing/2014/main" id="{93B43220-3385-49F3-87ED-72E65A2F4FDF}"/>
                </a:ext>
              </a:extLst>
            </p:cNvPr>
            <p:cNvGraphicFramePr>
              <a:graphicFrameLocks noChangeAspect="1"/>
            </p:cNvGraphicFramePr>
            <p:nvPr>
              <p:extLst>
                <p:ext uri="{D42A27DB-BD31-4B8C-83A1-F6EECF244321}">
                  <p14:modId xmlns:p14="http://schemas.microsoft.com/office/powerpoint/2010/main" val="547896529"/>
                </p:ext>
              </p:extLst>
            </p:nvPr>
          </p:nvGraphicFramePr>
          <p:xfrm>
            <a:off x="4499992" y="627534"/>
            <a:ext cx="1906357" cy="2232248"/>
          </p:xfrm>
          <a:graphic>
            <a:graphicData uri="http://schemas.openxmlformats.org/presentationml/2006/ole">
              <mc:AlternateContent xmlns:mc="http://schemas.openxmlformats.org/markup-compatibility/2006">
                <mc:Choice xmlns:v="urn:schemas-microsoft-com:vml" Requires="v">
                  <p:oleObj name="Equation" r:id="rId3" imgW="1180800" imgH="1384200" progId="Equation.DSMT4">
                    <p:embed/>
                  </p:oleObj>
                </mc:Choice>
                <mc:Fallback>
                  <p:oleObj name="Equation" r:id="rId3" imgW="1180800" imgH="1384200" progId="Equation.DSMT4">
                    <p:embed/>
                    <p:pic>
                      <p:nvPicPr>
                        <p:cNvPr id="87" name="对象 86">
                          <a:extLst>
                            <a:ext uri="{FF2B5EF4-FFF2-40B4-BE49-F238E27FC236}">
                              <a16:creationId xmlns:a16="http://schemas.microsoft.com/office/drawing/2014/main" id="{93B43220-3385-49F3-87ED-72E65A2F4FDF}"/>
                            </a:ext>
                          </a:extLst>
                        </p:cNvPr>
                        <p:cNvPicPr/>
                        <p:nvPr/>
                      </p:nvPicPr>
                      <p:blipFill>
                        <a:blip r:embed="rId4"/>
                        <a:stretch>
                          <a:fillRect/>
                        </a:stretch>
                      </p:blipFill>
                      <p:spPr>
                        <a:xfrm>
                          <a:off x="4499992" y="627534"/>
                          <a:ext cx="1906357" cy="2232248"/>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93B43220-3385-49F3-87ED-72E65A2F4FDF}"/>
                </a:ext>
              </a:extLst>
            </p:cNvPr>
            <p:cNvGraphicFramePr>
              <a:graphicFrameLocks noChangeAspect="1"/>
            </p:cNvGraphicFramePr>
            <p:nvPr>
              <p:extLst>
                <p:ext uri="{D42A27DB-BD31-4B8C-83A1-F6EECF244321}">
                  <p14:modId xmlns:p14="http://schemas.microsoft.com/office/powerpoint/2010/main" val="3077208148"/>
                </p:ext>
              </p:extLst>
            </p:nvPr>
          </p:nvGraphicFramePr>
          <p:xfrm>
            <a:off x="6804248" y="699542"/>
            <a:ext cx="1044575" cy="1290638"/>
          </p:xfrm>
          <a:graphic>
            <a:graphicData uri="http://schemas.openxmlformats.org/presentationml/2006/ole">
              <mc:AlternateContent xmlns:mc="http://schemas.openxmlformats.org/markup-compatibility/2006">
                <mc:Choice xmlns:v="urn:schemas-microsoft-com:vml" Requires="v">
                  <p:oleObj name="Equation" r:id="rId5" imgW="647640" imgH="799920" progId="Equation.DSMT4">
                    <p:embed/>
                  </p:oleObj>
                </mc:Choice>
                <mc:Fallback>
                  <p:oleObj name="Equation" r:id="rId5" imgW="647640" imgH="799920" progId="Equation.DSMT4">
                    <p:embed/>
                    <p:pic>
                      <p:nvPicPr>
                        <p:cNvPr id="88" name="对象 87">
                          <a:extLst>
                            <a:ext uri="{FF2B5EF4-FFF2-40B4-BE49-F238E27FC236}">
                              <a16:creationId xmlns:a16="http://schemas.microsoft.com/office/drawing/2014/main" id="{93B43220-3385-49F3-87ED-72E65A2F4FDF}"/>
                            </a:ext>
                          </a:extLst>
                        </p:cNvPr>
                        <p:cNvPicPr/>
                        <p:nvPr/>
                      </p:nvPicPr>
                      <p:blipFill>
                        <a:blip r:embed="rId6"/>
                        <a:stretch>
                          <a:fillRect/>
                        </a:stretch>
                      </p:blipFill>
                      <p:spPr>
                        <a:xfrm>
                          <a:off x="6804248" y="699542"/>
                          <a:ext cx="1044575" cy="1290638"/>
                        </a:xfrm>
                        <a:prstGeom prst="rect">
                          <a:avLst/>
                        </a:prstGeom>
                      </p:spPr>
                    </p:pic>
                  </p:oleObj>
                </mc:Fallback>
              </mc:AlternateContent>
            </a:graphicData>
          </a:graphic>
        </p:graphicFrame>
        <p:graphicFrame>
          <p:nvGraphicFramePr>
            <p:cNvPr id="28" name="Object 90"/>
            <p:cNvGraphicFramePr>
              <a:graphicFrameLocks noChangeAspect="1"/>
            </p:cNvGraphicFramePr>
            <p:nvPr>
              <p:extLst>
                <p:ext uri="{D42A27DB-BD31-4B8C-83A1-F6EECF244321}">
                  <p14:modId xmlns:p14="http://schemas.microsoft.com/office/powerpoint/2010/main" val="677007178"/>
                </p:ext>
              </p:extLst>
            </p:nvPr>
          </p:nvGraphicFramePr>
          <p:xfrm>
            <a:off x="6299274" y="1995686"/>
            <a:ext cx="2089150" cy="2216150"/>
          </p:xfrm>
          <a:graphic>
            <a:graphicData uri="http://schemas.openxmlformats.org/presentationml/2006/ole">
              <mc:AlternateContent xmlns:mc="http://schemas.openxmlformats.org/markup-compatibility/2006">
                <mc:Choice xmlns:v="urn:schemas-microsoft-com:vml" Requires="v">
                  <p:oleObj name="Equation" r:id="rId7" imgW="1320480" imgH="1282680" progId="Equation.DSMT4">
                    <p:embed/>
                  </p:oleObj>
                </mc:Choice>
                <mc:Fallback>
                  <p:oleObj name="Equation" r:id="rId7" imgW="1320480" imgH="1282680" progId="Equation.DSMT4">
                    <p:embed/>
                    <p:pic>
                      <p:nvPicPr>
                        <p:cNvPr id="89" name="Object 90"/>
                        <p:cNvPicPr>
                          <a:picLocks noChangeAspect="1" noChangeArrowheads="1"/>
                        </p:cNvPicPr>
                        <p:nvPr/>
                      </p:nvPicPr>
                      <p:blipFill>
                        <a:blip r:embed="rId8"/>
                        <a:srcRect/>
                        <a:stretch>
                          <a:fillRect/>
                        </a:stretch>
                      </p:blipFill>
                      <p:spPr bwMode="auto">
                        <a:xfrm>
                          <a:off x="6299274" y="1995686"/>
                          <a:ext cx="2089150" cy="2216150"/>
                        </a:xfrm>
                        <a:prstGeom prst="rect">
                          <a:avLst/>
                        </a:prstGeom>
                        <a:noFill/>
                        <a:ln>
                          <a:noFill/>
                        </a:ln>
                      </p:spPr>
                    </p:pic>
                  </p:oleObj>
                </mc:Fallback>
              </mc:AlternateContent>
            </a:graphicData>
          </a:graphic>
        </p:graphicFrame>
        <p:sp>
          <p:nvSpPr>
            <p:cNvPr id="29" name="矩形 28"/>
            <p:cNvSpPr/>
            <p:nvPr/>
          </p:nvSpPr>
          <p:spPr>
            <a:xfrm>
              <a:off x="4355976" y="4227934"/>
              <a:ext cx="4176464" cy="646331"/>
            </a:xfrm>
            <a:prstGeom prst="rect">
              <a:avLst/>
            </a:prstGeom>
          </p:spPr>
          <p:txBody>
            <a:bodyPr wrap="square">
              <a:spAutoFit/>
            </a:bodyPr>
            <a:lstStyle/>
            <a:p>
              <a:r>
                <a:rPr lang="zh-CN" altLang="zh-CN" b="1" dirty="0">
                  <a:solidFill>
                    <a:schemeClr val="bg1"/>
                  </a:solidFill>
                </a:rPr>
                <a:t>时变电磁场以波动的形式存在于空间中，并形成电磁波</a:t>
              </a:r>
              <a:r>
                <a:rPr lang="zh-CN" altLang="en-US" b="1" dirty="0">
                  <a:solidFill>
                    <a:schemeClr val="bg1"/>
                  </a:solidFill>
                </a:rPr>
                <a:t>。</a:t>
              </a:r>
              <a:endParaRPr lang="zh-CN" altLang="en-US" dirty="0">
                <a:solidFill>
                  <a:schemeClr val="bg1"/>
                </a:solidFill>
              </a:endParaRPr>
            </a:p>
          </p:txBody>
        </p:sp>
      </p:grpSp>
    </p:spTree>
    <p:extLst>
      <p:ext uri="{BB962C8B-B14F-4D97-AF65-F5344CB8AC3E}">
        <p14:creationId xmlns:p14="http://schemas.microsoft.com/office/powerpoint/2010/main" val="124152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3528" y="411510"/>
            <a:ext cx="8310363" cy="3775920"/>
            <a:chOff x="323528" y="123478"/>
            <a:chExt cx="8310363" cy="3775920"/>
          </a:xfrm>
        </p:grpSpPr>
        <p:grpSp>
          <p:nvGrpSpPr>
            <p:cNvPr id="3" name="组合 2"/>
            <p:cNvGrpSpPr/>
            <p:nvPr/>
          </p:nvGrpSpPr>
          <p:grpSpPr>
            <a:xfrm>
              <a:off x="323528" y="123478"/>
              <a:ext cx="8310363" cy="2123658"/>
              <a:chOff x="323528" y="123478"/>
              <a:chExt cx="8310363" cy="2123658"/>
            </a:xfrm>
          </p:grpSpPr>
          <p:sp>
            <p:nvSpPr>
              <p:cNvPr id="237585" name="Rectangle 2"/>
              <p:cNvSpPr>
                <a:spLocks noChangeArrowheads="1"/>
              </p:cNvSpPr>
              <p:nvPr/>
            </p:nvSpPr>
            <p:spPr bwMode="auto">
              <a:xfrm>
                <a:off x="323528" y="123478"/>
                <a:ext cx="831036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50000"/>
                  </a:lnSpc>
                  <a:spcBef>
                    <a:spcPct val="0"/>
                  </a:spcBef>
                  <a:buClrTx/>
                  <a:buSzTx/>
                  <a:buNone/>
                </a:pPr>
                <a:r>
                  <a:rPr lang="en-US" altLang="zh-CN" sz="2200" dirty="0">
                    <a:solidFill>
                      <a:srgbClr val="F98637"/>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rgbClr val="F98637"/>
                    </a:solidFill>
                    <a:latin typeface="Times New Roman" panose="02020603050405020304" pitchFamily="18" charset="0"/>
                    <a:ea typeface="宋体" panose="02010600030101010101" pitchFamily="2" charset="-122"/>
                    <a:cs typeface="Times New Roman" panose="02020603050405020304" pitchFamily="18" charset="0"/>
                  </a:rPr>
                  <a:t>例题巩固</a:t>
                </a:r>
                <a:r>
                  <a:rPr lang="en-US" altLang="zh-CN" sz="2200" dirty="0">
                    <a:solidFill>
                      <a:srgbClr val="F98637"/>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z</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&lt; 0</a:t>
                </a: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的区域的媒质参数为                                     </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z </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&gt; 0 </a:t>
                </a: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区域的媒质参数为                                           。若媒质</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中的电场强度为                                                                                     。媒质</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中的电场强度为</a:t>
                </a:r>
              </a:p>
            </p:txBody>
          </p:sp>
          <p:graphicFrame>
            <p:nvGraphicFramePr>
              <p:cNvPr id="237586" name="Object 3"/>
              <p:cNvGraphicFramePr>
                <a:graphicFrameLocks noChangeAspect="1"/>
              </p:cNvGraphicFramePr>
              <p:nvPr>
                <p:extLst>
                  <p:ext uri="{D42A27DB-BD31-4B8C-83A1-F6EECF244321}">
                    <p14:modId xmlns:p14="http://schemas.microsoft.com/office/powerpoint/2010/main" val="1610843337"/>
                  </p:ext>
                </p:extLst>
              </p:nvPr>
            </p:nvGraphicFramePr>
            <p:xfrm>
              <a:off x="5220072" y="320252"/>
              <a:ext cx="2350315" cy="379290"/>
            </p:xfrm>
            <a:graphic>
              <a:graphicData uri="http://schemas.openxmlformats.org/presentationml/2006/ole">
                <mc:AlternateContent xmlns:mc="http://schemas.openxmlformats.org/markup-compatibility/2006">
                  <mc:Choice xmlns:v="urn:schemas-microsoft-com:vml" Requires="v">
                    <p:oleObj name="Equation" r:id="rId3" imgW="1457531" imgH="114417" progId="Equation.DSMT4">
                      <p:embed/>
                    </p:oleObj>
                  </mc:Choice>
                  <mc:Fallback>
                    <p:oleObj name="Equation" r:id="rId3" imgW="1457531" imgH="114417" progId="Equation.DSMT4">
                      <p:embed/>
                      <p:pic>
                        <p:nvPicPr>
                          <p:cNvPr id="23758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20252"/>
                            <a:ext cx="2350315" cy="379290"/>
                          </a:xfrm>
                          <a:prstGeom prst="rect">
                            <a:avLst/>
                          </a:prstGeom>
                          <a:noFill/>
                          <a:ln>
                            <a:noFill/>
                          </a:ln>
                        </p:spPr>
                      </p:pic>
                    </p:oleObj>
                  </mc:Fallback>
                </mc:AlternateContent>
              </a:graphicData>
            </a:graphic>
          </p:graphicFrame>
          <p:graphicFrame>
            <p:nvGraphicFramePr>
              <p:cNvPr id="237587" name="Object 4"/>
              <p:cNvGraphicFramePr>
                <a:graphicFrameLocks noChangeAspect="1"/>
              </p:cNvGraphicFramePr>
              <p:nvPr>
                <p:extLst>
                  <p:ext uri="{D42A27DB-BD31-4B8C-83A1-F6EECF244321}">
                    <p14:modId xmlns:p14="http://schemas.microsoft.com/office/powerpoint/2010/main" val="3322059649"/>
                  </p:ext>
                </p:extLst>
              </p:nvPr>
            </p:nvGraphicFramePr>
            <p:xfrm>
              <a:off x="2771800" y="771550"/>
              <a:ext cx="2761093" cy="379461"/>
            </p:xfrm>
            <a:graphic>
              <a:graphicData uri="http://schemas.openxmlformats.org/presentationml/2006/ole">
                <mc:AlternateContent xmlns:mc="http://schemas.openxmlformats.org/markup-compatibility/2006">
                  <mc:Choice xmlns:v="urn:schemas-microsoft-com:vml" Requires="v">
                    <p:oleObj name="Equation" r:id="rId5" imgW="1723860" imgH="114417" progId="Equation.DSMT4">
                      <p:embed/>
                    </p:oleObj>
                  </mc:Choice>
                  <mc:Fallback>
                    <p:oleObj name="Equation" r:id="rId5" imgW="1723860" imgH="114417" progId="Equation.DSMT4">
                      <p:embed/>
                      <p:pic>
                        <p:nvPicPr>
                          <p:cNvPr id="23758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771550"/>
                            <a:ext cx="2761093" cy="379461"/>
                          </a:xfrm>
                          <a:prstGeom prst="rect">
                            <a:avLst/>
                          </a:prstGeom>
                          <a:noFill/>
                          <a:ln>
                            <a:noFill/>
                          </a:ln>
                        </p:spPr>
                      </p:pic>
                    </p:oleObj>
                  </mc:Fallback>
                </mc:AlternateContent>
              </a:graphicData>
            </a:graphic>
          </p:graphicFrame>
          <p:graphicFrame>
            <p:nvGraphicFramePr>
              <p:cNvPr id="237588" name="Object 5"/>
              <p:cNvGraphicFramePr>
                <a:graphicFrameLocks noChangeAspect="1"/>
              </p:cNvGraphicFramePr>
              <p:nvPr>
                <p:extLst>
                  <p:ext uri="{D42A27DB-BD31-4B8C-83A1-F6EECF244321}">
                    <p14:modId xmlns:p14="http://schemas.microsoft.com/office/powerpoint/2010/main" val="1190061476"/>
                  </p:ext>
                </p:extLst>
              </p:nvPr>
            </p:nvGraphicFramePr>
            <p:xfrm>
              <a:off x="1043608" y="1275606"/>
              <a:ext cx="5832648" cy="431999"/>
            </p:xfrm>
            <a:graphic>
              <a:graphicData uri="http://schemas.openxmlformats.org/presentationml/2006/ole">
                <mc:AlternateContent xmlns:mc="http://schemas.openxmlformats.org/markup-compatibility/2006">
                  <mc:Choice xmlns:v="urn:schemas-microsoft-com:vml" Requires="v">
                    <p:oleObj name="Equation" r:id="rId7" imgW="3809871" imgH="143022" progId="Equation.DSMT4">
                      <p:embed/>
                    </p:oleObj>
                  </mc:Choice>
                  <mc:Fallback>
                    <p:oleObj name="Equation" r:id="rId7" imgW="3809871" imgH="143022" progId="Equation.DSMT4">
                      <p:embed/>
                      <p:pic>
                        <p:nvPicPr>
                          <p:cNvPr id="237588"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1275606"/>
                            <a:ext cx="5832648" cy="431999"/>
                          </a:xfrm>
                          <a:prstGeom prst="rect">
                            <a:avLst/>
                          </a:prstGeom>
                          <a:noFill/>
                          <a:ln>
                            <a:noFill/>
                          </a:ln>
                        </p:spPr>
                      </p:pic>
                    </p:oleObj>
                  </mc:Fallback>
                </mc:AlternateContent>
              </a:graphicData>
            </a:graphic>
          </p:graphicFrame>
          <p:graphicFrame>
            <p:nvGraphicFramePr>
              <p:cNvPr id="237589" name="Object 6"/>
              <p:cNvGraphicFramePr>
                <a:graphicFrameLocks noChangeAspect="1"/>
              </p:cNvGraphicFramePr>
              <p:nvPr>
                <p:extLst>
                  <p:ext uri="{D42A27DB-BD31-4B8C-83A1-F6EECF244321}">
                    <p14:modId xmlns:p14="http://schemas.microsoft.com/office/powerpoint/2010/main" val="2342441019"/>
                  </p:ext>
                </p:extLst>
              </p:nvPr>
            </p:nvGraphicFramePr>
            <p:xfrm>
              <a:off x="1907704" y="1779662"/>
              <a:ext cx="3816424" cy="440433"/>
            </p:xfrm>
            <a:graphic>
              <a:graphicData uri="http://schemas.openxmlformats.org/presentationml/2006/ole">
                <mc:AlternateContent xmlns:mc="http://schemas.openxmlformats.org/markup-compatibility/2006">
                  <mc:Choice xmlns:v="urn:schemas-microsoft-com:vml" Requires="v">
                    <p:oleObj name="Equation" r:id="rId9" imgW="2324158" imgH="143022" progId="Equation.DSMT4">
                      <p:embed/>
                    </p:oleObj>
                  </mc:Choice>
                  <mc:Fallback>
                    <p:oleObj name="Equation" r:id="rId9" imgW="2324158" imgH="143022" progId="Equation.DSMT4">
                      <p:embed/>
                      <p:pic>
                        <p:nvPicPr>
                          <p:cNvPr id="237589"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7704" y="1779662"/>
                            <a:ext cx="3816424" cy="440433"/>
                          </a:xfrm>
                          <a:prstGeom prst="rect">
                            <a:avLst/>
                          </a:prstGeom>
                          <a:noFill/>
                          <a:ln>
                            <a:noFill/>
                          </a:ln>
                        </p:spPr>
                      </p:pic>
                    </p:oleObj>
                  </mc:Fallback>
                </mc:AlternateContent>
              </a:graphicData>
            </a:graphic>
          </p:graphicFrame>
        </p:grpSp>
        <p:grpSp>
          <p:nvGrpSpPr>
            <p:cNvPr id="237591" name="Group 8"/>
            <p:cNvGrpSpPr>
              <a:grpSpLocks/>
            </p:cNvGrpSpPr>
            <p:nvPr/>
          </p:nvGrpSpPr>
          <p:grpSpPr bwMode="auto">
            <a:xfrm>
              <a:off x="827584" y="2283718"/>
              <a:ext cx="6552894" cy="1615680"/>
              <a:chOff x="90" y="1203"/>
              <a:chExt cx="4355" cy="1357"/>
            </a:xfrm>
          </p:grpSpPr>
          <p:sp>
            <p:nvSpPr>
              <p:cNvPr id="237592" name="Rectangle 9"/>
              <p:cNvSpPr>
                <a:spLocks noChangeArrowheads="1"/>
              </p:cNvSpPr>
              <p:nvPr/>
            </p:nvSpPr>
            <p:spPr bwMode="auto">
              <a:xfrm>
                <a:off x="90" y="1203"/>
                <a:ext cx="4355" cy="1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fontAlgn="ctr" hangingPunct="1">
                  <a:lnSpc>
                    <a:spcPct val="150000"/>
                  </a:lnSpc>
                  <a:spcBef>
                    <a:spcPct val="0"/>
                  </a:spcBef>
                  <a:buClrTx/>
                  <a:buSzTx/>
                  <a:buFontTx/>
                  <a:buNone/>
                </a:pP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）试确定常数</a:t>
                </a:r>
                <a:r>
                  <a:rPr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的值；</a:t>
                </a:r>
                <a:endPar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fontAlgn="ctr" hangingPunct="1">
                  <a:lnSpc>
                    <a:spcPct val="150000"/>
                  </a:lnSpc>
                  <a:spcBef>
                    <a:spcPct val="0"/>
                  </a:spcBef>
                  <a:buClrTx/>
                  <a:buSzTx/>
                  <a:buFontTx/>
                  <a:buNone/>
                </a:pP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）求磁场强度            和           ；</a:t>
                </a:r>
                <a:endPar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fontAlgn="ctr" hangingPunct="1">
                  <a:lnSpc>
                    <a:spcPct val="150000"/>
                  </a:lnSpc>
                  <a:spcBef>
                    <a:spcPct val="0"/>
                  </a:spcBef>
                  <a:buClrTx/>
                  <a:buSzTx/>
                  <a:buFontTx/>
                  <a:buNone/>
                </a:pP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）验证           和            满足边界条件。</a:t>
                </a:r>
              </a:p>
            </p:txBody>
          </p:sp>
          <p:graphicFrame>
            <p:nvGraphicFramePr>
              <p:cNvPr id="237593" name="Object 10"/>
              <p:cNvGraphicFramePr>
                <a:graphicFrameLocks noChangeAspect="1"/>
              </p:cNvGraphicFramePr>
              <p:nvPr>
                <p:extLst>
                  <p:ext uri="{D42A27DB-BD31-4B8C-83A1-F6EECF244321}">
                    <p14:modId xmlns:p14="http://schemas.microsoft.com/office/powerpoint/2010/main" val="1634097911"/>
                  </p:ext>
                </p:extLst>
              </p:nvPr>
            </p:nvGraphicFramePr>
            <p:xfrm>
              <a:off x="1574" y="1808"/>
              <a:ext cx="545" cy="277"/>
            </p:xfrm>
            <a:graphic>
              <a:graphicData uri="http://schemas.openxmlformats.org/presentationml/2006/ole">
                <mc:AlternateContent xmlns:mc="http://schemas.openxmlformats.org/markup-compatibility/2006">
                  <mc:Choice xmlns:v="urn:schemas-microsoft-com:vml" Requires="v">
                    <p:oleObj name="Equation" r:id="rId11" imgW="418987" imgH="143022" progId="Equation.DSMT4">
                      <p:embed/>
                    </p:oleObj>
                  </mc:Choice>
                  <mc:Fallback>
                    <p:oleObj name="Equation" r:id="rId11" imgW="418987" imgH="143022" progId="Equation.DSMT4">
                      <p:embed/>
                      <p:pic>
                        <p:nvPicPr>
                          <p:cNvPr id="237593"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4" y="1808"/>
                            <a:ext cx="545" cy="277"/>
                          </a:xfrm>
                          <a:prstGeom prst="rect">
                            <a:avLst/>
                          </a:prstGeom>
                          <a:noFill/>
                          <a:ln>
                            <a:noFill/>
                          </a:ln>
                        </p:spPr>
                      </p:pic>
                    </p:oleObj>
                  </mc:Fallback>
                </mc:AlternateContent>
              </a:graphicData>
            </a:graphic>
          </p:graphicFrame>
        </p:grpSp>
        <p:graphicFrame>
          <p:nvGraphicFramePr>
            <p:cNvPr id="29" name="Object 10"/>
            <p:cNvGraphicFramePr>
              <a:graphicFrameLocks noChangeAspect="1"/>
            </p:cNvGraphicFramePr>
            <p:nvPr>
              <p:extLst>
                <p:ext uri="{D42A27DB-BD31-4B8C-83A1-F6EECF244321}">
                  <p14:modId xmlns:p14="http://schemas.microsoft.com/office/powerpoint/2010/main" val="3738960038"/>
                </p:ext>
              </p:extLst>
            </p:nvPr>
          </p:nvGraphicFramePr>
          <p:xfrm>
            <a:off x="4139952" y="3003798"/>
            <a:ext cx="812726" cy="356348"/>
          </p:xfrm>
          <a:graphic>
            <a:graphicData uri="http://schemas.openxmlformats.org/presentationml/2006/ole">
              <mc:AlternateContent xmlns:mc="http://schemas.openxmlformats.org/markup-compatibility/2006">
                <mc:Choice xmlns:v="urn:schemas-microsoft-com:vml" Requires="v">
                  <p:oleObj name="Equation" r:id="rId13" imgW="533160" imgH="253800" progId="Equation.DSMT4">
                    <p:embed/>
                  </p:oleObj>
                </mc:Choice>
                <mc:Fallback>
                  <p:oleObj name="Equation" r:id="rId13" imgW="533160" imgH="253800" progId="Equation.DSMT4">
                    <p:embed/>
                    <p:pic>
                      <p:nvPicPr>
                        <p:cNvPr id="29" name="Object 10"/>
                        <p:cNvPicPr>
                          <a:picLocks noChangeAspect="1" noChangeArrowheads="1"/>
                        </p:cNvPicPr>
                        <p:nvPr/>
                      </p:nvPicPr>
                      <p:blipFill>
                        <a:blip r:embed="rId14"/>
                        <a:srcRect/>
                        <a:stretch>
                          <a:fillRect/>
                        </a:stretch>
                      </p:blipFill>
                      <p:spPr bwMode="auto">
                        <a:xfrm>
                          <a:off x="4139952" y="3003798"/>
                          <a:ext cx="812726" cy="356348"/>
                        </a:xfrm>
                        <a:prstGeom prst="rect">
                          <a:avLst/>
                        </a:prstGeom>
                        <a:noFill/>
                        <a:ln>
                          <a:noFill/>
                        </a:ln>
                      </p:spPr>
                    </p:pic>
                  </p:oleObj>
                </mc:Fallback>
              </mc:AlternateContent>
            </a:graphicData>
          </a:graphic>
        </p:graphicFrame>
        <p:graphicFrame>
          <p:nvGraphicFramePr>
            <p:cNvPr id="30" name="Object 10"/>
            <p:cNvGraphicFramePr>
              <a:graphicFrameLocks noChangeAspect="1"/>
            </p:cNvGraphicFramePr>
            <p:nvPr>
              <p:extLst>
                <p:ext uri="{D42A27DB-BD31-4B8C-83A1-F6EECF244321}">
                  <p14:modId xmlns:p14="http://schemas.microsoft.com/office/powerpoint/2010/main" val="380698618"/>
                </p:ext>
              </p:extLst>
            </p:nvPr>
          </p:nvGraphicFramePr>
          <p:xfrm>
            <a:off x="2195736" y="3507854"/>
            <a:ext cx="738258" cy="342116"/>
          </p:xfrm>
          <a:graphic>
            <a:graphicData uri="http://schemas.openxmlformats.org/presentationml/2006/ole">
              <mc:AlternateContent xmlns:mc="http://schemas.openxmlformats.org/markup-compatibility/2006">
                <mc:Choice xmlns:v="urn:schemas-microsoft-com:vml" Requires="v">
                  <p:oleObj name="Equation" r:id="rId15" imgW="418987" imgH="143022" progId="Equation.DSMT4">
                    <p:embed/>
                  </p:oleObj>
                </mc:Choice>
                <mc:Fallback>
                  <p:oleObj name="Equation" r:id="rId15" imgW="418987" imgH="143022" progId="Equation.DSMT4">
                    <p:embed/>
                    <p:pic>
                      <p:nvPicPr>
                        <p:cNvPr id="3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736" y="3507854"/>
                          <a:ext cx="738258" cy="342116"/>
                        </a:xfrm>
                        <a:prstGeom prst="rect">
                          <a:avLst/>
                        </a:prstGeom>
                        <a:noFill/>
                        <a:ln>
                          <a:noFill/>
                        </a:ln>
                      </p:spPr>
                    </p:pic>
                  </p:oleObj>
                </mc:Fallback>
              </mc:AlternateContent>
            </a:graphicData>
          </a:graphic>
        </p:graphicFrame>
        <p:graphicFrame>
          <p:nvGraphicFramePr>
            <p:cNvPr id="31" name="Object 10"/>
            <p:cNvGraphicFramePr>
              <a:graphicFrameLocks noChangeAspect="1"/>
            </p:cNvGraphicFramePr>
            <p:nvPr>
              <p:extLst>
                <p:ext uri="{D42A27DB-BD31-4B8C-83A1-F6EECF244321}">
                  <p14:modId xmlns:p14="http://schemas.microsoft.com/office/powerpoint/2010/main" val="4284374303"/>
                </p:ext>
              </p:extLst>
            </p:nvPr>
          </p:nvGraphicFramePr>
          <p:xfrm>
            <a:off x="3243734" y="3507854"/>
            <a:ext cx="752202" cy="360040"/>
          </p:xfrm>
          <a:graphic>
            <a:graphicData uri="http://schemas.openxmlformats.org/presentationml/2006/ole">
              <mc:AlternateContent xmlns:mc="http://schemas.openxmlformats.org/markup-compatibility/2006">
                <mc:Choice xmlns:v="urn:schemas-microsoft-com:vml" Requires="v">
                  <p:oleObj name="Equation" r:id="rId16" imgW="533160" imgH="253800" progId="Equation.DSMT4">
                    <p:embed/>
                  </p:oleObj>
                </mc:Choice>
                <mc:Fallback>
                  <p:oleObj name="Equation" r:id="rId16" imgW="533160" imgH="253800" progId="Equation.DSMT4">
                    <p:embed/>
                    <p:pic>
                      <p:nvPicPr>
                        <p:cNvPr id="31" name="Object 10"/>
                        <p:cNvPicPr>
                          <a:picLocks noChangeAspect="1" noChangeArrowheads="1"/>
                        </p:cNvPicPr>
                        <p:nvPr/>
                      </p:nvPicPr>
                      <p:blipFill>
                        <a:blip r:embed="rId14"/>
                        <a:srcRect/>
                        <a:stretch>
                          <a:fillRect/>
                        </a:stretch>
                      </p:blipFill>
                      <p:spPr bwMode="auto">
                        <a:xfrm>
                          <a:off x="3243734" y="3507854"/>
                          <a:ext cx="752202" cy="360040"/>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204643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p:cNvSpPr>
            <a:spLocks noChangeArrowheads="1"/>
          </p:cNvSpPr>
          <p:nvPr/>
        </p:nvSpPr>
        <p:spPr bwMode="auto">
          <a:xfrm>
            <a:off x="1043608" y="411510"/>
            <a:ext cx="69127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fontAlgn="ctr" hangingPunct="1">
              <a:lnSpc>
                <a:spcPct val="130000"/>
              </a:lnSpc>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）这是两种理想介质的分界面，在分界面</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z </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0 </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处，有</a:t>
            </a:r>
          </a:p>
        </p:txBody>
      </p:sp>
      <p:graphicFrame>
        <p:nvGraphicFramePr>
          <p:cNvPr id="3" name="Object 15"/>
          <p:cNvGraphicFramePr>
            <a:graphicFrameLocks noChangeAspect="1"/>
          </p:cNvGraphicFramePr>
          <p:nvPr>
            <p:extLst>
              <p:ext uri="{D42A27DB-BD31-4B8C-83A1-F6EECF244321}">
                <p14:modId xmlns:p14="http://schemas.microsoft.com/office/powerpoint/2010/main" val="4122797416"/>
              </p:ext>
            </p:extLst>
          </p:nvPr>
        </p:nvGraphicFramePr>
        <p:xfrm>
          <a:off x="1331641" y="1019512"/>
          <a:ext cx="5112568" cy="404151"/>
        </p:xfrm>
        <a:graphic>
          <a:graphicData uri="http://schemas.openxmlformats.org/presentationml/2006/ole">
            <mc:AlternateContent xmlns:mc="http://schemas.openxmlformats.org/markup-compatibility/2006">
              <mc:Choice xmlns:v="urn:schemas-microsoft-com:vml" Requires="v">
                <p:oleObj name="Equation" r:id="rId3" imgW="2923986" imgH="143022" progId="Equation.DSMT4">
                  <p:embed/>
                </p:oleObj>
              </mc:Choice>
              <mc:Fallback>
                <p:oleObj name="Equation" r:id="rId3" imgW="2923986" imgH="143022" progId="Equation.DSMT4">
                  <p:embed/>
                  <p:pic>
                    <p:nvPicPr>
                      <p:cNvPr id="824335"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1" y="1019512"/>
                        <a:ext cx="5112568" cy="404151"/>
                      </a:xfrm>
                      <a:prstGeom prst="rect">
                        <a:avLst/>
                      </a:prstGeom>
                      <a:noFill/>
                      <a:ln>
                        <a:noFill/>
                      </a:ln>
                    </p:spPr>
                  </p:pic>
                </p:oleObj>
              </mc:Fallback>
            </mc:AlternateContent>
          </a:graphicData>
        </a:graphic>
      </p:graphicFrame>
      <p:graphicFrame>
        <p:nvGraphicFramePr>
          <p:cNvPr id="4" name="Object 16"/>
          <p:cNvGraphicFramePr>
            <a:graphicFrameLocks noChangeAspect="1"/>
          </p:cNvGraphicFramePr>
          <p:nvPr>
            <p:extLst>
              <p:ext uri="{D42A27DB-BD31-4B8C-83A1-F6EECF244321}">
                <p14:modId xmlns:p14="http://schemas.microsoft.com/office/powerpoint/2010/main" val="3648884206"/>
              </p:ext>
            </p:extLst>
          </p:nvPr>
        </p:nvGraphicFramePr>
        <p:xfrm>
          <a:off x="2166843" y="1567028"/>
          <a:ext cx="2727299" cy="442265"/>
        </p:xfrm>
        <a:graphic>
          <a:graphicData uri="http://schemas.openxmlformats.org/presentationml/2006/ole">
            <mc:AlternateContent xmlns:mc="http://schemas.openxmlformats.org/markup-compatibility/2006">
              <mc:Choice xmlns:v="urn:schemas-microsoft-com:vml" Requires="v">
                <p:oleObj name="Equation" r:id="rId5" imgW="1628977" imgH="161778" progId="Equation.DSMT4">
                  <p:embed/>
                </p:oleObj>
              </mc:Choice>
              <mc:Fallback>
                <p:oleObj name="Equation" r:id="rId5" imgW="1628977" imgH="161778" progId="Equation.DSMT4">
                  <p:embed/>
                  <p:pic>
                    <p:nvPicPr>
                      <p:cNvPr id="824336"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6843" y="1567028"/>
                        <a:ext cx="2727299" cy="442265"/>
                      </a:xfrm>
                      <a:prstGeom prst="rect">
                        <a:avLst/>
                      </a:prstGeom>
                      <a:noFill/>
                      <a:ln>
                        <a:noFill/>
                      </a:ln>
                    </p:spPr>
                  </p:pic>
                </p:oleObj>
              </mc:Fallback>
            </mc:AlternateContent>
          </a:graphicData>
        </a:graphic>
      </p:graphicFrame>
      <p:graphicFrame>
        <p:nvGraphicFramePr>
          <p:cNvPr id="5" name="Object 17"/>
          <p:cNvGraphicFramePr>
            <a:graphicFrameLocks noChangeAspect="1"/>
          </p:cNvGraphicFramePr>
          <p:nvPr>
            <p:extLst>
              <p:ext uri="{D42A27DB-BD31-4B8C-83A1-F6EECF244321}">
                <p14:modId xmlns:p14="http://schemas.microsoft.com/office/powerpoint/2010/main" val="3552345425"/>
              </p:ext>
            </p:extLst>
          </p:nvPr>
        </p:nvGraphicFramePr>
        <p:xfrm>
          <a:off x="1302748" y="2067694"/>
          <a:ext cx="3326293" cy="426357"/>
        </p:xfrm>
        <a:graphic>
          <a:graphicData uri="http://schemas.openxmlformats.org/presentationml/2006/ole">
            <mc:AlternateContent xmlns:mc="http://schemas.openxmlformats.org/markup-compatibility/2006">
              <mc:Choice xmlns:v="urn:schemas-microsoft-com:vml" Requires="v">
                <p:oleObj name="Equation" r:id="rId7" imgW="2086011" imgH="161778" progId="Equation.DSMT4">
                  <p:embed/>
                </p:oleObj>
              </mc:Choice>
              <mc:Fallback>
                <p:oleObj name="Equation" r:id="rId7" imgW="2086011" imgH="161778" progId="Equation.DSMT4">
                  <p:embed/>
                  <p:pic>
                    <p:nvPicPr>
                      <p:cNvPr id="824337"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2748" y="2067694"/>
                        <a:ext cx="3326293" cy="426357"/>
                      </a:xfrm>
                      <a:prstGeom prst="rect">
                        <a:avLst/>
                      </a:prstGeom>
                      <a:noFill/>
                      <a:ln>
                        <a:noFill/>
                      </a:ln>
                    </p:spPr>
                  </p:pic>
                </p:oleObj>
              </mc:Fallback>
            </mc:AlternateContent>
          </a:graphicData>
        </a:graphic>
      </p:graphicFrame>
      <p:graphicFrame>
        <p:nvGraphicFramePr>
          <p:cNvPr id="6" name="Object 18"/>
          <p:cNvGraphicFramePr>
            <a:graphicFrameLocks noChangeAspect="1"/>
          </p:cNvGraphicFramePr>
          <p:nvPr>
            <p:extLst>
              <p:ext uri="{D42A27DB-BD31-4B8C-83A1-F6EECF244321}">
                <p14:modId xmlns:p14="http://schemas.microsoft.com/office/powerpoint/2010/main" val="3835390554"/>
              </p:ext>
            </p:extLst>
          </p:nvPr>
        </p:nvGraphicFramePr>
        <p:xfrm>
          <a:off x="6343307" y="2166716"/>
          <a:ext cx="1052522" cy="266693"/>
        </p:xfrm>
        <a:graphic>
          <a:graphicData uri="http://schemas.openxmlformats.org/presentationml/2006/ole">
            <mc:AlternateContent xmlns:mc="http://schemas.openxmlformats.org/markup-compatibility/2006">
              <mc:Choice xmlns:v="urn:schemas-microsoft-com:vml" Requires="v">
                <p:oleObj name="Equation" r:id="rId9" imgW="676392" imgH="85813" progId="Equation.DSMT4">
                  <p:embed/>
                </p:oleObj>
              </mc:Choice>
              <mc:Fallback>
                <p:oleObj name="Equation" r:id="rId9" imgW="676392" imgH="85813" progId="Equation.DSMT4">
                  <p:embed/>
                  <p:pic>
                    <p:nvPicPr>
                      <p:cNvPr id="824338"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43307" y="2166716"/>
                        <a:ext cx="1052522" cy="266693"/>
                      </a:xfrm>
                      <a:prstGeom prst="rect">
                        <a:avLst/>
                      </a:prstGeom>
                      <a:noFill/>
                      <a:ln>
                        <a:noFill/>
                      </a:ln>
                    </p:spPr>
                  </p:pic>
                </p:oleObj>
              </mc:Fallback>
            </mc:AlternateContent>
          </a:graphicData>
        </a:graphic>
      </p:graphicFrame>
      <p:sp>
        <p:nvSpPr>
          <p:cNvPr id="7" name="Rectangle 19"/>
          <p:cNvSpPr>
            <a:spLocks noChangeArrowheads="1"/>
          </p:cNvSpPr>
          <p:nvPr/>
        </p:nvSpPr>
        <p:spPr bwMode="auto">
          <a:xfrm>
            <a:off x="1230739" y="2643758"/>
            <a:ext cx="19442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由边界条件</a:t>
            </a:r>
          </a:p>
        </p:txBody>
      </p:sp>
      <p:grpSp>
        <p:nvGrpSpPr>
          <p:cNvPr id="8" name="Group 20"/>
          <p:cNvGrpSpPr>
            <a:grpSpLocks/>
          </p:cNvGrpSpPr>
          <p:nvPr/>
        </p:nvGrpSpPr>
        <p:grpSpPr bwMode="auto">
          <a:xfrm>
            <a:off x="2771800" y="2643758"/>
            <a:ext cx="2368273" cy="330424"/>
            <a:chOff x="1292" y="3775"/>
            <a:chExt cx="1871" cy="245"/>
          </a:xfrm>
        </p:grpSpPr>
        <p:graphicFrame>
          <p:nvGraphicFramePr>
            <p:cNvPr id="9" name="Object 21"/>
            <p:cNvGraphicFramePr>
              <a:graphicFrameLocks noChangeAspect="1"/>
            </p:cNvGraphicFramePr>
            <p:nvPr>
              <p:extLst>
                <p:ext uri="{D42A27DB-BD31-4B8C-83A1-F6EECF244321}">
                  <p14:modId xmlns:p14="http://schemas.microsoft.com/office/powerpoint/2010/main" val="4219159860"/>
                </p:ext>
              </p:extLst>
            </p:nvPr>
          </p:nvGraphicFramePr>
          <p:xfrm>
            <a:off x="1835" y="3775"/>
            <a:ext cx="1328" cy="245"/>
          </p:xfrm>
          <a:graphic>
            <a:graphicData uri="http://schemas.openxmlformats.org/presentationml/2006/ole">
              <mc:AlternateContent xmlns:mc="http://schemas.openxmlformats.org/markup-compatibility/2006">
                <mc:Choice xmlns:v="urn:schemas-microsoft-com:vml" Requires="v">
                  <p:oleObj name="Equation" r:id="rId11" imgW="1019285" imgH="114417" progId="Equation.DSMT4">
                    <p:embed/>
                  </p:oleObj>
                </mc:Choice>
                <mc:Fallback>
                  <p:oleObj name="Equation" r:id="rId11" imgW="1019285" imgH="114417" progId="Equation.DSMT4">
                    <p:embed/>
                    <p:pic>
                      <p:nvPicPr>
                        <p:cNvPr id="237583"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 y="3775"/>
                          <a:ext cx="1328" cy="245"/>
                        </a:xfrm>
                        <a:prstGeom prst="rect">
                          <a:avLst/>
                        </a:prstGeom>
                        <a:noFill/>
                        <a:ln>
                          <a:noFill/>
                        </a:ln>
                      </p:spPr>
                    </p:pic>
                  </p:oleObj>
                </mc:Fallback>
              </mc:AlternateContent>
            </a:graphicData>
          </a:graphic>
        </p:graphicFrame>
        <p:sp>
          <p:nvSpPr>
            <p:cNvPr id="10" name="AutoShape 22"/>
            <p:cNvSpPr>
              <a:spLocks noChangeArrowheads="1"/>
            </p:cNvSpPr>
            <p:nvPr/>
          </p:nvSpPr>
          <p:spPr bwMode="auto">
            <a:xfrm>
              <a:off x="1292" y="3838"/>
              <a:ext cx="499" cy="136"/>
            </a:xfrm>
            <a:prstGeom prst="rightArrow">
              <a:avLst>
                <a:gd name="adj1" fmla="val 50000"/>
                <a:gd name="adj2" fmla="val 91728"/>
              </a:avLst>
            </a:prstGeom>
            <a:solidFill>
              <a:srgbClr val="969696"/>
            </a:solidFill>
            <a:ln w="9525">
              <a:solidFill>
                <a:schemeClr val="accent1"/>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1" name="AutoShape 23"/>
          <p:cNvSpPr>
            <a:spLocks noChangeArrowheads="1"/>
          </p:cNvSpPr>
          <p:nvPr/>
        </p:nvSpPr>
        <p:spPr bwMode="auto">
          <a:xfrm rot="20735245">
            <a:off x="5165483" y="2636575"/>
            <a:ext cx="846904" cy="136258"/>
          </a:xfrm>
          <a:prstGeom prst="rightArrow">
            <a:avLst>
              <a:gd name="adj1" fmla="val 50000"/>
              <a:gd name="adj2" fmla="val 159683"/>
            </a:avLst>
          </a:prstGeom>
          <a:solidFill>
            <a:srgbClr val="969696"/>
          </a:solidFill>
          <a:ln w="9525">
            <a:solidFill>
              <a:schemeClr val="accent1"/>
            </a:solidFill>
            <a:miter lim="800000"/>
            <a:headEnd/>
            <a:tailEnd/>
          </a:ln>
        </p:spPr>
        <p:txBody>
          <a:bodyPr wrap="none" anchor="ctr"/>
          <a:lstStyle/>
          <a:p>
            <a:pPr algn="ctr">
              <a:spcBef>
                <a:spcPct val="0"/>
              </a:spcBef>
            </a:pPr>
            <a:endParaRPr lang="zh-CN" altLang="en-US"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AutoShape 24"/>
          <p:cNvSpPr>
            <a:spLocks noChangeArrowheads="1"/>
          </p:cNvSpPr>
          <p:nvPr/>
        </p:nvSpPr>
        <p:spPr bwMode="auto">
          <a:xfrm>
            <a:off x="5176560" y="2204713"/>
            <a:ext cx="810815" cy="161925"/>
          </a:xfrm>
          <a:prstGeom prst="rightArrow">
            <a:avLst>
              <a:gd name="adj1" fmla="val 50000"/>
              <a:gd name="adj2" fmla="val 125184"/>
            </a:avLst>
          </a:prstGeom>
          <a:solidFill>
            <a:srgbClr val="969696"/>
          </a:solidFill>
          <a:ln w="9525">
            <a:solidFill>
              <a:schemeClr val="accent1"/>
            </a:solidFill>
            <a:miter lim="800000"/>
            <a:headEnd/>
            <a:tailEnd/>
          </a:ln>
        </p:spPr>
        <p:txBody>
          <a:bodyPr wrap="none" anchor="ctr"/>
          <a:lstStyle/>
          <a:p>
            <a:pPr algn="ctr">
              <a:spcBef>
                <a:spcPct val="0"/>
              </a:spcBef>
            </a:pPr>
            <a:endParaRPr lang="zh-CN" altLang="en-US"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AutoShape 25"/>
          <p:cNvSpPr>
            <a:spLocks noChangeArrowheads="1"/>
          </p:cNvSpPr>
          <p:nvPr/>
        </p:nvSpPr>
        <p:spPr bwMode="auto">
          <a:xfrm rot="1026163">
            <a:off x="5171841" y="1881826"/>
            <a:ext cx="809625" cy="161925"/>
          </a:xfrm>
          <a:prstGeom prst="rightArrow">
            <a:avLst>
              <a:gd name="adj1" fmla="val 50000"/>
              <a:gd name="adj2" fmla="val 125000"/>
            </a:avLst>
          </a:prstGeom>
          <a:solidFill>
            <a:srgbClr val="969696"/>
          </a:solidFill>
          <a:ln w="9525">
            <a:solidFill>
              <a:schemeClr val="accent1"/>
            </a:solidFill>
            <a:miter lim="800000"/>
            <a:headEnd/>
            <a:tailEnd/>
          </a:ln>
        </p:spPr>
        <p:txBody>
          <a:bodyPr wrap="none" anchor="ctr"/>
          <a:lstStyle/>
          <a:p>
            <a:pPr algn="ctr">
              <a:spcBef>
                <a:spcPct val="0"/>
              </a:spcBef>
            </a:pPr>
            <a:endParaRPr lang="zh-CN" altLang="en-US"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27"/>
          <p:cNvSpPr>
            <a:spLocks noChangeArrowheads="1"/>
          </p:cNvSpPr>
          <p:nvPr/>
        </p:nvSpPr>
        <p:spPr bwMode="auto">
          <a:xfrm>
            <a:off x="467544" y="48351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5" name="Object 2"/>
          <p:cNvGraphicFramePr>
            <a:graphicFrameLocks noChangeAspect="1"/>
          </p:cNvGraphicFramePr>
          <p:nvPr>
            <p:extLst>
              <p:ext uri="{D42A27DB-BD31-4B8C-83A1-F6EECF244321}">
                <p14:modId xmlns:p14="http://schemas.microsoft.com/office/powerpoint/2010/main" val="3716870482"/>
              </p:ext>
            </p:extLst>
          </p:nvPr>
        </p:nvGraphicFramePr>
        <p:xfrm>
          <a:off x="292368" y="3783639"/>
          <a:ext cx="3270361" cy="676303"/>
        </p:xfrm>
        <a:graphic>
          <a:graphicData uri="http://schemas.openxmlformats.org/presentationml/2006/ole">
            <mc:AlternateContent xmlns:mc="http://schemas.openxmlformats.org/markup-compatibility/2006">
              <mc:Choice xmlns:v="urn:schemas-microsoft-com:vml" Requires="v">
                <p:oleObj name="Equation" r:id="rId13" imgW="1981265" imgH="352630" progId="Equation.DSMT4">
                  <p:embed/>
                </p:oleObj>
              </mc:Choice>
              <mc:Fallback>
                <p:oleObj name="Equation" r:id="rId13" imgW="1981265" imgH="352630" progId="Equation.DSMT4">
                  <p:embed/>
                  <p:pic>
                    <p:nvPicPr>
                      <p:cNvPr id="825346"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368" y="3783639"/>
                        <a:ext cx="3270361" cy="676303"/>
                      </a:xfrm>
                      <a:prstGeom prst="rect">
                        <a:avLst/>
                      </a:prstGeom>
                      <a:noFill/>
                      <a:ln>
                        <a:noFill/>
                      </a:ln>
                    </p:spPr>
                  </p:pic>
                </p:oleObj>
              </mc:Fallback>
            </mc:AlternateContent>
          </a:graphicData>
        </a:graphic>
      </p:graphicFrame>
      <p:graphicFrame>
        <p:nvGraphicFramePr>
          <p:cNvPr id="16" name="Object 3"/>
          <p:cNvGraphicFramePr>
            <a:graphicFrameLocks noChangeAspect="1"/>
          </p:cNvGraphicFramePr>
          <p:nvPr>
            <p:extLst>
              <p:ext uri="{D42A27DB-BD31-4B8C-83A1-F6EECF244321}">
                <p14:modId xmlns:p14="http://schemas.microsoft.com/office/powerpoint/2010/main" val="780278954"/>
              </p:ext>
            </p:extLst>
          </p:nvPr>
        </p:nvGraphicFramePr>
        <p:xfrm>
          <a:off x="3603424" y="3803965"/>
          <a:ext cx="5289056" cy="617282"/>
        </p:xfrm>
        <a:graphic>
          <a:graphicData uri="http://schemas.openxmlformats.org/presentationml/2006/ole">
            <mc:AlternateContent xmlns:mc="http://schemas.openxmlformats.org/markup-compatibility/2006">
              <mc:Choice xmlns:v="urn:schemas-microsoft-com:vml" Requires="v">
                <p:oleObj name="Equation" r:id="rId15" imgW="3428931" imgH="333404" progId="Equation.DSMT4">
                  <p:embed/>
                </p:oleObj>
              </mc:Choice>
              <mc:Fallback>
                <p:oleObj name="Equation" r:id="rId15" imgW="3428931" imgH="333404" progId="Equation.DSMT4">
                  <p:embed/>
                  <p:pic>
                    <p:nvPicPr>
                      <p:cNvPr id="825347"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3424" y="3803965"/>
                        <a:ext cx="5289056" cy="617282"/>
                      </a:xfrm>
                      <a:prstGeom prst="rect">
                        <a:avLst/>
                      </a:prstGeom>
                      <a:noFill/>
                      <a:ln>
                        <a:noFill/>
                      </a:ln>
                    </p:spPr>
                  </p:pic>
                </p:oleObj>
              </mc:Fallback>
            </mc:AlternateContent>
          </a:graphicData>
        </a:graphic>
      </p:graphicFrame>
      <p:grpSp>
        <p:nvGrpSpPr>
          <p:cNvPr id="17" name="Group 6"/>
          <p:cNvGrpSpPr>
            <a:grpSpLocks/>
          </p:cNvGrpSpPr>
          <p:nvPr/>
        </p:nvGrpSpPr>
        <p:grpSpPr bwMode="auto">
          <a:xfrm>
            <a:off x="684028" y="3157963"/>
            <a:ext cx="4039792" cy="607220"/>
            <a:chOff x="68" y="1321"/>
            <a:chExt cx="3393" cy="510"/>
          </a:xfrm>
        </p:grpSpPr>
        <p:sp>
          <p:nvSpPr>
            <p:cNvPr id="18" name="Rectangle 7"/>
            <p:cNvSpPr>
              <a:spLocks noChangeArrowheads="1"/>
            </p:cNvSpPr>
            <p:nvPr/>
          </p:nvSpPr>
          <p:spPr bwMode="auto">
            <a:xfrm>
              <a:off x="68" y="1410"/>
              <a:ext cx="339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spcBef>
                  <a:spcPct val="0"/>
                </a:spcBef>
                <a:buClrTx/>
                <a:buSzTx/>
                <a:buNone/>
                <a:tabLst>
                  <a:tab pos="267891" algn="l"/>
                </a:tabLst>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）由                                  ，有</a:t>
              </a:r>
            </a:p>
          </p:txBody>
        </p:sp>
        <p:graphicFrame>
          <p:nvGraphicFramePr>
            <p:cNvPr id="19" name="Object 8"/>
            <p:cNvGraphicFramePr>
              <a:graphicFrameLocks noChangeAspect="1"/>
            </p:cNvGraphicFramePr>
            <p:nvPr>
              <p:extLst>
                <p:ext uri="{D42A27DB-BD31-4B8C-83A1-F6EECF244321}">
                  <p14:modId xmlns:p14="http://schemas.microsoft.com/office/powerpoint/2010/main" val="1289050146"/>
                </p:ext>
              </p:extLst>
            </p:nvPr>
          </p:nvGraphicFramePr>
          <p:xfrm>
            <a:off x="1293" y="1321"/>
            <a:ext cx="1436" cy="510"/>
          </p:xfrm>
          <a:graphic>
            <a:graphicData uri="http://schemas.openxmlformats.org/presentationml/2006/ole">
              <mc:AlternateContent xmlns:mc="http://schemas.openxmlformats.org/markup-compatibility/2006">
                <mc:Choice xmlns:v="urn:schemas-microsoft-com:vml" Requires="v">
                  <p:oleObj name="Equation" r:id="rId17" imgW="1028679" imgH="314178" progId="Equation.DSMT4">
                    <p:embed/>
                  </p:oleObj>
                </mc:Choice>
                <mc:Fallback>
                  <p:oleObj name="Equation" r:id="rId17" imgW="1028679" imgH="314178" progId="Equation.DSMT4">
                    <p:embed/>
                    <p:pic>
                      <p:nvPicPr>
                        <p:cNvPr id="239629"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3" y="1321"/>
                          <a:ext cx="1436" cy="510"/>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404917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400"/>
                                        <p:tgtEl>
                                          <p:spTgt spid="4"/>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2000"/>
                                        <p:tgtEl>
                                          <p:spTgt spid="7"/>
                                        </p:tgtEl>
                                      </p:cBhvr>
                                    </p:animEffect>
                                  </p:childTnLst>
                                </p:cTn>
                              </p:par>
                              <p:par>
                                <p:cTn id="22" presetID="22" presetClass="entr" presetSubtype="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2000"/>
                                        <p:tgtEl>
                                          <p:spTgt spid="1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2000"/>
                                        <p:tgtEl>
                                          <p:spTgt spid="1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2000"/>
                                        <p:tgtEl>
                                          <p:spTgt spid="11"/>
                                        </p:tgtEl>
                                      </p:cBhvr>
                                    </p:animEffect>
                                  </p:childTnLst>
                                </p:cTn>
                              </p:par>
                              <p:par>
                                <p:cTn id="36" presetID="22" presetClass="entr" presetSubtype="1"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up)">
                                      <p:cBhvr>
                                        <p:cTn id="38" dur="20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20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20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5348" name="Object 4"/>
          <p:cNvGraphicFramePr>
            <a:graphicFrameLocks noChangeAspect="1"/>
          </p:cNvGraphicFramePr>
          <p:nvPr>
            <p:extLst>
              <p:ext uri="{D42A27DB-BD31-4B8C-83A1-F6EECF244321}">
                <p14:modId xmlns:p14="http://schemas.microsoft.com/office/powerpoint/2010/main" val="2623618398"/>
              </p:ext>
            </p:extLst>
          </p:nvPr>
        </p:nvGraphicFramePr>
        <p:xfrm>
          <a:off x="971600" y="706939"/>
          <a:ext cx="6845437" cy="609461"/>
        </p:xfrm>
        <a:graphic>
          <a:graphicData uri="http://schemas.openxmlformats.org/presentationml/2006/ole">
            <mc:AlternateContent xmlns:mc="http://schemas.openxmlformats.org/markup-compatibility/2006">
              <mc:Choice xmlns:v="urn:schemas-microsoft-com:vml" Requires="v">
                <p:oleObj name="Equation" r:id="rId3" imgW="4800504" imgH="333404" progId="Equation.DSMT4">
                  <p:embed/>
                </p:oleObj>
              </mc:Choice>
              <mc:Fallback>
                <p:oleObj name="Equation" r:id="rId3" imgW="4800504" imgH="333404" progId="Equation.DSMT4">
                  <p:embed/>
                  <p:pic>
                    <p:nvPicPr>
                      <p:cNvPr id="8253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706939"/>
                        <a:ext cx="6845437" cy="609461"/>
                      </a:xfrm>
                      <a:prstGeom prst="rect">
                        <a:avLst/>
                      </a:prstGeom>
                      <a:noFill/>
                      <a:ln>
                        <a:noFill/>
                      </a:ln>
                    </p:spPr>
                  </p:pic>
                </p:oleObj>
              </mc:Fallback>
            </mc:AlternateContent>
          </a:graphicData>
        </a:graphic>
      </p:graphicFrame>
      <p:sp>
        <p:nvSpPr>
          <p:cNvPr id="825349" name="Rectangle 5"/>
          <p:cNvSpPr>
            <a:spLocks noChangeArrowheads="1"/>
          </p:cNvSpPr>
          <p:nvPr/>
        </p:nvSpPr>
        <p:spPr bwMode="auto">
          <a:xfrm>
            <a:off x="395536" y="339502"/>
            <a:ext cx="36992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fontAlgn="ctr"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将上式对时间 </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 </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积分，得</a:t>
            </a:r>
          </a:p>
        </p:txBody>
      </p:sp>
      <p:graphicFrame>
        <p:nvGraphicFramePr>
          <p:cNvPr id="825353" name="Object 9"/>
          <p:cNvGraphicFramePr>
            <a:graphicFrameLocks noChangeAspect="1"/>
          </p:cNvGraphicFramePr>
          <p:nvPr>
            <p:extLst>
              <p:ext uri="{D42A27DB-BD31-4B8C-83A1-F6EECF244321}">
                <p14:modId xmlns:p14="http://schemas.microsoft.com/office/powerpoint/2010/main" val="820819051"/>
              </p:ext>
            </p:extLst>
          </p:nvPr>
        </p:nvGraphicFramePr>
        <p:xfrm>
          <a:off x="4161291" y="1347276"/>
          <a:ext cx="3946272" cy="569175"/>
        </p:xfrm>
        <a:graphic>
          <a:graphicData uri="http://schemas.openxmlformats.org/presentationml/2006/ole">
            <mc:AlternateContent xmlns:mc="http://schemas.openxmlformats.org/markup-compatibility/2006">
              <mc:Choice xmlns:v="urn:schemas-microsoft-com:vml" Requires="v">
                <p:oleObj name="Equation" r:id="rId5" imgW="2943244" imgH="333404" progId="Equation.DSMT4">
                  <p:embed/>
                </p:oleObj>
              </mc:Choice>
              <mc:Fallback>
                <p:oleObj name="Equation" r:id="rId5" imgW="2943244" imgH="333404" progId="Equation.DSMT4">
                  <p:embed/>
                  <p:pic>
                    <p:nvPicPr>
                      <p:cNvPr id="82535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1291" y="1347276"/>
                        <a:ext cx="3946272" cy="569175"/>
                      </a:xfrm>
                      <a:prstGeom prst="rect">
                        <a:avLst/>
                      </a:prstGeom>
                      <a:noFill/>
                      <a:ln>
                        <a:noFill/>
                      </a:ln>
                    </p:spPr>
                  </p:pic>
                </p:oleObj>
              </mc:Fallback>
            </mc:AlternateContent>
          </a:graphicData>
        </a:graphic>
      </p:graphicFrame>
      <p:grpSp>
        <p:nvGrpSpPr>
          <p:cNvPr id="3" name="Group 10"/>
          <p:cNvGrpSpPr>
            <a:grpSpLocks/>
          </p:cNvGrpSpPr>
          <p:nvPr/>
        </p:nvGrpSpPr>
        <p:grpSpPr bwMode="auto">
          <a:xfrm>
            <a:off x="409307" y="1302387"/>
            <a:ext cx="4725590" cy="576263"/>
            <a:chOff x="-201" y="-436"/>
            <a:chExt cx="3969" cy="484"/>
          </a:xfrm>
        </p:grpSpPr>
        <p:graphicFrame>
          <p:nvGraphicFramePr>
            <p:cNvPr id="239626" name="Object 11"/>
            <p:cNvGraphicFramePr>
              <a:graphicFrameLocks noChangeAspect="1"/>
            </p:cNvGraphicFramePr>
            <p:nvPr>
              <p:extLst>
                <p:ext uri="{D42A27DB-BD31-4B8C-83A1-F6EECF244321}">
                  <p14:modId xmlns:p14="http://schemas.microsoft.com/office/powerpoint/2010/main" val="37273003"/>
                </p:ext>
              </p:extLst>
            </p:nvPr>
          </p:nvGraphicFramePr>
          <p:xfrm>
            <a:off x="773" y="-436"/>
            <a:ext cx="1316" cy="484"/>
          </p:xfrm>
          <a:graphic>
            <a:graphicData uri="http://schemas.openxmlformats.org/presentationml/2006/ole">
              <mc:AlternateContent xmlns:mc="http://schemas.openxmlformats.org/markup-compatibility/2006">
                <mc:Choice xmlns:v="urn:schemas-microsoft-com:vml" Requires="v">
                  <p:oleObj name="Equation" r:id="rId7" imgW="1057332" imgH="314178" progId="Equation.DSMT4">
                    <p:embed/>
                  </p:oleObj>
                </mc:Choice>
                <mc:Fallback>
                  <p:oleObj name="Equation" r:id="rId7" imgW="1057332" imgH="314178" progId="Equation.DSMT4">
                    <p:embed/>
                    <p:pic>
                      <p:nvPicPr>
                        <p:cNvPr id="239626"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3" y="-436"/>
                          <a:ext cx="1316" cy="484"/>
                        </a:xfrm>
                        <a:prstGeom prst="rect">
                          <a:avLst/>
                        </a:prstGeom>
                        <a:noFill/>
                        <a:ln>
                          <a:noFill/>
                        </a:ln>
                      </p:spPr>
                    </p:pic>
                  </p:oleObj>
                </mc:Fallback>
              </mc:AlternateContent>
            </a:graphicData>
          </a:graphic>
        </p:graphicFrame>
        <p:sp>
          <p:nvSpPr>
            <p:cNvPr id="239627" name="Rectangle 12"/>
            <p:cNvSpPr>
              <a:spLocks noChangeArrowheads="1"/>
            </p:cNvSpPr>
            <p:nvPr/>
          </p:nvSpPr>
          <p:spPr bwMode="auto">
            <a:xfrm>
              <a:off x="-201" y="-364"/>
              <a:ext cx="396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fontAlgn="ctr" hangingPunct="1">
                <a:spcBef>
                  <a:spcPct val="0"/>
                </a:spcBef>
                <a:buClrTx/>
                <a:buSzTx/>
                <a:buFontTx/>
                <a:buNone/>
              </a:pPr>
              <a:r>
                <a:rPr lang="zh-CN" altLang="en-US" sz="2000" dirty="0">
                  <a:solidFill>
                    <a:schemeClr val="tx1"/>
                  </a:solidFill>
                  <a:latin typeface="宋体" panose="02010600030101010101" pitchFamily="2" charset="-122"/>
                  <a:ea typeface="宋体" panose="02010600030101010101" pitchFamily="2" charset="-122"/>
                </a:rPr>
                <a:t>同样，由                 得：</a:t>
              </a:r>
            </a:p>
          </p:txBody>
        </p:sp>
      </p:grpSp>
      <p:graphicFrame>
        <p:nvGraphicFramePr>
          <p:cNvPr id="14" name="Object 2"/>
          <p:cNvGraphicFramePr>
            <a:graphicFrameLocks noChangeAspect="1"/>
          </p:cNvGraphicFramePr>
          <p:nvPr>
            <p:extLst>
              <p:ext uri="{D42A27DB-BD31-4B8C-83A1-F6EECF244321}">
                <p14:modId xmlns:p14="http://schemas.microsoft.com/office/powerpoint/2010/main" val="1600947578"/>
              </p:ext>
            </p:extLst>
          </p:nvPr>
        </p:nvGraphicFramePr>
        <p:xfrm>
          <a:off x="2267744" y="2857999"/>
          <a:ext cx="3139137" cy="619909"/>
        </p:xfrm>
        <a:graphic>
          <a:graphicData uri="http://schemas.openxmlformats.org/presentationml/2006/ole">
            <mc:AlternateContent xmlns:mc="http://schemas.openxmlformats.org/markup-compatibility/2006">
              <mc:Choice xmlns:v="urn:schemas-microsoft-com:vml" Requires="v">
                <p:oleObj name="Equation" r:id="rId9" imgW="2133453" imgH="333404" progId="Equation.DSMT4">
                  <p:embed/>
                </p:oleObj>
              </mc:Choice>
              <mc:Fallback>
                <p:oleObj name="Equation" r:id="rId9" imgW="2133453" imgH="333404" progId="Equation.DSMT4">
                  <p:embed/>
                  <p:pic>
                    <p:nvPicPr>
                      <p:cNvPr id="14"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7744" y="2857999"/>
                        <a:ext cx="3139137" cy="619909"/>
                      </a:xfrm>
                      <a:prstGeom prst="rect">
                        <a:avLst/>
                      </a:prstGeom>
                      <a:noFill/>
                      <a:ln>
                        <a:noFill/>
                      </a:ln>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3387556203"/>
              </p:ext>
            </p:extLst>
          </p:nvPr>
        </p:nvGraphicFramePr>
        <p:xfrm>
          <a:off x="1619672" y="3477908"/>
          <a:ext cx="4032448" cy="641895"/>
        </p:xfrm>
        <a:graphic>
          <a:graphicData uri="http://schemas.openxmlformats.org/presentationml/2006/ole">
            <mc:AlternateContent xmlns:mc="http://schemas.openxmlformats.org/markup-compatibility/2006">
              <mc:Choice xmlns:v="urn:schemas-microsoft-com:vml" Requires="v">
                <p:oleObj name="Equation" r:id="rId11" imgW="2657657" imgH="333404" progId="Equation.DSMT4">
                  <p:embed/>
                </p:oleObj>
              </mc:Choice>
              <mc:Fallback>
                <p:oleObj name="Equation" r:id="rId11" imgW="2657657" imgH="333404" progId="Equation.DSMT4">
                  <p:embed/>
                  <p:pic>
                    <p:nvPicPr>
                      <p:cNvPr id="15"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672" y="3477908"/>
                        <a:ext cx="4032448" cy="641895"/>
                      </a:xfrm>
                      <a:prstGeom prst="rect">
                        <a:avLst/>
                      </a:prstGeom>
                      <a:noFill/>
                      <a:ln>
                        <a:noFill/>
                      </a:ln>
                    </p:spPr>
                  </p:pic>
                </p:oleObj>
              </mc:Fallback>
            </mc:AlternateContent>
          </a:graphicData>
        </a:graphic>
      </p:graphicFrame>
      <p:sp>
        <p:nvSpPr>
          <p:cNvPr id="16" name="Rectangle 4"/>
          <p:cNvSpPr>
            <a:spLocks noChangeArrowheads="1"/>
          </p:cNvSpPr>
          <p:nvPr/>
        </p:nvSpPr>
        <p:spPr bwMode="auto">
          <a:xfrm>
            <a:off x="288032" y="4091586"/>
            <a:ext cx="8604448"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lnSpc>
                <a:spcPct val="130000"/>
              </a:lnSpc>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可见，在 </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z</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0 </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处，磁场强度的切向分量是连续的，因为在分界面上（</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z </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0</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）不存在面电流 。 </a:t>
            </a:r>
          </a:p>
        </p:txBody>
      </p:sp>
      <p:sp>
        <p:nvSpPr>
          <p:cNvPr id="17" name="Rectangle 5"/>
          <p:cNvSpPr>
            <a:spLocks noChangeArrowheads="1"/>
          </p:cNvSpPr>
          <p:nvPr/>
        </p:nvSpPr>
        <p:spPr bwMode="auto">
          <a:xfrm>
            <a:off x="479897" y="1931585"/>
            <a:ext cx="23729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15000"/>
              </a:spcBef>
              <a:buClrTx/>
              <a:buSzTx/>
              <a:buNone/>
              <a:tabLst>
                <a:tab pos="267891" algn="l"/>
                <a:tab pos="671513" algn="l"/>
              </a:tabLst>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z</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0 </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时</a:t>
            </a:r>
          </a:p>
        </p:txBody>
      </p:sp>
      <p:graphicFrame>
        <p:nvGraphicFramePr>
          <p:cNvPr id="18" name="Object 6"/>
          <p:cNvGraphicFramePr>
            <a:graphicFrameLocks noChangeAspect="1"/>
          </p:cNvGraphicFramePr>
          <p:nvPr>
            <p:extLst>
              <p:ext uri="{D42A27DB-BD31-4B8C-83A1-F6EECF244321}">
                <p14:modId xmlns:p14="http://schemas.microsoft.com/office/powerpoint/2010/main" val="194269145"/>
              </p:ext>
            </p:extLst>
          </p:nvPr>
        </p:nvGraphicFramePr>
        <p:xfrm>
          <a:off x="1619672" y="2283718"/>
          <a:ext cx="5297534" cy="600072"/>
        </p:xfrm>
        <a:graphic>
          <a:graphicData uri="http://schemas.openxmlformats.org/presentationml/2006/ole">
            <mc:AlternateContent xmlns:mc="http://schemas.openxmlformats.org/markup-compatibility/2006">
              <mc:Choice xmlns:v="urn:schemas-microsoft-com:vml" Requires="v">
                <p:oleObj name="Equation" r:id="rId13" imgW="3800477" imgH="333404" progId="Equation.DSMT4">
                  <p:embed/>
                </p:oleObj>
              </mc:Choice>
              <mc:Fallback>
                <p:oleObj name="Equation" r:id="rId13" imgW="3800477" imgH="333404" progId="Equation.DSMT4">
                  <p:embed/>
                  <p:pic>
                    <p:nvPicPr>
                      <p:cNvPr id="18"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672" y="2283718"/>
                        <a:ext cx="5297534" cy="600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01452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5349"/>
                                        </p:tgtEl>
                                        <p:attrNameLst>
                                          <p:attrName>style.visibility</p:attrName>
                                        </p:attrNameLst>
                                      </p:cBhvr>
                                      <p:to>
                                        <p:strVal val="visible"/>
                                      </p:to>
                                    </p:set>
                                    <p:animEffect transition="in" filter="wipe(up)">
                                      <p:cBhvr>
                                        <p:cTn id="7" dur="1000"/>
                                        <p:tgtEl>
                                          <p:spTgt spid="825349"/>
                                        </p:tgtEl>
                                      </p:cBhvr>
                                    </p:animEffect>
                                  </p:childTnLst>
                                </p:cTn>
                              </p:par>
                              <p:par>
                                <p:cTn id="8" presetID="22" presetClass="entr" presetSubtype="1" fill="hold" nodeType="withEffect">
                                  <p:stCondLst>
                                    <p:cond delay="0"/>
                                  </p:stCondLst>
                                  <p:childTnLst>
                                    <p:set>
                                      <p:cBhvr>
                                        <p:cTn id="9" dur="1" fill="hold">
                                          <p:stCondLst>
                                            <p:cond delay="0"/>
                                          </p:stCondLst>
                                        </p:cTn>
                                        <p:tgtEl>
                                          <p:spTgt spid="825348"/>
                                        </p:tgtEl>
                                        <p:attrNameLst>
                                          <p:attrName>style.visibility</p:attrName>
                                        </p:attrNameLst>
                                      </p:cBhvr>
                                      <p:to>
                                        <p:strVal val="visible"/>
                                      </p:to>
                                    </p:set>
                                    <p:animEffect transition="in" filter="wipe(up)">
                                      <p:cBhvr>
                                        <p:cTn id="10" dur="1000"/>
                                        <p:tgtEl>
                                          <p:spTgt spid="8253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1000"/>
                                        <p:tgtEl>
                                          <p:spTgt spid="3"/>
                                        </p:tgtEl>
                                      </p:cBhvr>
                                    </p:animEffect>
                                  </p:childTnLst>
                                </p:cTn>
                              </p:par>
                              <p:par>
                                <p:cTn id="16" presetID="22" presetClass="entr" presetSubtype="1" fill="hold" nodeType="withEffect">
                                  <p:stCondLst>
                                    <p:cond delay="0"/>
                                  </p:stCondLst>
                                  <p:childTnLst>
                                    <p:set>
                                      <p:cBhvr>
                                        <p:cTn id="17" dur="1" fill="hold">
                                          <p:stCondLst>
                                            <p:cond delay="0"/>
                                          </p:stCondLst>
                                        </p:cTn>
                                        <p:tgtEl>
                                          <p:spTgt spid="825353"/>
                                        </p:tgtEl>
                                        <p:attrNameLst>
                                          <p:attrName>style.visibility</p:attrName>
                                        </p:attrNameLst>
                                      </p:cBhvr>
                                      <p:to>
                                        <p:strVal val="visible"/>
                                      </p:to>
                                    </p:set>
                                    <p:animEffect transition="in" filter="wipe(up)">
                                      <p:cBhvr>
                                        <p:cTn id="18" dur="1000"/>
                                        <p:tgtEl>
                                          <p:spTgt spid="82535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10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1000"/>
                                        <p:tgtEl>
                                          <p:spTgt spid="18"/>
                                        </p:tgtEl>
                                      </p:cBhvr>
                                    </p:animEffect>
                                  </p:childTnLst>
                                </p:cTn>
                              </p:par>
                              <p:par>
                                <p:cTn id="29" presetID="22" presetClass="entr" presetSubtype="1"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1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1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9"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5535" y="339502"/>
            <a:ext cx="6324359" cy="504055"/>
            <a:chOff x="971599" y="252159"/>
            <a:chExt cx="6324359" cy="504055"/>
          </a:xfrm>
        </p:grpSpPr>
        <p:grpSp>
          <p:nvGrpSpPr>
            <p:cNvPr id="3" name="组合 2"/>
            <p:cNvGrpSpPr/>
            <p:nvPr/>
          </p:nvGrpSpPr>
          <p:grpSpPr>
            <a:xfrm>
              <a:off x="971599" y="252159"/>
              <a:ext cx="982452" cy="504055"/>
              <a:chOff x="2215144" y="956398"/>
              <a:chExt cx="1367488" cy="869226"/>
            </a:xfrm>
          </p:grpSpPr>
          <p:sp>
            <p:nvSpPr>
              <p:cNvPr id="6" name="平行四边形 5"/>
              <p:cNvSpPr/>
              <p:nvPr/>
            </p:nvSpPr>
            <p:spPr>
              <a:xfrm>
                <a:off x="2215144" y="982844"/>
                <a:ext cx="1120898" cy="842780"/>
              </a:xfrm>
              <a:prstGeom prst="parallelogram">
                <a:avLst>
                  <a:gd name="adj" fmla="val 48207"/>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7" name="文本框 9"/>
              <p:cNvSpPr txBox="1"/>
              <p:nvPr/>
            </p:nvSpPr>
            <p:spPr>
              <a:xfrm>
                <a:off x="2515834" y="956398"/>
                <a:ext cx="1066798" cy="7961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3</a:t>
                </a:r>
                <a:endParaRPr kumimoji="0" lang="zh-CN" altLang="en-US" sz="24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4" name="矩形 3"/>
            <p:cNvSpPr/>
            <p:nvPr/>
          </p:nvSpPr>
          <p:spPr>
            <a:xfrm>
              <a:off x="1888869" y="308145"/>
              <a:ext cx="4915379" cy="438582"/>
            </a:xfrm>
            <a:prstGeom prst="rect">
              <a:avLst/>
            </a:prstGeom>
            <a:ln w="15875">
              <a:noFill/>
            </a:ln>
          </p:spPr>
          <p:txBody>
            <a:bodyPr wrap="square" lIns="68580" tIns="34290" rIns="68580" bIns="34290">
              <a:spAutoFit/>
            </a:bodyPr>
            <a:lstStyle/>
            <a:p>
              <a:pPr algn="ctr">
                <a:spcBef>
                  <a:spcPct val="20000"/>
                </a:spcBef>
                <a:buFont typeface="Arial" panose="020B0604020202020204" pitchFamily="34" charset="0"/>
                <a:buNone/>
              </a:pP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麦克斯韦方程组</a:t>
              </a:r>
            </a:p>
          </p:txBody>
        </p:sp>
        <p:sp>
          <p:nvSpPr>
            <p:cNvPr id="5" name="平行四边形 4"/>
            <p:cNvSpPr/>
            <p:nvPr/>
          </p:nvSpPr>
          <p:spPr>
            <a:xfrm>
              <a:off x="971600" y="267493"/>
              <a:ext cx="6324358" cy="485541"/>
            </a:xfrm>
            <a:prstGeom prst="parallelogram">
              <a:avLst>
                <a:gd name="adj" fmla="val 48207"/>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grpSp>
      <p:grpSp>
        <p:nvGrpSpPr>
          <p:cNvPr id="23" name="组合 22"/>
          <p:cNvGrpSpPr/>
          <p:nvPr/>
        </p:nvGrpSpPr>
        <p:grpSpPr>
          <a:xfrm>
            <a:off x="2051720" y="1779662"/>
            <a:ext cx="1627435" cy="1296144"/>
            <a:chOff x="2320000" y="2960948"/>
            <a:chExt cx="1467988" cy="1323555"/>
          </a:xfrm>
          <a:solidFill>
            <a:srgbClr val="F87A24"/>
          </a:solidFill>
        </p:grpSpPr>
        <p:sp>
          <p:nvSpPr>
            <p:cNvPr id="24" name="Freeform 5"/>
            <p:cNvSpPr>
              <a:spLocks/>
            </p:cNvSpPr>
            <p:nvPr/>
          </p:nvSpPr>
          <p:spPr bwMode="auto">
            <a:xfrm>
              <a:off x="2320000"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25" name="TextBox 6"/>
            <p:cNvSpPr txBox="1"/>
            <p:nvPr/>
          </p:nvSpPr>
          <p:spPr>
            <a:xfrm>
              <a:off x="2358503" y="3261723"/>
              <a:ext cx="1338914" cy="628571"/>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zh-CN" sz="1200" dirty="0"/>
                <a:t>麦克斯韦方程的</a:t>
              </a:r>
              <a:endParaRPr lang="en-US" altLang="zh-CN" sz="1200" dirty="0"/>
            </a:p>
            <a:p>
              <a:r>
                <a:rPr lang="zh-CN" altLang="zh-CN" sz="1400" dirty="0"/>
                <a:t>独立性、限定性和媒质的本构关系</a:t>
              </a:r>
            </a:p>
          </p:txBody>
        </p:sp>
      </p:grpSp>
      <p:grpSp>
        <p:nvGrpSpPr>
          <p:cNvPr id="26" name="组合 25"/>
          <p:cNvGrpSpPr/>
          <p:nvPr/>
        </p:nvGrpSpPr>
        <p:grpSpPr>
          <a:xfrm>
            <a:off x="3491880" y="1087334"/>
            <a:ext cx="1671616" cy="1268391"/>
            <a:chOff x="725948" y="2960948"/>
            <a:chExt cx="1467988" cy="1323555"/>
          </a:xfrm>
        </p:grpSpPr>
        <p:sp>
          <p:nvSpPr>
            <p:cNvPr id="27" name="Freeform 5"/>
            <p:cNvSpPr>
              <a:spLocks/>
            </p:cNvSpPr>
            <p:nvPr/>
          </p:nvSpPr>
          <p:spPr bwMode="auto">
            <a:xfrm>
              <a:off x="725948"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9E9A"/>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28" name="TextBox 10"/>
            <p:cNvSpPr txBox="1"/>
            <p:nvPr/>
          </p:nvSpPr>
          <p:spPr>
            <a:xfrm>
              <a:off x="852421" y="3319806"/>
              <a:ext cx="1202437" cy="513860"/>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zh-CN" sz="1600" b="1" dirty="0">
                  <a:latin typeface="+mn-ea"/>
                  <a:ea typeface="+mn-ea"/>
                  <a:cs typeface="Times New Roman" panose="02020603050405020304" pitchFamily="18" charset="0"/>
                </a:rPr>
                <a:t>电磁场的普适</a:t>
              </a:r>
              <a:endParaRPr lang="en-US" altLang="zh-CN" sz="1600" b="1" dirty="0">
                <a:latin typeface="+mn-ea"/>
                <a:ea typeface="+mn-ea"/>
                <a:cs typeface="Times New Roman" panose="02020603050405020304" pitchFamily="18" charset="0"/>
              </a:endParaRPr>
            </a:p>
            <a:p>
              <a:pPr algn="ctr"/>
              <a:r>
                <a:rPr lang="zh-CN" altLang="zh-CN" sz="1600" b="1" dirty="0">
                  <a:latin typeface="+mn-ea"/>
                  <a:ea typeface="+mn-ea"/>
                  <a:cs typeface="Times New Roman" panose="02020603050405020304" pitchFamily="18" charset="0"/>
                </a:rPr>
                <a:t>因果规律</a:t>
              </a:r>
              <a:endParaRPr lang="zh-CN" altLang="en-US" sz="1600" b="1" dirty="0">
                <a:latin typeface="+mn-ea"/>
                <a:ea typeface="+mn-ea"/>
              </a:endParaRPr>
            </a:p>
          </p:txBody>
        </p:sp>
      </p:grpSp>
      <p:grpSp>
        <p:nvGrpSpPr>
          <p:cNvPr id="29" name="组合 28"/>
          <p:cNvGrpSpPr/>
          <p:nvPr/>
        </p:nvGrpSpPr>
        <p:grpSpPr>
          <a:xfrm>
            <a:off x="4875464" y="1779660"/>
            <a:ext cx="1627434" cy="1296144"/>
            <a:chOff x="3914052" y="2960948"/>
            <a:chExt cx="1467988" cy="1323555"/>
          </a:xfrm>
        </p:grpSpPr>
        <p:sp>
          <p:nvSpPr>
            <p:cNvPr id="30" name="Freeform 5"/>
            <p:cNvSpPr>
              <a:spLocks/>
            </p:cNvSpPr>
            <p:nvPr/>
          </p:nvSpPr>
          <p:spPr bwMode="auto">
            <a:xfrm>
              <a:off x="3914052"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31" name="TextBox 11"/>
            <p:cNvSpPr txBox="1"/>
            <p:nvPr/>
          </p:nvSpPr>
          <p:spPr>
            <a:xfrm>
              <a:off x="4153574" y="3340463"/>
              <a:ext cx="967158" cy="502857"/>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zh-CN" dirty="0"/>
                <a:t>时变电磁场的波动方程</a:t>
              </a:r>
              <a:endParaRPr lang="en-US" altLang="zh-CN" dirty="0">
                <a:sym typeface="Arial" panose="020B0604020202020204" pitchFamily="34" charset="0"/>
              </a:endParaRPr>
            </a:p>
          </p:txBody>
        </p:sp>
      </p:grpSp>
      <p:grpSp>
        <p:nvGrpSpPr>
          <p:cNvPr id="32" name="组合 31"/>
          <p:cNvGrpSpPr/>
          <p:nvPr/>
        </p:nvGrpSpPr>
        <p:grpSpPr>
          <a:xfrm>
            <a:off x="2799628" y="3147814"/>
            <a:ext cx="1568744" cy="1404154"/>
            <a:chOff x="5508104" y="2960948"/>
            <a:chExt cx="1467988" cy="1323555"/>
          </a:xfrm>
          <a:solidFill>
            <a:srgbClr val="00B0F0"/>
          </a:solidFill>
        </p:grpSpPr>
        <p:sp>
          <p:nvSpPr>
            <p:cNvPr id="33" name="Freeform 5"/>
            <p:cNvSpPr>
              <a:spLocks/>
            </p:cNvSpPr>
            <p:nvPr/>
          </p:nvSpPr>
          <p:spPr bwMode="auto">
            <a:xfrm>
              <a:off x="5508104"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34" name="TextBox 12"/>
            <p:cNvSpPr txBox="1"/>
            <p:nvPr/>
          </p:nvSpPr>
          <p:spPr>
            <a:xfrm>
              <a:off x="5667785" y="3195081"/>
              <a:ext cx="1187657" cy="696264"/>
            </a:xfrm>
            <a:prstGeom prst="rect">
              <a:avLst/>
            </a:prstGeom>
            <a:noFill/>
          </p:spPr>
          <p:txBody>
            <a:bodyPr wrap="square" lIns="0" tIns="0" rIns="0" bIns="0" rtlCol="0">
              <a:spAutoFit/>
            </a:bodyPr>
            <a:lstStyle>
              <a:defPPr>
                <a:defRPr lang="zh-CN"/>
              </a:defPPr>
              <a:lvl1pPr algn="ctr">
                <a:defRPr sz="1400" b="1">
                  <a:solidFill>
                    <a:schemeClr val="bg1"/>
                  </a:solidFill>
                  <a:latin typeface="+mn-ea"/>
                  <a:cs typeface="Times New Roman" panose="02020603050405020304" pitchFamily="18" charset="0"/>
                </a:defRPr>
              </a:lvl1pPr>
            </a:lstStyle>
            <a:p>
              <a:r>
                <a:rPr lang="zh-CN" altLang="en-US" sz="1600" dirty="0"/>
                <a:t>电磁场的</a:t>
              </a:r>
              <a:endParaRPr lang="en-US" altLang="zh-CN" sz="1600" dirty="0"/>
            </a:p>
            <a:p>
              <a:r>
                <a:rPr lang="zh-CN" altLang="en-US" sz="1600" dirty="0"/>
                <a:t>不连续性与</a:t>
              </a:r>
              <a:endParaRPr lang="en-US" altLang="zh-CN" sz="1600" dirty="0"/>
            </a:p>
            <a:p>
              <a:r>
                <a:rPr lang="zh-CN" altLang="en-US" sz="1600" dirty="0"/>
                <a:t>边界条件</a:t>
              </a:r>
              <a:endParaRPr lang="en-US" altLang="zh-CN" sz="1600" dirty="0"/>
            </a:p>
          </p:txBody>
        </p:sp>
      </p:grpSp>
      <p:grpSp>
        <p:nvGrpSpPr>
          <p:cNvPr id="35" name="组合 34"/>
          <p:cNvGrpSpPr/>
          <p:nvPr/>
        </p:nvGrpSpPr>
        <p:grpSpPr>
          <a:xfrm>
            <a:off x="4515424" y="3155244"/>
            <a:ext cx="1568744" cy="1404155"/>
            <a:chOff x="725948" y="2960948"/>
            <a:chExt cx="1467988" cy="1323555"/>
          </a:xfrm>
          <a:solidFill>
            <a:srgbClr val="92D050"/>
          </a:solidFill>
        </p:grpSpPr>
        <p:sp>
          <p:nvSpPr>
            <p:cNvPr id="36" name="Freeform 5"/>
            <p:cNvSpPr>
              <a:spLocks/>
            </p:cNvSpPr>
            <p:nvPr/>
          </p:nvSpPr>
          <p:spPr bwMode="auto">
            <a:xfrm>
              <a:off x="725948"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37" name="TextBox 10"/>
            <p:cNvSpPr txBox="1"/>
            <p:nvPr/>
          </p:nvSpPr>
          <p:spPr>
            <a:xfrm>
              <a:off x="911226" y="3293318"/>
              <a:ext cx="1097432" cy="875944"/>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en-US" dirty="0"/>
                <a:t>典型问题的</a:t>
              </a:r>
              <a:endParaRPr lang="en-US" altLang="zh-CN" dirty="0"/>
            </a:p>
            <a:p>
              <a:r>
                <a:rPr lang="zh-CN" altLang="en-US" dirty="0"/>
                <a:t>边界条件</a:t>
              </a:r>
              <a:endParaRPr lang="en-US" altLang="zh-CN" dirty="0">
                <a:sym typeface="Arial" panose="020B0604020202020204" pitchFamily="34" charset="0"/>
              </a:endParaRPr>
            </a:p>
          </p:txBody>
        </p:sp>
      </p:grpSp>
      <p:pic>
        <p:nvPicPr>
          <p:cNvPr id="38"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299400" y="915566"/>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1547664" y="2305332"/>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459640" y="2305332"/>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8215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965497" y="1812761"/>
            <a:ext cx="3406703" cy="830997"/>
          </a:xfrm>
          <a:prstGeom prst="rect">
            <a:avLst/>
          </a:prstGeom>
        </p:spPr>
        <p:txBody>
          <a:bodyPr wrap="none">
            <a:spAutoFit/>
          </a:bodyPr>
          <a:lstStyle/>
          <a:p>
            <a:pPr algn="ctr"/>
            <a:r>
              <a:rPr lang="zh-CN" altLang="en-US" sz="44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谢谢倾听！</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3FB7AE-E4FB-4870-96B6-124F46968292}"/>
              </a:ext>
            </a:extLst>
          </p:cNvPr>
          <p:cNvSpPr/>
          <p:nvPr/>
        </p:nvSpPr>
        <p:spPr>
          <a:xfrm>
            <a:off x="467544" y="271413"/>
            <a:ext cx="8064896" cy="500137"/>
          </a:xfrm>
          <a:prstGeom prst="rect">
            <a:avLst/>
          </a:prstGeom>
          <a:noFill/>
          <a:ln w="15875">
            <a:noFill/>
          </a:ln>
        </p:spPr>
        <p:txBody>
          <a:bodyPr wrap="square" lIns="68580" tIns="34290" rIns="68580" bIns="34290">
            <a:spAutoFit/>
          </a:bodyPr>
          <a:lstStyle/>
          <a:p>
            <a:pPr>
              <a:spcBef>
                <a:spcPts val="900"/>
              </a:spcBef>
              <a:spcAft>
                <a:spcPts val="450"/>
              </a:spcAft>
            </a:pPr>
            <a:r>
              <a:rPr lang="zh-CN" altLang="en-US" sz="2800" b="1" dirty="0">
                <a:latin typeface="+mn-ea"/>
              </a:rPr>
              <a:t>四、电磁场的边界条件</a:t>
            </a:r>
            <a:endParaRPr kumimoji="0" lang="en-GB" altLang="zh-CN" sz="2800" b="1" i="0" u="none" strike="noStrike" kern="1200" cap="none" spc="0" normalizeH="0" baseline="0" noProof="0" dirty="0">
              <a:ln>
                <a:noFill/>
              </a:ln>
              <a:effectLst/>
              <a:uLnTx/>
              <a:uFillTx/>
              <a:latin typeface="+mn-ea"/>
            </a:endParaRPr>
          </a:p>
        </p:txBody>
      </p:sp>
      <p:sp>
        <p:nvSpPr>
          <p:cNvPr id="3" name="矩形 2"/>
          <p:cNvSpPr/>
          <p:nvPr/>
        </p:nvSpPr>
        <p:spPr>
          <a:xfrm>
            <a:off x="827584" y="987574"/>
            <a:ext cx="1704313" cy="461665"/>
          </a:xfrm>
          <a:prstGeom prst="rect">
            <a:avLst/>
          </a:prstGeom>
        </p:spPr>
        <p:txBody>
          <a:bodyPr wrap="none">
            <a:spAutoFit/>
          </a:bodyPr>
          <a:lstStyle/>
          <a:p>
            <a:pPr marL="285750" indent="-285750">
              <a:buClr>
                <a:srgbClr val="00ADA9"/>
              </a:buClr>
              <a:buFont typeface="Wingdings" panose="05000000000000000000" pitchFamily="2" charset="2"/>
              <a:buChar char="l"/>
            </a:pPr>
            <a:r>
              <a:rPr lang="zh-CN" altLang="zh-CN" sz="2400" b="1" dirty="0">
                <a:cs typeface="Times New Roman" panose="02020603050405020304" pitchFamily="18" charset="0"/>
              </a:rPr>
              <a:t>衔接条件</a:t>
            </a:r>
            <a:endParaRPr lang="zh-CN" altLang="en-US" sz="2400" b="1" dirty="0"/>
          </a:p>
        </p:txBody>
      </p:sp>
      <p:grpSp>
        <p:nvGrpSpPr>
          <p:cNvPr id="24" name="Group 25">
            <a:extLst>
              <a:ext uri="{FF2B5EF4-FFF2-40B4-BE49-F238E27FC236}">
                <a16:creationId xmlns:a16="http://schemas.microsoft.com/office/drawing/2014/main" id="{1FE3F5FC-B393-4D95-9B00-CC7FC9F21F61}"/>
              </a:ext>
            </a:extLst>
          </p:cNvPr>
          <p:cNvGrpSpPr>
            <a:grpSpLocks/>
          </p:cNvGrpSpPr>
          <p:nvPr/>
        </p:nvGrpSpPr>
        <p:grpSpPr bwMode="auto">
          <a:xfrm>
            <a:off x="899592" y="1707654"/>
            <a:ext cx="3047458" cy="2304256"/>
            <a:chOff x="1575" y="960"/>
            <a:chExt cx="2449" cy="1776"/>
          </a:xfrm>
        </p:grpSpPr>
        <p:sp>
          <p:nvSpPr>
            <p:cNvPr id="25" name="Rectangle 26">
              <a:extLst>
                <a:ext uri="{FF2B5EF4-FFF2-40B4-BE49-F238E27FC236}">
                  <a16:creationId xmlns:a16="http://schemas.microsoft.com/office/drawing/2014/main" id="{9F0E4A32-D6F9-4C37-8AC3-B853B175D835}"/>
                </a:ext>
              </a:extLst>
            </p:cNvPr>
            <p:cNvSpPr>
              <a:spLocks noChangeArrowheads="1"/>
            </p:cNvSpPr>
            <p:nvPr/>
          </p:nvSpPr>
          <p:spPr bwMode="auto">
            <a:xfrm>
              <a:off x="1576" y="960"/>
              <a:ext cx="2448" cy="91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26" name="Rectangle 27">
              <a:extLst>
                <a:ext uri="{FF2B5EF4-FFF2-40B4-BE49-F238E27FC236}">
                  <a16:creationId xmlns:a16="http://schemas.microsoft.com/office/drawing/2014/main" id="{6A62927D-CDBF-42EE-9E5F-F4BB80CA6A49}"/>
                </a:ext>
              </a:extLst>
            </p:cNvPr>
            <p:cNvSpPr>
              <a:spLocks noChangeArrowheads="1"/>
            </p:cNvSpPr>
            <p:nvPr/>
          </p:nvSpPr>
          <p:spPr bwMode="auto">
            <a:xfrm>
              <a:off x="1575" y="1872"/>
              <a:ext cx="2446" cy="864"/>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27" name="Line 28">
              <a:extLst>
                <a:ext uri="{FF2B5EF4-FFF2-40B4-BE49-F238E27FC236}">
                  <a16:creationId xmlns:a16="http://schemas.microsoft.com/office/drawing/2014/main" id="{902B2A3B-CD9B-47AF-B493-5265185D4E33}"/>
                </a:ext>
              </a:extLst>
            </p:cNvPr>
            <p:cNvSpPr>
              <a:spLocks noChangeShapeType="1"/>
            </p:cNvSpPr>
            <p:nvPr/>
          </p:nvSpPr>
          <p:spPr bwMode="auto">
            <a:xfrm flipV="1">
              <a:off x="2720" y="1368"/>
              <a:ext cx="16" cy="907"/>
            </a:xfrm>
            <a:prstGeom prst="line">
              <a:avLst/>
            </a:prstGeom>
            <a:noFill/>
            <a:ln w="2857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graphicFrame>
          <p:nvGraphicFramePr>
            <p:cNvPr id="28" name="Object 29">
              <a:extLst>
                <a:ext uri="{FF2B5EF4-FFF2-40B4-BE49-F238E27FC236}">
                  <a16:creationId xmlns:a16="http://schemas.microsoft.com/office/drawing/2014/main" id="{A9C93F7B-05E4-42CD-BCAD-1C6DBA7D6255}"/>
                </a:ext>
              </a:extLst>
            </p:cNvPr>
            <p:cNvGraphicFramePr>
              <a:graphicFrameLocks noChangeAspect="1"/>
            </p:cNvGraphicFramePr>
            <p:nvPr/>
          </p:nvGraphicFramePr>
          <p:xfrm>
            <a:off x="2583" y="1056"/>
            <a:ext cx="249" cy="322"/>
          </p:xfrm>
          <a:graphic>
            <a:graphicData uri="http://schemas.openxmlformats.org/presentationml/2006/ole">
              <mc:AlternateContent xmlns:mc="http://schemas.openxmlformats.org/markup-compatibility/2006">
                <mc:Choice xmlns:v="urn:schemas-microsoft-com:vml" Requires="v">
                  <p:oleObj name="Equation" r:id="rId2" imgW="164880" imgH="228600" progId="Equation.DSMT4">
                    <p:embed/>
                  </p:oleObj>
                </mc:Choice>
                <mc:Fallback>
                  <p:oleObj name="Equation" r:id="rId2" imgW="164880" imgH="228600" progId="Equation.DSMT4">
                    <p:embed/>
                    <p:pic>
                      <p:nvPicPr>
                        <p:cNvPr id="7" name="Object 29">
                          <a:extLst>
                            <a:ext uri="{FF2B5EF4-FFF2-40B4-BE49-F238E27FC236}">
                              <a16:creationId xmlns:a16="http://schemas.microsoft.com/office/drawing/2014/main" id="{A9C93F7B-05E4-42CD-BCAD-1C6DBA7D6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 y="1056"/>
                          <a:ext cx="249"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30">
              <a:extLst>
                <a:ext uri="{FF2B5EF4-FFF2-40B4-BE49-F238E27FC236}">
                  <a16:creationId xmlns:a16="http://schemas.microsoft.com/office/drawing/2014/main" id="{E75EFFE6-AD62-4A37-A05C-219C65B503D5}"/>
                </a:ext>
              </a:extLst>
            </p:cNvPr>
            <p:cNvSpPr txBox="1">
              <a:spLocks noChangeArrowheads="1"/>
            </p:cNvSpPr>
            <p:nvPr/>
          </p:nvSpPr>
          <p:spPr bwMode="auto">
            <a:xfrm>
              <a:off x="1810" y="1419"/>
              <a:ext cx="655"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1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媒质</a:t>
              </a:r>
              <a:r>
                <a:rPr kumimoji="1" lang="en-US" altLang="zh-CN" sz="1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30" name="Text Box 31">
              <a:extLst>
                <a:ext uri="{FF2B5EF4-FFF2-40B4-BE49-F238E27FC236}">
                  <a16:creationId xmlns:a16="http://schemas.microsoft.com/office/drawing/2014/main" id="{C69D8833-B602-4D62-B857-E67A03ED8DA6}"/>
                </a:ext>
              </a:extLst>
            </p:cNvPr>
            <p:cNvSpPr txBox="1">
              <a:spLocks noChangeArrowheads="1"/>
            </p:cNvSpPr>
            <p:nvPr/>
          </p:nvSpPr>
          <p:spPr bwMode="auto">
            <a:xfrm>
              <a:off x="1810" y="1963"/>
              <a:ext cx="655"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1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媒质</a:t>
              </a:r>
              <a:r>
                <a:rPr kumimoji="1" lang="en-US" altLang="zh-CN" sz="1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31" name="Line 32">
              <a:extLst>
                <a:ext uri="{FF2B5EF4-FFF2-40B4-BE49-F238E27FC236}">
                  <a16:creationId xmlns:a16="http://schemas.microsoft.com/office/drawing/2014/main" id="{ABDF327A-63EF-4B52-982E-DE2ACE69AD48}"/>
                </a:ext>
              </a:extLst>
            </p:cNvPr>
            <p:cNvSpPr>
              <a:spLocks noChangeShapeType="1"/>
            </p:cNvSpPr>
            <p:nvPr/>
          </p:nvSpPr>
          <p:spPr bwMode="auto">
            <a:xfrm flipV="1">
              <a:off x="2312" y="1856"/>
              <a:ext cx="415" cy="635"/>
            </a:xfrm>
            <a:prstGeom prst="line">
              <a:avLst/>
            </a:prstGeom>
            <a:noFill/>
            <a:ln w="317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200"/>
            </a:p>
          </p:txBody>
        </p:sp>
        <p:sp>
          <p:nvSpPr>
            <p:cNvPr id="32" name="Line 33">
              <a:extLst>
                <a:ext uri="{FF2B5EF4-FFF2-40B4-BE49-F238E27FC236}">
                  <a16:creationId xmlns:a16="http://schemas.microsoft.com/office/drawing/2014/main" id="{0135E5BE-E24A-4F0D-9553-AAE72E9B9D0D}"/>
                </a:ext>
              </a:extLst>
            </p:cNvPr>
            <p:cNvSpPr>
              <a:spLocks noChangeShapeType="1"/>
            </p:cNvSpPr>
            <p:nvPr/>
          </p:nvSpPr>
          <p:spPr bwMode="auto">
            <a:xfrm flipV="1">
              <a:off x="2736" y="1504"/>
              <a:ext cx="499" cy="363"/>
            </a:xfrm>
            <a:prstGeom prst="line">
              <a:avLst/>
            </a:prstGeom>
            <a:noFill/>
            <a:ln w="31750">
              <a:solidFill>
                <a:srgbClr val="8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200"/>
            </a:p>
          </p:txBody>
        </p:sp>
        <p:graphicFrame>
          <p:nvGraphicFramePr>
            <p:cNvPr id="33" name="Object 34">
              <a:extLst>
                <a:ext uri="{FF2B5EF4-FFF2-40B4-BE49-F238E27FC236}">
                  <a16:creationId xmlns:a16="http://schemas.microsoft.com/office/drawing/2014/main" id="{4005DC9E-C437-44A7-9156-B9CC2BA10025}"/>
                </a:ext>
              </a:extLst>
            </p:cNvPr>
            <p:cNvGraphicFramePr>
              <a:graphicFrameLocks noChangeAspect="1"/>
            </p:cNvGraphicFramePr>
            <p:nvPr/>
          </p:nvGraphicFramePr>
          <p:xfrm>
            <a:off x="2934" y="1296"/>
            <a:ext cx="819" cy="230"/>
          </p:xfrm>
          <a:graphic>
            <a:graphicData uri="http://schemas.openxmlformats.org/presentationml/2006/ole">
              <mc:AlternateContent xmlns:mc="http://schemas.openxmlformats.org/markup-compatibility/2006">
                <mc:Choice xmlns:v="urn:schemas-microsoft-com:vml" Requires="v">
                  <p:oleObj name="Equation" r:id="rId4" imgW="1002960" imgH="253800" progId="Equation.DSMT4">
                    <p:embed/>
                  </p:oleObj>
                </mc:Choice>
                <mc:Fallback>
                  <p:oleObj name="Equation" r:id="rId4" imgW="1002960" imgH="253800" progId="Equation.DSMT4">
                    <p:embed/>
                    <p:pic>
                      <p:nvPicPr>
                        <p:cNvPr id="12" name="Object 34">
                          <a:extLst>
                            <a:ext uri="{FF2B5EF4-FFF2-40B4-BE49-F238E27FC236}">
                              <a16:creationId xmlns:a16="http://schemas.microsoft.com/office/drawing/2014/main" id="{4005DC9E-C437-44A7-9156-B9CC2BA100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4" y="1296"/>
                          <a:ext cx="819" cy="230"/>
                        </a:xfrm>
                        <a:prstGeom prst="rect">
                          <a:avLst/>
                        </a:prstGeom>
                        <a:noFill/>
                        <a:ln>
                          <a:noFill/>
                        </a:ln>
                        <a:effectLst/>
                      </p:spPr>
                    </p:pic>
                  </p:oleObj>
                </mc:Fallback>
              </mc:AlternateContent>
            </a:graphicData>
          </a:graphic>
        </p:graphicFrame>
        <p:graphicFrame>
          <p:nvGraphicFramePr>
            <p:cNvPr id="34" name="Object 35">
              <a:extLst>
                <a:ext uri="{FF2B5EF4-FFF2-40B4-BE49-F238E27FC236}">
                  <a16:creationId xmlns:a16="http://schemas.microsoft.com/office/drawing/2014/main" id="{A7A068D1-B7C3-4E05-82F5-4E7AE17BA041}"/>
                </a:ext>
              </a:extLst>
            </p:cNvPr>
            <p:cNvGraphicFramePr>
              <a:graphicFrameLocks noChangeAspect="1"/>
            </p:cNvGraphicFramePr>
            <p:nvPr/>
          </p:nvGraphicFramePr>
          <p:xfrm>
            <a:off x="2481" y="2348"/>
            <a:ext cx="857" cy="227"/>
          </p:xfrm>
          <a:graphic>
            <a:graphicData uri="http://schemas.openxmlformats.org/presentationml/2006/ole">
              <mc:AlternateContent xmlns:mc="http://schemas.openxmlformats.org/markup-compatibility/2006">
                <mc:Choice xmlns:v="urn:schemas-microsoft-com:vml" Requires="v">
                  <p:oleObj name="Equation" r:id="rId6" imgW="1066680" imgH="253800" progId="Equation.DSMT4">
                    <p:embed/>
                  </p:oleObj>
                </mc:Choice>
                <mc:Fallback>
                  <p:oleObj name="Equation" r:id="rId6" imgW="1066680" imgH="253800" progId="Equation.DSMT4">
                    <p:embed/>
                    <p:pic>
                      <p:nvPicPr>
                        <p:cNvPr id="13" name="Object 35">
                          <a:extLst>
                            <a:ext uri="{FF2B5EF4-FFF2-40B4-BE49-F238E27FC236}">
                              <a16:creationId xmlns:a16="http://schemas.microsoft.com/office/drawing/2014/main" id="{A7A068D1-B7C3-4E05-82F5-4E7AE17BA0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1" y="2348"/>
                          <a:ext cx="857" cy="227"/>
                        </a:xfrm>
                        <a:prstGeom prst="rect">
                          <a:avLst/>
                        </a:prstGeom>
                        <a:noFill/>
                        <a:ln>
                          <a:noFill/>
                        </a:ln>
                        <a:effectLst/>
                      </p:spPr>
                    </p:pic>
                  </p:oleObj>
                </mc:Fallback>
              </mc:AlternateContent>
            </a:graphicData>
          </a:graphic>
        </p:graphicFrame>
      </p:grpSp>
      <p:sp>
        <p:nvSpPr>
          <p:cNvPr id="35" name="矩形 34">
            <a:extLst>
              <a:ext uri="{FF2B5EF4-FFF2-40B4-BE49-F238E27FC236}">
                <a16:creationId xmlns:a16="http://schemas.microsoft.com/office/drawing/2014/main" id="{F695341E-39B3-4CC0-BA8E-599E9DBBD551}"/>
              </a:ext>
            </a:extLst>
          </p:cNvPr>
          <p:cNvSpPr/>
          <p:nvPr/>
        </p:nvSpPr>
        <p:spPr>
          <a:xfrm>
            <a:off x="4067944" y="1779662"/>
            <a:ext cx="4536504" cy="2065758"/>
          </a:xfrm>
          <a:prstGeom prst="rect">
            <a:avLst/>
          </a:prstGeom>
        </p:spPr>
        <p:txBody>
          <a:bodyPr wrap="square">
            <a:spAutoFit/>
          </a:bodyPr>
          <a:lstStyle/>
          <a:p>
            <a:pPr>
              <a:lnSpc>
                <a:spcPct val="150000"/>
              </a:lnSpc>
            </a:pPr>
            <a:r>
              <a:rPr lang="zh-CN" altLang="en-US" sz="2200" b="1" dirty="0">
                <a:solidFill>
                  <a:srgbClr val="009E9A"/>
                </a:solidFill>
                <a:cs typeface="Times New Roman" panose="02020603050405020304" pitchFamily="18" charset="0"/>
              </a:rPr>
              <a:t>突变性：</a:t>
            </a:r>
            <a:r>
              <a:rPr lang="zh-CN" altLang="zh-CN" sz="2200" b="1" dirty="0">
                <a:cs typeface="Times New Roman" panose="02020603050405020304" pitchFamily="18" charset="0"/>
              </a:rPr>
              <a:t>媒质</a:t>
            </a:r>
            <a:r>
              <a:rPr lang="zh-CN" altLang="en-US" sz="2200" b="1" dirty="0">
                <a:cs typeface="Times New Roman" panose="02020603050405020304" pitchFamily="18" charset="0"/>
              </a:rPr>
              <a:t>在电磁场作用下</a:t>
            </a:r>
            <a:r>
              <a:rPr lang="zh-CN" altLang="zh-CN" sz="2200" b="1" dirty="0">
                <a:cs typeface="Times New Roman" panose="02020603050405020304" pitchFamily="18" charset="0"/>
              </a:rPr>
              <a:t>，不同媒质的衔接面上即使没有外加激励</a:t>
            </a:r>
            <a:r>
              <a:rPr lang="zh-CN" altLang="en-US" sz="2200" b="1" dirty="0">
                <a:cs typeface="Times New Roman" panose="02020603050405020304" pitchFamily="18" charset="0"/>
              </a:rPr>
              <a:t>源</a:t>
            </a:r>
            <a:r>
              <a:rPr lang="zh-CN" altLang="zh-CN" sz="2200" b="1" dirty="0">
                <a:cs typeface="Times New Roman" panose="02020603050405020304" pitchFamily="18" charset="0"/>
              </a:rPr>
              <a:t>存在，衔接面两侧</a:t>
            </a:r>
            <a:r>
              <a:rPr lang="zh-CN" altLang="en-US" sz="2200" b="1" dirty="0">
                <a:cs typeface="Times New Roman" panose="02020603050405020304" pitchFamily="18" charset="0"/>
              </a:rPr>
              <a:t>仍会出现</a:t>
            </a:r>
            <a:r>
              <a:rPr lang="zh-CN" altLang="zh-CN" sz="2200" b="1" dirty="0">
                <a:cs typeface="Times New Roman" panose="02020603050405020304" pitchFamily="18" charset="0"/>
              </a:rPr>
              <a:t>同一位置处的电</a:t>
            </a:r>
            <a:r>
              <a:rPr lang="zh-CN" altLang="en-US" sz="2200" b="1" dirty="0">
                <a:cs typeface="Times New Roman" panose="02020603050405020304" pitchFamily="18" charset="0"/>
              </a:rPr>
              <a:t>磁</a:t>
            </a:r>
            <a:r>
              <a:rPr lang="zh-CN" altLang="zh-CN" sz="2200" b="1" dirty="0">
                <a:cs typeface="Times New Roman" panose="02020603050405020304" pitchFamily="18" charset="0"/>
              </a:rPr>
              <a:t>场不连续性</a:t>
            </a:r>
            <a:r>
              <a:rPr lang="zh-CN" altLang="en-US" sz="2200" b="1" dirty="0">
                <a:cs typeface="Times New Roman" panose="02020603050405020304" pitchFamily="18" charset="0"/>
              </a:rPr>
              <a:t>。</a:t>
            </a:r>
            <a:endParaRPr lang="zh-CN" altLang="en-US" sz="2200" b="1" dirty="0"/>
          </a:p>
        </p:txBody>
      </p:sp>
    </p:spTree>
    <p:extLst>
      <p:ext uri="{BB962C8B-B14F-4D97-AF65-F5344CB8AC3E}">
        <p14:creationId xmlns:p14="http://schemas.microsoft.com/office/powerpoint/2010/main" val="66855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up)">
                                      <p:cBhvr>
                                        <p:cTn id="12" dur="500"/>
                                        <p:tgtEl>
                                          <p:spTgt spid="35"/>
                                        </p:tgtEl>
                                      </p:cBhvr>
                                    </p:animEffect>
                                  </p:childTnLst>
                                </p:cTn>
                              </p:par>
                              <p:par>
                                <p:cTn id="13" presetID="22" presetClass="entr" presetSubtype="1"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18">
            <a:extLst>
              <a:ext uri="{FF2B5EF4-FFF2-40B4-BE49-F238E27FC236}">
                <a16:creationId xmlns:a16="http://schemas.microsoft.com/office/drawing/2014/main" id="{976C8F50-B22F-42CF-B6E5-E6926FA9DC55}"/>
              </a:ext>
            </a:extLst>
          </p:cNvPr>
          <p:cNvSpPr>
            <a:spLocks noChangeArrowheads="1"/>
          </p:cNvSpPr>
          <p:nvPr/>
        </p:nvSpPr>
        <p:spPr bwMode="auto">
          <a:xfrm>
            <a:off x="2792396" y="286544"/>
            <a:ext cx="3408596" cy="2561920"/>
          </a:xfrm>
          <a:prstGeom prst="rect">
            <a:avLst/>
          </a:prstGeom>
          <a:solidFill>
            <a:srgbClr val="BDE4FF"/>
          </a:solidFill>
          <a:ln w="9525">
            <a:solidFill>
              <a:schemeClr val="accent1"/>
            </a:solidFill>
            <a:miter lim="800000"/>
            <a:headEnd/>
            <a:tailEnd/>
          </a:ln>
        </p:spPr>
        <p:txBody>
          <a:bodyPr wrap="squar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719138" indent="-719138" eaLnBrk="1" hangingPunct="1">
              <a:lnSpc>
                <a:spcPct val="130000"/>
              </a:lnSpc>
              <a:spcBef>
                <a:spcPct val="0"/>
              </a:spcBef>
              <a:buClrTx/>
              <a:buFontTx/>
              <a:buNone/>
              <a:tabLst>
                <a:tab pos="896938" algn="l"/>
              </a:tabLst>
            </a:pPr>
            <a:r>
              <a:rPr lang="zh-CN" altLang="en-US" sz="1800" b="1" dirty="0">
                <a:solidFill>
                  <a:srgbClr val="F87A24"/>
                </a:solidFill>
                <a:latin typeface="+mn-ea"/>
                <a:ea typeface="+mn-ea"/>
              </a:rPr>
              <a:t>物理：</a:t>
            </a:r>
            <a:r>
              <a:rPr lang="zh-CN" altLang="en-US" sz="1800" b="1" dirty="0">
                <a:latin typeface="+mn-ea"/>
                <a:ea typeface="+mn-ea"/>
              </a:rPr>
              <a:t>由于在分界面两侧介质的特性参数发生突变，场在界面两侧也发生突变。麦克斯韦方程组的微分形式在分界面没有意义，必须对边界上电磁现象单独描述。</a:t>
            </a:r>
          </a:p>
        </p:txBody>
      </p:sp>
      <p:sp>
        <p:nvSpPr>
          <p:cNvPr id="32" name="Rectangle 19">
            <a:extLst>
              <a:ext uri="{FF2B5EF4-FFF2-40B4-BE49-F238E27FC236}">
                <a16:creationId xmlns:a16="http://schemas.microsoft.com/office/drawing/2014/main" id="{EFA91855-2C3E-46F8-BBB0-B0DCE3BFF0B3}"/>
              </a:ext>
            </a:extLst>
          </p:cNvPr>
          <p:cNvSpPr>
            <a:spLocks noChangeArrowheads="1"/>
          </p:cNvSpPr>
          <p:nvPr/>
        </p:nvSpPr>
        <p:spPr bwMode="auto">
          <a:xfrm>
            <a:off x="6190084" y="297862"/>
            <a:ext cx="2643288" cy="2561920"/>
          </a:xfrm>
          <a:prstGeom prst="rect">
            <a:avLst/>
          </a:prstGeom>
          <a:solidFill>
            <a:srgbClr val="BDE4FF"/>
          </a:solidFill>
          <a:ln w="9525">
            <a:solidFill>
              <a:schemeClr val="accent1"/>
            </a:solidFill>
            <a:miter lim="800000"/>
            <a:headEnd/>
            <a:tailEnd/>
          </a:ln>
        </p:spPr>
        <p:txBody>
          <a:bodyPr wrap="squar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627063" indent="-627063">
              <a:lnSpc>
                <a:spcPct val="130000"/>
              </a:lnSpc>
              <a:spcBef>
                <a:spcPct val="0"/>
              </a:spcBef>
              <a:buClrTx/>
              <a:buNone/>
            </a:pPr>
            <a:r>
              <a:rPr lang="zh-CN" altLang="en-US" sz="1800" b="1" dirty="0">
                <a:solidFill>
                  <a:srgbClr val="F87A24"/>
                </a:solidFill>
                <a:latin typeface="+mn-ea"/>
              </a:rPr>
              <a:t>数学</a:t>
            </a:r>
            <a:r>
              <a:rPr lang="zh-CN" altLang="en-US" sz="1800" b="1" dirty="0">
                <a:latin typeface="+mn-ea"/>
              </a:rPr>
              <a:t>：麦克斯韦方程组自身是一个泛定微分方程组，要使其成为有唯一解的定解问题，则需要补充边界条件。</a:t>
            </a:r>
            <a:endParaRPr lang="en-US" altLang="zh-CN" sz="1800" b="1" dirty="0">
              <a:latin typeface="+mn-ea"/>
            </a:endParaRPr>
          </a:p>
        </p:txBody>
      </p:sp>
      <p:sp>
        <p:nvSpPr>
          <p:cNvPr id="33" name="Rectangle 20">
            <a:extLst>
              <a:ext uri="{FF2B5EF4-FFF2-40B4-BE49-F238E27FC236}">
                <a16:creationId xmlns:a16="http://schemas.microsoft.com/office/drawing/2014/main" id="{D4472AFD-BD15-44A7-B32D-8106AF98E6EB}"/>
              </a:ext>
            </a:extLst>
          </p:cNvPr>
          <p:cNvSpPr>
            <a:spLocks noChangeArrowheads="1"/>
          </p:cNvSpPr>
          <p:nvPr/>
        </p:nvSpPr>
        <p:spPr bwMode="auto">
          <a:xfrm>
            <a:off x="263630" y="2859782"/>
            <a:ext cx="8568952" cy="1938992"/>
          </a:xfrm>
          <a:prstGeom prst="rect">
            <a:avLst/>
          </a:prstGeom>
          <a:solidFill>
            <a:srgbClr val="BDE4FF"/>
          </a:solidFill>
          <a:ln w="9525">
            <a:solidFill>
              <a:schemeClr val="accent1"/>
            </a:solidFill>
            <a:miter lim="800000"/>
            <a:headEnd/>
            <a:tailEnd/>
          </a:ln>
        </p:spPr>
        <p:txBody>
          <a:bodyPr wrap="squar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None/>
            </a:pPr>
            <a:r>
              <a:rPr lang="zh-CN" altLang="zh-CN" sz="2000" b="1" dirty="0">
                <a:cs typeface="Times New Roman" panose="02020603050405020304" pitchFamily="18" charset="0"/>
              </a:rPr>
              <a:t>数学中积分对被积函数的性态要求（仅需分段连续）较微分低的特点，在电磁场发生突变之处，运用麦克斯韦积分方程来反映和表达相应因果规律，进而在场量不连续的界面上得出正确反映电磁场因果规律的简洁关系。由此所得的关系式就称为</a:t>
            </a:r>
            <a:r>
              <a:rPr lang="zh-CN" altLang="zh-CN" sz="2000" b="1" dirty="0">
                <a:solidFill>
                  <a:srgbClr val="F87A24"/>
                </a:solidFill>
                <a:cs typeface="Times New Roman" panose="02020603050405020304" pitchFamily="18" charset="0"/>
              </a:rPr>
              <a:t>电磁场</a:t>
            </a:r>
            <a:r>
              <a:rPr lang="zh-CN" altLang="zh-CN" sz="2000" b="1">
                <a:solidFill>
                  <a:srgbClr val="F87A24"/>
                </a:solidFill>
                <a:cs typeface="Times New Roman" panose="02020603050405020304" pitchFamily="18" charset="0"/>
              </a:rPr>
              <a:t>的边界条件</a:t>
            </a:r>
            <a:r>
              <a:rPr lang="zh-CN" altLang="en-US" sz="2000" b="1">
                <a:solidFill>
                  <a:srgbClr val="F87A24"/>
                </a:solidFill>
                <a:cs typeface="Times New Roman" panose="02020603050405020304" pitchFamily="18" charset="0"/>
              </a:rPr>
              <a:t>或衔接条件</a:t>
            </a:r>
            <a:r>
              <a:rPr lang="zh-CN" altLang="zh-CN" sz="2000" b="1">
                <a:cs typeface="Times New Roman" panose="02020603050405020304" pitchFamily="18" charset="0"/>
              </a:rPr>
              <a:t>。</a:t>
            </a:r>
            <a:endParaRPr lang="zh-CN" altLang="en-US" sz="2000" b="1" dirty="0">
              <a:latin typeface="+mn-ea"/>
            </a:endParaRPr>
          </a:p>
        </p:txBody>
      </p:sp>
      <p:grpSp>
        <p:nvGrpSpPr>
          <p:cNvPr id="34" name="Group 25">
            <a:extLst>
              <a:ext uri="{FF2B5EF4-FFF2-40B4-BE49-F238E27FC236}">
                <a16:creationId xmlns:a16="http://schemas.microsoft.com/office/drawing/2014/main" id="{1FE3F5FC-B393-4D95-9B00-CC7FC9F21F61}"/>
              </a:ext>
            </a:extLst>
          </p:cNvPr>
          <p:cNvGrpSpPr>
            <a:grpSpLocks/>
          </p:cNvGrpSpPr>
          <p:nvPr/>
        </p:nvGrpSpPr>
        <p:grpSpPr bwMode="auto">
          <a:xfrm>
            <a:off x="179512" y="555526"/>
            <a:ext cx="2606498" cy="1944216"/>
            <a:chOff x="1575" y="960"/>
            <a:chExt cx="2449" cy="1776"/>
          </a:xfrm>
        </p:grpSpPr>
        <p:sp>
          <p:nvSpPr>
            <p:cNvPr id="35" name="Rectangle 26">
              <a:extLst>
                <a:ext uri="{FF2B5EF4-FFF2-40B4-BE49-F238E27FC236}">
                  <a16:creationId xmlns:a16="http://schemas.microsoft.com/office/drawing/2014/main" id="{9F0E4A32-D6F9-4C37-8AC3-B853B175D835}"/>
                </a:ext>
              </a:extLst>
            </p:cNvPr>
            <p:cNvSpPr>
              <a:spLocks noChangeArrowheads="1"/>
            </p:cNvSpPr>
            <p:nvPr/>
          </p:nvSpPr>
          <p:spPr bwMode="auto">
            <a:xfrm>
              <a:off x="1576" y="960"/>
              <a:ext cx="2448" cy="91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36" name="Rectangle 27">
              <a:extLst>
                <a:ext uri="{FF2B5EF4-FFF2-40B4-BE49-F238E27FC236}">
                  <a16:creationId xmlns:a16="http://schemas.microsoft.com/office/drawing/2014/main" id="{6A62927D-CDBF-42EE-9E5F-F4BB80CA6A49}"/>
                </a:ext>
              </a:extLst>
            </p:cNvPr>
            <p:cNvSpPr>
              <a:spLocks noChangeArrowheads="1"/>
            </p:cNvSpPr>
            <p:nvPr/>
          </p:nvSpPr>
          <p:spPr bwMode="auto">
            <a:xfrm>
              <a:off x="1575" y="1872"/>
              <a:ext cx="2446" cy="864"/>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37" name="Line 28">
              <a:extLst>
                <a:ext uri="{FF2B5EF4-FFF2-40B4-BE49-F238E27FC236}">
                  <a16:creationId xmlns:a16="http://schemas.microsoft.com/office/drawing/2014/main" id="{902B2A3B-CD9B-47AF-B493-5265185D4E33}"/>
                </a:ext>
              </a:extLst>
            </p:cNvPr>
            <p:cNvSpPr>
              <a:spLocks noChangeShapeType="1"/>
            </p:cNvSpPr>
            <p:nvPr/>
          </p:nvSpPr>
          <p:spPr bwMode="auto">
            <a:xfrm flipV="1">
              <a:off x="2720" y="1368"/>
              <a:ext cx="16" cy="907"/>
            </a:xfrm>
            <a:prstGeom prst="line">
              <a:avLst/>
            </a:prstGeom>
            <a:noFill/>
            <a:ln w="2857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graphicFrame>
          <p:nvGraphicFramePr>
            <p:cNvPr id="38" name="Object 29">
              <a:extLst>
                <a:ext uri="{FF2B5EF4-FFF2-40B4-BE49-F238E27FC236}">
                  <a16:creationId xmlns:a16="http://schemas.microsoft.com/office/drawing/2014/main" id="{A9C93F7B-05E4-42CD-BCAD-1C6DBA7D6255}"/>
                </a:ext>
              </a:extLst>
            </p:cNvPr>
            <p:cNvGraphicFramePr>
              <a:graphicFrameLocks noChangeAspect="1"/>
            </p:cNvGraphicFramePr>
            <p:nvPr/>
          </p:nvGraphicFramePr>
          <p:xfrm>
            <a:off x="2583" y="1056"/>
            <a:ext cx="249" cy="322"/>
          </p:xfrm>
          <a:graphic>
            <a:graphicData uri="http://schemas.openxmlformats.org/presentationml/2006/ole">
              <mc:AlternateContent xmlns:mc="http://schemas.openxmlformats.org/markup-compatibility/2006">
                <mc:Choice xmlns:v="urn:schemas-microsoft-com:vml" Requires="v">
                  <p:oleObj name="Equation" r:id="rId2" imgW="164880" imgH="228600" progId="Equation.DSMT4">
                    <p:embed/>
                  </p:oleObj>
                </mc:Choice>
                <mc:Fallback>
                  <p:oleObj name="Equation" r:id="rId2" imgW="164880" imgH="228600" progId="Equation.DSMT4">
                    <p:embed/>
                    <p:pic>
                      <p:nvPicPr>
                        <p:cNvPr id="9" name="Object 29">
                          <a:extLst>
                            <a:ext uri="{FF2B5EF4-FFF2-40B4-BE49-F238E27FC236}">
                              <a16:creationId xmlns:a16="http://schemas.microsoft.com/office/drawing/2014/main" id="{A9C93F7B-05E4-42CD-BCAD-1C6DBA7D6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 y="1056"/>
                          <a:ext cx="249"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Text Box 30">
              <a:extLst>
                <a:ext uri="{FF2B5EF4-FFF2-40B4-BE49-F238E27FC236}">
                  <a16:creationId xmlns:a16="http://schemas.microsoft.com/office/drawing/2014/main" id="{E75EFFE6-AD62-4A37-A05C-219C65B503D5}"/>
                </a:ext>
              </a:extLst>
            </p:cNvPr>
            <p:cNvSpPr txBox="1">
              <a:spLocks noChangeArrowheads="1"/>
            </p:cNvSpPr>
            <p:nvPr/>
          </p:nvSpPr>
          <p:spPr bwMode="auto">
            <a:xfrm>
              <a:off x="1810" y="1419"/>
              <a:ext cx="655"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1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媒质</a:t>
              </a:r>
              <a:r>
                <a:rPr kumimoji="1" lang="en-US" altLang="zh-CN" sz="1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40" name="Text Box 31">
              <a:extLst>
                <a:ext uri="{FF2B5EF4-FFF2-40B4-BE49-F238E27FC236}">
                  <a16:creationId xmlns:a16="http://schemas.microsoft.com/office/drawing/2014/main" id="{C69D8833-B602-4D62-B857-E67A03ED8DA6}"/>
                </a:ext>
              </a:extLst>
            </p:cNvPr>
            <p:cNvSpPr txBox="1">
              <a:spLocks noChangeArrowheads="1"/>
            </p:cNvSpPr>
            <p:nvPr/>
          </p:nvSpPr>
          <p:spPr bwMode="auto">
            <a:xfrm>
              <a:off x="1810" y="1963"/>
              <a:ext cx="655"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1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媒质</a:t>
              </a:r>
              <a:r>
                <a:rPr kumimoji="1" lang="en-US" altLang="zh-CN" sz="1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41" name="Line 32">
              <a:extLst>
                <a:ext uri="{FF2B5EF4-FFF2-40B4-BE49-F238E27FC236}">
                  <a16:creationId xmlns:a16="http://schemas.microsoft.com/office/drawing/2014/main" id="{ABDF327A-63EF-4B52-982E-DE2ACE69AD48}"/>
                </a:ext>
              </a:extLst>
            </p:cNvPr>
            <p:cNvSpPr>
              <a:spLocks noChangeShapeType="1"/>
            </p:cNvSpPr>
            <p:nvPr/>
          </p:nvSpPr>
          <p:spPr bwMode="auto">
            <a:xfrm flipV="1">
              <a:off x="2312" y="1856"/>
              <a:ext cx="415" cy="635"/>
            </a:xfrm>
            <a:prstGeom prst="line">
              <a:avLst/>
            </a:prstGeom>
            <a:noFill/>
            <a:ln w="317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200"/>
            </a:p>
          </p:txBody>
        </p:sp>
        <p:sp>
          <p:nvSpPr>
            <p:cNvPr id="42" name="Line 33">
              <a:extLst>
                <a:ext uri="{FF2B5EF4-FFF2-40B4-BE49-F238E27FC236}">
                  <a16:creationId xmlns:a16="http://schemas.microsoft.com/office/drawing/2014/main" id="{0135E5BE-E24A-4F0D-9553-AAE72E9B9D0D}"/>
                </a:ext>
              </a:extLst>
            </p:cNvPr>
            <p:cNvSpPr>
              <a:spLocks noChangeShapeType="1"/>
            </p:cNvSpPr>
            <p:nvPr/>
          </p:nvSpPr>
          <p:spPr bwMode="auto">
            <a:xfrm flipV="1">
              <a:off x="2736" y="1504"/>
              <a:ext cx="499" cy="363"/>
            </a:xfrm>
            <a:prstGeom prst="line">
              <a:avLst/>
            </a:prstGeom>
            <a:noFill/>
            <a:ln w="31750">
              <a:solidFill>
                <a:srgbClr val="8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200"/>
            </a:p>
          </p:txBody>
        </p:sp>
        <p:graphicFrame>
          <p:nvGraphicFramePr>
            <p:cNvPr id="43" name="Object 34">
              <a:extLst>
                <a:ext uri="{FF2B5EF4-FFF2-40B4-BE49-F238E27FC236}">
                  <a16:creationId xmlns:a16="http://schemas.microsoft.com/office/drawing/2014/main" id="{4005DC9E-C437-44A7-9156-B9CC2BA10025}"/>
                </a:ext>
              </a:extLst>
            </p:cNvPr>
            <p:cNvGraphicFramePr>
              <a:graphicFrameLocks noChangeAspect="1"/>
            </p:cNvGraphicFramePr>
            <p:nvPr/>
          </p:nvGraphicFramePr>
          <p:xfrm>
            <a:off x="2934" y="1296"/>
            <a:ext cx="819" cy="230"/>
          </p:xfrm>
          <a:graphic>
            <a:graphicData uri="http://schemas.openxmlformats.org/presentationml/2006/ole">
              <mc:AlternateContent xmlns:mc="http://schemas.openxmlformats.org/markup-compatibility/2006">
                <mc:Choice xmlns:v="urn:schemas-microsoft-com:vml" Requires="v">
                  <p:oleObj name="Equation" r:id="rId4" imgW="1002960" imgH="253800" progId="Equation.DSMT4">
                    <p:embed/>
                  </p:oleObj>
                </mc:Choice>
                <mc:Fallback>
                  <p:oleObj name="Equation" r:id="rId4" imgW="1002960" imgH="253800" progId="Equation.DSMT4">
                    <p:embed/>
                    <p:pic>
                      <p:nvPicPr>
                        <p:cNvPr id="14" name="Object 34">
                          <a:extLst>
                            <a:ext uri="{FF2B5EF4-FFF2-40B4-BE49-F238E27FC236}">
                              <a16:creationId xmlns:a16="http://schemas.microsoft.com/office/drawing/2014/main" id="{4005DC9E-C437-44A7-9156-B9CC2BA100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4" y="1296"/>
                          <a:ext cx="819" cy="230"/>
                        </a:xfrm>
                        <a:prstGeom prst="rect">
                          <a:avLst/>
                        </a:prstGeom>
                        <a:noFill/>
                        <a:ln>
                          <a:noFill/>
                        </a:ln>
                        <a:effectLst/>
                      </p:spPr>
                    </p:pic>
                  </p:oleObj>
                </mc:Fallback>
              </mc:AlternateContent>
            </a:graphicData>
          </a:graphic>
        </p:graphicFrame>
        <p:graphicFrame>
          <p:nvGraphicFramePr>
            <p:cNvPr id="44" name="Object 35">
              <a:extLst>
                <a:ext uri="{FF2B5EF4-FFF2-40B4-BE49-F238E27FC236}">
                  <a16:creationId xmlns:a16="http://schemas.microsoft.com/office/drawing/2014/main" id="{A7A068D1-B7C3-4E05-82F5-4E7AE17BA041}"/>
                </a:ext>
              </a:extLst>
            </p:cNvPr>
            <p:cNvGraphicFramePr>
              <a:graphicFrameLocks noChangeAspect="1"/>
            </p:cNvGraphicFramePr>
            <p:nvPr/>
          </p:nvGraphicFramePr>
          <p:xfrm>
            <a:off x="2481" y="2348"/>
            <a:ext cx="857" cy="227"/>
          </p:xfrm>
          <a:graphic>
            <a:graphicData uri="http://schemas.openxmlformats.org/presentationml/2006/ole">
              <mc:AlternateContent xmlns:mc="http://schemas.openxmlformats.org/markup-compatibility/2006">
                <mc:Choice xmlns:v="urn:schemas-microsoft-com:vml" Requires="v">
                  <p:oleObj name="Equation" r:id="rId6" imgW="1066680" imgH="253800" progId="Equation.DSMT4">
                    <p:embed/>
                  </p:oleObj>
                </mc:Choice>
                <mc:Fallback>
                  <p:oleObj name="Equation" r:id="rId6" imgW="1066680" imgH="253800" progId="Equation.DSMT4">
                    <p:embed/>
                    <p:pic>
                      <p:nvPicPr>
                        <p:cNvPr id="15" name="Object 35">
                          <a:extLst>
                            <a:ext uri="{FF2B5EF4-FFF2-40B4-BE49-F238E27FC236}">
                              <a16:creationId xmlns:a16="http://schemas.microsoft.com/office/drawing/2014/main" id="{A7A068D1-B7C3-4E05-82F5-4E7AE17BA0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1" y="2348"/>
                          <a:ext cx="857" cy="227"/>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194504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up)">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内容占位符 1">
            <a:extLst>
              <a:ext uri="{FF2B5EF4-FFF2-40B4-BE49-F238E27FC236}">
                <a16:creationId xmlns:a16="http://schemas.microsoft.com/office/drawing/2014/main" id="{CB875184-2FD2-4AFA-9BD9-6FE46DB5C5ED}"/>
              </a:ext>
            </a:extLst>
          </p:cNvPr>
          <p:cNvSpPr txBox="1">
            <a:spLocks/>
          </p:cNvSpPr>
          <p:nvPr/>
        </p:nvSpPr>
        <p:spPr>
          <a:xfrm>
            <a:off x="251520" y="368580"/>
            <a:ext cx="7885113" cy="47153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Clr>
                <a:srgbClr val="F87A24"/>
              </a:buClr>
              <a:buFont typeface="宋体" panose="02010600030101010101" pitchFamily="2" charset="-122"/>
              <a:buChar char="☆"/>
            </a:pPr>
            <a:r>
              <a:rPr lang="zh-CN" altLang="en-US" sz="2200" b="1" dirty="0">
                <a:latin typeface="宋体" panose="02010600030101010101" pitchFamily="2" charset="-122"/>
                <a:ea typeface="宋体" panose="02010600030101010101" pitchFamily="2" charset="-122"/>
              </a:rPr>
              <a:t>电磁场量的切向边界（衔接）条件</a:t>
            </a:r>
          </a:p>
        </p:txBody>
      </p:sp>
      <p:graphicFrame>
        <p:nvGraphicFramePr>
          <p:cNvPr id="38" name="Object 51">
            <a:extLst>
              <a:ext uri="{FF2B5EF4-FFF2-40B4-BE49-F238E27FC236}">
                <a16:creationId xmlns:a16="http://schemas.microsoft.com/office/drawing/2014/main" id="{2594A469-C075-46FB-835F-435ED753B986}"/>
              </a:ext>
            </a:extLst>
          </p:cNvPr>
          <p:cNvGraphicFramePr>
            <a:graphicFrameLocks noChangeAspect="1"/>
          </p:cNvGraphicFramePr>
          <p:nvPr>
            <p:extLst>
              <p:ext uri="{D42A27DB-BD31-4B8C-83A1-F6EECF244321}">
                <p14:modId xmlns:p14="http://schemas.microsoft.com/office/powerpoint/2010/main" val="2257251453"/>
              </p:ext>
            </p:extLst>
          </p:nvPr>
        </p:nvGraphicFramePr>
        <p:xfrm>
          <a:off x="3995936" y="1707654"/>
          <a:ext cx="4830722" cy="612651"/>
        </p:xfrm>
        <a:graphic>
          <a:graphicData uri="http://schemas.openxmlformats.org/presentationml/2006/ole">
            <mc:AlternateContent xmlns:mc="http://schemas.openxmlformats.org/markup-compatibility/2006">
              <mc:Choice xmlns:v="urn:schemas-microsoft-com:vml" Requires="v">
                <p:oleObj name="Equation" r:id="rId3" imgW="2755800" imgH="355320" progId="Equation.DSMT4">
                  <p:embed/>
                </p:oleObj>
              </mc:Choice>
              <mc:Fallback>
                <p:oleObj name="Equation" r:id="rId3" imgW="2755800" imgH="355320" progId="Equation.DSMT4">
                  <p:embed/>
                  <p:pic>
                    <p:nvPicPr>
                      <p:cNvPr id="38" name="Object 51">
                        <a:extLst>
                          <a:ext uri="{FF2B5EF4-FFF2-40B4-BE49-F238E27FC236}">
                            <a16:creationId xmlns:a16="http://schemas.microsoft.com/office/drawing/2014/main" id="{2594A469-C075-46FB-835F-435ED753B986}"/>
                          </a:ext>
                        </a:extLst>
                      </p:cNvPr>
                      <p:cNvPicPr>
                        <a:picLocks noChangeAspect="1" noChangeArrowheads="1"/>
                      </p:cNvPicPr>
                      <p:nvPr/>
                    </p:nvPicPr>
                    <p:blipFill>
                      <a:blip r:embed="rId4"/>
                      <a:srcRect/>
                      <a:stretch>
                        <a:fillRect/>
                      </a:stretch>
                    </p:blipFill>
                    <p:spPr bwMode="auto">
                      <a:xfrm>
                        <a:off x="3995936" y="1707654"/>
                        <a:ext cx="4830722" cy="612651"/>
                      </a:xfrm>
                      <a:prstGeom prst="rect">
                        <a:avLst/>
                      </a:prstGeom>
                      <a:noFill/>
                      <a:ln>
                        <a:noFill/>
                      </a:ln>
                    </p:spPr>
                  </p:pic>
                </p:oleObj>
              </mc:Fallback>
            </mc:AlternateContent>
          </a:graphicData>
        </a:graphic>
      </p:graphicFrame>
      <p:sp>
        <p:nvSpPr>
          <p:cNvPr id="39" name="Rectangle 53">
            <a:extLst>
              <a:ext uri="{FF2B5EF4-FFF2-40B4-BE49-F238E27FC236}">
                <a16:creationId xmlns:a16="http://schemas.microsoft.com/office/drawing/2014/main" id="{B1DF91F5-89C9-4006-A6DB-B17AF7A6E5C8}"/>
              </a:ext>
            </a:extLst>
          </p:cNvPr>
          <p:cNvSpPr>
            <a:spLocks noChangeArrowheads="1"/>
          </p:cNvSpPr>
          <p:nvPr/>
        </p:nvSpPr>
        <p:spPr bwMode="auto">
          <a:xfrm>
            <a:off x="208660" y="840111"/>
            <a:ext cx="8755828" cy="84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30000"/>
              </a:lnSpc>
              <a:spcBef>
                <a:spcPct val="0"/>
              </a:spcBef>
              <a:buClrTx/>
              <a:buSzTx/>
              <a:buNone/>
            </a:pPr>
            <a:r>
              <a:rPr lang="zh-CN" altLang="en-US" sz="2000" dirty="0">
                <a:solidFill>
                  <a:schemeClr val="tx1"/>
                </a:solidFill>
                <a:latin typeface="Times New Roman" panose="02020603050405020304" pitchFamily="18" charset="0"/>
                <a:ea typeface="+mn-ea"/>
                <a:cs typeface="Times New Roman" panose="02020603050405020304" pitchFamily="18" charset="0"/>
              </a:rPr>
              <a:t>在介质分界面两侧，</a:t>
            </a:r>
            <a:r>
              <a:rPr lang="zh-CN" altLang="zh-CN" sz="2000" dirty="0">
                <a:latin typeface="Times New Roman" panose="02020603050405020304" pitchFamily="18" charset="0"/>
                <a:ea typeface="+mn-ea"/>
                <a:cs typeface="Times New Roman" panose="02020603050405020304" pitchFamily="18" charset="0"/>
              </a:rPr>
              <a:t>作图中所示的围线</a:t>
            </a:r>
            <a:r>
              <a:rPr lang="zh-CN" altLang="en-US" sz="2000" dirty="0">
                <a:solidFill>
                  <a:schemeClr val="tx1"/>
                </a:solidFill>
                <a:latin typeface="Times New Roman" panose="02020603050405020304" pitchFamily="18" charset="0"/>
                <a:ea typeface="+mn-ea"/>
                <a:cs typeface="Times New Roman" panose="02020603050405020304" pitchFamily="18" charset="0"/>
              </a:rPr>
              <a:t>，</a:t>
            </a:r>
            <a:r>
              <a:rPr lang="zh-CN" altLang="zh-CN" sz="2000" dirty="0">
                <a:latin typeface="Times New Roman" panose="02020603050405020304" pitchFamily="18" charset="0"/>
                <a:ea typeface="+mn-ea"/>
                <a:cs typeface="Times New Roman" panose="02020603050405020304" pitchFamily="18" charset="0"/>
              </a:rPr>
              <a:t>围线边长为</a:t>
            </a:r>
            <a:r>
              <a:rPr lang="el-GR" altLang="zh-CN" sz="2000" dirty="0">
                <a:solidFill>
                  <a:schemeClr val="tx1"/>
                </a:solidFill>
                <a:latin typeface="Times New Roman" panose="02020603050405020304" pitchFamily="18" charset="0"/>
                <a:ea typeface="+mn-ea"/>
                <a:cs typeface="Times New Roman" panose="02020603050405020304" pitchFamily="18" charset="0"/>
              </a:rPr>
              <a:t>Δ</a:t>
            </a:r>
            <a:r>
              <a:rPr lang="en-US" altLang="zh-CN" sz="2000" i="1" dirty="0">
                <a:solidFill>
                  <a:schemeClr val="tx1"/>
                </a:solidFill>
                <a:latin typeface="Times New Roman" panose="02020603050405020304" pitchFamily="18" charset="0"/>
                <a:ea typeface="+mn-ea"/>
                <a:cs typeface="Times New Roman" panose="02020603050405020304" pitchFamily="18" charset="0"/>
              </a:rPr>
              <a:t>l</a:t>
            </a:r>
            <a:r>
              <a:rPr lang="zh-CN" altLang="en-US" sz="2000" dirty="0">
                <a:solidFill>
                  <a:schemeClr val="tx1"/>
                </a:solidFill>
                <a:latin typeface="Times New Roman" panose="02020603050405020304" pitchFamily="18" charset="0"/>
                <a:ea typeface="+mn-ea"/>
                <a:cs typeface="Times New Roman" panose="02020603050405020304" pitchFamily="18" charset="0"/>
              </a:rPr>
              <a:t>，</a:t>
            </a:r>
            <a:r>
              <a:rPr lang="zh-CN" altLang="zh-CN" sz="2000" dirty="0">
                <a:latin typeface="Times New Roman" panose="02020603050405020304" pitchFamily="18" charset="0"/>
                <a:ea typeface="+mn-ea"/>
                <a:cs typeface="Times New Roman" panose="02020603050405020304" pitchFamily="18" charset="0"/>
              </a:rPr>
              <a:t>高度为</a:t>
            </a:r>
            <a:r>
              <a:rPr lang="el-GR" altLang="zh-CN" sz="2000" dirty="0">
                <a:solidFill>
                  <a:schemeClr val="tx1"/>
                </a:solidFill>
                <a:latin typeface="Times New Roman" panose="02020603050405020304" pitchFamily="18" charset="0"/>
                <a:ea typeface="+mn-ea"/>
                <a:cs typeface="Times New Roman" panose="02020603050405020304" pitchFamily="18" charset="0"/>
              </a:rPr>
              <a:t>Δ</a:t>
            </a:r>
            <a:r>
              <a:rPr lang="en-US" altLang="zh-CN" sz="2000" i="1" dirty="0">
                <a:solidFill>
                  <a:schemeClr val="tx1"/>
                </a:solidFill>
                <a:latin typeface="Times New Roman" panose="02020603050405020304" pitchFamily="18" charset="0"/>
                <a:ea typeface="+mn-ea"/>
                <a:cs typeface="Times New Roman" panose="02020603050405020304" pitchFamily="18" charset="0"/>
              </a:rPr>
              <a:t>h</a:t>
            </a:r>
            <a:r>
              <a:rPr lang="zh-CN" altLang="en-US" sz="2000" dirty="0">
                <a:solidFill>
                  <a:schemeClr val="tx1"/>
                </a:solidFill>
                <a:latin typeface="Times New Roman" panose="02020603050405020304" pitchFamily="18" charset="0"/>
                <a:ea typeface="+mn-ea"/>
                <a:cs typeface="Times New Roman" panose="02020603050405020304" pitchFamily="18" charset="0"/>
              </a:rPr>
              <a:t>，</a:t>
            </a:r>
            <a:r>
              <a:rPr lang="zh-CN" altLang="zh-CN" sz="2000" dirty="0">
                <a:latin typeface="Times New Roman" panose="02020603050405020304" pitchFamily="18" charset="0"/>
                <a:ea typeface="+mn-ea"/>
                <a:cs typeface="Times New Roman" panose="02020603050405020304" pitchFamily="18" charset="0"/>
              </a:rPr>
              <a:t>所围面积为</a:t>
            </a:r>
            <a:r>
              <a:rPr lang="el-GR" altLang="zh-CN" sz="2000" dirty="0">
                <a:solidFill>
                  <a:schemeClr val="tx1"/>
                </a:solidFill>
                <a:latin typeface="Times New Roman" panose="02020603050405020304" pitchFamily="18" charset="0"/>
                <a:ea typeface="+mn-ea"/>
                <a:cs typeface="Times New Roman" panose="02020603050405020304" pitchFamily="18" charset="0"/>
              </a:rPr>
              <a:t>Δ</a:t>
            </a:r>
            <a:r>
              <a:rPr lang="en-US" altLang="zh-CN" sz="2000" i="1" dirty="0">
                <a:solidFill>
                  <a:schemeClr val="tx1"/>
                </a:solidFill>
                <a:latin typeface="Times New Roman" panose="02020603050405020304" pitchFamily="18" charset="0"/>
                <a:ea typeface="+mn-ea"/>
                <a:cs typeface="Times New Roman" panose="02020603050405020304" pitchFamily="18" charset="0"/>
              </a:rPr>
              <a:t>S</a:t>
            </a:r>
            <a:r>
              <a:rPr lang="zh-CN" altLang="en-US" sz="2000" dirty="0">
                <a:solidFill>
                  <a:schemeClr val="tx1"/>
                </a:solidFill>
                <a:latin typeface="Times New Roman" panose="02020603050405020304" pitchFamily="18" charset="0"/>
                <a:ea typeface="+mn-ea"/>
                <a:cs typeface="Times New Roman" panose="02020603050405020304" pitchFamily="18" charset="0"/>
              </a:rPr>
              <a:t>，令</a:t>
            </a:r>
            <a:r>
              <a:rPr lang="el-GR" altLang="zh-CN" sz="2000" dirty="0">
                <a:solidFill>
                  <a:schemeClr val="tx1"/>
                </a:solidFill>
                <a:latin typeface="Times New Roman" panose="02020603050405020304" pitchFamily="18" charset="0"/>
                <a:ea typeface="+mn-ea"/>
                <a:cs typeface="Times New Roman" panose="02020603050405020304" pitchFamily="18" charset="0"/>
              </a:rPr>
              <a:t>Δ</a:t>
            </a:r>
            <a:r>
              <a:rPr lang="en-US" altLang="zh-CN" sz="2000" i="1" dirty="0">
                <a:solidFill>
                  <a:schemeClr val="tx1"/>
                </a:solidFill>
                <a:latin typeface="Times New Roman" panose="02020603050405020304" pitchFamily="18" charset="0"/>
                <a:ea typeface="+mn-ea"/>
                <a:cs typeface="Times New Roman" panose="02020603050405020304" pitchFamily="18" charset="0"/>
              </a:rPr>
              <a:t>h </a:t>
            </a:r>
            <a:r>
              <a:rPr lang="en-US" altLang="zh-CN" sz="2000" dirty="0">
                <a:solidFill>
                  <a:schemeClr val="tx1"/>
                </a:solidFill>
                <a:latin typeface="Times New Roman" panose="02020603050405020304" pitchFamily="18" charset="0"/>
                <a:ea typeface="+mn-ea"/>
                <a:cs typeface="Times New Roman" panose="02020603050405020304" pitchFamily="18" charset="0"/>
              </a:rPr>
              <a:t>→0</a:t>
            </a:r>
            <a:r>
              <a:rPr lang="zh-CN" altLang="en-US" sz="2000" dirty="0">
                <a:solidFill>
                  <a:schemeClr val="tx1"/>
                </a:solidFill>
                <a:latin typeface="Times New Roman" panose="02020603050405020304" pitchFamily="18" charset="0"/>
                <a:ea typeface="+mn-ea"/>
                <a:cs typeface="Times New Roman" panose="02020603050405020304" pitchFamily="18" charset="0"/>
              </a:rPr>
              <a:t>，则有：</a:t>
            </a:r>
            <a:endParaRPr lang="zh-CN" altLang="el-GR" sz="20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40" name="Object 92">
            <a:extLst>
              <a:ext uri="{FF2B5EF4-FFF2-40B4-BE49-F238E27FC236}">
                <a16:creationId xmlns:a16="http://schemas.microsoft.com/office/drawing/2014/main" id="{0B711D21-217E-4BA1-83A0-78A6E992F3E9}"/>
              </a:ext>
            </a:extLst>
          </p:cNvPr>
          <p:cNvGraphicFramePr>
            <a:graphicFrameLocks noChangeAspect="1"/>
          </p:cNvGraphicFramePr>
          <p:nvPr/>
        </p:nvGraphicFramePr>
        <p:xfrm>
          <a:off x="482728" y="1756349"/>
          <a:ext cx="3183138" cy="532262"/>
        </p:xfrm>
        <a:graphic>
          <a:graphicData uri="http://schemas.openxmlformats.org/presentationml/2006/ole">
            <mc:AlternateContent xmlns:mc="http://schemas.openxmlformats.org/markup-compatibility/2006">
              <mc:Choice xmlns:v="urn:schemas-microsoft-com:vml" Requires="v">
                <p:oleObj name="Equation" r:id="rId5" imgW="1942920" imgH="317160" progId="Equation.DSMT4">
                  <p:embed/>
                </p:oleObj>
              </mc:Choice>
              <mc:Fallback>
                <p:oleObj name="Equation" r:id="rId5" imgW="1942920" imgH="317160" progId="Equation.DSMT4">
                  <p:embed/>
                  <p:pic>
                    <p:nvPicPr>
                      <p:cNvPr id="40" name="Object 92">
                        <a:extLst>
                          <a:ext uri="{FF2B5EF4-FFF2-40B4-BE49-F238E27FC236}">
                            <a16:creationId xmlns:a16="http://schemas.microsoft.com/office/drawing/2014/main" id="{0B711D21-217E-4BA1-83A0-78A6E992F3E9}"/>
                          </a:ext>
                        </a:extLst>
                      </p:cNvPr>
                      <p:cNvPicPr>
                        <a:picLocks noChangeAspect="1" noChangeArrowheads="1"/>
                      </p:cNvPicPr>
                      <p:nvPr/>
                    </p:nvPicPr>
                    <p:blipFill>
                      <a:blip r:embed="rId6"/>
                      <a:srcRect/>
                      <a:stretch>
                        <a:fillRect/>
                      </a:stretch>
                    </p:blipFill>
                    <p:spPr bwMode="auto">
                      <a:xfrm>
                        <a:off x="482728" y="1756349"/>
                        <a:ext cx="3183138" cy="532262"/>
                      </a:xfrm>
                      <a:prstGeom prst="rect">
                        <a:avLst/>
                      </a:prstGeom>
                      <a:noFill/>
                      <a:ln>
                        <a:noFill/>
                      </a:ln>
                      <a:effectLst/>
                    </p:spPr>
                  </p:pic>
                </p:oleObj>
              </mc:Fallback>
            </mc:AlternateContent>
          </a:graphicData>
        </a:graphic>
      </p:graphicFrame>
      <p:grpSp>
        <p:nvGrpSpPr>
          <p:cNvPr id="41" name="组合 40">
            <a:extLst>
              <a:ext uri="{FF2B5EF4-FFF2-40B4-BE49-F238E27FC236}">
                <a16:creationId xmlns:a16="http://schemas.microsoft.com/office/drawing/2014/main" id="{D7E99CDE-5A9B-497C-A4C6-45F67AED2507}"/>
              </a:ext>
            </a:extLst>
          </p:cNvPr>
          <p:cNvGrpSpPr/>
          <p:nvPr/>
        </p:nvGrpSpPr>
        <p:grpSpPr>
          <a:xfrm>
            <a:off x="467544" y="2529175"/>
            <a:ext cx="2560984" cy="1839625"/>
            <a:chOff x="266700" y="2892662"/>
            <a:chExt cx="2560984" cy="1839625"/>
          </a:xfrm>
        </p:grpSpPr>
        <p:grpSp>
          <p:nvGrpSpPr>
            <p:cNvPr id="44" name="Group 65">
              <a:extLst>
                <a:ext uri="{FF2B5EF4-FFF2-40B4-BE49-F238E27FC236}">
                  <a16:creationId xmlns:a16="http://schemas.microsoft.com/office/drawing/2014/main" id="{91E9FDBC-2C94-421A-89AE-0283A5DC6909}"/>
                </a:ext>
              </a:extLst>
            </p:cNvPr>
            <p:cNvGrpSpPr>
              <a:grpSpLocks/>
            </p:cNvGrpSpPr>
            <p:nvPr/>
          </p:nvGrpSpPr>
          <p:grpSpPr bwMode="auto">
            <a:xfrm>
              <a:off x="266700" y="2892662"/>
              <a:ext cx="2560984" cy="1512168"/>
              <a:chOff x="192" y="2544"/>
              <a:chExt cx="2308" cy="1580"/>
            </a:xfrm>
          </p:grpSpPr>
          <p:sp>
            <p:nvSpPr>
              <p:cNvPr id="47" name="Rectangle 66">
                <a:extLst>
                  <a:ext uri="{FF2B5EF4-FFF2-40B4-BE49-F238E27FC236}">
                    <a16:creationId xmlns:a16="http://schemas.microsoft.com/office/drawing/2014/main" id="{08918D75-3AA0-418B-8842-E0381E55450B}"/>
                  </a:ext>
                </a:extLst>
              </p:cNvPr>
              <p:cNvSpPr>
                <a:spLocks noChangeArrowheads="1"/>
              </p:cNvSpPr>
              <p:nvPr/>
            </p:nvSpPr>
            <p:spPr bwMode="auto">
              <a:xfrm>
                <a:off x="192" y="2544"/>
                <a:ext cx="2308" cy="79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48" name="Rectangle 67">
                <a:extLst>
                  <a:ext uri="{FF2B5EF4-FFF2-40B4-BE49-F238E27FC236}">
                    <a16:creationId xmlns:a16="http://schemas.microsoft.com/office/drawing/2014/main" id="{BD8C33C2-DCFD-4EE0-8FB7-584607AA3EC3}"/>
                  </a:ext>
                </a:extLst>
              </p:cNvPr>
              <p:cNvSpPr>
                <a:spLocks noChangeArrowheads="1"/>
              </p:cNvSpPr>
              <p:nvPr/>
            </p:nvSpPr>
            <p:spPr bwMode="auto">
              <a:xfrm>
                <a:off x="192" y="3331"/>
                <a:ext cx="2308" cy="793"/>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49" name="Rectangle 68">
                <a:extLst>
                  <a:ext uri="{FF2B5EF4-FFF2-40B4-BE49-F238E27FC236}">
                    <a16:creationId xmlns:a16="http://schemas.microsoft.com/office/drawing/2014/main" id="{7878F1FE-B4D9-48FE-B2B4-980A13C23CBD}"/>
                  </a:ext>
                </a:extLst>
              </p:cNvPr>
              <p:cNvSpPr>
                <a:spLocks noChangeArrowheads="1"/>
              </p:cNvSpPr>
              <p:nvPr/>
            </p:nvSpPr>
            <p:spPr bwMode="auto">
              <a:xfrm>
                <a:off x="810" y="3088"/>
                <a:ext cx="1235" cy="423"/>
              </a:xfrm>
              <a:prstGeom prst="rect">
                <a:avLst/>
              </a:prstGeom>
              <a:noFill/>
              <a:ln w="3175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15000"/>
                  </a:spcBef>
                </a:pPr>
                <a:endParaRPr lang="zh-CN" altLang="zh-CN" sz="1400" b="1">
                  <a:solidFill>
                    <a:srgbClr val="000000"/>
                  </a:solidFill>
                  <a:latin typeface="Arial" panose="020B0604020202020204" pitchFamily="34" charset="0"/>
                  <a:ea typeface="幼圆" panose="02010509060101010101" pitchFamily="49" charset="-122"/>
                </a:endParaRPr>
              </a:p>
            </p:txBody>
          </p:sp>
          <p:sp>
            <p:nvSpPr>
              <p:cNvPr id="51" name="Line 69">
                <a:extLst>
                  <a:ext uri="{FF2B5EF4-FFF2-40B4-BE49-F238E27FC236}">
                    <a16:creationId xmlns:a16="http://schemas.microsoft.com/office/drawing/2014/main" id="{028B69BD-897F-48BF-8C8F-CEBC5FBB1717}"/>
                  </a:ext>
                </a:extLst>
              </p:cNvPr>
              <p:cNvSpPr>
                <a:spLocks noChangeShapeType="1"/>
              </p:cNvSpPr>
              <p:nvPr/>
            </p:nvSpPr>
            <p:spPr bwMode="auto">
              <a:xfrm flipV="1">
                <a:off x="1457" y="2703"/>
                <a:ext cx="2" cy="613"/>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p>
            </p:txBody>
          </p:sp>
          <p:sp>
            <p:nvSpPr>
              <p:cNvPr id="52" name="Line 70">
                <a:extLst>
                  <a:ext uri="{FF2B5EF4-FFF2-40B4-BE49-F238E27FC236}">
                    <a16:creationId xmlns:a16="http://schemas.microsoft.com/office/drawing/2014/main" id="{BBF07BC9-9C8A-40DC-A9E3-0DFFEDEDBC71}"/>
                  </a:ext>
                </a:extLst>
              </p:cNvPr>
              <p:cNvSpPr>
                <a:spLocks noChangeShapeType="1"/>
              </p:cNvSpPr>
              <p:nvPr/>
            </p:nvSpPr>
            <p:spPr bwMode="auto">
              <a:xfrm flipV="1">
                <a:off x="1476" y="2852"/>
                <a:ext cx="227" cy="463"/>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p>
            </p:txBody>
          </p:sp>
          <p:sp>
            <p:nvSpPr>
              <p:cNvPr id="53" name="Line 71">
                <a:extLst>
                  <a:ext uri="{FF2B5EF4-FFF2-40B4-BE49-F238E27FC236}">
                    <a16:creationId xmlns:a16="http://schemas.microsoft.com/office/drawing/2014/main" id="{CAC1E110-E14F-4798-8B91-CA3BC7EDA1BF}"/>
                  </a:ext>
                </a:extLst>
              </p:cNvPr>
              <p:cNvSpPr>
                <a:spLocks noChangeShapeType="1"/>
              </p:cNvSpPr>
              <p:nvPr/>
            </p:nvSpPr>
            <p:spPr bwMode="auto">
              <a:xfrm>
                <a:off x="2076" y="3080"/>
                <a:ext cx="293"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p>
            </p:txBody>
          </p:sp>
          <p:sp>
            <p:nvSpPr>
              <p:cNvPr id="54" name="Line 72">
                <a:extLst>
                  <a:ext uri="{FF2B5EF4-FFF2-40B4-BE49-F238E27FC236}">
                    <a16:creationId xmlns:a16="http://schemas.microsoft.com/office/drawing/2014/main" id="{A869561E-A78E-4097-B02C-FC304C69E2AE}"/>
                  </a:ext>
                </a:extLst>
              </p:cNvPr>
              <p:cNvSpPr>
                <a:spLocks noChangeShapeType="1"/>
              </p:cNvSpPr>
              <p:nvPr/>
            </p:nvSpPr>
            <p:spPr bwMode="auto">
              <a:xfrm>
                <a:off x="2076" y="3525"/>
                <a:ext cx="293"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p>
            </p:txBody>
          </p:sp>
          <p:sp>
            <p:nvSpPr>
              <p:cNvPr id="55" name="Line 73">
                <a:extLst>
                  <a:ext uri="{FF2B5EF4-FFF2-40B4-BE49-F238E27FC236}">
                    <a16:creationId xmlns:a16="http://schemas.microsoft.com/office/drawing/2014/main" id="{ADBD3FC6-453C-40F1-B94B-4ED14BFEC1CC}"/>
                  </a:ext>
                </a:extLst>
              </p:cNvPr>
              <p:cNvSpPr>
                <a:spLocks noChangeShapeType="1"/>
              </p:cNvSpPr>
              <p:nvPr/>
            </p:nvSpPr>
            <p:spPr bwMode="auto">
              <a:xfrm>
                <a:off x="2143" y="3073"/>
                <a:ext cx="0" cy="424"/>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p>
            </p:txBody>
          </p:sp>
          <mc:AlternateContent xmlns:mc="http://schemas.openxmlformats.org/markup-compatibility/2006" xmlns:a14="http://schemas.microsoft.com/office/drawing/2010/main">
            <mc:Choice Requires="a14">
              <p:graphicFrame>
                <p:nvGraphicFramePr>
                  <p:cNvPr id="56" name="Object 74">
                    <a:extLst>
                      <a:ext uri="{FF2B5EF4-FFF2-40B4-BE49-F238E27FC236}">
                        <a16:creationId xmlns:a16="http://schemas.microsoft.com/office/drawing/2014/main" id="{823E75BC-EA0C-4ED2-B2DE-2855E81CA011}"/>
                      </a:ext>
                    </a:extLst>
                  </p:cNvPr>
                  <p:cNvGraphicFramePr>
                    <a:graphicFrameLocks noChangeAspect="1"/>
                  </p:cNvGraphicFramePr>
                  <p:nvPr/>
                </p:nvGraphicFramePr>
                <p:xfrm>
                  <a:off x="982" y="2901"/>
                  <a:ext cx="156" cy="158"/>
                </p:xfrm>
                <a:graphic>
                  <a:graphicData uri="http://schemas.openxmlformats.org/presentationml/2006/ole">
                    <mc:AlternateContent>
                      <mc:Choice xmlns:v="urn:schemas-microsoft-com:vml" Requires="v">
                        <p:oleObj name="Equation" r:id="rId7" imgW="215640" imgH="215640" progId="Equation.DSMT4">
                          <p:embed/>
                        </p:oleObj>
                      </mc:Choice>
                      <mc:Fallback>
                        <p:oleObj name="Equation" r:id="rId7" imgW="215640" imgH="215640" progId="Equation.DSMT4">
                          <p:embed/>
                          <p:pic>
                            <p:nvPicPr>
                              <p:cNvPr id="56" name="Object 74">
                                <a:extLst>
                                  <a:ext uri="{FF2B5EF4-FFF2-40B4-BE49-F238E27FC236}">
                                    <a16:creationId xmlns:a16="http://schemas.microsoft.com/office/drawing/2014/main" id="{823E75BC-EA0C-4ED2-B2DE-2855E81CA011}"/>
                                  </a:ext>
                                </a:extLst>
                              </p:cNvPr>
                              <p:cNvPicPr>
                                <a:picLocks noChangeAspect="1" noChangeArrowheads="1"/>
                              </p:cNvPicPr>
                              <p:nvPr/>
                            </p:nvPicPr>
                            <p:blipFill>
                              <a:blip r:embed="rId8">
                                <a:extLst>
                                  <a:ext uri="{28A0092B-C50C-407E-A947-70E740481C1C}">
                                    <a14:useLocalDpi val="0"/>
                                  </a:ext>
                                </a:extLst>
                              </a:blip>
                              <a:srcRect/>
                              <a:stretch>
                                <a:fillRect/>
                              </a:stretch>
                            </p:blipFill>
                            <p:spPr bwMode="auto">
                              <a:xfrm>
                                <a:off x="982" y="2901"/>
                                <a:ext cx="156" cy="158"/>
                              </a:xfrm>
                              <a:prstGeom prst="rect">
                                <a:avLst/>
                              </a:prstGeom>
                              <a:noFill/>
                              <a:ln>
                                <a:noFill/>
                              </a:ln>
                              <a:effectLst/>
                            </p:spPr>
                          </p:pic>
                        </p:oleObj>
                      </mc:Fallback>
                    </mc:AlternateContent>
                  </a:graphicData>
                </a:graphic>
              </p:graphicFrame>
            </mc:Choice>
            <mc:Fallback xmlns="">
              <p:graphicFrame>
                <p:nvGraphicFramePr>
                  <p:cNvPr id="11" name="Object 74">
                    <a:extLst>
                      <a:ext uri="{FF2B5EF4-FFF2-40B4-BE49-F238E27FC236}">
                        <a16:creationId xmlns:a16="http://schemas.microsoft.com/office/drawing/2014/main" id="{823E75BC-EA0C-4ED2-B2DE-2855E81CA011}"/>
                      </a:ext>
                    </a:extLst>
                  </p:cNvPr>
                  <p:cNvGraphicFramePr>
                    <a:graphicFrameLocks noChangeAspect="1"/>
                  </p:cNvGraphicFramePr>
                  <p:nvPr>
                    <p:extLst>
                      <p:ext uri="{D42A27DB-BD31-4B8C-83A1-F6EECF244321}">
                        <p14:modId xmlns:p14="http://schemas.microsoft.com/office/powerpoint/2010/main" val="81919348"/>
                      </p:ext>
                    </p:extLst>
                  </p:nvPr>
                </p:nvGraphicFramePr>
                <p:xfrm>
                  <a:off x="982" y="2901"/>
                  <a:ext cx="156" cy="158"/>
                </p:xfrm>
                <a:graphic>
                  <a:graphicData uri="http://schemas.openxmlformats.org/presentationml/2006/ole">
                    <mc:AlternateContent>
                      <mc:Choice xmlns:v="urn:schemas-microsoft-com:vml" Requires="v">
                        <p:oleObj spid="_x0000_s58460" name="Equation" r:id="rId10" imgW="215640" imgH="215640" progId="Equation.DSMT4">
                          <p:embed/>
                        </p:oleObj>
                      </mc:Choice>
                      <mc:Fallback>
                        <p:oleObj name="Equation" r:id="rId10" imgW="215640" imgH="215640" progId="Equation.DSMT4">
                          <p:embed/>
                          <p:pic>
                            <p:nvPicPr>
                              <p:cNvPr id="14" name="Object 7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2" y="2901"/>
                                <a:ext cx="156" cy="158"/>
                              </a:xfrm>
                              <a:prstGeom prst="rect">
                                <a:avLst/>
                              </a:prstGeom>
                              <a:noFill/>
                              <a:ln>
                                <a:noFill/>
                              </a:ln>
                              <a:effec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9" name="Object 75">
                    <a:extLst>
                      <a:ext uri="{FF2B5EF4-FFF2-40B4-BE49-F238E27FC236}">
                        <a16:creationId xmlns:a16="http://schemas.microsoft.com/office/drawing/2014/main" id="{A46B1288-5F67-494E-9CC9-5ED6A9C41346}"/>
                      </a:ext>
                    </a:extLst>
                  </p:cNvPr>
                  <p:cNvGraphicFramePr>
                    <a:graphicFrameLocks noChangeAspect="1"/>
                  </p:cNvGraphicFramePr>
                  <p:nvPr/>
                </p:nvGraphicFramePr>
                <p:xfrm>
                  <a:off x="1728" y="2680"/>
                  <a:ext cx="194" cy="235"/>
                </p:xfrm>
                <a:graphic>
                  <a:graphicData uri="http://schemas.openxmlformats.org/presentationml/2006/ole">
                    <mc:AlternateContent>
                      <mc:Choice xmlns:v="urn:schemas-microsoft-com:vml" Requires="v">
                        <p:oleObj name="公式" r:id="rId12" imgW="203040" imgH="241200" progId="Equation.3">
                          <p:embed/>
                        </p:oleObj>
                      </mc:Choice>
                      <mc:Fallback>
                        <p:oleObj name="公式" r:id="rId12" imgW="203040" imgH="241200" progId="Equation.3">
                          <p:embed/>
                          <p:pic>
                            <p:nvPicPr>
                              <p:cNvPr id="59" name="Object 75">
                                <a:extLst>
                                  <a:ext uri="{FF2B5EF4-FFF2-40B4-BE49-F238E27FC236}">
                                    <a16:creationId xmlns:a16="http://schemas.microsoft.com/office/drawing/2014/main" id="{A46B1288-5F67-494E-9CC9-5ED6A9C41346}"/>
                                  </a:ext>
                                </a:extLst>
                              </p:cNvPr>
                              <p:cNvPicPr>
                                <a:picLocks noChangeAspect="1" noChangeArrowheads="1"/>
                              </p:cNvPicPr>
                              <p:nvPr/>
                            </p:nvPicPr>
                            <p:blipFill>
                              <a:blip r:embed="rId13">
                                <a:extLst>
                                  <a:ext uri="{28A0092B-C50C-407E-A947-70E740481C1C}">
                                    <a14:useLocalDpi val="0"/>
                                  </a:ext>
                                </a:extLst>
                              </a:blip>
                              <a:srcRect/>
                              <a:stretch>
                                <a:fillRect/>
                              </a:stretch>
                            </p:blipFill>
                            <p:spPr bwMode="auto">
                              <a:xfrm>
                                <a:off x="1728" y="2680"/>
                                <a:ext cx="194" cy="235"/>
                              </a:xfrm>
                              <a:prstGeom prst="rect">
                                <a:avLst/>
                              </a:prstGeom>
                              <a:noFill/>
                              <a:ln>
                                <a:noFill/>
                              </a:ln>
                              <a:effectLst/>
                            </p:spPr>
                          </p:pic>
                        </p:oleObj>
                      </mc:Fallback>
                    </mc:AlternateContent>
                  </a:graphicData>
                </a:graphic>
              </p:graphicFrame>
            </mc:Choice>
            <mc:Fallback xmlns="">
              <p:graphicFrame>
                <p:nvGraphicFramePr>
                  <p:cNvPr id="12" name="Object 75">
                    <a:extLst>
                      <a:ext uri="{FF2B5EF4-FFF2-40B4-BE49-F238E27FC236}">
                        <a16:creationId xmlns:a16="http://schemas.microsoft.com/office/drawing/2014/main" id="{A46B1288-5F67-494E-9CC9-5ED6A9C41346}"/>
                      </a:ext>
                    </a:extLst>
                  </p:cNvPr>
                  <p:cNvGraphicFramePr>
                    <a:graphicFrameLocks noChangeAspect="1"/>
                  </p:cNvGraphicFramePr>
                  <p:nvPr>
                    <p:extLst>
                      <p:ext uri="{D42A27DB-BD31-4B8C-83A1-F6EECF244321}">
                        <p14:modId xmlns:p14="http://schemas.microsoft.com/office/powerpoint/2010/main" val="1414991434"/>
                      </p:ext>
                    </p:extLst>
                  </p:nvPr>
                </p:nvGraphicFramePr>
                <p:xfrm>
                  <a:off x="1728" y="2680"/>
                  <a:ext cx="194" cy="235"/>
                </p:xfrm>
                <a:graphic>
                  <a:graphicData uri="http://schemas.openxmlformats.org/presentationml/2006/ole">
                    <mc:AlternateContent>
                      <mc:Choice xmlns:v="urn:schemas-microsoft-com:vml" Requires="v">
                        <p:oleObj spid="_x0000_s58461" name="公式" r:id="rId14" imgW="203040" imgH="241200" progId="Equation.3">
                          <p:embed/>
                        </p:oleObj>
                      </mc:Choice>
                      <mc:Fallback>
                        <p:oleObj name="公式" r:id="rId14" imgW="203040" imgH="241200" progId="Equation.3">
                          <p:embed/>
                          <p:pic>
                            <p:nvPicPr>
                              <p:cNvPr id="15" name="Object 7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28" y="2680"/>
                                <a:ext cx="194" cy="235"/>
                              </a:xfrm>
                              <a:prstGeom prst="rect">
                                <a:avLst/>
                              </a:prstGeom>
                              <a:noFill/>
                              <a:ln>
                                <a:noFill/>
                              </a:ln>
                              <a:effec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6" name="Object 76">
                    <a:extLst>
                      <a:ext uri="{FF2B5EF4-FFF2-40B4-BE49-F238E27FC236}">
                        <a16:creationId xmlns:a16="http://schemas.microsoft.com/office/drawing/2014/main" id="{48773D6B-6BCC-4CE1-92E4-D16AE9FB477D}"/>
                      </a:ext>
                    </a:extLst>
                  </p:cNvPr>
                  <p:cNvGraphicFramePr>
                    <a:graphicFrameLocks noChangeAspect="1"/>
                  </p:cNvGraphicFramePr>
                  <p:nvPr/>
                </p:nvGraphicFramePr>
                <p:xfrm>
                  <a:off x="1033" y="3651"/>
                  <a:ext cx="211" cy="227"/>
                </p:xfrm>
                <a:graphic>
                  <a:graphicData uri="http://schemas.openxmlformats.org/presentationml/2006/ole">
                    <mc:AlternateContent>
                      <mc:Choice xmlns:v="urn:schemas-microsoft-com:vml" Requires="v">
                        <p:oleObj name="公式" r:id="rId16" imgW="228600" imgH="241200" progId="Equation.3">
                          <p:embed/>
                        </p:oleObj>
                      </mc:Choice>
                      <mc:Fallback>
                        <p:oleObj name="公式" r:id="rId16" imgW="228600" imgH="241200" progId="Equation.3">
                          <p:embed/>
                          <p:pic>
                            <p:nvPicPr>
                              <p:cNvPr id="66" name="Object 76">
                                <a:extLst>
                                  <a:ext uri="{FF2B5EF4-FFF2-40B4-BE49-F238E27FC236}">
                                    <a16:creationId xmlns:a16="http://schemas.microsoft.com/office/drawing/2014/main" id="{48773D6B-6BCC-4CE1-92E4-D16AE9FB477D}"/>
                                  </a:ext>
                                </a:extLst>
                              </p:cNvPr>
                              <p:cNvPicPr>
                                <a:picLocks noChangeAspect="1" noChangeArrowheads="1"/>
                              </p:cNvPicPr>
                              <p:nvPr/>
                            </p:nvPicPr>
                            <p:blipFill>
                              <a:blip r:embed="rId13">
                                <a:extLst>
                                  <a:ext uri="{28A0092B-C50C-407E-A947-70E740481C1C}">
                                    <a14:useLocalDpi val="0"/>
                                  </a:ext>
                                </a:extLst>
                              </a:blip>
                              <a:srcRect/>
                              <a:stretch>
                                <a:fillRect/>
                              </a:stretch>
                            </p:blipFill>
                            <p:spPr bwMode="auto">
                              <a:xfrm>
                                <a:off x="1033" y="3651"/>
                                <a:ext cx="211" cy="227"/>
                              </a:xfrm>
                              <a:prstGeom prst="rect">
                                <a:avLst/>
                              </a:prstGeom>
                              <a:noFill/>
                              <a:ln>
                                <a:noFill/>
                              </a:ln>
                              <a:effectLst/>
                            </p:spPr>
                          </p:pic>
                        </p:oleObj>
                      </mc:Fallback>
                    </mc:AlternateContent>
                  </a:graphicData>
                </a:graphic>
              </p:graphicFrame>
            </mc:Choice>
            <mc:Fallback xmlns="">
              <p:graphicFrame>
                <p:nvGraphicFramePr>
                  <p:cNvPr id="13" name="Object 76">
                    <a:extLst>
                      <a:ext uri="{FF2B5EF4-FFF2-40B4-BE49-F238E27FC236}">
                        <a16:creationId xmlns:a16="http://schemas.microsoft.com/office/drawing/2014/main" id="{48773D6B-6BCC-4CE1-92E4-D16AE9FB477D}"/>
                      </a:ext>
                    </a:extLst>
                  </p:cNvPr>
                  <p:cNvGraphicFramePr>
                    <a:graphicFrameLocks noChangeAspect="1"/>
                  </p:cNvGraphicFramePr>
                  <p:nvPr>
                    <p:extLst>
                      <p:ext uri="{D42A27DB-BD31-4B8C-83A1-F6EECF244321}">
                        <p14:modId xmlns:p14="http://schemas.microsoft.com/office/powerpoint/2010/main" val="4021731798"/>
                      </p:ext>
                    </p:extLst>
                  </p:nvPr>
                </p:nvGraphicFramePr>
                <p:xfrm>
                  <a:off x="1033" y="3651"/>
                  <a:ext cx="211" cy="227"/>
                </p:xfrm>
                <a:graphic>
                  <a:graphicData uri="http://schemas.openxmlformats.org/presentationml/2006/ole">
                    <mc:AlternateContent>
                      <mc:Choice xmlns:v="urn:schemas-microsoft-com:vml" Requires="v">
                        <p:oleObj spid="_x0000_s58462" name="公式" r:id="rId18" imgW="228600" imgH="241200" progId="Equation.3">
                          <p:embed/>
                        </p:oleObj>
                      </mc:Choice>
                      <mc:Fallback>
                        <p:oleObj name="公式" r:id="rId18" imgW="228600" imgH="241200" progId="Equation.3">
                          <p:embed/>
                          <p:pic>
                            <p:nvPicPr>
                              <p:cNvPr id="16" name="Object 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33" y="3651"/>
                                <a:ext cx="211" cy="227"/>
                              </a:xfrm>
                              <a:prstGeom prst="rect">
                                <a:avLst/>
                              </a:prstGeom>
                              <a:noFill/>
                              <a:ln>
                                <a:noFill/>
                              </a:ln>
                              <a:effec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7" name="Object 77">
                    <a:extLst>
                      <a:ext uri="{FF2B5EF4-FFF2-40B4-BE49-F238E27FC236}">
                        <a16:creationId xmlns:a16="http://schemas.microsoft.com/office/drawing/2014/main" id="{0B27BD27-AA2C-4D36-A0DA-B1AE37AD7379}"/>
                      </a:ext>
                    </a:extLst>
                  </p:cNvPr>
                  <p:cNvGraphicFramePr>
                    <a:graphicFrameLocks noChangeAspect="1"/>
                  </p:cNvGraphicFramePr>
                  <p:nvPr/>
                </p:nvGraphicFramePr>
                <p:xfrm>
                  <a:off x="1264" y="2583"/>
                  <a:ext cx="198" cy="279"/>
                </p:xfrm>
                <a:graphic>
                  <a:graphicData uri="http://schemas.openxmlformats.org/presentationml/2006/ole">
                    <mc:AlternateContent>
                      <mc:Choice xmlns:v="urn:schemas-microsoft-com:vml" Requires="v">
                        <p:oleObj name="Equation" r:id="rId20" imgW="164880" imgH="228600" progId="Equation.DSMT4">
                          <p:embed/>
                        </p:oleObj>
                      </mc:Choice>
                      <mc:Fallback>
                        <p:oleObj name="Equation" r:id="rId20" imgW="164880" imgH="228600" progId="Equation.DSMT4">
                          <p:embed/>
                          <p:pic>
                            <p:nvPicPr>
                              <p:cNvPr id="67" name="Object 77">
                                <a:extLst>
                                  <a:ext uri="{FF2B5EF4-FFF2-40B4-BE49-F238E27FC236}">
                                    <a16:creationId xmlns:a16="http://schemas.microsoft.com/office/drawing/2014/main" id="{0B27BD27-AA2C-4D36-A0DA-B1AE37AD7379}"/>
                                  </a:ext>
                                </a:extLst>
                              </p:cNvPr>
                              <p:cNvPicPr>
                                <a:picLocks noChangeAspect="1" noChangeArrowheads="1"/>
                              </p:cNvPicPr>
                              <p:nvPr/>
                            </p:nvPicPr>
                            <p:blipFill>
                              <a:blip r:embed="rId21">
                                <a:extLst>
                                  <a:ext uri="{28A0092B-C50C-407E-A947-70E740481C1C}">
                                    <a14:useLocalDpi val="0"/>
                                  </a:ext>
                                </a:extLst>
                              </a:blip>
                              <a:srcRect/>
                              <a:stretch>
                                <a:fillRect/>
                              </a:stretch>
                            </p:blipFill>
                            <p:spPr bwMode="auto">
                              <a:xfrm>
                                <a:off x="1264" y="2583"/>
                                <a:ext cx="198" cy="2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4" name="Object 77">
                    <a:extLst>
                      <a:ext uri="{FF2B5EF4-FFF2-40B4-BE49-F238E27FC236}">
                        <a16:creationId xmlns:a16="http://schemas.microsoft.com/office/drawing/2014/main" id="{0B27BD27-AA2C-4D36-A0DA-B1AE37AD7379}"/>
                      </a:ext>
                    </a:extLst>
                  </p:cNvPr>
                  <p:cNvGraphicFramePr>
                    <a:graphicFrameLocks noChangeAspect="1"/>
                  </p:cNvGraphicFramePr>
                  <p:nvPr/>
                </p:nvGraphicFramePr>
                <p:xfrm>
                  <a:off x="1264" y="2583"/>
                  <a:ext cx="198" cy="279"/>
                </p:xfrm>
                <a:graphic>
                  <a:graphicData uri="http://schemas.openxmlformats.org/presentationml/2006/ole">
                    <mc:AlternateContent>
                      <mc:Choice xmlns:v="urn:schemas-microsoft-com:vml" Requires="v">
                        <p:oleObj spid="_x0000_s58463" name="Equation" r:id="rId22" imgW="164880" imgH="228600" progId="Equation.DSMT4">
                          <p:embed/>
                        </p:oleObj>
                      </mc:Choice>
                      <mc:Fallback>
                        <p:oleObj name="Equation" r:id="rId22" imgW="164880" imgH="228600" progId="Equation.DSMT4">
                          <p:embed/>
                          <p:pic>
                            <p:nvPicPr>
                              <p:cNvPr id="17" name="Object 7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64" y="2583"/>
                                <a:ext cx="198"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69" name="Text Box 78">
                <a:extLst>
                  <a:ext uri="{FF2B5EF4-FFF2-40B4-BE49-F238E27FC236}">
                    <a16:creationId xmlns:a16="http://schemas.microsoft.com/office/drawing/2014/main" id="{D89CAD24-4AAA-4EBA-8A79-A02416A8E56D}"/>
                  </a:ext>
                </a:extLst>
              </p:cNvPr>
              <p:cNvSpPr txBox="1">
                <a:spLocks noChangeArrowheads="1"/>
              </p:cNvSpPr>
              <p:nvPr/>
            </p:nvSpPr>
            <p:spPr bwMode="auto">
              <a:xfrm>
                <a:off x="192" y="2843"/>
                <a:ext cx="645"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媒质</a:t>
                </a:r>
                <a:r>
                  <a:rPr kumimoji="1"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0" name="Text Box 79">
                <a:extLst>
                  <a:ext uri="{FF2B5EF4-FFF2-40B4-BE49-F238E27FC236}">
                    <a16:creationId xmlns:a16="http://schemas.microsoft.com/office/drawing/2014/main" id="{CF1B7494-CAB6-4336-928B-2F07EEA03D8A}"/>
                  </a:ext>
                </a:extLst>
              </p:cNvPr>
              <p:cNvSpPr txBox="1">
                <a:spLocks noChangeArrowheads="1"/>
              </p:cNvSpPr>
              <p:nvPr/>
            </p:nvSpPr>
            <p:spPr bwMode="auto">
              <a:xfrm>
                <a:off x="192" y="3557"/>
                <a:ext cx="69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1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媒质</a:t>
                </a:r>
                <a:r>
                  <a:rPr kumimoji="1" lang="en-US" altLang="zh-CN" sz="1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p>
            </p:txBody>
          </p:sp>
          <mc:AlternateContent xmlns:mc="http://schemas.openxmlformats.org/markup-compatibility/2006" xmlns:a14="http://schemas.microsoft.com/office/drawing/2010/main">
            <mc:Choice Requires="a14">
              <p:graphicFrame>
                <p:nvGraphicFramePr>
                  <p:cNvPr id="71" name="Object 80">
                    <a:extLst>
                      <a:ext uri="{FF2B5EF4-FFF2-40B4-BE49-F238E27FC236}">
                        <a16:creationId xmlns:a16="http://schemas.microsoft.com/office/drawing/2014/main" id="{BCF227B1-0193-4D58-B2D8-A44B02455F32}"/>
                      </a:ext>
                    </a:extLst>
                  </p:cNvPr>
                  <p:cNvGraphicFramePr>
                    <a:graphicFrameLocks noChangeAspect="1"/>
                  </p:cNvGraphicFramePr>
                  <p:nvPr/>
                </p:nvGraphicFramePr>
                <p:xfrm>
                  <a:off x="1387" y="3249"/>
                  <a:ext cx="144" cy="159"/>
                </p:xfrm>
                <a:graphic>
                  <a:graphicData uri="http://schemas.openxmlformats.org/presentationml/2006/ole">
                    <mc:AlternateContent>
                      <mc:Choice xmlns:v="urn:schemas-microsoft-com:vml" Requires="v">
                        <p:oleObj name="公式" r:id="rId24" imgW="164880" imgH="177480" progId="Equation.3">
                          <p:embed/>
                        </p:oleObj>
                      </mc:Choice>
                      <mc:Fallback>
                        <p:oleObj name="公式" r:id="rId24" imgW="164880" imgH="177480" progId="Equation.3">
                          <p:embed/>
                          <p:pic>
                            <p:nvPicPr>
                              <p:cNvPr id="71" name="Object 80">
                                <a:extLst>
                                  <a:ext uri="{FF2B5EF4-FFF2-40B4-BE49-F238E27FC236}">
                                    <a16:creationId xmlns:a16="http://schemas.microsoft.com/office/drawing/2014/main" id="{BCF227B1-0193-4D58-B2D8-A44B02455F32}"/>
                                  </a:ext>
                                </a:extLst>
                              </p:cNvPr>
                              <p:cNvPicPr>
                                <a:picLocks noChangeAspect="1" noChangeArrowheads="1"/>
                              </p:cNvPicPr>
                              <p:nvPr/>
                            </p:nvPicPr>
                            <p:blipFill>
                              <a:blip r:embed="rId23">
                                <a:extLst>
                                  <a:ext uri="{28A0092B-C50C-407E-A947-70E740481C1C}">
                                    <a14:useLocalDpi val="0"/>
                                  </a:ext>
                                </a:extLst>
                              </a:blip>
                              <a:srcRect/>
                              <a:stretch>
                                <a:fillRect/>
                              </a:stretch>
                            </p:blipFill>
                            <p:spPr bwMode="auto">
                              <a:xfrm>
                                <a:off x="1387" y="3249"/>
                                <a:ext cx="144" cy="15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7" name="Object 80">
                    <a:extLst>
                      <a:ext uri="{FF2B5EF4-FFF2-40B4-BE49-F238E27FC236}">
                        <a16:creationId xmlns:a16="http://schemas.microsoft.com/office/drawing/2014/main" id="{BCF227B1-0193-4D58-B2D8-A44B02455F32}"/>
                      </a:ext>
                    </a:extLst>
                  </p:cNvPr>
                  <p:cNvGraphicFramePr>
                    <a:graphicFrameLocks noChangeAspect="1"/>
                  </p:cNvGraphicFramePr>
                  <p:nvPr/>
                </p:nvGraphicFramePr>
                <p:xfrm>
                  <a:off x="1387" y="3249"/>
                  <a:ext cx="144" cy="159"/>
                </p:xfrm>
                <a:graphic>
                  <a:graphicData uri="http://schemas.openxmlformats.org/presentationml/2006/ole">
                    <mc:AlternateContent>
                      <mc:Choice xmlns:v="urn:schemas-microsoft-com:vml" Requires="v">
                        <p:oleObj spid="_x0000_s58464" name="公式" r:id="rId26" imgW="164880" imgH="177480" progId="Equation.3">
                          <p:embed/>
                        </p:oleObj>
                      </mc:Choice>
                      <mc:Fallback>
                        <p:oleObj name="公式" r:id="rId26" imgW="164880" imgH="177480" progId="Equation.3">
                          <p:embed/>
                          <p:pic>
                            <p:nvPicPr>
                              <p:cNvPr id="20" name="Object 8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87" y="3249"/>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2" name="Object 81">
                    <a:extLst>
                      <a:ext uri="{FF2B5EF4-FFF2-40B4-BE49-F238E27FC236}">
                        <a16:creationId xmlns:a16="http://schemas.microsoft.com/office/drawing/2014/main" id="{A086FD54-DA83-4668-9934-2E54BC4EE767}"/>
                      </a:ext>
                    </a:extLst>
                  </p:cNvPr>
                  <p:cNvGraphicFramePr>
                    <a:graphicFrameLocks noChangeAspect="1"/>
                  </p:cNvGraphicFramePr>
                  <p:nvPr/>
                </p:nvGraphicFramePr>
                <p:xfrm>
                  <a:off x="1478" y="3179"/>
                  <a:ext cx="213" cy="265"/>
                </p:xfrm>
                <a:graphic>
                  <a:graphicData uri="http://schemas.openxmlformats.org/presentationml/2006/ole">
                    <mc:AlternateContent>
                      <mc:Choice xmlns:v="urn:schemas-microsoft-com:vml" Requires="v">
                        <p:oleObj name="公式" r:id="rId28" imgW="177480" imgH="215640" progId="Equation.3">
                          <p:embed/>
                        </p:oleObj>
                      </mc:Choice>
                      <mc:Fallback>
                        <p:oleObj name="公式" r:id="rId28" imgW="177480" imgH="215640" progId="Equation.3">
                          <p:embed/>
                          <p:pic>
                            <p:nvPicPr>
                              <p:cNvPr id="72" name="Object 81">
                                <a:extLst>
                                  <a:ext uri="{FF2B5EF4-FFF2-40B4-BE49-F238E27FC236}">
                                    <a16:creationId xmlns:a16="http://schemas.microsoft.com/office/drawing/2014/main" id="{A086FD54-DA83-4668-9934-2E54BC4EE767}"/>
                                  </a:ext>
                                </a:extLst>
                              </p:cNvPr>
                              <p:cNvPicPr>
                                <a:picLocks noChangeAspect="1" noChangeArrowheads="1"/>
                              </p:cNvPicPr>
                              <p:nvPr/>
                            </p:nvPicPr>
                            <p:blipFill>
                              <a:blip r:embed="rId23">
                                <a:extLst>
                                  <a:ext uri="{28A0092B-C50C-407E-A947-70E740481C1C}">
                                    <a14:useLocalDpi val="0"/>
                                  </a:ext>
                                </a:extLst>
                              </a:blip>
                              <a:srcRect/>
                              <a:stretch>
                                <a:fillRect/>
                              </a:stretch>
                            </p:blipFill>
                            <p:spPr bwMode="auto">
                              <a:xfrm>
                                <a:off x="1478" y="3179"/>
                                <a:ext cx="213" cy="26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8" name="Object 81">
                    <a:extLst>
                      <a:ext uri="{FF2B5EF4-FFF2-40B4-BE49-F238E27FC236}">
                        <a16:creationId xmlns:a16="http://schemas.microsoft.com/office/drawing/2014/main" id="{A086FD54-DA83-4668-9934-2E54BC4EE767}"/>
                      </a:ext>
                    </a:extLst>
                  </p:cNvPr>
                  <p:cNvGraphicFramePr>
                    <a:graphicFrameLocks noChangeAspect="1"/>
                  </p:cNvGraphicFramePr>
                  <p:nvPr/>
                </p:nvGraphicFramePr>
                <p:xfrm>
                  <a:off x="1478" y="3179"/>
                  <a:ext cx="213" cy="265"/>
                </p:xfrm>
                <a:graphic>
                  <a:graphicData uri="http://schemas.openxmlformats.org/presentationml/2006/ole">
                    <mc:AlternateContent>
                      <mc:Choice xmlns:v="urn:schemas-microsoft-com:vml" Requires="v">
                        <p:oleObj spid="_x0000_s58465" name="公式" r:id="rId30" imgW="177480" imgH="215640" progId="Equation.3">
                          <p:embed/>
                        </p:oleObj>
                      </mc:Choice>
                      <mc:Fallback>
                        <p:oleObj name="公式" r:id="rId30" imgW="177480" imgH="215640" progId="Equation.3">
                          <p:embed/>
                          <p:pic>
                            <p:nvPicPr>
                              <p:cNvPr id="21" name="Object 8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78" y="3179"/>
                                <a:ext cx="213"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3" name="Object 82">
                    <a:extLst>
                      <a:ext uri="{FF2B5EF4-FFF2-40B4-BE49-F238E27FC236}">
                        <a16:creationId xmlns:a16="http://schemas.microsoft.com/office/drawing/2014/main" id="{7AAAD867-1945-4AAB-A689-29F6D6564697}"/>
                      </a:ext>
                    </a:extLst>
                  </p:cNvPr>
                  <p:cNvGraphicFramePr>
                    <a:graphicFrameLocks noChangeAspect="1"/>
                  </p:cNvGraphicFramePr>
                  <p:nvPr/>
                </p:nvGraphicFramePr>
                <p:xfrm>
                  <a:off x="2167" y="3255"/>
                  <a:ext cx="207" cy="174"/>
                </p:xfrm>
                <a:graphic>
                  <a:graphicData uri="http://schemas.openxmlformats.org/presentationml/2006/ole">
                    <mc:AlternateContent>
                      <mc:Choice xmlns:v="urn:schemas-microsoft-com:vml" Requires="v">
                        <p:oleObj name="Equation" r:id="rId32" imgW="215640" imgH="177480" progId="Equation.DSMT4">
                          <p:embed/>
                        </p:oleObj>
                      </mc:Choice>
                      <mc:Fallback>
                        <p:oleObj name="Equation" r:id="rId32" imgW="215640" imgH="177480" progId="Equation.DSMT4">
                          <p:embed/>
                          <p:pic>
                            <p:nvPicPr>
                              <p:cNvPr id="73" name="Object 82">
                                <a:extLst>
                                  <a:ext uri="{FF2B5EF4-FFF2-40B4-BE49-F238E27FC236}">
                                    <a16:creationId xmlns:a16="http://schemas.microsoft.com/office/drawing/2014/main" id="{7AAAD867-1945-4AAB-A689-29F6D6564697}"/>
                                  </a:ext>
                                </a:extLst>
                              </p:cNvPr>
                              <p:cNvPicPr>
                                <a:picLocks noChangeAspect="1" noChangeArrowheads="1"/>
                              </p:cNvPicPr>
                              <p:nvPr/>
                            </p:nvPicPr>
                            <p:blipFill>
                              <a:blip r:embed="rId33">
                                <a:extLst>
                                  <a:ext uri="{28A0092B-C50C-407E-A947-70E740481C1C}">
                                    <a14:useLocalDpi val="0"/>
                                  </a:ext>
                                </a:extLst>
                              </a:blip>
                              <a:srcRect/>
                              <a:stretch>
                                <a:fillRect/>
                              </a:stretch>
                            </p:blipFill>
                            <p:spPr bwMode="auto">
                              <a:xfrm>
                                <a:off x="2167" y="3255"/>
                                <a:ext cx="207" cy="174"/>
                              </a:xfrm>
                              <a:prstGeom prst="rect">
                                <a:avLst/>
                              </a:prstGeom>
                              <a:noFill/>
                              <a:ln>
                                <a:noFill/>
                              </a:ln>
                              <a:effectLst/>
                            </p:spPr>
                          </p:pic>
                        </p:oleObj>
                      </mc:Fallback>
                    </mc:AlternateContent>
                  </a:graphicData>
                </a:graphic>
              </p:graphicFrame>
            </mc:Choice>
            <mc:Fallback xmlns="">
              <p:graphicFrame>
                <p:nvGraphicFramePr>
                  <p:cNvPr id="19" name="Object 82">
                    <a:extLst>
                      <a:ext uri="{FF2B5EF4-FFF2-40B4-BE49-F238E27FC236}">
                        <a16:creationId xmlns:a16="http://schemas.microsoft.com/office/drawing/2014/main" id="{7AAAD867-1945-4AAB-A689-29F6D6564697}"/>
                      </a:ext>
                    </a:extLst>
                  </p:cNvPr>
                  <p:cNvGraphicFramePr>
                    <a:graphicFrameLocks noChangeAspect="1"/>
                  </p:cNvGraphicFramePr>
                  <p:nvPr>
                    <p:extLst>
                      <p:ext uri="{D42A27DB-BD31-4B8C-83A1-F6EECF244321}">
                        <p14:modId xmlns:p14="http://schemas.microsoft.com/office/powerpoint/2010/main" val="4150881665"/>
                      </p:ext>
                    </p:extLst>
                  </p:nvPr>
                </p:nvGraphicFramePr>
                <p:xfrm>
                  <a:off x="2167" y="3255"/>
                  <a:ext cx="207" cy="174"/>
                </p:xfrm>
                <a:graphic>
                  <a:graphicData uri="http://schemas.openxmlformats.org/presentationml/2006/ole">
                    <mc:AlternateContent>
                      <mc:Choice xmlns:v="urn:schemas-microsoft-com:vml" Requires="v">
                        <p:oleObj spid="_x0000_s58466" name="Equation" r:id="rId34" imgW="215640" imgH="177480" progId="Equation.DSMT4">
                          <p:embed/>
                        </p:oleObj>
                      </mc:Choice>
                      <mc:Fallback>
                        <p:oleObj name="Equation" r:id="rId34" imgW="215640" imgH="177480" progId="Equation.DSMT4">
                          <p:embed/>
                          <p:pic>
                            <p:nvPicPr>
                              <p:cNvPr id="22" name="Object 8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167" y="3255"/>
                                <a:ext cx="207" cy="174"/>
                              </a:xfrm>
                              <a:prstGeom prst="rect">
                                <a:avLst/>
                              </a:prstGeom>
                              <a:noFill/>
                              <a:ln>
                                <a:noFill/>
                              </a:ln>
                              <a:effectLst/>
                            </p:spPr>
                          </p:pic>
                        </p:oleObj>
                      </mc:Fallback>
                    </mc:AlternateContent>
                  </a:graphicData>
                </a:graphic>
              </p:graphicFrame>
            </mc:Fallback>
          </mc:AlternateContent>
          <p:sp>
            <p:nvSpPr>
              <p:cNvPr id="74" name="Line 84">
                <a:extLst>
                  <a:ext uri="{FF2B5EF4-FFF2-40B4-BE49-F238E27FC236}">
                    <a16:creationId xmlns:a16="http://schemas.microsoft.com/office/drawing/2014/main" id="{86DA8ED3-DB66-4AC5-8359-0BC59CF81176}"/>
                  </a:ext>
                </a:extLst>
              </p:cNvPr>
              <p:cNvSpPr>
                <a:spLocks noChangeShapeType="1"/>
              </p:cNvSpPr>
              <p:nvPr/>
            </p:nvSpPr>
            <p:spPr bwMode="auto">
              <a:xfrm flipH="1">
                <a:off x="923" y="3323"/>
                <a:ext cx="521" cy="396"/>
              </a:xfrm>
              <a:prstGeom prst="line">
                <a:avLst/>
              </a:prstGeom>
              <a:noFill/>
              <a:ln w="38100">
                <a:solidFill>
                  <a:srgbClr val="FF000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p>
            </p:txBody>
          </p:sp>
          <p:sp>
            <p:nvSpPr>
              <p:cNvPr id="75" name="Line 85">
                <a:extLst>
                  <a:ext uri="{FF2B5EF4-FFF2-40B4-BE49-F238E27FC236}">
                    <a16:creationId xmlns:a16="http://schemas.microsoft.com/office/drawing/2014/main" id="{454478CD-F86E-403B-829C-760A10E3042E}"/>
                  </a:ext>
                </a:extLst>
              </p:cNvPr>
              <p:cNvSpPr>
                <a:spLocks noChangeShapeType="1"/>
              </p:cNvSpPr>
              <p:nvPr/>
            </p:nvSpPr>
            <p:spPr bwMode="auto">
              <a:xfrm>
                <a:off x="1099" y="3089"/>
                <a:ext cx="136" cy="0"/>
              </a:xfrm>
              <a:prstGeom prst="line">
                <a:avLst/>
              </a:prstGeom>
              <a:noFill/>
              <a:ln w="28575">
                <a:solidFill>
                  <a:srgbClr val="800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400" b="1"/>
              </a:p>
            </p:txBody>
          </p:sp>
          <p:sp>
            <p:nvSpPr>
              <p:cNvPr id="76" name="Line 86">
                <a:extLst>
                  <a:ext uri="{FF2B5EF4-FFF2-40B4-BE49-F238E27FC236}">
                    <a16:creationId xmlns:a16="http://schemas.microsoft.com/office/drawing/2014/main" id="{3E645EC4-999A-48DF-9482-EB61978097C9}"/>
                  </a:ext>
                </a:extLst>
              </p:cNvPr>
              <p:cNvSpPr>
                <a:spLocks noChangeShapeType="1"/>
              </p:cNvSpPr>
              <p:nvPr/>
            </p:nvSpPr>
            <p:spPr bwMode="auto">
              <a:xfrm flipH="1">
                <a:off x="1670" y="3510"/>
                <a:ext cx="136" cy="0"/>
              </a:xfrm>
              <a:prstGeom prst="line">
                <a:avLst/>
              </a:prstGeom>
              <a:noFill/>
              <a:ln w="28575">
                <a:solidFill>
                  <a:srgbClr val="800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400" b="1"/>
              </a:p>
            </p:txBody>
          </p:sp>
        </p:grpSp>
        <mc:AlternateContent xmlns:mc="http://schemas.openxmlformats.org/markup-compatibility/2006" xmlns:a14="http://schemas.microsoft.com/office/drawing/2010/main">
          <mc:Choice Requires="a14">
            <p:graphicFrame>
              <p:nvGraphicFramePr>
                <p:cNvPr id="45" name="Object 81">
                  <a:extLst>
                    <a:ext uri="{FF2B5EF4-FFF2-40B4-BE49-F238E27FC236}">
                      <a16:creationId xmlns:a16="http://schemas.microsoft.com/office/drawing/2014/main" id="{B80F6393-3EAE-40E6-828C-290C88AF6CAB}"/>
                    </a:ext>
                  </a:extLst>
                </p:cNvPr>
                <p:cNvGraphicFramePr>
                  <a:graphicFrameLocks noChangeAspect="1"/>
                </p:cNvGraphicFramePr>
                <p:nvPr>
                  <p:extLst>
                    <p:ext uri="{D42A27DB-BD31-4B8C-83A1-F6EECF244321}">
                      <p14:modId xmlns:p14="http://schemas.microsoft.com/office/powerpoint/2010/main" val="3877487905"/>
                    </p:ext>
                  </p:extLst>
                </p:nvPr>
              </p:nvGraphicFramePr>
              <p:xfrm>
                <a:off x="1850206" y="4400500"/>
                <a:ext cx="850900" cy="331787"/>
              </p:xfrm>
              <a:graphic>
                <a:graphicData uri="http://schemas.openxmlformats.org/presentationml/2006/ole">
                  <mc:AlternateContent>
                    <mc:Choice xmlns:v="urn:schemas-microsoft-com:vml" Requires="v">
                      <p:oleObj name="Equation" r:id="rId36" imgW="698400" imgH="253800" progId="Equation.DSMT4">
                        <p:embed/>
                      </p:oleObj>
                    </mc:Choice>
                    <mc:Fallback>
                      <p:oleObj name="Equation" r:id="rId36" imgW="698400" imgH="253800" progId="Equation.DSMT4">
                        <p:embed/>
                        <p:pic>
                          <p:nvPicPr>
                            <p:cNvPr id="45" name="Object 81">
                              <a:extLst>
                                <a:ext uri="{FF2B5EF4-FFF2-40B4-BE49-F238E27FC236}">
                                  <a16:creationId xmlns:a16="http://schemas.microsoft.com/office/drawing/2014/main" id="{B80F6393-3EAE-40E6-828C-290C88AF6CAB}"/>
                                </a:ext>
                              </a:extLst>
                            </p:cNvPr>
                            <p:cNvPicPr>
                              <a:picLocks noChangeAspect="1" noChangeArrowheads="1"/>
                            </p:cNvPicPr>
                            <p:nvPr/>
                          </p:nvPicPr>
                          <p:blipFill>
                            <a:blip r:embed="rId37"/>
                            <a:srcRect/>
                            <a:stretch>
                              <a:fillRect/>
                            </a:stretch>
                          </p:blipFill>
                          <p:spPr bwMode="auto">
                            <a:xfrm>
                              <a:off x="1850206" y="4400500"/>
                              <a:ext cx="850900" cy="331787"/>
                            </a:xfrm>
                            <a:prstGeom prst="rect">
                              <a:avLst/>
                            </a:prstGeom>
                            <a:noFill/>
                            <a:ln>
                              <a:noFill/>
                            </a:ln>
                          </p:spPr>
                        </p:pic>
                      </p:oleObj>
                    </mc:Fallback>
                  </mc:AlternateContent>
                </a:graphicData>
              </a:graphic>
            </p:graphicFrame>
          </mc:Choice>
          <mc:Fallback xmlns="">
            <p:graphicFrame>
              <p:nvGraphicFramePr>
                <p:cNvPr id="45" name="Object 81">
                  <a:extLst>
                    <a:ext uri="{FF2B5EF4-FFF2-40B4-BE49-F238E27FC236}">
                      <a16:creationId xmlns:a16="http://schemas.microsoft.com/office/drawing/2014/main" id="{B80F6393-3EAE-40E6-828C-290C88AF6CAB}"/>
                    </a:ext>
                  </a:extLst>
                </p:cNvPr>
                <p:cNvGraphicFramePr>
                  <a:graphicFrameLocks noChangeAspect="1"/>
                </p:cNvGraphicFramePr>
                <p:nvPr>
                  <p:extLst>
                    <p:ext uri="{D42A27DB-BD31-4B8C-83A1-F6EECF244321}">
                      <p14:modId xmlns:p14="http://schemas.microsoft.com/office/powerpoint/2010/main" val="77377779"/>
                    </p:ext>
                  </p:extLst>
                </p:nvPr>
              </p:nvGraphicFramePr>
              <p:xfrm>
                <a:off x="1850206" y="4400500"/>
                <a:ext cx="850900" cy="331787"/>
              </p:xfrm>
              <a:graphic>
                <a:graphicData uri="http://schemas.openxmlformats.org/presentationml/2006/ole">
                  <mc:AlternateContent>
                    <mc:Choice xmlns:v="urn:schemas-microsoft-com:vml" Requires="v">
                      <p:oleObj spid="_x0000_s35331" name="Equation" r:id="rId38" imgW="698400" imgH="253800" progId="Equation.DSMT4">
                        <p:embed/>
                      </p:oleObj>
                    </mc:Choice>
                    <mc:Fallback>
                      <p:oleObj name="Equation" r:id="rId38" imgW="698400" imgH="253800" progId="Equation.DSMT4">
                        <p:embed/>
                        <p:pic>
                          <p:nvPicPr>
                            <p:cNvPr id="45" name="Object 81">
                              <a:extLst>
                                <a:ext uri="{FF2B5EF4-FFF2-40B4-BE49-F238E27FC236}">
                                  <a16:creationId xmlns:a16="http://schemas.microsoft.com/office/drawing/2014/main" id="{B80F6393-3EAE-40E6-828C-290C88AF6CAB}"/>
                                </a:ext>
                              </a:extLst>
                            </p:cNvPr>
                            <p:cNvPicPr>
                              <a:picLocks noChangeAspect="1" noChangeArrowheads="1"/>
                            </p:cNvPicPr>
                            <p:nvPr/>
                          </p:nvPicPr>
                          <p:blipFill>
                            <a:blip r:embed="rId31"/>
                            <a:srcRect/>
                            <a:stretch>
                              <a:fillRect/>
                            </a:stretch>
                          </p:blipFill>
                          <p:spPr bwMode="auto">
                            <a:xfrm>
                              <a:off x="1850206" y="4400500"/>
                              <a:ext cx="850900" cy="331787"/>
                            </a:xfrm>
                            <a:prstGeom prst="rect">
                              <a:avLst/>
                            </a:prstGeom>
                            <a:noFill/>
                            <a:ln>
                              <a:noFill/>
                            </a:ln>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46" name="Rectangle 5">
                  <a:extLst>
                    <a:ext uri="{FF2B5EF4-FFF2-40B4-BE49-F238E27FC236}">
                      <a16:creationId xmlns:a16="http://schemas.microsoft.com/office/drawing/2014/main" id="{988B196F-D9FE-4DB3-AC25-A0997BF2BADD}"/>
                    </a:ext>
                  </a:extLst>
                </p:cNvPr>
                <p:cNvSpPr>
                  <a:spLocks noChangeArrowheads="1"/>
                </p:cNvSpPr>
                <p:nvPr/>
              </p:nvSpPr>
              <p:spPr bwMode="auto">
                <a:xfrm>
                  <a:off x="395536" y="4404830"/>
                  <a:ext cx="1587294" cy="2994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acc>
                        <m:accPr>
                          <m:chr m:val="⃗"/>
                          <m:ctrlPr>
                            <a:rPr lang="zh-CN" altLang="en-US" sz="1200" b="1" i="1" smtClean="0">
                              <a:latin typeface="Cambria Math" panose="02040503050406030204" pitchFamily="18" charset="0"/>
                              <a:cs typeface="Times New Roman" panose="02020603050405020304" pitchFamily="18" charset="0"/>
                              <a:sym typeface="Symbol" panose="05050102010706020507" pitchFamily="18" charset="2"/>
                            </a:rPr>
                          </m:ctrlPr>
                        </m:accPr>
                        <m:e>
                          <m:r>
                            <a:rPr lang="en-US" altLang="zh-CN" sz="1200" b="1" i="1" smtClean="0">
                              <a:latin typeface="Cambria Math" panose="02040503050406030204" pitchFamily="18" charset="0"/>
                              <a:cs typeface="Times New Roman" panose="02020603050405020304" pitchFamily="18" charset="0"/>
                              <a:sym typeface="Symbol" panose="05050102010706020507" pitchFamily="18" charset="2"/>
                            </a:rPr>
                            <m:t>𝑵</m:t>
                          </m:r>
                        </m:e>
                      </m:acc>
                    </m:oMath>
                  </a14:m>
                  <a:r>
                    <a:rPr lang="zh-CN" altLang="en-US" sz="1200" b="1" dirty="0">
                      <a:latin typeface="Times New Roman" panose="02020603050405020304" pitchFamily="18" charset="0"/>
                      <a:cs typeface="Times New Roman" panose="02020603050405020304" pitchFamily="18" charset="0"/>
                      <a:sym typeface="Symbol" panose="05050102010706020507" pitchFamily="18" charset="2"/>
                    </a:rPr>
                    <a:t>是</a:t>
                  </a:r>
                  <a:r>
                    <a:rPr kumimoji="0" lang="zh-CN"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S</a:t>
                  </a:r>
                  <a:r>
                    <a:rPr kumimoji="0" lang="zh-CN"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的单位法向，</a:t>
                  </a:r>
                  <a:r>
                    <a:rPr kumimoji="0" lang="zh-CN" altLang="en-US" sz="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zh-CN"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0" name="Rectangle 5">
                  <a:extLst>
                    <a:ext uri="{FF2B5EF4-FFF2-40B4-BE49-F238E27FC236}">
                      <a16:creationId xmlns:a16="http://schemas.microsoft.com/office/drawing/2014/main" id="{988B196F-D9FE-4DB3-AC25-A0997BF2BADD}"/>
                    </a:ext>
                  </a:extLst>
                </p:cNvPr>
                <p:cNvSpPr>
                  <a:spLocks noRot="1" noChangeAspect="1" noMove="1" noResize="1" noEditPoints="1" noAdjustHandles="1" noChangeArrowheads="1" noChangeShapeType="1" noTextEdit="1"/>
                </p:cNvSpPr>
                <p:nvPr/>
              </p:nvSpPr>
              <p:spPr bwMode="auto">
                <a:xfrm>
                  <a:off x="395536" y="4404830"/>
                  <a:ext cx="1587294" cy="299441"/>
                </a:xfrm>
                <a:prstGeom prst="rect">
                  <a:avLst/>
                </a:prstGeom>
                <a:blipFill>
                  <a:blip r:embed="rId40"/>
                  <a:stretch>
                    <a:fillRect b="-1632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aphicFrame>
        <p:nvGraphicFramePr>
          <p:cNvPr id="77" name="对象 76">
            <a:extLst>
              <a:ext uri="{FF2B5EF4-FFF2-40B4-BE49-F238E27FC236}">
                <a16:creationId xmlns:a16="http://schemas.microsoft.com/office/drawing/2014/main" id="{FDEF92E9-7022-4259-97EF-197AB3B185A6}"/>
              </a:ext>
            </a:extLst>
          </p:cNvPr>
          <p:cNvGraphicFramePr>
            <a:graphicFrameLocks noChangeAspect="1"/>
          </p:cNvGraphicFramePr>
          <p:nvPr>
            <p:extLst>
              <p:ext uri="{D42A27DB-BD31-4B8C-83A1-F6EECF244321}">
                <p14:modId xmlns:p14="http://schemas.microsoft.com/office/powerpoint/2010/main" val="3291898275"/>
              </p:ext>
            </p:extLst>
          </p:nvPr>
        </p:nvGraphicFramePr>
        <p:xfrm>
          <a:off x="5004048" y="2355726"/>
          <a:ext cx="1884014" cy="669156"/>
        </p:xfrm>
        <a:graphic>
          <a:graphicData uri="http://schemas.openxmlformats.org/presentationml/2006/ole">
            <mc:AlternateContent xmlns:mc="http://schemas.openxmlformats.org/markup-compatibility/2006">
              <mc:Choice xmlns:v="urn:schemas-microsoft-com:vml" Requires="v">
                <p:oleObj name="Equation" r:id="rId41" imgW="1180800" imgH="419040" progId="Equation.DSMT4">
                  <p:embed/>
                </p:oleObj>
              </mc:Choice>
              <mc:Fallback>
                <p:oleObj name="Equation" r:id="rId41" imgW="1180800" imgH="419040" progId="Equation.DSMT4">
                  <p:embed/>
                  <p:pic>
                    <p:nvPicPr>
                      <p:cNvPr id="77" name="对象 76">
                        <a:extLst>
                          <a:ext uri="{FF2B5EF4-FFF2-40B4-BE49-F238E27FC236}">
                            <a16:creationId xmlns:a16="http://schemas.microsoft.com/office/drawing/2014/main" id="{FDEF92E9-7022-4259-97EF-197AB3B185A6}"/>
                          </a:ext>
                        </a:extLst>
                      </p:cNvPr>
                      <p:cNvPicPr/>
                      <p:nvPr/>
                    </p:nvPicPr>
                    <p:blipFill>
                      <a:blip r:embed="rId42"/>
                      <a:stretch>
                        <a:fillRect/>
                      </a:stretch>
                    </p:blipFill>
                    <p:spPr>
                      <a:xfrm>
                        <a:off x="5004048" y="2355726"/>
                        <a:ext cx="1884014" cy="669156"/>
                      </a:xfrm>
                      <a:prstGeom prst="rect">
                        <a:avLst/>
                      </a:prstGeom>
                    </p:spPr>
                  </p:pic>
                </p:oleObj>
              </mc:Fallback>
            </mc:AlternateContent>
          </a:graphicData>
        </a:graphic>
      </p:graphicFrame>
      <p:grpSp>
        <p:nvGrpSpPr>
          <p:cNvPr id="78" name="组合 77">
            <a:extLst>
              <a:ext uri="{FF2B5EF4-FFF2-40B4-BE49-F238E27FC236}">
                <a16:creationId xmlns:a16="http://schemas.microsoft.com/office/drawing/2014/main" id="{3C6902F6-36B7-4C71-A3C2-C8C377BC07F4}"/>
              </a:ext>
            </a:extLst>
          </p:cNvPr>
          <p:cNvGrpSpPr/>
          <p:nvPr/>
        </p:nvGrpSpPr>
        <p:grpSpPr>
          <a:xfrm>
            <a:off x="3203848" y="3075806"/>
            <a:ext cx="5023094" cy="449418"/>
            <a:chOff x="3053699" y="2788062"/>
            <a:chExt cx="5023094" cy="449418"/>
          </a:xfrm>
        </p:grpSpPr>
        <p:sp>
          <p:nvSpPr>
            <p:cNvPr id="79" name="矩形 78">
              <a:extLst>
                <a:ext uri="{FF2B5EF4-FFF2-40B4-BE49-F238E27FC236}">
                  <a16:creationId xmlns:a16="http://schemas.microsoft.com/office/drawing/2014/main" id="{E17CEAF5-896B-461D-9BC3-0EEC9DB7B629}"/>
                </a:ext>
              </a:extLst>
            </p:cNvPr>
            <p:cNvSpPr/>
            <p:nvPr/>
          </p:nvSpPr>
          <p:spPr>
            <a:xfrm>
              <a:off x="3053699" y="2788062"/>
              <a:ext cx="2249334" cy="44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spcBef>
                  <a:spcPct val="0"/>
                </a:spcBef>
              </a:pPr>
              <a:r>
                <a:rPr lang="zh-CN" altLang="zh-CN" sz="2000" b="1" dirty="0">
                  <a:latin typeface="Times New Roman" panose="02020603050405020304" pitchFamily="18" charset="0"/>
                  <a:cs typeface="Times New Roman" panose="02020603050405020304" pitchFamily="18" charset="0"/>
                </a:rPr>
                <a:t>于是在边界面上</a:t>
              </a:r>
            </a:p>
          </p:txBody>
        </p:sp>
        <p:graphicFrame>
          <p:nvGraphicFramePr>
            <p:cNvPr id="80" name="对象 79">
              <a:extLst>
                <a:ext uri="{FF2B5EF4-FFF2-40B4-BE49-F238E27FC236}">
                  <a16:creationId xmlns:a16="http://schemas.microsoft.com/office/drawing/2014/main" id="{BDCCB654-7908-48D3-8895-A71EA41925F6}"/>
                </a:ext>
              </a:extLst>
            </p:cNvPr>
            <p:cNvGraphicFramePr>
              <a:graphicFrameLocks noChangeAspect="1"/>
            </p:cNvGraphicFramePr>
            <p:nvPr>
              <p:extLst>
                <p:ext uri="{D42A27DB-BD31-4B8C-83A1-F6EECF244321}">
                  <p14:modId xmlns:p14="http://schemas.microsoft.com/office/powerpoint/2010/main" val="1920456058"/>
                </p:ext>
              </p:extLst>
            </p:nvPr>
          </p:nvGraphicFramePr>
          <p:xfrm>
            <a:off x="5302696" y="2791509"/>
            <a:ext cx="2774097" cy="441077"/>
          </p:xfrm>
          <a:graphic>
            <a:graphicData uri="http://schemas.openxmlformats.org/presentationml/2006/ole">
              <mc:AlternateContent xmlns:mc="http://schemas.openxmlformats.org/markup-compatibility/2006">
                <mc:Choice xmlns:v="urn:schemas-microsoft-com:vml" Requires="v">
                  <p:oleObj name="Equation" r:id="rId43" imgW="1600200" imgH="253800" progId="Equation.DSMT4">
                    <p:embed/>
                  </p:oleObj>
                </mc:Choice>
                <mc:Fallback>
                  <p:oleObj name="Equation" r:id="rId43" imgW="1600200" imgH="253800" progId="Equation.DSMT4">
                    <p:embed/>
                    <p:pic>
                      <p:nvPicPr>
                        <p:cNvPr id="80" name="对象 79">
                          <a:extLst>
                            <a:ext uri="{FF2B5EF4-FFF2-40B4-BE49-F238E27FC236}">
                              <a16:creationId xmlns:a16="http://schemas.microsoft.com/office/drawing/2014/main" id="{BDCCB654-7908-48D3-8895-A71EA41925F6}"/>
                            </a:ext>
                          </a:extLst>
                        </p:cNvPr>
                        <p:cNvPicPr/>
                        <p:nvPr/>
                      </p:nvPicPr>
                      <p:blipFill>
                        <a:blip r:embed="rId44"/>
                        <a:stretch>
                          <a:fillRect/>
                        </a:stretch>
                      </p:blipFill>
                      <p:spPr>
                        <a:xfrm>
                          <a:off x="5302696" y="2791509"/>
                          <a:ext cx="2774097" cy="441077"/>
                        </a:xfrm>
                        <a:prstGeom prst="rect">
                          <a:avLst/>
                        </a:prstGeom>
                      </p:spPr>
                    </p:pic>
                  </p:oleObj>
                </mc:Fallback>
              </mc:AlternateContent>
            </a:graphicData>
          </a:graphic>
        </p:graphicFrame>
      </p:grpSp>
      <p:graphicFrame>
        <p:nvGraphicFramePr>
          <p:cNvPr id="81" name="对象 80">
            <a:extLst>
              <a:ext uri="{FF2B5EF4-FFF2-40B4-BE49-F238E27FC236}">
                <a16:creationId xmlns:a16="http://schemas.microsoft.com/office/drawing/2014/main" id="{BA3C31C1-AB3C-444C-B8B8-B0395C83E24A}"/>
              </a:ext>
            </a:extLst>
          </p:cNvPr>
          <p:cNvGraphicFramePr>
            <a:graphicFrameLocks noChangeAspect="1"/>
          </p:cNvGraphicFramePr>
          <p:nvPr>
            <p:extLst>
              <p:ext uri="{D42A27DB-BD31-4B8C-83A1-F6EECF244321}">
                <p14:modId xmlns:p14="http://schemas.microsoft.com/office/powerpoint/2010/main" val="3445838525"/>
              </p:ext>
            </p:extLst>
          </p:nvPr>
        </p:nvGraphicFramePr>
        <p:xfrm>
          <a:off x="4211960" y="3651869"/>
          <a:ext cx="3816424" cy="419607"/>
        </p:xfrm>
        <a:graphic>
          <a:graphicData uri="http://schemas.openxmlformats.org/presentationml/2006/ole">
            <mc:AlternateContent xmlns:mc="http://schemas.openxmlformats.org/markup-compatibility/2006">
              <mc:Choice xmlns:v="urn:schemas-microsoft-com:vml" Requires="v">
                <p:oleObj name="Equation" r:id="rId45" imgW="2425680" imgH="266400" progId="Equation.DSMT4">
                  <p:embed/>
                </p:oleObj>
              </mc:Choice>
              <mc:Fallback>
                <p:oleObj name="Equation" r:id="rId45" imgW="2425680" imgH="266400" progId="Equation.DSMT4">
                  <p:embed/>
                  <p:pic>
                    <p:nvPicPr>
                      <p:cNvPr id="81" name="对象 80">
                        <a:extLst>
                          <a:ext uri="{FF2B5EF4-FFF2-40B4-BE49-F238E27FC236}">
                            <a16:creationId xmlns:a16="http://schemas.microsoft.com/office/drawing/2014/main" id="{BA3C31C1-AB3C-444C-B8B8-B0395C83E24A}"/>
                          </a:ext>
                        </a:extLst>
                      </p:cNvPr>
                      <p:cNvPicPr/>
                      <p:nvPr/>
                    </p:nvPicPr>
                    <p:blipFill>
                      <a:blip r:embed="rId46"/>
                      <a:stretch>
                        <a:fillRect/>
                      </a:stretch>
                    </p:blipFill>
                    <p:spPr>
                      <a:xfrm>
                        <a:off x="4211960" y="3651869"/>
                        <a:ext cx="3816424" cy="419607"/>
                      </a:xfrm>
                      <a:prstGeom prst="rect">
                        <a:avLst/>
                      </a:prstGeom>
                    </p:spPr>
                  </p:pic>
                </p:oleObj>
              </mc:Fallback>
            </mc:AlternateContent>
          </a:graphicData>
        </a:graphic>
      </p:graphicFrame>
      <p:grpSp>
        <p:nvGrpSpPr>
          <p:cNvPr id="82" name="Group 78">
            <a:extLst>
              <a:ext uri="{FF2B5EF4-FFF2-40B4-BE49-F238E27FC236}">
                <a16:creationId xmlns:a16="http://schemas.microsoft.com/office/drawing/2014/main" id="{CA737283-D20B-43AD-9EB7-9F4564F1493A}"/>
              </a:ext>
            </a:extLst>
          </p:cNvPr>
          <p:cNvGrpSpPr>
            <a:grpSpLocks/>
          </p:cNvGrpSpPr>
          <p:nvPr/>
        </p:nvGrpSpPr>
        <p:grpSpPr bwMode="auto">
          <a:xfrm>
            <a:off x="3053699" y="4241891"/>
            <a:ext cx="5622926" cy="435495"/>
            <a:chOff x="2005" y="2340"/>
            <a:chExt cx="3542" cy="292"/>
          </a:xfrm>
        </p:grpSpPr>
        <p:sp>
          <p:nvSpPr>
            <p:cNvPr id="83" name="Text Box 79">
              <a:extLst>
                <a:ext uri="{FF2B5EF4-FFF2-40B4-BE49-F238E27FC236}">
                  <a16:creationId xmlns:a16="http://schemas.microsoft.com/office/drawing/2014/main" id="{089BDD10-31C8-4EE8-B4B8-9BC604D8EE14}"/>
                </a:ext>
              </a:extLst>
            </p:cNvPr>
            <p:cNvSpPr txBox="1">
              <a:spLocks noChangeArrowheads="1"/>
            </p:cNvSpPr>
            <p:nvPr/>
          </p:nvSpPr>
          <p:spPr bwMode="auto">
            <a:xfrm>
              <a:off x="2005" y="2340"/>
              <a:ext cx="255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30000"/>
                </a:lnSpc>
                <a:spcBef>
                  <a:spcPct val="30000"/>
                </a:spcBef>
                <a:buClrTx/>
                <a:buSzTx/>
                <a:buNone/>
              </a:pPr>
              <a:r>
                <a:rPr lang="zh-CN" altLang="en-US" sz="2000" dirty="0">
                  <a:latin typeface="+mn-ea"/>
                  <a:ea typeface="+mn-ea"/>
                  <a:cs typeface="Times New Roman" panose="02020603050405020304" pitchFamily="18" charset="0"/>
                </a:rPr>
                <a:t>因此</a:t>
              </a:r>
              <a:r>
                <a:rPr lang="zh-CN" altLang="zh-CN" sz="2000" dirty="0">
                  <a:latin typeface="+mn-ea"/>
                  <a:ea typeface="+mn-ea"/>
                  <a:cs typeface="Times New Roman" panose="02020603050405020304" pitchFamily="18" charset="0"/>
                </a:rPr>
                <a:t>得到磁场强度矢量的边界条件</a:t>
              </a:r>
              <a:endParaRPr lang="zh-CN" altLang="en-US" sz="2000" dirty="0">
                <a:solidFill>
                  <a:schemeClr val="tx1"/>
                </a:solidFill>
                <a:latin typeface="+mn-ea"/>
                <a:ea typeface="+mn-ea"/>
                <a:cs typeface="Times New Roman" panose="02020603050405020304" pitchFamily="18" charset="0"/>
              </a:endParaRPr>
            </a:p>
          </p:txBody>
        </p:sp>
        <p:graphicFrame>
          <p:nvGraphicFramePr>
            <p:cNvPr id="84" name="Object 80">
              <a:extLst>
                <a:ext uri="{FF2B5EF4-FFF2-40B4-BE49-F238E27FC236}">
                  <a16:creationId xmlns:a16="http://schemas.microsoft.com/office/drawing/2014/main" id="{77B8C9B6-BB66-4C5E-AFDC-4EA511D894FE}"/>
                </a:ext>
              </a:extLst>
            </p:cNvPr>
            <p:cNvGraphicFramePr>
              <a:graphicFrameLocks noChangeAspect="1"/>
            </p:cNvGraphicFramePr>
            <p:nvPr/>
          </p:nvGraphicFramePr>
          <p:xfrm>
            <a:off x="4549" y="2378"/>
            <a:ext cx="998" cy="253"/>
          </p:xfrm>
          <a:graphic>
            <a:graphicData uri="http://schemas.openxmlformats.org/presentationml/2006/ole">
              <mc:AlternateContent xmlns:mc="http://schemas.openxmlformats.org/markup-compatibility/2006">
                <mc:Choice xmlns:v="urn:schemas-microsoft-com:vml" Requires="v">
                  <p:oleObj name="Equation" r:id="rId47" imgW="1257120" imgH="253800" progId="Equation.DSMT4">
                    <p:embed/>
                  </p:oleObj>
                </mc:Choice>
                <mc:Fallback>
                  <p:oleObj name="Equation" r:id="rId47" imgW="1257120" imgH="253800" progId="Equation.DSMT4">
                    <p:embed/>
                    <p:pic>
                      <p:nvPicPr>
                        <p:cNvPr id="84" name="Object 80">
                          <a:extLst>
                            <a:ext uri="{FF2B5EF4-FFF2-40B4-BE49-F238E27FC236}">
                              <a16:creationId xmlns:a16="http://schemas.microsoft.com/office/drawing/2014/main" id="{77B8C9B6-BB66-4C5E-AFDC-4EA511D894FE}"/>
                            </a:ext>
                          </a:extLst>
                        </p:cNvPr>
                        <p:cNvPicPr>
                          <a:picLocks noChangeAspect="1" noChangeArrowheads="1"/>
                        </p:cNvPicPr>
                        <p:nvPr/>
                      </p:nvPicPr>
                      <p:blipFill>
                        <a:blip r:embed="rId48"/>
                        <a:srcRect/>
                        <a:stretch>
                          <a:fillRect/>
                        </a:stretch>
                      </p:blipFill>
                      <p:spPr bwMode="auto">
                        <a:xfrm>
                          <a:off x="4549" y="2378"/>
                          <a:ext cx="998" cy="253"/>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23540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up)">
                                      <p:cBhvr>
                                        <p:cTn id="22" dur="5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wipe(up)">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wipe(up)">
                                      <p:cBhvr>
                                        <p:cTn id="32" dur="500"/>
                                        <p:tgtEl>
                                          <p:spTgt spid="8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wipe(up)">
                                      <p:cBhvr>
                                        <p:cTn id="3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A4BB3DB-BF51-4782-8B54-219D529E58F5}"/>
              </a:ext>
            </a:extLst>
          </p:cNvPr>
          <p:cNvGrpSpPr/>
          <p:nvPr/>
        </p:nvGrpSpPr>
        <p:grpSpPr>
          <a:xfrm>
            <a:off x="251520" y="843562"/>
            <a:ext cx="8424936" cy="2400657"/>
            <a:chOff x="755576" y="4067542"/>
            <a:chExt cx="8326659" cy="2400657"/>
          </a:xfrm>
        </p:grpSpPr>
        <p:sp>
          <p:nvSpPr>
            <p:cNvPr id="3" name="矩形 2">
              <a:extLst>
                <a:ext uri="{FF2B5EF4-FFF2-40B4-BE49-F238E27FC236}">
                  <a16:creationId xmlns:a16="http://schemas.microsoft.com/office/drawing/2014/main" id="{24AC077B-D25A-4B86-94B0-AC58FF00B06F}"/>
                </a:ext>
              </a:extLst>
            </p:cNvPr>
            <p:cNvSpPr/>
            <p:nvPr/>
          </p:nvSpPr>
          <p:spPr>
            <a:xfrm>
              <a:off x="1538424" y="4067542"/>
              <a:ext cx="7543811" cy="2400657"/>
            </a:xfrm>
            <a:prstGeom prst="rect">
              <a:avLst/>
            </a:prstGeom>
          </p:spPr>
          <p:txBody>
            <a:bodyPr wrap="square">
              <a:spAutoFit/>
            </a:bodyPr>
            <a:lstStyle/>
            <a:p>
              <a:pPr>
                <a:lnSpc>
                  <a:spcPct val="150000"/>
                </a:lnSpc>
              </a:pPr>
              <a:r>
                <a:rPr lang="zh-CN" altLang="zh-CN" sz="2000" b="1" dirty="0">
                  <a:latin typeface="+mn-ea"/>
                  <a:cs typeface="Times New Roman" panose="02020603050405020304" pitchFamily="18" charset="0"/>
                </a:rPr>
                <a:t>在空间中的任意边界面（包括不同媒质的衔接面）上，边界面两侧磁场强度矢量的切向矢量之差（减数和被减数由分界面单位法向的选择决定），等于边界上自由电流的面密度矢量。也即，当边界面上存在自由面电流分布时，边界面上两侧的磁场强度不连续，且一般来讲也不共面</a:t>
              </a:r>
              <a:r>
                <a:rPr lang="zh-CN" altLang="en-US" sz="2000" b="1" dirty="0">
                  <a:latin typeface="+mn-ea"/>
                  <a:cs typeface="Times New Roman" panose="02020603050405020304" pitchFamily="18" charset="0"/>
                </a:rPr>
                <a:t>，且</a:t>
              </a:r>
            </a:p>
          </p:txBody>
        </p:sp>
        <p:sp>
          <p:nvSpPr>
            <p:cNvPr id="4" name="动作按钮: 信息 9">
              <a:hlinkClick r:id="" action="ppaction://noaction" highlightClick="1"/>
              <a:extLst>
                <a:ext uri="{FF2B5EF4-FFF2-40B4-BE49-F238E27FC236}">
                  <a16:creationId xmlns:a16="http://schemas.microsoft.com/office/drawing/2014/main" id="{06EBE1AA-31C6-40EB-9725-2CCA2AD69BC0}"/>
                </a:ext>
              </a:extLst>
            </p:cNvPr>
            <p:cNvSpPr/>
            <p:nvPr/>
          </p:nvSpPr>
          <p:spPr>
            <a:xfrm>
              <a:off x="755576" y="4155926"/>
              <a:ext cx="711680" cy="703704"/>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endParaRPr>
            </a:p>
          </p:txBody>
        </p:sp>
      </p:grpSp>
      <p:grpSp>
        <p:nvGrpSpPr>
          <p:cNvPr id="5" name="Group 78">
            <a:extLst>
              <a:ext uri="{FF2B5EF4-FFF2-40B4-BE49-F238E27FC236}">
                <a16:creationId xmlns:a16="http://schemas.microsoft.com/office/drawing/2014/main" id="{13208EDB-6B72-4C80-8CF4-F576E8A58BE2}"/>
              </a:ext>
            </a:extLst>
          </p:cNvPr>
          <p:cNvGrpSpPr>
            <a:grpSpLocks/>
          </p:cNvGrpSpPr>
          <p:nvPr/>
        </p:nvGrpSpPr>
        <p:grpSpPr bwMode="auto">
          <a:xfrm>
            <a:off x="1619672" y="267494"/>
            <a:ext cx="4776788" cy="454883"/>
            <a:chOff x="2005" y="2340"/>
            <a:chExt cx="3009" cy="305"/>
          </a:xfrm>
        </p:grpSpPr>
        <p:sp>
          <p:nvSpPr>
            <p:cNvPr id="6" name="Text Box 79">
              <a:extLst>
                <a:ext uri="{FF2B5EF4-FFF2-40B4-BE49-F238E27FC236}">
                  <a16:creationId xmlns:a16="http://schemas.microsoft.com/office/drawing/2014/main" id="{83EB1362-9000-437C-805B-4225DBB8FA04}"/>
                </a:ext>
              </a:extLst>
            </p:cNvPr>
            <p:cNvSpPr txBox="1">
              <a:spLocks noChangeArrowheads="1"/>
            </p:cNvSpPr>
            <p:nvPr/>
          </p:nvSpPr>
          <p:spPr bwMode="auto">
            <a:xfrm>
              <a:off x="2005" y="2340"/>
              <a:ext cx="255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30000"/>
                </a:lnSpc>
                <a:spcBef>
                  <a:spcPct val="30000"/>
                </a:spcBef>
                <a:buClrTx/>
                <a:buSzTx/>
                <a:buNone/>
              </a:pPr>
              <a:r>
                <a:rPr lang="zh-CN" altLang="zh-CN" sz="2000" dirty="0">
                  <a:latin typeface="+mn-ea"/>
                  <a:ea typeface="+mn-ea"/>
                  <a:cs typeface="Times New Roman" panose="02020603050405020304" pitchFamily="18" charset="0"/>
                </a:rPr>
                <a:t>磁场强度矢量的边界条件</a:t>
              </a:r>
              <a:endParaRPr lang="zh-CN" altLang="en-US" sz="2000" dirty="0">
                <a:solidFill>
                  <a:schemeClr val="tx1"/>
                </a:solidFill>
                <a:latin typeface="+mn-ea"/>
                <a:ea typeface="+mn-ea"/>
                <a:cs typeface="Times New Roman" panose="02020603050405020304" pitchFamily="18" charset="0"/>
              </a:endParaRPr>
            </a:p>
          </p:txBody>
        </p:sp>
        <p:graphicFrame>
          <p:nvGraphicFramePr>
            <p:cNvPr id="7" name="Object 80">
              <a:extLst>
                <a:ext uri="{FF2B5EF4-FFF2-40B4-BE49-F238E27FC236}">
                  <a16:creationId xmlns:a16="http://schemas.microsoft.com/office/drawing/2014/main" id="{6F53828E-D961-45A6-8895-A495F5BB6109}"/>
                </a:ext>
              </a:extLst>
            </p:cNvPr>
            <p:cNvGraphicFramePr>
              <a:graphicFrameLocks noChangeAspect="1"/>
            </p:cNvGraphicFramePr>
            <p:nvPr>
              <p:extLst>
                <p:ext uri="{D42A27DB-BD31-4B8C-83A1-F6EECF244321}">
                  <p14:modId xmlns:p14="http://schemas.microsoft.com/office/powerpoint/2010/main" val="1084647463"/>
                </p:ext>
              </p:extLst>
            </p:nvPr>
          </p:nvGraphicFramePr>
          <p:xfrm>
            <a:off x="4001" y="2388"/>
            <a:ext cx="1013" cy="257"/>
          </p:xfrm>
          <a:graphic>
            <a:graphicData uri="http://schemas.openxmlformats.org/presentationml/2006/ole">
              <mc:AlternateContent xmlns:mc="http://schemas.openxmlformats.org/markup-compatibility/2006">
                <mc:Choice xmlns:v="urn:schemas-microsoft-com:vml" Requires="v">
                  <p:oleObj name="Equation" r:id="rId2" imgW="1257120" imgH="253800" progId="Equation.DSMT4">
                    <p:embed/>
                  </p:oleObj>
                </mc:Choice>
                <mc:Fallback>
                  <p:oleObj name="Equation" r:id="rId2" imgW="1257120" imgH="253800" progId="Equation.DSMT4">
                    <p:embed/>
                    <p:pic>
                      <p:nvPicPr>
                        <p:cNvPr id="7" name="Object 80">
                          <a:extLst>
                            <a:ext uri="{FF2B5EF4-FFF2-40B4-BE49-F238E27FC236}">
                              <a16:creationId xmlns:a16="http://schemas.microsoft.com/office/drawing/2014/main" id="{6F53828E-D961-45A6-8895-A495F5BB6109}"/>
                            </a:ext>
                          </a:extLst>
                        </p:cNvPr>
                        <p:cNvPicPr>
                          <a:picLocks noChangeAspect="1" noChangeArrowheads="1"/>
                        </p:cNvPicPr>
                        <p:nvPr/>
                      </p:nvPicPr>
                      <p:blipFill>
                        <a:blip r:embed="rId3"/>
                        <a:srcRect/>
                        <a:stretch>
                          <a:fillRect/>
                        </a:stretch>
                      </p:blipFill>
                      <p:spPr bwMode="auto">
                        <a:xfrm>
                          <a:off x="4001" y="2388"/>
                          <a:ext cx="1013" cy="257"/>
                        </a:xfrm>
                        <a:prstGeom prst="rect">
                          <a:avLst/>
                        </a:prstGeom>
                        <a:noFill/>
                        <a:ln>
                          <a:noFill/>
                        </a:ln>
                      </p:spPr>
                    </p:pic>
                  </p:oleObj>
                </mc:Fallback>
              </mc:AlternateContent>
            </a:graphicData>
          </a:graphic>
        </p:graphicFrame>
      </p:grpSp>
      <p:grpSp>
        <p:nvGrpSpPr>
          <p:cNvPr id="8" name="Group 83">
            <a:extLst>
              <a:ext uri="{FF2B5EF4-FFF2-40B4-BE49-F238E27FC236}">
                <a16:creationId xmlns:a16="http://schemas.microsoft.com/office/drawing/2014/main" id="{93C283BF-2027-457B-935F-2B06BD17830A}"/>
              </a:ext>
            </a:extLst>
          </p:cNvPr>
          <p:cNvGrpSpPr>
            <a:grpSpLocks/>
          </p:cNvGrpSpPr>
          <p:nvPr/>
        </p:nvGrpSpPr>
        <p:grpSpPr bwMode="auto">
          <a:xfrm>
            <a:off x="2699792" y="3291834"/>
            <a:ext cx="5435600" cy="435173"/>
            <a:chOff x="1482" y="3310"/>
            <a:chExt cx="3424" cy="301"/>
          </a:xfrm>
        </p:grpSpPr>
        <p:graphicFrame>
          <p:nvGraphicFramePr>
            <p:cNvPr id="9" name="Object 84">
              <a:extLst>
                <a:ext uri="{FF2B5EF4-FFF2-40B4-BE49-F238E27FC236}">
                  <a16:creationId xmlns:a16="http://schemas.microsoft.com/office/drawing/2014/main" id="{3D79CE18-CF41-431A-83EB-25214DE4975D}"/>
                </a:ext>
              </a:extLst>
            </p:cNvPr>
            <p:cNvGraphicFramePr>
              <a:graphicFrameLocks noChangeAspect="1"/>
            </p:cNvGraphicFramePr>
            <p:nvPr/>
          </p:nvGraphicFramePr>
          <p:xfrm>
            <a:off x="3884" y="3350"/>
            <a:ext cx="1022" cy="248"/>
          </p:xfrm>
          <a:graphic>
            <a:graphicData uri="http://schemas.openxmlformats.org/presentationml/2006/ole">
              <mc:AlternateContent xmlns:mc="http://schemas.openxmlformats.org/markup-compatibility/2006">
                <mc:Choice xmlns:v="urn:schemas-microsoft-com:vml" Requires="v">
                  <p:oleObj name="Equation" r:id="rId4" imgW="990632" imgH="143022" progId="Equation.DSMT4">
                    <p:embed/>
                  </p:oleObj>
                </mc:Choice>
                <mc:Fallback>
                  <p:oleObj name="Equation" r:id="rId4" imgW="990632" imgH="143022" progId="Equation.DSMT4">
                    <p:embed/>
                    <p:pic>
                      <p:nvPicPr>
                        <p:cNvPr id="9" name="Object 84">
                          <a:extLst>
                            <a:ext uri="{FF2B5EF4-FFF2-40B4-BE49-F238E27FC236}">
                              <a16:creationId xmlns:a16="http://schemas.microsoft.com/office/drawing/2014/main" id="{3D79CE18-CF41-431A-83EB-25214DE497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4" y="3350"/>
                          <a:ext cx="1022" cy="248"/>
                        </a:xfrm>
                        <a:prstGeom prst="rect">
                          <a:avLst/>
                        </a:prstGeom>
                        <a:noFill/>
                        <a:ln>
                          <a:noFill/>
                        </a:ln>
                        <a:effectLst/>
                      </p:spPr>
                    </p:pic>
                  </p:oleObj>
                </mc:Fallback>
              </mc:AlternateContent>
            </a:graphicData>
          </a:graphic>
        </p:graphicFrame>
        <p:sp>
          <p:nvSpPr>
            <p:cNvPr id="10" name="Text Box 85">
              <a:extLst>
                <a:ext uri="{FF2B5EF4-FFF2-40B4-BE49-F238E27FC236}">
                  <a16:creationId xmlns:a16="http://schemas.microsoft.com/office/drawing/2014/main" id="{75FFFDAF-EF02-41D7-B3C2-DFC4DB870C9C}"/>
                </a:ext>
              </a:extLst>
            </p:cNvPr>
            <p:cNvSpPr txBox="1">
              <a:spLocks noChangeArrowheads="1"/>
            </p:cNvSpPr>
            <p:nvPr/>
          </p:nvSpPr>
          <p:spPr bwMode="auto">
            <a:xfrm>
              <a:off x="1482" y="3310"/>
              <a:ext cx="2814"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30000"/>
                </a:lnSpc>
                <a:spcBef>
                  <a:spcPct val="30000"/>
                </a:spcBef>
                <a:buClrTx/>
                <a:buSzTx/>
                <a:buNone/>
              </a:pPr>
              <a:r>
                <a:rPr lang="zh-CN" altLang="en-US" sz="2000" dirty="0">
                  <a:solidFill>
                    <a:schemeClr val="tx1"/>
                  </a:solidFill>
                  <a:latin typeface="+mn-ea"/>
                  <a:ea typeface="+mn-ea"/>
                  <a:cs typeface="Times New Roman" panose="02020603050405020304" pitchFamily="18" charset="0"/>
                </a:rPr>
                <a:t>同理得</a:t>
              </a:r>
              <a:r>
                <a:rPr lang="zh-CN" altLang="zh-CN" sz="2000" dirty="0">
                  <a:latin typeface="+mn-ea"/>
                  <a:ea typeface="+mn-ea"/>
                  <a:cs typeface="Times New Roman" panose="02020603050405020304" pitchFamily="18" charset="0"/>
                </a:rPr>
                <a:t>电场强度矢量</a:t>
              </a:r>
              <a:r>
                <a:rPr lang="zh-CN" altLang="en-US" sz="2000" dirty="0">
                  <a:latin typeface="+mn-ea"/>
                  <a:ea typeface="+mn-ea"/>
                  <a:cs typeface="Times New Roman" panose="02020603050405020304" pitchFamily="18" charset="0"/>
                </a:rPr>
                <a:t>的边界条件</a:t>
              </a:r>
              <a:endParaRPr lang="zh-CN" altLang="en-US" sz="2000" dirty="0">
                <a:solidFill>
                  <a:schemeClr val="tx1"/>
                </a:solidFill>
                <a:latin typeface="+mn-ea"/>
                <a:ea typeface="+mn-ea"/>
                <a:cs typeface="Times New Roman" panose="02020603050405020304" pitchFamily="18" charset="0"/>
              </a:endParaRPr>
            </a:p>
          </p:txBody>
        </p:sp>
      </p:grpSp>
      <p:grpSp>
        <p:nvGrpSpPr>
          <p:cNvPr id="12" name="组合 11">
            <a:extLst>
              <a:ext uri="{FF2B5EF4-FFF2-40B4-BE49-F238E27FC236}">
                <a16:creationId xmlns:a16="http://schemas.microsoft.com/office/drawing/2014/main" id="{FEF956EB-FF2E-4D84-A51D-17218005EA73}"/>
              </a:ext>
            </a:extLst>
          </p:cNvPr>
          <p:cNvGrpSpPr/>
          <p:nvPr/>
        </p:nvGrpSpPr>
        <p:grpSpPr>
          <a:xfrm>
            <a:off x="179512" y="3291834"/>
            <a:ext cx="2302668" cy="1512168"/>
            <a:chOff x="-1815" y="0"/>
            <a:chExt cx="1870620" cy="1251584"/>
          </a:xfrm>
        </p:grpSpPr>
        <p:grpSp>
          <p:nvGrpSpPr>
            <p:cNvPr id="13" name="组合 12">
              <a:extLst>
                <a:ext uri="{FF2B5EF4-FFF2-40B4-BE49-F238E27FC236}">
                  <a16:creationId xmlns:a16="http://schemas.microsoft.com/office/drawing/2014/main" id="{665DE16C-D368-4F18-8926-B06001098C51}"/>
                </a:ext>
              </a:extLst>
            </p:cNvPr>
            <p:cNvGrpSpPr/>
            <p:nvPr/>
          </p:nvGrpSpPr>
          <p:grpSpPr>
            <a:xfrm>
              <a:off x="-1815" y="0"/>
              <a:ext cx="1870620" cy="1251584"/>
              <a:chOff x="-1815" y="0"/>
              <a:chExt cx="1870620" cy="1251584"/>
            </a:xfrm>
          </p:grpSpPr>
          <p:grpSp>
            <p:nvGrpSpPr>
              <p:cNvPr id="15" name="组合 14">
                <a:extLst>
                  <a:ext uri="{FF2B5EF4-FFF2-40B4-BE49-F238E27FC236}">
                    <a16:creationId xmlns:a16="http://schemas.microsoft.com/office/drawing/2014/main" id="{4C8F0BC2-1F77-4F90-BB1A-7CD286AD35A6}"/>
                  </a:ext>
                </a:extLst>
              </p:cNvPr>
              <p:cNvGrpSpPr/>
              <p:nvPr/>
            </p:nvGrpSpPr>
            <p:grpSpPr>
              <a:xfrm>
                <a:off x="-1815" y="0"/>
                <a:ext cx="1870620" cy="1251584"/>
                <a:chOff x="-1815" y="0"/>
                <a:chExt cx="1870620" cy="1251584"/>
              </a:xfrm>
            </p:grpSpPr>
            <p:grpSp>
              <p:nvGrpSpPr>
                <p:cNvPr id="19" name="图形 373151">
                  <a:extLst>
                    <a:ext uri="{FF2B5EF4-FFF2-40B4-BE49-F238E27FC236}">
                      <a16:creationId xmlns:a16="http://schemas.microsoft.com/office/drawing/2014/main" id="{3F12FDA5-62EE-417B-8FD4-2A4979181515}"/>
                    </a:ext>
                  </a:extLst>
                </p:cNvPr>
                <p:cNvGrpSpPr/>
                <p:nvPr/>
              </p:nvGrpSpPr>
              <p:grpSpPr>
                <a:xfrm>
                  <a:off x="-1815" y="0"/>
                  <a:ext cx="1870620" cy="1251584"/>
                  <a:chOff x="-51644" y="0"/>
                  <a:chExt cx="1871190" cy="1252120"/>
                </a:xfrm>
              </p:grpSpPr>
              <p:sp>
                <p:nvSpPr>
                  <p:cNvPr id="22" name="任意多边形: 形状 21">
                    <a:extLst>
                      <a:ext uri="{FF2B5EF4-FFF2-40B4-BE49-F238E27FC236}">
                        <a16:creationId xmlns:a16="http://schemas.microsoft.com/office/drawing/2014/main" id="{90F29762-95CC-42FC-9A0D-E5A97824B8D7}"/>
                      </a:ext>
                    </a:extLst>
                  </p:cNvPr>
                  <p:cNvSpPr/>
                  <p:nvPr/>
                </p:nvSpPr>
                <p:spPr>
                  <a:xfrm>
                    <a:off x="0" y="0"/>
                    <a:ext cx="1815763" cy="624168"/>
                  </a:xfrm>
                  <a:custGeom>
                    <a:avLst/>
                    <a:gdLst>
                      <a:gd name="connsiteX0" fmla="*/ -34 w 1815763"/>
                      <a:gd name="connsiteY0" fmla="*/ -488 h 624168"/>
                      <a:gd name="connsiteX1" fmla="*/ 1815730 w 1815763"/>
                      <a:gd name="connsiteY1" fmla="*/ -488 h 624168"/>
                      <a:gd name="connsiteX2" fmla="*/ 1815730 w 1815763"/>
                      <a:gd name="connsiteY2" fmla="*/ 623681 h 624168"/>
                      <a:gd name="connsiteX3" fmla="*/ -34 w 1815763"/>
                      <a:gd name="connsiteY3" fmla="*/ 623681 h 624168"/>
                    </a:gdLst>
                    <a:ahLst/>
                    <a:cxnLst>
                      <a:cxn ang="0">
                        <a:pos x="connsiteX0" y="connsiteY0"/>
                      </a:cxn>
                      <a:cxn ang="0">
                        <a:pos x="connsiteX1" y="connsiteY1"/>
                      </a:cxn>
                      <a:cxn ang="0">
                        <a:pos x="connsiteX2" y="connsiteY2"/>
                      </a:cxn>
                      <a:cxn ang="0">
                        <a:pos x="connsiteX3" y="connsiteY3"/>
                      </a:cxn>
                    </a:cxnLst>
                    <a:rect l="l" t="t" r="r" b="b"/>
                    <a:pathLst>
                      <a:path w="1815763" h="624168">
                        <a:moveTo>
                          <a:pt x="-34" y="-488"/>
                        </a:moveTo>
                        <a:lnTo>
                          <a:pt x="1815730" y="-488"/>
                        </a:lnTo>
                        <a:lnTo>
                          <a:pt x="1815730" y="623681"/>
                        </a:lnTo>
                        <a:lnTo>
                          <a:pt x="-34" y="623681"/>
                        </a:lnTo>
                        <a:close/>
                      </a:path>
                    </a:pathLst>
                  </a:custGeom>
                  <a:solidFill>
                    <a:srgbClr val="BDE4FF"/>
                  </a:solidFill>
                  <a:ln w="4729" cap="flat">
                    <a:solidFill>
                      <a:srgbClr val="000000"/>
                    </a:solid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23" name="任意多边形: 形状 22">
                    <a:extLst>
                      <a:ext uri="{FF2B5EF4-FFF2-40B4-BE49-F238E27FC236}">
                        <a16:creationId xmlns:a16="http://schemas.microsoft.com/office/drawing/2014/main" id="{1FA731A9-3E47-41FA-A402-D95D7BF864FA}"/>
                      </a:ext>
                    </a:extLst>
                  </p:cNvPr>
                  <p:cNvSpPr/>
                  <p:nvPr/>
                </p:nvSpPr>
                <p:spPr>
                  <a:xfrm>
                    <a:off x="0" y="605254"/>
                    <a:ext cx="1815763" cy="627951"/>
                  </a:xfrm>
                  <a:custGeom>
                    <a:avLst/>
                    <a:gdLst>
                      <a:gd name="connsiteX0" fmla="*/ -34 w 1815763"/>
                      <a:gd name="connsiteY0" fmla="*/ -488 h 627951"/>
                      <a:gd name="connsiteX1" fmla="*/ 1815730 w 1815763"/>
                      <a:gd name="connsiteY1" fmla="*/ -488 h 627951"/>
                      <a:gd name="connsiteX2" fmla="*/ 1815730 w 1815763"/>
                      <a:gd name="connsiteY2" fmla="*/ 627464 h 627951"/>
                      <a:gd name="connsiteX3" fmla="*/ -34 w 1815763"/>
                      <a:gd name="connsiteY3" fmla="*/ 627464 h 627951"/>
                    </a:gdLst>
                    <a:ahLst/>
                    <a:cxnLst>
                      <a:cxn ang="0">
                        <a:pos x="connsiteX0" y="connsiteY0"/>
                      </a:cxn>
                      <a:cxn ang="0">
                        <a:pos x="connsiteX1" y="connsiteY1"/>
                      </a:cxn>
                      <a:cxn ang="0">
                        <a:pos x="connsiteX2" y="connsiteY2"/>
                      </a:cxn>
                      <a:cxn ang="0">
                        <a:pos x="connsiteX3" y="connsiteY3"/>
                      </a:cxn>
                    </a:cxnLst>
                    <a:rect l="l" t="t" r="r" b="b"/>
                    <a:pathLst>
                      <a:path w="1815763" h="627951">
                        <a:moveTo>
                          <a:pt x="-34" y="-488"/>
                        </a:moveTo>
                        <a:lnTo>
                          <a:pt x="1815730" y="-488"/>
                        </a:lnTo>
                        <a:lnTo>
                          <a:pt x="1815730" y="627464"/>
                        </a:lnTo>
                        <a:lnTo>
                          <a:pt x="-34" y="627464"/>
                        </a:lnTo>
                        <a:close/>
                      </a:path>
                    </a:pathLst>
                  </a:custGeom>
                  <a:solidFill>
                    <a:srgbClr val="00ADA9"/>
                  </a:solidFill>
                  <a:ln w="4729" cap="flat">
                    <a:solidFill>
                      <a:srgbClr val="000000"/>
                    </a:solid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24" name="任意多边形: 形状 23">
                    <a:extLst>
                      <a:ext uri="{FF2B5EF4-FFF2-40B4-BE49-F238E27FC236}">
                        <a16:creationId xmlns:a16="http://schemas.microsoft.com/office/drawing/2014/main" id="{76F5864E-0934-46AD-8593-62B00EFD7A39}"/>
                      </a:ext>
                    </a:extLst>
                  </p:cNvPr>
                  <p:cNvSpPr/>
                  <p:nvPr/>
                </p:nvSpPr>
                <p:spPr>
                  <a:xfrm>
                    <a:off x="484204" y="427461"/>
                    <a:ext cx="975973" cy="332889"/>
                  </a:xfrm>
                  <a:custGeom>
                    <a:avLst/>
                    <a:gdLst>
                      <a:gd name="connsiteX0" fmla="*/ -34 w 975973"/>
                      <a:gd name="connsiteY0" fmla="*/ -488 h 332889"/>
                      <a:gd name="connsiteX1" fmla="*/ 975939 w 975973"/>
                      <a:gd name="connsiteY1" fmla="*/ -488 h 332889"/>
                      <a:gd name="connsiteX2" fmla="*/ 975939 w 975973"/>
                      <a:gd name="connsiteY2" fmla="*/ 332402 h 332889"/>
                      <a:gd name="connsiteX3" fmla="*/ -34 w 975973"/>
                      <a:gd name="connsiteY3" fmla="*/ 332402 h 332889"/>
                    </a:gdLst>
                    <a:ahLst/>
                    <a:cxnLst>
                      <a:cxn ang="0">
                        <a:pos x="connsiteX0" y="connsiteY0"/>
                      </a:cxn>
                      <a:cxn ang="0">
                        <a:pos x="connsiteX1" y="connsiteY1"/>
                      </a:cxn>
                      <a:cxn ang="0">
                        <a:pos x="connsiteX2" y="connsiteY2"/>
                      </a:cxn>
                      <a:cxn ang="0">
                        <a:pos x="connsiteX3" y="connsiteY3"/>
                      </a:cxn>
                    </a:cxnLst>
                    <a:rect l="l" t="t" r="r" b="b"/>
                    <a:pathLst>
                      <a:path w="975973" h="332889">
                        <a:moveTo>
                          <a:pt x="-34" y="-488"/>
                        </a:moveTo>
                        <a:lnTo>
                          <a:pt x="975939" y="-488"/>
                        </a:lnTo>
                        <a:lnTo>
                          <a:pt x="975939" y="332402"/>
                        </a:lnTo>
                        <a:lnTo>
                          <a:pt x="-34" y="332402"/>
                        </a:lnTo>
                        <a:close/>
                      </a:path>
                    </a:pathLst>
                  </a:custGeom>
                  <a:noFill/>
                  <a:ln w="18914" cap="flat">
                    <a:solidFill>
                      <a:srgbClr val="FF6600"/>
                    </a:solid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25" name="任意多边形: 形状 24">
                    <a:extLst>
                      <a:ext uri="{FF2B5EF4-FFF2-40B4-BE49-F238E27FC236}">
                        <a16:creationId xmlns:a16="http://schemas.microsoft.com/office/drawing/2014/main" id="{396B7B0F-157F-4E3B-AF22-8FA087D1F66A}"/>
                      </a:ext>
                    </a:extLst>
                  </p:cNvPr>
                  <p:cNvSpPr/>
                  <p:nvPr/>
                </p:nvSpPr>
                <p:spPr>
                  <a:xfrm flipV="1">
                    <a:off x="979461" y="124834"/>
                    <a:ext cx="37827" cy="484252"/>
                  </a:xfrm>
                  <a:custGeom>
                    <a:avLst/>
                    <a:gdLst>
                      <a:gd name="connsiteX0" fmla="*/ 22003 w 37827"/>
                      <a:gd name="connsiteY0" fmla="*/ 34 h 484252"/>
                      <a:gd name="connsiteX1" fmla="*/ 25540 w 37827"/>
                      <a:gd name="connsiteY1" fmla="*/ 452715 h 484252"/>
                      <a:gd name="connsiteX2" fmla="*/ 12931 w 37827"/>
                      <a:gd name="connsiteY2" fmla="*/ 452813 h 484252"/>
                      <a:gd name="connsiteX3" fmla="*/ 9394 w 37827"/>
                      <a:gd name="connsiteY3" fmla="*/ 132 h 484252"/>
                      <a:gd name="connsiteX4" fmla="*/ 38100 w 37827"/>
                      <a:gd name="connsiteY4" fmla="*/ 446310 h 484252"/>
                      <a:gd name="connsiteX5" fmla="*/ 19482 w 37827"/>
                      <a:gd name="connsiteY5" fmla="*/ 484286 h 484252"/>
                      <a:gd name="connsiteX6" fmla="*/ 273 w 37827"/>
                      <a:gd name="connsiteY6" fmla="*/ 446605 h 48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27" h="484252">
                        <a:moveTo>
                          <a:pt x="22003" y="34"/>
                        </a:moveTo>
                        <a:lnTo>
                          <a:pt x="25540" y="452715"/>
                        </a:lnTo>
                        <a:lnTo>
                          <a:pt x="12931" y="452813"/>
                        </a:lnTo>
                        <a:lnTo>
                          <a:pt x="9394" y="132"/>
                        </a:lnTo>
                        <a:close/>
                        <a:moveTo>
                          <a:pt x="38100" y="446310"/>
                        </a:moveTo>
                        <a:lnTo>
                          <a:pt x="19482" y="484286"/>
                        </a:lnTo>
                        <a:lnTo>
                          <a:pt x="273" y="446605"/>
                        </a:lnTo>
                        <a:close/>
                      </a:path>
                    </a:pathLst>
                  </a:custGeom>
                  <a:solidFill>
                    <a:srgbClr val="0000FF"/>
                  </a:solidFill>
                  <a:ln w="3783"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26" name="任意多边形: 形状 25">
                    <a:extLst>
                      <a:ext uri="{FF2B5EF4-FFF2-40B4-BE49-F238E27FC236}">
                        <a16:creationId xmlns:a16="http://schemas.microsoft.com/office/drawing/2014/main" id="{4D08EF8F-8530-4D89-8BF7-2DC362FB00EE}"/>
                      </a:ext>
                    </a:extLst>
                  </p:cNvPr>
                  <p:cNvSpPr/>
                  <p:nvPr/>
                </p:nvSpPr>
                <p:spPr>
                  <a:xfrm flipV="1">
                    <a:off x="990177" y="242102"/>
                    <a:ext cx="186287" cy="367311"/>
                  </a:xfrm>
                  <a:custGeom>
                    <a:avLst/>
                    <a:gdLst>
                      <a:gd name="connsiteX0" fmla="*/ 17261 w 186287"/>
                      <a:gd name="connsiteY0" fmla="*/ 66 h 367311"/>
                      <a:gd name="connsiteX1" fmla="*/ 157629 w 186287"/>
                      <a:gd name="connsiteY1" fmla="*/ 286774 h 367311"/>
                      <a:gd name="connsiteX2" fmla="*/ 140641 w 186287"/>
                      <a:gd name="connsiteY2" fmla="*/ 295091 h 367311"/>
                      <a:gd name="connsiteX3" fmla="*/ 274 w 186287"/>
                      <a:gd name="connsiteY3" fmla="*/ 8382 h 367311"/>
                      <a:gd name="connsiteX4" fmla="*/ 170458 w 186287"/>
                      <a:gd name="connsiteY4" fmla="*/ 269964 h 367311"/>
                      <a:gd name="connsiteX5" fmla="*/ 186561 w 186287"/>
                      <a:gd name="connsiteY5" fmla="*/ 367377 h 367311"/>
                      <a:gd name="connsiteX6" fmla="*/ 119495 w 186287"/>
                      <a:gd name="connsiteY6" fmla="*/ 294914 h 367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287" h="367311">
                        <a:moveTo>
                          <a:pt x="17261" y="66"/>
                        </a:moveTo>
                        <a:lnTo>
                          <a:pt x="157629" y="286774"/>
                        </a:lnTo>
                        <a:lnTo>
                          <a:pt x="140641" y="295091"/>
                        </a:lnTo>
                        <a:lnTo>
                          <a:pt x="274" y="8382"/>
                        </a:lnTo>
                        <a:close/>
                        <a:moveTo>
                          <a:pt x="170458" y="269964"/>
                        </a:moveTo>
                        <a:lnTo>
                          <a:pt x="186561" y="367377"/>
                        </a:lnTo>
                        <a:lnTo>
                          <a:pt x="119495" y="294914"/>
                        </a:lnTo>
                        <a:close/>
                      </a:path>
                    </a:pathLst>
                  </a:custGeom>
                  <a:solidFill>
                    <a:srgbClr val="FF00FF"/>
                  </a:solidFill>
                  <a:ln w="3783"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27" name="任意多边形: 形状 26">
                    <a:extLst>
                      <a:ext uri="{FF2B5EF4-FFF2-40B4-BE49-F238E27FC236}">
                        <a16:creationId xmlns:a16="http://schemas.microsoft.com/office/drawing/2014/main" id="{BE8F231A-D797-4837-AB41-ECD6B224939A}"/>
                      </a:ext>
                    </a:extLst>
                  </p:cNvPr>
                  <p:cNvSpPr/>
                  <p:nvPr/>
                </p:nvSpPr>
                <p:spPr>
                  <a:xfrm>
                    <a:off x="1482874" y="419895"/>
                    <a:ext cx="230753" cy="3782"/>
                  </a:xfrm>
                  <a:custGeom>
                    <a:avLst/>
                    <a:gdLst>
                      <a:gd name="connsiteX0" fmla="*/ -34 w 230753"/>
                      <a:gd name="connsiteY0" fmla="*/ -488 h 3782"/>
                      <a:gd name="connsiteX1" fmla="*/ 230719 w 230753"/>
                      <a:gd name="connsiteY1" fmla="*/ 3295 h 3782"/>
                    </a:gdLst>
                    <a:ahLst/>
                    <a:cxnLst>
                      <a:cxn ang="0">
                        <a:pos x="connsiteX0" y="connsiteY0"/>
                      </a:cxn>
                      <a:cxn ang="0">
                        <a:pos x="connsiteX1" y="connsiteY1"/>
                      </a:cxn>
                    </a:cxnLst>
                    <a:rect l="l" t="t" r="r" b="b"/>
                    <a:pathLst>
                      <a:path w="230753" h="3782">
                        <a:moveTo>
                          <a:pt x="-34" y="-488"/>
                        </a:moveTo>
                        <a:lnTo>
                          <a:pt x="230719" y="3295"/>
                        </a:lnTo>
                      </a:path>
                    </a:pathLst>
                  </a:custGeom>
                  <a:noFill/>
                  <a:ln w="4729" cap="flat">
                    <a:solidFill>
                      <a:srgbClr val="000000"/>
                    </a:solidFill>
                    <a:prstDash val="solid"/>
                    <a:round/>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28" name="任意多边形: 形状 27">
                    <a:extLst>
                      <a:ext uri="{FF2B5EF4-FFF2-40B4-BE49-F238E27FC236}">
                        <a16:creationId xmlns:a16="http://schemas.microsoft.com/office/drawing/2014/main" id="{7BBBDFB1-CA6B-45A0-9779-9F8374A04181}"/>
                      </a:ext>
                    </a:extLst>
                  </p:cNvPr>
                  <p:cNvSpPr/>
                  <p:nvPr/>
                </p:nvSpPr>
                <p:spPr>
                  <a:xfrm>
                    <a:off x="1482874" y="771699"/>
                    <a:ext cx="230753" cy="3782"/>
                  </a:xfrm>
                  <a:custGeom>
                    <a:avLst/>
                    <a:gdLst>
                      <a:gd name="connsiteX0" fmla="*/ -34 w 230753"/>
                      <a:gd name="connsiteY0" fmla="*/ -488 h 3782"/>
                      <a:gd name="connsiteX1" fmla="*/ 230719 w 230753"/>
                      <a:gd name="connsiteY1" fmla="*/ 3295 h 3782"/>
                    </a:gdLst>
                    <a:ahLst/>
                    <a:cxnLst>
                      <a:cxn ang="0">
                        <a:pos x="connsiteX0" y="connsiteY0"/>
                      </a:cxn>
                      <a:cxn ang="0">
                        <a:pos x="connsiteX1" y="connsiteY1"/>
                      </a:cxn>
                    </a:cxnLst>
                    <a:rect l="l" t="t" r="r" b="b"/>
                    <a:pathLst>
                      <a:path w="230753" h="3782">
                        <a:moveTo>
                          <a:pt x="-34" y="-488"/>
                        </a:moveTo>
                        <a:lnTo>
                          <a:pt x="230719" y="3295"/>
                        </a:lnTo>
                      </a:path>
                    </a:pathLst>
                  </a:custGeom>
                  <a:noFill/>
                  <a:ln w="4729" cap="flat">
                    <a:solidFill>
                      <a:srgbClr val="000000"/>
                    </a:solidFill>
                    <a:prstDash val="solid"/>
                    <a:round/>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29" name="任意多边形: 形状 28">
                    <a:extLst>
                      <a:ext uri="{FF2B5EF4-FFF2-40B4-BE49-F238E27FC236}">
                        <a16:creationId xmlns:a16="http://schemas.microsoft.com/office/drawing/2014/main" id="{76DD85C8-4A81-4895-97F5-FE00202373B0}"/>
                      </a:ext>
                    </a:extLst>
                  </p:cNvPr>
                  <p:cNvSpPr/>
                  <p:nvPr/>
                </p:nvSpPr>
                <p:spPr>
                  <a:xfrm>
                    <a:off x="1516920" y="416112"/>
                    <a:ext cx="37828" cy="332889"/>
                  </a:xfrm>
                  <a:custGeom>
                    <a:avLst/>
                    <a:gdLst>
                      <a:gd name="connsiteX0" fmla="*/ 21244 w 37828"/>
                      <a:gd name="connsiteY0" fmla="*/ 31034 h 332889"/>
                      <a:gd name="connsiteX1" fmla="*/ 21244 w 37828"/>
                      <a:gd name="connsiteY1" fmla="*/ 300880 h 332889"/>
                      <a:gd name="connsiteX2" fmla="*/ 16516 w 37828"/>
                      <a:gd name="connsiteY2" fmla="*/ 300880 h 332889"/>
                      <a:gd name="connsiteX3" fmla="*/ 16516 w 37828"/>
                      <a:gd name="connsiteY3" fmla="*/ 31034 h 332889"/>
                      <a:gd name="connsiteX4" fmla="*/ -34 w 37828"/>
                      <a:gd name="connsiteY4" fmla="*/ 37340 h 332889"/>
                      <a:gd name="connsiteX5" fmla="*/ 18880 w 37828"/>
                      <a:gd name="connsiteY5" fmla="*/ -488 h 332889"/>
                      <a:gd name="connsiteX6" fmla="*/ 37794 w 37828"/>
                      <a:gd name="connsiteY6" fmla="*/ 37340 h 332889"/>
                      <a:gd name="connsiteX7" fmla="*/ 37794 w 37828"/>
                      <a:gd name="connsiteY7" fmla="*/ 294574 h 332889"/>
                      <a:gd name="connsiteX8" fmla="*/ 18880 w 37828"/>
                      <a:gd name="connsiteY8" fmla="*/ 332402 h 332889"/>
                      <a:gd name="connsiteX9" fmla="*/ -34 w 37828"/>
                      <a:gd name="connsiteY9" fmla="*/ 294574 h 33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828" h="332889">
                        <a:moveTo>
                          <a:pt x="21244" y="31034"/>
                        </a:moveTo>
                        <a:lnTo>
                          <a:pt x="21244" y="300880"/>
                        </a:lnTo>
                        <a:lnTo>
                          <a:pt x="16516" y="300880"/>
                        </a:lnTo>
                        <a:lnTo>
                          <a:pt x="16516" y="31034"/>
                        </a:lnTo>
                        <a:close/>
                        <a:moveTo>
                          <a:pt x="-34" y="37340"/>
                        </a:moveTo>
                        <a:lnTo>
                          <a:pt x="18880" y="-488"/>
                        </a:lnTo>
                        <a:lnTo>
                          <a:pt x="37794" y="37340"/>
                        </a:lnTo>
                        <a:close/>
                        <a:moveTo>
                          <a:pt x="37794" y="294574"/>
                        </a:moveTo>
                        <a:lnTo>
                          <a:pt x="18880" y="332402"/>
                        </a:lnTo>
                        <a:lnTo>
                          <a:pt x="-34" y="294574"/>
                        </a:lnTo>
                        <a:close/>
                      </a:path>
                    </a:pathLst>
                  </a:custGeom>
                  <a:solidFill>
                    <a:srgbClr val="000000"/>
                  </a:solidFill>
                  <a:ln w="3783"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pic>
                <p:nvPicPr>
                  <p:cNvPr id="30" name="图片 29">
                    <a:extLst>
                      <a:ext uri="{FF2B5EF4-FFF2-40B4-BE49-F238E27FC236}">
                        <a16:creationId xmlns:a16="http://schemas.microsoft.com/office/drawing/2014/main" id="{F1CEC0C3-52E8-4F6E-89BE-78873ED792C2}"/>
                      </a:ext>
                    </a:extLst>
                  </p:cNvPr>
                  <p:cNvPicPr>
                    <a:picLocks noChangeAspect="1"/>
                  </p:cNvPicPr>
                  <p:nvPr/>
                </p:nvPicPr>
                <p:blipFill>
                  <a:blip r:embed="rId6"/>
                  <a:stretch>
                    <a:fillRect/>
                  </a:stretch>
                </p:blipFill>
                <p:spPr>
                  <a:xfrm>
                    <a:off x="569318" y="175902"/>
                    <a:ext cx="204273" cy="208056"/>
                  </a:xfrm>
                  <a:custGeom>
                    <a:avLst/>
                    <a:gdLst>
                      <a:gd name="connsiteX0" fmla="*/ 160 w 204273"/>
                      <a:gd name="connsiteY0" fmla="*/ 47 h 208056"/>
                      <a:gd name="connsiteX1" fmla="*/ 204433 w 204273"/>
                      <a:gd name="connsiteY1" fmla="*/ 47 h 208056"/>
                      <a:gd name="connsiteX2" fmla="*/ 204433 w 204273"/>
                      <a:gd name="connsiteY2" fmla="*/ 208103 h 208056"/>
                      <a:gd name="connsiteX3" fmla="*/ 160 w 204273"/>
                      <a:gd name="connsiteY3" fmla="*/ 208103 h 208056"/>
                    </a:gdLst>
                    <a:ahLst/>
                    <a:cxnLst>
                      <a:cxn ang="0">
                        <a:pos x="connsiteX0" y="connsiteY0"/>
                      </a:cxn>
                      <a:cxn ang="0">
                        <a:pos x="connsiteX1" y="connsiteY1"/>
                      </a:cxn>
                      <a:cxn ang="0">
                        <a:pos x="connsiteX2" y="connsiteY2"/>
                      </a:cxn>
                      <a:cxn ang="0">
                        <a:pos x="connsiteX3" y="connsiteY3"/>
                      </a:cxn>
                    </a:cxnLst>
                    <a:rect l="l" t="t" r="r" b="b"/>
                    <a:pathLst>
                      <a:path w="204273" h="208056">
                        <a:moveTo>
                          <a:pt x="160" y="47"/>
                        </a:moveTo>
                        <a:lnTo>
                          <a:pt x="204433" y="47"/>
                        </a:lnTo>
                        <a:lnTo>
                          <a:pt x="204433" y="208103"/>
                        </a:lnTo>
                        <a:lnTo>
                          <a:pt x="160" y="208103"/>
                        </a:lnTo>
                        <a:close/>
                      </a:path>
                    </a:pathLst>
                  </a:custGeom>
                </p:spPr>
              </p:pic>
              <p:pic>
                <p:nvPicPr>
                  <p:cNvPr id="31" name="图片 30">
                    <a:extLst>
                      <a:ext uri="{FF2B5EF4-FFF2-40B4-BE49-F238E27FC236}">
                        <a16:creationId xmlns:a16="http://schemas.microsoft.com/office/drawing/2014/main" id="{60DAD17F-3FE9-460F-B44C-B58DA0724310}"/>
                      </a:ext>
                    </a:extLst>
                  </p:cNvPr>
                  <p:cNvPicPr>
                    <a:picLocks noChangeAspect="1"/>
                  </p:cNvPicPr>
                  <p:nvPr/>
                </p:nvPicPr>
                <p:blipFill>
                  <a:blip r:embed="rId7"/>
                  <a:stretch>
                    <a:fillRect/>
                  </a:stretch>
                </p:blipFill>
                <p:spPr>
                  <a:xfrm>
                    <a:off x="841683" y="28371"/>
                    <a:ext cx="155096" cy="219404"/>
                  </a:xfrm>
                  <a:custGeom>
                    <a:avLst/>
                    <a:gdLst>
                      <a:gd name="connsiteX0" fmla="*/ 232 w 155096"/>
                      <a:gd name="connsiteY0" fmla="*/ 8 h 219404"/>
                      <a:gd name="connsiteX1" fmla="*/ 155328 w 155096"/>
                      <a:gd name="connsiteY1" fmla="*/ 8 h 219404"/>
                      <a:gd name="connsiteX2" fmla="*/ 155328 w 155096"/>
                      <a:gd name="connsiteY2" fmla="*/ 219413 h 219404"/>
                      <a:gd name="connsiteX3" fmla="*/ 232 w 155096"/>
                      <a:gd name="connsiteY3" fmla="*/ 219413 h 219404"/>
                    </a:gdLst>
                    <a:ahLst/>
                    <a:cxnLst>
                      <a:cxn ang="0">
                        <a:pos x="connsiteX0" y="connsiteY0"/>
                      </a:cxn>
                      <a:cxn ang="0">
                        <a:pos x="connsiteX1" y="connsiteY1"/>
                      </a:cxn>
                      <a:cxn ang="0">
                        <a:pos x="connsiteX2" y="connsiteY2"/>
                      </a:cxn>
                      <a:cxn ang="0">
                        <a:pos x="connsiteX3" y="connsiteY3"/>
                      </a:cxn>
                    </a:cxnLst>
                    <a:rect l="l" t="t" r="r" b="b"/>
                    <a:pathLst>
                      <a:path w="155096" h="219404">
                        <a:moveTo>
                          <a:pt x="232" y="8"/>
                        </a:moveTo>
                        <a:lnTo>
                          <a:pt x="155328" y="8"/>
                        </a:lnTo>
                        <a:lnTo>
                          <a:pt x="155328" y="219413"/>
                        </a:lnTo>
                        <a:lnTo>
                          <a:pt x="232" y="219413"/>
                        </a:lnTo>
                        <a:close/>
                      </a:path>
                    </a:pathLst>
                  </a:custGeom>
                </p:spPr>
              </p:pic>
              <p:sp>
                <p:nvSpPr>
                  <p:cNvPr id="32" name="文本框 373165">
                    <a:extLst>
                      <a:ext uri="{FF2B5EF4-FFF2-40B4-BE49-F238E27FC236}">
                        <a16:creationId xmlns:a16="http://schemas.microsoft.com/office/drawing/2014/main" id="{02800736-1B69-4A49-8D9B-B6C37DD1F468}"/>
                      </a:ext>
                    </a:extLst>
                  </p:cNvPr>
                  <p:cNvSpPr txBox="1"/>
                  <p:nvPr/>
                </p:nvSpPr>
                <p:spPr>
                  <a:xfrm>
                    <a:off x="-51637" y="198188"/>
                    <a:ext cx="441280" cy="246326"/>
                  </a:xfrm>
                  <a:prstGeom prst="rect">
                    <a:avLst/>
                  </a:prstGeom>
                  <a:noFill/>
                </p:spPr>
                <p:txBody>
                  <a:bodyPr rot="0" spcFirstLastPara="0" vert="horz" wrap="none" lIns="91440" tIns="45720" rIns="91440" bIns="45720" numCol="1" spcCol="0" rtlCol="0" fromWordArt="0" anchor="t" anchorCtr="0" forceAA="0" compatLnSpc="1">
                    <a:prstTxWarp prst="textNoShape">
                      <a:avLst/>
                    </a:prstTxWarp>
                    <a:spAutoFit/>
                  </a:bodyPr>
                  <a:lstStyle/>
                  <a:p>
                    <a:pPr algn="just" fontAlgn="base">
                      <a:spcAft>
                        <a:spcPts val="0"/>
                      </a:spcAft>
                    </a:pPr>
                    <a:r>
                      <a:rPr lang="zh-CN" sz="1000" b="1" kern="100">
                        <a:solidFill>
                          <a:srgbClr val="000000"/>
                        </a:solidFill>
                        <a:effectLst/>
                        <a:latin typeface="Times New Roman" panose="02020603050405020304" pitchFamily="18" charset="0"/>
                        <a:cs typeface="Times New Roman" panose="02020603050405020304" pitchFamily="18" charset="0"/>
                      </a:rPr>
                      <a:t>媒质</a:t>
                    </a:r>
                    <a:endParaRPr lang="zh-CN" sz="1050" kern="100">
                      <a:effectLst/>
                      <a:latin typeface="Times New Roman" panose="02020603050405020304" pitchFamily="18" charset="0"/>
                      <a:cs typeface="Times New Roman" panose="02020603050405020304" pitchFamily="18" charset="0"/>
                    </a:endParaRPr>
                  </a:p>
                </p:txBody>
              </p:sp>
              <p:sp>
                <p:nvSpPr>
                  <p:cNvPr id="33" name="文本框 373166">
                    <a:extLst>
                      <a:ext uri="{FF2B5EF4-FFF2-40B4-BE49-F238E27FC236}">
                        <a16:creationId xmlns:a16="http://schemas.microsoft.com/office/drawing/2014/main" id="{FCAA687D-5C8C-4ABD-B703-9F62568B49A7}"/>
                      </a:ext>
                    </a:extLst>
                  </p:cNvPr>
                  <p:cNvSpPr txBox="1"/>
                  <p:nvPr/>
                </p:nvSpPr>
                <p:spPr>
                  <a:xfrm>
                    <a:off x="205496" y="198188"/>
                    <a:ext cx="255276" cy="246326"/>
                  </a:xfrm>
                  <a:prstGeom prst="rect">
                    <a:avLst/>
                  </a:prstGeom>
                  <a:noFill/>
                </p:spPr>
                <p:txBody>
                  <a:bodyPr rot="0" spcFirstLastPara="0" vert="horz" wrap="none" lIns="91440" tIns="45720" rIns="91440" bIns="45720" numCol="1" spcCol="0" rtlCol="0" fromWordArt="0" anchor="t" anchorCtr="0" forceAA="0" compatLnSpc="1">
                    <a:prstTxWarp prst="textNoShape">
                      <a:avLst/>
                    </a:prstTxWarp>
                    <a:spAutoFit/>
                  </a:bodyPr>
                  <a:lstStyle/>
                  <a:p>
                    <a:pPr algn="just" fontAlgn="base">
                      <a:spcAft>
                        <a:spcPts val="0"/>
                      </a:spcAft>
                    </a:pPr>
                    <a:r>
                      <a:rPr lang="en-US" sz="1000" b="1" kern="100">
                        <a:solidFill>
                          <a:srgbClr val="000000"/>
                        </a:solidFill>
                        <a:effectLst/>
                        <a:latin typeface="Times New Roman" panose="02020603050405020304" pitchFamily="18" charset="0"/>
                        <a:cs typeface="Times New Roman" panose="02020603050405020304" pitchFamily="18" charset="0"/>
                      </a:rPr>
                      <a:t>1</a:t>
                    </a:r>
                    <a:endParaRPr lang="zh-CN" sz="1050" kern="100">
                      <a:effectLst/>
                      <a:latin typeface="Times New Roman" panose="02020603050405020304" pitchFamily="18" charset="0"/>
                      <a:cs typeface="Times New Roman" panose="02020603050405020304" pitchFamily="18" charset="0"/>
                    </a:endParaRPr>
                  </a:p>
                </p:txBody>
              </p:sp>
              <p:sp>
                <p:nvSpPr>
                  <p:cNvPr id="34" name="文本框 373167">
                    <a:extLst>
                      <a:ext uri="{FF2B5EF4-FFF2-40B4-BE49-F238E27FC236}">
                        <a16:creationId xmlns:a16="http://schemas.microsoft.com/office/drawing/2014/main" id="{F097B07B-4AE4-486C-93AC-A8BE02B0CA0E}"/>
                      </a:ext>
                    </a:extLst>
                  </p:cNvPr>
                  <p:cNvSpPr txBox="1"/>
                  <p:nvPr/>
                </p:nvSpPr>
                <p:spPr>
                  <a:xfrm>
                    <a:off x="-51644" y="761590"/>
                    <a:ext cx="441280" cy="246326"/>
                  </a:xfrm>
                  <a:prstGeom prst="rect">
                    <a:avLst/>
                  </a:prstGeom>
                  <a:noFill/>
                </p:spPr>
                <p:txBody>
                  <a:bodyPr rot="0" spcFirstLastPara="0" vert="horz" wrap="none" lIns="91440" tIns="45720" rIns="91440" bIns="45720" numCol="1" spcCol="0" rtlCol="0" fromWordArt="0" anchor="t" anchorCtr="0" forceAA="0" compatLnSpc="1">
                    <a:prstTxWarp prst="textNoShape">
                      <a:avLst/>
                    </a:prstTxWarp>
                    <a:spAutoFit/>
                  </a:bodyPr>
                  <a:lstStyle/>
                  <a:p>
                    <a:pPr algn="just" fontAlgn="base">
                      <a:spcAft>
                        <a:spcPts val="0"/>
                      </a:spcAft>
                    </a:pPr>
                    <a:r>
                      <a:rPr lang="zh-CN" sz="1000" b="1" kern="100">
                        <a:solidFill>
                          <a:srgbClr val="000000"/>
                        </a:solidFill>
                        <a:effectLst/>
                        <a:latin typeface="Times New Roman" panose="02020603050405020304" pitchFamily="18" charset="0"/>
                        <a:cs typeface="Times New Roman" panose="02020603050405020304" pitchFamily="18" charset="0"/>
                      </a:rPr>
                      <a:t>媒质</a:t>
                    </a:r>
                    <a:endParaRPr lang="zh-CN" sz="1050" kern="100">
                      <a:effectLst/>
                      <a:latin typeface="Times New Roman" panose="02020603050405020304" pitchFamily="18" charset="0"/>
                      <a:cs typeface="Times New Roman" panose="02020603050405020304" pitchFamily="18" charset="0"/>
                    </a:endParaRPr>
                  </a:p>
                </p:txBody>
              </p:sp>
              <p:sp>
                <p:nvSpPr>
                  <p:cNvPr id="35" name="文本框 373168">
                    <a:extLst>
                      <a:ext uri="{FF2B5EF4-FFF2-40B4-BE49-F238E27FC236}">
                        <a16:creationId xmlns:a16="http://schemas.microsoft.com/office/drawing/2014/main" id="{5F135CD5-5C50-4119-899D-FBEEEEFF0C59}"/>
                      </a:ext>
                    </a:extLst>
                  </p:cNvPr>
                  <p:cNvSpPr txBox="1"/>
                  <p:nvPr/>
                </p:nvSpPr>
                <p:spPr>
                  <a:xfrm>
                    <a:off x="205496" y="761590"/>
                    <a:ext cx="255276" cy="246326"/>
                  </a:xfrm>
                  <a:prstGeom prst="rect">
                    <a:avLst/>
                  </a:prstGeom>
                  <a:noFill/>
                </p:spPr>
                <p:txBody>
                  <a:bodyPr rot="0" spcFirstLastPara="0" vert="horz" wrap="none" lIns="91440" tIns="45720" rIns="91440" bIns="45720" numCol="1" spcCol="0" rtlCol="0" fromWordArt="0" anchor="t" anchorCtr="0" forceAA="0" compatLnSpc="1">
                    <a:prstTxWarp prst="textNoShape">
                      <a:avLst/>
                    </a:prstTxWarp>
                    <a:spAutoFit/>
                  </a:bodyPr>
                  <a:lstStyle/>
                  <a:p>
                    <a:pPr algn="just" fontAlgn="base">
                      <a:spcAft>
                        <a:spcPts val="0"/>
                      </a:spcAft>
                    </a:pPr>
                    <a:r>
                      <a:rPr lang="en-US" sz="1000" b="1" kern="100">
                        <a:solidFill>
                          <a:srgbClr val="000000"/>
                        </a:solidFill>
                        <a:effectLst/>
                        <a:latin typeface="Times New Roman" panose="02020603050405020304" pitchFamily="18" charset="0"/>
                        <a:cs typeface="Times New Roman" panose="02020603050405020304" pitchFamily="18" charset="0"/>
                      </a:rPr>
                      <a:t>2</a:t>
                    </a:r>
                    <a:endParaRPr lang="zh-CN" sz="1050" kern="100">
                      <a:effectLst/>
                      <a:latin typeface="Times New Roman" panose="02020603050405020304" pitchFamily="18" charset="0"/>
                      <a:cs typeface="Times New Roman" panose="02020603050405020304" pitchFamily="18" charset="0"/>
                    </a:endParaRPr>
                  </a:p>
                </p:txBody>
              </p:sp>
              <p:pic>
                <p:nvPicPr>
                  <p:cNvPr id="36" name="图片 35">
                    <a:extLst>
                      <a:ext uri="{FF2B5EF4-FFF2-40B4-BE49-F238E27FC236}">
                        <a16:creationId xmlns:a16="http://schemas.microsoft.com/office/drawing/2014/main" id="{E5FEE192-E411-441C-BA30-D2C3AAD5051C}"/>
                      </a:ext>
                    </a:extLst>
                  </p:cNvPr>
                  <p:cNvPicPr>
                    <a:picLocks noChangeAspect="1"/>
                  </p:cNvPicPr>
                  <p:nvPr/>
                </p:nvPicPr>
                <p:blipFill>
                  <a:blip r:embed="rId8"/>
                  <a:stretch>
                    <a:fillRect/>
                  </a:stretch>
                </p:blipFill>
                <p:spPr>
                  <a:xfrm>
                    <a:off x="924905" y="535272"/>
                    <a:ext cx="113485" cy="124833"/>
                  </a:xfrm>
                  <a:custGeom>
                    <a:avLst/>
                    <a:gdLst>
                      <a:gd name="connsiteX0" fmla="*/ 254 w 113485"/>
                      <a:gd name="connsiteY0" fmla="*/ 142 h 124833"/>
                      <a:gd name="connsiteX1" fmla="*/ 113739 w 113485"/>
                      <a:gd name="connsiteY1" fmla="*/ 142 h 124833"/>
                      <a:gd name="connsiteX2" fmla="*/ 113739 w 113485"/>
                      <a:gd name="connsiteY2" fmla="*/ 124976 h 124833"/>
                      <a:gd name="connsiteX3" fmla="*/ 254 w 113485"/>
                      <a:gd name="connsiteY3" fmla="*/ 124976 h 124833"/>
                    </a:gdLst>
                    <a:ahLst/>
                    <a:cxnLst>
                      <a:cxn ang="0">
                        <a:pos x="connsiteX0" y="connsiteY0"/>
                      </a:cxn>
                      <a:cxn ang="0">
                        <a:pos x="connsiteX1" y="connsiteY1"/>
                      </a:cxn>
                      <a:cxn ang="0">
                        <a:pos x="connsiteX2" y="connsiteY2"/>
                      </a:cxn>
                      <a:cxn ang="0">
                        <a:pos x="connsiteX3" y="connsiteY3"/>
                      </a:cxn>
                    </a:cxnLst>
                    <a:rect l="l" t="t" r="r" b="b"/>
                    <a:pathLst>
                      <a:path w="113485" h="124833">
                        <a:moveTo>
                          <a:pt x="254" y="142"/>
                        </a:moveTo>
                        <a:lnTo>
                          <a:pt x="113739" y="142"/>
                        </a:lnTo>
                        <a:lnTo>
                          <a:pt x="113739" y="124976"/>
                        </a:lnTo>
                        <a:lnTo>
                          <a:pt x="254" y="124976"/>
                        </a:lnTo>
                        <a:close/>
                      </a:path>
                    </a:pathLst>
                  </a:custGeom>
                </p:spPr>
              </p:pic>
              <p:sp>
                <p:nvSpPr>
                  <p:cNvPr id="37" name="任意多边形: 形状 36">
                    <a:extLst>
                      <a:ext uri="{FF2B5EF4-FFF2-40B4-BE49-F238E27FC236}">
                        <a16:creationId xmlns:a16="http://schemas.microsoft.com/office/drawing/2014/main" id="{8167C56E-AA0A-4567-9A95-93FC1802C504}"/>
                      </a:ext>
                    </a:extLst>
                  </p:cNvPr>
                  <p:cNvSpPr/>
                  <p:nvPr/>
                </p:nvSpPr>
                <p:spPr>
                  <a:xfrm>
                    <a:off x="1104590" y="408547"/>
                    <a:ext cx="340455" cy="37828"/>
                  </a:xfrm>
                  <a:custGeom>
                    <a:avLst/>
                    <a:gdLst>
                      <a:gd name="connsiteX0" fmla="*/ -34 w 340455"/>
                      <a:gd name="connsiteY0" fmla="*/ 16062 h 37828"/>
                      <a:gd name="connsiteX1" fmla="*/ 308899 w 340455"/>
                      <a:gd name="connsiteY1" fmla="*/ 16062 h 37828"/>
                      <a:gd name="connsiteX2" fmla="*/ 308899 w 340455"/>
                      <a:gd name="connsiteY2" fmla="*/ 20790 h 37828"/>
                      <a:gd name="connsiteX3" fmla="*/ -34 w 340455"/>
                      <a:gd name="connsiteY3" fmla="*/ 20790 h 37828"/>
                      <a:gd name="connsiteX4" fmla="*/ 302593 w 340455"/>
                      <a:gd name="connsiteY4" fmla="*/ -488 h 37828"/>
                      <a:gd name="connsiteX5" fmla="*/ 340422 w 340455"/>
                      <a:gd name="connsiteY5" fmla="*/ 18426 h 37828"/>
                      <a:gd name="connsiteX6" fmla="*/ 302593 w 340455"/>
                      <a:gd name="connsiteY6" fmla="*/ 37340 h 3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455" h="37828">
                        <a:moveTo>
                          <a:pt x="-34" y="16062"/>
                        </a:moveTo>
                        <a:lnTo>
                          <a:pt x="308899" y="16062"/>
                        </a:lnTo>
                        <a:lnTo>
                          <a:pt x="308899" y="20790"/>
                        </a:lnTo>
                        <a:lnTo>
                          <a:pt x="-34" y="20790"/>
                        </a:lnTo>
                        <a:close/>
                        <a:moveTo>
                          <a:pt x="302593" y="-488"/>
                        </a:moveTo>
                        <a:lnTo>
                          <a:pt x="340422" y="18426"/>
                        </a:lnTo>
                        <a:lnTo>
                          <a:pt x="302593" y="37340"/>
                        </a:lnTo>
                        <a:close/>
                      </a:path>
                    </a:pathLst>
                  </a:custGeom>
                  <a:solidFill>
                    <a:srgbClr val="FF6600"/>
                  </a:solidFill>
                  <a:ln w="3783"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38" name="任意多边形: 形状 37">
                    <a:extLst>
                      <a:ext uri="{FF2B5EF4-FFF2-40B4-BE49-F238E27FC236}">
                        <a16:creationId xmlns:a16="http://schemas.microsoft.com/office/drawing/2014/main" id="{4E19125F-FCB3-4792-807A-51561E2ADD4D}"/>
                      </a:ext>
                    </a:extLst>
                  </p:cNvPr>
                  <p:cNvSpPr/>
                  <p:nvPr/>
                </p:nvSpPr>
                <p:spPr>
                  <a:xfrm rot="10800000" flipV="1">
                    <a:off x="783049" y="730089"/>
                    <a:ext cx="359369" cy="37828"/>
                  </a:xfrm>
                  <a:custGeom>
                    <a:avLst/>
                    <a:gdLst>
                      <a:gd name="connsiteX0" fmla="*/ 217 w 359369"/>
                      <a:gd name="connsiteY0" fmla="*/ 16748 h 37828"/>
                      <a:gd name="connsiteX1" fmla="*/ 328063 w 359369"/>
                      <a:gd name="connsiteY1" fmla="*/ 16748 h 37828"/>
                      <a:gd name="connsiteX2" fmla="*/ 328063 w 359369"/>
                      <a:gd name="connsiteY2" fmla="*/ 21477 h 37828"/>
                      <a:gd name="connsiteX3" fmla="*/ 217 w 359369"/>
                      <a:gd name="connsiteY3" fmla="*/ 21477 h 37828"/>
                      <a:gd name="connsiteX4" fmla="*/ 321758 w 359369"/>
                      <a:gd name="connsiteY4" fmla="*/ 199 h 37828"/>
                      <a:gd name="connsiteX5" fmla="*/ 359586 w 359369"/>
                      <a:gd name="connsiteY5" fmla="*/ 19113 h 37828"/>
                      <a:gd name="connsiteX6" fmla="*/ 321758 w 359369"/>
                      <a:gd name="connsiteY6" fmla="*/ 38027 h 3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9369" h="37828">
                        <a:moveTo>
                          <a:pt x="217" y="16748"/>
                        </a:moveTo>
                        <a:lnTo>
                          <a:pt x="328063" y="16748"/>
                        </a:lnTo>
                        <a:lnTo>
                          <a:pt x="328063" y="21477"/>
                        </a:lnTo>
                        <a:lnTo>
                          <a:pt x="217" y="21477"/>
                        </a:lnTo>
                        <a:close/>
                        <a:moveTo>
                          <a:pt x="321758" y="199"/>
                        </a:moveTo>
                        <a:lnTo>
                          <a:pt x="359586" y="19113"/>
                        </a:lnTo>
                        <a:lnTo>
                          <a:pt x="321758" y="38027"/>
                        </a:lnTo>
                        <a:close/>
                      </a:path>
                    </a:pathLst>
                  </a:custGeom>
                  <a:solidFill>
                    <a:srgbClr val="FF6600"/>
                  </a:solidFill>
                  <a:ln w="3783"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pic>
                <p:nvPicPr>
                  <p:cNvPr id="39" name="图片 38">
                    <a:extLst>
                      <a:ext uri="{FF2B5EF4-FFF2-40B4-BE49-F238E27FC236}">
                        <a16:creationId xmlns:a16="http://schemas.microsoft.com/office/drawing/2014/main" id="{2AE81081-3126-44BF-93D3-1DC042CF1DEA}"/>
                      </a:ext>
                    </a:extLst>
                  </p:cNvPr>
                  <p:cNvPicPr>
                    <a:picLocks noChangeAspect="1"/>
                  </p:cNvPicPr>
                  <p:nvPr/>
                </p:nvPicPr>
                <p:blipFill>
                  <a:blip r:embed="rId9"/>
                  <a:stretch>
                    <a:fillRect/>
                  </a:stretch>
                </p:blipFill>
                <p:spPr>
                  <a:xfrm>
                    <a:off x="996779" y="497443"/>
                    <a:ext cx="166445" cy="208056"/>
                  </a:xfrm>
                  <a:custGeom>
                    <a:avLst/>
                    <a:gdLst>
                      <a:gd name="connsiteX0" fmla="*/ 273 w 166445"/>
                      <a:gd name="connsiteY0" fmla="*/ 132 h 208056"/>
                      <a:gd name="connsiteX1" fmla="*/ 166718 w 166445"/>
                      <a:gd name="connsiteY1" fmla="*/ 132 h 208056"/>
                      <a:gd name="connsiteX2" fmla="*/ 166718 w 166445"/>
                      <a:gd name="connsiteY2" fmla="*/ 208188 h 208056"/>
                      <a:gd name="connsiteX3" fmla="*/ 273 w 166445"/>
                      <a:gd name="connsiteY3" fmla="*/ 208188 h 208056"/>
                    </a:gdLst>
                    <a:ahLst/>
                    <a:cxnLst>
                      <a:cxn ang="0">
                        <a:pos x="connsiteX0" y="connsiteY0"/>
                      </a:cxn>
                      <a:cxn ang="0">
                        <a:pos x="connsiteX1" y="connsiteY1"/>
                      </a:cxn>
                      <a:cxn ang="0">
                        <a:pos x="connsiteX2" y="connsiteY2"/>
                      </a:cxn>
                      <a:cxn ang="0">
                        <a:pos x="connsiteX3" y="connsiteY3"/>
                      </a:cxn>
                    </a:cxnLst>
                    <a:rect l="l" t="t" r="r" b="b"/>
                    <a:pathLst>
                      <a:path w="166445" h="208056">
                        <a:moveTo>
                          <a:pt x="273" y="132"/>
                        </a:moveTo>
                        <a:lnTo>
                          <a:pt x="166718" y="132"/>
                        </a:lnTo>
                        <a:lnTo>
                          <a:pt x="166718" y="208188"/>
                        </a:lnTo>
                        <a:lnTo>
                          <a:pt x="273" y="208188"/>
                        </a:lnTo>
                        <a:close/>
                      </a:path>
                    </a:pathLst>
                  </a:custGeom>
                </p:spPr>
              </p:pic>
              <p:pic>
                <p:nvPicPr>
                  <p:cNvPr id="40" name="图片 39">
                    <a:extLst>
                      <a:ext uri="{FF2B5EF4-FFF2-40B4-BE49-F238E27FC236}">
                        <a16:creationId xmlns:a16="http://schemas.microsoft.com/office/drawing/2014/main" id="{5A21F40E-8D00-4F90-BC97-26ABC214A0D3}"/>
                      </a:ext>
                    </a:extLst>
                  </p:cNvPr>
                  <p:cNvPicPr>
                    <a:picLocks noChangeAspect="1"/>
                  </p:cNvPicPr>
                  <p:nvPr/>
                </p:nvPicPr>
                <p:blipFill>
                  <a:blip r:embed="rId10"/>
                  <a:stretch>
                    <a:fillRect/>
                  </a:stretch>
                </p:blipFill>
                <p:spPr>
                  <a:xfrm>
                    <a:off x="1537725" y="497443"/>
                    <a:ext cx="208056" cy="174010"/>
                  </a:xfrm>
                  <a:custGeom>
                    <a:avLst/>
                    <a:gdLst>
                      <a:gd name="connsiteX0" fmla="*/ 416 w 208056"/>
                      <a:gd name="connsiteY0" fmla="*/ 132 h 174010"/>
                      <a:gd name="connsiteX1" fmla="*/ 208472 w 208056"/>
                      <a:gd name="connsiteY1" fmla="*/ 132 h 174010"/>
                      <a:gd name="connsiteX2" fmla="*/ 208472 w 208056"/>
                      <a:gd name="connsiteY2" fmla="*/ 174143 h 174010"/>
                      <a:gd name="connsiteX3" fmla="*/ 416 w 208056"/>
                      <a:gd name="connsiteY3" fmla="*/ 174143 h 174010"/>
                    </a:gdLst>
                    <a:ahLst/>
                    <a:cxnLst>
                      <a:cxn ang="0">
                        <a:pos x="connsiteX0" y="connsiteY0"/>
                      </a:cxn>
                      <a:cxn ang="0">
                        <a:pos x="connsiteX1" y="connsiteY1"/>
                      </a:cxn>
                      <a:cxn ang="0">
                        <a:pos x="connsiteX2" y="connsiteY2"/>
                      </a:cxn>
                      <a:cxn ang="0">
                        <a:pos x="connsiteX3" y="connsiteY3"/>
                      </a:cxn>
                    </a:cxnLst>
                    <a:rect l="l" t="t" r="r" b="b"/>
                    <a:pathLst>
                      <a:path w="208056" h="174010">
                        <a:moveTo>
                          <a:pt x="416" y="132"/>
                        </a:moveTo>
                        <a:lnTo>
                          <a:pt x="208472" y="132"/>
                        </a:lnTo>
                        <a:lnTo>
                          <a:pt x="208472" y="174143"/>
                        </a:lnTo>
                        <a:lnTo>
                          <a:pt x="416" y="174143"/>
                        </a:lnTo>
                        <a:close/>
                      </a:path>
                    </a:pathLst>
                  </a:custGeom>
                </p:spPr>
              </p:pic>
              <p:sp>
                <p:nvSpPr>
                  <p:cNvPr id="41" name="任意多边形: 形状 40">
                    <a:extLst>
                      <a:ext uri="{FF2B5EF4-FFF2-40B4-BE49-F238E27FC236}">
                        <a16:creationId xmlns:a16="http://schemas.microsoft.com/office/drawing/2014/main" id="{E46444E3-2A81-4C3A-822E-D909611354C0}"/>
                      </a:ext>
                    </a:extLst>
                  </p:cNvPr>
                  <p:cNvSpPr/>
                  <p:nvPr/>
                </p:nvSpPr>
                <p:spPr>
                  <a:xfrm>
                    <a:off x="0" y="0"/>
                    <a:ext cx="1819546" cy="1252120"/>
                  </a:xfrm>
                  <a:custGeom>
                    <a:avLst/>
                    <a:gdLst>
                      <a:gd name="connsiteX0" fmla="*/ -34 w 1819546"/>
                      <a:gd name="connsiteY0" fmla="*/ -488 h 1252120"/>
                      <a:gd name="connsiteX1" fmla="*/ 1819513 w 1819546"/>
                      <a:gd name="connsiteY1" fmla="*/ -488 h 1252120"/>
                      <a:gd name="connsiteX2" fmla="*/ 1819513 w 1819546"/>
                      <a:gd name="connsiteY2" fmla="*/ 1251632 h 1252120"/>
                      <a:gd name="connsiteX3" fmla="*/ -34 w 1819546"/>
                      <a:gd name="connsiteY3" fmla="*/ 1251632 h 1252120"/>
                    </a:gdLst>
                    <a:ahLst/>
                    <a:cxnLst>
                      <a:cxn ang="0">
                        <a:pos x="connsiteX0" y="connsiteY0"/>
                      </a:cxn>
                      <a:cxn ang="0">
                        <a:pos x="connsiteX1" y="connsiteY1"/>
                      </a:cxn>
                      <a:cxn ang="0">
                        <a:pos x="connsiteX2" y="connsiteY2"/>
                      </a:cxn>
                      <a:cxn ang="0">
                        <a:pos x="connsiteX3" y="connsiteY3"/>
                      </a:cxn>
                    </a:cxnLst>
                    <a:rect l="l" t="t" r="r" b="b"/>
                    <a:pathLst>
                      <a:path w="1819546" h="1252120">
                        <a:moveTo>
                          <a:pt x="-34" y="-488"/>
                        </a:moveTo>
                        <a:lnTo>
                          <a:pt x="1819513" y="-488"/>
                        </a:lnTo>
                        <a:lnTo>
                          <a:pt x="1819513" y="1251632"/>
                        </a:lnTo>
                        <a:lnTo>
                          <a:pt x="-34" y="1251632"/>
                        </a:lnTo>
                        <a:close/>
                      </a:path>
                    </a:pathLst>
                  </a:custGeom>
                  <a:noFill/>
                  <a:ln w="4729" cap="flat">
                    <a:solidFill>
                      <a:schemeClr val="accent1"/>
                    </a:solid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42" name="任意多边形: 形状 41">
                    <a:extLst>
                      <a:ext uri="{FF2B5EF4-FFF2-40B4-BE49-F238E27FC236}">
                        <a16:creationId xmlns:a16="http://schemas.microsoft.com/office/drawing/2014/main" id="{F1323FC7-39AB-4EC8-8F0C-2DF26B411E94}"/>
                      </a:ext>
                    </a:extLst>
                  </p:cNvPr>
                  <p:cNvSpPr/>
                  <p:nvPr/>
                </p:nvSpPr>
                <p:spPr>
                  <a:xfrm rot="10800000" flipV="1">
                    <a:off x="580610" y="605254"/>
                    <a:ext cx="418060" cy="321499"/>
                  </a:xfrm>
                  <a:custGeom>
                    <a:avLst/>
                    <a:gdLst>
                      <a:gd name="connsiteX0" fmla="*/ 73609 w 418060"/>
                      <a:gd name="connsiteY0" fmla="*/ 44200 h 321499"/>
                      <a:gd name="connsiteX1" fmla="*/ 418224 w 418060"/>
                      <a:gd name="connsiteY1" fmla="*/ 306612 h 321499"/>
                      <a:gd name="connsiteX2" fmla="*/ 406762 w 418060"/>
                      <a:gd name="connsiteY2" fmla="*/ 321660 h 321499"/>
                      <a:gd name="connsiteX3" fmla="*/ 62150 w 418060"/>
                      <a:gd name="connsiteY3" fmla="*/ 59248 h 321499"/>
                      <a:gd name="connsiteX4" fmla="*/ 63945 w 418060"/>
                      <a:gd name="connsiteY4" fmla="*/ 72502 h 321499"/>
                      <a:gd name="connsiteX5" fmla="*/ 163 w 418060"/>
                      <a:gd name="connsiteY5" fmla="*/ 161 h 321499"/>
                      <a:gd name="connsiteX6" fmla="*/ 86862 w 418060"/>
                      <a:gd name="connsiteY6" fmla="*/ 42406 h 321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60" h="321499">
                        <a:moveTo>
                          <a:pt x="73609" y="44200"/>
                        </a:moveTo>
                        <a:lnTo>
                          <a:pt x="418224" y="306612"/>
                        </a:lnTo>
                        <a:lnTo>
                          <a:pt x="406762" y="321660"/>
                        </a:lnTo>
                        <a:lnTo>
                          <a:pt x="62150" y="59248"/>
                        </a:lnTo>
                        <a:close/>
                        <a:moveTo>
                          <a:pt x="63945" y="72502"/>
                        </a:moveTo>
                        <a:lnTo>
                          <a:pt x="163" y="161"/>
                        </a:lnTo>
                        <a:lnTo>
                          <a:pt x="86862" y="42406"/>
                        </a:lnTo>
                        <a:close/>
                      </a:path>
                    </a:pathLst>
                  </a:custGeom>
                  <a:solidFill>
                    <a:srgbClr val="FF0000"/>
                  </a:solidFill>
                  <a:ln w="3783"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43" name="任意多边形: 形状 42">
                    <a:extLst>
                      <a:ext uri="{FF2B5EF4-FFF2-40B4-BE49-F238E27FC236}">
                        <a16:creationId xmlns:a16="http://schemas.microsoft.com/office/drawing/2014/main" id="{D70DBF0E-DADA-4637-9FE3-D48F1FA079F6}"/>
                      </a:ext>
                    </a:extLst>
                  </p:cNvPr>
                  <p:cNvSpPr/>
                  <p:nvPr/>
                </p:nvSpPr>
                <p:spPr>
                  <a:xfrm>
                    <a:off x="709283" y="390105"/>
                    <a:ext cx="109702" cy="70928"/>
                  </a:xfrm>
                  <a:custGeom>
                    <a:avLst/>
                    <a:gdLst>
                      <a:gd name="connsiteX0" fmla="*/ -34 w 109702"/>
                      <a:gd name="connsiteY0" fmla="*/ 27883 h 70928"/>
                      <a:gd name="connsiteX1" fmla="*/ 74204 w 109702"/>
                      <a:gd name="connsiteY1" fmla="*/ 27883 h 70928"/>
                      <a:gd name="connsiteX2" fmla="*/ 74204 w 109702"/>
                      <a:gd name="connsiteY2" fmla="*/ 42069 h 70928"/>
                      <a:gd name="connsiteX3" fmla="*/ -34 w 109702"/>
                      <a:gd name="connsiteY3" fmla="*/ 42069 h 70928"/>
                      <a:gd name="connsiteX4" fmla="*/ 67111 w 109702"/>
                      <a:gd name="connsiteY4" fmla="*/ -488 h 70928"/>
                      <a:gd name="connsiteX5" fmla="*/ 109668 w 109702"/>
                      <a:gd name="connsiteY5" fmla="*/ 34976 h 70928"/>
                      <a:gd name="connsiteX6" fmla="*/ 67111 w 109702"/>
                      <a:gd name="connsiteY6" fmla="*/ 70440 h 7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702" h="70928">
                        <a:moveTo>
                          <a:pt x="-34" y="27883"/>
                        </a:moveTo>
                        <a:lnTo>
                          <a:pt x="74204" y="27883"/>
                        </a:lnTo>
                        <a:lnTo>
                          <a:pt x="74204" y="42069"/>
                        </a:lnTo>
                        <a:lnTo>
                          <a:pt x="-34" y="42069"/>
                        </a:lnTo>
                        <a:close/>
                        <a:moveTo>
                          <a:pt x="67111" y="-488"/>
                        </a:moveTo>
                        <a:lnTo>
                          <a:pt x="109668" y="34976"/>
                        </a:lnTo>
                        <a:lnTo>
                          <a:pt x="67111" y="70440"/>
                        </a:lnTo>
                        <a:close/>
                      </a:path>
                    </a:pathLst>
                  </a:custGeom>
                  <a:solidFill>
                    <a:srgbClr val="FF6600"/>
                  </a:solidFill>
                  <a:ln w="3783"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44" name="任意多边形: 形状 43">
                    <a:extLst>
                      <a:ext uri="{FF2B5EF4-FFF2-40B4-BE49-F238E27FC236}">
                        <a16:creationId xmlns:a16="http://schemas.microsoft.com/office/drawing/2014/main" id="{4CB64EB8-229B-48E8-9DDF-72EE2634686B}"/>
                      </a:ext>
                    </a:extLst>
                  </p:cNvPr>
                  <p:cNvSpPr/>
                  <p:nvPr/>
                </p:nvSpPr>
                <p:spPr>
                  <a:xfrm rot="10800000" flipV="1">
                    <a:off x="1159441" y="722996"/>
                    <a:ext cx="109702" cy="70928"/>
                  </a:xfrm>
                  <a:custGeom>
                    <a:avLst/>
                    <a:gdLst>
                      <a:gd name="connsiteX0" fmla="*/ 316 w 109702"/>
                      <a:gd name="connsiteY0" fmla="*/ 28572 h 70928"/>
                      <a:gd name="connsiteX1" fmla="*/ 74554 w 109702"/>
                      <a:gd name="connsiteY1" fmla="*/ 28572 h 70928"/>
                      <a:gd name="connsiteX2" fmla="*/ 74554 w 109702"/>
                      <a:gd name="connsiteY2" fmla="*/ 42758 h 70928"/>
                      <a:gd name="connsiteX3" fmla="*/ 316 w 109702"/>
                      <a:gd name="connsiteY3" fmla="*/ 42758 h 70928"/>
                      <a:gd name="connsiteX4" fmla="*/ 67461 w 109702"/>
                      <a:gd name="connsiteY4" fmla="*/ 201 h 70928"/>
                      <a:gd name="connsiteX5" fmla="*/ 110018 w 109702"/>
                      <a:gd name="connsiteY5" fmla="*/ 35665 h 70928"/>
                      <a:gd name="connsiteX6" fmla="*/ 67461 w 109702"/>
                      <a:gd name="connsiteY6" fmla="*/ 71129 h 7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702" h="70928">
                        <a:moveTo>
                          <a:pt x="316" y="28572"/>
                        </a:moveTo>
                        <a:lnTo>
                          <a:pt x="74554" y="28572"/>
                        </a:lnTo>
                        <a:lnTo>
                          <a:pt x="74554" y="42758"/>
                        </a:lnTo>
                        <a:lnTo>
                          <a:pt x="316" y="42758"/>
                        </a:lnTo>
                        <a:close/>
                        <a:moveTo>
                          <a:pt x="67461" y="201"/>
                        </a:moveTo>
                        <a:lnTo>
                          <a:pt x="110018" y="35665"/>
                        </a:lnTo>
                        <a:lnTo>
                          <a:pt x="67461" y="71129"/>
                        </a:lnTo>
                        <a:close/>
                      </a:path>
                    </a:pathLst>
                  </a:custGeom>
                  <a:solidFill>
                    <a:srgbClr val="FF6600"/>
                  </a:solidFill>
                  <a:ln w="3783"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0" name="文本框 2">
                      <a:extLst>
                        <a:ext uri="{FF2B5EF4-FFF2-40B4-BE49-F238E27FC236}">
                          <a16:creationId xmlns:a16="http://schemas.microsoft.com/office/drawing/2014/main" id="{BF6D17AD-9C09-4838-8F4A-7A460E86DBB7}"/>
                        </a:ext>
                      </a:extLst>
                    </p:cNvPr>
                    <p:cNvSpPr txBox="1">
                      <a:spLocks noChangeArrowheads="1"/>
                    </p:cNvSpPr>
                    <p:nvPr/>
                  </p:nvSpPr>
                  <p:spPr bwMode="auto">
                    <a:xfrm>
                      <a:off x="1143000" y="80010"/>
                      <a:ext cx="244625" cy="297180"/>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050" i="1" kern="100">
                                    <a:solidFill>
                                      <a:srgbClr val="C00000"/>
                                    </a:solidFill>
                                    <a:effectLst/>
                                    <a:latin typeface="Cambria Math" panose="02040503050406030204" pitchFamily="18" charset="0"/>
                                    <a:cs typeface="Times New Roman" panose="02020603050405020304" pitchFamily="18" charset="0"/>
                                  </a:rPr>
                                </m:ctrlPr>
                              </m:sSubPr>
                              <m:e>
                                <m:acc>
                                  <m:accPr>
                                    <m:chr m:val="⃗"/>
                                    <m:ctrlPr>
                                      <a:rPr lang="zh-CN" sz="1050" i="1" kern="100">
                                        <a:solidFill>
                                          <a:srgbClr val="C00000"/>
                                        </a:solidFill>
                                        <a:effectLst/>
                                        <a:latin typeface="Cambria Math" panose="02040503050406030204" pitchFamily="18" charset="0"/>
                                        <a:cs typeface="Times New Roman" panose="02020603050405020304" pitchFamily="18" charset="0"/>
                                      </a:rPr>
                                    </m:ctrlPr>
                                  </m:accPr>
                                  <m:e>
                                    <m:r>
                                      <a:rPr lang="en-US" sz="1050" i="1" kern="100">
                                        <a:solidFill>
                                          <a:srgbClr val="C00000"/>
                                        </a:solidFill>
                                        <a:effectLst/>
                                        <a:latin typeface="Cambria Math" panose="02040503050406030204" pitchFamily="18" charset="0"/>
                                        <a:cs typeface="Times New Roman" panose="02020603050405020304" pitchFamily="18" charset="0"/>
                                      </a:rPr>
                                      <m:t>𝐸</m:t>
                                    </m:r>
                                  </m:e>
                                </m:acc>
                              </m:e>
                              <m:sub>
                                <m:r>
                                  <a:rPr lang="en-US" sz="1050" i="1" kern="100">
                                    <a:solidFill>
                                      <a:srgbClr val="C00000"/>
                                    </a:solidFill>
                                    <a:effectLst/>
                                    <a:latin typeface="Cambria Math" panose="02040503050406030204" pitchFamily="18" charset="0"/>
                                    <a:cs typeface="Times New Roman" panose="02020603050405020304" pitchFamily="18" charset="0"/>
                                  </a:rPr>
                                  <m:t>1</m:t>
                                </m:r>
                              </m:sub>
                            </m:sSub>
                          </m:oMath>
                        </m:oMathPara>
                      </a14:m>
                      <a:endParaRPr lang="zh-CN" sz="1050" kern="100">
                        <a:effectLst/>
                        <a:latin typeface="Times New Roman" panose="02020603050405020304" pitchFamily="18" charset="0"/>
                        <a:cs typeface="Times New Roman" panose="02020603050405020304" pitchFamily="18" charset="0"/>
                      </a:endParaRPr>
                    </a:p>
                  </p:txBody>
                </p:sp>
              </mc:Choice>
              <mc:Fallback xmlns="">
                <p:sp>
                  <p:nvSpPr>
                    <p:cNvPr id="20" name="文本框 2">
                      <a:extLst>
                        <a:ext uri="{FF2B5EF4-FFF2-40B4-BE49-F238E27FC236}">
                          <a16:creationId xmlns:a16="http://schemas.microsoft.com/office/drawing/2014/main" id="{BF6D17AD-9C09-4838-8F4A-7A460E86DBB7}"/>
                        </a:ext>
                      </a:extLst>
                    </p:cNvPr>
                    <p:cNvSpPr txBox="1">
                      <a:spLocks noRot="1" noChangeAspect="1" noMove="1" noResize="1" noEditPoints="1" noAdjustHandles="1" noChangeArrowheads="1" noChangeShapeType="1" noTextEdit="1"/>
                    </p:cNvSpPr>
                    <p:nvPr/>
                  </p:nvSpPr>
                  <p:spPr bwMode="auto">
                    <a:xfrm>
                      <a:off x="1143000" y="80010"/>
                      <a:ext cx="244625" cy="297180"/>
                    </a:xfrm>
                    <a:prstGeom prst="rect">
                      <a:avLst/>
                    </a:prstGeom>
                    <a:blipFill>
                      <a:blip r:embed="rId12"/>
                      <a:stretch>
                        <a:fillRect r="-5000"/>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
                      <a:extLst>
                        <a:ext uri="{FF2B5EF4-FFF2-40B4-BE49-F238E27FC236}">
                          <a16:creationId xmlns:a16="http://schemas.microsoft.com/office/drawing/2014/main" id="{B4182F1E-C5A3-4AFA-B299-C9BE72B3AB9D}"/>
                        </a:ext>
                      </a:extLst>
                    </p:cNvPr>
                    <p:cNvSpPr txBox="1">
                      <a:spLocks noChangeArrowheads="1"/>
                    </p:cNvSpPr>
                    <p:nvPr/>
                  </p:nvSpPr>
                  <p:spPr bwMode="auto">
                    <a:xfrm>
                      <a:off x="701040" y="750570"/>
                      <a:ext cx="274320" cy="320040"/>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050" i="1" kern="100">
                                    <a:solidFill>
                                      <a:srgbClr val="C00000"/>
                                    </a:solidFill>
                                    <a:effectLst/>
                                    <a:latin typeface="Cambria Math" panose="02040503050406030204" pitchFamily="18" charset="0"/>
                                    <a:cs typeface="Times New Roman" panose="02020603050405020304" pitchFamily="18" charset="0"/>
                                  </a:rPr>
                                </m:ctrlPr>
                              </m:sSubPr>
                              <m:e>
                                <m:acc>
                                  <m:accPr>
                                    <m:chr m:val="⃗"/>
                                    <m:ctrlPr>
                                      <a:rPr lang="zh-CN" sz="1050" i="1" kern="100">
                                        <a:solidFill>
                                          <a:srgbClr val="C00000"/>
                                        </a:solidFill>
                                        <a:effectLst/>
                                        <a:latin typeface="Cambria Math" panose="02040503050406030204" pitchFamily="18" charset="0"/>
                                        <a:cs typeface="Times New Roman" panose="02020603050405020304" pitchFamily="18" charset="0"/>
                                      </a:rPr>
                                    </m:ctrlPr>
                                  </m:accPr>
                                  <m:e>
                                    <m:r>
                                      <a:rPr lang="en-US" sz="1050" i="1" kern="100">
                                        <a:solidFill>
                                          <a:srgbClr val="C00000"/>
                                        </a:solidFill>
                                        <a:effectLst/>
                                        <a:latin typeface="Cambria Math" panose="02040503050406030204" pitchFamily="18" charset="0"/>
                                        <a:cs typeface="Times New Roman" panose="02020603050405020304" pitchFamily="18" charset="0"/>
                                      </a:rPr>
                                      <m:t>𝐸</m:t>
                                    </m:r>
                                  </m:e>
                                </m:acc>
                              </m:e>
                              <m:sub>
                                <m:r>
                                  <a:rPr lang="en-US" sz="1050" i="1" kern="100">
                                    <a:solidFill>
                                      <a:srgbClr val="C00000"/>
                                    </a:solidFill>
                                    <a:effectLst/>
                                    <a:latin typeface="Cambria Math" panose="02040503050406030204" pitchFamily="18" charset="0"/>
                                    <a:cs typeface="Times New Roman" panose="02020603050405020304" pitchFamily="18" charset="0"/>
                                  </a:rPr>
                                  <m:t>2</m:t>
                                </m:r>
                              </m:sub>
                            </m:sSub>
                          </m:oMath>
                        </m:oMathPara>
                      </a14:m>
                      <a:endParaRPr lang="zh-CN" sz="1050" kern="100">
                        <a:effectLst/>
                        <a:latin typeface="Times New Roman" panose="02020603050405020304" pitchFamily="18" charset="0"/>
                        <a:cs typeface="Times New Roman" panose="02020603050405020304" pitchFamily="18" charset="0"/>
                      </a:endParaRPr>
                    </a:p>
                  </p:txBody>
                </p:sp>
              </mc:Choice>
              <mc:Fallback xmlns="">
                <p:sp>
                  <p:nvSpPr>
                    <p:cNvPr id="21" name="文本框 2">
                      <a:extLst>
                        <a:ext uri="{FF2B5EF4-FFF2-40B4-BE49-F238E27FC236}">
                          <a16:creationId xmlns:a16="http://schemas.microsoft.com/office/drawing/2014/main" id="{B4182F1E-C5A3-4AFA-B299-C9BE72B3AB9D}"/>
                        </a:ext>
                      </a:extLst>
                    </p:cNvPr>
                    <p:cNvSpPr txBox="1">
                      <a:spLocks noRot="1" noChangeAspect="1" noMove="1" noResize="1" noEditPoints="1" noAdjustHandles="1" noChangeArrowheads="1" noChangeShapeType="1" noTextEdit="1"/>
                    </p:cNvSpPr>
                    <p:nvPr/>
                  </p:nvSpPr>
                  <p:spPr bwMode="auto">
                    <a:xfrm>
                      <a:off x="701040" y="750570"/>
                      <a:ext cx="274320" cy="320040"/>
                    </a:xfrm>
                    <a:prstGeom prst="rect">
                      <a:avLst/>
                    </a:prstGeom>
                    <a:blipFill>
                      <a:blip r:embed="rId13"/>
                      <a:stretch>
                        <a:fillRect/>
                      </a:stretch>
                    </a:blipFill>
                    <a:ln w="9525">
                      <a:noFill/>
                      <a:miter lim="800000"/>
                      <a:headEnd/>
                      <a:tailEnd/>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 name="文本框 2">
                    <a:extLst>
                      <a:ext uri="{FF2B5EF4-FFF2-40B4-BE49-F238E27FC236}">
                        <a16:creationId xmlns:a16="http://schemas.microsoft.com/office/drawing/2014/main" id="{DA861420-989E-4D75-A30E-D7414EA127ED}"/>
                      </a:ext>
                    </a:extLst>
                  </p:cNvPr>
                  <p:cNvSpPr txBox="1">
                    <a:spLocks noChangeArrowheads="1"/>
                  </p:cNvSpPr>
                  <p:nvPr/>
                </p:nvSpPr>
                <p:spPr bwMode="auto">
                  <a:xfrm>
                    <a:off x="396240" y="186690"/>
                    <a:ext cx="244625" cy="297180"/>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14:m>
                      <m:oMathPara xmlns:m="http://schemas.openxmlformats.org/officeDocument/2006/math">
                        <m:oMathParaPr>
                          <m:jc m:val="centerGroup"/>
                        </m:oMathParaPr>
                        <m:oMath xmlns:m="http://schemas.openxmlformats.org/officeDocument/2006/math">
                          <m:r>
                            <a:rPr lang="en-US" sz="1050" i="1" kern="100">
                              <a:solidFill>
                                <a:srgbClr val="C00000"/>
                              </a:solidFill>
                              <a:effectLst/>
                              <a:latin typeface="Cambria Math" panose="02040503050406030204" pitchFamily="18" charset="0"/>
                              <a:cs typeface="Times New Roman" panose="02020603050405020304" pitchFamily="18" charset="0"/>
                            </a:rPr>
                            <m:t>𝑎</m:t>
                          </m:r>
                        </m:oMath>
                      </m:oMathPara>
                    </a14:m>
                    <a:endParaRPr lang="zh-CN" sz="1050" kern="100">
                      <a:effectLst/>
                      <a:latin typeface="Times New Roman" panose="02020603050405020304" pitchFamily="18" charset="0"/>
                      <a:cs typeface="Times New Roman" panose="02020603050405020304" pitchFamily="18" charset="0"/>
                    </a:endParaRPr>
                  </a:p>
                </p:txBody>
              </p:sp>
            </mc:Choice>
            <mc:Fallback xmlns="">
              <p:sp>
                <p:nvSpPr>
                  <p:cNvPr id="16" name="文本框 2">
                    <a:extLst>
                      <a:ext uri="{FF2B5EF4-FFF2-40B4-BE49-F238E27FC236}">
                        <a16:creationId xmlns:a16="http://schemas.microsoft.com/office/drawing/2014/main" id="{DA861420-989E-4D75-A30E-D7414EA127ED}"/>
                      </a:ext>
                    </a:extLst>
                  </p:cNvPr>
                  <p:cNvSpPr txBox="1">
                    <a:spLocks noRot="1" noChangeAspect="1" noMove="1" noResize="1" noEditPoints="1" noAdjustHandles="1" noChangeArrowheads="1" noChangeShapeType="1" noTextEdit="1"/>
                  </p:cNvSpPr>
                  <p:nvPr/>
                </p:nvSpPr>
                <p:spPr bwMode="auto">
                  <a:xfrm>
                    <a:off x="396240" y="186690"/>
                    <a:ext cx="244625" cy="297180"/>
                  </a:xfrm>
                  <a:prstGeom prst="rect">
                    <a:avLst/>
                  </a:prstGeom>
                  <a:blipFill>
                    <a:blip r:embed="rId14"/>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2">
                    <a:extLst>
                      <a:ext uri="{FF2B5EF4-FFF2-40B4-BE49-F238E27FC236}">
                        <a16:creationId xmlns:a16="http://schemas.microsoft.com/office/drawing/2014/main" id="{E76BFE29-CBE5-424F-ACDC-E2C06F296689}"/>
                      </a:ext>
                    </a:extLst>
                  </p:cNvPr>
                  <p:cNvSpPr txBox="1">
                    <a:spLocks noChangeArrowheads="1"/>
                  </p:cNvSpPr>
                  <p:nvPr/>
                </p:nvSpPr>
                <p:spPr bwMode="auto">
                  <a:xfrm>
                    <a:off x="1356360" y="659130"/>
                    <a:ext cx="244625" cy="297180"/>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14:m>
                      <m:oMathPara xmlns:m="http://schemas.openxmlformats.org/officeDocument/2006/math">
                        <m:oMathParaPr>
                          <m:jc m:val="centerGroup"/>
                        </m:oMathParaPr>
                        <m:oMath xmlns:m="http://schemas.openxmlformats.org/officeDocument/2006/math">
                          <m:r>
                            <a:rPr lang="en-US" sz="1050" i="1" kern="100">
                              <a:solidFill>
                                <a:srgbClr val="C00000"/>
                              </a:solidFill>
                              <a:effectLst/>
                              <a:latin typeface="Cambria Math" panose="02040503050406030204" pitchFamily="18" charset="0"/>
                              <a:cs typeface="Times New Roman" panose="02020603050405020304" pitchFamily="18" charset="0"/>
                            </a:rPr>
                            <m:t>𝑐</m:t>
                          </m:r>
                        </m:oMath>
                      </m:oMathPara>
                    </a14:m>
                    <a:endParaRPr lang="zh-CN" sz="1050" kern="100">
                      <a:effectLst/>
                      <a:latin typeface="Times New Roman" panose="02020603050405020304" pitchFamily="18" charset="0"/>
                      <a:cs typeface="Times New Roman" panose="02020603050405020304" pitchFamily="18" charset="0"/>
                    </a:endParaRPr>
                  </a:p>
                </p:txBody>
              </p:sp>
            </mc:Choice>
            <mc:Fallback xmlns="">
              <p:sp>
                <p:nvSpPr>
                  <p:cNvPr id="17" name="文本框 2">
                    <a:extLst>
                      <a:ext uri="{FF2B5EF4-FFF2-40B4-BE49-F238E27FC236}">
                        <a16:creationId xmlns:a16="http://schemas.microsoft.com/office/drawing/2014/main" id="{E76BFE29-CBE5-424F-ACDC-E2C06F296689}"/>
                      </a:ext>
                    </a:extLst>
                  </p:cNvPr>
                  <p:cNvSpPr txBox="1">
                    <a:spLocks noRot="1" noChangeAspect="1" noMove="1" noResize="1" noEditPoints="1" noAdjustHandles="1" noChangeArrowheads="1" noChangeShapeType="1" noTextEdit="1"/>
                  </p:cNvSpPr>
                  <p:nvPr/>
                </p:nvSpPr>
                <p:spPr bwMode="auto">
                  <a:xfrm>
                    <a:off x="1356360" y="659130"/>
                    <a:ext cx="244625" cy="297180"/>
                  </a:xfrm>
                  <a:prstGeom prst="rect">
                    <a:avLst/>
                  </a:prstGeom>
                  <a:blipFill>
                    <a:blip r:embed="rId15"/>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2">
                    <a:extLst>
                      <a:ext uri="{FF2B5EF4-FFF2-40B4-BE49-F238E27FC236}">
                        <a16:creationId xmlns:a16="http://schemas.microsoft.com/office/drawing/2014/main" id="{E8C53A81-C416-4DF5-908D-43268A06B618}"/>
                      </a:ext>
                    </a:extLst>
                  </p:cNvPr>
                  <p:cNvSpPr txBox="1">
                    <a:spLocks noChangeArrowheads="1"/>
                  </p:cNvSpPr>
                  <p:nvPr/>
                </p:nvSpPr>
                <p:spPr bwMode="auto">
                  <a:xfrm>
                    <a:off x="388620" y="704850"/>
                    <a:ext cx="244625" cy="297180"/>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14:m>
                      <m:oMathPara xmlns:m="http://schemas.openxmlformats.org/officeDocument/2006/math">
                        <m:oMathParaPr>
                          <m:jc m:val="centerGroup"/>
                        </m:oMathParaPr>
                        <m:oMath xmlns:m="http://schemas.openxmlformats.org/officeDocument/2006/math">
                          <m:r>
                            <a:rPr lang="en-US" sz="1050" i="1" kern="100">
                              <a:solidFill>
                                <a:srgbClr val="C00000"/>
                              </a:solidFill>
                              <a:effectLst/>
                              <a:latin typeface="Cambria Math" panose="02040503050406030204" pitchFamily="18" charset="0"/>
                              <a:cs typeface="Times New Roman" panose="02020603050405020304" pitchFamily="18" charset="0"/>
                            </a:rPr>
                            <m:t>𝑑</m:t>
                          </m:r>
                        </m:oMath>
                      </m:oMathPara>
                    </a14:m>
                    <a:endParaRPr lang="zh-CN" sz="1050" kern="100">
                      <a:effectLst/>
                      <a:latin typeface="Times New Roman" panose="02020603050405020304" pitchFamily="18" charset="0"/>
                      <a:cs typeface="Times New Roman" panose="02020603050405020304" pitchFamily="18" charset="0"/>
                    </a:endParaRPr>
                  </a:p>
                </p:txBody>
              </p:sp>
            </mc:Choice>
            <mc:Fallback xmlns="">
              <p:sp>
                <p:nvSpPr>
                  <p:cNvPr id="18" name="文本框 2">
                    <a:extLst>
                      <a:ext uri="{FF2B5EF4-FFF2-40B4-BE49-F238E27FC236}">
                        <a16:creationId xmlns:a16="http://schemas.microsoft.com/office/drawing/2014/main" id="{E8C53A81-C416-4DF5-908D-43268A06B618}"/>
                      </a:ext>
                    </a:extLst>
                  </p:cNvPr>
                  <p:cNvSpPr txBox="1">
                    <a:spLocks noRot="1" noChangeAspect="1" noMove="1" noResize="1" noEditPoints="1" noAdjustHandles="1" noChangeArrowheads="1" noChangeShapeType="1" noTextEdit="1"/>
                  </p:cNvSpPr>
                  <p:nvPr/>
                </p:nvSpPr>
                <p:spPr bwMode="auto">
                  <a:xfrm>
                    <a:off x="388620" y="704850"/>
                    <a:ext cx="244625" cy="297180"/>
                  </a:xfrm>
                  <a:prstGeom prst="rect">
                    <a:avLst/>
                  </a:prstGeom>
                  <a:blipFill>
                    <a:blip r:embed="rId16"/>
                    <a:stretch>
                      <a:fillRect/>
                    </a:stretch>
                  </a:blipFill>
                  <a:ln w="9525">
                    <a:noFill/>
                    <a:miter lim="800000"/>
                    <a:headEnd/>
                    <a:tailEnd/>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 name="文本框 2">
                  <a:extLst>
                    <a:ext uri="{FF2B5EF4-FFF2-40B4-BE49-F238E27FC236}">
                      <a16:creationId xmlns:a16="http://schemas.microsoft.com/office/drawing/2014/main" id="{D972D0F8-4637-4B89-91E0-C8642373A747}"/>
                    </a:ext>
                  </a:extLst>
                </p:cNvPr>
                <p:cNvSpPr txBox="1">
                  <a:spLocks noChangeArrowheads="1"/>
                </p:cNvSpPr>
                <p:nvPr/>
              </p:nvSpPr>
              <p:spPr bwMode="auto">
                <a:xfrm>
                  <a:off x="1356360" y="186690"/>
                  <a:ext cx="244625" cy="297180"/>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14:m>
                    <m:oMathPara xmlns:m="http://schemas.openxmlformats.org/officeDocument/2006/math">
                      <m:oMathParaPr>
                        <m:jc m:val="centerGroup"/>
                      </m:oMathParaPr>
                      <m:oMath xmlns:m="http://schemas.openxmlformats.org/officeDocument/2006/math">
                        <m:r>
                          <a:rPr lang="en-US" sz="1050" i="1" kern="100">
                            <a:solidFill>
                              <a:srgbClr val="C00000"/>
                            </a:solidFill>
                            <a:effectLst/>
                            <a:latin typeface="Cambria Math" panose="02040503050406030204" pitchFamily="18" charset="0"/>
                            <a:cs typeface="Times New Roman" panose="02020603050405020304" pitchFamily="18" charset="0"/>
                          </a:rPr>
                          <m:t>𝑏</m:t>
                        </m:r>
                      </m:oMath>
                    </m:oMathPara>
                  </a14:m>
                  <a:endParaRPr lang="zh-CN" sz="1050" kern="100">
                    <a:effectLst/>
                    <a:latin typeface="Times New Roman" panose="02020603050405020304" pitchFamily="18" charset="0"/>
                    <a:cs typeface="Times New Roman" panose="02020603050405020304" pitchFamily="18" charset="0"/>
                  </a:endParaRPr>
                </a:p>
              </p:txBody>
            </p:sp>
          </mc:Choice>
          <mc:Fallback xmlns="">
            <p:sp>
              <p:nvSpPr>
                <p:cNvPr id="14" name="文本框 2">
                  <a:extLst>
                    <a:ext uri="{FF2B5EF4-FFF2-40B4-BE49-F238E27FC236}">
                      <a16:creationId xmlns:a16="http://schemas.microsoft.com/office/drawing/2014/main" id="{D972D0F8-4637-4B89-91E0-C8642373A747}"/>
                    </a:ext>
                  </a:extLst>
                </p:cNvPr>
                <p:cNvSpPr txBox="1">
                  <a:spLocks noRot="1" noChangeAspect="1" noMove="1" noResize="1" noEditPoints="1" noAdjustHandles="1" noChangeArrowheads="1" noChangeShapeType="1" noTextEdit="1"/>
                </p:cNvSpPr>
                <p:nvPr/>
              </p:nvSpPr>
              <p:spPr bwMode="auto">
                <a:xfrm>
                  <a:off x="1356360" y="186690"/>
                  <a:ext cx="244625" cy="297180"/>
                </a:xfrm>
                <a:prstGeom prst="rect">
                  <a:avLst/>
                </a:prstGeom>
                <a:blipFill>
                  <a:blip r:embed="rId17"/>
                  <a:stretch>
                    <a:fillRect/>
                  </a:stretch>
                </a:blipFill>
                <a:ln w="9525">
                  <a:noFill/>
                  <a:miter lim="800000"/>
                  <a:headEnd/>
                  <a:tailEnd/>
                </a:ln>
              </p:spPr>
              <p:txBody>
                <a:bodyPr/>
                <a:lstStyle/>
                <a:p>
                  <a:r>
                    <a:rPr lang="zh-CN" altLang="en-US">
                      <a:noFill/>
                    </a:rPr>
                    <a:t> </a:t>
                  </a:r>
                </a:p>
              </p:txBody>
            </p:sp>
          </mc:Fallback>
        </mc:AlternateContent>
      </p:grpSp>
      <p:grpSp>
        <p:nvGrpSpPr>
          <p:cNvPr id="46" name="组合 45"/>
          <p:cNvGrpSpPr/>
          <p:nvPr/>
        </p:nvGrpSpPr>
        <p:grpSpPr>
          <a:xfrm>
            <a:off x="2483768" y="3867894"/>
            <a:ext cx="6264696" cy="1015663"/>
            <a:chOff x="2555776" y="3731429"/>
            <a:chExt cx="6264696" cy="1015663"/>
          </a:xfrm>
        </p:grpSpPr>
        <p:sp>
          <p:nvSpPr>
            <p:cNvPr id="11" name="矩形 10"/>
            <p:cNvSpPr/>
            <p:nvPr/>
          </p:nvSpPr>
          <p:spPr>
            <a:xfrm>
              <a:off x="2555776" y="3731429"/>
              <a:ext cx="5616624" cy="1015663"/>
            </a:xfrm>
            <a:prstGeom prst="rect">
              <a:avLst/>
            </a:prstGeom>
          </p:spPr>
          <p:txBody>
            <a:bodyPr wrap="square">
              <a:spAutoFit/>
            </a:bodyPr>
            <a:lstStyle/>
            <a:p>
              <a:pPr>
                <a:lnSpc>
                  <a:spcPct val="150000"/>
                </a:lnSpc>
              </a:pPr>
              <a:r>
                <a:rPr lang="zh-CN" altLang="zh-CN" sz="2000" b="1" dirty="0">
                  <a:latin typeface="+mn-ea"/>
                  <a:cs typeface="Times New Roman" panose="02020603050405020304" pitchFamily="18" charset="0"/>
                </a:rPr>
                <a:t>在空间中的任意边界面上，其两侧电场强度矢量的切向分量相等，也即连续。</a:t>
              </a:r>
            </a:p>
          </p:txBody>
        </p:sp>
        <p:sp>
          <p:nvSpPr>
            <p:cNvPr id="45" name="动作按钮: 信息 9">
              <a:hlinkClick r:id="" action="ppaction://noaction" highlightClick="1"/>
              <a:extLst>
                <a:ext uri="{FF2B5EF4-FFF2-40B4-BE49-F238E27FC236}">
                  <a16:creationId xmlns:a16="http://schemas.microsoft.com/office/drawing/2014/main" id="{06EBE1AA-31C6-40EB-9725-2CCA2AD69BC0}"/>
                </a:ext>
              </a:extLst>
            </p:cNvPr>
            <p:cNvSpPr/>
            <p:nvPr/>
          </p:nvSpPr>
          <p:spPr>
            <a:xfrm>
              <a:off x="8100392" y="3875445"/>
              <a:ext cx="720080" cy="703704"/>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200" b="1" dirty="0">
                <a:solidFill>
                  <a:srgbClr val="F98637"/>
                </a:solidFill>
              </a:endParaRPr>
            </a:p>
          </p:txBody>
        </p:sp>
      </p:grpSp>
      <p:graphicFrame>
        <p:nvGraphicFramePr>
          <p:cNvPr id="49" name="Object 80">
            <a:extLst>
              <a:ext uri="{FF2B5EF4-FFF2-40B4-BE49-F238E27FC236}">
                <a16:creationId xmlns:a16="http://schemas.microsoft.com/office/drawing/2014/main" id="{D73B1E5D-EE04-4764-A448-BF0011739151}"/>
              </a:ext>
            </a:extLst>
          </p:cNvPr>
          <p:cNvGraphicFramePr>
            <a:graphicFrameLocks noChangeAspect="1"/>
          </p:cNvGraphicFramePr>
          <p:nvPr>
            <p:extLst>
              <p:ext uri="{D42A27DB-BD31-4B8C-83A1-F6EECF244321}">
                <p14:modId xmlns:p14="http://schemas.microsoft.com/office/powerpoint/2010/main" val="1193278637"/>
              </p:ext>
            </p:extLst>
          </p:nvPr>
        </p:nvGraphicFramePr>
        <p:xfrm>
          <a:off x="3491880" y="2746375"/>
          <a:ext cx="1250950" cy="382588"/>
        </p:xfrm>
        <a:graphic>
          <a:graphicData uri="http://schemas.openxmlformats.org/presentationml/2006/ole">
            <mc:AlternateContent xmlns:mc="http://schemas.openxmlformats.org/markup-compatibility/2006">
              <mc:Choice xmlns:v="urn:schemas-microsoft-com:vml" Requires="v">
                <p:oleObj name="Equation" r:id="rId18" imgW="977760" imgH="253800" progId="Equation.DSMT4">
                  <p:embed/>
                </p:oleObj>
              </mc:Choice>
              <mc:Fallback>
                <p:oleObj name="Equation" r:id="rId18" imgW="977760" imgH="253800" progId="Equation.DSMT4">
                  <p:embed/>
                  <p:pic>
                    <p:nvPicPr>
                      <p:cNvPr id="7" name="Object 80">
                        <a:extLst>
                          <a:ext uri="{FF2B5EF4-FFF2-40B4-BE49-F238E27FC236}">
                            <a16:creationId xmlns:a16="http://schemas.microsoft.com/office/drawing/2014/main" id="{6F53828E-D961-45A6-8895-A495F5BB6109}"/>
                          </a:ext>
                        </a:extLst>
                      </p:cNvPr>
                      <p:cNvPicPr>
                        <a:picLocks noChangeAspect="1" noChangeArrowheads="1"/>
                      </p:cNvPicPr>
                      <p:nvPr/>
                    </p:nvPicPr>
                    <p:blipFill>
                      <a:blip r:embed="rId19"/>
                      <a:srcRect/>
                      <a:stretch>
                        <a:fillRect/>
                      </a:stretch>
                    </p:blipFill>
                    <p:spPr bwMode="auto">
                      <a:xfrm>
                        <a:off x="3491880" y="2746375"/>
                        <a:ext cx="1250950" cy="3825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0895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2000"/>
                                        <p:tgtEl>
                                          <p:spTgt spid="8"/>
                                        </p:tgtEl>
                                      </p:cBhvr>
                                    </p:animEffect>
                                  </p:childTnLst>
                                </p:cTn>
                              </p:par>
                              <p:par>
                                <p:cTn id="18" presetID="22" presetClass="entr" presetSubtype="1"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7">
            <a:extLst>
              <a:ext uri="{FF2B5EF4-FFF2-40B4-BE49-F238E27FC236}">
                <a16:creationId xmlns:a16="http://schemas.microsoft.com/office/drawing/2014/main" id="{83E4413B-4852-44A4-A0FC-A642C87E28E8}"/>
              </a:ext>
            </a:extLst>
          </p:cNvPr>
          <p:cNvGrpSpPr>
            <a:grpSpLocks/>
          </p:cNvGrpSpPr>
          <p:nvPr/>
        </p:nvGrpSpPr>
        <p:grpSpPr bwMode="auto">
          <a:xfrm>
            <a:off x="107504" y="2355726"/>
            <a:ext cx="3168352" cy="2016224"/>
            <a:chOff x="3308" y="1343"/>
            <a:chExt cx="2404" cy="1633"/>
          </a:xfrm>
        </p:grpSpPr>
        <p:sp>
          <p:nvSpPr>
            <p:cNvPr id="4" name="Rectangle 5">
              <a:extLst>
                <a:ext uri="{FF2B5EF4-FFF2-40B4-BE49-F238E27FC236}">
                  <a16:creationId xmlns:a16="http://schemas.microsoft.com/office/drawing/2014/main" id="{BAEC8270-61E2-420C-BA01-5C86BEDAE1C9}"/>
                </a:ext>
              </a:extLst>
            </p:cNvPr>
            <p:cNvSpPr>
              <a:spLocks noChangeArrowheads="1"/>
            </p:cNvSpPr>
            <p:nvPr/>
          </p:nvSpPr>
          <p:spPr bwMode="auto">
            <a:xfrm>
              <a:off x="3308" y="1343"/>
              <a:ext cx="2304" cy="81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 name="Rectangle 6">
              <a:extLst>
                <a:ext uri="{FF2B5EF4-FFF2-40B4-BE49-F238E27FC236}">
                  <a16:creationId xmlns:a16="http://schemas.microsoft.com/office/drawing/2014/main" id="{F8DB311C-0B8C-46E1-B1DB-26E55BF7FD5E}"/>
                </a:ext>
              </a:extLst>
            </p:cNvPr>
            <p:cNvSpPr>
              <a:spLocks noChangeArrowheads="1"/>
            </p:cNvSpPr>
            <p:nvPr/>
          </p:nvSpPr>
          <p:spPr bwMode="auto">
            <a:xfrm>
              <a:off x="3308" y="2160"/>
              <a:ext cx="2304" cy="81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aphicFrame>
          <p:nvGraphicFramePr>
            <p:cNvPr id="6" name="Object 8">
              <a:extLst>
                <a:ext uri="{FF2B5EF4-FFF2-40B4-BE49-F238E27FC236}">
                  <a16:creationId xmlns:a16="http://schemas.microsoft.com/office/drawing/2014/main" id="{27B591D4-C85D-4106-AF82-D2EECAE6EA5A}"/>
                </a:ext>
              </a:extLst>
            </p:cNvPr>
            <p:cNvGraphicFramePr>
              <a:graphicFrameLocks noChangeAspect="1"/>
            </p:cNvGraphicFramePr>
            <p:nvPr/>
          </p:nvGraphicFramePr>
          <p:xfrm>
            <a:off x="4940" y="1479"/>
            <a:ext cx="180" cy="208"/>
          </p:xfrm>
          <a:graphic>
            <a:graphicData uri="http://schemas.openxmlformats.org/presentationml/2006/ole">
              <mc:AlternateContent xmlns:mc="http://schemas.openxmlformats.org/markup-compatibility/2006">
                <mc:Choice xmlns:v="urn:schemas-microsoft-com:vml" Requires="v">
                  <p:oleObj name="Equation" r:id="rId2" imgW="190440" imgH="241200" progId="Equation.DSMT4">
                    <p:embed/>
                  </p:oleObj>
                </mc:Choice>
                <mc:Fallback>
                  <p:oleObj name="Equation" r:id="rId2" imgW="190440" imgH="241200" progId="Equation.DSMT4">
                    <p:embed/>
                    <p:pic>
                      <p:nvPicPr>
                        <p:cNvPr id="6" name="Object 8">
                          <a:extLst>
                            <a:ext uri="{FF2B5EF4-FFF2-40B4-BE49-F238E27FC236}">
                              <a16:creationId xmlns:a16="http://schemas.microsoft.com/office/drawing/2014/main" id="{27B591D4-C85D-4106-AF82-D2EECAE6E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 y="1479"/>
                          <a:ext cx="180" cy="208"/>
                        </a:xfrm>
                        <a:prstGeom prst="rect">
                          <a:avLst/>
                        </a:prstGeom>
                        <a:noFill/>
                        <a:ln>
                          <a:noFill/>
                        </a:ln>
                        <a:effectLst/>
                      </p:spPr>
                    </p:pic>
                  </p:oleObj>
                </mc:Fallback>
              </mc:AlternateContent>
            </a:graphicData>
          </a:graphic>
        </p:graphicFrame>
        <p:graphicFrame>
          <p:nvGraphicFramePr>
            <p:cNvPr id="7" name="Object 9">
              <a:extLst>
                <a:ext uri="{FF2B5EF4-FFF2-40B4-BE49-F238E27FC236}">
                  <a16:creationId xmlns:a16="http://schemas.microsoft.com/office/drawing/2014/main" id="{5BCEE3B6-9951-4BDB-B8E4-8127756A9E0E}"/>
                </a:ext>
              </a:extLst>
            </p:cNvPr>
            <p:cNvGraphicFramePr>
              <a:graphicFrameLocks noChangeAspect="1"/>
            </p:cNvGraphicFramePr>
            <p:nvPr/>
          </p:nvGraphicFramePr>
          <p:xfrm>
            <a:off x="4056" y="2562"/>
            <a:ext cx="191" cy="207"/>
          </p:xfrm>
          <a:graphic>
            <a:graphicData uri="http://schemas.openxmlformats.org/presentationml/2006/ole">
              <mc:AlternateContent xmlns:mc="http://schemas.openxmlformats.org/markup-compatibility/2006">
                <mc:Choice xmlns:v="urn:schemas-microsoft-com:vml" Requires="v">
                  <p:oleObj name="公式" r:id="rId4" imgW="203040" imgH="241200" progId="Equation.3">
                    <p:embed/>
                  </p:oleObj>
                </mc:Choice>
                <mc:Fallback>
                  <p:oleObj name="公式" r:id="rId4" imgW="203040" imgH="241200" progId="Equation.3">
                    <p:embed/>
                    <p:pic>
                      <p:nvPicPr>
                        <p:cNvPr id="7" name="Object 9">
                          <a:extLst>
                            <a:ext uri="{FF2B5EF4-FFF2-40B4-BE49-F238E27FC236}">
                              <a16:creationId xmlns:a16="http://schemas.microsoft.com/office/drawing/2014/main" id="{5BCEE3B6-9951-4BDB-B8E4-8127756A9E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6" y="2562"/>
                          <a:ext cx="191" cy="207"/>
                        </a:xfrm>
                        <a:prstGeom prst="rect">
                          <a:avLst/>
                        </a:prstGeom>
                        <a:noFill/>
                        <a:ln>
                          <a:noFill/>
                        </a:ln>
                        <a:effectLst/>
                      </p:spPr>
                    </p:pic>
                  </p:oleObj>
                </mc:Fallback>
              </mc:AlternateContent>
            </a:graphicData>
          </a:graphic>
        </p:graphicFrame>
        <p:graphicFrame>
          <p:nvGraphicFramePr>
            <p:cNvPr id="8" name="Object 10">
              <a:extLst>
                <a:ext uri="{FF2B5EF4-FFF2-40B4-BE49-F238E27FC236}">
                  <a16:creationId xmlns:a16="http://schemas.microsoft.com/office/drawing/2014/main" id="{678EBF08-9E50-44AC-9AD5-975357C9A514}"/>
                </a:ext>
              </a:extLst>
            </p:cNvPr>
            <p:cNvGraphicFramePr>
              <a:graphicFrameLocks noChangeAspect="1"/>
            </p:cNvGraphicFramePr>
            <p:nvPr/>
          </p:nvGraphicFramePr>
          <p:xfrm>
            <a:off x="4580" y="1389"/>
            <a:ext cx="224" cy="263"/>
          </p:xfrm>
          <a:graphic>
            <a:graphicData uri="http://schemas.openxmlformats.org/presentationml/2006/ole">
              <mc:AlternateContent xmlns:mc="http://schemas.openxmlformats.org/markup-compatibility/2006">
                <mc:Choice xmlns:v="urn:schemas-microsoft-com:vml" Requires="v">
                  <p:oleObj name="公式" r:id="rId6" imgW="164880" imgH="215640" progId="Equation.3">
                    <p:embed/>
                  </p:oleObj>
                </mc:Choice>
                <mc:Fallback>
                  <p:oleObj name="公式" r:id="rId6" imgW="164880" imgH="215640" progId="Equation.3">
                    <p:embed/>
                    <p:pic>
                      <p:nvPicPr>
                        <p:cNvPr id="8" name="Object 10">
                          <a:extLst>
                            <a:ext uri="{FF2B5EF4-FFF2-40B4-BE49-F238E27FC236}">
                              <a16:creationId xmlns:a16="http://schemas.microsoft.com/office/drawing/2014/main" id="{678EBF08-9E50-44AC-9AD5-975357C9A5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0" y="1389"/>
                          <a:ext cx="22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1">
              <a:extLst>
                <a:ext uri="{FF2B5EF4-FFF2-40B4-BE49-F238E27FC236}">
                  <a16:creationId xmlns:a16="http://schemas.microsoft.com/office/drawing/2014/main" id="{79564F7E-041D-4DF0-B3AA-556DE7EEDA6D}"/>
                </a:ext>
              </a:extLst>
            </p:cNvPr>
            <p:cNvSpPr txBox="1">
              <a:spLocks noChangeArrowheads="1"/>
            </p:cNvSpPr>
            <p:nvPr/>
          </p:nvSpPr>
          <p:spPr bwMode="auto">
            <a:xfrm>
              <a:off x="3444" y="1842"/>
              <a:ext cx="52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媒质</a:t>
              </a:r>
              <a:r>
                <a:rPr kumimoji="1"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0" name="Text Box 12">
              <a:extLst>
                <a:ext uri="{FF2B5EF4-FFF2-40B4-BE49-F238E27FC236}">
                  <a16:creationId xmlns:a16="http://schemas.microsoft.com/office/drawing/2014/main" id="{5886257E-7407-4E4A-B99A-80FB9F1750F1}"/>
                </a:ext>
              </a:extLst>
            </p:cNvPr>
            <p:cNvSpPr txBox="1">
              <a:spLocks noChangeArrowheads="1"/>
            </p:cNvSpPr>
            <p:nvPr/>
          </p:nvSpPr>
          <p:spPr bwMode="auto">
            <a:xfrm>
              <a:off x="3444" y="2250"/>
              <a:ext cx="52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媒质</a:t>
              </a:r>
              <a:r>
                <a:rPr kumimoji="1" lang="en-US" altLang="zh-CN" sz="1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1" name="Oval 17">
              <a:extLst>
                <a:ext uri="{FF2B5EF4-FFF2-40B4-BE49-F238E27FC236}">
                  <a16:creationId xmlns:a16="http://schemas.microsoft.com/office/drawing/2014/main" id="{9F5957C2-97F0-4C6B-AFE6-1E15DEAB1954}"/>
                </a:ext>
              </a:extLst>
            </p:cNvPr>
            <p:cNvSpPr>
              <a:spLocks noChangeArrowheads="1"/>
            </p:cNvSpPr>
            <p:nvPr/>
          </p:nvSpPr>
          <p:spPr bwMode="auto">
            <a:xfrm>
              <a:off x="4305" y="2172"/>
              <a:ext cx="635" cy="351"/>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00"/>
            </a:p>
          </p:txBody>
        </p:sp>
        <p:sp>
          <p:nvSpPr>
            <p:cNvPr id="12" name="Oval 21">
              <a:extLst>
                <a:ext uri="{FF2B5EF4-FFF2-40B4-BE49-F238E27FC236}">
                  <a16:creationId xmlns:a16="http://schemas.microsoft.com/office/drawing/2014/main" id="{1E0065DD-BFA9-4806-8525-A47D5F9F0D14}"/>
                </a:ext>
              </a:extLst>
            </p:cNvPr>
            <p:cNvSpPr>
              <a:spLocks noChangeArrowheads="1"/>
            </p:cNvSpPr>
            <p:nvPr/>
          </p:nvSpPr>
          <p:spPr bwMode="auto">
            <a:xfrm>
              <a:off x="4305" y="1991"/>
              <a:ext cx="635" cy="351"/>
            </a:xfrm>
            <a:prstGeom prst="ellipse">
              <a:avLst/>
            </a:prstGeom>
            <a:noFill/>
            <a:ln w="9525">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00"/>
            </a:p>
          </p:txBody>
        </p:sp>
        <p:sp>
          <p:nvSpPr>
            <p:cNvPr id="13" name="Line 22">
              <a:extLst>
                <a:ext uri="{FF2B5EF4-FFF2-40B4-BE49-F238E27FC236}">
                  <a16:creationId xmlns:a16="http://schemas.microsoft.com/office/drawing/2014/main" id="{DEB7CFA4-5599-45BD-A5C8-DFC9C9A6C187}"/>
                </a:ext>
              </a:extLst>
            </p:cNvPr>
            <p:cNvSpPr>
              <a:spLocks noChangeShapeType="1"/>
            </p:cNvSpPr>
            <p:nvPr/>
          </p:nvSpPr>
          <p:spPr bwMode="auto">
            <a:xfrm flipV="1">
              <a:off x="4636" y="1595"/>
              <a:ext cx="0" cy="564"/>
            </a:xfrm>
            <a:prstGeom prst="line">
              <a:avLst/>
            </a:prstGeom>
            <a:noFill/>
            <a:ln w="25400">
              <a:solidFill>
                <a:srgbClr val="00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4" name="Line 23">
              <a:extLst>
                <a:ext uri="{FF2B5EF4-FFF2-40B4-BE49-F238E27FC236}">
                  <a16:creationId xmlns:a16="http://schemas.microsoft.com/office/drawing/2014/main" id="{5F2D85AA-3F9A-4410-B307-77C79DAA958E}"/>
                </a:ext>
              </a:extLst>
            </p:cNvPr>
            <p:cNvSpPr>
              <a:spLocks noChangeShapeType="1"/>
            </p:cNvSpPr>
            <p:nvPr/>
          </p:nvSpPr>
          <p:spPr bwMode="auto">
            <a:xfrm flipV="1">
              <a:off x="4025" y="2151"/>
              <a:ext cx="612" cy="462"/>
            </a:xfrm>
            <a:prstGeom prst="line">
              <a:avLst/>
            </a:prstGeom>
            <a:noFill/>
            <a:ln w="3492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5" name="Line 24">
              <a:extLst>
                <a:ext uri="{FF2B5EF4-FFF2-40B4-BE49-F238E27FC236}">
                  <a16:creationId xmlns:a16="http://schemas.microsoft.com/office/drawing/2014/main" id="{2A4175A2-E155-4643-987A-B2F58B0DA8AD}"/>
                </a:ext>
              </a:extLst>
            </p:cNvPr>
            <p:cNvSpPr>
              <a:spLocks noChangeShapeType="1"/>
            </p:cNvSpPr>
            <p:nvPr/>
          </p:nvSpPr>
          <p:spPr bwMode="auto">
            <a:xfrm flipV="1">
              <a:off x="4663" y="1661"/>
              <a:ext cx="268" cy="474"/>
            </a:xfrm>
            <a:prstGeom prst="line">
              <a:avLst/>
            </a:prstGeom>
            <a:noFill/>
            <a:ln w="34925">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 name="Line 25">
              <a:extLst>
                <a:ext uri="{FF2B5EF4-FFF2-40B4-BE49-F238E27FC236}">
                  <a16:creationId xmlns:a16="http://schemas.microsoft.com/office/drawing/2014/main" id="{EC376ED0-4839-487E-80F1-88AD1D5E875F}"/>
                </a:ext>
              </a:extLst>
            </p:cNvPr>
            <p:cNvSpPr>
              <a:spLocks noChangeShapeType="1"/>
            </p:cNvSpPr>
            <p:nvPr/>
          </p:nvSpPr>
          <p:spPr bwMode="auto">
            <a:xfrm>
              <a:off x="3308" y="2159"/>
              <a:ext cx="240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400"/>
            </a:p>
          </p:txBody>
        </p:sp>
        <p:sp>
          <p:nvSpPr>
            <p:cNvPr id="17" name="Line 27">
              <a:extLst>
                <a:ext uri="{FF2B5EF4-FFF2-40B4-BE49-F238E27FC236}">
                  <a16:creationId xmlns:a16="http://schemas.microsoft.com/office/drawing/2014/main" id="{FD6A6183-EF92-45E2-AB94-ED4A650F1790}"/>
                </a:ext>
              </a:extLst>
            </p:cNvPr>
            <p:cNvSpPr>
              <a:spLocks noChangeShapeType="1"/>
            </p:cNvSpPr>
            <p:nvPr/>
          </p:nvSpPr>
          <p:spPr bwMode="auto">
            <a:xfrm>
              <a:off x="4305" y="1983"/>
              <a:ext cx="0" cy="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400"/>
            </a:p>
          </p:txBody>
        </p:sp>
        <p:sp>
          <p:nvSpPr>
            <p:cNvPr id="18" name="Rectangle 31">
              <a:extLst>
                <a:ext uri="{FF2B5EF4-FFF2-40B4-BE49-F238E27FC236}">
                  <a16:creationId xmlns:a16="http://schemas.microsoft.com/office/drawing/2014/main" id="{DE5E51C6-9C91-465B-825B-6773E745C8FD}"/>
                </a:ext>
              </a:extLst>
            </p:cNvPr>
            <p:cNvSpPr>
              <a:spLocks noChangeArrowheads="1"/>
            </p:cNvSpPr>
            <p:nvPr/>
          </p:nvSpPr>
          <p:spPr bwMode="auto">
            <a:xfrm>
              <a:off x="4092" y="1826"/>
              <a:ext cx="272"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7825" indent="-377825" algn="l">
                <a:defRPr kumimoji="1" sz="2400">
                  <a:solidFill>
                    <a:schemeClr val="tx1"/>
                  </a:solidFill>
                  <a:latin typeface="Times New Roman" panose="02020603050405020304" pitchFamily="18" charset="0"/>
                  <a:ea typeface="宋体" panose="02010600030101010101" pitchFamily="2" charset="-122"/>
                </a:defRPr>
              </a:lvl1pPr>
              <a:lvl2pPr marL="568325"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20000"/>
                </a:spcBef>
              </a:pPr>
              <a:r>
                <a:rPr kumimoji="0" lang="en-US" altLang="zh-CN" sz="1800" i="1">
                  <a:solidFill>
                    <a:srgbClr val="000000"/>
                  </a:solidFill>
                  <a:ea typeface="楷体_GB2312" pitchFamily="49" charset="-122"/>
                </a:rPr>
                <a:t>S</a:t>
              </a:r>
            </a:p>
          </p:txBody>
        </p:sp>
        <p:sp>
          <p:nvSpPr>
            <p:cNvPr id="19" name="AutoShape 92">
              <a:extLst>
                <a:ext uri="{FF2B5EF4-FFF2-40B4-BE49-F238E27FC236}">
                  <a16:creationId xmlns:a16="http://schemas.microsoft.com/office/drawing/2014/main" id="{412ED582-C6ED-4023-8276-65ED96BD5B5A}"/>
                </a:ext>
              </a:extLst>
            </p:cNvPr>
            <p:cNvSpPr>
              <a:spLocks noChangeArrowheads="1"/>
            </p:cNvSpPr>
            <p:nvPr/>
          </p:nvSpPr>
          <p:spPr bwMode="auto">
            <a:xfrm>
              <a:off x="4304" y="2112"/>
              <a:ext cx="624" cy="288"/>
            </a:xfrm>
            <a:prstGeom prst="can">
              <a:avLst>
                <a:gd name="adj" fmla="val 37204"/>
              </a:avLst>
            </a:prstGeom>
            <a:solidFill>
              <a:srgbClr val="008080">
                <a:alpha val="3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0" name="AutoShape 95">
              <a:extLst>
                <a:ext uri="{FF2B5EF4-FFF2-40B4-BE49-F238E27FC236}">
                  <a16:creationId xmlns:a16="http://schemas.microsoft.com/office/drawing/2014/main" id="{B890BAFE-0FE4-42C9-AE5E-FD067844F699}"/>
                </a:ext>
              </a:extLst>
            </p:cNvPr>
            <p:cNvSpPr>
              <a:spLocks noChangeArrowheads="1"/>
            </p:cNvSpPr>
            <p:nvPr/>
          </p:nvSpPr>
          <p:spPr bwMode="auto">
            <a:xfrm>
              <a:off x="4312" y="1936"/>
              <a:ext cx="624" cy="288"/>
            </a:xfrm>
            <a:prstGeom prst="can">
              <a:avLst>
                <a:gd name="adj" fmla="val 37204"/>
              </a:avLst>
            </a:prstGeom>
            <a:solidFill>
              <a:srgbClr val="C0C0C0">
                <a:alpha val="3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1" name="Oval 96">
              <a:extLst>
                <a:ext uri="{FF2B5EF4-FFF2-40B4-BE49-F238E27FC236}">
                  <a16:creationId xmlns:a16="http://schemas.microsoft.com/office/drawing/2014/main" id="{1E3F63B1-A932-4F79-912B-11BD766C4F92}"/>
                </a:ext>
              </a:extLst>
            </p:cNvPr>
            <p:cNvSpPr>
              <a:spLocks noChangeArrowheads="1"/>
            </p:cNvSpPr>
            <p:nvPr/>
          </p:nvSpPr>
          <p:spPr bwMode="auto">
            <a:xfrm>
              <a:off x="4297" y="1821"/>
              <a:ext cx="635" cy="351"/>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00"/>
            </a:p>
          </p:txBody>
        </p:sp>
        <p:graphicFrame>
          <p:nvGraphicFramePr>
            <p:cNvPr id="22" name="Object 97">
              <a:extLst>
                <a:ext uri="{FF2B5EF4-FFF2-40B4-BE49-F238E27FC236}">
                  <a16:creationId xmlns:a16="http://schemas.microsoft.com/office/drawing/2014/main" id="{86C1D526-1FAD-4129-B2B0-B1CBC9AA516F}"/>
                </a:ext>
              </a:extLst>
            </p:cNvPr>
            <p:cNvGraphicFramePr>
              <a:graphicFrameLocks noChangeAspect="1"/>
            </p:cNvGraphicFramePr>
            <p:nvPr/>
          </p:nvGraphicFramePr>
          <p:xfrm>
            <a:off x="4169" y="1687"/>
            <a:ext cx="284" cy="200"/>
          </p:xfrm>
          <a:graphic>
            <a:graphicData uri="http://schemas.openxmlformats.org/presentationml/2006/ole">
              <mc:AlternateContent xmlns:mc="http://schemas.openxmlformats.org/markup-compatibility/2006">
                <mc:Choice xmlns:v="urn:schemas-microsoft-com:vml" Requires="v">
                  <p:oleObj name="Equation" r:id="rId8" imgW="228600" imgH="177480" progId="Equation.DSMT4">
                    <p:embed/>
                  </p:oleObj>
                </mc:Choice>
                <mc:Fallback>
                  <p:oleObj name="Equation" r:id="rId8" imgW="228600" imgH="177480" progId="Equation.DSMT4">
                    <p:embed/>
                    <p:pic>
                      <p:nvPicPr>
                        <p:cNvPr id="22" name="Object 97">
                          <a:extLst>
                            <a:ext uri="{FF2B5EF4-FFF2-40B4-BE49-F238E27FC236}">
                              <a16:creationId xmlns:a16="http://schemas.microsoft.com/office/drawing/2014/main" id="{86C1D526-1FAD-4129-B2B0-B1CBC9AA51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9" y="1687"/>
                          <a:ext cx="28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Line 98">
              <a:extLst>
                <a:ext uri="{FF2B5EF4-FFF2-40B4-BE49-F238E27FC236}">
                  <a16:creationId xmlns:a16="http://schemas.microsoft.com/office/drawing/2014/main" id="{E3D32F16-2760-4C4C-B90E-1D9D267BDBCF}"/>
                </a:ext>
              </a:extLst>
            </p:cNvPr>
            <p:cNvSpPr>
              <a:spLocks noChangeShapeType="1"/>
            </p:cNvSpPr>
            <p:nvPr/>
          </p:nvSpPr>
          <p:spPr bwMode="auto">
            <a:xfrm>
              <a:off x="4351" y="1887"/>
              <a:ext cx="181" cy="9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400"/>
            </a:p>
          </p:txBody>
        </p:sp>
        <p:sp>
          <p:nvSpPr>
            <p:cNvPr id="24" name="Line 99">
              <a:extLst>
                <a:ext uri="{FF2B5EF4-FFF2-40B4-BE49-F238E27FC236}">
                  <a16:creationId xmlns:a16="http://schemas.microsoft.com/office/drawing/2014/main" id="{EDE0707B-1210-4C84-9450-A173E8BBF2ED}"/>
                </a:ext>
              </a:extLst>
            </p:cNvPr>
            <p:cNvSpPr>
              <a:spLocks noChangeShapeType="1"/>
            </p:cNvSpPr>
            <p:nvPr/>
          </p:nvSpPr>
          <p:spPr bwMode="auto">
            <a:xfrm flipV="1">
              <a:off x="4632" y="1664"/>
              <a:ext cx="0" cy="338"/>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5" name="Line 100">
              <a:extLst>
                <a:ext uri="{FF2B5EF4-FFF2-40B4-BE49-F238E27FC236}">
                  <a16:creationId xmlns:a16="http://schemas.microsoft.com/office/drawing/2014/main" id="{5969CDC2-47F3-4DBA-8E6D-8E070938DFF9}"/>
                </a:ext>
              </a:extLst>
            </p:cNvPr>
            <p:cNvSpPr>
              <a:spLocks noChangeAspect="1" noChangeShapeType="1"/>
            </p:cNvSpPr>
            <p:nvPr/>
          </p:nvSpPr>
          <p:spPr bwMode="auto">
            <a:xfrm flipV="1">
              <a:off x="4736" y="1776"/>
              <a:ext cx="131" cy="231"/>
            </a:xfrm>
            <a:prstGeom prst="line">
              <a:avLst/>
            </a:prstGeom>
            <a:noFill/>
            <a:ln w="34925">
              <a:solidFill>
                <a:srgbClr val="FF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6" name="Line 101">
              <a:extLst>
                <a:ext uri="{FF2B5EF4-FFF2-40B4-BE49-F238E27FC236}">
                  <a16:creationId xmlns:a16="http://schemas.microsoft.com/office/drawing/2014/main" id="{4DAEBA2A-5257-4D03-B847-9C181B2676DD}"/>
                </a:ext>
              </a:extLst>
            </p:cNvPr>
            <p:cNvSpPr>
              <a:spLocks noChangeShapeType="1"/>
            </p:cNvSpPr>
            <p:nvPr/>
          </p:nvSpPr>
          <p:spPr bwMode="auto">
            <a:xfrm>
              <a:off x="4965" y="1969"/>
              <a:ext cx="293"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7" name="Line 102">
              <a:extLst>
                <a:ext uri="{FF2B5EF4-FFF2-40B4-BE49-F238E27FC236}">
                  <a16:creationId xmlns:a16="http://schemas.microsoft.com/office/drawing/2014/main" id="{92DA3FF6-BBCD-4C96-9E13-1BC7B59227EA}"/>
                </a:ext>
              </a:extLst>
            </p:cNvPr>
            <p:cNvSpPr>
              <a:spLocks noChangeShapeType="1"/>
            </p:cNvSpPr>
            <p:nvPr/>
          </p:nvSpPr>
          <p:spPr bwMode="auto">
            <a:xfrm>
              <a:off x="4965" y="2370"/>
              <a:ext cx="293"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8" name="Line 103">
              <a:extLst>
                <a:ext uri="{FF2B5EF4-FFF2-40B4-BE49-F238E27FC236}">
                  <a16:creationId xmlns:a16="http://schemas.microsoft.com/office/drawing/2014/main" id="{EC85FC88-6D9C-4775-BCC2-0C3959E37792}"/>
                </a:ext>
              </a:extLst>
            </p:cNvPr>
            <p:cNvSpPr>
              <a:spLocks noChangeShapeType="1"/>
            </p:cNvSpPr>
            <p:nvPr/>
          </p:nvSpPr>
          <p:spPr bwMode="auto">
            <a:xfrm>
              <a:off x="5036" y="1962"/>
              <a:ext cx="0" cy="424"/>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aphicFrame>
          <p:nvGraphicFramePr>
            <p:cNvPr id="29" name="Object 104">
              <a:extLst>
                <a:ext uri="{FF2B5EF4-FFF2-40B4-BE49-F238E27FC236}">
                  <a16:creationId xmlns:a16="http://schemas.microsoft.com/office/drawing/2014/main" id="{7CC285E5-3645-430C-9461-26A18FAFACA1}"/>
                </a:ext>
              </a:extLst>
            </p:cNvPr>
            <p:cNvGraphicFramePr>
              <a:graphicFrameLocks noChangeAspect="1"/>
            </p:cNvGraphicFramePr>
            <p:nvPr/>
          </p:nvGraphicFramePr>
          <p:xfrm>
            <a:off x="5088" y="2088"/>
            <a:ext cx="216" cy="182"/>
          </p:xfrm>
          <a:graphic>
            <a:graphicData uri="http://schemas.openxmlformats.org/presentationml/2006/ole">
              <mc:AlternateContent xmlns:mc="http://schemas.openxmlformats.org/markup-compatibility/2006">
                <mc:Choice xmlns:v="urn:schemas-microsoft-com:vml" Requires="v">
                  <p:oleObj name="Equation" r:id="rId10" imgW="215640" imgH="177480" progId="Equation.DSMT4">
                    <p:embed/>
                  </p:oleObj>
                </mc:Choice>
                <mc:Fallback>
                  <p:oleObj name="Equation" r:id="rId10" imgW="215640" imgH="177480" progId="Equation.DSMT4">
                    <p:embed/>
                    <p:pic>
                      <p:nvPicPr>
                        <p:cNvPr id="29" name="Object 104">
                          <a:extLst>
                            <a:ext uri="{FF2B5EF4-FFF2-40B4-BE49-F238E27FC236}">
                              <a16:creationId xmlns:a16="http://schemas.microsoft.com/office/drawing/2014/main" id="{7CC285E5-3645-430C-9461-26A18FAFACA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88" y="2088"/>
                          <a:ext cx="216" cy="182"/>
                        </a:xfrm>
                        <a:prstGeom prst="rect">
                          <a:avLst/>
                        </a:prstGeom>
                        <a:noFill/>
                        <a:ln>
                          <a:noFill/>
                        </a:ln>
                        <a:effectLst/>
                      </p:spPr>
                    </p:pic>
                  </p:oleObj>
                </mc:Fallback>
              </mc:AlternateContent>
            </a:graphicData>
          </a:graphic>
        </p:graphicFrame>
        <p:sp>
          <p:nvSpPr>
            <p:cNvPr id="30" name="Line 105">
              <a:extLst>
                <a:ext uri="{FF2B5EF4-FFF2-40B4-BE49-F238E27FC236}">
                  <a16:creationId xmlns:a16="http://schemas.microsoft.com/office/drawing/2014/main" id="{5D023F83-7D31-451F-BE1E-F5D00BBEF493}"/>
                </a:ext>
              </a:extLst>
            </p:cNvPr>
            <p:cNvSpPr>
              <a:spLocks noChangeShapeType="1"/>
            </p:cNvSpPr>
            <p:nvPr/>
          </p:nvSpPr>
          <p:spPr bwMode="auto">
            <a:xfrm>
              <a:off x="4940" y="1991"/>
              <a:ext cx="0" cy="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400"/>
            </a:p>
          </p:txBody>
        </p:sp>
        <p:sp>
          <p:nvSpPr>
            <p:cNvPr id="31" name="Rectangle 106">
              <a:extLst>
                <a:ext uri="{FF2B5EF4-FFF2-40B4-BE49-F238E27FC236}">
                  <a16:creationId xmlns:a16="http://schemas.microsoft.com/office/drawing/2014/main" id="{59DEC988-F00A-4422-9F0B-F82963EF5CC0}"/>
                </a:ext>
              </a:extLst>
            </p:cNvPr>
            <p:cNvSpPr>
              <a:spLocks noChangeArrowheads="1"/>
            </p:cNvSpPr>
            <p:nvPr/>
          </p:nvSpPr>
          <p:spPr bwMode="auto">
            <a:xfrm>
              <a:off x="4560" y="2016"/>
              <a:ext cx="272"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7825" indent="-377825" algn="l">
                <a:defRPr kumimoji="1" sz="2400">
                  <a:solidFill>
                    <a:schemeClr val="tx1"/>
                  </a:solidFill>
                  <a:latin typeface="Times New Roman" panose="02020603050405020304" pitchFamily="18" charset="0"/>
                  <a:ea typeface="宋体" panose="02010600030101010101" pitchFamily="2" charset="-122"/>
                </a:defRPr>
              </a:lvl1pPr>
              <a:lvl2pPr marL="568325"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20000"/>
                </a:spcBef>
              </a:pPr>
              <a:r>
                <a:rPr kumimoji="0" lang="en-US" altLang="zh-CN" sz="1800" i="1">
                  <a:solidFill>
                    <a:srgbClr val="000000"/>
                  </a:solidFill>
                  <a:ea typeface="楷体_GB2312" pitchFamily="49" charset="-122"/>
                </a:rPr>
                <a:t>P</a:t>
              </a:r>
            </a:p>
          </p:txBody>
        </p:sp>
      </p:grpSp>
      <p:sp>
        <p:nvSpPr>
          <p:cNvPr id="32" name="内容占位符 1">
            <a:extLst>
              <a:ext uri="{FF2B5EF4-FFF2-40B4-BE49-F238E27FC236}">
                <a16:creationId xmlns:a16="http://schemas.microsoft.com/office/drawing/2014/main" id="{CB875184-2FD2-4AFA-9BD9-6FE46DB5C5ED}"/>
              </a:ext>
            </a:extLst>
          </p:cNvPr>
          <p:cNvSpPr txBox="1">
            <a:spLocks/>
          </p:cNvSpPr>
          <p:nvPr/>
        </p:nvSpPr>
        <p:spPr>
          <a:xfrm>
            <a:off x="251520" y="368580"/>
            <a:ext cx="7885113" cy="471531"/>
          </a:xfrm>
          <a:prstGeom prst="rect">
            <a:avLst/>
          </a:prstGeom>
        </p:spPr>
        <p:txBody>
          <a:bodyPr/>
          <a:lstStyle>
            <a:defPPr>
              <a:defRPr lang="zh-CN"/>
            </a:defPPr>
            <a:lvl1pPr marL="342900" indent="-342900">
              <a:spcBef>
                <a:spcPct val="20000"/>
              </a:spcBef>
              <a:buFont typeface="Arial" panose="020B0604020202020204" pitchFamily="34" charset="0"/>
              <a:buChar char="•"/>
              <a:defRPr sz="3200"/>
            </a:lvl1pPr>
            <a:lvl2pPr marL="742950" lvl="1" indent="-285750">
              <a:spcBef>
                <a:spcPct val="20000"/>
              </a:spcBef>
              <a:buClr>
                <a:srgbClr val="F87A24"/>
              </a:buClr>
              <a:buFont typeface="宋体" panose="02010600030101010101" pitchFamily="2" charset="-122"/>
              <a:buChar char="☆"/>
              <a:defRPr sz="2200" b="1">
                <a:latin typeface="宋体" panose="02010600030101010101" pitchFamily="2" charset="-122"/>
                <a:ea typeface="宋体" panose="02010600030101010101" pitchFamily="2" charset="-122"/>
              </a:defRPr>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lvl="1"/>
            <a:r>
              <a:rPr lang="zh-CN" altLang="en-US" dirty="0"/>
              <a:t>电磁场量的法向边界条件</a:t>
            </a:r>
          </a:p>
        </p:txBody>
      </p:sp>
      <p:graphicFrame>
        <p:nvGraphicFramePr>
          <p:cNvPr id="35" name="Object 86"/>
          <p:cNvGraphicFramePr>
            <a:graphicFrameLocks noChangeAspect="1"/>
          </p:cNvGraphicFramePr>
          <p:nvPr/>
        </p:nvGraphicFramePr>
        <p:xfrm>
          <a:off x="3203848" y="2643758"/>
          <a:ext cx="5616624" cy="911989"/>
        </p:xfrm>
        <a:graphic>
          <a:graphicData uri="http://schemas.openxmlformats.org/presentationml/2006/ole">
            <mc:AlternateContent xmlns:mc="http://schemas.openxmlformats.org/markup-compatibility/2006">
              <mc:Choice xmlns:v="urn:schemas-microsoft-com:vml" Requires="v">
                <p:oleObj name="Equation" r:id="rId12" imgW="3416040" imgH="545760" progId="Equation.DSMT4">
                  <p:embed/>
                </p:oleObj>
              </mc:Choice>
              <mc:Fallback>
                <p:oleObj name="Equation" r:id="rId12" imgW="3416040" imgH="545760" progId="Equation.DSMT4">
                  <p:embed/>
                  <p:pic>
                    <p:nvPicPr>
                      <p:cNvPr id="35" name="Object 86"/>
                      <p:cNvPicPr>
                        <a:picLocks noChangeAspect="1" noChangeArrowheads="1"/>
                      </p:cNvPicPr>
                      <p:nvPr/>
                    </p:nvPicPr>
                    <p:blipFill>
                      <a:blip r:embed="rId13"/>
                      <a:srcRect/>
                      <a:stretch>
                        <a:fillRect/>
                      </a:stretch>
                    </p:blipFill>
                    <p:spPr bwMode="auto">
                      <a:xfrm>
                        <a:off x="3203848" y="2643758"/>
                        <a:ext cx="5616624" cy="911989"/>
                      </a:xfrm>
                      <a:prstGeom prst="rect">
                        <a:avLst/>
                      </a:prstGeom>
                      <a:noFill/>
                      <a:ln>
                        <a:noFill/>
                      </a:ln>
                    </p:spPr>
                  </p:pic>
                </p:oleObj>
              </mc:Fallback>
            </mc:AlternateContent>
          </a:graphicData>
        </a:graphic>
      </p:graphicFrame>
      <p:grpSp>
        <p:nvGrpSpPr>
          <p:cNvPr id="37" name="Group 88"/>
          <p:cNvGrpSpPr>
            <a:grpSpLocks/>
          </p:cNvGrpSpPr>
          <p:nvPr/>
        </p:nvGrpSpPr>
        <p:grpSpPr bwMode="auto">
          <a:xfrm>
            <a:off x="3131840" y="3939902"/>
            <a:ext cx="4176719" cy="441325"/>
            <a:chOff x="113" y="2961"/>
            <a:chExt cx="2631" cy="278"/>
          </a:xfrm>
        </p:grpSpPr>
        <p:sp>
          <p:nvSpPr>
            <p:cNvPr id="38" name="Rectangle 89"/>
            <p:cNvSpPr>
              <a:spLocks noChangeArrowheads="1"/>
            </p:cNvSpPr>
            <p:nvPr/>
          </p:nvSpPr>
          <p:spPr bwMode="auto">
            <a:xfrm>
              <a:off x="113" y="2976"/>
              <a:ext cx="145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7825" indent="-377825">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于是得：</a:t>
              </a:r>
            </a:p>
          </p:txBody>
        </p:sp>
        <p:graphicFrame>
          <p:nvGraphicFramePr>
            <p:cNvPr id="39" name="Object 90"/>
            <p:cNvGraphicFramePr>
              <a:graphicFrameLocks noChangeAspect="1"/>
            </p:cNvGraphicFramePr>
            <p:nvPr/>
          </p:nvGraphicFramePr>
          <p:xfrm>
            <a:off x="1459" y="2961"/>
            <a:ext cx="1285" cy="278"/>
          </p:xfrm>
          <a:graphic>
            <a:graphicData uri="http://schemas.openxmlformats.org/presentationml/2006/ole">
              <mc:AlternateContent xmlns:mc="http://schemas.openxmlformats.org/markup-compatibility/2006">
                <mc:Choice xmlns:v="urn:schemas-microsoft-com:vml" Requires="v">
                  <p:oleObj name="Equation" r:id="rId14" imgW="1028679" imgH="143022" progId="Equation.DSMT4">
                    <p:embed/>
                  </p:oleObj>
                </mc:Choice>
                <mc:Fallback>
                  <p:oleObj name="Equation" r:id="rId14" imgW="1028679" imgH="143022" progId="Equation.DSMT4">
                    <p:embed/>
                    <p:pic>
                      <p:nvPicPr>
                        <p:cNvPr id="39" name="Object 9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59" y="2961"/>
                          <a:ext cx="1285" cy="278"/>
                        </a:xfrm>
                        <a:prstGeom prst="rect">
                          <a:avLst/>
                        </a:prstGeom>
                        <a:noFill/>
                        <a:ln>
                          <a:noFill/>
                        </a:ln>
                      </p:spPr>
                    </p:pic>
                  </p:oleObj>
                </mc:Fallback>
              </mc:AlternateContent>
            </a:graphicData>
          </a:graphic>
        </p:graphicFrame>
      </p:grpSp>
      <p:sp>
        <p:nvSpPr>
          <p:cNvPr id="40" name="Rectangle 91"/>
          <p:cNvSpPr>
            <a:spLocks noChangeArrowheads="1"/>
          </p:cNvSpPr>
          <p:nvPr/>
        </p:nvSpPr>
        <p:spPr bwMode="auto">
          <a:xfrm>
            <a:off x="395536" y="915566"/>
            <a:ext cx="856895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lnSpc>
                <a:spcPct val="130000"/>
              </a:lnSpc>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在两种媒质的交界面上任取一点</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，作一个包围点</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 </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的扁平圆柱曲面</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，如图表示。</a:t>
            </a:r>
          </a:p>
        </p:txBody>
      </p:sp>
      <p:graphicFrame>
        <p:nvGraphicFramePr>
          <p:cNvPr id="53" name="Object 104"/>
          <p:cNvGraphicFramePr>
            <a:graphicFrameLocks noChangeAspect="1"/>
          </p:cNvGraphicFramePr>
          <p:nvPr/>
        </p:nvGraphicFramePr>
        <p:xfrm>
          <a:off x="2771800" y="1707654"/>
          <a:ext cx="5838228" cy="936104"/>
        </p:xfrm>
        <a:graphic>
          <a:graphicData uri="http://schemas.openxmlformats.org/presentationml/2006/ole">
            <mc:AlternateContent xmlns:mc="http://schemas.openxmlformats.org/markup-compatibility/2006">
              <mc:Choice xmlns:v="urn:schemas-microsoft-com:vml" Requires="v">
                <p:oleObj name="Equation" r:id="rId16" imgW="3720960" imgH="571320" progId="Equation.DSMT4">
                  <p:embed/>
                </p:oleObj>
              </mc:Choice>
              <mc:Fallback>
                <p:oleObj name="Equation" r:id="rId16" imgW="3720960" imgH="571320" progId="Equation.DSMT4">
                  <p:embed/>
                  <p:pic>
                    <p:nvPicPr>
                      <p:cNvPr id="53" name="Object 104"/>
                      <p:cNvPicPr>
                        <a:picLocks noChangeAspect="1" noChangeArrowheads="1"/>
                      </p:cNvPicPr>
                      <p:nvPr/>
                    </p:nvPicPr>
                    <p:blipFill>
                      <a:blip r:embed="rId17"/>
                      <a:srcRect/>
                      <a:stretch>
                        <a:fillRect/>
                      </a:stretch>
                    </p:blipFill>
                    <p:spPr bwMode="auto">
                      <a:xfrm>
                        <a:off x="2771800" y="1707654"/>
                        <a:ext cx="5838228" cy="93610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3676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20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up)">
                                      <p:cBhvr>
                                        <p:cTn id="15" dur="20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up)">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up)">
                                      <p:cBhvr>
                                        <p:cTn id="25"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A4BB3DB-BF51-4782-8B54-219D529E58F5}"/>
              </a:ext>
            </a:extLst>
          </p:cNvPr>
          <p:cNvGrpSpPr/>
          <p:nvPr/>
        </p:nvGrpSpPr>
        <p:grpSpPr>
          <a:xfrm>
            <a:off x="251520" y="915565"/>
            <a:ext cx="8568952" cy="1938992"/>
            <a:chOff x="755576" y="4067542"/>
            <a:chExt cx="8468995" cy="1938992"/>
          </a:xfrm>
        </p:grpSpPr>
        <p:sp>
          <p:nvSpPr>
            <p:cNvPr id="3" name="矩形 2">
              <a:extLst>
                <a:ext uri="{FF2B5EF4-FFF2-40B4-BE49-F238E27FC236}">
                  <a16:creationId xmlns:a16="http://schemas.microsoft.com/office/drawing/2014/main" id="{24AC077B-D25A-4B86-94B0-AC58FF00B06F}"/>
                </a:ext>
              </a:extLst>
            </p:cNvPr>
            <p:cNvSpPr/>
            <p:nvPr/>
          </p:nvSpPr>
          <p:spPr>
            <a:xfrm>
              <a:off x="1538424" y="4067542"/>
              <a:ext cx="7686147" cy="1938992"/>
            </a:xfrm>
            <a:prstGeom prst="rect">
              <a:avLst/>
            </a:prstGeom>
          </p:spPr>
          <p:txBody>
            <a:bodyPr wrap="square">
              <a:spAutoFit/>
            </a:bodyPr>
            <a:lstStyle/>
            <a:p>
              <a:pPr>
                <a:lnSpc>
                  <a:spcPct val="150000"/>
                </a:lnSpc>
              </a:pPr>
              <a:r>
                <a:rPr lang="zh-CN" altLang="zh-CN" sz="2000" b="1" dirty="0"/>
                <a:t>在空间中的任意分界面（包括不同媒质衔接面）上，电位移矢量的法向分量一般不连续，且其在分界面两侧取值的大小之差（减数和被减数由分界面单位法向的选择决定），等于该面上分布的电荷面密度。</a:t>
              </a:r>
              <a:endParaRPr lang="zh-CN" altLang="en-US" sz="2400" b="1" dirty="0">
                <a:latin typeface="+mn-ea"/>
                <a:cs typeface="Times New Roman" panose="02020603050405020304" pitchFamily="18" charset="0"/>
              </a:endParaRPr>
            </a:p>
          </p:txBody>
        </p:sp>
        <p:sp>
          <p:nvSpPr>
            <p:cNvPr id="4" name="动作按钮: 信息 9">
              <a:hlinkClick r:id="" action="ppaction://noaction" highlightClick="1"/>
              <a:extLst>
                <a:ext uri="{FF2B5EF4-FFF2-40B4-BE49-F238E27FC236}">
                  <a16:creationId xmlns:a16="http://schemas.microsoft.com/office/drawing/2014/main" id="{06EBE1AA-31C6-40EB-9725-2CCA2AD69BC0}"/>
                </a:ext>
              </a:extLst>
            </p:cNvPr>
            <p:cNvSpPr/>
            <p:nvPr/>
          </p:nvSpPr>
          <p:spPr>
            <a:xfrm>
              <a:off x="755576" y="4155926"/>
              <a:ext cx="711680" cy="703704"/>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endParaRPr>
            </a:p>
          </p:txBody>
        </p:sp>
      </p:grpSp>
      <p:grpSp>
        <p:nvGrpSpPr>
          <p:cNvPr id="8" name="Group 83">
            <a:extLst>
              <a:ext uri="{FF2B5EF4-FFF2-40B4-BE49-F238E27FC236}">
                <a16:creationId xmlns:a16="http://schemas.microsoft.com/office/drawing/2014/main" id="{93C283BF-2027-457B-935F-2B06BD17830A}"/>
              </a:ext>
            </a:extLst>
          </p:cNvPr>
          <p:cNvGrpSpPr>
            <a:grpSpLocks/>
          </p:cNvGrpSpPr>
          <p:nvPr/>
        </p:nvGrpSpPr>
        <p:grpSpPr bwMode="auto">
          <a:xfrm>
            <a:off x="1737766" y="3068255"/>
            <a:ext cx="5570538" cy="493003"/>
            <a:chOff x="1482" y="3310"/>
            <a:chExt cx="3509" cy="341"/>
          </a:xfrm>
        </p:grpSpPr>
        <p:graphicFrame>
          <p:nvGraphicFramePr>
            <p:cNvPr id="9" name="Object 84">
              <a:extLst>
                <a:ext uri="{FF2B5EF4-FFF2-40B4-BE49-F238E27FC236}">
                  <a16:creationId xmlns:a16="http://schemas.microsoft.com/office/drawing/2014/main" id="{3D79CE18-CF41-431A-83EB-25214DE4975D}"/>
                </a:ext>
              </a:extLst>
            </p:cNvPr>
            <p:cNvGraphicFramePr>
              <a:graphicFrameLocks noChangeAspect="1"/>
            </p:cNvGraphicFramePr>
            <p:nvPr/>
          </p:nvGraphicFramePr>
          <p:xfrm>
            <a:off x="4067" y="3310"/>
            <a:ext cx="924" cy="299"/>
          </p:xfrm>
          <a:graphic>
            <a:graphicData uri="http://schemas.openxmlformats.org/presentationml/2006/ole">
              <mc:AlternateContent xmlns:mc="http://schemas.openxmlformats.org/markup-compatibility/2006">
                <mc:Choice xmlns:v="urn:schemas-microsoft-com:vml" Requires="v">
                  <p:oleObj name="Equation" r:id="rId2" imgW="1041120" imgH="253800" progId="Equation.DSMT4">
                    <p:embed/>
                  </p:oleObj>
                </mc:Choice>
                <mc:Fallback>
                  <p:oleObj name="Equation" r:id="rId2" imgW="1041120" imgH="253800" progId="Equation.DSMT4">
                    <p:embed/>
                    <p:pic>
                      <p:nvPicPr>
                        <p:cNvPr id="9" name="Object 84">
                          <a:extLst>
                            <a:ext uri="{FF2B5EF4-FFF2-40B4-BE49-F238E27FC236}">
                              <a16:creationId xmlns:a16="http://schemas.microsoft.com/office/drawing/2014/main" id="{3D79CE18-CF41-431A-83EB-25214DE4975D}"/>
                            </a:ext>
                          </a:extLst>
                        </p:cNvPr>
                        <p:cNvPicPr>
                          <a:picLocks noChangeAspect="1" noChangeArrowheads="1"/>
                        </p:cNvPicPr>
                        <p:nvPr/>
                      </p:nvPicPr>
                      <p:blipFill>
                        <a:blip r:embed="rId3"/>
                        <a:srcRect/>
                        <a:stretch>
                          <a:fillRect/>
                        </a:stretch>
                      </p:blipFill>
                      <p:spPr bwMode="auto">
                        <a:xfrm>
                          <a:off x="4067" y="3310"/>
                          <a:ext cx="924" cy="299"/>
                        </a:xfrm>
                        <a:prstGeom prst="rect">
                          <a:avLst/>
                        </a:prstGeom>
                        <a:noFill/>
                        <a:ln>
                          <a:noFill/>
                        </a:ln>
                        <a:effectLst/>
                      </p:spPr>
                    </p:pic>
                  </p:oleObj>
                </mc:Fallback>
              </mc:AlternateContent>
            </a:graphicData>
          </a:graphic>
        </p:graphicFrame>
        <p:sp>
          <p:nvSpPr>
            <p:cNvPr id="10" name="Text Box 85">
              <a:extLst>
                <a:ext uri="{FF2B5EF4-FFF2-40B4-BE49-F238E27FC236}">
                  <a16:creationId xmlns:a16="http://schemas.microsoft.com/office/drawing/2014/main" id="{75FFFDAF-EF02-41D7-B3C2-DFC4DB870C9C}"/>
                </a:ext>
              </a:extLst>
            </p:cNvPr>
            <p:cNvSpPr txBox="1">
              <a:spLocks noChangeArrowheads="1"/>
            </p:cNvSpPr>
            <p:nvPr/>
          </p:nvSpPr>
          <p:spPr bwMode="auto">
            <a:xfrm>
              <a:off x="1482" y="3310"/>
              <a:ext cx="281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30000"/>
                </a:lnSpc>
                <a:spcBef>
                  <a:spcPct val="30000"/>
                </a:spcBef>
                <a:buClrTx/>
                <a:buSzTx/>
                <a:buNone/>
              </a:pPr>
              <a:r>
                <a:rPr lang="zh-CN" altLang="en-US" sz="2000" dirty="0">
                  <a:solidFill>
                    <a:schemeClr val="tx1"/>
                  </a:solidFill>
                  <a:latin typeface="+mn-ea"/>
                  <a:ea typeface="+mn-ea"/>
                  <a:cs typeface="Times New Roman" panose="02020603050405020304" pitchFamily="18" charset="0"/>
                </a:rPr>
                <a:t>同理得</a:t>
              </a:r>
              <a:r>
                <a:rPr lang="zh-CN" altLang="en-US" sz="2000" dirty="0">
                  <a:latin typeface="+mn-ea"/>
                  <a:ea typeface="+mn-ea"/>
                  <a:cs typeface="Times New Roman" panose="02020603050405020304" pitchFamily="18" charset="0"/>
                </a:rPr>
                <a:t>磁感应</a:t>
              </a:r>
              <a:r>
                <a:rPr lang="zh-CN" altLang="zh-CN" sz="2000" dirty="0">
                  <a:latin typeface="+mn-ea"/>
                  <a:ea typeface="+mn-ea"/>
                  <a:cs typeface="Times New Roman" panose="02020603050405020304" pitchFamily="18" charset="0"/>
                </a:rPr>
                <a:t>强度矢量</a:t>
              </a:r>
              <a:r>
                <a:rPr lang="zh-CN" altLang="en-US" sz="2000" dirty="0">
                  <a:latin typeface="+mn-ea"/>
                  <a:ea typeface="+mn-ea"/>
                  <a:cs typeface="Times New Roman" panose="02020603050405020304" pitchFamily="18" charset="0"/>
                </a:rPr>
                <a:t>的边界条件</a:t>
              </a:r>
              <a:endParaRPr lang="zh-CN" altLang="en-US" sz="2000" dirty="0">
                <a:solidFill>
                  <a:schemeClr val="tx1"/>
                </a:solidFill>
                <a:latin typeface="+mn-ea"/>
                <a:ea typeface="+mn-ea"/>
                <a:cs typeface="Times New Roman" panose="02020603050405020304" pitchFamily="18" charset="0"/>
              </a:endParaRPr>
            </a:p>
          </p:txBody>
        </p:sp>
      </p:grpSp>
      <p:grpSp>
        <p:nvGrpSpPr>
          <p:cNvPr id="46" name="组合 45"/>
          <p:cNvGrpSpPr/>
          <p:nvPr/>
        </p:nvGrpSpPr>
        <p:grpSpPr>
          <a:xfrm>
            <a:off x="611560" y="3716327"/>
            <a:ext cx="7992888" cy="1015663"/>
            <a:chOff x="2555776" y="3731429"/>
            <a:chExt cx="7992888" cy="1015663"/>
          </a:xfrm>
        </p:grpSpPr>
        <p:sp>
          <p:nvSpPr>
            <p:cNvPr id="11" name="矩形 10"/>
            <p:cNvSpPr/>
            <p:nvPr/>
          </p:nvSpPr>
          <p:spPr>
            <a:xfrm>
              <a:off x="2555776" y="3731429"/>
              <a:ext cx="7200800" cy="1015663"/>
            </a:xfrm>
            <a:prstGeom prst="rect">
              <a:avLst/>
            </a:prstGeom>
          </p:spPr>
          <p:txBody>
            <a:bodyPr wrap="square">
              <a:spAutoFit/>
            </a:bodyPr>
            <a:lstStyle/>
            <a:p>
              <a:pPr>
                <a:lnSpc>
                  <a:spcPct val="150000"/>
                </a:lnSpc>
              </a:pPr>
              <a:r>
                <a:rPr lang="zh-CN" altLang="zh-CN" sz="2000" b="1" dirty="0">
                  <a:latin typeface="+mn-ea"/>
                  <a:cs typeface="Times New Roman" panose="02020603050405020304" pitchFamily="18" charset="0"/>
                </a:rPr>
                <a:t>在空间中的任意边界面上，其两侧</a:t>
              </a:r>
              <a:r>
                <a:rPr lang="zh-CN" altLang="en-US" sz="2000" b="1" dirty="0">
                  <a:latin typeface="+mn-ea"/>
                  <a:cs typeface="Times New Roman" panose="02020603050405020304" pitchFamily="18" charset="0"/>
                </a:rPr>
                <a:t>磁感应</a:t>
              </a:r>
              <a:r>
                <a:rPr lang="zh-CN" altLang="zh-CN" sz="2000" b="1" dirty="0">
                  <a:latin typeface="+mn-ea"/>
                  <a:cs typeface="Times New Roman" panose="02020603050405020304" pitchFamily="18" charset="0"/>
                </a:rPr>
                <a:t>矢量的</a:t>
              </a:r>
              <a:r>
                <a:rPr lang="zh-CN" altLang="en-US" sz="2000" b="1" dirty="0">
                  <a:latin typeface="+mn-ea"/>
                  <a:cs typeface="Times New Roman" panose="02020603050405020304" pitchFamily="18" charset="0"/>
                </a:rPr>
                <a:t>法向</a:t>
              </a:r>
              <a:r>
                <a:rPr lang="zh-CN" altLang="zh-CN" sz="2000" b="1" dirty="0">
                  <a:latin typeface="+mn-ea"/>
                  <a:cs typeface="Times New Roman" panose="02020603050405020304" pitchFamily="18" charset="0"/>
                </a:rPr>
                <a:t>分量相等，也即连续。</a:t>
              </a:r>
            </a:p>
          </p:txBody>
        </p:sp>
        <p:sp>
          <p:nvSpPr>
            <p:cNvPr id="45" name="动作按钮: 信息 9">
              <a:hlinkClick r:id="" action="ppaction://noaction" highlightClick="1"/>
              <a:extLst>
                <a:ext uri="{FF2B5EF4-FFF2-40B4-BE49-F238E27FC236}">
                  <a16:creationId xmlns:a16="http://schemas.microsoft.com/office/drawing/2014/main" id="{06EBE1AA-31C6-40EB-9725-2CCA2AD69BC0}"/>
                </a:ext>
              </a:extLst>
            </p:cNvPr>
            <p:cNvSpPr/>
            <p:nvPr/>
          </p:nvSpPr>
          <p:spPr>
            <a:xfrm>
              <a:off x="9828584" y="3875445"/>
              <a:ext cx="720080" cy="703704"/>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200" b="1" dirty="0">
                <a:solidFill>
                  <a:srgbClr val="F98637"/>
                </a:solidFill>
              </a:endParaRPr>
            </a:p>
          </p:txBody>
        </p:sp>
      </p:grpSp>
      <p:grpSp>
        <p:nvGrpSpPr>
          <p:cNvPr id="47" name="Group 88"/>
          <p:cNvGrpSpPr>
            <a:grpSpLocks/>
          </p:cNvGrpSpPr>
          <p:nvPr/>
        </p:nvGrpSpPr>
        <p:grpSpPr bwMode="auto">
          <a:xfrm>
            <a:off x="1691680" y="411510"/>
            <a:ext cx="4968884" cy="433388"/>
            <a:chOff x="113" y="2961"/>
            <a:chExt cx="3130" cy="273"/>
          </a:xfrm>
        </p:grpSpPr>
        <p:sp>
          <p:nvSpPr>
            <p:cNvPr id="48" name="Rectangle 89"/>
            <p:cNvSpPr>
              <a:spLocks noChangeArrowheads="1"/>
            </p:cNvSpPr>
            <p:nvPr/>
          </p:nvSpPr>
          <p:spPr bwMode="auto">
            <a:xfrm>
              <a:off x="113" y="2976"/>
              <a:ext cx="181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7825" indent="-377825">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buClrTx/>
                <a:buSzTx/>
                <a:buNone/>
              </a:pPr>
              <a:r>
                <a:rPr lang="zh-CN" altLang="zh-CN" sz="2000" dirty="0">
                  <a:latin typeface="+mj-ea"/>
                  <a:ea typeface="+mj-ea"/>
                </a:rPr>
                <a:t>电位移矢量</a:t>
              </a:r>
              <a:r>
                <a:rPr lang="zh-CN" altLang="en-US" sz="2000" dirty="0">
                  <a:latin typeface="+mj-ea"/>
                  <a:ea typeface="+mj-ea"/>
                </a:rPr>
                <a:t>的边界条件</a:t>
              </a:r>
              <a:endParaRPr lang="zh-CN" altLang="en-US" sz="1400" dirty="0">
                <a:solidFill>
                  <a:schemeClr val="tx1"/>
                </a:solidFill>
                <a:latin typeface="+mj-ea"/>
                <a:ea typeface="+mj-ea"/>
                <a:cs typeface="Times New Roman" panose="02020603050405020304" pitchFamily="18" charset="0"/>
              </a:endParaRPr>
            </a:p>
          </p:txBody>
        </p:sp>
        <p:graphicFrame>
          <p:nvGraphicFramePr>
            <p:cNvPr id="49" name="Object 90"/>
            <p:cNvGraphicFramePr>
              <a:graphicFrameLocks noChangeAspect="1"/>
            </p:cNvGraphicFramePr>
            <p:nvPr/>
          </p:nvGraphicFramePr>
          <p:xfrm>
            <a:off x="2018" y="2961"/>
            <a:ext cx="1225" cy="265"/>
          </p:xfrm>
          <a:graphic>
            <a:graphicData uri="http://schemas.openxmlformats.org/presentationml/2006/ole">
              <mc:AlternateContent xmlns:mc="http://schemas.openxmlformats.org/markup-compatibility/2006">
                <mc:Choice xmlns:v="urn:schemas-microsoft-com:vml" Requires="v">
                  <p:oleObj name="Equation" r:id="rId4" imgW="1028679" imgH="143022" progId="Equation.DSMT4">
                    <p:embed/>
                  </p:oleObj>
                </mc:Choice>
                <mc:Fallback>
                  <p:oleObj name="Equation" r:id="rId4" imgW="1028679" imgH="143022" progId="Equation.DSMT4">
                    <p:embed/>
                    <p:pic>
                      <p:nvPicPr>
                        <p:cNvPr id="49" name="Object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2961"/>
                          <a:ext cx="1225" cy="265"/>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125399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339502"/>
            <a:ext cx="8496944" cy="1015663"/>
          </a:xfrm>
          <a:prstGeom prst="rect">
            <a:avLst/>
          </a:prstGeom>
        </p:spPr>
        <p:txBody>
          <a:bodyPr wrap="square">
            <a:spAutoFit/>
          </a:bodyPr>
          <a:lstStyle/>
          <a:p>
            <a:pPr>
              <a:lnSpc>
                <a:spcPct val="150000"/>
              </a:lnSpc>
            </a:pPr>
            <a:r>
              <a:rPr lang="zh-CN" altLang="zh-CN" sz="2000" b="1" dirty="0">
                <a:latin typeface="+mn-ea"/>
                <a:cs typeface="Times New Roman" panose="02020603050405020304" pitchFamily="18" charset="0"/>
              </a:rPr>
              <a:t>空间中的任何曲面（包括不同媒质的衔接面），其上各点处界面两侧的</a:t>
            </a:r>
            <a:r>
              <a:rPr lang="zh-CN" altLang="zh-CN" sz="2000" b="1" dirty="0">
                <a:solidFill>
                  <a:srgbClr val="F98637"/>
                </a:solidFill>
                <a:latin typeface="+mn-ea"/>
                <a:cs typeface="Times New Roman" panose="02020603050405020304" pitchFamily="18" charset="0"/>
              </a:rPr>
              <a:t>电磁场边界条件</a:t>
            </a:r>
            <a:r>
              <a:rPr lang="zh-CN" altLang="zh-CN" sz="2000" b="1" dirty="0">
                <a:latin typeface="+mn-ea"/>
                <a:cs typeface="Times New Roman" panose="02020603050405020304" pitchFamily="18" charset="0"/>
              </a:rPr>
              <a:t>为</a:t>
            </a:r>
            <a:endParaRPr lang="zh-CN" altLang="en-US" sz="2000" b="1" dirty="0">
              <a:latin typeface="+mn-ea"/>
              <a:cs typeface="Times New Roman" panose="02020603050405020304" pitchFamily="18" charset="0"/>
            </a:endParaRPr>
          </a:p>
        </p:txBody>
      </p:sp>
      <p:graphicFrame>
        <p:nvGraphicFramePr>
          <p:cNvPr id="4" name="Object 90"/>
          <p:cNvGraphicFramePr>
            <a:graphicFrameLocks noChangeAspect="1"/>
          </p:cNvGraphicFramePr>
          <p:nvPr/>
        </p:nvGraphicFramePr>
        <p:xfrm>
          <a:off x="3419872" y="1131590"/>
          <a:ext cx="2089150" cy="2216150"/>
        </p:xfrm>
        <a:graphic>
          <a:graphicData uri="http://schemas.openxmlformats.org/presentationml/2006/ole">
            <mc:AlternateContent xmlns:mc="http://schemas.openxmlformats.org/markup-compatibility/2006">
              <mc:Choice xmlns:v="urn:schemas-microsoft-com:vml" Requires="v">
                <p:oleObj name="Equation" r:id="rId3" imgW="1320480" imgH="1282680" progId="Equation.DSMT4">
                  <p:embed/>
                </p:oleObj>
              </mc:Choice>
              <mc:Fallback>
                <p:oleObj name="Equation" r:id="rId3" imgW="1320480" imgH="1282680" progId="Equation.DSMT4">
                  <p:embed/>
                  <p:pic>
                    <p:nvPicPr>
                      <p:cNvPr id="4" name="Object 90"/>
                      <p:cNvPicPr>
                        <a:picLocks noChangeAspect="1" noChangeArrowheads="1"/>
                      </p:cNvPicPr>
                      <p:nvPr/>
                    </p:nvPicPr>
                    <p:blipFill>
                      <a:blip r:embed="rId4"/>
                      <a:srcRect/>
                      <a:stretch>
                        <a:fillRect/>
                      </a:stretch>
                    </p:blipFill>
                    <p:spPr bwMode="auto">
                      <a:xfrm>
                        <a:off x="3419872" y="1131590"/>
                        <a:ext cx="2089150" cy="2216150"/>
                      </a:xfrm>
                      <a:prstGeom prst="rect">
                        <a:avLst/>
                      </a:prstGeom>
                      <a:noFill/>
                      <a:ln>
                        <a:noFill/>
                      </a:ln>
                    </p:spPr>
                  </p:pic>
                </p:oleObj>
              </mc:Fallback>
            </mc:AlternateContent>
          </a:graphicData>
        </a:graphic>
      </p:graphicFrame>
      <p:sp>
        <p:nvSpPr>
          <p:cNvPr id="5" name="矩形 4"/>
          <p:cNvSpPr/>
          <p:nvPr/>
        </p:nvSpPr>
        <p:spPr>
          <a:xfrm>
            <a:off x="683568" y="3723878"/>
            <a:ext cx="7776864" cy="1015663"/>
          </a:xfrm>
          <a:prstGeom prst="rect">
            <a:avLst/>
          </a:prstGeom>
          <a:solidFill>
            <a:srgbClr val="00ADA9"/>
          </a:solidFill>
        </p:spPr>
        <p:txBody>
          <a:bodyPr wrap="square">
            <a:spAutoFit/>
          </a:bodyPr>
          <a:lstStyle/>
          <a:p>
            <a:pPr marL="342900" indent="-342900">
              <a:lnSpc>
                <a:spcPct val="150000"/>
              </a:lnSpc>
              <a:buClr>
                <a:srgbClr val="FFFFFF"/>
              </a:buClr>
              <a:buFont typeface="宋体" panose="02010600030101010101" pitchFamily="2" charset="-122"/>
              <a:buChar char="☆"/>
            </a:pPr>
            <a:r>
              <a:rPr lang="zh-CN" altLang="zh-CN" sz="2000" b="1" dirty="0">
                <a:solidFill>
                  <a:schemeClr val="bg1"/>
                </a:solidFill>
              </a:rPr>
              <a:t>一方面反映了边界面上电磁场各分量连续与不连续的关系</a:t>
            </a:r>
            <a:endParaRPr lang="en-US" altLang="zh-CN" sz="2000" b="1" dirty="0">
              <a:solidFill>
                <a:schemeClr val="bg1"/>
              </a:solidFill>
            </a:endParaRPr>
          </a:p>
          <a:p>
            <a:pPr marL="342900" indent="-342900">
              <a:lnSpc>
                <a:spcPct val="150000"/>
              </a:lnSpc>
              <a:buClr>
                <a:srgbClr val="FFFFFF"/>
              </a:buClr>
              <a:buFont typeface="宋体" panose="02010600030101010101" pitchFamily="2" charset="-122"/>
              <a:buChar char="☆"/>
            </a:pPr>
            <a:r>
              <a:rPr lang="zh-CN" altLang="zh-CN" sz="2000" b="1" dirty="0">
                <a:solidFill>
                  <a:schemeClr val="bg1"/>
                </a:solidFill>
              </a:rPr>
              <a:t>另一方面也是电磁因果规律在任意曲面上的体现和表达</a:t>
            </a:r>
            <a:endParaRPr lang="zh-CN" altLang="en-US" sz="2000" b="1" dirty="0">
              <a:solidFill>
                <a:schemeClr val="bg1"/>
              </a:solidFill>
            </a:endParaRPr>
          </a:p>
        </p:txBody>
      </p:sp>
    </p:spTree>
    <p:extLst>
      <p:ext uri="{BB962C8B-B14F-4D97-AF65-F5344CB8AC3E}">
        <p14:creationId xmlns:p14="http://schemas.microsoft.com/office/powerpoint/2010/main" val="363539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9|4.9|2.3|2"/>
</p:tagLst>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3873</TotalTime>
  <Words>1134</Words>
  <Application>Microsoft Office PowerPoint</Application>
  <PresentationFormat>全屏显示(16:9)</PresentationFormat>
  <Paragraphs>125</Paragraphs>
  <Slides>20</Slides>
  <Notes>13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20</vt:i4>
      </vt:variant>
    </vt:vector>
  </HeadingPairs>
  <TitlesOfParts>
    <vt:vector size="35" baseType="lpstr">
      <vt:lpstr>Roboto Light</vt:lpstr>
      <vt:lpstr>等线</vt:lpstr>
      <vt:lpstr>宋体</vt:lpstr>
      <vt:lpstr>微软雅黑</vt:lpstr>
      <vt:lpstr>Arial</vt:lpstr>
      <vt:lpstr>Calibri</vt:lpstr>
      <vt:lpstr>Cambria Math</vt:lpstr>
      <vt:lpstr>Impact</vt:lpstr>
      <vt:lpstr>Times New Roman</vt:lpstr>
      <vt:lpstr>Verdana</vt:lpstr>
      <vt:lpstr>Wingdings</vt:lpstr>
      <vt:lpstr>Office 主题​​</vt:lpstr>
      <vt:lpstr>Equation</vt:lpstr>
      <vt:lpstr>公式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apple</cp:lastModifiedBy>
  <cp:revision>443</cp:revision>
  <dcterms:created xsi:type="dcterms:W3CDTF">2018-02-02T09:54:00Z</dcterms:created>
  <dcterms:modified xsi:type="dcterms:W3CDTF">2021-04-02T00:59:25Z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