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9" r:id="rId2"/>
    <p:sldId id="384" r:id="rId3"/>
    <p:sldId id="383" r:id="rId4"/>
    <p:sldId id="374" r:id="rId5"/>
    <p:sldId id="375" r:id="rId6"/>
    <p:sldId id="398" r:id="rId7"/>
    <p:sldId id="385" r:id="rId8"/>
    <p:sldId id="381" r:id="rId9"/>
    <p:sldId id="386" r:id="rId10"/>
    <p:sldId id="399" r:id="rId11"/>
    <p:sldId id="387" r:id="rId12"/>
    <p:sldId id="388" r:id="rId13"/>
    <p:sldId id="389" r:id="rId14"/>
    <p:sldId id="392" r:id="rId15"/>
    <p:sldId id="391" r:id="rId16"/>
    <p:sldId id="390" r:id="rId17"/>
    <p:sldId id="393" r:id="rId18"/>
    <p:sldId id="394" r:id="rId19"/>
    <p:sldId id="382" r:id="rId20"/>
    <p:sldId id="396" r:id="rId21"/>
    <p:sldId id="397" r:id="rId22"/>
    <p:sldId id="395" r:id="rId23"/>
    <p:sldId id="305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7A24"/>
    <a:srgbClr val="00ADA9"/>
    <a:srgbClr val="009E9A"/>
    <a:srgbClr val="CCFFFF"/>
    <a:srgbClr val="FFFFFF"/>
    <a:srgbClr val="027F7D"/>
    <a:srgbClr val="969696"/>
    <a:srgbClr val="BDE4FF"/>
    <a:srgbClr val="F986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412" autoAdjust="0"/>
  </p:normalViewPr>
  <p:slideViewPr>
    <p:cSldViewPr>
      <p:cViewPr varScale="1">
        <p:scale>
          <a:sx n="79" d="100"/>
          <a:sy n="79" d="100"/>
        </p:scale>
        <p:origin x="192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90033-C8F9-4001-BA76-B1707BA7B57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CCDE-0485-440D-AAF8-0102124FE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01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04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04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62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ED0BE2-307B-4955-AA26-43A23682E8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15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9AE54-F6BF-49FA-BD33-DD33FC03128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257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6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5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7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2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7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53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7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63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0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22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54.pn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2.wmf"/><Relationship Id="rId16" Type="http://schemas.openxmlformats.org/officeDocument/2006/relationships/oleObject" Target="../embeddings/oleObject48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59.wmf"/><Relationship Id="rId21" Type="http://schemas.openxmlformats.org/officeDocument/2006/relationships/image" Target="../media/image67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5.e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2.wmf"/><Relationship Id="rId5" Type="http://schemas.openxmlformats.org/officeDocument/2006/relationships/image" Target="../media/image60.wmf"/><Relationship Id="rId15" Type="http://schemas.openxmlformats.org/officeDocument/2006/relationships/image" Target="../media/image64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6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59.wmf"/><Relationship Id="rId21" Type="http://schemas.openxmlformats.org/officeDocument/2006/relationships/image" Target="../media/image67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5.e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70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2.wmf"/><Relationship Id="rId5" Type="http://schemas.openxmlformats.org/officeDocument/2006/relationships/image" Target="../media/image60.wmf"/><Relationship Id="rId15" Type="http://schemas.openxmlformats.org/officeDocument/2006/relationships/image" Target="../media/image64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6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8.e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7.e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7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6.emf"/><Relationship Id="rId20" Type="http://schemas.openxmlformats.org/officeDocument/2006/relationships/image" Target="../media/image75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5.emf"/><Relationship Id="rId22" Type="http://schemas.openxmlformats.org/officeDocument/2006/relationships/image" Target="../media/image7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jpeg"/><Relationship Id="rId4" Type="http://schemas.openxmlformats.org/officeDocument/2006/relationships/image" Target="../media/image8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4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emf"/><Relationship Id="rId1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3.png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emf"/><Relationship Id="rId19" Type="http://schemas.openxmlformats.org/officeDocument/2006/relationships/image" Target="../media/image13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9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1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9.emf"/><Relationship Id="rId22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/>
          <p:nvPr/>
        </p:nvSpPr>
        <p:spPr>
          <a:xfrm>
            <a:off x="395536" y="408184"/>
            <a:ext cx="7200800" cy="5793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电磁场的基本规律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Basic rules</a:t>
            </a:r>
            <a:endParaRPr lang="en-GB" b="1" dirty="0">
              <a:solidFill>
                <a:srgbClr val="005DA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6564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763689" y="1923678"/>
            <a:ext cx="5400599" cy="576064"/>
            <a:chOff x="2411761" y="1400458"/>
            <a:chExt cx="5400599" cy="523220"/>
          </a:xfrm>
        </p:grpSpPr>
        <p:grpSp>
          <p:nvGrpSpPr>
            <p:cNvPr id="4" name="组合 3"/>
            <p:cNvGrpSpPr/>
            <p:nvPr/>
          </p:nvGrpSpPr>
          <p:grpSpPr>
            <a:xfrm>
              <a:off x="2411761" y="1400458"/>
              <a:ext cx="894259" cy="523220"/>
              <a:chOff x="2215144" y="927951"/>
              <a:chExt cx="1244730" cy="959254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文本框 9"/>
              <p:cNvSpPr txBox="1"/>
              <p:nvPr/>
            </p:nvSpPr>
            <p:spPr>
              <a:xfrm>
                <a:off x="2393075" y="927951"/>
                <a:ext cx="1066799" cy="959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203848" y="1484132"/>
              <a:ext cx="4392488" cy="34244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lvl="0" algn="ctr">
                <a:defRPr/>
              </a:pPr>
              <a:r>
                <a:rPr lang="zh-CN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电场和磁场的特定物理定律</a:t>
              </a:r>
              <a:endParaRPr lang="en-GB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3091014" y="1413769"/>
              <a:ext cx="4721346" cy="459690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63689" y="2957388"/>
            <a:ext cx="5375665" cy="550466"/>
            <a:chOff x="2411761" y="2237308"/>
            <a:chExt cx="53285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2411761" y="2237308"/>
              <a:ext cx="894259" cy="523220"/>
              <a:chOff x="2215144" y="1952311"/>
              <a:chExt cx="1244730" cy="959257"/>
            </a:xfrm>
          </p:grpSpPr>
          <p:sp>
            <p:nvSpPr>
              <p:cNvPr id="8" name="平行四边形 7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文本框 10"/>
              <p:cNvSpPr txBox="1"/>
              <p:nvPr/>
            </p:nvSpPr>
            <p:spPr>
              <a:xfrm>
                <a:off x="2393075" y="1952311"/>
                <a:ext cx="1066799" cy="959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3268289" y="2338562"/>
              <a:ext cx="4339315" cy="35836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zh-CN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电场</a:t>
              </a:r>
              <a:r>
                <a:rPr lang="zh-CN" altLang="zh-CN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和磁场的</a:t>
              </a:r>
              <a:r>
                <a:rPr lang="zh-CN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场源因果规律</a:t>
              </a:r>
              <a:endParaRPr lang="en-GB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3091014" y="2265158"/>
              <a:ext cx="4649338" cy="48259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244408" y="410724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236296" y="411117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39567" y="410724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083383" y="410724"/>
            <a:ext cx="432833" cy="432834"/>
            <a:chOff x="3491880" y="1274820"/>
            <a:chExt cx="432833" cy="432834"/>
          </a:xfrm>
        </p:grpSpPr>
        <p:sp>
          <p:nvSpPr>
            <p:cNvPr id="4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659447" y="410724"/>
            <a:ext cx="432833" cy="432834"/>
            <a:chOff x="4139952" y="1274820"/>
            <a:chExt cx="432833" cy="432834"/>
          </a:xfrm>
        </p:grpSpPr>
        <p:sp>
          <p:nvSpPr>
            <p:cNvPr id="4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428"/>
    </mc:Choice>
    <mc:Fallback xmlns="">
      <p:transition advTm="104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535" y="411510"/>
            <a:ext cx="6324359" cy="504055"/>
            <a:chOff x="971599" y="252159"/>
            <a:chExt cx="6324359" cy="504055"/>
          </a:xfrm>
        </p:grpSpPr>
        <p:grpSp>
          <p:nvGrpSpPr>
            <p:cNvPr id="3" name="组合 2"/>
            <p:cNvGrpSpPr/>
            <p:nvPr/>
          </p:nvGrpSpPr>
          <p:grpSpPr>
            <a:xfrm>
              <a:off x="971599" y="252159"/>
              <a:ext cx="982452" cy="504055"/>
              <a:chOff x="2215144" y="956398"/>
              <a:chExt cx="1367488" cy="869226"/>
            </a:xfrm>
          </p:grpSpPr>
          <p:sp>
            <p:nvSpPr>
              <p:cNvPr id="6" name="平行四边形 5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文本框 9"/>
              <p:cNvSpPr txBox="1"/>
              <p:nvPr/>
            </p:nvSpPr>
            <p:spPr>
              <a:xfrm>
                <a:off x="2515834" y="956398"/>
                <a:ext cx="1066798" cy="796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888869" y="308145"/>
              <a:ext cx="4915379" cy="43858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电磁</a:t>
              </a:r>
              <a:r>
                <a:rPr lang="zh-CN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辅助位其及因果关系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971600" y="267493"/>
              <a:ext cx="6324358" cy="485541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5E1ADFF-B430-4A5B-BEA0-EA96522D859C}"/>
              </a:ext>
            </a:extLst>
          </p:cNvPr>
          <p:cNvSpPr/>
          <p:nvPr/>
        </p:nvSpPr>
        <p:spPr>
          <a:xfrm>
            <a:off x="3891106" y="2038537"/>
            <a:ext cx="1155401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 defTabSz="1600040">
              <a:spcBef>
                <a:spcPct val="0"/>
              </a:spcBef>
            </a:pP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通量</a:t>
            </a:r>
          </a:p>
        </p:txBody>
      </p:sp>
      <p:sp>
        <p:nvSpPr>
          <p:cNvPr id="42" name="Freeform 6">
            <a:hlinkClick r:id="" action="ppaction://noaction"/>
            <a:extLst>
              <a:ext uri="{FF2B5EF4-FFF2-40B4-BE49-F238E27FC236}">
                <a16:creationId xmlns:a16="http://schemas.microsoft.com/office/drawing/2014/main" id="{C525204D-A254-47F8-A0B6-625E8E542FC7}"/>
              </a:ext>
            </a:extLst>
          </p:cNvPr>
          <p:cNvSpPr>
            <a:spLocks/>
          </p:cNvSpPr>
          <p:nvPr/>
        </p:nvSpPr>
        <p:spPr bwMode="auto">
          <a:xfrm>
            <a:off x="1691680" y="1815666"/>
            <a:ext cx="1728192" cy="1764196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rgbClr val="00ADA9"/>
          </a:solidFill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2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" name="矩形 42">
            <a:hlinkClick r:id="" action="ppaction://noaction"/>
            <a:extLst>
              <a:ext uri="{FF2B5EF4-FFF2-40B4-BE49-F238E27FC236}">
                <a16:creationId xmlns:a16="http://schemas.microsoft.com/office/drawing/2014/main" id="{DBC941FB-0CC0-4D18-A0A7-33A8DE9F08A4}"/>
              </a:ext>
            </a:extLst>
          </p:cNvPr>
          <p:cNvSpPr/>
          <p:nvPr/>
        </p:nvSpPr>
        <p:spPr>
          <a:xfrm>
            <a:off x="2069062" y="2337724"/>
            <a:ext cx="1029071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电磁</a:t>
            </a:r>
            <a:endParaRPr lang="en-US" altLang="zh-CN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辅助位</a:t>
            </a:r>
          </a:p>
        </p:txBody>
      </p:sp>
      <p:sp>
        <p:nvSpPr>
          <p:cNvPr id="44" name="Freeform 6">
            <a:hlinkClick r:id="" action="ppaction://noaction"/>
            <a:extLst>
              <a:ext uri="{FF2B5EF4-FFF2-40B4-BE49-F238E27FC236}">
                <a16:creationId xmlns:a16="http://schemas.microsoft.com/office/drawing/2014/main" id="{8D2E3731-6685-4F0E-A899-CF373056E18D}"/>
              </a:ext>
            </a:extLst>
          </p:cNvPr>
          <p:cNvSpPr>
            <a:spLocks/>
          </p:cNvSpPr>
          <p:nvPr/>
        </p:nvSpPr>
        <p:spPr bwMode="auto">
          <a:xfrm>
            <a:off x="3563888" y="1815666"/>
            <a:ext cx="1728192" cy="1764196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chemeClr val="accent4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2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5" name="矩形 44">
            <a:hlinkClick r:id="" action="ppaction://noaction"/>
            <a:extLst>
              <a:ext uri="{FF2B5EF4-FFF2-40B4-BE49-F238E27FC236}">
                <a16:creationId xmlns:a16="http://schemas.microsoft.com/office/drawing/2014/main" id="{807B6CC3-1DF1-425B-A2EC-9B48A4BECC55}"/>
              </a:ext>
            </a:extLst>
          </p:cNvPr>
          <p:cNvSpPr/>
          <p:nvPr/>
        </p:nvSpPr>
        <p:spPr>
          <a:xfrm>
            <a:off x="3777938" y="2370831"/>
            <a:ext cx="1364083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辅助位的因果关系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E1ADFF-B430-4A5B-BEA0-EA96522D859C}"/>
              </a:ext>
            </a:extLst>
          </p:cNvPr>
          <p:cNvSpPr/>
          <p:nvPr/>
        </p:nvSpPr>
        <p:spPr>
          <a:xfrm>
            <a:off x="5835322" y="2038537"/>
            <a:ext cx="1155401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 defTabSz="1600040">
              <a:spcBef>
                <a:spcPct val="0"/>
              </a:spcBef>
            </a:pP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通量</a:t>
            </a:r>
          </a:p>
        </p:txBody>
      </p:sp>
      <p:sp>
        <p:nvSpPr>
          <p:cNvPr id="14" name="Freeform 6">
            <a:hlinkClick r:id="" action="ppaction://noaction"/>
            <a:extLst>
              <a:ext uri="{FF2B5EF4-FFF2-40B4-BE49-F238E27FC236}">
                <a16:creationId xmlns:a16="http://schemas.microsoft.com/office/drawing/2014/main" id="{8D2E3731-6685-4F0E-A899-CF373056E18D}"/>
              </a:ext>
            </a:extLst>
          </p:cNvPr>
          <p:cNvSpPr>
            <a:spLocks/>
          </p:cNvSpPr>
          <p:nvPr/>
        </p:nvSpPr>
        <p:spPr bwMode="auto">
          <a:xfrm>
            <a:off x="5508104" y="1815666"/>
            <a:ext cx="1728192" cy="1764196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2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807B6CC3-1DF1-425B-A2EC-9B48A4BECC55}"/>
              </a:ext>
            </a:extLst>
          </p:cNvPr>
          <p:cNvSpPr/>
          <p:nvPr/>
        </p:nvSpPr>
        <p:spPr>
          <a:xfrm>
            <a:off x="5722154" y="2370831"/>
            <a:ext cx="1364083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辅助位的边界条件</a:t>
            </a:r>
          </a:p>
        </p:txBody>
      </p:sp>
      <p:pic>
        <p:nvPicPr>
          <p:cNvPr id="16" name="Picture 21" descr="3D勾图片素材 创意图片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2267744" y="3291830"/>
            <a:ext cx="558194" cy="5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2" descr="u=2454598576,2208575018&amp;fm=26&amp;gp=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4" t="14166" r="11237" b="19583"/>
          <a:stretch>
            <a:fillRect/>
          </a:stretch>
        </p:blipFill>
        <p:spPr bwMode="auto">
          <a:xfrm>
            <a:off x="6228184" y="3219822"/>
            <a:ext cx="440022" cy="52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1" descr="3D勾图片素材 创意图片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4211960" y="3219822"/>
            <a:ext cx="558194" cy="5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4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99405"/>
            <a:ext cx="6696744" cy="500137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lvl="0">
              <a:spcBef>
                <a:spcPts val="900"/>
              </a:spcBef>
              <a:spcAft>
                <a:spcPts val="450"/>
              </a:spcAft>
            </a:pPr>
            <a:r>
              <a:rPr lang="zh-CN" altLang="en-US" sz="2800" dirty="0">
                <a:latin typeface="+mn-ea"/>
              </a:rPr>
              <a:t>三、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辅助位的边界条件（衔接条件）</a:t>
            </a:r>
            <a:endParaRPr kumimoji="0" lang="en-GB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CB875184-2FD2-4AFA-9BD9-6FE46DB5C5ED}"/>
              </a:ext>
            </a:extLst>
          </p:cNvPr>
          <p:cNvSpPr txBox="1">
            <a:spLocks/>
          </p:cNvSpPr>
          <p:nvPr/>
        </p:nvSpPr>
        <p:spPr>
          <a:xfrm>
            <a:off x="323528" y="844719"/>
            <a:ext cx="7885113" cy="4715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ADA9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/>
              <a:t>静态场辅助位的边界条件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7624" y="1403991"/>
            <a:ext cx="7272808" cy="52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70C0"/>
              </a:buClr>
              <a:buFont typeface="+mj-ea"/>
              <a:buAutoNum type="circleNumDbPlain"/>
            </a:pPr>
            <a:r>
              <a:rPr lang="zh-CN" altLang="en-US" sz="2200" b="1" dirty="0">
                <a:latin typeface="宋体" panose="02010600030101010101" pitchFamily="2" charset="-122"/>
              </a:rPr>
              <a:t>静电位的边界条件</a:t>
            </a:r>
          </a:p>
        </p:txBody>
      </p:sp>
      <p:grpSp>
        <p:nvGrpSpPr>
          <p:cNvPr id="17" name="Group 35"/>
          <p:cNvGrpSpPr>
            <a:grpSpLocks/>
          </p:cNvGrpSpPr>
          <p:nvPr/>
        </p:nvGrpSpPr>
        <p:grpSpPr bwMode="auto">
          <a:xfrm>
            <a:off x="5910796" y="3879106"/>
            <a:ext cx="1784351" cy="909638"/>
            <a:chOff x="1012" y="1788"/>
            <a:chExt cx="1124" cy="573"/>
          </a:xfrm>
        </p:grpSpPr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1303" y="1962"/>
              <a:ext cx="833" cy="399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  <a:defRPr sz="1600" b="1">
                  <a:solidFill>
                    <a:srgbClr val="99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dirty="0"/>
                <a:t>P</a:t>
              </a:r>
              <a:r>
                <a:rPr lang="zh-CN" altLang="en-US" dirty="0"/>
                <a:t>、</a:t>
              </a:r>
              <a:r>
                <a:rPr lang="en-US" altLang="zh-CN" dirty="0"/>
                <a:t>Q </a:t>
              </a:r>
              <a:r>
                <a:rPr lang="zh-CN" altLang="en-US" dirty="0"/>
                <a:t>两点间的电位差</a:t>
              </a:r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 flipH="1" flipV="1">
              <a:off x="1012" y="1788"/>
              <a:ext cx="297" cy="2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971552" y="3219823"/>
            <a:ext cx="1871663" cy="1409700"/>
            <a:chOff x="4068" y="1817"/>
            <a:chExt cx="1179" cy="888"/>
          </a:xfrm>
        </p:grpSpPr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4068" y="2135"/>
              <a:ext cx="1179" cy="57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  <a:defRPr sz="1600" b="1">
                  <a:solidFill>
                    <a:srgbClr val="99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r>
                <a:rPr lang="zh-CN" altLang="zh-CN" dirty="0"/>
                <a:t>电场力将单位正电荷从一点移动到另一点所做的功</a:t>
              </a:r>
              <a:endParaRPr lang="zh-CN" altLang="en-US" dirty="0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 flipV="1">
              <a:off x="4649" y="1817"/>
              <a:ext cx="376" cy="29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" name="Object 35"/>
          <p:cNvGraphicFramePr>
            <a:graphicFrameLocks noChangeAspect="1"/>
          </p:cNvGraphicFramePr>
          <p:nvPr/>
        </p:nvGraphicFramePr>
        <p:xfrm>
          <a:off x="1619672" y="2595413"/>
          <a:ext cx="5846762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761760" progId="Equation.DSMT4">
                  <p:embed/>
                </p:oleObj>
              </mc:Choice>
              <mc:Fallback>
                <p:oleObj name="Equation" r:id="rId2" imgW="2806560" imgH="761760" progId="Equation.DSMT4">
                  <p:embed/>
                  <p:pic>
                    <p:nvPicPr>
                      <p:cNvPr id="14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595413"/>
                        <a:ext cx="5846762" cy="1560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611560" y="2068855"/>
                <a:ext cx="806489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None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空间</a:t>
                </a:r>
                <a:r>
                  <a:rPr lang="zh-CN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任意两点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altLang="zh-CN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altLang="zh-CN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电位差可通过对电场的线积分给出</a:t>
                </a:r>
                <a:endParaRPr lang="zh-CN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068855"/>
                <a:ext cx="8064896" cy="430887"/>
              </a:xfrm>
              <a:prstGeom prst="rect">
                <a:avLst/>
              </a:prstGeom>
              <a:blipFill>
                <a:blip r:embed="rId4"/>
                <a:stretch>
                  <a:fillRect l="-983" t="-12676" b="-253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53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23528" y="483518"/>
            <a:ext cx="3003551" cy="1655553"/>
            <a:chOff x="5960937" y="560583"/>
            <a:chExt cx="3003551" cy="1551857"/>
          </a:xfrm>
        </p:grpSpPr>
        <p:grpSp>
          <p:nvGrpSpPr>
            <p:cNvPr id="28" name="Group 1039"/>
            <p:cNvGrpSpPr>
              <a:grpSpLocks/>
            </p:cNvGrpSpPr>
            <p:nvPr/>
          </p:nvGrpSpPr>
          <p:grpSpPr bwMode="auto">
            <a:xfrm>
              <a:off x="5960937" y="560583"/>
              <a:ext cx="3003551" cy="1551857"/>
              <a:chOff x="3651" y="2109"/>
              <a:chExt cx="2041" cy="1114"/>
            </a:xfrm>
          </p:grpSpPr>
          <p:sp>
            <p:nvSpPr>
              <p:cNvPr id="35" name="Rectangle 1040"/>
              <p:cNvSpPr>
                <a:spLocks noChangeArrowheads="1"/>
              </p:cNvSpPr>
              <p:nvPr/>
            </p:nvSpPr>
            <p:spPr bwMode="auto">
              <a:xfrm>
                <a:off x="3651" y="2109"/>
                <a:ext cx="2041" cy="550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1041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2041" cy="5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1042"/>
              <p:cNvSpPr txBox="1">
                <a:spLocks noChangeArrowheads="1"/>
              </p:cNvSpPr>
              <p:nvPr/>
            </p:nvSpPr>
            <p:spPr bwMode="auto">
              <a:xfrm>
                <a:off x="3696" y="2767"/>
                <a:ext cx="72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介质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8" name="Text Box 1043"/>
              <p:cNvSpPr txBox="1">
                <a:spLocks noChangeArrowheads="1"/>
              </p:cNvSpPr>
              <p:nvPr/>
            </p:nvSpPr>
            <p:spPr bwMode="auto">
              <a:xfrm>
                <a:off x="3696" y="2296"/>
                <a:ext cx="5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介质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graphicFrame>
            <p:nvGraphicFramePr>
              <p:cNvPr id="39" name="Object 1044"/>
              <p:cNvGraphicFramePr>
                <a:graphicFrameLocks noChangeAspect="1"/>
              </p:cNvGraphicFramePr>
              <p:nvPr/>
            </p:nvGraphicFramePr>
            <p:xfrm>
              <a:off x="4577" y="2631"/>
              <a:ext cx="196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77480" imgH="228600" progId="Equation.DSMT4">
                      <p:embed/>
                    </p:oleObj>
                  </mc:Choice>
                  <mc:Fallback>
                    <p:oleObj name="Equation" r:id="rId3" imgW="177480" imgH="228600" progId="Equation.DSMT4">
                      <p:embed/>
                      <p:pic>
                        <p:nvPicPr>
                          <p:cNvPr id="17" name="Object 10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7" y="2631"/>
                            <a:ext cx="196" cy="2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CC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1045"/>
              <p:cNvGraphicFramePr>
                <a:graphicFrameLocks noChangeAspect="1"/>
              </p:cNvGraphicFramePr>
              <p:nvPr/>
            </p:nvGraphicFramePr>
            <p:xfrm>
              <a:off x="4584" y="2345"/>
              <a:ext cx="204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18" name="Object 10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4" y="2345"/>
                            <a:ext cx="204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CC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Line 1047"/>
              <p:cNvSpPr>
                <a:spLocks noChangeShapeType="1"/>
              </p:cNvSpPr>
              <p:nvPr/>
            </p:nvSpPr>
            <p:spPr bwMode="auto">
              <a:xfrm flipH="1">
                <a:off x="4808" y="2485"/>
                <a:ext cx="0" cy="30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prstDash val="dash"/>
                <a:round/>
                <a:headEnd type="triangle" w="med" len="med"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1056"/>
              <p:cNvSpPr>
                <a:spLocks noChangeArrowheads="1"/>
              </p:cNvSpPr>
              <p:nvPr/>
            </p:nvSpPr>
            <p:spPr bwMode="auto">
              <a:xfrm>
                <a:off x="3651" y="2109"/>
                <a:ext cx="2041" cy="110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7884368" y="108874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884368" y="69269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32198" y="146690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884368" y="144878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649559" y="1100566"/>
              <a:ext cx="655979" cy="34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dirty="0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zh-CN" b="1" i="1" dirty="0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endParaRPr lang="zh-CN" altLang="en-US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3347864" y="483518"/>
            <a:ext cx="5472608" cy="172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任一分界面上两侧电位满足的一个边界条件式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382144"/>
              </p:ext>
            </p:extLst>
          </p:nvPr>
        </p:nvGraphicFramePr>
        <p:xfrm>
          <a:off x="3635896" y="1635646"/>
          <a:ext cx="452935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50880" imgH="355320" progId="Equation.DSMT4">
                  <p:embed/>
                </p:oleObj>
              </mc:Choice>
              <mc:Fallback>
                <p:oleObj name="Equation" r:id="rId7" imgW="2450880" imgH="355320" progId="Equation.DSMT4">
                  <p:embed/>
                  <p:pic>
                    <p:nvPicPr>
                      <p:cNvPr id="22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635646"/>
                        <a:ext cx="4529353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518377"/>
              </p:ext>
            </p:extLst>
          </p:nvPr>
        </p:nvGraphicFramePr>
        <p:xfrm>
          <a:off x="5220072" y="2378640"/>
          <a:ext cx="1296143" cy="481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72840" imgH="228600" progId="Equation.DSMT4">
                  <p:embed/>
                </p:oleObj>
              </mc:Choice>
              <mc:Fallback>
                <p:oleObj name="Equation" r:id="rId9" imgW="672840" imgH="228600" progId="Equation.DSMT4">
                  <p:embed/>
                  <p:pic>
                    <p:nvPicPr>
                      <p:cNvPr id="2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378640"/>
                        <a:ext cx="1296143" cy="481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364919"/>
              </p:ext>
            </p:extLst>
          </p:nvPr>
        </p:nvGraphicFramePr>
        <p:xfrm>
          <a:off x="2195736" y="3968973"/>
          <a:ext cx="1782618" cy="43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52200" imgH="228600" progId="Equation.DSMT4">
                  <p:embed/>
                </p:oleObj>
              </mc:Choice>
              <mc:Fallback>
                <p:oleObj name="Equation" r:id="rId11" imgW="952200" imgH="228600" progId="Equation.DSMT4">
                  <p:embed/>
                  <p:pic>
                    <p:nvPicPr>
                      <p:cNvPr id="25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968973"/>
                        <a:ext cx="1782618" cy="431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605314" y="3320901"/>
            <a:ext cx="2454518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又由：</a:t>
            </a:r>
          </a:p>
        </p:txBody>
      </p:sp>
      <p:graphicFrame>
        <p:nvGraphicFramePr>
          <p:cNvPr id="4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96593"/>
              </p:ext>
            </p:extLst>
          </p:nvPr>
        </p:nvGraphicFramePr>
        <p:xfrm>
          <a:off x="4286250" y="3752949"/>
          <a:ext cx="323807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74640" imgH="406080" progId="Equation.DSMT4">
                  <p:embed/>
                </p:oleObj>
              </mc:Choice>
              <mc:Fallback>
                <p:oleObj name="Equation" r:id="rId13" imgW="1574640" imgH="406080" progId="Equation.DSMT4">
                  <p:embed/>
                  <p:pic>
                    <p:nvPicPr>
                      <p:cNvPr id="27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752949"/>
                        <a:ext cx="323807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5724128" y="292249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F87A24"/>
                </a:solidFill>
                <a:cs typeface="Times New Roman" panose="02020603050405020304" pitchFamily="18" charset="0"/>
              </a:rPr>
              <a:t>任意分界面两侧的静电位相等</a:t>
            </a:r>
            <a:endParaRPr lang="zh-CN" altLang="en-US" b="1" dirty="0">
              <a:solidFill>
                <a:srgbClr val="F87A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23528" y="659210"/>
                <a:ext cx="8208912" cy="472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b="1" dirty="0"/>
                  <a:t>另外，</a:t>
                </a:r>
                <a:r>
                  <a:rPr lang="zh-CN" altLang="zh-CN" sz="2200" b="1" dirty="0"/>
                  <a:t>若分别面两侧的媒质为导电媒质</a:t>
                </a:r>
                <a:r>
                  <a:rPr lang="zh-CN" altLang="en-US" sz="2200" b="1" dirty="0"/>
                  <a:t>，且其中有恒定电流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</m:oMath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59210"/>
                <a:ext cx="8208912" cy="472052"/>
              </a:xfrm>
              <a:prstGeom prst="rect">
                <a:avLst/>
              </a:prstGeom>
              <a:blipFill>
                <a:blip r:embed="rId3"/>
                <a:stretch>
                  <a:fillRect l="-965" t="-16667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892653"/>
              </p:ext>
            </p:extLst>
          </p:nvPr>
        </p:nvGraphicFramePr>
        <p:xfrm>
          <a:off x="1259632" y="1307282"/>
          <a:ext cx="1495987" cy="559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304560" progId="Equation.DSMT4">
                  <p:embed/>
                </p:oleObj>
              </mc:Choice>
              <mc:Fallback>
                <p:oleObj name="Equation" r:id="rId4" imgW="787320" imgH="304560" progId="Equation.DSMT4">
                  <p:embed/>
                  <p:pic>
                    <p:nvPicPr>
                      <p:cNvPr id="3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307282"/>
                        <a:ext cx="1495987" cy="559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80594"/>
              </p:ext>
            </p:extLst>
          </p:nvPr>
        </p:nvGraphicFramePr>
        <p:xfrm>
          <a:off x="3635896" y="1265373"/>
          <a:ext cx="3672408" cy="47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760" imgH="253800" progId="Equation.DSMT4">
                  <p:embed/>
                </p:oleObj>
              </mc:Choice>
              <mc:Fallback>
                <p:oleObj name="Equation" r:id="rId6" imgW="1904760" imgH="253800" progId="Equation.DSMT4">
                  <p:embed/>
                  <p:pic>
                    <p:nvPicPr>
                      <p:cNvPr id="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265373"/>
                        <a:ext cx="3672408" cy="473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7308304" y="1163266"/>
            <a:ext cx="1584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solidFill>
                  <a:srgbClr val="F87A24"/>
                </a:solidFill>
                <a:cs typeface="Times New Roman" panose="02020603050405020304" pitchFamily="18" charset="0"/>
              </a:rPr>
              <a:t>传导电流在分界面上的法向分量连续</a:t>
            </a:r>
            <a:endParaRPr lang="zh-CN" altLang="en-US" b="1" dirty="0">
              <a:solidFill>
                <a:srgbClr val="F87A24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5940152" y="192367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92709"/>
              </p:ext>
            </p:extLst>
          </p:nvPr>
        </p:nvGraphicFramePr>
        <p:xfrm>
          <a:off x="6300192" y="1995686"/>
          <a:ext cx="1041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241200" progId="Equation.DSMT4">
                  <p:embed/>
                </p:oleObj>
              </mc:Choice>
              <mc:Fallback>
                <p:oleObj name="Equation" r:id="rId8" imgW="1041120" imgH="2412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00192" y="1995686"/>
                        <a:ext cx="1041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6008"/>
              </p:ext>
            </p:extLst>
          </p:nvPr>
        </p:nvGraphicFramePr>
        <p:xfrm>
          <a:off x="5076056" y="2459410"/>
          <a:ext cx="20574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680" imgH="406080" progId="Equation.DSMT4">
                  <p:embed/>
                </p:oleObj>
              </mc:Choice>
              <mc:Fallback>
                <p:oleObj name="Equation" r:id="rId10" imgW="1066680" imgH="406080" progId="Equation.DSMT4">
                  <p:embed/>
                  <p:pic>
                    <p:nvPicPr>
                      <p:cNvPr id="9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459410"/>
                        <a:ext cx="20574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351686" y="2675434"/>
            <a:ext cx="47243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2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法向电流连续对应的电位边界条件为</a:t>
            </a:r>
            <a:endParaRPr lang="zh-CN" altLang="zh-CN" sz="22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25483"/>
              </p:ext>
            </p:extLst>
          </p:nvPr>
        </p:nvGraphicFramePr>
        <p:xfrm>
          <a:off x="1547664" y="3723878"/>
          <a:ext cx="17827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52200" imgH="228600" progId="Equation.DSMT4">
                  <p:embed/>
                </p:oleObj>
              </mc:Choice>
              <mc:Fallback>
                <p:oleObj name="Equation" r:id="rId12" imgW="952200" imgH="228600" progId="Equation.DSMT4">
                  <p:embed/>
                  <p:pic>
                    <p:nvPicPr>
                      <p:cNvPr id="11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723878"/>
                        <a:ext cx="1782763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7"/>
          <p:cNvSpPr>
            <a:spLocks noChangeArrowheads="1"/>
          </p:cNvSpPr>
          <p:nvPr/>
        </p:nvSpPr>
        <p:spPr bwMode="auto">
          <a:xfrm flipH="1">
            <a:off x="3635896" y="3867894"/>
            <a:ext cx="1643203" cy="147202"/>
          </a:xfrm>
          <a:prstGeom prst="leftArrow">
            <a:avLst>
              <a:gd name="adj1" fmla="val 50000"/>
              <a:gd name="adj2" fmla="val 107664"/>
            </a:avLst>
          </a:prstGeom>
          <a:solidFill>
            <a:srgbClr val="00ADA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84933"/>
              </p:ext>
            </p:extLst>
          </p:nvPr>
        </p:nvGraphicFramePr>
        <p:xfrm>
          <a:off x="3779838" y="3597275"/>
          <a:ext cx="12779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5600" imgH="241200" progId="Equation.DSMT4">
                  <p:embed/>
                </p:oleObj>
              </mc:Choice>
              <mc:Fallback>
                <p:oleObj name="Equation" r:id="rId14" imgW="1155600" imgH="2412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97275"/>
                        <a:ext cx="1277937" cy="27305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prstDash val="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44262"/>
              </p:ext>
            </p:extLst>
          </p:nvPr>
        </p:nvGraphicFramePr>
        <p:xfrm>
          <a:off x="4067944" y="4011910"/>
          <a:ext cx="7159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6880" imgH="228600" progId="Equation.DSMT4">
                  <p:embed/>
                </p:oleObj>
              </mc:Choice>
              <mc:Fallback>
                <p:oleObj name="Equation" r:id="rId16" imgW="596880" imgH="228600" progId="Equation.DSMT4">
                  <p:embed/>
                  <p:pic>
                    <p:nvPicPr>
                      <p:cNvPr id="1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011910"/>
                        <a:ext cx="715963" cy="314325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prstDash val="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054804"/>
              </p:ext>
            </p:extLst>
          </p:nvPr>
        </p:nvGraphicFramePr>
        <p:xfrm>
          <a:off x="5433590" y="3459138"/>
          <a:ext cx="209073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17440" imgH="482400" progId="Equation.DSMT4">
                  <p:embed/>
                </p:oleObj>
              </mc:Choice>
              <mc:Fallback>
                <p:oleObj name="Equation" r:id="rId18" imgW="1117440" imgH="482400" progId="Equation.DSMT4">
                  <p:embed/>
                  <p:pic>
                    <p:nvPicPr>
                      <p:cNvPr id="1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590" y="3459138"/>
                        <a:ext cx="2090738" cy="912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74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 animBg="1"/>
      <p:bldP spid="25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40254" y="267494"/>
            <a:ext cx="8208912" cy="1028680"/>
            <a:chOff x="755576" y="4099932"/>
            <a:chExt cx="8113155" cy="1028680"/>
          </a:xfrm>
        </p:grpSpPr>
        <p:sp>
          <p:nvSpPr>
            <p:cNvPr id="15" name="矩形 14"/>
            <p:cNvSpPr/>
            <p:nvPr/>
          </p:nvSpPr>
          <p:spPr>
            <a:xfrm>
              <a:off x="1680760" y="4099932"/>
              <a:ext cx="7187971" cy="102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zh-CN" sz="2200" b="1" dirty="0"/>
                <a:t>任意线性各向同性媒质中任意分界面上静电位的一般性边界条件</a:t>
              </a:r>
              <a:endParaRPr lang="zh-CN" altLang="en-US" sz="2200" b="1" dirty="0">
                <a:latin typeface="宋体" panose="02010600030101010101" pitchFamily="2" charset="-122"/>
              </a:endParaRPr>
            </a:p>
          </p:txBody>
        </p:sp>
        <p:sp>
          <p:nvSpPr>
            <p:cNvPr id="16" name="动作按钮: 信息 15">
              <a:hlinkClick r:id="" action="ppaction://noaction" highlightClick="1"/>
            </p:cNvPr>
            <p:cNvSpPr/>
            <p:nvPr/>
          </p:nvSpPr>
          <p:spPr>
            <a:xfrm>
              <a:off x="755576" y="4155926"/>
              <a:ext cx="828092" cy="792088"/>
            </a:xfrm>
            <a:prstGeom prst="actionButtonInformation">
              <a:avLst/>
            </a:prstGeom>
            <a:solidFill>
              <a:srgbClr val="F98637"/>
            </a:solidFill>
            <a:ln>
              <a:solidFill>
                <a:srgbClr val="F986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b="1">
                <a:solidFill>
                  <a:srgbClr val="F98637"/>
                </a:solidFill>
              </a:endParaRPr>
            </a:p>
          </p:txBody>
        </p:sp>
      </p:grpSp>
      <p:graphicFrame>
        <p:nvGraphicFramePr>
          <p:cNvPr id="17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53677"/>
              </p:ext>
            </p:extLst>
          </p:nvPr>
        </p:nvGraphicFramePr>
        <p:xfrm>
          <a:off x="2009601" y="1162695"/>
          <a:ext cx="5946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43120" imgH="406080" progId="Equation.DSMT4">
                  <p:embed/>
                </p:oleObj>
              </mc:Choice>
              <mc:Fallback>
                <p:oleObj name="Equation" r:id="rId3" imgW="3543120" imgH="406080" progId="Equation.DSMT4">
                  <p:embed/>
                  <p:pic>
                    <p:nvPicPr>
                      <p:cNvPr id="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601" y="1162695"/>
                        <a:ext cx="5946775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39552" y="1923678"/>
            <a:ext cx="2132950" cy="1823839"/>
            <a:chOff x="539552" y="1923678"/>
            <a:chExt cx="2132950" cy="1823839"/>
          </a:xfrm>
        </p:grpSpPr>
        <p:graphicFrame>
          <p:nvGraphicFramePr>
            <p:cNvPr id="19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0376313"/>
                </p:ext>
              </p:extLst>
            </p:nvPr>
          </p:nvGraphicFramePr>
          <p:xfrm>
            <a:off x="755576" y="2499742"/>
            <a:ext cx="1828800" cy="1247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77760" imgH="660240" progId="Equation.DSMT4">
                    <p:embed/>
                  </p:oleObj>
                </mc:Choice>
                <mc:Fallback>
                  <p:oleObj name="Equation" r:id="rId5" imgW="977760" imgH="660240" progId="Equation.DSMT4">
                    <p:embed/>
                    <p:pic>
                      <p:nvPicPr>
                        <p:cNvPr id="7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2499742"/>
                          <a:ext cx="1828800" cy="12477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矩形 19"/>
            <p:cNvSpPr/>
            <p:nvPr/>
          </p:nvSpPr>
          <p:spPr>
            <a:xfrm>
              <a:off x="539552" y="1923678"/>
              <a:ext cx="21329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b="1" dirty="0">
                  <a:solidFill>
                    <a:srgbClr val="00ADA9"/>
                  </a:solidFill>
                  <a:cs typeface="Times New Roman" panose="02020603050405020304" pitchFamily="18" charset="0"/>
                </a:rPr>
                <a:t>孤立导体与理想介质的分界面</a:t>
              </a:r>
              <a:endParaRPr lang="zh-CN" altLang="en-US" b="1" dirty="0">
                <a:solidFill>
                  <a:srgbClr val="00ADA9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848" y="2067694"/>
            <a:ext cx="2492990" cy="1631454"/>
            <a:chOff x="3447162" y="2044055"/>
            <a:chExt cx="2492990" cy="1631454"/>
          </a:xfrm>
        </p:grpSpPr>
        <p:sp>
          <p:nvSpPr>
            <p:cNvPr id="22" name="矩形 21"/>
            <p:cNvSpPr/>
            <p:nvPr/>
          </p:nvSpPr>
          <p:spPr>
            <a:xfrm>
              <a:off x="3447162" y="204405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>
                  <a:solidFill>
                    <a:srgbClr val="00ADA9"/>
                  </a:solidFill>
                  <a:cs typeface="Times New Roman" panose="02020603050405020304" pitchFamily="18" charset="0"/>
                </a:rPr>
                <a:t>两种理想介质的分界面</a:t>
              </a:r>
              <a:endParaRPr lang="zh-CN" altLang="en-US" b="1" dirty="0">
                <a:solidFill>
                  <a:srgbClr val="00ADA9"/>
                </a:solidFill>
              </a:endParaRPr>
            </a:p>
          </p:txBody>
        </p:sp>
        <p:graphicFrame>
          <p:nvGraphicFramePr>
            <p:cNvPr id="23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8016765"/>
                </p:ext>
              </p:extLst>
            </p:nvPr>
          </p:nvGraphicFramePr>
          <p:xfrm>
            <a:off x="3735194" y="2427734"/>
            <a:ext cx="1971675" cy="1247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54080" imgH="660240" progId="Equation.DSMT4">
                    <p:embed/>
                  </p:oleObj>
                </mc:Choice>
                <mc:Fallback>
                  <p:oleObj name="Equation" r:id="rId7" imgW="1054080" imgH="660240" progId="Equation.DSMT4">
                    <p:embed/>
                    <p:pic>
                      <p:nvPicPr>
                        <p:cNvPr id="1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194" y="2427734"/>
                          <a:ext cx="1971675" cy="12477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6012160" y="1851670"/>
            <a:ext cx="2880320" cy="1799580"/>
            <a:chOff x="6156176" y="1779662"/>
            <a:chExt cx="2880320" cy="1799580"/>
          </a:xfrm>
        </p:grpSpPr>
        <p:sp>
          <p:nvSpPr>
            <p:cNvPr id="25" name="矩形 24"/>
            <p:cNvSpPr/>
            <p:nvPr/>
          </p:nvSpPr>
          <p:spPr>
            <a:xfrm>
              <a:off x="6156176" y="1779662"/>
              <a:ext cx="28803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dirty="0">
                  <a:solidFill>
                    <a:srgbClr val="00ADA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具有恒定传导电流的导电媒质</a:t>
              </a:r>
              <a:r>
                <a:rPr lang="en-US" altLang="zh-CN" b="1" dirty="0">
                  <a:solidFill>
                    <a:srgbClr val="00ADA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zh-CN" b="1" dirty="0">
                  <a:solidFill>
                    <a:srgbClr val="00ADA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与理想介质</a:t>
              </a:r>
              <a:r>
                <a:rPr lang="en-US" altLang="zh-CN" b="1" dirty="0">
                  <a:solidFill>
                    <a:srgbClr val="00ADA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b="1" dirty="0">
                  <a:solidFill>
                    <a:srgbClr val="00ADA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分界面</a:t>
              </a:r>
              <a:endParaRPr lang="zh-CN" altLang="en-US" b="1" dirty="0">
                <a:solidFill>
                  <a:srgbClr val="00ADA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7824093"/>
                </p:ext>
              </p:extLst>
            </p:nvPr>
          </p:nvGraphicFramePr>
          <p:xfrm>
            <a:off x="6206679" y="2421955"/>
            <a:ext cx="2752725" cy="1157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473120" imgH="660240" progId="Equation.DSMT4">
                    <p:embed/>
                  </p:oleObj>
                </mc:Choice>
                <mc:Fallback>
                  <p:oleObj name="Equation" r:id="rId9" imgW="1473120" imgH="660240" progId="Equation.DSMT4">
                    <p:embed/>
                    <p:pic>
                      <p:nvPicPr>
                        <p:cNvPr id="12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6679" y="2421955"/>
                          <a:ext cx="2752725" cy="1157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矩形 26"/>
          <p:cNvSpPr/>
          <p:nvPr/>
        </p:nvSpPr>
        <p:spPr>
          <a:xfrm>
            <a:off x="1331640" y="3723878"/>
            <a:ext cx="7488832" cy="105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zh-CN" sz="2200" b="1" dirty="0"/>
              <a:t>无界空间，有界区域激励源产生的</a:t>
            </a:r>
            <a:r>
              <a:rPr lang="zh-CN" altLang="en-US" sz="2200" b="1" dirty="0"/>
              <a:t>静电位</a:t>
            </a:r>
            <a:r>
              <a:rPr lang="zh-CN" altLang="zh-CN" sz="2200" b="1" dirty="0"/>
              <a:t>还需</a:t>
            </a:r>
            <a:r>
              <a:rPr lang="zh-CN" altLang="en-US" sz="2200" b="1" dirty="0"/>
              <a:t>满足</a:t>
            </a:r>
            <a:r>
              <a:rPr lang="zh-CN" altLang="zh-CN" sz="2200" b="1" dirty="0"/>
              <a:t>如下自然边界条件</a:t>
            </a:r>
            <a:endParaRPr lang="zh-CN" altLang="en-US" sz="2200" b="1" dirty="0"/>
          </a:p>
        </p:txBody>
      </p:sp>
      <p:graphicFrame>
        <p:nvGraphicFramePr>
          <p:cNvPr id="28" name="Object 50"/>
          <p:cNvGraphicFramePr>
            <a:graphicFrameLocks noChangeAspect="1"/>
          </p:cNvGraphicFramePr>
          <p:nvPr/>
        </p:nvGraphicFramePr>
        <p:xfrm>
          <a:off x="4355976" y="4371950"/>
          <a:ext cx="187967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54080" imgH="279360" progId="Equation.DSMT4">
                  <p:embed/>
                </p:oleObj>
              </mc:Choice>
              <mc:Fallback>
                <p:oleObj name="Equation" r:id="rId11" imgW="1054080" imgH="279360" progId="Equation.DSMT4">
                  <p:embed/>
                  <p:pic>
                    <p:nvPicPr>
                      <p:cNvPr id="13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371950"/>
                        <a:ext cx="1879671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4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87624" y="322710"/>
            <a:ext cx="7272808" cy="52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70C0"/>
              </a:buClr>
              <a:buFont typeface="+mj-ea"/>
              <a:buAutoNum type="circleNumDbPlain" startAt="2"/>
            </a:pPr>
            <a:r>
              <a:rPr lang="zh-CN" altLang="zh-CN" sz="2200" b="1" dirty="0">
                <a:latin typeface="宋体" panose="02010600030101010101" pitchFamily="2" charset="-122"/>
              </a:rPr>
              <a:t>静态磁矢位</a:t>
            </a:r>
            <a:r>
              <a:rPr lang="zh-CN" altLang="en-US" sz="2200" b="1" dirty="0">
                <a:latin typeface="宋体" panose="02010600030101010101" pitchFamily="2" charset="-122"/>
              </a:rPr>
              <a:t>的边界条件</a:t>
            </a: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132514"/>
              </p:ext>
            </p:extLst>
          </p:nvPr>
        </p:nvGraphicFramePr>
        <p:xfrm>
          <a:off x="395536" y="1188889"/>
          <a:ext cx="1656184" cy="433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53800" progId="Equation.DSMT4">
                  <p:embed/>
                </p:oleObj>
              </mc:Choice>
              <mc:Fallback>
                <p:oleObj name="Equation" r:id="rId2" imgW="990360" imgH="2538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88889"/>
                        <a:ext cx="1656184" cy="433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72769"/>
              </p:ext>
            </p:extLst>
          </p:nvPr>
        </p:nvGraphicFramePr>
        <p:xfrm>
          <a:off x="4104456" y="1131590"/>
          <a:ext cx="486003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7960" imgH="215640" progId="Equation.DSMT4">
                  <p:embed/>
                </p:oleObj>
              </mc:Choice>
              <mc:Fallback>
                <p:oleObj name="Equation" r:id="rId4" imgW="2577960" imgH="2156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456" y="1131590"/>
                        <a:ext cx="486003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 flipH="1">
            <a:off x="2430458" y="1330759"/>
            <a:ext cx="1490033" cy="149620"/>
          </a:xfrm>
          <a:prstGeom prst="leftArrow">
            <a:avLst>
              <a:gd name="adj1" fmla="val 50000"/>
              <a:gd name="adj2" fmla="val 107664"/>
            </a:avLst>
          </a:prstGeom>
          <a:solidFill>
            <a:srgbClr val="00ADA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245756"/>
              </p:ext>
            </p:extLst>
          </p:nvPr>
        </p:nvGraphicFramePr>
        <p:xfrm>
          <a:off x="1979712" y="1059582"/>
          <a:ext cx="216024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241200" progId="Equation.DSMT4">
                  <p:embed/>
                </p:oleObj>
              </mc:Choice>
              <mc:Fallback>
                <p:oleObj name="Equation" r:id="rId6" imgW="2057400" imgH="241200" progId="Equation.DSMT4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059582"/>
                        <a:ext cx="2160240" cy="277813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prstDash val="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63333"/>
              </p:ext>
            </p:extLst>
          </p:nvPr>
        </p:nvGraphicFramePr>
        <p:xfrm>
          <a:off x="2699792" y="1419622"/>
          <a:ext cx="805177" cy="30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215640" progId="Equation.DSMT4">
                  <p:embed/>
                </p:oleObj>
              </mc:Choice>
              <mc:Fallback>
                <p:oleObj name="Equation" r:id="rId8" imgW="660240" imgH="215640" progId="Equation.DSMT4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419622"/>
                        <a:ext cx="805177" cy="30174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prstDash val="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下箭头 25"/>
          <p:cNvSpPr/>
          <p:nvPr/>
        </p:nvSpPr>
        <p:spPr>
          <a:xfrm>
            <a:off x="7092280" y="1635646"/>
            <a:ext cx="216024" cy="360040"/>
          </a:xfrm>
          <a:prstGeom prst="downArrow">
            <a:avLst/>
          </a:prstGeom>
          <a:solidFill>
            <a:srgbClr val="00ADA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707257"/>
              </p:ext>
            </p:extLst>
          </p:nvPr>
        </p:nvGraphicFramePr>
        <p:xfrm>
          <a:off x="4572000" y="2023492"/>
          <a:ext cx="28083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47560" imgH="215640" progId="Equation.DSMT4">
                  <p:embed/>
                </p:oleObj>
              </mc:Choice>
              <mc:Fallback>
                <p:oleObj name="Equation" r:id="rId10" imgW="1447560" imgH="215640" progId="Equation.DSMT4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23492"/>
                        <a:ext cx="28083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57176"/>
              </p:ext>
            </p:extLst>
          </p:nvPr>
        </p:nvGraphicFramePr>
        <p:xfrm>
          <a:off x="539552" y="2643758"/>
          <a:ext cx="3384376" cy="550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57400" imgH="304560" progId="Equation.DSMT4">
                  <p:embed/>
                </p:oleObj>
              </mc:Choice>
              <mc:Fallback>
                <p:oleObj name="Equation" r:id="rId12" imgW="2057400" imgH="304560" progId="Equation.DSMT4">
                  <p:embed/>
                  <p:pic>
                    <p:nvPicPr>
                      <p:cNvPr id="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43758"/>
                        <a:ext cx="3384376" cy="550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693580"/>
              </p:ext>
            </p:extLst>
          </p:nvPr>
        </p:nvGraphicFramePr>
        <p:xfrm>
          <a:off x="4211960" y="2671564"/>
          <a:ext cx="3240360" cy="45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42920" imgH="253800" progId="Equation.DSMT4">
                  <p:embed/>
                </p:oleObj>
              </mc:Choice>
              <mc:Fallback>
                <p:oleObj name="Equation" r:id="rId14" imgW="1942920" imgH="253800" progId="Equation.DSMT4">
                  <p:embed/>
                  <p:pic>
                    <p:nvPicPr>
                      <p:cNvPr id="1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671564"/>
                        <a:ext cx="3240360" cy="451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1"/>
          <p:cNvGraphicFramePr>
            <a:graphicFrameLocks noChangeAspect="1"/>
          </p:cNvGraphicFramePr>
          <p:nvPr/>
        </p:nvGraphicFramePr>
        <p:xfrm>
          <a:off x="1239393" y="3525465"/>
          <a:ext cx="2168968" cy="45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41760" imgH="182880" progId="Equation.DSMT4">
                  <p:embed/>
                </p:oleObj>
              </mc:Choice>
              <mc:Fallback>
                <p:oleObj name="Equation" r:id="rId16" imgW="941760" imgH="182880" progId="Equation.DSMT4">
                  <p:embed/>
                  <p:pic>
                    <p:nvPicPr>
                      <p:cNvPr id="1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393" y="3525465"/>
                        <a:ext cx="2168968" cy="4509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2"/>
          <p:cNvGraphicFramePr>
            <a:graphicFrameLocks noChangeAspect="1"/>
          </p:cNvGraphicFramePr>
          <p:nvPr/>
        </p:nvGraphicFramePr>
        <p:xfrm>
          <a:off x="1743449" y="3957513"/>
          <a:ext cx="1267752" cy="816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0360" imgH="336240" progId="Equation.DSMT4">
                  <p:embed/>
                </p:oleObj>
              </mc:Choice>
              <mc:Fallback>
                <p:oleObj name="Equation" r:id="rId18" imgW="540360" imgH="336240" progId="Equation.DSMT4">
                  <p:embed/>
                  <p:pic>
                    <p:nvPicPr>
                      <p:cNvPr id="15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449" y="3957513"/>
                        <a:ext cx="1267752" cy="816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34"/>
          <p:cNvSpPr>
            <a:spLocks noChangeArrowheads="1"/>
          </p:cNvSpPr>
          <p:nvPr/>
        </p:nvSpPr>
        <p:spPr bwMode="auto">
          <a:xfrm>
            <a:off x="3923928" y="4083918"/>
            <a:ext cx="584788" cy="124026"/>
          </a:xfrm>
          <a:prstGeom prst="rightArrow">
            <a:avLst>
              <a:gd name="adj1" fmla="val 50000"/>
              <a:gd name="adj2" fmla="val 59704"/>
            </a:avLst>
          </a:prstGeom>
          <a:solidFill>
            <a:srgbClr val="00B0F0"/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3" name="AutoShape 35"/>
          <p:cNvSpPr>
            <a:spLocks/>
          </p:cNvSpPr>
          <p:nvPr/>
        </p:nvSpPr>
        <p:spPr bwMode="auto">
          <a:xfrm>
            <a:off x="3563888" y="3795886"/>
            <a:ext cx="72494" cy="660912"/>
          </a:xfrm>
          <a:prstGeom prst="rightBrace">
            <a:avLst>
              <a:gd name="adj1" fmla="val 100925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34" name="Object 36"/>
          <p:cNvGraphicFramePr>
            <a:graphicFrameLocks noChangeAspect="1"/>
          </p:cNvGraphicFramePr>
          <p:nvPr/>
        </p:nvGraphicFramePr>
        <p:xfrm>
          <a:off x="4716016" y="3723878"/>
          <a:ext cx="3652169" cy="83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31840" imgH="444240" progId="Equation.DSMT4">
                  <p:embed/>
                </p:oleObj>
              </mc:Choice>
              <mc:Fallback>
                <p:oleObj name="Equation" r:id="rId20" imgW="2031840" imgH="444240" progId="Equation.DSMT4">
                  <p:embed/>
                  <p:pic>
                    <p:nvPicPr>
                      <p:cNvPr id="1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723878"/>
                        <a:ext cx="3652169" cy="83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155160"/>
              </p:ext>
            </p:extLst>
          </p:nvPr>
        </p:nvGraphicFramePr>
        <p:xfrm>
          <a:off x="7308304" y="2180530"/>
          <a:ext cx="1584176" cy="82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88840" imgH="469800" progId="Equation.DSMT4">
                  <p:embed/>
                </p:oleObj>
              </mc:Choice>
              <mc:Fallback>
                <p:oleObj name="Equation" r:id="rId22" imgW="888840" imgH="469800" progId="Equation.DSMT4">
                  <p:embed/>
                  <p:pic>
                    <p:nvPicPr>
                      <p:cNvPr id="1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180530"/>
                        <a:ext cx="1584176" cy="823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7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483518"/>
            <a:ext cx="8208912" cy="1050096"/>
            <a:chOff x="755576" y="4099932"/>
            <a:chExt cx="8113155" cy="1050096"/>
          </a:xfrm>
        </p:grpSpPr>
        <p:sp>
          <p:nvSpPr>
            <p:cNvPr id="9" name="矩形 8"/>
            <p:cNvSpPr/>
            <p:nvPr/>
          </p:nvSpPr>
          <p:spPr>
            <a:xfrm>
              <a:off x="1680760" y="4099932"/>
              <a:ext cx="7187971" cy="1050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zh-CN" sz="2200" b="1" dirty="0"/>
                <a:t>综上所述，反映静态磁矢位在边界面上衔接关系的边界条件为</a:t>
              </a:r>
            </a:p>
          </p:txBody>
        </p:sp>
        <p:sp>
          <p:nvSpPr>
            <p:cNvPr id="10" name="动作按钮: 信息 9">
              <a:hlinkClick r:id="" action="ppaction://noaction" highlightClick="1"/>
            </p:cNvPr>
            <p:cNvSpPr/>
            <p:nvPr/>
          </p:nvSpPr>
          <p:spPr>
            <a:xfrm>
              <a:off x="755576" y="4155926"/>
              <a:ext cx="828092" cy="792088"/>
            </a:xfrm>
            <a:prstGeom prst="actionButtonInformation">
              <a:avLst/>
            </a:prstGeom>
            <a:solidFill>
              <a:srgbClr val="F98637"/>
            </a:solidFill>
            <a:ln>
              <a:solidFill>
                <a:srgbClr val="F986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b="1">
                <a:solidFill>
                  <a:srgbClr val="F98637"/>
                </a:solidFill>
              </a:endParaRPr>
            </a:p>
          </p:txBody>
        </p:sp>
      </p:grpSp>
      <p:graphicFrame>
        <p:nvGraphicFramePr>
          <p:cNvPr id="11" name="Object 50"/>
          <p:cNvGraphicFramePr>
            <a:graphicFrameLocks noChangeAspect="1"/>
          </p:cNvGraphicFramePr>
          <p:nvPr/>
        </p:nvGraphicFramePr>
        <p:xfrm>
          <a:off x="3203848" y="1131590"/>
          <a:ext cx="40401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8920" imgH="761760" progId="Equation.DSMT4">
                  <p:embed/>
                </p:oleObj>
              </mc:Choice>
              <mc:Fallback>
                <p:oleObj name="Equation" r:id="rId3" imgW="2158920" imgH="761760" progId="Equation.DSMT4">
                  <p:embed/>
                  <p:pic>
                    <p:nvPicPr>
                      <p:cNvPr id="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131590"/>
                        <a:ext cx="4040188" cy="1439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331640" y="2715766"/>
            <a:ext cx="7488832" cy="105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zh-CN" sz="2200" b="1" dirty="0"/>
              <a:t>无界空间，有界区域激励源产生的</a:t>
            </a:r>
            <a:r>
              <a:rPr lang="zh-CN" altLang="en-US" sz="2200" b="1" dirty="0"/>
              <a:t>静态</a:t>
            </a:r>
            <a:r>
              <a:rPr lang="zh-CN" altLang="zh-CN" sz="2200" b="1" dirty="0"/>
              <a:t>磁矢位还需</a:t>
            </a:r>
            <a:r>
              <a:rPr lang="zh-CN" altLang="en-US" sz="2200" b="1" dirty="0"/>
              <a:t>满足</a:t>
            </a:r>
            <a:r>
              <a:rPr lang="zh-CN" altLang="zh-CN" sz="2200" b="1" dirty="0"/>
              <a:t>如下自然边界条件</a:t>
            </a:r>
            <a:endParaRPr lang="zh-CN" altLang="en-US" sz="2200" b="1" dirty="0"/>
          </a:p>
        </p:txBody>
      </p:sp>
      <p:graphicFrame>
        <p:nvGraphicFramePr>
          <p:cNvPr id="1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687110"/>
              </p:ext>
            </p:extLst>
          </p:nvPr>
        </p:nvGraphicFramePr>
        <p:xfrm>
          <a:off x="4355976" y="3507854"/>
          <a:ext cx="1879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304560" progId="Equation.DSMT4">
                  <p:embed/>
                </p:oleObj>
              </mc:Choice>
              <mc:Fallback>
                <p:oleObj name="Equation" r:id="rId5" imgW="1054080" imgH="304560" progId="Equation.DSMT4">
                  <p:embed/>
                  <p:pic>
                    <p:nvPicPr>
                      <p:cNvPr id="1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507854"/>
                        <a:ext cx="1879600" cy="550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9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875184-2FD2-4AFA-9BD9-6FE46DB5C5ED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7885113" cy="4715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ADA9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/>
              <a:t>时变</a:t>
            </a:r>
            <a:r>
              <a:rPr lang="zh-CN" altLang="zh-CN" sz="2400" b="1" dirty="0"/>
              <a:t>场</a:t>
            </a:r>
            <a:r>
              <a:rPr lang="zh-CN" altLang="en-US" sz="2400" b="1" dirty="0"/>
              <a:t>动态</a:t>
            </a:r>
            <a:r>
              <a:rPr lang="zh-CN" altLang="zh-CN" sz="2400" b="1" dirty="0"/>
              <a:t>位的边界条件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651422"/>
              </p:ext>
            </p:extLst>
          </p:nvPr>
        </p:nvGraphicFramePr>
        <p:xfrm>
          <a:off x="395536" y="1105123"/>
          <a:ext cx="1656184" cy="433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53800" progId="Equation.DSMT4">
                  <p:embed/>
                </p:oleObj>
              </mc:Choice>
              <mc:Fallback>
                <p:oleObj name="Equation" r:id="rId2" imgW="990360" imgH="2538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05123"/>
                        <a:ext cx="1656184" cy="433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56342"/>
              </p:ext>
            </p:extLst>
          </p:nvPr>
        </p:nvGraphicFramePr>
        <p:xfrm>
          <a:off x="4104456" y="1047824"/>
          <a:ext cx="486003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7960" imgH="215640" progId="Equation.DSMT4">
                  <p:embed/>
                </p:oleObj>
              </mc:Choice>
              <mc:Fallback>
                <p:oleObj name="Equation" r:id="rId4" imgW="2577960" imgH="2156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456" y="1047824"/>
                        <a:ext cx="486003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7"/>
          <p:cNvSpPr>
            <a:spLocks noChangeArrowheads="1"/>
          </p:cNvSpPr>
          <p:nvPr/>
        </p:nvSpPr>
        <p:spPr bwMode="auto">
          <a:xfrm flipH="1">
            <a:off x="2430458" y="1246993"/>
            <a:ext cx="1490033" cy="149620"/>
          </a:xfrm>
          <a:prstGeom prst="leftArrow">
            <a:avLst>
              <a:gd name="adj1" fmla="val 50000"/>
              <a:gd name="adj2" fmla="val 107664"/>
            </a:avLst>
          </a:prstGeom>
          <a:solidFill>
            <a:srgbClr val="00ADA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481704"/>
              </p:ext>
            </p:extLst>
          </p:nvPr>
        </p:nvGraphicFramePr>
        <p:xfrm>
          <a:off x="1979712" y="975816"/>
          <a:ext cx="216024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241200" progId="Equation.DSMT4">
                  <p:embed/>
                </p:oleObj>
              </mc:Choice>
              <mc:Fallback>
                <p:oleObj name="Equation" r:id="rId6" imgW="2057400" imgH="241200" progId="Equation.DSMT4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975816"/>
                        <a:ext cx="2160240" cy="277813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prstDash val="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40604"/>
              </p:ext>
            </p:extLst>
          </p:nvPr>
        </p:nvGraphicFramePr>
        <p:xfrm>
          <a:off x="2699792" y="1407864"/>
          <a:ext cx="805177" cy="30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215640" progId="Equation.DSMT4">
                  <p:embed/>
                </p:oleObj>
              </mc:Choice>
              <mc:Fallback>
                <p:oleObj name="Equation" r:id="rId8" imgW="660240" imgH="215640" progId="Equation.DSMT4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407864"/>
                        <a:ext cx="805177" cy="30174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prstDash val="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下箭头 22"/>
          <p:cNvSpPr/>
          <p:nvPr/>
        </p:nvSpPr>
        <p:spPr>
          <a:xfrm>
            <a:off x="5882803" y="1551880"/>
            <a:ext cx="216024" cy="360040"/>
          </a:xfrm>
          <a:prstGeom prst="downArrow">
            <a:avLst/>
          </a:prstGeom>
          <a:solidFill>
            <a:srgbClr val="00ADA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04364"/>
              </p:ext>
            </p:extLst>
          </p:nvPr>
        </p:nvGraphicFramePr>
        <p:xfrm>
          <a:off x="4932040" y="1911920"/>
          <a:ext cx="27289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47560" imgH="215640" progId="Equation.DSMT4">
                  <p:embed/>
                </p:oleObj>
              </mc:Choice>
              <mc:Fallback>
                <p:oleObj name="Equation" r:id="rId10" imgW="1447560" imgH="215640" progId="Equation.DSMT4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911920"/>
                        <a:ext cx="27289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634700"/>
              </p:ext>
            </p:extLst>
          </p:nvPr>
        </p:nvGraphicFramePr>
        <p:xfrm>
          <a:off x="323528" y="2415976"/>
          <a:ext cx="424021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77960" imgH="406080" progId="Equation.DSMT4">
                  <p:embed/>
                </p:oleObj>
              </mc:Choice>
              <mc:Fallback>
                <p:oleObj name="Equation" r:id="rId12" imgW="2577960" imgH="406080" progId="Equation.DSMT4">
                  <p:embed/>
                  <p:pic>
                    <p:nvPicPr>
                      <p:cNvPr id="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415976"/>
                        <a:ext cx="4240212" cy="731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921420"/>
              </p:ext>
            </p:extLst>
          </p:nvPr>
        </p:nvGraphicFramePr>
        <p:xfrm>
          <a:off x="4572000" y="2559992"/>
          <a:ext cx="3240360" cy="45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42920" imgH="253800" progId="Equation.DSMT4">
                  <p:embed/>
                </p:oleObj>
              </mc:Choice>
              <mc:Fallback>
                <p:oleObj name="Equation" r:id="rId14" imgW="1942920" imgH="253800" progId="Equation.DSMT4">
                  <p:embed/>
                  <p:pic>
                    <p:nvPicPr>
                      <p:cNvPr id="11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59992"/>
                        <a:ext cx="3240360" cy="451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102718"/>
              </p:ext>
            </p:extLst>
          </p:nvPr>
        </p:nvGraphicFramePr>
        <p:xfrm>
          <a:off x="1239393" y="3483071"/>
          <a:ext cx="2168968" cy="45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41760" imgH="182880" progId="Equation.DSMT4">
                  <p:embed/>
                </p:oleObj>
              </mc:Choice>
              <mc:Fallback>
                <p:oleObj name="Equation" r:id="rId16" imgW="941760" imgH="182880" progId="Equation.DSMT4">
                  <p:embed/>
                  <p:pic>
                    <p:nvPicPr>
                      <p:cNvPr id="1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393" y="3483071"/>
                        <a:ext cx="2168968" cy="4509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371142"/>
              </p:ext>
            </p:extLst>
          </p:nvPr>
        </p:nvGraphicFramePr>
        <p:xfrm>
          <a:off x="1743449" y="3915119"/>
          <a:ext cx="1267752" cy="816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0360" imgH="336240" progId="Equation.DSMT4">
                  <p:embed/>
                </p:oleObj>
              </mc:Choice>
              <mc:Fallback>
                <p:oleObj name="Equation" r:id="rId18" imgW="540360" imgH="336240" progId="Equation.DSMT4">
                  <p:embed/>
                  <p:pic>
                    <p:nvPicPr>
                      <p:cNvPr id="1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449" y="3915119"/>
                        <a:ext cx="1267752" cy="816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34"/>
          <p:cNvSpPr>
            <a:spLocks noChangeArrowheads="1"/>
          </p:cNvSpPr>
          <p:nvPr/>
        </p:nvSpPr>
        <p:spPr bwMode="auto">
          <a:xfrm>
            <a:off x="3923928" y="4011910"/>
            <a:ext cx="584788" cy="124026"/>
          </a:xfrm>
          <a:prstGeom prst="rightArrow">
            <a:avLst>
              <a:gd name="adj1" fmla="val 50000"/>
              <a:gd name="adj2" fmla="val 59704"/>
            </a:avLst>
          </a:prstGeom>
          <a:solidFill>
            <a:srgbClr val="00B0F0"/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0" name="AutoShape 35"/>
          <p:cNvSpPr>
            <a:spLocks/>
          </p:cNvSpPr>
          <p:nvPr/>
        </p:nvSpPr>
        <p:spPr bwMode="auto">
          <a:xfrm>
            <a:off x="3563888" y="3753492"/>
            <a:ext cx="72494" cy="660912"/>
          </a:xfrm>
          <a:prstGeom prst="rightBrace">
            <a:avLst>
              <a:gd name="adj1" fmla="val 100925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3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888994"/>
              </p:ext>
            </p:extLst>
          </p:nvPr>
        </p:nvGraphicFramePr>
        <p:xfrm>
          <a:off x="4716016" y="3579862"/>
          <a:ext cx="3652169" cy="83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31840" imgH="444240" progId="Equation.DSMT4">
                  <p:embed/>
                </p:oleObj>
              </mc:Choice>
              <mc:Fallback>
                <p:oleObj name="Equation" r:id="rId20" imgW="2031840" imgH="444240" progId="Equation.DSMT4">
                  <p:embed/>
                  <p:pic>
                    <p:nvPicPr>
                      <p:cNvPr id="1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579862"/>
                        <a:ext cx="3652169" cy="83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879732"/>
              </p:ext>
            </p:extLst>
          </p:nvPr>
        </p:nvGraphicFramePr>
        <p:xfrm>
          <a:off x="7524328" y="2068958"/>
          <a:ext cx="1584176" cy="82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88840" imgH="469800" progId="Equation.DSMT4">
                  <p:embed/>
                </p:oleObj>
              </mc:Choice>
              <mc:Fallback>
                <p:oleObj name="Equation" r:id="rId22" imgW="888840" imgH="469800" progId="Equation.DSMT4">
                  <p:embed/>
                  <p:pic>
                    <p:nvPicPr>
                      <p:cNvPr id="1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2068958"/>
                        <a:ext cx="1584176" cy="823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58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3528" y="153502"/>
            <a:ext cx="8208912" cy="1050096"/>
            <a:chOff x="755576" y="4057948"/>
            <a:chExt cx="8113155" cy="1050096"/>
          </a:xfrm>
        </p:grpSpPr>
        <p:sp>
          <p:nvSpPr>
            <p:cNvPr id="12" name="矩形 11"/>
            <p:cNvSpPr/>
            <p:nvPr/>
          </p:nvSpPr>
          <p:spPr>
            <a:xfrm>
              <a:off x="1680760" y="4057948"/>
              <a:ext cx="7187971" cy="1050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zh-CN" sz="2200" b="1" dirty="0"/>
                <a:t>综上所述，反映</a:t>
              </a:r>
              <a:r>
                <a:rPr lang="zh-CN" altLang="en-US" sz="2200" b="1" dirty="0"/>
                <a:t>动</a:t>
              </a:r>
              <a:r>
                <a:rPr lang="zh-CN" altLang="zh-CN" sz="2200" b="1" dirty="0"/>
                <a:t>态磁矢位在边界面上衔接关系的边界条件为</a:t>
              </a:r>
            </a:p>
          </p:txBody>
        </p:sp>
        <p:sp>
          <p:nvSpPr>
            <p:cNvPr id="13" name="动作按钮: 信息 12">
              <a:hlinkClick r:id="" action="ppaction://noaction" highlightClick="1"/>
            </p:cNvPr>
            <p:cNvSpPr/>
            <p:nvPr/>
          </p:nvSpPr>
          <p:spPr>
            <a:xfrm>
              <a:off x="755576" y="4155926"/>
              <a:ext cx="828092" cy="792088"/>
            </a:xfrm>
            <a:prstGeom prst="actionButtonInformation">
              <a:avLst/>
            </a:prstGeom>
            <a:solidFill>
              <a:srgbClr val="F98637"/>
            </a:solidFill>
            <a:ln>
              <a:solidFill>
                <a:srgbClr val="F986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b="1">
                <a:solidFill>
                  <a:srgbClr val="F98637"/>
                </a:solidFill>
              </a:endParaRPr>
            </a:p>
          </p:txBody>
        </p:sp>
      </p:grpSp>
      <p:graphicFrame>
        <p:nvGraphicFramePr>
          <p:cNvPr id="14" name="Object 50"/>
          <p:cNvGraphicFramePr>
            <a:graphicFrameLocks noChangeAspect="1"/>
          </p:cNvGraphicFramePr>
          <p:nvPr/>
        </p:nvGraphicFramePr>
        <p:xfrm>
          <a:off x="3419872" y="771550"/>
          <a:ext cx="3816424" cy="136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8920" imgH="761760" progId="Equation.DSMT4">
                  <p:embed/>
                </p:oleObj>
              </mc:Choice>
              <mc:Fallback>
                <p:oleObj name="Equation" r:id="rId3" imgW="2158920" imgH="761760" progId="Equation.DSMT4">
                  <p:embed/>
                  <p:pic>
                    <p:nvPicPr>
                      <p:cNvPr id="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771550"/>
                        <a:ext cx="3816424" cy="1360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59632" y="2253694"/>
            <a:ext cx="7488832" cy="1182152"/>
            <a:chOff x="1259632" y="2253694"/>
            <a:chExt cx="7488832" cy="1182152"/>
          </a:xfrm>
        </p:grpSpPr>
        <p:sp>
          <p:nvSpPr>
            <p:cNvPr id="16" name="矩形 15"/>
            <p:cNvSpPr/>
            <p:nvPr/>
          </p:nvSpPr>
          <p:spPr>
            <a:xfrm>
              <a:off x="1259632" y="2253694"/>
              <a:ext cx="748883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zh-CN" sz="2200" b="1" dirty="0"/>
                <a:t>无界空间，有界区域激励源产生的</a:t>
              </a:r>
              <a:r>
                <a:rPr lang="zh-CN" altLang="en-US" sz="2200" b="1" dirty="0"/>
                <a:t>动态</a:t>
              </a:r>
              <a:r>
                <a:rPr lang="zh-CN" altLang="zh-CN" sz="2200" b="1" dirty="0"/>
                <a:t>磁矢位还需</a:t>
              </a:r>
              <a:r>
                <a:rPr lang="zh-CN" altLang="en-US" sz="2200" b="1" dirty="0"/>
                <a:t>满足</a:t>
              </a:r>
              <a:r>
                <a:rPr lang="zh-CN" altLang="zh-CN" sz="2200" b="1" dirty="0"/>
                <a:t>如下自然边界条件</a:t>
              </a:r>
              <a:endParaRPr lang="zh-CN" altLang="en-US" sz="2200" b="1" dirty="0"/>
            </a:p>
          </p:txBody>
        </p:sp>
        <p:graphicFrame>
          <p:nvGraphicFramePr>
            <p:cNvPr id="17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240477"/>
                </p:ext>
              </p:extLst>
            </p:nvPr>
          </p:nvGraphicFramePr>
          <p:xfrm>
            <a:off x="4572000" y="2929357"/>
            <a:ext cx="1728192" cy="506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054080" imgH="304560" progId="Equation.DSMT4">
                    <p:embed/>
                  </p:oleObj>
                </mc:Choice>
                <mc:Fallback>
                  <p:oleObj name="Equation" r:id="rId5" imgW="1054080" imgH="304560" progId="Equation.DSMT4">
                    <p:embed/>
                    <p:pic>
                      <p:nvPicPr>
                        <p:cNvPr id="8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929357"/>
                          <a:ext cx="1728192" cy="5064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1259632" y="3537878"/>
            <a:ext cx="7416824" cy="1217106"/>
            <a:chOff x="1259632" y="3537878"/>
            <a:chExt cx="7416824" cy="1217106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259632" y="3537878"/>
              <a:ext cx="7416824" cy="1050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sz="2200" b="1" dirty="0"/>
                <a:t>对于时谐电磁波问题，在无限远处的</a:t>
              </a:r>
              <a:r>
                <a:rPr lang="en-US" altLang="zh-CN" sz="2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2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zh-CN" altLang="en-US" sz="2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面上动态矢量位</a:t>
              </a:r>
              <a:r>
                <a:rPr lang="zh-CN" altLang="zh-CN" sz="2200" b="1" dirty="0"/>
                <a:t>还需满足辐射条件</a:t>
              </a:r>
              <a:endParaRPr lang="zh-CN" altLang="en-US" sz="2200" b="1" dirty="0"/>
            </a:p>
          </p:txBody>
        </p:sp>
        <p:graphicFrame>
          <p:nvGraphicFramePr>
            <p:cNvPr id="20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150967"/>
                </p:ext>
              </p:extLst>
            </p:nvPr>
          </p:nvGraphicFramePr>
          <p:xfrm>
            <a:off x="4561929" y="4227934"/>
            <a:ext cx="27463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76160" imgH="317160" progId="Equation.DSMT4">
                    <p:embed/>
                  </p:oleObj>
                </mc:Choice>
                <mc:Fallback>
                  <p:oleObj name="Equation" r:id="rId7" imgW="1676160" imgH="317160" progId="Equation.DSMT4">
                    <p:embed/>
                    <p:pic>
                      <p:nvPicPr>
                        <p:cNvPr id="11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929" y="4227934"/>
                          <a:ext cx="2746375" cy="5270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574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4"/>
          <p:cNvSpPr txBox="1"/>
          <p:nvPr/>
        </p:nvSpPr>
        <p:spPr>
          <a:xfrm>
            <a:off x="539552" y="267494"/>
            <a:ext cx="1872208" cy="72008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2800" b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总 结：</a:t>
            </a:r>
            <a:endParaRPr lang="en-GB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E1ADFF-B430-4A5B-BEA0-EA96522D859C}"/>
              </a:ext>
            </a:extLst>
          </p:cNvPr>
          <p:cNvSpPr/>
          <p:nvPr/>
        </p:nvSpPr>
        <p:spPr>
          <a:xfrm>
            <a:off x="3891106" y="1246449"/>
            <a:ext cx="1155401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 defTabSz="1600040">
              <a:spcBef>
                <a:spcPct val="0"/>
              </a:spcBef>
            </a:pP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通量</a:t>
            </a:r>
          </a:p>
        </p:txBody>
      </p:sp>
      <p:sp>
        <p:nvSpPr>
          <p:cNvPr id="22" name="Freeform 6">
            <a:hlinkClick r:id="" action="ppaction://noaction"/>
            <a:extLst>
              <a:ext uri="{FF2B5EF4-FFF2-40B4-BE49-F238E27FC236}">
                <a16:creationId xmlns:a16="http://schemas.microsoft.com/office/drawing/2014/main" id="{C525204D-A254-47F8-A0B6-625E8E542FC7}"/>
              </a:ext>
            </a:extLst>
          </p:cNvPr>
          <p:cNvSpPr>
            <a:spLocks/>
          </p:cNvSpPr>
          <p:nvPr/>
        </p:nvSpPr>
        <p:spPr bwMode="auto">
          <a:xfrm>
            <a:off x="1691680" y="1023578"/>
            <a:ext cx="1728192" cy="1764196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rgbClr val="00ADA9"/>
          </a:solidFill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2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矩形 22">
            <a:hlinkClick r:id="" action="ppaction://noaction"/>
            <a:extLst>
              <a:ext uri="{FF2B5EF4-FFF2-40B4-BE49-F238E27FC236}">
                <a16:creationId xmlns:a16="http://schemas.microsoft.com/office/drawing/2014/main" id="{DBC941FB-0CC0-4D18-A0A7-33A8DE9F08A4}"/>
              </a:ext>
            </a:extLst>
          </p:cNvPr>
          <p:cNvSpPr/>
          <p:nvPr/>
        </p:nvSpPr>
        <p:spPr>
          <a:xfrm>
            <a:off x="2069062" y="1545636"/>
            <a:ext cx="1029071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电磁</a:t>
            </a:r>
            <a:endParaRPr lang="en-US" altLang="zh-CN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辅助位</a:t>
            </a:r>
          </a:p>
        </p:txBody>
      </p:sp>
      <p:sp>
        <p:nvSpPr>
          <p:cNvPr id="24" name="Freeform 6">
            <a:hlinkClick r:id="" action="ppaction://noaction"/>
            <a:extLst>
              <a:ext uri="{FF2B5EF4-FFF2-40B4-BE49-F238E27FC236}">
                <a16:creationId xmlns:a16="http://schemas.microsoft.com/office/drawing/2014/main" id="{8D2E3731-6685-4F0E-A899-CF373056E18D}"/>
              </a:ext>
            </a:extLst>
          </p:cNvPr>
          <p:cNvSpPr>
            <a:spLocks/>
          </p:cNvSpPr>
          <p:nvPr/>
        </p:nvSpPr>
        <p:spPr bwMode="auto">
          <a:xfrm>
            <a:off x="3563888" y="1023578"/>
            <a:ext cx="1728192" cy="1764196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chemeClr val="accent4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2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矩形 24">
            <a:hlinkClick r:id="" action="ppaction://noaction"/>
            <a:extLst>
              <a:ext uri="{FF2B5EF4-FFF2-40B4-BE49-F238E27FC236}">
                <a16:creationId xmlns:a16="http://schemas.microsoft.com/office/drawing/2014/main" id="{807B6CC3-1DF1-425B-A2EC-9B48A4BECC55}"/>
              </a:ext>
            </a:extLst>
          </p:cNvPr>
          <p:cNvSpPr/>
          <p:nvPr/>
        </p:nvSpPr>
        <p:spPr>
          <a:xfrm>
            <a:off x="3777938" y="1578743"/>
            <a:ext cx="1364083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辅助位的因果关系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E1ADFF-B430-4A5B-BEA0-EA96522D859C}"/>
              </a:ext>
            </a:extLst>
          </p:cNvPr>
          <p:cNvSpPr/>
          <p:nvPr/>
        </p:nvSpPr>
        <p:spPr>
          <a:xfrm>
            <a:off x="5763314" y="1210445"/>
            <a:ext cx="1155401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 defTabSz="1600040">
              <a:spcBef>
                <a:spcPct val="0"/>
              </a:spcBef>
            </a:pP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通量</a:t>
            </a:r>
          </a:p>
        </p:txBody>
      </p:sp>
      <p:sp>
        <p:nvSpPr>
          <p:cNvPr id="27" name="Freeform 6">
            <a:hlinkClick r:id="" action="ppaction://noaction"/>
            <a:extLst>
              <a:ext uri="{FF2B5EF4-FFF2-40B4-BE49-F238E27FC236}">
                <a16:creationId xmlns:a16="http://schemas.microsoft.com/office/drawing/2014/main" id="{8D2E3731-6685-4F0E-A899-CF373056E18D}"/>
              </a:ext>
            </a:extLst>
          </p:cNvPr>
          <p:cNvSpPr>
            <a:spLocks/>
          </p:cNvSpPr>
          <p:nvPr/>
        </p:nvSpPr>
        <p:spPr bwMode="auto">
          <a:xfrm>
            <a:off x="5436096" y="987574"/>
            <a:ext cx="1728192" cy="1764196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2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矩形 27">
            <a:hlinkClick r:id="" action="ppaction://noaction"/>
            <a:extLst>
              <a:ext uri="{FF2B5EF4-FFF2-40B4-BE49-F238E27FC236}">
                <a16:creationId xmlns:a16="http://schemas.microsoft.com/office/drawing/2014/main" id="{807B6CC3-1DF1-425B-A2EC-9B48A4BECC55}"/>
              </a:ext>
            </a:extLst>
          </p:cNvPr>
          <p:cNvSpPr/>
          <p:nvPr/>
        </p:nvSpPr>
        <p:spPr>
          <a:xfrm>
            <a:off x="5650146" y="1542739"/>
            <a:ext cx="1364083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辅助位的边界条件</a:t>
            </a:r>
          </a:p>
        </p:txBody>
      </p:sp>
      <p:pic>
        <p:nvPicPr>
          <p:cNvPr id="29" name="Picture 21" descr="3D勾图片素材 创意图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2411760" y="2571750"/>
            <a:ext cx="54575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1" descr="3D勾图片素材 创意图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4211960" y="2571750"/>
            <a:ext cx="54575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1" descr="3D勾图片素材 创意图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6084168" y="2535746"/>
            <a:ext cx="54575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720080" y="3147814"/>
            <a:ext cx="7740352" cy="1800200"/>
            <a:chOff x="576064" y="3003798"/>
            <a:chExt cx="7740352" cy="1800200"/>
          </a:xfrm>
        </p:grpSpPr>
        <p:sp>
          <p:nvSpPr>
            <p:cNvPr id="19" name="矩形 18"/>
            <p:cNvSpPr/>
            <p:nvPr/>
          </p:nvSpPr>
          <p:spPr>
            <a:xfrm>
              <a:off x="576064" y="3003798"/>
              <a:ext cx="7740352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zh-CN" altLang="en-US" sz="1350" dirty="0"/>
            </a:p>
          </p:txBody>
        </p:sp>
        <p:graphicFrame>
          <p:nvGraphicFramePr>
            <p:cNvPr id="2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5417035"/>
                </p:ext>
              </p:extLst>
            </p:nvPr>
          </p:nvGraphicFramePr>
          <p:xfrm>
            <a:off x="1043608" y="3291830"/>
            <a:ext cx="2160240" cy="1270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55600" imgH="672840" progId="Equation.DSMT4">
                    <p:embed/>
                  </p:oleObj>
                </mc:Choice>
                <mc:Fallback>
                  <p:oleObj name="Equation" r:id="rId3" imgW="1155600" imgH="672840" progId="Equation.DSMT4">
                    <p:embed/>
                    <p:pic>
                      <p:nvPicPr>
                        <p:cNvPr id="3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3291830"/>
                          <a:ext cx="2160240" cy="1270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矩形 31"/>
          <p:cNvSpPr/>
          <p:nvPr/>
        </p:nvSpPr>
        <p:spPr>
          <a:xfrm>
            <a:off x="3563888" y="3435846"/>
            <a:ext cx="4824536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电磁辅助位的引入为麦克斯韦方程的简便求解提供了可能</a:t>
            </a:r>
          </a:p>
        </p:txBody>
      </p:sp>
    </p:spTree>
    <p:extLst>
      <p:ext uri="{BB962C8B-B14F-4D97-AF65-F5344CB8AC3E}">
        <p14:creationId xmlns:p14="http://schemas.microsoft.com/office/powerpoint/2010/main" val="95410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/>
          <p:nvPr/>
        </p:nvSpPr>
        <p:spPr>
          <a:xfrm>
            <a:off x="323528" y="411510"/>
            <a:ext cx="7128792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电场和磁场空间分布的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场源因果规律</a:t>
            </a:r>
            <a:endParaRPr lang="en-GB" altLang="zh-CN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1" descr="3D勾图片素材 创意图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1835696" y="3784395"/>
            <a:ext cx="792088" cy="73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331640" y="1490043"/>
            <a:ext cx="1724447" cy="2502252"/>
            <a:chOff x="2271489" y="1365642"/>
            <a:chExt cx="1724447" cy="2502252"/>
          </a:xfrm>
        </p:grpSpPr>
        <p:sp>
          <p:nvSpPr>
            <p:cNvPr id="5" name="Shape 1452"/>
            <p:cNvSpPr/>
            <p:nvPr/>
          </p:nvSpPr>
          <p:spPr>
            <a:xfrm>
              <a:off x="2271489" y="1995686"/>
              <a:ext cx="1724447" cy="1872208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4287" tIns="14287" rIns="14287" bIns="14287" anchor="ctr"/>
            <a:lstStyle/>
            <a:p>
              <a:pPr>
                <a:lnSpc>
                  <a:spcPct val="120000"/>
                </a:lnSpc>
                <a:defRPr/>
              </a:pPr>
              <a:endParaRPr sz="13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Shape 1460"/>
            <p:cNvSpPr/>
            <p:nvPr/>
          </p:nvSpPr>
          <p:spPr>
            <a:xfrm>
              <a:off x="2493170" y="1365642"/>
              <a:ext cx="1266825" cy="126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14287" tIns="14287" rIns="14287" bIns="14287" anchor="ctr"/>
            <a:lstStyle/>
            <a:p>
              <a:pPr>
                <a:lnSpc>
                  <a:spcPct val="120000"/>
                </a:lnSpc>
                <a:defRPr/>
              </a:pPr>
              <a:endParaRPr sz="13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39194" y="1395796"/>
              <a:ext cx="355600" cy="355490"/>
              <a:chOff x="1369087" y="2088729"/>
              <a:chExt cx="474017" cy="474016"/>
            </a:xfrm>
          </p:grpSpPr>
          <p:sp>
            <p:nvSpPr>
              <p:cNvPr id="10" name="Shape 1463"/>
              <p:cNvSpPr/>
              <p:nvPr/>
            </p:nvSpPr>
            <p:spPr>
              <a:xfrm>
                <a:off x="1369087" y="2088729"/>
                <a:ext cx="474017" cy="474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26784" tIns="26784" rIns="26784" bIns="26784" anchor="ctr"/>
              <a:lstStyle/>
              <a:p>
                <a:pPr>
                  <a:lnSpc>
                    <a:spcPct val="120000"/>
                  </a:lnSpc>
                  <a:defRPr/>
                </a:pPr>
                <a:endParaRPr sz="1300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Shape 1464"/>
              <p:cNvSpPr/>
              <p:nvPr/>
            </p:nvSpPr>
            <p:spPr>
              <a:xfrm>
                <a:off x="1477010" y="2232627"/>
                <a:ext cx="232776" cy="186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0" h="21363" extrusionOk="0">
                    <a:moveTo>
                      <a:pt x="7274" y="21020"/>
                    </a:moveTo>
                    <a:cubicBezTo>
                      <a:pt x="7274" y="21376"/>
                      <a:pt x="7435" y="21475"/>
                      <a:pt x="7659" y="21222"/>
                    </a:cubicBezTo>
                    <a:cubicBezTo>
                      <a:pt x="7951" y="20894"/>
                      <a:pt x="10973" y="17529"/>
                      <a:pt x="10973" y="17529"/>
                    </a:cubicBezTo>
                    <a:lnTo>
                      <a:pt x="7274" y="15153"/>
                    </a:lnTo>
                    <a:cubicBezTo>
                      <a:pt x="7274" y="15153"/>
                      <a:pt x="7274" y="21020"/>
                      <a:pt x="7274" y="21020"/>
                    </a:cubicBezTo>
                    <a:close/>
                    <a:moveTo>
                      <a:pt x="20812" y="50"/>
                    </a:moveTo>
                    <a:cubicBezTo>
                      <a:pt x="20412" y="224"/>
                      <a:pt x="667" y="8860"/>
                      <a:pt x="277" y="9030"/>
                    </a:cubicBezTo>
                    <a:cubicBezTo>
                      <a:pt x="-53" y="9174"/>
                      <a:pt x="-126" y="9528"/>
                      <a:pt x="266" y="9723"/>
                    </a:cubicBezTo>
                    <a:cubicBezTo>
                      <a:pt x="733" y="9955"/>
                      <a:pt x="4681" y="11919"/>
                      <a:pt x="4681" y="11919"/>
                    </a:cubicBezTo>
                    <a:lnTo>
                      <a:pt x="4681" y="11919"/>
                    </a:lnTo>
                    <a:lnTo>
                      <a:pt x="7298" y="13221"/>
                    </a:lnTo>
                    <a:cubicBezTo>
                      <a:pt x="7298" y="13221"/>
                      <a:pt x="19903" y="1732"/>
                      <a:pt x="20073" y="1577"/>
                    </a:cubicBezTo>
                    <a:cubicBezTo>
                      <a:pt x="20246" y="1420"/>
                      <a:pt x="20443" y="1713"/>
                      <a:pt x="20319" y="1881"/>
                    </a:cubicBezTo>
                    <a:cubicBezTo>
                      <a:pt x="20194" y="2050"/>
                      <a:pt x="11163" y="14170"/>
                      <a:pt x="11163" y="14170"/>
                    </a:cubicBezTo>
                    <a:cubicBezTo>
                      <a:pt x="11163" y="14170"/>
                      <a:pt x="11163" y="14170"/>
                      <a:pt x="11163" y="14171"/>
                    </a:cubicBezTo>
                    <a:lnTo>
                      <a:pt x="10637" y="14898"/>
                    </a:lnTo>
                    <a:lnTo>
                      <a:pt x="11333" y="15363"/>
                    </a:lnTo>
                    <a:lnTo>
                      <a:pt x="11333" y="15363"/>
                    </a:lnTo>
                    <a:cubicBezTo>
                      <a:pt x="11333" y="15363"/>
                      <a:pt x="16742" y="18976"/>
                      <a:pt x="17127" y="19234"/>
                    </a:cubicBezTo>
                    <a:cubicBezTo>
                      <a:pt x="17464" y="19459"/>
                      <a:pt x="17904" y="19272"/>
                      <a:pt x="18001" y="18750"/>
                    </a:cubicBezTo>
                    <a:cubicBezTo>
                      <a:pt x="18117" y="18135"/>
                      <a:pt x="21310" y="1052"/>
                      <a:pt x="21382" y="671"/>
                    </a:cubicBezTo>
                    <a:cubicBezTo>
                      <a:pt x="21474" y="177"/>
                      <a:pt x="21211" y="-125"/>
                      <a:pt x="20812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lnSpc>
                    <a:spcPct val="120000"/>
                  </a:lnSpc>
                  <a:defRPr/>
                </a:pPr>
                <a:endParaRPr sz="1300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" name="Text Placeholder 5"/>
            <p:cNvSpPr txBox="1">
              <a:spLocks/>
            </p:cNvSpPr>
            <p:nvPr/>
          </p:nvSpPr>
          <p:spPr>
            <a:xfrm>
              <a:off x="2627784" y="1707654"/>
              <a:ext cx="981075" cy="502872"/>
            </a:xfrm>
            <a:prstGeom prst="rect">
              <a:avLst/>
            </a:prstGeom>
          </p:spPr>
          <p:txBody>
            <a:bodyPr lIns="65032" tIns="32516" rIns="65032" bIns="32516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Font typeface="Arial" pitchFamily="34" charset="0"/>
                <a:buNone/>
                <a:defRPr/>
              </a:pPr>
              <a:r>
                <a:rPr lang="en-US" altLang="zh-CN" sz="4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ext Placeholder 6"/>
            <p:cNvSpPr txBox="1">
              <a:spLocks/>
            </p:cNvSpPr>
            <p:nvPr/>
          </p:nvSpPr>
          <p:spPr>
            <a:xfrm>
              <a:off x="2500662" y="2807389"/>
              <a:ext cx="1207242" cy="850637"/>
            </a:xfrm>
            <a:prstGeom prst="rect">
              <a:avLst/>
            </a:prstGeom>
          </p:spPr>
          <p:txBody>
            <a:bodyPr lIns="65032" tIns="32516" rIns="65032" bIns="32516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  <a:cs typeface="Segoe UI Semilight" panose="020B0402040204020203" pitchFamily="34" charset="0"/>
                </a:rPr>
                <a:t>电磁场分类</a:t>
              </a:r>
              <a:endPara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04159" y="1491630"/>
            <a:ext cx="1724447" cy="2492252"/>
            <a:chOff x="5148064" y="1367229"/>
            <a:chExt cx="1724447" cy="2492252"/>
          </a:xfrm>
        </p:grpSpPr>
        <p:sp>
          <p:nvSpPr>
            <p:cNvPr id="13" name="Shape 1452"/>
            <p:cNvSpPr/>
            <p:nvPr/>
          </p:nvSpPr>
          <p:spPr>
            <a:xfrm>
              <a:off x="5148064" y="1987273"/>
              <a:ext cx="1724447" cy="1872208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4287" tIns="14287" rIns="14287" bIns="14287" anchor="ctr"/>
            <a:lstStyle/>
            <a:p>
              <a:pPr>
                <a:lnSpc>
                  <a:spcPct val="120000"/>
                </a:lnSpc>
                <a:defRPr/>
              </a:pPr>
              <a:endParaRPr sz="13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220072" y="1367229"/>
              <a:ext cx="1604937" cy="2448272"/>
              <a:chOff x="5220072" y="1367229"/>
              <a:chExt cx="1604937" cy="2448272"/>
            </a:xfrm>
          </p:grpSpPr>
          <p:sp>
            <p:nvSpPr>
              <p:cNvPr id="15" name="Shape 1471"/>
              <p:cNvSpPr/>
              <p:nvPr/>
            </p:nvSpPr>
            <p:spPr>
              <a:xfrm>
                <a:off x="5392539" y="1367229"/>
                <a:ext cx="1262063" cy="1263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lIns="14287" tIns="14287" rIns="14287" bIns="14287" anchor="ctr"/>
              <a:lstStyle/>
              <a:p>
                <a:pPr>
                  <a:lnSpc>
                    <a:spcPct val="120000"/>
                  </a:lnSpc>
                  <a:defRPr/>
                </a:pPr>
                <a:endParaRPr sz="1300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5324276" y="1395796"/>
                <a:ext cx="355600" cy="355490"/>
                <a:chOff x="8994965" y="2088733"/>
                <a:chExt cx="474017" cy="474017"/>
              </a:xfrm>
            </p:grpSpPr>
            <p:sp>
              <p:nvSpPr>
                <p:cNvPr id="19" name="Shape 1476"/>
                <p:cNvSpPr/>
                <p:nvPr/>
              </p:nvSpPr>
              <p:spPr>
                <a:xfrm>
                  <a:off x="8994965" y="2088733"/>
                  <a:ext cx="474017" cy="474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26784" tIns="26784" rIns="26784" bIns="26784" anchor="ctr"/>
                <a:lstStyle/>
                <a:p>
                  <a:pPr>
                    <a:lnSpc>
                      <a:spcPct val="120000"/>
                    </a:lnSpc>
                    <a:defRPr/>
                  </a:pPr>
                  <a:endParaRPr sz="1300" dirty="0"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Shape 1481"/>
                <p:cNvSpPr/>
                <p:nvPr/>
              </p:nvSpPr>
              <p:spPr>
                <a:xfrm>
                  <a:off x="9132514" y="2211470"/>
                  <a:ext cx="194686" cy="1862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13" y="16137"/>
                      </a:moveTo>
                      <a:cubicBezTo>
                        <a:pt x="14080" y="15059"/>
                        <a:pt x="13176" y="14150"/>
                        <a:pt x="13176" y="12203"/>
                      </a:cubicBezTo>
                      <a:cubicBezTo>
                        <a:pt x="13176" y="11034"/>
                        <a:pt x="14040" y="11415"/>
                        <a:pt x="14419" y="9274"/>
                      </a:cubicBezTo>
                      <a:cubicBezTo>
                        <a:pt x="14577" y="8387"/>
                        <a:pt x="15341" y="9261"/>
                        <a:pt x="15487" y="7233"/>
                      </a:cubicBezTo>
                      <a:cubicBezTo>
                        <a:pt x="15487" y="6425"/>
                        <a:pt x="15071" y="6224"/>
                        <a:pt x="15071" y="6224"/>
                      </a:cubicBezTo>
                      <a:cubicBezTo>
                        <a:pt x="15071" y="6224"/>
                        <a:pt x="15283" y="5028"/>
                        <a:pt x="15366" y="4109"/>
                      </a:cubicBezTo>
                      <a:cubicBezTo>
                        <a:pt x="15468" y="2962"/>
                        <a:pt x="14731" y="0"/>
                        <a:pt x="10800" y="0"/>
                      </a:cubicBezTo>
                      <a:cubicBezTo>
                        <a:pt x="6869" y="0"/>
                        <a:pt x="6131" y="2962"/>
                        <a:pt x="6234" y="4109"/>
                      </a:cubicBezTo>
                      <a:cubicBezTo>
                        <a:pt x="6317" y="5028"/>
                        <a:pt x="6529" y="6224"/>
                        <a:pt x="6529" y="6224"/>
                      </a:cubicBezTo>
                      <a:cubicBezTo>
                        <a:pt x="6529" y="6224"/>
                        <a:pt x="6113" y="6425"/>
                        <a:pt x="6113" y="7233"/>
                      </a:cubicBezTo>
                      <a:cubicBezTo>
                        <a:pt x="6258" y="9261"/>
                        <a:pt x="7022" y="8387"/>
                        <a:pt x="7179" y="9274"/>
                      </a:cubicBezTo>
                      <a:cubicBezTo>
                        <a:pt x="7560" y="11415"/>
                        <a:pt x="8424" y="11034"/>
                        <a:pt x="8424" y="12203"/>
                      </a:cubicBezTo>
                      <a:cubicBezTo>
                        <a:pt x="8424" y="14150"/>
                        <a:pt x="7520" y="15059"/>
                        <a:pt x="4687" y="16137"/>
                      </a:cubicBezTo>
                      <a:cubicBezTo>
                        <a:pt x="1846" y="17219"/>
                        <a:pt x="0" y="18321"/>
                        <a:pt x="0" y="19073"/>
                      </a:cubicBezTo>
                      <a:cubicBezTo>
                        <a:pt x="0" y="19825"/>
                        <a:pt x="0" y="21600"/>
                        <a:pt x="0" y="2160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19825"/>
                        <a:pt x="21600" y="19073"/>
                      </a:cubicBezTo>
                      <a:cubicBezTo>
                        <a:pt x="21600" y="18321"/>
                        <a:pt x="19754" y="17219"/>
                        <a:pt x="16913" y="161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lnSpc>
                      <a:spcPct val="120000"/>
                    </a:lnSpc>
                    <a:defRPr/>
                  </a:pPr>
                  <a:endParaRPr sz="1300" dirty="0"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Text Placeholder 5"/>
              <p:cNvSpPr txBox="1">
                <a:spLocks/>
              </p:cNvSpPr>
              <p:nvPr/>
            </p:nvSpPr>
            <p:spPr>
              <a:xfrm>
                <a:off x="5652119" y="1847692"/>
                <a:ext cx="802859" cy="279162"/>
              </a:xfrm>
              <a:prstGeom prst="rect">
                <a:avLst/>
              </a:prstGeom>
            </p:spPr>
            <p:txBody>
              <a:bodyPr lIns="0" tIns="0" rIns="0" bIns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75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4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Text Placeholder 6"/>
              <p:cNvSpPr txBox="1">
                <a:spLocks/>
              </p:cNvSpPr>
              <p:nvPr/>
            </p:nvSpPr>
            <p:spPr>
              <a:xfrm>
                <a:off x="5220072" y="2735381"/>
                <a:ext cx="1604937" cy="1080120"/>
              </a:xfrm>
              <a:prstGeom prst="rect">
                <a:avLst/>
              </a:prstGeom>
            </p:spPr>
            <p:txBody>
              <a:bodyPr lIns="65032" tIns="32516" rIns="65032" bIns="32516" anchor="ctr"/>
              <a:lstStyle>
                <a:defPPr>
                  <a:defRPr lang="zh-CN"/>
                </a:defPPr>
                <a:lvl1pPr indent="0" algn="ctr">
                  <a:lnSpc>
                    <a:spcPct val="100000"/>
                  </a:lnSpc>
                  <a:spcBef>
                    <a:spcPct val="20000"/>
                  </a:spcBef>
                  <a:buFont typeface="Arial" pitchFamily="34" charset="0"/>
                  <a:buNone/>
                  <a:defRPr sz="2400" b="1">
                    <a:latin typeface="华文新魏" panose="02010800040101010101" pitchFamily="2" charset="-122"/>
                    <a:ea typeface="华文新魏" panose="02010800040101010101" pitchFamily="2" charset="-122"/>
                    <a:cs typeface="Segoe UI Semilight" panose="020B0402040204020203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zh-CN" altLang="en-US" dirty="0"/>
                  <a:t>真空中</a:t>
                </a:r>
                <a:endParaRPr lang="en-US" altLang="zh-CN" dirty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/>
                  <a:t>电磁场</a:t>
                </a:r>
                <a:endParaRPr lang="en-US" altLang="zh-CN" dirty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/>
                  <a:t>因果规律</a:t>
                </a:r>
                <a:endParaRPr lang="en-US" altLang="zh-CN" dirty="0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012160" y="1491630"/>
            <a:ext cx="1724447" cy="2506821"/>
            <a:chOff x="5148064" y="1367229"/>
            <a:chExt cx="1724447" cy="2506821"/>
          </a:xfrm>
        </p:grpSpPr>
        <p:sp>
          <p:nvSpPr>
            <p:cNvPr id="22" name="Shape 1452"/>
            <p:cNvSpPr/>
            <p:nvPr/>
          </p:nvSpPr>
          <p:spPr>
            <a:xfrm>
              <a:off x="5148064" y="1987273"/>
              <a:ext cx="1724447" cy="1872208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4287" tIns="14287" rIns="14287" bIns="14287" anchor="ctr"/>
            <a:lstStyle/>
            <a:p>
              <a:pPr>
                <a:lnSpc>
                  <a:spcPct val="120000"/>
                </a:lnSpc>
                <a:defRPr/>
              </a:pPr>
              <a:endParaRPr sz="13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48064" y="1367229"/>
              <a:ext cx="1724447" cy="2506821"/>
              <a:chOff x="5148064" y="1367229"/>
              <a:chExt cx="1724447" cy="2506821"/>
            </a:xfrm>
          </p:grpSpPr>
          <p:sp>
            <p:nvSpPr>
              <p:cNvPr id="24" name="Shape 1471"/>
              <p:cNvSpPr/>
              <p:nvPr/>
            </p:nvSpPr>
            <p:spPr>
              <a:xfrm>
                <a:off x="5392539" y="1367229"/>
                <a:ext cx="1262063" cy="1263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lIns="14287" tIns="14287" rIns="14287" bIns="14287" anchor="ctr"/>
              <a:lstStyle/>
              <a:p>
                <a:pPr>
                  <a:lnSpc>
                    <a:spcPct val="120000"/>
                  </a:lnSpc>
                  <a:defRPr/>
                </a:pPr>
                <a:endParaRPr sz="1300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25" name="Group 40"/>
              <p:cNvGrpSpPr>
                <a:grpSpLocks/>
              </p:cNvGrpSpPr>
              <p:nvPr/>
            </p:nvGrpSpPr>
            <p:grpSpPr bwMode="auto">
              <a:xfrm>
                <a:off x="5324276" y="1395796"/>
                <a:ext cx="355600" cy="355490"/>
                <a:chOff x="8994965" y="2088733"/>
                <a:chExt cx="474017" cy="474017"/>
              </a:xfrm>
            </p:grpSpPr>
            <p:sp>
              <p:nvSpPr>
                <p:cNvPr id="28" name="Shape 1476"/>
                <p:cNvSpPr/>
                <p:nvPr/>
              </p:nvSpPr>
              <p:spPr>
                <a:xfrm>
                  <a:off x="8994965" y="2088733"/>
                  <a:ext cx="474017" cy="474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26784" tIns="26784" rIns="26784" bIns="26784" anchor="ctr"/>
                <a:lstStyle/>
                <a:p>
                  <a:pPr>
                    <a:lnSpc>
                      <a:spcPct val="120000"/>
                    </a:lnSpc>
                    <a:defRPr/>
                  </a:pPr>
                  <a:endParaRPr sz="1300" dirty="0"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Shape 1481"/>
                <p:cNvSpPr/>
                <p:nvPr/>
              </p:nvSpPr>
              <p:spPr>
                <a:xfrm>
                  <a:off x="9132514" y="2211470"/>
                  <a:ext cx="194686" cy="1862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13" y="16137"/>
                      </a:moveTo>
                      <a:cubicBezTo>
                        <a:pt x="14080" y="15059"/>
                        <a:pt x="13176" y="14150"/>
                        <a:pt x="13176" y="12203"/>
                      </a:cubicBezTo>
                      <a:cubicBezTo>
                        <a:pt x="13176" y="11034"/>
                        <a:pt x="14040" y="11415"/>
                        <a:pt x="14419" y="9274"/>
                      </a:cubicBezTo>
                      <a:cubicBezTo>
                        <a:pt x="14577" y="8387"/>
                        <a:pt x="15341" y="9261"/>
                        <a:pt x="15487" y="7233"/>
                      </a:cubicBezTo>
                      <a:cubicBezTo>
                        <a:pt x="15487" y="6425"/>
                        <a:pt x="15071" y="6224"/>
                        <a:pt x="15071" y="6224"/>
                      </a:cubicBezTo>
                      <a:cubicBezTo>
                        <a:pt x="15071" y="6224"/>
                        <a:pt x="15283" y="5028"/>
                        <a:pt x="15366" y="4109"/>
                      </a:cubicBezTo>
                      <a:cubicBezTo>
                        <a:pt x="15468" y="2962"/>
                        <a:pt x="14731" y="0"/>
                        <a:pt x="10800" y="0"/>
                      </a:cubicBezTo>
                      <a:cubicBezTo>
                        <a:pt x="6869" y="0"/>
                        <a:pt x="6131" y="2962"/>
                        <a:pt x="6234" y="4109"/>
                      </a:cubicBezTo>
                      <a:cubicBezTo>
                        <a:pt x="6317" y="5028"/>
                        <a:pt x="6529" y="6224"/>
                        <a:pt x="6529" y="6224"/>
                      </a:cubicBezTo>
                      <a:cubicBezTo>
                        <a:pt x="6529" y="6224"/>
                        <a:pt x="6113" y="6425"/>
                        <a:pt x="6113" y="7233"/>
                      </a:cubicBezTo>
                      <a:cubicBezTo>
                        <a:pt x="6258" y="9261"/>
                        <a:pt x="7022" y="8387"/>
                        <a:pt x="7179" y="9274"/>
                      </a:cubicBezTo>
                      <a:cubicBezTo>
                        <a:pt x="7560" y="11415"/>
                        <a:pt x="8424" y="11034"/>
                        <a:pt x="8424" y="12203"/>
                      </a:cubicBezTo>
                      <a:cubicBezTo>
                        <a:pt x="8424" y="14150"/>
                        <a:pt x="7520" y="15059"/>
                        <a:pt x="4687" y="16137"/>
                      </a:cubicBezTo>
                      <a:cubicBezTo>
                        <a:pt x="1846" y="17219"/>
                        <a:pt x="0" y="18321"/>
                        <a:pt x="0" y="19073"/>
                      </a:cubicBezTo>
                      <a:cubicBezTo>
                        <a:pt x="0" y="19825"/>
                        <a:pt x="0" y="21600"/>
                        <a:pt x="0" y="2160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19825"/>
                        <a:pt x="21600" y="19073"/>
                      </a:cubicBezTo>
                      <a:cubicBezTo>
                        <a:pt x="21600" y="18321"/>
                        <a:pt x="19754" y="17219"/>
                        <a:pt x="16913" y="161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lnSpc>
                      <a:spcPct val="120000"/>
                    </a:lnSpc>
                    <a:defRPr/>
                  </a:pPr>
                  <a:endParaRPr sz="1300" dirty="0"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6" name="Text Placeholder 5"/>
              <p:cNvSpPr txBox="1">
                <a:spLocks/>
              </p:cNvSpPr>
              <p:nvPr/>
            </p:nvSpPr>
            <p:spPr>
              <a:xfrm>
                <a:off x="5637604" y="1847692"/>
                <a:ext cx="802859" cy="279162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lIns="0" tIns="0" rIns="0" bIns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75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 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4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Text Placeholder 6"/>
              <p:cNvSpPr txBox="1">
                <a:spLocks/>
              </p:cNvSpPr>
              <p:nvPr/>
            </p:nvSpPr>
            <p:spPr>
              <a:xfrm>
                <a:off x="5148064" y="2807389"/>
                <a:ext cx="1724447" cy="1066661"/>
              </a:xfrm>
              <a:prstGeom prst="rect">
                <a:avLst/>
              </a:prstGeom>
            </p:spPr>
            <p:txBody>
              <a:bodyPr lIns="65032" tIns="32516" rIns="65032" bIns="32516" anchor="ctr"/>
              <a:lstStyle>
                <a:defPPr>
                  <a:defRPr lang="zh-CN"/>
                </a:defPPr>
                <a:lvl1pPr indent="0" algn="ctr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None/>
                  <a:defRPr sz="2400" b="1">
                    <a:latin typeface="华文新魏" panose="02010800040101010101" pitchFamily="2" charset="-122"/>
                    <a:ea typeface="华文新魏" panose="02010800040101010101" pitchFamily="2" charset="-122"/>
                    <a:cs typeface="Segoe UI Semilight" panose="020B0402040204020203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/>
                  <a:t>物质空间</a:t>
                </a:r>
                <a:r>
                  <a:rPr lang="zh-CN" altLang="en-US"/>
                  <a:t>中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dirty="0"/>
                  <a:t>电磁场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dirty="0"/>
                  <a:t>因果规律</a:t>
                </a:r>
                <a:endParaRPr lang="en-US" altLang="zh-CN" dirty="0"/>
              </a:p>
            </p:txBody>
          </p:sp>
        </p:grpSp>
      </p:grpSp>
      <p:pic>
        <p:nvPicPr>
          <p:cNvPr id="31" name="Picture 21" descr="3D勾图片素材 创意图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4355976" y="3784395"/>
            <a:ext cx="792088" cy="73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1" descr="3D勾图片素材 创意图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6516216" y="3723878"/>
            <a:ext cx="792088" cy="73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255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1" name="Rectangle 155"/>
          <p:cNvSpPr>
            <a:spLocks noChangeArrowheads="1"/>
          </p:cNvSpPr>
          <p:nvPr/>
        </p:nvSpPr>
        <p:spPr bwMode="auto">
          <a:xfrm>
            <a:off x="107504" y="102919"/>
            <a:ext cx="8928992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eaLnBrk="1" fontAlgn="ctr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87A2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400" dirty="0">
                <a:solidFill>
                  <a:srgbClr val="F87A2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例题巩固</a:t>
            </a:r>
            <a:r>
              <a:rPr kumimoji="1" lang="en-US" altLang="zh-CN" sz="2400" dirty="0">
                <a:solidFill>
                  <a:srgbClr val="F87A2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两块无限大接地导体平板分别置于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x=a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处，在两板之间的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b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处有一面密度为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s0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的均匀电荷分布，如图所示，求两导体平板之间的电位和电场。</a:t>
            </a:r>
            <a:endParaRPr kumimoji="1" lang="el-GR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892" name="Group 162"/>
          <p:cNvGrpSpPr>
            <a:grpSpLocks/>
          </p:cNvGrpSpPr>
          <p:nvPr/>
        </p:nvGrpSpPr>
        <p:grpSpPr bwMode="auto">
          <a:xfrm>
            <a:off x="251520" y="1779662"/>
            <a:ext cx="2399007" cy="2352920"/>
            <a:chOff x="3606" y="2069"/>
            <a:chExt cx="1973" cy="1815"/>
          </a:xfrm>
        </p:grpSpPr>
        <p:sp>
          <p:nvSpPr>
            <p:cNvPr id="37898" name="Rectangle 163"/>
            <p:cNvSpPr>
              <a:spLocks noChangeArrowheads="1"/>
            </p:cNvSpPr>
            <p:nvPr/>
          </p:nvSpPr>
          <p:spPr bwMode="auto">
            <a:xfrm>
              <a:off x="3606" y="2069"/>
              <a:ext cx="1973" cy="1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99" name="Line 164"/>
            <p:cNvSpPr>
              <a:spLocks noChangeShapeType="1"/>
            </p:cNvSpPr>
            <p:nvPr/>
          </p:nvSpPr>
          <p:spPr bwMode="auto">
            <a:xfrm>
              <a:off x="4536" y="2245"/>
              <a:ext cx="0" cy="1213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0" name="Line 165"/>
            <p:cNvSpPr>
              <a:spLocks noChangeShapeType="1"/>
            </p:cNvSpPr>
            <p:nvPr/>
          </p:nvSpPr>
          <p:spPr bwMode="auto">
            <a:xfrm>
              <a:off x="4122" y="2914"/>
              <a:ext cx="119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1" name="Text Box 166"/>
            <p:cNvSpPr txBox="1">
              <a:spLocks noChangeArrowheads="1"/>
            </p:cNvSpPr>
            <p:nvPr/>
          </p:nvSpPr>
          <p:spPr bwMode="auto">
            <a:xfrm>
              <a:off x="3956" y="2811"/>
              <a:ext cx="25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2" name="Text Box 167"/>
            <p:cNvSpPr txBox="1">
              <a:spLocks noChangeArrowheads="1"/>
            </p:cNvSpPr>
            <p:nvPr/>
          </p:nvSpPr>
          <p:spPr bwMode="auto">
            <a:xfrm>
              <a:off x="4506" y="2873"/>
              <a:ext cx="25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3" name="Text Box 168"/>
            <p:cNvSpPr txBox="1">
              <a:spLocks noChangeArrowheads="1"/>
            </p:cNvSpPr>
            <p:nvPr/>
          </p:nvSpPr>
          <p:spPr bwMode="auto">
            <a:xfrm>
              <a:off x="4964" y="2863"/>
              <a:ext cx="34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4" name="Line 169"/>
            <p:cNvSpPr>
              <a:spLocks noChangeShapeType="1"/>
            </p:cNvSpPr>
            <p:nvPr/>
          </p:nvSpPr>
          <p:spPr bwMode="auto">
            <a:xfrm flipV="1">
              <a:off x="4128" y="2175"/>
              <a:ext cx="0" cy="22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5" name="Text Box 170"/>
            <p:cNvSpPr txBox="1">
              <a:spLocks noChangeArrowheads="1"/>
            </p:cNvSpPr>
            <p:nvPr/>
          </p:nvSpPr>
          <p:spPr bwMode="auto">
            <a:xfrm>
              <a:off x="5257" y="2840"/>
              <a:ext cx="1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6" name="Text Box 171"/>
            <p:cNvSpPr txBox="1">
              <a:spLocks noChangeArrowheads="1"/>
            </p:cNvSpPr>
            <p:nvPr/>
          </p:nvSpPr>
          <p:spPr bwMode="auto">
            <a:xfrm>
              <a:off x="4106" y="2069"/>
              <a:ext cx="17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t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7" name="Text Box 172"/>
            <p:cNvSpPr txBox="1">
              <a:spLocks noChangeArrowheads="1"/>
            </p:cNvSpPr>
            <p:nvPr/>
          </p:nvSpPr>
          <p:spPr bwMode="auto">
            <a:xfrm>
              <a:off x="3804" y="3615"/>
              <a:ext cx="163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两块无限大平行板</a:t>
              </a:r>
            </a:p>
          </p:txBody>
        </p:sp>
        <p:grpSp>
          <p:nvGrpSpPr>
            <p:cNvPr id="37908" name="Group 173"/>
            <p:cNvGrpSpPr>
              <a:grpSpLocks/>
            </p:cNvGrpSpPr>
            <p:nvPr/>
          </p:nvGrpSpPr>
          <p:grpSpPr bwMode="auto">
            <a:xfrm flipH="1">
              <a:off x="4978" y="2292"/>
              <a:ext cx="284" cy="1140"/>
              <a:chOff x="5400" y="12573"/>
              <a:chExt cx="777" cy="2808"/>
            </a:xfrm>
          </p:grpSpPr>
          <p:sp>
            <p:nvSpPr>
              <p:cNvPr id="37922" name="Line 174"/>
              <p:cNvSpPr>
                <a:spLocks noChangeShapeType="1"/>
              </p:cNvSpPr>
              <p:nvPr/>
            </p:nvSpPr>
            <p:spPr bwMode="auto">
              <a:xfrm>
                <a:off x="6135" y="12573"/>
                <a:ext cx="0" cy="280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923" name="Group 175"/>
              <p:cNvGrpSpPr>
                <a:grpSpLocks/>
              </p:cNvGrpSpPr>
              <p:nvPr/>
            </p:nvGrpSpPr>
            <p:grpSpPr bwMode="auto">
              <a:xfrm flipH="1">
                <a:off x="5400" y="14742"/>
                <a:ext cx="777" cy="468"/>
                <a:chOff x="6063" y="4848"/>
                <a:chExt cx="777" cy="468"/>
              </a:xfrm>
            </p:grpSpPr>
            <p:sp>
              <p:nvSpPr>
                <p:cNvPr id="37924" name="Line 176"/>
                <p:cNvSpPr>
                  <a:spLocks noChangeShapeType="1"/>
                </p:cNvSpPr>
                <p:nvPr/>
              </p:nvSpPr>
              <p:spPr bwMode="auto">
                <a:xfrm>
                  <a:off x="6120" y="487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25" name="Line 177"/>
                <p:cNvSpPr>
                  <a:spLocks noChangeShapeType="1"/>
                </p:cNvSpPr>
                <p:nvPr/>
              </p:nvSpPr>
              <p:spPr bwMode="auto">
                <a:xfrm>
                  <a:off x="6660" y="487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26" name="Line 178"/>
                <p:cNvSpPr>
                  <a:spLocks noChangeShapeType="1"/>
                </p:cNvSpPr>
                <p:nvPr/>
              </p:nvSpPr>
              <p:spPr bwMode="auto">
                <a:xfrm>
                  <a:off x="6480" y="518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27" name="Line 179"/>
                <p:cNvSpPr>
                  <a:spLocks noChangeShapeType="1"/>
                </p:cNvSpPr>
                <p:nvPr/>
              </p:nvSpPr>
              <p:spPr bwMode="auto">
                <a:xfrm>
                  <a:off x="6540" y="5229"/>
                  <a:ext cx="249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28" name="Line 180"/>
                <p:cNvSpPr>
                  <a:spLocks noChangeShapeType="1"/>
                </p:cNvSpPr>
                <p:nvPr/>
              </p:nvSpPr>
              <p:spPr bwMode="auto">
                <a:xfrm>
                  <a:off x="6600" y="528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29" name="Line 181"/>
                <p:cNvSpPr>
                  <a:spLocks noChangeShapeType="1"/>
                </p:cNvSpPr>
                <p:nvPr/>
              </p:nvSpPr>
              <p:spPr bwMode="auto">
                <a:xfrm>
                  <a:off x="6660" y="5316"/>
                  <a:ext cx="23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30" name="Oval 182"/>
                <p:cNvSpPr>
                  <a:spLocks noChangeArrowheads="1"/>
                </p:cNvSpPr>
                <p:nvPr/>
              </p:nvSpPr>
              <p:spPr bwMode="auto">
                <a:xfrm>
                  <a:off x="6063" y="4848"/>
                  <a:ext cx="102" cy="10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•"/>
                    <a:defRPr sz="32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8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•"/>
                    <a:defRPr sz="24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37909" name="Object 183"/>
            <p:cNvGraphicFramePr>
              <a:graphicFrameLocks noChangeAspect="1"/>
            </p:cNvGraphicFramePr>
            <p:nvPr/>
          </p:nvGraphicFramePr>
          <p:xfrm>
            <a:off x="4516" y="2209"/>
            <a:ext cx="29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41300" imgH="228600" progId="Equation.DSMT4">
                    <p:embed/>
                  </p:oleObj>
                </mc:Choice>
                <mc:Fallback>
                  <p:oleObj name="Equation" r:id="rId3" imgW="241300" imgH="228600" progId="Equation.DSMT4">
                    <p:embed/>
                    <p:pic>
                      <p:nvPicPr>
                        <p:cNvPr id="37909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2209"/>
                          <a:ext cx="292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184"/>
            <p:cNvGraphicFramePr>
              <a:graphicFrameLocks noChangeAspect="1"/>
            </p:cNvGraphicFramePr>
            <p:nvPr/>
          </p:nvGraphicFramePr>
          <p:xfrm>
            <a:off x="4240" y="2568"/>
            <a:ext cx="18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5028" imgH="228501" progId="Equation.DSMT4">
                    <p:embed/>
                  </p:oleObj>
                </mc:Choice>
                <mc:Fallback>
                  <p:oleObj name="Equation" r:id="rId5" imgW="165028" imgH="228501" progId="Equation.DSMT4">
                    <p:embed/>
                    <p:pic>
                      <p:nvPicPr>
                        <p:cNvPr id="37910" name="Object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2568"/>
                          <a:ext cx="183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1" name="Object 185"/>
            <p:cNvGraphicFramePr>
              <a:graphicFrameLocks noChangeAspect="1"/>
            </p:cNvGraphicFramePr>
            <p:nvPr/>
          </p:nvGraphicFramePr>
          <p:xfrm>
            <a:off x="4674" y="2568"/>
            <a:ext cx="19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77646" imgH="228402" progId="Equation.DSMT4">
                    <p:embed/>
                  </p:oleObj>
                </mc:Choice>
                <mc:Fallback>
                  <p:oleObj name="Equation" r:id="rId7" imgW="177646" imgH="228402" progId="Equation.DSMT4">
                    <p:embed/>
                    <p:pic>
                      <p:nvPicPr>
                        <p:cNvPr id="37911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2568"/>
                          <a:ext cx="191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12" name="Group 186"/>
            <p:cNvGrpSpPr>
              <a:grpSpLocks/>
            </p:cNvGrpSpPr>
            <p:nvPr/>
          </p:nvGrpSpPr>
          <p:grpSpPr bwMode="auto">
            <a:xfrm>
              <a:off x="3856" y="2292"/>
              <a:ext cx="284" cy="1140"/>
              <a:chOff x="5400" y="12573"/>
              <a:chExt cx="777" cy="2808"/>
            </a:xfrm>
          </p:grpSpPr>
          <p:sp>
            <p:nvSpPr>
              <p:cNvPr id="37913" name="Line 187"/>
              <p:cNvSpPr>
                <a:spLocks noChangeShapeType="1"/>
              </p:cNvSpPr>
              <p:nvPr/>
            </p:nvSpPr>
            <p:spPr bwMode="auto">
              <a:xfrm>
                <a:off x="6135" y="12573"/>
                <a:ext cx="0" cy="280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914" name="Group 188"/>
              <p:cNvGrpSpPr>
                <a:grpSpLocks/>
              </p:cNvGrpSpPr>
              <p:nvPr/>
            </p:nvGrpSpPr>
            <p:grpSpPr bwMode="auto">
              <a:xfrm flipH="1">
                <a:off x="5400" y="14742"/>
                <a:ext cx="777" cy="468"/>
                <a:chOff x="6063" y="4848"/>
                <a:chExt cx="777" cy="468"/>
              </a:xfrm>
            </p:grpSpPr>
            <p:sp>
              <p:nvSpPr>
                <p:cNvPr id="37915" name="Line 189"/>
                <p:cNvSpPr>
                  <a:spLocks noChangeShapeType="1"/>
                </p:cNvSpPr>
                <p:nvPr/>
              </p:nvSpPr>
              <p:spPr bwMode="auto">
                <a:xfrm>
                  <a:off x="6120" y="487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16" name="Line 190"/>
                <p:cNvSpPr>
                  <a:spLocks noChangeShapeType="1"/>
                </p:cNvSpPr>
                <p:nvPr/>
              </p:nvSpPr>
              <p:spPr bwMode="auto">
                <a:xfrm>
                  <a:off x="6660" y="487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17" name="Line 191"/>
                <p:cNvSpPr>
                  <a:spLocks noChangeShapeType="1"/>
                </p:cNvSpPr>
                <p:nvPr/>
              </p:nvSpPr>
              <p:spPr bwMode="auto">
                <a:xfrm>
                  <a:off x="6480" y="518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18" name="Line 192"/>
                <p:cNvSpPr>
                  <a:spLocks noChangeShapeType="1"/>
                </p:cNvSpPr>
                <p:nvPr/>
              </p:nvSpPr>
              <p:spPr bwMode="auto">
                <a:xfrm>
                  <a:off x="6540" y="5229"/>
                  <a:ext cx="249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19" name="Line 193"/>
                <p:cNvSpPr>
                  <a:spLocks noChangeShapeType="1"/>
                </p:cNvSpPr>
                <p:nvPr/>
              </p:nvSpPr>
              <p:spPr bwMode="auto">
                <a:xfrm>
                  <a:off x="6600" y="528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20" name="Line 194"/>
                <p:cNvSpPr>
                  <a:spLocks noChangeShapeType="1"/>
                </p:cNvSpPr>
                <p:nvPr/>
              </p:nvSpPr>
              <p:spPr bwMode="auto">
                <a:xfrm>
                  <a:off x="6660" y="5316"/>
                  <a:ext cx="23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21" name="Oval 195"/>
                <p:cNvSpPr>
                  <a:spLocks noChangeArrowheads="1"/>
                </p:cNvSpPr>
                <p:nvPr/>
              </p:nvSpPr>
              <p:spPr bwMode="auto">
                <a:xfrm>
                  <a:off x="6063" y="4848"/>
                  <a:ext cx="102" cy="10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•"/>
                    <a:defRPr sz="32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8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•"/>
                    <a:defRPr sz="24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469041" name="Rectangle 5"/>
          <p:cNvSpPr>
            <a:spLocks noChangeArrowheads="1"/>
          </p:cNvSpPr>
          <p:nvPr/>
        </p:nvSpPr>
        <p:spPr bwMode="auto">
          <a:xfrm>
            <a:off x="3245644" y="1639128"/>
            <a:ext cx="550282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eaLnBrk="1" fontAlgn="ctr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在两块无限大接地导体平板之间，除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b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处有均匀面电荷分布外，其余空间均无电荷分布，故电位函数满足一维拉普拉斯方程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609568"/>
              </p:ext>
            </p:extLst>
          </p:nvPr>
        </p:nvGraphicFramePr>
        <p:xfrm>
          <a:off x="4355976" y="2865046"/>
          <a:ext cx="3456384" cy="157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09040" imgH="636120" progId="Equation.DSMT4">
                  <p:embed/>
                </p:oleObj>
              </mc:Choice>
              <mc:Fallback>
                <p:oleObj name="Equation" r:id="rId9" imgW="1409040" imgH="636120" progId="Equation.DSMT4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865046"/>
                        <a:ext cx="3456384" cy="1578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971661"/>
              </p:ext>
            </p:extLst>
          </p:nvPr>
        </p:nvGraphicFramePr>
        <p:xfrm>
          <a:off x="3357563" y="4528914"/>
          <a:ext cx="43100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76440" imgH="228600" progId="Equation.DSMT4">
                  <p:embed/>
                </p:oleObj>
              </mc:Choice>
              <mc:Fallback>
                <p:oleObj name="Equation" r:id="rId11" imgW="2476440" imgH="228600" progId="Equation.DSMT4">
                  <p:embed/>
                  <p:pic>
                    <p:nvPicPr>
                      <p:cNvPr id="19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528914"/>
                        <a:ext cx="4310062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45" name="Rectangle 9"/>
          <p:cNvSpPr>
            <a:spLocks noChangeArrowheads="1"/>
          </p:cNvSpPr>
          <p:nvPr/>
        </p:nvSpPr>
        <p:spPr bwMode="auto">
          <a:xfrm>
            <a:off x="1331640" y="4517127"/>
            <a:ext cx="2646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方程的解为</a:t>
            </a:r>
          </a:p>
        </p:txBody>
      </p:sp>
      <p:sp>
        <p:nvSpPr>
          <p:cNvPr id="37897" name="Rectangle 55"/>
          <p:cNvSpPr>
            <a:spLocks noChangeArrowheads="1"/>
          </p:cNvSpPr>
          <p:nvPr/>
        </p:nvSpPr>
        <p:spPr bwMode="auto">
          <a:xfrm>
            <a:off x="2699791" y="1716613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6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6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41" grpId="0"/>
      <p:bldP spid="4690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75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529199"/>
              </p:ext>
            </p:extLst>
          </p:nvPr>
        </p:nvGraphicFramePr>
        <p:xfrm>
          <a:off x="4927718" y="864754"/>
          <a:ext cx="2740626" cy="69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6800" imgH="329040" progId="Equation.DSMT4">
                  <p:embed/>
                </p:oleObj>
              </mc:Choice>
              <mc:Fallback>
                <p:oleObj name="Equation" r:id="rId3" imgW="1306800" imgH="329040" progId="Equation.DSMT4">
                  <p:embed/>
                  <p:pic>
                    <p:nvPicPr>
                      <p:cNvPr id="62675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718" y="864754"/>
                        <a:ext cx="2740626" cy="698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5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30761"/>
              </p:ext>
            </p:extLst>
          </p:nvPr>
        </p:nvGraphicFramePr>
        <p:xfrm>
          <a:off x="4928016" y="1643277"/>
          <a:ext cx="2790595" cy="74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8480" imgH="329040" progId="Equation.DSMT4">
                  <p:embed/>
                </p:oleObj>
              </mc:Choice>
              <mc:Fallback>
                <p:oleObj name="Equation" r:id="rId5" imgW="1248480" imgH="329040" progId="Equation.DSMT4">
                  <p:embed/>
                  <p:pic>
                    <p:nvPicPr>
                      <p:cNvPr id="626755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8016" y="1643277"/>
                        <a:ext cx="2790595" cy="746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5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698784"/>
              </p:ext>
            </p:extLst>
          </p:nvPr>
        </p:nvGraphicFramePr>
        <p:xfrm>
          <a:off x="251519" y="3435846"/>
          <a:ext cx="3312369" cy="14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22280" imgH="914400" progId="Equation.DSMT4">
                  <p:embed/>
                </p:oleObj>
              </mc:Choice>
              <mc:Fallback>
                <p:oleObj name="Equation" r:id="rId7" imgW="2222280" imgH="914400" progId="Equation.DSMT4">
                  <p:embed/>
                  <p:pic>
                    <p:nvPicPr>
                      <p:cNvPr id="626754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3435846"/>
                        <a:ext cx="3312369" cy="1445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5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66457"/>
              </p:ext>
            </p:extLst>
          </p:nvPr>
        </p:nvGraphicFramePr>
        <p:xfrm>
          <a:off x="3563888" y="3507854"/>
          <a:ext cx="311508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30160" imgH="687240" progId="Equation.DSMT4">
                  <p:embed/>
                </p:oleObj>
              </mc:Choice>
              <mc:Fallback>
                <p:oleObj name="Equation" r:id="rId9" imgW="1730160" imgH="687240" progId="Equation.DSMT4">
                  <p:embed/>
                  <p:pic>
                    <p:nvPicPr>
                      <p:cNvPr id="626753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507854"/>
                        <a:ext cx="3115089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75" name="Rectangle 87"/>
          <p:cNvSpPr>
            <a:spLocks noChangeArrowheads="1"/>
          </p:cNvSpPr>
          <p:nvPr/>
        </p:nvSpPr>
        <p:spPr bwMode="auto">
          <a:xfrm>
            <a:off x="431651" y="3147814"/>
            <a:ext cx="2268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即：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873015" y="717545"/>
            <a:ext cx="3050913" cy="2358261"/>
            <a:chOff x="328" y="692"/>
            <a:chExt cx="2234" cy="1542"/>
          </a:xfrm>
        </p:grpSpPr>
        <p:grpSp>
          <p:nvGrpSpPr>
            <p:cNvPr id="38923" name="Group 94"/>
            <p:cNvGrpSpPr>
              <a:grpSpLocks/>
            </p:cNvGrpSpPr>
            <p:nvPr/>
          </p:nvGrpSpPr>
          <p:grpSpPr bwMode="auto">
            <a:xfrm>
              <a:off x="341" y="1326"/>
              <a:ext cx="2221" cy="908"/>
              <a:chOff x="410" y="1302"/>
              <a:chExt cx="2221" cy="908"/>
            </a:xfrm>
          </p:grpSpPr>
          <p:graphicFrame>
            <p:nvGraphicFramePr>
              <p:cNvPr id="38933" name="Object 79"/>
              <p:cNvGraphicFramePr>
                <a:graphicFrameLocks noChangeAspect="1"/>
              </p:cNvGraphicFramePr>
              <p:nvPr/>
            </p:nvGraphicFramePr>
            <p:xfrm>
              <a:off x="1131" y="1326"/>
              <a:ext cx="894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863280" imgH="228600" progId="Equation.DSMT4">
                      <p:embed/>
                    </p:oleObj>
                  </mc:Choice>
                  <mc:Fallback>
                    <p:oleObj name="Equation" r:id="rId11" imgW="863280" imgH="228600" progId="Equation.DSMT4">
                      <p:embed/>
                      <p:pic>
                        <p:nvPicPr>
                          <p:cNvPr id="38933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1" y="1326"/>
                            <a:ext cx="894" cy="25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4" name="Object 80"/>
              <p:cNvGraphicFramePr>
                <a:graphicFrameLocks noChangeAspect="1"/>
              </p:cNvGraphicFramePr>
              <p:nvPr/>
            </p:nvGraphicFramePr>
            <p:xfrm>
              <a:off x="410" y="1649"/>
              <a:ext cx="2221" cy="5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474560" imgH="336240" progId="Equation.DSMT4">
                      <p:embed/>
                    </p:oleObj>
                  </mc:Choice>
                  <mc:Fallback>
                    <p:oleObj name="Equation" r:id="rId13" imgW="1474560" imgH="336240" progId="Equation.DSMT4">
                      <p:embed/>
                      <p:pic>
                        <p:nvPicPr>
                          <p:cNvPr id="38934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" y="1649"/>
                            <a:ext cx="2221" cy="5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35" name="Rectangle 86"/>
              <p:cNvSpPr>
                <a:spLocks noChangeArrowheads="1"/>
              </p:cNvSpPr>
              <p:nvPr/>
            </p:nvSpPr>
            <p:spPr bwMode="auto">
              <a:xfrm>
                <a:off x="410" y="1302"/>
                <a:ext cx="1905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font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x=b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处，</a:t>
                </a:r>
              </a:p>
            </p:txBody>
          </p:sp>
        </p:grpSp>
        <p:grpSp>
          <p:nvGrpSpPr>
            <p:cNvPr id="38924" name="Group 92"/>
            <p:cNvGrpSpPr>
              <a:grpSpLocks/>
            </p:cNvGrpSpPr>
            <p:nvPr/>
          </p:nvGrpSpPr>
          <p:grpSpPr bwMode="auto">
            <a:xfrm>
              <a:off x="328" y="692"/>
              <a:ext cx="1421" cy="361"/>
              <a:chOff x="374" y="692"/>
              <a:chExt cx="1421" cy="361"/>
            </a:xfrm>
          </p:grpSpPr>
          <p:sp>
            <p:nvSpPr>
              <p:cNvPr id="38930" name="Rectangle 85"/>
              <p:cNvSpPr>
                <a:spLocks noChangeArrowheads="1"/>
              </p:cNvSpPr>
              <p:nvPr/>
            </p:nvSpPr>
            <p:spPr bwMode="auto">
              <a:xfrm>
                <a:off x="374" y="692"/>
                <a:ext cx="795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x=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处，</a:t>
                </a:r>
              </a:p>
            </p:txBody>
          </p:sp>
          <p:graphicFrame>
            <p:nvGraphicFramePr>
              <p:cNvPr id="38931" name="Object 88"/>
              <p:cNvGraphicFramePr>
                <a:graphicFrameLocks noChangeAspect="1"/>
              </p:cNvGraphicFramePr>
              <p:nvPr/>
            </p:nvGraphicFramePr>
            <p:xfrm>
              <a:off x="1114" y="717"/>
              <a:ext cx="681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445320" imgH="160920" progId="Equation.DSMT4">
                      <p:embed/>
                    </p:oleObj>
                  </mc:Choice>
                  <mc:Fallback>
                    <p:oleObj name="Equation" r:id="rId15" imgW="445320" imgH="160920" progId="Equation.DSMT4">
                      <p:embed/>
                      <p:pic>
                        <p:nvPicPr>
                          <p:cNvPr id="38931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4" y="717"/>
                            <a:ext cx="681" cy="26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25" name="Group 93"/>
            <p:cNvGrpSpPr>
              <a:grpSpLocks/>
            </p:cNvGrpSpPr>
            <p:nvPr/>
          </p:nvGrpSpPr>
          <p:grpSpPr bwMode="auto">
            <a:xfrm>
              <a:off x="328" y="1009"/>
              <a:ext cx="1468" cy="361"/>
              <a:chOff x="374" y="1009"/>
              <a:chExt cx="1468" cy="361"/>
            </a:xfrm>
          </p:grpSpPr>
          <p:graphicFrame>
            <p:nvGraphicFramePr>
              <p:cNvPr id="38927" name="Object 76"/>
              <p:cNvGraphicFramePr>
                <a:graphicFrameLocks noChangeAspect="1"/>
              </p:cNvGraphicFramePr>
              <p:nvPr/>
            </p:nvGraphicFramePr>
            <p:xfrm>
              <a:off x="1115" y="1034"/>
              <a:ext cx="727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460080" imgH="160920" progId="Equation.DSMT4">
                      <p:embed/>
                    </p:oleObj>
                  </mc:Choice>
                  <mc:Fallback>
                    <p:oleObj name="Equation" r:id="rId17" imgW="460080" imgH="160920" progId="Equation.DSMT4">
                      <p:embed/>
                      <p:pic>
                        <p:nvPicPr>
                          <p:cNvPr id="38927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5" y="1034"/>
                            <a:ext cx="727" cy="26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28" name="Rectangle 89"/>
              <p:cNvSpPr>
                <a:spLocks noChangeArrowheads="1"/>
              </p:cNvSpPr>
              <p:nvPr/>
            </p:nvSpPr>
            <p:spPr bwMode="auto">
              <a:xfrm>
                <a:off x="374" y="1009"/>
                <a:ext cx="883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257175" indent="-257175" fontAlgn="ctr">
                  <a:spcBef>
                    <a:spcPct val="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x=a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处，</a:t>
                </a:r>
              </a:p>
            </p:txBody>
          </p:sp>
        </p:grpSp>
      </p:grpSp>
      <p:sp>
        <p:nvSpPr>
          <p:cNvPr id="38921" name="Rectangle 96"/>
          <p:cNvSpPr>
            <a:spLocks noChangeArrowheads="1"/>
          </p:cNvSpPr>
          <p:nvPr/>
        </p:nvSpPr>
        <p:spPr bwMode="auto">
          <a:xfrm>
            <a:off x="467544" y="314154"/>
            <a:ext cx="43362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利用边界条件，确定待定常数：</a:t>
            </a:r>
          </a:p>
        </p:txBody>
      </p:sp>
      <p:sp>
        <p:nvSpPr>
          <p:cNvPr id="626789" name="AutoShape 101"/>
          <p:cNvSpPr>
            <a:spLocks noChangeArrowheads="1"/>
          </p:cNvSpPr>
          <p:nvPr/>
        </p:nvSpPr>
        <p:spPr bwMode="auto">
          <a:xfrm>
            <a:off x="3851920" y="1707654"/>
            <a:ext cx="594122" cy="161925"/>
          </a:xfrm>
          <a:prstGeom prst="rightArrow">
            <a:avLst>
              <a:gd name="adj1" fmla="val 50000"/>
              <a:gd name="adj2" fmla="val 91728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62"/>
          <p:cNvGrpSpPr>
            <a:grpSpLocks/>
          </p:cNvGrpSpPr>
          <p:nvPr/>
        </p:nvGrpSpPr>
        <p:grpSpPr bwMode="auto">
          <a:xfrm>
            <a:off x="6660232" y="2643758"/>
            <a:ext cx="2345001" cy="2376264"/>
            <a:chOff x="3606" y="2069"/>
            <a:chExt cx="1973" cy="1815"/>
          </a:xfrm>
        </p:grpSpPr>
        <p:sp>
          <p:nvSpPr>
            <p:cNvPr id="24" name="Rectangle 163"/>
            <p:cNvSpPr>
              <a:spLocks noChangeArrowheads="1"/>
            </p:cNvSpPr>
            <p:nvPr/>
          </p:nvSpPr>
          <p:spPr bwMode="auto">
            <a:xfrm>
              <a:off x="3606" y="2069"/>
              <a:ext cx="1973" cy="1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164"/>
            <p:cNvSpPr>
              <a:spLocks noChangeShapeType="1"/>
            </p:cNvSpPr>
            <p:nvPr/>
          </p:nvSpPr>
          <p:spPr bwMode="auto">
            <a:xfrm>
              <a:off x="4536" y="2245"/>
              <a:ext cx="0" cy="1213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165"/>
            <p:cNvSpPr>
              <a:spLocks noChangeShapeType="1"/>
            </p:cNvSpPr>
            <p:nvPr/>
          </p:nvSpPr>
          <p:spPr bwMode="auto">
            <a:xfrm>
              <a:off x="4122" y="2914"/>
              <a:ext cx="119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166"/>
            <p:cNvSpPr txBox="1">
              <a:spLocks noChangeArrowheads="1"/>
            </p:cNvSpPr>
            <p:nvPr/>
          </p:nvSpPr>
          <p:spPr bwMode="auto">
            <a:xfrm>
              <a:off x="3956" y="2811"/>
              <a:ext cx="25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67"/>
            <p:cNvSpPr txBox="1">
              <a:spLocks noChangeArrowheads="1"/>
            </p:cNvSpPr>
            <p:nvPr/>
          </p:nvSpPr>
          <p:spPr bwMode="auto">
            <a:xfrm>
              <a:off x="4506" y="2873"/>
              <a:ext cx="25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168"/>
            <p:cNvSpPr txBox="1">
              <a:spLocks noChangeArrowheads="1"/>
            </p:cNvSpPr>
            <p:nvPr/>
          </p:nvSpPr>
          <p:spPr bwMode="auto">
            <a:xfrm>
              <a:off x="4964" y="2863"/>
              <a:ext cx="34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169"/>
            <p:cNvSpPr>
              <a:spLocks noChangeShapeType="1"/>
            </p:cNvSpPr>
            <p:nvPr/>
          </p:nvSpPr>
          <p:spPr bwMode="auto">
            <a:xfrm flipV="1">
              <a:off x="4128" y="2175"/>
              <a:ext cx="0" cy="22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170"/>
            <p:cNvSpPr txBox="1">
              <a:spLocks noChangeArrowheads="1"/>
            </p:cNvSpPr>
            <p:nvPr/>
          </p:nvSpPr>
          <p:spPr bwMode="auto">
            <a:xfrm>
              <a:off x="5257" y="2840"/>
              <a:ext cx="1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171"/>
            <p:cNvSpPr txBox="1">
              <a:spLocks noChangeArrowheads="1"/>
            </p:cNvSpPr>
            <p:nvPr/>
          </p:nvSpPr>
          <p:spPr bwMode="auto">
            <a:xfrm>
              <a:off x="4106" y="2069"/>
              <a:ext cx="17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t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172"/>
            <p:cNvSpPr txBox="1">
              <a:spLocks noChangeArrowheads="1"/>
            </p:cNvSpPr>
            <p:nvPr/>
          </p:nvSpPr>
          <p:spPr bwMode="auto">
            <a:xfrm>
              <a:off x="3804" y="3615"/>
              <a:ext cx="163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两块无限大平行板</a:t>
              </a:r>
            </a:p>
          </p:txBody>
        </p:sp>
        <p:grpSp>
          <p:nvGrpSpPr>
            <p:cNvPr id="34" name="Group 173"/>
            <p:cNvGrpSpPr>
              <a:grpSpLocks/>
            </p:cNvGrpSpPr>
            <p:nvPr/>
          </p:nvGrpSpPr>
          <p:grpSpPr bwMode="auto">
            <a:xfrm flipH="1">
              <a:off x="4978" y="2292"/>
              <a:ext cx="284" cy="1140"/>
              <a:chOff x="5400" y="12573"/>
              <a:chExt cx="777" cy="2808"/>
            </a:xfrm>
          </p:grpSpPr>
          <p:sp>
            <p:nvSpPr>
              <p:cNvPr id="48" name="Line 174"/>
              <p:cNvSpPr>
                <a:spLocks noChangeShapeType="1"/>
              </p:cNvSpPr>
              <p:nvPr/>
            </p:nvSpPr>
            <p:spPr bwMode="auto">
              <a:xfrm>
                <a:off x="6135" y="12573"/>
                <a:ext cx="0" cy="280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" name="Group 175"/>
              <p:cNvGrpSpPr>
                <a:grpSpLocks/>
              </p:cNvGrpSpPr>
              <p:nvPr/>
            </p:nvGrpSpPr>
            <p:grpSpPr bwMode="auto">
              <a:xfrm flipH="1">
                <a:off x="5400" y="14742"/>
                <a:ext cx="777" cy="468"/>
                <a:chOff x="6063" y="4848"/>
                <a:chExt cx="777" cy="468"/>
              </a:xfrm>
            </p:grpSpPr>
            <p:sp>
              <p:nvSpPr>
                <p:cNvPr id="50" name="Line 176"/>
                <p:cNvSpPr>
                  <a:spLocks noChangeShapeType="1"/>
                </p:cNvSpPr>
                <p:nvPr/>
              </p:nvSpPr>
              <p:spPr bwMode="auto">
                <a:xfrm>
                  <a:off x="6120" y="487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Line 177"/>
                <p:cNvSpPr>
                  <a:spLocks noChangeShapeType="1"/>
                </p:cNvSpPr>
                <p:nvPr/>
              </p:nvSpPr>
              <p:spPr bwMode="auto">
                <a:xfrm>
                  <a:off x="6660" y="487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Line 178"/>
                <p:cNvSpPr>
                  <a:spLocks noChangeShapeType="1"/>
                </p:cNvSpPr>
                <p:nvPr/>
              </p:nvSpPr>
              <p:spPr bwMode="auto">
                <a:xfrm>
                  <a:off x="6480" y="518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Line 179"/>
                <p:cNvSpPr>
                  <a:spLocks noChangeShapeType="1"/>
                </p:cNvSpPr>
                <p:nvPr/>
              </p:nvSpPr>
              <p:spPr bwMode="auto">
                <a:xfrm>
                  <a:off x="6540" y="5229"/>
                  <a:ext cx="249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Line 180"/>
                <p:cNvSpPr>
                  <a:spLocks noChangeShapeType="1"/>
                </p:cNvSpPr>
                <p:nvPr/>
              </p:nvSpPr>
              <p:spPr bwMode="auto">
                <a:xfrm>
                  <a:off x="6600" y="528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Line 181"/>
                <p:cNvSpPr>
                  <a:spLocks noChangeShapeType="1"/>
                </p:cNvSpPr>
                <p:nvPr/>
              </p:nvSpPr>
              <p:spPr bwMode="auto">
                <a:xfrm>
                  <a:off x="6660" y="5316"/>
                  <a:ext cx="23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Oval 182"/>
                <p:cNvSpPr>
                  <a:spLocks noChangeArrowheads="1"/>
                </p:cNvSpPr>
                <p:nvPr/>
              </p:nvSpPr>
              <p:spPr bwMode="auto">
                <a:xfrm>
                  <a:off x="6063" y="4848"/>
                  <a:ext cx="102" cy="10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•"/>
                    <a:defRPr sz="32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8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•"/>
                    <a:defRPr sz="24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35" name="Object 183"/>
            <p:cNvGraphicFramePr>
              <a:graphicFrameLocks noChangeAspect="1"/>
            </p:cNvGraphicFramePr>
            <p:nvPr/>
          </p:nvGraphicFramePr>
          <p:xfrm>
            <a:off x="4516" y="2209"/>
            <a:ext cx="29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41300" imgH="228600" progId="Equation.DSMT4">
                    <p:embed/>
                  </p:oleObj>
                </mc:Choice>
                <mc:Fallback>
                  <p:oleObj name="Equation" r:id="rId19" imgW="241300" imgH="228600" progId="Equation.DSMT4">
                    <p:embed/>
                    <p:pic>
                      <p:nvPicPr>
                        <p:cNvPr id="35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2209"/>
                          <a:ext cx="292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84"/>
            <p:cNvGraphicFramePr>
              <a:graphicFrameLocks noChangeAspect="1"/>
            </p:cNvGraphicFramePr>
            <p:nvPr/>
          </p:nvGraphicFramePr>
          <p:xfrm>
            <a:off x="4240" y="2568"/>
            <a:ext cx="18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5028" imgH="228501" progId="Equation.DSMT4">
                    <p:embed/>
                  </p:oleObj>
                </mc:Choice>
                <mc:Fallback>
                  <p:oleObj name="Equation" r:id="rId21" imgW="165028" imgH="228501" progId="Equation.DSMT4">
                    <p:embed/>
                    <p:pic>
                      <p:nvPicPr>
                        <p:cNvPr id="36" name="Object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2568"/>
                          <a:ext cx="183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85"/>
            <p:cNvGraphicFramePr>
              <a:graphicFrameLocks noChangeAspect="1"/>
            </p:cNvGraphicFramePr>
            <p:nvPr/>
          </p:nvGraphicFramePr>
          <p:xfrm>
            <a:off x="4674" y="2568"/>
            <a:ext cx="19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77646" imgH="228402" progId="Equation.DSMT4">
                    <p:embed/>
                  </p:oleObj>
                </mc:Choice>
                <mc:Fallback>
                  <p:oleObj name="Equation" r:id="rId23" imgW="177646" imgH="228402" progId="Equation.DSMT4">
                    <p:embed/>
                    <p:pic>
                      <p:nvPicPr>
                        <p:cNvPr id="37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2568"/>
                          <a:ext cx="191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" name="Group 186"/>
            <p:cNvGrpSpPr>
              <a:grpSpLocks/>
            </p:cNvGrpSpPr>
            <p:nvPr/>
          </p:nvGrpSpPr>
          <p:grpSpPr bwMode="auto">
            <a:xfrm>
              <a:off x="3856" y="2292"/>
              <a:ext cx="284" cy="1140"/>
              <a:chOff x="5400" y="12573"/>
              <a:chExt cx="777" cy="2808"/>
            </a:xfrm>
          </p:grpSpPr>
          <p:sp>
            <p:nvSpPr>
              <p:cNvPr id="39" name="Line 187"/>
              <p:cNvSpPr>
                <a:spLocks noChangeShapeType="1"/>
              </p:cNvSpPr>
              <p:nvPr/>
            </p:nvSpPr>
            <p:spPr bwMode="auto">
              <a:xfrm>
                <a:off x="6135" y="12573"/>
                <a:ext cx="0" cy="280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0" name="Group 188"/>
              <p:cNvGrpSpPr>
                <a:grpSpLocks/>
              </p:cNvGrpSpPr>
              <p:nvPr/>
            </p:nvGrpSpPr>
            <p:grpSpPr bwMode="auto">
              <a:xfrm flipH="1">
                <a:off x="5400" y="14742"/>
                <a:ext cx="777" cy="468"/>
                <a:chOff x="6063" y="4848"/>
                <a:chExt cx="777" cy="468"/>
              </a:xfrm>
            </p:grpSpPr>
            <p:sp>
              <p:nvSpPr>
                <p:cNvPr id="41" name="Line 189"/>
                <p:cNvSpPr>
                  <a:spLocks noChangeShapeType="1"/>
                </p:cNvSpPr>
                <p:nvPr/>
              </p:nvSpPr>
              <p:spPr bwMode="auto">
                <a:xfrm>
                  <a:off x="6120" y="487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Line 190"/>
                <p:cNvSpPr>
                  <a:spLocks noChangeShapeType="1"/>
                </p:cNvSpPr>
                <p:nvPr/>
              </p:nvSpPr>
              <p:spPr bwMode="auto">
                <a:xfrm>
                  <a:off x="6660" y="487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Line 191"/>
                <p:cNvSpPr>
                  <a:spLocks noChangeShapeType="1"/>
                </p:cNvSpPr>
                <p:nvPr/>
              </p:nvSpPr>
              <p:spPr bwMode="auto">
                <a:xfrm>
                  <a:off x="6480" y="518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Line 192"/>
                <p:cNvSpPr>
                  <a:spLocks noChangeShapeType="1"/>
                </p:cNvSpPr>
                <p:nvPr/>
              </p:nvSpPr>
              <p:spPr bwMode="auto">
                <a:xfrm>
                  <a:off x="6540" y="5229"/>
                  <a:ext cx="249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Line 193"/>
                <p:cNvSpPr>
                  <a:spLocks noChangeShapeType="1"/>
                </p:cNvSpPr>
                <p:nvPr/>
              </p:nvSpPr>
              <p:spPr bwMode="auto">
                <a:xfrm>
                  <a:off x="6600" y="528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Line 194"/>
                <p:cNvSpPr>
                  <a:spLocks noChangeShapeType="1"/>
                </p:cNvSpPr>
                <p:nvPr/>
              </p:nvSpPr>
              <p:spPr bwMode="auto">
                <a:xfrm>
                  <a:off x="6660" y="5316"/>
                  <a:ext cx="23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Oval 195"/>
                <p:cNvSpPr>
                  <a:spLocks noChangeArrowheads="1"/>
                </p:cNvSpPr>
                <p:nvPr/>
              </p:nvSpPr>
              <p:spPr bwMode="auto">
                <a:xfrm>
                  <a:off x="6063" y="4848"/>
                  <a:ext cx="102" cy="10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•"/>
                    <a:defRPr sz="32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8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•"/>
                    <a:defRPr sz="24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278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62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75" grpId="0"/>
      <p:bldP spid="6267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/>
          <p:nvPr/>
        </p:nvSpPr>
        <p:spPr>
          <a:xfrm>
            <a:off x="395536" y="408184"/>
            <a:ext cx="7200800" cy="5793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电磁场的基本规律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Basic rules</a:t>
            </a:r>
            <a:endParaRPr lang="en-GB" b="1" dirty="0">
              <a:solidFill>
                <a:srgbClr val="005DA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6564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763689" y="1923678"/>
            <a:ext cx="5400599" cy="576064"/>
            <a:chOff x="2411761" y="1400458"/>
            <a:chExt cx="5400599" cy="523220"/>
          </a:xfrm>
        </p:grpSpPr>
        <p:grpSp>
          <p:nvGrpSpPr>
            <p:cNvPr id="4" name="组合 3"/>
            <p:cNvGrpSpPr/>
            <p:nvPr/>
          </p:nvGrpSpPr>
          <p:grpSpPr>
            <a:xfrm>
              <a:off x="2411761" y="1400458"/>
              <a:ext cx="894259" cy="523220"/>
              <a:chOff x="2215144" y="927951"/>
              <a:chExt cx="1244730" cy="959254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文本框 9"/>
              <p:cNvSpPr txBox="1"/>
              <p:nvPr/>
            </p:nvSpPr>
            <p:spPr>
              <a:xfrm>
                <a:off x="2393075" y="927951"/>
                <a:ext cx="1066799" cy="959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203848" y="1484132"/>
              <a:ext cx="4392488" cy="34244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lvl="0" algn="ctr">
                <a:defRPr/>
              </a:pPr>
              <a:r>
                <a:rPr lang="zh-CN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电场和磁场的特定物理定律</a:t>
              </a:r>
              <a:endParaRPr lang="en-GB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3091014" y="1413769"/>
              <a:ext cx="4721346" cy="459690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63689" y="3245420"/>
            <a:ext cx="5375665" cy="550466"/>
            <a:chOff x="2411761" y="2237308"/>
            <a:chExt cx="53285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2411761" y="2237308"/>
              <a:ext cx="894259" cy="523220"/>
              <a:chOff x="2215144" y="1952311"/>
              <a:chExt cx="1244730" cy="959257"/>
            </a:xfrm>
          </p:grpSpPr>
          <p:sp>
            <p:nvSpPr>
              <p:cNvPr id="8" name="平行四边形 7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文本框 10"/>
              <p:cNvSpPr txBox="1"/>
              <p:nvPr/>
            </p:nvSpPr>
            <p:spPr>
              <a:xfrm>
                <a:off x="2393075" y="1952311"/>
                <a:ext cx="1066799" cy="959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3268289" y="2338562"/>
              <a:ext cx="4339315" cy="35836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zh-CN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电场和磁场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场源因果规律</a:t>
              </a:r>
              <a:endParaRPr lang="en-GB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3091014" y="2265158"/>
              <a:ext cx="4649338" cy="48259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244408" y="410724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236296" y="411117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39567" y="410724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083383" y="410724"/>
            <a:ext cx="432833" cy="432834"/>
            <a:chOff x="3491880" y="1274820"/>
            <a:chExt cx="432833" cy="432834"/>
          </a:xfrm>
        </p:grpSpPr>
        <p:sp>
          <p:nvSpPr>
            <p:cNvPr id="4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659447" y="410724"/>
            <a:ext cx="432833" cy="432834"/>
            <a:chOff x="4139952" y="1274820"/>
            <a:chExt cx="432833" cy="432834"/>
          </a:xfrm>
        </p:grpSpPr>
        <p:sp>
          <p:nvSpPr>
            <p:cNvPr id="4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2554991" y="2665866"/>
            <a:ext cx="2377049" cy="315471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）电荷守恒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定律</a:t>
            </a:r>
            <a:endParaRPr lang="en-GB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44009" y="2688327"/>
            <a:ext cx="2448271" cy="315471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）电磁能量守恒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定律</a:t>
            </a:r>
            <a:endParaRPr lang="en-GB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9" name="Picture 21" descr="3D勾图片素材 创意图片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4211960" y="2833127"/>
            <a:ext cx="326738" cy="3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2" descr="u=2454598576,2208575018&amp;fm=26&amp;gp=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4" t="14166" r="11237" b="19583"/>
          <a:stretch>
            <a:fillRect/>
          </a:stretch>
        </p:blipFill>
        <p:spPr bwMode="auto">
          <a:xfrm>
            <a:off x="6985977" y="2796372"/>
            <a:ext cx="250319" cy="35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1" descr="3D勾图片素材 创意图片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7236296" y="3291830"/>
            <a:ext cx="504056" cy="46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780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21"/>
    </mc:Choice>
    <mc:Fallback xmlns="">
      <p:transition advTm="5002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Isosceles Triangle 2"/>
          <p:cNvSpPr/>
          <p:nvPr/>
        </p:nvSpPr>
        <p:spPr bwMode="auto">
          <a:xfrm>
            <a:off x="1354410" y="4085082"/>
            <a:ext cx="100965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Isosceles Triangle 2"/>
          <p:cNvSpPr/>
          <p:nvPr/>
        </p:nvSpPr>
        <p:spPr bwMode="auto">
          <a:xfrm>
            <a:off x="1965598" y="3704199"/>
            <a:ext cx="1009650" cy="1099797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Isosceles Triangle 2"/>
          <p:cNvSpPr/>
          <p:nvPr/>
        </p:nvSpPr>
        <p:spPr bwMode="auto">
          <a:xfrm>
            <a:off x="2743473" y="3966055"/>
            <a:ext cx="927100" cy="837941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Isosceles Triangle 2"/>
          <p:cNvSpPr/>
          <p:nvPr/>
        </p:nvSpPr>
        <p:spPr bwMode="auto">
          <a:xfrm>
            <a:off x="3441974" y="4226325"/>
            <a:ext cx="865187" cy="577672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Isosceles Triangle 2"/>
          <p:cNvSpPr/>
          <p:nvPr/>
        </p:nvSpPr>
        <p:spPr bwMode="auto">
          <a:xfrm>
            <a:off x="4027760" y="4085083"/>
            <a:ext cx="100965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Isosceles Triangle 2"/>
          <p:cNvSpPr/>
          <p:nvPr/>
        </p:nvSpPr>
        <p:spPr bwMode="auto">
          <a:xfrm>
            <a:off x="4638948" y="4385026"/>
            <a:ext cx="1009650" cy="418971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Isosceles Triangle 2"/>
          <p:cNvSpPr/>
          <p:nvPr/>
        </p:nvSpPr>
        <p:spPr bwMode="auto">
          <a:xfrm>
            <a:off x="5169173" y="3551845"/>
            <a:ext cx="1073150" cy="1252150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Isosceles Triangle 2"/>
          <p:cNvSpPr/>
          <p:nvPr/>
        </p:nvSpPr>
        <p:spPr bwMode="auto">
          <a:xfrm>
            <a:off x="5734323" y="4226325"/>
            <a:ext cx="1001712" cy="577672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Isosceles Triangle 2"/>
          <p:cNvSpPr/>
          <p:nvPr/>
        </p:nvSpPr>
        <p:spPr bwMode="auto">
          <a:xfrm>
            <a:off x="6226448" y="4085083"/>
            <a:ext cx="116840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Isosceles Triangle 2"/>
          <p:cNvSpPr/>
          <p:nvPr/>
        </p:nvSpPr>
        <p:spPr bwMode="auto">
          <a:xfrm>
            <a:off x="6810648" y="3972403"/>
            <a:ext cx="1001712" cy="831593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65497" y="1812761"/>
            <a:ext cx="34067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谢谢倾听！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9011" y="1419622"/>
            <a:ext cx="6663349" cy="2232248"/>
            <a:chOff x="899592" y="1164841"/>
            <a:chExt cx="6663349" cy="2232248"/>
          </a:xfrm>
        </p:grpSpPr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93B43220-3385-49F3-87ED-72E65A2F4F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2859214"/>
                </p:ext>
              </p:extLst>
            </p:nvPr>
          </p:nvGraphicFramePr>
          <p:xfrm>
            <a:off x="899592" y="1164841"/>
            <a:ext cx="1906357" cy="2232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80800" imgH="1384200" progId="Equation.DSMT4">
                    <p:embed/>
                  </p:oleObj>
                </mc:Choice>
                <mc:Fallback>
                  <p:oleObj name="Equation" r:id="rId3" imgW="1180800" imgH="1384200" progId="Equation.DSMT4">
                    <p:embed/>
                    <p:pic>
                      <p:nvPicPr>
                        <p:cNvPr id="26" name="对象 25">
                          <a:extLst>
                            <a:ext uri="{FF2B5EF4-FFF2-40B4-BE49-F238E27FC236}">
                              <a16:creationId xmlns:a16="http://schemas.microsoft.com/office/drawing/2014/main" id="{93B43220-3385-49F3-87ED-72E65A2F4FD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99592" y="1164841"/>
                          <a:ext cx="1906357" cy="22322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93B43220-3385-49F3-87ED-72E65A2F4F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4808520"/>
                </p:ext>
              </p:extLst>
            </p:nvPr>
          </p:nvGraphicFramePr>
          <p:xfrm>
            <a:off x="3601508" y="1657939"/>
            <a:ext cx="1044575" cy="1290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47640" imgH="799920" progId="Equation.DSMT4">
                    <p:embed/>
                  </p:oleObj>
                </mc:Choice>
                <mc:Fallback>
                  <p:oleObj name="Equation" r:id="rId5" imgW="647640" imgH="79992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93B43220-3385-49F3-87ED-72E65A2F4FD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01508" y="1657939"/>
                          <a:ext cx="1044575" cy="1290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0215978"/>
                </p:ext>
              </p:extLst>
            </p:nvPr>
          </p:nvGraphicFramePr>
          <p:xfrm>
            <a:off x="5473791" y="1180939"/>
            <a:ext cx="2089150" cy="221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20480" imgH="1282680" progId="Equation.DSMT4">
                    <p:embed/>
                  </p:oleObj>
                </mc:Choice>
                <mc:Fallback>
                  <p:oleObj name="Equation" r:id="rId7" imgW="1320480" imgH="1282680" progId="Equation.DSMT4">
                    <p:embed/>
                    <p:pic>
                      <p:nvPicPr>
                        <p:cNvPr id="28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3791" y="1180939"/>
                          <a:ext cx="2089150" cy="2216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323528" y="628695"/>
            <a:ext cx="8352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b="1" kern="100" dirty="0">
                <a:solidFill>
                  <a:srgbClr val="009E9A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任意时变情况和一般物质空间电磁因果规律的普适麦克斯韦方程组</a:t>
            </a:r>
            <a:endParaRPr lang="zh-CN" altLang="zh-CN" sz="2200" b="1" kern="100" dirty="0">
              <a:solidFill>
                <a:srgbClr val="009E9A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51720" y="4011910"/>
            <a:ext cx="5300434" cy="707683"/>
            <a:chOff x="1475656" y="4011910"/>
            <a:chExt cx="5300434" cy="707683"/>
          </a:xfrm>
        </p:grpSpPr>
        <p:sp>
          <p:nvSpPr>
            <p:cNvPr id="3" name="矩形 2"/>
            <p:cNvSpPr/>
            <p:nvPr/>
          </p:nvSpPr>
          <p:spPr>
            <a:xfrm>
              <a:off x="2051720" y="4155926"/>
              <a:ext cx="472437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200" b="1" dirty="0">
                  <a:solidFill>
                    <a:srgbClr val="F87A2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麦克斯韦方</a:t>
              </a:r>
              <a:r>
                <a:rPr lang="zh-CN" altLang="en-US" sz="2200" b="1" dirty="0">
                  <a:solidFill>
                    <a:srgbClr val="F87A2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程求解有更</a:t>
              </a:r>
              <a:r>
                <a:rPr lang="zh-CN" altLang="zh-CN" sz="2200" b="1" dirty="0">
                  <a:solidFill>
                    <a:srgbClr val="F87A2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简便途径</a:t>
              </a:r>
              <a:r>
                <a:rPr lang="zh-CN" altLang="en-US" sz="2200" b="1" dirty="0">
                  <a:solidFill>
                    <a:srgbClr val="F87A2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吗？</a:t>
              </a:r>
            </a:p>
          </p:txBody>
        </p:sp>
        <p:pic>
          <p:nvPicPr>
            <p:cNvPr id="9" name="Picture 22" descr="u=2454598576,2208575018&amp;fm=26&amp;gp=0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64" t="14166" r="11237" b="19583"/>
            <a:stretch>
              <a:fillRect/>
            </a:stretch>
          </p:blipFill>
          <p:spPr bwMode="auto">
            <a:xfrm>
              <a:off x="1475656" y="4011910"/>
              <a:ext cx="595199" cy="70768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456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535" y="411510"/>
            <a:ext cx="6324359" cy="504055"/>
            <a:chOff x="971599" y="252159"/>
            <a:chExt cx="6324359" cy="504055"/>
          </a:xfrm>
        </p:grpSpPr>
        <p:grpSp>
          <p:nvGrpSpPr>
            <p:cNvPr id="3" name="组合 2"/>
            <p:cNvGrpSpPr/>
            <p:nvPr/>
          </p:nvGrpSpPr>
          <p:grpSpPr>
            <a:xfrm>
              <a:off x="971599" y="252159"/>
              <a:ext cx="982452" cy="504055"/>
              <a:chOff x="2215144" y="956398"/>
              <a:chExt cx="1367488" cy="869226"/>
            </a:xfrm>
          </p:grpSpPr>
          <p:sp>
            <p:nvSpPr>
              <p:cNvPr id="6" name="平行四边形 5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文本框 9"/>
              <p:cNvSpPr txBox="1"/>
              <p:nvPr/>
            </p:nvSpPr>
            <p:spPr>
              <a:xfrm>
                <a:off x="2515834" y="956398"/>
                <a:ext cx="1066798" cy="796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888869" y="308145"/>
              <a:ext cx="4915379" cy="43858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电磁</a:t>
              </a:r>
              <a:r>
                <a:rPr lang="zh-CN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辅助位其及因果关系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971600" y="267493"/>
              <a:ext cx="6324358" cy="485541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5E1ADFF-B430-4A5B-BEA0-EA96522D859C}"/>
              </a:ext>
            </a:extLst>
          </p:cNvPr>
          <p:cNvSpPr/>
          <p:nvPr/>
        </p:nvSpPr>
        <p:spPr>
          <a:xfrm>
            <a:off x="3891106" y="2038537"/>
            <a:ext cx="1155401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 defTabSz="1600040">
              <a:spcBef>
                <a:spcPct val="0"/>
              </a:spcBef>
            </a:pP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通量</a:t>
            </a:r>
          </a:p>
        </p:txBody>
      </p:sp>
      <p:sp>
        <p:nvSpPr>
          <p:cNvPr id="42" name="Freeform 6">
            <a:hlinkClick r:id="" action="ppaction://noaction"/>
            <a:extLst>
              <a:ext uri="{FF2B5EF4-FFF2-40B4-BE49-F238E27FC236}">
                <a16:creationId xmlns:a16="http://schemas.microsoft.com/office/drawing/2014/main" id="{C525204D-A254-47F8-A0B6-625E8E542FC7}"/>
              </a:ext>
            </a:extLst>
          </p:cNvPr>
          <p:cNvSpPr>
            <a:spLocks/>
          </p:cNvSpPr>
          <p:nvPr/>
        </p:nvSpPr>
        <p:spPr bwMode="auto">
          <a:xfrm>
            <a:off x="1691680" y="1815666"/>
            <a:ext cx="1728192" cy="1764196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rgbClr val="00ADA9"/>
          </a:solidFill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2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" name="矩形 42">
            <a:hlinkClick r:id="" action="ppaction://noaction"/>
            <a:extLst>
              <a:ext uri="{FF2B5EF4-FFF2-40B4-BE49-F238E27FC236}">
                <a16:creationId xmlns:a16="http://schemas.microsoft.com/office/drawing/2014/main" id="{DBC941FB-0CC0-4D18-A0A7-33A8DE9F08A4}"/>
              </a:ext>
            </a:extLst>
          </p:cNvPr>
          <p:cNvSpPr/>
          <p:nvPr/>
        </p:nvSpPr>
        <p:spPr>
          <a:xfrm>
            <a:off x="2069062" y="2337724"/>
            <a:ext cx="1029071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电磁</a:t>
            </a:r>
            <a:endParaRPr lang="en-US" altLang="zh-CN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辅助位</a:t>
            </a:r>
          </a:p>
        </p:txBody>
      </p:sp>
      <p:sp>
        <p:nvSpPr>
          <p:cNvPr id="44" name="Freeform 6">
            <a:hlinkClick r:id="" action="ppaction://noaction"/>
            <a:extLst>
              <a:ext uri="{FF2B5EF4-FFF2-40B4-BE49-F238E27FC236}">
                <a16:creationId xmlns:a16="http://schemas.microsoft.com/office/drawing/2014/main" id="{8D2E3731-6685-4F0E-A899-CF373056E18D}"/>
              </a:ext>
            </a:extLst>
          </p:cNvPr>
          <p:cNvSpPr>
            <a:spLocks/>
          </p:cNvSpPr>
          <p:nvPr/>
        </p:nvSpPr>
        <p:spPr bwMode="auto">
          <a:xfrm>
            <a:off x="3563888" y="1815666"/>
            <a:ext cx="1728192" cy="1764196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chemeClr val="accent4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2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5" name="矩形 44">
            <a:hlinkClick r:id="" action="ppaction://noaction"/>
            <a:extLst>
              <a:ext uri="{FF2B5EF4-FFF2-40B4-BE49-F238E27FC236}">
                <a16:creationId xmlns:a16="http://schemas.microsoft.com/office/drawing/2014/main" id="{807B6CC3-1DF1-425B-A2EC-9B48A4BECC55}"/>
              </a:ext>
            </a:extLst>
          </p:cNvPr>
          <p:cNvSpPr/>
          <p:nvPr/>
        </p:nvSpPr>
        <p:spPr>
          <a:xfrm>
            <a:off x="3777938" y="2370831"/>
            <a:ext cx="1364083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辅助位的因果关系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E1ADFF-B430-4A5B-BEA0-EA96522D859C}"/>
              </a:ext>
            </a:extLst>
          </p:cNvPr>
          <p:cNvSpPr/>
          <p:nvPr/>
        </p:nvSpPr>
        <p:spPr>
          <a:xfrm>
            <a:off x="5835322" y="2038537"/>
            <a:ext cx="1155401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 defTabSz="1600040">
              <a:spcBef>
                <a:spcPct val="0"/>
              </a:spcBef>
            </a:pP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通量</a:t>
            </a:r>
          </a:p>
        </p:txBody>
      </p:sp>
      <p:sp>
        <p:nvSpPr>
          <p:cNvPr id="14" name="Freeform 6">
            <a:hlinkClick r:id="" action="ppaction://noaction"/>
            <a:extLst>
              <a:ext uri="{FF2B5EF4-FFF2-40B4-BE49-F238E27FC236}">
                <a16:creationId xmlns:a16="http://schemas.microsoft.com/office/drawing/2014/main" id="{8D2E3731-6685-4F0E-A899-CF373056E18D}"/>
              </a:ext>
            </a:extLst>
          </p:cNvPr>
          <p:cNvSpPr>
            <a:spLocks/>
          </p:cNvSpPr>
          <p:nvPr/>
        </p:nvSpPr>
        <p:spPr bwMode="auto">
          <a:xfrm>
            <a:off x="5508104" y="1815666"/>
            <a:ext cx="1728192" cy="1764196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2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807B6CC3-1DF1-425B-A2EC-9B48A4BECC55}"/>
              </a:ext>
            </a:extLst>
          </p:cNvPr>
          <p:cNvSpPr/>
          <p:nvPr/>
        </p:nvSpPr>
        <p:spPr>
          <a:xfrm>
            <a:off x="5722154" y="2370831"/>
            <a:ext cx="1364083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辅助位的边界条件</a:t>
            </a:r>
          </a:p>
        </p:txBody>
      </p:sp>
    </p:spTree>
    <p:extLst>
      <p:ext uri="{BB962C8B-B14F-4D97-AF65-F5344CB8AC3E}">
        <p14:creationId xmlns:p14="http://schemas.microsoft.com/office/powerpoint/2010/main" val="384821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395536" y="195486"/>
            <a:ext cx="5472608" cy="500137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lvl="0">
              <a:spcBef>
                <a:spcPts val="900"/>
              </a:spcBef>
              <a:spcAft>
                <a:spcPts val="450"/>
              </a:spcAft>
            </a:pPr>
            <a:r>
              <a:rPr lang="zh-CN" altLang="en-US" sz="2800" dirty="0">
                <a:latin typeface="+mn-ea"/>
              </a:rPr>
              <a:t>一、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电磁辅助位</a:t>
            </a:r>
            <a:endParaRPr kumimoji="0" lang="en-GB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grpSp>
        <p:nvGrpSpPr>
          <p:cNvPr id="39" name="Group 24"/>
          <p:cNvGrpSpPr>
            <a:grpSpLocks/>
          </p:cNvGrpSpPr>
          <p:nvPr/>
        </p:nvGrpSpPr>
        <p:grpSpPr bwMode="auto">
          <a:xfrm>
            <a:off x="2699792" y="1465313"/>
            <a:ext cx="2952750" cy="811213"/>
            <a:chOff x="1568" y="2654"/>
            <a:chExt cx="1860" cy="511"/>
          </a:xfrm>
        </p:grpSpPr>
        <p:sp>
          <p:nvSpPr>
            <p:cNvPr id="40" name="AutoShape 25"/>
            <p:cNvSpPr>
              <a:spLocks noChangeArrowheads="1"/>
            </p:cNvSpPr>
            <p:nvPr/>
          </p:nvSpPr>
          <p:spPr bwMode="auto">
            <a:xfrm flipH="1">
              <a:off x="1568" y="2856"/>
              <a:ext cx="544" cy="126"/>
            </a:xfrm>
            <a:prstGeom prst="leftArrow">
              <a:avLst>
                <a:gd name="adj1" fmla="val 50000"/>
                <a:gd name="adj2" fmla="val 74725"/>
              </a:avLst>
            </a:prstGeom>
            <a:solidFill>
              <a:srgbClr val="00ADA9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aphicFrame>
          <p:nvGraphicFramePr>
            <p:cNvPr id="41" name="Object 26"/>
            <p:cNvGraphicFramePr>
              <a:graphicFrameLocks noChangeAspect="1"/>
            </p:cNvGraphicFramePr>
            <p:nvPr/>
          </p:nvGraphicFramePr>
          <p:xfrm>
            <a:off x="2124" y="2654"/>
            <a:ext cx="1304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79280" imgH="419040" progId="Equation.DSMT4">
                    <p:embed/>
                  </p:oleObj>
                </mc:Choice>
                <mc:Fallback>
                  <p:oleObj name="Equation" r:id="rId3" imgW="1079280" imgH="419040" progId="Equation.DSMT4">
                    <p:embed/>
                    <p:pic>
                      <p:nvPicPr>
                        <p:cNvPr id="9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2654"/>
                          <a:ext cx="1304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27"/>
          <p:cNvGraphicFramePr>
            <a:graphicFrameLocks noChangeAspect="1"/>
          </p:cNvGraphicFramePr>
          <p:nvPr/>
        </p:nvGraphicFramePr>
        <p:xfrm>
          <a:off x="1762900" y="822331"/>
          <a:ext cx="1116124" cy="41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920" imgH="215640" progId="Equation.DSMT4">
                  <p:embed/>
                </p:oleObj>
              </mc:Choice>
              <mc:Fallback>
                <p:oleObj name="Equation" r:id="rId5" imgW="583920" imgH="215640" progId="Equation.DSMT4">
                  <p:embed/>
                  <p:pic>
                    <p:nvPicPr>
                      <p:cNvPr id="1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900" y="822331"/>
                        <a:ext cx="1116124" cy="41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28"/>
          <p:cNvGrpSpPr>
            <a:grpSpLocks/>
          </p:cNvGrpSpPr>
          <p:nvPr/>
        </p:nvGrpSpPr>
        <p:grpSpPr bwMode="auto">
          <a:xfrm>
            <a:off x="3095049" y="863573"/>
            <a:ext cx="2160588" cy="385763"/>
            <a:chOff x="1474" y="2195"/>
            <a:chExt cx="1361" cy="243"/>
          </a:xfrm>
        </p:grpSpPr>
        <p:graphicFrame>
          <p:nvGraphicFramePr>
            <p:cNvPr id="44" name="Object 29"/>
            <p:cNvGraphicFramePr>
              <a:graphicFrameLocks noChangeAspect="1"/>
            </p:cNvGraphicFramePr>
            <p:nvPr/>
          </p:nvGraphicFramePr>
          <p:xfrm>
            <a:off x="2091" y="2195"/>
            <a:ext cx="74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60240" imgH="215640" progId="Equation.DSMT4">
                    <p:embed/>
                  </p:oleObj>
                </mc:Choice>
                <mc:Fallback>
                  <p:oleObj name="Equation" r:id="rId7" imgW="660240" imgH="215640" progId="Equation.DSMT4">
                    <p:embed/>
                    <p:pic>
                      <p:nvPicPr>
                        <p:cNvPr id="1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2195"/>
                          <a:ext cx="74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AutoShape 30"/>
            <p:cNvSpPr>
              <a:spLocks noChangeArrowheads="1"/>
            </p:cNvSpPr>
            <p:nvPr/>
          </p:nvSpPr>
          <p:spPr bwMode="auto">
            <a:xfrm flipH="1">
              <a:off x="1474" y="2263"/>
              <a:ext cx="544" cy="124"/>
            </a:xfrm>
            <a:prstGeom prst="leftArrow">
              <a:avLst>
                <a:gd name="adj1" fmla="val 50000"/>
                <a:gd name="adj2" fmla="val 74725"/>
              </a:avLst>
            </a:prstGeom>
            <a:solidFill>
              <a:srgbClr val="00ADA9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endParaRPr lang="zh-CN" altLang="en-US" sz="2400" b="1">
                <a:ea typeface="幼圆" panose="02010509060101010101" pitchFamily="49" charset="-122"/>
              </a:endParaRPr>
            </a:p>
          </p:txBody>
        </p:sp>
      </p:grpSp>
      <p:graphicFrame>
        <p:nvGraphicFramePr>
          <p:cNvPr id="46" name="Object 31"/>
          <p:cNvGraphicFramePr>
            <a:graphicFrameLocks noChangeAspect="1"/>
          </p:cNvGraphicFramePr>
          <p:nvPr/>
        </p:nvGraphicFramePr>
        <p:xfrm>
          <a:off x="820787" y="1475561"/>
          <a:ext cx="1662981" cy="80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240" imgH="419040" progId="Equation.DSMT4">
                  <p:embed/>
                </p:oleObj>
              </mc:Choice>
              <mc:Fallback>
                <p:oleObj name="Equation" r:id="rId9" imgW="876240" imgH="419040" progId="Equation.DSMT4">
                  <p:embed/>
                  <p:pic>
                    <p:nvPicPr>
                      <p:cNvPr id="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87" y="1475561"/>
                        <a:ext cx="1662981" cy="802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3"/>
          <p:cNvGraphicFramePr>
            <a:graphicFrameLocks noChangeAspect="1"/>
          </p:cNvGraphicFramePr>
          <p:nvPr/>
        </p:nvGraphicFramePr>
        <p:xfrm>
          <a:off x="6588224" y="1472506"/>
          <a:ext cx="1728192" cy="78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65160" imgH="419040" progId="Equation.DSMT4">
                  <p:embed/>
                </p:oleObj>
              </mc:Choice>
              <mc:Fallback>
                <p:oleObj name="Equation" r:id="rId11" imgW="965160" imgH="419040" progId="Equation.DSMT4">
                  <p:embed/>
                  <p:pic>
                    <p:nvPicPr>
                      <p:cNvPr id="1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472506"/>
                        <a:ext cx="1728192" cy="783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34"/>
          <p:cNvSpPr>
            <a:spLocks noChangeArrowheads="1"/>
          </p:cNvSpPr>
          <p:nvPr/>
        </p:nvSpPr>
        <p:spPr bwMode="auto">
          <a:xfrm flipH="1">
            <a:off x="5724054" y="1815285"/>
            <a:ext cx="792162" cy="182563"/>
          </a:xfrm>
          <a:prstGeom prst="leftArrow">
            <a:avLst>
              <a:gd name="adj1" fmla="val 50000"/>
              <a:gd name="adj2" fmla="val 68544"/>
            </a:avLst>
          </a:prstGeom>
          <a:solidFill>
            <a:srgbClr val="00ADA9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6803941" y="1039765"/>
            <a:ext cx="2087605" cy="720726"/>
            <a:chOff x="4657" y="2520"/>
            <a:chExt cx="1235" cy="454"/>
          </a:xfrm>
        </p:grpSpPr>
        <p:cxnSp>
          <p:nvCxnSpPr>
            <p:cNvPr id="50" name="直接箭头连接符 28"/>
            <p:cNvCxnSpPr>
              <a:cxnSpLocks noChangeShapeType="1"/>
            </p:cNvCxnSpPr>
            <p:nvPr/>
          </p:nvCxnSpPr>
          <p:spPr bwMode="auto">
            <a:xfrm>
              <a:off x="5168" y="2779"/>
              <a:ext cx="299" cy="195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51" name="矩形 50"/>
            <p:cNvSpPr>
              <a:spLocks noChangeArrowheads="1"/>
            </p:cNvSpPr>
            <p:nvPr/>
          </p:nvSpPr>
          <p:spPr bwMode="auto">
            <a:xfrm>
              <a:off x="4657" y="2520"/>
              <a:ext cx="1235" cy="23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标量电位函数</a:t>
              </a: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</p:grpSp>
      <p:grpSp>
        <p:nvGrpSpPr>
          <p:cNvPr id="52" name="组合 23"/>
          <p:cNvGrpSpPr>
            <a:grpSpLocks/>
          </p:cNvGrpSpPr>
          <p:nvPr/>
        </p:nvGrpSpPr>
        <p:grpSpPr bwMode="auto">
          <a:xfrm>
            <a:off x="5148062" y="411513"/>
            <a:ext cx="2161026" cy="460633"/>
            <a:chOff x="4850976" y="2806055"/>
            <a:chExt cx="870811" cy="478821"/>
          </a:xfrm>
        </p:grpSpPr>
        <p:sp>
          <p:nvSpPr>
            <p:cNvPr id="53" name="矩形 20"/>
            <p:cNvSpPr>
              <a:spLocks noChangeArrowheads="1"/>
            </p:cNvSpPr>
            <p:nvPr/>
          </p:nvSpPr>
          <p:spPr bwMode="auto">
            <a:xfrm>
              <a:off x="5010883" y="2806055"/>
              <a:ext cx="710904" cy="383915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rgbClr val="D60093"/>
                  </a:solidFill>
                  <a:cs typeface="Times New Roman" panose="02020603050405020304" pitchFamily="18" charset="0"/>
                </a:rPr>
                <a:t>磁矢位</a:t>
              </a:r>
              <a:r>
                <a:rPr lang="zh-CN" altLang="en-US" b="1" dirty="0">
                  <a:cs typeface="Times New Roman" panose="02020603050405020304" pitchFamily="18" charset="0"/>
                </a:rPr>
                <a:t>（</a:t>
              </a:r>
              <a:r>
                <a:rPr lang="en-US" altLang="zh-CN" b="1" dirty="0" err="1">
                  <a:cs typeface="Times New Roman" panose="02020603050405020304" pitchFamily="18" charset="0"/>
                </a:rPr>
                <a:t>T.m</a:t>
              </a:r>
              <a:r>
                <a:rPr lang="zh-CN" altLang="en-US" b="1" dirty="0">
                  <a:cs typeface="Times New Roman" panose="02020603050405020304" pitchFamily="18" charset="0"/>
                </a:rPr>
                <a:t>）</a:t>
              </a:r>
              <a:endParaRPr lang="zh-CN" altLang="en-US" b="1" dirty="0">
                <a:solidFill>
                  <a:srgbClr val="D60093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4850976" y="2955758"/>
              <a:ext cx="159910" cy="32911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115616" y="2264594"/>
            <a:ext cx="6192688" cy="1270456"/>
            <a:chOff x="1115616" y="2525430"/>
            <a:chExt cx="6192688" cy="1270456"/>
          </a:xfrm>
        </p:grpSpPr>
        <p:sp>
          <p:nvSpPr>
            <p:cNvPr id="56" name="矩形 55"/>
            <p:cNvSpPr/>
            <p:nvPr/>
          </p:nvSpPr>
          <p:spPr>
            <a:xfrm>
              <a:off x="1115616" y="2931790"/>
              <a:ext cx="413446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200" b="1" dirty="0">
                  <a:cs typeface="Times New Roman" panose="02020603050405020304" pitchFamily="18" charset="0"/>
                </a:rPr>
                <a:t>因此，</a:t>
              </a:r>
              <a:r>
                <a:rPr lang="zh-CN" altLang="zh-CN" sz="2200" b="1" dirty="0">
                  <a:cs typeface="Times New Roman" panose="02020603050405020304" pitchFamily="18" charset="0"/>
                </a:rPr>
                <a:t>空间中的电磁场可表示为</a:t>
              </a:r>
              <a:endParaRPr lang="zh-CN" altLang="en-US" sz="2200" b="1" dirty="0"/>
            </a:p>
          </p:txBody>
        </p:sp>
        <p:graphicFrame>
          <p:nvGraphicFramePr>
            <p:cNvPr id="57" name="Object 26"/>
            <p:cNvGraphicFramePr>
              <a:graphicFrameLocks noChangeAspect="1"/>
            </p:cNvGraphicFramePr>
            <p:nvPr/>
          </p:nvGraphicFramePr>
          <p:xfrm>
            <a:off x="5148064" y="2525430"/>
            <a:ext cx="2160240" cy="1270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55600" imgH="672840" progId="Equation.DSMT4">
                    <p:embed/>
                  </p:oleObj>
                </mc:Choice>
                <mc:Fallback>
                  <p:oleObj name="Equation" r:id="rId13" imgW="1155600" imgH="672840" progId="Equation.DSMT4">
                    <p:embed/>
                    <p:pic>
                      <p:nvPicPr>
                        <p:cNvPr id="2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2525430"/>
                          <a:ext cx="2160240" cy="1270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2699792" y="752426"/>
            <a:ext cx="15113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4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引入磁矢位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796061" y="1616522"/>
            <a:ext cx="7921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4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引入电位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899592" y="3704754"/>
            <a:ext cx="1872208" cy="707683"/>
            <a:chOff x="1979712" y="4155926"/>
            <a:chExt cx="1872208" cy="707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/>
                <p:cNvSpPr/>
                <p:nvPr/>
              </p:nvSpPr>
              <p:spPr>
                <a:xfrm>
                  <a:off x="2483768" y="4299942"/>
                  <a:ext cx="1368152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kern="100" dirty="0" smtClean="0">
                            <a:solidFill>
                              <a:srgbClr val="F87A2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𝛁</m:t>
                        </m:r>
                        <m:r>
                          <a:rPr lang="en-US" altLang="zh-CN" sz="2400" b="1" i="1" kern="100" dirty="0">
                            <a:solidFill>
                              <a:srgbClr val="F87A2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b="1" i="1" kern="100" dirty="0">
                                <a:solidFill>
                                  <a:srgbClr val="F87A2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dirty="0">
                                <a:solidFill>
                                  <a:srgbClr val="F87A2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400" b="1" i="1" kern="100" dirty="0">
                            <a:solidFill>
                              <a:srgbClr val="F87A2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=?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87A24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4299942"/>
                  <a:ext cx="1368152" cy="50751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2" name="Picture 22" descr="u=2454598576,2208575018&amp;fm=26&amp;gp=0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64" t="14166" r="11237" b="19583"/>
            <a:stretch>
              <a:fillRect/>
            </a:stretch>
          </p:blipFill>
          <p:spPr bwMode="auto">
            <a:xfrm>
              <a:off x="1979712" y="4155926"/>
              <a:ext cx="595199" cy="7076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组合 62"/>
          <p:cNvGrpSpPr/>
          <p:nvPr/>
        </p:nvGrpSpPr>
        <p:grpSpPr>
          <a:xfrm>
            <a:off x="3131840" y="4024536"/>
            <a:ext cx="4104456" cy="779462"/>
            <a:chOff x="3731020" y="3009578"/>
            <a:chExt cx="4104456" cy="779462"/>
          </a:xfrm>
        </p:grpSpPr>
        <p:graphicFrame>
          <p:nvGraphicFramePr>
            <p:cNvPr id="6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957164"/>
                </p:ext>
              </p:extLst>
            </p:nvPr>
          </p:nvGraphicFramePr>
          <p:xfrm>
            <a:off x="5778076" y="3009578"/>
            <a:ext cx="2057400" cy="779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30040" imgH="406080" progId="Equation.DSMT4">
                    <p:embed/>
                  </p:oleObj>
                </mc:Choice>
                <mc:Fallback>
                  <p:oleObj name="Equation" r:id="rId18" imgW="1130040" imgH="406080" progId="Equation.DSMT4">
                    <p:embed/>
                    <p:pic>
                      <p:nvPicPr>
                        <p:cNvPr id="3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8076" y="3009578"/>
                          <a:ext cx="2057400" cy="779462"/>
                        </a:xfrm>
                        <a:prstGeom prst="rect">
                          <a:avLst/>
                        </a:prstGeom>
                        <a:noFill/>
                        <a:ln w="9525" algn="ctr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文本框 64"/>
            <p:cNvSpPr txBox="1"/>
            <p:nvPr/>
          </p:nvSpPr>
          <p:spPr>
            <a:xfrm>
              <a:off x="3731020" y="3178255"/>
              <a:ext cx="19457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洛伦兹规范：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131840" y="3632746"/>
            <a:ext cx="3096369" cy="462637"/>
            <a:chOff x="3131840" y="3632746"/>
            <a:chExt cx="3096369" cy="462637"/>
          </a:xfrm>
        </p:grpSpPr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3131840" y="3664496"/>
              <a:ext cx="248443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 sz="2200" b="1" dirty="0">
                  <a:ea typeface="楷体_GB2312" pitchFamily="49" charset="-122"/>
                </a:rPr>
                <a:t>库仑规范：</a:t>
              </a:r>
            </a:p>
          </p:txBody>
        </p:sp>
        <p:graphicFrame>
          <p:nvGraphicFramePr>
            <p:cNvPr id="6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0747959"/>
                </p:ext>
              </p:extLst>
            </p:nvPr>
          </p:nvGraphicFramePr>
          <p:xfrm>
            <a:off x="5148089" y="3632746"/>
            <a:ext cx="1080120" cy="399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83920" imgH="215640" progId="Equation.DSMT4">
                    <p:embed/>
                  </p:oleObj>
                </mc:Choice>
                <mc:Fallback>
                  <p:oleObj name="Equation" r:id="rId20" imgW="583920" imgH="215640" progId="Equation.DSMT4">
                    <p:embed/>
                    <p:pic>
                      <p:nvPicPr>
                        <p:cNvPr id="3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89" y="3632746"/>
                          <a:ext cx="1080120" cy="39988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756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535" y="411510"/>
            <a:ext cx="6324359" cy="504055"/>
            <a:chOff x="971599" y="252159"/>
            <a:chExt cx="6324359" cy="504055"/>
          </a:xfrm>
        </p:grpSpPr>
        <p:grpSp>
          <p:nvGrpSpPr>
            <p:cNvPr id="3" name="组合 2"/>
            <p:cNvGrpSpPr/>
            <p:nvPr/>
          </p:nvGrpSpPr>
          <p:grpSpPr>
            <a:xfrm>
              <a:off x="971599" y="252159"/>
              <a:ext cx="982452" cy="504055"/>
              <a:chOff x="2215144" y="956398"/>
              <a:chExt cx="1367488" cy="869226"/>
            </a:xfrm>
          </p:grpSpPr>
          <p:sp>
            <p:nvSpPr>
              <p:cNvPr id="6" name="平行四边形 5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文本框 9"/>
              <p:cNvSpPr txBox="1"/>
              <p:nvPr/>
            </p:nvSpPr>
            <p:spPr>
              <a:xfrm>
                <a:off x="2515834" y="956398"/>
                <a:ext cx="1066798" cy="796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888869" y="308145"/>
              <a:ext cx="4915379" cy="43858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电磁</a:t>
              </a:r>
              <a:r>
                <a:rPr lang="zh-CN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辅助位其及因果关系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971600" y="267493"/>
              <a:ext cx="6324358" cy="485541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5E1ADFF-B430-4A5B-BEA0-EA96522D859C}"/>
              </a:ext>
            </a:extLst>
          </p:cNvPr>
          <p:cNvSpPr/>
          <p:nvPr/>
        </p:nvSpPr>
        <p:spPr>
          <a:xfrm>
            <a:off x="3891106" y="2038537"/>
            <a:ext cx="1155401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 defTabSz="1600040">
              <a:spcBef>
                <a:spcPct val="0"/>
              </a:spcBef>
            </a:pP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通量</a:t>
            </a:r>
          </a:p>
        </p:txBody>
      </p:sp>
      <p:sp>
        <p:nvSpPr>
          <p:cNvPr id="42" name="Freeform 6">
            <a:hlinkClick r:id="" action="ppaction://noaction"/>
            <a:extLst>
              <a:ext uri="{FF2B5EF4-FFF2-40B4-BE49-F238E27FC236}">
                <a16:creationId xmlns:a16="http://schemas.microsoft.com/office/drawing/2014/main" id="{C525204D-A254-47F8-A0B6-625E8E542FC7}"/>
              </a:ext>
            </a:extLst>
          </p:cNvPr>
          <p:cNvSpPr>
            <a:spLocks/>
          </p:cNvSpPr>
          <p:nvPr/>
        </p:nvSpPr>
        <p:spPr bwMode="auto">
          <a:xfrm>
            <a:off x="1691680" y="1815666"/>
            <a:ext cx="1728192" cy="1764196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rgbClr val="00ADA9"/>
          </a:solidFill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2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" name="矩形 42">
            <a:hlinkClick r:id="" action="ppaction://noaction"/>
            <a:extLst>
              <a:ext uri="{FF2B5EF4-FFF2-40B4-BE49-F238E27FC236}">
                <a16:creationId xmlns:a16="http://schemas.microsoft.com/office/drawing/2014/main" id="{DBC941FB-0CC0-4D18-A0A7-33A8DE9F08A4}"/>
              </a:ext>
            </a:extLst>
          </p:cNvPr>
          <p:cNvSpPr/>
          <p:nvPr/>
        </p:nvSpPr>
        <p:spPr>
          <a:xfrm>
            <a:off x="2069062" y="2337724"/>
            <a:ext cx="1029071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电磁</a:t>
            </a:r>
            <a:endParaRPr lang="en-US" altLang="zh-CN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辅助位</a:t>
            </a:r>
          </a:p>
        </p:txBody>
      </p:sp>
      <p:sp>
        <p:nvSpPr>
          <p:cNvPr id="44" name="Freeform 6">
            <a:hlinkClick r:id="" action="ppaction://noaction"/>
            <a:extLst>
              <a:ext uri="{FF2B5EF4-FFF2-40B4-BE49-F238E27FC236}">
                <a16:creationId xmlns:a16="http://schemas.microsoft.com/office/drawing/2014/main" id="{8D2E3731-6685-4F0E-A899-CF373056E18D}"/>
              </a:ext>
            </a:extLst>
          </p:cNvPr>
          <p:cNvSpPr>
            <a:spLocks/>
          </p:cNvSpPr>
          <p:nvPr/>
        </p:nvSpPr>
        <p:spPr bwMode="auto">
          <a:xfrm>
            <a:off x="3563888" y="1815666"/>
            <a:ext cx="1728192" cy="1764196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chemeClr val="accent4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2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5" name="矩形 44">
            <a:hlinkClick r:id="" action="ppaction://noaction"/>
            <a:extLst>
              <a:ext uri="{FF2B5EF4-FFF2-40B4-BE49-F238E27FC236}">
                <a16:creationId xmlns:a16="http://schemas.microsoft.com/office/drawing/2014/main" id="{807B6CC3-1DF1-425B-A2EC-9B48A4BECC55}"/>
              </a:ext>
            </a:extLst>
          </p:cNvPr>
          <p:cNvSpPr/>
          <p:nvPr/>
        </p:nvSpPr>
        <p:spPr>
          <a:xfrm>
            <a:off x="3777938" y="2370831"/>
            <a:ext cx="1364083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辅助位的因果关系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E1ADFF-B430-4A5B-BEA0-EA96522D859C}"/>
              </a:ext>
            </a:extLst>
          </p:cNvPr>
          <p:cNvSpPr/>
          <p:nvPr/>
        </p:nvSpPr>
        <p:spPr>
          <a:xfrm>
            <a:off x="5835322" y="2038537"/>
            <a:ext cx="1155401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 defTabSz="1600040">
              <a:spcBef>
                <a:spcPct val="0"/>
              </a:spcBef>
            </a:pP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通量</a:t>
            </a:r>
          </a:p>
        </p:txBody>
      </p:sp>
      <p:sp>
        <p:nvSpPr>
          <p:cNvPr id="14" name="Freeform 6">
            <a:hlinkClick r:id="" action="ppaction://noaction"/>
            <a:extLst>
              <a:ext uri="{FF2B5EF4-FFF2-40B4-BE49-F238E27FC236}">
                <a16:creationId xmlns:a16="http://schemas.microsoft.com/office/drawing/2014/main" id="{8D2E3731-6685-4F0E-A899-CF373056E18D}"/>
              </a:ext>
            </a:extLst>
          </p:cNvPr>
          <p:cNvSpPr>
            <a:spLocks/>
          </p:cNvSpPr>
          <p:nvPr/>
        </p:nvSpPr>
        <p:spPr bwMode="auto">
          <a:xfrm>
            <a:off x="5508104" y="1815666"/>
            <a:ext cx="1728192" cy="1764196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200" b="1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807B6CC3-1DF1-425B-A2EC-9B48A4BECC55}"/>
              </a:ext>
            </a:extLst>
          </p:cNvPr>
          <p:cNvSpPr/>
          <p:nvPr/>
        </p:nvSpPr>
        <p:spPr>
          <a:xfrm>
            <a:off x="5722154" y="2370831"/>
            <a:ext cx="1364083" cy="76943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辅助位的边界条件</a:t>
            </a:r>
          </a:p>
        </p:txBody>
      </p:sp>
      <p:pic>
        <p:nvPicPr>
          <p:cNvPr id="16" name="Picture 21" descr="3D勾图片素材 创意图片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2267744" y="3291830"/>
            <a:ext cx="558194" cy="5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2" descr="u=2454598576,2208575018&amp;fm=26&amp;gp=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4" t="14166" r="11237" b="19583"/>
          <a:stretch>
            <a:fillRect/>
          </a:stretch>
        </p:blipFill>
        <p:spPr bwMode="auto">
          <a:xfrm>
            <a:off x="4283968" y="3219822"/>
            <a:ext cx="440022" cy="523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8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199405"/>
            <a:ext cx="5472608" cy="500137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lvl="0">
              <a:spcBef>
                <a:spcPts val="900"/>
              </a:spcBef>
              <a:spcAft>
                <a:spcPts val="450"/>
              </a:spcAft>
            </a:pPr>
            <a:r>
              <a:rPr lang="zh-CN" altLang="en-US" sz="2800" dirty="0">
                <a:latin typeface="+mn-ea"/>
              </a:rPr>
              <a:t>二、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辅助位的因果关系</a:t>
            </a:r>
            <a:endParaRPr kumimoji="0" lang="en-GB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18" name="内容占位符 1">
            <a:extLst>
              <a:ext uri="{FF2B5EF4-FFF2-40B4-BE49-F238E27FC236}">
                <a16:creationId xmlns:a16="http://schemas.microsoft.com/office/drawing/2014/main" id="{CB875184-2FD2-4AFA-9BD9-6FE46DB5C5ED}"/>
              </a:ext>
            </a:extLst>
          </p:cNvPr>
          <p:cNvSpPr txBox="1">
            <a:spLocks/>
          </p:cNvSpPr>
          <p:nvPr/>
        </p:nvSpPr>
        <p:spPr>
          <a:xfrm>
            <a:off x="323528" y="771550"/>
            <a:ext cx="7885113" cy="4715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ADA9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/>
              <a:t>时变场辅助位的因果关系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360040" y="1275607"/>
          <a:ext cx="190191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520" imgH="419040" progId="Equation.DSMT4">
                  <p:embed/>
                </p:oleObj>
              </mc:Choice>
              <mc:Fallback>
                <p:oleObj name="Equation" r:id="rId3" imgW="1028520" imgH="41904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0" y="1275607"/>
                        <a:ext cx="1901914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4324350" y="1276350"/>
          <a:ext cx="4495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34880" imgH="431640" progId="Equation.DSMT4">
                  <p:embed/>
                </p:oleObj>
              </mc:Choice>
              <mc:Fallback>
                <p:oleObj name="Equation" r:id="rId5" imgW="2234880" imgH="43164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1276350"/>
                        <a:ext cx="44958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7"/>
          <p:cNvSpPr>
            <a:spLocks noChangeArrowheads="1"/>
          </p:cNvSpPr>
          <p:nvPr/>
        </p:nvSpPr>
        <p:spPr bwMode="auto">
          <a:xfrm flipH="1">
            <a:off x="2521280" y="1647952"/>
            <a:ext cx="1643203" cy="147202"/>
          </a:xfrm>
          <a:prstGeom prst="leftArrow">
            <a:avLst>
              <a:gd name="adj1" fmla="val 50000"/>
              <a:gd name="adj2" fmla="val 107664"/>
            </a:avLst>
          </a:prstGeom>
          <a:solidFill>
            <a:srgbClr val="00ADA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13"/>
          <p:cNvGraphicFramePr>
            <a:graphicFrameLocks noChangeAspect="1"/>
          </p:cNvGraphicFramePr>
          <p:nvPr/>
        </p:nvGraphicFramePr>
        <p:xfrm>
          <a:off x="2586954" y="1378088"/>
          <a:ext cx="14335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95280" imgH="241200" progId="Equation.DSMT4">
                  <p:embed/>
                </p:oleObj>
              </mc:Choice>
              <mc:Fallback>
                <p:oleObj name="Equation" r:id="rId7" imgW="1295280" imgH="241200" progId="Equation.DSMT4">
                  <p:embed/>
                  <p:pic>
                    <p:nvPicPr>
                      <p:cNvPr id="1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954" y="1378088"/>
                        <a:ext cx="1433513" cy="27305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prstDash val="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2304256" y="1707654"/>
          <a:ext cx="2088232" cy="593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39880" imgH="431640" progId="Equation.DSMT4">
                  <p:embed/>
                </p:oleObj>
              </mc:Choice>
              <mc:Fallback>
                <p:oleObj name="Equation" r:id="rId9" imgW="1739880" imgH="43164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256" y="1707654"/>
                        <a:ext cx="2088232" cy="593169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prstDash val="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/>
        </p:nvGraphicFramePr>
        <p:xfrm>
          <a:off x="1403648" y="2643758"/>
          <a:ext cx="108938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22080" imgH="241200" progId="Equation.DSMT4">
                  <p:embed/>
                </p:oleObj>
              </mc:Choice>
              <mc:Fallback>
                <p:oleObj name="Equation" r:id="rId11" imgW="622080" imgH="241200" progId="Equation.DSMT4">
                  <p:embed/>
                  <p:pic>
                    <p:nvPicPr>
                      <p:cNvPr id="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643758"/>
                        <a:ext cx="1089389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0648" y="2643758"/>
            <a:ext cx="114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cs typeface="Times New Roman" panose="02020603050405020304" pitchFamily="18" charset="0"/>
              </a:rPr>
              <a:t>同理</a:t>
            </a:r>
          </a:p>
        </p:txBody>
      </p:sp>
      <p:graphicFrame>
        <p:nvGraphicFramePr>
          <p:cNvPr id="34" name="Object 9"/>
          <p:cNvGraphicFramePr>
            <a:graphicFrameLocks noChangeAspect="1"/>
          </p:cNvGraphicFramePr>
          <p:nvPr/>
        </p:nvGraphicFramePr>
        <p:xfrm>
          <a:off x="2483768" y="2355726"/>
          <a:ext cx="1980319" cy="48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3880" imgH="419040" progId="Equation.DSMT4">
                  <p:embed/>
                </p:oleObj>
              </mc:Choice>
              <mc:Fallback>
                <p:oleObj name="Equation" r:id="rId13" imgW="1523880" imgH="419040" progId="Equation.DSMT4">
                  <p:embed/>
                  <p:pic>
                    <p:nvPicPr>
                      <p:cNvPr id="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355726"/>
                        <a:ext cx="1980319" cy="488663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prstDash val="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4"/>
          <p:cNvGraphicFramePr>
            <a:graphicFrameLocks noChangeAspect="1"/>
          </p:cNvGraphicFramePr>
          <p:nvPr/>
        </p:nvGraphicFramePr>
        <p:xfrm>
          <a:off x="4932040" y="2427734"/>
          <a:ext cx="25431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23880" imgH="406080" progId="Equation.DSMT4">
                  <p:embed/>
                </p:oleObj>
              </mc:Choice>
              <mc:Fallback>
                <p:oleObj name="Equation" r:id="rId15" imgW="1523880" imgH="406080" progId="Equation.DSMT4">
                  <p:embed/>
                  <p:pic>
                    <p:nvPicPr>
                      <p:cNvPr id="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427734"/>
                        <a:ext cx="25431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utoShape 7"/>
          <p:cNvSpPr>
            <a:spLocks noChangeArrowheads="1"/>
          </p:cNvSpPr>
          <p:nvPr/>
        </p:nvSpPr>
        <p:spPr bwMode="auto">
          <a:xfrm flipH="1">
            <a:off x="2627784" y="2787774"/>
            <a:ext cx="1643203" cy="147202"/>
          </a:xfrm>
          <a:prstGeom prst="leftArrow">
            <a:avLst>
              <a:gd name="adj1" fmla="val 50000"/>
              <a:gd name="adj2" fmla="val 107664"/>
            </a:avLst>
          </a:prstGeom>
          <a:solidFill>
            <a:srgbClr val="00ADA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37" name="Object 11"/>
          <p:cNvGraphicFramePr>
            <a:graphicFrameLocks noChangeAspect="1"/>
          </p:cNvGraphicFramePr>
          <p:nvPr/>
        </p:nvGraphicFramePr>
        <p:xfrm>
          <a:off x="323528" y="3651870"/>
          <a:ext cx="3728219" cy="98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17640" imgH="685800" progId="Equation.DSMT4">
                  <p:embed/>
                </p:oleObj>
              </mc:Choice>
              <mc:Fallback>
                <p:oleObj name="Equation" r:id="rId17" imgW="2717640" imgH="685800" progId="Equation.DSMT4">
                  <p:embed/>
                  <p:pic>
                    <p:nvPicPr>
                      <p:cNvPr id="3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51870"/>
                        <a:ext cx="3728219" cy="989089"/>
                      </a:xfrm>
                      <a:prstGeom prst="rect">
                        <a:avLst/>
                      </a:prstGeom>
                      <a:noFill/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/>
        </p:nvGraphicFramePr>
        <p:xfrm>
          <a:off x="4566253" y="3291830"/>
          <a:ext cx="2958075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38000" imgH="876240" progId="Equation.DSMT4">
                  <p:embed/>
                </p:oleObj>
              </mc:Choice>
              <mc:Fallback>
                <p:oleObj name="Equation" r:id="rId19" imgW="1638000" imgH="876240" progId="Equation.DSMT4">
                  <p:embed/>
                  <p:pic>
                    <p:nvPicPr>
                      <p:cNvPr id="3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253" y="3291830"/>
                        <a:ext cx="2958075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7452320" y="3723878"/>
            <a:ext cx="1296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solidFill>
                  <a:srgbClr val="F87A24"/>
                </a:solidFill>
                <a:cs typeface="Times New Roman" panose="02020603050405020304" pitchFamily="18" charset="0"/>
              </a:rPr>
              <a:t>电磁辅助位的波动方程</a:t>
            </a:r>
            <a:endParaRPr lang="zh-CN" altLang="en-US" b="1" dirty="0">
              <a:solidFill>
                <a:srgbClr val="F87A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8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31" grpId="0"/>
      <p:bldP spid="36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442429" y="4587974"/>
            <a:ext cx="324036" cy="324626"/>
            <a:chOff x="6084168" y="1274820"/>
            <a:chExt cx="432048" cy="432834"/>
          </a:xfrm>
        </p:grpSpPr>
        <p:sp>
          <p:nvSpPr>
            <p:cNvPr id="12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5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25718" tIns="12859" rIns="25718" bIns="12859" anchor="ctr"/>
            <a:lstStyle/>
            <a:p>
              <a:pPr>
                <a:defRPr/>
              </a:pPr>
              <a:endParaRPr lang="en-US" sz="1350">
                <a:solidFill>
                  <a:prstClr val="black"/>
                </a:solidFill>
                <a:latin typeface="Roboto Ligh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470321" y="4588269"/>
            <a:ext cx="324036" cy="324036"/>
            <a:chOff x="4788024" y="1275213"/>
            <a:chExt cx="432048" cy="432048"/>
          </a:xfrm>
        </p:grpSpPr>
        <p:sp>
          <p:nvSpPr>
            <p:cNvPr id="15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5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25718" tIns="12859" rIns="25718" bIns="12859" anchor="ctr"/>
            <a:lstStyle/>
            <a:p>
              <a:pPr>
                <a:defRPr/>
              </a:pPr>
              <a:endParaRPr lang="en-US" sz="1350">
                <a:solidFill>
                  <a:prstClr val="black"/>
                </a:solidFill>
                <a:latin typeface="Roboto Ligh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956376" y="4587974"/>
            <a:ext cx="324625" cy="324626"/>
            <a:chOff x="5436096" y="1274820"/>
            <a:chExt cx="432833" cy="432834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5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25718" tIns="12859" rIns="25718" bIns="12859" anchor="ctr"/>
            <a:lstStyle/>
            <a:p>
              <a:pPr>
                <a:defRPr/>
              </a:pPr>
              <a:endParaRPr lang="en-US" sz="1350">
                <a:solidFill>
                  <a:prstClr val="black"/>
                </a:solidFill>
                <a:latin typeface="Roboto Ligh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98214" y="4587974"/>
            <a:ext cx="324625" cy="324626"/>
            <a:chOff x="3491880" y="1274820"/>
            <a:chExt cx="432833" cy="432834"/>
          </a:xfrm>
        </p:grpSpPr>
        <p:sp>
          <p:nvSpPr>
            <p:cNvPr id="2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5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25718" tIns="12859" rIns="25718" bIns="12859" anchor="ctr"/>
            <a:lstStyle/>
            <a:p>
              <a:pPr>
                <a:defRPr/>
              </a:pPr>
              <a:endParaRPr lang="en-US" sz="1350">
                <a:solidFill>
                  <a:prstClr val="black"/>
                </a:solidFill>
                <a:latin typeface="Roboto Ligh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984268" y="4587974"/>
            <a:ext cx="324625" cy="32462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5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25718" tIns="12859" rIns="25718" bIns="12859" anchor="ctr"/>
            <a:lstStyle/>
            <a:p>
              <a:pPr>
                <a:defRPr/>
              </a:pPr>
              <a:endParaRPr lang="en-US" sz="1350">
                <a:solidFill>
                  <a:prstClr val="black"/>
                </a:solidFill>
                <a:latin typeface="Roboto Ligh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31640" y="328191"/>
            <a:ext cx="72728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70C0"/>
              </a:buClr>
              <a:buFont typeface="+mj-ea"/>
              <a:buAutoNum type="circleNumDbPlain"/>
            </a:pPr>
            <a:r>
              <a:rPr lang="zh-CN" altLang="en-US" sz="2200" b="1" dirty="0">
                <a:latin typeface="宋体" panose="02010600030101010101" pitchFamily="2" charset="-122"/>
              </a:rPr>
              <a:t>磁矢位与电位函数分离，即磁矢位只依赖于电流，电位函数只依赖于电荷；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Font typeface="+mj-ea"/>
              <a:buAutoNum type="circleNumDbPlain"/>
            </a:pPr>
            <a:r>
              <a:rPr lang="zh-CN" altLang="en-US" sz="2200" b="1" dirty="0">
                <a:latin typeface="宋体" panose="02010600030101010101" pitchFamily="2" charset="-122"/>
              </a:rPr>
              <a:t>电位函数可由洛仑兹规范直接求出（无需单独求解其微分方程）。</a:t>
            </a:r>
          </a:p>
        </p:txBody>
      </p:sp>
      <p:sp>
        <p:nvSpPr>
          <p:cNvPr id="27" name="动作按钮: 信息 26">
            <a:hlinkClick r:id="" action="ppaction://noaction" highlightClick="1"/>
          </p:cNvPr>
          <p:cNvSpPr/>
          <p:nvPr/>
        </p:nvSpPr>
        <p:spPr>
          <a:xfrm>
            <a:off x="467544" y="500633"/>
            <a:ext cx="837866" cy="792088"/>
          </a:xfrm>
          <a:prstGeom prst="actionButtonInformation">
            <a:avLst/>
          </a:prstGeom>
          <a:solidFill>
            <a:srgbClr val="F98637"/>
          </a:solidFill>
          <a:ln>
            <a:solidFill>
              <a:srgbClr val="F98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b="1">
              <a:solidFill>
                <a:srgbClr val="F98637"/>
              </a:solidFill>
            </a:endParaRPr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46945"/>
              </p:ext>
            </p:extLst>
          </p:nvPr>
        </p:nvGraphicFramePr>
        <p:xfrm>
          <a:off x="971600" y="2488431"/>
          <a:ext cx="26130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876240" progId="Equation.DSMT4">
                  <p:embed/>
                </p:oleObj>
              </mc:Choice>
              <mc:Fallback>
                <p:oleObj name="Equation" r:id="rId3" imgW="1447560" imgH="876240" progId="Equation.DSMT4">
                  <p:embed/>
                  <p:pic>
                    <p:nvPicPr>
                      <p:cNvPr id="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488431"/>
                        <a:ext cx="26130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078146"/>
              </p:ext>
            </p:extLst>
          </p:nvPr>
        </p:nvGraphicFramePr>
        <p:xfrm>
          <a:off x="5076056" y="2560439"/>
          <a:ext cx="34956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93680" imgH="888840" progId="Equation.DSMT4">
                  <p:embed/>
                </p:oleObj>
              </mc:Choice>
              <mc:Fallback>
                <p:oleObj name="Equation" r:id="rId5" imgW="1993680" imgH="888840" progId="Equation.DSMT4">
                  <p:embed/>
                  <p:pic>
                    <p:nvPicPr>
                      <p:cNvPr id="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560439"/>
                        <a:ext cx="349567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10" descr="https://gimg2.baidu.com/image_search/src=http%3A%2F%2Fbpic.588ku.com%2Felement_origin_min_pic%2F19%2F08%2F13%2F291ffd0b1bf24eccc145f8fd100b5c37.jpg&amp;refer=http%3A%2F%2Fbpic.588ku.com&amp;app=2002&amp;size=f9999,10000&amp;q=a80&amp;n=0&amp;g=0n&amp;fmt=jpeg?sec=1619165066&amp;t=6e5022ef795dd463810af215306ab67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92053"/>
            <a:ext cx="864096" cy="8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01879"/>
              </p:ext>
            </p:extLst>
          </p:nvPr>
        </p:nvGraphicFramePr>
        <p:xfrm>
          <a:off x="899592" y="4144615"/>
          <a:ext cx="28051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4440" imgH="406080" progId="Equation.DSMT4">
                  <p:embed/>
                </p:oleObj>
              </mc:Choice>
              <mc:Fallback>
                <p:oleObj name="Equation" r:id="rId8" imgW="2044440" imgH="406080" progId="Equation.DSMT4">
                  <p:embed/>
                  <p:pic>
                    <p:nvPicPr>
                      <p:cNvPr id="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144615"/>
                        <a:ext cx="2805113" cy="587375"/>
                      </a:xfrm>
                      <a:prstGeom prst="rect">
                        <a:avLst/>
                      </a:prstGeom>
                      <a:noFill/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7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875184-2FD2-4AFA-9BD9-6FE46DB5C5ED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7885113" cy="4715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ADA9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/>
              <a:t>静态</a:t>
            </a:r>
            <a:r>
              <a:rPr lang="zh-CN" altLang="zh-CN" sz="2400" b="1" dirty="0"/>
              <a:t>场辅助位的因果关系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1979712" y="699517"/>
          <a:ext cx="4392488" cy="1224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00120" imgH="672840" progId="Equation.DSMT4">
                  <p:embed/>
                </p:oleObj>
              </mc:Choice>
              <mc:Fallback>
                <p:oleObj name="Equation" r:id="rId3" imgW="2400120" imgH="672840" progId="Equation.DSMT4">
                  <p:embed/>
                  <p:pic>
                    <p:nvPicPr>
                      <p:cNvPr id="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699517"/>
                        <a:ext cx="4392488" cy="1224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1763688" y="2035448"/>
          <a:ext cx="12684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215640" progId="Equation.DSMT4">
                  <p:embed/>
                </p:oleObj>
              </mc:Choice>
              <mc:Fallback>
                <p:oleObj name="Equation" r:id="rId5" imgW="685800" imgH="21564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035448"/>
                        <a:ext cx="12684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5148064" y="2038672"/>
          <a:ext cx="2066663" cy="476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215640" progId="Equation.DSMT4">
                  <p:embed/>
                </p:oleObj>
              </mc:Choice>
              <mc:Fallback>
                <p:oleObj name="Equation" r:id="rId7" imgW="838080" imgH="21564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038672"/>
                        <a:ext cx="2066663" cy="47677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 flipH="1">
            <a:off x="3417001" y="2194250"/>
            <a:ext cx="1490033" cy="149620"/>
          </a:xfrm>
          <a:prstGeom prst="leftArrow">
            <a:avLst>
              <a:gd name="adj1" fmla="val 50000"/>
              <a:gd name="adj2" fmla="val 107664"/>
            </a:avLst>
          </a:prstGeom>
          <a:solidFill>
            <a:srgbClr val="00ADA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13"/>
          <p:cNvGraphicFramePr>
            <a:graphicFrameLocks noChangeAspect="1"/>
          </p:cNvGraphicFramePr>
          <p:nvPr/>
        </p:nvGraphicFramePr>
        <p:xfrm>
          <a:off x="3833291" y="1923678"/>
          <a:ext cx="742247" cy="277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241200" progId="Equation.DSMT4">
                  <p:embed/>
                </p:oleObj>
              </mc:Choice>
              <mc:Fallback>
                <p:oleObj name="Equation" r:id="rId9" imgW="660240" imgH="241200" progId="Equation.DSMT4">
                  <p:embed/>
                  <p:pic>
                    <p:nvPicPr>
                      <p:cNvPr id="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291" y="1923678"/>
                        <a:ext cx="742247" cy="277536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prstDash val="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070817"/>
              </p:ext>
            </p:extLst>
          </p:nvPr>
        </p:nvGraphicFramePr>
        <p:xfrm>
          <a:off x="3779912" y="2283718"/>
          <a:ext cx="805177" cy="30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0240" imgH="215640" progId="Equation.DSMT4">
                  <p:embed/>
                </p:oleObj>
              </mc:Choice>
              <mc:Fallback>
                <p:oleObj name="Equation" r:id="rId11" imgW="660240" imgH="215640" progId="Equation.DSMT4">
                  <p:embed/>
                  <p:pic>
                    <p:nvPicPr>
                      <p:cNvPr id="1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283718"/>
                        <a:ext cx="805177" cy="30174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prstDash val="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40270"/>
              </p:ext>
            </p:extLst>
          </p:nvPr>
        </p:nvGraphicFramePr>
        <p:xfrm>
          <a:off x="1990552" y="2900982"/>
          <a:ext cx="108938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22080" imgH="241200" progId="Equation.DSMT4">
                  <p:embed/>
                </p:oleObj>
              </mc:Choice>
              <mc:Fallback>
                <p:oleObj name="Equation" r:id="rId13" imgW="622080" imgH="241200" progId="Equation.DSMT4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552" y="2900982"/>
                        <a:ext cx="1089389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847552" y="2900982"/>
            <a:ext cx="114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cs typeface="Times New Roman" panose="02020603050405020304" pitchFamily="18" charset="0"/>
              </a:rPr>
              <a:t>同理</a:t>
            </a:r>
          </a:p>
        </p:txBody>
      </p:sp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03614"/>
              </p:ext>
            </p:extLst>
          </p:nvPr>
        </p:nvGraphicFramePr>
        <p:xfrm>
          <a:off x="3423642" y="2787774"/>
          <a:ext cx="151923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68200" imgH="241200" progId="Equation.DSMT4">
                  <p:embed/>
                </p:oleObj>
              </mc:Choice>
              <mc:Fallback>
                <p:oleObj name="Equation" r:id="rId15" imgW="1168200" imgH="241200" progId="Equation.DSMT4">
                  <p:embed/>
                  <p:pic>
                    <p:nvPicPr>
                      <p:cNvPr id="1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642" y="2787774"/>
                        <a:ext cx="1519238" cy="280987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prstDash val="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043221"/>
              </p:ext>
            </p:extLst>
          </p:nvPr>
        </p:nvGraphicFramePr>
        <p:xfrm>
          <a:off x="5518944" y="2715766"/>
          <a:ext cx="13573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12520" imgH="406080" progId="Equation.DSMT4">
                  <p:embed/>
                </p:oleObj>
              </mc:Choice>
              <mc:Fallback>
                <p:oleObj name="Equation" r:id="rId17" imgW="812520" imgH="406080" progId="Equation.DSMT4">
                  <p:embed/>
                  <p:pic>
                    <p:nvPicPr>
                      <p:cNvPr id="1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944" y="2715766"/>
                        <a:ext cx="13573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7"/>
          <p:cNvSpPr>
            <a:spLocks noChangeArrowheads="1"/>
          </p:cNvSpPr>
          <p:nvPr/>
        </p:nvSpPr>
        <p:spPr bwMode="auto">
          <a:xfrm flipH="1">
            <a:off x="3515701" y="3044998"/>
            <a:ext cx="1427179" cy="144016"/>
          </a:xfrm>
          <a:prstGeom prst="leftArrow">
            <a:avLst>
              <a:gd name="adj1" fmla="val 50000"/>
              <a:gd name="adj2" fmla="val 107664"/>
            </a:avLst>
          </a:prstGeom>
          <a:solidFill>
            <a:srgbClr val="00ADA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967910"/>
              </p:ext>
            </p:extLst>
          </p:nvPr>
        </p:nvGraphicFramePr>
        <p:xfrm>
          <a:off x="323850" y="3693070"/>
          <a:ext cx="37290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717640" imgH="520560" progId="Equation.DSMT4">
                  <p:embed/>
                </p:oleObj>
              </mc:Choice>
              <mc:Fallback>
                <p:oleObj name="Equation" r:id="rId19" imgW="2717640" imgH="520560" progId="Equation.DSMT4">
                  <p:embed/>
                  <p:pic>
                    <p:nvPicPr>
                      <p:cNvPr id="2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93070"/>
                        <a:ext cx="3729038" cy="750888"/>
                      </a:xfrm>
                      <a:prstGeom prst="rect">
                        <a:avLst/>
                      </a:prstGeom>
                      <a:noFill/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402515"/>
              </p:ext>
            </p:extLst>
          </p:nvPr>
        </p:nvGraphicFramePr>
        <p:xfrm>
          <a:off x="3995936" y="3492153"/>
          <a:ext cx="187960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41120" imgH="685800" progId="Equation.DSMT4">
                  <p:embed/>
                </p:oleObj>
              </mc:Choice>
              <mc:Fallback>
                <p:oleObj name="Equation" r:id="rId21" imgW="1041120" imgH="685800" progId="Equation.DSMT4">
                  <p:embed/>
                  <p:pic>
                    <p:nvPicPr>
                      <p:cNvPr id="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492153"/>
                        <a:ext cx="1879600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624260"/>
              </p:ext>
            </p:extLst>
          </p:nvPr>
        </p:nvGraphicFramePr>
        <p:xfrm>
          <a:off x="6084168" y="3636218"/>
          <a:ext cx="222408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31560" imgH="507960" progId="Equation.DSMT4">
                  <p:embed/>
                </p:oleObj>
              </mc:Choice>
              <mc:Fallback>
                <p:oleObj name="Equation" r:id="rId23" imgW="1231560" imgH="507960" progId="Equation.DSMT4">
                  <p:embed/>
                  <p:pic>
                    <p:nvPicPr>
                      <p:cNvPr id="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636218"/>
                        <a:ext cx="222408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5652120" y="3781975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87A24"/>
                </a:solidFill>
              </a:rPr>
              <a:t>泊松方程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244408" y="3636218"/>
            <a:ext cx="64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87A24"/>
                </a:solidFill>
              </a:rPr>
              <a:t>拉普拉斯方程</a:t>
            </a:r>
          </a:p>
        </p:txBody>
      </p:sp>
    </p:spTree>
    <p:extLst>
      <p:ext uri="{BB962C8B-B14F-4D97-AF65-F5344CB8AC3E}">
        <p14:creationId xmlns:p14="http://schemas.microsoft.com/office/powerpoint/2010/main" val="27134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/>
      <p:bldP spid="33" grpId="0" animBg="1"/>
      <p:bldP spid="37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4.9|2.3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4.9|2.3|2"/>
</p:tagLst>
</file>

<file path=ppt/theme/theme1.xml><?xml version="1.0" encoding="utf-8"?>
<a:theme xmlns:a="http://schemas.openxmlformats.org/drawingml/2006/main" name="Office 主题​​">
  <a:themeElements>
    <a:clrScheme name="自定义 15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ADA9"/>
      </a:accent1>
      <a:accent2>
        <a:srgbClr val="027F7D"/>
      </a:accent2>
      <a:accent3>
        <a:srgbClr val="125CCB"/>
      </a:accent3>
      <a:accent4>
        <a:srgbClr val="F98637"/>
      </a:accent4>
      <a:accent5>
        <a:srgbClr val="2F79E6"/>
      </a:accent5>
      <a:accent6>
        <a:srgbClr val="006A68"/>
      </a:accent6>
      <a:hlink>
        <a:srgbClr val="00ADA9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734</Words>
  <Application>Microsoft Office PowerPoint</Application>
  <PresentationFormat>全屏显示(16:9)</PresentationFormat>
  <Paragraphs>144</Paragraphs>
  <Slides>23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Roboto Light</vt:lpstr>
      <vt:lpstr>等线</vt:lpstr>
      <vt:lpstr>仿宋</vt:lpstr>
      <vt:lpstr>华文新魏</vt:lpstr>
      <vt:lpstr>宋体</vt:lpstr>
      <vt:lpstr>微软雅黑</vt:lpstr>
      <vt:lpstr>Arial</vt:lpstr>
      <vt:lpstr>Calibri</vt:lpstr>
      <vt:lpstr>Cambria Math</vt:lpstr>
      <vt:lpstr>Impact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摄图网设计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400105372</dc:title>
  <dc:creator>摄图网设计</dc:creator>
  <cp:lastModifiedBy>apple</cp:lastModifiedBy>
  <cp:revision>507</cp:revision>
  <dcterms:created xsi:type="dcterms:W3CDTF">2018-02-02T09:54:00Z</dcterms:created>
  <dcterms:modified xsi:type="dcterms:W3CDTF">2021-04-02T01:05:15Z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