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94" r:id="rId2"/>
    <p:sldId id="259" r:id="rId3"/>
    <p:sldId id="307" r:id="rId4"/>
    <p:sldId id="314" r:id="rId5"/>
    <p:sldId id="318" r:id="rId6"/>
    <p:sldId id="319" r:id="rId7"/>
    <p:sldId id="332" r:id="rId8"/>
    <p:sldId id="333" r:id="rId9"/>
    <p:sldId id="326" r:id="rId10"/>
    <p:sldId id="327" r:id="rId11"/>
    <p:sldId id="328" r:id="rId12"/>
    <p:sldId id="330" r:id="rId13"/>
    <p:sldId id="305" r:id="rId1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98637"/>
    <a:srgbClr val="00ADA9"/>
    <a:srgbClr val="BDE4FF"/>
    <a:srgbClr val="CCFFFF"/>
    <a:srgbClr val="969696"/>
    <a:srgbClr val="FFFFFF"/>
    <a:srgbClr val="009E9A"/>
    <a:srgbClr val="F87A2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06" autoAdjust="0"/>
    <p:restoredTop sz="81250" autoAdjust="0"/>
  </p:normalViewPr>
  <p:slideViewPr>
    <p:cSldViewPr>
      <p:cViewPr varScale="1">
        <p:scale>
          <a:sx n="73" d="100"/>
          <a:sy n="73" d="100"/>
        </p:scale>
        <p:origin x="1146" y="6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wmf"/><Relationship Id="rId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emf"/><Relationship Id="rId1" Type="http://schemas.openxmlformats.org/officeDocument/2006/relationships/image" Target="../media/image24.emf"/><Relationship Id="rId4"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34.wmf"/><Relationship Id="rId2" Type="http://schemas.openxmlformats.org/officeDocument/2006/relationships/image" Target="../media/image29.emf"/><Relationship Id="rId1" Type="http://schemas.openxmlformats.org/officeDocument/2006/relationships/image" Target="../media/image28.emf"/><Relationship Id="rId6" Type="http://schemas.openxmlformats.org/officeDocument/2006/relationships/image" Target="../media/image33.emf"/><Relationship Id="rId5" Type="http://schemas.openxmlformats.org/officeDocument/2006/relationships/image" Target="../media/image32.wmf"/><Relationship Id="rId4" Type="http://schemas.openxmlformats.org/officeDocument/2006/relationships/image" Target="../media/image3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190033-C8F9-4001-BA76-B1707BA7B576}" type="datetimeFigureOut">
              <a:rPr lang="zh-CN" altLang="en-US" smtClean="0"/>
              <a:t>2021/3/31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19CCDE-0485-440D-AAF8-0102124FEAB8}" type="slidenum">
              <a:rPr lang="zh-CN" altLang="en-US" smtClean="0"/>
              <a:t>‹#›</a:t>
            </a:fld>
            <a:endParaRPr lang="zh-CN" altLang="en-US"/>
          </a:p>
        </p:txBody>
      </p:sp>
    </p:spTree>
    <p:extLst>
      <p:ext uri="{BB962C8B-B14F-4D97-AF65-F5344CB8AC3E}">
        <p14:creationId xmlns:p14="http://schemas.microsoft.com/office/powerpoint/2010/main" val="1767024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a:t>
            </a:fld>
            <a:endParaRPr lang="zh-CN" altLang="en-US"/>
          </a:p>
        </p:txBody>
      </p:sp>
    </p:spTree>
    <p:extLst>
      <p:ext uri="{BB962C8B-B14F-4D97-AF65-F5344CB8AC3E}">
        <p14:creationId xmlns:p14="http://schemas.microsoft.com/office/powerpoint/2010/main" val="338711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2</a:t>
            </a:fld>
            <a:endParaRPr lang="zh-CN" altLang="en-US"/>
          </a:p>
        </p:txBody>
      </p:sp>
    </p:spTree>
    <p:extLst>
      <p:ext uri="{BB962C8B-B14F-4D97-AF65-F5344CB8AC3E}">
        <p14:creationId xmlns:p14="http://schemas.microsoft.com/office/powerpoint/2010/main" val="1181101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5</a:t>
            </a:fld>
            <a:endParaRPr lang="zh-CN" altLang="en-US"/>
          </a:p>
        </p:txBody>
      </p:sp>
    </p:spTree>
    <p:extLst>
      <p:ext uri="{BB962C8B-B14F-4D97-AF65-F5344CB8AC3E}">
        <p14:creationId xmlns:p14="http://schemas.microsoft.com/office/powerpoint/2010/main" val="2923389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6</a:t>
            </a:fld>
            <a:endParaRPr lang="zh-CN" altLang="en-US"/>
          </a:p>
        </p:txBody>
      </p:sp>
    </p:spTree>
    <p:extLst>
      <p:ext uri="{BB962C8B-B14F-4D97-AF65-F5344CB8AC3E}">
        <p14:creationId xmlns:p14="http://schemas.microsoft.com/office/powerpoint/2010/main" val="2763868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8</a:t>
            </a:fld>
            <a:endParaRPr lang="zh-CN" altLang="en-US"/>
          </a:p>
        </p:txBody>
      </p:sp>
    </p:spTree>
    <p:extLst>
      <p:ext uri="{BB962C8B-B14F-4D97-AF65-F5344CB8AC3E}">
        <p14:creationId xmlns:p14="http://schemas.microsoft.com/office/powerpoint/2010/main" val="680995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11</a:t>
            </a:fld>
            <a:endParaRPr lang="zh-CN" altLang="en-US"/>
          </a:p>
        </p:txBody>
      </p:sp>
    </p:spTree>
    <p:extLst>
      <p:ext uri="{BB962C8B-B14F-4D97-AF65-F5344CB8AC3E}">
        <p14:creationId xmlns:p14="http://schemas.microsoft.com/office/powerpoint/2010/main" val="1683939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12</a:t>
            </a:fld>
            <a:endParaRPr lang="zh-CN" altLang="en-US"/>
          </a:p>
        </p:txBody>
      </p:sp>
    </p:spTree>
    <p:extLst>
      <p:ext uri="{BB962C8B-B14F-4D97-AF65-F5344CB8AC3E}">
        <p14:creationId xmlns:p14="http://schemas.microsoft.com/office/powerpoint/2010/main" val="4265478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13</a:t>
            </a:fld>
            <a:endParaRPr lang="zh-CN" altLang="en-US"/>
          </a:p>
        </p:txBody>
      </p:sp>
    </p:spTree>
    <p:extLst>
      <p:ext uri="{BB962C8B-B14F-4D97-AF65-F5344CB8AC3E}">
        <p14:creationId xmlns:p14="http://schemas.microsoft.com/office/powerpoint/2010/main" val="3557264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cxnSp>
        <p:nvCxnSpPr>
          <p:cNvPr id="12" name="直接连接符 11"/>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7"/>
          <p:cNvGrpSpPr/>
          <p:nvPr userDrawn="1"/>
        </p:nvGrpSpPr>
        <p:grpSpPr bwMode="auto">
          <a:xfrm>
            <a:off x="323528" y="292895"/>
            <a:ext cx="390372" cy="205979"/>
            <a:chOff x="0" y="0"/>
            <a:chExt cx="1041399" cy="549275"/>
          </a:xfrm>
        </p:grpSpPr>
        <p:sp>
          <p:nvSpPr>
            <p:cNvPr id="14"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1124242"/>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25.emf"/><Relationship Id="rId5" Type="http://schemas.openxmlformats.org/officeDocument/2006/relationships/oleObject" Target="../embeddings/oleObject20.bin"/><Relationship Id="rId10" Type="http://schemas.openxmlformats.org/officeDocument/2006/relationships/image" Target="../media/image27.wmf"/><Relationship Id="rId4" Type="http://schemas.openxmlformats.org/officeDocument/2006/relationships/image" Target="../media/image24.emf"/><Relationship Id="rId9" Type="http://schemas.openxmlformats.org/officeDocument/2006/relationships/oleObject" Target="../embeddings/oleObject22.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2.wmf"/><Relationship Id="rId3" Type="http://schemas.openxmlformats.org/officeDocument/2006/relationships/notesSlide" Target="../notesSlides/notesSlide6.xml"/><Relationship Id="rId7" Type="http://schemas.openxmlformats.org/officeDocument/2006/relationships/image" Target="../media/image29.emf"/><Relationship Id="rId12" Type="http://schemas.openxmlformats.org/officeDocument/2006/relationships/oleObject" Target="../embeddings/oleObject27.bin"/><Relationship Id="rId17" Type="http://schemas.openxmlformats.org/officeDocument/2006/relationships/image" Target="../media/image34.wmf"/><Relationship Id="rId2" Type="http://schemas.openxmlformats.org/officeDocument/2006/relationships/slideLayout" Target="../slideLayouts/slideLayout5.xml"/><Relationship Id="rId16" Type="http://schemas.openxmlformats.org/officeDocument/2006/relationships/oleObject" Target="../embeddings/oleObject29.bin"/><Relationship Id="rId1" Type="http://schemas.openxmlformats.org/officeDocument/2006/relationships/vmlDrawing" Target="../drawings/vmlDrawing7.vml"/><Relationship Id="rId6" Type="http://schemas.openxmlformats.org/officeDocument/2006/relationships/oleObject" Target="../embeddings/oleObject24.bin"/><Relationship Id="rId11" Type="http://schemas.openxmlformats.org/officeDocument/2006/relationships/image" Target="../media/image31.emf"/><Relationship Id="rId5" Type="http://schemas.openxmlformats.org/officeDocument/2006/relationships/image" Target="../media/image28.emf"/><Relationship Id="rId15" Type="http://schemas.openxmlformats.org/officeDocument/2006/relationships/image" Target="../media/image33.e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30.emf"/><Relationship Id="rId14" Type="http://schemas.openxmlformats.org/officeDocument/2006/relationships/oleObject" Target="../embeddings/oleObject28.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vmlDrawing" Target="../drawings/vmlDrawing8.vml"/><Relationship Id="rId6" Type="http://schemas.openxmlformats.org/officeDocument/2006/relationships/image" Target="../media/image35.wmf"/><Relationship Id="rId5" Type="http://schemas.openxmlformats.org/officeDocument/2006/relationships/oleObject" Target="../embeddings/oleObject30.bin"/><Relationship Id="rId4"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0.wmf"/><Relationship Id="rId3" Type="http://schemas.openxmlformats.org/officeDocument/2006/relationships/notesSlide" Target="../notesSlides/notesSlide4.xml"/><Relationship Id="rId7" Type="http://schemas.openxmlformats.org/officeDocument/2006/relationships/image" Target="../media/image7.wmf"/><Relationship Id="rId12" Type="http://schemas.openxmlformats.org/officeDocument/2006/relationships/oleObject" Target="../embeddings/oleObject6.bin"/><Relationship Id="rId17" Type="http://schemas.openxmlformats.org/officeDocument/2006/relationships/image" Target="../media/image12.wmf"/><Relationship Id="rId2" Type="http://schemas.openxmlformats.org/officeDocument/2006/relationships/slideLayout" Target="../slideLayouts/slideLayout5.xml"/><Relationship Id="rId16" Type="http://schemas.openxmlformats.org/officeDocument/2006/relationships/oleObject" Target="../embeddings/oleObject8.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9.wmf"/><Relationship Id="rId5" Type="http://schemas.openxmlformats.org/officeDocument/2006/relationships/image" Target="../media/image6.wmf"/><Relationship Id="rId15" Type="http://schemas.openxmlformats.org/officeDocument/2006/relationships/image" Target="../media/image11.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8.wmf"/><Relationship Id="rId1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7.w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14.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notesSlide" Target="../notesSlides/notesSlide5.xml"/><Relationship Id="rId7" Type="http://schemas.openxmlformats.org/officeDocument/2006/relationships/oleObject" Target="../embeddings/oleObject15.bin"/><Relationship Id="rId12" Type="http://schemas.openxmlformats.org/officeDocument/2006/relationships/image" Target="../media/image21.wmf"/><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22.jpeg"/><Relationship Id="rId11" Type="http://schemas.openxmlformats.org/officeDocument/2006/relationships/oleObject" Target="../embeddings/oleObject17.bin"/><Relationship Id="rId5" Type="http://schemas.openxmlformats.org/officeDocument/2006/relationships/image" Target="../media/image18.wmf"/><Relationship Id="rId10" Type="http://schemas.openxmlformats.org/officeDocument/2006/relationships/image" Target="../media/image20.emf"/><Relationship Id="rId4" Type="http://schemas.openxmlformats.org/officeDocument/2006/relationships/oleObject" Target="../embeddings/oleObject14.bin"/><Relationship Id="rId9" Type="http://schemas.openxmlformats.org/officeDocument/2006/relationships/oleObject" Target="../embeddings/oleObject16.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0" y="555526"/>
            <a:ext cx="9131460" cy="4032448"/>
          </a:xfrm>
          <a:prstGeom prst="rect">
            <a:avLst/>
          </a:prstGeom>
        </p:spPr>
      </p:pic>
      <p:sp>
        <p:nvSpPr>
          <p:cNvPr id="4" name="TextBox 10"/>
          <p:cNvSpPr txBox="1"/>
          <p:nvPr/>
        </p:nvSpPr>
        <p:spPr>
          <a:xfrm>
            <a:off x="1833261" y="1867192"/>
            <a:ext cx="5547051" cy="992590"/>
          </a:xfrm>
          <a:prstGeom prst="rect">
            <a:avLst/>
          </a:prstGeom>
          <a:noFill/>
        </p:spPr>
        <p:txBody>
          <a:bodyPr wrap="none" lIns="68589" tIns="34295" rIns="68589" bIns="34295" rtlCol="0">
            <a:spAutoFit/>
          </a:bodyPr>
          <a:lstStyle/>
          <a:p>
            <a:pPr algn="ctr"/>
            <a:r>
              <a:rPr lang="zh-CN" altLang="en-US" sz="6000" b="1" dirty="0">
                <a:solidFill>
                  <a:schemeClr val="bg1"/>
                </a:solidFill>
                <a:latin typeface="黑体" panose="02010609060101010101" pitchFamily="49" charset="-122"/>
                <a:ea typeface="黑体" panose="02010609060101010101" pitchFamily="49" charset="-122"/>
              </a:rPr>
              <a:t>电磁场与电磁波</a:t>
            </a:r>
          </a:p>
        </p:txBody>
      </p:sp>
    </p:spTree>
  </p:cSld>
  <p:clrMapOvr>
    <a:masterClrMapping/>
  </p:clrMapOvr>
  <mc:AlternateContent xmlns:mc="http://schemas.openxmlformats.org/markup-compatibility/2006" xmlns:p14="http://schemas.microsoft.com/office/powerpoint/2010/main">
    <mc:Choice Requires="p14">
      <p:transition p14:dur="10" advTm="8350"/>
    </mc:Choice>
    <mc:Fallback xmlns="">
      <p:transition advTm="835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ChangeArrowheads="1"/>
          </p:cNvSpPr>
          <p:nvPr/>
        </p:nvSpPr>
        <p:spPr bwMode="auto">
          <a:xfrm>
            <a:off x="755576" y="78936"/>
            <a:ext cx="7920880" cy="141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332185" indent="-332185" eaLnBrk="1" fontAlgn="ctr" hangingPunct="1">
              <a:lnSpc>
                <a:spcPct val="130000"/>
              </a:lnSpc>
            </a:pPr>
            <a:r>
              <a:rPr lang="en-US" altLang="zh-CN" sz="2200" b="1" dirty="0" smtClean="0">
                <a:cs typeface="Times New Roman" panose="02020603050405020304" pitchFamily="18" charset="0"/>
              </a:rPr>
              <a:t>1</a:t>
            </a:r>
            <a:r>
              <a:rPr lang="zh-CN" altLang="en-US" sz="2200" b="1" dirty="0" smtClean="0">
                <a:cs typeface="Times New Roman" panose="02020603050405020304" pitchFamily="18" charset="0"/>
              </a:rPr>
              <a:t>）导体</a:t>
            </a:r>
            <a:r>
              <a:rPr lang="zh-CN" altLang="en-US" sz="2200" b="1" dirty="0">
                <a:cs typeface="Times New Roman" panose="02020603050405020304" pitchFamily="18" charset="0"/>
              </a:rPr>
              <a:t>为理想导体时，电场和磁场只存在于内外导体之间的理想介质中，电场仅有径向分量。利用高斯定理和安培环路定理，容易求得内外导体之间的电场和磁场分别为</a:t>
            </a:r>
          </a:p>
        </p:txBody>
      </p:sp>
      <p:graphicFrame>
        <p:nvGraphicFramePr>
          <p:cNvPr id="21507" name="Object 3"/>
          <p:cNvGraphicFramePr>
            <a:graphicFrameLocks noChangeAspect="1"/>
          </p:cNvGraphicFramePr>
          <p:nvPr>
            <p:extLst>
              <p:ext uri="{D42A27DB-BD31-4B8C-83A1-F6EECF244321}">
                <p14:modId xmlns:p14="http://schemas.microsoft.com/office/powerpoint/2010/main" val="2756306961"/>
              </p:ext>
            </p:extLst>
          </p:nvPr>
        </p:nvGraphicFramePr>
        <p:xfrm>
          <a:off x="2195737" y="1419622"/>
          <a:ext cx="5112568" cy="792088"/>
        </p:xfrm>
        <a:graphic>
          <a:graphicData uri="http://schemas.openxmlformats.org/presentationml/2006/ole">
            <mc:AlternateContent xmlns:mc="http://schemas.openxmlformats.org/markup-compatibility/2006">
              <mc:Choice xmlns:v="urn:schemas-microsoft-com:vml" Requires="v">
                <p:oleObj spid="_x0000_s10342" name="Equation" r:id="rId3" imgW="2946240" imgH="431640" progId="Equation.DSMT4">
                  <p:embed/>
                </p:oleObj>
              </mc:Choice>
              <mc:Fallback>
                <p:oleObj name="Equation" r:id="rId3" imgW="2946240" imgH="431640" progId="Equation.DSMT4">
                  <p:embed/>
                  <p:pic>
                    <p:nvPicPr>
                      <p:cNvPr id="2150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7" y="1419622"/>
                        <a:ext cx="5112568" cy="792088"/>
                      </a:xfrm>
                      <a:prstGeom prst="rect">
                        <a:avLst/>
                      </a:prstGeom>
                      <a:noFill/>
                      <a:extLst/>
                    </p:spPr>
                  </p:pic>
                </p:oleObj>
              </mc:Fallback>
            </mc:AlternateContent>
          </a:graphicData>
        </a:graphic>
      </p:graphicFrame>
      <p:graphicFrame>
        <p:nvGraphicFramePr>
          <p:cNvPr id="21510" name="Object 6"/>
          <p:cNvGraphicFramePr>
            <a:graphicFrameLocks noChangeAspect="1"/>
          </p:cNvGraphicFramePr>
          <p:nvPr>
            <p:extLst>
              <p:ext uri="{D42A27DB-BD31-4B8C-83A1-F6EECF244321}">
                <p14:modId xmlns:p14="http://schemas.microsoft.com/office/powerpoint/2010/main" val="3369507707"/>
              </p:ext>
            </p:extLst>
          </p:nvPr>
        </p:nvGraphicFramePr>
        <p:xfrm>
          <a:off x="1835697" y="2571751"/>
          <a:ext cx="6552728" cy="807798"/>
        </p:xfrm>
        <a:graphic>
          <a:graphicData uri="http://schemas.openxmlformats.org/presentationml/2006/ole">
            <mc:AlternateContent xmlns:mc="http://schemas.openxmlformats.org/markup-compatibility/2006">
              <mc:Choice xmlns:v="urn:schemas-microsoft-com:vml" Requires="v">
                <p:oleObj spid="_x0000_s10343" name="Equation" r:id="rId5" imgW="3492360" imgH="431640" progId="Equation.DSMT4">
                  <p:embed/>
                </p:oleObj>
              </mc:Choice>
              <mc:Fallback>
                <p:oleObj name="Equation" r:id="rId5" imgW="3492360" imgH="431640" progId="Equation.DSMT4">
                  <p:embed/>
                  <p:pic>
                    <p:nvPicPr>
                      <p:cNvPr id="2151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7" y="2571751"/>
                        <a:ext cx="6552728" cy="807798"/>
                      </a:xfrm>
                      <a:prstGeom prst="rect">
                        <a:avLst/>
                      </a:prstGeom>
                      <a:noFill/>
                    </p:spPr>
                  </p:pic>
                </p:oleObj>
              </mc:Fallback>
            </mc:AlternateContent>
          </a:graphicData>
        </a:graphic>
      </p:graphicFrame>
      <p:sp>
        <p:nvSpPr>
          <p:cNvPr id="21511" name="Rectangle 7"/>
          <p:cNvSpPr>
            <a:spLocks noChangeArrowheads="1"/>
          </p:cNvSpPr>
          <p:nvPr/>
        </p:nvSpPr>
        <p:spPr bwMode="auto">
          <a:xfrm>
            <a:off x="1115616" y="2211710"/>
            <a:ext cx="632416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200" b="1" dirty="0">
                <a:cs typeface="Times New Roman" panose="02020603050405020304" pitchFamily="18" charset="0"/>
              </a:rPr>
              <a:t>内外导体之间任意横截面上的坡印廷矢量</a:t>
            </a:r>
          </a:p>
        </p:txBody>
      </p:sp>
      <p:sp>
        <p:nvSpPr>
          <p:cNvPr id="112654" name="Rectangle 14"/>
          <p:cNvSpPr>
            <a:spLocks noChangeArrowheads="1"/>
          </p:cNvSpPr>
          <p:nvPr/>
        </p:nvSpPr>
        <p:spPr bwMode="auto">
          <a:xfrm>
            <a:off x="251520" y="195486"/>
            <a:ext cx="759619" cy="43088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lgn="ctr">
                <a:solidFill>
                  <a:srgbClr val="CC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解：</a:t>
            </a:r>
          </a:p>
        </p:txBody>
      </p:sp>
      <p:graphicFrame>
        <p:nvGraphicFramePr>
          <p:cNvPr id="7" name="Object 8"/>
          <p:cNvGraphicFramePr>
            <a:graphicFrameLocks noChangeAspect="1"/>
          </p:cNvGraphicFramePr>
          <p:nvPr>
            <p:extLst>
              <p:ext uri="{D42A27DB-BD31-4B8C-83A1-F6EECF244321}">
                <p14:modId xmlns:p14="http://schemas.microsoft.com/office/powerpoint/2010/main" val="2462849989"/>
              </p:ext>
            </p:extLst>
          </p:nvPr>
        </p:nvGraphicFramePr>
        <p:xfrm>
          <a:off x="179512" y="3291830"/>
          <a:ext cx="2880320" cy="1550194"/>
        </p:xfrm>
        <a:graphic>
          <a:graphicData uri="http://schemas.openxmlformats.org/presentationml/2006/ole">
            <mc:AlternateContent xmlns:mc="http://schemas.openxmlformats.org/markup-compatibility/2006">
              <mc:Choice xmlns:v="urn:schemas-microsoft-com:vml" Requires="v">
                <p:oleObj spid="_x0000_s10344" name="图片" r:id="rId7" imgW="3733920" imgH="1285920" progId="Word.Picture.8">
                  <p:embed/>
                </p:oleObj>
              </mc:Choice>
              <mc:Fallback>
                <p:oleObj name="图片" r:id="rId7" imgW="3733920" imgH="1285920" progId="Word.Picture.8">
                  <p:embed/>
                  <p:pic>
                    <p:nvPicPr>
                      <p:cNvPr id="7"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512" y="3291830"/>
                        <a:ext cx="2880320" cy="1550194"/>
                      </a:xfrm>
                      <a:prstGeom prst="rect">
                        <a:avLst/>
                      </a:prstGeom>
                      <a:noFill/>
                      <a:ln>
                        <a:noFill/>
                      </a:ln>
                    </p:spPr>
                  </p:pic>
                </p:oleObj>
              </mc:Fallback>
            </mc:AlternateContent>
          </a:graphicData>
        </a:graphic>
      </p:graphicFrame>
      <p:graphicFrame>
        <p:nvGraphicFramePr>
          <p:cNvPr id="9" name="Object 3"/>
          <p:cNvGraphicFramePr>
            <a:graphicFrameLocks noChangeAspect="1"/>
          </p:cNvGraphicFramePr>
          <p:nvPr>
            <p:extLst>
              <p:ext uri="{D42A27DB-BD31-4B8C-83A1-F6EECF244321}">
                <p14:modId xmlns:p14="http://schemas.microsoft.com/office/powerpoint/2010/main" val="3683308143"/>
              </p:ext>
            </p:extLst>
          </p:nvPr>
        </p:nvGraphicFramePr>
        <p:xfrm>
          <a:off x="3347864" y="3939902"/>
          <a:ext cx="5375397" cy="792088"/>
        </p:xfrm>
        <a:graphic>
          <a:graphicData uri="http://schemas.openxmlformats.org/presentationml/2006/ole">
            <mc:AlternateContent xmlns:mc="http://schemas.openxmlformats.org/markup-compatibility/2006">
              <mc:Choice xmlns:v="urn:schemas-microsoft-com:vml" Requires="v">
                <p:oleObj spid="_x0000_s10345" name="Equation" r:id="rId9" imgW="2857320" imgH="431640" progId="Equation.DSMT4">
                  <p:embed/>
                </p:oleObj>
              </mc:Choice>
              <mc:Fallback>
                <p:oleObj name="Equation" r:id="rId9" imgW="2857320" imgH="431640" progId="Equation.DSMT4">
                  <p:embed/>
                  <p:pic>
                    <p:nvPicPr>
                      <p:cNvPr id="9" name="Object 3"/>
                      <p:cNvPicPr>
                        <a:picLocks noChangeAspect="1" noChangeArrowheads="1"/>
                      </p:cNvPicPr>
                      <p:nvPr/>
                    </p:nvPicPr>
                    <p:blipFill>
                      <a:blip r:embed="rId10"/>
                      <a:srcRect/>
                      <a:stretch>
                        <a:fillRect/>
                      </a:stretch>
                    </p:blipFill>
                    <p:spPr bwMode="auto">
                      <a:xfrm>
                        <a:off x="3347864" y="3939902"/>
                        <a:ext cx="5375397" cy="792088"/>
                      </a:xfrm>
                      <a:prstGeom prst="rect">
                        <a:avLst/>
                      </a:prstGeom>
                      <a:noFill/>
                      <a:extLst/>
                    </p:spPr>
                  </p:pic>
                </p:oleObj>
              </mc:Fallback>
            </mc:AlternateContent>
          </a:graphicData>
        </a:graphic>
      </p:graphicFrame>
      <p:sp>
        <p:nvSpPr>
          <p:cNvPr id="10" name="Rectangle 4"/>
          <p:cNvSpPr>
            <a:spLocks noChangeArrowheads="1"/>
          </p:cNvSpPr>
          <p:nvPr/>
        </p:nvSpPr>
        <p:spPr bwMode="auto">
          <a:xfrm>
            <a:off x="2987824" y="3363838"/>
            <a:ext cx="4482498"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130000"/>
              </a:lnSpc>
            </a:pPr>
            <a:r>
              <a:rPr lang="zh-CN" altLang="en-US" sz="2200" b="1" dirty="0">
                <a:cs typeface="Times New Roman" panose="02020603050405020304" pitchFamily="18" charset="0"/>
              </a:rPr>
              <a:t>穿过任意横截面的功率为</a:t>
            </a:r>
          </a:p>
        </p:txBody>
      </p:sp>
    </p:spTree>
    <p:extLst>
      <p:ext uri="{BB962C8B-B14F-4D97-AF65-F5344CB8AC3E}">
        <p14:creationId xmlns:p14="http://schemas.microsoft.com/office/powerpoint/2010/main" val="304508167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animEffect transition="in" filter="wipe(up)">
                                      <p:cBhvr>
                                        <p:cTn id="7" dur="5000"/>
                                        <p:tgtEl>
                                          <p:spTgt spid="112643"/>
                                        </p:tgtEl>
                                      </p:cBhvr>
                                    </p:animEffect>
                                  </p:childTnLst>
                                </p:cTn>
                              </p:par>
                              <p:par>
                                <p:cTn id="8" presetID="22" presetClass="entr" presetSubtype="1" fill="hold" nodeType="withEffect">
                                  <p:stCondLst>
                                    <p:cond delay="0"/>
                                  </p:stCondLst>
                                  <p:childTnLst>
                                    <p:set>
                                      <p:cBhvr>
                                        <p:cTn id="9" dur="1" fill="hold">
                                          <p:stCondLst>
                                            <p:cond delay="0"/>
                                          </p:stCondLst>
                                        </p:cTn>
                                        <p:tgtEl>
                                          <p:spTgt spid="21507"/>
                                        </p:tgtEl>
                                        <p:attrNameLst>
                                          <p:attrName>style.visibility</p:attrName>
                                        </p:attrNameLst>
                                      </p:cBhvr>
                                      <p:to>
                                        <p:strVal val="visible"/>
                                      </p:to>
                                    </p:set>
                                    <p:animEffect transition="in" filter="wipe(up)">
                                      <p:cBhvr>
                                        <p:cTn id="10" dur="2000"/>
                                        <p:tgtEl>
                                          <p:spTgt spid="2150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1511"/>
                                        </p:tgtEl>
                                        <p:attrNameLst>
                                          <p:attrName>style.visibility</p:attrName>
                                        </p:attrNameLst>
                                      </p:cBhvr>
                                      <p:to>
                                        <p:strVal val="visible"/>
                                      </p:to>
                                    </p:set>
                                    <p:animEffect transition="in" filter="wipe(up)">
                                      <p:cBhvr>
                                        <p:cTn id="15" dur="2000"/>
                                        <p:tgtEl>
                                          <p:spTgt spid="21511"/>
                                        </p:tgtEl>
                                      </p:cBhvr>
                                    </p:animEffect>
                                  </p:childTnLst>
                                </p:cTn>
                              </p:par>
                            </p:childTnLst>
                          </p:cTn>
                        </p:par>
                        <p:par>
                          <p:cTn id="16" fill="hold" nodeType="afterGroup">
                            <p:stCondLst>
                              <p:cond delay="2000"/>
                            </p:stCondLst>
                            <p:childTnLst>
                              <p:par>
                                <p:cTn id="17" presetID="22" presetClass="entr" presetSubtype="1" fill="hold" nodeType="afterEffect">
                                  <p:stCondLst>
                                    <p:cond delay="0"/>
                                  </p:stCondLst>
                                  <p:childTnLst>
                                    <p:set>
                                      <p:cBhvr>
                                        <p:cTn id="18" dur="1" fill="hold">
                                          <p:stCondLst>
                                            <p:cond delay="0"/>
                                          </p:stCondLst>
                                        </p:cTn>
                                        <p:tgtEl>
                                          <p:spTgt spid="21510"/>
                                        </p:tgtEl>
                                        <p:attrNameLst>
                                          <p:attrName>style.visibility</p:attrName>
                                        </p:attrNameLst>
                                      </p:cBhvr>
                                      <p:to>
                                        <p:strVal val="visible"/>
                                      </p:to>
                                    </p:set>
                                    <p:animEffect transition="in" filter="wipe(up)">
                                      <p:cBhvr>
                                        <p:cTn id="19" dur="2000"/>
                                        <p:tgtEl>
                                          <p:spTgt spid="215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p:bldP spid="21511"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51520" y="167089"/>
            <a:ext cx="8640960"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2200" b="1" dirty="0">
                <a:cs typeface="Times New Roman" panose="02020603050405020304" pitchFamily="18" charset="0"/>
              </a:rPr>
              <a:t>（</a:t>
            </a:r>
            <a:r>
              <a:rPr lang="en-US" altLang="zh-CN" sz="2200" b="1" dirty="0">
                <a:cs typeface="Times New Roman" panose="02020603050405020304" pitchFamily="18" charset="0"/>
              </a:rPr>
              <a:t>2</a:t>
            </a:r>
            <a:r>
              <a:rPr lang="zh-CN" altLang="en-US" sz="2200" b="1" dirty="0">
                <a:cs typeface="Times New Roman" panose="02020603050405020304" pitchFamily="18" charset="0"/>
              </a:rPr>
              <a:t>）当导体的电导率</a:t>
            </a:r>
            <a:r>
              <a:rPr lang="el-GR" altLang="zh-CN" sz="2200" b="1" i="1" dirty="0">
                <a:cs typeface="Times New Roman" panose="02020603050405020304" pitchFamily="18" charset="0"/>
              </a:rPr>
              <a:t>σ</a:t>
            </a:r>
            <a:r>
              <a:rPr lang="zh-CN" altLang="en-US" sz="2200" b="1" dirty="0">
                <a:cs typeface="Times New Roman" panose="02020603050405020304" pitchFamily="18" charset="0"/>
              </a:rPr>
              <a:t>为有限值时，导体内部存在沿电流方向的电场</a:t>
            </a:r>
          </a:p>
        </p:txBody>
      </p:sp>
      <p:graphicFrame>
        <p:nvGraphicFramePr>
          <p:cNvPr id="114694" name="Object 5"/>
          <p:cNvGraphicFramePr>
            <a:graphicFrameLocks noChangeAspect="1"/>
          </p:cNvGraphicFramePr>
          <p:nvPr>
            <p:extLst>
              <p:ext uri="{D42A27DB-BD31-4B8C-83A1-F6EECF244321}">
                <p14:modId xmlns:p14="http://schemas.microsoft.com/office/powerpoint/2010/main" val="4092815869"/>
              </p:ext>
            </p:extLst>
          </p:nvPr>
        </p:nvGraphicFramePr>
        <p:xfrm>
          <a:off x="2771800" y="555526"/>
          <a:ext cx="2160240" cy="829780"/>
        </p:xfrm>
        <a:graphic>
          <a:graphicData uri="http://schemas.openxmlformats.org/presentationml/2006/ole">
            <mc:AlternateContent xmlns:mc="http://schemas.openxmlformats.org/markup-compatibility/2006">
              <mc:Choice xmlns:v="urn:schemas-microsoft-com:vml" Requires="v">
                <p:oleObj spid="_x0000_s11420" name="Equation" r:id="rId4" imgW="1193760" imgH="419040" progId="Equation.DSMT4">
                  <p:embed/>
                </p:oleObj>
              </mc:Choice>
              <mc:Fallback>
                <p:oleObj name="Equation" r:id="rId4" imgW="1193760" imgH="419040" progId="Equation.DSMT4">
                  <p:embed/>
                  <p:pic>
                    <p:nvPicPr>
                      <p:cNvPr id="11469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800" y="555526"/>
                        <a:ext cx="2160240" cy="829780"/>
                      </a:xfrm>
                      <a:prstGeom prst="rect">
                        <a:avLst/>
                      </a:prstGeom>
                      <a:noFill/>
                    </p:spPr>
                  </p:pic>
                </p:oleObj>
              </mc:Fallback>
            </mc:AlternateContent>
          </a:graphicData>
        </a:graphic>
      </p:graphicFrame>
      <p:grpSp>
        <p:nvGrpSpPr>
          <p:cNvPr id="2" name="组合 1"/>
          <p:cNvGrpSpPr/>
          <p:nvPr/>
        </p:nvGrpSpPr>
        <p:grpSpPr>
          <a:xfrm>
            <a:off x="363034" y="1347614"/>
            <a:ext cx="4713022" cy="516905"/>
            <a:chOff x="143507" y="2500946"/>
            <a:chExt cx="6284028" cy="689207"/>
          </a:xfrm>
        </p:grpSpPr>
        <p:sp>
          <p:nvSpPr>
            <p:cNvPr id="114696" name="Rectangle 7"/>
            <p:cNvSpPr>
              <a:spLocks noChangeArrowheads="1"/>
            </p:cNvSpPr>
            <p:nvPr/>
          </p:nvSpPr>
          <p:spPr bwMode="auto">
            <a:xfrm>
              <a:off x="143507" y="2519626"/>
              <a:ext cx="3019665"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fontAlgn="ctr" hangingPunct="1"/>
              <a:r>
                <a:rPr lang="zh-CN" altLang="en-US" sz="2200" b="1" dirty="0">
                  <a:cs typeface="Times New Roman" panose="02020603050405020304" pitchFamily="18" charset="0"/>
                </a:rPr>
                <a:t>由边界条件</a:t>
              </a:r>
            </a:p>
          </p:txBody>
        </p:sp>
        <p:graphicFrame>
          <p:nvGraphicFramePr>
            <p:cNvPr id="114698" name="Object 9"/>
            <p:cNvGraphicFramePr>
              <a:graphicFrameLocks noChangeAspect="1"/>
            </p:cNvGraphicFramePr>
            <p:nvPr>
              <p:extLst>
                <p:ext uri="{D42A27DB-BD31-4B8C-83A1-F6EECF244321}">
                  <p14:modId xmlns:p14="http://schemas.microsoft.com/office/powerpoint/2010/main" val="2712252071"/>
                </p:ext>
              </p:extLst>
            </p:nvPr>
          </p:nvGraphicFramePr>
          <p:xfrm>
            <a:off x="2494648" y="2500946"/>
            <a:ext cx="3932887" cy="689207"/>
          </p:xfrm>
          <a:graphic>
            <a:graphicData uri="http://schemas.openxmlformats.org/presentationml/2006/ole">
              <mc:AlternateContent xmlns:mc="http://schemas.openxmlformats.org/markup-compatibility/2006">
                <mc:Choice xmlns:v="urn:schemas-microsoft-com:vml" Requires="v">
                  <p:oleObj spid="_x0000_s11421" name="Equation" r:id="rId6" imgW="1485720" imgH="266400" progId="Equation.DSMT4">
                    <p:embed/>
                  </p:oleObj>
                </mc:Choice>
                <mc:Fallback>
                  <p:oleObj name="Equation" r:id="rId6" imgW="1485720" imgH="266400" progId="Equation.DSMT4">
                    <p:embed/>
                    <p:pic>
                      <p:nvPicPr>
                        <p:cNvPr id="114698"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4648" y="2500946"/>
                          <a:ext cx="3932887" cy="689207"/>
                        </a:xfrm>
                        <a:prstGeom prst="rect">
                          <a:avLst/>
                        </a:prstGeom>
                        <a:noFill/>
                      </p:spPr>
                    </p:pic>
                  </p:oleObj>
                </mc:Fallback>
              </mc:AlternateContent>
            </a:graphicData>
          </a:graphic>
        </p:graphicFrame>
      </p:grpSp>
      <p:graphicFrame>
        <p:nvGraphicFramePr>
          <p:cNvPr id="23563" name="Object 11"/>
          <p:cNvGraphicFramePr>
            <a:graphicFrameLocks noChangeAspect="1"/>
          </p:cNvGraphicFramePr>
          <p:nvPr>
            <p:extLst>
              <p:ext uri="{D42A27DB-BD31-4B8C-83A1-F6EECF244321}">
                <p14:modId xmlns:p14="http://schemas.microsoft.com/office/powerpoint/2010/main" val="2857356515"/>
              </p:ext>
            </p:extLst>
          </p:nvPr>
        </p:nvGraphicFramePr>
        <p:xfrm>
          <a:off x="1943709" y="1766813"/>
          <a:ext cx="3829001" cy="804937"/>
        </p:xfrm>
        <a:graphic>
          <a:graphicData uri="http://schemas.openxmlformats.org/presentationml/2006/ole">
            <mc:AlternateContent xmlns:mc="http://schemas.openxmlformats.org/markup-compatibility/2006">
              <mc:Choice xmlns:v="urn:schemas-microsoft-com:vml" Requires="v">
                <p:oleObj spid="_x0000_s11422" name="Equation" r:id="rId8" imgW="2197080" imgH="431640" progId="Equation.DSMT4">
                  <p:embed/>
                </p:oleObj>
              </mc:Choice>
              <mc:Fallback>
                <p:oleObj name="Equation" r:id="rId8" imgW="2197080" imgH="431640" progId="Equation.DSMT4">
                  <p:embed/>
                  <p:pic>
                    <p:nvPicPr>
                      <p:cNvPr id="23563"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3709" y="1766813"/>
                        <a:ext cx="3829001" cy="804937"/>
                      </a:xfrm>
                      <a:prstGeom prst="rect">
                        <a:avLst/>
                      </a:prstGeom>
                      <a:noFill/>
                    </p:spPr>
                  </p:pic>
                </p:oleObj>
              </mc:Fallback>
            </mc:AlternateContent>
          </a:graphicData>
        </a:graphic>
      </p:graphicFrame>
      <p:sp>
        <p:nvSpPr>
          <p:cNvPr id="23566" name="Rectangle 14"/>
          <p:cNvSpPr>
            <a:spLocks noChangeArrowheads="1"/>
          </p:cNvSpPr>
          <p:nvPr/>
        </p:nvSpPr>
        <p:spPr bwMode="auto">
          <a:xfrm>
            <a:off x="373208" y="3148975"/>
            <a:ext cx="48065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fontAlgn="ctr" hangingPunct="1"/>
            <a:r>
              <a:rPr lang="zh-CN" altLang="en-US" sz="2200" b="1" dirty="0">
                <a:cs typeface="Times New Roman" panose="02020603050405020304" pitchFamily="18" charset="0"/>
              </a:rPr>
              <a:t>内导体表面外侧的坡印廷矢量为</a:t>
            </a:r>
          </a:p>
        </p:txBody>
      </p:sp>
      <p:graphicFrame>
        <p:nvGraphicFramePr>
          <p:cNvPr id="23567" name="Object 15"/>
          <p:cNvGraphicFramePr>
            <a:graphicFrameLocks noChangeAspect="1"/>
          </p:cNvGraphicFramePr>
          <p:nvPr>
            <p:extLst>
              <p:ext uri="{D42A27DB-BD31-4B8C-83A1-F6EECF244321}">
                <p14:modId xmlns:p14="http://schemas.microsoft.com/office/powerpoint/2010/main" val="1080254866"/>
              </p:ext>
            </p:extLst>
          </p:nvPr>
        </p:nvGraphicFramePr>
        <p:xfrm>
          <a:off x="2123728" y="3435846"/>
          <a:ext cx="6167332" cy="792088"/>
        </p:xfrm>
        <a:graphic>
          <a:graphicData uri="http://schemas.openxmlformats.org/presentationml/2006/ole">
            <mc:AlternateContent xmlns:mc="http://schemas.openxmlformats.org/markup-compatibility/2006">
              <mc:Choice xmlns:v="urn:schemas-microsoft-com:vml" Requires="v">
                <p:oleObj spid="_x0000_s11423" name="Equation" r:id="rId10" imgW="3492360" imgH="444240" progId="Equation.DSMT4">
                  <p:embed/>
                </p:oleObj>
              </mc:Choice>
              <mc:Fallback>
                <p:oleObj name="Equation" r:id="rId10" imgW="3492360" imgH="444240" progId="Equation.DSMT4">
                  <p:embed/>
                  <p:pic>
                    <p:nvPicPr>
                      <p:cNvPr id="23567"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3728" y="3435846"/>
                        <a:ext cx="6167332" cy="792088"/>
                      </a:xfrm>
                      <a:prstGeom prst="rect">
                        <a:avLst/>
                      </a:prstGeom>
                      <a:noFill/>
                    </p:spPr>
                  </p:pic>
                </p:oleObj>
              </mc:Fallback>
            </mc:AlternateContent>
          </a:graphicData>
        </a:graphic>
      </p:graphicFrame>
      <p:graphicFrame>
        <p:nvGraphicFramePr>
          <p:cNvPr id="114707" name="Object 18"/>
          <p:cNvGraphicFramePr>
            <a:graphicFrameLocks noChangeAspect="1"/>
          </p:cNvGraphicFramePr>
          <p:nvPr>
            <p:extLst>
              <p:ext uri="{D42A27DB-BD31-4B8C-83A1-F6EECF244321}">
                <p14:modId xmlns:p14="http://schemas.microsoft.com/office/powerpoint/2010/main" val="3458989703"/>
              </p:ext>
            </p:extLst>
          </p:nvPr>
        </p:nvGraphicFramePr>
        <p:xfrm>
          <a:off x="6012160" y="627534"/>
          <a:ext cx="3015104" cy="1584176"/>
        </p:xfrm>
        <a:graphic>
          <a:graphicData uri="http://schemas.openxmlformats.org/presentationml/2006/ole">
            <mc:AlternateContent xmlns:mc="http://schemas.openxmlformats.org/markup-compatibility/2006">
              <mc:Choice xmlns:v="urn:schemas-microsoft-com:vml" Requires="v">
                <p:oleObj spid="_x0000_s11424" name="图片" r:id="rId12" imgW="3733920" imgH="1285920" progId="Word.Picture.8">
                  <p:embed/>
                </p:oleObj>
              </mc:Choice>
              <mc:Fallback>
                <p:oleObj name="图片" r:id="rId12" imgW="3733920" imgH="1285920" progId="Word.Picture.8">
                  <p:embed/>
                  <p:pic>
                    <p:nvPicPr>
                      <p:cNvPr id="114707"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12160" y="627534"/>
                        <a:ext cx="3015104" cy="1584176"/>
                      </a:xfrm>
                      <a:prstGeom prst="rect">
                        <a:avLst/>
                      </a:prstGeom>
                      <a:noFill/>
                      <a:ln>
                        <a:noFill/>
                      </a:ln>
                      <a:effectLst/>
                    </p:spPr>
                  </p:pic>
                </p:oleObj>
              </mc:Fallback>
            </mc:AlternateContent>
          </a:graphicData>
        </a:graphic>
      </p:graphicFrame>
      <p:graphicFrame>
        <p:nvGraphicFramePr>
          <p:cNvPr id="24578" name="Object 2"/>
          <p:cNvGraphicFramePr>
            <a:graphicFrameLocks noChangeAspect="1"/>
          </p:cNvGraphicFramePr>
          <p:nvPr>
            <p:extLst>
              <p:ext uri="{D42A27DB-BD31-4B8C-83A1-F6EECF244321}">
                <p14:modId xmlns:p14="http://schemas.microsoft.com/office/powerpoint/2010/main" val="251731478"/>
              </p:ext>
            </p:extLst>
          </p:nvPr>
        </p:nvGraphicFramePr>
        <p:xfrm>
          <a:off x="1992061" y="4246559"/>
          <a:ext cx="6540379" cy="773463"/>
        </p:xfrm>
        <a:graphic>
          <a:graphicData uri="http://schemas.openxmlformats.org/presentationml/2006/ole">
            <mc:AlternateContent xmlns:mc="http://schemas.openxmlformats.org/markup-compatibility/2006">
              <mc:Choice xmlns:v="urn:schemas-microsoft-com:vml" Requires="v">
                <p:oleObj spid="_x0000_s11425" name="Equation" r:id="rId14" imgW="3568680" imgH="419040" progId="Equation.DSMT4">
                  <p:embed/>
                </p:oleObj>
              </mc:Choice>
              <mc:Fallback>
                <p:oleObj name="Equation" r:id="rId14" imgW="3568680" imgH="419040" progId="Equation.DSMT4">
                  <p:embed/>
                  <p:pic>
                    <p:nvPicPr>
                      <p:cNvPr id="24578"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92061" y="4246559"/>
                        <a:ext cx="6540379" cy="773463"/>
                      </a:xfrm>
                      <a:prstGeom prst="rect">
                        <a:avLst/>
                      </a:prstGeom>
                      <a:noFill/>
                    </p:spPr>
                  </p:pic>
                </p:oleObj>
              </mc:Fallback>
            </mc:AlternateContent>
          </a:graphicData>
        </a:graphic>
      </p:graphicFrame>
      <p:sp>
        <p:nvSpPr>
          <p:cNvPr id="24582" name="Rectangle 6"/>
          <p:cNvSpPr>
            <a:spLocks noChangeArrowheads="1"/>
          </p:cNvSpPr>
          <p:nvPr/>
        </p:nvSpPr>
        <p:spPr bwMode="auto">
          <a:xfrm>
            <a:off x="323528" y="3911505"/>
            <a:ext cx="4482703"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130000"/>
              </a:lnSpc>
            </a:pPr>
            <a:r>
              <a:rPr lang="zh-CN" altLang="en-US" sz="2200" b="1" dirty="0">
                <a:cs typeface="Times New Roman" panose="02020603050405020304" pitchFamily="18" charset="0"/>
              </a:rPr>
              <a:t>进入每单位长度内导体的功率为</a:t>
            </a:r>
          </a:p>
        </p:txBody>
      </p:sp>
      <p:sp>
        <p:nvSpPr>
          <p:cNvPr id="13" name="Rectangle 14"/>
          <p:cNvSpPr>
            <a:spLocks noChangeArrowheads="1"/>
          </p:cNvSpPr>
          <p:nvPr/>
        </p:nvSpPr>
        <p:spPr bwMode="auto">
          <a:xfrm>
            <a:off x="413518" y="2499742"/>
            <a:ext cx="48065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fontAlgn="ctr" hangingPunct="1"/>
            <a:r>
              <a:rPr lang="zh-CN" altLang="en-US" sz="2200" b="1" dirty="0">
                <a:cs typeface="Times New Roman" panose="02020603050405020304" pitchFamily="18" charset="0"/>
              </a:rPr>
              <a:t>磁场不变</a:t>
            </a:r>
          </a:p>
        </p:txBody>
      </p:sp>
      <p:graphicFrame>
        <p:nvGraphicFramePr>
          <p:cNvPr id="15" name="Object 3"/>
          <p:cNvGraphicFramePr>
            <a:graphicFrameLocks noChangeAspect="1"/>
          </p:cNvGraphicFramePr>
          <p:nvPr>
            <p:extLst>
              <p:ext uri="{D42A27DB-BD31-4B8C-83A1-F6EECF244321}">
                <p14:modId xmlns:p14="http://schemas.microsoft.com/office/powerpoint/2010/main" val="3987921057"/>
              </p:ext>
            </p:extLst>
          </p:nvPr>
        </p:nvGraphicFramePr>
        <p:xfrm>
          <a:off x="2113234" y="2427734"/>
          <a:ext cx="2746798" cy="756925"/>
        </p:xfrm>
        <a:graphic>
          <a:graphicData uri="http://schemas.openxmlformats.org/presentationml/2006/ole">
            <mc:AlternateContent xmlns:mc="http://schemas.openxmlformats.org/markup-compatibility/2006">
              <mc:Choice xmlns:v="urn:schemas-microsoft-com:vml" Requires="v">
                <p:oleObj spid="_x0000_s11426" name="Equation" r:id="rId16" imgW="1638000" imgH="431640" progId="Equation.DSMT4">
                  <p:embed/>
                </p:oleObj>
              </mc:Choice>
              <mc:Fallback>
                <p:oleObj name="Equation" r:id="rId16" imgW="1638000" imgH="431640" progId="Equation.DSMT4">
                  <p:embed/>
                  <p:pic>
                    <p:nvPicPr>
                      <p:cNvPr id="15" name="Object 3"/>
                      <p:cNvPicPr>
                        <a:picLocks noChangeAspect="1" noChangeArrowheads="1"/>
                      </p:cNvPicPr>
                      <p:nvPr/>
                    </p:nvPicPr>
                    <p:blipFill>
                      <a:blip r:embed="rId17"/>
                      <a:srcRect/>
                      <a:stretch>
                        <a:fillRect/>
                      </a:stretch>
                    </p:blipFill>
                    <p:spPr bwMode="auto">
                      <a:xfrm>
                        <a:off x="2113234" y="2427734"/>
                        <a:ext cx="2746798" cy="756925"/>
                      </a:xfrm>
                      <a:prstGeom prst="rect">
                        <a:avLst/>
                      </a:prstGeom>
                      <a:noFill/>
                      <a:extLst/>
                    </p:spPr>
                  </p:pic>
                </p:oleObj>
              </mc:Fallback>
            </mc:AlternateContent>
          </a:graphicData>
        </a:graphic>
      </p:graphicFrame>
    </p:spTree>
    <p:extLst>
      <p:ext uri="{BB962C8B-B14F-4D97-AF65-F5344CB8AC3E}">
        <p14:creationId xmlns:p14="http://schemas.microsoft.com/office/powerpoint/2010/main" val="355408120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ipe(up)">
                                      <p:cBhvr>
                                        <p:cTn id="7" dur="5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14694"/>
                                        </p:tgtEl>
                                        <p:attrNameLst>
                                          <p:attrName>style.visibility</p:attrName>
                                        </p:attrNameLst>
                                      </p:cBhvr>
                                      <p:to>
                                        <p:strVal val="visible"/>
                                      </p:to>
                                    </p:set>
                                    <p:animEffect transition="in" filter="wipe(up)">
                                      <p:cBhvr>
                                        <p:cTn id="12" dur="500"/>
                                        <p:tgtEl>
                                          <p:spTgt spid="114694"/>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3563"/>
                                        </p:tgtEl>
                                        <p:attrNameLst>
                                          <p:attrName>style.visibility</p:attrName>
                                        </p:attrNameLst>
                                      </p:cBhvr>
                                      <p:to>
                                        <p:strVal val="visible"/>
                                      </p:to>
                                    </p:set>
                                    <p:animEffect transition="in" filter="wipe(up)">
                                      <p:cBhvr>
                                        <p:cTn id="22" dur="500"/>
                                        <p:tgtEl>
                                          <p:spTgt spid="2356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par>
                                <p:cTn id="28" presetID="22" presetClass="entr" presetSubtype="1"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3566"/>
                                        </p:tgtEl>
                                        <p:attrNameLst>
                                          <p:attrName>style.visibility</p:attrName>
                                        </p:attrNameLst>
                                      </p:cBhvr>
                                      <p:to>
                                        <p:strVal val="visible"/>
                                      </p:to>
                                    </p:set>
                                    <p:animEffect transition="in" filter="wipe(up)">
                                      <p:cBhvr>
                                        <p:cTn id="35" dur="500"/>
                                        <p:tgtEl>
                                          <p:spTgt spid="23566"/>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3567"/>
                                        </p:tgtEl>
                                        <p:attrNameLst>
                                          <p:attrName>style.visibility</p:attrName>
                                        </p:attrNameLst>
                                      </p:cBhvr>
                                      <p:to>
                                        <p:strVal val="visible"/>
                                      </p:to>
                                    </p:set>
                                    <p:animEffect transition="in" filter="wipe(up)">
                                      <p:cBhvr>
                                        <p:cTn id="39" dur="500"/>
                                        <p:tgtEl>
                                          <p:spTgt spid="2356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4582"/>
                                        </p:tgtEl>
                                        <p:attrNameLst>
                                          <p:attrName>style.visibility</p:attrName>
                                        </p:attrNameLst>
                                      </p:cBhvr>
                                      <p:to>
                                        <p:strVal val="visible"/>
                                      </p:to>
                                    </p:set>
                                    <p:animEffect transition="in" filter="wipe(up)">
                                      <p:cBhvr>
                                        <p:cTn id="44" dur="500"/>
                                        <p:tgtEl>
                                          <p:spTgt spid="24582"/>
                                        </p:tgtEl>
                                      </p:cBhvr>
                                    </p:animEffect>
                                  </p:childTnLst>
                                </p:cTn>
                              </p:par>
                              <p:par>
                                <p:cTn id="45" presetID="22" presetClass="entr" presetSubtype="1" fill="hold" nodeType="withEffect">
                                  <p:stCondLst>
                                    <p:cond delay="0"/>
                                  </p:stCondLst>
                                  <p:childTnLst>
                                    <p:set>
                                      <p:cBhvr>
                                        <p:cTn id="46" dur="1" fill="hold">
                                          <p:stCondLst>
                                            <p:cond delay="0"/>
                                          </p:stCondLst>
                                        </p:cTn>
                                        <p:tgtEl>
                                          <p:spTgt spid="24578"/>
                                        </p:tgtEl>
                                        <p:attrNameLst>
                                          <p:attrName>style.visibility</p:attrName>
                                        </p:attrNameLst>
                                      </p:cBhvr>
                                      <p:to>
                                        <p:strVal val="visible"/>
                                      </p:to>
                                    </p:set>
                                    <p:animEffect transition="in" filter="wipe(up)">
                                      <p:cBhvr>
                                        <p:cTn id="47"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66" grpId="0"/>
      <p:bldP spid="2458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4"/>
          <p:cNvSpPr txBox="1"/>
          <p:nvPr/>
        </p:nvSpPr>
        <p:spPr>
          <a:xfrm>
            <a:off x="107504" y="267494"/>
            <a:ext cx="9145016"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en-US" altLang="zh-CN" sz="2800" b="1" noProof="0" dirty="0">
                <a:solidFill>
                  <a:srgbClr val="005DA2"/>
                </a:solidFill>
                <a:latin typeface="微软雅黑" panose="020B0503020204020204" pitchFamily="34" charset="-122"/>
                <a:ea typeface="微软雅黑" panose="020B0503020204020204" pitchFamily="34" charset="-122"/>
              </a:rPr>
              <a:t> </a:t>
            </a:r>
            <a:r>
              <a:rPr lang="zh-CN" altLang="en-US" sz="2800" b="1" noProof="0" dirty="0">
                <a:solidFill>
                  <a:srgbClr val="005DA2"/>
                </a:solidFill>
                <a:latin typeface="微软雅黑" panose="020B0503020204020204" pitchFamily="34" charset="-122"/>
                <a:ea typeface="微软雅黑" panose="020B0503020204020204" pitchFamily="34" charset="-122"/>
              </a:rPr>
              <a:t>总结</a:t>
            </a:r>
            <a:r>
              <a:rPr kumimoji="0" lang="zh-CN" altLang="en-US" sz="2800" b="1" i="0" u="none" strike="noStrike" kern="1200" cap="none" spc="0" normalizeH="0" baseline="0" noProof="0" dirty="0">
                <a:ln>
                  <a:noFill/>
                </a:ln>
                <a:solidFill>
                  <a:srgbClr val="005DA2"/>
                </a:solidFill>
                <a:effectLst/>
                <a:uLnTx/>
                <a:uFillTx/>
                <a:latin typeface="微软雅黑" panose="020B0503020204020204" pitchFamily="34" charset="-122"/>
                <a:ea typeface="微软雅黑" panose="020B0503020204020204" pitchFamily="34" charset="-122"/>
                <a:cs typeface="+mn-cs"/>
              </a:rPr>
              <a:t>：</a:t>
            </a:r>
            <a:r>
              <a:rPr lang="zh-CN" altLang="zh-CN" sz="2800" b="1" dirty="0">
                <a:solidFill>
                  <a:srgbClr val="005DA2"/>
                </a:solidFill>
                <a:latin typeface="微软雅黑" panose="020B0503020204020204" pitchFamily="34" charset="-122"/>
                <a:ea typeface="微软雅黑" panose="020B0503020204020204" pitchFamily="34" charset="-122"/>
              </a:rPr>
              <a:t>电场和</a:t>
            </a:r>
            <a:r>
              <a:rPr lang="zh-CN" altLang="zh-CN" sz="2800" b="1" dirty="0" smtClean="0">
                <a:solidFill>
                  <a:srgbClr val="005DA2"/>
                </a:solidFill>
                <a:latin typeface="微软雅黑" panose="020B0503020204020204" pitchFamily="34" charset="-122"/>
                <a:ea typeface="微软雅黑" panose="020B0503020204020204" pitchFamily="34" charset="-122"/>
              </a:rPr>
              <a:t>磁场</a:t>
            </a:r>
            <a:r>
              <a:rPr lang="zh-CN" altLang="en-US" sz="2800" b="1" dirty="0" smtClean="0">
                <a:solidFill>
                  <a:srgbClr val="005DA2"/>
                </a:solidFill>
                <a:latin typeface="微软雅黑" panose="020B0503020204020204" pitchFamily="34" charset="-122"/>
                <a:ea typeface="微软雅黑" panose="020B0503020204020204" pitchFamily="34" charset="-122"/>
              </a:rPr>
              <a:t>的</a:t>
            </a:r>
            <a:r>
              <a:rPr lang="zh-CN" altLang="zh-CN" sz="2800" b="1" dirty="0" smtClean="0">
                <a:solidFill>
                  <a:srgbClr val="005DA2"/>
                </a:solidFill>
                <a:latin typeface="微软雅黑" panose="020B0503020204020204" pitchFamily="34" charset="-122"/>
                <a:ea typeface="微软雅黑" panose="020B0503020204020204" pitchFamily="34" charset="-122"/>
              </a:rPr>
              <a:t>特定</a:t>
            </a:r>
            <a:r>
              <a:rPr lang="zh-CN" altLang="zh-CN" sz="2800" b="1" dirty="0">
                <a:solidFill>
                  <a:srgbClr val="005DA2"/>
                </a:solidFill>
                <a:latin typeface="微软雅黑" panose="020B0503020204020204" pitchFamily="34" charset="-122"/>
                <a:ea typeface="微软雅黑" panose="020B0503020204020204" pitchFamily="34" charset="-122"/>
              </a:rPr>
              <a:t>物理定律</a:t>
            </a:r>
            <a:r>
              <a:rPr lang="en-US" altLang="zh-CN" sz="2800" b="1" dirty="0" smtClean="0">
                <a:solidFill>
                  <a:srgbClr val="005DA2"/>
                </a:solidFill>
                <a:latin typeface="微软雅黑" panose="020B0503020204020204" pitchFamily="34" charset="-122"/>
                <a:ea typeface="微软雅黑" panose="020B0503020204020204" pitchFamily="34" charset="-122"/>
              </a:rPr>
              <a:t>——</a:t>
            </a:r>
            <a:r>
              <a:rPr lang="zh-CN" altLang="en-US" sz="2400" b="1" dirty="0" smtClean="0">
                <a:solidFill>
                  <a:srgbClr val="005DA2"/>
                </a:solidFill>
                <a:latin typeface="微软雅黑" panose="020B0503020204020204" pitchFamily="34" charset="-122"/>
                <a:ea typeface="微软雅黑" panose="020B0503020204020204" pitchFamily="34" charset="-122"/>
              </a:rPr>
              <a:t>电磁能量守恒定律</a:t>
            </a:r>
            <a:endParaRPr lang="en-GB" altLang="zh-CN" sz="2400" b="1" dirty="0">
              <a:solidFill>
                <a:srgbClr val="005DA2"/>
              </a:solidFill>
              <a:latin typeface="微软雅黑" panose="020B0503020204020204" pitchFamily="34" charset="-122"/>
              <a:ea typeface="微软雅黑" panose="020B0503020204020204" pitchFamily="34" charset="-122"/>
            </a:endParaRPr>
          </a:p>
        </p:txBody>
      </p:sp>
      <p:sp>
        <p:nvSpPr>
          <p:cNvPr id="43" name="矩形 42">
            <a:extLst>
              <a:ext uri="{FF2B5EF4-FFF2-40B4-BE49-F238E27FC236}">
                <a16:creationId xmlns:a16="http://schemas.microsoft.com/office/drawing/2014/main" id="{CF420F69-E7E6-4628-9A01-11FADCA3AD5A}"/>
              </a:ext>
            </a:extLst>
          </p:cNvPr>
          <p:cNvSpPr/>
          <p:nvPr/>
        </p:nvSpPr>
        <p:spPr>
          <a:xfrm>
            <a:off x="4971226" y="1066429"/>
            <a:ext cx="1155401" cy="430879"/>
          </a:xfrm>
          <a:prstGeom prst="rect">
            <a:avLst/>
          </a:prstGeom>
        </p:spPr>
        <p:txBody>
          <a:bodyPr wrap="square" lIns="91431" tIns="45716" rIns="91431" bIns="45716">
            <a:spAutoFit/>
          </a:bodyPr>
          <a:lstStyle/>
          <a:p>
            <a:pPr algn="ctr" defTabSz="1600040">
              <a:spcBef>
                <a:spcPct val="0"/>
              </a:spcBef>
            </a:pPr>
            <a:r>
              <a:rPr lang="zh-CN" altLang="en-US" sz="2200" b="1" dirty="0">
                <a:solidFill>
                  <a:schemeClr val="bg1"/>
                </a:solidFill>
                <a:latin typeface="华文新魏" panose="02010800040101010101" pitchFamily="2" charset="-122"/>
                <a:ea typeface="华文新魏" panose="02010800040101010101" pitchFamily="2" charset="-122"/>
              </a:rPr>
              <a:t>通量</a:t>
            </a:r>
          </a:p>
        </p:txBody>
      </p:sp>
      <p:sp>
        <p:nvSpPr>
          <p:cNvPr id="44" name="Freeform 6">
            <a:hlinkClick r:id="" action="ppaction://noaction"/>
            <a:extLst>
              <a:ext uri="{FF2B5EF4-FFF2-40B4-BE49-F238E27FC236}">
                <a16:creationId xmlns:a16="http://schemas.microsoft.com/office/drawing/2014/main" id="{7F66CF2C-FC3E-4112-87C4-9AE53FC79A8C}"/>
              </a:ext>
            </a:extLst>
          </p:cNvPr>
          <p:cNvSpPr>
            <a:spLocks/>
          </p:cNvSpPr>
          <p:nvPr/>
        </p:nvSpPr>
        <p:spPr bwMode="auto">
          <a:xfrm>
            <a:off x="2538434" y="843558"/>
            <a:ext cx="1728192" cy="1764196"/>
          </a:xfrm>
          <a:custGeom>
            <a:avLst/>
            <a:gdLst>
              <a:gd name="T0" fmla="*/ 836 w 1058"/>
              <a:gd name="T1" fmla="*/ 96 h 1042"/>
              <a:gd name="T2" fmla="*/ 848 w 1058"/>
              <a:gd name="T3" fmla="*/ 244 h 1042"/>
              <a:gd name="T4" fmla="*/ 876 w 1058"/>
              <a:gd name="T5" fmla="*/ 278 h 1042"/>
              <a:gd name="T6" fmla="*/ 918 w 1058"/>
              <a:gd name="T7" fmla="*/ 354 h 1042"/>
              <a:gd name="T8" fmla="*/ 1042 w 1058"/>
              <a:gd name="T9" fmla="*/ 394 h 1042"/>
              <a:gd name="T10" fmla="*/ 956 w 1058"/>
              <a:gd name="T11" fmla="*/ 518 h 1042"/>
              <a:gd name="T12" fmla="*/ 954 w 1058"/>
              <a:gd name="T13" fmla="*/ 560 h 1042"/>
              <a:gd name="T14" fmla="*/ 940 w 1058"/>
              <a:gd name="T15" fmla="*/ 646 h 1042"/>
              <a:gd name="T16" fmla="*/ 1008 w 1058"/>
              <a:gd name="T17" fmla="*/ 756 h 1042"/>
              <a:gd name="T18" fmla="*/ 864 w 1058"/>
              <a:gd name="T19" fmla="*/ 794 h 1042"/>
              <a:gd name="T20" fmla="*/ 834 w 1058"/>
              <a:gd name="T21" fmla="*/ 828 h 1042"/>
              <a:gd name="T22" fmla="*/ 768 w 1058"/>
              <a:gd name="T23" fmla="*/ 884 h 1042"/>
              <a:gd name="T24" fmla="*/ 750 w 1058"/>
              <a:gd name="T25" fmla="*/ 1012 h 1042"/>
              <a:gd name="T26" fmla="*/ 614 w 1058"/>
              <a:gd name="T27" fmla="*/ 948 h 1042"/>
              <a:gd name="T28" fmla="*/ 572 w 1058"/>
              <a:gd name="T29" fmla="*/ 954 h 1042"/>
              <a:gd name="T30" fmla="*/ 486 w 1058"/>
              <a:gd name="T31" fmla="*/ 954 h 1042"/>
              <a:gd name="T32" fmla="*/ 388 w 1058"/>
              <a:gd name="T33" fmla="*/ 1042 h 1042"/>
              <a:gd name="T34" fmla="*/ 326 w 1058"/>
              <a:gd name="T35" fmla="*/ 906 h 1042"/>
              <a:gd name="T36" fmla="*/ 288 w 1058"/>
              <a:gd name="T37" fmla="*/ 884 h 1042"/>
              <a:gd name="T38" fmla="*/ 222 w 1058"/>
              <a:gd name="T39" fmla="*/ 828 h 1042"/>
              <a:gd name="T40" fmla="*/ 92 w 1058"/>
              <a:gd name="T41" fmla="*/ 832 h 1042"/>
              <a:gd name="T42" fmla="*/ 132 w 1058"/>
              <a:gd name="T43" fmla="*/ 686 h 1042"/>
              <a:gd name="T44" fmla="*/ 118 w 1058"/>
              <a:gd name="T45" fmla="*/ 646 h 1042"/>
              <a:gd name="T46" fmla="*/ 102 w 1058"/>
              <a:gd name="T47" fmla="*/ 560 h 1042"/>
              <a:gd name="T48" fmla="*/ 0 w 1058"/>
              <a:gd name="T49" fmla="*/ 480 h 1042"/>
              <a:gd name="T50" fmla="*/ 122 w 1058"/>
              <a:gd name="T51" fmla="*/ 394 h 1042"/>
              <a:gd name="T52" fmla="*/ 138 w 1058"/>
              <a:gd name="T53" fmla="*/ 354 h 1042"/>
              <a:gd name="T54" fmla="*/ 182 w 1058"/>
              <a:gd name="T55" fmla="*/ 278 h 1042"/>
              <a:gd name="T56" fmla="*/ 154 w 1058"/>
              <a:gd name="T57" fmla="*/ 152 h 1042"/>
              <a:gd name="T58" fmla="*/ 304 w 1058"/>
              <a:gd name="T59" fmla="*/ 164 h 1042"/>
              <a:gd name="T60" fmla="*/ 342 w 1058"/>
              <a:gd name="T61" fmla="*/ 144 h 1042"/>
              <a:gd name="T62" fmla="*/ 424 w 1058"/>
              <a:gd name="T63" fmla="*/ 114 h 1042"/>
              <a:gd name="T64" fmla="*/ 486 w 1058"/>
              <a:gd name="T65" fmla="*/ 0 h 1042"/>
              <a:gd name="T66" fmla="*/ 590 w 1058"/>
              <a:gd name="T67" fmla="*/ 106 h 1042"/>
              <a:gd name="T68" fmla="*/ 634 w 1058"/>
              <a:gd name="T69" fmla="*/ 114 h 1042"/>
              <a:gd name="T70" fmla="*/ 714 w 1058"/>
              <a:gd name="T71" fmla="*/ 144 h 1042"/>
              <a:gd name="T72" fmla="*/ 752 w 1058"/>
              <a:gd name="T73" fmla="*/ 164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8" h="1042">
                <a:moveTo>
                  <a:pt x="752" y="164"/>
                </a:moveTo>
                <a:lnTo>
                  <a:pt x="836" y="96"/>
                </a:lnTo>
                <a:lnTo>
                  <a:pt x="902" y="152"/>
                </a:lnTo>
                <a:lnTo>
                  <a:pt x="848" y="244"/>
                </a:lnTo>
                <a:lnTo>
                  <a:pt x="848" y="244"/>
                </a:lnTo>
                <a:lnTo>
                  <a:pt x="876" y="278"/>
                </a:lnTo>
                <a:lnTo>
                  <a:pt x="898" y="316"/>
                </a:lnTo>
                <a:lnTo>
                  <a:pt x="918" y="354"/>
                </a:lnTo>
                <a:lnTo>
                  <a:pt x="934" y="394"/>
                </a:lnTo>
                <a:lnTo>
                  <a:pt x="1042" y="394"/>
                </a:lnTo>
                <a:lnTo>
                  <a:pt x="1058" y="480"/>
                </a:lnTo>
                <a:lnTo>
                  <a:pt x="956" y="518"/>
                </a:lnTo>
                <a:lnTo>
                  <a:pt x="956" y="518"/>
                </a:lnTo>
                <a:lnTo>
                  <a:pt x="954" y="560"/>
                </a:lnTo>
                <a:lnTo>
                  <a:pt x="950" y="604"/>
                </a:lnTo>
                <a:lnTo>
                  <a:pt x="940" y="646"/>
                </a:lnTo>
                <a:lnTo>
                  <a:pt x="926" y="686"/>
                </a:lnTo>
                <a:lnTo>
                  <a:pt x="1008" y="756"/>
                </a:lnTo>
                <a:lnTo>
                  <a:pt x="966" y="832"/>
                </a:lnTo>
                <a:lnTo>
                  <a:pt x="864" y="794"/>
                </a:lnTo>
                <a:lnTo>
                  <a:pt x="864" y="794"/>
                </a:lnTo>
                <a:lnTo>
                  <a:pt x="834" y="828"/>
                </a:lnTo>
                <a:lnTo>
                  <a:pt x="804" y="856"/>
                </a:lnTo>
                <a:lnTo>
                  <a:pt x="768" y="884"/>
                </a:lnTo>
                <a:lnTo>
                  <a:pt x="732" y="906"/>
                </a:lnTo>
                <a:lnTo>
                  <a:pt x="750" y="1012"/>
                </a:lnTo>
                <a:lnTo>
                  <a:pt x="668" y="1042"/>
                </a:lnTo>
                <a:lnTo>
                  <a:pt x="614" y="948"/>
                </a:lnTo>
                <a:lnTo>
                  <a:pt x="614" y="948"/>
                </a:lnTo>
                <a:lnTo>
                  <a:pt x="572" y="954"/>
                </a:lnTo>
                <a:lnTo>
                  <a:pt x="528" y="958"/>
                </a:lnTo>
                <a:lnTo>
                  <a:pt x="486" y="954"/>
                </a:lnTo>
                <a:lnTo>
                  <a:pt x="442" y="948"/>
                </a:lnTo>
                <a:lnTo>
                  <a:pt x="388" y="1042"/>
                </a:lnTo>
                <a:lnTo>
                  <a:pt x="306" y="1012"/>
                </a:lnTo>
                <a:lnTo>
                  <a:pt x="326" y="906"/>
                </a:lnTo>
                <a:lnTo>
                  <a:pt x="326" y="906"/>
                </a:lnTo>
                <a:lnTo>
                  <a:pt x="288" y="884"/>
                </a:lnTo>
                <a:lnTo>
                  <a:pt x="254" y="856"/>
                </a:lnTo>
                <a:lnTo>
                  <a:pt x="222" y="828"/>
                </a:lnTo>
                <a:lnTo>
                  <a:pt x="194" y="794"/>
                </a:lnTo>
                <a:lnTo>
                  <a:pt x="92" y="832"/>
                </a:lnTo>
                <a:lnTo>
                  <a:pt x="48" y="756"/>
                </a:lnTo>
                <a:lnTo>
                  <a:pt x="132" y="686"/>
                </a:lnTo>
                <a:lnTo>
                  <a:pt x="132" y="686"/>
                </a:lnTo>
                <a:lnTo>
                  <a:pt x="118" y="646"/>
                </a:lnTo>
                <a:lnTo>
                  <a:pt x="108" y="604"/>
                </a:lnTo>
                <a:lnTo>
                  <a:pt x="102" y="560"/>
                </a:lnTo>
                <a:lnTo>
                  <a:pt x="102" y="518"/>
                </a:lnTo>
                <a:lnTo>
                  <a:pt x="0" y="480"/>
                </a:lnTo>
                <a:lnTo>
                  <a:pt x="14" y="394"/>
                </a:lnTo>
                <a:lnTo>
                  <a:pt x="122" y="394"/>
                </a:lnTo>
                <a:lnTo>
                  <a:pt x="122" y="394"/>
                </a:lnTo>
                <a:lnTo>
                  <a:pt x="138" y="354"/>
                </a:lnTo>
                <a:lnTo>
                  <a:pt x="158" y="316"/>
                </a:lnTo>
                <a:lnTo>
                  <a:pt x="182" y="278"/>
                </a:lnTo>
                <a:lnTo>
                  <a:pt x="210" y="244"/>
                </a:lnTo>
                <a:lnTo>
                  <a:pt x="154" y="152"/>
                </a:lnTo>
                <a:lnTo>
                  <a:pt x="222" y="96"/>
                </a:lnTo>
                <a:lnTo>
                  <a:pt x="304" y="164"/>
                </a:lnTo>
                <a:lnTo>
                  <a:pt x="304" y="164"/>
                </a:lnTo>
                <a:lnTo>
                  <a:pt x="342" y="144"/>
                </a:lnTo>
                <a:lnTo>
                  <a:pt x="382" y="128"/>
                </a:lnTo>
                <a:lnTo>
                  <a:pt x="424" y="114"/>
                </a:lnTo>
                <a:lnTo>
                  <a:pt x="466" y="106"/>
                </a:lnTo>
                <a:lnTo>
                  <a:pt x="486" y="0"/>
                </a:lnTo>
                <a:lnTo>
                  <a:pt x="572" y="0"/>
                </a:lnTo>
                <a:lnTo>
                  <a:pt x="590" y="106"/>
                </a:lnTo>
                <a:lnTo>
                  <a:pt x="590" y="106"/>
                </a:lnTo>
                <a:lnTo>
                  <a:pt x="634" y="114"/>
                </a:lnTo>
                <a:lnTo>
                  <a:pt x="674" y="128"/>
                </a:lnTo>
                <a:lnTo>
                  <a:pt x="714" y="144"/>
                </a:lnTo>
                <a:lnTo>
                  <a:pt x="752" y="164"/>
                </a:lnTo>
                <a:lnTo>
                  <a:pt x="752" y="164"/>
                </a:lnTo>
                <a:close/>
              </a:path>
            </a:pathLst>
          </a:custGeom>
          <a:solidFill>
            <a:srgbClr val="00ADA9"/>
          </a:solidFill>
          <a:ln w="28575">
            <a:solidFill>
              <a:schemeClr val="accent3">
                <a:lumMod val="20000"/>
                <a:lumOff val="80000"/>
              </a:schemeClr>
            </a:solidFill>
          </a:ln>
        </p:spPr>
        <p:txBody>
          <a:bodyPr vert="horz" wrap="square" lIns="91431" tIns="45716" rIns="91431" bIns="45716" numCol="1" anchor="t" anchorCtr="0" compatLnSpc="1">
            <a:prstTxWarp prst="textNoShape">
              <a:avLst/>
            </a:prstTxWarp>
          </a:bodyPr>
          <a:lstStyle/>
          <a:p>
            <a:endParaRPr lang="zh-CN" altLang="en-US" sz="2200" b="1">
              <a:solidFill>
                <a:srgbClr val="FFFFFF"/>
              </a:solidFill>
              <a:latin typeface="华文新魏" panose="02010800040101010101" pitchFamily="2" charset="-122"/>
              <a:ea typeface="华文新魏" panose="02010800040101010101" pitchFamily="2" charset="-122"/>
            </a:endParaRPr>
          </a:p>
        </p:txBody>
      </p:sp>
      <p:sp>
        <p:nvSpPr>
          <p:cNvPr id="45" name="矩形 44">
            <a:hlinkClick r:id="" action="ppaction://noaction"/>
            <a:extLst>
              <a:ext uri="{FF2B5EF4-FFF2-40B4-BE49-F238E27FC236}">
                <a16:creationId xmlns:a16="http://schemas.microsoft.com/office/drawing/2014/main" id="{CEDDCABA-47B9-44AF-A7C7-D175460916A1}"/>
              </a:ext>
            </a:extLst>
          </p:cNvPr>
          <p:cNvSpPr/>
          <p:nvPr/>
        </p:nvSpPr>
        <p:spPr>
          <a:xfrm>
            <a:off x="2915816" y="1365616"/>
            <a:ext cx="1029071" cy="769433"/>
          </a:xfrm>
          <a:prstGeom prst="rect">
            <a:avLst/>
          </a:prstGeom>
        </p:spPr>
        <p:txBody>
          <a:bodyPr wrap="square" lIns="91431" tIns="45716" rIns="91431" bIns="45716">
            <a:spAutoFit/>
          </a:bodyPr>
          <a:lstStyle/>
          <a:p>
            <a:pPr algn="ctr"/>
            <a:r>
              <a:rPr lang="zh-CN" altLang="en-US" sz="2200" b="1" dirty="0">
                <a:solidFill>
                  <a:srgbClr val="FFFFFF"/>
                </a:solidFill>
                <a:latin typeface="华文新魏" panose="02010800040101010101" pitchFamily="2" charset="-122"/>
                <a:ea typeface="华文新魏" panose="02010800040101010101" pitchFamily="2" charset="-122"/>
              </a:rPr>
              <a:t>能量守恒法则</a:t>
            </a:r>
          </a:p>
        </p:txBody>
      </p:sp>
      <p:sp>
        <p:nvSpPr>
          <p:cNvPr id="46" name="Freeform 6">
            <a:hlinkClick r:id="" action="ppaction://noaction"/>
            <a:extLst>
              <a:ext uri="{FF2B5EF4-FFF2-40B4-BE49-F238E27FC236}">
                <a16:creationId xmlns:a16="http://schemas.microsoft.com/office/drawing/2014/main" id="{94481689-E911-41A8-BD58-1E0872DEF334}"/>
              </a:ext>
            </a:extLst>
          </p:cNvPr>
          <p:cNvSpPr>
            <a:spLocks/>
          </p:cNvSpPr>
          <p:nvPr/>
        </p:nvSpPr>
        <p:spPr bwMode="auto">
          <a:xfrm>
            <a:off x="4644008" y="843558"/>
            <a:ext cx="1728192" cy="1764196"/>
          </a:xfrm>
          <a:custGeom>
            <a:avLst/>
            <a:gdLst>
              <a:gd name="T0" fmla="*/ 836 w 1058"/>
              <a:gd name="T1" fmla="*/ 96 h 1042"/>
              <a:gd name="T2" fmla="*/ 848 w 1058"/>
              <a:gd name="T3" fmla="*/ 244 h 1042"/>
              <a:gd name="T4" fmla="*/ 876 w 1058"/>
              <a:gd name="T5" fmla="*/ 278 h 1042"/>
              <a:gd name="T6" fmla="*/ 918 w 1058"/>
              <a:gd name="T7" fmla="*/ 354 h 1042"/>
              <a:gd name="T8" fmla="*/ 1042 w 1058"/>
              <a:gd name="T9" fmla="*/ 394 h 1042"/>
              <a:gd name="T10" fmla="*/ 956 w 1058"/>
              <a:gd name="T11" fmla="*/ 518 h 1042"/>
              <a:gd name="T12" fmla="*/ 954 w 1058"/>
              <a:gd name="T13" fmla="*/ 560 h 1042"/>
              <a:gd name="T14" fmla="*/ 940 w 1058"/>
              <a:gd name="T15" fmla="*/ 646 h 1042"/>
              <a:gd name="T16" fmla="*/ 1008 w 1058"/>
              <a:gd name="T17" fmla="*/ 756 h 1042"/>
              <a:gd name="T18" fmla="*/ 864 w 1058"/>
              <a:gd name="T19" fmla="*/ 794 h 1042"/>
              <a:gd name="T20" fmla="*/ 834 w 1058"/>
              <a:gd name="T21" fmla="*/ 828 h 1042"/>
              <a:gd name="T22" fmla="*/ 768 w 1058"/>
              <a:gd name="T23" fmla="*/ 884 h 1042"/>
              <a:gd name="T24" fmla="*/ 750 w 1058"/>
              <a:gd name="T25" fmla="*/ 1012 h 1042"/>
              <a:gd name="T26" fmla="*/ 614 w 1058"/>
              <a:gd name="T27" fmla="*/ 948 h 1042"/>
              <a:gd name="T28" fmla="*/ 572 w 1058"/>
              <a:gd name="T29" fmla="*/ 954 h 1042"/>
              <a:gd name="T30" fmla="*/ 486 w 1058"/>
              <a:gd name="T31" fmla="*/ 954 h 1042"/>
              <a:gd name="T32" fmla="*/ 388 w 1058"/>
              <a:gd name="T33" fmla="*/ 1042 h 1042"/>
              <a:gd name="T34" fmla="*/ 326 w 1058"/>
              <a:gd name="T35" fmla="*/ 906 h 1042"/>
              <a:gd name="T36" fmla="*/ 288 w 1058"/>
              <a:gd name="T37" fmla="*/ 884 h 1042"/>
              <a:gd name="T38" fmla="*/ 222 w 1058"/>
              <a:gd name="T39" fmla="*/ 828 h 1042"/>
              <a:gd name="T40" fmla="*/ 92 w 1058"/>
              <a:gd name="T41" fmla="*/ 832 h 1042"/>
              <a:gd name="T42" fmla="*/ 132 w 1058"/>
              <a:gd name="T43" fmla="*/ 686 h 1042"/>
              <a:gd name="T44" fmla="*/ 118 w 1058"/>
              <a:gd name="T45" fmla="*/ 646 h 1042"/>
              <a:gd name="T46" fmla="*/ 102 w 1058"/>
              <a:gd name="T47" fmla="*/ 560 h 1042"/>
              <a:gd name="T48" fmla="*/ 0 w 1058"/>
              <a:gd name="T49" fmla="*/ 480 h 1042"/>
              <a:gd name="T50" fmla="*/ 122 w 1058"/>
              <a:gd name="T51" fmla="*/ 394 h 1042"/>
              <a:gd name="T52" fmla="*/ 138 w 1058"/>
              <a:gd name="T53" fmla="*/ 354 h 1042"/>
              <a:gd name="T54" fmla="*/ 182 w 1058"/>
              <a:gd name="T55" fmla="*/ 278 h 1042"/>
              <a:gd name="T56" fmla="*/ 154 w 1058"/>
              <a:gd name="T57" fmla="*/ 152 h 1042"/>
              <a:gd name="T58" fmla="*/ 304 w 1058"/>
              <a:gd name="T59" fmla="*/ 164 h 1042"/>
              <a:gd name="T60" fmla="*/ 342 w 1058"/>
              <a:gd name="T61" fmla="*/ 144 h 1042"/>
              <a:gd name="T62" fmla="*/ 424 w 1058"/>
              <a:gd name="T63" fmla="*/ 114 h 1042"/>
              <a:gd name="T64" fmla="*/ 486 w 1058"/>
              <a:gd name="T65" fmla="*/ 0 h 1042"/>
              <a:gd name="T66" fmla="*/ 590 w 1058"/>
              <a:gd name="T67" fmla="*/ 106 h 1042"/>
              <a:gd name="T68" fmla="*/ 634 w 1058"/>
              <a:gd name="T69" fmla="*/ 114 h 1042"/>
              <a:gd name="T70" fmla="*/ 714 w 1058"/>
              <a:gd name="T71" fmla="*/ 144 h 1042"/>
              <a:gd name="T72" fmla="*/ 752 w 1058"/>
              <a:gd name="T73" fmla="*/ 164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8" h="1042">
                <a:moveTo>
                  <a:pt x="752" y="164"/>
                </a:moveTo>
                <a:lnTo>
                  <a:pt x="836" y="96"/>
                </a:lnTo>
                <a:lnTo>
                  <a:pt x="902" y="152"/>
                </a:lnTo>
                <a:lnTo>
                  <a:pt x="848" y="244"/>
                </a:lnTo>
                <a:lnTo>
                  <a:pt x="848" y="244"/>
                </a:lnTo>
                <a:lnTo>
                  <a:pt x="876" y="278"/>
                </a:lnTo>
                <a:lnTo>
                  <a:pt x="898" y="316"/>
                </a:lnTo>
                <a:lnTo>
                  <a:pt x="918" y="354"/>
                </a:lnTo>
                <a:lnTo>
                  <a:pt x="934" y="394"/>
                </a:lnTo>
                <a:lnTo>
                  <a:pt x="1042" y="394"/>
                </a:lnTo>
                <a:lnTo>
                  <a:pt x="1058" y="480"/>
                </a:lnTo>
                <a:lnTo>
                  <a:pt x="956" y="518"/>
                </a:lnTo>
                <a:lnTo>
                  <a:pt x="956" y="518"/>
                </a:lnTo>
                <a:lnTo>
                  <a:pt x="954" y="560"/>
                </a:lnTo>
                <a:lnTo>
                  <a:pt x="950" y="604"/>
                </a:lnTo>
                <a:lnTo>
                  <a:pt x="940" y="646"/>
                </a:lnTo>
                <a:lnTo>
                  <a:pt x="926" y="686"/>
                </a:lnTo>
                <a:lnTo>
                  <a:pt x="1008" y="756"/>
                </a:lnTo>
                <a:lnTo>
                  <a:pt x="966" y="832"/>
                </a:lnTo>
                <a:lnTo>
                  <a:pt x="864" y="794"/>
                </a:lnTo>
                <a:lnTo>
                  <a:pt x="864" y="794"/>
                </a:lnTo>
                <a:lnTo>
                  <a:pt x="834" y="828"/>
                </a:lnTo>
                <a:lnTo>
                  <a:pt x="804" y="856"/>
                </a:lnTo>
                <a:lnTo>
                  <a:pt x="768" y="884"/>
                </a:lnTo>
                <a:lnTo>
                  <a:pt x="732" y="906"/>
                </a:lnTo>
                <a:lnTo>
                  <a:pt x="750" y="1012"/>
                </a:lnTo>
                <a:lnTo>
                  <a:pt x="668" y="1042"/>
                </a:lnTo>
                <a:lnTo>
                  <a:pt x="614" y="948"/>
                </a:lnTo>
                <a:lnTo>
                  <a:pt x="614" y="948"/>
                </a:lnTo>
                <a:lnTo>
                  <a:pt x="572" y="954"/>
                </a:lnTo>
                <a:lnTo>
                  <a:pt x="528" y="958"/>
                </a:lnTo>
                <a:lnTo>
                  <a:pt x="486" y="954"/>
                </a:lnTo>
                <a:lnTo>
                  <a:pt x="442" y="948"/>
                </a:lnTo>
                <a:lnTo>
                  <a:pt x="388" y="1042"/>
                </a:lnTo>
                <a:lnTo>
                  <a:pt x="306" y="1012"/>
                </a:lnTo>
                <a:lnTo>
                  <a:pt x="326" y="906"/>
                </a:lnTo>
                <a:lnTo>
                  <a:pt x="326" y="906"/>
                </a:lnTo>
                <a:lnTo>
                  <a:pt x="288" y="884"/>
                </a:lnTo>
                <a:lnTo>
                  <a:pt x="254" y="856"/>
                </a:lnTo>
                <a:lnTo>
                  <a:pt x="222" y="828"/>
                </a:lnTo>
                <a:lnTo>
                  <a:pt x="194" y="794"/>
                </a:lnTo>
                <a:lnTo>
                  <a:pt x="92" y="832"/>
                </a:lnTo>
                <a:lnTo>
                  <a:pt x="48" y="756"/>
                </a:lnTo>
                <a:lnTo>
                  <a:pt x="132" y="686"/>
                </a:lnTo>
                <a:lnTo>
                  <a:pt x="132" y="686"/>
                </a:lnTo>
                <a:lnTo>
                  <a:pt x="118" y="646"/>
                </a:lnTo>
                <a:lnTo>
                  <a:pt x="108" y="604"/>
                </a:lnTo>
                <a:lnTo>
                  <a:pt x="102" y="560"/>
                </a:lnTo>
                <a:lnTo>
                  <a:pt x="102" y="518"/>
                </a:lnTo>
                <a:lnTo>
                  <a:pt x="0" y="480"/>
                </a:lnTo>
                <a:lnTo>
                  <a:pt x="14" y="394"/>
                </a:lnTo>
                <a:lnTo>
                  <a:pt x="122" y="394"/>
                </a:lnTo>
                <a:lnTo>
                  <a:pt x="122" y="394"/>
                </a:lnTo>
                <a:lnTo>
                  <a:pt x="138" y="354"/>
                </a:lnTo>
                <a:lnTo>
                  <a:pt x="158" y="316"/>
                </a:lnTo>
                <a:lnTo>
                  <a:pt x="182" y="278"/>
                </a:lnTo>
                <a:lnTo>
                  <a:pt x="210" y="244"/>
                </a:lnTo>
                <a:lnTo>
                  <a:pt x="154" y="152"/>
                </a:lnTo>
                <a:lnTo>
                  <a:pt x="222" y="96"/>
                </a:lnTo>
                <a:lnTo>
                  <a:pt x="304" y="164"/>
                </a:lnTo>
                <a:lnTo>
                  <a:pt x="304" y="164"/>
                </a:lnTo>
                <a:lnTo>
                  <a:pt x="342" y="144"/>
                </a:lnTo>
                <a:lnTo>
                  <a:pt x="382" y="128"/>
                </a:lnTo>
                <a:lnTo>
                  <a:pt x="424" y="114"/>
                </a:lnTo>
                <a:lnTo>
                  <a:pt x="466" y="106"/>
                </a:lnTo>
                <a:lnTo>
                  <a:pt x="486" y="0"/>
                </a:lnTo>
                <a:lnTo>
                  <a:pt x="572" y="0"/>
                </a:lnTo>
                <a:lnTo>
                  <a:pt x="590" y="106"/>
                </a:lnTo>
                <a:lnTo>
                  <a:pt x="590" y="106"/>
                </a:lnTo>
                <a:lnTo>
                  <a:pt x="634" y="114"/>
                </a:lnTo>
                <a:lnTo>
                  <a:pt x="674" y="128"/>
                </a:lnTo>
                <a:lnTo>
                  <a:pt x="714" y="144"/>
                </a:lnTo>
                <a:lnTo>
                  <a:pt x="752" y="164"/>
                </a:lnTo>
                <a:lnTo>
                  <a:pt x="752" y="164"/>
                </a:lnTo>
                <a:close/>
              </a:path>
            </a:pathLst>
          </a:custGeom>
          <a:solidFill>
            <a:schemeClr val="accent4"/>
          </a:solidFill>
          <a:ln w="28575">
            <a:solidFill>
              <a:schemeClr val="accent4">
                <a:lumMod val="20000"/>
                <a:lumOff val="80000"/>
              </a:schemeClr>
            </a:solidFill>
          </a:ln>
        </p:spPr>
        <p:txBody>
          <a:bodyPr vert="horz" wrap="square" lIns="91431" tIns="45716" rIns="91431" bIns="45716" numCol="1" anchor="t" anchorCtr="0" compatLnSpc="1">
            <a:prstTxWarp prst="textNoShape">
              <a:avLst/>
            </a:prstTxWarp>
          </a:bodyPr>
          <a:lstStyle/>
          <a:p>
            <a:endParaRPr lang="zh-CN" altLang="en-US" sz="2200" b="1">
              <a:solidFill>
                <a:srgbClr val="FFFFFF"/>
              </a:solidFill>
              <a:latin typeface="华文新魏" panose="02010800040101010101" pitchFamily="2" charset="-122"/>
              <a:ea typeface="华文新魏" panose="02010800040101010101" pitchFamily="2" charset="-122"/>
            </a:endParaRPr>
          </a:p>
        </p:txBody>
      </p:sp>
      <p:sp>
        <p:nvSpPr>
          <p:cNvPr id="47" name="矩形 46">
            <a:hlinkClick r:id="" action="ppaction://noaction"/>
            <a:extLst>
              <a:ext uri="{FF2B5EF4-FFF2-40B4-BE49-F238E27FC236}">
                <a16:creationId xmlns:a16="http://schemas.microsoft.com/office/drawing/2014/main" id="{564CC173-90F4-454F-9A5C-FAF4E96788B4}"/>
              </a:ext>
            </a:extLst>
          </p:cNvPr>
          <p:cNvSpPr/>
          <p:nvPr/>
        </p:nvSpPr>
        <p:spPr>
          <a:xfrm>
            <a:off x="4858058" y="1398723"/>
            <a:ext cx="1268569" cy="769433"/>
          </a:xfrm>
          <a:prstGeom prst="rect">
            <a:avLst/>
          </a:prstGeom>
        </p:spPr>
        <p:txBody>
          <a:bodyPr wrap="square" lIns="91431" tIns="45716" rIns="91431" bIns="45716">
            <a:spAutoFit/>
          </a:bodyPr>
          <a:lstStyle/>
          <a:p>
            <a:pPr algn="ctr">
              <a:lnSpc>
                <a:spcPct val="100000"/>
              </a:lnSpc>
              <a:spcBef>
                <a:spcPts val="600"/>
              </a:spcBef>
            </a:pPr>
            <a:r>
              <a:rPr lang="zh-CN" altLang="en-US" sz="2200" b="1" dirty="0">
                <a:solidFill>
                  <a:srgbClr val="FFFFFF"/>
                </a:solidFill>
                <a:latin typeface="华文新魏" panose="02010800040101010101" pitchFamily="2" charset="-122"/>
                <a:ea typeface="华文新魏" panose="02010800040101010101" pitchFamily="2" charset="-122"/>
              </a:rPr>
              <a:t>坡印廷定理</a:t>
            </a:r>
          </a:p>
        </p:txBody>
      </p:sp>
      <p:sp>
        <p:nvSpPr>
          <p:cNvPr id="8" name="Rectangle 18"/>
          <p:cNvSpPr>
            <a:spLocks noChangeArrowheads="1"/>
          </p:cNvSpPr>
          <p:nvPr/>
        </p:nvSpPr>
        <p:spPr bwMode="auto">
          <a:xfrm>
            <a:off x="251520" y="2772673"/>
            <a:ext cx="8712968" cy="2031325"/>
          </a:xfrm>
          <a:prstGeom prst="rect">
            <a:avLst/>
          </a:prstGeom>
          <a:solidFill>
            <a:schemeClr val="accent1"/>
          </a:solidFill>
          <a:ln>
            <a:noFill/>
          </a:ln>
          <a:extLst/>
        </p:spPr>
        <p:txBody>
          <a:bodyPr wrap="square" lIns="0" tIns="0" rIns="0" bIns="0">
            <a:spAutoFit/>
          </a:bodyPr>
          <a:lstStyle/>
          <a:p>
            <a:pPr algn="ctr">
              <a:spcBef>
                <a:spcPct val="50000"/>
              </a:spcBef>
            </a:pPr>
            <a:endParaRPr lang="en-US" altLang="zh-CN" sz="2400" b="1" dirty="0">
              <a:solidFill>
                <a:schemeClr val="bg1"/>
              </a:solidFill>
              <a:latin typeface="楷体_GB2312" pitchFamily="49" charset="-122"/>
            </a:endParaRPr>
          </a:p>
          <a:p>
            <a:pPr algn="ctr">
              <a:spcBef>
                <a:spcPct val="50000"/>
              </a:spcBef>
            </a:pPr>
            <a:endParaRPr lang="en-US" altLang="zh-CN" sz="2400" b="1" dirty="0" smtClean="0">
              <a:solidFill>
                <a:schemeClr val="bg1"/>
              </a:solidFill>
              <a:latin typeface="楷体_GB2312" pitchFamily="49" charset="-122"/>
            </a:endParaRPr>
          </a:p>
          <a:p>
            <a:pPr algn="ctr">
              <a:spcBef>
                <a:spcPct val="50000"/>
              </a:spcBef>
            </a:pPr>
            <a:endParaRPr lang="en-US" altLang="zh-CN" sz="2400" b="1" dirty="0">
              <a:solidFill>
                <a:schemeClr val="bg1"/>
              </a:solidFill>
              <a:latin typeface="楷体_GB2312" pitchFamily="49" charset="-122"/>
            </a:endParaRPr>
          </a:p>
          <a:p>
            <a:pPr algn="ctr">
              <a:spcBef>
                <a:spcPct val="50000"/>
              </a:spcBef>
            </a:pPr>
            <a:endParaRPr lang="zh-CN" altLang="en-US" sz="2400" b="1" dirty="0" smtClean="0">
              <a:solidFill>
                <a:schemeClr val="bg1"/>
              </a:solidFill>
              <a:latin typeface="楷体_GB2312" pitchFamily="49" charset="-122"/>
            </a:endParaRPr>
          </a:p>
        </p:txBody>
      </p:sp>
      <p:graphicFrame>
        <p:nvGraphicFramePr>
          <p:cNvPr id="9" name="Object 7"/>
          <p:cNvGraphicFramePr>
            <a:graphicFrameLocks noChangeAspect="1"/>
          </p:cNvGraphicFramePr>
          <p:nvPr>
            <p:extLst>
              <p:ext uri="{D42A27DB-BD31-4B8C-83A1-F6EECF244321}">
                <p14:modId xmlns:p14="http://schemas.microsoft.com/office/powerpoint/2010/main" val="2294220982"/>
              </p:ext>
            </p:extLst>
          </p:nvPr>
        </p:nvGraphicFramePr>
        <p:xfrm>
          <a:off x="1259632" y="2787774"/>
          <a:ext cx="6396831" cy="792162"/>
        </p:xfrm>
        <a:graphic>
          <a:graphicData uri="http://schemas.openxmlformats.org/presentationml/2006/ole">
            <mc:AlternateContent xmlns:mc="http://schemas.openxmlformats.org/markup-compatibility/2006">
              <mc:Choice xmlns:v="urn:schemas-microsoft-com:vml" Requires="v">
                <p:oleObj spid="_x0000_s15368" name="Equation" r:id="rId5" imgW="3822480" imgH="406080" progId="Equation.DSMT4">
                  <p:embed/>
                </p:oleObj>
              </mc:Choice>
              <mc:Fallback>
                <p:oleObj name="Equation" r:id="rId5" imgW="3822480" imgH="406080" progId="Equation.DSMT4">
                  <p:embed/>
                  <p:pic>
                    <p:nvPicPr>
                      <p:cNvPr id="8" name="Object 7"/>
                      <p:cNvPicPr>
                        <a:picLocks noChangeAspect="1" noChangeArrowheads="1"/>
                      </p:cNvPicPr>
                      <p:nvPr/>
                    </p:nvPicPr>
                    <p:blipFill>
                      <a:blip r:embed="rId6"/>
                      <a:srcRect/>
                      <a:stretch>
                        <a:fillRect/>
                      </a:stretch>
                    </p:blipFill>
                    <p:spPr bwMode="auto">
                      <a:xfrm>
                        <a:off x="1259632" y="2787774"/>
                        <a:ext cx="6396831" cy="792162"/>
                      </a:xfrm>
                      <a:prstGeom prst="rect">
                        <a:avLst/>
                      </a:prstGeom>
                      <a:noFill/>
                      <a:ln>
                        <a:noFill/>
                      </a:ln>
                      <a:effectLst/>
                      <a:extLst/>
                    </p:spPr>
                  </p:pic>
                </p:oleObj>
              </mc:Fallback>
            </mc:AlternateContent>
          </a:graphicData>
        </a:graphic>
      </p:graphicFrame>
      <p:sp>
        <p:nvSpPr>
          <p:cNvPr id="2" name="矩形 1"/>
          <p:cNvSpPr/>
          <p:nvPr/>
        </p:nvSpPr>
        <p:spPr>
          <a:xfrm>
            <a:off x="323528" y="3579862"/>
            <a:ext cx="8640960" cy="1175706"/>
          </a:xfrm>
          <a:prstGeom prst="rect">
            <a:avLst/>
          </a:prstGeom>
        </p:spPr>
        <p:txBody>
          <a:bodyPr wrap="square">
            <a:spAutoFit/>
          </a:bodyPr>
          <a:lstStyle/>
          <a:p>
            <a:pPr>
              <a:buNone/>
            </a:pPr>
            <a:r>
              <a:rPr lang="zh-CN" altLang="en-US" sz="2200" b="1" dirty="0">
                <a:solidFill>
                  <a:schemeClr val="bg1"/>
                </a:solidFill>
                <a:latin typeface="Times New Roman" panose="02020603050405020304" pitchFamily="18" charset="0"/>
                <a:cs typeface="Times New Roman" panose="02020603050405020304" pitchFamily="18" charset="0"/>
              </a:rPr>
              <a:t>坡印廷</a:t>
            </a:r>
            <a:r>
              <a:rPr lang="zh-CN" altLang="en-US" sz="2200" b="1" dirty="0" smtClean="0">
                <a:solidFill>
                  <a:schemeClr val="bg1"/>
                </a:solidFill>
                <a:latin typeface="Times New Roman" panose="02020603050405020304" pitchFamily="18" charset="0"/>
                <a:cs typeface="Times New Roman" panose="02020603050405020304" pitchFamily="18" charset="0"/>
              </a:rPr>
              <a:t>矢量：描述</a:t>
            </a:r>
            <a:r>
              <a:rPr lang="zh-CN" altLang="en-US" sz="2200" b="1" dirty="0">
                <a:solidFill>
                  <a:schemeClr val="bg1"/>
                </a:solidFill>
                <a:latin typeface="Times New Roman" panose="02020603050405020304" pitchFamily="18" charset="0"/>
                <a:cs typeface="Times New Roman" panose="02020603050405020304" pitchFamily="18" charset="0"/>
              </a:rPr>
              <a:t>了时变电磁场中电磁能量传输（流动）的特性</a:t>
            </a:r>
            <a:r>
              <a:rPr lang="zh-CN" altLang="en-US" sz="2200" b="1" dirty="0" smtClean="0">
                <a:solidFill>
                  <a:schemeClr val="bg1"/>
                </a:solidFill>
                <a:latin typeface="Times New Roman" panose="02020603050405020304" pitchFamily="18" charset="0"/>
                <a:cs typeface="Times New Roman" panose="02020603050405020304" pitchFamily="18" charset="0"/>
              </a:rPr>
              <a:t>。</a:t>
            </a:r>
            <a:endParaRPr lang="en-US" altLang="zh-CN" sz="2200" b="1" dirty="0" smtClean="0">
              <a:solidFill>
                <a:schemeClr val="bg1"/>
              </a:solidFill>
              <a:latin typeface="Times New Roman" panose="02020603050405020304" pitchFamily="18" charset="0"/>
              <a:cs typeface="Times New Roman" panose="02020603050405020304" pitchFamily="18" charset="0"/>
            </a:endParaRPr>
          </a:p>
          <a:p>
            <a:pPr algn="just">
              <a:spcBef>
                <a:spcPct val="20000"/>
              </a:spcBef>
            </a:pPr>
            <a:r>
              <a:rPr lang="zh-CN" altLang="en-US" sz="2200" b="1" dirty="0">
                <a:solidFill>
                  <a:schemeClr val="bg1"/>
                </a:solidFill>
                <a:latin typeface="Times New Roman" panose="02020603050405020304" pitchFamily="18" charset="0"/>
                <a:cs typeface="Times New Roman" panose="02020603050405020304" pitchFamily="18" charset="0"/>
              </a:rPr>
              <a:t>坡</a:t>
            </a:r>
            <a:r>
              <a:rPr lang="zh-CN" altLang="en-US" sz="2200" b="1" dirty="0" smtClean="0">
                <a:solidFill>
                  <a:schemeClr val="bg1"/>
                </a:solidFill>
                <a:latin typeface="Times New Roman" panose="02020603050405020304" pitchFamily="18" charset="0"/>
                <a:cs typeface="Times New Roman" panose="02020603050405020304" pitchFamily="18" charset="0"/>
              </a:rPr>
              <a:t>印廷定理：单位</a:t>
            </a:r>
            <a:r>
              <a:rPr lang="zh-CN" altLang="en-US" sz="2200" b="1" dirty="0">
                <a:solidFill>
                  <a:schemeClr val="bg1"/>
                </a:solidFill>
                <a:latin typeface="Times New Roman" panose="02020603050405020304" pitchFamily="18" charset="0"/>
                <a:cs typeface="Times New Roman" panose="02020603050405020304" pitchFamily="18" charset="0"/>
              </a:rPr>
              <a:t>时间内，通过曲面</a:t>
            </a:r>
            <a:r>
              <a:rPr lang="en-US" altLang="zh-CN" sz="2200" b="1" i="1" dirty="0" smtClean="0">
                <a:solidFill>
                  <a:schemeClr val="bg1"/>
                </a:solidFill>
                <a:latin typeface="Times New Roman" panose="02020603050405020304" pitchFamily="18" charset="0"/>
                <a:cs typeface="Times New Roman" panose="02020603050405020304" pitchFamily="18" charset="0"/>
              </a:rPr>
              <a:t>S</a:t>
            </a:r>
            <a:r>
              <a:rPr lang="zh-CN" altLang="en-US" sz="2200" b="1" dirty="0" smtClean="0">
                <a:solidFill>
                  <a:schemeClr val="bg1"/>
                </a:solidFill>
                <a:latin typeface="Times New Roman" panose="02020603050405020304" pitchFamily="18" charset="0"/>
                <a:cs typeface="Times New Roman" panose="02020603050405020304" pitchFamily="18" charset="0"/>
              </a:rPr>
              <a:t>进入</a:t>
            </a:r>
            <a:r>
              <a:rPr lang="zh-CN" altLang="en-US" sz="2200" b="1" dirty="0">
                <a:solidFill>
                  <a:schemeClr val="bg1"/>
                </a:solidFill>
                <a:latin typeface="Times New Roman" panose="02020603050405020304" pitchFamily="18" charset="0"/>
                <a:cs typeface="Times New Roman" panose="02020603050405020304" pitchFamily="18" charset="0"/>
              </a:rPr>
              <a:t>体积</a:t>
            </a:r>
            <a:r>
              <a:rPr lang="en-US" altLang="zh-CN" sz="2200" b="1" i="1" dirty="0">
                <a:solidFill>
                  <a:schemeClr val="bg1"/>
                </a:solidFill>
                <a:latin typeface="Times New Roman" panose="02020603050405020304" pitchFamily="18" charset="0"/>
                <a:cs typeface="Times New Roman" panose="02020603050405020304" pitchFamily="18" charset="0"/>
              </a:rPr>
              <a:t>V</a:t>
            </a:r>
            <a:r>
              <a:rPr lang="zh-CN" altLang="en-US" sz="2200" b="1" dirty="0">
                <a:solidFill>
                  <a:schemeClr val="bg1"/>
                </a:solidFill>
                <a:latin typeface="Times New Roman" panose="02020603050405020304" pitchFamily="18" charset="0"/>
                <a:cs typeface="Times New Roman" panose="02020603050405020304" pitchFamily="18" charset="0"/>
              </a:rPr>
              <a:t>的电磁能量</a:t>
            </a:r>
            <a:r>
              <a:rPr lang="zh-CN" altLang="en-US" sz="2200" b="1" dirty="0" smtClean="0">
                <a:solidFill>
                  <a:schemeClr val="bg1"/>
                </a:solidFill>
                <a:latin typeface="Times New Roman" panose="02020603050405020304" pitchFamily="18" charset="0"/>
                <a:cs typeface="Times New Roman" panose="02020603050405020304" pitchFamily="18" charset="0"/>
              </a:rPr>
              <a:t>等于                    </a:t>
            </a:r>
            <a:r>
              <a:rPr lang="zh-CN" altLang="en-US" sz="2200" b="1" dirty="0">
                <a:solidFill>
                  <a:schemeClr val="bg1"/>
                </a:solidFill>
                <a:latin typeface="Times New Roman" panose="02020603050405020304" pitchFamily="18" charset="0"/>
                <a:cs typeface="Times New Roman" panose="02020603050405020304" pitchFamily="18" charset="0"/>
              </a:rPr>
              <a:t>体积</a:t>
            </a:r>
            <a:r>
              <a:rPr lang="en-US" altLang="zh-CN" sz="2200" b="1" i="1" dirty="0">
                <a:solidFill>
                  <a:schemeClr val="bg1"/>
                </a:solidFill>
                <a:latin typeface="Times New Roman" panose="02020603050405020304" pitchFamily="18" charset="0"/>
                <a:cs typeface="Times New Roman" panose="02020603050405020304" pitchFamily="18" charset="0"/>
              </a:rPr>
              <a:t>V </a:t>
            </a:r>
            <a:r>
              <a:rPr lang="zh-CN" altLang="en-US" sz="2200" b="1" dirty="0">
                <a:solidFill>
                  <a:schemeClr val="bg1"/>
                </a:solidFill>
                <a:latin typeface="Times New Roman" panose="02020603050405020304" pitchFamily="18" charset="0"/>
                <a:cs typeface="Times New Roman" panose="02020603050405020304" pitchFamily="18" charset="0"/>
              </a:rPr>
              <a:t>中所增加的电磁场能量与损耗的能量之和</a:t>
            </a:r>
            <a:r>
              <a:rPr lang="zh-CN" altLang="en-US" sz="2200" b="1" dirty="0" smtClean="0">
                <a:solidFill>
                  <a:schemeClr val="bg1"/>
                </a:solidFill>
                <a:latin typeface="Times New Roman" panose="02020603050405020304" pitchFamily="18" charset="0"/>
                <a:cs typeface="Times New Roman" panose="02020603050405020304" pitchFamily="18" charset="0"/>
              </a:rPr>
              <a:t>。</a:t>
            </a:r>
            <a:endParaRPr lang="zh-CN" altLang="en-US" sz="2200" b="1" dirty="0">
              <a:solidFill>
                <a:schemeClr val="bg1"/>
              </a:solidFill>
              <a:latin typeface="Times New Roman" panose="02020603050405020304" pitchFamily="18" charset="0"/>
              <a:cs typeface="Times New Roman" panose="02020603050405020304" pitchFamily="18" charset="0"/>
            </a:endParaRPr>
          </a:p>
        </p:txBody>
      </p:sp>
    </p:spTree>
    <p:custDataLst>
      <p:tags r:id="rId2"/>
    </p:custDataLst>
    <p:extLst>
      <p:ext uri="{BB962C8B-B14F-4D97-AF65-F5344CB8AC3E}">
        <p14:creationId xmlns:p14="http://schemas.microsoft.com/office/powerpoint/2010/main" val="2754679501"/>
      </p:ext>
    </p:extLst>
  </p:cSld>
  <p:clrMapOvr>
    <a:masterClrMapping/>
  </p:clrMapOvr>
  <mc:AlternateContent xmlns:mc="http://schemas.openxmlformats.org/markup-compatibility/2006" xmlns:p14="http://schemas.microsoft.com/office/powerpoint/2010/main">
    <mc:Choice Requires="p14">
      <p:transition p14:dur="10" advTm="50218"/>
    </mc:Choice>
    <mc:Fallback xmlns="">
      <p:transition advTm="502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Isosceles Triangle 2"/>
          <p:cNvSpPr/>
          <p:nvPr/>
        </p:nvSpPr>
        <p:spPr bwMode="auto">
          <a:xfrm>
            <a:off x="1354410" y="4085082"/>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Isosceles Triangle 2"/>
          <p:cNvSpPr/>
          <p:nvPr/>
        </p:nvSpPr>
        <p:spPr bwMode="auto">
          <a:xfrm>
            <a:off x="1965598" y="3704199"/>
            <a:ext cx="1009650" cy="1099797"/>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Isosceles Triangle 2"/>
          <p:cNvSpPr/>
          <p:nvPr/>
        </p:nvSpPr>
        <p:spPr bwMode="auto">
          <a:xfrm>
            <a:off x="2743473" y="3966055"/>
            <a:ext cx="927100" cy="83794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Isosceles Triangle 2"/>
          <p:cNvSpPr/>
          <p:nvPr/>
        </p:nvSpPr>
        <p:spPr bwMode="auto">
          <a:xfrm>
            <a:off x="3441974" y="4226325"/>
            <a:ext cx="865187"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Isosceles Triangle 2"/>
          <p:cNvSpPr/>
          <p:nvPr/>
        </p:nvSpPr>
        <p:spPr bwMode="auto">
          <a:xfrm>
            <a:off x="4027760" y="4085083"/>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Isosceles Triangle 2"/>
          <p:cNvSpPr/>
          <p:nvPr/>
        </p:nvSpPr>
        <p:spPr bwMode="auto">
          <a:xfrm>
            <a:off x="4638948" y="4385026"/>
            <a:ext cx="1009650" cy="41897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Isosceles Triangle 2"/>
          <p:cNvSpPr/>
          <p:nvPr/>
        </p:nvSpPr>
        <p:spPr bwMode="auto">
          <a:xfrm>
            <a:off x="5169173" y="3551845"/>
            <a:ext cx="1073150" cy="125215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Isosceles Triangle 2"/>
          <p:cNvSpPr/>
          <p:nvPr/>
        </p:nvSpPr>
        <p:spPr bwMode="auto">
          <a:xfrm>
            <a:off x="5734323" y="4226325"/>
            <a:ext cx="1001712"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Isosceles Triangle 2"/>
          <p:cNvSpPr/>
          <p:nvPr/>
        </p:nvSpPr>
        <p:spPr bwMode="auto">
          <a:xfrm>
            <a:off x="6226448" y="4085083"/>
            <a:ext cx="116840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Isosceles Triangle 2"/>
          <p:cNvSpPr/>
          <p:nvPr/>
        </p:nvSpPr>
        <p:spPr bwMode="auto">
          <a:xfrm>
            <a:off x="6810648" y="3972403"/>
            <a:ext cx="1001712" cy="83159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p:cNvSpPr/>
          <p:nvPr/>
        </p:nvSpPr>
        <p:spPr>
          <a:xfrm>
            <a:off x="2965497" y="1812761"/>
            <a:ext cx="3406703" cy="830997"/>
          </a:xfrm>
          <a:prstGeom prst="rect">
            <a:avLst/>
          </a:prstGeom>
        </p:spPr>
        <p:txBody>
          <a:bodyPr wrap="none">
            <a:spAutoFit/>
          </a:bodyPr>
          <a:lstStyle/>
          <a:p>
            <a:pPr algn="ctr"/>
            <a:r>
              <a:rPr lang="zh-CN" altLang="en-US" sz="4400" b="1" dirty="0">
                <a:latin typeface="微软雅黑" panose="020B0503020204020204" pitchFamily="34" charset="-122"/>
                <a:ea typeface="微软雅黑" panose="020B0503020204020204" pitchFamily="34" charset="-122"/>
              </a:rPr>
              <a:t> </a:t>
            </a:r>
            <a:r>
              <a:rPr lang="zh-CN" altLang="en-US" sz="4800" b="1" dirty="0">
                <a:latin typeface="微软雅黑" panose="020B0503020204020204" pitchFamily="34" charset="-122"/>
                <a:ea typeface="微软雅黑" panose="020B0503020204020204" pitchFamily="34" charset="-122"/>
              </a:rPr>
              <a:t>谢谢倾听！</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p:cNvSpPr txBox="1"/>
          <p:nvPr/>
        </p:nvSpPr>
        <p:spPr>
          <a:xfrm>
            <a:off x="395536" y="408184"/>
            <a:ext cx="7200800" cy="57939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defRPr/>
            </a:pPr>
            <a:r>
              <a:rPr lang="zh-CN" altLang="en-US" b="1" dirty="0" smtClean="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电磁场的基本规律</a:t>
            </a:r>
            <a:r>
              <a:rPr kumimoji="0" lang="en-US" altLang="zh-CN" sz="3200" b="1" i="0" u="none" strike="noStrike" kern="1200" cap="none" spc="0" normalizeH="0" baseline="0" noProof="0" dirty="0" smtClean="0">
                <a:ln>
                  <a:noFill/>
                </a:ln>
                <a:solidFill>
                  <a:srgbClr val="005DA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Basic rules</a:t>
            </a:r>
            <a:endParaRPr lang="en-GB"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 name="直接连接符 2"/>
          <p:cNvCxnSpPr/>
          <p:nvPr/>
        </p:nvCxnSpPr>
        <p:spPr>
          <a:xfrm>
            <a:off x="666564"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8244408" y="410724"/>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37" name="组合 36"/>
          <p:cNvGrpSpPr/>
          <p:nvPr/>
        </p:nvGrpSpPr>
        <p:grpSpPr>
          <a:xfrm>
            <a:off x="7236296" y="411117"/>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0" name="组合 39"/>
          <p:cNvGrpSpPr/>
          <p:nvPr/>
        </p:nvGrpSpPr>
        <p:grpSpPr>
          <a:xfrm>
            <a:off x="7739567" y="410724"/>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3" name="组合 42"/>
          <p:cNvGrpSpPr/>
          <p:nvPr/>
        </p:nvGrpSpPr>
        <p:grpSpPr>
          <a:xfrm>
            <a:off x="6083383" y="410724"/>
            <a:ext cx="432833" cy="432834"/>
            <a:chOff x="3491880" y="1274820"/>
            <a:chExt cx="432833" cy="432834"/>
          </a:xfrm>
        </p:grpSpPr>
        <p:sp>
          <p:nvSpPr>
            <p:cNvPr id="44"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6" name="组合 45"/>
          <p:cNvGrpSpPr/>
          <p:nvPr/>
        </p:nvGrpSpPr>
        <p:grpSpPr>
          <a:xfrm>
            <a:off x="6659447" y="410724"/>
            <a:ext cx="432833" cy="432834"/>
            <a:chOff x="4139952" y="1274820"/>
            <a:chExt cx="432833" cy="432834"/>
          </a:xfrm>
        </p:grpSpPr>
        <p:sp>
          <p:nvSpPr>
            <p:cNvPr id="47"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8"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63" name="组合 62"/>
          <p:cNvGrpSpPr/>
          <p:nvPr/>
        </p:nvGrpSpPr>
        <p:grpSpPr>
          <a:xfrm>
            <a:off x="1763689" y="1923678"/>
            <a:ext cx="5400599" cy="576064"/>
            <a:chOff x="2411761" y="1400458"/>
            <a:chExt cx="5400599" cy="523220"/>
          </a:xfrm>
        </p:grpSpPr>
        <p:grpSp>
          <p:nvGrpSpPr>
            <p:cNvPr id="64" name="组合 63"/>
            <p:cNvGrpSpPr/>
            <p:nvPr/>
          </p:nvGrpSpPr>
          <p:grpSpPr>
            <a:xfrm>
              <a:off x="2411761" y="1400458"/>
              <a:ext cx="894259" cy="523220"/>
              <a:chOff x="2215144" y="927951"/>
              <a:chExt cx="1244730" cy="959254"/>
            </a:xfrm>
          </p:grpSpPr>
          <p:sp>
            <p:nvSpPr>
              <p:cNvPr id="67" name="平行四边形 66"/>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68" name="文本框 9"/>
              <p:cNvSpPr txBox="1"/>
              <p:nvPr/>
            </p:nvSpPr>
            <p:spPr>
              <a:xfrm>
                <a:off x="2393075" y="927951"/>
                <a:ext cx="1066799" cy="9592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01</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65" name="矩形 64"/>
            <p:cNvSpPr/>
            <p:nvPr/>
          </p:nvSpPr>
          <p:spPr>
            <a:xfrm>
              <a:off x="3203848" y="1484132"/>
              <a:ext cx="4392488" cy="342440"/>
            </a:xfrm>
            <a:prstGeom prst="rect">
              <a:avLst/>
            </a:prstGeom>
            <a:ln w="15875">
              <a:noFill/>
            </a:ln>
          </p:spPr>
          <p:txBody>
            <a:bodyPr wrap="square" lIns="68580" tIns="34290" rIns="68580" bIns="34290">
              <a:spAutoFit/>
            </a:bodyPr>
            <a:lstStyle/>
            <a:p>
              <a:pPr lvl="0" algn="ctr">
                <a:defRPr/>
              </a:pPr>
              <a:r>
                <a:rPr lang="zh-CN"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电场和</a:t>
              </a:r>
              <a:r>
                <a:rPr lang="zh-CN"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磁场的</a:t>
              </a:r>
              <a:r>
                <a:rPr lang="zh-CN"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特定物理定律</a:t>
              </a:r>
              <a:endParaRPr lang="en-GB"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6" name="平行四边形 65"/>
            <p:cNvSpPr/>
            <p:nvPr/>
          </p:nvSpPr>
          <p:spPr>
            <a:xfrm>
              <a:off x="3091014" y="1413769"/>
              <a:ext cx="4721346"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1763689" y="3245420"/>
            <a:ext cx="5375665" cy="550466"/>
            <a:chOff x="2411761" y="2237308"/>
            <a:chExt cx="5328591" cy="523220"/>
          </a:xfrm>
        </p:grpSpPr>
        <p:grpSp>
          <p:nvGrpSpPr>
            <p:cNvPr id="70" name="组合 69"/>
            <p:cNvGrpSpPr/>
            <p:nvPr/>
          </p:nvGrpSpPr>
          <p:grpSpPr>
            <a:xfrm>
              <a:off x="2411761" y="2237308"/>
              <a:ext cx="894259" cy="523220"/>
              <a:chOff x="2215144" y="1952311"/>
              <a:chExt cx="1244730" cy="959257"/>
            </a:xfrm>
          </p:grpSpPr>
          <p:sp>
            <p:nvSpPr>
              <p:cNvPr id="73" name="平行四边形 72"/>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74" name="文本框 10"/>
              <p:cNvSpPr txBox="1"/>
              <p:nvPr/>
            </p:nvSpPr>
            <p:spPr>
              <a:xfrm>
                <a:off x="2393075" y="1952311"/>
                <a:ext cx="1066799" cy="9592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02</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71" name="矩形 70"/>
            <p:cNvSpPr/>
            <p:nvPr/>
          </p:nvSpPr>
          <p:spPr>
            <a:xfrm>
              <a:off x="3268289" y="2338562"/>
              <a:ext cx="4339315" cy="358365"/>
            </a:xfrm>
            <a:prstGeom prst="rect">
              <a:avLst/>
            </a:prstGeom>
            <a:ln w="15875">
              <a:noFill/>
            </a:ln>
          </p:spPr>
          <p:txBody>
            <a:bodyPr wrap="square" lIns="68580" tIns="34290" rIns="68580" bIns="34290">
              <a:spAutoFit/>
            </a:bodyPr>
            <a:lstStyle/>
            <a:p>
              <a:pPr algn="ctr">
                <a:defRPr/>
              </a:pPr>
              <a:r>
                <a:rPr lang="zh-CN"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电场和</a:t>
              </a:r>
              <a:r>
                <a:rPr lang="zh-CN"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磁场</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场源</a:t>
              </a:r>
              <a:r>
                <a:rPr lang="zh-CN"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因果规律</a:t>
              </a:r>
              <a:endParaRPr lang="en-GB"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2" name="平行四边形 71"/>
            <p:cNvSpPr/>
            <p:nvPr/>
          </p:nvSpPr>
          <p:spPr>
            <a:xfrm>
              <a:off x="3091014" y="2265158"/>
              <a:ext cx="4649338" cy="48259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sp>
        <p:nvSpPr>
          <p:cNvPr id="75" name="矩形 74"/>
          <p:cNvSpPr/>
          <p:nvPr/>
        </p:nvSpPr>
        <p:spPr>
          <a:xfrm>
            <a:off x="2554991" y="2665866"/>
            <a:ext cx="2377049" cy="315471"/>
          </a:xfrm>
          <a:prstGeom prst="rect">
            <a:avLst/>
          </a:prstGeom>
          <a:ln w="15875">
            <a:noFill/>
          </a:ln>
        </p:spPr>
        <p:txBody>
          <a:bodyPr wrap="square" lIns="68580" tIns="34290" rIns="68580" bIns="34290">
            <a:spAutoFit/>
          </a:bodyPr>
          <a:lstStyle/>
          <a:p>
            <a:pPr lvl="0">
              <a:defRPr/>
            </a:pPr>
            <a:r>
              <a:rPr lang="zh-CN" altLang="en-US" sz="1600" b="1"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b="1" dirty="0" smtClean="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600" b="1" dirty="0" smtClean="0">
                <a:latin typeface="微软雅黑" panose="020B0503020204020204" pitchFamily="34" charset="-122"/>
                <a:ea typeface="微软雅黑" panose="020B0503020204020204" pitchFamily="34" charset="-122"/>
                <a:cs typeface="Times New Roman" panose="02020603050405020304" pitchFamily="18" charset="0"/>
              </a:rPr>
              <a:t>）电荷守恒</a:t>
            </a:r>
            <a:r>
              <a:rPr lang="zh-CN" altLang="zh-CN" sz="1600" b="1" dirty="0" smtClean="0">
                <a:latin typeface="微软雅黑" panose="020B0503020204020204" pitchFamily="34" charset="-122"/>
                <a:ea typeface="微软雅黑" panose="020B0503020204020204" pitchFamily="34" charset="-122"/>
                <a:cs typeface="Times New Roman" panose="02020603050405020304" pitchFamily="18" charset="0"/>
              </a:rPr>
              <a:t>定律</a:t>
            </a:r>
            <a:endParaRPr lang="en-GB"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6" name="矩形 75"/>
          <p:cNvSpPr/>
          <p:nvPr/>
        </p:nvSpPr>
        <p:spPr>
          <a:xfrm>
            <a:off x="4644009" y="2688327"/>
            <a:ext cx="2448271" cy="315471"/>
          </a:xfrm>
          <a:prstGeom prst="rect">
            <a:avLst/>
          </a:prstGeom>
          <a:ln w="15875">
            <a:noFill/>
          </a:ln>
        </p:spPr>
        <p:txBody>
          <a:bodyPr wrap="square" lIns="68580" tIns="34290" rIns="68580" bIns="34290">
            <a:spAutoFit/>
          </a:bodyPr>
          <a:lstStyle/>
          <a:p>
            <a:pPr lvl="0">
              <a:defRPr/>
            </a:pPr>
            <a:r>
              <a:rPr lang="zh-CN" altLang="en-US" sz="1600" b="1"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600" b="1" dirty="0" smtClean="0">
                <a:latin typeface="微软雅黑" panose="020B0503020204020204" pitchFamily="34" charset="-122"/>
                <a:ea typeface="微软雅黑" panose="020B0503020204020204" pitchFamily="34" charset="-122"/>
                <a:cs typeface="Times New Roman" panose="02020603050405020304" pitchFamily="18" charset="0"/>
              </a:rPr>
              <a:t>）电磁能量守恒</a:t>
            </a:r>
            <a:r>
              <a:rPr lang="zh-CN" altLang="zh-CN" sz="1600" b="1" dirty="0" smtClean="0">
                <a:latin typeface="微软雅黑" panose="020B0503020204020204" pitchFamily="34" charset="-122"/>
                <a:ea typeface="微软雅黑" panose="020B0503020204020204" pitchFamily="34" charset="-122"/>
                <a:cs typeface="Times New Roman" panose="02020603050405020304" pitchFamily="18" charset="0"/>
              </a:rPr>
              <a:t>定律</a:t>
            </a:r>
            <a:endParaRPr lang="en-GB"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8" name="Picture 21" descr="3D勾图片素材 创意图片"/>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4211960" y="2833127"/>
            <a:ext cx="326738" cy="3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22" descr="u=2454598576,2208575018&amp;fm=26&amp;gp=0"/>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60164" t="14166" r="11237" b="19583"/>
          <a:stretch>
            <a:fillRect/>
          </a:stretch>
        </p:blipFill>
        <p:spPr bwMode="auto">
          <a:xfrm>
            <a:off x="6985977" y="2796372"/>
            <a:ext cx="250319" cy="35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21" descr="3D勾图片素材 创意图片"/>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092280" y="3291830"/>
            <a:ext cx="504056" cy="465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 advTm="22422"/>
    </mc:Choice>
    <mc:Fallback xmlns="">
      <p:transition advTm="2242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651830"/>
            <a:ext cx="9144000" cy="1814777"/>
            <a:chOff x="170694" y="177982"/>
            <a:chExt cx="3936004" cy="781165"/>
          </a:xfrm>
        </p:grpSpPr>
        <p:sp>
          <p:nvSpPr>
            <p:cNvPr id="3" name="等腰三角形 2"/>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矩形 4"/>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平行四边形 5"/>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文本框 6"/>
            <p:cNvSpPr txBox="1"/>
            <p:nvPr/>
          </p:nvSpPr>
          <p:spPr>
            <a:xfrm>
              <a:off x="650907" y="284178"/>
              <a:ext cx="569115" cy="559734"/>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000" b="0" i="0" u="none" strike="noStrike" kern="1200" cap="none" spc="0" normalizeH="0" baseline="0" noProof="0" dirty="0" smtClean="0">
                  <a:ln>
                    <a:noFill/>
                  </a:ln>
                  <a:solidFill>
                    <a:prstClr val="white">
                      <a:lumMod val="95000"/>
                    </a:prstClr>
                  </a:solidFill>
                  <a:effectLst/>
                  <a:uLnTx/>
                  <a:uFillTx/>
                  <a:latin typeface="Impact" panose="020B0806030902050204" pitchFamily="34" charset="0"/>
                  <a:ea typeface="宋体" panose="02010600030101010101" pitchFamily="2" charset="-122"/>
                  <a:cs typeface="+mn-cs"/>
                </a:rPr>
                <a:t>03</a:t>
              </a:r>
              <a:endParaRPr kumimoji="0" lang="zh-CN" altLang="en-US"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endParaRPr>
            </a:p>
          </p:txBody>
        </p:sp>
      </p:grpSp>
      <p:sp>
        <p:nvSpPr>
          <p:cNvPr id="8" name="TextBox 7"/>
          <p:cNvSpPr txBox="1"/>
          <p:nvPr/>
        </p:nvSpPr>
        <p:spPr>
          <a:xfrm>
            <a:off x="3235379" y="2211710"/>
            <a:ext cx="4865013" cy="623250"/>
          </a:xfrm>
          <a:prstGeom prst="rect">
            <a:avLst/>
          </a:prstGeom>
          <a:noFill/>
        </p:spPr>
        <p:txBody>
          <a:bodyPr wrap="square" lIns="68584" tIns="34291" rIns="68584" bIns="34291" rtlCol="0">
            <a:spAutoFit/>
          </a:bodyPr>
          <a:lstStyle/>
          <a:p>
            <a:pPr lvl="0" algn="ctr">
              <a:defRPr/>
            </a:pPr>
            <a:r>
              <a:rPr lang="zh-CN" altLang="en-US" sz="3600" b="1" dirty="0" smtClean="0">
                <a:solidFill>
                  <a:schemeClr val="bg1"/>
                </a:solidFill>
                <a:latin typeface="微软雅黑" panose="020B0503020204020204" pitchFamily="34" charset="-122"/>
                <a:ea typeface="微软雅黑" panose="020B0503020204020204" pitchFamily="34" charset="-122"/>
              </a:rPr>
              <a:t>电磁能量守恒</a:t>
            </a:r>
            <a:r>
              <a:rPr lang="zh-CN" altLang="zh-CN" sz="3600" b="1" dirty="0" smtClean="0">
                <a:solidFill>
                  <a:schemeClr val="bg1"/>
                </a:solidFill>
                <a:latin typeface="微软雅黑" panose="020B0503020204020204" pitchFamily="34" charset="-122"/>
                <a:ea typeface="微软雅黑" panose="020B0503020204020204" pitchFamily="34" charset="-122"/>
              </a:rPr>
              <a:t>定律</a:t>
            </a:r>
            <a:endParaRPr lang="en-GB" altLang="zh-CN" sz="3600" b="1"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5940152" y="1274820"/>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3" name="组合 12"/>
          <p:cNvGrpSpPr/>
          <p:nvPr/>
        </p:nvGrpSpPr>
        <p:grpSpPr>
          <a:xfrm>
            <a:off x="4644008" y="1275213"/>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6" name="组合 15"/>
          <p:cNvGrpSpPr/>
          <p:nvPr/>
        </p:nvGrpSpPr>
        <p:grpSpPr>
          <a:xfrm>
            <a:off x="5292080" y="1274820"/>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9" name="组合 18"/>
          <p:cNvGrpSpPr/>
          <p:nvPr/>
        </p:nvGrpSpPr>
        <p:grpSpPr>
          <a:xfrm>
            <a:off x="3347864" y="1274820"/>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2" name="组合 21"/>
          <p:cNvGrpSpPr/>
          <p:nvPr/>
        </p:nvGrpSpPr>
        <p:grpSpPr>
          <a:xfrm>
            <a:off x="3995936" y="1274820"/>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cSld>
  <p:clrMapOvr>
    <a:masterClrMapping/>
  </p:clrMapOvr>
  <mc:AlternateContent xmlns:mc="http://schemas.openxmlformats.org/markup-compatibility/2006" xmlns:p14="http://schemas.microsoft.com/office/powerpoint/2010/main">
    <mc:Choice Requires="p14">
      <p:transition p14:dur="10" advTm="4921"/>
    </mc:Choice>
    <mc:Fallback xmlns="">
      <p:transition advTm="492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p:cNvSpPr txBox="1"/>
          <p:nvPr/>
        </p:nvSpPr>
        <p:spPr>
          <a:xfrm>
            <a:off x="683568" y="699542"/>
            <a:ext cx="4917133"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2800" b="1" dirty="0" smtClean="0">
                <a:solidFill>
                  <a:srgbClr val="005DA2"/>
                </a:solidFill>
                <a:latin typeface="微软雅黑" panose="020B0503020204020204" pitchFamily="34" charset="-122"/>
                <a:ea typeface="微软雅黑" panose="020B0503020204020204" pitchFamily="34" charset="-122"/>
              </a:rPr>
              <a:t>主要知识点</a:t>
            </a:r>
            <a:endParaRPr lang="en-GB" altLang="zh-CN" sz="2800" b="1" dirty="0">
              <a:solidFill>
                <a:srgbClr val="005DA2"/>
              </a:solidFill>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CF420F69-E7E6-4628-9A01-11FADCA3AD5A}"/>
              </a:ext>
            </a:extLst>
          </p:cNvPr>
          <p:cNvSpPr/>
          <p:nvPr/>
        </p:nvSpPr>
        <p:spPr>
          <a:xfrm>
            <a:off x="4844552" y="1786509"/>
            <a:ext cx="1274094" cy="461657"/>
          </a:xfrm>
          <a:prstGeom prst="rect">
            <a:avLst/>
          </a:prstGeom>
        </p:spPr>
        <p:txBody>
          <a:bodyPr wrap="square" lIns="91431" tIns="45716" rIns="91431" bIns="45716">
            <a:spAutoFit/>
          </a:bodyPr>
          <a:lstStyle/>
          <a:p>
            <a:pPr algn="ctr" defTabSz="1600040">
              <a:spcBef>
                <a:spcPct val="0"/>
              </a:spcBef>
            </a:pPr>
            <a:r>
              <a:rPr lang="zh-CN" altLang="en-US" sz="2400" b="1" dirty="0">
                <a:solidFill>
                  <a:schemeClr val="bg1"/>
                </a:solidFill>
                <a:latin typeface="华文新魏" panose="02010800040101010101" pitchFamily="2" charset="-122"/>
                <a:ea typeface="华文新魏" panose="02010800040101010101" pitchFamily="2" charset="-122"/>
              </a:rPr>
              <a:t>通量</a:t>
            </a:r>
          </a:p>
        </p:txBody>
      </p:sp>
      <p:sp>
        <p:nvSpPr>
          <p:cNvPr id="25" name="Freeform 6">
            <a:hlinkClick r:id="" action="ppaction://noaction"/>
            <a:extLst>
              <a:ext uri="{FF2B5EF4-FFF2-40B4-BE49-F238E27FC236}">
                <a16:creationId xmlns:a16="http://schemas.microsoft.com/office/drawing/2014/main" id="{7F66CF2C-FC3E-4112-87C4-9AE53FC79A8C}"/>
              </a:ext>
            </a:extLst>
          </p:cNvPr>
          <p:cNvSpPr>
            <a:spLocks/>
          </p:cNvSpPr>
          <p:nvPr/>
        </p:nvSpPr>
        <p:spPr bwMode="auto">
          <a:xfrm>
            <a:off x="2411759" y="1563638"/>
            <a:ext cx="1905727" cy="1764196"/>
          </a:xfrm>
          <a:custGeom>
            <a:avLst/>
            <a:gdLst>
              <a:gd name="T0" fmla="*/ 836 w 1058"/>
              <a:gd name="T1" fmla="*/ 96 h 1042"/>
              <a:gd name="T2" fmla="*/ 848 w 1058"/>
              <a:gd name="T3" fmla="*/ 244 h 1042"/>
              <a:gd name="T4" fmla="*/ 876 w 1058"/>
              <a:gd name="T5" fmla="*/ 278 h 1042"/>
              <a:gd name="T6" fmla="*/ 918 w 1058"/>
              <a:gd name="T7" fmla="*/ 354 h 1042"/>
              <a:gd name="T8" fmla="*/ 1042 w 1058"/>
              <a:gd name="T9" fmla="*/ 394 h 1042"/>
              <a:gd name="T10" fmla="*/ 956 w 1058"/>
              <a:gd name="T11" fmla="*/ 518 h 1042"/>
              <a:gd name="T12" fmla="*/ 954 w 1058"/>
              <a:gd name="T13" fmla="*/ 560 h 1042"/>
              <a:gd name="T14" fmla="*/ 940 w 1058"/>
              <a:gd name="T15" fmla="*/ 646 h 1042"/>
              <a:gd name="T16" fmla="*/ 1008 w 1058"/>
              <a:gd name="T17" fmla="*/ 756 h 1042"/>
              <a:gd name="T18" fmla="*/ 864 w 1058"/>
              <a:gd name="T19" fmla="*/ 794 h 1042"/>
              <a:gd name="T20" fmla="*/ 834 w 1058"/>
              <a:gd name="T21" fmla="*/ 828 h 1042"/>
              <a:gd name="T22" fmla="*/ 768 w 1058"/>
              <a:gd name="T23" fmla="*/ 884 h 1042"/>
              <a:gd name="T24" fmla="*/ 750 w 1058"/>
              <a:gd name="T25" fmla="*/ 1012 h 1042"/>
              <a:gd name="T26" fmla="*/ 614 w 1058"/>
              <a:gd name="T27" fmla="*/ 948 h 1042"/>
              <a:gd name="T28" fmla="*/ 572 w 1058"/>
              <a:gd name="T29" fmla="*/ 954 h 1042"/>
              <a:gd name="T30" fmla="*/ 486 w 1058"/>
              <a:gd name="T31" fmla="*/ 954 h 1042"/>
              <a:gd name="T32" fmla="*/ 388 w 1058"/>
              <a:gd name="T33" fmla="*/ 1042 h 1042"/>
              <a:gd name="T34" fmla="*/ 326 w 1058"/>
              <a:gd name="T35" fmla="*/ 906 h 1042"/>
              <a:gd name="T36" fmla="*/ 288 w 1058"/>
              <a:gd name="T37" fmla="*/ 884 h 1042"/>
              <a:gd name="T38" fmla="*/ 222 w 1058"/>
              <a:gd name="T39" fmla="*/ 828 h 1042"/>
              <a:gd name="T40" fmla="*/ 92 w 1058"/>
              <a:gd name="T41" fmla="*/ 832 h 1042"/>
              <a:gd name="T42" fmla="*/ 132 w 1058"/>
              <a:gd name="T43" fmla="*/ 686 h 1042"/>
              <a:gd name="T44" fmla="*/ 118 w 1058"/>
              <a:gd name="T45" fmla="*/ 646 h 1042"/>
              <a:gd name="T46" fmla="*/ 102 w 1058"/>
              <a:gd name="T47" fmla="*/ 560 h 1042"/>
              <a:gd name="T48" fmla="*/ 0 w 1058"/>
              <a:gd name="T49" fmla="*/ 480 h 1042"/>
              <a:gd name="T50" fmla="*/ 122 w 1058"/>
              <a:gd name="T51" fmla="*/ 394 h 1042"/>
              <a:gd name="T52" fmla="*/ 138 w 1058"/>
              <a:gd name="T53" fmla="*/ 354 h 1042"/>
              <a:gd name="T54" fmla="*/ 182 w 1058"/>
              <a:gd name="T55" fmla="*/ 278 h 1042"/>
              <a:gd name="T56" fmla="*/ 154 w 1058"/>
              <a:gd name="T57" fmla="*/ 152 h 1042"/>
              <a:gd name="T58" fmla="*/ 304 w 1058"/>
              <a:gd name="T59" fmla="*/ 164 h 1042"/>
              <a:gd name="T60" fmla="*/ 342 w 1058"/>
              <a:gd name="T61" fmla="*/ 144 h 1042"/>
              <a:gd name="T62" fmla="*/ 424 w 1058"/>
              <a:gd name="T63" fmla="*/ 114 h 1042"/>
              <a:gd name="T64" fmla="*/ 486 w 1058"/>
              <a:gd name="T65" fmla="*/ 0 h 1042"/>
              <a:gd name="T66" fmla="*/ 590 w 1058"/>
              <a:gd name="T67" fmla="*/ 106 h 1042"/>
              <a:gd name="T68" fmla="*/ 634 w 1058"/>
              <a:gd name="T69" fmla="*/ 114 h 1042"/>
              <a:gd name="T70" fmla="*/ 714 w 1058"/>
              <a:gd name="T71" fmla="*/ 144 h 1042"/>
              <a:gd name="T72" fmla="*/ 752 w 1058"/>
              <a:gd name="T73" fmla="*/ 164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8" h="1042">
                <a:moveTo>
                  <a:pt x="752" y="164"/>
                </a:moveTo>
                <a:lnTo>
                  <a:pt x="836" y="96"/>
                </a:lnTo>
                <a:lnTo>
                  <a:pt x="902" y="152"/>
                </a:lnTo>
                <a:lnTo>
                  <a:pt x="848" y="244"/>
                </a:lnTo>
                <a:lnTo>
                  <a:pt x="848" y="244"/>
                </a:lnTo>
                <a:lnTo>
                  <a:pt x="876" y="278"/>
                </a:lnTo>
                <a:lnTo>
                  <a:pt x="898" y="316"/>
                </a:lnTo>
                <a:lnTo>
                  <a:pt x="918" y="354"/>
                </a:lnTo>
                <a:lnTo>
                  <a:pt x="934" y="394"/>
                </a:lnTo>
                <a:lnTo>
                  <a:pt x="1042" y="394"/>
                </a:lnTo>
                <a:lnTo>
                  <a:pt x="1058" y="480"/>
                </a:lnTo>
                <a:lnTo>
                  <a:pt x="956" y="518"/>
                </a:lnTo>
                <a:lnTo>
                  <a:pt x="956" y="518"/>
                </a:lnTo>
                <a:lnTo>
                  <a:pt x="954" y="560"/>
                </a:lnTo>
                <a:lnTo>
                  <a:pt x="950" y="604"/>
                </a:lnTo>
                <a:lnTo>
                  <a:pt x="940" y="646"/>
                </a:lnTo>
                <a:lnTo>
                  <a:pt x="926" y="686"/>
                </a:lnTo>
                <a:lnTo>
                  <a:pt x="1008" y="756"/>
                </a:lnTo>
                <a:lnTo>
                  <a:pt x="966" y="832"/>
                </a:lnTo>
                <a:lnTo>
                  <a:pt x="864" y="794"/>
                </a:lnTo>
                <a:lnTo>
                  <a:pt x="864" y="794"/>
                </a:lnTo>
                <a:lnTo>
                  <a:pt x="834" y="828"/>
                </a:lnTo>
                <a:lnTo>
                  <a:pt x="804" y="856"/>
                </a:lnTo>
                <a:lnTo>
                  <a:pt x="768" y="884"/>
                </a:lnTo>
                <a:lnTo>
                  <a:pt x="732" y="906"/>
                </a:lnTo>
                <a:lnTo>
                  <a:pt x="750" y="1012"/>
                </a:lnTo>
                <a:lnTo>
                  <a:pt x="668" y="1042"/>
                </a:lnTo>
                <a:lnTo>
                  <a:pt x="614" y="948"/>
                </a:lnTo>
                <a:lnTo>
                  <a:pt x="614" y="948"/>
                </a:lnTo>
                <a:lnTo>
                  <a:pt x="572" y="954"/>
                </a:lnTo>
                <a:lnTo>
                  <a:pt x="528" y="958"/>
                </a:lnTo>
                <a:lnTo>
                  <a:pt x="486" y="954"/>
                </a:lnTo>
                <a:lnTo>
                  <a:pt x="442" y="948"/>
                </a:lnTo>
                <a:lnTo>
                  <a:pt x="388" y="1042"/>
                </a:lnTo>
                <a:lnTo>
                  <a:pt x="306" y="1012"/>
                </a:lnTo>
                <a:lnTo>
                  <a:pt x="326" y="906"/>
                </a:lnTo>
                <a:lnTo>
                  <a:pt x="326" y="906"/>
                </a:lnTo>
                <a:lnTo>
                  <a:pt x="288" y="884"/>
                </a:lnTo>
                <a:lnTo>
                  <a:pt x="254" y="856"/>
                </a:lnTo>
                <a:lnTo>
                  <a:pt x="222" y="828"/>
                </a:lnTo>
                <a:lnTo>
                  <a:pt x="194" y="794"/>
                </a:lnTo>
                <a:lnTo>
                  <a:pt x="92" y="832"/>
                </a:lnTo>
                <a:lnTo>
                  <a:pt x="48" y="756"/>
                </a:lnTo>
                <a:lnTo>
                  <a:pt x="132" y="686"/>
                </a:lnTo>
                <a:lnTo>
                  <a:pt x="132" y="686"/>
                </a:lnTo>
                <a:lnTo>
                  <a:pt x="118" y="646"/>
                </a:lnTo>
                <a:lnTo>
                  <a:pt x="108" y="604"/>
                </a:lnTo>
                <a:lnTo>
                  <a:pt x="102" y="560"/>
                </a:lnTo>
                <a:lnTo>
                  <a:pt x="102" y="518"/>
                </a:lnTo>
                <a:lnTo>
                  <a:pt x="0" y="480"/>
                </a:lnTo>
                <a:lnTo>
                  <a:pt x="14" y="394"/>
                </a:lnTo>
                <a:lnTo>
                  <a:pt x="122" y="394"/>
                </a:lnTo>
                <a:lnTo>
                  <a:pt x="122" y="394"/>
                </a:lnTo>
                <a:lnTo>
                  <a:pt x="138" y="354"/>
                </a:lnTo>
                <a:lnTo>
                  <a:pt x="158" y="316"/>
                </a:lnTo>
                <a:lnTo>
                  <a:pt x="182" y="278"/>
                </a:lnTo>
                <a:lnTo>
                  <a:pt x="210" y="244"/>
                </a:lnTo>
                <a:lnTo>
                  <a:pt x="154" y="152"/>
                </a:lnTo>
                <a:lnTo>
                  <a:pt x="222" y="96"/>
                </a:lnTo>
                <a:lnTo>
                  <a:pt x="304" y="164"/>
                </a:lnTo>
                <a:lnTo>
                  <a:pt x="304" y="164"/>
                </a:lnTo>
                <a:lnTo>
                  <a:pt x="342" y="144"/>
                </a:lnTo>
                <a:lnTo>
                  <a:pt x="382" y="128"/>
                </a:lnTo>
                <a:lnTo>
                  <a:pt x="424" y="114"/>
                </a:lnTo>
                <a:lnTo>
                  <a:pt x="466" y="106"/>
                </a:lnTo>
                <a:lnTo>
                  <a:pt x="486" y="0"/>
                </a:lnTo>
                <a:lnTo>
                  <a:pt x="572" y="0"/>
                </a:lnTo>
                <a:lnTo>
                  <a:pt x="590" y="106"/>
                </a:lnTo>
                <a:lnTo>
                  <a:pt x="590" y="106"/>
                </a:lnTo>
                <a:lnTo>
                  <a:pt x="634" y="114"/>
                </a:lnTo>
                <a:lnTo>
                  <a:pt x="674" y="128"/>
                </a:lnTo>
                <a:lnTo>
                  <a:pt x="714" y="144"/>
                </a:lnTo>
                <a:lnTo>
                  <a:pt x="752" y="164"/>
                </a:lnTo>
                <a:lnTo>
                  <a:pt x="752" y="164"/>
                </a:lnTo>
                <a:close/>
              </a:path>
            </a:pathLst>
          </a:custGeom>
          <a:solidFill>
            <a:srgbClr val="00ADA9"/>
          </a:solidFill>
          <a:ln w="28575">
            <a:solidFill>
              <a:schemeClr val="accent3">
                <a:lumMod val="20000"/>
                <a:lumOff val="80000"/>
              </a:schemeClr>
            </a:solidFill>
          </a:ln>
        </p:spPr>
        <p:txBody>
          <a:bodyPr vert="horz" wrap="square" lIns="91431" tIns="45716" rIns="91431" bIns="45716" numCol="1" anchor="t" anchorCtr="0" compatLnSpc="1">
            <a:prstTxWarp prst="textNoShape">
              <a:avLst/>
            </a:prstTxWarp>
          </a:bodyPr>
          <a:lstStyle/>
          <a:p>
            <a:endParaRPr lang="zh-CN" altLang="en-US" sz="2400" b="1">
              <a:solidFill>
                <a:srgbClr val="FFFFFF"/>
              </a:solidFill>
              <a:latin typeface="华文新魏" panose="02010800040101010101" pitchFamily="2" charset="-122"/>
              <a:ea typeface="华文新魏" panose="02010800040101010101" pitchFamily="2" charset="-122"/>
            </a:endParaRPr>
          </a:p>
        </p:txBody>
      </p:sp>
      <p:sp>
        <p:nvSpPr>
          <p:cNvPr id="26" name="矩形 25">
            <a:hlinkClick r:id="" action="ppaction://noaction"/>
            <a:extLst>
              <a:ext uri="{FF2B5EF4-FFF2-40B4-BE49-F238E27FC236}">
                <a16:creationId xmlns:a16="http://schemas.microsoft.com/office/drawing/2014/main" id="{CEDDCABA-47B9-44AF-A7C7-D175460916A1}"/>
              </a:ext>
            </a:extLst>
          </p:cNvPr>
          <p:cNvSpPr/>
          <p:nvPr/>
        </p:nvSpPr>
        <p:spPr>
          <a:xfrm>
            <a:off x="2789142" y="2085696"/>
            <a:ext cx="1134786" cy="830989"/>
          </a:xfrm>
          <a:prstGeom prst="rect">
            <a:avLst/>
          </a:prstGeom>
        </p:spPr>
        <p:txBody>
          <a:bodyPr wrap="square" lIns="91431" tIns="45716" rIns="91431" bIns="45716">
            <a:spAutoFit/>
          </a:bodyPr>
          <a:lstStyle/>
          <a:p>
            <a:pPr algn="ctr"/>
            <a:r>
              <a:rPr lang="zh-CN" altLang="en-US" sz="2400" b="1" dirty="0">
                <a:solidFill>
                  <a:srgbClr val="FFFFFF"/>
                </a:solidFill>
                <a:latin typeface="华文新魏" panose="02010800040101010101" pitchFamily="2" charset="-122"/>
                <a:ea typeface="华文新魏" panose="02010800040101010101" pitchFamily="2" charset="-122"/>
              </a:rPr>
              <a:t>能量守恒法则</a:t>
            </a:r>
          </a:p>
        </p:txBody>
      </p:sp>
      <p:sp>
        <p:nvSpPr>
          <p:cNvPr id="27" name="Freeform 6">
            <a:hlinkClick r:id="" action="ppaction://noaction"/>
            <a:extLst>
              <a:ext uri="{FF2B5EF4-FFF2-40B4-BE49-F238E27FC236}">
                <a16:creationId xmlns:a16="http://schemas.microsoft.com/office/drawing/2014/main" id="{94481689-E911-41A8-BD58-1E0872DEF334}"/>
              </a:ext>
            </a:extLst>
          </p:cNvPr>
          <p:cNvSpPr>
            <a:spLocks/>
          </p:cNvSpPr>
          <p:nvPr/>
        </p:nvSpPr>
        <p:spPr bwMode="auto">
          <a:xfrm>
            <a:off x="4517333" y="1563638"/>
            <a:ext cx="1905727" cy="1764196"/>
          </a:xfrm>
          <a:custGeom>
            <a:avLst/>
            <a:gdLst>
              <a:gd name="T0" fmla="*/ 836 w 1058"/>
              <a:gd name="T1" fmla="*/ 96 h 1042"/>
              <a:gd name="T2" fmla="*/ 848 w 1058"/>
              <a:gd name="T3" fmla="*/ 244 h 1042"/>
              <a:gd name="T4" fmla="*/ 876 w 1058"/>
              <a:gd name="T5" fmla="*/ 278 h 1042"/>
              <a:gd name="T6" fmla="*/ 918 w 1058"/>
              <a:gd name="T7" fmla="*/ 354 h 1042"/>
              <a:gd name="T8" fmla="*/ 1042 w 1058"/>
              <a:gd name="T9" fmla="*/ 394 h 1042"/>
              <a:gd name="T10" fmla="*/ 956 w 1058"/>
              <a:gd name="T11" fmla="*/ 518 h 1042"/>
              <a:gd name="T12" fmla="*/ 954 w 1058"/>
              <a:gd name="T13" fmla="*/ 560 h 1042"/>
              <a:gd name="T14" fmla="*/ 940 w 1058"/>
              <a:gd name="T15" fmla="*/ 646 h 1042"/>
              <a:gd name="T16" fmla="*/ 1008 w 1058"/>
              <a:gd name="T17" fmla="*/ 756 h 1042"/>
              <a:gd name="T18" fmla="*/ 864 w 1058"/>
              <a:gd name="T19" fmla="*/ 794 h 1042"/>
              <a:gd name="T20" fmla="*/ 834 w 1058"/>
              <a:gd name="T21" fmla="*/ 828 h 1042"/>
              <a:gd name="T22" fmla="*/ 768 w 1058"/>
              <a:gd name="T23" fmla="*/ 884 h 1042"/>
              <a:gd name="T24" fmla="*/ 750 w 1058"/>
              <a:gd name="T25" fmla="*/ 1012 h 1042"/>
              <a:gd name="T26" fmla="*/ 614 w 1058"/>
              <a:gd name="T27" fmla="*/ 948 h 1042"/>
              <a:gd name="T28" fmla="*/ 572 w 1058"/>
              <a:gd name="T29" fmla="*/ 954 h 1042"/>
              <a:gd name="T30" fmla="*/ 486 w 1058"/>
              <a:gd name="T31" fmla="*/ 954 h 1042"/>
              <a:gd name="T32" fmla="*/ 388 w 1058"/>
              <a:gd name="T33" fmla="*/ 1042 h 1042"/>
              <a:gd name="T34" fmla="*/ 326 w 1058"/>
              <a:gd name="T35" fmla="*/ 906 h 1042"/>
              <a:gd name="T36" fmla="*/ 288 w 1058"/>
              <a:gd name="T37" fmla="*/ 884 h 1042"/>
              <a:gd name="T38" fmla="*/ 222 w 1058"/>
              <a:gd name="T39" fmla="*/ 828 h 1042"/>
              <a:gd name="T40" fmla="*/ 92 w 1058"/>
              <a:gd name="T41" fmla="*/ 832 h 1042"/>
              <a:gd name="T42" fmla="*/ 132 w 1058"/>
              <a:gd name="T43" fmla="*/ 686 h 1042"/>
              <a:gd name="T44" fmla="*/ 118 w 1058"/>
              <a:gd name="T45" fmla="*/ 646 h 1042"/>
              <a:gd name="T46" fmla="*/ 102 w 1058"/>
              <a:gd name="T47" fmla="*/ 560 h 1042"/>
              <a:gd name="T48" fmla="*/ 0 w 1058"/>
              <a:gd name="T49" fmla="*/ 480 h 1042"/>
              <a:gd name="T50" fmla="*/ 122 w 1058"/>
              <a:gd name="T51" fmla="*/ 394 h 1042"/>
              <a:gd name="T52" fmla="*/ 138 w 1058"/>
              <a:gd name="T53" fmla="*/ 354 h 1042"/>
              <a:gd name="T54" fmla="*/ 182 w 1058"/>
              <a:gd name="T55" fmla="*/ 278 h 1042"/>
              <a:gd name="T56" fmla="*/ 154 w 1058"/>
              <a:gd name="T57" fmla="*/ 152 h 1042"/>
              <a:gd name="T58" fmla="*/ 304 w 1058"/>
              <a:gd name="T59" fmla="*/ 164 h 1042"/>
              <a:gd name="T60" fmla="*/ 342 w 1058"/>
              <a:gd name="T61" fmla="*/ 144 h 1042"/>
              <a:gd name="T62" fmla="*/ 424 w 1058"/>
              <a:gd name="T63" fmla="*/ 114 h 1042"/>
              <a:gd name="T64" fmla="*/ 486 w 1058"/>
              <a:gd name="T65" fmla="*/ 0 h 1042"/>
              <a:gd name="T66" fmla="*/ 590 w 1058"/>
              <a:gd name="T67" fmla="*/ 106 h 1042"/>
              <a:gd name="T68" fmla="*/ 634 w 1058"/>
              <a:gd name="T69" fmla="*/ 114 h 1042"/>
              <a:gd name="T70" fmla="*/ 714 w 1058"/>
              <a:gd name="T71" fmla="*/ 144 h 1042"/>
              <a:gd name="T72" fmla="*/ 752 w 1058"/>
              <a:gd name="T73" fmla="*/ 164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8" h="1042">
                <a:moveTo>
                  <a:pt x="752" y="164"/>
                </a:moveTo>
                <a:lnTo>
                  <a:pt x="836" y="96"/>
                </a:lnTo>
                <a:lnTo>
                  <a:pt x="902" y="152"/>
                </a:lnTo>
                <a:lnTo>
                  <a:pt x="848" y="244"/>
                </a:lnTo>
                <a:lnTo>
                  <a:pt x="848" y="244"/>
                </a:lnTo>
                <a:lnTo>
                  <a:pt x="876" y="278"/>
                </a:lnTo>
                <a:lnTo>
                  <a:pt x="898" y="316"/>
                </a:lnTo>
                <a:lnTo>
                  <a:pt x="918" y="354"/>
                </a:lnTo>
                <a:lnTo>
                  <a:pt x="934" y="394"/>
                </a:lnTo>
                <a:lnTo>
                  <a:pt x="1042" y="394"/>
                </a:lnTo>
                <a:lnTo>
                  <a:pt x="1058" y="480"/>
                </a:lnTo>
                <a:lnTo>
                  <a:pt x="956" y="518"/>
                </a:lnTo>
                <a:lnTo>
                  <a:pt x="956" y="518"/>
                </a:lnTo>
                <a:lnTo>
                  <a:pt x="954" y="560"/>
                </a:lnTo>
                <a:lnTo>
                  <a:pt x="950" y="604"/>
                </a:lnTo>
                <a:lnTo>
                  <a:pt x="940" y="646"/>
                </a:lnTo>
                <a:lnTo>
                  <a:pt x="926" y="686"/>
                </a:lnTo>
                <a:lnTo>
                  <a:pt x="1008" y="756"/>
                </a:lnTo>
                <a:lnTo>
                  <a:pt x="966" y="832"/>
                </a:lnTo>
                <a:lnTo>
                  <a:pt x="864" y="794"/>
                </a:lnTo>
                <a:lnTo>
                  <a:pt x="864" y="794"/>
                </a:lnTo>
                <a:lnTo>
                  <a:pt x="834" y="828"/>
                </a:lnTo>
                <a:lnTo>
                  <a:pt x="804" y="856"/>
                </a:lnTo>
                <a:lnTo>
                  <a:pt x="768" y="884"/>
                </a:lnTo>
                <a:lnTo>
                  <a:pt x="732" y="906"/>
                </a:lnTo>
                <a:lnTo>
                  <a:pt x="750" y="1012"/>
                </a:lnTo>
                <a:lnTo>
                  <a:pt x="668" y="1042"/>
                </a:lnTo>
                <a:lnTo>
                  <a:pt x="614" y="948"/>
                </a:lnTo>
                <a:lnTo>
                  <a:pt x="614" y="948"/>
                </a:lnTo>
                <a:lnTo>
                  <a:pt x="572" y="954"/>
                </a:lnTo>
                <a:lnTo>
                  <a:pt x="528" y="958"/>
                </a:lnTo>
                <a:lnTo>
                  <a:pt x="486" y="954"/>
                </a:lnTo>
                <a:lnTo>
                  <a:pt x="442" y="948"/>
                </a:lnTo>
                <a:lnTo>
                  <a:pt x="388" y="1042"/>
                </a:lnTo>
                <a:lnTo>
                  <a:pt x="306" y="1012"/>
                </a:lnTo>
                <a:lnTo>
                  <a:pt x="326" y="906"/>
                </a:lnTo>
                <a:lnTo>
                  <a:pt x="326" y="906"/>
                </a:lnTo>
                <a:lnTo>
                  <a:pt x="288" y="884"/>
                </a:lnTo>
                <a:lnTo>
                  <a:pt x="254" y="856"/>
                </a:lnTo>
                <a:lnTo>
                  <a:pt x="222" y="828"/>
                </a:lnTo>
                <a:lnTo>
                  <a:pt x="194" y="794"/>
                </a:lnTo>
                <a:lnTo>
                  <a:pt x="92" y="832"/>
                </a:lnTo>
                <a:lnTo>
                  <a:pt x="48" y="756"/>
                </a:lnTo>
                <a:lnTo>
                  <a:pt x="132" y="686"/>
                </a:lnTo>
                <a:lnTo>
                  <a:pt x="132" y="686"/>
                </a:lnTo>
                <a:lnTo>
                  <a:pt x="118" y="646"/>
                </a:lnTo>
                <a:lnTo>
                  <a:pt x="108" y="604"/>
                </a:lnTo>
                <a:lnTo>
                  <a:pt x="102" y="560"/>
                </a:lnTo>
                <a:lnTo>
                  <a:pt x="102" y="518"/>
                </a:lnTo>
                <a:lnTo>
                  <a:pt x="0" y="480"/>
                </a:lnTo>
                <a:lnTo>
                  <a:pt x="14" y="394"/>
                </a:lnTo>
                <a:lnTo>
                  <a:pt x="122" y="394"/>
                </a:lnTo>
                <a:lnTo>
                  <a:pt x="122" y="394"/>
                </a:lnTo>
                <a:lnTo>
                  <a:pt x="138" y="354"/>
                </a:lnTo>
                <a:lnTo>
                  <a:pt x="158" y="316"/>
                </a:lnTo>
                <a:lnTo>
                  <a:pt x="182" y="278"/>
                </a:lnTo>
                <a:lnTo>
                  <a:pt x="210" y="244"/>
                </a:lnTo>
                <a:lnTo>
                  <a:pt x="154" y="152"/>
                </a:lnTo>
                <a:lnTo>
                  <a:pt x="222" y="96"/>
                </a:lnTo>
                <a:lnTo>
                  <a:pt x="304" y="164"/>
                </a:lnTo>
                <a:lnTo>
                  <a:pt x="304" y="164"/>
                </a:lnTo>
                <a:lnTo>
                  <a:pt x="342" y="144"/>
                </a:lnTo>
                <a:lnTo>
                  <a:pt x="382" y="128"/>
                </a:lnTo>
                <a:lnTo>
                  <a:pt x="424" y="114"/>
                </a:lnTo>
                <a:lnTo>
                  <a:pt x="466" y="106"/>
                </a:lnTo>
                <a:lnTo>
                  <a:pt x="486" y="0"/>
                </a:lnTo>
                <a:lnTo>
                  <a:pt x="572" y="0"/>
                </a:lnTo>
                <a:lnTo>
                  <a:pt x="590" y="106"/>
                </a:lnTo>
                <a:lnTo>
                  <a:pt x="590" y="106"/>
                </a:lnTo>
                <a:lnTo>
                  <a:pt x="634" y="114"/>
                </a:lnTo>
                <a:lnTo>
                  <a:pt x="674" y="128"/>
                </a:lnTo>
                <a:lnTo>
                  <a:pt x="714" y="144"/>
                </a:lnTo>
                <a:lnTo>
                  <a:pt x="752" y="164"/>
                </a:lnTo>
                <a:lnTo>
                  <a:pt x="752" y="164"/>
                </a:lnTo>
                <a:close/>
              </a:path>
            </a:pathLst>
          </a:custGeom>
          <a:solidFill>
            <a:schemeClr val="accent4"/>
          </a:solidFill>
          <a:ln w="28575">
            <a:solidFill>
              <a:schemeClr val="accent4">
                <a:lumMod val="20000"/>
                <a:lumOff val="80000"/>
              </a:schemeClr>
            </a:solidFill>
          </a:ln>
        </p:spPr>
        <p:txBody>
          <a:bodyPr vert="horz" wrap="square" lIns="91431" tIns="45716" rIns="91431" bIns="45716" numCol="1" anchor="t" anchorCtr="0" compatLnSpc="1">
            <a:prstTxWarp prst="textNoShape">
              <a:avLst/>
            </a:prstTxWarp>
          </a:bodyPr>
          <a:lstStyle/>
          <a:p>
            <a:endParaRPr lang="zh-CN" altLang="en-US" sz="2400" b="1">
              <a:solidFill>
                <a:srgbClr val="FFFFFF"/>
              </a:solidFill>
              <a:latin typeface="华文新魏" panose="02010800040101010101" pitchFamily="2" charset="-122"/>
              <a:ea typeface="华文新魏" panose="02010800040101010101" pitchFamily="2" charset="-122"/>
            </a:endParaRPr>
          </a:p>
        </p:txBody>
      </p:sp>
      <p:sp>
        <p:nvSpPr>
          <p:cNvPr id="28" name="矩形 27">
            <a:hlinkClick r:id="" action="ppaction://noaction"/>
            <a:extLst>
              <a:ext uri="{FF2B5EF4-FFF2-40B4-BE49-F238E27FC236}">
                <a16:creationId xmlns:a16="http://schemas.microsoft.com/office/drawing/2014/main" id="{564CC173-90F4-454F-9A5C-FAF4E96788B4}"/>
              </a:ext>
            </a:extLst>
          </p:cNvPr>
          <p:cNvSpPr/>
          <p:nvPr/>
        </p:nvSpPr>
        <p:spPr>
          <a:xfrm>
            <a:off x="4731384" y="2118803"/>
            <a:ext cx="1398887" cy="830989"/>
          </a:xfrm>
          <a:prstGeom prst="rect">
            <a:avLst/>
          </a:prstGeom>
        </p:spPr>
        <p:txBody>
          <a:bodyPr wrap="square" lIns="91431" tIns="45716" rIns="91431" bIns="45716">
            <a:spAutoFit/>
          </a:bodyPr>
          <a:lstStyle/>
          <a:p>
            <a:pPr algn="ctr">
              <a:lnSpc>
                <a:spcPct val="100000"/>
              </a:lnSpc>
              <a:spcBef>
                <a:spcPts val="600"/>
              </a:spcBef>
            </a:pPr>
            <a:r>
              <a:rPr lang="zh-CN" altLang="en-US" sz="2400" b="1" dirty="0">
                <a:solidFill>
                  <a:srgbClr val="FFFFFF"/>
                </a:solidFill>
                <a:latin typeface="华文新魏" panose="02010800040101010101" pitchFamily="2" charset="-122"/>
                <a:ea typeface="华文新魏" panose="02010800040101010101" pitchFamily="2" charset="-122"/>
              </a:rPr>
              <a:t>坡印廷定理</a:t>
            </a:r>
          </a:p>
        </p:txBody>
      </p:sp>
    </p:spTree>
    <p:extLst>
      <p:ext uri="{BB962C8B-B14F-4D97-AF65-F5344CB8AC3E}">
        <p14:creationId xmlns:p14="http://schemas.microsoft.com/office/powerpoint/2010/main" val="589574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755576" y="1203599"/>
            <a:ext cx="7848872" cy="1008112"/>
          </a:xfrm>
          <a:prstGeom prst="rect">
            <a:avLst/>
          </a:prstGeom>
        </p:spPr>
        <p:txBody>
          <a:bodyPr/>
          <a:lstStyle>
            <a:defPPr>
              <a:defRPr lang="zh-CN"/>
            </a:defPPr>
            <a:lvl1pPr marL="342900" indent="-342900">
              <a:lnSpc>
                <a:spcPct val="130000"/>
              </a:lnSpc>
              <a:spcBef>
                <a:spcPct val="0"/>
              </a:spcBef>
              <a:buClr>
                <a:srgbClr val="1D77C9"/>
              </a:buClr>
              <a:buFont typeface="Wingdings" panose="05000000000000000000" pitchFamily="2" charset="2"/>
              <a:buChar char="l"/>
              <a:defRPr sz="2200" b="1">
                <a:latin typeface="宋体" panose="02010600030101010101" pitchFamily="2" charset="-122"/>
                <a:ea typeface="宋体" panose="02010600030101010101" pitchFamily="2" charset="-122"/>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sz="2400" dirty="0"/>
              <a:t>表述</a:t>
            </a:r>
            <a:r>
              <a:rPr lang="zh-CN" altLang="en-US" sz="2400" dirty="0" smtClean="0"/>
              <a:t>：</a:t>
            </a:r>
            <a:r>
              <a:rPr lang="zh-CN" altLang="zh-CN" sz="2400" dirty="0"/>
              <a:t>在单位时间内，输入到一定空间区域中的净能量与该区域中增加的储能加之耗能相等。</a:t>
            </a:r>
          </a:p>
        </p:txBody>
      </p:sp>
      <p:grpSp>
        <p:nvGrpSpPr>
          <p:cNvPr id="33" name="组合 32"/>
          <p:cNvGrpSpPr/>
          <p:nvPr/>
        </p:nvGrpSpPr>
        <p:grpSpPr>
          <a:xfrm>
            <a:off x="8532440" y="4587974"/>
            <a:ext cx="432048" cy="432834"/>
            <a:chOff x="6084168" y="1274820"/>
            <a:chExt cx="432048" cy="432834"/>
          </a:xfrm>
        </p:grpSpPr>
        <p:sp>
          <p:nvSpPr>
            <p:cNvPr id="3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35"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36" name="组合 35"/>
          <p:cNvGrpSpPr/>
          <p:nvPr/>
        </p:nvGrpSpPr>
        <p:grpSpPr>
          <a:xfrm>
            <a:off x="7236296" y="4587581"/>
            <a:ext cx="432048" cy="432048"/>
            <a:chOff x="4788024" y="1275213"/>
            <a:chExt cx="432048" cy="432048"/>
          </a:xfrm>
        </p:grpSpPr>
        <p:sp>
          <p:nvSpPr>
            <p:cNvPr id="3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38"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39" name="组合 38"/>
          <p:cNvGrpSpPr/>
          <p:nvPr/>
        </p:nvGrpSpPr>
        <p:grpSpPr>
          <a:xfrm>
            <a:off x="7884368" y="4587188"/>
            <a:ext cx="432833" cy="432834"/>
            <a:chOff x="5436096" y="1274820"/>
            <a:chExt cx="432833" cy="432834"/>
          </a:xfrm>
        </p:grpSpPr>
        <p:sp>
          <p:nvSpPr>
            <p:cNvPr id="40" name="椭圆 39"/>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4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2" name="组合 41"/>
          <p:cNvGrpSpPr/>
          <p:nvPr/>
        </p:nvGrpSpPr>
        <p:grpSpPr>
          <a:xfrm>
            <a:off x="5940152" y="4587188"/>
            <a:ext cx="432833" cy="432834"/>
            <a:chOff x="3491880" y="1274820"/>
            <a:chExt cx="432833" cy="432834"/>
          </a:xfrm>
        </p:grpSpPr>
        <p:sp>
          <p:nvSpPr>
            <p:cNvPr id="43"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44"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5" name="组合 44"/>
          <p:cNvGrpSpPr/>
          <p:nvPr/>
        </p:nvGrpSpPr>
        <p:grpSpPr>
          <a:xfrm>
            <a:off x="6588224" y="4587188"/>
            <a:ext cx="432833" cy="432834"/>
            <a:chOff x="4139952" y="1274820"/>
            <a:chExt cx="432833" cy="432834"/>
          </a:xfrm>
        </p:grpSpPr>
        <p:sp>
          <p:nvSpPr>
            <p:cNvPr id="46"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47"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
        <p:nvSpPr>
          <p:cNvPr id="49" name="Text Box 2"/>
          <p:cNvSpPr txBox="1">
            <a:spLocks noChangeArrowheads="1"/>
          </p:cNvSpPr>
          <p:nvPr/>
        </p:nvSpPr>
        <p:spPr bwMode="auto">
          <a:xfrm>
            <a:off x="539552" y="411510"/>
            <a:ext cx="7416824" cy="692497"/>
          </a:xfrm>
          <a:prstGeom prst="rect">
            <a:avLst/>
          </a:prstGeom>
          <a:noFill/>
          <a:ln w="25400">
            <a:noFill/>
            <a:miter lim="800000"/>
          </a:ln>
        </p:spPr>
        <p:txBody>
          <a:bodyPr wrap="square">
            <a:spAutoFit/>
          </a:bodyPr>
          <a:lstStyle>
            <a:defPPr>
              <a:defRPr lang="zh-CN"/>
            </a:defPPr>
            <a:lvl1pPr indent="0">
              <a:lnSpc>
                <a:spcPct val="150000"/>
              </a:lnSpc>
              <a:spcBef>
                <a:spcPct val="20000"/>
              </a:spcBef>
              <a:buClr>
                <a:schemeClr val="accent5"/>
              </a:buClr>
              <a:buSzTx/>
              <a:buFont typeface="Wingdings" panose="05000000000000000000" pitchFamily="2" charset="2"/>
              <a:buNone/>
              <a:defRPr sz="2600" b="1">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r>
              <a:rPr lang="zh-CN" altLang="en-US" dirty="0" smtClean="0"/>
              <a:t>一、能量守恒定律</a:t>
            </a:r>
            <a:endParaRPr lang="zh-CN" altLang="en-US" dirty="0"/>
          </a:p>
        </p:txBody>
      </p:sp>
      <p:sp>
        <p:nvSpPr>
          <p:cNvPr id="19" name="Text Box 2"/>
          <p:cNvSpPr txBox="1">
            <a:spLocks noChangeArrowheads="1"/>
          </p:cNvSpPr>
          <p:nvPr/>
        </p:nvSpPr>
        <p:spPr bwMode="auto">
          <a:xfrm>
            <a:off x="755576" y="2355726"/>
            <a:ext cx="7848872" cy="504056"/>
          </a:xfrm>
          <a:prstGeom prst="rect">
            <a:avLst/>
          </a:prstGeom>
        </p:spPr>
        <p:txBody>
          <a:bodyPr/>
          <a:lstStyle>
            <a:defPPr>
              <a:defRPr lang="zh-CN"/>
            </a:defPPr>
            <a:lvl1pPr marL="342900" indent="-342900">
              <a:lnSpc>
                <a:spcPct val="130000"/>
              </a:lnSpc>
              <a:spcBef>
                <a:spcPct val="0"/>
              </a:spcBef>
              <a:buClr>
                <a:srgbClr val="1D77C9"/>
              </a:buClr>
              <a:buFont typeface="Wingdings" panose="05000000000000000000" pitchFamily="2" charset="2"/>
              <a:buChar char="l"/>
              <a:defRPr sz="2200" b="1">
                <a:latin typeface="宋体" panose="02010600030101010101" pitchFamily="2" charset="-122"/>
                <a:ea typeface="宋体" panose="02010600030101010101" pitchFamily="2" charset="-122"/>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sz="2400" dirty="0" smtClean="0"/>
              <a:t>关系式：</a:t>
            </a:r>
            <a:endParaRPr lang="zh-CN" altLang="zh-CN" sz="2400" dirty="0"/>
          </a:p>
        </p:txBody>
      </p:sp>
      <p:graphicFrame>
        <p:nvGraphicFramePr>
          <p:cNvPr id="20" name="Object 6"/>
          <p:cNvGraphicFramePr>
            <a:graphicFrameLocks noChangeAspect="1"/>
          </p:cNvGraphicFramePr>
          <p:nvPr>
            <p:extLst/>
          </p:nvPr>
        </p:nvGraphicFramePr>
        <p:xfrm>
          <a:off x="3707904" y="2859981"/>
          <a:ext cx="1909492" cy="791889"/>
        </p:xfrm>
        <a:graphic>
          <a:graphicData uri="http://schemas.openxmlformats.org/presentationml/2006/ole">
            <mc:AlternateContent xmlns:mc="http://schemas.openxmlformats.org/markup-compatibility/2006">
              <mc:Choice xmlns:v="urn:schemas-microsoft-com:vml" Requires="v">
                <p:oleObj spid="_x0000_s1048" name="Equation" r:id="rId5" imgW="1015920" imgH="406080" progId="Equation.DSMT4">
                  <p:embed/>
                </p:oleObj>
              </mc:Choice>
              <mc:Fallback>
                <p:oleObj name="Equation" r:id="rId5" imgW="1015920" imgH="406080" progId="Equation.DSMT4">
                  <p:embed/>
                  <p:pic>
                    <p:nvPicPr>
                      <p:cNvPr id="20" name="Object 6"/>
                      <p:cNvPicPr>
                        <a:picLocks noChangeAspect="1" noChangeArrowheads="1"/>
                      </p:cNvPicPr>
                      <p:nvPr/>
                    </p:nvPicPr>
                    <p:blipFill>
                      <a:blip r:embed="rId6"/>
                      <a:srcRect/>
                      <a:stretch>
                        <a:fillRect/>
                      </a:stretch>
                    </p:blipFill>
                    <p:spPr bwMode="auto">
                      <a:xfrm>
                        <a:off x="3707904" y="2859981"/>
                        <a:ext cx="1909492" cy="791889"/>
                      </a:xfrm>
                      <a:prstGeom prst="rect">
                        <a:avLst/>
                      </a:prstGeom>
                      <a:noFill/>
                      <a:ln>
                        <a:noFill/>
                      </a:ln>
                      <a:effectLst/>
                    </p:spPr>
                  </p:pic>
                </p:oleObj>
              </mc:Fallback>
            </mc:AlternateContent>
          </a:graphicData>
        </a:graphic>
      </p:graphicFrame>
      <p:sp>
        <p:nvSpPr>
          <p:cNvPr id="3" name="圆角矩形标注 2"/>
          <p:cNvSpPr/>
          <p:nvPr/>
        </p:nvSpPr>
        <p:spPr>
          <a:xfrm>
            <a:off x="1403648" y="3579862"/>
            <a:ext cx="2160240" cy="864096"/>
          </a:xfrm>
          <a:prstGeom prst="wedgeRoundRectCallout">
            <a:avLst>
              <a:gd name="adj1" fmla="val 60746"/>
              <a:gd name="adj2" fmla="val -657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Times New Roman" panose="02020603050405020304" pitchFamily="18" charset="0"/>
                <a:cs typeface="Times New Roman" panose="02020603050405020304" pitchFamily="18" charset="0"/>
              </a:rPr>
              <a:t>净输入功率：</a:t>
            </a:r>
            <a:r>
              <a:rPr lang="zh-CN" altLang="zh-CN" b="1" dirty="0" smtClean="0">
                <a:latin typeface="Times New Roman" panose="02020603050405020304" pitchFamily="18" charset="0"/>
                <a:cs typeface="Times New Roman" panose="02020603050405020304" pitchFamily="18" charset="0"/>
              </a:rPr>
              <a:t>单位</a:t>
            </a:r>
            <a:r>
              <a:rPr lang="zh-CN" altLang="zh-CN" b="1" dirty="0">
                <a:latin typeface="Times New Roman" panose="02020603050405020304" pitchFamily="18" charset="0"/>
                <a:cs typeface="Times New Roman" panose="02020603050405020304" pitchFamily="18" charset="0"/>
              </a:rPr>
              <a:t>时间内传送进体积</a:t>
            </a:r>
            <a:r>
              <a:rPr lang="en-US" altLang="zh-CN" b="1" dirty="0">
                <a:latin typeface="Times New Roman" panose="02020603050405020304" pitchFamily="18" charset="0"/>
                <a:cs typeface="Times New Roman" panose="02020603050405020304" pitchFamily="18" charset="0"/>
              </a:rPr>
              <a:t>V</a:t>
            </a:r>
            <a:r>
              <a:rPr lang="zh-CN" altLang="zh-CN" b="1" dirty="0">
                <a:latin typeface="Times New Roman" panose="02020603050405020304" pitchFamily="18" charset="0"/>
                <a:cs typeface="Times New Roman" panose="02020603050405020304" pitchFamily="18" charset="0"/>
              </a:rPr>
              <a:t>中的净</a:t>
            </a:r>
            <a:r>
              <a:rPr lang="zh-CN" altLang="zh-CN" b="1" dirty="0" smtClean="0">
                <a:latin typeface="Times New Roman" panose="02020603050405020304" pitchFamily="18" charset="0"/>
                <a:cs typeface="Times New Roman" panose="02020603050405020304" pitchFamily="18" charset="0"/>
              </a:rPr>
              <a:t>能量</a:t>
            </a:r>
            <a:endParaRPr lang="zh-CN" altLang="en-US" b="1" dirty="0">
              <a:latin typeface="Times New Roman" panose="02020603050405020304" pitchFamily="18" charset="0"/>
              <a:cs typeface="Times New Roman" panose="02020603050405020304" pitchFamily="18" charset="0"/>
            </a:endParaRPr>
          </a:p>
        </p:txBody>
      </p:sp>
      <p:sp>
        <p:nvSpPr>
          <p:cNvPr id="4" name="圆角矩形标注 3"/>
          <p:cNvSpPr/>
          <p:nvPr/>
        </p:nvSpPr>
        <p:spPr>
          <a:xfrm>
            <a:off x="5796136" y="2211710"/>
            <a:ext cx="2016224" cy="792088"/>
          </a:xfrm>
          <a:prstGeom prst="wedgeRoundRectCallout">
            <a:avLst>
              <a:gd name="adj1" fmla="val -56505"/>
              <a:gd name="adj2" fmla="val 607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消耗功率：</a:t>
            </a:r>
            <a:r>
              <a:rPr lang="zh-CN" altLang="zh-CN" b="1" dirty="0" smtClean="0"/>
              <a:t>单位</a:t>
            </a:r>
            <a:r>
              <a:rPr lang="zh-CN" altLang="zh-CN" b="1" dirty="0"/>
              <a:t>时间内</a:t>
            </a:r>
            <a:r>
              <a:rPr lang="en-US" altLang="zh-CN" b="1" dirty="0"/>
              <a:t>V</a:t>
            </a:r>
            <a:r>
              <a:rPr lang="zh-CN" altLang="zh-CN" b="1" dirty="0"/>
              <a:t>中的耗能</a:t>
            </a:r>
            <a:endParaRPr lang="zh-CN" altLang="en-US" b="1" dirty="0"/>
          </a:p>
        </p:txBody>
      </p:sp>
      <p:sp>
        <p:nvSpPr>
          <p:cNvPr id="5" name="圆角矩形标注 4"/>
          <p:cNvSpPr/>
          <p:nvPr/>
        </p:nvSpPr>
        <p:spPr>
          <a:xfrm>
            <a:off x="5004048" y="3651870"/>
            <a:ext cx="1656184" cy="648072"/>
          </a:xfrm>
          <a:prstGeom prst="wedgeRoundRectCallout">
            <a:avLst>
              <a:gd name="adj1" fmla="val -66843"/>
              <a:gd name="adj2" fmla="val -743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a:t>单位时间内</a:t>
            </a:r>
            <a:r>
              <a:rPr lang="en-US" altLang="zh-CN" b="1"/>
              <a:t>V</a:t>
            </a:r>
            <a:r>
              <a:rPr lang="zh-CN" altLang="zh-CN" b="1"/>
              <a:t>中增加的储能</a:t>
            </a:r>
            <a:endParaRPr lang="zh-CN" altLang="en-US" b="1"/>
          </a:p>
        </p:txBody>
      </p:sp>
    </p:spTree>
    <p:custDataLst>
      <p:tags r:id="rId2"/>
    </p:custDataLst>
    <p:extLst>
      <p:ext uri="{BB962C8B-B14F-4D97-AF65-F5344CB8AC3E}">
        <p14:creationId xmlns:p14="http://schemas.microsoft.com/office/powerpoint/2010/main" val="3995120056"/>
      </p:ext>
    </p:extLst>
  </p:cSld>
  <p:clrMapOvr>
    <a:masterClrMapping/>
  </p:clrMapOvr>
  <mc:AlternateContent xmlns:mc="http://schemas.openxmlformats.org/markup-compatibility/2006" xmlns:p14="http://schemas.microsoft.com/office/powerpoint/2010/main">
    <mc:Choice Requires="p14">
      <p:transition spd="slow" p14:dur="2000" advTm="94948"/>
    </mc:Choice>
    <mc:Fallback xmlns="">
      <p:transition spd="slow" advTm="949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P spid="3" grpId="0" animBg="1"/>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95536" y="123478"/>
            <a:ext cx="7416824" cy="692497"/>
          </a:xfrm>
          <a:prstGeom prst="rect">
            <a:avLst/>
          </a:prstGeom>
          <a:noFill/>
          <a:ln w="25400">
            <a:noFill/>
            <a:miter lim="800000"/>
          </a:ln>
        </p:spPr>
        <p:txBody>
          <a:bodyPr wrap="square">
            <a:spAutoFit/>
          </a:bodyPr>
          <a:lstStyle>
            <a:defPPr>
              <a:defRPr lang="zh-CN"/>
            </a:defPPr>
            <a:lvl1pPr indent="0">
              <a:lnSpc>
                <a:spcPct val="150000"/>
              </a:lnSpc>
              <a:spcBef>
                <a:spcPct val="20000"/>
              </a:spcBef>
              <a:buClr>
                <a:schemeClr val="accent5"/>
              </a:buClr>
              <a:buSzTx/>
              <a:buFont typeface="Wingdings" panose="05000000000000000000" pitchFamily="2" charset="2"/>
              <a:buNone/>
              <a:defRPr sz="2600" b="1">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r>
              <a:rPr lang="zh-CN" altLang="en-US" dirty="0" smtClean="0"/>
              <a:t>二、电磁能量守恒</a:t>
            </a:r>
            <a:r>
              <a:rPr lang="en-US" altLang="zh-CN" dirty="0" smtClean="0"/>
              <a:t>——</a:t>
            </a:r>
            <a:r>
              <a:rPr lang="zh-CN" altLang="en-US" dirty="0" smtClean="0"/>
              <a:t>坡印廷定理</a:t>
            </a:r>
            <a:endParaRPr lang="zh-CN" altLang="en-US" dirty="0"/>
          </a:p>
        </p:txBody>
      </p:sp>
      <p:graphicFrame>
        <p:nvGraphicFramePr>
          <p:cNvPr id="3" name="Object 66"/>
          <p:cNvGraphicFramePr>
            <a:graphicFrameLocks noChangeAspect="1"/>
          </p:cNvGraphicFramePr>
          <p:nvPr>
            <p:extLst>
              <p:ext uri="{D42A27DB-BD31-4B8C-83A1-F6EECF244321}">
                <p14:modId xmlns:p14="http://schemas.microsoft.com/office/powerpoint/2010/main" val="631929691"/>
              </p:ext>
            </p:extLst>
          </p:nvPr>
        </p:nvGraphicFramePr>
        <p:xfrm>
          <a:off x="2506162" y="4053843"/>
          <a:ext cx="4658126" cy="678147"/>
        </p:xfrm>
        <a:graphic>
          <a:graphicData uri="http://schemas.openxmlformats.org/presentationml/2006/ole">
            <mc:AlternateContent xmlns:mc="http://schemas.openxmlformats.org/markup-compatibility/2006">
              <mc:Choice xmlns:v="urn:schemas-microsoft-com:vml" Requires="v">
                <p:oleObj spid="_x0000_s2256" name="Equation" r:id="rId4" imgW="2806560" imgH="406080" progId="Equation.DSMT4">
                  <p:embed/>
                </p:oleObj>
              </mc:Choice>
              <mc:Fallback>
                <p:oleObj name="Equation" r:id="rId4" imgW="2806560" imgH="406080" progId="Equation.DSMT4">
                  <p:embed/>
                  <p:pic>
                    <p:nvPicPr>
                      <p:cNvPr id="3" name="Object 66"/>
                      <p:cNvPicPr>
                        <a:picLocks noGrp="1" noChangeAspect="1" noChangeArrowheads="1"/>
                      </p:cNvPicPr>
                      <p:nvPr/>
                    </p:nvPicPr>
                    <p:blipFill>
                      <a:blip r:embed="rId5"/>
                      <a:srcRect/>
                      <a:stretch>
                        <a:fillRect/>
                      </a:stretch>
                    </p:blipFill>
                    <p:spPr bwMode="auto">
                      <a:xfrm>
                        <a:off x="2506162" y="4053843"/>
                        <a:ext cx="4658126" cy="678147"/>
                      </a:xfrm>
                      <a:prstGeom prst="rect">
                        <a:avLst/>
                      </a:prstGeom>
                      <a:noFill/>
                      <a:ln>
                        <a:noFill/>
                      </a:ln>
                      <a:effectLst/>
                    </p:spPr>
                  </p:pic>
                </p:oleObj>
              </mc:Fallback>
            </mc:AlternateContent>
          </a:graphicData>
        </a:graphic>
      </p:graphicFrame>
      <p:graphicFrame>
        <p:nvGraphicFramePr>
          <p:cNvPr id="5" name="Object 61"/>
          <p:cNvGraphicFramePr>
            <a:graphicFrameLocks noChangeAspect="1"/>
          </p:cNvGraphicFramePr>
          <p:nvPr>
            <p:extLst>
              <p:ext uri="{D42A27DB-BD31-4B8C-83A1-F6EECF244321}">
                <p14:modId xmlns:p14="http://schemas.microsoft.com/office/powerpoint/2010/main" val="635278323"/>
              </p:ext>
            </p:extLst>
          </p:nvPr>
        </p:nvGraphicFramePr>
        <p:xfrm>
          <a:off x="539552" y="3557840"/>
          <a:ext cx="2732087" cy="279400"/>
        </p:xfrm>
        <a:graphic>
          <a:graphicData uri="http://schemas.openxmlformats.org/presentationml/2006/ole">
            <mc:AlternateContent xmlns:mc="http://schemas.openxmlformats.org/markup-compatibility/2006">
              <mc:Choice xmlns:v="urn:schemas-microsoft-com:vml" Requires="v">
                <p:oleObj spid="_x0000_s2257" name="Equation" r:id="rId6" imgW="2361960" imgH="241200" progId="Equation.DSMT4">
                  <p:embed/>
                </p:oleObj>
              </mc:Choice>
              <mc:Fallback>
                <p:oleObj name="Equation" r:id="rId6" imgW="2361960" imgH="241200" progId="Equation.DSMT4">
                  <p:embed/>
                  <p:pic>
                    <p:nvPicPr>
                      <p:cNvPr id="5" name="Object 61"/>
                      <p:cNvPicPr>
                        <a:picLocks noGrp="1" noChangeAspect="1" noChangeArrowheads="1"/>
                      </p:cNvPicPr>
                      <p:nvPr/>
                    </p:nvPicPr>
                    <p:blipFill>
                      <a:blip r:embed="rId7"/>
                      <a:srcRect/>
                      <a:stretch>
                        <a:fillRect/>
                      </a:stretch>
                    </p:blipFill>
                    <p:spPr bwMode="auto">
                      <a:xfrm>
                        <a:off x="539552" y="3557840"/>
                        <a:ext cx="2732087" cy="279400"/>
                      </a:xfrm>
                      <a:prstGeom prst="rect">
                        <a:avLst/>
                      </a:prstGeom>
                      <a:noFill/>
                      <a:ln>
                        <a:noFill/>
                      </a:ln>
                      <a:effectLst/>
                    </p:spPr>
                  </p:pic>
                </p:oleObj>
              </mc:Fallback>
            </mc:AlternateContent>
          </a:graphicData>
        </a:graphic>
      </p:graphicFrame>
      <p:graphicFrame>
        <p:nvGraphicFramePr>
          <p:cNvPr id="7" name="Object 52"/>
          <p:cNvGraphicFramePr>
            <a:graphicFrameLocks noChangeAspect="1"/>
          </p:cNvGraphicFramePr>
          <p:nvPr>
            <p:extLst>
              <p:ext uri="{D42A27DB-BD31-4B8C-83A1-F6EECF244321}">
                <p14:modId xmlns:p14="http://schemas.microsoft.com/office/powerpoint/2010/main" val="1527251347"/>
              </p:ext>
            </p:extLst>
          </p:nvPr>
        </p:nvGraphicFramePr>
        <p:xfrm>
          <a:off x="1196926" y="1203598"/>
          <a:ext cx="2366962" cy="1535113"/>
        </p:xfrm>
        <a:graphic>
          <a:graphicData uri="http://schemas.openxmlformats.org/presentationml/2006/ole">
            <mc:AlternateContent xmlns:mc="http://schemas.openxmlformats.org/markup-compatibility/2006">
              <mc:Choice xmlns:v="urn:schemas-microsoft-com:vml" Requires="v">
                <p:oleObj spid="_x0000_s2258" name="Equation" r:id="rId8" imgW="1333440" imgH="888840" progId="Equation.DSMT4">
                  <p:embed/>
                </p:oleObj>
              </mc:Choice>
              <mc:Fallback>
                <p:oleObj name="Equation" r:id="rId8" imgW="1333440" imgH="888840" progId="Equation.DSMT4">
                  <p:embed/>
                  <p:pic>
                    <p:nvPicPr>
                      <p:cNvPr id="7" name="Object 52"/>
                      <p:cNvPicPr>
                        <a:picLocks noChangeAspect="1" noChangeArrowheads="1"/>
                      </p:cNvPicPr>
                      <p:nvPr/>
                    </p:nvPicPr>
                    <p:blipFill>
                      <a:blip r:embed="rId9"/>
                      <a:srcRect/>
                      <a:stretch>
                        <a:fillRect/>
                      </a:stretch>
                    </p:blipFill>
                    <p:spPr bwMode="auto">
                      <a:xfrm>
                        <a:off x="1196926" y="1203598"/>
                        <a:ext cx="2366962" cy="1535113"/>
                      </a:xfrm>
                      <a:prstGeom prst="rect">
                        <a:avLst/>
                      </a:prstGeom>
                      <a:noFill/>
                      <a:ln>
                        <a:noFill/>
                      </a:ln>
                      <a:effectLst/>
                      <a:extLst/>
                    </p:spPr>
                  </p:pic>
                </p:oleObj>
              </mc:Fallback>
            </mc:AlternateContent>
          </a:graphicData>
        </a:graphic>
      </p:graphicFrame>
      <p:sp>
        <p:nvSpPr>
          <p:cNvPr id="8" name="AutoShape 53"/>
          <p:cNvSpPr>
            <a:spLocks noChangeArrowheads="1"/>
          </p:cNvSpPr>
          <p:nvPr/>
        </p:nvSpPr>
        <p:spPr bwMode="auto">
          <a:xfrm>
            <a:off x="3995117" y="1545729"/>
            <a:ext cx="648891" cy="161925"/>
          </a:xfrm>
          <a:prstGeom prst="rightArrow">
            <a:avLst>
              <a:gd name="adj1" fmla="val 50000"/>
              <a:gd name="adj2" fmla="val 100184"/>
            </a:avLst>
          </a:prstGeom>
          <a:solidFill>
            <a:srgbClr val="00ADA9"/>
          </a:solidFill>
          <a:ln w="22225">
            <a:solidFill>
              <a:schemeClr val="accent1"/>
            </a:solidFill>
            <a:miter lim="800000"/>
            <a:headEnd/>
            <a:tailEnd/>
          </a:ln>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endParaRPr lang="zh-CN" altLang="en-US" b="1">
              <a:cs typeface="Times New Roman" panose="02020603050405020304" pitchFamily="18" charset="0"/>
            </a:endParaRPr>
          </a:p>
        </p:txBody>
      </p:sp>
      <p:graphicFrame>
        <p:nvGraphicFramePr>
          <p:cNvPr id="9" name="Object 54"/>
          <p:cNvGraphicFramePr>
            <a:graphicFrameLocks noChangeAspect="1"/>
          </p:cNvGraphicFramePr>
          <p:nvPr>
            <p:extLst>
              <p:ext uri="{D42A27DB-BD31-4B8C-83A1-F6EECF244321}">
                <p14:modId xmlns:p14="http://schemas.microsoft.com/office/powerpoint/2010/main" val="3896293110"/>
              </p:ext>
            </p:extLst>
          </p:nvPr>
        </p:nvGraphicFramePr>
        <p:xfrm>
          <a:off x="4794250" y="1276226"/>
          <a:ext cx="2951163" cy="720725"/>
        </p:xfrm>
        <a:graphic>
          <a:graphicData uri="http://schemas.openxmlformats.org/presentationml/2006/ole">
            <mc:AlternateContent xmlns:mc="http://schemas.openxmlformats.org/markup-compatibility/2006">
              <mc:Choice xmlns:v="urn:schemas-microsoft-com:vml" Requires="v">
                <p:oleObj spid="_x0000_s2259" name="Equation" r:id="rId10" imgW="1714320" imgH="419040" progId="Equation.DSMT4">
                  <p:embed/>
                </p:oleObj>
              </mc:Choice>
              <mc:Fallback>
                <p:oleObj name="Equation" r:id="rId10" imgW="1714320" imgH="419040" progId="Equation.DSMT4">
                  <p:embed/>
                  <p:pic>
                    <p:nvPicPr>
                      <p:cNvPr id="9" name="Object 54"/>
                      <p:cNvPicPr>
                        <a:picLocks noChangeAspect="1" noChangeArrowheads="1"/>
                      </p:cNvPicPr>
                      <p:nvPr/>
                    </p:nvPicPr>
                    <p:blipFill>
                      <a:blip r:embed="rId11"/>
                      <a:srcRect/>
                      <a:stretch>
                        <a:fillRect/>
                      </a:stretch>
                    </p:blipFill>
                    <p:spPr bwMode="auto">
                      <a:xfrm>
                        <a:off x="4794250" y="1276226"/>
                        <a:ext cx="2951163" cy="720725"/>
                      </a:xfrm>
                      <a:prstGeom prst="rect">
                        <a:avLst/>
                      </a:prstGeom>
                      <a:noFill/>
                      <a:ln>
                        <a:noFill/>
                      </a:ln>
                      <a:effectLst/>
                      <a:extLst/>
                    </p:spPr>
                  </p:pic>
                </p:oleObj>
              </mc:Fallback>
            </mc:AlternateContent>
          </a:graphicData>
        </a:graphic>
      </p:graphicFrame>
      <p:graphicFrame>
        <p:nvGraphicFramePr>
          <p:cNvPr id="10" name="Object 55"/>
          <p:cNvGraphicFramePr>
            <a:graphicFrameLocks noChangeAspect="1"/>
          </p:cNvGraphicFramePr>
          <p:nvPr>
            <p:extLst>
              <p:ext uri="{D42A27DB-BD31-4B8C-83A1-F6EECF244321}">
                <p14:modId xmlns:p14="http://schemas.microsoft.com/office/powerpoint/2010/main" val="2581330890"/>
              </p:ext>
            </p:extLst>
          </p:nvPr>
        </p:nvGraphicFramePr>
        <p:xfrm>
          <a:off x="2351088" y="2715766"/>
          <a:ext cx="5094287" cy="720725"/>
        </p:xfrm>
        <a:graphic>
          <a:graphicData uri="http://schemas.openxmlformats.org/presentationml/2006/ole">
            <mc:AlternateContent xmlns:mc="http://schemas.openxmlformats.org/markup-compatibility/2006">
              <mc:Choice xmlns:v="urn:schemas-microsoft-com:vml" Requires="v">
                <p:oleObj spid="_x0000_s2260" name="Equation" r:id="rId12" imgW="2997000" imgH="419040" progId="Equation.DSMT4">
                  <p:embed/>
                </p:oleObj>
              </mc:Choice>
              <mc:Fallback>
                <p:oleObj name="Equation" r:id="rId12" imgW="2997000" imgH="419040" progId="Equation.DSMT4">
                  <p:embed/>
                  <p:pic>
                    <p:nvPicPr>
                      <p:cNvPr id="10" name="Object 55"/>
                      <p:cNvPicPr>
                        <a:picLocks noChangeAspect="1" noChangeArrowheads="1"/>
                      </p:cNvPicPr>
                      <p:nvPr/>
                    </p:nvPicPr>
                    <p:blipFill>
                      <a:blip r:embed="rId13"/>
                      <a:srcRect/>
                      <a:stretch>
                        <a:fillRect/>
                      </a:stretch>
                    </p:blipFill>
                    <p:spPr bwMode="auto">
                      <a:xfrm>
                        <a:off x="2351088" y="2715766"/>
                        <a:ext cx="5094287" cy="720725"/>
                      </a:xfrm>
                      <a:prstGeom prst="rect">
                        <a:avLst/>
                      </a:prstGeom>
                      <a:noFill/>
                      <a:ln>
                        <a:noFill/>
                      </a:ln>
                      <a:effectLst/>
                      <a:extLst/>
                    </p:spPr>
                  </p:pic>
                </p:oleObj>
              </mc:Fallback>
            </mc:AlternateContent>
          </a:graphicData>
        </a:graphic>
      </p:graphicFrame>
      <p:graphicFrame>
        <p:nvGraphicFramePr>
          <p:cNvPr id="11" name="Object 56"/>
          <p:cNvGraphicFramePr>
            <a:graphicFrameLocks noChangeAspect="1"/>
          </p:cNvGraphicFramePr>
          <p:nvPr>
            <p:extLst>
              <p:ext uri="{D42A27DB-BD31-4B8C-83A1-F6EECF244321}">
                <p14:modId xmlns:p14="http://schemas.microsoft.com/office/powerpoint/2010/main" val="399187273"/>
              </p:ext>
            </p:extLst>
          </p:nvPr>
        </p:nvGraphicFramePr>
        <p:xfrm>
          <a:off x="6748338" y="3496241"/>
          <a:ext cx="2216150" cy="411162"/>
        </p:xfrm>
        <a:graphic>
          <a:graphicData uri="http://schemas.openxmlformats.org/presentationml/2006/ole">
            <mc:AlternateContent xmlns:mc="http://schemas.openxmlformats.org/markup-compatibility/2006">
              <mc:Choice xmlns:v="urn:schemas-microsoft-com:vml" Requires="v">
                <p:oleObj spid="_x0000_s2261" name="Equation" r:id="rId14" imgW="2425680" imgH="444240" progId="Equation.DSMT4">
                  <p:embed/>
                </p:oleObj>
              </mc:Choice>
              <mc:Fallback>
                <p:oleObj name="Equation" r:id="rId14" imgW="2425680" imgH="444240" progId="Equation.DSMT4">
                  <p:embed/>
                  <p:pic>
                    <p:nvPicPr>
                      <p:cNvPr id="11" name="Object 56"/>
                      <p:cNvPicPr>
                        <a:picLocks noChangeAspect="1" noChangeArrowheads="1"/>
                      </p:cNvPicPr>
                      <p:nvPr/>
                    </p:nvPicPr>
                    <p:blipFill>
                      <a:blip r:embed="rId15"/>
                      <a:srcRect/>
                      <a:stretch>
                        <a:fillRect/>
                      </a:stretch>
                    </p:blipFill>
                    <p:spPr bwMode="auto">
                      <a:xfrm>
                        <a:off x="6748338" y="3496241"/>
                        <a:ext cx="2216150" cy="411162"/>
                      </a:xfrm>
                      <a:prstGeom prst="rect">
                        <a:avLst/>
                      </a:prstGeom>
                      <a:noFill/>
                      <a:ln>
                        <a:noFill/>
                      </a:ln>
                      <a:effectLst/>
                    </p:spPr>
                  </p:pic>
                </p:oleObj>
              </mc:Fallback>
            </mc:AlternateContent>
          </a:graphicData>
        </a:graphic>
      </p:graphicFrame>
      <p:sp>
        <p:nvSpPr>
          <p:cNvPr id="15" name="Rectangle 2"/>
          <p:cNvSpPr>
            <a:spLocks noChangeArrowheads="1"/>
          </p:cNvSpPr>
          <p:nvPr/>
        </p:nvSpPr>
        <p:spPr bwMode="auto">
          <a:xfrm>
            <a:off x="4516090" y="3435846"/>
            <a:ext cx="194421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algn="ctr">
              <a:spcBef>
                <a:spcPct val="20000"/>
              </a:spcBef>
            </a:pPr>
            <a:r>
              <a:rPr lang="zh-CN" altLang="zh-CN" sz="1300" dirty="0" smtClean="0"/>
              <a:t>线性各向同性的时不变媒质</a:t>
            </a:r>
            <a:r>
              <a:rPr lang="zh-CN" altLang="en-US" sz="1300" dirty="0" smtClean="0"/>
              <a:t>的本构关系</a:t>
            </a:r>
            <a:endParaRPr kumimoji="0" lang="zh-CN" altLang="en-US" sz="1300" dirty="0">
              <a:cs typeface="Times New Roman" panose="02020603050405020304" pitchFamily="18" charset="0"/>
            </a:endParaRPr>
          </a:p>
        </p:txBody>
      </p:sp>
      <p:sp>
        <p:nvSpPr>
          <p:cNvPr id="16" name="矩形 15"/>
          <p:cNvSpPr/>
          <p:nvPr/>
        </p:nvSpPr>
        <p:spPr>
          <a:xfrm>
            <a:off x="395536" y="699542"/>
            <a:ext cx="8568952" cy="535916"/>
          </a:xfrm>
          <a:prstGeom prst="rect">
            <a:avLst/>
          </a:prstGeom>
        </p:spPr>
        <p:txBody>
          <a:bodyPr wrap="square">
            <a:spAutoFit/>
          </a:bodyPr>
          <a:lstStyle/>
          <a:p>
            <a:pPr>
              <a:lnSpc>
                <a:spcPct val="150000"/>
              </a:lnSpc>
            </a:pPr>
            <a:r>
              <a:rPr lang="zh-CN" altLang="zh-CN" sz="2200" b="1" dirty="0">
                <a:latin typeface="Times New Roman" panose="02020603050405020304" pitchFamily="18" charset="0"/>
                <a:cs typeface="Times New Roman" panose="02020603050405020304" pitchFamily="18" charset="0"/>
              </a:rPr>
              <a:t>为简化分析</a:t>
            </a:r>
            <a:r>
              <a:rPr lang="zh-CN" altLang="zh-CN" sz="2200" b="1" dirty="0" smtClean="0">
                <a:latin typeface="Times New Roman" panose="02020603050405020304" pitchFamily="18" charset="0"/>
                <a:cs typeface="Times New Roman" panose="02020603050405020304" pitchFamily="18" charset="0"/>
              </a:rPr>
              <a:t>，假设</a:t>
            </a:r>
            <a:r>
              <a:rPr lang="zh-CN" altLang="zh-CN" sz="2200" b="1" dirty="0">
                <a:latin typeface="Times New Roman" panose="02020603050405020304" pitchFamily="18" charset="0"/>
                <a:cs typeface="Times New Roman" panose="02020603050405020304" pitchFamily="18" charset="0"/>
              </a:rPr>
              <a:t>闭合面</a:t>
            </a:r>
            <a:r>
              <a:rPr lang="en-US" altLang="zh-CN" sz="2200" b="1" dirty="0">
                <a:latin typeface="Times New Roman" panose="02020603050405020304" pitchFamily="18" charset="0"/>
                <a:cs typeface="Times New Roman" panose="02020603050405020304" pitchFamily="18" charset="0"/>
              </a:rPr>
              <a:t>S</a:t>
            </a:r>
            <a:r>
              <a:rPr lang="zh-CN" altLang="zh-CN" sz="2200" b="1" dirty="0">
                <a:latin typeface="Times New Roman" panose="02020603050405020304" pitchFamily="18" charset="0"/>
                <a:cs typeface="Times New Roman" panose="02020603050405020304" pitchFamily="18" charset="0"/>
              </a:rPr>
              <a:t>包围的体积</a:t>
            </a:r>
            <a:r>
              <a:rPr lang="en-US" altLang="zh-CN" sz="2200" b="1" dirty="0">
                <a:latin typeface="Times New Roman" panose="02020603050405020304" pitchFamily="18" charset="0"/>
                <a:cs typeface="Times New Roman" panose="02020603050405020304" pitchFamily="18" charset="0"/>
              </a:rPr>
              <a:t>V</a:t>
            </a:r>
            <a:r>
              <a:rPr lang="zh-CN" altLang="zh-CN" sz="2200" b="1" dirty="0">
                <a:latin typeface="Times New Roman" panose="02020603050405020304" pitchFamily="18" charset="0"/>
                <a:cs typeface="Times New Roman" panose="02020603050405020304" pitchFamily="18" charset="0"/>
              </a:rPr>
              <a:t>中无外加激励</a:t>
            </a:r>
            <a:r>
              <a:rPr lang="zh-CN" altLang="zh-CN" sz="2200" b="1" dirty="0" smtClean="0">
                <a:latin typeface="Times New Roman" panose="02020603050405020304" pitchFamily="18" charset="0"/>
                <a:cs typeface="Times New Roman" panose="02020603050405020304" pitchFamily="18" charset="0"/>
              </a:rPr>
              <a:t>源</a:t>
            </a:r>
            <a:endParaRPr lang="zh-CN" altLang="en-US" sz="2200" b="1" dirty="0">
              <a:latin typeface="Times New Roman" panose="02020603050405020304" pitchFamily="18" charset="0"/>
              <a:cs typeface="Times New Roman" panose="02020603050405020304" pitchFamily="18" charset="0"/>
            </a:endParaRPr>
          </a:p>
        </p:txBody>
      </p:sp>
      <p:graphicFrame>
        <p:nvGraphicFramePr>
          <p:cNvPr id="17" name="Object 54"/>
          <p:cNvGraphicFramePr>
            <a:graphicFrameLocks noChangeAspect="1"/>
          </p:cNvGraphicFramePr>
          <p:nvPr>
            <p:extLst>
              <p:ext uri="{D42A27DB-BD31-4B8C-83A1-F6EECF244321}">
                <p14:modId xmlns:p14="http://schemas.microsoft.com/office/powerpoint/2010/main" val="1020162377"/>
              </p:ext>
            </p:extLst>
          </p:nvPr>
        </p:nvGraphicFramePr>
        <p:xfrm>
          <a:off x="4860032" y="1995686"/>
          <a:ext cx="2252662" cy="720725"/>
        </p:xfrm>
        <a:graphic>
          <a:graphicData uri="http://schemas.openxmlformats.org/presentationml/2006/ole">
            <mc:AlternateContent xmlns:mc="http://schemas.openxmlformats.org/markup-compatibility/2006">
              <mc:Choice xmlns:v="urn:schemas-microsoft-com:vml" Requires="v">
                <p:oleObj spid="_x0000_s2262" name="Equation" r:id="rId16" imgW="1307880" imgH="419040" progId="Equation.DSMT4">
                  <p:embed/>
                </p:oleObj>
              </mc:Choice>
              <mc:Fallback>
                <p:oleObj name="Equation" r:id="rId16" imgW="1307880" imgH="419040" progId="Equation.DSMT4">
                  <p:embed/>
                  <p:pic>
                    <p:nvPicPr>
                      <p:cNvPr id="9" name="Object 54"/>
                      <p:cNvPicPr>
                        <a:picLocks noChangeAspect="1" noChangeArrowheads="1"/>
                      </p:cNvPicPr>
                      <p:nvPr/>
                    </p:nvPicPr>
                    <p:blipFill>
                      <a:blip r:embed="rId17"/>
                      <a:srcRect/>
                      <a:stretch>
                        <a:fillRect/>
                      </a:stretch>
                    </p:blipFill>
                    <p:spPr bwMode="auto">
                      <a:xfrm>
                        <a:off x="4860032" y="1995686"/>
                        <a:ext cx="2252662" cy="720725"/>
                      </a:xfrm>
                      <a:prstGeom prst="rect">
                        <a:avLst/>
                      </a:prstGeom>
                      <a:noFill/>
                      <a:ln>
                        <a:noFill/>
                      </a:ln>
                      <a:effectLst/>
                      <a:extLst/>
                    </p:spPr>
                  </p:pic>
                </p:oleObj>
              </mc:Fallback>
            </mc:AlternateContent>
          </a:graphicData>
        </a:graphic>
      </p:graphicFrame>
      <p:sp>
        <p:nvSpPr>
          <p:cNvPr id="18" name="AutoShape 53"/>
          <p:cNvSpPr>
            <a:spLocks noChangeArrowheads="1"/>
          </p:cNvSpPr>
          <p:nvPr/>
        </p:nvSpPr>
        <p:spPr bwMode="auto">
          <a:xfrm>
            <a:off x="3995936" y="2283718"/>
            <a:ext cx="648891" cy="153541"/>
          </a:xfrm>
          <a:prstGeom prst="rightArrow">
            <a:avLst>
              <a:gd name="adj1" fmla="val 50000"/>
              <a:gd name="adj2" fmla="val 100184"/>
            </a:avLst>
          </a:prstGeom>
          <a:solidFill>
            <a:srgbClr val="00ADA9"/>
          </a:solidFill>
          <a:ln w="22225">
            <a:solidFill>
              <a:schemeClr val="accent1"/>
            </a:solidFill>
            <a:miter lim="800000"/>
            <a:headEnd/>
            <a:tailEnd/>
          </a:ln>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endParaRPr lang="zh-CN" altLang="en-US" b="1">
              <a:cs typeface="Times New Roman" panose="02020603050405020304" pitchFamily="18" charset="0"/>
            </a:endParaRPr>
          </a:p>
        </p:txBody>
      </p:sp>
      <p:sp>
        <p:nvSpPr>
          <p:cNvPr id="19" name="下箭头 18"/>
          <p:cNvSpPr/>
          <p:nvPr/>
        </p:nvSpPr>
        <p:spPr>
          <a:xfrm>
            <a:off x="5796136" y="2499742"/>
            <a:ext cx="288032" cy="288032"/>
          </a:xfrm>
          <a:prstGeom prst="downArrow">
            <a:avLst/>
          </a:prstGeom>
          <a:solidFill>
            <a:srgbClr val="BDE4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a:off x="6388298" y="3549208"/>
            <a:ext cx="288032" cy="318686"/>
          </a:xfrm>
          <a:prstGeom prst="downArrow">
            <a:avLst/>
          </a:prstGeom>
          <a:solidFill>
            <a:srgbClr val="BDE4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20"/>
          <p:cNvSpPr/>
          <p:nvPr/>
        </p:nvSpPr>
        <p:spPr>
          <a:xfrm>
            <a:off x="3367286" y="3549208"/>
            <a:ext cx="288032" cy="318810"/>
          </a:xfrm>
          <a:prstGeom prst="downArrow">
            <a:avLst/>
          </a:prstGeom>
          <a:solidFill>
            <a:srgbClr val="BDE4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963223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par>
                                <p:cTn id="18" presetID="22" presetClass="entr" presetSubtype="1"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par>
                                <p:cTn id="26" presetID="22" presetClass="entr" presetSubtype="1"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up)">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up)">
                                      <p:cBhvr>
                                        <p:cTn id="33" dur="500"/>
                                        <p:tgtEl>
                                          <p:spTgt spid="19"/>
                                        </p:tgtEl>
                                      </p:cBhvr>
                                    </p:animEffect>
                                  </p:childTnLst>
                                </p:cTn>
                              </p:par>
                              <p:par>
                                <p:cTn id="34" presetID="22" presetClass="entr" presetSubtype="1"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up)">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par>
                                <p:cTn id="42" presetID="22" presetClass="entr" presetSubtype="1" fill="hold"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up)">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up)">
                                      <p:cBhvr>
                                        <p:cTn id="49" dur="500"/>
                                        <p:tgtEl>
                                          <p:spTgt spid="20"/>
                                        </p:tgtEl>
                                      </p:cBhvr>
                                    </p:animEffect>
                                  </p:childTnLst>
                                </p:cTn>
                              </p:par>
                              <p:par>
                                <p:cTn id="50" presetID="22" presetClass="entr" presetSubtype="1"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up)">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wipe(up)">
                                      <p:cBhvr>
                                        <p:cTn id="6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6" grpId="0"/>
      <p:bldP spid="18" grpId="0" animBg="1"/>
      <p:bldP spid="19" grpId="0" animBg="1"/>
      <p:bldP spid="20"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66"/>
          <p:cNvGraphicFramePr>
            <a:graphicFrameLocks noChangeAspect="1"/>
          </p:cNvGraphicFramePr>
          <p:nvPr>
            <p:extLst>
              <p:ext uri="{D42A27DB-BD31-4B8C-83A1-F6EECF244321}">
                <p14:modId xmlns:p14="http://schemas.microsoft.com/office/powerpoint/2010/main" val="2316439892"/>
              </p:ext>
            </p:extLst>
          </p:nvPr>
        </p:nvGraphicFramePr>
        <p:xfrm>
          <a:off x="2051720" y="123478"/>
          <a:ext cx="4946160" cy="720080"/>
        </p:xfrm>
        <a:graphic>
          <a:graphicData uri="http://schemas.openxmlformats.org/presentationml/2006/ole">
            <mc:AlternateContent xmlns:mc="http://schemas.openxmlformats.org/markup-compatibility/2006">
              <mc:Choice xmlns:v="urn:schemas-microsoft-com:vml" Requires="v">
                <p:oleObj spid="_x0000_s13433" name="Equation" r:id="rId3" imgW="2806560" imgH="406080" progId="Equation.DSMT4">
                  <p:embed/>
                </p:oleObj>
              </mc:Choice>
              <mc:Fallback>
                <p:oleObj name="Equation" r:id="rId3" imgW="2806560" imgH="406080" progId="Equation.DSMT4">
                  <p:embed/>
                  <p:pic>
                    <p:nvPicPr>
                      <p:cNvPr id="3" name="Object 66"/>
                      <p:cNvPicPr>
                        <a:picLocks noGrp="1" noChangeAspect="1" noChangeArrowheads="1"/>
                      </p:cNvPicPr>
                      <p:nvPr/>
                    </p:nvPicPr>
                    <p:blipFill>
                      <a:blip r:embed="rId4"/>
                      <a:srcRect/>
                      <a:stretch>
                        <a:fillRect/>
                      </a:stretch>
                    </p:blipFill>
                    <p:spPr bwMode="auto">
                      <a:xfrm>
                        <a:off x="2051720" y="123478"/>
                        <a:ext cx="4946160" cy="720080"/>
                      </a:xfrm>
                      <a:prstGeom prst="rect">
                        <a:avLst/>
                      </a:prstGeom>
                      <a:noFill/>
                      <a:ln>
                        <a:noFill/>
                      </a:ln>
                      <a:effectLst/>
                    </p:spPr>
                  </p:pic>
                </p:oleObj>
              </mc:Fallback>
            </mc:AlternateContent>
          </a:graphicData>
        </a:graphic>
      </p:graphicFrame>
      <p:graphicFrame>
        <p:nvGraphicFramePr>
          <p:cNvPr id="3" name="Object 66"/>
          <p:cNvGraphicFramePr>
            <a:graphicFrameLocks noChangeAspect="1"/>
          </p:cNvGraphicFramePr>
          <p:nvPr>
            <p:extLst>
              <p:ext uri="{D42A27DB-BD31-4B8C-83A1-F6EECF244321}">
                <p14:modId xmlns:p14="http://schemas.microsoft.com/office/powerpoint/2010/main" val="3613846705"/>
              </p:ext>
            </p:extLst>
          </p:nvPr>
        </p:nvGraphicFramePr>
        <p:xfrm>
          <a:off x="2987824" y="915566"/>
          <a:ext cx="2309490" cy="751619"/>
        </p:xfrm>
        <a:graphic>
          <a:graphicData uri="http://schemas.openxmlformats.org/presentationml/2006/ole">
            <mc:AlternateContent xmlns:mc="http://schemas.openxmlformats.org/markup-compatibility/2006">
              <mc:Choice xmlns:v="urn:schemas-microsoft-com:vml" Requires="v">
                <p:oleObj spid="_x0000_s13434" name="Equation" r:id="rId5" imgW="1257120" imgH="406080" progId="Equation.DSMT4">
                  <p:embed/>
                </p:oleObj>
              </mc:Choice>
              <mc:Fallback>
                <p:oleObj name="Equation" r:id="rId5" imgW="1257120" imgH="406080" progId="Equation.DSMT4">
                  <p:embed/>
                  <p:pic>
                    <p:nvPicPr>
                      <p:cNvPr id="23" name="Object 66"/>
                      <p:cNvPicPr>
                        <a:picLocks noGrp="1" noChangeAspect="1" noChangeArrowheads="1"/>
                      </p:cNvPicPr>
                      <p:nvPr/>
                    </p:nvPicPr>
                    <p:blipFill>
                      <a:blip r:embed="rId6"/>
                      <a:srcRect/>
                      <a:stretch>
                        <a:fillRect/>
                      </a:stretch>
                    </p:blipFill>
                    <p:spPr bwMode="auto">
                      <a:xfrm>
                        <a:off x="2987824" y="915566"/>
                        <a:ext cx="2309490" cy="751619"/>
                      </a:xfrm>
                      <a:prstGeom prst="rect">
                        <a:avLst/>
                      </a:prstGeom>
                      <a:noFill/>
                      <a:ln>
                        <a:noFill/>
                      </a:ln>
                      <a:effectLst/>
                    </p:spPr>
                  </p:pic>
                </p:oleObj>
              </mc:Fallback>
            </mc:AlternateContent>
          </a:graphicData>
        </a:graphic>
      </p:graphicFrame>
      <p:sp>
        <p:nvSpPr>
          <p:cNvPr id="5" name="下箭头 4"/>
          <p:cNvSpPr/>
          <p:nvPr/>
        </p:nvSpPr>
        <p:spPr>
          <a:xfrm>
            <a:off x="3995936" y="699542"/>
            <a:ext cx="216024"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60040" y="1723115"/>
            <a:ext cx="3873176" cy="430887"/>
          </a:xfrm>
          <a:prstGeom prst="rect">
            <a:avLst/>
          </a:prstGeom>
        </p:spPr>
        <p:txBody>
          <a:bodyPr wrap="none">
            <a:spAutoFit/>
          </a:bodyPr>
          <a:lstStyle/>
          <a:p>
            <a:r>
              <a:rPr lang="zh-CN" altLang="zh-CN" sz="2200" b="1" dirty="0">
                <a:solidFill>
                  <a:srgbClr val="F98637"/>
                </a:solidFill>
                <a:cs typeface="Times New Roman" panose="02020603050405020304" pitchFamily="18" charset="0"/>
              </a:rPr>
              <a:t>能流密度</a:t>
            </a:r>
            <a:r>
              <a:rPr lang="zh-CN" altLang="zh-CN" sz="2200" b="1" dirty="0" smtClean="0">
                <a:solidFill>
                  <a:srgbClr val="F98637"/>
                </a:solidFill>
                <a:cs typeface="Times New Roman" panose="02020603050405020304" pitchFamily="18" charset="0"/>
              </a:rPr>
              <a:t>矢量</a:t>
            </a:r>
            <a:r>
              <a:rPr lang="zh-CN" altLang="en-US" sz="2200" b="1" dirty="0" smtClean="0">
                <a:solidFill>
                  <a:srgbClr val="F98637"/>
                </a:solidFill>
                <a:cs typeface="Times New Roman" panose="02020603050405020304" pitchFamily="18" charset="0"/>
              </a:rPr>
              <a:t>（</a:t>
            </a:r>
            <a:r>
              <a:rPr lang="zh-CN" altLang="zh-CN" sz="2200" b="1" dirty="0">
                <a:solidFill>
                  <a:srgbClr val="F98637"/>
                </a:solidFill>
                <a:cs typeface="Times New Roman" panose="02020603050405020304" pitchFamily="18" charset="0"/>
              </a:rPr>
              <a:t>坡印廷矢量</a:t>
            </a:r>
            <a:r>
              <a:rPr lang="zh-CN" altLang="en-US" sz="2200" b="1" dirty="0" smtClean="0">
                <a:solidFill>
                  <a:srgbClr val="F98637"/>
                </a:solidFill>
                <a:cs typeface="Times New Roman" panose="02020603050405020304" pitchFamily="18" charset="0"/>
              </a:rPr>
              <a:t>）</a:t>
            </a:r>
            <a:endParaRPr lang="zh-CN" altLang="en-US" sz="2200" b="1" dirty="0">
              <a:solidFill>
                <a:srgbClr val="F98637"/>
              </a:solidFill>
            </a:endParaRPr>
          </a:p>
        </p:txBody>
      </p:sp>
      <p:sp>
        <p:nvSpPr>
          <p:cNvPr id="25" name="Text Box 14"/>
          <p:cNvSpPr txBox="1">
            <a:spLocks noChangeArrowheads="1"/>
          </p:cNvSpPr>
          <p:nvPr/>
        </p:nvSpPr>
        <p:spPr bwMode="auto">
          <a:xfrm>
            <a:off x="7272808" y="1651107"/>
            <a:ext cx="1224136"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buClr>
                <a:schemeClr val="hlink"/>
              </a:buClr>
            </a:pPr>
            <a:r>
              <a:rPr lang="en-US" altLang="zh-CN" sz="2200" dirty="0" smtClean="0">
                <a:cs typeface="Times New Roman" panose="02020603050405020304" pitchFamily="18" charset="0"/>
              </a:rPr>
              <a:t>( </a:t>
            </a:r>
            <a:r>
              <a:rPr lang="en-US" altLang="zh-CN" sz="2200" b="1" dirty="0">
                <a:cs typeface="Times New Roman" panose="02020603050405020304" pitchFamily="18" charset="0"/>
              </a:rPr>
              <a:t>W/m</a:t>
            </a:r>
            <a:r>
              <a:rPr lang="en-US" altLang="zh-CN" sz="2200" b="1" baseline="30000" dirty="0">
                <a:cs typeface="Times New Roman" panose="02020603050405020304" pitchFamily="18" charset="0"/>
              </a:rPr>
              <a:t>2</a:t>
            </a:r>
            <a:r>
              <a:rPr lang="en-US" altLang="zh-CN" sz="2200" b="1" dirty="0">
                <a:cs typeface="Times New Roman" panose="02020603050405020304" pitchFamily="18" charset="0"/>
              </a:rPr>
              <a:t> </a:t>
            </a:r>
            <a:r>
              <a:rPr lang="en-US" altLang="zh-CN" sz="2200" dirty="0">
                <a:cs typeface="Times New Roman" panose="02020603050405020304" pitchFamily="18" charset="0"/>
              </a:rPr>
              <a:t>)</a:t>
            </a:r>
          </a:p>
        </p:txBody>
      </p:sp>
      <p:graphicFrame>
        <p:nvGraphicFramePr>
          <p:cNvPr id="26" name="Object 16"/>
          <p:cNvGraphicFramePr>
            <a:graphicFrameLocks noChangeAspect="1"/>
          </p:cNvGraphicFramePr>
          <p:nvPr>
            <p:extLst>
              <p:ext uri="{D42A27DB-BD31-4B8C-83A1-F6EECF244321}">
                <p14:modId xmlns:p14="http://schemas.microsoft.com/office/powerpoint/2010/main" val="3551880081"/>
              </p:ext>
            </p:extLst>
          </p:nvPr>
        </p:nvGraphicFramePr>
        <p:xfrm>
          <a:off x="5112568" y="1723115"/>
          <a:ext cx="1152128" cy="384191"/>
        </p:xfrm>
        <a:graphic>
          <a:graphicData uri="http://schemas.openxmlformats.org/presentationml/2006/ole">
            <mc:AlternateContent xmlns:mc="http://schemas.openxmlformats.org/markup-compatibility/2006">
              <mc:Choice xmlns:v="urn:schemas-microsoft-com:vml" Requires="v">
                <p:oleObj spid="_x0000_s13435" name="Equation" r:id="rId7" imgW="698400" imgH="215640" progId="Equation.DSMT4">
                  <p:embed/>
                </p:oleObj>
              </mc:Choice>
              <mc:Fallback>
                <p:oleObj name="Equation" r:id="rId7" imgW="698400" imgH="215640" progId="Equation.DSMT4">
                  <p:embed/>
                  <p:pic>
                    <p:nvPicPr>
                      <p:cNvPr id="4"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2568" y="1723115"/>
                        <a:ext cx="1152128" cy="384191"/>
                      </a:xfrm>
                      <a:prstGeom prst="rect">
                        <a:avLst/>
                      </a:prstGeom>
                      <a:noFill/>
                      <a:ln>
                        <a:noFill/>
                      </a:ln>
                      <a:effectLst/>
                    </p:spPr>
                  </p:pic>
                </p:oleObj>
              </mc:Fallback>
            </mc:AlternateContent>
          </a:graphicData>
        </a:graphic>
      </p:graphicFrame>
      <p:sp>
        <p:nvSpPr>
          <p:cNvPr id="27" name="矩形 26"/>
          <p:cNvSpPr/>
          <p:nvPr/>
        </p:nvSpPr>
        <p:spPr>
          <a:xfrm>
            <a:off x="2664296" y="3307291"/>
            <a:ext cx="1603324" cy="430887"/>
          </a:xfrm>
          <a:prstGeom prst="rect">
            <a:avLst/>
          </a:prstGeom>
        </p:spPr>
        <p:txBody>
          <a:bodyPr wrap="none">
            <a:spAutoFit/>
          </a:bodyPr>
          <a:lstStyle/>
          <a:p>
            <a:r>
              <a:rPr lang="zh-CN" altLang="zh-CN" sz="2200" b="1" dirty="0">
                <a:solidFill>
                  <a:srgbClr val="F98637"/>
                </a:solidFill>
                <a:cs typeface="Times New Roman" panose="02020603050405020304" pitchFamily="18" charset="0"/>
              </a:rPr>
              <a:t>储能体密度</a:t>
            </a:r>
            <a:endParaRPr lang="zh-CN" altLang="en-US" sz="2200" b="1" dirty="0">
              <a:solidFill>
                <a:srgbClr val="F98637"/>
              </a:solidFill>
              <a:cs typeface="Times New Roman" panose="02020603050405020304" pitchFamily="18" charset="0"/>
            </a:endParaRPr>
          </a:p>
        </p:txBody>
      </p:sp>
      <p:graphicFrame>
        <p:nvGraphicFramePr>
          <p:cNvPr id="28" name="Object 16"/>
          <p:cNvGraphicFramePr>
            <a:graphicFrameLocks noChangeAspect="1"/>
          </p:cNvGraphicFramePr>
          <p:nvPr>
            <p:extLst>
              <p:ext uri="{D42A27DB-BD31-4B8C-83A1-F6EECF244321}">
                <p14:modId xmlns:p14="http://schemas.microsoft.com/office/powerpoint/2010/main" val="706706713"/>
              </p:ext>
            </p:extLst>
          </p:nvPr>
        </p:nvGraphicFramePr>
        <p:xfrm>
          <a:off x="4752528" y="3155285"/>
          <a:ext cx="2232248" cy="728070"/>
        </p:xfrm>
        <a:graphic>
          <a:graphicData uri="http://schemas.openxmlformats.org/presentationml/2006/ole">
            <mc:AlternateContent xmlns:mc="http://schemas.openxmlformats.org/markup-compatibility/2006">
              <mc:Choice xmlns:v="urn:schemas-microsoft-com:vml" Requires="v">
                <p:oleObj spid="_x0000_s13436" name="Equation" r:id="rId9" imgW="1346040" imgH="406080" progId="Equation.DSMT4">
                  <p:embed/>
                </p:oleObj>
              </mc:Choice>
              <mc:Fallback>
                <p:oleObj name="Equation" r:id="rId9" imgW="1346040" imgH="406080" progId="Equation.DSMT4">
                  <p:embed/>
                  <p:pic>
                    <p:nvPicPr>
                      <p:cNvPr id="6" name="Object 16"/>
                      <p:cNvPicPr>
                        <a:picLocks noChangeAspect="1" noChangeArrowheads="1"/>
                      </p:cNvPicPr>
                      <p:nvPr/>
                    </p:nvPicPr>
                    <p:blipFill>
                      <a:blip r:embed="rId10"/>
                      <a:srcRect/>
                      <a:stretch>
                        <a:fillRect/>
                      </a:stretch>
                    </p:blipFill>
                    <p:spPr bwMode="auto">
                      <a:xfrm>
                        <a:off x="4752528" y="3155285"/>
                        <a:ext cx="2232248" cy="728070"/>
                      </a:xfrm>
                      <a:prstGeom prst="rect">
                        <a:avLst/>
                      </a:prstGeom>
                      <a:noFill/>
                      <a:ln>
                        <a:noFill/>
                      </a:ln>
                      <a:effectLst/>
                    </p:spPr>
                  </p:pic>
                </p:oleObj>
              </mc:Fallback>
            </mc:AlternateContent>
          </a:graphicData>
        </a:graphic>
      </p:graphicFrame>
      <p:sp>
        <p:nvSpPr>
          <p:cNvPr id="29" name="Text Box 14"/>
          <p:cNvSpPr txBox="1">
            <a:spLocks noChangeArrowheads="1"/>
          </p:cNvSpPr>
          <p:nvPr/>
        </p:nvSpPr>
        <p:spPr bwMode="auto">
          <a:xfrm>
            <a:off x="7344816" y="3206886"/>
            <a:ext cx="1224136"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buClr>
                <a:schemeClr val="hlink"/>
              </a:buClr>
            </a:pPr>
            <a:r>
              <a:rPr lang="en-US" altLang="zh-CN" sz="2200" dirty="0" smtClean="0">
                <a:cs typeface="Times New Roman" panose="02020603050405020304" pitchFamily="18" charset="0"/>
              </a:rPr>
              <a:t>( </a:t>
            </a:r>
            <a:r>
              <a:rPr lang="en-US" altLang="zh-CN" sz="2200" b="1" dirty="0" smtClean="0">
                <a:cs typeface="Times New Roman" panose="02020603050405020304" pitchFamily="18" charset="0"/>
              </a:rPr>
              <a:t>J/m</a:t>
            </a:r>
            <a:r>
              <a:rPr lang="en-US" altLang="zh-CN" sz="2200" b="1" baseline="30000" dirty="0" smtClean="0">
                <a:cs typeface="Times New Roman" panose="02020603050405020304" pitchFamily="18" charset="0"/>
              </a:rPr>
              <a:t>3</a:t>
            </a:r>
            <a:r>
              <a:rPr lang="en-US" altLang="zh-CN" sz="2200" b="1" dirty="0" smtClean="0">
                <a:cs typeface="Times New Roman" panose="02020603050405020304" pitchFamily="18" charset="0"/>
              </a:rPr>
              <a:t> </a:t>
            </a:r>
            <a:r>
              <a:rPr lang="en-US" altLang="zh-CN" sz="2200" dirty="0">
                <a:cs typeface="Times New Roman" panose="02020603050405020304" pitchFamily="18" charset="0"/>
              </a:rPr>
              <a:t>)</a:t>
            </a:r>
          </a:p>
        </p:txBody>
      </p:sp>
      <p:graphicFrame>
        <p:nvGraphicFramePr>
          <p:cNvPr id="30" name="Object 16"/>
          <p:cNvGraphicFramePr>
            <a:graphicFrameLocks noChangeAspect="1"/>
          </p:cNvGraphicFramePr>
          <p:nvPr>
            <p:extLst>
              <p:ext uri="{D42A27DB-BD31-4B8C-83A1-F6EECF244321}">
                <p14:modId xmlns:p14="http://schemas.microsoft.com/office/powerpoint/2010/main" val="3660926483"/>
              </p:ext>
            </p:extLst>
          </p:nvPr>
        </p:nvGraphicFramePr>
        <p:xfrm>
          <a:off x="5184576" y="3990132"/>
          <a:ext cx="1281559" cy="453826"/>
        </p:xfrm>
        <a:graphic>
          <a:graphicData uri="http://schemas.openxmlformats.org/presentationml/2006/ole">
            <mc:AlternateContent xmlns:mc="http://schemas.openxmlformats.org/markup-compatibility/2006">
              <mc:Choice xmlns:v="urn:schemas-microsoft-com:vml" Requires="v">
                <p:oleObj spid="_x0000_s13437" name="Equation" r:id="rId11" imgW="812520" imgH="266400" progId="Equation.DSMT4">
                  <p:embed/>
                </p:oleObj>
              </mc:Choice>
              <mc:Fallback>
                <p:oleObj name="Equation" r:id="rId11" imgW="812520" imgH="266400" progId="Equation.DSMT4">
                  <p:embed/>
                  <p:pic>
                    <p:nvPicPr>
                      <p:cNvPr id="8" name="Object 16"/>
                      <p:cNvPicPr>
                        <a:picLocks noChangeAspect="1" noChangeArrowheads="1"/>
                      </p:cNvPicPr>
                      <p:nvPr/>
                    </p:nvPicPr>
                    <p:blipFill>
                      <a:blip r:embed="rId12"/>
                      <a:srcRect/>
                      <a:stretch>
                        <a:fillRect/>
                      </a:stretch>
                    </p:blipFill>
                    <p:spPr bwMode="auto">
                      <a:xfrm>
                        <a:off x="5184576" y="3990132"/>
                        <a:ext cx="1281559" cy="453826"/>
                      </a:xfrm>
                      <a:prstGeom prst="rect">
                        <a:avLst/>
                      </a:prstGeom>
                      <a:noFill/>
                      <a:ln>
                        <a:noFill/>
                      </a:ln>
                      <a:effectLst/>
                    </p:spPr>
                  </p:pic>
                </p:oleObj>
              </mc:Fallback>
            </mc:AlternateContent>
          </a:graphicData>
        </a:graphic>
      </p:graphicFrame>
      <p:sp>
        <p:nvSpPr>
          <p:cNvPr id="31" name="矩形 30"/>
          <p:cNvSpPr/>
          <p:nvPr/>
        </p:nvSpPr>
        <p:spPr>
          <a:xfrm>
            <a:off x="2088232" y="4011910"/>
            <a:ext cx="2170787" cy="430887"/>
          </a:xfrm>
          <a:prstGeom prst="rect">
            <a:avLst/>
          </a:prstGeom>
        </p:spPr>
        <p:txBody>
          <a:bodyPr wrap="none">
            <a:spAutoFit/>
          </a:bodyPr>
          <a:lstStyle/>
          <a:p>
            <a:r>
              <a:rPr lang="zh-CN" altLang="zh-CN" sz="2200" b="1" dirty="0">
                <a:solidFill>
                  <a:srgbClr val="F98637"/>
                </a:solidFill>
                <a:cs typeface="Times New Roman" panose="02020603050405020304" pitchFamily="18" charset="0"/>
              </a:rPr>
              <a:t>损耗功率体密度</a:t>
            </a:r>
            <a:endParaRPr lang="zh-CN" altLang="en-US" sz="2200" b="1" dirty="0">
              <a:solidFill>
                <a:srgbClr val="F98637"/>
              </a:solidFill>
              <a:cs typeface="Times New Roman" panose="02020603050405020304" pitchFamily="18" charset="0"/>
            </a:endParaRPr>
          </a:p>
        </p:txBody>
      </p:sp>
      <p:sp>
        <p:nvSpPr>
          <p:cNvPr id="32" name="Text Box 14"/>
          <p:cNvSpPr txBox="1">
            <a:spLocks noChangeArrowheads="1"/>
          </p:cNvSpPr>
          <p:nvPr/>
        </p:nvSpPr>
        <p:spPr bwMode="auto">
          <a:xfrm>
            <a:off x="7344816" y="3883355"/>
            <a:ext cx="1224136" cy="48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buClr>
                <a:schemeClr val="hlink"/>
              </a:buClr>
            </a:pPr>
            <a:r>
              <a:rPr lang="en-US" altLang="zh-CN" sz="2200" dirty="0" smtClean="0">
                <a:cs typeface="Times New Roman" panose="02020603050405020304" pitchFamily="18" charset="0"/>
              </a:rPr>
              <a:t>( </a:t>
            </a:r>
            <a:r>
              <a:rPr lang="en-US" altLang="zh-CN" sz="2200" b="1" dirty="0" smtClean="0">
                <a:cs typeface="Times New Roman" panose="02020603050405020304" pitchFamily="18" charset="0"/>
              </a:rPr>
              <a:t>W/m</a:t>
            </a:r>
            <a:r>
              <a:rPr lang="en-US" altLang="zh-CN" sz="2200" b="1" baseline="30000" dirty="0" smtClean="0">
                <a:cs typeface="Times New Roman" panose="02020603050405020304" pitchFamily="18" charset="0"/>
              </a:rPr>
              <a:t>3</a:t>
            </a:r>
            <a:r>
              <a:rPr lang="en-US" altLang="zh-CN" sz="2200" b="1" dirty="0" smtClean="0">
                <a:cs typeface="Times New Roman" panose="02020603050405020304" pitchFamily="18" charset="0"/>
              </a:rPr>
              <a:t> </a:t>
            </a:r>
            <a:r>
              <a:rPr lang="en-US" altLang="zh-CN" sz="2200" dirty="0">
                <a:cs typeface="Times New Roman" panose="02020603050405020304" pitchFamily="18" charset="0"/>
              </a:rPr>
              <a:t>)</a:t>
            </a:r>
          </a:p>
        </p:txBody>
      </p:sp>
      <p:sp>
        <p:nvSpPr>
          <p:cNvPr id="33" name="矩形 32"/>
          <p:cNvSpPr/>
          <p:nvPr/>
        </p:nvSpPr>
        <p:spPr>
          <a:xfrm>
            <a:off x="4032448" y="2155163"/>
            <a:ext cx="4572000" cy="875881"/>
          </a:xfrm>
          <a:prstGeom prst="rect">
            <a:avLst/>
          </a:prstGeom>
        </p:spPr>
        <p:txBody>
          <a:bodyPr>
            <a:spAutoFit/>
          </a:bodyPr>
          <a:lstStyle/>
          <a:p>
            <a:pPr>
              <a:lnSpc>
                <a:spcPct val="150000"/>
              </a:lnSpc>
            </a:pPr>
            <a:r>
              <a:rPr lang="zh-CN" altLang="zh-CN" b="1" dirty="0" smtClean="0">
                <a:solidFill>
                  <a:srgbClr val="00ADA9"/>
                </a:solidFill>
                <a:cs typeface="Times New Roman" panose="02020603050405020304" pitchFamily="18" charset="0"/>
              </a:rPr>
              <a:t>方向</a:t>
            </a:r>
            <a:r>
              <a:rPr lang="zh-CN" altLang="en-US" b="1" dirty="0">
                <a:solidFill>
                  <a:srgbClr val="00ADA9"/>
                </a:solidFill>
                <a:cs typeface="Times New Roman" panose="02020603050405020304" pitchFamily="18" charset="0"/>
              </a:rPr>
              <a:t>：</a:t>
            </a:r>
            <a:r>
              <a:rPr lang="zh-CN" altLang="zh-CN" b="1" dirty="0" smtClean="0">
                <a:solidFill>
                  <a:srgbClr val="00ADA9"/>
                </a:solidFill>
                <a:cs typeface="Times New Roman" panose="02020603050405020304" pitchFamily="18" charset="0"/>
              </a:rPr>
              <a:t>表示</a:t>
            </a:r>
            <a:r>
              <a:rPr lang="zh-CN" altLang="zh-CN" b="1" dirty="0">
                <a:solidFill>
                  <a:srgbClr val="00ADA9"/>
                </a:solidFill>
                <a:cs typeface="Times New Roman" panose="02020603050405020304" pitchFamily="18" charset="0"/>
              </a:rPr>
              <a:t>电磁能量流动传输的</a:t>
            </a:r>
            <a:r>
              <a:rPr lang="zh-CN" altLang="zh-CN" b="1" dirty="0" smtClean="0">
                <a:solidFill>
                  <a:srgbClr val="00ADA9"/>
                </a:solidFill>
                <a:cs typeface="Times New Roman" panose="02020603050405020304" pitchFamily="18" charset="0"/>
              </a:rPr>
              <a:t>方向</a:t>
            </a:r>
            <a:endParaRPr lang="en-US" altLang="zh-CN" b="1" dirty="0" smtClean="0">
              <a:solidFill>
                <a:srgbClr val="00ADA9"/>
              </a:solidFill>
              <a:cs typeface="Times New Roman" panose="02020603050405020304" pitchFamily="18" charset="0"/>
            </a:endParaRPr>
          </a:p>
          <a:p>
            <a:pPr>
              <a:lnSpc>
                <a:spcPct val="150000"/>
              </a:lnSpc>
            </a:pPr>
            <a:r>
              <a:rPr lang="zh-CN" altLang="zh-CN" b="1" dirty="0" smtClean="0">
                <a:solidFill>
                  <a:srgbClr val="00ADA9"/>
                </a:solidFill>
                <a:cs typeface="Times New Roman" panose="02020603050405020304" pitchFamily="18" charset="0"/>
              </a:rPr>
              <a:t>大小</a:t>
            </a:r>
            <a:r>
              <a:rPr lang="zh-CN" altLang="en-US" b="1" dirty="0" smtClean="0">
                <a:solidFill>
                  <a:srgbClr val="00ADA9"/>
                </a:solidFill>
                <a:cs typeface="Times New Roman" panose="02020603050405020304" pitchFamily="18" charset="0"/>
              </a:rPr>
              <a:t>：</a:t>
            </a:r>
            <a:r>
              <a:rPr lang="zh-CN" altLang="zh-CN" b="1" dirty="0" smtClean="0">
                <a:solidFill>
                  <a:srgbClr val="00ADA9"/>
                </a:solidFill>
                <a:cs typeface="Times New Roman" panose="02020603050405020304" pitchFamily="18" charset="0"/>
              </a:rPr>
              <a:t>表示</a:t>
            </a:r>
            <a:r>
              <a:rPr lang="zh-CN" altLang="zh-CN" b="1" dirty="0">
                <a:solidFill>
                  <a:srgbClr val="00ADA9"/>
                </a:solidFill>
                <a:cs typeface="Times New Roman" panose="02020603050405020304" pitchFamily="18" charset="0"/>
              </a:rPr>
              <a:t>沿能量传输方向的功率流面密度</a:t>
            </a:r>
            <a:endParaRPr lang="zh-CN" altLang="en-US" b="1" dirty="0">
              <a:solidFill>
                <a:srgbClr val="00ADA9"/>
              </a:solidFill>
            </a:endParaRPr>
          </a:p>
        </p:txBody>
      </p:sp>
    </p:spTree>
    <p:extLst>
      <p:ext uri="{BB962C8B-B14F-4D97-AF65-F5344CB8AC3E}">
        <p14:creationId xmlns:p14="http://schemas.microsoft.com/office/powerpoint/2010/main" val="182503067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par>
                                <p:cTn id="16" presetID="22" presetClass="entr" presetSubtype="1"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500"/>
                                        <p:tgtEl>
                                          <p:spTgt spid="2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up)">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up)">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up)">
                                      <p:cBhvr>
                                        <p:cTn id="31" dur="500"/>
                                        <p:tgtEl>
                                          <p:spTgt spid="27"/>
                                        </p:tgtEl>
                                      </p:cBhvr>
                                    </p:animEffect>
                                  </p:childTnLst>
                                </p:cTn>
                              </p:par>
                              <p:par>
                                <p:cTn id="32" presetID="22" presetClass="entr" presetSubtype="1"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up)">
                                      <p:cBhvr>
                                        <p:cTn id="34" dur="500"/>
                                        <p:tgtEl>
                                          <p:spTgt spid="28"/>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up)">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up)">
                                      <p:cBhvr>
                                        <p:cTn id="42" dur="500"/>
                                        <p:tgtEl>
                                          <p:spTgt spid="31"/>
                                        </p:tgtEl>
                                      </p:cBhvr>
                                    </p:animEffect>
                                  </p:childTnLst>
                                </p:cTn>
                              </p:par>
                              <p:par>
                                <p:cTn id="43" presetID="22" presetClass="entr" presetSubtype="1"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up)">
                                      <p:cBhvr>
                                        <p:cTn id="45" dur="500"/>
                                        <p:tgtEl>
                                          <p:spTgt spid="30"/>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up)">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4" grpId="0"/>
      <p:bldP spid="25" grpId="0"/>
      <p:bldP spid="27" grpId="0"/>
      <p:bldP spid="29" grpId="0"/>
      <p:bldP spid="31" grpId="0"/>
      <p:bldP spid="32"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4"/>
          <p:cNvSpPr>
            <a:spLocks noChangeArrowheads="1"/>
          </p:cNvSpPr>
          <p:nvPr/>
        </p:nvSpPr>
        <p:spPr bwMode="auto">
          <a:xfrm>
            <a:off x="2771800" y="3003798"/>
            <a:ext cx="1968794" cy="553998"/>
          </a:xfrm>
          <a:prstGeom prst="rect">
            <a:avLst/>
          </a:prstGeom>
          <a:solidFill>
            <a:srgbClr val="BDE4FF"/>
          </a:solidFill>
          <a:ln w="9525">
            <a:noFill/>
            <a:miter lim="800000"/>
            <a:headEnd/>
            <a:tailEnd/>
          </a:ln>
          <a:extLst/>
        </p:spPr>
        <p:txBody>
          <a:bodyPr wrap="square">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fontAlgn="ctr"/>
            <a:r>
              <a:rPr lang="zh-CN" altLang="en-US" sz="1500" b="1" dirty="0">
                <a:cs typeface="Times New Roman" panose="02020603050405020304" pitchFamily="18" charset="0"/>
              </a:rPr>
              <a:t>单位时间内体积</a:t>
            </a:r>
            <a:r>
              <a:rPr lang="en-US" altLang="zh-CN" sz="1500" b="1" dirty="0">
                <a:cs typeface="Times New Roman" panose="02020603050405020304" pitchFamily="18" charset="0"/>
              </a:rPr>
              <a:t>V </a:t>
            </a:r>
            <a:r>
              <a:rPr lang="zh-CN" altLang="en-US" sz="1500" b="1" dirty="0">
                <a:cs typeface="Times New Roman" panose="02020603050405020304" pitchFamily="18" charset="0"/>
              </a:rPr>
              <a:t>中增加的电磁</a:t>
            </a:r>
            <a:r>
              <a:rPr lang="zh-CN" altLang="zh-CN" sz="1500" b="1" dirty="0">
                <a:cs typeface="Times New Roman" panose="02020603050405020304" pitchFamily="18" charset="0"/>
              </a:rPr>
              <a:t>储能</a:t>
            </a:r>
            <a:endParaRPr lang="zh-CN" altLang="en-US" sz="1500" b="1" dirty="0">
              <a:cs typeface="Times New Roman" panose="02020603050405020304" pitchFamily="18" charset="0"/>
            </a:endParaRPr>
          </a:p>
        </p:txBody>
      </p:sp>
      <p:sp>
        <p:nvSpPr>
          <p:cNvPr id="3" name="Rectangle 15"/>
          <p:cNvSpPr>
            <a:spLocks noChangeArrowheads="1"/>
          </p:cNvSpPr>
          <p:nvPr/>
        </p:nvSpPr>
        <p:spPr bwMode="auto">
          <a:xfrm>
            <a:off x="5076056" y="3003798"/>
            <a:ext cx="2232248" cy="553998"/>
          </a:xfrm>
          <a:prstGeom prst="rect">
            <a:avLst/>
          </a:prstGeom>
          <a:solidFill>
            <a:srgbClr val="BDE4FF"/>
          </a:solidFill>
          <a:ln w="9525">
            <a:noFill/>
            <a:miter lim="800000"/>
            <a:headEnd/>
            <a:tailEnd/>
          </a:ln>
          <a:extLst/>
        </p:spPr>
        <p:txBody>
          <a:bodyPr wrap="square">
            <a:spAutoFit/>
          </a:bodyPr>
          <a:lstStyle/>
          <a:p>
            <a:pPr algn="ctr" eaLnBrk="0" fontAlgn="ctr" hangingPunct="0"/>
            <a:r>
              <a:rPr lang="zh-CN" altLang="zh-CN" sz="1500" b="1" dirty="0">
                <a:latin typeface="Times New Roman" panose="02020603050405020304" pitchFamily="18" charset="0"/>
                <a:ea typeface="宋体" panose="02010600030101010101" pitchFamily="2" charset="-122"/>
                <a:cs typeface="Times New Roman" panose="02020603050405020304" pitchFamily="18" charset="0"/>
              </a:rPr>
              <a:t>电场对体积</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1500" b="1" dirty="0">
                <a:latin typeface="Times New Roman" panose="02020603050405020304" pitchFamily="18" charset="0"/>
                <a:ea typeface="宋体" panose="02010600030101010101" pitchFamily="2" charset="-122"/>
                <a:cs typeface="Times New Roman" panose="02020603050405020304" pitchFamily="18" charset="0"/>
              </a:rPr>
              <a:t>内自由电荷做功而消耗的电磁功率</a:t>
            </a:r>
            <a:endParaRPr lang="zh-CN" altLang="en-US" sz="15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16"/>
          <p:cNvSpPr>
            <a:spLocks noChangeArrowheads="1"/>
          </p:cNvSpPr>
          <p:nvPr/>
        </p:nvSpPr>
        <p:spPr bwMode="auto">
          <a:xfrm>
            <a:off x="395536" y="3003798"/>
            <a:ext cx="1872208" cy="553998"/>
          </a:xfrm>
          <a:prstGeom prst="rect">
            <a:avLst/>
          </a:prstGeom>
          <a:solidFill>
            <a:srgbClr val="BDE4FF"/>
          </a:solidFill>
          <a:ln w="9525">
            <a:noFill/>
            <a:miter lim="800000"/>
            <a:headEnd/>
            <a:tailEnd/>
          </a:ln>
          <a:extLst/>
        </p:spPr>
        <p:txBody>
          <a:bodyPr wrap="square">
            <a:spAutoFit/>
          </a:bodyPr>
          <a:lstStyle/>
          <a:p>
            <a:pPr algn="ctr" eaLnBrk="0" fontAlgn="ctr" hangingPunct="0"/>
            <a:r>
              <a:rPr lang="zh-CN" altLang="zh-CN" sz="1500" b="1" dirty="0">
                <a:latin typeface="Times New Roman" panose="02020603050405020304" pitchFamily="18" charset="0"/>
                <a:ea typeface="宋体" panose="02010600030101010101" pitchFamily="2" charset="-122"/>
                <a:cs typeface="Times New Roman" panose="02020603050405020304" pitchFamily="18" charset="0"/>
              </a:rPr>
              <a:t>通过包围面</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S</a:t>
            </a:r>
            <a:r>
              <a:rPr lang="zh-CN" altLang="zh-CN" sz="1500" b="1" dirty="0">
                <a:latin typeface="Times New Roman" panose="02020603050405020304" pitchFamily="18" charset="0"/>
                <a:ea typeface="宋体" panose="02010600030101010101" pitchFamily="2" charset="-122"/>
                <a:cs typeface="Times New Roman" panose="02020603050405020304" pitchFamily="18" charset="0"/>
              </a:rPr>
              <a:t>传送进入体积</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1500" b="1" dirty="0">
                <a:latin typeface="Times New Roman" panose="02020603050405020304" pitchFamily="18" charset="0"/>
                <a:ea typeface="宋体" panose="02010600030101010101" pitchFamily="2" charset="-122"/>
                <a:cs typeface="Times New Roman" panose="02020603050405020304" pitchFamily="18" charset="0"/>
              </a:rPr>
              <a:t>内的总功率</a:t>
            </a:r>
            <a:endParaRPr lang="zh-CN" altLang="en-US" sz="1500"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888765204"/>
              </p:ext>
            </p:extLst>
          </p:nvPr>
        </p:nvGraphicFramePr>
        <p:xfrm>
          <a:off x="479424" y="2211388"/>
          <a:ext cx="6396831" cy="792162"/>
        </p:xfrm>
        <a:graphic>
          <a:graphicData uri="http://schemas.openxmlformats.org/presentationml/2006/ole">
            <mc:AlternateContent xmlns:mc="http://schemas.openxmlformats.org/markup-compatibility/2006">
              <mc:Choice xmlns:v="urn:schemas-microsoft-com:vml" Requires="v">
                <p:oleObj spid="_x0000_s14414" name="Equation" r:id="rId4" imgW="3822480" imgH="406080" progId="Equation.DSMT4">
                  <p:embed/>
                </p:oleObj>
              </mc:Choice>
              <mc:Fallback>
                <p:oleObj name="Equation" r:id="rId4" imgW="3822480" imgH="406080" progId="Equation.DSMT4">
                  <p:embed/>
                  <p:pic>
                    <p:nvPicPr>
                      <p:cNvPr id="15" name="Object 7"/>
                      <p:cNvPicPr>
                        <a:picLocks noChangeAspect="1" noChangeArrowheads="1"/>
                      </p:cNvPicPr>
                      <p:nvPr/>
                    </p:nvPicPr>
                    <p:blipFill>
                      <a:blip r:embed="rId5"/>
                      <a:srcRect/>
                      <a:stretch>
                        <a:fillRect/>
                      </a:stretch>
                    </p:blipFill>
                    <p:spPr bwMode="auto">
                      <a:xfrm>
                        <a:off x="479424" y="2211388"/>
                        <a:ext cx="6396831" cy="792162"/>
                      </a:xfrm>
                      <a:prstGeom prst="rect">
                        <a:avLst/>
                      </a:prstGeom>
                      <a:noFill/>
                      <a:ln>
                        <a:noFill/>
                      </a:ln>
                      <a:effectLst/>
                      <a:extLst/>
                    </p:spPr>
                  </p:pic>
                </p:oleObj>
              </mc:Fallback>
            </mc:AlternateContent>
          </a:graphicData>
        </a:graphic>
      </p:graphicFrame>
      <p:grpSp>
        <p:nvGrpSpPr>
          <p:cNvPr id="11" name="组合 10"/>
          <p:cNvGrpSpPr/>
          <p:nvPr/>
        </p:nvGrpSpPr>
        <p:grpSpPr>
          <a:xfrm>
            <a:off x="6876256" y="123478"/>
            <a:ext cx="2090916" cy="3022595"/>
            <a:chOff x="6876256" y="123478"/>
            <a:chExt cx="2090916" cy="3022595"/>
          </a:xfrm>
        </p:grpSpPr>
        <p:pic>
          <p:nvPicPr>
            <p:cNvPr id="9" name="图片 8"/>
            <p:cNvPicPr/>
            <p:nvPr/>
          </p:nvPicPr>
          <p:blipFill>
            <a:blip r:embed="rId6" cstate="print">
              <a:extLst>
                <a:ext uri="{28A0092B-C50C-407E-A947-70E740481C1C}">
                  <a14:useLocalDpi xmlns:a14="http://schemas.microsoft.com/office/drawing/2010/main" val="0"/>
                </a:ext>
              </a:extLst>
            </a:blip>
            <a:stretch>
              <a:fillRect/>
            </a:stretch>
          </p:blipFill>
          <p:spPr>
            <a:xfrm>
              <a:off x="6876256" y="123478"/>
              <a:ext cx="2090916" cy="2376264"/>
            </a:xfrm>
            <a:prstGeom prst="rect">
              <a:avLst/>
            </a:prstGeom>
          </p:spPr>
        </p:pic>
        <p:sp>
          <p:nvSpPr>
            <p:cNvPr id="10" name="矩形 9"/>
            <p:cNvSpPr/>
            <p:nvPr/>
          </p:nvSpPr>
          <p:spPr>
            <a:xfrm>
              <a:off x="7092280" y="2499742"/>
              <a:ext cx="1637928" cy="646331"/>
            </a:xfrm>
            <a:prstGeom prst="rect">
              <a:avLst/>
            </a:prstGeom>
          </p:spPr>
          <p:txBody>
            <a:bodyPr wrap="square">
              <a:spAutoFit/>
            </a:bodyPr>
            <a:lstStyle/>
            <a:p>
              <a:pPr algn="ctr"/>
              <a:r>
                <a:rPr lang="zh-CN" altLang="en-US" sz="1200" b="1" dirty="0">
                  <a:latin typeface="Open Sans"/>
                </a:rPr>
                <a:t>约翰</a:t>
              </a:r>
              <a:r>
                <a:rPr lang="en-US" altLang="zh-CN" sz="1200" b="1" dirty="0">
                  <a:latin typeface="Open Sans"/>
                </a:rPr>
                <a:t>·</a:t>
              </a:r>
              <a:r>
                <a:rPr lang="zh-CN" altLang="en-US" sz="1200" b="1" dirty="0">
                  <a:latin typeface="Open Sans"/>
                </a:rPr>
                <a:t>亨利</a:t>
              </a:r>
              <a:r>
                <a:rPr lang="en-US" altLang="zh-CN" sz="1200" b="1" dirty="0">
                  <a:latin typeface="Open Sans"/>
                </a:rPr>
                <a:t>·</a:t>
              </a:r>
              <a:r>
                <a:rPr lang="zh-CN" altLang="en-US" sz="1200" b="1" dirty="0">
                  <a:latin typeface="Open Sans"/>
                </a:rPr>
                <a:t>坡印</a:t>
              </a:r>
              <a:r>
                <a:rPr lang="zh-CN" altLang="en-US" sz="1200" b="1" dirty="0" smtClean="0">
                  <a:latin typeface="Open Sans"/>
                </a:rPr>
                <a:t>亭</a:t>
              </a:r>
              <a:endParaRPr lang="en-US" altLang="zh-CN" sz="1200" b="1" dirty="0" smtClean="0">
                <a:latin typeface="Open Sans"/>
              </a:endParaRPr>
            </a:p>
            <a:p>
              <a:pPr algn="ctr"/>
              <a:r>
                <a:rPr lang="zh-CN" altLang="en-US" sz="1200" b="1" dirty="0" smtClean="0">
                  <a:latin typeface="Open Sans"/>
                </a:rPr>
                <a:t>（</a:t>
              </a:r>
              <a:r>
                <a:rPr lang="en-US" altLang="zh-CN" sz="1200" b="1" dirty="0" smtClean="0">
                  <a:latin typeface="Open Sans"/>
                </a:rPr>
                <a:t>1852-1914</a:t>
              </a:r>
              <a:r>
                <a:rPr lang="zh-CN" altLang="en-US" sz="1200" b="1" dirty="0" smtClean="0">
                  <a:latin typeface="Open Sans"/>
                </a:rPr>
                <a:t>）</a:t>
              </a:r>
              <a:endParaRPr lang="en-US" altLang="zh-CN" sz="1200" b="1" dirty="0" smtClean="0">
                <a:latin typeface="Open Sans"/>
              </a:endParaRPr>
            </a:p>
            <a:p>
              <a:pPr algn="ctr"/>
              <a:r>
                <a:rPr lang="zh-CN" altLang="en-US" sz="1200" b="1" dirty="0" smtClean="0">
                  <a:latin typeface="Open Sans"/>
                </a:rPr>
                <a:t>英国</a:t>
              </a:r>
              <a:r>
                <a:rPr lang="zh-CN" altLang="en-US" sz="1200" b="1" dirty="0">
                  <a:latin typeface="Open Sans"/>
                </a:rPr>
                <a:t>物理学家</a:t>
              </a:r>
              <a:endParaRPr lang="zh-CN" altLang="en-US" sz="1200" b="1" dirty="0"/>
            </a:p>
          </p:txBody>
        </p:sp>
      </p:grpSp>
      <p:sp>
        <p:nvSpPr>
          <p:cNvPr id="12" name="矩形 11"/>
          <p:cNvSpPr/>
          <p:nvPr/>
        </p:nvSpPr>
        <p:spPr>
          <a:xfrm>
            <a:off x="323528" y="123478"/>
            <a:ext cx="6552728" cy="2049792"/>
          </a:xfrm>
          <a:prstGeom prst="rect">
            <a:avLst/>
          </a:prstGeom>
        </p:spPr>
        <p:txBody>
          <a:bodyPr wrap="square">
            <a:spAutoFit/>
          </a:bodyPr>
          <a:lstStyle/>
          <a:p>
            <a:pPr>
              <a:lnSpc>
                <a:spcPct val="150000"/>
              </a:lnSpc>
            </a:pPr>
            <a:r>
              <a:rPr lang="zh-CN" altLang="zh-CN" sz="2200" b="1" dirty="0">
                <a:latin typeface="Times New Roman" panose="02020603050405020304" pitchFamily="18" charset="0"/>
                <a:cs typeface="Times New Roman" panose="02020603050405020304" pitchFamily="18" charset="0"/>
              </a:rPr>
              <a:t>在体积为</a:t>
            </a:r>
            <a:r>
              <a:rPr lang="en-US" altLang="zh-CN" sz="2200" b="1" dirty="0">
                <a:latin typeface="Times New Roman" panose="02020603050405020304" pitchFamily="18" charset="0"/>
                <a:cs typeface="Times New Roman" panose="02020603050405020304" pitchFamily="18" charset="0"/>
              </a:rPr>
              <a:t>V</a:t>
            </a:r>
            <a:r>
              <a:rPr lang="zh-CN" altLang="zh-CN" sz="2200" b="1" dirty="0">
                <a:latin typeface="Times New Roman" panose="02020603050405020304" pitchFamily="18" charset="0"/>
                <a:cs typeface="Times New Roman" panose="02020603050405020304" pitchFamily="18" charset="0"/>
              </a:rPr>
              <a:t>的区域内，将微分形式的电磁能量方程进行体积分，并应用散度定理，可</a:t>
            </a:r>
            <a:r>
              <a:rPr lang="zh-CN" altLang="zh-CN" sz="2200" b="1" dirty="0" smtClean="0">
                <a:latin typeface="Times New Roman" panose="02020603050405020304" pitchFamily="18" charset="0"/>
                <a:cs typeface="Times New Roman" panose="02020603050405020304" pitchFamily="18" charset="0"/>
              </a:rPr>
              <a:t>得到</a:t>
            </a:r>
            <a:r>
              <a:rPr lang="zh-CN" altLang="zh-CN" sz="2200" b="1" dirty="0">
                <a:latin typeface="Times New Roman" panose="02020603050405020304" pitchFamily="18" charset="0"/>
                <a:cs typeface="Times New Roman" panose="02020603050405020304" pitchFamily="18" charset="0"/>
              </a:rPr>
              <a:t>空间</a:t>
            </a:r>
            <a:r>
              <a:rPr lang="en-US" altLang="zh-CN" sz="2200" b="1" dirty="0">
                <a:latin typeface="Times New Roman" panose="02020603050405020304" pitchFamily="18" charset="0"/>
                <a:cs typeface="Times New Roman" panose="02020603050405020304" pitchFamily="18" charset="0"/>
              </a:rPr>
              <a:t>V</a:t>
            </a:r>
            <a:r>
              <a:rPr lang="zh-CN" altLang="zh-CN" sz="2200" b="1" dirty="0">
                <a:latin typeface="Times New Roman" panose="02020603050405020304" pitchFamily="18" charset="0"/>
                <a:cs typeface="Times New Roman" panose="02020603050405020304" pitchFamily="18" charset="0"/>
              </a:rPr>
              <a:t>中电磁能量守恒的关系</a:t>
            </a:r>
            <a:r>
              <a:rPr lang="en-US" altLang="zh-CN" sz="2200" b="1" dirty="0">
                <a:latin typeface="Times New Roman" panose="02020603050405020304" pitchFamily="18" charset="0"/>
                <a:cs typeface="Times New Roman" panose="02020603050405020304" pitchFamily="18" charset="0"/>
              </a:rPr>
              <a:t>——</a:t>
            </a:r>
            <a:r>
              <a:rPr lang="zh-CN" altLang="zh-CN" sz="2200" b="1" dirty="0">
                <a:latin typeface="Times New Roman" panose="02020603050405020304" pitchFamily="18" charset="0"/>
                <a:cs typeface="Times New Roman" panose="02020603050405020304" pitchFamily="18" charset="0"/>
              </a:rPr>
              <a:t>坡印廷定理</a:t>
            </a:r>
            <a:r>
              <a:rPr lang="zh-CN" altLang="en-US" sz="2200" b="1" dirty="0">
                <a:latin typeface="Times New Roman" panose="02020603050405020304" pitchFamily="18" charset="0"/>
                <a:cs typeface="Times New Roman" panose="02020603050405020304" pitchFamily="18" charset="0"/>
              </a:rPr>
              <a:t>（</a:t>
            </a:r>
            <a:r>
              <a:rPr lang="zh-CN" altLang="zh-CN" sz="2200" b="1" dirty="0">
                <a:latin typeface="Times New Roman" panose="02020603050405020304" pitchFamily="18" charset="0"/>
                <a:cs typeface="Times New Roman" panose="02020603050405020304" pitchFamily="18" charset="0"/>
              </a:rPr>
              <a:t>坡印廷</a:t>
            </a:r>
            <a:r>
              <a:rPr lang="en-US" altLang="zh-CN" sz="2200" b="1" dirty="0">
                <a:latin typeface="Times New Roman" panose="02020603050405020304" pitchFamily="18" charset="0"/>
                <a:cs typeface="Times New Roman" panose="02020603050405020304" pitchFamily="18" charset="0"/>
              </a:rPr>
              <a:t>-</a:t>
            </a:r>
            <a:r>
              <a:rPr lang="zh-CN" altLang="zh-CN" sz="2200" b="1" dirty="0">
                <a:latin typeface="Times New Roman" panose="02020603050405020304" pitchFamily="18" charset="0"/>
                <a:cs typeface="Times New Roman" panose="02020603050405020304" pitchFamily="18" charset="0"/>
              </a:rPr>
              <a:t>亥维赛定理</a:t>
            </a:r>
            <a:r>
              <a:rPr lang="zh-CN" altLang="en-US" sz="2200" b="1"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grpSp>
        <p:nvGrpSpPr>
          <p:cNvPr id="13" name="Group 4"/>
          <p:cNvGrpSpPr>
            <a:grpSpLocks/>
          </p:cNvGrpSpPr>
          <p:nvPr/>
        </p:nvGrpSpPr>
        <p:grpSpPr bwMode="auto">
          <a:xfrm>
            <a:off x="827584" y="3723640"/>
            <a:ext cx="3293270" cy="617935"/>
            <a:chOff x="217" y="570"/>
            <a:chExt cx="2766" cy="519"/>
          </a:xfrm>
        </p:grpSpPr>
        <p:sp>
          <p:nvSpPr>
            <p:cNvPr id="14" name="Rectangle 5"/>
            <p:cNvSpPr>
              <a:spLocks noChangeArrowheads="1"/>
            </p:cNvSpPr>
            <p:nvPr/>
          </p:nvSpPr>
          <p:spPr bwMode="auto">
            <a:xfrm>
              <a:off x="217" y="698"/>
              <a:ext cx="178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fontAlgn="ctr" hangingPunct="1"/>
              <a:r>
                <a:rPr lang="zh-CN" altLang="en-US" b="1" dirty="0" smtClean="0">
                  <a:solidFill>
                    <a:srgbClr val="00ADA9"/>
                  </a:solidFill>
                  <a:cs typeface="Times New Roman" panose="02020603050405020304" pitchFamily="18" charset="0"/>
                </a:rPr>
                <a:t>电场</a:t>
              </a:r>
              <a:r>
                <a:rPr lang="zh-CN" altLang="zh-CN" b="1" dirty="0">
                  <a:solidFill>
                    <a:srgbClr val="00ADA9"/>
                  </a:solidFill>
                </a:rPr>
                <a:t>储能的体密度</a:t>
              </a:r>
              <a:r>
                <a:rPr lang="zh-CN" altLang="en-US" b="1" dirty="0" smtClean="0">
                  <a:solidFill>
                    <a:srgbClr val="00ADA9"/>
                  </a:solidFill>
                  <a:cs typeface="Times New Roman" panose="02020603050405020304" pitchFamily="18" charset="0"/>
                </a:rPr>
                <a:t>：</a:t>
              </a:r>
              <a:endParaRPr lang="zh-CN" altLang="en-US" b="1" dirty="0">
                <a:solidFill>
                  <a:srgbClr val="00ADA9"/>
                </a:solidFill>
                <a:cs typeface="Times New Roman" panose="02020603050405020304" pitchFamily="18" charset="0"/>
              </a:endParaRPr>
            </a:p>
          </p:txBody>
        </p:sp>
        <p:graphicFrame>
          <p:nvGraphicFramePr>
            <p:cNvPr id="15" name="Object 6"/>
            <p:cNvGraphicFramePr>
              <a:graphicFrameLocks noChangeAspect="1"/>
            </p:cNvGraphicFramePr>
            <p:nvPr>
              <p:extLst>
                <p:ext uri="{D42A27DB-BD31-4B8C-83A1-F6EECF244321}">
                  <p14:modId xmlns:p14="http://schemas.microsoft.com/office/powerpoint/2010/main" val="3512664381"/>
                </p:ext>
              </p:extLst>
            </p:nvPr>
          </p:nvGraphicFramePr>
          <p:xfrm>
            <a:off x="1982" y="570"/>
            <a:ext cx="1001" cy="519"/>
          </p:xfrm>
          <a:graphic>
            <a:graphicData uri="http://schemas.openxmlformats.org/presentationml/2006/ole">
              <mc:AlternateContent xmlns:mc="http://schemas.openxmlformats.org/markup-compatibility/2006">
                <mc:Choice xmlns:v="urn:schemas-microsoft-com:vml" Requires="v">
                  <p:oleObj spid="_x0000_s14415" name="Equation" r:id="rId7" imgW="812520" imgH="406080" progId="Equation.DSMT4">
                    <p:embed/>
                  </p:oleObj>
                </mc:Choice>
                <mc:Fallback>
                  <p:oleObj name="Equation" r:id="rId7" imgW="812520" imgH="406080" progId="Equation.DSMT4">
                    <p:embed/>
                    <p:pic>
                      <p:nvPicPr>
                        <p:cNvPr id="2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2" y="570"/>
                          <a:ext cx="1001" cy="519"/>
                        </a:xfrm>
                        <a:prstGeom prst="rect">
                          <a:avLst/>
                        </a:prstGeom>
                        <a:noFill/>
                        <a:ln>
                          <a:noFill/>
                        </a:ln>
                        <a:effectLst/>
                      </p:spPr>
                    </p:pic>
                  </p:oleObj>
                </mc:Fallback>
              </mc:AlternateContent>
            </a:graphicData>
          </a:graphic>
        </p:graphicFrame>
      </p:grpSp>
      <p:grpSp>
        <p:nvGrpSpPr>
          <p:cNvPr id="16" name="Group 7"/>
          <p:cNvGrpSpPr>
            <a:grpSpLocks/>
          </p:cNvGrpSpPr>
          <p:nvPr/>
        </p:nvGrpSpPr>
        <p:grpSpPr bwMode="auto">
          <a:xfrm>
            <a:off x="841135" y="4227934"/>
            <a:ext cx="3384948" cy="641747"/>
            <a:chOff x="249" y="1148"/>
            <a:chExt cx="2843" cy="539"/>
          </a:xfrm>
        </p:grpSpPr>
        <p:sp>
          <p:nvSpPr>
            <p:cNvPr id="17" name="Rectangle 8"/>
            <p:cNvSpPr>
              <a:spLocks noChangeArrowheads="1"/>
            </p:cNvSpPr>
            <p:nvPr/>
          </p:nvSpPr>
          <p:spPr bwMode="auto">
            <a:xfrm>
              <a:off x="249" y="1271"/>
              <a:ext cx="183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fontAlgn="ctr" hangingPunct="1"/>
              <a:r>
                <a:rPr lang="zh-CN" altLang="en-US" b="1" dirty="0" smtClean="0">
                  <a:solidFill>
                    <a:srgbClr val="00ADA9"/>
                  </a:solidFill>
                  <a:cs typeface="Times New Roman" panose="02020603050405020304" pitchFamily="18" charset="0"/>
                </a:rPr>
                <a:t>磁场</a:t>
              </a:r>
              <a:r>
                <a:rPr lang="zh-CN" altLang="zh-CN" b="1" dirty="0">
                  <a:solidFill>
                    <a:srgbClr val="00ADA9"/>
                  </a:solidFill>
                </a:rPr>
                <a:t>储能的体密度</a:t>
              </a:r>
              <a:r>
                <a:rPr lang="zh-CN" altLang="en-US" b="1" dirty="0" smtClean="0">
                  <a:solidFill>
                    <a:srgbClr val="00ADA9"/>
                  </a:solidFill>
                  <a:cs typeface="Times New Roman" panose="02020603050405020304" pitchFamily="18" charset="0"/>
                </a:rPr>
                <a:t>：</a:t>
              </a:r>
              <a:endParaRPr lang="zh-CN" altLang="en-US" b="1" dirty="0">
                <a:solidFill>
                  <a:srgbClr val="00ADA9"/>
                </a:solidFill>
                <a:cs typeface="Times New Roman" panose="02020603050405020304" pitchFamily="18" charset="0"/>
              </a:endParaRPr>
            </a:p>
          </p:txBody>
        </p:sp>
        <p:graphicFrame>
          <p:nvGraphicFramePr>
            <p:cNvPr id="18" name="Object 9"/>
            <p:cNvGraphicFramePr>
              <a:graphicFrameLocks noChangeAspect="1"/>
            </p:cNvGraphicFramePr>
            <p:nvPr>
              <p:extLst>
                <p:ext uri="{D42A27DB-BD31-4B8C-83A1-F6EECF244321}">
                  <p14:modId xmlns:p14="http://schemas.microsoft.com/office/powerpoint/2010/main" val="2783694383"/>
                </p:ext>
              </p:extLst>
            </p:nvPr>
          </p:nvGraphicFramePr>
          <p:xfrm>
            <a:off x="2003" y="1148"/>
            <a:ext cx="1089" cy="539"/>
          </p:xfrm>
          <a:graphic>
            <a:graphicData uri="http://schemas.openxmlformats.org/presentationml/2006/ole">
              <mc:AlternateContent xmlns:mc="http://schemas.openxmlformats.org/markup-compatibility/2006">
                <mc:Choice xmlns:v="urn:schemas-microsoft-com:vml" Requires="v">
                  <p:oleObj spid="_x0000_s14416" name="Equation" r:id="rId9" imgW="850680" imgH="406080" progId="Equation.DSMT4">
                    <p:embed/>
                  </p:oleObj>
                </mc:Choice>
                <mc:Fallback>
                  <p:oleObj name="Equation" r:id="rId9" imgW="850680" imgH="406080" progId="Equation.DSMT4">
                    <p:embed/>
                    <p:pic>
                      <p:nvPicPr>
                        <p:cNvPr id="3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3" y="1148"/>
                          <a:ext cx="1089" cy="539"/>
                        </a:xfrm>
                        <a:prstGeom prst="rect">
                          <a:avLst/>
                        </a:prstGeom>
                        <a:noFill/>
                        <a:ln>
                          <a:noFill/>
                        </a:ln>
                        <a:effectLst/>
                      </p:spPr>
                    </p:pic>
                  </p:oleObj>
                </mc:Fallback>
              </mc:AlternateContent>
            </a:graphicData>
          </a:graphic>
        </p:graphicFrame>
      </p:grpSp>
      <p:grpSp>
        <p:nvGrpSpPr>
          <p:cNvPr id="21" name="组合 20"/>
          <p:cNvGrpSpPr/>
          <p:nvPr/>
        </p:nvGrpSpPr>
        <p:grpSpPr>
          <a:xfrm>
            <a:off x="4932114" y="3830638"/>
            <a:ext cx="3024262" cy="406588"/>
            <a:chOff x="5364088" y="3830638"/>
            <a:chExt cx="3024262" cy="406588"/>
          </a:xfrm>
        </p:grpSpPr>
        <p:sp>
          <p:nvSpPr>
            <p:cNvPr id="19" name="矩形 18"/>
            <p:cNvSpPr/>
            <p:nvPr/>
          </p:nvSpPr>
          <p:spPr>
            <a:xfrm>
              <a:off x="5364088" y="3867894"/>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ctr"/>
              <a:r>
                <a:rPr lang="zh-CN" altLang="zh-CN" b="1" dirty="0">
                  <a:solidFill>
                    <a:srgbClr val="00ADA9"/>
                  </a:solidFill>
                  <a:latin typeface="Times New Roman" panose="02020603050405020304" pitchFamily="18" charset="0"/>
                  <a:ea typeface="宋体" panose="02010600030101010101" pitchFamily="2" charset="-122"/>
                  <a:cs typeface="Times New Roman" panose="02020603050405020304" pitchFamily="18" charset="0"/>
                </a:rPr>
                <a:t>损耗功率体密度</a:t>
              </a:r>
              <a:endParaRPr lang="zh-CN" altLang="en-US" b="1" dirty="0">
                <a:solidFill>
                  <a:srgbClr val="00ADA9"/>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0" name="Object 6"/>
            <p:cNvGraphicFramePr>
              <a:graphicFrameLocks noChangeAspect="1"/>
            </p:cNvGraphicFramePr>
            <p:nvPr>
              <p:extLst>
                <p:ext uri="{D42A27DB-BD31-4B8C-83A1-F6EECF244321}">
                  <p14:modId xmlns:p14="http://schemas.microsoft.com/office/powerpoint/2010/main" val="1488790529"/>
                </p:ext>
              </p:extLst>
            </p:nvPr>
          </p:nvGraphicFramePr>
          <p:xfrm>
            <a:off x="7196138" y="3830638"/>
            <a:ext cx="1192212" cy="404812"/>
          </p:xfrm>
          <a:graphic>
            <a:graphicData uri="http://schemas.openxmlformats.org/presentationml/2006/ole">
              <mc:AlternateContent xmlns:mc="http://schemas.openxmlformats.org/markup-compatibility/2006">
                <mc:Choice xmlns:v="urn:schemas-microsoft-com:vml" Requires="v">
                  <p:oleObj spid="_x0000_s14417" name="Equation" r:id="rId11" imgW="812520" imgH="266400" progId="Equation.DSMT4">
                    <p:embed/>
                  </p:oleObj>
                </mc:Choice>
                <mc:Fallback>
                  <p:oleObj name="Equation" r:id="rId11" imgW="812520" imgH="266400" progId="Equation.DSMT4">
                    <p:embed/>
                    <p:pic>
                      <p:nvPicPr>
                        <p:cNvPr id="15" name="Object 6"/>
                        <p:cNvPicPr>
                          <a:picLocks noChangeAspect="1" noChangeArrowheads="1"/>
                        </p:cNvPicPr>
                        <p:nvPr/>
                      </p:nvPicPr>
                      <p:blipFill>
                        <a:blip r:embed="rId12"/>
                        <a:srcRect/>
                        <a:stretch>
                          <a:fillRect/>
                        </a:stretch>
                      </p:blipFill>
                      <p:spPr bwMode="auto">
                        <a:xfrm>
                          <a:off x="7196138" y="3830638"/>
                          <a:ext cx="1192212" cy="404812"/>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143485590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linds(horizontal)">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up)">
                                      <p:cBhvr>
                                        <p:cTn id="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ChangeArrowheads="1"/>
          </p:cNvSpPr>
          <p:nvPr/>
        </p:nvSpPr>
        <p:spPr bwMode="auto">
          <a:xfrm>
            <a:off x="107504" y="100943"/>
            <a:ext cx="8928992" cy="2326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120000"/>
              </a:lnSpc>
              <a:spcBef>
                <a:spcPct val="30000"/>
              </a:spcBef>
            </a:pPr>
            <a:r>
              <a:rPr lang="en-US" altLang="zh-CN" sz="2200" b="1" dirty="0" smtClean="0">
                <a:solidFill>
                  <a:srgbClr val="F98637"/>
                </a:solidFill>
                <a:cs typeface="Times New Roman" panose="02020603050405020304" pitchFamily="18" charset="0"/>
              </a:rPr>
              <a:t>【</a:t>
            </a:r>
            <a:r>
              <a:rPr lang="zh-CN" altLang="en-US" sz="2200" b="1" dirty="0" smtClean="0">
                <a:solidFill>
                  <a:srgbClr val="F98637"/>
                </a:solidFill>
                <a:cs typeface="Times New Roman" panose="02020603050405020304" pitchFamily="18" charset="0"/>
              </a:rPr>
              <a:t>例题巩固</a:t>
            </a:r>
            <a:r>
              <a:rPr lang="en-US" altLang="zh-CN" sz="2200" b="1" dirty="0" smtClean="0">
                <a:solidFill>
                  <a:srgbClr val="F98637"/>
                </a:solidFill>
                <a:cs typeface="Times New Roman" panose="02020603050405020304" pitchFamily="18" charset="0"/>
              </a:rPr>
              <a:t>】</a:t>
            </a:r>
            <a:r>
              <a:rPr lang="zh-CN" altLang="en-US" sz="2200" b="1" dirty="0">
                <a:cs typeface="Times New Roman" panose="02020603050405020304" pitchFamily="18" charset="0"/>
              </a:rPr>
              <a:t>同轴线的内导体半径为 </a:t>
            </a:r>
            <a:r>
              <a:rPr lang="en-US" altLang="zh-CN" sz="2200" b="1" i="1" dirty="0">
                <a:cs typeface="Times New Roman" panose="02020603050405020304" pitchFamily="18" charset="0"/>
              </a:rPr>
              <a:t>a </a:t>
            </a:r>
            <a:r>
              <a:rPr lang="zh-CN" altLang="en-US" sz="2200" b="1" dirty="0">
                <a:cs typeface="Times New Roman" panose="02020603050405020304" pitchFamily="18" charset="0"/>
              </a:rPr>
              <a:t>、外导体的内半径为 </a:t>
            </a:r>
            <a:r>
              <a:rPr lang="en-US" altLang="zh-CN" sz="2200" b="1" i="1" dirty="0">
                <a:cs typeface="Times New Roman" panose="02020603050405020304" pitchFamily="18" charset="0"/>
              </a:rPr>
              <a:t>b</a:t>
            </a:r>
            <a:r>
              <a:rPr lang="zh-CN" altLang="en-US" sz="2200" b="1" dirty="0">
                <a:cs typeface="Times New Roman" panose="02020603050405020304" pitchFamily="18" charset="0"/>
              </a:rPr>
              <a:t>，其间填充均匀的理想介质。设内外导体间的电压为 </a:t>
            </a:r>
            <a:r>
              <a:rPr lang="en-US" altLang="zh-CN" sz="2200" b="1" i="1" dirty="0">
                <a:cs typeface="Times New Roman" panose="02020603050405020304" pitchFamily="18" charset="0"/>
              </a:rPr>
              <a:t>U </a:t>
            </a:r>
            <a:r>
              <a:rPr lang="zh-CN" altLang="en-US" sz="2200" b="1" dirty="0">
                <a:cs typeface="Times New Roman" panose="02020603050405020304" pitchFamily="18" charset="0"/>
              </a:rPr>
              <a:t>，导体中流过的电流为 </a:t>
            </a:r>
            <a:r>
              <a:rPr lang="en-US" altLang="zh-CN" sz="2200" b="1" i="1" dirty="0">
                <a:cs typeface="Times New Roman" panose="02020603050405020304" pitchFamily="18" charset="0"/>
              </a:rPr>
              <a:t>I </a:t>
            </a:r>
            <a:r>
              <a:rPr lang="zh-CN" altLang="en-US" sz="2200" b="1" dirty="0">
                <a:cs typeface="Times New Roman" panose="02020603050405020304" pitchFamily="18" charset="0"/>
              </a:rPr>
              <a:t>。</a:t>
            </a:r>
            <a:endParaRPr lang="en-US" altLang="zh-CN" sz="2200" b="1" dirty="0">
              <a:cs typeface="Times New Roman" panose="02020603050405020304" pitchFamily="18" charset="0"/>
            </a:endParaRPr>
          </a:p>
          <a:p>
            <a:pPr eaLnBrk="1" fontAlgn="ctr" hangingPunct="1">
              <a:lnSpc>
                <a:spcPct val="120000"/>
              </a:lnSpc>
              <a:spcBef>
                <a:spcPct val="30000"/>
              </a:spcBef>
            </a:pPr>
            <a:r>
              <a:rPr lang="zh-CN" altLang="en-US" sz="2200" b="1" dirty="0" smtClean="0">
                <a:cs typeface="Times New Roman" panose="02020603050405020304" pitchFamily="18" charset="0"/>
              </a:rPr>
              <a:t>（</a:t>
            </a:r>
            <a:r>
              <a:rPr lang="en-US" altLang="zh-CN" sz="2200" b="1" dirty="0" smtClean="0">
                <a:cs typeface="Times New Roman" panose="02020603050405020304" pitchFamily="18" charset="0"/>
              </a:rPr>
              <a:t>1</a:t>
            </a:r>
            <a:r>
              <a:rPr lang="zh-CN" altLang="en-US" sz="2200" b="1" dirty="0" smtClean="0">
                <a:cs typeface="Times New Roman" panose="02020603050405020304" pitchFamily="18" charset="0"/>
              </a:rPr>
              <a:t>）在</a:t>
            </a:r>
            <a:r>
              <a:rPr lang="zh-CN" altLang="en-US" sz="2200" b="1" dirty="0">
                <a:cs typeface="Times New Roman" panose="02020603050405020304" pitchFamily="18" charset="0"/>
              </a:rPr>
              <a:t>导体为理想导体的情况下，计算同轴线中传输的</a:t>
            </a:r>
            <a:r>
              <a:rPr lang="zh-CN" altLang="en-US" sz="2200" b="1" dirty="0" smtClean="0">
                <a:cs typeface="Times New Roman" panose="02020603050405020304" pitchFamily="18" charset="0"/>
              </a:rPr>
              <a:t>功率；</a:t>
            </a:r>
            <a:endParaRPr lang="en-US" altLang="zh-CN" sz="2200" b="1" dirty="0" smtClean="0">
              <a:cs typeface="Times New Roman" panose="02020603050405020304" pitchFamily="18" charset="0"/>
            </a:endParaRPr>
          </a:p>
          <a:p>
            <a:pPr eaLnBrk="1" fontAlgn="ctr" hangingPunct="1">
              <a:lnSpc>
                <a:spcPct val="120000"/>
              </a:lnSpc>
              <a:spcBef>
                <a:spcPct val="30000"/>
              </a:spcBef>
            </a:pPr>
            <a:r>
              <a:rPr lang="zh-CN" altLang="en-US" sz="2200" b="1" dirty="0" smtClean="0">
                <a:cs typeface="Times New Roman" panose="02020603050405020304" pitchFamily="18" charset="0"/>
              </a:rPr>
              <a:t>（</a:t>
            </a:r>
            <a:r>
              <a:rPr lang="en-US" altLang="zh-CN" sz="2200" b="1" dirty="0" smtClean="0">
                <a:cs typeface="Times New Roman" panose="02020603050405020304" pitchFamily="18" charset="0"/>
              </a:rPr>
              <a:t>2</a:t>
            </a:r>
            <a:r>
              <a:rPr lang="zh-CN" altLang="en-US" sz="2200" b="1" dirty="0" smtClean="0">
                <a:cs typeface="Times New Roman" panose="02020603050405020304" pitchFamily="18" charset="0"/>
              </a:rPr>
              <a:t>）当导体的电导率 </a:t>
            </a:r>
            <a:r>
              <a:rPr lang="el-GR" altLang="zh-CN" sz="2200" b="1" i="1" dirty="0" smtClean="0">
                <a:cs typeface="Times New Roman" panose="02020603050405020304" pitchFamily="18" charset="0"/>
              </a:rPr>
              <a:t>σ</a:t>
            </a:r>
            <a:r>
              <a:rPr lang="en-US" altLang="zh-CN" sz="2200" b="1" i="1" dirty="0" smtClean="0">
                <a:cs typeface="Times New Roman" panose="02020603050405020304" pitchFamily="18" charset="0"/>
              </a:rPr>
              <a:t> </a:t>
            </a:r>
            <a:r>
              <a:rPr lang="zh-CN" altLang="en-US" sz="2200" b="1" dirty="0" smtClean="0">
                <a:cs typeface="Times New Roman" panose="02020603050405020304" pitchFamily="18" charset="0"/>
              </a:rPr>
              <a:t>为有限值时，计算通过内导体表面进入每单位长度内导体的功率。</a:t>
            </a:r>
            <a:endParaRPr lang="zh-CN" altLang="en-US" sz="2200" dirty="0">
              <a:cs typeface="Times New Roman" panose="02020603050405020304" pitchFamily="18" charset="0"/>
            </a:endParaRPr>
          </a:p>
        </p:txBody>
      </p:sp>
      <p:grpSp>
        <p:nvGrpSpPr>
          <p:cNvPr id="2" name="Group 3"/>
          <p:cNvGrpSpPr>
            <a:grpSpLocks/>
          </p:cNvGrpSpPr>
          <p:nvPr/>
        </p:nvGrpSpPr>
        <p:grpSpPr bwMode="auto">
          <a:xfrm>
            <a:off x="2339752" y="2499742"/>
            <a:ext cx="4397282" cy="2142238"/>
            <a:chOff x="1065" y="1926"/>
            <a:chExt cx="3493" cy="1549"/>
          </a:xfrm>
        </p:grpSpPr>
        <p:sp>
          <p:nvSpPr>
            <p:cNvPr id="111621" name="Rectangle 4"/>
            <p:cNvSpPr>
              <a:spLocks noChangeArrowheads="1"/>
            </p:cNvSpPr>
            <p:nvPr/>
          </p:nvSpPr>
          <p:spPr bwMode="auto">
            <a:xfrm>
              <a:off x="1065" y="1933"/>
              <a:ext cx="3493" cy="1542"/>
            </a:xfrm>
            <a:prstGeom prst="rect">
              <a:avLst/>
            </a:prstGeom>
            <a:solidFill>
              <a:srgbClr val="CCFFFF"/>
            </a:solidFill>
            <a:ln w="9525">
              <a:solidFill>
                <a:srgbClr val="FF0000"/>
              </a:solidFill>
              <a:miter lim="800000"/>
              <a:headEnd/>
              <a:tailEnd/>
            </a:ln>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350">
                <a:cs typeface="Times New Roman" panose="02020603050405020304" pitchFamily="18" charset="0"/>
              </a:endParaRPr>
            </a:p>
          </p:txBody>
        </p:sp>
        <p:graphicFrame>
          <p:nvGraphicFramePr>
            <p:cNvPr id="111622" name="Object 5"/>
            <p:cNvGraphicFramePr>
              <a:graphicFrameLocks noChangeAspect="1"/>
            </p:cNvGraphicFramePr>
            <p:nvPr/>
          </p:nvGraphicFramePr>
          <p:xfrm>
            <a:off x="1065" y="1926"/>
            <a:ext cx="3448" cy="1368"/>
          </p:xfrm>
          <a:graphic>
            <a:graphicData uri="http://schemas.openxmlformats.org/presentationml/2006/ole">
              <mc:AlternateContent xmlns:mc="http://schemas.openxmlformats.org/markup-compatibility/2006">
                <mc:Choice xmlns:v="urn:schemas-microsoft-com:vml" Requires="v">
                  <p:oleObj spid="_x0000_s9240" name="图片" r:id="rId3" imgW="3733920" imgH="1285920" progId="Word.Picture.8">
                    <p:embed/>
                  </p:oleObj>
                </mc:Choice>
                <mc:Fallback>
                  <p:oleObj name="图片" r:id="rId3" imgW="3733920" imgH="1285920" progId="Word.Picture.8">
                    <p:embed/>
                    <p:pic>
                      <p:nvPicPr>
                        <p:cNvPr id="11162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 y="1926"/>
                          <a:ext cx="3448" cy="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3" name="Text Box 6"/>
            <p:cNvSpPr txBox="1">
              <a:spLocks noChangeArrowheads="1"/>
            </p:cNvSpPr>
            <p:nvPr/>
          </p:nvSpPr>
          <p:spPr bwMode="auto">
            <a:xfrm>
              <a:off x="1383" y="3196"/>
              <a:ext cx="285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zh-CN" altLang="en-US" sz="1500" b="1" dirty="0">
                  <a:cs typeface="Times New Roman" panose="02020603050405020304" pitchFamily="18" charset="0"/>
                </a:rPr>
                <a:t>同轴线</a:t>
              </a:r>
            </a:p>
          </p:txBody>
        </p:sp>
      </p:grpSp>
    </p:spTree>
    <p:extLst>
      <p:ext uri="{BB962C8B-B14F-4D97-AF65-F5344CB8AC3E}">
        <p14:creationId xmlns:p14="http://schemas.microsoft.com/office/powerpoint/2010/main" val="3918928702"/>
      </p:ext>
    </p:extLst>
  </p:cSld>
  <p:clrMapOvr>
    <a:masterClrMapping/>
  </p:clrMapOvr>
  <p:transition>
    <p:blinds dir="ver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9|4.9|2.3|2"/>
</p:tagLst>
</file>

<file path=ppt/tags/tag2.xml><?xml version="1.0" encoding="utf-8"?>
<p:tagLst xmlns:a="http://schemas.openxmlformats.org/drawingml/2006/main" xmlns:r="http://schemas.openxmlformats.org/officeDocument/2006/relationships" xmlns:p="http://schemas.openxmlformats.org/presentationml/2006/main">
  <p:tag name="TIMING" val="|37.1"/>
</p:tagLst>
</file>

<file path=ppt/tags/tag3.xml><?xml version="1.0" encoding="utf-8"?>
<p:tagLst xmlns:a="http://schemas.openxmlformats.org/drawingml/2006/main" xmlns:r="http://schemas.openxmlformats.org/officeDocument/2006/relationships" xmlns:p="http://schemas.openxmlformats.org/presentationml/2006/main">
  <p:tag name="TIMING" val="|12.1|2|6.4|10.6"/>
</p:tagLst>
</file>

<file path=ppt/theme/theme1.xml><?xml version="1.0" encoding="utf-8"?>
<a:theme xmlns:a="http://schemas.openxmlformats.org/drawingml/2006/main" name="Office 主题​​">
  <a:themeElements>
    <a:clrScheme name="自定义 15">
      <a:dk1>
        <a:srgbClr val="000000"/>
      </a:dk1>
      <a:lt1>
        <a:srgbClr val="FFFFFF"/>
      </a:lt1>
      <a:dk2>
        <a:srgbClr val="768395"/>
      </a:dk2>
      <a:lt2>
        <a:srgbClr val="F0F0F0"/>
      </a:lt2>
      <a:accent1>
        <a:srgbClr val="00ADA9"/>
      </a:accent1>
      <a:accent2>
        <a:srgbClr val="027F7D"/>
      </a:accent2>
      <a:accent3>
        <a:srgbClr val="125CCB"/>
      </a:accent3>
      <a:accent4>
        <a:srgbClr val="F98637"/>
      </a:accent4>
      <a:accent5>
        <a:srgbClr val="2F79E6"/>
      </a:accent5>
      <a:accent6>
        <a:srgbClr val="006A68"/>
      </a:accent6>
      <a:hlink>
        <a:srgbClr val="00ADA9"/>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TotalTime>
  <Words>559</Words>
  <Application>Microsoft Office PowerPoint</Application>
  <PresentationFormat>全屏显示(16:9)</PresentationFormat>
  <Paragraphs>71</Paragraphs>
  <Slides>13</Slides>
  <Notes>8</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13</vt:i4>
      </vt:variant>
    </vt:vector>
  </HeadingPairs>
  <TitlesOfParts>
    <vt:vector size="28" baseType="lpstr">
      <vt:lpstr>Open Sans</vt:lpstr>
      <vt:lpstr>Roboto Light</vt:lpstr>
      <vt:lpstr>黑体</vt:lpstr>
      <vt:lpstr>华文新魏</vt:lpstr>
      <vt:lpstr>楷体_GB2312</vt:lpstr>
      <vt:lpstr>宋体</vt:lpstr>
      <vt:lpstr>微软雅黑</vt:lpstr>
      <vt:lpstr>Arial</vt:lpstr>
      <vt:lpstr>Calibri</vt:lpstr>
      <vt:lpstr>Impact</vt:lpstr>
      <vt:lpstr>Times New Roman</vt:lpstr>
      <vt:lpstr>Wingdings</vt:lpstr>
      <vt:lpstr>Office 主题​​</vt:lpstr>
      <vt:lpstr>Equation</vt:lpstr>
      <vt:lpstr>图片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摄图网设计</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400105372</dc:title>
  <dc:creator>摄图网设计</dc:creator>
  <cp:lastModifiedBy>lxf</cp:lastModifiedBy>
  <cp:revision>248</cp:revision>
  <dcterms:created xsi:type="dcterms:W3CDTF">2018-02-02T09:54:00Z</dcterms:created>
  <dcterms:modified xsi:type="dcterms:W3CDTF">2021-03-31T08:13:28Z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