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22"/>
  </p:notesMasterIdLst>
  <p:sldIdLst>
    <p:sldId id="1059" r:id="rId2"/>
    <p:sldId id="1029" r:id="rId3"/>
    <p:sldId id="317" r:id="rId4"/>
    <p:sldId id="1046" r:id="rId5"/>
    <p:sldId id="1048" r:id="rId6"/>
    <p:sldId id="1049" r:id="rId7"/>
    <p:sldId id="1050" r:id="rId8"/>
    <p:sldId id="1051" r:id="rId9"/>
    <p:sldId id="1047" r:id="rId10"/>
    <p:sldId id="1033" r:id="rId11"/>
    <p:sldId id="1052" r:id="rId12"/>
    <p:sldId id="1053" r:id="rId13"/>
    <p:sldId id="1031" r:id="rId14"/>
    <p:sldId id="1054" r:id="rId15"/>
    <p:sldId id="1055" r:id="rId16"/>
    <p:sldId id="1056" r:id="rId17"/>
    <p:sldId id="1057" r:id="rId18"/>
    <p:sldId id="1058" r:id="rId19"/>
    <p:sldId id="1045" r:id="rId20"/>
    <p:sldId id="305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ADA9"/>
    <a:srgbClr val="FFFFFF"/>
    <a:srgbClr val="009E9A"/>
    <a:srgbClr val="F87A24"/>
    <a:srgbClr val="BDE4FF"/>
    <a:srgbClr val="CCFFFF"/>
    <a:srgbClr val="000000"/>
    <a:srgbClr val="969696"/>
    <a:srgbClr val="F9863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76838" autoAdjust="0"/>
  </p:normalViewPr>
  <p:slideViewPr>
    <p:cSldViewPr>
      <p:cViewPr varScale="1">
        <p:scale>
          <a:sx n="76" d="100"/>
          <a:sy n="76" d="100"/>
        </p:scale>
        <p:origin x="230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90033-C8F9-4001-BA76-B1707BA7B576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9CCDE-0485-440D-AAF8-0102124FE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2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535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190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930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358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384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63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264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161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681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788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467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354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063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698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193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4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oleObject" Target="../embeddings/oleObject26.bin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11" Type="http://schemas.openxmlformats.org/officeDocument/2006/relationships/image" Target="../media/image34.wmf"/><Relationship Id="rId5" Type="http://schemas.openxmlformats.org/officeDocument/2006/relationships/oleObject" Target="../embeddings/oleObject27.bin"/><Relationship Id="rId10" Type="http://schemas.openxmlformats.org/officeDocument/2006/relationships/oleObject" Target="../embeddings/oleObject29.bin"/><Relationship Id="rId4" Type="http://schemas.openxmlformats.org/officeDocument/2006/relationships/image" Target="../media/image31.wmf"/><Relationship Id="rId9" Type="http://schemas.openxmlformats.org/officeDocument/2006/relationships/image" Target="../media/image3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9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9.bin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/>
          <p:cNvSpPr txBox="1"/>
          <p:nvPr/>
        </p:nvSpPr>
        <p:spPr>
          <a:xfrm>
            <a:off x="179512" y="411510"/>
            <a:ext cx="8784976" cy="579390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  <a:defRPr/>
            </a:pPr>
            <a:r>
              <a:rPr lang="zh-CN" altLang="en-US" b="1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电磁场问题求解与应用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b="1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 and application</a:t>
            </a:r>
            <a:endParaRPr lang="en-GB" b="1" dirty="0">
              <a:solidFill>
                <a:srgbClr val="005DA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66564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763689" y="1649086"/>
            <a:ext cx="5400599" cy="576064"/>
            <a:chOff x="2411761" y="1400458"/>
            <a:chExt cx="5400599" cy="523220"/>
          </a:xfrm>
        </p:grpSpPr>
        <p:grpSp>
          <p:nvGrpSpPr>
            <p:cNvPr id="5" name="组合 4"/>
            <p:cNvGrpSpPr/>
            <p:nvPr/>
          </p:nvGrpSpPr>
          <p:grpSpPr>
            <a:xfrm>
              <a:off x="2411761" y="1400458"/>
              <a:ext cx="894259" cy="523220"/>
              <a:chOff x="2215144" y="927951"/>
              <a:chExt cx="1244730" cy="959254"/>
            </a:xfrm>
          </p:grpSpPr>
          <p:sp>
            <p:nvSpPr>
              <p:cNvPr id="8" name="平行四边形 7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文本框 9"/>
              <p:cNvSpPr txBox="1"/>
              <p:nvPr/>
            </p:nvSpPr>
            <p:spPr>
              <a:xfrm>
                <a:off x="2393075" y="927951"/>
                <a:ext cx="1066799" cy="959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01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3203848" y="1484132"/>
              <a:ext cx="4392488" cy="39835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lvl="0" algn="ctr">
                <a:defRPr/>
              </a:pPr>
              <a:r>
                <a:rPr lang="zh-CN" altLang="zh-C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电磁场</a:t>
              </a: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的唯一性定理</a:t>
              </a:r>
              <a:endParaRPr lang="en-GB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平行四边形 6"/>
            <p:cNvSpPr/>
            <p:nvPr/>
          </p:nvSpPr>
          <p:spPr>
            <a:xfrm>
              <a:off x="3091014" y="1413769"/>
              <a:ext cx="4721346" cy="459690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763689" y="2441174"/>
            <a:ext cx="5375665" cy="550466"/>
            <a:chOff x="2411761" y="2237308"/>
            <a:chExt cx="5328591" cy="523220"/>
          </a:xfrm>
        </p:grpSpPr>
        <p:grpSp>
          <p:nvGrpSpPr>
            <p:cNvPr id="11" name="组合 10"/>
            <p:cNvGrpSpPr/>
            <p:nvPr/>
          </p:nvGrpSpPr>
          <p:grpSpPr>
            <a:xfrm>
              <a:off x="2411761" y="2237308"/>
              <a:ext cx="894259" cy="523220"/>
              <a:chOff x="2215144" y="1952311"/>
              <a:chExt cx="1244730" cy="959257"/>
            </a:xfrm>
          </p:grpSpPr>
          <p:sp>
            <p:nvSpPr>
              <p:cNvPr id="14" name="平行四边形 13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文本框 10"/>
              <p:cNvSpPr txBox="1"/>
              <p:nvPr/>
            </p:nvSpPr>
            <p:spPr>
              <a:xfrm>
                <a:off x="2393075" y="1952311"/>
                <a:ext cx="1066799" cy="959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02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3268289" y="2338562"/>
              <a:ext cx="4339315" cy="41687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静态电磁场求解与应用</a:t>
              </a:r>
              <a:endParaRPr lang="en-GB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3091014" y="2265158"/>
              <a:ext cx="4649338" cy="482594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63688" y="3258861"/>
            <a:ext cx="5375665" cy="545110"/>
            <a:chOff x="2411761" y="2237307"/>
            <a:chExt cx="5328591" cy="518129"/>
          </a:xfrm>
        </p:grpSpPr>
        <p:grpSp>
          <p:nvGrpSpPr>
            <p:cNvPr id="17" name="组合 16"/>
            <p:cNvGrpSpPr/>
            <p:nvPr/>
          </p:nvGrpSpPr>
          <p:grpSpPr>
            <a:xfrm>
              <a:off x="2411761" y="2237307"/>
              <a:ext cx="894259" cy="504164"/>
              <a:chOff x="2215144" y="1952308"/>
              <a:chExt cx="1244730" cy="924321"/>
            </a:xfrm>
          </p:grpSpPr>
          <p:sp>
            <p:nvSpPr>
              <p:cNvPr id="20" name="平行四边形 19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文本框 10"/>
              <p:cNvSpPr txBox="1"/>
              <p:nvPr/>
            </p:nvSpPr>
            <p:spPr>
              <a:xfrm>
                <a:off x="2393075" y="1952308"/>
                <a:ext cx="1066799" cy="911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03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3268289" y="2338562"/>
              <a:ext cx="4339315" cy="41687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时谐电磁场求解与应用</a:t>
              </a:r>
              <a:endParaRPr lang="en-GB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平行四边形 18"/>
            <p:cNvSpPr/>
            <p:nvPr/>
          </p:nvSpPr>
          <p:spPr>
            <a:xfrm>
              <a:off x="3091014" y="2265158"/>
              <a:ext cx="4649338" cy="482594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2" name="Picture 21" descr="3D勾图片素材 创意图片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r="11372" b="12785"/>
          <a:stretch>
            <a:fillRect/>
          </a:stretch>
        </p:blipFill>
        <p:spPr bwMode="auto">
          <a:xfrm>
            <a:off x="7308304" y="1635646"/>
            <a:ext cx="560632" cy="51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 descr="u=2454598576,2208575018&amp;fm=26&amp;gp=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64" t="14166" r="11237" b="19583"/>
          <a:stretch>
            <a:fillRect/>
          </a:stretch>
        </p:blipFill>
        <p:spPr bwMode="auto">
          <a:xfrm>
            <a:off x="7380312" y="2427734"/>
            <a:ext cx="432048" cy="60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687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163C9058-F570-44F5-94B7-FA69DBDAD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95486"/>
            <a:ext cx="6480720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•"/>
              <a:defRPr sz="32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CN" sz="2200" dirty="0">
                <a:solidFill>
                  <a:srgbClr val="F87A2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kumimoji="1" lang="zh-CN" altLang="en-US" sz="2200" dirty="0">
                <a:solidFill>
                  <a:srgbClr val="F87A2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例题巩固</a:t>
            </a:r>
            <a:r>
              <a:rPr kumimoji="1" lang="en-US" altLang="zh-CN" sz="2200" dirty="0">
                <a:solidFill>
                  <a:srgbClr val="F87A2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11】</a:t>
            </a:r>
            <a:r>
              <a:rPr kumimoji="1"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图示为空气中无限长的三相传输线，且构成静电独立系统。线间距两两相等为</a:t>
            </a:r>
            <a:r>
              <a:rPr kumimoji="1" lang="en-US" altLang="zh-CN" sz="22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kumimoji="1"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2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a&lt;&lt;D</a:t>
            </a:r>
            <a:r>
              <a:rPr kumimoji="1" lang="zh-CN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，求该传输线系统单位长度的部分电容。</a:t>
            </a:r>
            <a:endParaRPr kumimoji="1" lang="zh-CN" altLang="zh-CN" sz="2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A42F89-C4FD-4BB1-982B-5F5837E92C9E}"/>
              </a:ext>
            </a:extLst>
          </p:cNvPr>
          <p:cNvSpPr/>
          <p:nvPr/>
        </p:nvSpPr>
        <p:spPr>
          <a:xfrm>
            <a:off x="124074" y="1923678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>
                <a:cs typeface="Times New Roman" panose="02020603050405020304" pitchFamily="18" charset="0"/>
              </a:rPr>
              <a:t>解：</a:t>
            </a:r>
            <a:endParaRPr lang="zh-CN" altLang="en-US" sz="20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C80FBD-3826-4584-B153-A20D8D92C8D6}"/>
              </a:ext>
            </a:extLst>
          </p:cNvPr>
          <p:cNvSpPr/>
          <p:nvPr/>
        </p:nvSpPr>
        <p:spPr>
          <a:xfrm>
            <a:off x="827584" y="1955616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>
                <a:cs typeface="Times New Roman" panose="02020603050405020304" pitchFamily="18" charset="0"/>
              </a:rPr>
              <a:t>通过叠加原理可得</a:t>
            </a:r>
            <a:endParaRPr lang="zh-CN" altLang="en-US" sz="2000" b="1" dirty="0"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15">
            <a:extLst>
              <a:ext uri="{FF2B5EF4-FFF2-40B4-BE49-F238E27FC236}">
                <a16:creationId xmlns:a16="http://schemas.microsoft.com/office/drawing/2014/main" id="{9305C20A-DCEE-47AC-AA12-FF04E9B4E9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72204"/>
              </p:ext>
            </p:extLst>
          </p:nvPr>
        </p:nvGraphicFramePr>
        <p:xfrm>
          <a:off x="2126655" y="2431728"/>
          <a:ext cx="417353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61960" imgH="279360" progId="Equation.DSMT4">
                  <p:embed/>
                </p:oleObj>
              </mc:Choice>
              <mc:Fallback>
                <p:oleObj name="Equation" r:id="rId3" imgW="2361960" imgH="279360" progId="Equation.DSMT4">
                  <p:embed/>
                  <p:pic>
                    <p:nvPicPr>
                      <p:cNvPr id="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6655" y="2431728"/>
                        <a:ext cx="417353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65693BE8-4A96-4C61-A42E-6390D9888A5A}"/>
              </a:ext>
            </a:extLst>
          </p:cNvPr>
          <p:cNvSpPr/>
          <p:nvPr/>
        </p:nvSpPr>
        <p:spPr>
          <a:xfrm>
            <a:off x="251520" y="3507854"/>
            <a:ext cx="8164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各导线的线电荷为</a:t>
            </a: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由高斯定律积分方程求得各导线产生的电场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2B4C01DC-261A-4FF0-88AB-35DDBE48A1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872999"/>
              </p:ext>
            </p:extLst>
          </p:nvPr>
        </p:nvGraphicFramePr>
        <p:xfrm>
          <a:off x="3203848" y="4011910"/>
          <a:ext cx="2240180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57120" imgH="444240" progId="Equation.DSMT4">
                  <p:embed/>
                </p:oleObj>
              </mc:Choice>
              <mc:Fallback>
                <p:oleObj name="Equation" r:id="rId5" imgW="12571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3848" y="4011910"/>
                        <a:ext cx="2240180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8224" y="267494"/>
            <a:ext cx="2457360" cy="201622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736304" y="2931790"/>
            <a:ext cx="6300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/>
              <a:t>式中，</a:t>
            </a:r>
            <a:r>
              <a:rPr lang="zh-CN" altLang="en-US" i="1" dirty="0">
                <a:sym typeface="Symbol" panose="05050102010706020507" pitchFamily="18" charset="2"/>
              </a:rPr>
              <a:t></a:t>
            </a:r>
            <a:r>
              <a:rPr lang="en-US" altLang="zh-CN" baseline="-25000" dirty="0" err="1">
                <a:sym typeface="Symbol" panose="05050102010706020507" pitchFamily="18" charset="2"/>
              </a:rPr>
              <a:t>i</a:t>
            </a:r>
            <a:r>
              <a:rPr lang="zh-CN" altLang="en-US" dirty="0"/>
              <a:t>为分别以导线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/>
              <a:t>为轴的圆柱坐标系的径向坐标变量</a:t>
            </a:r>
          </a:p>
        </p:txBody>
      </p:sp>
    </p:spTree>
    <p:extLst>
      <p:ext uri="{BB962C8B-B14F-4D97-AF65-F5344CB8AC3E}">
        <p14:creationId xmlns:p14="http://schemas.microsoft.com/office/powerpoint/2010/main" val="319216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9EDB56F8-F984-4C30-A10A-3EB00015E2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397032"/>
              </p:ext>
            </p:extLst>
          </p:nvPr>
        </p:nvGraphicFramePr>
        <p:xfrm>
          <a:off x="3563888" y="843558"/>
          <a:ext cx="4740275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90560" imgH="660240" progId="Equation.DSMT4">
                  <p:embed/>
                </p:oleObj>
              </mc:Choice>
              <mc:Fallback>
                <p:oleObj name="Equation" r:id="rId3" imgW="2590560" imgH="6602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9EDB56F8-F984-4C30-A10A-3EB00015E2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843558"/>
                        <a:ext cx="4740275" cy="1208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616F8F8-7A81-4ED4-BE59-5D9749D177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647674"/>
              </p:ext>
            </p:extLst>
          </p:nvPr>
        </p:nvGraphicFramePr>
        <p:xfrm>
          <a:off x="5796136" y="289884"/>
          <a:ext cx="864096" cy="409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82400" imgH="228600" progId="Equation.DSMT4">
                  <p:embed/>
                </p:oleObj>
              </mc:Choice>
              <mc:Fallback>
                <p:oleObj name="Equation" r:id="rId5" imgW="482400" imgH="2286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4616F8F8-7A81-4ED4-BE59-5D9749D177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96136" y="289884"/>
                        <a:ext cx="864096" cy="4096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512" y="195486"/>
            <a:ext cx="2457360" cy="201622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699792" y="267494"/>
            <a:ext cx="26356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选择导线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为参考导体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99792" y="875496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则有：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454603" y="2211710"/>
            <a:ext cx="7645790" cy="2043572"/>
            <a:chOff x="454603" y="2283719"/>
            <a:chExt cx="7645790" cy="2043572"/>
          </a:xfrm>
        </p:grpSpPr>
        <p:sp>
          <p:nvSpPr>
            <p:cNvPr id="7" name="矩形 6"/>
            <p:cNvSpPr/>
            <p:nvPr/>
          </p:nvSpPr>
          <p:spPr>
            <a:xfrm>
              <a:off x="454603" y="2377212"/>
              <a:ext cx="8050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其中：</a:t>
              </a: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8147028"/>
                </p:ext>
              </p:extLst>
            </p:nvPr>
          </p:nvGraphicFramePr>
          <p:xfrm>
            <a:off x="1187625" y="2283719"/>
            <a:ext cx="6912768" cy="2043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572000" imgH="1333440" progId="Equation.DSMT4">
                    <p:embed/>
                  </p:oleObj>
                </mc:Choice>
                <mc:Fallback>
                  <p:oleObj name="Equation" r:id="rId8" imgW="4572000" imgH="133344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625" y="2283719"/>
                          <a:ext cx="6912768" cy="204357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/>
          <p:cNvGrpSpPr/>
          <p:nvPr/>
        </p:nvGrpSpPr>
        <p:grpSpPr>
          <a:xfrm>
            <a:off x="179512" y="4371950"/>
            <a:ext cx="8784976" cy="646331"/>
            <a:chOff x="251520" y="4515966"/>
            <a:chExt cx="8784976" cy="646331"/>
          </a:xfrm>
        </p:grpSpPr>
        <p:sp>
          <p:nvSpPr>
            <p:cNvPr id="15" name="矩形 14"/>
            <p:cNvSpPr/>
            <p:nvPr/>
          </p:nvSpPr>
          <p:spPr>
            <a:xfrm>
              <a:off x="251520" y="4515966"/>
              <a:ext cx="87849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式中      是以导体</a:t>
              </a:r>
              <a:r>
                <a:rPr lang="en-US" altLang="zh-CN" dirty="0"/>
                <a:t>2</a:t>
              </a:r>
              <a:r>
                <a:rPr lang="zh-CN" altLang="en-US" dirty="0"/>
                <a:t>上一点为圆心，半径为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zh-CN" altLang="en-US" dirty="0"/>
                <a:t>的圆弧线；由于</a:t>
              </a:r>
              <a:r>
                <a:rPr lang="en-US" altLang="zh-CN" dirty="0"/>
                <a:t>3</a:t>
              </a:r>
              <a:r>
                <a:rPr lang="zh-CN" altLang="en-US" dirty="0"/>
                <a:t>个导体两两等距，因此导体</a:t>
              </a:r>
              <a:r>
                <a:rPr lang="en-US" altLang="zh-CN" dirty="0"/>
                <a:t>1</a:t>
              </a:r>
              <a:r>
                <a:rPr lang="zh-CN" altLang="en-US" dirty="0"/>
                <a:t>和导体</a:t>
              </a:r>
              <a:r>
                <a:rPr lang="en-US" altLang="zh-CN" dirty="0"/>
                <a:t>3</a:t>
              </a:r>
              <a:r>
                <a:rPr lang="zh-CN" altLang="en-US" dirty="0"/>
                <a:t>对导体</a:t>
              </a:r>
              <a:r>
                <a:rPr lang="en-US" altLang="zh-CN" dirty="0"/>
                <a:t>2</a:t>
              </a:r>
              <a:r>
                <a:rPr lang="zh-CN" altLang="en-US" dirty="0"/>
                <a:t>构成的张角为</a:t>
              </a:r>
              <a:r>
                <a:rPr lang="zh-CN" altLang="en-US" dirty="0">
                  <a:sym typeface="Symbol" panose="05050102010706020507" pitchFamily="18" charset="2"/>
                </a:rPr>
                <a:t></a:t>
              </a:r>
              <a:r>
                <a:rPr lang="en-US" altLang="zh-CN" dirty="0">
                  <a:sym typeface="Symbol" panose="05050102010706020507" pitchFamily="18" charset="2"/>
                </a:rPr>
                <a:t>/3</a:t>
              </a:r>
              <a:r>
                <a:rPr lang="zh-CN" altLang="en-US" dirty="0">
                  <a:sym typeface="Symbol" panose="05050102010706020507" pitchFamily="18" charset="2"/>
                </a:rPr>
                <a:t>。</a:t>
              </a:r>
              <a:r>
                <a:rPr lang="zh-CN" altLang="en-US" dirty="0"/>
                <a:t> </a:t>
              </a:r>
            </a:p>
          </p:txBody>
        </p:sp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9672862"/>
                </p:ext>
              </p:extLst>
            </p:nvPr>
          </p:nvGraphicFramePr>
          <p:xfrm>
            <a:off x="827584" y="4515966"/>
            <a:ext cx="251520" cy="363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77569" imgH="253670" progId="Equation.DSMT4">
                    <p:embed/>
                  </p:oleObj>
                </mc:Choice>
                <mc:Fallback>
                  <p:oleObj name="Equation" r:id="rId10" imgW="177569" imgH="25367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584" y="4515966"/>
                          <a:ext cx="251520" cy="36330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0537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9EDB56F8-F984-4C30-A10A-3EB00015E2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116596"/>
              </p:ext>
            </p:extLst>
          </p:nvPr>
        </p:nvGraphicFramePr>
        <p:xfrm>
          <a:off x="1835696" y="81647"/>
          <a:ext cx="4786312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16120" imgH="444240" progId="Equation.DSMT4">
                  <p:embed/>
                </p:oleObj>
              </mc:Choice>
              <mc:Fallback>
                <p:oleObj name="Equation" r:id="rId3" imgW="2616120" imgH="4442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9EDB56F8-F984-4C30-A10A-3EB00015E2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81647"/>
                        <a:ext cx="4786312" cy="811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467544" y="1007858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同理可得</a:t>
            </a: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9EDB56F8-F984-4C30-A10A-3EB00015E2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078313"/>
              </p:ext>
            </p:extLst>
          </p:nvPr>
        </p:nvGraphicFramePr>
        <p:xfrm>
          <a:off x="2123729" y="831904"/>
          <a:ext cx="4464496" cy="1615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50880" imgH="888840" progId="Equation.DSMT4">
                  <p:embed/>
                </p:oleObj>
              </mc:Choice>
              <mc:Fallback>
                <p:oleObj name="Equation" r:id="rId5" imgW="2450880" imgH="88884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9EDB56F8-F984-4C30-A10A-3EB00015E2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3729" y="831904"/>
                        <a:ext cx="4464496" cy="1615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395536" y="2543130"/>
            <a:ext cx="41841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条导线构成静电独立系统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9EDB56F8-F984-4C30-A10A-3EB00015E2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230684"/>
              </p:ext>
            </p:extLst>
          </p:nvPr>
        </p:nvGraphicFramePr>
        <p:xfrm>
          <a:off x="2483768" y="3507854"/>
          <a:ext cx="381000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82600" imgH="482400" progId="Equation.DSMT4">
                  <p:embed/>
                </p:oleObj>
              </mc:Choice>
              <mc:Fallback>
                <p:oleObj name="Equation" r:id="rId7" imgW="2082600" imgH="4824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9EDB56F8-F984-4C30-A10A-3EB00015E2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83768" y="3507854"/>
                        <a:ext cx="3810000" cy="881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9EDB56F8-F984-4C30-A10A-3EB00015E2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881598"/>
              </p:ext>
            </p:extLst>
          </p:nvPr>
        </p:nvGraphicFramePr>
        <p:xfrm>
          <a:off x="4860032" y="2502624"/>
          <a:ext cx="202088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04840" imgH="228600" progId="Equation.DSMT4">
                  <p:embed/>
                </p:oleObj>
              </mc:Choice>
              <mc:Fallback>
                <p:oleObj name="Equation" r:id="rId9" imgW="1104840" imgH="22860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9EDB56F8-F984-4C30-A10A-3EB00015E2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60032" y="2502624"/>
                        <a:ext cx="2020888" cy="41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395536" y="3058840"/>
            <a:ext cx="58625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整理得到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部分电容形式给出的电荷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电位差关系式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266190"/>
              </p:ext>
            </p:extLst>
          </p:nvPr>
        </p:nvGraphicFramePr>
        <p:xfrm>
          <a:off x="3563888" y="4481880"/>
          <a:ext cx="5350367" cy="61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682800" imgH="419040" progId="Equation.DSMT4">
                  <p:embed/>
                </p:oleObj>
              </mc:Choice>
              <mc:Fallback>
                <p:oleObj name="Equation" r:id="rId11" imgW="368280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4481880"/>
                        <a:ext cx="5350367" cy="610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660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081B358-5862-4CFB-8F02-47579C1881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239718"/>
              </p:ext>
            </p:extLst>
          </p:nvPr>
        </p:nvGraphicFramePr>
        <p:xfrm>
          <a:off x="1691680" y="3075806"/>
          <a:ext cx="1008063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58720" imgH="406080" progId="Equation.DSMT4">
                  <p:embed/>
                </p:oleObj>
              </mc:Choice>
              <mc:Fallback>
                <p:oleObj name="Equation" r:id="rId3" imgW="558720" imgH="4060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9081B358-5862-4CFB-8F02-47579C1881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1680" y="3075806"/>
                        <a:ext cx="1008063" cy="82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>
          <a:xfrm>
            <a:off x="1619672" y="442717"/>
            <a:ext cx="4536504" cy="54485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>
                <a:srgbClr val="F87A24"/>
              </a:buClr>
              <a:buFont typeface="宋体" panose="02010600030101010101" pitchFamily="2" charset="-122"/>
              <a:buChar char="☆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等效电容</a:t>
            </a:r>
          </a:p>
        </p:txBody>
      </p:sp>
      <p:sp>
        <p:nvSpPr>
          <p:cNvPr id="2" name="矩形 1"/>
          <p:cNvSpPr/>
          <p:nvPr/>
        </p:nvSpPr>
        <p:spPr>
          <a:xfrm>
            <a:off x="323528" y="992798"/>
            <a:ext cx="85689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等效电容：在一个具有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个导体的静电独立系统中，如果仅将其中的任意第</a:t>
            </a: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个导体和第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个导体接到电压为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的电源正、负极上进行充电，则这两个导体将分别带电荷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+q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-q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，而其它导体上的电荷量均为零。此时从电源端口看入的第</a:t>
            </a: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个导体与第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个导体间的电容，称为等效电容（工作电容）。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B5BAB67-F117-4396-98C4-16DE6B694400}"/>
              </a:ext>
            </a:extLst>
          </p:cNvPr>
          <p:cNvGrpSpPr/>
          <p:nvPr/>
        </p:nvGrpSpPr>
        <p:grpSpPr>
          <a:xfrm>
            <a:off x="8604448" y="4629019"/>
            <a:ext cx="432048" cy="432834"/>
            <a:chOff x="6084168" y="1274820"/>
            <a:chExt cx="432048" cy="432834"/>
          </a:xfrm>
        </p:grpSpPr>
        <p:sp>
          <p:nvSpPr>
            <p:cNvPr id="9" name="椭圆 22">
              <a:extLst>
                <a:ext uri="{FF2B5EF4-FFF2-40B4-BE49-F238E27FC236}">
                  <a16:creationId xmlns:a16="http://schemas.microsoft.com/office/drawing/2014/main" id="{2F4B17E7-5707-40A0-A089-5FD1D3100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Freeform 59">
              <a:extLst>
                <a:ext uri="{FF2B5EF4-FFF2-40B4-BE49-F238E27FC236}">
                  <a16:creationId xmlns:a16="http://schemas.microsoft.com/office/drawing/2014/main" id="{2C554C76-00D7-4C07-B0FF-2ED1C425D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33A4242-A515-4FBF-A399-3AC775DDDB61}"/>
              </a:ext>
            </a:extLst>
          </p:cNvPr>
          <p:cNvGrpSpPr/>
          <p:nvPr/>
        </p:nvGrpSpPr>
        <p:grpSpPr>
          <a:xfrm>
            <a:off x="7308304" y="4629412"/>
            <a:ext cx="432048" cy="432048"/>
            <a:chOff x="4788024" y="1275213"/>
            <a:chExt cx="432048" cy="432048"/>
          </a:xfrm>
        </p:grpSpPr>
        <p:sp>
          <p:nvSpPr>
            <p:cNvPr id="12" name="椭圆 65">
              <a:extLst>
                <a:ext uri="{FF2B5EF4-FFF2-40B4-BE49-F238E27FC236}">
                  <a16:creationId xmlns:a16="http://schemas.microsoft.com/office/drawing/2014/main" id="{D0D1DE42-6635-4593-9886-7F7663C38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110">
              <a:extLst>
                <a:ext uri="{FF2B5EF4-FFF2-40B4-BE49-F238E27FC236}">
                  <a16:creationId xmlns:a16="http://schemas.microsoft.com/office/drawing/2014/main" id="{C36B3EC0-8CED-4630-99CA-6CD221E37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1B6AF68-E29C-4228-8941-4D9FC9871861}"/>
              </a:ext>
            </a:extLst>
          </p:cNvPr>
          <p:cNvGrpSpPr/>
          <p:nvPr/>
        </p:nvGrpSpPr>
        <p:grpSpPr>
          <a:xfrm>
            <a:off x="7956376" y="4629019"/>
            <a:ext cx="432833" cy="432834"/>
            <a:chOff x="5436096" y="1274820"/>
            <a:chExt cx="432833" cy="432834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7ADBB8B-14A0-4B58-8955-782B9F80E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7F75F6-184C-4ACF-A007-B109530BC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AF2E5E3-34F1-4663-8CDA-FB4C765465AE}"/>
              </a:ext>
            </a:extLst>
          </p:cNvPr>
          <p:cNvGrpSpPr/>
          <p:nvPr/>
        </p:nvGrpSpPr>
        <p:grpSpPr>
          <a:xfrm>
            <a:off x="6012160" y="4629019"/>
            <a:ext cx="432833" cy="432834"/>
            <a:chOff x="3491880" y="1274820"/>
            <a:chExt cx="432833" cy="432834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6C2D1241-9D77-441C-9A39-39749B246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Freeform 75">
              <a:extLst>
                <a:ext uri="{FF2B5EF4-FFF2-40B4-BE49-F238E27FC236}">
                  <a16:creationId xmlns:a16="http://schemas.microsoft.com/office/drawing/2014/main" id="{55122607-765A-4C1D-97F9-8E21F8453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9770F91-6BFB-429F-89D3-63C674B43D90}"/>
              </a:ext>
            </a:extLst>
          </p:cNvPr>
          <p:cNvGrpSpPr/>
          <p:nvPr/>
        </p:nvGrpSpPr>
        <p:grpSpPr>
          <a:xfrm>
            <a:off x="6660232" y="4629019"/>
            <a:ext cx="432833" cy="432834"/>
            <a:chOff x="4139952" y="1274820"/>
            <a:chExt cx="432833" cy="432834"/>
          </a:xfrm>
        </p:grpSpPr>
        <p:sp>
          <p:nvSpPr>
            <p:cNvPr id="21" name="椭圆 16">
              <a:extLst>
                <a:ext uri="{FF2B5EF4-FFF2-40B4-BE49-F238E27FC236}">
                  <a16:creationId xmlns:a16="http://schemas.microsoft.com/office/drawing/2014/main" id="{F2E2A549-4754-4523-8071-A909C56B4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92F1AD37-B12F-443C-9B4A-24A7463DE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9081B358-5862-4CFB-8F02-47579C1881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418146"/>
              </p:ext>
            </p:extLst>
          </p:nvPr>
        </p:nvGraphicFramePr>
        <p:xfrm>
          <a:off x="2843213" y="3003550"/>
          <a:ext cx="5113337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17640" imgH="507960" progId="Equation.DSMT4">
                  <p:embed/>
                </p:oleObj>
              </mc:Choice>
              <mc:Fallback>
                <p:oleObj name="Equation" r:id="rId5" imgW="2717640" imgH="50796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9081B358-5862-4CFB-8F02-47579C1881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3213" y="3003550"/>
                        <a:ext cx="5113337" cy="1074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488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>
            <a:extLst>
              <a:ext uri="{FF2B5EF4-FFF2-40B4-BE49-F238E27FC236}">
                <a16:creationId xmlns:a16="http://schemas.microsoft.com/office/drawing/2014/main" id="{163C9058-F570-44F5-94B7-FA69DBDAD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95486"/>
            <a:ext cx="6264696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•"/>
              <a:defRPr sz="32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CN" sz="2200" dirty="0">
                <a:solidFill>
                  <a:srgbClr val="F87A2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kumimoji="1" lang="zh-CN" altLang="en-US" sz="2200" dirty="0">
                <a:solidFill>
                  <a:srgbClr val="F87A2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例题巩固</a:t>
            </a:r>
            <a:r>
              <a:rPr kumimoji="1" lang="en-US" altLang="zh-CN" sz="2200" dirty="0">
                <a:solidFill>
                  <a:srgbClr val="F87A2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12】</a:t>
            </a:r>
            <a:r>
              <a:rPr kumimoji="1"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如图所示为地面上一对水平架设的输变电双导线，若已知该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1"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个导体静电独立系统的部分电容分别为</a:t>
            </a:r>
            <a:r>
              <a:rPr kumimoji="1" lang="en-US" altLang="zh-CN" sz="22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1" lang="en-US" altLang="zh-CN" sz="2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</a:t>
            </a:r>
            <a:r>
              <a:rPr kumimoji="1" lang="zh-CN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1" lang="en-US" altLang="zh-CN" sz="22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1" lang="en-US" altLang="zh-CN" sz="2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A0</a:t>
            </a:r>
            <a:r>
              <a:rPr kumimoji="1"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kumimoji="1" lang="en-US" altLang="zh-CN" sz="22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1" lang="en-US" altLang="zh-CN" sz="2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B0</a:t>
            </a:r>
            <a:r>
              <a:rPr kumimoji="1"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，求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）线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与线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1"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间的等效电容</a:t>
            </a:r>
            <a:r>
              <a:rPr kumimoji="1" lang="en-US" altLang="zh-CN" sz="2200" i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1" lang="en-US" altLang="zh-CN" sz="22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eAB</a:t>
            </a:r>
            <a:r>
              <a:rPr kumimoji="1" lang="en-US" altLang="zh-CN" sz="2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</a:t>
            </a:r>
            <a:endParaRPr kumimoji="1" lang="en-US" altLang="zh-CN" sz="2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1"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）线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与大地间的等效电容</a:t>
            </a:r>
            <a:r>
              <a:rPr kumimoji="1" lang="en-US" altLang="zh-CN" sz="22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1" lang="en-US" altLang="zh-CN" sz="2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eA0</a:t>
            </a:r>
            <a:r>
              <a:rPr kumimoji="1"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</a:t>
            </a:r>
            <a:endParaRPr kumimoji="1" lang="en-US" altLang="zh-CN" sz="2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1"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）线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1"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与大地间的等效电容</a:t>
            </a:r>
            <a:r>
              <a:rPr kumimoji="1" lang="en-US" altLang="zh-CN" sz="22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1" lang="en-US" altLang="zh-CN" sz="2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eB0</a:t>
            </a:r>
            <a:r>
              <a:rPr kumimoji="1" lang="zh-CN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kumimoji="1" lang="zh-CN" altLang="zh-CN" sz="2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627534"/>
            <a:ext cx="2736304" cy="2304256"/>
          </a:xfrm>
          <a:prstGeom prst="rect">
            <a:avLst/>
          </a:prstGeom>
          <a:noFill/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6A42F89-C4FD-4BB1-982B-5F5837E92C9E}"/>
              </a:ext>
            </a:extLst>
          </p:cNvPr>
          <p:cNvSpPr/>
          <p:nvPr/>
        </p:nvSpPr>
        <p:spPr>
          <a:xfrm>
            <a:off x="340098" y="3435846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>
                <a:cs typeface="Times New Roman" panose="02020603050405020304" pitchFamily="18" charset="0"/>
              </a:rPr>
              <a:t>解：</a:t>
            </a:r>
            <a:endParaRPr lang="zh-CN" altLang="en-US" sz="20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C80FBD-3826-4584-B153-A20D8D92C8D6}"/>
              </a:ext>
            </a:extLst>
          </p:cNvPr>
          <p:cNvSpPr/>
          <p:nvPr/>
        </p:nvSpPr>
        <p:spPr>
          <a:xfrm>
            <a:off x="1043608" y="3435846"/>
            <a:ext cx="3281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cs typeface="Times New Roman" panose="02020603050405020304" pitchFamily="18" charset="0"/>
              </a:rPr>
              <a:t>选择大地</a:t>
            </a:r>
            <a:r>
              <a:rPr lang="zh-CN" altLang="zh-CN" sz="2000" b="1" dirty="0">
                <a:cs typeface="Times New Roman" panose="02020603050405020304" pitchFamily="18" charset="0"/>
              </a:rPr>
              <a:t>作为参考导体</a:t>
            </a:r>
            <a:r>
              <a:rPr lang="zh-CN" altLang="en-US" sz="2000" b="1" dirty="0">
                <a:cs typeface="Times New Roman" panose="02020603050405020304" pitchFamily="18" charset="0"/>
              </a:rPr>
              <a:t>，有</a:t>
            </a:r>
          </a:p>
        </p:txBody>
      </p:sp>
      <p:graphicFrame>
        <p:nvGraphicFramePr>
          <p:cNvPr id="9" name="Object 15">
            <a:extLst>
              <a:ext uri="{FF2B5EF4-FFF2-40B4-BE49-F238E27FC236}">
                <a16:creationId xmlns:a16="http://schemas.microsoft.com/office/drawing/2014/main" id="{9305C20A-DCEE-47AC-AA12-FF04E9B4E9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264920"/>
              </p:ext>
            </p:extLst>
          </p:nvPr>
        </p:nvGraphicFramePr>
        <p:xfrm>
          <a:off x="3206750" y="3903662"/>
          <a:ext cx="2691075" cy="900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60160" imgH="482400" progId="Equation.DSMT4">
                  <p:embed/>
                </p:oleObj>
              </mc:Choice>
              <mc:Fallback>
                <p:oleObj name="Equation" r:id="rId3" imgW="1460160" imgH="482400" progId="Equation.DSMT4">
                  <p:embed/>
                  <p:pic>
                    <p:nvPicPr>
                      <p:cNvPr id="2" name="Object 15">
                        <a:extLst>
                          <a:ext uri="{FF2B5EF4-FFF2-40B4-BE49-F238E27FC236}">
                            <a16:creationId xmlns:a16="http://schemas.microsoft.com/office/drawing/2014/main" id="{9305C20A-DCEE-47AC-AA12-FF04E9B4E9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3903662"/>
                        <a:ext cx="2691075" cy="900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687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5">
            <a:extLst>
              <a:ext uri="{FF2B5EF4-FFF2-40B4-BE49-F238E27FC236}">
                <a16:creationId xmlns:a16="http://schemas.microsoft.com/office/drawing/2014/main" id="{9305C20A-DCEE-47AC-AA12-FF04E9B4E9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441393"/>
              </p:ext>
            </p:extLst>
          </p:nvPr>
        </p:nvGraphicFramePr>
        <p:xfrm>
          <a:off x="2267744" y="123478"/>
          <a:ext cx="4151312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49360" imgH="698400" progId="Equation.DSMT4">
                  <p:embed/>
                </p:oleObj>
              </mc:Choice>
              <mc:Fallback>
                <p:oleObj name="Equation" r:id="rId3" imgW="2349360" imgH="698400" progId="Equation.DSMT4">
                  <p:embed/>
                  <p:pic>
                    <p:nvPicPr>
                      <p:cNvPr id="8" name="Object 15">
                        <a:extLst>
                          <a:ext uri="{FF2B5EF4-FFF2-40B4-BE49-F238E27FC236}">
                            <a16:creationId xmlns:a16="http://schemas.microsoft.com/office/drawing/2014/main" id="{9305C20A-DCEE-47AC-AA12-FF04E9B4E9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23478"/>
                        <a:ext cx="4151312" cy="124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539552" y="1563638"/>
            <a:ext cx="48301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>
                <a:cs typeface="Times New Roman" panose="02020603050405020304" pitchFamily="18" charset="0"/>
              </a:rPr>
              <a:t>将所得电位系数代入等效电容计算式</a:t>
            </a:r>
            <a:r>
              <a:rPr lang="zh-CN" altLang="en-US" sz="2000" b="1" dirty="0">
                <a:cs typeface="Times New Roman" panose="02020603050405020304" pitchFamily="18" charset="0"/>
              </a:rPr>
              <a:t>，有</a:t>
            </a:r>
          </a:p>
        </p:txBody>
      </p:sp>
      <p:graphicFrame>
        <p:nvGraphicFramePr>
          <p:cNvPr id="4" name="Object 15">
            <a:extLst>
              <a:ext uri="{FF2B5EF4-FFF2-40B4-BE49-F238E27FC236}">
                <a16:creationId xmlns:a16="http://schemas.microsoft.com/office/drawing/2014/main" id="{9305C20A-DCEE-47AC-AA12-FF04E9B4E9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149180"/>
              </p:ext>
            </p:extLst>
          </p:nvPr>
        </p:nvGraphicFramePr>
        <p:xfrm>
          <a:off x="1187624" y="2067694"/>
          <a:ext cx="625792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43120" imgH="457200" progId="Equation.DSMT4">
                  <p:embed/>
                </p:oleObj>
              </mc:Choice>
              <mc:Fallback>
                <p:oleObj name="Equation" r:id="rId5" imgW="3543120" imgH="457200" progId="Equation.DSMT4">
                  <p:embed/>
                  <p:pic>
                    <p:nvPicPr>
                      <p:cNvPr id="2" name="Object 15">
                        <a:extLst>
                          <a:ext uri="{FF2B5EF4-FFF2-40B4-BE49-F238E27FC236}">
                            <a16:creationId xmlns:a16="http://schemas.microsoft.com/office/drawing/2014/main" id="{9305C20A-DCEE-47AC-AA12-FF04E9B4E9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067694"/>
                        <a:ext cx="6257925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95536" y="3075806"/>
            <a:ext cx="3993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与线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间的等效电容</a:t>
            </a:r>
            <a:r>
              <a:rPr kumimoji="1"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eAB</a:t>
            </a:r>
            <a:r>
              <a:rPr kumimoji="1" lang="en-US" altLang="zh-C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15">
            <a:extLst>
              <a:ext uri="{FF2B5EF4-FFF2-40B4-BE49-F238E27FC236}">
                <a16:creationId xmlns:a16="http://schemas.microsoft.com/office/drawing/2014/main" id="{9305C20A-DCEE-47AC-AA12-FF04E9B4E9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210282"/>
              </p:ext>
            </p:extLst>
          </p:nvPr>
        </p:nvGraphicFramePr>
        <p:xfrm>
          <a:off x="3131840" y="4011910"/>
          <a:ext cx="2624138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85720" imgH="444240" progId="Equation.DSMT4">
                  <p:embed/>
                </p:oleObj>
              </mc:Choice>
              <mc:Fallback>
                <p:oleObj name="Equation" r:id="rId7" imgW="1485720" imgH="444240" progId="Equation.DSMT4">
                  <p:embed/>
                  <p:pic>
                    <p:nvPicPr>
                      <p:cNvPr id="4" name="Object 15">
                        <a:extLst>
                          <a:ext uri="{FF2B5EF4-FFF2-40B4-BE49-F238E27FC236}">
                            <a16:creationId xmlns:a16="http://schemas.microsoft.com/office/drawing/2014/main" id="{9305C20A-DCEE-47AC-AA12-FF04E9B4E9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011910"/>
                        <a:ext cx="2624138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>
            <a:extLst>
              <a:ext uri="{FF2B5EF4-FFF2-40B4-BE49-F238E27FC236}">
                <a16:creationId xmlns:a16="http://schemas.microsoft.com/office/drawing/2014/main" id="{9305C20A-DCEE-47AC-AA12-FF04E9B4E9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432155"/>
              </p:ext>
            </p:extLst>
          </p:nvPr>
        </p:nvGraphicFramePr>
        <p:xfrm>
          <a:off x="4139952" y="3602335"/>
          <a:ext cx="365601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070000" imgH="228600" progId="Equation.DSMT4">
                  <p:embed/>
                </p:oleObj>
              </mc:Choice>
              <mc:Fallback>
                <p:oleObj name="Equation" r:id="rId9" imgW="2070000" imgH="228600" progId="Equation.DSMT4">
                  <p:embed/>
                  <p:pic>
                    <p:nvPicPr>
                      <p:cNvPr id="6" name="Object 15">
                        <a:extLst>
                          <a:ext uri="{FF2B5EF4-FFF2-40B4-BE49-F238E27FC236}">
                            <a16:creationId xmlns:a16="http://schemas.microsoft.com/office/drawing/2014/main" id="{9305C20A-DCEE-47AC-AA12-FF04E9B4E9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3602335"/>
                        <a:ext cx="3656012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899592" y="3602335"/>
            <a:ext cx="3281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>
                <a:cs typeface="Times New Roman" panose="02020603050405020304" pitchFamily="18" charset="0"/>
              </a:rPr>
              <a:t>此时，选大地为参考导体，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3163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275965"/>
            <a:ext cx="4286751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与大地间的等效电容</a:t>
            </a:r>
            <a:r>
              <a:rPr kumimoji="1"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eA0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kumimoji="1"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15">
            <a:extLst>
              <a:ext uri="{FF2B5EF4-FFF2-40B4-BE49-F238E27FC236}">
                <a16:creationId xmlns:a16="http://schemas.microsoft.com/office/drawing/2014/main" id="{9305C20A-DCEE-47AC-AA12-FF04E9B4E9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174423"/>
              </p:ext>
            </p:extLst>
          </p:nvPr>
        </p:nvGraphicFramePr>
        <p:xfrm>
          <a:off x="3131840" y="1347614"/>
          <a:ext cx="2601913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73120" imgH="444240" progId="Equation.DSMT4">
                  <p:embed/>
                </p:oleObj>
              </mc:Choice>
              <mc:Fallback>
                <p:oleObj name="Equation" r:id="rId3" imgW="1473120" imgH="444240" progId="Equation.DSMT4">
                  <p:embed/>
                  <p:pic>
                    <p:nvPicPr>
                      <p:cNvPr id="6" name="Object 15">
                        <a:extLst>
                          <a:ext uri="{FF2B5EF4-FFF2-40B4-BE49-F238E27FC236}">
                            <a16:creationId xmlns:a16="http://schemas.microsoft.com/office/drawing/2014/main" id="{9305C20A-DCEE-47AC-AA12-FF04E9B4E9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347614"/>
                        <a:ext cx="2601913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5">
            <a:extLst>
              <a:ext uri="{FF2B5EF4-FFF2-40B4-BE49-F238E27FC236}">
                <a16:creationId xmlns:a16="http://schemas.microsoft.com/office/drawing/2014/main" id="{9305C20A-DCEE-47AC-AA12-FF04E9B4E9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177132"/>
              </p:ext>
            </p:extLst>
          </p:nvPr>
        </p:nvGraphicFramePr>
        <p:xfrm>
          <a:off x="4156348" y="915566"/>
          <a:ext cx="365601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70000" imgH="228600" progId="Equation.DSMT4">
                  <p:embed/>
                </p:oleObj>
              </mc:Choice>
              <mc:Fallback>
                <p:oleObj name="Equation" r:id="rId5" imgW="2070000" imgH="228600" progId="Equation.DSMT4">
                  <p:embed/>
                  <p:pic>
                    <p:nvPicPr>
                      <p:cNvPr id="7" name="Object 15">
                        <a:extLst>
                          <a:ext uri="{FF2B5EF4-FFF2-40B4-BE49-F238E27FC236}">
                            <a16:creationId xmlns:a16="http://schemas.microsoft.com/office/drawing/2014/main" id="{9305C20A-DCEE-47AC-AA12-FF04E9B4E9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348" y="915566"/>
                        <a:ext cx="3656012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755576" y="915566"/>
            <a:ext cx="34259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>
                <a:cs typeface="Times New Roman" panose="02020603050405020304" pitchFamily="18" charset="0"/>
              </a:rPr>
              <a:t>此时，选</a:t>
            </a:r>
            <a:r>
              <a:rPr lang="zh-CN" altLang="en-US" sz="2000" b="1" dirty="0">
                <a:cs typeface="Times New Roman" panose="02020603050405020304" pitchFamily="18" charset="0"/>
              </a:rPr>
              <a:t>导线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cs typeface="Times New Roman" panose="02020603050405020304" pitchFamily="18" charset="0"/>
              </a:rPr>
              <a:t>为</a:t>
            </a:r>
            <a:r>
              <a:rPr lang="zh-CN" altLang="zh-CN" sz="2000" b="1" dirty="0">
                <a:cs typeface="Times New Roman" panose="02020603050405020304" pitchFamily="18" charset="0"/>
              </a:rPr>
              <a:t>参考导体，</a:t>
            </a:r>
            <a:endParaRPr lang="zh-CN" altLang="en-US" sz="2000" b="1" dirty="0"/>
          </a:p>
        </p:txBody>
      </p:sp>
      <p:sp>
        <p:nvSpPr>
          <p:cNvPr id="6" name="矩形 5"/>
          <p:cNvSpPr/>
          <p:nvPr/>
        </p:nvSpPr>
        <p:spPr>
          <a:xfrm>
            <a:off x="395536" y="2170646"/>
            <a:ext cx="428514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与大地间的等效电容</a:t>
            </a:r>
            <a:r>
              <a:rPr kumimoji="1"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eB0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kumimoji="1"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15">
            <a:extLst>
              <a:ext uri="{FF2B5EF4-FFF2-40B4-BE49-F238E27FC236}">
                <a16:creationId xmlns:a16="http://schemas.microsoft.com/office/drawing/2014/main" id="{9305C20A-DCEE-47AC-AA12-FF04E9B4E9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314944"/>
              </p:ext>
            </p:extLst>
          </p:nvPr>
        </p:nvGraphicFramePr>
        <p:xfrm>
          <a:off x="3244007" y="3219822"/>
          <a:ext cx="2624137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85720" imgH="444240" progId="Equation.DSMT4">
                  <p:embed/>
                </p:oleObj>
              </mc:Choice>
              <mc:Fallback>
                <p:oleObj name="Equation" r:id="rId7" imgW="1485720" imgH="444240" progId="Equation.DSMT4">
                  <p:embed/>
                  <p:pic>
                    <p:nvPicPr>
                      <p:cNvPr id="3" name="Object 15">
                        <a:extLst>
                          <a:ext uri="{FF2B5EF4-FFF2-40B4-BE49-F238E27FC236}">
                            <a16:creationId xmlns:a16="http://schemas.microsoft.com/office/drawing/2014/main" id="{9305C20A-DCEE-47AC-AA12-FF04E9B4E9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007" y="3219822"/>
                        <a:ext cx="2624137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5">
            <a:extLst>
              <a:ext uri="{FF2B5EF4-FFF2-40B4-BE49-F238E27FC236}">
                <a16:creationId xmlns:a16="http://schemas.microsoft.com/office/drawing/2014/main" id="{9305C20A-DCEE-47AC-AA12-FF04E9B4E9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933517"/>
              </p:ext>
            </p:extLst>
          </p:nvPr>
        </p:nvGraphicFramePr>
        <p:xfrm>
          <a:off x="4300364" y="2810247"/>
          <a:ext cx="365601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070000" imgH="228600" progId="Equation.DSMT4">
                  <p:embed/>
                </p:oleObj>
              </mc:Choice>
              <mc:Fallback>
                <p:oleObj name="Equation" r:id="rId9" imgW="2070000" imgH="228600" progId="Equation.DSMT4">
                  <p:embed/>
                  <p:pic>
                    <p:nvPicPr>
                      <p:cNvPr id="4" name="Object 15">
                        <a:extLst>
                          <a:ext uri="{FF2B5EF4-FFF2-40B4-BE49-F238E27FC236}">
                            <a16:creationId xmlns:a16="http://schemas.microsoft.com/office/drawing/2014/main" id="{9305C20A-DCEE-47AC-AA12-FF04E9B4E9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0364" y="2810247"/>
                        <a:ext cx="3656012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899592" y="2810247"/>
            <a:ext cx="34371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>
                <a:cs typeface="Times New Roman" panose="02020603050405020304" pitchFamily="18" charset="0"/>
              </a:rPr>
              <a:t>此时，选</a:t>
            </a:r>
            <a:r>
              <a:rPr lang="zh-CN" altLang="en-US" sz="2000" b="1" dirty="0">
                <a:cs typeface="Times New Roman" panose="02020603050405020304" pitchFamily="18" charset="0"/>
              </a:rPr>
              <a:t>导线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cs typeface="Times New Roman" panose="02020603050405020304" pitchFamily="18" charset="0"/>
              </a:rPr>
              <a:t>为</a:t>
            </a:r>
            <a:r>
              <a:rPr lang="zh-CN" altLang="zh-CN" sz="2000" b="1" dirty="0">
                <a:cs typeface="Times New Roman" panose="02020603050405020304" pitchFamily="18" charset="0"/>
              </a:rPr>
              <a:t>参考导体，</a:t>
            </a:r>
            <a:endParaRPr lang="zh-CN" altLang="en-US" sz="2000" b="1" dirty="0"/>
          </a:p>
        </p:txBody>
      </p:sp>
      <p:sp>
        <p:nvSpPr>
          <p:cNvPr id="10" name="矩形 9"/>
          <p:cNvSpPr/>
          <p:nvPr/>
        </p:nvSpPr>
        <p:spPr>
          <a:xfrm>
            <a:off x="179512" y="4011910"/>
            <a:ext cx="8784976" cy="1015663"/>
          </a:xfrm>
          <a:prstGeom prst="rect">
            <a:avLst/>
          </a:prstGeom>
          <a:solidFill>
            <a:srgbClr val="00ADA9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结果表明，等效电容即是从电源端口看向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个导体构成的电容网络的端口电容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等效电容也可通过网络中部分电容相对于端口的串并联关系算得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6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9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163C9058-F570-44F5-94B7-FA69DBDAD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48372"/>
            <a:ext cx="6048672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•"/>
              <a:defRPr sz="32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CN" sz="2200" dirty="0">
                <a:solidFill>
                  <a:srgbClr val="F87A2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kumimoji="1" lang="zh-CN" altLang="en-US" sz="2200" dirty="0">
                <a:solidFill>
                  <a:srgbClr val="F87A2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例题巩固</a:t>
            </a:r>
            <a:r>
              <a:rPr kumimoji="1" lang="en-US" altLang="zh-CN" sz="2200" dirty="0">
                <a:solidFill>
                  <a:srgbClr val="F87A2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13】</a:t>
            </a:r>
            <a:r>
              <a:rPr kumimoji="1"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如图所示为一根两芯电缆线。其中两芯线对称地置于缆壳导体之内。通过测量得到两芯线间的电容为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0.07 </a:t>
            </a:r>
            <a:r>
              <a:rPr kumimoji="1"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；将两芯线相连后测得其与缆壳间的电容为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0.042</a:t>
            </a:r>
            <a:r>
              <a:rPr kumimoji="1"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。求该两芯电缆线的各部分电容。</a:t>
            </a:r>
            <a:endParaRPr kumimoji="1" lang="zh-CN" altLang="zh-CN" sz="2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088613"/>
            <a:ext cx="2520280" cy="29953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0688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81390"/>
            <a:ext cx="1944216" cy="2394616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2411760" y="3148310"/>
            <a:ext cx="56886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dirty="0">
                <a:cs typeface="Times New Roman" panose="02020603050405020304" pitchFamily="18" charset="0"/>
              </a:rPr>
              <a:t>由于两芯线位于缆壳中的对称位置</a:t>
            </a:r>
            <a:r>
              <a:rPr lang="zh-CN" altLang="en-US" sz="2000" b="1" dirty="0">
                <a:cs typeface="Times New Roman" panose="02020603050405020304" pitchFamily="18" charset="0"/>
              </a:rPr>
              <a:t>，即</a:t>
            </a:r>
            <a:r>
              <a:rPr kumimoji="1"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kumimoji="1" lang="en-US" altLang="zh-C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</a:t>
            </a:r>
            <a:r>
              <a:rPr kumimoji="1"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zh-CN" altLang="en-US" sz="2000" b="1" dirty="0"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15">
            <a:extLst>
              <a:ext uri="{FF2B5EF4-FFF2-40B4-BE49-F238E27FC236}">
                <a16:creationId xmlns:a16="http://schemas.microsoft.com/office/drawing/2014/main" id="{9305C20A-DCEE-47AC-AA12-FF04E9B4E9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489877"/>
              </p:ext>
            </p:extLst>
          </p:nvPr>
        </p:nvGraphicFramePr>
        <p:xfrm>
          <a:off x="3203848" y="3796382"/>
          <a:ext cx="41719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61960" imgH="482400" progId="Equation.DSMT4">
                  <p:embed/>
                </p:oleObj>
              </mc:Choice>
              <mc:Fallback>
                <p:oleObj name="Equation" r:id="rId3" imgW="2361960" imgH="482400" progId="Equation.DSMT4">
                  <p:embed/>
                  <p:pic>
                    <p:nvPicPr>
                      <p:cNvPr id="7" name="Object 15">
                        <a:extLst>
                          <a:ext uri="{FF2B5EF4-FFF2-40B4-BE49-F238E27FC236}">
                            <a16:creationId xmlns:a16="http://schemas.microsoft.com/office/drawing/2014/main" id="{9305C20A-DCEE-47AC-AA12-FF04E9B4E9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3796382"/>
                        <a:ext cx="41719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26A42F89-C4FD-4BB1-982B-5F5837E92C9E}"/>
              </a:ext>
            </a:extLst>
          </p:cNvPr>
          <p:cNvSpPr/>
          <p:nvPr/>
        </p:nvSpPr>
        <p:spPr>
          <a:xfrm>
            <a:off x="251520" y="440198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>
                <a:cs typeface="Times New Roman" panose="02020603050405020304" pitchFamily="18" charset="0"/>
              </a:rPr>
              <a:t>解：</a:t>
            </a:r>
            <a:endParaRPr lang="zh-CN" altLang="en-US" sz="20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C80FBD-3826-4584-B153-A20D8D92C8D6}"/>
              </a:ext>
            </a:extLst>
          </p:cNvPr>
          <p:cNvSpPr/>
          <p:nvPr/>
        </p:nvSpPr>
        <p:spPr>
          <a:xfrm>
            <a:off x="683568" y="336252"/>
            <a:ext cx="81369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cs typeface="Times New Roman" panose="02020603050405020304" pitchFamily="18" charset="0"/>
              </a:rPr>
              <a:t>设</a:t>
            </a:r>
            <a:r>
              <a:rPr kumimoji="1"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kumimoji="1" lang="en-US" altLang="zh-C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1"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zh-CN" altLang="en-US" sz="2000" b="1" dirty="0">
                <a:cs typeface="Times New Roman" panose="02020603050405020304" pitchFamily="18" charset="0"/>
              </a:rPr>
              <a:t>分别为芯线</a:t>
            </a:r>
            <a:r>
              <a:rPr lang="en-US" altLang="zh-CN" sz="2000" b="1" dirty="0"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cs typeface="Times New Roman" panose="02020603050405020304" pitchFamily="18" charset="0"/>
              </a:rPr>
              <a:t>和芯线</a:t>
            </a:r>
            <a:r>
              <a:rPr lang="en-US" altLang="zh-CN" sz="2000" b="1" dirty="0"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cs typeface="Times New Roman" panose="02020603050405020304" pitchFamily="18" charset="0"/>
              </a:rPr>
              <a:t>与作为参考导体的缆壳之间的部分电容， </a:t>
            </a:r>
            <a:r>
              <a:rPr kumimoji="1"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2000" b="1" dirty="0">
                <a:cs typeface="Times New Roman" panose="02020603050405020304" pitchFamily="18" charset="0"/>
              </a:rPr>
              <a:t>为两芯线间的部分电容。</a:t>
            </a:r>
          </a:p>
        </p:txBody>
      </p:sp>
      <p:sp>
        <p:nvSpPr>
          <p:cNvPr id="8" name="矩形 7"/>
          <p:cNvSpPr/>
          <p:nvPr/>
        </p:nvSpPr>
        <p:spPr>
          <a:xfrm>
            <a:off x="683568" y="1408821"/>
            <a:ext cx="8208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cs typeface="Times New Roman" panose="02020603050405020304" pitchFamily="18" charset="0"/>
              </a:rPr>
              <a:t>由题意所述测量方法，以及相应于测量方法的网络中各部分电容串并联的关系，可得</a:t>
            </a:r>
          </a:p>
        </p:txBody>
      </p:sp>
      <p:graphicFrame>
        <p:nvGraphicFramePr>
          <p:cNvPr id="9" name="Object 15">
            <a:extLst>
              <a:ext uri="{FF2B5EF4-FFF2-40B4-BE49-F238E27FC236}">
                <a16:creationId xmlns:a16="http://schemas.microsoft.com/office/drawing/2014/main" id="{9305C20A-DCEE-47AC-AA12-FF04E9B4E9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690335"/>
              </p:ext>
            </p:extLst>
          </p:nvPr>
        </p:nvGraphicFramePr>
        <p:xfrm>
          <a:off x="2195736" y="2208460"/>
          <a:ext cx="52705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984400" imgH="444240" progId="Equation.DSMT4">
                  <p:embed/>
                </p:oleObj>
              </mc:Choice>
              <mc:Fallback>
                <p:oleObj name="Equation" r:id="rId5" imgW="2984400" imgH="444240" progId="Equation.DSMT4">
                  <p:embed/>
                  <p:pic>
                    <p:nvPicPr>
                      <p:cNvPr id="7" name="Object 15">
                        <a:extLst>
                          <a:ext uri="{FF2B5EF4-FFF2-40B4-BE49-F238E27FC236}">
                            <a16:creationId xmlns:a16="http://schemas.microsoft.com/office/drawing/2014/main" id="{9305C20A-DCEE-47AC-AA12-FF04E9B4E9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208460"/>
                        <a:ext cx="5270500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94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>
            <a:extLst>
              <a:ext uri="{FF2B5EF4-FFF2-40B4-BE49-F238E27FC236}">
                <a16:creationId xmlns:a16="http://schemas.microsoft.com/office/drawing/2014/main" id="{E581F079-AEEE-4C35-AAA2-3C7008FD6C67}"/>
              </a:ext>
            </a:extLst>
          </p:cNvPr>
          <p:cNvSpPr/>
          <p:nvPr/>
        </p:nvSpPr>
        <p:spPr>
          <a:xfrm>
            <a:off x="1403648" y="1338538"/>
            <a:ext cx="570372" cy="549575"/>
          </a:xfrm>
          <a:prstGeom prst="ellipse">
            <a:avLst/>
          </a:prstGeom>
          <a:solidFill>
            <a:srgbClr val="F87A24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6" name="Oval 19">
            <a:extLst>
              <a:ext uri="{FF2B5EF4-FFF2-40B4-BE49-F238E27FC236}">
                <a16:creationId xmlns:a16="http://schemas.microsoft.com/office/drawing/2014/main" id="{21185890-1109-48FE-85AE-DDBBE4A516DE}"/>
              </a:ext>
            </a:extLst>
          </p:cNvPr>
          <p:cNvSpPr/>
          <p:nvPr/>
        </p:nvSpPr>
        <p:spPr>
          <a:xfrm>
            <a:off x="1410640" y="2405007"/>
            <a:ext cx="570372" cy="547155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7" name="Rectangle 24">
            <a:extLst>
              <a:ext uri="{FF2B5EF4-FFF2-40B4-BE49-F238E27FC236}">
                <a16:creationId xmlns:a16="http://schemas.microsoft.com/office/drawing/2014/main" id="{81E9BC80-4FE4-4CDA-9142-CB5F6C7A9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8532" y="2481374"/>
            <a:ext cx="2367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cs typeface="Times New Roman" panose="02020603050405020304" pitchFamily="18" charset="0"/>
              </a:rPr>
              <a:t>静电场</a:t>
            </a:r>
            <a:r>
              <a:rPr lang="zh-CN" altLang="en-US" sz="2400" b="1" kern="100" dirty="0">
                <a:cs typeface="Times New Roman" panose="02020603050405020304" pitchFamily="18" charset="0"/>
              </a:rPr>
              <a:t>典型应用</a:t>
            </a:r>
            <a:endParaRPr lang="zh-CN" altLang="zh-CN" sz="2400" b="1" kern="100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A411AC-3D76-4AFF-B1F3-442824A7FC2E}"/>
              </a:ext>
            </a:extLst>
          </p:cNvPr>
          <p:cNvSpPr/>
          <p:nvPr/>
        </p:nvSpPr>
        <p:spPr>
          <a:xfrm>
            <a:off x="2247909" y="1380929"/>
            <a:ext cx="27561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cs typeface="Times New Roman" panose="02020603050405020304" pitchFamily="18" charset="0"/>
              </a:rPr>
              <a:t>静电场求解方法</a:t>
            </a:r>
            <a:endParaRPr lang="zh-CN" altLang="zh-CN" sz="2400" b="1" kern="100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21" descr="3D勾图片素材 创意图片">
            <a:extLst>
              <a:ext uri="{FF2B5EF4-FFF2-40B4-BE49-F238E27FC236}">
                <a16:creationId xmlns:a16="http://schemas.microsoft.com/office/drawing/2014/main" id="{5DD55DF9-C96A-41EC-9AEB-41D71BB51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r="11372" b="12785"/>
          <a:stretch>
            <a:fillRect/>
          </a:stretch>
        </p:blipFill>
        <p:spPr bwMode="auto">
          <a:xfrm>
            <a:off x="4716016" y="1266530"/>
            <a:ext cx="561532" cy="51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E286B55-D54C-48F7-9D5D-FF779BB3166D}"/>
              </a:ext>
            </a:extLst>
          </p:cNvPr>
          <p:cNvSpPr txBox="1"/>
          <p:nvPr/>
        </p:nvSpPr>
        <p:spPr>
          <a:xfrm>
            <a:off x="4607496" y="1770586"/>
            <a:ext cx="2367484" cy="1881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9E9A"/>
                </a:solidFill>
                <a:latin typeface="+mn-ea"/>
              </a:rPr>
              <a:t>导体系统的电容</a:t>
            </a:r>
            <a:endParaRPr lang="en-US" altLang="zh-CN" sz="1600" b="1" dirty="0">
              <a:solidFill>
                <a:srgbClr val="009E9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9E9A"/>
                </a:solidFill>
                <a:latin typeface="+mn-ea"/>
              </a:rPr>
              <a:t>静电屏蔽</a:t>
            </a:r>
            <a:endParaRPr lang="en-US" altLang="zh-CN" sz="1600" b="1" dirty="0">
              <a:solidFill>
                <a:srgbClr val="009E9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9E9A"/>
                </a:solidFill>
                <a:latin typeface="+mn-ea"/>
              </a:rPr>
              <a:t>静电系统的电介质击穿</a:t>
            </a:r>
            <a:endParaRPr lang="en-US" altLang="zh-CN" sz="1600" b="1" dirty="0">
              <a:solidFill>
                <a:srgbClr val="009E9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9E9A"/>
                </a:solidFill>
                <a:latin typeface="+mn-ea"/>
              </a:rPr>
              <a:t>导体的面电荷分布</a:t>
            </a:r>
            <a:endParaRPr lang="en-US" altLang="zh-CN" sz="1600" b="1" dirty="0">
              <a:solidFill>
                <a:srgbClr val="009E9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9E9A"/>
                </a:solidFill>
                <a:latin typeface="+mn-ea"/>
              </a:rPr>
              <a:t>静电储能与静电力</a:t>
            </a:r>
          </a:p>
        </p:txBody>
      </p:sp>
      <p:pic>
        <p:nvPicPr>
          <p:cNvPr id="9" name="Picture 21" descr="3D勾图片素材 创意图片">
            <a:extLst>
              <a:ext uri="{FF2B5EF4-FFF2-40B4-BE49-F238E27FC236}">
                <a16:creationId xmlns:a16="http://schemas.microsoft.com/office/drawing/2014/main" id="{E3760A4A-315C-4019-869C-6968457FA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r="11372" b="12785"/>
          <a:stretch>
            <a:fillRect/>
          </a:stretch>
        </p:blipFill>
        <p:spPr bwMode="auto">
          <a:xfrm>
            <a:off x="7742214" y="1583789"/>
            <a:ext cx="358178" cy="33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6300192" y="1698578"/>
            <a:ext cx="1907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070C0"/>
                </a:solidFill>
              </a:rPr>
              <a:t>电容器与电容</a:t>
            </a:r>
            <a:endParaRPr lang="en-US" altLang="zh-CN" sz="1600" b="1" dirty="0">
              <a:solidFill>
                <a:srgbClr val="0070C0"/>
              </a:solidFill>
            </a:endParaRPr>
          </a:p>
          <a:p>
            <a:r>
              <a:rPr lang="zh-CN" altLang="en-US" sz="1600" b="1" dirty="0">
                <a:solidFill>
                  <a:srgbClr val="0070C0"/>
                </a:solidFill>
              </a:rPr>
              <a:t>多导体系统的电容</a:t>
            </a:r>
          </a:p>
        </p:txBody>
      </p:sp>
      <p:sp>
        <p:nvSpPr>
          <p:cNvPr id="12" name="Text Placeholder 4"/>
          <p:cNvSpPr txBox="1"/>
          <p:nvPr/>
        </p:nvSpPr>
        <p:spPr>
          <a:xfrm>
            <a:off x="611560" y="418782"/>
            <a:ext cx="1296144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结：</a:t>
            </a:r>
            <a:endParaRPr lang="en-GB" altLang="zh-CN" sz="2400" b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21" descr="3D勾图片素材 创意图片">
            <a:extLst>
              <a:ext uri="{FF2B5EF4-FFF2-40B4-BE49-F238E27FC236}">
                <a16:creationId xmlns:a16="http://schemas.microsoft.com/office/drawing/2014/main" id="{E3760A4A-315C-4019-869C-6968457FA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r="11372" b="12785"/>
          <a:stretch>
            <a:fillRect/>
          </a:stretch>
        </p:blipFill>
        <p:spPr bwMode="auto">
          <a:xfrm>
            <a:off x="8135888" y="1871821"/>
            <a:ext cx="358178" cy="33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A296A88-AE38-4165-AB92-78EC15B1B8BF}"/>
              </a:ext>
            </a:extLst>
          </p:cNvPr>
          <p:cNvSpPr/>
          <p:nvPr/>
        </p:nvSpPr>
        <p:spPr>
          <a:xfrm>
            <a:off x="179512" y="3840018"/>
            <a:ext cx="8784976" cy="1107996"/>
          </a:xfrm>
          <a:prstGeom prst="rect">
            <a:avLst/>
          </a:prstGeom>
          <a:solidFill>
            <a:srgbClr val="00ADA9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电容是</a:t>
            </a:r>
            <a:r>
              <a:rPr lang="zh-CN" altLang="zh-C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反映电容器收集电荷量能力或存储电场能量大小的物理量</a:t>
            </a:r>
            <a:r>
              <a:rPr lang="zh-CN" alt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，是</a:t>
            </a:r>
            <a:r>
              <a:rPr lang="zh-CN" altLang="zh-C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由电容器的系统结构特性决定的</a:t>
            </a:r>
            <a:r>
              <a:rPr lang="zh-CN" alt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77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59F9A3D-9B11-451E-9082-D852D575E3DF}"/>
              </a:ext>
            </a:extLst>
          </p:cNvPr>
          <p:cNvSpPr txBox="1"/>
          <p:nvPr/>
        </p:nvSpPr>
        <p:spPr>
          <a:xfrm>
            <a:off x="611560" y="699542"/>
            <a:ext cx="6480720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2800" b="1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2.1.1  </a:t>
            </a:r>
            <a:r>
              <a:rPr lang="zh-CN" altLang="en-US" sz="2800" b="1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静电场求解与应用</a:t>
            </a:r>
            <a:endParaRPr lang="en-GB" altLang="zh-CN" sz="2800" b="1" dirty="0">
              <a:solidFill>
                <a:srgbClr val="005DA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E581F079-AEEE-4C35-AAA2-3C7008FD6C67}"/>
              </a:ext>
            </a:extLst>
          </p:cNvPr>
          <p:cNvSpPr/>
          <p:nvPr/>
        </p:nvSpPr>
        <p:spPr>
          <a:xfrm>
            <a:off x="1763688" y="1842594"/>
            <a:ext cx="570372" cy="549575"/>
          </a:xfrm>
          <a:prstGeom prst="ellipse">
            <a:avLst/>
          </a:prstGeom>
          <a:solidFill>
            <a:srgbClr val="F87A24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6" name="Oval 19">
            <a:extLst>
              <a:ext uri="{FF2B5EF4-FFF2-40B4-BE49-F238E27FC236}">
                <a16:creationId xmlns:a16="http://schemas.microsoft.com/office/drawing/2014/main" id="{21185890-1109-48FE-85AE-DDBBE4A516DE}"/>
              </a:ext>
            </a:extLst>
          </p:cNvPr>
          <p:cNvSpPr/>
          <p:nvPr/>
        </p:nvSpPr>
        <p:spPr>
          <a:xfrm>
            <a:off x="1770680" y="2909063"/>
            <a:ext cx="570372" cy="547155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7" name="Rectangle 24">
            <a:extLst>
              <a:ext uri="{FF2B5EF4-FFF2-40B4-BE49-F238E27FC236}">
                <a16:creationId xmlns:a16="http://schemas.microsoft.com/office/drawing/2014/main" id="{81E9BC80-4FE4-4CDA-9142-CB5F6C7A9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8572" y="2985430"/>
            <a:ext cx="2367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latin typeface="+mj-lt"/>
                <a:cs typeface="Times New Roman" panose="02020603050405020304" pitchFamily="18" charset="0"/>
              </a:rPr>
              <a:t>静电场</a:t>
            </a:r>
            <a:r>
              <a:rPr lang="zh-CN" altLang="en-US" sz="2400" b="1" kern="100" dirty="0">
                <a:latin typeface="+mj-lt"/>
                <a:cs typeface="Times New Roman" panose="02020603050405020304" pitchFamily="18" charset="0"/>
              </a:rPr>
              <a:t>典型应用</a:t>
            </a:r>
            <a:endParaRPr lang="zh-CN" altLang="zh-CN" sz="2400" b="1" kern="100" dirty="0">
              <a:latin typeface="+mj-lt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A411AC-3D76-4AFF-B1F3-442824A7FC2E}"/>
              </a:ext>
            </a:extLst>
          </p:cNvPr>
          <p:cNvSpPr/>
          <p:nvPr/>
        </p:nvSpPr>
        <p:spPr>
          <a:xfrm>
            <a:off x="2607949" y="1884985"/>
            <a:ext cx="27561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latin typeface="+mj-lt"/>
                <a:cs typeface="Times New Roman" panose="02020603050405020304" pitchFamily="18" charset="0"/>
              </a:rPr>
              <a:t>静电场求解方法</a:t>
            </a:r>
            <a:endParaRPr lang="zh-CN" altLang="zh-CN" sz="2400" b="1" kern="100" dirty="0">
              <a:latin typeface="+mj-lt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21" descr="3D勾图片素材 创意图片">
            <a:extLst>
              <a:ext uri="{FF2B5EF4-FFF2-40B4-BE49-F238E27FC236}">
                <a16:creationId xmlns:a16="http://schemas.microsoft.com/office/drawing/2014/main" id="{5DD55DF9-C96A-41EC-9AEB-41D71BB51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r="11372" b="12785"/>
          <a:stretch>
            <a:fillRect/>
          </a:stretch>
        </p:blipFill>
        <p:spPr bwMode="auto">
          <a:xfrm>
            <a:off x="5076056" y="1770586"/>
            <a:ext cx="560632" cy="51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E286B55-D54C-48F7-9D5D-FF779BB3166D}"/>
              </a:ext>
            </a:extLst>
          </p:cNvPr>
          <p:cNvSpPr txBox="1"/>
          <p:nvPr/>
        </p:nvSpPr>
        <p:spPr>
          <a:xfrm>
            <a:off x="4860032" y="2274642"/>
            <a:ext cx="2367484" cy="1881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9E9A"/>
                </a:solidFill>
                <a:latin typeface="+mn-ea"/>
              </a:rPr>
              <a:t>导体系统的电容</a:t>
            </a:r>
            <a:endParaRPr lang="en-US" altLang="zh-CN" sz="1600" b="1" dirty="0">
              <a:solidFill>
                <a:srgbClr val="009E9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9E9A"/>
                </a:solidFill>
                <a:latin typeface="+mn-ea"/>
              </a:rPr>
              <a:t>静电屏蔽</a:t>
            </a:r>
            <a:endParaRPr lang="en-US" altLang="zh-CN" sz="1600" b="1" dirty="0">
              <a:solidFill>
                <a:srgbClr val="009E9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9E9A"/>
                </a:solidFill>
                <a:latin typeface="+mn-ea"/>
              </a:rPr>
              <a:t>静电系统的电介质击穿</a:t>
            </a:r>
            <a:endParaRPr lang="en-US" altLang="zh-CN" sz="1600" b="1" dirty="0">
              <a:solidFill>
                <a:srgbClr val="009E9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9E9A"/>
                </a:solidFill>
                <a:latin typeface="+mn-ea"/>
              </a:rPr>
              <a:t>导体的面电荷分布</a:t>
            </a:r>
            <a:endParaRPr lang="en-US" altLang="zh-CN" sz="1600" b="1" dirty="0">
              <a:solidFill>
                <a:srgbClr val="009E9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9E9A"/>
                </a:solidFill>
                <a:latin typeface="+mn-ea"/>
              </a:rPr>
              <a:t>静电储能与静电力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552728" y="2202634"/>
            <a:ext cx="1907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070C0"/>
                </a:solidFill>
              </a:rPr>
              <a:t>电容器与电容</a:t>
            </a:r>
            <a:endParaRPr lang="en-US" altLang="zh-CN" sz="1600" b="1" dirty="0">
              <a:solidFill>
                <a:srgbClr val="0070C0"/>
              </a:solidFill>
            </a:endParaRPr>
          </a:p>
          <a:p>
            <a:r>
              <a:rPr lang="zh-CN" altLang="en-US" sz="1600" b="1" dirty="0">
                <a:solidFill>
                  <a:srgbClr val="0070C0"/>
                </a:solidFill>
              </a:rPr>
              <a:t>多导体系统的电容</a:t>
            </a:r>
          </a:p>
        </p:txBody>
      </p:sp>
      <p:pic>
        <p:nvPicPr>
          <p:cNvPr id="11" name="Picture 21" descr="3D勾图片素材 创意图片">
            <a:extLst>
              <a:ext uri="{FF2B5EF4-FFF2-40B4-BE49-F238E27FC236}">
                <a16:creationId xmlns:a16="http://schemas.microsoft.com/office/drawing/2014/main" id="{5DD55DF9-C96A-41EC-9AEB-41D71BB51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r="11372" b="12785"/>
          <a:stretch>
            <a:fillRect/>
          </a:stretch>
        </p:blipFill>
        <p:spPr bwMode="auto">
          <a:xfrm>
            <a:off x="7920880" y="2130626"/>
            <a:ext cx="380745" cy="3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3606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Isosceles Triangle 2"/>
          <p:cNvSpPr/>
          <p:nvPr/>
        </p:nvSpPr>
        <p:spPr bwMode="auto">
          <a:xfrm>
            <a:off x="1354410" y="4085082"/>
            <a:ext cx="1009650" cy="718915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Isosceles Triangle 2"/>
          <p:cNvSpPr/>
          <p:nvPr/>
        </p:nvSpPr>
        <p:spPr bwMode="auto">
          <a:xfrm>
            <a:off x="1965598" y="3704199"/>
            <a:ext cx="1009650" cy="1099797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Isosceles Triangle 2"/>
          <p:cNvSpPr/>
          <p:nvPr/>
        </p:nvSpPr>
        <p:spPr bwMode="auto">
          <a:xfrm>
            <a:off x="2743473" y="3966055"/>
            <a:ext cx="927100" cy="837941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Isosceles Triangle 2"/>
          <p:cNvSpPr/>
          <p:nvPr/>
        </p:nvSpPr>
        <p:spPr bwMode="auto">
          <a:xfrm>
            <a:off x="3441974" y="4226325"/>
            <a:ext cx="865187" cy="577672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Isosceles Triangle 2"/>
          <p:cNvSpPr/>
          <p:nvPr/>
        </p:nvSpPr>
        <p:spPr bwMode="auto">
          <a:xfrm>
            <a:off x="4027760" y="4085083"/>
            <a:ext cx="1009650" cy="718915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6" name="Isosceles Triangle 2"/>
          <p:cNvSpPr/>
          <p:nvPr/>
        </p:nvSpPr>
        <p:spPr bwMode="auto">
          <a:xfrm>
            <a:off x="4638948" y="4385026"/>
            <a:ext cx="1009650" cy="418971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Isosceles Triangle 2"/>
          <p:cNvSpPr/>
          <p:nvPr/>
        </p:nvSpPr>
        <p:spPr bwMode="auto">
          <a:xfrm>
            <a:off x="5169173" y="3551845"/>
            <a:ext cx="1073150" cy="1252150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Isosceles Triangle 2"/>
          <p:cNvSpPr/>
          <p:nvPr/>
        </p:nvSpPr>
        <p:spPr bwMode="auto">
          <a:xfrm>
            <a:off x="5734323" y="4226325"/>
            <a:ext cx="1001712" cy="577672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5" name="Isosceles Triangle 2"/>
          <p:cNvSpPr/>
          <p:nvPr/>
        </p:nvSpPr>
        <p:spPr bwMode="auto">
          <a:xfrm>
            <a:off x="6226448" y="4085083"/>
            <a:ext cx="1168400" cy="718915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8" name="Isosceles Triangle 2"/>
          <p:cNvSpPr/>
          <p:nvPr/>
        </p:nvSpPr>
        <p:spPr bwMode="auto">
          <a:xfrm>
            <a:off x="6810648" y="3972403"/>
            <a:ext cx="1001712" cy="831593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65497" y="1812761"/>
            <a:ext cx="34067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谢谢倾听！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2"/>
          <p:cNvSpPr txBox="1">
            <a:spLocks/>
          </p:cNvSpPr>
          <p:nvPr/>
        </p:nvSpPr>
        <p:spPr>
          <a:xfrm>
            <a:off x="1619672" y="1522837"/>
            <a:ext cx="4536504" cy="54485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>
                <a:srgbClr val="F87A24"/>
              </a:buClr>
              <a:buFont typeface="宋体" panose="02010600030101010101" pitchFamily="2" charset="-122"/>
              <a:buChar char="☆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部分电容</a:t>
            </a:r>
          </a:p>
        </p:txBody>
      </p:sp>
      <p:sp>
        <p:nvSpPr>
          <p:cNvPr id="3" name="矩形 2"/>
          <p:cNvSpPr/>
          <p:nvPr/>
        </p:nvSpPr>
        <p:spPr>
          <a:xfrm>
            <a:off x="1223120" y="1059582"/>
            <a:ext cx="471703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+mj-ea"/>
              <a:buAutoNum type="circleNumDbPlain" startAt="2"/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多导体系统的电容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B3F151-6152-4598-88E2-B381FEFA55EE}"/>
              </a:ext>
            </a:extLst>
          </p:cNvPr>
          <p:cNvSpPr/>
          <p:nvPr/>
        </p:nvSpPr>
        <p:spPr>
          <a:xfrm>
            <a:off x="885463" y="555526"/>
            <a:ext cx="2696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zh-CN" sz="2400" b="1" dirty="0">
                <a:cs typeface="Times New Roman" panose="02020603050405020304" pitchFamily="18" charset="0"/>
              </a:rPr>
              <a:t>导体系统的电容</a:t>
            </a:r>
            <a:endParaRPr lang="zh-CN" altLang="en-US" sz="2400" b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467544" y="1960051"/>
            <a:ext cx="8424936" cy="2339891"/>
            <a:chOff x="395536" y="2279943"/>
            <a:chExt cx="8424936" cy="2339891"/>
          </a:xfrm>
        </p:grpSpPr>
        <p:sp>
          <p:nvSpPr>
            <p:cNvPr id="4" name="矩形 3"/>
            <p:cNvSpPr/>
            <p:nvPr/>
          </p:nvSpPr>
          <p:spPr>
            <a:xfrm>
              <a:off x="395536" y="2279943"/>
              <a:ext cx="8424936" cy="10437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</a:pPr>
              <a:r>
                <a:rPr lang="zh-CN" altLang="zh-CN" sz="2200" b="1" dirty="0">
                  <a:solidFill>
                    <a:srgbClr val="00ADA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静电独立系统</a:t>
              </a:r>
              <a:r>
                <a:rPr lang="zh-CN" altLang="en-US" sz="2200" b="1" dirty="0">
                  <a:solidFill>
                    <a:srgbClr val="00ADA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zh-CN" altLang="zh-CN" sz="2200" b="1" dirty="0">
                  <a:solidFill>
                    <a:srgbClr val="00ADA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静电封闭系统</a:t>
              </a:r>
              <a:r>
                <a:rPr lang="zh-CN" altLang="en-US" sz="2200" b="1" dirty="0">
                  <a:solidFill>
                    <a:srgbClr val="00ADA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）：</a:t>
              </a:r>
              <a:r>
                <a:rPr lang="zh-CN" alt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如果在一个具有</a:t>
              </a:r>
              <a:r>
                <a:rPr lang="en-US" altLang="zh-CN" sz="2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zh-CN" alt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个导体的多导体系统中，各导体上所带电荷量的总和为零，即</a:t>
              </a:r>
            </a:p>
          </p:txBody>
        </p:sp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9081B358-5862-4CFB-8F02-47579C1881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0018215"/>
                </p:ext>
              </p:extLst>
            </p:nvPr>
          </p:nvGraphicFramePr>
          <p:xfrm>
            <a:off x="3626091" y="3283184"/>
            <a:ext cx="1089925" cy="9046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83920" imgH="431640" progId="Equation.DSMT4">
                    <p:embed/>
                  </p:oleObj>
                </mc:Choice>
                <mc:Fallback>
                  <p:oleObj name="Equation" r:id="rId4" imgW="583920" imgH="431640" progId="Equation.DSMT4">
                    <p:embed/>
                    <p:pic>
                      <p:nvPicPr>
                        <p:cNvPr id="5" name="对象 4">
                          <a:extLst>
                            <a:ext uri="{FF2B5EF4-FFF2-40B4-BE49-F238E27FC236}">
                              <a16:creationId xmlns:a16="http://schemas.microsoft.com/office/drawing/2014/main" id="{9081B358-5862-4CFB-8F02-47579C18810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626091" y="3283184"/>
                          <a:ext cx="1089925" cy="90460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395536" y="4083918"/>
              <a:ext cx="7200800" cy="535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</a:pPr>
              <a:r>
                <a:rPr lang="zh-CN" altLang="zh-CN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则这样的导体系统称为静电独立系统或静电封闭系统</a:t>
              </a:r>
              <a:r>
                <a:rPr lang="zh-CN" alt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B5BAB67-F117-4396-98C4-16DE6B694400}"/>
              </a:ext>
            </a:extLst>
          </p:cNvPr>
          <p:cNvGrpSpPr/>
          <p:nvPr/>
        </p:nvGrpSpPr>
        <p:grpSpPr>
          <a:xfrm>
            <a:off x="8604448" y="4629019"/>
            <a:ext cx="432048" cy="432834"/>
            <a:chOff x="6084168" y="1274820"/>
            <a:chExt cx="432048" cy="432834"/>
          </a:xfrm>
        </p:grpSpPr>
        <p:sp>
          <p:nvSpPr>
            <p:cNvPr id="12" name="椭圆 22">
              <a:extLst>
                <a:ext uri="{FF2B5EF4-FFF2-40B4-BE49-F238E27FC236}">
                  <a16:creationId xmlns:a16="http://schemas.microsoft.com/office/drawing/2014/main" id="{2F4B17E7-5707-40A0-A089-5FD1D3100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59">
              <a:extLst>
                <a:ext uri="{FF2B5EF4-FFF2-40B4-BE49-F238E27FC236}">
                  <a16:creationId xmlns:a16="http://schemas.microsoft.com/office/drawing/2014/main" id="{2C554C76-00D7-4C07-B0FF-2ED1C425D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33A4242-A515-4FBF-A399-3AC775DDDB61}"/>
              </a:ext>
            </a:extLst>
          </p:cNvPr>
          <p:cNvGrpSpPr/>
          <p:nvPr/>
        </p:nvGrpSpPr>
        <p:grpSpPr>
          <a:xfrm>
            <a:off x="7308304" y="4629412"/>
            <a:ext cx="432048" cy="432048"/>
            <a:chOff x="4788024" y="1275213"/>
            <a:chExt cx="432048" cy="432048"/>
          </a:xfrm>
        </p:grpSpPr>
        <p:sp>
          <p:nvSpPr>
            <p:cNvPr id="15" name="椭圆 65">
              <a:extLst>
                <a:ext uri="{FF2B5EF4-FFF2-40B4-BE49-F238E27FC236}">
                  <a16:creationId xmlns:a16="http://schemas.microsoft.com/office/drawing/2014/main" id="{D0D1DE42-6635-4593-9886-7F7663C38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Freeform 110">
              <a:extLst>
                <a:ext uri="{FF2B5EF4-FFF2-40B4-BE49-F238E27FC236}">
                  <a16:creationId xmlns:a16="http://schemas.microsoft.com/office/drawing/2014/main" id="{C36B3EC0-8CED-4630-99CA-6CD221E37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1B6AF68-E29C-4228-8941-4D9FC9871861}"/>
              </a:ext>
            </a:extLst>
          </p:cNvPr>
          <p:cNvGrpSpPr/>
          <p:nvPr/>
        </p:nvGrpSpPr>
        <p:grpSpPr>
          <a:xfrm>
            <a:off x="7956376" y="4629019"/>
            <a:ext cx="432833" cy="432834"/>
            <a:chOff x="5436096" y="1274820"/>
            <a:chExt cx="432833" cy="432834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7ADBB8B-14A0-4B58-8955-782B9F80E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357F75F6-184C-4ACF-A007-B109530BC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AF2E5E3-34F1-4663-8CDA-FB4C765465AE}"/>
              </a:ext>
            </a:extLst>
          </p:cNvPr>
          <p:cNvGrpSpPr/>
          <p:nvPr/>
        </p:nvGrpSpPr>
        <p:grpSpPr>
          <a:xfrm>
            <a:off x="6012160" y="4629019"/>
            <a:ext cx="432833" cy="432834"/>
            <a:chOff x="3491880" y="1274820"/>
            <a:chExt cx="432833" cy="432834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C2D1241-9D77-441C-9A39-39749B246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Freeform 75">
              <a:extLst>
                <a:ext uri="{FF2B5EF4-FFF2-40B4-BE49-F238E27FC236}">
                  <a16:creationId xmlns:a16="http://schemas.microsoft.com/office/drawing/2014/main" id="{55122607-765A-4C1D-97F9-8E21F8453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9770F91-6BFB-429F-89D3-63C674B43D90}"/>
              </a:ext>
            </a:extLst>
          </p:cNvPr>
          <p:cNvGrpSpPr/>
          <p:nvPr/>
        </p:nvGrpSpPr>
        <p:grpSpPr>
          <a:xfrm>
            <a:off x="6660232" y="4629019"/>
            <a:ext cx="432833" cy="432834"/>
            <a:chOff x="4139952" y="1274820"/>
            <a:chExt cx="432833" cy="432834"/>
          </a:xfrm>
        </p:grpSpPr>
        <p:sp>
          <p:nvSpPr>
            <p:cNvPr id="25" name="椭圆 16">
              <a:extLst>
                <a:ext uri="{FF2B5EF4-FFF2-40B4-BE49-F238E27FC236}">
                  <a16:creationId xmlns:a16="http://schemas.microsoft.com/office/drawing/2014/main" id="{F2E2A549-4754-4523-8071-A909C56B4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Freeform 84">
              <a:extLst>
                <a:ext uri="{FF2B5EF4-FFF2-40B4-BE49-F238E27FC236}">
                  <a16:creationId xmlns:a16="http://schemas.microsoft.com/office/drawing/2014/main" id="{92F1AD37-B12F-443C-9B4A-24A7463DE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9872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564"/>
    </mc:Choice>
    <mc:Fallback xmlns="">
      <p:transition spd="slow" advTm="1145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96606"/>
              </p:ext>
            </p:extLst>
          </p:nvPr>
        </p:nvGraphicFramePr>
        <p:xfrm>
          <a:off x="395536" y="140198"/>
          <a:ext cx="2664296" cy="1567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2743200" imgH="1194480" progId="Word.Picture.8">
                  <p:embed/>
                </p:oleObj>
              </mc:Choice>
              <mc:Fallback>
                <p:oleObj name="Picture" r:id="rId3" imgW="2743200" imgH="1194480" progId="Word.Picture.8">
                  <p:embed/>
                  <p:pic>
                    <p:nvPicPr>
                      <p:cNvPr id="2" name="Object 104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40198"/>
                        <a:ext cx="2664296" cy="1567456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3347864" y="222648"/>
            <a:ext cx="5112568" cy="1340990"/>
            <a:chOff x="3347864" y="361925"/>
            <a:chExt cx="5112568" cy="1340990"/>
          </a:xfrm>
        </p:grpSpPr>
        <p:grpSp>
          <p:nvGrpSpPr>
            <p:cNvPr id="8" name="组合 7"/>
            <p:cNvGrpSpPr/>
            <p:nvPr/>
          </p:nvGrpSpPr>
          <p:grpSpPr>
            <a:xfrm>
              <a:off x="3347864" y="361925"/>
              <a:ext cx="5112568" cy="798115"/>
              <a:chOff x="3347864" y="327768"/>
              <a:chExt cx="5112568" cy="798115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3347864" y="327768"/>
                <a:ext cx="48718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/>
                  <a:t>第</a:t>
                </a:r>
                <a:r>
                  <a:rPr lang="en-US" altLang="zh-CN" sz="20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000" b="1" dirty="0"/>
                  <a:t>个导体表面的不同位置分布有正负电荷</a:t>
                </a:r>
              </a:p>
            </p:txBody>
          </p:sp>
          <p:graphicFrame>
            <p:nvGraphicFramePr>
              <p:cNvPr id="5" name="对象 4">
                <a:extLst>
                  <a:ext uri="{FF2B5EF4-FFF2-40B4-BE49-F238E27FC236}">
                    <a16:creationId xmlns:a16="http://schemas.microsoft.com/office/drawing/2014/main" id="{9081B358-5862-4CFB-8F02-47579C1881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48555925"/>
                  </p:ext>
                </p:extLst>
              </p:nvPr>
            </p:nvGraphicFramePr>
            <p:xfrm>
              <a:off x="3563888" y="682025"/>
              <a:ext cx="720080" cy="4378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444240" imgH="241200" progId="Equation.DSMT4">
                      <p:embed/>
                    </p:oleObj>
                  </mc:Choice>
                  <mc:Fallback>
                    <p:oleObj name="Equation" r:id="rId5" imgW="444240" imgH="241200" progId="Equation.DSMT4">
                      <p:embed/>
                      <p:pic>
                        <p:nvPicPr>
                          <p:cNvPr id="7" name="对象 6">
                            <a:extLst>
                              <a:ext uri="{FF2B5EF4-FFF2-40B4-BE49-F238E27FC236}">
                                <a16:creationId xmlns:a16="http://schemas.microsoft.com/office/drawing/2014/main" id="{9081B358-5862-4CFB-8F02-47579C188101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563888" y="682025"/>
                            <a:ext cx="720080" cy="43783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" name="矩形 5"/>
              <p:cNvSpPr/>
              <p:nvPr/>
            </p:nvSpPr>
            <p:spPr>
              <a:xfrm>
                <a:off x="4201258" y="713963"/>
                <a:ext cx="425917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/>
                  <a:t>和              ，</a:t>
                </a:r>
                <a:r>
                  <a:rPr lang="zh-CN" altLang="zh-CN" sz="2000" b="1" dirty="0"/>
                  <a:t>其总量为</a:t>
                </a:r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0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，则有</a:t>
                </a:r>
                <a:endParaRPr lang="zh-CN" altLang="en-US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7" name="对象 6">
                <a:extLst>
                  <a:ext uri="{FF2B5EF4-FFF2-40B4-BE49-F238E27FC236}">
                    <a16:creationId xmlns:a16="http://schemas.microsoft.com/office/drawing/2014/main" id="{9081B358-5862-4CFB-8F02-47579C1881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35811994"/>
                  </p:ext>
                </p:extLst>
              </p:nvPr>
            </p:nvGraphicFramePr>
            <p:xfrm>
              <a:off x="4500563" y="687733"/>
              <a:ext cx="863600" cy="438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533160" imgH="241200" progId="Equation.DSMT4">
                      <p:embed/>
                    </p:oleObj>
                  </mc:Choice>
                  <mc:Fallback>
                    <p:oleObj name="Equation" r:id="rId7" imgW="533160" imgH="241200" progId="Equation.DSMT4">
                      <p:embed/>
                      <p:pic>
                        <p:nvPicPr>
                          <p:cNvPr id="5" name="对象 4">
                            <a:extLst>
                              <a:ext uri="{FF2B5EF4-FFF2-40B4-BE49-F238E27FC236}">
                                <a16:creationId xmlns:a16="http://schemas.microsoft.com/office/drawing/2014/main" id="{9081B358-5862-4CFB-8F02-47579C188101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500563" y="687733"/>
                            <a:ext cx="863600" cy="4381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9081B358-5862-4CFB-8F02-47579C1881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5223554"/>
                </p:ext>
              </p:extLst>
            </p:nvPr>
          </p:nvGraphicFramePr>
          <p:xfrm>
            <a:off x="4734719" y="1104428"/>
            <a:ext cx="2141537" cy="598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320480" imgH="330120" progId="Equation.DSMT4">
                    <p:embed/>
                  </p:oleObj>
                </mc:Choice>
                <mc:Fallback>
                  <p:oleObj name="Equation" r:id="rId9" imgW="1320480" imgH="330120" progId="Equation.DSMT4">
                    <p:embed/>
                    <p:pic>
                      <p:nvPicPr>
                        <p:cNvPr id="7" name="对象 6">
                          <a:extLst>
                            <a:ext uri="{FF2B5EF4-FFF2-40B4-BE49-F238E27FC236}">
                              <a16:creationId xmlns:a16="http://schemas.microsoft.com/office/drawing/2014/main" id="{9081B358-5862-4CFB-8F02-47579C18810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734719" y="1104428"/>
                          <a:ext cx="2141537" cy="5984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矩形 19"/>
          <p:cNvSpPr/>
          <p:nvPr/>
        </p:nvSpPr>
        <p:spPr>
          <a:xfrm>
            <a:off x="251520" y="1635646"/>
            <a:ext cx="88569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对于具有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b="1" dirty="0"/>
              <a:t>个导体的系统，如果第</a:t>
            </a: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1" dirty="0"/>
              <a:t>个导体与第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 b="1" dirty="0"/>
              <a:t>个导体间所有电场线联系的电荷量为</a:t>
            </a: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/>
              <a:t>，则第</a:t>
            </a: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1" dirty="0"/>
              <a:t>个导体与第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 b="1" dirty="0"/>
              <a:t>个导体间的部分电容为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endParaRPr lang="zh-CN" altLang="en-US" sz="2000" b="1" dirty="0"/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9081B358-5862-4CFB-8F02-47579C1881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549819"/>
              </p:ext>
            </p:extLst>
          </p:nvPr>
        </p:nvGraphicFramePr>
        <p:xfrm>
          <a:off x="3275856" y="2499742"/>
          <a:ext cx="1338262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25480" imgH="469800" progId="Equation.DSMT4">
                  <p:embed/>
                </p:oleObj>
              </mc:Choice>
              <mc:Fallback>
                <p:oleObj name="Equation" r:id="rId11" imgW="825480" imgH="4698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9081B358-5862-4CFB-8F02-47579C1881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75856" y="2499742"/>
                        <a:ext cx="1338262" cy="852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/>
          <p:cNvSpPr/>
          <p:nvPr/>
        </p:nvSpPr>
        <p:spPr>
          <a:xfrm>
            <a:off x="251520" y="3313896"/>
            <a:ext cx="66247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则对于静电独立系统中的任意导体</a:t>
            </a: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1" dirty="0"/>
              <a:t>，其上的电荷总量</a:t>
            </a:r>
          </a:p>
        </p:txBody>
      </p: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9081B358-5862-4CFB-8F02-47579C1881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532427"/>
              </p:ext>
            </p:extLst>
          </p:nvPr>
        </p:nvGraphicFramePr>
        <p:xfrm>
          <a:off x="2771800" y="3777716"/>
          <a:ext cx="2880320" cy="1026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676160" imgH="533160" progId="Equation.DSMT4">
                  <p:embed/>
                </p:oleObj>
              </mc:Choice>
              <mc:Fallback>
                <p:oleObj name="Equation" r:id="rId13" imgW="1676160" imgH="53316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081B358-5862-4CFB-8F02-47579C1881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71800" y="3777716"/>
                        <a:ext cx="2880320" cy="1026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92452"/>
              </p:ext>
            </p:extLst>
          </p:nvPr>
        </p:nvGraphicFramePr>
        <p:xfrm>
          <a:off x="4678808" y="4271621"/>
          <a:ext cx="4357688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743200" imgH="558720" progId="Equation.DSMT4">
                  <p:embed/>
                </p:oleObj>
              </mc:Choice>
              <mc:Fallback>
                <p:oleObj name="Equation" r:id="rId15" imgW="2743200" imgH="558720" progId="Equation.DSMT4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78808" y="4271621"/>
                        <a:ext cx="4357688" cy="890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26072"/>
              </p:ext>
            </p:extLst>
          </p:nvPr>
        </p:nvGraphicFramePr>
        <p:xfrm>
          <a:off x="6372200" y="2283718"/>
          <a:ext cx="2592709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17" imgW="2743200" imgH="1104120" progId="Word.Picture.8">
                  <p:embed/>
                </p:oleObj>
              </mc:Choice>
              <mc:Fallback>
                <p:oleObj name="Picture" r:id="rId17" imgW="2743200" imgH="1104120" progId="Word.Picture.8">
                  <p:embed/>
                  <p:pic>
                    <p:nvPicPr>
                      <p:cNvPr id="7" name="Object 104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2283718"/>
                        <a:ext cx="2592709" cy="13477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088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4485" y="195486"/>
            <a:ext cx="19912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dirty="0"/>
              <a:t>上式经整理可得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081B358-5862-4CFB-8F02-47579C1881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302898"/>
              </p:ext>
            </p:extLst>
          </p:nvPr>
        </p:nvGraphicFramePr>
        <p:xfrm>
          <a:off x="2915816" y="771550"/>
          <a:ext cx="3271838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04760" imgH="444240" progId="Equation.DSMT4">
                  <p:embed/>
                </p:oleObj>
              </mc:Choice>
              <mc:Fallback>
                <p:oleObj name="Equation" r:id="rId3" imgW="1904760" imgH="4442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081B358-5862-4CFB-8F02-47579C1881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5816" y="771550"/>
                        <a:ext cx="3271838" cy="85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433679"/>
              </p:ext>
            </p:extLst>
          </p:nvPr>
        </p:nvGraphicFramePr>
        <p:xfrm>
          <a:off x="3923928" y="1563638"/>
          <a:ext cx="4892675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60360" imgH="1143000" progId="Equation.DSMT4">
                  <p:embed/>
                </p:oleObj>
              </mc:Choice>
              <mc:Fallback>
                <p:oleObj name="Equation" r:id="rId5" imgW="3060360" imgH="114300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23928" y="1563638"/>
                        <a:ext cx="4892675" cy="1820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251520" y="3435846"/>
            <a:ext cx="431400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dirty="0"/>
              <a:t>该</a:t>
            </a:r>
            <a:r>
              <a:rPr lang="zh-CN" altLang="en-US" sz="2000" b="1" dirty="0"/>
              <a:t>线性</a:t>
            </a:r>
            <a:r>
              <a:rPr lang="zh-CN" altLang="zh-CN" sz="2000" b="1" dirty="0"/>
              <a:t>关系也可通过线性变换表达为</a:t>
            </a: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9081B358-5862-4CFB-8F02-47579C1881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219897"/>
              </p:ext>
            </p:extLst>
          </p:nvPr>
        </p:nvGraphicFramePr>
        <p:xfrm>
          <a:off x="2915816" y="4011910"/>
          <a:ext cx="3271838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04760" imgH="444240" progId="Equation.DSMT4">
                  <p:embed/>
                </p:oleObj>
              </mc:Choice>
              <mc:Fallback>
                <p:oleObj name="Equation" r:id="rId7" imgW="1904760" imgH="4442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9081B358-5862-4CFB-8F02-47579C1881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15816" y="4011910"/>
                        <a:ext cx="3271838" cy="85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7092280" y="3795886"/>
            <a:ext cx="1658938" cy="930275"/>
            <a:chOff x="6300045" y="3795886"/>
            <a:chExt cx="1658938" cy="930275"/>
          </a:xfrm>
        </p:grpSpPr>
        <p:sp>
          <p:nvSpPr>
            <p:cNvPr id="19" name="矩形 18"/>
            <p:cNvSpPr/>
            <p:nvPr/>
          </p:nvSpPr>
          <p:spPr>
            <a:xfrm>
              <a:off x="6516216" y="3795886"/>
              <a:ext cx="133882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cs typeface="Times New Roman" panose="02020603050405020304" pitchFamily="18" charset="0"/>
                </a:rPr>
                <a:t>：</a:t>
              </a:r>
              <a:r>
                <a:rPr lang="zh-CN" altLang="zh-CN" dirty="0">
                  <a:cs typeface="Times New Roman" panose="02020603050405020304" pitchFamily="18" charset="0"/>
                </a:rPr>
                <a:t>电位系数</a:t>
              </a:r>
              <a:endParaRPr lang="en-US" altLang="zh-CN" dirty="0">
                <a:cs typeface="Times New Roman" panose="02020603050405020304" pitchFamily="18" charset="0"/>
              </a:endParaRPr>
            </a:p>
            <a:p>
              <a:r>
                <a:rPr lang="zh-CN" altLang="en-US" dirty="0">
                  <a:cs typeface="Times New Roman" panose="02020603050405020304" pitchFamily="18" charset="0"/>
                </a:rPr>
                <a:t>：</a:t>
              </a:r>
              <a:r>
                <a:rPr lang="zh-CN" altLang="zh-CN" dirty="0">
                  <a:cs typeface="Times New Roman" panose="02020603050405020304" pitchFamily="18" charset="0"/>
                </a:rPr>
                <a:t>电容系数</a:t>
              </a:r>
              <a:endParaRPr lang="zh-CN" altLang="en-US" dirty="0"/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1119701"/>
                </p:ext>
              </p:extLst>
            </p:nvPr>
          </p:nvGraphicFramePr>
          <p:xfrm>
            <a:off x="6300045" y="3795886"/>
            <a:ext cx="1658938" cy="930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041120" imgH="583920" progId="Equation.DSMT4">
                    <p:embed/>
                  </p:oleObj>
                </mc:Choice>
                <mc:Fallback>
                  <p:oleObj name="Equation" r:id="rId9" imgW="1041120" imgH="583920" progId="Equation.DSMT4">
                    <p:embed/>
                    <p:pic>
                      <p:nvPicPr>
                        <p:cNvPr id="6" name="对象 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300045" y="3795886"/>
                          <a:ext cx="1658938" cy="930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9083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23478"/>
            <a:ext cx="87849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考虑到上述方程只有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个方程是独立的，因此在计算静电独立系统中各导体间的互耦关系时，需首先选定其中一个导体作为参考导体。实际电子电气工程应用中，通常把大地作为零电位参考点的特殊导体，这样构成包含大地的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个导体共同构成静电独立系统。大地上电荷量用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081B358-5862-4CFB-8F02-47579C1881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934130"/>
              </p:ext>
            </p:extLst>
          </p:nvPr>
        </p:nvGraphicFramePr>
        <p:xfrm>
          <a:off x="3738810" y="1923678"/>
          <a:ext cx="12652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560" imgH="431640" progId="Equation.DSMT4">
                  <p:embed/>
                </p:oleObj>
              </mc:Choice>
              <mc:Fallback>
                <p:oleObj name="Equation" r:id="rId3" imgW="736560" imgH="4316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9081B358-5862-4CFB-8F02-47579C1881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8810" y="1923678"/>
                        <a:ext cx="1265238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251520" y="2693296"/>
            <a:ext cx="43924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则有，任意第</a:t>
            </a: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个导体上的电荷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081B358-5862-4CFB-8F02-47579C1881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330764"/>
              </p:ext>
            </p:extLst>
          </p:nvPr>
        </p:nvGraphicFramePr>
        <p:xfrm>
          <a:off x="4211960" y="2571750"/>
          <a:ext cx="3360738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55520" imgH="533160" progId="Equation.DSMT4">
                  <p:embed/>
                </p:oleObj>
              </mc:Choice>
              <mc:Fallback>
                <p:oleObj name="Equation" r:id="rId5" imgW="1955520" imgH="53316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9081B358-5862-4CFB-8F02-47579C1881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11960" y="2571750"/>
                        <a:ext cx="3360738" cy="1027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251520" y="3219822"/>
            <a:ext cx="5832648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用部分电容表示出上式关系，则为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9081B358-5862-4CFB-8F02-47579C1881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992143"/>
              </p:ext>
            </p:extLst>
          </p:nvPr>
        </p:nvGraphicFramePr>
        <p:xfrm>
          <a:off x="2431181" y="3579862"/>
          <a:ext cx="5237163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47760" imgH="533160" progId="Equation.DSMT4">
                  <p:embed/>
                </p:oleObj>
              </mc:Choice>
              <mc:Fallback>
                <p:oleObj name="Equation" r:id="rId7" imgW="3047760" imgH="53316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9081B358-5862-4CFB-8F02-47579C1881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1181" y="3579862"/>
                        <a:ext cx="5237163" cy="1027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3419872" y="4371950"/>
            <a:ext cx="5400600" cy="720080"/>
            <a:chOff x="1076033" y="4267619"/>
            <a:chExt cx="5803192" cy="875882"/>
          </a:xfrm>
        </p:grpSpPr>
        <p:sp>
          <p:nvSpPr>
            <p:cNvPr id="12" name="矩形 11"/>
            <p:cNvSpPr/>
            <p:nvPr/>
          </p:nvSpPr>
          <p:spPr>
            <a:xfrm>
              <a:off x="1076033" y="4516914"/>
              <a:ext cx="580319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/>
                <a:t>其中，                                     是各导体与参考导体间的部分电容。</a:t>
              </a: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8291139"/>
                </p:ext>
              </p:extLst>
            </p:nvPr>
          </p:nvGraphicFramePr>
          <p:xfrm>
            <a:off x="1763686" y="4267619"/>
            <a:ext cx="1963005" cy="8758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143000" imgH="507960" progId="Equation.DSMT4">
                    <p:embed/>
                  </p:oleObj>
                </mc:Choice>
                <mc:Fallback>
                  <p:oleObj name="Equation" r:id="rId9" imgW="1143000" imgH="507960" progId="Equation.DSMT4">
                    <p:embed/>
                    <p:pic>
                      <p:nvPicPr>
                        <p:cNvPr id="15" name="对象 1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763686" y="4267619"/>
                          <a:ext cx="1963005" cy="8758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9191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7896" y="195486"/>
            <a:ext cx="48301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用电容系数表示各导体上的总电荷量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9081B358-5862-4CFB-8F02-47579C1881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74024"/>
              </p:ext>
            </p:extLst>
          </p:nvPr>
        </p:nvGraphicFramePr>
        <p:xfrm>
          <a:off x="2843808" y="627534"/>
          <a:ext cx="327183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04760" imgH="444240" progId="Equation.DSMT4">
                  <p:embed/>
                </p:oleObj>
              </mc:Choice>
              <mc:Fallback>
                <p:oleObj name="Equation" r:id="rId3" imgW="1904760" imgH="4442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9081B358-5862-4CFB-8F02-47579C1881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3808" y="627534"/>
                        <a:ext cx="3271837" cy="85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336993"/>
              </p:ext>
            </p:extLst>
          </p:nvPr>
        </p:nvGraphicFramePr>
        <p:xfrm>
          <a:off x="4283968" y="1275606"/>
          <a:ext cx="47593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263760" imgH="444240" progId="Equation.DSMT4">
                  <p:embed/>
                </p:oleObj>
              </mc:Choice>
              <mc:Fallback>
                <p:oleObj name="Equation" r:id="rId5" imgW="32637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83968" y="1275606"/>
                        <a:ext cx="4759325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23528" y="1657712"/>
            <a:ext cx="431400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用电位系数表示各导体上的总电荷量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081B358-5862-4CFB-8F02-47579C1881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019143"/>
              </p:ext>
            </p:extLst>
          </p:nvPr>
        </p:nvGraphicFramePr>
        <p:xfrm>
          <a:off x="2915816" y="2211710"/>
          <a:ext cx="327183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04760" imgH="444240" progId="Equation.DSMT4">
                  <p:embed/>
                </p:oleObj>
              </mc:Choice>
              <mc:Fallback>
                <p:oleObj name="Equation" r:id="rId7" imgW="1904760" imgH="4442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9081B358-5862-4CFB-8F02-47579C1881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15816" y="2211710"/>
                        <a:ext cx="3271837" cy="85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23528" y="3147814"/>
            <a:ext cx="28803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用矩阵表达，则为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081B358-5862-4CFB-8F02-47579C1881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299715"/>
              </p:ext>
            </p:extLst>
          </p:nvPr>
        </p:nvGraphicFramePr>
        <p:xfrm>
          <a:off x="3779912" y="3291830"/>
          <a:ext cx="1417638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25480" imgH="507960" progId="Equation.DSMT4">
                  <p:embed/>
                </p:oleObj>
              </mc:Choice>
              <mc:Fallback>
                <p:oleObj name="Equation" r:id="rId9" imgW="825480" imgH="50796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9081B358-5862-4CFB-8F02-47579C1881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79912" y="3291830"/>
                        <a:ext cx="1417638" cy="979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21520"/>
              </p:ext>
            </p:extLst>
          </p:nvPr>
        </p:nvGraphicFramePr>
        <p:xfrm>
          <a:off x="5508104" y="4083918"/>
          <a:ext cx="3528392" cy="428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298600" imgH="279360" progId="Equation.DSMT4">
                  <p:embed/>
                </p:oleObj>
              </mc:Choice>
              <mc:Fallback>
                <p:oleObj name="Equation" r:id="rId11" imgW="2298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08104" y="4083918"/>
                        <a:ext cx="3528392" cy="428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CB5BAB67-F117-4396-98C4-16DE6B694400}"/>
              </a:ext>
            </a:extLst>
          </p:cNvPr>
          <p:cNvGrpSpPr/>
          <p:nvPr/>
        </p:nvGrpSpPr>
        <p:grpSpPr>
          <a:xfrm>
            <a:off x="8604448" y="4629019"/>
            <a:ext cx="432048" cy="432834"/>
            <a:chOff x="6084168" y="1274820"/>
            <a:chExt cx="432048" cy="432834"/>
          </a:xfrm>
        </p:grpSpPr>
        <p:sp>
          <p:nvSpPr>
            <p:cNvPr id="13" name="椭圆 22">
              <a:extLst>
                <a:ext uri="{FF2B5EF4-FFF2-40B4-BE49-F238E27FC236}">
                  <a16:creationId xmlns:a16="http://schemas.microsoft.com/office/drawing/2014/main" id="{2F4B17E7-5707-40A0-A089-5FD1D3100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59">
              <a:extLst>
                <a:ext uri="{FF2B5EF4-FFF2-40B4-BE49-F238E27FC236}">
                  <a16:creationId xmlns:a16="http://schemas.microsoft.com/office/drawing/2014/main" id="{2C554C76-00D7-4C07-B0FF-2ED1C425D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33A4242-A515-4FBF-A399-3AC775DDDB61}"/>
              </a:ext>
            </a:extLst>
          </p:cNvPr>
          <p:cNvGrpSpPr/>
          <p:nvPr/>
        </p:nvGrpSpPr>
        <p:grpSpPr>
          <a:xfrm>
            <a:off x="7308304" y="4629412"/>
            <a:ext cx="432048" cy="432048"/>
            <a:chOff x="4788024" y="1275213"/>
            <a:chExt cx="432048" cy="432048"/>
          </a:xfrm>
        </p:grpSpPr>
        <p:sp>
          <p:nvSpPr>
            <p:cNvPr id="16" name="椭圆 65">
              <a:extLst>
                <a:ext uri="{FF2B5EF4-FFF2-40B4-BE49-F238E27FC236}">
                  <a16:creationId xmlns:a16="http://schemas.microsoft.com/office/drawing/2014/main" id="{D0D1DE42-6635-4593-9886-7F7663C38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Freeform 110">
              <a:extLst>
                <a:ext uri="{FF2B5EF4-FFF2-40B4-BE49-F238E27FC236}">
                  <a16:creationId xmlns:a16="http://schemas.microsoft.com/office/drawing/2014/main" id="{C36B3EC0-8CED-4630-99CA-6CD221E37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1B6AF68-E29C-4228-8941-4D9FC9871861}"/>
              </a:ext>
            </a:extLst>
          </p:cNvPr>
          <p:cNvGrpSpPr/>
          <p:nvPr/>
        </p:nvGrpSpPr>
        <p:grpSpPr>
          <a:xfrm>
            <a:off x="7956376" y="4629019"/>
            <a:ext cx="432833" cy="432834"/>
            <a:chOff x="5436096" y="1274820"/>
            <a:chExt cx="432833" cy="432834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7ADBB8B-14A0-4B58-8955-782B9F80E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357F75F6-184C-4ACF-A007-B109530BC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AF2E5E3-34F1-4663-8CDA-FB4C765465AE}"/>
              </a:ext>
            </a:extLst>
          </p:cNvPr>
          <p:cNvGrpSpPr/>
          <p:nvPr/>
        </p:nvGrpSpPr>
        <p:grpSpPr>
          <a:xfrm>
            <a:off x="6012160" y="4629019"/>
            <a:ext cx="432833" cy="432834"/>
            <a:chOff x="3491880" y="1274820"/>
            <a:chExt cx="432833" cy="432834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C2D1241-9D77-441C-9A39-39749B246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Freeform 75">
              <a:extLst>
                <a:ext uri="{FF2B5EF4-FFF2-40B4-BE49-F238E27FC236}">
                  <a16:creationId xmlns:a16="http://schemas.microsoft.com/office/drawing/2014/main" id="{55122607-765A-4C1D-97F9-8E21F8453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9770F91-6BFB-429F-89D3-63C674B43D90}"/>
              </a:ext>
            </a:extLst>
          </p:cNvPr>
          <p:cNvGrpSpPr/>
          <p:nvPr/>
        </p:nvGrpSpPr>
        <p:grpSpPr>
          <a:xfrm>
            <a:off x="6660232" y="4629019"/>
            <a:ext cx="432833" cy="432834"/>
            <a:chOff x="4139952" y="1274820"/>
            <a:chExt cx="432833" cy="432834"/>
          </a:xfrm>
        </p:grpSpPr>
        <p:sp>
          <p:nvSpPr>
            <p:cNvPr id="25" name="椭圆 16">
              <a:extLst>
                <a:ext uri="{FF2B5EF4-FFF2-40B4-BE49-F238E27FC236}">
                  <a16:creationId xmlns:a16="http://schemas.microsoft.com/office/drawing/2014/main" id="{F2E2A549-4754-4523-8071-A909C56B4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Freeform 84">
              <a:extLst>
                <a:ext uri="{FF2B5EF4-FFF2-40B4-BE49-F238E27FC236}">
                  <a16:creationId xmlns:a16="http://schemas.microsoft.com/office/drawing/2014/main" id="{92F1AD37-B12F-443C-9B4A-24A7463DE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249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267494"/>
            <a:ext cx="8496944" cy="957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因此，在由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个导体构成的独立静电系统中共有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个部分电容，它们共同构成了一个电容网络，也称为静电网络。</a:t>
            </a:r>
          </a:p>
        </p:txBody>
      </p:sp>
      <p:sp>
        <p:nvSpPr>
          <p:cNvPr id="5" name="矩形 4"/>
          <p:cNvSpPr/>
          <p:nvPr/>
        </p:nvSpPr>
        <p:spPr>
          <a:xfrm>
            <a:off x="323528" y="1419622"/>
            <a:ext cx="56166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=j</a:t>
            </a:r>
            <a:r>
              <a:rPr lang="zh-CN" altLang="en-US" sz="2000" b="1" dirty="0"/>
              <a:t>：</a:t>
            </a: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zh-CN" altLang="en-US" sz="2000" b="1" dirty="0"/>
              <a:t>称为导体</a:t>
            </a: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1" dirty="0"/>
              <a:t>与参考导体间的固有部分电容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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zh-CN" altLang="en-US" sz="2000" b="1" dirty="0"/>
              <a:t>称为自电容系数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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zh-CN" altLang="en-US" sz="2000" b="1" dirty="0"/>
              <a:t>称为自电位系数</a:t>
            </a:r>
            <a:endParaRPr lang="en-US" altLang="zh-CN" sz="2000" b="1" dirty="0"/>
          </a:p>
        </p:txBody>
      </p:sp>
      <p:sp>
        <p:nvSpPr>
          <p:cNvPr id="6" name="矩形 5"/>
          <p:cNvSpPr/>
          <p:nvPr/>
        </p:nvSpPr>
        <p:spPr>
          <a:xfrm>
            <a:off x="323528" y="3075806"/>
            <a:ext cx="34702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 b="1" dirty="0"/>
              <a:t>：</a:t>
            </a: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sz="2000" b="1" dirty="0"/>
              <a:t>称为互有部分电容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</a:t>
            </a:r>
            <a:r>
              <a:rPr lang="en-US" altLang="zh-CN" sz="20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sz="2000" b="1" dirty="0"/>
              <a:t>称为互电容系数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</a:t>
            </a:r>
            <a:r>
              <a:rPr lang="en-US" altLang="zh-CN" sz="20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sz="2000" b="1" dirty="0"/>
              <a:t>称为互电位系数</a:t>
            </a:r>
          </a:p>
        </p:txBody>
      </p:sp>
      <p:graphicFrame>
        <p:nvGraphicFramePr>
          <p:cNvPr id="7" name="Object 1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974497"/>
              </p:ext>
            </p:extLst>
          </p:nvPr>
        </p:nvGraphicFramePr>
        <p:xfrm>
          <a:off x="5508104" y="2067694"/>
          <a:ext cx="3348373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2743200" imgH="1828800" progId="Word.Picture.8">
                  <p:embed/>
                </p:oleObj>
              </mc:Choice>
              <mc:Fallback>
                <p:oleObj name="Picture" r:id="rId2" imgW="2743200" imgH="1828800" progId="Word.Picture.8">
                  <p:embed/>
                  <p:pic>
                    <p:nvPicPr>
                      <p:cNvPr id="2" name="Object 104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2067694"/>
                        <a:ext cx="3348373" cy="223224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764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23528" y="699542"/>
            <a:ext cx="8352929" cy="1615827"/>
            <a:chOff x="753243" y="4736351"/>
            <a:chExt cx="7984818" cy="1615827"/>
          </a:xfrm>
        </p:grpSpPr>
        <p:sp>
          <p:nvSpPr>
            <p:cNvPr id="4" name="矩形 3"/>
            <p:cNvSpPr/>
            <p:nvPr/>
          </p:nvSpPr>
          <p:spPr>
            <a:xfrm>
              <a:off x="1510424" y="4736351"/>
              <a:ext cx="7227637" cy="1615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DA9"/>
                </a:buClr>
              </a:pPr>
              <a:r>
                <a:rPr lang="zh-CN" altLang="zh-CN" sz="2200" b="1" dirty="0"/>
                <a:t>多导体系统的部分电容、电位系数、电容系数等是反映导体系统中各电体间互耦电性能的常数，由导体系统的结构特性决定，其取值与各导体具体的充电电压、充电电荷量无关。</a:t>
              </a:r>
              <a:endPara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动作按钮: 信息 4">
              <a:hlinkClick r:id="" action="ppaction://noaction" highlightClick="1"/>
            </p:cNvPr>
            <p:cNvSpPr/>
            <p:nvPr/>
          </p:nvSpPr>
          <p:spPr>
            <a:xfrm>
              <a:off x="753243" y="4736351"/>
              <a:ext cx="711680" cy="720080"/>
            </a:xfrm>
            <a:prstGeom prst="actionButtonInformation">
              <a:avLst/>
            </a:prstGeom>
            <a:solidFill>
              <a:srgbClr val="F98637"/>
            </a:solidFill>
            <a:ln>
              <a:solidFill>
                <a:srgbClr val="F986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b="1">
                <a:solidFill>
                  <a:srgbClr val="F98637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CB5BAB67-F117-4396-98C4-16DE6B694400}"/>
              </a:ext>
            </a:extLst>
          </p:cNvPr>
          <p:cNvGrpSpPr/>
          <p:nvPr/>
        </p:nvGrpSpPr>
        <p:grpSpPr>
          <a:xfrm>
            <a:off x="8604448" y="4629019"/>
            <a:ext cx="432048" cy="432834"/>
            <a:chOff x="6084168" y="1274820"/>
            <a:chExt cx="432048" cy="432834"/>
          </a:xfrm>
        </p:grpSpPr>
        <p:sp>
          <p:nvSpPr>
            <p:cNvPr id="7" name="椭圆 22">
              <a:extLst>
                <a:ext uri="{FF2B5EF4-FFF2-40B4-BE49-F238E27FC236}">
                  <a16:creationId xmlns:a16="http://schemas.microsoft.com/office/drawing/2014/main" id="{2F4B17E7-5707-40A0-A089-5FD1D3100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Freeform 59">
              <a:extLst>
                <a:ext uri="{FF2B5EF4-FFF2-40B4-BE49-F238E27FC236}">
                  <a16:creationId xmlns:a16="http://schemas.microsoft.com/office/drawing/2014/main" id="{2C554C76-00D7-4C07-B0FF-2ED1C425D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33A4242-A515-4FBF-A399-3AC775DDDB61}"/>
              </a:ext>
            </a:extLst>
          </p:cNvPr>
          <p:cNvGrpSpPr/>
          <p:nvPr/>
        </p:nvGrpSpPr>
        <p:grpSpPr>
          <a:xfrm>
            <a:off x="7308304" y="4629412"/>
            <a:ext cx="432048" cy="432048"/>
            <a:chOff x="4788024" y="1275213"/>
            <a:chExt cx="432048" cy="432048"/>
          </a:xfrm>
        </p:grpSpPr>
        <p:sp>
          <p:nvSpPr>
            <p:cNvPr id="10" name="椭圆 65">
              <a:extLst>
                <a:ext uri="{FF2B5EF4-FFF2-40B4-BE49-F238E27FC236}">
                  <a16:creationId xmlns:a16="http://schemas.microsoft.com/office/drawing/2014/main" id="{D0D1DE42-6635-4593-9886-7F7663C38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Freeform 110">
              <a:extLst>
                <a:ext uri="{FF2B5EF4-FFF2-40B4-BE49-F238E27FC236}">
                  <a16:creationId xmlns:a16="http://schemas.microsoft.com/office/drawing/2014/main" id="{C36B3EC0-8CED-4630-99CA-6CD221E37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1B6AF68-E29C-4228-8941-4D9FC9871861}"/>
              </a:ext>
            </a:extLst>
          </p:cNvPr>
          <p:cNvGrpSpPr/>
          <p:nvPr/>
        </p:nvGrpSpPr>
        <p:grpSpPr>
          <a:xfrm>
            <a:off x="7956376" y="4629019"/>
            <a:ext cx="432833" cy="432834"/>
            <a:chOff x="5436096" y="1274820"/>
            <a:chExt cx="432833" cy="432834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7ADBB8B-14A0-4B58-8955-782B9F80E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357F75F6-184C-4ACF-A007-B109530BC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AF2E5E3-34F1-4663-8CDA-FB4C765465AE}"/>
              </a:ext>
            </a:extLst>
          </p:cNvPr>
          <p:cNvGrpSpPr/>
          <p:nvPr/>
        </p:nvGrpSpPr>
        <p:grpSpPr>
          <a:xfrm>
            <a:off x="6012160" y="4629019"/>
            <a:ext cx="432833" cy="432834"/>
            <a:chOff x="3491880" y="1274820"/>
            <a:chExt cx="432833" cy="432834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C2D1241-9D77-441C-9A39-39749B246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Freeform 75">
              <a:extLst>
                <a:ext uri="{FF2B5EF4-FFF2-40B4-BE49-F238E27FC236}">
                  <a16:creationId xmlns:a16="http://schemas.microsoft.com/office/drawing/2014/main" id="{55122607-765A-4C1D-97F9-8E21F8453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9770F91-6BFB-429F-89D3-63C674B43D90}"/>
              </a:ext>
            </a:extLst>
          </p:cNvPr>
          <p:cNvGrpSpPr/>
          <p:nvPr/>
        </p:nvGrpSpPr>
        <p:grpSpPr>
          <a:xfrm>
            <a:off x="6660232" y="4629019"/>
            <a:ext cx="432833" cy="432834"/>
            <a:chOff x="4139952" y="1274820"/>
            <a:chExt cx="432833" cy="432834"/>
          </a:xfrm>
        </p:grpSpPr>
        <p:sp>
          <p:nvSpPr>
            <p:cNvPr id="19" name="椭圆 16">
              <a:extLst>
                <a:ext uri="{FF2B5EF4-FFF2-40B4-BE49-F238E27FC236}">
                  <a16:creationId xmlns:a16="http://schemas.microsoft.com/office/drawing/2014/main" id="{F2E2A549-4754-4523-8071-A909C56B4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92F1AD37-B12F-443C-9B4A-24A7463DE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152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10.7|13.1|8.3|17"/>
</p:tagLst>
</file>

<file path=ppt/theme/theme1.xml><?xml version="1.0" encoding="utf-8"?>
<a:theme xmlns:a="http://schemas.openxmlformats.org/drawingml/2006/main" name="Office 主题​​">
  <a:themeElements>
    <a:clrScheme name="自定义 15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ADA9"/>
      </a:accent1>
      <a:accent2>
        <a:srgbClr val="027F7D"/>
      </a:accent2>
      <a:accent3>
        <a:srgbClr val="125CCB"/>
      </a:accent3>
      <a:accent4>
        <a:srgbClr val="F98637"/>
      </a:accent4>
      <a:accent5>
        <a:srgbClr val="2F79E6"/>
      </a:accent5>
      <a:accent6>
        <a:srgbClr val="006A68"/>
      </a:accent6>
      <a:hlink>
        <a:srgbClr val="00ADA9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5024</TotalTime>
  <Words>1212</Words>
  <Application>Microsoft Office PowerPoint</Application>
  <PresentationFormat>全屏显示(16:9)</PresentationFormat>
  <Paragraphs>109</Paragraphs>
  <Slides>20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宋体</vt:lpstr>
      <vt:lpstr>微软雅黑</vt:lpstr>
      <vt:lpstr>Arial</vt:lpstr>
      <vt:lpstr>Calibri</vt:lpstr>
      <vt:lpstr>Impact</vt:lpstr>
      <vt:lpstr>Roboto Light</vt:lpstr>
      <vt:lpstr>Times New Roman</vt:lpstr>
      <vt:lpstr>Wingdings</vt:lpstr>
      <vt:lpstr>Office 主题​​</vt:lpstr>
      <vt:lpstr>Equation</vt:lpstr>
      <vt:lpstr>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摄图网设计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400105372</dc:title>
  <dc:creator>摄图网设计</dc:creator>
  <cp:lastModifiedBy>apple</cp:lastModifiedBy>
  <cp:revision>677</cp:revision>
  <dcterms:created xsi:type="dcterms:W3CDTF">2018-02-02T09:54:00Z</dcterms:created>
  <dcterms:modified xsi:type="dcterms:W3CDTF">2021-04-27T12:33:03Z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2052-11.1.0.8415</vt:lpwstr>
  </property>
</Properties>
</file>