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16"/>
  </p:notesMasterIdLst>
  <p:sldIdLst>
    <p:sldId id="1061" r:id="rId2"/>
    <p:sldId id="1029" r:id="rId3"/>
    <p:sldId id="1063" r:id="rId4"/>
    <p:sldId id="1064" r:id="rId5"/>
    <p:sldId id="1057" r:id="rId6"/>
    <p:sldId id="1065" r:id="rId7"/>
    <p:sldId id="317" r:id="rId8"/>
    <p:sldId id="1033" r:id="rId9"/>
    <p:sldId id="1059" r:id="rId10"/>
    <p:sldId id="1058" r:id="rId11"/>
    <p:sldId id="1047" r:id="rId12"/>
    <p:sldId id="1060" r:id="rId13"/>
    <p:sldId id="1045" r:id="rId14"/>
    <p:sldId id="305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ADA9"/>
    <a:srgbClr val="FFFFFF"/>
    <a:srgbClr val="996600"/>
    <a:srgbClr val="CC9900"/>
    <a:srgbClr val="009E9A"/>
    <a:srgbClr val="F87A24"/>
    <a:srgbClr val="BDE4FF"/>
    <a:srgbClr val="CCFFFF"/>
    <a:srgbClr val="0000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72610" autoAdjust="0"/>
  </p:normalViewPr>
  <p:slideViewPr>
    <p:cSldViewPr>
      <p:cViewPr varScale="1">
        <p:scale>
          <a:sx n="65" d="100"/>
          <a:sy n="65" d="100"/>
        </p:scale>
        <p:origin x="792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90033-C8F9-4001-BA76-B1707BA7B576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9CCDE-0485-440D-AAF8-0102124FE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2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535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63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264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161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063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17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161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063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73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829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86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4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0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aike.baidu.com/item/%E7%94%B5%E8%8D%B7%E5%AE%88%E6%81%92%E5%AE%9A%E5%BE%8B/2672988" TargetMode="External"/><Relationship Id="rId4" Type="http://schemas.openxmlformats.org/officeDocument/2006/relationships/hyperlink" Target="https://baike.baidu.com/item/%E9%81%BF%E9%9B%B7%E9%92%88/58713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 txBox="1"/>
          <p:nvPr/>
        </p:nvSpPr>
        <p:spPr>
          <a:xfrm>
            <a:off x="179512" y="411510"/>
            <a:ext cx="8784976" cy="5793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  <a:defRPr/>
            </a:pPr>
            <a:r>
              <a:rPr lang="zh-CN" altLang="en-US" b="1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电磁场问题求解与应用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b="1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 and application</a:t>
            </a:r>
            <a:endParaRPr lang="en-GB" b="1" dirty="0">
              <a:solidFill>
                <a:srgbClr val="005DA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66564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763689" y="1649086"/>
            <a:ext cx="5400599" cy="576064"/>
            <a:chOff x="2411761" y="1400458"/>
            <a:chExt cx="5400599" cy="523220"/>
          </a:xfrm>
        </p:grpSpPr>
        <p:grpSp>
          <p:nvGrpSpPr>
            <p:cNvPr id="5" name="组合 4"/>
            <p:cNvGrpSpPr/>
            <p:nvPr/>
          </p:nvGrpSpPr>
          <p:grpSpPr>
            <a:xfrm>
              <a:off x="2411761" y="1400458"/>
              <a:ext cx="894259" cy="523220"/>
              <a:chOff x="2215144" y="927951"/>
              <a:chExt cx="1244730" cy="959254"/>
            </a:xfrm>
          </p:grpSpPr>
          <p:sp>
            <p:nvSpPr>
              <p:cNvPr id="8" name="平行四边形 7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文本框 9"/>
              <p:cNvSpPr txBox="1"/>
              <p:nvPr/>
            </p:nvSpPr>
            <p:spPr>
              <a:xfrm>
                <a:off x="2393075" y="927951"/>
                <a:ext cx="1066799" cy="959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01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3203848" y="1484132"/>
              <a:ext cx="4392488" cy="39835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lvl="0" algn="ctr">
                <a:defRPr/>
              </a:pPr>
              <a:r>
                <a:rPr lang="zh-CN" altLang="zh-C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电磁场</a:t>
              </a: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的唯一性定理</a:t>
              </a:r>
              <a:endParaRPr lang="en-GB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平行四边形 6"/>
            <p:cNvSpPr/>
            <p:nvPr/>
          </p:nvSpPr>
          <p:spPr>
            <a:xfrm>
              <a:off x="3091014" y="1413769"/>
              <a:ext cx="4721346" cy="459690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763689" y="2441174"/>
            <a:ext cx="5375665" cy="550466"/>
            <a:chOff x="2411761" y="2237308"/>
            <a:chExt cx="5328591" cy="523220"/>
          </a:xfrm>
        </p:grpSpPr>
        <p:grpSp>
          <p:nvGrpSpPr>
            <p:cNvPr id="11" name="组合 10"/>
            <p:cNvGrpSpPr/>
            <p:nvPr/>
          </p:nvGrpSpPr>
          <p:grpSpPr>
            <a:xfrm>
              <a:off x="2411761" y="2237308"/>
              <a:ext cx="894259" cy="523220"/>
              <a:chOff x="2215144" y="1952311"/>
              <a:chExt cx="1244730" cy="959257"/>
            </a:xfrm>
          </p:grpSpPr>
          <p:sp>
            <p:nvSpPr>
              <p:cNvPr id="14" name="平行四边形 13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文本框 10"/>
              <p:cNvSpPr txBox="1"/>
              <p:nvPr/>
            </p:nvSpPr>
            <p:spPr>
              <a:xfrm>
                <a:off x="2393075" y="1952311"/>
                <a:ext cx="1066799" cy="959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02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3268289" y="2338562"/>
              <a:ext cx="4339315" cy="41687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静态电磁场求解与应用</a:t>
              </a:r>
              <a:endParaRPr lang="en-GB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3091014" y="2265158"/>
              <a:ext cx="4649338" cy="482594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63688" y="3258861"/>
            <a:ext cx="5375665" cy="545110"/>
            <a:chOff x="2411761" y="2237307"/>
            <a:chExt cx="5328591" cy="518129"/>
          </a:xfrm>
        </p:grpSpPr>
        <p:grpSp>
          <p:nvGrpSpPr>
            <p:cNvPr id="17" name="组合 16"/>
            <p:cNvGrpSpPr/>
            <p:nvPr/>
          </p:nvGrpSpPr>
          <p:grpSpPr>
            <a:xfrm>
              <a:off x="2411761" y="2237307"/>
              <a:ext cx="894259" cy="504164"/>
              <a:chOff x="2215144" y="1952308"/>
              <a:chExt cx="1244730" cy="924321"/>
            </a:xfrm>
          </p:grpSpPr>
          <p:sp>
            <p:nvSpPr>
              <p:cNvPr id="20" name="平行四边形 19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文本框 10"/>
              <p:cNvSpPr txBox="1"/>
              <p:nvPr/>
            </p:nvSpPr>
            <p:spPr>
              <a:xfrm>
                <a:off x="2393075" y="1952308"/>
                <a:ext cx="1066799" cy="911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03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3268289" y="2338562"/>
              <a:ext cx="4339315" cy="41687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时谐电磁场求解与应用</a:t>
              </a:r>
              <a:endParaRPr lang="en-GB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3091014" y="2265158"/>
              <a:ext cx="4649338" cy="482594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2" name="Picture 21" descr="3D勾图片素材 创意图片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r="11372" b="12785"/>
          <a:stretch>
            <a:fillRect/>
          </a:stretch>
        </p:blipFill>
        <p:spPr bwMode="auto">
          <a:xfrm>
            <a:off x="7308304" y="1635646"/>
            <a:ext cx="560632" cy="51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 descr="u=2454598576,2208575018&amp;fm=26&amp;gp=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64" t="14166" r="11237" b="19583"/>
          <a:stretch>
            <a:fillRect/>
          </a:stretch>
        </p:blipFill>
        <p:spPr bwMode="auto">
          <a:xfrm>
            <a:off x="7380312" y="2427734"/>
            <a:ext cx="432048" cy="60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81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AB3F151-6152-4598-88E2-B381FEFA55EE}"/>
              </a:ext>
            </a:extLst>
          </p:cNvPr>
          <p:cNvSpPr/>
          <p:nvPr/>
        </p:nvSpPr>
        <p:spPr>
          <a:xfrm>
            <a:off x="885463" y="453901"/>
            <a:ext cx="3005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cs typeface="Times New Roman" panose="02020603050405020304" pitchFamily="18" charset="0"/>
              </a:rPr>
              <a:t>导体的面电荷分布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683568" y="1059582"/>
            <a:ext cx="792088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ADA9"/>
              </a:buClr>
              <a:buFont typeface="宋体" panose="02010600030101010101" pitchFamily="2" charset="-122"/>
              <a:buChar char="☆"/>
            </a:pPr>
            <a:r>
              <a:rPr lang="zh-CN" altLang="en-US" sz="2200" b="1" dirty="0"/>
              <a:t>导体上的面电荷分布不但与自身形状密切相关，也与外部电场分布情况有关。只有孤立导体（不受外场或外源影响）的电荷分布才由其自身的形状及电荷总量决定；</a:t>
            </a:r>
            <a:endParaRPr lang="en-US" altLang="zh-CN" sz="2200" b="1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ADA9"/>
              </a:buClr>
              <a:buFont typeface="宋体" panose="02010600030101010101" pitchFamily="2" charset="-122"/>
              <a:buChar char="☆"/>
            </a:pPr>
            <a:r>
              <a:rPr lang="zh-CN" altLang="en-US" sz="2200" b="1" dirty="0"/>
              <a:t>理论分析以及实验与仿真结果表明，在孤立导体表面，电荷分布总体上向面外突出的部分（曲率为正且大）集中；而向内凹进的部分（曲率为负）电荷稀疏。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B5BAB67-F117-4396-98C4-16DE6B694400}"/>
              </a:ext>
            </a:extLst>
          </p:cNvPr>
          <p:cNvGrpSpPr/>
          <p:nvPr/>
        </p:nvGrpSpPr>
        <p:grpSpPr>
          <a:xfrm>
            <a:off x="8532440" y="4515966"/>
            <a:ext cx="432048" cy="432834"/>
            <a:chOff x="6084168" y="1274820"/>
            <a:chExt cx="432048" cy="432834"/>
          </a:xfrm>
        </p:grpSpPr>
        <p:sp>
          <p:nvSpPr>
            <p:cNvPr id="5" name="椭圆 22">
              <a:extLst>
                <a:ext uri="{FF2B5EF4-FFF2-40B4-BE49-F238E27FC236}">
                  <a16:creationId xmlns:a16="http://schemas.microsoft.com/office/drawing/2014/main" id="{2F4B17E7-5707-40A0-A089-5FD1D3100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59">
              <a:extLst>
                <a:ext uri="{FF2B5EF4-FFF2-40B4-BE49-F238E27FC236}">
                  <a16:creationId xmlns:a16="http://schemas.microsoft.com/office/drawing/2014/main" id="{2C554C76-00D7-4C07-B0FF-2ED1C425D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33A4242-A515-4FBF-A399-3AC775DDDB61}"/>
              </a:ext>
            </a:extLst>
          </p:cNvPr>
          <p:cNvGrpSpPr/>
          <p:nvPr/>
        </p:nvGrpSpPr>
        <p:grpSpPr>
          <a:xfrm>
            <a:off x="7236296" y="4516359"/>
            <a:ext cx="432048" cy="432048"/>
            <a:chOff x="4788024" y="1275213"/>
            <a:chExt cx="432048" cy="432048"/>
          </a:xfrm>
        </p:grpSpPr>
        <p:sp>
          <p:nvSpPr>
            <p:cNvPr id="9" name="椭圆 65">
              <a:extLst>
                <a:ext uri="{FF2B5EF4-FFF2-40B4-BE49-F238E27FC236}">
                  <a16:creationId xmlns:a16="http://schemas.microsoft.com/office/drawing/2014/main" id="{D0D1DE42-6635-4593-9886-7F7663C38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Freeform 110">
              <a:extLst>
                <a:ext uri="{FF2B5EF4-FFF2-40B4-BE49-F238E27FC236}">
                  <a16:creationId xmlns:a16="http://schemas.microsoft.com/office/drawing/2014/main" id="{C36B3EC0-8CED-4630-99CA-6CD221E37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1B6AF68-E29C-4228-8941-4D9FC9871861}"/>
              </a:ext>
            </a:extLst>
          </p:cNvPr>
          <p:cNvGrpSpPr/>
          <p:nvPr/>
        </p:nvGrpSpPr>
        <p:grpSpPr>
          <a:xfrm>
            <a:off x="7884368" y="4515966"/>
            <a:ext cx="432833" cy="432834"/>
            <a:chOff x="5436096" y="1274820"/>
            <a:chExt cx="432833" cy="432834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7ADBB8B-14A0-4B58-8955-782B9F80E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357F75F6-184C-4ACF-A007-B109530BC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AF2E5E3-34F1-4663-8CDA-FB4C765465AE}"/>
              </a:ext>
            </a:extLst>
          </p:cNvPr>
          <p:cNvGrpSpPr/>
          <p:nvPr/>
        </p:nvGrpSpPr>
        <p:grpSpPr>
          <a:xfrm>
            <a:off x="5940152" y="4515966"/>
            <a:ext cx="432833" cy="432834"/>
            <a:chOff x="3491880" y="1274820"/>
            <a:chExt cx="432833" cy="432834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C2D1241-9D77-441C-9A39-39749B246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Freeform 75">
              <a:extLst>
                <a:ext uri="{FF2B5EF4-FFF2-40B4-BE49-F238E27FC236}">
                  <a16:creationId xmlns:a16="http://schemas.microsoft.com/office/drawing/2014/main" id="{55122607-765A-4C1D-97F9-8E21F8453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9770F91-6BFB-429F-89D3-63C674B43D90}"/>
              </a:ext>
            </a:extLst>
          </p:cNvPr>
          <p:cNvGrpSpPr/>
          <p:nvPr/>
        </p:nvGrpSpPr>
        <p:grpSpPr>
          <a:xfrm>
            <a:off x="6588224" y="4515966"/>
            <a:ext cx="432833" cy="432834"/>
            <a:chOff x="4139952" y="1274820"/>
            <a:chExt cx="432833" cy="432834"/>
          </a:xfrm>
        </p:grpSpPr>
        <p:sp>
          <p:nvSpPr>
            <p:cNvPr id="19" name="椭圆 16">
              <a:extLst>
                <a:ext uri="{FF2B5EF4-FFF2-40B4-BE49-F238E27FC236}">
                  <a16:creationId xmlns:a16="http://schemas.microsoft.com/office/drawing/2014/main" id="{F2E2A549-4754-4523-8071-A909C56B4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92F1AD37-B12F-443C-9B4A-24A7463DE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2201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564"/>
    </mc:Choice>
    <mc:Fallback xmlns="">
      <p:transition spd="slow" advTm="1145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7544" y="483518"/>
            <a:ext cx="2736304" cy="1152128"/>
            <a:chOff x="467544" y="483518"/>
            <a:chExt cx="2736304" cy="1152128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1259632" y="1059582"/>
              <a:ext cx="792088" cy="0"/>
            </a:xfrm>
            <a:prstGeom prst="line">
              <a:avLst/>
            </a:prstGeom>
            <a:ln w="28575">
              <a:solidFill>
                <a:srgbClr val="99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67544" y="690250"/>
              <a:ext cx="792088" cy="801380"/>
              <a:chOff x="755576" y="978282"/>
              <a:chExt cx="792088" cy="801380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755576" y="987574"/>
                <a:ext cx="792088" cy="792088"/>
              </a:xfrm>
              <a:prstGeom prst="ellipse">
                <a:avLst/>
              </a:prstGeom>
              <a:gradFill flip="none" rotWithShape="1">
                <a:gsLst>
                  <a:gs pos="70620">
                    <a:srgbClr val="3C666C"/>
                  </a:gs>
                  <a:gs pos="48000">
                    <a:srgbClr val="0070C0"/>
                  </a:gs>
                  <a:gs pos="100000">
                    <a:srgbClr val="996600">
                      <a:shade val="67500"/>
                      <a:satMod val="115000"/>
                    </a:srgbClr>
                  </a:gs>
                  <a:gs pos="100000">
                    <a:srgbClr val="9966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>
                <a:endCxn id="21" idx="7"/>
              </p:cNvCxnSpPr>
              <p:nvPr/>
            </p:nvCxnSpPr>
            <p:spPr>
              <a:xfrm flipV="1">
                <a:off x="1115616" y="1103573"/>
                <a:ext cx="316049" cy="316049"/>
              </a:xfrm>
              <a:prstGeom prst="straightConnector1">
                <a:avLst/>
              </a:prstGeom>
              <a:ln>
                <a:solidFill>
                  <a:srgbClr val="FFFF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/>
            </p:nvSpPr>
            <p:spPr>
              <a:xfrm>
                <a:off x="1043608" y="97828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i="1" baseline="-250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i="1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051720" y="483518"/>
              <a:ext cx="1152128" cy="1152128"/>
              <a:chOff x="2339752" y="771550"/>
              <a:chExt cx="1152128" cy="1152128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2339752" y="771550"/>
                <a:ext cx="1152128" cy="115212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CE6A9C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 sz="14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29" name="直接箭头连接符 28"/>
              <p:cNvCxnSpPr/>
              <p:nvPr/>
            </p:nvCxnSpPr>
            <p:spPr>
              <a:xfrm flipV="1">
                <a:off x="2915816" y="987574"/>
                <a:ext cx="432048" cy="360040"/>
              </a:xfrm>
              <a:prstGeom prst="straightConnector1">
                <a:avLst/>
              </a:prstGeom>
              <a:ln>
                <a:solidFill>
                  <a:srgbClr val="FFFF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/>
              <p:cNvSpPr txBox="1"/>
              <p:nvPr/>
            </p:nvSpPr>
            <p:spPr>
              <a:xfrm>
                <a:off x="2771800" y="8435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i="1" baseline="-250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i="1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2" name="矩形 41"/>
          <p:cNvSpPr/>
          <p:nvPr/>
        </p:nvSpPr>
        <p:spPr>
          <a:xfrm>
            <a:off x="3275856" y="123478"/>
            <a:ext cx="56166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设充电后两球分别带电荷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/>
              <a:t>和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/>
              <a:t> ，由于两球相距很远，所以可忽略它们彼此对球面上电荷分布的影响，这样每个球都可近似看作孤立导体球，并且电荷在球面上均匀分布。</a:t>
            </a:r>
          </a:p>
        </p:txBody>
      </p: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2B4C01DC-261A-4FF0-88AB-35DDBE48A1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239821"/>
              </p:ext>
            </p:extLst>
          </p:nvPr>
        </p:nvGraphicFramePr>
        <p:xfrm>
          <a:off x="4499992" y="1851670"/>
          <a:ext cx="3283217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5" name="Equation" r:id="rId4" imgW="1688760" imgH="444240" progId="Equation.DSMT4">
                  <p:embed/>
                </p:oleObj>
              </mc:Choice>
              <mc:Fallback>
                <p:oleObj name="Equation" r:id="rId4" imgW="1688760" imgH="4442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2B4C01DC-261A-4FF0-88AB-35DDBE48A1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99992" y="1851670"/>
                        <a:ext cx="3283217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矩形 43"/>
          <p:cNvSpPr/>
          <p:nvPr/>
        </p:nvSpPr>
        <p:spPr>
          <a:xfrm>
            <a:off x="179512" y="2787774"/>
            <a:ext cx="2736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/>
              <a:t>两球连通</a:t>
            </a:r>
            <a:r>
              <a:rPr lang="zh-CN" altLang="en-US" sz="2000" b="1" dirty="0"/>
              <a:t>，即</a:t>
            </a:r>
          </a:p>
        </p:txBody>
      </p:sp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2B4C01DC-261A-4FF0-88AB-35DDBE48A1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438840"/>
              </p:ext>
            </p:extLst>
          </p:nvPr>
        </p:nvGraphicFramePr>
        <p:xfrm>
          <a:off x="2483768" y="2643758"/>
          <a:ext cx="3283217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6" name="Equation" r:id="rId6" imgW="1688760" imgH="444240" progId="Equation.DSMT4">
                  <p:embed/>
                </p:oleObj>
              </mc:Choice>
              <mc:Fallback>
                <p:oleObj name="Equation" r:id="rId6" imgW="1688760" imgH="44424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2B4C01DC-261A-4FF0-88AB-35DDBE48A1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83768" y="2643758"/>
                        <a:ext cx="3283217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2B4C01DC-261A-4FF0-88AB-35DDBE48A1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055551"/>
              </p:ext>
            </p:extLst>
          </p:nvPr>
        </p:nvGraphicFramePr>
        <p:xfrm>
          <a:off x="6084168" y="2643758"/>
          <a:ext cx="13081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7" name="Equation" r:id="rId8" imgW="672840" imgH="444240" progId="Equation.DSMT4">
                  <p:embed/>
                </p:oleObj>
              </mc:Choice>
              <mc:Fallback>
                <p:oleObj name="Equation" r:id="rId8" imgW="672840" imgH="444240" progId="Equation.DSMT4">
                  <p:embed/>
                  <p:pic>
                    <p:nvPicPr>
                      <p:cNvPr id="45" name="对象 44">
                        <a:extLst>
                          <a:ext uri="{FF2B5EF4-FFF2-40B4-BE49-F238E27FC236}">
                            <a16:creationId xmlns:a16="http://schemas.microsoft.com/office/drawing/2014/main" id="{2B4C01DC-261A-4FF0-88AB-35DDBE48A1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84168" y="2643758"/>
                        <a:ext cx="1308100" cy="86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643136" y="3583484"/>
            <a:ext cx="3803575" cy="863600"/>
            <a:chOff x="107504" y="3652366"/>
            <a:chExt cx="3803575" cy="863600"/>
          </a:xfrm>
        </p:grpSpPr>
        <p:graphicFrame>
          <p:nvGraphicFramePr>
            <p:cNvPr id="47" name="对象 46">
              <a:extLst>
                <a:ext uri="{FF2B5EF4-FFF2-40B4-BE49-F238E27FC236}">
                  <a16:creationId xmlns:a16="http://schemas.microsoft.com/office/drawing/2014/main" id="{2B4C01DC-261A-4FF0-88AB-35DDBE48A1D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8177399"/>
                </p:ext>
              </p:extLst>
            </p:nvPr>
          </p:nvGraphicFramePr>
          <p:xfrm>
            <a:off x="899592" y="3652366"/>
            <a:ext cx="3011487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68" name="Equation" r:id="rId10" imgW="1549080" imgH="444240" progId="Equation.DSMT4">
                    <p:embed/>
                  </p:oleObj>
                </mc:Choice>
                <mc:Fallback>
                  <p:oleObj name="Equation" r:id="rId10" imgW="1549080" imgH="444240" progId="Equation.DSMT4">
                    <p:embed/>
                    <p:pic>
                      <p:nvPicPr>
                        <p:cNvPr id="45" name="对象 44">
                          <a:extLst>
                            <a:ext uri="{FF2B5EF4-FFF2-40B4-BE49-F238E27FC236}">
                              <a16:creationId xmlns:a16="http://schemas.microsoft.com/office/drawing/2014/main" id="{2B4C01DC-261A-4FF0-88AB-35DDBE48A1D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899592" y="3652366"/>
                          <a:ext cx="3011487" cy="863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矩形 48"/>
            <p:cNvSpPr/>
            <p:nvPr/>
          </p:nvSpPr>
          <p:spPr>
            <a:xfrm>
              <a:off x="107504" y="3795886"/>
              <a:ext cx="2736304" cy="501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/>
                <a:t>由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963616" y="3435846"/>
            <a:ext cx="3496816" cy="1011238"/>
            <a:chOff x="4427984" y="3435350"/>
            <a:chExt cx="3496816" cy="1011238"/>
          </a:xfrm>
        </p:grpSpPr>
        <p:graphicFrame>
          <p:nvGraphicFramePr>
            <p:cNvPr id="48" name="对象 47">
              <a:extLst>
                <a:ext uri="{FF2B5EF4-FFF2-40B4-BE49-F238E27FC236}">
                  <a16:creationId xmlns:a16="http://schemas.microsoft.com/office/drawing/2014/main" id="{2B4C01DC-261A-4FF0-88AB-35DDBE48A1D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6229642"/>
                </p:ext>
              </p:extLst>
            </p:nvPr>
          </p:nvGraphicFramePr>
          <p:xfrm>
            <a:off x="4964113" y="3435350"/>
            <a:ext cx="2960687" cy="101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69" name="Equation" r:id="rId12" imgW="1523880" imgH="520560" progId="Equation.DSMT4">
                    <p:embed/>
                  </p:oleObj>
                </mc:Choice>
                <mc:Fallback>
                  <p:oleObj name="Equation" r:id="rId12" imgW="1523880" imgH="520560" progId="Equation.DSMT4">
                    <p:embed/>
                    <p:pic>
                      <p:nvPicPr>
                        <p:cNvPr id="47" name="对象 46">
                          <a:extLst>
                            <a:ext uri="{FF2B5EF4-FFF2-40B4-BE49-F238E27FC236}">
                              <a16:creationId xmlns:a16="http://schemas.microsoft.com/office/drawing/2014/main" id="{2B4C01DC-261A-4FF0-88AB-35DDBE48A1D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964113" y="3435350"/>
                          <a:ext cx="2960687" cy="10112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矩形 49"/>
            <p:cNvSpPr/>
            <p:nvPr/>
          </p:nvSpPr>
          <p:spPr>
            <a:xfrm>
              <a:off x="4427984" y="3723878"/>
              <a:ext cx="2736304" cy="501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/>
                <a:t>有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467544" y="4589135"/>
            <a:ext cx="8208912" cy="430887"/>
          </a:xfrm>
          <a:prstGeom prst="rect">
            <a:avLst/>
          </a:prstGeom>
          <a:solidFill>
            <a:srgbClr val="00ADA9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zh-CN" sz="2200" b="1" dirty="0">
                <a:solidFill>
                  <a:schemeClr val="bg1"/>
                </a:solidFill>
              </a:rPr>
              <a:t>一般最大电荷密度和最强电场都发生在导电体的尖端部分周围</a:t>
            </a:r>
            <a:endParaRPr lang="zh-CN" alt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52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635646"/>
            <a:ext cx="4032448" cy="292990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83568" y="267494"/>
            <a:ext cx="2376264" cy="3456384"/>
            <a:chOff x="611560" y="1491630"/>
            <a:chExt cx="2088232" cy="324036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491630"/>
              <a:ext cx="2009456" cy="23350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文本框 2"/>
            <p:cNvSpPr txBox="1">
              <a:spLocks noChangeArrowheads="1"/>
            </p:cNvSpPr>
            <p:nvPr/>
          </p:nvSpPr>
          <p:spPr bwMode="auto">
            <a:xfrm>
              <a:off x="611560" y="3867894"/>
              <a:ext cx="2088232" cy="8640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45720" rIns="91440" bIns="45720" anchor="t" anchorCtr="0">
              <a:noAutofit/>
            </a:bodyPr>
            <a:lstStyle/>
            <a:p>
              <a:pPr algn="l">
                <a:spcAft>
                  <a:spcPts val="0"/>
                </a:spcAft>
              </a:pPr>
              <a:r>
                <a:rPr lang="zh-CN" sz="1400" b="1" kern="100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富兰克</a:t>
              </a:r>
              <a:r>
                <a:rPr lang="en-US" sz="1400" b="1" kern="100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(1706.1.17—1790.4.17)</a:t>
              </a:r>
              <a:r>
                <a:rPr lang="zh-CN" sz="1400" b="1" kern="100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美国政治家、物理学家，</a:t>
              </a:r>
              <a:r>
                <a:rPr lang="zh-CN" sz="1400" b="1" kern="1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发明了</a:t>
              </a:r>
              <a:r>
                <a:rPr lang="en-US" sz="1400" b="1" u="sng" kern="100" dirty="0" err="1">
                  <a:solidFill>
                    <a:srgbClr val="0563C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  <a:hlinkClick r:id="rId4"/>
                </a:rPr>
                <a:t>避雷针</a:t>
              </a:r>
              <a:r>
                <a:rPr lang="zh-CN" sz="1400" b="1" kern="1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，最早提出</a:t>
              </a:r>
              <a:r>
                <a:rPr lang="en-US" sz="1400" b="1" u="sng" kern="100" dirty="0" err="1">
                  <a:solidFill>
                    <a:srgbClr val="0563C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  <a:hlinkClick r:id="rId5"/>
                </a:rPr>
                <a:t>电荷守恒定律</a:t>
              </a:r>
              <a:r>
                <a:rPr lang="zh-CN" sz="1400" b="1" kern="1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，定义了正负电荷。</a:t>
              </a:r>
              <a:endParaRPr lang="zh-CN" sz="2400" b="1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25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>
            <a:extLst>
              <a:ext uri="{FF2B5EF4-FFF2-40B4-BE49-F238E27FC236}">
                <a16:creationId xmlns:a16="http://schemas.microsoft.com/office/drawing/2014/main" id="{E581F079-AEEE-4C35-AAA2-3C7008FD6C67}"/>
              </a:ext>
            </a:extLst>
          </p:cNvPr>
          <p:cNvSpPr/>
          <p:nvPr/>
        </p:nvSpPr>
        <p:spPr>
          <a:xfrm>
            <a:off x="1440160" y="1563638"/>
            <a:ext cx="570372" cy="549575"/>
          </a:xfrm>
          <a:prstGeom prst="ellipse">
            <a:avLst/>
          </a:prstGeom>
          <a:solidFill>
            <a:srgbClr val="F87A24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6" name="Oval 19">
            <a:extLst>
              <a:ext uri="{FF2B5EF4-FFF2-40B4-BE49-F238E27FC236}">
                <a16:creationId xmlns:a16="http://schemas.microsoft.com/office/drawing/2014/main" id="{21185890-1109-48FE-85AE-DDBBE4A516DE}"/>
              </a:ext>
            </a:extLst>
          </p:cNvPr>
          <p:cNvSpPr/>
          <p:nvPr/>
        </p:nvSpPr>
        <p:spPr>
          <a:xfrm>
            <a:off x="1447152" y="2630107"/>
            <a:ext cx="570372" cy="547155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7" name="Rectangle 24">
            <a:extLst>
              <a:ext uri="{FF2B5EF4-FFF2-40B4-BE49-F238E27FC236}">
                <a16:creationId xmlns:a16="http://schemas.microsoft.com/office/drawing/2014/main" id="{81E9BC80-4FE4-4CDA-9142-CB5F6C7A9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5044" y="2706474"/>
            <a:ext cx="2367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cs typeface="Times New Roman" panose="02020603050405020304" pitchFamily="18" charset="0"/>
              </a:rPr>
              <a:t>静电场</a:t>
            </a:r>
            <a:r>
              <a:rPr lang="zh-CN" altLang="en-US" sz="2400" b="1" kern="100" dirty="0">
                <a:cs typeface="Times New Roman" panose="02020603050405020304" pitchFamily="18" charset="0"/>
              </a:rPr>
              <a:t>典型应用</a:t>
            </a:r>
            <a:endParaRPr lang="zh-CN" altLang="zh-CN" sz="2400" b="1" kern="100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A411AC-3D76-4AFF-B1F3-442824A7FC2E}"/>
              </a:ext>
            </a:extLst>
          </p:cNvPr>
          <p:cNvSpPr/>
          <p:nvPr/>
        </p:nvSpPr>
        <p:spPr>
          <a:xfrm>
            <a:off x="2284421" y="1606029"/>
            <a:ext cx="27561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cs typeface="Times New Roman" panose="02020603050405020304" pitchFamily="18" charset="0"/>
              </a:rPr>
              <a:t>静电场求解方法</a:t>
            </a:r>
            <a:endParaRPr lang="zh-CN" altLang="zh-CN" sz="2400" b="1" kern="100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21" descr="3D勾图片素材 创意图片">
            <a:extLst>
              <a:ext uri="{FF2B5EF4-FFF2-40B4-BE49-F238E27FC236}">
                <a16:creationId xmlns:a16="http://schemas.microsoft.com/office/drawing/2014/main" id="{5DD55DF9-C96A-41EC-9AEB-41D71BB51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r="11372" b="12785"/>
          <a:stretch>
            <a:fillRect/>
          </a:stretch>
        </p:blipFill>
        <p:spPr bwMode="auto">
          <a:xfrm>
            <a:off x="4752528" y="1491630"/>
            <a:ext cx="561532" cy="51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E286B55-D54C-48F7-9D5D-FF779BB3166D}"/>
              </a:ext>
            </a:extLst>
          </p:cNvPr>
          <p:cNvSpPr txBox="1"/>
          <p:nvPr/>
        </p:nvSpPr>
        <p:spPr>
          <a:xfrm>
            <a:off x="4644008" y="1995686"/>
            <a:ext cx="28083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9E9A"/>
                </a:solidFill>
                <a:latin typeface="+mn-ea"/>
              </a:rPr>
              <a:t>导体系统的电容</a:t>
            </a:r>
            <a:endParaRPr lang="en-US" altLang="zh-CN" sz="1600" b="1" dirty="0">
              <a:solidFill>
                <a:srgbClr val="009E9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9E9A"/>
                </a:solidFill>
                <a:latin typeface="+mn-ea"/>
              </a:rPr>
              <a:t>静电屏蔽</a:t>
            </a:r>
            <a:endParaRPr lang="en-US" altLang="zh-CN" sz="1600" b="1" dirty="0">
              <a:solidFill>
                <a:srgbClr val="009E9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9E9A"/>
                </a:solidFill>
                <a:latin typeface="+mn-ea"/>
              </a:rPr>
              <a:t>静电系统的电介质击穿</a:t>
            </a:r>
            <a:endParaRPr lang="en-US" altLang="zh-CN" sz="1600" b="1" dirty="0">
              <a:solidFill>
                <a:srgbClr val="009E9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9E9A"/>
                </a:solidFill>
                <a:latin typeface="+mn-ea"/>
              </a:rPr>
              <a:t>导体的面电荷分布</a:t>
            </a:r>
            <a:endParaRPr lang="en-US" altLang="zh-CN" sz="1600" b="1" dirty="0">
              <a:solidFill>
                <a:srgbClr val="009E9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9E9A"/>
                </a:solidFill>
                <a:latin typeface="+mn-ea"/>
              </a:rPr>
              <a:t>静电储能与静电系统的受力</a:t>
            </a:r>
          </a:p>
        </p:txBody>
      </p:sp>
      <p:sp>
        <p:nvSpPr>
          <p:cNvPr id="12" name="Text Placeholder 4"/>
          <p:cNvSpPr txBox="1"/>
          <p:nvPr/>
        </p:nvSpPr>
        <p:spPr>
          <a:xfrm>
            <a:off x="611560" y="483518"/>
            <a:ext cx="1296144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结：</a:t>
            </a:r>
            <a:endParaRPr lang="en-GB" altLang="zh-CN" sz="2400" b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21" descr="3D勾图片素材 创意图片">
            <a:extLst>
              <a:ext uri="{FF2B5EF4-FFF2-40B4-BE49-F238E27FC236}">
                <a16:creationId xmlns:a16="http://schemas.microsoft.com/office/drawing/2014/main" id="{5DD55DF9-C96A-41EC-9AEB-41D71BB51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r="11372" b="12785"/>
          <a:stretch>
            <a:fillRect/>
          </a:stretch>
        </p:blipFill>
        <p:spPr bwMode="auto">
          <a:xfrm>
            <a:off x="7359607" y="1995686"/>
            <a:ext cx="380745" cy="3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1" descr="3D勾图片素材 创意图片">
            <a:extLst>
              <a:ext uri="{FF2B5EF4-FFF2-40B4-BE49-F238E27FC236}">
                <a16:creationId xmlns:a16="http://schemas.microsoft.com/office/drawing/2014/main" id="{5DD55DF9-C96A-41EC-9AEB-41D71BB51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r="11372" b="12785"/>
          <a:stretch>
            <a:fillRect/>
          </a:stretch>
        </p:blipFill>
        <p:spPr bwMode="auto">
          <a:xfrm>
            <a:off x="7359607" y="2355726"/>
            <a:ext cx="380745" cy="3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1" descr="3D勾图片素材 创意图片">
            <a:extLst>
              <a:ext uri="{FF2B5EF4-FFF2-40B4-BE49-F238E27FC236}">
                <a16:creationId xmlns:a16="http://schemas.microsoft.com/office/drawing/2014/main" id="{5DD55DF9-C96A-41EC-9AEB-41D71BB51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r="11372" b="12785"/>
          <a:stretch>
            <a:fillRect/>
          </a:stretch>
        </p:blipFill>
        <p:spPr bwMode="auto">
          <a:xfrm>
            <a:off x="7380312" y="2715766"/>
            <a:ext cx="398234" cy="367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1" descr="3D勾图片素材 创意图片">
            <a:extLst>
              <a:ext uri="{FF2B5EF4-FFF2-40B4-BE49-F238E27FC236}">
                <a16:creationId xmlns:a16="http://schemas.microsoft.com/office/drawing/2014/main" id="{5DD55DF9-C96A-41EC-9AEB-41D71BB51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r="11372" b="12785"/>
          <a:stretch>
            <a:fillRect/>
          </a:stretch>
        </p:blipFill>
        <p:spPr bwMode="auto">
          <a:xfrm>
            <a:off x="7380312" y="3075806"/>
            <a:ext cx="398234" cy="367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77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Isosceles Triangle 2"/>
          <p:cNvSpPr/>
          <p:nvPr/>
        </p:nvSpPr>
        <p:spPr bwMode="auto">
          <a:xfrm>
            <a:off x="1354410" y="4085082"/>
            <a:ext cx="1009650" cy="718915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Isosceles Triangle 2"/>
          <p:cNvSpPr/>
          <p:nvPr/>
        </p:nvSpPr>
        <p:spPr bwMode="auto">
          <a:xfrm>
            <a:off x="1965598" y="3704199"/>
            <a:ext cx="1009650" cy="1099797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Isosceles Triangle 2"/>
          <p:cNvSpPr/>
          <p:nvPr/>
        </p:nvSpPr>
        <p:spPr bwMode="auto">
          <a:xfrm>
            <a:off x="2743473" y="3966055"/>
            <a:ext cx="927100" cy="837941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Isosceles Triangle 2"/>
          <p:cNvSpPr/>
          <p:nvPr/>
        </p:nvSpPr>
        <p:spPr bwMode="auto">
          <a:xfrm>
            <a:off x="3441974" y="4226325"/>
            <a:ext cx="865187" cy="577672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Isosceles Triangle 2"/>
          <p:cNvSpPr/>
          <p:nvPr/>
        </p:nvSpPr>
        <p:spPr bwMode="auto">
          <a:xfrm>
            <a:off x="4027760" y="4085083"/>
            <a:ext cx="1009650" cy="718915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6" name="Isosceles Triangle 2"/>
          <p:cNvSpPr/>
          <p:nvPr/>
        </p:nvSpPr>
        <p:spPr bwMode="auto">
          <a:xfrm>
            <a:off x="4638948" y="4385026"/>
            <a:ext cx="1009650" cy="418971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Isosceles Triangle 2"/>
          <p:cNvSpPr/>
          <p:nvPr/>
        </p:nvSpPr>
        <p:spPr bwMode="auto">
          <a:xfrm>
            <a:off x="5169173" y="3551845"/>
            <a:ext cx="1073150" cy="1252150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Isosceles Triangle 2"/>
          <p:cNvSpPr/>
          <p:nvPr/>
        </p:nvSpPr>
        <p:spPr bwMode="auto">
          <a:xfrm>
            <a:off x="5734323" y="4226325"/>
            <a:ext cx="1001712" cy="577672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5" name="Isosceles Triangle 2"/>
          <p:cNvSpPr/>
          <p:nvPr/>
        </p:nvSpPr>
        <p:spPr bwMode="auto">
          <a:xfrm>
            <a:off x="6226448" y="4085083"/>
            <a:ext cx="1168400" cy="718915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8" name="Isosceles Triangle 2"/>
          <p:cNvSpPr/>
          <p:nvPr/>
        </p:nvSpPr>
        <p:spPr bwMode="auto">
          <a:xfrm>
            <a:off x="6810648" y="3972403"/>
            <a:ext cx="1001712" cy="831593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65497" y="1812761"/>
            <a:ext cx="34067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谢谢倾听！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59F9A3D-9B11-451E-9082-D852D575E3DF}"/>
              </a:ext>
            </a:extLst>
          </p:cNvPr>
          <p:cNvSpPr txBox="1"/>
          <p:nvPr/>
        </p:nvSpPr>
        <p:spPr>
          <a:xfrm>
            <a:off x="611560" y="699542"/>
            <a:ext cx="6480720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2800" b="1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2.1.1  </a:t>
            </a:r>
            <a:r>
              <a:rPr lang="zh-CN" altLang="en-US" sz="2800" b="1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静电场求解与应用</a:t>
            </a:r>
            <a:endParaRPr lang="en-GB" altLang="zh-CN" sz="2800" b="1" dirty="0">
              <a:solidFill>
                <a:srgbClr val="005DA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E581F079-AEEE-4C35-AAA2-3C7008FD6C67}"/>
              </a:ext>
            </a:extLst>
          </p:cNvPr>
          <p:cNvSpPr/>
          <p:nvPr/>
        </p:nvSpPr>
        <p:spPr>
          <a:xfrm>
            <a:off x="1763688" y="1842594"/>
            <a:ext cx="570372" cy="549575"/>
          </a:xfrm>
          <a:prstGeom prst="ellipse">
            <a:avLst/>
          </a:prstGeom>
          <a:solidFill>
            <a:srgbClr val="F87A24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6" name="Oval 19">
            <a:extLst>
              <a:ext uri="{FF2B5EF4-FFF2-40B4-BE49-F238E27FC236}">
                <a16:creationId xmlns:a16="http://schemas.microsoft.com/office/drawing/2014/main" id="{21185890-1109-48FE-85AE-DDBBE4A516DE}"/>
              </a:ext>
            </a:extLst>
          </p:cNvPr>
          <p:cNvSpPr/>
          <p:nvPr/>
        </p:nvSpPr>
        <p:spPr>
          <a:xfrm>
            <a:off x="1770680" y="2909063"/>
            <a:ext cx="570372" cy="547155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7" name="Rectangle 24">
            <a:extLst>
              <a:ext uri="{FF2B5EF4-FFF2-40B4-BE49-F238E27FC236}">
                <a16:creationId xmlns:a16="http://schemas.microsoft.com/office/drawing/2014/main" id="{81E9BC80-4FE4-4CDA-9142-CB5F6C7A9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8572" y="2985430"/>
            <a:ext cx="2367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+mj-lt"/>
                <a:cs typeface="Times New Roman" panose="02020603050405020304" pitchFamily="18" charset="0"/>
              </a:rPr>
              <a:t>静电场</a:t>
            </a:r>
            <a:r>
              <a:rPr lang="zh-CN" altLang="en-US" sz="2400" b="1" kern="100" dirty="0">
                <a:latin typeface="+mj-lt"/>
                <a:cs typeface="Times New Roman" panose="02020603050405020304" pitchFamily="18" charset="0"/>
              </a:rPr>
              <a:t>典型应用</a:t>
            </a:r>
            <a:endParaRPr lang="zh-CN" altLang="zh-CN" sz="2400" b="1" kern="100" dirty="0">
              <a:latin typeface="+mj-lt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A411AC-3D76-4AFF-B1F3-442824A7FC2E}"/>
              </a:ext>
            </a:extLst>
          </p:cNvPr>
          <p:cNvSpPr/>
          <p:nvPr/>
        </p:nvSpPr>
        <p:spPr>
          <a:xfrm>
            <a:off x="2607949" y="1884985"/>
            <a:ext cx="27561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+mj-lt"/>
                <a:cs typeface="Times New Roman" panose="02020603050405020304" pitchFamily="18" charset="0"/>
              </a:rPr>
              <a:t>静电场求解方法</a:t>
            </a:r>
            <a:endParaRPr lang="zh-CN" altLang="zh-CN" sz="2400" b="1" kern="100" dirty="0">
              <a:latin typeface="+mj-lt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21" descr="3D勾图片素材 创意图片">
            <a:extLst>
              <a:ext uri="{FF2B5EF4-FFF2-40B4-BE49-F238E27FC236}">
                <a16:creationId xmlns:a16="http://schemas.microsoft.com/office/drawing/2014/main" id="{5DD55DF9-C96A-41EC-9AEB-41D71BB51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r="11372" b="12785"/>
          <a:stretch>
            <a:fillRect/>
          </a:stretch>
        </p:blipFill>
        <p:spPr bwMode="auto">
          <a:xfrm>
            <a:off x="5076056" y="1770586"/>
            <a:ext cx="560632" cy="51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E286B55-D54C-48F7-9D5D-FF779BB3166D}"/>
              </a:ext>
            </a:extLst>
          </p:cNvPr>
          <p:cNvSpPr txBox="1"/>
          <p:nvPr/>
        </p:nvSpPr>
        <p:spPr>
          <a:xfrm>
            <a:off x="4860032" y="2274642"/>
            <a:ext cx="2664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9E9A"/>
                </a:solidFill>
                <a:latin typeface="+mn-ea"/>
              </a:rPr>
              <a:t>导体系统的电容</a:t>
            </a:r>
            <a:endParaRPr lang="en-US" altLang="zh-CN" sz="1600" b="1" dirty="0">
              <a:solidFill>
                <a:srgbClr val="009E9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9E9A"/>
                </a:solidFill>
                <a:latin typeface="+mn-ea"/>
              </a:rPr>
              <a:t>静电屏蔽</a:t>
            </a:r>
            <a:endParaRPr lang="en-US" altLang="zh-CN" sz="1600" b="1" dirty="0">
              <a:solidFill>
                <a:srgbClr val="009E9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9E9A"/>
                </a:solidFill>
                <a:latin typeface="+mn-ea"/>
              </a:rPr>
              <a:t>静电系统的电介质击穿</a:t>
            </a:r>
            <a:endParaRPr lang="en-US" altLang="zh-CN" sz="1600" b="1" dirty="0">
              <a:solidFill>
                <a:srgbClr val="009E9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9E9A"/>
                </a:solidFill>
                <a:latin typeface="+mn-ea"/>
              </a:rPr>
              <a:t>导体的面电荷分布</a:t>
            </a:r>
            <a:endParaRPr lang="en-US" altLang="zh-CN" sz="1600" b="1" dirty="0">
              <a:solidFill>
                <a:srgbClr val="009E9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9E9A"/>
                </a:solidFill>
                <a:latin typeface="+mn-ea"/>
              </a:rPr>
              <a:t>静电储能与静电系统的受力</a:t>
            </a:r>
          </a:p>
        </p:txBody>
      </p:sp>
      <p:pic>
        <p:nvPicPr>
          <p:cNvPr id="11" name="Picture 21" descr="3D勾图片素材 创意图片">
            <a:extLst>
              <a:ext uri="{FF2B5EF4-FFF2-40B4-BE49-F238E27FC236}">
                <a16:creationId xmlns:a16="http://schemas.microsoft.com/office/drawing/2014/main" id="{5DD55DF9-C96A-41EC-9AEB-41D71BB51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r="11372" b="12785"/>
          <a:stretch>
            <a:fillRect/>
          </a:stretch>
        </p:blipFill>
        <p:spPr bwMode="auto">
          <a:xfrm>
            <a:off x="6804248" y="2292102"/>
            <a:ext cx="380745" cy="3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360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843558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定义：抑制自己与外界电场产生相互影响。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B3F151-6152-4598-88E2-B381FEFA55EE}"/>
              </a:ext>
            </a:extLst>
          </p:cNvPr>
          <p:cNvSpPr/>
          <p:nvPr/>
        </p:nvSpPr>
        <p:spPr>
          <a:xfrm>
            <a:off x="885463" y="339502"/>
            <a:ext cx="1768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cs typeface="Times New Roman" panose="02020603050405020304" pitchFamily="18" charset="0"/>
              </a:rPr>
              <a:t>静电屏蔽</a:t>
            </a:r>
            <a:endParaRPr lang="zh-CN" altLang="en-US" sz="2400" b="1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B5BAB67-F117-4396-98C4-16DE6B694400}"/>
              </a:ext>
            </a:extLst>
          </p:cNvPr>
          <p:cNvGrpSpPr/>
          <p:nvPr/>
        </p:nvGrpSpPr>
        <p:grpSpPr>
          <a:xfrm>
            <a:off x="8604448" y="4557011"/>
            <a:ext cx="432048" cy="432834"/>
            <a:chOff x="6084168" y="1274820"/>
            <a:chExt cx="432048" cy="432834"/>
          </a:xfrm>
        </p:grpSpPr>
        <p:sp>
          <p:nvSpPr>
            <p:cNvPr id="12" name="椭圆 22">
              <a:extLst>
                <a:ext uri="{FF2B5EF4-FFF2-40B4-BE49-F238E27FC236}">
                  <a16:creationId xmlns:a16="http://schemas.microsoft.com/office/drawing/2014/main" id="{2F4B17E7-5707-40A0-A089-5FD1D3100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59">
              <a:extLst>
                <a:ext uri="{FF2B5EF4-FFF2-40B4-BE49-F238E27FC236}">
                  <a16:creationId xmlns:a16="http://schemas.microsoft.com/office/drawing/2014/main" id="{2C554C76-00D7-4C07-B0FF-2ED1C425D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33A4242-A515-4FBF-A399-3AC775DDDB61}"/>
              </a:ext>
            </a:extLst>
          </p:cNvPr>
          <p:cNvGrpSpPr/>
          <p:nvPr/>
        </p:nvGrpSpPr>
        <p:grpSpPr>
          <a:xfrm>
            <a:off x="7308304" y="4557404"/>
            <a:ext cx="432048" cy="432048"/>
            <a:chOff x="4788024" y="1275213"/>
            <a:chExt cx="432048" cy="432048"/>
          </a:xfrm>
        </p:grpSpPr>
        <p:sp>
          <p:nvSpPr>
            <p:cNvPr id="15" name="椭圆 65">
              <a:extLst>
                <a:ext uri="{FF2B5EF4-FFF2-40B4-BE49-F238E27FC236}">
                  <a16:creationId xmlns:a16="http://schemas.microsoft.com/office/drawing/2014/main" id="{D0D1DE42-6635-4593-9886-7F7663C38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Freeform 110">
              <a:extLst>
                <a:ext uri="{FF2B5EF4-FFF2-40B4-BE49-F238E27FC236}">
                  <a16:creationId xmlns:a16="http://schemas.microsoft.com/office/drawing/2014/main" id="{C36B3EC0-8CED-4630-99CA-6CD221E37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1B6AF68-E29C-4228-8941-4D9FC9871861}"/>
              </a:ext>
            </a:extLst>
          </p:cNvPr>
          <p:cNvGrpSpPr/>
          <p:nvPr/>
        </p:nvGrpSpPr>
        <p:grpSpPr>
          <a:xfrm>
            <a:off x="7956376" y="4557011"/>
            <a:ext cx="432833" cy="432834"/>
            <a:chOff x="5436096" y="1274820"/>
            <a:chExt cx="432833" cy="432834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7ADBB8B-14A0-4B58-8955-782B9F80E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357F75F6-184C-4ACF-A007-B109530BC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AF2E5E3-34F1-4663-8CDA-FB4C765465AE}"/>
              </a:ext>
            </a:extLst>
          </p:cNvPr>
          <p:cNvGrpSpPr/>
          <p:nvPr/>
        </p:nvGrpSpPr>
        <p:grpSpPr>
          <a:xfrm>
            <a:off x="6012160" y="4557011"/>
            <a:ext cx="432833" cy="432834"/>
            <a:chOff x="3491880" y="1274820"/>
            <a:chExt cx="432833" cy="432834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C2D1241-9D77-441C-9A39-39749B246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Freeform 75">
              <a:extLst>
                <a:ext uri="{FF2B5EF4-FFF2-40B4-BE49-F238E27FC236}">
                  <a16:creationId xmlns:a16="http://schemas.microsoft.com/office/drawing/2014/main" id="{55122607-765A-4C1D-97F9-8E21F8453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9770F91-6BFB-429F-89D3-63C674B43D90}"/>
              </a:ext>
            </a:extLst>
          </p:cNvPr>
          <p:cNvGrpSpPr/>
          <p:nvPr/>
        </p:nvGrpSpPr>
        <p:grpSpPr>
          <a:xfrm>
            <a:off x="6660232" y="4557011"/>
            <a:ext cx="432833" cy="432834"/>
            <a:chOff x="4139952" y="1274820"/>
            <a:chExt cx="432833" cy="432834"/>
          </a:xfrm>
        </p:grpSpPr>
        <p:sp>
          <p:nvSpPr>
            <p:cNvPr id="25" name="椭圆 16">
              <a:extLst>
                <a:ext uri="{FF2B5EF4-FFF2-40B4-BE49-F238E27FC236}">
                  <a16:creationId xmlns:a16="http://schemas.microsoft.com/office/drawing/2014/main" id="{F2E2A549-4754-4523-8071-A909C56B4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Freeform 84">
              <a:extLst>
                <a:ext uri="{FF2B5EF4-FFF2-40B4-BE49-F238E27FC236}">
                  <a16:creationId xmlns:a16="http://schemas.microsoft.com/office/drawing/2014/main" id="{92F1AD37-B12F-443C-9B4A-24A7463DE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61448635-58BB-41F5-A3A1-7739BB689615}"/>
              </a:ext>
            </a:extLst>
          </p:cNvPr>
          <p:cNvSpPr/>
          <p:nvPr/>
        </p:nvSpPr>
        <p:spPr>
          <a:xfrm>
            <a:off x="539552" y="1296851"/>
            <a:ext cx="8280920" cy="1418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1688" indent="-801688">
              <a:lnSpc>
                <a:spcPct val="150000"/>
              </a:lnSpc>
              <a:buClr>
                <a:schemeClr val="accent1"/>
              </a:buClr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措施：利用一个封闭的导体腔来阻断腔外静电场对腔内电场产生的影响，并且接地的导体腔还可阻止腔内静电场对外界产生的影响。因此这样的导体腔也称为屏蔽腔，也称为法拉第笼。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42C1713-B5FA-4087-8402-CB767E7AF25D}"/>
              </a:ext>
            </a:extLst>
          </p:cNvPr>
          <p:cNvSpPr/>
          <p:nvPr/>
        </p:nvSpPr>
        <p:spPr>
          <a:xfrm>
            <a:off x="539552" y="2626380"/>
            <a:ext cx="8424936" cy="1880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1688" indent="-801688">
              <a:lnSpc>
                <a:spcPct val="150000"/>
              </a:lnSpc>
              <a:buClr>
                <a:schemeClr val="accent1"/>
              </a:buClr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原理：（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）不论导体腔是否接地，腔内空间及腔内壁的电荷在腔外空间的合场强为零；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1688" indent="-801688">
              <a:lnSpc>
                <a:spcPct val="150000"/>
              </a:lnSpc>
              <a:buClr>
                <a:schemeClr val="accent1"/>
              </a:buClr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）不论导体腔是否接地，腔外空间及腔外壁电荷在腔内空间的合场强为零。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812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564"/>
    </mc:Choice>
    <mc:Fallback xmlns="">
      <p:transition spd="slow" advTm="1145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9" grpId="0"/>
      <p:bldP spid="30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163C9058-F570-44F5-94B7-FA69DBDAD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267494"/>
            <a:ext cx="6408712" cy="155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•"/>
              <a:defRPr sz="32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2200" dirty="0">
                <a:solidFill>
                  <a:srgbClr val="F87A2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kumimoji="1" lang="zh-CN" altLang="en-US" sz="2200" dirty="0">
                <a:solidFill>
                  <a:srgbClr val="F87A2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例题巩固</a:t>
            </a:r>
            <a:r>
              <a:rPr kumimoji="1" lang="en-US" altLang="zh-CN" sz="2200" dirty="0">
                <a:solidFill>
                  <a:srgbClr val="F87A2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1】</a:t>
            </a:r>
            <a:r>
              <a:rPr kumimoji="1"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如图所示，接地导体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将导体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封闭其中，导体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1"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在封闭导体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之外。证明导体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与导体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1"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之间无静电耦合。</a:t>
            </a:r>
            <a:endParaRPr kumimoji="1" lang="zh-CN" altLang="zh-CN" sz="2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A42F89-C4FD-4BB1-982B-5F5837E92C9E}"/>
              </a:ext>
            </a:extLst>
          </p:cNvPr>
          <p:cNvSpPr/>
          <p:nvPr/>
        </p:nvSpPr>
        <p:spPr>
          <a:xfrm>
            <a:off x="124074" y="2313725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cs typeface="Times New Roman" panose="02020603050405020304" pitchFamily="18" charset="0"/>
              </a:rPr>
              <a:t>证明</a:t>
            </a:r>
            <a:r>
              <a:rPr lang="zh-CN" altLang="zh-CN" sz="2000" b="1" dirty="0">
                <a:cs typeface="Times New Roman" panose="02020603050405020304" pitchFamily="18" charset="0"/>
              </a:rPr>
              <a:t>：</a:t>
            </a:r>
            <a:endParaRPr lang="zh-CN" altLang="en-US" sz="20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C80FBD-3826-4584-B153-A20D8D92C8D6}"/>
              </a:ext>
            </a:extLst>
          </p:cNvPr>
          <p:cNvSpPr/>
          <p:nvPr/>
        </p:nvSpPr>
        <p:spPr>
          <a:xfrm>
            <a:off x="899592" y="2313725"/>
            <a:ext cx="7411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cs typeface="Times New Roman" panose="02020603050405020304" pitchFamily="18" charset="0"/>
              </a:rPr>
              <a:t>图示多导体系统中导体电荷与电位的关系可通过部分电容表示为</a:t>
            </a:r>
          </a:p>
        </p:txBody>
      </p:sp>
      <p:graphicFrame>
        <p:nvGraphicFramePr>
          <p:cNvPr id="6" name="Object 15">
            <a:extLst>
              <a:ext uri="{FF2B5EF4-FFF2-40B4-BE49-F238E27FC236}">
                <a16:creationId xmlns:a16="http://schemas.microsoft.com/office/drawing/2014/main" id="{9305C20A-DCEE-47AC-AA12-FF04E9B4E9D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836391" y="3008124"/>
          <a:ext cx="3679825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5" name="Equation" r:id="rId4" imgW="2082600" imgH="711000" progId="Equation.DSMT4">
                  <p:embed/>
                </p:oleObj>
              </mc:Choice>
              <mc:Fallback>
                <p:oleObj name="Equation" r:id="rId4" imgW="2082600" imgH="711000" progId="Equation.DSMT4">
                  <p:embed/>
                  <p:pic>
                    <p:nvPicPr>
                      <p:cNvPr id="6" name="Object 15">
                        <a:extLst>
                          <a:ext uri="{FF2B5EF4-FFF2-40B4-BE49-F238E27FC236}">
                            <a16:creationId xmlns:a16="http://schemas.microsoft.com/office/drawing/2014/main" id="{9305C20A-DCEE-47AC-AA12-FF04E9B4E9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391" y="3008124"/>
                        <a:ext cx="3679825" cy="127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8043B284-6D72-4F29-AC26-98E420AD1567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338" y="223562"/>
            <a:ext cx="2376264" cy="18021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085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C54CA4E-B427-45C8-96CF-1F977B0F19F7}"/>
              </a:ext>
            </a:extLst>
          </p:cNvPr>
          <p:cNvSpPr/>
          <p:nvPr/>
        </p:nvSpPr>
        <p:spPr>
          <a:xfrm>
            <a:off x="395536" y="332900"/>
            <a:ext cx="6552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，则此时导体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内整个区域与导体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等位，即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F5AFF1C-563E-4287-8C65-03CA4B2DC5B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635896" y="1275606"/>
          <a:ext cx="730971" cy="398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6" name="Equation" r:id="rId3" imgW="469800" imgH="228600" progId="Equation.DSMT4">
                  <p:embed/>
                </p:oleObj>
              </mc:Choice>
              <mc:Fallback>
                <p:oleObj name="Equation" r:id="rId3" imgW="46980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7F5AFF1C-563E-4287-8C65-03CA4B2DC5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5896" y="1275606"/>
                        <a:ext cx="730971" cy="398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3193CAA1-B8BC-4F98-A76B-A82F36D3BE27}"/>
              </a:ext>
            </a:extLst>
          </p:cNvPr>
          <p:cNvSpPr/>
          <p:nvPr/>
        </p:nvSpPr>
        <p:spPr>
          <a:xfrm>
            <a:off x="366533" y="987574"/>
            <a:ext cx="2765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将此关系代入方程组得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E53EB4E-0F3C-42CF-8826-E79816ED7E45}"/>
              </a:ext>
            </a:extLst>
          </p:cNvPr>
          <p:cNvSpPr/>
          <p:nvPr/>
        </p:nvSpPr>
        <p:spPr>
          <a:xfrm>
            <a:off x="5940152" y="1275606"/>
            <a:ext cx="1872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AD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导体</a:t>
            </a:r>
            <a:r>
              <a:rPr lang="en-US" altLang="zh-CN" b="1" dirty="0">
                <a:solidFill>
                  <a:srgbClr val="00AD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AD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与导体</a:t>
            </a:r>
            <a:r>
              <a:rPr lang="en-US" altLang="zh-CN" b="1" dirty="0">
                <a:solidFill>
                  <a:srgbClr val="00AD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AD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之间无静电耦合。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8DA0D8-9ED3-4180-8010-8913A6043F85}"/>
              </a:ext>
            </a:extLst>
          </p:cNvPr>
          <p:cNvSpPr/>
          <p:nvPr/>
        </p:nvSpPr>
        <p:spPr>
          <a:xfrm>
            <a:off x="331300" y="2139702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当导体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和导体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带电时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306C85A-BEF5-4B40-9BD5-3C5EFA563A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926737"/>
              </p:ext>
            </p:extLst>
          </p:nvPr>
        </p:nvGraphicFramePr>
        <p:xfrm>
          <a:off x="3491880" y="2576552"/>
          <a:ext cx="1947350" cy="770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7" name="Equation" r:id="rId5" imgW="1218960" imgH="482400" progId="Equation.DSMT4">
                  <p:embed/>
                </p:oleObj>
              </mc:Choice>
              <mc:Fallback>
                <p:oleObj name="Equation" r:id="rId5" imgW="1218960" imgH="4824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306C85A-BEF5-4B40-9BD5-3C5EFA563A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1880" y="2576552"/>
                        <a:ext cx="1947350" cy="770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B8712D6F-4A9D-4B36-B1F4-D84EDDC33484}"/>
              </a:ext>
            </a:extLst>
          </p:cNvPr>
          <p:cNvSpPr/>
          <p:nvPr/>
        </p:nvSpPr>
        <p:spPr>
          <a:xfrm>
            <a:off x="5857073" y="3221564"/>
            <a:ext cx="26033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 smtClean="0">
                <a:solidFill>
                  <a:srgbClr val="00AD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接地</a:t>
            </a:r>
            <a:r>
              <a:rPr lang="zh-CN" altLang="zh-CN" b="1" dirty="0">
                <a:solidFill>
                  <a:srgbClr val="00AD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的封闭导体</a:t>
            </a:r>
            <a:r>
              <a:rPr lang="en-US" altLang="zh-CN" b="1" dirty="0">
                <a:solidFill>
                  <a:srgbClr val="00AD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b="1" dirty="0">
                <a:solidFill>
                  <a:srgbClr val="00AD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使其内外区域形成了相互独立的静电系统</a:t>
            </a:r>
            <a:endParaRPr lang="zh-CN" altLang="en-US" b="1" dirty="0">
              <a:solidFill>
                <a:srgbClr val="00ADA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24CA636-B117-4684-A521-CB0DE7E89BE2}"/>
              </a:ext>
            </a:extLst>
          </p:cNvPr>
          <p:cNvGrpSpPr/>
          <p:nvPr/>
        </p:nvGrpSpPr>
        <p:grpSpPr>
          <a:xfrm>
            <a:off x="2771800" y="4587188"/>
            <a:ext cx="432048" cy="432834"/>
            <a:chOff x="6084168" y="1274820"/>
            <a:chExt cx="432048" cy="432834"/>
          </a:xfrm>
        </p:grpSpPr>
        <p:sp>
          <p:nvSpPr>
            <p:cNvPr id="14" name="椭圆 22">
              <a:extLst>
                <a:ext uri="{FF2B5EF4-FFF2-40B4-BE49-F238E27FC236}">
                  <a16:creationId xmlns:a16="http://schemas.microsoft.com/office/drawing/2014/main" id="{F82341A6-67E8-4916-8526-CA6C57A8F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Freeform 59">
              <a:extLst>
                <a:ext uri="{FF2B5EF4-FFF2-40B4-BE49-F238E27FC236}">
                  <a16:creationId xmlns:a16="http://schemas.microsoft.com/office/drawing/2014/main" id="{5AF6D067-7396-46CC-AA4F-3829E15B4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4D81A7C-F4FA-48D7-8CF3-69E40749F9ED}"/>
              </a:ext>
            </a:extLst>
          </p:cNvPr>
          <p:cNvGrpSpPr/>
          <p:nvPr/>
        </p:nvGrpSpPr>
        <p:grpSpPr>
          <a:xfrm>
            <a:off x="1475656" y="4587581"/>
            <a:ext cx="432048" cy="432048"/>
            <a:chOff x="4788024" y="1275213"/>
            <a:chExt cx="432048" cy="432048"/>
          </a:xfrm>
        </p:grpSpPr>
        <p:sp>
          <p:nvSpPr>
            <p:cNvPr id="17" name="椭圆 65">
              <a:extLst>
                <a:ext uri="{FF2B5EF4-FFF2-40B4-BE49-F238E27FC236}">
                  <a16:creationId xmlns:a16="http://schemas.microsoft.com/office/drawing/2014/main" id="{7863CCB8-6428-43BF-B869-D11AC7C71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Freeform 110">
              <a:extLst>
                <a:ext uri="{FF2B5EF4-FFF2-40B4-BE49-F238E27FC236}">
                  <a16:creationId xmlns:a16="http://schemas.microsoft.com/office/drawing/2014/main" id="{7677B8A2-739C-4F3D-B36D-0C46E8BF9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23AA73E-B253-4CBF-8BD2-6ECE164D45A3}"/>
              </a:ext>
            </a:extLst>
          </p:cNvPr>
          <p:cNvGrpSpPr/>
          <p:nvPr/>
        </p:nvGrpSpPr>
        <p:grpSpPr>
          <a:xfrm>
            <a:off x="2123728" y="4587188"/>
            <a:ext cx="432833" cy="432834"/>
            <a:chOff x="5436096" y="1274820"/>
            <a:chExt cx="432833" cy="432834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A64DC45-3A30-4327-9F6D-A20A0F493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012B5F8F-E3A4-47F5-83C0-947F336BC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14E1FC0-AD2F-4A33-BEEB-123CDC9C3FDD}"/>
              </a:ext>
            </a:extLst>
          </p:cNvPr>
          <p:cNvGrpSpPr/>
          <p:nvPr/>
        </p:nvGrpSpPr>
        <p:grpSpPr>
          <a:xfrm>
            <a:off x="179512" y="4587188"/>
            <a:ext cx="432833" cy="432834"/>
            <a:chOff x="3491880" y="1274820"/>
            <a:chExt cx="432833" cy="432834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5DB1EF8F-2AD0-41B8-B4EE-4EF5147F6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Freeform 75">
              <a:extLst>
                <a:ext uri="{FF2B5EF4-FFF2-40B4-BE49-F238E27FC236}">
                  <a16:creationId xmlns:a16="http://schemas.microsoft.com/office/drawing/2014/main" id="{54F97786-C6CE-4B46-B29F-73CB57D83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BA06792-8D81-478A-9C55-CD78457805DA}"/>
              </a:ext>
            </a:extLst>
          </p:cNvPr>
          <p:cNvGrpSpPr/>
          <p:nvPr/>
        </p:nvGrpSpPr>
        <p:grpSpPr>
          <a:xfrm>
            <a:off x="827584" y="4587188"/>
            <a:ext cx="432833" cy="432834"/>
            <a:chOff x="4139952" y="1274820"/>
            <a:chExt cx="432833" cy="432834"/>
          </a:xfrm>
        </p:grpSpPr>
        <p:sp>
          <p:nvSpPr>
            <p:cNvPr id="26" name="椭圆 16">
              <a:extLst>
                <a:ext uri="{FF2B5EF4-FFF2-40B4-BE49-F238E27FC236}">
                  <a16:creationId xmlns:a16="http://schemas.microsoft.com/office/drawing/2014/main" id="{A437255E-E3DB-4014-ABF7-0E6E73DF1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Freeform 84">
              <a:extLst>
                <a:ext uri="{FF2B5EF4-FFF2-40B4-BE49-F238E27FC236}">
                  <a16:creationId xmlns:a16="http://schemas.microsoft.com/office/drawing/2014/main" id="{86393809-C2A6-423B-84E9-DD6CD1144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41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59F9A3D-9B11-451E-9082-D852D575E3DF}"/>
              </a:ext>
            </a:extLst>
          </p:cNvPr>
          <p:cNvSpPr txBox="1"/>
          <p:nvPr/>
        </p:nvSpPr>
        <p:spPr>
          <a:xfrm>
            <a:off x="611560" y="699542"/>
            <a:ext cx="6480720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2800" b="1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2.1.1  </a:t>
            </a:r>
            <a:r>
              <a:rPr lang="zh-CN" altLang="en-US" sz="2800" b="1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静电场求解与应用</a:t>
            </a:r>
            <a:endParaRPr lang="en-GB" altLang="zh-CN" sz="2800" b="1" dirty="0">
              <a:solidFill>
                <a:srgbClr val="005DA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E581F079-AEEE-4C35-AAA2-3C7008FD6C67}"/>
              </a:ext>
            </a:extLst>
          </p:cNvPr>
          <p:cNvSpPr/>
          <p:nvPr/>
        </p:nvSpPr>
        <p:spPr>
          <a:xfrm>
            <a:off x="1619672" y="1640870"/>
            <a:ext cx="570372" cy="549575"/>
          </a:xfrm>
          <a:prstGeom prst="ellipse">
            <a:avLst/>
          </a:prstGeom>
          <a:solidFill>
            <a:srgbClr val="F87A24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6" name="Oval 19">
            <a:extLst>
              <a:ext uri="{FF2B5EF4-FFF2-40B4-BE49-F238E27FC236}">
                <a16:creationId xmlns:a16="http://schemas.microsoft.com/office/drawing/2014/main" id="{21185890-1109-48FE-85AE-DDBBE4A516DE}"/>
              </a:ext>
            </a:extLst>
          </p:cNvPr>
          <p:cNvSpPr/>
          <p:nvPr/>
        </p:nvSpPr>
        <p:spPr>
          <a:xfrm>
            <a:off x="1626664" y="2707339"/>
            <a:ext cx="570372" cy="547155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7" name="Rectangle 24">
            <a:extLst>
              <a:ext uri="{FF2B5EF4-FFF2-40B4-BE49-F238E27FC236}">
                <a16:creationId xmlns:a16="http://schemas.microsoft.com/office/drawing/2014/main" id="{81E9BC80-4FE4-4CDA-9142-CB5F6C7A9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4556" y="2783706"/>
            <a:ext cx="2367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+mj-lt"/>
                <a:cs typeface="Times New Roman" panose="02020603050405020304" pitchFamily="18" charset="0"/>
              </a:rPr>
              <a:t>静电场</a:t>
            </a:r>
            <a:r>
              <a:rPr lang="zh-CN" altLang="en-US" sz="2400" b="1" kern="100" dirty="0">
                <a:latin typeface="+mj-lt"/>
                <a:cs typeface="Times New Roman" panose="02020603050405020304" pitchFamily="18" charset="0"/>
              </a:rPr>
              <a:t>典型应用</a:t>
            </a:r>
            <a:endParaRPr lang="zh-CN" altLang="zh-CN" sz="2400" b="1" kern="100" dirty="0">
              <a:latin typeface="+mj-lt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A411AC-3D76-4AFF-B1F3-442824A7FC2E}"/>
              </a:ext>
            </a:extLst>
          </p:cNvPr>
          <p:cNvSpPr/>
          <p:nvPr/>
        </p:nvSpPr>
        <p:spPr>
          <a:xfrm>
            <a:off x="2463933" y="1683261"/>
            <a:ext cx="27561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+mj-lt"/>
                <a:cs typeface="Times New Roman" panose="02020603050405020304" pitchFamily="18" charset="0"/>
              </a:rPr>
              <a:t>静电场求解方法</a:t>
            </a:r>
            <a:endParaRPr lang="zh-CN" altLang="zh-CN" sz="2400" b="1" kern="100" dirty="0">
              <a:latin typeface="+mj-lt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21" descr="3D勾图片素材 创意图片">
            <a:extLst>
              <a:ext uri="{FF2B5EF4-FFF2-40B4-BE49-F238E27FC236}">
                <a16:creationId xmlns:a16="http://schemas.microsoft.com/office/drawing/2014/main" id="{5DD55DF9-C96A-41EC-9AEB-41D71BB51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r="11372" b="12785"/>
          <a:stretch>
            <a:fillRect/>
          </a:stretch>
        </p:blipFill>
        <p:spPr bwMode="auto">
          <a:xfrm>
            <a:off x="4932040" y="1568862"/>
            <a:ext cx="560632" cy="51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E286B55-D54C-48F7-9D5D-FF779BB3166D}"/>
              </a:ext>
            </a:extLst>
          </p:cNvPr>
          <p:cNvSpPr txBox="1"/>
          <p:nvPr/>
        </p:nvSpPr>
        <p:spPr>
          <a:xfrm>
            <a:off x="4716016" y="2072918"/>
            <a:ext cx="2664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9E9A"/>
                </a:solidFill>
                <a:latin typeface="+mn-ea"/>
              </a:rPr>
              <a:t>导体系统的电容</a:t>
            </a:r>
            <a:endParaRPr lang="en-US" altLang="zh-CN" sz="1600" b="1" dirty="0">
              <a:solidFill>
                <a:srgbClr val="009E9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9E9A"/>
                </a:solidFill>
                <a:latin typeface="+mn-ea"/>
              </a:rPr>
              <a:t>静电屏蔽</a:t>
            </a:r>
            <a:endParaRPr lang="en-US" altLang="zh-CN" sz="1600" b="1" dirty="0">
              <a:solidFill>
                <a:srgbClr val="009E9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9E9A"/>
                </a:solidFill>
                <a:latin typeface="+mn-ea"/>
              </a:rPr>
              <a:t>静电系统的电介质击穿</a:t>
            </a:r>
            <a:endParaRPr lang="en-US" altLang="zh-CN" sz="1600" b="1" dirty="0">
              <a:solidFill>
                <a:srgbClr val="009E9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9E9A"/>
                </a:solidFill>
                <a:latin typeface="+mn-ea"/>
              </a:rPr>
              <a:t>导体的面电荷分布</a:t>
            </a:r>
            <a:endParaRPr lang="en-US" altLang="zh-CN" sz="1600" b="1" dirty="0">
              <a:solidFill>
                <a:srgbClr val="009E9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9E9A"/>
                </a:solidFill>
                <a:latin typeface="+mn-ea"/>
              </a:rPr>
              <a:t>静电储能与静电系统的受力</a:t>
            </a:r>
          </a:p>
        </p:txBody>
      </p:sp>
      <p:pic>
        <p:nvPicPr>
          <p:cNvPr id="11" name="Picture 21" descr="3D勾图片素材 创意图片">
            <a:extLst>
              <a:ext uri="{FF2B5EF4-FFF2-40B4-BE49-F238E27FC236}">
                <a16:creationId xmlns:a16="http://schemas.microsoft.com/office/drawing/2014/main" id="{5DD55DF9-C96A-41EC-9AEB-41D71BB51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r="11372" b="12785"/>
          <a:stretch>
            <a:fillRect/>
          </a:stretch>
        </p:blipFill>
        <p:spPr bwMode="auto">
          <a:xfrm>
            <a:off x="7431615" y="2081994"/>
            <a:ext cx="380745" cy="3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1" descr="3D勾图片素材 创意图片">
            <a:extLst>
              <a:ext uri="{FF2B5EF4-FFF2-40B4-BE49-F238E27FC236}">
                <a16:creationId xmlns:a16="http://schemas.microsoft.com/office/drawing/2014/main" id="{0FDBA42B-5636-4EA9-B9B9-A517619BA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r="11372" b="12785"/>
          <a:stretch>
            <a:fillRect/>
          </a:stretch>
        </p:blipFill>
        <p:spPr bwMode="auto">
          <a:xfrm>
            <a:off x="7473360" y="2432050"/>
            <a:ext cx="380745" cy="3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49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AB3F151-6152-4598-88E2-B381FEFA55EE}"/>
              </a:ext>
            </a:extLst>
          </p:cNvPr>
          <p:cNvSpPr/>
          <p:nvPr/>
        </p:nvSpPr>
        <p:spPr>
          <a:xfrm>
            <a:off x="885463" y="453901"/>
            <a:ext cx="3624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cs typeface="Times New Roman" panose="02020603050405020304" pitchFamily="18" charset="0"/>
              </a:rPr>
              <a:t>静电系统的电介质击穿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539552" y="1084838"/>
            <a:ext cx="8136904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47900" indent="-2247900">
              <a:lnSpc>
                <a:spcPct val="150000"/>
              </a:lnSpc>
              <a:buClr>
                <a:schemeClr val="accent1"/>
              </a:buClr>
            </a:pPr>
            <a:r>
              <a:rPr lang="zh-CN" altLang="en-US" sz="2200" b="1" dirty="0">
                <a:solidFill>
                  <a:srgbClr val="00AD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  介  质  击  穿：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指当电介质中的场强值超过某一量值时，绝缘电介质变得导电，从而暂时或者永久地失去了其绝缘的特性。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47900" indent="-2247900">
              <a:lnSpc>
                <a:spcPct val="150000"/>
              </a:lnSpc>
              <a:buClr>
                <a:schemeClr val="accent1"/>
              </a:buClr>
            </a:pPr>
            <a:r>
              <a:rPr lang="zh-CN" altLang="en-US" sz="2200" b="1" dirty="0">
                <a:solidFill>
                  <a:srgbClr val="00AD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材料的介电强度：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击穿场强值的大小，即电介质材料能够承受不被击穿的最大电场强度。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47900" indent="-2247900">
              <a:lnSpc>
                <a:spcPct val="150000"/>
              </a:lnSpc>
              <a:buClr>
                <a:schemeClr val="accent1"/>
              </a:buClr>
            </a:pPr>
            <a:r>
              <a:rPr lang="zh-CN" altLang="zh-CN" sz="2200" b="1" dirty="0">
                <a:solidFill>
                  <a:srgbClr val="00AD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击</a:t>
            </a:r>
            <a:r>
              <a:rPr lang="en-US" altLang="zh-CN" sz="2200" b="1" dirty="0">
                <a:solidFill>
                  <a:srgbClr val="00AD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200" b="1" dirty="0">
                <a:solidFill>
                  <a:srgbClr val="00AD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穿</a:t>
            </a:r>
            <a:r>
              <a:rPr lang="en-US" altLang="zh-CN" sz="2200" b="1" dirty="0">
                <a:solidFill>
                  <a:srgbClr val="00AD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200" b="1" dirty="0">
                <a:solidFill>
                  <a:srgbClr val="00AD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</a:t>
            </a:r>
            <a:r>
              <a:rPr lang="en-US" altLang="zh-CN" sz="2200" b="1" dirty="0">
                <a:solidFill>
                  <a:srgbClr val="00AD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200" b="1" dirty="0">
                <a:solidFill>
                  <a:srgbClr val="00AD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压</a:t>
            </a:r>
            <a:r>
              <a:rPr lang="zh-CN" altLang="en-US" sz="2200" b="1" dirty="0">
                <a:solidFill>
                  <a:srgbClr val="00AD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在电容器或传输线系统中，电介质中对应临界电场的电压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872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564"/>
    </mc:Choice>
    <mc:Fallback xmlns="">
      <p:transition spd="slow" advTm="1145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6A42F89-C4FD-4BB1-982B-5F5837E92C9E}"/>
              </a:ext>
            </a:extLst>
          </p:cNvPr>
          <p:cNvSpPr/>
          <p:nvPr/>
        </p:nvSpPr>
        <p:spPr>
          <a:xfrm>
            <a:off x="196082" y="2057329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>
                <a:cs typeface="Times New Roman" panose="02020603050405020304" pitchFamily="18" charset="0"/>
              </a:rPr>
              <a:t>解：</a:t>
            </a:r>
            <a:endParaRPr lang="zh-CN" altLang="en-US" sz="20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C80FBD-3826-4584-B153-A20D8D92C8D6}"/>
              </a:ext>
            </a:extLst>
          </p:cNvPr>
          <p:cNvSpPr/>
          <p:nvPr/>
        </p:nvSpPr>
        <p:spPr>
          <a:xfrm>
            <a:off x="899592" y="2025391"/>
            <a:ext cx="6571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）设同轴线所加电压为 ，则可得同轴线内电场分布为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07504" y="152300"/>
            <a:ext cx="8856984" cy="1938992"/>
            <a:chOff x="107504" y="195486"/>
            <a:chExt cx="8856984" cy="1938992"/>
          </a:xfrm>
        </p:grpSpPr>
        <p:sp>
          <p:nvSpPr>
            <p:cNvPr id="2" name="Text Box 12">
              <a:extLst>
                <a:ext uri="{FF2B5EF4-FFF2-40B4-BE49-F238E27FC236}">
                  <a16:creationId xmlns:a16="http://schemas.microsoft.com/office/drawing/2014/main" id="{163C9058-F570-44F5-94B7-FA69DBDAD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504" y="195486"/>
              <a:ext cx="8856984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•"/>
                <a:defRPr sz="32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kumimoji="1" lang="en-US" altLang="zh-CN" sz="2000" dirty="0">
                  <a:solidFill>
                    <a:srgbClr val="F87A24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【</a:t>
              </a:r>
              <a:r>
                <a:rPr kumimoji="1" lang="zh-CN" altLang="en-US" sz="2000" dirty="0">
                  <a:solidFill>
                    <a:srgbClr val="F87A24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例题巩固</a:t>
              </a:r>
              <a:r>
                <a:rPr kumimoji="1" lang="en-US" altLang="zh-CN" sz="2000" dirty="0">
                  <a:solidFill>
                    <a:srgbClr val="F87A24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】</a:t>
              </a:r>
              <a:r>
                <a:rPr kumimoji="1"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同轴线的外导体半径</a:t>
              </a:r>
              <a:r>
                <a:rPr kumimoji="1"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=7mm</a:t>
              </a:r>
              <a:r>
                <a:rPr kumimoji="1"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，其中填满均匀电介质聚本乙烯，且其介电强度为                              。</a:t>
              </a:r>
              <a:endPara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kumimoji="1"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r>
                <a:rPr kumimoji="1"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）求同轴线击穿电压达到最大值时的内导体半径</a:t>
              </a:r>
              <a:r>
                <a:rPr kumimoji="1"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r>
                <a:rPr kumimoji="1"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；</a:t>
              </a:r>
              <a:endPara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kumimoji="1"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</a:t>
              </a:r>
              <a:r>
                <a:rPr kumimoji="1"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）求最大击穿电压。</a:t>
              </a:r>
              <a:endParaRPr kumimoji="1" lang="zh-CN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" name="Object 15">
              <a:extLst>
                <a:ext uri="{FF2B5EF4-FFF2-40B4-BE49-F238E27FC236}">
                  <a16:creationId xmlns:a16="http://schemas.microsoft.com/office/drawing/2014/main" id="{9305C20A-DCEE-47AC-AA12-FF04E9B4E9D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8224693"/>
                </p:ext>
              </p:extLst>
            </p:nvPr>
          </p:nvGraphicFramePr>
          <p:xfrm>
            <a:off x="1979712" y="781750"/>
            <a:ext cx="1872208" cy="3930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13" name="Equation" r:id="rId4" imgW="1104840" imgH="228600" progId="Equation.DSMT4">
                    <p:embed/>
                  </p:oleObj>
                </mc:Choice>
                <mc:Fallback>
                  <p:oleObj name="Equation" r:id="rId4" imgW="1104840" imgH="228600" progId="Equation.DSMT4">
                    <p:embed/>
                    <p:pic>
                      <p:nvPicPr>
                        <p:cNvPr id="9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712" y="781750"/>
                          <a:ext cx="1872208" cy="3930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B4C01DC-261A-4FF0-88AB-35DDBE48A1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689167"/>
              </p:ext>
            </p:extLst>
          </p:nvPr>
        </p:nvGraphicFramePr>
        <p:xfrm>
          <a:off x="2987601" y="2355726"/>
          <a:ext cx="2376487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14" name="Equation" r:id="rId6" imgW="1333440" imgH="419040" progId="Equation.DSMT4">
                  <p:embed/>
                </p:oleObj>
              </mc:Choice>
              <mc:Fallback>
                <p:oleObj name="Equation" r:id="rId6" imgW="13334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87601" y="2355726"/>
                        <a:ext cx="2376487" cy="747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395536" y="3179752"/>
            <a:ext cx="1890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处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电场最大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2B4C01DC-261A-4FF0-88AB-35DDBE48A1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534569"/>
              </p:ext>
            </p:extLst>
          </p:nvPr>
        </p:nvGraphicFramePr>
        <p:xfrm>
          <a:off x="2555776" y="2976165"/>
          <a:ext cx="2014538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15" name="Equation" r:id="rId8" imgW="1130040" imgH="419040" progId="Equation.DSMT4">
                  <p:embed/>
                </p:oleObj>
              </mc:Choice>
              <mc:Fallback>
                <p:oleObj name="Equation" r:id="rId8" imgW="1130040" imgH="4190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2B4C01DC-261A-4FF0-88AB-35DDBE48A1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55776" y="2976165"/>
                        <a:ext cx="2014538" cy="74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5211624" y="3179752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击穿电压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B4C01DC-261A-4FF0-88AB-35DDBE48A1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296351"/>
              </p:ext>
            </p:extLst>
          </p:nvPr>
        </p:nvGraphicFramePr>
        <p:xfrm>
          <a:off x="6876256" y="3219822"/>
          <a:ext cx="21510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16" name="Equation" r:id="rId10" imgW="1206360" imgH="228600" progId="Equation.DSMT4">
                  <p:embed/>
                </p:oleObj>
              </mc:Choice>
              <mc:Fallback>
                <p:oleObj name="Equation" r:id="rId10" imgW="1206360" imgH="2286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2B4C01DC-261A-4FF0-88AB-35DDBE48A1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76256" y="3219822"/>
                        <a:ext cx="2151062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2B4C01DC-261A-4FF0-88AB-35DDBE48A1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641240"/>
              </p:ext>
            </p:extLst>
          </p:nvPr>
        </p:nvGraphicFramePr>
        <p:xfrm>
          <a:off x="2411760" y="3649637"/>
          <a:ext cx="1042987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17" name="Equation" r:id="rId12" imgW="583920" imgH="406080" progId="Equation.DSMT4">
                  <p:embed/>
                </p:oleObj>
              </mc:Choice>
              <mc:Fallback>
                <p:oleObj name="Equation" r:id="rId12" imgW="583920" imgH="40608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B4C01DC-261A-4FF0-88AB-35DDBE48A1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11760" y="3649637"/>
                        <a:ext cx="1042987" cy="722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1835696" y="3793653"/>
            <a:ext cx="442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2B4C01DC-261A-4FF0-88AB-35DDBE48A1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482770"/>
              </p:ext>
            </p:extLst>
          </p:nvPr>
        </p:nvGraphicFramePr>
        <p:xfrm>
          <a:off x="3643313" y="3660328"/>
          <a:ext cx="33337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18" name="Equation" r:id="rId14" imgW="1866600" imgH="393480" progId="Equation.DSMT4">
                  <p:embed/>
                </p:oleObj>
              </mc:Choice>
              <mc:Fallback>
                <p:oleObj name="Equation" r:id="rId14" imgW="1866600" imgH="39348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2B4C01DC-261A-4FF0-88AB-35DDBE48A1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643313" y="3660328"/>
                        <a:ext cx="3333750" cy="700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DEC80FBD-3826-4584-B153-A20D8D92C8D6}"/>
              </a:ext>
            </a:extLst>
          </p:cNvPr>
          <p:cNvSpPr/>
          <p:nvPr/>
        </p:nvSpPr>
        <p:spPr>
          <a:xfrm>
            <a:off x="870794" y="4443958"/>
            <a:ext cx="3682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）同轴线的最大击穿电压为</a:t>
            </a: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2B4C01DC-261A-4FF0-88AB-35DDBE48A1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772947"/>
              </p:ext>
            </p:extLst>
          </p:nvPr>
        </p:nvGraphicFramePr>
        <p:xfrm>
          <a:off x="5004048" y="4469606"/>
          <a:ext cx="24050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19" name="Equation" r:id="rId16" imgW="1346040" imgH="228600" progId="Equation.DSMT4">
                  <p:embed/>
                </p:oleObj>
              </mc:Choice>
              <mc:Fallback>
                <p:oleObj name="Equation" r:id="rId16" imgW="134604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2B4C01DC-261A-4FF0-88AB-35DDBE48A1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004048" y="4469606"/>
                        <a:ext cx="2405062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216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5" grpId="0"/>
      <p:bldP spid="18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59F9A3D-9B11-451E-9082-D852D575E3DF}"/>
              </a:ext>
            </a:extLst>
          </p:cNvPr>
          <p:cNvSpPr txBox="1"/>
          <p:nvPr/>
        </p:nvSpPr>
        <p:spPr>
          <a:xfrm>
            <a:off x="611560" y="699542"/>
            <a:ext cx="6480720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2800" b="1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2.1.1  </a:t>
            </a:r>
            <a:r>
              <a:rPr lang="zh-CN" altLang="en-US" sz="2800" b="1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静电场求解与应用</a:t>
            </a:r>
            <a:endParaRPr lang="en-GB" altLang="zh-CN" sz="2800" b="1" dirty="0">
              <a:solidFill>
                <a:srgbClr val="005DA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E581F079-AEEE-4C35-AAA2-3C7008FD6C67}"/>
              </a:ext>
            </a:extLst>
          </p:cNvPr>
          <p:cNvSpPr/>
          <p:nvPr/>
        </p:nvSpPr>
        <p:spPr>
          <a:xfrm>
            <a:off x="1763688" y="1842594"/>
            <a:ext cx="570372" cy="549575"/>
          </a:xfrm>
          <a:prstGeom prst="ellipse">
            <a:avLst/>
          </a:prstGeom>
          <a:solidFill>
            <a:srgbClr val="F87A24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6" name="Oval 19">
            <a:extLst>
              <a:ext uri="{FF2B5EF4-FFF2-40B4-BE49-F238E27FC236}">
                <a16:creationId xmlns:a16="http://schemas.microsoft.com/office/drawing/2014/main" id="{21185890-1109-48FE-85AE-DDBBE4A516DE}"/>
              </a:ext>
            </a:extLst>
          </p:cNvPr>
          <p:cNvSpPr/>
          <p:nvPr/>
        </p:nvSpPr>
        <p:spPr>
          <a:xfrm>
            <a:off x="1770680" y="2909063"/>
            <a:ext cx="570372" cy="547155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7" name="Rectangle 24">
            <a:extLst>
              <a:ext uri="{FF2B5EF4-FFF2-40B4-BE49-F238E27FC236}">
                <a16:creationId xmlns:a16="http://schemas.microsoft.com/office/drawing/2014/main" id="{81E9BC80-4FE4-4CDA-9142-CB5F6C7A9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8572" y="2985430"/>
            <a:ext cx="2367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+mj-lt"/>
                <a:cs typeface="Times New Roman" panose="02020603050405020304" pitchFamily="18" charset="0"/>
              </a:rPr>
              <a:t>静电场</a:t>
            </a:r>
            <a:r>
              <a:rPr lang="zh-CN" altLang="en-US" sz="2400" b="1" kern="100" dirty="0">
                <a:latin typeface="+mj-lt"/>
                <a:cs typeface="Times New Roman" panose="02020603050405020304" pitchFamily="18" charset="0"/>
              </a:rPr>
              <a:t>典型应用</a:t>
            </a:r>
            <a:endParaRPr lang="zh-CN" altLang="zh-CN" sz="2400" b="1" kern="100" dirty="0">
              <a:latin typeface="+mj-lt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A411AC-3D76-4AFF-B1F3-442824A7FC2E}"/>
              </a:ext>
            </a:extLst>
          </p:cNvPr>
          <p:cNvSpPr/>
          <p:nvPr/>
        </p:nvSpPr>
        <p:spPr>
          <a:xfrm>
            <a:off x="2607949" y="1884985"/>
            <a:ext cx="27561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+mj-lt"/>
                <a:cs typeface="Times New Roman" panose="02020603050405020304" pitchFamily="18" charset="0"/>
              </a:rPr>
              <a:t>静电场求解方法</a:t>
            </a:r>
            <a:endParaRPr lang="zh-CN" altLang="zh-CN" sz="2400" b="1" kern="100" dirty="0">
              <a:latin typeface="+mj-lt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21" descr="3D勾图片素材 创意图片">
            <a:extLst>
              <a:ext uri="{FF2B5EF4-FFF2-40B4-BE49-F238E27FC236}">
                <a16:creationId xmlns:a16="http://schemas.microsoft.com/office/drawing/2014/main" id="{5DD55DF9-C96A-41EC-9AEB-41D71BB51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r="11372" b="12785"/>
          <a:stretch>
            <a:fillRect/>
          </a:stretch>
        </p:blipFill>
        <p:spPr bwMode="auto">
          <a:xfrm>
            <a:off x="5076056" y="1770586"/>
            <a:ext cx="560632" cy="51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E286B55-D54C-48F7-9D5D-FF779BB3166D}"/>
              </a:ext>
            </a:extLst>
          </p:cNvPr>
          <p:cNvSpPr txBox="1"/>
          <p:nvPr/>
        </p:nvSpPr>
        <p:spPr>
          <a:xfrm>
            <a:off x="4860032" y="2274642"/>
            <a:ext cx="2664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9E9A"/>
                </a:solidFill>
                <a:latin typeface="+mn-ea"/>
              </a:rPr>
              <a:t>导体系统的电容</a:t>
            </a:r>
            <a:endParaRPr lang="en-US" altLang="zh-CN" sz="1600" b="1" dirty="0">
              <a:solidFill>
                <a:srgbClr val="009E9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9E9A"/>
                </a:solidFill>
                <a:latin typeface="+mn-ea"/>
              </a:rPr>
              <a:t>静电屏蔽</a:t>
            </a:r>
            <a:endParaRPr lang="en-US" altLang="zh-CN" sz="1600" b="1" dirty="0">
              <a:solidFill>
                <a:srgbClr val="009E9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9E9A"/>
                </a:solidFill>
                <a:latin typeface="+mn-ea"/>
              </a:rPr>
              <a:t>静电系统的电介质击穿</a:t>
            </a:r>
            <a:endParaRPr lang="en-US" altLang="zh-CN" sz="1600" b="1" dirty="0">
              <a:solidFill>
                <a:srgbClr val="009E9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9E9A"/>
                </a:solidFill>
                <a:latin typeface="+mn-ea"/>
              </a:rPr>
              <a:t>导体的面电荷分布</a:t>
            </a:r>
            <a:endParaRPr lang="en-US" altLang="zh-CN" sz="1600" b="1" dirty="0">
              <a:solidFill>
                <a:srgbClr val="009E9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9E9A"/>
                </a:solidFill>
                <a:latin typeface="+mn-ea"/>
              </a:rPr>
              <a:t>静电储能与静电系统的受力</a:t>
            </a:r>
          </a:p>
        </p:txBody>
      </p:sp>
      <p:pic>
        <p:nvPicPr>
          <p:cNvPr id="11" name="Picture 21" descr="3D勾图片素材 创意图片">
            <a:extLst>
              <a:ext uri="{FF2B5EF4-FFF2-40B4-BE49-F238E27FC236}">
                <a16:creationId xmlns:a16="http://schemas.microsoft.com/office/drawing/2014/main" id="{5DD55DF9-C96A-41EC-9AEB-41D71BB51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r="11372" b="12785"/>
          <a:stretch>
            <a:fillRect/>
          </a:stretch>
        </p:blipFill>
        <p:spPr bwMode="auto">
          <a:xfrm>
            <a:off x="7410910" y="2283718"/>
            <a:ext cx="380745" cy="3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1" descr="3D勾图片素材 创意图片">
            <a:extLst>
              <a:ext uri="{FF2B5EF4-FFF2-40B4-BE49-F238E27FC236}">
                <a16:creationId xmlns:a16="http://schemas.microsoft.com/office/drawing/2014/main" id="{5DD55DF9-C96A-41EC-9AEB-41D71BB51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r="11372" b="12785"/>
          <a:stretch>
            <a:fillRect/>
          </a:stretch>
        </p:blipFill>
        <p:spPr bwMode="auto">
          <a:xfrm>
            <a:off x="7410910" y="2643758"/>
            <a:ext cx="380745" cy="3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1" descr="3D勾图片素材 创意图片">
            <a:extLst>
              <a:ext uri="{FF2B5EF4-FFF2-40B4-BE49-F238E27FC236}">
                <a16:creationId xmlns:a16="http://schemas.microsoft.com/office/drawing/2014/main" id="{5DD55DF9-C96A-41EC-9AEB-41D71BB51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r="11372" b="12785"/>
          <a:stretch>
            <a:fillRect/>
          </a:stretch>
        </p:blipFill>
        <p:spPr bwMode="auto">
          <a:xfrm>
            <a:off x="7431615" y="3003798"/>
            <a:ext cx="380745" cy="3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69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10.7|13.1|8.3|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10.7|13.1|8.3|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10.7|13.1|8.3|17"/>
</p:tagLst>
</file>

<file path=ppt/theme/theme1.xml><?xml version="1.0" encoding="utf-8"?>
<a:theme xmlns:a="http://schemas.openxmlformats.org/drawingml/2006/main" name="Office 主题​​">
  <a:themeElements>
    <a:clrScheme name="自定义 15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ADA9"/>
      </a:accent1>
      <a:accent2>
        <a:srgbClr val="027F7D"/>
      </a:accent2>
      <a:accent3>
        <a:srgbClr val="125CCB"/>
      </a:accent3>
      <a:accent4>
        <a:srgbClr val="F98637"/>
      </a:accent4>
      <a:accent5>
        <a:srgbClr val="2F79E6"/>
      </a:accent5>
      <a:accent6>
        <a:srgbClr val="006A68"/>
      </a:accent6>
      <a:hlink>
        <a:srgbClr val="00ADA9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5344</TotalTime>
  <Words>759</Words>
  <Application>Microsoft Office PowerPoint</Application>
  <PresentationFormat>全屏显示(16:9)</PresentationFormat>
  <Paragraphs>96</Paragraphs>
  <Slides>14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Roboto Light</vt:lpstr>
      <vt:lpstr>等线</vt:lpstr>
      <vt:lpstr>黑体</vt:lpstr>
      <vt:lpstr>宋体</vt:lpstr>
      <vt:lpstr>微软雅黑</vt:lpstr>
      <vt:lpstr>Arial</vt:lpstr>
      <vt:lpstr>Calibri</vt:lpstr>
      <vt:lpstr>Impact</vt:lpstr>
      <vt:lpstr>Symbol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摄图网设计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400105372</dc:title>
  <dc:creator>摄图网设计</dc:creator>
  <cp:lastModifiedBy>lxf</cp:lastModifiedBy>
  <cp:revision>708</cp:revision>
  <dcterms:created xsi:type="dcterms:W3CDTF">2018-02-02T09:54:00Z</dcterms:created>
  <dcterms:modified xsi:type="dcterms:W3CDTF">2021-04-22T08:13:28Z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