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307" r:id="rId2"/>
    <p:sldId id="314" r:id="rId3"/>
    <p:sldId id="1052" r:id="rId4"/>
    <p:sldId id="317" r:id="rId5"/>
    <p:sldId id="1054" r:id="rId6"/>
    <p:sldId id="1032" r:id="rId7"/>
    <p:sldId id="1055" r:id="rId8"/>
    <p:sldId id="1056" r:id="rId9"/>
    <p:sldId id="1030" r:id="rId10"/>
    <p:sldId id="1040" r:id="rId11"/>
    <p:sldId id="1057" r:id="rId12"/>
    <p:sldId id="1058" r:id="rId13"/>
    <p:sldId id="1059" r:id="rId14"/>
    <p:sldId id="1036" r:id="rId15"/>
    <p:sldId id="1049" r:id="rId16"/>
    <p:sldId id="1045" r:id="rId17"/>
    <p:sldId id="30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9E9A"/>
    <a:srgbClr val="00ADA9"/>
    <a:srgbClr val="F87A24"/>
    <a:srgbClr val="BDE4FF"/>
    <a:srgbClr val="CCFFFF"/>
    <a:srgbClr val="000000"/>
    <a:srgbClr val="969696"/>
    <a:srgbClr val="F986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6287" autoAdjust="0"/>
  </p:normalViewPr>
  <p:slideViewPr>
    <p:cSldViewPr>
      <p:cViewPr varScale="1">
        <p:scale>
          <a:sx n="68" d="100"/>
          <a:sy n="68" d="100"/>
        </p:scale>
        <p:origin x="70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4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3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电场类似，作为特殊物质的磁场在空间中的分布也伴随着磁场能量的空间分布。从恒定磁场的因果规律可知，产生磁场的源是电流，并且电流回路有集中和约束磁场的作用。因此，要收集和存储磁场能量，可从电流回路入手。穿过电流回路的磁场线越密，则回路约束的磁场越强，穿过回路的磁通量越大，相应的磁场能量密度也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4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3" name="等腰三角形 2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9832" y="2236532"/>
            <a:ext cx="5256584" cy="68480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静态电磁场求解与应用</a:t>
            </a:r>
            <a:endParaRPr lang="en-GB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41"/>
    </mc:Choice>
    <mc:Fallback xmlns="">
      <p:transition advTm="60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/>
          <p:cNvSpPr txBox="1">
            <a:spLocks noChangeArrowheads="1"/>
          </p:cNvSpPr>
          <p:nvPr/>
        </p:nvSpPr>
        <p:spPr bwMode="auto">
          <a:xfrm>
            <a:off x="467544" y="339502"/>
            <a:ext cx="71508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）内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自感的计算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843558"/>
            <a:ext cx="8640960" cy="553998"/>
            <a:chOff x="179512" y="843558"/>
            <a:chExt cx="8640960" cy="553998"/>
          </a:xfrm>
        </p:grpSpPr>
        <p:graphicFrame>
          <p:nvGraphicFramePr>
            <p:cNvPr id="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553308"/>
                </p:ext>
              </p:extLst>
            </p:nvPr>
          </p:nvGraphicFramePr>
          <p:xfrm>
            <a:off x="6444208" y="915566"/>
            <a:ext cx="1168612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" name="Equation" r:id="rId3" imgW="736560" imgH="266400" progId="Equation.DSMT4">
                    <p:embed/>
                  </p:oleObj>
                </mc:Choice>
                <mc:Fallback>
                  <p:oleObj name="Equation" r:id="rId3" imgW="736560" imgH="266400" progId="Equation.DSMT4">
                    <p:embed/>
                    <p:pic>
                      <p:nvPicPr>
                        <p:cNvPr id="3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915566"/>
                          <a:ext cx="1168612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179512" y="843558"/>
              <a:ext cx="8640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磁场通过内导体中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任意</a:t>
              </a:r>
              <a:r>
                <a:rPr kumimoji="1" lang="zh-CN" altLang="en-US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处长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度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kumimoji="1" lang="en-US" altLang="zh-CN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宽度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元                    的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磁通为</a:t>
              </a:r>
            </a:p>
          </p:txBody>
        </p:sp>
      </p:grp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67543"/>
              </p:ext>
            </p:extLst>
          </p:nvPr>
        </p:nvGraphicFramePr>
        <p:xfrm>
          <a:off x="2660129" y="1407865"/>
          <a:ext cx="28479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5" imgW="1612800" imgH="406080" progId="Equation.DSMT4">
                  <p:embed/>
                </p:oleObj>
              </mc:Choice>
              <mc:Fallback>
                <p:oleObj name="Equation" r:id="rId5" imgW="1612800" imgH="40608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129" y="1407865"/>
                        <a:ext cx="28479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57999" y="2211710"/>
            <a:ext cx="43140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该磁通对应的磁场线所铰链的电流为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42541"/>
              </p:ext>
            </p:extLst>
          </p:nvPr>
        </p:nvGraphicFramePr>
        <p:xfrm>
          <a:off x="3059832" y="2787774"/>
          <a:ext cx="25352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87774"/>
                        <a:ext cx="25352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23528" y="3651870"/>
            <a:ext cx="9589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所以得</a:t>
            </a:r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380414"/>
              </p:ext>
            </p:extLst>
          </p:nvPr>
        </p:nvGraphicFramePr>
        <p:xfrm>
          <a:off x="3563888" y="3867894"/>
          <a:ext cx="14589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9" imgW="825480" imgH="419040" progId="Equation.DSMT4">
                  <p:embed/>
                </p:oleObj>
              </mc:Choice>
              <mc:Fallback>
                <p:oleObj name="Equation" r:id="rId9" imgW="825480" imgH="419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867894"/>
                        <a:ext cx="14589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BA45ED-9700-4388-9D0F-49BCD0828753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20" name="椭圆 22">
              <a:extLst>
                <a:ext uri="{FF2B5EF4-FFF2-40B4-BE49-F238E27FC236}">
                  <a16:creationId xmlns:a16="http://schemas.microsoft.com/office/drawing/2014/main" id="{6DBB6176-D0D2-45D6-803A-65524D62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FDD9B628-0157-4455-80C0-7DE2D7BB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F57819-D9DB-46D1-A073-6CF11D45130A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23" name="椭圆 65">
              <a:extLst>
                <a:ext uri="{FF2B5EF4-FFF2-40B4-BE49-F238E27FC236}">
                  <a16:creationId xmlns:a16="http://schemas.microsoft.com/office/drawing/2014/main" id="{E1F30D69-7AE0-4881-8D20-852195B1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110">
              <a:extLst>
                <a:ext uri="{FF2B5EF4-FFF2-40B4-BE49-F238E27FC236}">
                  <a16:creationId xmlns:a16="http://schemas.microsoft.com/office/drawing/2014/main" id="{77F236AE-BB1F-4F78-A614-456211641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A616C5-403D-44F8-B89E-8BBBE1193470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ECC9437-54CF-413A-A10D-D0C39D72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EC5A7395-A93D-41B5-BE00-53C46394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2C28AF-53C7-46EB-A427-775E6276EE1D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3C24634-01A6-472D-B3D3-F760CEC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03E343B0-0C7C-4230-8424-AF40FDC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0FA889D-0CAB-4411-84BA-3BE73F683DDB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196C7A0E-C598-4FF8-830D-765898BE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199278A2-F397-49AD-9045-6DC03070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1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7494"/>
            <a:ext cx="5688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由此可得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kumimoji="1" lang="en-US" altLang="zh-CN" sz="2000" b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相应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的磁链为</a:t>
            </a: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95397"/>
              </p:ext>
            </p:extLst>
          </p:nvPr>
        </p:nvGraphicFramePr>
        <p:xfrm>
          <a:off x="2483768" y="737568"/>
          <a:ext cx="29384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737568"/>
                        <a:ext cx="29384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563638"/>
            <a:ext cx="5688632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因此内磁链总量为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39433"/>
              </p:ext>
            </p:extLst>
          </p:nvPr>
        </p:nvGraphicFramePr>
        <p:xfrm>
          <a:off x="2226543" y="2139950"/>
          <a:ext cx="3857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2184120" imgH="419040" progId="Equation.DSMT4">
                  <p:embed/>
                </p:oleObj>
              </mc:Choice>
              <mc:Fallback>
                <p:oleObj name="Equation" r:id="rId5" imgW="2184120" imgH="419040" progId="Equation.DSMT4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543" y="2139950"/>
                        <a:ext cx="3857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003798"/>
            <a:ext cx="5688632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单位长度的内自感为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25823"/>
              </p:ext>
            </p:extLst>
          </p:nvPr>
        </p:nvGraphicFramePr>
        <p:xfrm>
          <a:off x="3491880" y="3507854"/>
          <a:ext cx="15700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888840" imgH="406080" progId="Equation.DSMT4">
                  <p:embed/>
                </p:oleObj>
              </mc:Choice>
              <mc:Fallback>
                <p:oleObj name="Equation" r:id="rId7" imgW="888840" imgH="40608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07854"/>
                        <a:ext cx="157003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D6BA45ED-9700-4388-9D0F-49BCD0828753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9" name="椭圆 22">
              <a:extLst>
                <a:ext uri="{FF2B5EF4-FFF2-40B4-BE49-F238E27FC236}">
                  <a16:creationId xmlns:a16="http://schemas.microsoft.com/office/drawing/2014/main" id="{6DBB6176-D0D2-45D6-803A-65524D62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FDD9B628-0157-4455-80C0-7DE2D7BB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F57819-D9DB-46D1-A073-6CF11D45130A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2" name="椭圆 65">
              <a:extLst>
                <a:ext uri="{FF2B5EF4-FFF2-40B4-BE49-F238E27FC236}">
                  <a16:creationId xmlns:a16="http://schemas.microsoft.com/office/drawing/2014/main" id="{E1F30D69-7AE0-4881-8D20-852195B1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10">
              <a:extLst>
                <a:ext uri="{FF2B5EF4-FFF2-40B4-BE49-F238E27FC236}">
                  <a16:creationId xmlns:a16="http://schemas.microsoft.com/office/drawing/2014/main" id="{77F236AE-BB1F-4F78-A614-456211641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A616C5-403D-44F8-B89E-8BBBE1193470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ECC9437-54CF-413A-A10D-D0C39D72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C5A7395-A93D-41B5-BE00-53C46394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2C28AF-53C7-46EB-A427-775E6276EE1D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3C24634-01A6-472D-B3D3-F760CEC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03E343B0-0C7C-4230-8424-AF40FDC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FA889D-0CAB-4411-84BA-3BE73F683DDB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1" name="椭圆 16">
              <a:extLst>
                <a:ext uri="{FF2B5EF4-FFF2-40B4-BE49-F238E27FC236}">
                  <a16:creationId xmlns:a16="http://schemas.microsoft.com/office/drawing/2014/main" id="{196C7A0E-C598-4FF8-830D-765898BE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99278A2-F397-49AD-9045-6DC03070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6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/>
          <p:cNvSpPr txBox="1">
            <a:spLocks noChangeArrowheads="1"/>
          </p:cNvSpPr>
          <p:nvPr/>
        </p:nvSpPr>
        <p:spPr bwMode="auto">
          <a:xfrm>
            <a:off x="467544" y="339502"/>
            <a:ext cx="71508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）外自感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843558"/>
            <a:ext cx="8640960" cy="553998"/>
            <a:chOff x="179512" y="843558"/>
            <a:chExt cx="8640960" cy="553998"/>
          </a:xfrm>
        </p:grpSpPr>
        <p:graphicFrame>
          <p:nvGraphicFramePr>
            <p:cNvPr id="3" name="Object 62"/>
            <p:cNvGraphicFramePr>
              <a:graphicFrameLocks noChangeAspect="1"/>
            </p:cNvGraphicFramePr>
            <p:nvPr>
              <p:extLst/>
            </p:nvPr>
          </p:nvGraphicFramePr>
          <p:xfrm>
            <a:off x="6444208" y="915566"/>
            <a:ext cx="1168612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7" name="Equation" r:id="rId3" imgW="736560" imgH="266400" progId="Equation.DSMT4">
                    <p:embed/>
                  </p:oleObj>
                </mc:Choice>
                <mc:Fallback>
                  <p:oleObj name="Equation" r:id="rId3" imgW="736560" imgH="266400" progId="Equation.DSMT4">
                    <p:embed/>
                    <p:pic>
                      <p:nvPicPr>
                        <p:cNvPr id="3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915566"/>
                          <a:ext cx="1168612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179512" y="843558"/>
              <a:ext cx="8640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同轴线内外导体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间任意</a:t>
              </a:r>
              <a:r>
                <a:rPr kumimoji="1" lang="zh-CN" altLang="en-US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处长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度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kumimoji="1" lang="en-US" altLang="zh-CN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宽度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元                    的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磁通为</a:t>
              </a:r>
            </a:p>
          </p:txBody>
        </p:sp>
      </p:grp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69926"/>
              </p:ext>
            </p:extLst>
          </p:nvPr>
        </p:nvGraphicFramePr>
        <p:xfrm>
          <a:off x="2705100" y="1385888"/>
          <a:ext cx="27590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385888"/>
                        <a:ext cx="27590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57999" y="2211710"/>
            <a:ext cx="4314001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该磁通铰链的电流为注入电流</a:t>
            </a:r>
            <a:endParaRPr kumimoji="1"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3451"/>
              </p:ext>
            </p:extLst>
          </p:nvPr>
        </p:nvGraphicFramePr>
        <p:xfrm>
          <a:off x="4716016" y="2355726"/>
          <a:ext cx="6969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7" imgW="393480" imgH="164880" progId="Equation.DSMT4">
                  <p:embed/>
                </p:oleObj>
              </mc:Choice>
              <mc:Fallback>
                <p:oleObj name="Equation" r:id="rId7" imgW="393480" imgH="164880" progId="Equation.DSMT4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355726"/>
                        <a:ext cx="69691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323528" y="2776017"/>
            <a:ext cx="5688632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由此可求得外磁链为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55588"/>
              </p:ext>
            </p:extLst>
          </p:nvPr>
        </p:nvGraphicFramePr>
        <p:xfrm>
          <a:off x="2267744" y="3291830"/>
          <a:ext cx="54038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9" imgW="3060360" imgH="431640" progId="Equation.DSMT4">
                  <p:embed/>
                </p:oleObj>
              </mc:Choice>
              <mc:Fallback>
                <p:oleObj name="Equation" r:id="rId9" imgW="3060360" imgH="431640" progId="Equation.DSMT4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91830"/>
                        <a:ext cx="54038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323528" y="4072161"/>
            <a:ext cx="5688632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因此得到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单位长度的外自感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38730"/>
              </p:ext>
            </p:extLst>
          </p:nvPr>
        </p:nvGraphicFramePr>
        <p:xfrm>
          <a:off x="4211960" y="4227934"/>
          <a:ext cx="21082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1" imgW="1193760" imgH="406080" progId="Equation.DSMT4">
                  <p:embed/>
                </p:oleObj>
              </mc:Choice>
              <mc:Fallback>
                <p:oleObj name="Equation" r:id="rId11" imgW="1193760" imgH="40608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227934"/>
                        <a:ext cx="21082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BA45ED-9700-4388-9D0F-49BCD0828753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9" name="椭圆 22">
              <a:extLst>
                <a:ext uri="{FF2B5EF4-FFF2-40B4-BE49-F238E27FC236}">
                  <a16:creationId xmlns:a16="http://schemas.microsoft.com/office/drawing/2014/main" id="{6DBB6176-D0D2-45D6-803A-65524D62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FDD9B628-0157-4455-80C0-7DE2D7BB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F57819-D9DB-46D1-A073-6CF11D45130A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2" name="椭圆 65">
              <a:extLst>
                <a:ext uri="{FF2B5EF4-FFF2-40B4-BE49-F238E27FC236}">
                  <a16:creationId xmlns:a16="http://schemas.microsoft.com/office/drawing/2014/main" id="{E1F30D69-7AE0-4881-8D20-852195B1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10">
              <a:extLst>
                <a:ext uri="{FF2B5EF4-FFF2-40B4-BE49-F238E27FC236}">
                  <a16:creationId xmlns:a16="http://schemas.microsoft.com/office/drawing/2014/main" id="{77F236AE-BB1F-4F78-A614-456211641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A616C5-403D-44F8-B89E-8BBBE1193470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ECC9437-54CF-413A-A10D-D0C39D72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C5A7395-A93D-41B5-BE00-53C46394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2C28AF-53C7-46EB-A427-775E6276EE1D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3C24634-01A6-472D-B3D3-F760CEC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03E343B0-0C7C-4230-8424-AF40FDC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FA889D-0CAB-4411-84BA-3BE73F683DDB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1" name="椭圆 16">
              <a:extLst>
                <a:ext uri="{FF2B5EF4-FFF2-40B4-BE49-F238E27FC236}">
                  <a16:creationId xmlns:a16="http://schemas.microsoft.com/office/drawing/2014/main" id="{196C7A0E-C598-4FF8-830D-765898BE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99278A2-F397-49AD-9045-6DC03070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67544" y="505584"/>
            <a:ext cx="77048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所以结合所得内自感和外自感可得出该同轴线单位长度的自感为</a:t>
            </a:r>
          </a:p>
        </p:txBody>
      </p:sp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3552"/>
              </p:ext>
            </p:extLst>
          </p:nvPr>
        </p:nvGraphicFramePr>
        <p:xfrm>
          <a:off x="2771800" y="1275606"/>
          <a:ext cx="29606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1676160" imgH="406080" progId="Equation.DSMT4">
                  <p:embed/>
                </p:oleObj>
              </mc:Choice>
              <mc:Fallback>
                <p:oleObj name="Equation" r:id="rId3" imgW="1676160" imgH="406080" progId="Equation.DSMT4">
                  <p:embed/>
                  <p:pic>
                    <p:nvPicPr>
                      <p:cNvPr id="3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275606"/>
                        <a:ext cx="29606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" y="270976"/>
            <a:ext cx="622818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 smtClean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 smtClean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 smtClean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计算平行双线传输线单位长度的自感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。设导线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半径为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，两导线的轴线距离为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，导线及周围媒质的磁导率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1111"/>
          <p:cNvSpPr>
            <a:spLocks noChangeArrowheads="1"/>
          </p:cNvSpPr>
          <p:nvPr/>
        </p:nvSpPr>
        <p:spPr bwMode="auto">
          <a:xfrm>
            <a:off x="611560" y="2039238"/>
            <a:ext cx="842493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fontAlgn="ctr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设两导线构成的回路中流过的电流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D&gt;&gt;a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故可近似地认为导线中的电流是均匀分布的。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6300192" y="342984"/>
            <a:ext cx="2736442" cy="1656184"/>
            <a:chOff x="3552" y="1632"/>
            <a:chExt cx="2202" cy="1542"/>
          </a:xfrm>
        </p:grpSpPr>
        <p:sp>
          <p:nvSpPr>
            <p:cNvPr id="15" name="Rectangle 66"/>
            <p:cNvSpPr>
              <a:spLocks noChangeArrowheads="1"/>
            </p:cNvSpPr>
            <p:nvPr/>
          </p:nvSpPr>
          <p:spPr bwMode="auto">
            <a:xfrm>
              <a:off x="3552" y="1632"/>
              <a:ext cx="2202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68"/>
            <p:cNvSpPr>
              <a:spLocks noChangeArrowheads="1"/>
            </p:cNvSpPr>
            <p:nvPr/>
          </p:nvSpPr>
          <p:spPr bwMode="auto">
            <a:xfrm>
              <a:off x="3815" y="2469"/>
              <a:ext cx="212" cy="219"/>
            </a:xfrm>
            <a:prstGeom prst="ellipse">
              <a:avLst/>
            </a:prstGeom>
            <a:solidFill>
              <a:srgbClr val="F49100"/>
            </a:solidFill>
            <a:ln w="9525">
              <a:round/>
              <a:headEnd/>
              <a:tailEnd/>
            </a:ln>
            <a:scene3d>
              <a:camera prst="legacyPerspectiveTopRight">
                <a:rot lat="1200000" lon="1500000" rev="0"/>
              </a:camera>
              <a:lightRig rig="legacyFlat4" dir="b"/>
            </a:scene3d>
            <a:sp3d extrusionH="2513000" prstMaterial="legacyMatte">
              <a:bevelT w="13500" h="13500" prst="angle"/>
              <a:bevelB w="13500" h="13500" prst="angle"/>
              <a:extrusionClr>
                <a:srgbClr val="F49100"/>
              </a:extrusionClr>
              <a:contourClr>
                <a:srgbClr val="F491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" name="Object 69"/>
            <p:cNvGraphicFramePr>
              <a:graphicFrameLocks noChangeAspect="1"/>
            </p:cNvGraphicFramePr>
            <p:nvPr/>
          </p:nvGraphicFramePr>
          <p:xfrm>
            <a:off x="5271" y="2554"/>
            <a:ext cx="16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" name="Equation" r:id="rId4" imgW="80280" imgH="95040" progId="Equation.3">
                    <p:embed/>
                  </p:oleObj>
                </mc:Choice>
                <mc:Fallback>
                  <p:oleObj name="Equation" r:id="rId4" imgW="80280" imgH="95040" progId="Equation.3">
                    <p:embed/>
                    <p:pic>
                      <p:nvPicPr>
                        <p:cNvPr id="4814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" y="2554"/>
                          <a:ext cx="169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0"/>
            <p:cNvGraphicFramePr>
              <a:graphicFrameLocks noChangeAspect="1"/>
            </p:cNvGraphicFramePr>
            <p:nvPr/>
          </p:nvGraphicFramePr>
          <p:xfrm>
            <a:off x="3909" y="1776"/>
            <a:ext cx="17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9" name="Equation" r:id="rId6" imgW="95040" imgH="109800" progId="Equation.3">
                    <p:embed/>
                  </p:oleObj>
                </mc:Choice>
                <mc:Fallback>
                  <p:oleObj name="Equation" r:id="rId6" imgW="95040" imgH="109800" progId="Equation.3">
                    <p:embed/>
                    <p:pic>
                      <p:nvPicPr>
                        <p:cNvPr id="48144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1776"/>
                          <a:ext cx="17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1"/>
            <p:cNvGraphicFramePr>
              <a:graphicFrameLocks noChangeAspect="1"/>
            </p:cNvGraphicFramePr>
            <p:nvPr/>
          </p:nvGraphicFramePr>
          <p:xfrm>
            <a:off x="3630" y="2819"/>
            <a:ext cx="15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0" name="Equation" r:id="rId8" imgW="80280" imgH="80280" progId="Equation.3">
                    <p:embed/>
                  </p:oleObj>
                </mc:Choice>
                <mc:Fallback>
                  <p:oleObj name="Equation" r:id="rId8" imgW="80280" imgH="80280" progId="Equation.3">
                    <p:embed/>
                    <p:pic>
                      <p:nvPicPr>
                        <p:cNvPr id="4814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819"/>
                          <a:ext cx="150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3600" y="2731"/>
              <a:ext cx="187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3930" y="2910"/>
              <a:ext cx="765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3923" y="2731"/>
              <a:ext cx="568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graphicFrame>
          <p:nvGraphicFramePr>
            <p:cNvPr id="23" name="Object 75"/>
            <p:cNvGraphicFramePr>
              <a:graphicFrameLocks noChangeAspect="1"/>
            </p:cNvGraphicFramePr>
            <p:nvPr/>
          </p:nvGraphicFramePr>
          <p:xfrm>
            <a:off x="4128" y="2608"/>
            <a:ext cx="15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1" name="Equation" r:id="rId10" imgW="80280" imgH="95040" progId="Equation.3">
                    <p:embed/>
                  </p:oleObj>
                </mc:Choice>
                <mc:Fallback>
                  <p:oleObj name="Equation" r:id="rId10" imgW="80280" imgH="95040" progId="Equation.3">
                    <p:embed/>
                    <p:pic>
                      <p:nvPicPr>
                        <p:cNvPr id="48149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08"/>
                          <a:ext cx="15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76"/>
            <p:cNvGraphicFramePr>
              <a:graphicFrameLocks noChangeAspect="1"/>
            </p:cNvGraphicFramePr>
            <p:nvPr/>
          </p:nvGraphicFramePr>
          <p:xfrm>
            <a:off x="4211" y="2768"/>
            <a:ext cx="20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2" name="Equation" r:id="rId12" imgW="109440" imgH="109800" progId="Equation.3">
                    <p:embed/>
                  </p:oleObj>
                </mc:Choice>
                <mc:Fallback>
                  <p:oleObj name="Equation" r:id="rId12" imgW="109440" imgH="109800" progId="Equation.3">
                    <p:embed/>
                    <p:pic>
                      <p:nvPicPr>
                        <p:cNvPr id="4815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2768"/>
                          <a:ext cx="20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77"/>
            <p:cNvGraphicFramePr>
              <a:graphicFrameLocks noChangeAspect="1"/>
            </p:cNvGraphicFramePr>
            <p:nvPr/>
          </p:nvGraphicFramePr>
          <p:xfrm>
            <a:off x="3791" y="2687"/>
            <a:ext cx="12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3" name="Equation" r:id="rId14" imgW="80280" imgH="95040" progId="Equation.3">
                    <p:embed/>
                  </p:oleObj>
                </mc:Choice>
                <mc:Fallback>
                  <p:oleObj name="Equation" r:id="rId14" imgW="80280" imgH="95040" progId="Equation.3">
                    <p:embed/>
                    <p:pic>
                      <p:nvPicPr>
                        <p:cNvPr id="48151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2687"/>
                          <a:ext cx="125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78"/>
            <p:cNvSpPr>
              <a:spLocks noChangeArrowheads="1"/>
            </p:cNvSpPr>
            <p:nvPr/>
          </p:nvSpPr>
          <p:spPr bwMode="auto">
            <a:xfrm>
              <a:off x="4610" y="2476"/>
              <a:ext cx="212" cy="218"/>
            </a:xfrm>
            <a:prstGeom prst="ellipse">
              <a:avLst/>
            </a:prstGeom>
            <a:solidFill>
              <a:srgbClr val="EC8C00"/>
            </a:solidFill>
            <a:ln w="9525">
              <a:round/>
              <a:headEnd/>
              <a:tailEnd/>
            </a:ln>
            <a:scene3d>
              <a:camera prst="legacyPerspectiveTopRight">
                <a:rot lat="1200000" lon="1500000" rev="0"/>
              </a:camera>
              <a:lightRig rig="legacyFlat4" dir="b"/>
            </a:scene3d>
            <a:sp3d extrusionH="2513000" prstMaterial="legacyMatte">
              <a:bevelT w="13500" h="13500" prst="angle"/>
              <a:bevelB w="13500" h="13500" prst="angle"/>
              <a:extrusionClr>
                <a:srgbClr val="EC8C00"/>
              </a:extrusionClr>
              <a:contourClr>
                <a:srgbClr val="EC8C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79"/>
            <p:cNvSpPr>
              <a:spLocks noChangeAspect="1" noChangeArrowheads="1"/>
            </p:cNvSpPr>
            <p:nvPr/>
          </p:nvSpPr>
          <p:spPr bwMode="auto">
            <a:xfrm>
              <a:off x="3810" y="2486"/>
              <a:ext cx="204" cy="210"/>
            </a:xfrm>
            <a:prstGeom prst="ellipse">
              <a:avLst/>
            </a:prstGeom>
            <a:solidFill>
              <a:srgbClr val="FFB06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80"/>
            <p:cNvSpPr>
              <a:spLocks noChangeAspect="1" noChangeArrowheads="1"/>
            </p:cNvSpPr>
            <p:nvPr/>
          </p:nvSpPr>
          <p:spPr bwMode="auto">
            <a:xfrm>
              <a:off x="4606" y="2488"/>
              <a:ext cx="204" cy="211"/>
            </a:xfrm>
            <a:prstGeom prst="ellipse">
              <a:avLst/>
            </a:prstGeom>
            <a:solidFill>
              <a:srgbClr val="FFC183"/>
            </a:solidFill>
            <a:ln w="9525">
              <a:solidFill>
                <a:srgbClr val="E874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 flipV="1">
              <a:off x="3917" y="1820"/>
              <a:ext cx="0" cy="76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" name="Line 82"/>
            <p:cNvSpPr>
              <a:spLocks noChangeShapeType="1"/>
            </p:cNvSpPr>
            <p:nvPr/>
          </p:nvSpPr>
          <p:spPr bwMode="auto">
            <a:xfrm flipV="1">
              <a:off x="3917" y="2592"/>
              <a:ext cx="135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 flipV="1">
              <a:off x="3917" y="1793"/>
              <a:ext cx="872" cy="7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 flipV="1">
              <a:off x="4716" y="1776"/>
              <a:ext cx="903" cy="80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4704" y="2621"/>
              <a:ext cx="0" cy="425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86"/>
            <p:cNvSpPr>
              <a:spLocks noChangeShapeType="1"/>
            </p:cNvSpPr>
            <p:nvPr/>
          </p:nvSpPr>
          <p:spPr bwMode="auto">
            <a:xfrm>
              <a:off x="4497" y="2585"/>
              <a:ext cx="0" cy="219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3792" y="2592"/>
              <a:ext cx="0" cy="219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Line 88"/>
            <p:cNvSpPr>
              <a:spLocks noChangeAspect="1" noChangeShapeType="1"/>
            </p:cNvSpPr>
            <p:nvPr/>
          </p:nvSpPr>
          <p:spPr bwMode="auto">
            <a:xfrm flipH="1">
              <a:off x="3630" y="2585"/>
              <a:ext cx="287" cy="23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3917" y="2621"/>
              <a:ext cx="0" cy="425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39" name="Rectangle 95"/>
          <p:cNvSpPr>
            <a:spLocks noChangeArrowheads="1"/>
          </p:cNvSpPr>
          <p:nvPr/>
        </p:nvSpPr>
        <p:spPr bwMode="auto">
          <a:xfrm>
            <a:off x="118839" y="2099632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560" y="3003798"/>
            <a:ext cx="81369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应用安培环路定理和叠加原理，可得到两导线之间的平面上任一点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的磁感应强度为</a:t>
            </a:r>
          </a:p>
        </p:txBody>
      </p:sp>
      <p:graphicFrame>
        <p:nvGraphicFramePr>
          <p:cNvPr id="41" name="Object 1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280375"/>
              </p:ext>
            </p:extLst>
          </p:nvPr>
        </p:nvGraphicFramePr>
        <p:xfrm>
          <a:off x="2555776" y="3867894"/>
          <a:ext cx="3549054" cy="7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" name="Equation" r:id="rId16" imgW="1688760" imgH="406080" progId="Equation.DSMT4">
                  <p:embed/>
                </p:oleObj>
              </mc:Choice>
              <mc:Fallback>
                <p:oleObj name="Equation" r:id="rId16" imgW="1688760" imgH="406080" progId="Equation.DSMT4">
                  <p:embed/>
                  <p:pic>
                    <p:nvPicPr>
                      <p:cNvPr id="31" name="Object 112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7894"/>
                        <a:ext cx="3549054" cy="750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5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1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61599"/>
              </p:ext>
            </p:extLst>
          </p:nvPr>
        </p:nvGraphicFramePr>
        <p:xfrm>
          <a:off x="971600" y="843558"/>
          <a:ext cx="6674767" cy="7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1" name="Equation" r:id="rId3" imgW="3530520" imgH="444240" progId="Equation.DSMT4">
                  <p:embed/>
                </p:oleObj>
              </mc:Choice>
              <mc:Fallback>
                <p:oleObj name="Equation" r:id="rId3" imgW="3530520" imgH="444240" progId="Equation.DSMT4">
                  <p:embed/>
                  <p:pic>
                    <p:nvPicPr>
                      <p:cNvPr id="13" name="Object 11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843558"/>
                        <a:ext cx="6674767" cy="7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67494"/>
            <a:ext cx="83529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穿过两导线之间沿轴线方向为单位长度的面积的外磁链为</a:t>
            </a:r>
          </a:p>
        </p:txBody>
      </p:sp>
      <p:sp>
        <p:nvSpPr>
          <p:cNvPr id="32" name="矩形 31"/>
          <p:cNvSpPr/>
          <p:nvPr/>
        </p:nvSpPr>
        <p:spPr>
          <a:xfrm>
            <a:off x="395536" y="1635646"/>
            <a:ext cx="8352928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于是得到平行双线传输线单位的长度的外自感</a:t>
            </a:r>
            <a:endParaRPr kumimoji="1"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1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161816"/>
              </p:ext>
            </p:extLst>
          </p:nvPr>
        </p:nvGraphicFramePr>
        <p:xfrm>
          <a:off x="2339752" y="2189644"/>
          <a:ext cx="3986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Equation" r:id="rId5" imgW="2108160" imgH="406080" progId="Equation.DSMT4">
                  <p:embed/>
                </p:oleObj>
              </mc:Choice>
              <mc:Fallback>
                <p:oleObj name="Equation" r:id="rId5" imgW="2108160" imgH="406080" progId="Equation.DSMT4">
                  <p:embed/>
                  <p:pic>
                    <p:nvPicPr>
                      <p:cNvPr id="31" name="Object 112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189644"/>
                        <a:ext cx="3986213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414125" y="2927970"/>
            <a:ext cx="3797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两根导线单位的长度的内自感为</a:t>
            </a:r>
          </a:p>
        </p:txBody>
      </p:sp>
      <p:graphicFrame>
        <p:nvGraphicFramePr>
          <p:cNvPr id="34" name="Object 1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503890"/>
              </p:ext>
            </p:extLst>
          </p:nvPr>
        </p:nvGraphicFramePr>
        <p:xfrm>
          <a:off x="3251126" y="3291830"/>
          <a:ext cx="21129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Equation" r:id="rId7" imgW="1117440" imgH="406080" progId="Equation.DSMT4">
                  <p:embed/>
                </p:oleObj>
              </mc:Choice>
              <mc:Fallback>
                <p:oleObj name="Equation" r:id="rId7" imgW="1117440" imgH="406080" progId="Equation.DSMT4">
                  <p:embed/>
                  <p:pic>
                    <p:nvPicPr>
                      <p:cNvPr id="33" name="Object 11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26" y="3291830"/>
                        <a:ext cx="2112962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395536" y="4105984"/>
            <a:ext cx="50882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故得到平行双线传输线单位的长度的自感为</a:t>
            </a:r>
          </a:p>
        </p:txBody>
      </p:sp>
      <p:graphicFrame>
        <p:nvGraphicFramePr>
          <p:cNvPr id="37" name="Object 1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146176"/>
              </p:ext>
            </p:extLst>
          </p:nvPr>
        </p:nvGraphicFramePr>
        <p:xfrm>
          <a:off x="5508104" y="4011910"/>
          <a:ext cx="3362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" name="Equation" r:id="rId9" imgW="1777680" imgH="406080" progId="Equation.DSMT4">
                  <p:embed/>
                </p:oleObj>
              </mc:Choice>
              <mc:Fallback>
                <p:oleObj name="Equation" r:id="rId9" imgW="1777680" imgH="406080" progId="Equation.DSMT4">
                  <p:embed/>
                  <p:pic>
                    <p:nvPicPr>
                      <p:cNvPr id="34" name="Object 11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11910"/>
                        <a:ext cx="3362325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3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2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 txBox="1"/>
          <p:nvPr/>
        </p:nvSpPr>
        <p:spPr>
          <a:xfrm>
            <a:off x="611560" y="483518"/>
            <a:ext cx="1296144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结：</a:t>
            </a:r>
            <a:endParaRPr lang="en-GB" altLang="zh-CN" sz="24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331640" y="1712105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338632" y="2778574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524" y="2854941"/>
            <a:ext cx="2943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恒定磁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的典型应用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175901" y="1754496"/>
            <a:ext cx="3044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恒定磁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21" descr="3D勾图片素材 创意图片">
            <a:extLst>
              <a:ext uri="{FF2B5EF4-FFF2-40B4-BE49-F238E27FC236}">
                <a16:creationId xmlns:a16="http://schemas.microsoft.com/office/drawing/2014/main" id="{DF5276E3-C857-468E-B675-9500E465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5148064" y="163564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25E5E0D-871A-4258-A07B-661989AA4EE9}"/>
              </a:ext>
            </a:extLst>
          </p:cNvPr>
          <p:cNvSpPr txBox="1"/>
          <p:nvPr/>
        </p:nvSpPr>
        <p:spPr>
          <a:xfrm>
            <a:off x="5148064" y="2245825"/>
            <a:ext cx="2592288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电流回路的电感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磁耦合电路分析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磁场储能与储能回路受力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04248" y="210159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磁链与电感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</a:rPr>
              <a:t>自感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互感</a:t>
            </a:r>
          </a:p>
        </p:txBody>
      </p:sp>
      <p:pic>
        <p:nvPicPr>
          <p:cNvPr id="21" name="Picture 21" descr="3D勾图片素材 创意图片">
            <a:extLst>
              <a:ext uri="{FF2B5EF4-FFF2-40B4-BE49-F238E27FC236}">
                <a16:creationId xmlns:a16="http://schemas.microsoft.com/office/drawing/2014/main" id="{DF5276E3-C857-468E-B675-9500E465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956376" y="2036857"/>
            <a:ext cx="360040" cy="33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3D勾图片素材 创意图片">
            <a:extLst>
              <a:ext uri="{FF2B5EF4-FFF2-40B4-BE49-F238E27FC236}">
                <a16:creationId xmlns:a16="http://schemas.microsoft.com/office/drawing/2014/main" id="{DF5276E3-C857-468E-B675-9500E465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956376" y="2324889"/>
            <a:ext cx="360040" cy="33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5497" y="1812761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谢谢倾听！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845541" y="2965925"/>
            <a:ext cx="3600400" cy="126316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静电场求解与应用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恒定电场求解与应用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磁场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求解与应用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97890" y="2939524"/>
            <a:ext cx="2470454" cy="126316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镜像法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分离变量法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有限差分法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1452">
            <a:extLst>
              <a:ext uri="{FF2B5EF4-FFF2-40B4-BE49-F238E27FC236}">
                <a16:creationId xmlns:a16="http://schemas.microsoft.com/office/drawing/2014/main" id="{87375C46-372C-4613-AD53-DB4560839D1E}"/>
              </a:ext>
            </a:extLst>
          </p:cNvPr>
          <p:cNvSpPr/>
          <p:nvPr/>
        </p:nvSpPr>
        <p:spPr>
          <a:xfrm>
            <a:off x="2359263" y="1426408"/>
            <a:ext cx="1360179" cy="15035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36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id="{E9344179-B9EB-4290-9D4E-F00D374D5AE4}"/>
              </a:ext>
            </a:extLst>
          </p:cNvPr>
          <p:cNvSpPr/>
          <p:nvPr/>
        </p:nvSpPr>
        <p:spPr>
          <a:xfrm>
            <a:off x="5225373" y="1400007"/>
            <a:ext cx="1360180" cy="15035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36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0">
            <a:extLst>
              <a:ext uri="{FF2B5EF4-FFF2-40B4-BE49-F238E27FC236}">
                <a16:creationId xmlns:a16="http://schemas.microsoft.com/office/drawing/2014/main" id="{B6E04181-09C3-4D22-8D3E-257A5AF7A35D}"/>
              </a:ext>
            </a:extLst>
          </p:cNvPr>
          <p:cNvSpPr/>
          <p:nvPr/>
        </p:nvSpPr>
        <p:spPr>
          <a:xfrm>
            <a:off x="2464286" y="796364"/>
            <a:ext cx="1119915" cy="1106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36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10BDFA38-224B-4B6F-A922-E1FED30138B7}"/>
              </a:ext>
            </a:extLst>
          </p:cNvPr>
          <p:cNvGrpSpPr>
            <a:grpSpLocks/>
          </p:cNvGrpSpPr>
          <p:nvPr/>
        </p:nvGrpSpPr>
        <p:grpSpPr bwMode="auto">
          <a:xfrm>
            <a:off x="2552896" y="826518"/>
            <a:ext cx="259651" cy="312131"/>
            <a:chOff x="1369087" y="2088729"/>
            <a:chExt cx="474017" cy="474016"/>
          </a:xfrm>
        </p:grpSpPr>
        <p:sp>
          <p:nvSpPr>
            <p:cNvPr id="13" name="Shape 1463">
              <a:extLst>
                <a:ext uri="{FF2B5EF4-FFF2-40B4-BE49-F238E27FC236}">
                  <a16:creationId xmlns:a16="http://schemas.microsoft.com/office/drawing/2014/main" id="{E260E516-C691-4769-8C35-B43B390B4E8A}"/>
                </a:ext>
              </a:extLst>
            </p:cNvPr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36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Shape 1464">
              <a:extLst>
                <a:ext uri="{FF2B5EF4-FFF2-40B4-BE49-F238E27FC236}">
                  <a16:creationId xmlns:a16="http://schemas.microsoft.com/office/drawing/2014/main" id="{0A80F5F4-97CE-4B5D-857C-733BE72F7A2C}"/>
                </a:ext>
              </a:extLst>
            </p:cNvPr>
            <p:cNvSpPr/>
            <p:nvPr/>
          </p:nvSpPr>
          <p:spPr>
            <a:xfrm>
              <a:off x="1477010" y="2232627"/>
              <a:ext cx="23277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36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Shape 1471">
            <a:extLst>
              <a:ext uri="{FF2B5EF4-FFF2-40B4-BE49-F238E27FC236}">
                <a16:creationId xmlns:a16="http://schemas.microsoft.com/office/drawing/2014/main" id="{82B66EFF-680D-4BF2-B577-D6D90D382733}"/>
              </a:ext>
            </a:extLst>
          </p:cNvPr>
          <p:cNvSpPr/>
          <p:nvPr/>
        </p:nvSpPr>
        <p:spPr>
          <a:xfrm>
            <a:off x="5349444" y="771550"/>
            <a:ext cx="1115705" cy="110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36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EFD8CFF7-87C0-4713-AC6E-5ED389A56A37}"/>
              </a:ext>
            </a:extLst>
          </p:cNvPr>
          <p:cNvGrpSpPr>
            <a:grpSpLocks/>
          </p:cNvGrpSpPr>
          <p:nvPr/>
        </p:nvGrpSpPr>
        <p:grpSpPr bwMode="auto">
          <a:xfrm>
            <a:off x="5281181" y="800117"/>
            <a:ext cx="314362" cy="310643"/>
            <a:chOff x="8994965" y="2088733"/>
            <a:chExt cx="474017" cy="474017"/>
          </a:xfrm>
        </p:grpSpPr>
        <p:sp>
          <p:nvSpPr>
            <p:cNvPr id="17" name="Shape 1476">
              <a:extLst>
                <a:ext uri="{FF2B5EF4-FFF2-40B4-BE49-F238E27FC236}">
                  <a16:creationId xmlns:a16="http://schemas.microsoft.com/office/drawing/2014/main" id="{8B836C70-D13D-40B1-ABAE-B88CC1FD5122}"/>
                </a:ext>
              </a:extLst>
            </p:cNvPr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36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1481">
              <a:extLst>
                <a:ext uri="{FF2B5EF4-FFF2-40B4-BE49-F238E27FC236}">
                  <a16:creationId xmlns:a16="http://schemas.microsoft.com/office/drawing/2014/main" id="{C28B06D8-3095-46C2-82B0-E1D3EF9DD641}"/>
                </a:ext>
              </a:extLst>
            </p:cNvPr>
            <p:cNvSpPr/>
            <p:nvPr/>
          </p:nvSpPr>
          <p:spPr>
            <a:xfrm>
              <a:off x="9132514" y="2211470"/>
              <a:ext cx="19468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36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0AA2D07-391E-4028-8594-93FAAD174CEB}"/>
              </a:ext>
            </a:extLst>
          </p:cNvPr>
          <p:cNvSpPr txBox="1">
            <a:spLocks/>
          </p:cNvSpPr>
          <p:nvPr/>
        </p:nvSpPr>
        <p:spPr>
          <a:xfrm>
            <a:off x="2647295" y="1240166"/>
            <a:ext cx="776169" cy="224187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F0003AD-9FB1-4A78-9B7F-071EC97E57C2}"/>
              </a:ext>
            </a:extLst>
          </p:cNvPr>
          <p:cNvSpPr txBox="1">
            <a:spLocks/>
          </p:cNvSpPr>
          <p:nvPr/>
        </p:nvSpPr>
        <p:spPr>
          <a:xfrm>
            <a:off x="2339752" y="1960246"/>
            <a:ext cx="1475763" cy="653064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一维问题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E254F9A-AEEA-4843-B3B4-E7998BED9147}"/>
              </a:ext>
            </a:extLst>
          </p:cNvPr>
          <p:cNvSpPr txBox="1">
            <a:spLocks/>
          </p:cNvSpPr>
          <p:nvPr/>
        </p:nvSpPr>
        <p:spPr>
          <a:xfrm>
            <a:off x="5527615" y="1240166"/>
            <a:ext cx="722165" cy="22418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213797EA-4889-4968-9A14-B671997B8314}"/>
              </a:ext>
            </a:extLst>
          </p:cNvPr>
          <p:cNvSpPr txBox="1">
            <a:spLocks/>
          </p:cNvSpPr>
          <p:nvPr/>
        </p:nvSpPr>
        <p:spPr>
          <a:xfrm>
            <a:off x="5292080" y="1990694"/>
            <a:ext cx="1239596" cy="6530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高维问题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pic>
        <p:nvPicPr>
          <p:cNvPr id="24" name="Picture 22" descr="u=2454598576,2208575018&amp;fm=26&amp;gp=0">
            <a:extLst>
              <a:ext uri="{FF2B5EF4-FFF2-40B4-BE49-F238E27FC236}">
                <a16:creationId xmlns:a16="http://schemas.microsoft.com/office/drawing/2014/main" id="{E2D5DDA8-538C-4ECD-B052-2F44F67F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4644008" y="3795886"/>
            <a:ext cx="283418" cy="39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 descr="3D勾图片素材 创意图片">
            <a:extLst>
              <a:ext uri="{FF2B5EF4-FFF2-40B4-BE49-F238E27FC236}">
                <a16:creationId xmlns:a16="http://schemas.microsoft.com/office/drawing/2014/main" id="{2FEEF729-0E8F-4A03-A0E0-8933A876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580589" y="3019938"/>
            <a:ext cx="351451" cy="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3D勾图片素材 创意图片">
            <a:extLst>
              <a:ext uri="{FF2B5EF4-FFF2-40B4-BE49-F238E27FC236}">
                <a16:creationId xmlns:a16="http://schemas.microsoft.com/office/drawing/2014/main" id="{2FEEF729-0E8F-4A03-A0E0-8933A876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580589" y="3399278"/>
            <a:ext cx="351451" cy="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95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2"/>
    </mc:Choice>
    <mc:Fallback xmlns="">
      <p:transition spd="slow" advTm="354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9F9A3D-9B11-451E-9082-D852D575E3DF}"/>
              </a:ext>
            </a:extLst>
          </p:cNvPr>
          <p:cNvSpPr txBox="1"/>
          <p:nvPr/>
        </p:nvSpPr>
        <p:spPr>
          <a:xfrm>
            <a:off x="467544" y="490790"/>
            <a:ext cx="6480720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2.1.3  </a:t>
            </a:r>
            <a:r>
              <a:rPr lang="zh-CN" altLang="en-US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恒定磁场求解与应用</a:t>
            </a:r>
            <a:endParaRPr lang="en-GB" altLang="zh-CN" sz="2800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979712" y="1678206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986704" y="2744675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596" y="2821042"/>
            <a:ext cx="2943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恒定磁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的典型应用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823973" y="1720597"/>
            <a:ext cx="3044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恒定磁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1" descr="3D勾图片素材 创意图片">
            <a:extLst>
              <a:ext uri="{FF2B5EF4-FFF2-40B4-BE49-F238E27FC236}">
                <a16:creationId xmlns:a16="http://schemas.microsoft.com/office/drawing/2014/main" id="{DF5276E3-C857-468E-B675-9500E465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5796136" y="1601747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5E5E0D-871A-4258-A07B-661989AA4EE9}"/>
              </a:ext>
            </a:extLst>
          </p:cNvPr>
          <p:cNvSpPr txBox="1"/>
          <p:nvPr/>
        </p:nvSpPr>
        <p:spPr>
          <a:xfrm>
            <a:off x="5796136" y="2211926"/>
            <a:ext cx="2592288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电流回路的电感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磁耦合电路分析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磁场储能与储能回路受力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52320" y="206769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磁链与电感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</a:rPr>
              <a:t>自感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互感</a:t>
            </a:r>
          </a:p>
        </p:txBody>
      </p:sp>
    </p:spTree>
    <p:extLst>
      <p:ext uri="{BB962C8B-B14F-4D97-AF65-F5344CB8AC3E}">
        <p14:creationId xmlns:p14="http://schemas.microsoft.com/office/powerpoint/2010/main" val="1749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205883"/>
            <a:ext cx="5616624" cy="637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Tx/>
              <a:buFont typeface="Wingdings" panose="05000000000000000000" pitchFamily="2" charset="2"/>
              <a:buChar char="l"/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二、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恒定磁场典型应用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1606029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磁链与电感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B3F151-6152-4598-88E2-B381FEFA55EE}"/>
              </a:ext>
            </a:extLst>
          </p:cNvPr>
          <p:cNvSpPr/>
          <p:nvPr/>
        </p:nvSpPr>
        <p:spPr>
          <a:xfrm>
            <a:off x="885463" y="987574"/>
            <a:ext cx="269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Times New Roman" panose="02020603050405020304" pitchFamily="18" charset="0"/>
              </a:rPr>
              <a:t>电流回路的电感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989083-8D25-46CC-AA86-049D76C4FB13}"/>
              </a:ext>
            </a:extLst>
          </p:cNvPr>
          <p:cNvSpPr/>
          <p:nvPr/>
        </p:nvSpPr>
        <p:spPr>
          <a:xfrm>
            <a:off x="467545" y="2316315"/>
            <a:ext cx="6264696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lnSpc>
                <a:spcPct val="150000"/>
              </a:lnSpc>
            </a:pP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：由电流回路构成的能够聚集磁场能量的装置。聚集的磁场能量与穿过电流回路的磁场线密切相关。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5AAD21-3440-4CE6-AB23-B7B2BD03C9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81478"/>
            <a:ext cx="1970405" cy="161544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87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22DC6-053B-4437-A783-E4E48062A946}"/>
              </a:ext>
            </a:extLst>
          </p:cNvPr>
          <p:cNvSpPr/>
          <p:nvPr/>
        </p:nvSpPr>
        <p:spPr>
          <a:xfrm>
            <a:off x="251520" y="195486"/>
            <a:ext cx="8712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     感：反映电感器聚集磁场能量能力的物理量。对于多个回路构成的电感器，聚集磁场的能力除了包含穿过电流回路的全部磁场线总量（总磁通），还应考虑到磁场线所铰链的回路数量的倍增因素。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32B96-B252-42D1-92BC-FB83384CB8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7654"/>
            <a:ext cx="1970405" cy="1670039"/>
          </a:xfrm>
          <a:prstGeom prst="rect">
            <a:avLst/>
          </a:prstGeom>
          <a:noFill/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52C60E4-C283-4614-9C11-21D97C4D4CC2}"/>
              </a:ext>
            </a:extLst>
          </p:cNvPr>
          <p:cNvGrpSpPr/>
          <p:nvPr/>
        </p:nvGrpSpPr>
        <p:grpSpPr>
          <a:xfrm>
            <a:off x="107504" y="3918756"/>
            <a:ext cx="8856984" cy="1015663"/>
            <a:chOff x="684409" y="4247036"/>
            <a:chExt cx="8330103" cy="10156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1FC87A-3E7D-48BA-9A08-5B7F62D9F819}"/>
                </a:ext>
              </a:extLst>
            </p:cNvPr>
            <p:cNvSpPr/>
            <p:nvPr/>
          </p:nvSpPr>
          <p:spPr>
            <a:xfrm>
              <a:off x="1381824" y="4247036"/>
              <a:ext cx="763268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DA9"/>
                </a:buClr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电感是由回路的几何参数与周围媒质决定的物理量，其大小与电流和磁通量的取值大小无关。电感可分为自感和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互感。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动作按钮: 信息 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37B143B-16AF-4EAB-8D2E-A8584E4C805F}"/>
                </a:ext>
              </a:extLst>
            </p:cNvPr>
            <p:cNvSpPr/>
            <p:nvPr/>
          </p:nvSpPr>
          <p:spPr>
            <a:xfrm>
              <a:off x="684409" y="4484206"/>
              <a:ext cx="619512" cy="576064"/>
            </a:xfrm>
            <a:prstGeom prst="actionButtonInformation">
              <a:avLst/>
            </a:prstGeom>
            <a:solidFill>
              <a:srgbClr val="F98637"/>
            </a:solidFill>
            <a:ln>
              <a:solidFill>
                <a:srgbClr val="F98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srgbClr val="F98637"/>
                </a:solidFill>
              </a:endParaRP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38B945-7F62-445A-ADCF-DD6DE5447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31093"/>
              </p:ext>
            </p:extLst>
          </p:nvPr>
        </p:nvGraphicFramePr>
        <p:xfrm>
          <a:off x="3059832" y="2211710"/>
          <a:ext cx="1670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4" imgW="977760" imgH="406080" progId="Equation.DSMT4">
                  <p:embed/>
                </p:oleObj>
              </mc:Choice>
              <mc:Fallback>
                <p:oleObj name="Equation" r:id="rId4" imgW="977760" imgH="4060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A3FC5F9-F053-4B6C-8A96-5BCC2F882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2211710"/>
                        <a:ext cx="1670050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35F4E35-5CB5-4E4F-A8A6-EB72E857B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18214"/>
              </p:ext>
            </p:extLst>
          </p:nvPr>
        </p:nvGraphicFramePr>
        <p:xfrm>
          <a:off x="5220072" y="2427734"/>
          <a:ext cx="1191021" cy="25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952200" imgH="190440" progId="Equation.DSMT4">
                  <p:embed/>
                </p:oleObj>
              </mc:Choice>
              <mc:Fallback>
                <p:oleObj name="Equation" r:id="rId6" imgW="952200" imgH="1904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F6688AD-8A0B-4CC8-A66E-38F918E1B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0072" y="2427734"/>
                        <a:ext cx="1191021" cy="25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8989083-8D25-46CC-AA86-049D76C4FB13}"/>
              </a:ext>
            </a:extLst>
          </p:cNvPr>
          <p:cNvSpPr/>
          <p:nvPr/>
        </p:nvSpPr>
        <p:spPr>
          <a:xfrm>
            <a:off x="251520" y="2979698"/>
            <a:ext cx="70567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lnSpc>
                <a:spcPct val="150000"/>
              </a:lnSpc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     链：全面反映电感器回路结构储能能力的物理量。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98455"/>
              </p:ext>
            </p:extLst>
          </p:nvPr>
        </p:nvGraphicFramePr>
        <p:xfrm>
          <a:off x="1638300" y="3219450"/>
          <a:ext cx="502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2882880" imgH="406080" progId="Equation.DSMT4">
                  <p:embed/>
                </p:oleObj>
              </mc:Choice>
              <mc:Fallback>
                <p:oleObj name="Equation" r:id="rId3" imgW="2882880" imgH="406080" progId="Equation.DSMT4">
                  <p:embed/>
                  <p:pic>
                    <p:nvPicPr>
                      <p:cNvPr id="4761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219450"/>
                        <a:ext cx="5029200" cy="76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026"/>
              <p:cNvSpPr>
                <a:spLocks noChangeArrowheads="1"/>
              </p:cNvSpPr>
              <p:nvPr/>
            </p:nvSpPr>
            <p:spPr bwMode="auto">
              <a:xfrm>
                <a:off x="144016" y="1032802"/>
                <a:ext cx="8892480" cy="20559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50850" indent="-450850">
                  <a:lnSpc>
                    <a:spcPct val="13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ü"/>
                  <a:tabLst>
                    <a:tab pos="450850" algn="l"/>
                  </a:tabLst>
                </a:pPr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首先设定回路的注入电流，并计算出穿过回路面积</a:t>
                </a:r>
                <a:r>
                  <a:rPr kumimoji="1" lang="en-US" altLang="zh-CN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的总磁通量</a:t>
                </a:r>
                <a:endParaRPr kumimoji="1"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>
                  <a:lnSpc>
                    <a:spcPct val="13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ü"/>
                </a:pPr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计算该磁通相应磁场线所铰链的全部电流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kumimoji="1" lang="en-US" altLang="zh-CN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，然后通过</a:t>
                </a:r>
                <a14:m>
                  <m:oMath xmlns:m="http://schemas.openxmlformats.org/officeDocument/2006/math">
                    <m:r>
                      <a:rPr kumimoji="1" lang="en-US" altLang="zh-CN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kumimoji="1" lang="en-US" altLang="zh-CN" sz="22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与注入</a:t>
                </a:r>
                <a:r>
                  <a:rPr kumimoji="1" lang="zh-CN" alt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电流</a:t>
                </a:r>
                <a:r>
                  <a:rPr kumimoji="1" lang="en-US" altLang="zh-CN" sz="2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的比值确定出回路数量</a:t>
                </a:r>
                <a:endParaRPr kumimoji="1"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>
                  <a:lnSpc>
                    <a:spcPct val="13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ü"/>
                </a:pPr>
                <a:r>
                  <a:rPr kumimoji="1"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将计算得到的磁链带入电感的定义式中，得出所给回路结构的电感</a:t>
                </a:r>
                <a:endParaRPr kumimoji="1"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10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16" y="1032802"/>
                <a:ext cx="8892480" cy="2055947"/>
              </a:xfrm>
              <a:prstGeom prst="rect">
                <a:avLst/>
              </a:prstGeom>
              <a:blipFill>
                <a:blip r:embed="rId5"/>
                <a:stretch>
                  <a:fillRect l="-754" r="-960" b="-2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45412" y="45390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计算确定结构回路电感的方法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BA45ED-9700-4388-9D0F-49BCD0828753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8" name="椭圆 22">
              <a:extLst>
                <a:ext uri="{FF2B5EF4-FFF2-40B4-BE49-F238E27FC236}">
                  <a16:creationId xmlns:a16="http://schemas.microsoft.com/office/drawing/2014/main" id="{6DBB6176-D0D2-45D6-803A-65524D62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FDD9B628-0157-4455-80C0-7DE2D7BB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F57819-D9DB-46D1-A073-6CF11D45130A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11" name="椭圆 65">
              <a:extLst>
                <a:ext uri="{FF2B5EF4-FFF2-40B4-BE49-F238E27FC236}">
                  <a16:creationId xmlns:a16="http://schemas.microsoft.com/office/drawing/2014/main" id="{E1F30D69-7AE0-4881-8D20-852195B1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10">
              <a:extLst>
                <a:ext uri="{FF2B5EF4-FFF2-40B4-BE49-F238E27FC236}">
                  <a16:creationId xmlns:a16="http://schemas.microsoft.com/office/drawing/2014/main" id="{77F236AE-BB1F-4F78-A614-456211641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A616C5-403D-44F8-B89E-8BBBE1193470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CC9437-54CF-413A-A10D-D0C39D72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EC5A7395-A93D-41B5-BE00-53C46394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2C28AF-53C7-46EB-A427-775E6276EE1D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3C24634-01A6-472D-B3D3-F760CEC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75">
              <a:extLst>
                <a:ext uri="{FF2B5EF4-FFF2-40B4-BE49-F238E27FC236}">
                  <a16:creationId xmlns:a16="http://schemas.microsoft.com/office/drawing/2014/main" id="{03E343B0-0C7C-4230-8424-AF40FDC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FA889D-0CAB-4411-84BA-3BE73F683DDB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20" name="椭圆 16">
              <a:extLst>
                <a:ext uri="{FF2B5EF4-FFF2-40B4-BE49-F238E27FC236}">
                  <a16:creationId xmlns:a16="http://schemas.microsoft.com/office/drawing/2014/main" id="{196C7A0E-C598-4FF8-830D-765898BE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199278A2-F397-49AD-9045-6DC03070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38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481DA9-2E42-4D3E-A53A-85261C0A57AC}"/>
              </a:ext>
            </a:extLst>
          </p:cNvPr>
          <p:cNvSpPr/>
          <p:nvPr/>
        </p:nvSpPr>
        <p:spPr>
          <a:xfrm>
            <a:off x="1259632" y="383634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+mj-ea"/>
              <a:buAutoNum type="circleNumDbPlain" startAt="2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22DC6-053B-4437-A783-E4E48062A946}"/>
              </a:ext>
            </a:extLst>
          </p:cNvPr>
          <p:cNvSpPr/>
          <p:nvPr/>
        </p:nvSpPr>
        <p:spPr>
          <a:xfrm>
            <a:off x="251520" y="887690"/>
            <a:ext cx="8712968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 indent="-900113">
              <a:lnSpc>
                <a:spcPct val="150000"/>
              </a:lnSpc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自感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：由回路注入电流在自己回路中形成的磁链与注入电流比值所确定的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电感。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9512" y="2643758"/>
            <a:ext cx="2952328" cy="1584273"/>
            <a:chOff x="3310" y="1825"/>
            <a:chExt cx="2428" cy="1560"/>
          </a:xfrm>
        </p:grpSpPr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3310" y="1825"/>
              <a:ext cx="2380" cy="15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5306" y="2052"/>
              <a:ext cx="43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1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 flipV="1">
              <a:off x="5066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 flipV="1">
              <a:off x="5114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V="1">
              <a:off x="5162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 flipV="1">
              <a:off x="4586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 flipH="1" flipV="1">
              <a:off x="4010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4394" y="2676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3674" y="2484"/>
              <a:ext cx="1488" cy="384"/>
            </a:xfrm>
            <a:prstGeom prst="ellipse">
              <a:avLst/>
            </a:prstGeom>
            <a:solidFill>
              <a:srgbClr val="CCFFFF"/>
            </a:solidFill>
            <a:ln w="2540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4394" y="2148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4586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 flipH="1">
              <a:off x="4010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Arc 37"/>
            <p:cNvSpPr>
              <a:spLocks/>
            </p:cNvSpPr>
            <p:nvPr/>
          </p:nvSpPr>
          <p:spPr bwMode="auto">
            <a:xfrm rot="21303359" flipV="1">
              <a:off x="4739" y="2727"/>
              <a:ext cx="375" cy="96"/>
            </a:xfrm>
            <a:custGeom>
              <a:avLst/>
              <a:gdLst>
                <a:gd name="T0" fmla="*/ 0 w 28121"/>
                <a:gd name="T1" fmla="*/ 0 h 21600"/>
                <a:gd name="T2" fmla="*/ 0 w 28121"/>
                <a:gd name="T3" fmla="*/ 0 h 21600"/>
                <a:gd name="T4" fmla="*/ 0 w 28121"/>
                <a:gd name="T5" fmla="*/ 0 h 21600"/>
                <a:gd name="T6" fmla="*/ 0 60000 65536"/>
                <a:gd name="T7" fmla="*/ 0 60000 65536"/>
                <a:gd name="T8" fmla="*/ 0 60000 65536"/>
                <a:gd name="T9" fmla="*/ 0 w 28121"/>
                <a:gd name="T10" fmla="*/ 0 h 21600"/>
                <a:gd name="T11" fmla="*/ 28121 w 2812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21" h="21600" fill="none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</a:path>
                <a:path w="28121" h="21600" stroke="0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  <a:lnTo>
                    <a:pt x="6521" y="21600"/>
                  </a:lnTo>
                  <a:lnTo>
                    <a:pt x="-1" y="1007"/>
                  </a:lnTo>
                  <a:close/>
                </a:path>
              </a:pathLst>
            </a:custGeom>
            <a:noFill/>
            <a:ln w="47625">
              <a:solidFill>
                <a:srgbClr val="FF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3606" y="2795"/>
              <a:ext cx="28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4858" y="2890"/>
              <a:ext cx="28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4345" y="1896"/>
              <a:ext cx="43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1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332" y="2011"/>
              <a:ext cx="7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粗回路</a:t>
              </a:r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5114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5066" y="2148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5162" y="224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31840" y="1849343"/>
            <a:ext cx="5616624" cy="295465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900113" indent="-900113">
              <a:lnSpc>
                <a:spcPct val="150000"/>
              </a:lnSpc>
              <a:defRPr sz="2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z="2000" dirty="0"/>
              <a:t>粗导线回路的</a:t>
            </a:r>
            <a:r>
              <a:rPr lang="zh-CN" altLang="en-US" sz="2000" dirty="0" smtClean="0"/>
              <a:t>磁链</a:t>
            </a:r>
            <a:r>
              <a:rPr lang="zh-CN" altLang="en-US" sz="2000" dirty="0">
                <a:sym typeface="Symbol" panose="05050102010706020507" pitchFamily="18" charset="2"/>
              </a:rPr>
              <a:t></a:t>
            </a:r>
            <a:r>
              <a:rPr lang="zh-CN" altLang="en-US" sz="2000" dirty="0" smtClean="0"/>
              <a:t>分为</a:t>
            </a:r>
            <a:r>
              <a:rPr lang="zh-CN" altLang="en-US" sz="2000" dirty="0"/>
              <a:t>两部分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2900" indent="-342900">
              <a:buClr>
                <a:srgbClr val="F87A24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导线</a:t>
            </a:r>
            <a:r>
              <a:rPr lang="zh-CN" altLang="en-US" sz="2000" dirty="0" smtClean="0"/>
              <a:t>电流在</a:t>
            </a:r>
            <a:r>
              <a:rPr lang="zh-CN" altLang="en-US" sz="2000" dirty="0"/>
              <a:t>导体以外产生与回路铰链的</a:t>
            </a:r>
            <a:r>
              <a:rPr lang="zh-CN" altLang="en-US" sz="2000" dirty="0" smtClean="0"/>
              <a:t>磁场所形成的磁链</a:t>
            </a:r>
            <a:r>
              <a:rPr lang="zh-CN" altLang="en-US" sz="2000" dirty="0" smtClean="0">
                <a:sym typeface="Symbol" panose="05050102010706020507" pitchFamily="18" charset="2"/>
              </a:rPr>
              <a:t></a:t>
            </a:r>
            <a:r>
              <a:rPr lang="en-US" altLang="zh-CN" sz="2000" baseline="-25000" dirty="0" smtClean="0">
                <a:sym typeface="Symbol" panose="05050102010706020507" pitchFamily="18" charset="2"/>
              </a:rPr>
              <a:t>o</a:t>
            </a:r>
            <a:r>
              <a:rPr lang="zh-CN" altLang="en-US" sz="2000" dirty="0" smtClean="0">
                <a:sym typeface="Symbol" panose="05050102010706020507" pitchFamily="18" charset="2"/>
              </a:rPr>
              <a:t>（外</a:t>
            </a:r>
            <a:r>
              <a:rPr lang="zh-CN" altLang="zh-CN" dirty="0" smtClean="0"/>
              <a:t>磁链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Clr>
                <a:srgbClr val="F87A24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导线电流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导线内部产生磁场，并且该磁场会与分布于导体内部的部分注入电流形成磁铰链</a:t>
            </a:r>
            <a:r>
              <a:rPr lang="zh-CN" altLang="en-US" sz="2000" dirty="0" smtClean="0">
                <a:sym typeface="Symbol" panose="05050102010706020507" pitchFamily="18" charset="2"/>
              </a:rPr>
              <a:t></a:t>
            </a:r>
            <a:r>
              <a:rPr lang="en-US" altLang="zh-CN" sz="2000" baseline="-25000" dirty="0" err="1" smtClean="0"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ym typeface="Symbol" panose="05050102010706020507" pitchFamily="18" charset="2"/>
              </a:rPr>
              <a:t>（内</a:t>
            </a:r>
            <a:r>
              <a:rPr lang="zh-CN" altLang="zh-CN" sz="2000" dirty="0" smtClean="0"/>
              <a:t>磁链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8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36992"/>
              </p:ext>
            </p:extLst>
          </p:nvPr>
        </p:nvGraphicFramePr>
        <p:xfrm>
          <a:off x="5220072" y="1995686"/>
          <a:ext cx="1017116" cy="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533160" imgH="406080" progId="Equation.DSMT4">
                  <p:embed/>
                </p:oleObj>
              </mc:Choice>
              <mc:Fallback>
                <p:oleObj name="Equation" r:id="rId3" imgW="533160" imgH="406080" progId="Equation.DSMT4">
                  <p:embed/>
                  <p:pic>
                    <p:nvPicPr>
                      <p:cNvPr id="80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995686"/>
                        <a:ext cx="1017116" cy="794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53061"/>
              </p:ext>
            </p:extLst>
          </p:nvPr>
        </p:nvGraphicFramePr>
        <p:xfrm>
          <a:off x="5292081" y="3491852"/>
          <a:ext cx="1008112" cy="73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571320" imgH="406080" progId="Equation.DSMT4">
                  <p:embed/>
                </p:oleObj>
              </mc:Choice>
              <mc:Fallback>
                <p:oleObj name="Equation" r:id="rId5" imgW="571320" imgH="406080" progId="Equation.DSMT4">
                  <p:embed/>
                  <p:pic>
                    <p:nvPicPr>
                      <p:cNvPr id="808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1" y="3491852"/>
                        <a:ext cx="1008112" cy="7360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987824" y="627534"/>
            <a:ext cx="52609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粗导体回路的自感：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 = L</a:t>
            </a:r>
            <a:r>
              <a:rPr kumimoji="1" lang="en-US" altLang="zh-CN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L</a:t>
            </a:r>
            <a:r>
              <a:rPr kumimoji="1" lang="en-US" altLang="zh-CN" sz="2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312368" y="1492791"/>
            <a:ext cx="5868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内自感：内磁链与注入电流比值所确定的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电感。</a:t>
            </a:r>
            <a:endParaRPr kumimoji="1" lang="en-US" altLang="zh-CN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79512" y="1491630"/>
            <a:ext cx="2952328" cy="1943781"/>
            <a:chOff x="3310" y="1612"/>
            <a:chExt cx="2428" cy="191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310" y="1612"/>
              <a:ext cx="2380" cy="191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5306" y="2052"/>
              <a:ext cx="43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1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 flipV="1">
              <a:off x="5066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 flipV="1">
              <a:off x="5114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 flipV="1">
              <a:off x="5162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 flipV="1">
              <a:off x="4586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 flipH="1" flipV="1">
              <a:off x="4010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V="1">
              <a:off x="4394" y="2676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3674" y="2484"/>
              <a:ext cx="1488" cy="384"/>
            </a:xfrm>
            <a:prstGeom prst="ellipse">
              <a:avLst/>
            </a:prstGeom>
            <a:solidFill>
              <a:srgbClr val="CCFFFF"/>
            </a:solidFill>
            <a:ln w="2540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V="1">
              <a:off x="4394" y="2148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35"/>
            <p:cNvSpPr>
              <a:spLocks/>
            </p:cNvSpPr>
            <p:nvPr/>
          </p:nvSpPr>
          <p:spPr bwMode="auto">
            <a:xfrm>
              <a:off x="4586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36"/>
            <p:cNvSpPr>
              <a:spLocks/>
            </p:cNvSpPr>
            <p:nvPr/>
          </p:nvSpPr>
          <p:spPr bwMode="auto">
            <a:xfrm flipH="1">
              <a:off x="4010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rc 37"/>
            <p:cNvSpPr>
              <a:spLocks/>
            </p:cNvSpPr>
            <p:nvPr/>
          </p:nvSpPr>
          <p:spPr bwMode="auto">
            <a:xfrm rot="21303359" flipV="1">
              <a:off x="4739" y="2727"/>
              <a:ext cx="375" cy="96"/>
            </a:xfrm>
            <a:custGeom>
              <a:avLst/>
              <a:gdLst>
                <a:gd name="T0" fmla="*/ 0 w 28121"/>
                <a:gd name="T1" fmla="*/ 0 h 21600"/>
                <a:gd name="T2" fmla="*/ 0 w 28121"/>
                <a:gd name="T3" fmla="*/ 0 h 21600"/>
                <a:gd name="T4" fmla="*/ 0 w 28121"/>
                <a:gd name="T5" fmla="*/ 0 h 21600"/>
                <a:gd name="T6" fmla="*/ 0 60000 65536"/>
                <a:gd name="T7" fmla="*/ 0 60000 65536"/>
                <a:gd name="T8" fmla="*/ 0 60000 65536"/>
                <a:gd name="T9" fmla="*/ 0 w 28121"/>
                <a:gd name="T10" fmla="*/ 0 h 21600"/>
                <a:gd name="T11" fmla="*/ 28121 w 2812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21" h="21600" fill="none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</a:path>
                <a:path w="28121" h="21600" stroke="0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  <a:lnTo>
                    <a:pt x="6521" y="21600"/>
                  </a:lnTo>
                  <a:lnTo>
                    <a:pt x="-1" y="1007"/>
                  </a:lnTo>
                  <a:close/>
                </a:path>
              </a:pathLst>
            </a:custGeom>
            <a:noFill/>
            <a:ln w="47625">
              <a:solidFill>
                <a:srgbClr val="FF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3606" y="2795"/>
              <a:ext cx="28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858" y="2890"/>
              <a:ext cx="28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4345" y="1896"/>
              <a:ext cx="43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1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3332" y="2011"/>
              <a:ext cx="72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粗回路</a:t>
              </a:r>
            </a:p>
          </p:txBody>
        </p:sp>
        <p:sp>
          <p:nvSpPr>
            <p:cNvPr id="25" name="Freeform 42"/>
            <p:cNvSpPr>
              <a:spLocks/>
            </p:cNvSpPr>
            <p:nvPr/>
          </p:nvSpPr>
          <p:spPr bwMode="auto">
            <a:xfrm>
              <a:off x="5114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5066" y="2148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44"/>
            <p:cNvSpPr>
              <a:spLocks/>
            </p:cNvSpPr>
            <p:nvPr/>
          </p:nvSpPr>
          <p:spPr bwMode="auto">
            <a:xfrm>
              <a:off x="5162" y="224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347864" y="2952502"/>
            <a:ext cx="565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外自感：外磁链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与注入电流比值所确定的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电感。</a:t>
            </a:r>
            <a:endParaRPr kumimoji="1" lang="en-US" altLang="zh-CN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A45ED-9700-4388-9D0F-49BCD0828753}"/>
              </a:ext>
            </a:extLst>
          </p:cNvPr>
          <p:cNvGrpSpPr/>
          <p:nvPr/>
        </p:nvGrpSpPr>
        <p:grpSpPr>
          <a:xfrm>
            <a:off x="8604448" y="4629019"/>
            <a:ext cx="432048" cy="432834"/>
            <a:chOff x="6084168" y="1274820"/>
            <a:chExt cx="432048" cy="432834"/>
          </a:xfrm>
        </p:grpSpPr>
        <p:sp>
          <p:nvSpPr>
            <p:cNvPr id="30" name="椭圆 22">
              <a:extLst>
                <a:ext uri="{FF2B5EF4-FFF2-40B4-BE49-F238E27FC236}">
                  <a16:creationId xmlns:a16="http://schemas.microsoft.com/office/drawing/2014/main" id="{6DBB6176-D0D2-45D6-803A-65524D62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DD9B628-0157-4455-80C0-7DE2D7BB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F57819-D9DB-46D1-A073-6CF11D45130A}"/>
              </a:ext>
            </a:extLst>
          </p:cNvPr>
          <p:cNvGrpSpPr/>
          <p:nvPr/>
        </p:nvGrpSpPr>
        <p:grpSpPr>
          <a:xfrm>
            <a:off x="7308304" y="4629412"/>
            <a:ext cx="432048" cy="432048"/>
            <a:chOff x="4788024" y="1275213"/>
            <a:chExt cx="432048" cy="432048"/>
          </a:xfrm>
        </p:grpSpPr>
        <p:sp>
          <p:nvSpPr>
            <p:cNvPr id="33" name="椭圆 65">
              <a:extLst>
                <a:ext uri="{FF2B5EF4-FFF2-40B4-BE49-F238E27FC236}">
                  <a16:creationId xmlns:a16="http://schemas.microsoft.com/office/drawing/2014/main" id="{E1F30D69-7AE0-4881-8D20-852195B1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77F236AE-BB1F-4F78-A614-456211641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616C5-403D-44F8-B89E-8BBBE1193470}"/>
              </a:ext>
            </a:extLst>
          </p:cNvPr>
          <p:cNvGrpSpPr/>
          <p:nvPr/>
        </p:nvGrpSpPr>
        <p:grpSpPr>
          <a:xfrm>
            <a:off x="7956376" y="4629019"/>
            <a:ext cx="432833" cy="432834"/>
            <a:chOff x="5436096" y="1274820"/>
            <a:chExt cx="432833" cy="43283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ECC9437-54CF-413A-A10D-D0C39D72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EC5A7395-A93D-41B5-BE00-53C46394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F2C28AF-53C7-46EB-A427-775E6276EE1D}"/>
              </a:ext>
            </a:extLst>
          </p:cNvPr>
          <p:cNvGrpSpPr/>
          <p:nvPr/>
        </p:nvGrpSpPr>
        <p:grpSpPr>
          <a:xfrm>
            <a:off x="6012160" y="4629019"/>
            <a:ext cx="432833" cy="432834"/>
            <a:chOff x="3491880" y="1274820"/>
            <a:chExt cx="432833" cy="43283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3C24634-01A6-472D-B3D3-F760CEC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5">
              <a:extLst>
                <a:ext uri="{FF2B5EF4-FFF2-40B4-BE49-F238E27FC236}">
                  <a16:creationId xmlns:a16="http://schemas.microsoft.com/office/drawing/2014/main" id="{03E343B0-0C7C-4230-8424-AF40FDC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0FA889D-0CAB-4411-84BA-3BE73F683DDB}"/>
              </a:ext>
            </a:extLst>
          </p:cNvPr>
          <p:cNvGrpSpPr/>
          <p:nvPr/>
        </p:nvGrpSpPr>
        <p:grpSpPr>
          <a:xfrm>
            <a:off x="6660232" y="4629019"/>
            <a:ext cx="432833" cy="432834"/>
            <a:chOff x="4139952" y="1274820"/>
            <a:chExt cx="432833" cy="432834"/>
          </a:xfrm>
        </p:grpSpPr>
        <p:sp>
          <p:nvSpPr>
            <p:cNvPr id="42" name="椭圆 16">
              <a:extLst>
                <a:ext uri="{FF2B5EF4-FFF2-40B4-BE49-F238E27FC236}">
                  <a16:creationId xmlns:a16="http://schemas.microsoft.com/office/drawing/2014/main" id="{196C7A0E-C598-4FF8-830D-765898BE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99278A2-F397-49AD-9045-6DC03070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5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5486"/>
            <a:ext cx="63367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求图示由同轴线内外导体所构成的回路结构单位长度的电感。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939331-4BC3-4CC8-A4E5-5139806721E0}"/>
              </a:ext>
            </a:extLst>
          </p:cNvPr>
          <p:cNvSpPr/>
          <p:nvPr/>
        </p:nvSpPr>
        <p:spPr>
          <a:xfrm>
            <a:off x="827584" y="1326468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建立与同轴线共轴的圆柱坐标系。设同轴线的回路电流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为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均匀分布于内导体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2D40BDE-077B-4DD4-A344-51FF384F5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9643"/>
              </p:ext>
            </p:extLst>
          </p:nvPr>
        </p:nvGraphicFramePr>
        <p:xfrm>
          <a:off x="2051720" y="3075806"/>
          <a:ext cx="41084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4" imgW="2120760" imgH="863280" progId="Equation.DSMT4">
                  <p:embed/>
                </p:oleObj>
              </mc:Choice>
              <mc:Fallback>
                <p:oleObj name="Equation" r:id="rId4" imgW="2120760" imgH="8632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081B358-5862-4CFB-8F02-47579C18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3075806"/>
                        <a:ext cx="4108450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86922D53-BD65-4E3F-A985-0069F4927DD8}"/>
              </a:ext>
            </a:extLst>
          </p:cNvPr>
          <p:cNvSpPr/>
          <p:nvPr/>
        </p:nvSpPr>
        <p:spPr>
          <a:xfrm>
            <a:off x="251520" y="141962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dirty="0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444208" y="195486"/>
            <a:ext cx="2499990" cy="1878137"/>
            <a:chOff x="3742" y="618"/>
            <a:chExt cx="1905" cy="1587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742" y="618"/>
              <a:ext cx="1905" cy="15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endParaRPr>
            </a:p>
          </p:txBody>
        </p:sp>
        <p:grpSp>
          <p:nvGrpSpPr>
            <p:cNvPr id="23" name="Group 16"/>
            <p:cNvGrpSpPr>
              <a:grpSpLocks/>
            </p:cNvGrpSpPr>
            <p:nvPr/>
          </p:nvGrpSpPr>
          <p:grpSpPr bwMode="auto">
            <a:xfrm>
              <a:off x="3878" y="1071"/>
              <a:ext cx="954" cy="953"/>
              <a:chOff x="3921" y="2522"/>
              <a:chExt cx="954" cy="953"/>
            </a:xfrm>
          </p:grpSpPr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3923" y="2522"/>
                <a:ext cx="952" cy="953"/>
              </a:xfrm>
              <a:prstGeom prst="ellipse">
                <a:avLst/>
              </a:prstGeom>
              <a:solidFill>
                <a:srgbClr val="C2C2C2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2767000" prstMaterial="legacyMatte">
                <a:bevelT w="13500" h="13500" prst="angle"/>
                <a:bevelB w="13500" h="13500" prst="angle"/>
                <a:extrusionClr>
                  <a:srgbClr val="C2C2C2"/>
                </a:extrusionClr>
                <a:contourClr>
                  <a:srgbClr val="C2C2C2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3921" y="2522"/>
                <a:ext cx="952" cy="952"/>
              </a:xfrm>
              <a:prstGeom prst="ellipse">
                <a:avLst/>
              </a:pr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  <p:sp>
            <p:nvSpPr>
              <p:cNvPr id="42" name="Oval 19"/>
              <p:cNvSpPr>
                <a:spLocks noChangeAspect="1" noChangeArrowheads="1"/>
              </p:cNvSpPr>
              <p:nvPr/>
            </p:nvSpPr>
            <p:spPr bwMode="auto">
              <a:xfrm>
                <a:off x="3947" y="2547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4A4A4A"/>
                  </a:gs>
                  <a:gs pos="100000">
                    <a:srgbClr val="CDCDC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  <p:sp>
            <p:nvSpPr>
              <p:cNvPr id="43" name="Oval 20"/>
              <p:cNvSpPr>
                <a:spLocks noChangeAspect="1" noChangeArrowheads="1"/>
              </p:cNvSpPr>
              <p:nvPr/>
            </p:nvSpPr>
            <p:spPr bwMode="auto">
              <a:xfrm>
                <a:off x="4164" y="2750"/>
                <a:ext cx="485" cy="485"/>
              </a:xfrm>
              <a:prstGeom prst="ellipse">
                <a:avLst/>
              </a:prstGeom>
              <a:solidFill>
                <a:srgbClr val="A3A3A3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709600" prstMaterial="legacyMatte">
                <a:bevelT w="13500" h="13500" prst="angle"/>
                <a:bevelB w="13500" h="13500" prst="angle"/>
                <a:extrusionClr>
                  <a:srgbClr val="A3A3A3"/>
                </a:extrusionClr>
                <a:contourClr>
                  <a:srgbClr val="A3A3A3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  <p:sp>
            <p:nvSpPr>
              <p:cNvPr id="44" name="Oval 21"/>
              <p:cNvSpPr>
                <a:spLocks noChangeArrowheads="1"/>
              </p:cNvSpPr>
              <p:nvPr/>
            </p:nvSpPr>
            <p:spPr bwMode="auto">
              <a:xfrm>
                <a:off x="4166" y="2758"/>
                <a:ext cx="462" cy="476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  <p:sp>
            <p:nvSpPr>
              <p:cNvPr id="45" name="Oval 22"/>
              <p:cNvSpPr>
                <a:spLocks noChangeAspect="1" noChangeArrowheads="1"/>
              </p:cNvSpPr>
              <p:nvPr/>
            </p:nvSpPr>
            <p:spPr bwMode="auto">
              <a:xfrm>
                <a:off x="3939" y="2539"/>
                <a:ext cx="929" cy="928"/>
              </a:xfrm>
              <a:prstGeom prst="ellipse">
                <a:avLst/>
              </a:prstGeom>
              <a:noFill/>
              <a:ln w="50800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155" y="653"/>
              <a:ext cx="432" cy="658"/>
            </a:xfrm>
            <a:custGeom>
              <a:avLst/>
              <a:gdLst>
                <a:gd name="T0" fmla="*/ 0 w 432"/>
                <a:gd name="T1" fmla="*/ 32 h 658"/>
                <a:gd name="T2" fmla="*/ 24 w 432"/>
                <a:gd name="T3" fmla="*/ 48 h 658"/>
                <a:gd name="T4" fmla="*/ 40 w 432"/>
                <a:gd name="T5" fmla="*/ 72 h 658"/>
                <a:gd name="T6" fmla="*/ 104 w 432"/>
                <a:gd name="T7" fmla="*/ 88 h 658"/>
                <a:gd name="T8" fmla="*/ 152 w 432"/>
                <a:gd name="T9" fmla="*/ 160 h 658"/>
                <a:gd name="T10" fmla="*/ 184 w 432"/>
                <a:gd name="T11" fmla="*/ 264 h 658"/>
                <a:gd name="T12" fmla="*/ 208 w 432"/>
                <a:gd name="T13" fmla="*/ 320 h 658"/>
                <a:gd name="T14" fmla="*/ 232 w 432"/>
                <a:gd name="T15" fmla="*/ 328 h 658"/>
                <a:gd name="T16" fmla="*/ 272 w 432"/>
                <a:gd name="T17" fmla="*/ 384 h 658"/>
                <a:gd name="T18" fmla="*/ 304 w 432"/>
                <a:gd name="T19" fmla="*/ 496 h 658"/>
                <a:gd name="T20" fmla="*/ 336 w 432"/>
                <a:gd name="T21" fmla="*/ 600 h 658"/>
                <a:gd name="T22" fmla="*/ 344 w 432"/>
                <a:gd name="T23" fmla="*/ 648 h 658"/>
                <a:gd name="T24" fmla="*/ 368 w 432"/>
                <a:gd name="T25" fmla="*/ 656 h 658"/>
                <a:gd name="T26" fmla="*/ 416 w 432"/>
                <a:gd name="T27" fmla="*/ 600 h 658"/>
                <a:gd name="T28" fmla="*/ 432 w 432"/>
                <a:gd name="T29" fmla="*/ 552 h 658"/>
                <a:gd name="T30" fmla="*/ 424 w 432"/>
                <a:gd name="T31" fmla="*/ 432 h 658"/>
                <a:gd name="T32" fmla="*/ 288 w 432"/>
                <a:gd name="T33" fmla="*/ 96 h 658"/>
                <a:gd name="T34" fmla="*/ 176 w 432"/>
                <a:gd name="T35" fmla="*/ 24 h 658"/>
                <a:gd name="T36" fmla="*/ 128 w 432"/>
                <a:gd name="T37" fmla="*/ 8 h 658"/>
                <a:gd name="T38" fmla="*/ 104 w 432"/>
                <a:gd name="T39" fmla="*/ 0 h 658"/>
                <a:gd name="T40" fmla="*/ 0 w 432"/>
                <a:gd name="T41" fmla="*/ 32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2"/>
                <a:gd name="T64" fmla="*/ 0 h 658"/>
                <a:gd name="T65" fmla="*/ 432 w 432"/>
                <a:gd name="T66" fmla="*/ 658 h 6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2" h="658">
                  <a:moveTo>
                    <a:pt x="0" y="32"/>
                  </a:moveTo>
                  <a:cubicBezTo>
                    <a:pt x="8" y="37"/>
                    <a:pt x="17" y="41"/>
                    <a:pt x="24" y="48"/>
                  </a:cubicBezTo>
                  <a:cubicBezTo>
                    <a:pt x="31" y="55"/>
                    <a:pt x="32" y="66"/>
                    <a:pt x="40" y="72"/>
                  </a:cubicBezTo>
                  <a:cubicBezTo>
                    <a:pt x="48" y="79"/>
                    <a:pt x="102" y="88"/>
                    <a:pt x="104" y="88"/>
                  </a:cubicBezTo>
                  <a:cubicBezTo>
                    <a:pt x="123" y="116"/>
                    <a:pt x="128" y="136"/>
                    <a:pt x="152" y="160"/>
                  </a:cubicBezTo>
                  <a:cubicBezTo>
                    <a:pt x="163" y="194"/>
                    <a:pt x="175" y="230"/>
                    <a:pt x="184" y="264"/>
                  </a:cubicBezTo>
                  <a:cubicBezTo>
                    <a:pt x="189" y="283"/>
                    <a:pt x="191" y="306"/>
                    <a:pt x="208" y="320"/>
                  </a:cubicBezTo>
                  <a:cubicBezTo>
                    <a:pt x="215" y="325"/>
                    <a:pt x="224" y="325"/>
                    <a:pt x="232" y="328"/>
                  </a:cubicBezTo>
                  <a:cubicBezTo>
                    <a:pt x="246" y="346"/>
                    <a:pt x="268" y="362"/>
                    <a:pt x="272" y="384"/>
                  </a:cubicBezTo>
                  <a:cubicBezTo>
                    <a:pt x="295" y="499"/>
                    <a:pt x="249" y="459"/>
                    <a:pt x="304" y="496"/>
                  </a:cubicBezTo>
                  <a:cubicBezTo>
                    <a:pt x="315" y="530"/>
                    <a:pt x="329" y="565"/>
                    <a:pt x="336" y="600"/>
                  </a:cubicBezTo>
                  <a:cubicBezTo>
                    <a:pt x="339" y="616"/>
                    <a:pt x="336" y="634"/>
                    <a:pt x="344" y="648"/>
                  </a:cubicBezTo>
                  <a:cubicBezTo>
                    <a:pt x="348" y="655"/>
                    <a:pt x="360" y="653"/>
                    <a:pt x="368" y="656"/>
                  </a:cubicBezTo>
                  <a:cubicBezTo>
                    <a:pt x="416" y="644"/>
                    <a:pt x="397" y="658"/>
                    <a:pt x="416" y="600"/>
                  </a:cubicBezTo>
                  <a:cubicBezTo>
                    <a:pt x="421" y="584"/>
                    <a:pt x="432" y="552"/>
                    <a:pt x="432" y="552"/>
                  </a:cubicBezTo>
                  <a:cubicBezTo>
                    <a:pt x="429" y="512"/>
                    <a:pt x="427" y="472"/>
                    <a:pt x="424" y="432"/>
                  </a:cubicBezTo>
                  <a:cubicBezTo>
                    <a:pt x="417" y="320"/>
                    <a:pt x="421" y="140"/>
                    <a:pt x="288" y="96"/>
                  </a:cubicBezTo>
                  <a:cubicBezTo>
                    <a:pt x="267" y="64"/>
                    <a:pt x="212" y="40"/>
                    <a:pt x="176" y="24"/>
                  </a:cubicBezTo>
                  <a:cubicBezTo>
                    <a:pt x="161" y="17"/>
                    <a:pt x="144" y="13"/>
                    <a:pt x="128" y="8"/>
                  </a:cubicBezTo>
                  <a:cubicBezTo>
                    <a:pt x="120" y="5"/>
                    <a:pt x="104" y="0"/>
                    <a:pt x="104" y="0"/>
                  </a:cubicBezTo>
                  <a:cubicBezTo>
                    <a:pt x="76" y="9"/>
                    <a:pt x="32" y="32"/>
                    <a:pt x="0" y="32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340" y="1546"/>
              <a:ext cx="362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4340" y="1434"/>
              <a:ext cx="21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endParaRPr>
            </a:p>
          </p:txBody>
        </p:sp>
        <p:graphicFrame>
          <p:nvGraphicFramePr>
            <p:cNvPr id="35" name="Object 26"/>
            <p:cNvGraphicFramePr>
              <a:graphicFrameLocks noChangeAspect="1"/>
            </p:cNvGraphicFramePr>
            <p:nvPr/>
          </p:nvGraphicFramePr>
          <p:xfrm>
            <a:off x="4332" y="1344"/>
            <a:ext cx="14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" name="Equation" r:id="rId6" imgW="80280" imgH="95040" progId="Equation.DSMT4">
                    <p:embed/>
                  </p:oleObj>
                </mc:Choice>
                <mc:Fallback>
                  <p:oleObj name="Equation" r:id="rId6" imgW="80280" imgH="95040" progId="Equation.DSMT4">
                    <p:embed/>
                    <p:pic>
                      <p:nvPicPr>
                        <p:cNvPr id="13009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344"/>
                          <a:ext cx="147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7"/>
            <p:cNvGraphicFramePr>
              <a:graphicFrameLocks noChangeAspect="1"/>
            </p:cNvGraphicFramePr>
            <p:nvPr/>
          </p:nvGraphicFramePr>
          <p:xfrm>
            <a:off x="4468" y="1710"/>
            <a:ext cx="14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" name="Equation" r:id="rId8" imgW="80280" imgH="124200" progId="Equation.DSMT4">
                    <p:embed/>
                  </p:oleObj>
                </mc:Choice>
                <mc:Fallback>
                  <p:oleObj name="Equation" r:id="rId8" imgW="80280" imgH="124200" progId="Equation.DSMT4">
                    <p:embed/>
                    <p:pic>
                      <p:nvPicPr>
                        <p:cNvPr id="13009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710"/>
                          <a:ext cx="147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827584" y="2499742"/>
            <a:ext cx="2880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根据安培环路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定律可得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5|0.9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873</Words>
  <Application>Microsoft Office PowerPoint</Application>
  <PresentationFormat>全屏显示(16:9)</PresentationFormat>
  <Paragraphs>99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Roboto Light</vt:lpstr>
      <vt:lpstr>等线</vt:lpstr>
      <vt:lpstr>华文新魏</vt:lpstr>
      <vt:lpstr>宋体</vt:lpstr>
      <vt:lpstr>微软雅黑</vt:lpstr>
      <vt:lpstr>Arial</vt:lpstr>
      <vt:lpstr>Calibri</vt:lpstr>
      <vt:lpstr>Cambria Math</vt:lpstr>
      <vt:lpstr>Impact</vt:lpstr>
      <vt:lpstr>Segoe UI Semilight</vt:lpstr>
      <vt:lpstr>Symbol</vt:lpstr>
      <vt:lpstr>Times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lxf</cp:lastModifiedBy>
  <cp:revision>629</cp:revision>
  <dcterms:created xsi:type="dcterms:W3CDTF">2018-02-02T09:54:00Z</dcterms:created>
  <dcterms:modified xsi:type="dcterms:W3CDTF">2021-05-07T01:49:52Z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