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handoutMasterIdLst>
    <p:handoutMasterId r:id="rId8"/>
  </p:handoutMasterIdLst>
  <p:sldIdLst>
    <p:sldId id="256" r:id="rId2"/>
    <p:sldId id="269" r:id="rId3"/>
    <p:sldId id="266" r:id="rId4"/>
    <p:sldId id="267" r:id="rId5"/>
    <p:sldId id="264" r:id="rId6"/>
    <p:sldId id="271" r:id="rId7"/>
  </p:sldIdLst>
  <p:sldSz cx="9144000" cy="6858000" type="screen4x3"/>
  <p:notesSz cx="6761163" cy="99425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>
          <p15:clr>
            <a:srgbClr val="A4A3A4"/>
          </p15:clr>
        </p15:guide>
        <p15:guide id="2" pos="3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37" autoAdjust="0"/>
  </p:normalViewPr>
  <p:slideViewPr>
    <p:cSldViewPr>
      <p:cViewPr varScale="1">
        <p:scale>
          <a:sx n="82" d="100"/>
          <a:sy n="82" d="100"/>
        </p:scale>
        <p:origin x="1566" y="84"/>
      </p:cViewPr>
      <p:guideLst>
        <p:guide orient="horz" pos="346"/>
        <p:guide pos="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5625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445625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fld id="{C6D2E680-C169-4321-A293-F6EC7D5E60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" name="Picture 9" descr="后退">
            <a:hlinkClick r:id="" action="ppaction://hlinkshowjump?jump=previousslide" tooltip="上一页" highlightClick="1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75" y="6597650"/>
            <a:ext cx="68738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前进">
            <a:hlinkClick r:id="" action="ppaction://hlinkshowjump?jump=nextslide" tooltip="下一页" highlightClick="1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6597650"/>
            <a:ext cx="68738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播放">
            <a:hlinkClick r:id="" action="ppaction://hlinkshowjump?jump=firstslide" tooltip="返回" highlightClick="1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6597650"/>
            <a:ext cx="6873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停止">
            <a:hlinkClick r:id="" action="ppaction://hlinkshowjump?jump=endshow" highlightClick="1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5" y="6597650"/>
            <a:ext cx="69056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0"/>
            <a:ext cx="11874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DE8E2-E068-4E0E-9881-89467D3088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4321949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B60FE-C7F1-4CA0-AA29-09B79F24A9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3085976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0500" y="333375"/>
            <a:ext cx="2000250" cy="6119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333375"/>
            <a:ext cx="5848350" cy="6119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E09B8-6D7E-4806-861F-EE21F0566A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697589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EDDCD-9EBE-46FC-88B9-6D3E30FF5B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3982709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84B6D-9C57-4BDB-9545-18B77486A5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8182540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39243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6450" y="1341438"/>
            <a:ext cx="39243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26E42-650E-4DC7-B58D-1F7EC746A0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1793490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A8583-DC16-4D0F-BC7A-6B66984535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2285089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B7E7F-6279-4A5B-B3B4-A9C8177211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4490952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9508E-1D11-4587-951D-303F1A93F1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1907682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6845F-C27F-4193-A458-209F6A2984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4480556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63661B-FCBB-4732-BC0B-9BCC328724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8177059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33375"/>
            <a:ext cx="80010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341438"/>
            <a:ext cx="800100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11188" y="1196975"/>
            <a:ext cx="7958137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CE2BAADD-678B-413B-9F0A-D24FE0FBDC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3" name="Picture 10" descr="后退">
            <a:hlinkClick r:id="" action="ppaction://hlinkshowjump?jump=previousslide" tooltip="上一页" highlightClick="1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75" y="6597650"/>
            <a:ext cx="68738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1" descr="前进">
            <a:hlinkClick r:id="" action="ppaction://hlinkshowjump?jump=nextslide" tooltip="下一页" highlightClick="1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6597650"/>
            <a:ext cx="68738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2" descr="播放">
            <a:hlinkClick r:id="" action="ppaction://hlinkshowjump?jump=firstslide" tooltip="返回" highlightClick="1"/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6597650"/>
            <a:ext cx="6873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3" descr="停止">
            <a:hlinkClick r:id="" action="ppaction://hlinkshowjump?jump=endshow" highlightClick="1"/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5" y="6597650"/>
            <a:ext cx="69056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4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9525"/>
            <a:ext cx="11874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/>
          <p:cNvSpPr>
            <a:spLocks noChangeArrowheads="1"/>
          </p:cNvSpPr>
          <p:nvPr/>
        </p:nvSpPr>
        <p:spPr bwMode="auto">
          <a:xfrm>
            <a:off x="609600" y="476250"/>
            <a:ext cx="6172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Signals and Systems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3075" name="Rectangle 14"/>
          <p:cNvSpPr>
            <a:spLocks noChangeArrowheads="1"/>
          </p:cNvSpPr>
          <p:nvPr/>
        </p:nvSpPr>
        <p:spPr bwMode="auto">
          <a:xfrm>
            <a:off x="107950" y="1484313"/>
            <a:ext cx="8915400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ea typeface="楷体_GB2312" pitchFamily="49" charset="-122"/>
              </a:rPr>
              <a:t>Dr. Bo Xu (</a:t>
            </a:r>
            <a:r>
              <a:rPr lang="zh-CN" altLang="en-US" b="1" dirty="0">
                <a:latin typeface="+mn-ea"/>
                <a:ea typeface="+mn-ea"/>
              </a:rPr>
              <a:t>许渤</a:t>
            </a:r>
            <a:r>
              <a:rPr lang="en-US" altLang="zh-CN" b="1" dirty="0">
                <a:ea typeface="楷体_GB2312" pitchFamily="49" charset="-122"/>
              </a:rPr>
              <a:t>)</a:t>
            </a: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ea typeface="楷体_GB2312" pitchFamily="49" charset="-122"/>
              </a:rPr>
              <a:t>Phone #: 13981784692</a:t>
            </a: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CN" b="1" dirty="0">
                <a:ea typeface="楷体_GB2312" pitchFamily="49" charset="-122"/>
              </a:rPr>
              <a:t>Email: xubo@uestc.edu.cn</a:t>
            </a: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ea typeface="楷体_GB2312" pitchFamily="49" charset="-122"/>
              </a:rPr>
              <a:t>School of Information and Communication Engineering </a:t>
            </a: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altLang="zh-CN" b="1" dirty="0">
              <a:ea typeface="楷体_GB2312" pitchFamily="49" charset="-122"/>
            </a:endParaRP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ea typeface="楷体_GB2312" pitchFamily="49" charset="-122"/>
              </a:rPr>
              <a:t>QQ Group: </a:t>
            </a:r>
            <a:r>
              <a:rPr lang="en-US" altLang="zh-CN" b="1" dirty="0" smtClean="0">
                <a:solidFill>
                  <a:srgbClr val="FF0000"/>
                </a:solidFill>
                <a:ea typeface="楷体_GB2312" pitchFamily="49" charset="-122"/>
              </a:rPr>
              <a:t>920590611</a:t>
            </a:r>
            <a:endParaRPr lang="en-US" altLang="zh-CN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587375" y="549275"/>
            <a:ext cx="7924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Important things:   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587375" y="1341438"/>
            <a:ext cx="8305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1. Meeting time and meeting places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	Monday 1/2, C-312; Wednesday 3/4, C-308;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	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Friday (odd week) 3/4, C-308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b="1" dirty="0" smtClean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. Textbook </a:t>
            </a:r>
            <a:endParaRPr lang="en-US" altLang="zh-CN" sz="2800" b="1" dirty="0" smtClean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Signals and Systems, by Oppenheim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3. Final exam, 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Class project,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    Homework, Discussion,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   in-class Quiz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2460824"/>
            <a:ext cx="2708067" cy="3430652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33400" y="990600"/>
            <a:ext cx="7924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6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09600" y="476250"/>
            <a:ext cx="669925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First Big Picture of the Class: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438400" y="3733800"/>
            <a:ext cx="34290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611188" y="1124744"/>
            <a:ext cx="8305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General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 descriptions of signals &amp; systems.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 Signals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	Signals used in previous courses, seems to be an easy concept.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	Here, we focus on properties of signals and how to describe a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general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signal.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2. Systems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	Input a signal, 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processing on the input for </a:t>
            </a:r>
            <a:r>
              <a:rPr lang="en-US" altLang="zh-CN" sz="2800" b="1" dirty="0">
                <a:latin typeface="Times New Roman" panose="02020603050405020304" pitchFamily="18" charset="0"/>
              </a:rPr>
              <a:t>output.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	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General</a:t>
            </a:r>
            <a:r>
              <a:rPr lang="en-US" altLang="zh-CN" sz="2800" b="1" dirty="0">
                <a:latin typeface="Times New Roman" panose="02020603050405020304" pitchFamily="18" charset="0"/>
              </a:rPr>
              <a:t> description of the system’s response to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any</a:t>
            </a:r>
            <a:r>
              <a:rPr lang="en-US" altLang="zh-CN" sz="2800" b="1" dirty="0">
                <a:latin typeface="Times New Roman" panose="02020603050405020304" pitchFamily="18" charset="0"/>
              </a:rPr>
              <a:t> input signal.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609600" y="498475"/>
            <a:ext cx="73152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Second Big Picture of the Class: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2438400" y="3733800"/>
            <a:ext cx="34290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611188" y="1341438"/>
            <a:ext cx="8305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1. Time and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Frequency: two important concepts 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	Signal description in time and Signal description in frequency: both important to us 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!!!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	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For example, a signal with magnitude changing over time, sometimes strong, sometimes weak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	Two description methods are equivalent !!!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2. How are they related with each other?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	Fourier Transform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傅立叶变换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609600" y="476250"/>
            <a:ext cx="73152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Third Big Picture of the Class: 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2438400" y="3733800"/>
            <a:ext cx="34290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611188" y="1268413"/>
            <a:ext cx="8305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1. Continuous-time (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连续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) and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Discrete-time (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离散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]: independent variables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 and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endParaRPr lang="en-US" altLang="zh-CN" sz="2800" b="1" i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2. Periodic (</a:t>
            </a:r>
            <a:r>
              <a:rPr lang="zh-CN" altLang="en-US" sz="2800" b="1" dirty="0">
                <a:latin typeface="Times New Roman" panose="02020603050405020304" pitchFamily="18" charset="0"/>
              </a:rPr>
              <a:t>周期</a:t>
            </a:r>
            <a:r>
              <a:rPr lang="en-US" altLang="zh-CN" sz="2800" b="1" dirty="0">
                <a:latin typeface="Times New Roman" panose="02020603050405020304" pitchFamily="18" charset="0"/>
              </a:rPr>
              <a:t>) or Aperiodic (</a:t>
            </a:r>
            <a:r>
              <a:rPr lang="zh-CN" altLang="en-US" sz="2800" b="1" dirty="0">
                <a:latin typeface="Times New Roman" panose="02020603050405020304" pitchFamily="18" charset="0"/>
              </a:rPr>
              <a:t>非周期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	Periodicity allows easier description of a signal.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3. Four different forms of Fourier Transform: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	</a:t>
            </a:r>
            <a:r>
              <a:rPr lang="en-US" altLang="zh-CN" sz="2400" b="1" dirty="0">
                <a:latin typeface="Times New Roman" panose="02020603050405020304" pitchFamily="18" charset="0"/>
              </a:rPr>
              <a:t>Continuous and Periodic 	Continuous and Aperiodic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Discrete and Periodic 		Discrete and Aperiodic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4. Use the right one !!!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609600" y="476250"/>
            <a:ext cx="73152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  <a:ea typeface="楷体_GB2312" pitchFamily="49" charset="-122"/>
              </a:rPr>
              <a:t>Importance of this course: 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2438400" y="3733800"/>
            <a:ext cx="34290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611188" y="1268413"/>
            <a:ext cx="8305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1. General study on signals and systems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Simple, but fundamental course with only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deterministic (repeatable)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 signals and systems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Many possible following courses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Digital signal processing: discrete-time 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Principle of communications: communication signals and systems, with random properties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Random signal analysis: </a:t>
            </a:r>
            <a:r>
              <a:rPr lang="en-US" altLang="zh-CN" sz="2800" b="1" dirty="0">
                <a:latin typeface="Times New Roman" panose="02020603050405020304" pitchFamily="18" charset="0"/>
              </a:rPr>
              <a:t>random properties and 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probabilistic ways to study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24744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2350</TotalTime>
  <Words>171</Words>
  <Application>Microsoft Office PowerPoint</Application>
  <PresentationFormat>全屏显示(4:3)</PresentationFormat>
  <Paragraphs>49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楷体_GB2312</vt:lpstr>
      <vt:lpstr>宋体</vt:lpstr>
      <vt:lpstr>Times New Roman</vt:lpstr>
      <vt:lpstr>Verdana</vt:lpstr>
      <vt:lpstr>Wingdings</vt:lpstr>
      <vt:lpstr>Profile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</dc:creator>
  <cp:lastModifiedBy>Administrator</cp:lastModifiedBy>
  <cp:revision>89</cp:revision>
  <cp:lastPrinted>2019-02-25T02:38:38Z</cp:lastPrinted>
  <dcterms:created xsi:type="dcterms:W3CDTF">2005-01-21T07:18:36Z</dcterms:created>
  <dcterms:modified xsi:type="dcterms:W3CDTF">2020-09-02T01:55:22Z</dcterms:modified>
</cp:coreProperties>
</file>