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notesMasterIdLst>
    <p:notesMasterId r:id="rId11"/>
  </p:notesMasterIdLst>
  <p:handoutMasterIdLst>
    <p:handoutMasterId r:id="rId12"/>
  </p:handoutMasterIdLst>
  <p:sldIdLst>
    <p:sldId id="257" r:id="rId2"/>
    <p:sldId id="265" r:id="rId3"/>
    <p:sldId id="266" r:id="rId4"/>
    <p:sldId id="261" r:id="rId5"/>
    <p:sldId id="267" r:id="rId6"/>
    <p:sldId id="269" r:id="rId7"/>
    <p:sldId id="262" r:id="rId8"/>
    <p:sldId id="264" r:id="rId9"/>
    <p:sldId id="268" r:id="rId10"/>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86" d="100"/>
          <a:sy n="86" d="100"/>
        </p:scale>
        <p:origin x="470" y="62"/>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a:t>2020/2/5</a:t>
            </a: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a:t>2020/2/5</a:t>
            </a: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 name="长方形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长方形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长方形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长方形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组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直接连接符​​(S)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icrosoft YaHei UI" panose="020B0503020204020204" pitchFamily="34" charset="-122"/>
                <a:ea typeface="Microsoft YaHei UI" panose="020B0503020204020204" pitchFamily="34" charset="-122"/>
                <a:cs typeface="+mn-cs"/>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a:t>单击此处编辑母版副标题样式</a:t>
            </a:r>
            <a:endParaRPr lang="en-US" dirty="0"/>
          </a:p>
        </p:txBody>
      </p:sp>
      <p:sp>
        <p:nvSpPr>
          <p:cNvPr id="20" name="日期占位符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icrosoft YaHei UI" panose="020B0503020204020204" pitchFamily="34" charset="-122"/>
                <a:ea typeface="Microsoft YaHei UI" panose="020B0503020204020204" pitchFamily="34" charset="-122"/>
              </a:defRPr>
            </a:lvl1pPr>
          </a:lstStyle>
          <a:p>
            <a:fld id="{F0FFF072-75C7-44FC-8C73-D7DEB070128D}" type="datetime1">
              <a:rPr lang="zh-CN" altLang="en-US" smtClean="0"/>
              <a:t>2020/5/12</a:t>
            </a:fld>
            <a:endParaRPr lang="en-US" dirty="0"/>
          </a:p>
        </p:txBody>
      </p:sp>
      <p:sp>
        <p:nvSpPr>
          <p:cNvPr id="21" name="页脚占位符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22" name="幻灯片编号占位符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F1116B61-8AFC-4CC4-AF95-DF5E2C758192}" type="datetime1">
              <a:rPr lang="zh-CN" altLang="en-US" smtClean="0"/>
              <a:t>2020/5/12</a:t>
            </a:fld>
            <a:endParaRPr lang="en-US"/>
          </a:p>
        </p:txBody>
      </p:sp>
      <p:sp>
        <p:nvSpPr>
          <p:cNvPr id="5" name="页脚占位符 4"/>
          <p:cNvSpPr>
            <a:spLocks noGrp="1"/>
          </p:cNvSpPr>
          <p:nvPr>
            <p:ph type="ftr" sz="quarter" idx="11"/>
          </p:nvPr>
        </p:nvSpPr>
        <p:spPr/>
        <p:txBody>
          <a:bodyPr rtlCol="0"/>
          <a:lstStyle/>
          <a:p>
            <a:pPr rtl="0"/>
            <a:endParaRPr lang="en-US"/>
          </a:p>
        </p:txBody>
      </p:sp>
      <p:sp>
        <p:nvSpPr>
          <p:cNvPr id="6" name="灯片编号占位符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991600" y="762000"/>
            <a:ext cx="2362200" cy="5257800"/>
          </a:xfrm>
        </p:spPr>
        <p:txBody>
          <a:bodyPr vert="eaVert"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a:xfrm>
            <a:off x="838200" y="762000"/>
            <a:ext cx="8077200" cy="5257800"/>
          </a:xfrm>
        </p:spPr>
        <p:txBody>
          <a:bodyPr vert="eaVert"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3E30B1CA-5CDD-40C6-B3D4-F19C60D48989}" type="datetime1">
              <a:rPr lang="zh-CN" altLang="en-US" smtClean="0"/>
              <a:t>2020/5/12</a:t>
            </a:fld>
            <a:endParaRPr lang="en-US"/>
          </a:p>
        </p:txBody>
      </p:sp>
      <p:sp>
        <p:nvSpPr>
          <p:cNvPr id="5" name="页脚占位符 4"/>
          <p:cNvSpPr>
            <a:spLocks noGrp="1"/>
          </p:cNvSpPr>
          <p:nvPr>
            <p:ph type="ftr" sz="quarter" idx="11"/>
          </p:nvPr>
        </p:nvSpPr>
        <p:spPr/>
        <p:txBody>
          <a:bodyPr rtlCol="0"/>
          <a:lstStyle/>
          <a:p>
            <a:pPr rtl="0"/>
            <a:endParaRPr lang="en-US"/>
          </a:p>
        </p:txBody>
      </p:sp>
      <p:sp>
        <p:nvSpPr>
          <p:cNvPr id="6" name="灯片编号占位符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1E355DD5-1720-40A4-B380-20F1C19FAD03}" type="datetime1">
              <a:rPr lang="zh-CN" altLang="en-US" smtClean="0"/>
              <a:t>2020/5/12</a:t>
            </a:fld>
            <a:endParaRPr lang="en-US"/>
          </a:p>
        </p:txBody>
      </p:sp>
      <p:sp>
        <p:nvSpPr>
          <p:cNvPr id="5" name="页脚占位符 4"/>
          <p:cNvSpPr>
            <a:spLocks noGrp="1"/>
          </p:cNvSpPr>
          <p:nvPr>
            <p:ph type="ftr" sz="quarter" idx="11"/>
          </p:nvPr>
        </p:nvSpPr>
        <p:spPr/>
        <p:txBody>
          <a:bodyPr rtlCol="0"/>
          <a:lstStyle/>
          <a:p>
            <a:pPr rtl="0"/>
            <a:endParaRPr lang="en-US"/>
          </a:p>
        </p:txBody>
      </p:sp>
      <p:sp>
        <p:nvSpPr>
          <p:cNvPr id="6" name="灯片编号占位符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5" name="长方形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长方形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长方形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长方形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icrosoft YaHei UI" panose="020B0503020204020204" pitchFamily="34" charset="-122"/>
                <a:ea typeface="Microsoft YaHei UI" panose="020B0503020204020204" pitchFamily="34" charset="-122"/>
                <a:cs typeface="+mn-cs"/>
              </a:defRPr>
            </a:lvl1pPr>
          </a:lstStyle>
          <a:p>
            <a:pPr rtl="0"/>
            <a:r>
              <a:rPr lang="zh-CN" altLang="en-US"/>
              <a:t>单击此处编辑母版标题样式</a:t>
            </a:r>
            <a:endParaRPr lang="en-US" dirty="0"/>
          </a:p>
        </p:txBody>
      </p:sp>
      <p:grpSp>
        <p:nvGrpSpPr>
          <p:cNvPr id="16" name="组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直接连接符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直接连接符​​(S)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文本占位符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latin typeface="Microsoft YaHei UI" panose="020B0503020204020204" pitchFamily="34" charset="-122"/>
                <a:ea typeface="Microsoft YaHei UI" panose="020B0503020204020204" pitchFamily="34" charset="-122"/>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sp>
        <p:nvSpPr>
          <p:cNvPr id="4" name="日期占位符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icrosoft YaHei UI" panose="020B0503020204020204" pitchFamily="34" charset="-122"/>
                <a:ea typeface="Microsoft YaHei UI" panose="020B0503020204020204" pitchFamily="34" charset="-122"/>
                <a:cs typeface="+mn-cs"/>
              </a:defRPr>
            </a:lvl1pPr>
          </a:lstStyle>
          <a:p>
            <a:fld id="{2B93C77E-1F96-468D-8A96-547A00E1EDB4}" type="datetime1">
              <a:rPr lang="zh-CN" altLang="en-US" smtClean="0"/>
              <a:t>2020/5/12</a:t>
            </a:fld>
            <a:endParaRPr dirty="0"/>
          </a:p>
        </p:txBody>
      </p:sp>
      <p:sp>
        <p:nvSpPr>
          <p:cNvPr id="5" name="页脚占位符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灯片编号占位符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日期占位符 4"/>
          <p:cNvSpPr>
            <a:spLocks noGrp="1"/>
          </p:cNvSpPr>
          <p:nvPr>
            <p:ph type="dt" sz="half" idx="10"/>
          </p:nvPr>
        </p:nvSpPr>
        <p:spPr/>
        <p:txBody>
          <a:bodyPr rtlCol="0"/>
          <a:lstStyle/>
          <a:p>
            <a:pPr rtl="0"/>
            <a:fld id="{69DB2AB6-BB70-4453-B002-DB059848ADBB}" type="datetime1">
              <a:rPr lang="zh-CN" altLang="en-US" smtClean="0"/>
              <a:t>2020/5/12</a:t>
            </a:fld>
            <a:endParaRPr lang="en-US"/>
          </a:p>
        </p:txBody>
      </p:sp>
      <p:sp>
        <p:nvSpPr>
          <p:cNvPr id="6" name="页脚占位符 5"/>
          <p:cNvSpPr>
            <a:spLocks noGrp="1"/>
          </p:cNvSpPr>
          <p:nvPr>
            <p:ph type="ftr" sz="quarter" idx="11"/>
          </p:nvPr>
        </p:nvSpPr>
        <p:spPr/>
        <p:txBody>
          <a:bodyPr rtlCol="0"/>
          <a:lstStyle/>
          <a:p>
            <a:pPr rtl="0"/>
            <a:endParaRPr lang="en-US"/>
          </a:p>
        </p:txBody>
      </p:sp>
      <p:sp>
        <p:nvSpPr>
          <p:cNvPr id="7" name="灯片编号占位符 6"/>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5" name="文本占位符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7" name="日期占位符 6"/>
          <p:cNvSpPr>
            <a:spLocks noGrp="1"/>
          </p:cNvSpPr>
          <p:nvPr>
            <p:ph type="dt" sz="half" idx="10"/>
          </p:nvPr>
        </p:nvSpPr>
        <p:spPr/>
        <p:txBody>
          <a:bodyPr rtlCol="0"/>
          <a:lstStyle/>
          <a:p>
            <a:pPr rtl="0"/>
            <a:fld id="{EE3B7C30-D6FF-4D1D-BAA3-30D9C62DC2C2}" type="datetime1">
              <a:rPr lang="zh-CN" altLang="en-US" smtClean="0"/>
              <a:t>2020/5/12</a:t>
            </a:fld>
            <a:endParaRPr lang="en-US"/>
          </a:p>
        </p:txBody>
      </p:sp>
      <p:sp>
        <p:nvSpPr>
          <p:cNvPr id="8" name="页脚占位符 7"/>
          <p:cNvSpPr>
            <a:spLocks noGrp="1"/>
          </p:cNvSpPr>
          <p:nvPr>
            <p:ph type="ftr" sz="quarter" idx="11"/>
          </p:nvPr>
        </p:nvSpPr>
        <p:spPr/>
        <p:txBody>
          <a:bodyPr rtlCol="0"/>
          <a:lstStyle/>
          <a:p>
            <a:pPr rtl="0"/>
            <a:endParaRPr lang="en-US"/>
          </a:p>
        </p:txBody>
      </p:sp>
      <p:sp>
        <p:nvSpPr>
          <p:cNvPr id="9" name="灯片编号占位符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日期占位符 2"/>
          <p:cNvSpPr>
            <a:spLocks noGrp="1"/>
          </p:cNvSpPr>
          <p:nvPr>
            <p:ph type="dt" sz="half" idx="10"/>
          </p:nvPr>
        </p:nvSpPr>
        <p:spPr/>
        <p:txBody>
          <a:bodyPr rtlCol="0"/>
          <a:lstStyle/>
          <a:p>
            <a:pPr rtl="0"/>
            <a:fld id="{DB1A083C-3DF1-4D7D-B8C7-92909521157B}" type="datetime1">
              <a:rPr lang="zh-CN" altLang="en-US" smtClean="0"/>
              <a:t>2020/5/12</a:t>
            </a:fld>
            <a:endParaRPr lang="en-US"/>
          </a:p>
        </p:txBody>
      </p:sp>
      <p:sp>
        <p:nvSpPr>
          <p:cNvPr id="4" name="页脚占位符 3"/>
          <p:cNvSpPr>
            <a:spLocks noGrp="1"/>
          </p:cNvSpPr>
          <p:nvPr>
            <p:ph type="ftr" sz="quarter" idx="11"/>
          </p:nvPr>
        </p:nvSpPr>
        <p:spPr/>
        <p:txBody>
          <a:bodyPr rtlCol="0"/>
          <a:lstStyle/>
          <a:p>
            <a:pPr rtl="0"/>
            <a:endParaRPr lang="en-US"/>
          </a:p>
        </p:txBody>
      </p:sp>
      <p:sp>
        <p:nvSpPr>
          <p:cNvPr id="5" name="灯片编号占位符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6D40E74A-E5D1-48E6-803A-2F186739B7B8}" type="datetime1">
              <a:rPr lang="zh-CN" altLang="en-US" smtClean="0"/>
              <a:t>2020/5/12</a:t>
            </a:fld>
            <a:endParaRPr lang="en-US"/>
          </a:p>
        </p:txBody>
      </p:sp>
      <p:sp>
        <p:nvSpPr>
          <p:cNvPr id="3" name="页脚占位符 2"/>
          <p:cNvSpPr>
            <a:spLocks noGrp="1"/>
          </p:cNvSpPr>
          <p:nvPr>
            <p:ph type="ftr" sz="quarter" idx="11"/>
          </p:nvPr>
        </p:nvSpPr>
        <p:spPr/>
        <p:txBody>
          <a:bodyPr rtlCol="0"/>
          <a:lstStyle/>
          <a:p>
            <a:pPr rtl="0"/>
            <a:endParaRPr lang="en-US"/>
          </a:p>
        </p:txBody>
      </p:sp>
      <p:sp>
        <p:nvSpPr>
          <p:cNvPr id="4" name="灯片编号占位符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矩形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icrosoft YaHei UI" panose="020B0503020204020204" pitchFamily="34" charset="-122"/>
                <a:ea typeface="Microsoft YaHei UI" panose="020B0503020204020204" pitchFamily="34" charset="-122"/>
                <a:cs typeface="+mn-cs"/>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685800" y="609600"/>
            <a:ext cx="6858000" cy="5334000"/>
          </a:xfrm>
        </p:spPr>
        <p:txBody>
          <a:bodyPr rtlCol="0"/>
          <a:lstStyle>
            <a:lvl1pPr>
              <a:defRPr sz="1900">
                <a:latin typeface="Microsoft YaHei UI" panose="020B0503020204020204" pitchFamily="34" charset="-122"/>
                <a:ea typeface="Microsoft YaHei UI" panose="020B0503020204020204" pitchFamily="34" charset="-122"/>
              </a:defRPr>
            </a:lvl1pPr>
            <a:lvl2pPr>
              <a:defRPr sz="1600">
                <a:latin typeface="Microsoft YaHei UI" panose="020B0503020204020204" pitchFamily="34" charset="-122"/>
                <a:ea typeface="Microsoft YaHei UI" panose="020B0503020204020204" pitchFamily="34" charset="-122"/>
              </a:defRPr>
            </a:lvl2pPr>
            <a:lvl3pPr>
              <a:defRPr sz="14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vl6pPr>
              <a:defRPr sz="1400"/>
            </a:lvl6pPr>
            <a:lvl7pPr>
              <a:defRPr sz="1400"/>
            </a:lvl7pPr>
            <a:lvl8pPr>
              <a:defRPr sz="1400"/>
            </a:lvl8pPr>
            <a:lvl9pPr>
              <a:defRPr sz="1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8" name="日期占位符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fld id="{3E4AE443-9521-4BED-AB6B-2A5C380BF0D6}" type="datetime1">
              <a:rPr lang="zh-CN" altLang="en-US" smtClean="0"/>
              <a:t>2020/5/12</a:t>
            </a:fld>
            <a:endParaRPr lang="en-US"/>
          </a:p>
        </p:txBody>
      </p:sp>
      <p:sp>
        <p:nvSpPr>
          <p:cNvPr id="9" name="页脚占位符 8"/>
          <p:cNvSpPr>
            <a:spLocks noGrp="1"/>
          </p:cNvSpPr>
          <p:nvPr>
            <p:ph type="ftr" sz="quarter" idx="11"/>
          </p:nvPr>
        </p:nvSpPr>
        <p:spPr>
          <a:xfrm>
            <a:off x="685801" y="6035040"/>
            <a:ext cx="4584700" cy="365760"/>
          </a:xfrm>
        </p:spPr>
        <p:txBody>
          <a:bodyPr rtlCol="0"/>
          <a:lstStyle>
            <a:lvl1pPr algn="l">
              <a:defRPr>
                <a:latin typeface="Microsoft YaHei UI" panose="020B0503020204020204" pitchFamily="34" charset="-122"/>
                <a:ea typeface="Microsoft YaHei UI" panose="020B0503020204020204" pitchFamily="34" charset="-122"/>
              </a:defRPr>
            </a:lvl1pPr>
          </a:lstStyle>
          <a:p>
            <a:endParaRPr lang="en-US"/>
          </a:p>
        </p:txBody>
      </p:sp>
      <p:sp>
        <p:nvSpPr>
          <p:cNvPr id="11" name="灯片编号占位符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11" name="长方形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图片占位符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en-US" dirty="0"/>
          </a:p>
        </p:txBody>
      </p:sp>
      <p:sp>
        <p:nvSpPr>
          <p:cNvPr id="5" name="日期占位符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latin typeface="Microsoft YaHei UI" panose="020B0503020204020204" pitchFamily="34" charset="-122"/>
                <a:ea typeface="Microsoft YaHei UI" panose="020B0503020204020204" pitchFamily="34" charset="-122"/>
              </a:defRPr>
            </a:lvl1pPr>
          </a:lstStyle>
          <a:p>
            <a:fld id="{6B85E54B-6207-4148-BA3E-E74DFD2782BA}" type="datetime1">
              <a:rPr lang="zh-CN" altLang="en-US" smtClean="0"/>
              <a:t>2020/5/12</a:t>
            </a:fld>
            <a:endParaRPr lang="en-US" dirty="0"/>
          </a:p>
        </p:txBody>
      </p:sp>
      <p:sp>
        <p:nvSpPr>
          <p:cNvPr id="6" name="页脚占位符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icrosoft YaHei UI" panose="020B0503020204020204" pitchFamily="34" charset="-122"/>
                <a:ea typeface="Microsoft YaHei UI" panose="020B0503020204020204" pitchFamily="34" charset="-122"/>
                <a:cs typeface="+mn-cs"/>
              </a:defRPr>
            </a:lvl1pPr>
          </a:lstStyle>
          <a:p>
            <a:pPr algn="l"/>
            <a:endParaRPr lang="zh-CN" altLang="en-US"/>
          </a:p>
        </p:txBody>
      </p:sp>
      <p:sp>
        <p:nvSpPr>
          <p:cNvPr id="7" name="灯片编号占位符 6"/>
          <p:cNvSpPr>
            <a:spLocks noGrp="1"/>
          </p:cNvSpPr>
          <p:nvPr>
            <p:ph type="sldNum" sz="quarter" idx="12"/>
          </p:nvPr>
        </p:nvSpPr>
        <p:spPr>
          <a:xfrm>
            <a:off x="10396728" y="6035040"/>
            <a:ext cx="1225296" cy="365760"/>
          </a:xfrm>
        </p:spPr>
        <p:txBody>
          <a:bodyPr rtlCol="0"/>
          <a:lstStyle>
            <a:lvl1pPr>
              <a:defRPr>
                <a:latin typeface="Microsoft YaHei UI" panose="020B0503020204020204" pitchFamily="34" charset="-122"/>
                <a:ea typeface="Microsoft YaHei UI" panose="020B0503020204020204" pitchFamily="34" charset="-122"/>
              </a:defRPr>
            </a:lvl1pPr>
          </a:lstStyle>
          <a:p>
            <a:fld id="{34B7E4EF-A1BD-40F4-AB7B-04F084DD991D}" type="slidenum">
              <a:rPr lang="en-US" smtClean="0"/>
              <a:pPr/>
              <a:t>‹#›</a:t>
            </a:fld>
            <a:endParaRPr lang="en-US"/>
          </a:p>
        </p:txBody>
      </p:sp>
      <p:sp>
        <p:nvSpPr>
          <p:cNvPr id="12" name="长方形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zh-CN" altLang="en-US"/>
              <a:t>单击此处编辑母版标题样式</a:t>
            </a:r>
            <a:endParaRPr lang="en-US" dirty="0"/>
          </a:p>
        </p:txBody>
      </p:sp>
      <p:sp>
        <p:nvSpPr>
          <p:cNvPr id="4" name="文本占位符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长方形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矩形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矩形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标题占位符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lang="en-US" dirty="0"/>
          </a:p>
        </p:txBody>
      </p:sp>
      <p:sp>
        <p:nvSpPr>
          <p:cNvPr id="4" name="日期占位符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B957BDC0-C26A-4ED8-9FCC-9BB02853F167}" type="datetime1">
              <a:rPr lang="zh-CN" altLang="en-US" smtClean="0"/>
              <a:t>2020/5/12</a:t>
            </a:fld>
            <a:endParaRPr lang="en-US" dirty="0"/>
          </a:p>
        </p:txBody>
      </p:sp>
      <p:sp>
        <p:nvSpPr>
          <p:cNvPr id="5" name="页脚占位符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icrosoft YaHei UI" panose="020B0503020204020204" pitchFamily="34" charset="-122"/>
          <a:ea typeface="Microsoft YaHei UI" panose="020B0503020204020204" pitchFamily="34" charset="-122"/>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icrosoft YaHei UI" panose="020B0503020204020204" pitchFamily="34" charset="-122"/>
          <a:ea typeface="Microsoft YaHei UI" panose="020B0503020204020204" pitchFamily="34" charset="-122"/>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icrosoft YaHei UI" panose="020B0503020204020204" pitchFamily="34" charset="-122"/>
          <a:ea typeface="Microsoft YaHei UI" panose="020B0503020204020204" pitchFamily="34" charset="-122"/>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descr="徽标特写&#10;&#10;说明自动生成">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长方形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长方形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标题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a:bodyPr>
          <a:lstStyle/>
          <a:p>
            <a:pPr rtl="0">
              <a:lnSpc>
                <a:spcPct val="100000"/>
              </a:lnSpc>
            </a:pPr>
            <a:r>
              <a:rPr lang="zh-CN" altLang="en-US" sz="4400" dirty="0">
                <a:solidFill>
                  <a:schemeClr val="tx1"/>
                </a:solidFill>
              </a:rPr>
              <a:t>可燃冰的结构</a:t>
            </a:r>
            <a:br>
              <a:rPr lang="en-US" altLang="zh-CN" sz="4400" dirty="0">
                <a:solidFill>
                  <a:schemeClr val="tx1"/>
                </a:solidFill>
              </a:rPr>
            </a:br>
            <a:r>
              <a:rPr lang="zh-CN" altLang="en-US" sz="4400" dirty="0">
                <a:solidFill>
                  <a:schemeClr val="tx1"/>
                </a:solidFill>
              </a:rPr>
              <a:t>与应用前景</a:t>
            </a:r>
            <a:endParaRPr lang="zh-cn" sz="4400" dirty="0">
              <a:solidFill>
                <a:schemeClr val="tx1"/>
              </a:solidFill>
            </a:endParaRPr>
          </a:p>
        </p:txBody>
      </p:sp>
      <p:sp>
        <p:nvSpPr>
          <p:cNvPr id="3" name="副标题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r>
              <a:rPr lang="zh-CN" altLang="en-US" sz="2400" dirty="0">
                <a:solidFill>
                  <a:schemeClr val="tx1"/>
                </a:solidFill>
              </a:rPr>
              <a:t>第七组</a:t>
            </a:r>
            <a:endParaRPr lang="zh-cn" sz="2400"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4919D0-F177-4BBA-9A0B-DBA69E2ED764}"/>
              </a:ext>
            </a:extLst>
          </p:cNvPr>
          <p:cNvSpPr>
            <a:spLocks noGrp="1"/>
          </p:cNvSpPr>
          <p:nvPr>
            <p:ph type="title"/>
          </p:nvPr>
        </p:nvSpPr>
        <p:spPr>
          <a:xfrm>
            <a:off x="2630078" y="337009"/>
            <a:ext cx="10058400" cy="1371600"/>
          </a:xfrm>
        </p:spPr>
        <p:txBody>
          <a:bodyPr rtlCol="0">
            <a:normAutofit/>
          </a:bodyPr>
          <a:lstStyle/>
          <a:p>
            <a:pPr algn="ctr" rtl="0"/>
            <a:r>
              <a:rPr lang="zh-CN" altLang="en-US" dirty="0"/>
              <a:t>天然气水合物的结构</a:t>
            </a:r>
            <a:endParaRPr lang="zh-cn" dirty="0"/>
          </a:p>
        </p:txBody>
      </p:sp>
      <p:pic>
        <p:nvPicPr>
          <p:cNvPr id="11" name="内容占位符 10">
            <a:extLst>
              <a:ext uri="{FF2B5EF4-FFF2-40B4-BE49-F238E27FC236}">
                <a16:creationId xmlns:a16="http://schemas.microsoft.com/office/drawing/2014/main" id="{4CCBE2FE-71B7-42A6-A7BF-438C635931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075" y="1022809"/>
            <a:ext cx="2629315" cy="4503326"/>
          </a:xfrm>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DF8ECA9B-7859-4FB8-B3EB-D704E311EBC1}"/>
                  </a:ext>
                </a:extLst>
              </p:cNvPr>
              <p:cNvSpPr txBox="1"/>
              <p:nvPr/>
            </p:nvSpPr>
            <p:spPr>
              <a:xfrm>
                <a:off x="3817856" y="1608487"/>
                <a:ext cx="7682845" cy="4503325"/>
              </a:xfrm>
              <a:prstGeom prst="rect">
                <a:avLst/>
              </a:prstGeom>
              <a:noFill/>
            </p:spPr>
            <p:txBody>
              <a:bodyPr wrap="square" rtlCol="0">
                <a:noAutofit/>
              </a:bodyPr>
              <a:lstStyle/>
              <a:p>
                <a:r>
                  <a:rPr lang="zh-CN" altLang="zh-CN" sz="2800" dirty="0"/>
                  <a:t>我们从最简单的天然气水合物——甲烷水合物讲起。甲烷水合物晶胞（最小组成单元、重复单位）的组成为</a:t>
                </a:r>
                <a14:m>
                  <m:oMath xmlns:m="http://schemas.openxmlformats.org/officeDocument/2006/math">
                    <m:r>
                      <a:rPr lang="en-US" altLang="zh-CN" sz="2800" i="0" dirty="0" smtClean="0">
                        <a:latin typeface="Cambria Math" panose="02040503050406030204" pitchFamily="18" charset="0"/>
                      </a:rPr>
                      <m:t>8</m:t>
                    </m:r>
                    <m:r>
                      <m:rPr>
                        <m:sty m:val="p"/>
                      </m:rPr>
                      <a:rPr lang="en-US" altLang="zh-CN" sz="2800" i="0" dirty="0" smtClean="0">
                        <a:latin typeface="Cambria Math" panose="02040503050406030204" pitchFamily="18" charset="0"/>
                      </a:rPr>
                      <m:t>CH</m:t>
                    </m:r>
                    <m:r>
                      <a:rPr lang="en-US" altLang="zh-CN" sz="2800" i="0" baseline="-25000" dirty="0">
                        <a:latin typeface="Cambria Math" panose="02040503050406030204" pitchFamily="18" charset="0"/>
                      </a:rPr>
                      <m:t>4</m:t>
                    </m:r>
                    <m:r>
                      <a:rPr lang="zh-CN" altLang="zh-CN" sz="2800" b="1" i="0" dirty="0">
                        <a:latin typeface="Cambria Math" panose="02040503050406030204" pitchFamily="18" charset="0"/>
                      </a:rPr>
                      <m:t>·</m:t>
                    </m:r>
                    <m:r>
                      <a:rPr lang="en-US" altLang="zh-CN" sz="2800" i="0" dirty="0">
                        <a:latin typeface="Cambria Math" panose="02040503050406030204" pitchFamily="18" charset="0"/>
                      </a:rPr>
                      <m:t>46</m:t>
                    </m:r>
                    <m:r>
                      <m:rPr>
                        <m:sty m:val="p"/>
                      </m:rPr>
                      <a:rPr lang="en-US" altLang="zh-CN" sz="2800" i="0" dirty="0">
                        <a:latin typeface="Cambria Math" panose="02040503050406030204" pitchFamily="18" charset="0"/>
                      </a:rPr>
                      <m:t>H</m:t>
                    </m:r>
                    <m:r>
                      <a:rPr lang="en-US" altLang="zh-CN" sz="2800" i="0" baseline="-25000" dirty="0">
                        <a:latin typeface="Cambria Math" panose="02040503050406030204" pitchFamily="18" charset="0"/>
                      </a:rPr>
                      <m:t>2</m:t>
                    </m:r>
                    <m:r>
                      <m:rPr>
                        <m:sty m:val="p"/>
                      </m:rPr>
                      <a:rPr lang="en-US" altLang="zh-CN" sz="2800" i="0" dirty="0">
                        <a:latin typeface="Cambria Math" panose="02040503050406030204" pitchFamily="18" charset="0"/>
                      </a:rPr>
                      <m:t>O</m:t>
                    </m:r>
                  </m:oMath>
                </a14:m>
                <a:r>
                  <a:rPr lang="zh-CN" altLang="zh-CN" sz="2800" dirty="0"/>
                  <a:t>，其水分子骨架的结构可看作水分子通过氢键连接成两种多面体，再由它们共面连接而成骨架，</a:t>
                </a:r>
                <a14:m>
                  <m:oMath xmlns:m="http://schemas.openxmlformats.org/officeDocument/2006/math">
                    <m:r>
                      <m:rPr>
                        <m:sty m:val="p"/>
                      </m:rPr>
                      <a:rPr lang="en-US" altLang="zh-CN" sz="2800" i="0" dirty="0" smtClean="0">
                        <a:latin typeface="Cambria Math" panose="02040503050406030204" pitchFamily="18" charset="0"/>
                      </a:rPr>
                      <m:t>CH</m:t>
                    </m:r>
                    <m:r>
                      <a:rPr lang="en-US" altLang="zh-CN" sz="2800" i="0" baseline="-25000" dirty="0">
                        <a:latin typeface="Cambria Math" panose="02040503050406030204" pitchFamily="18" charset="0"/>
                      </a:rPr>
                      <m:t>4</m:t>
                    </m:r>
                  </m:oMath>
                </a14:m>
                <a:r>
                  <a:rPr lang="zh-CN" altLang="zh-CN" sz="2800" dirty="0"/>
                  <a:t>分子处在多面体孔穴的中心。</a:t>
                </a:r>
                <a:endParaRPr lang="en-US" altLang="zh-CN" sz="2800" dirty="0"/>
              </a:p>
              <a:p>
                <a:r>
                  <a:rPr lang="zh-CN" altLang="zh-CN" sz="2800" dirty="0"/>
                  <a:t>这两种多面体一种是由</a:t>
                </a:r>
                <a:r>
                  <a:rPr lang="en-US" altLang="zh-CN" sz="2800" dirty="0"/>
                  <a:t>12</a:t>
                </a:r>
                <a:r>
                  <a:rPr lang="zh-CN" altLang="zh-CN" sz="2800" dirty="0"/>
                  <a:t>个五边形面围成的五角十二面体（</a:t>
                </a:r>
                <a14:m>
                  <m:oMath xmlns:m="http://schemas.openxmlformats.org/officeDocument/2006/math">
                    <m:r>
                      <a:rPr lang="en-US" altLang="zh-CN" sz="2800" i="1" dirty="0" smtClean="0">
                        <a:latin typeface="Cambria Math" panose="02040503050406030204" pitchFamily="18" charset="0"/>
                      </a:rPr>
                      <m:t>5</m:t>
                    </m:r>
                    <m:r>
                      <a:rPr lang="en-US" altLang="zh-CN" sz="2800" i="1" baseline="30000" dirty="0">
                        <a:latin typeface="Cambria Math" panose="02040503050406030204" pitchFamily="18" charset="0"/>
                      </a:rPr>
                      <m:t>12</m:t>
                    </m:r>
                  </m:oMath>
                </a14:m>
                <a:r>
                  <a:rPr lang="zh-CN" altLang="zh-CN" sz="2800" dirty="0"/>
                  <a:t>），另一种是由</a:t>
                </a:r>
                <a:r>
                  <a:rPr lang="en-US" altLang="zh-CN" sz="2800" dirty="0"/>
                  <a:t>12</a:t>
                </a:r>
                <a:r>
                  <a:rPr lang="zh-CN" altLang="zh-CN" sz="2800" dirty="0"/>
                  <a:t>个五边形面和</a:t>
                </a:r>
                <a:r>
                  <a:rPr lang="en-US" altLang="zh-CN" sz="2800" dirty="0"/>
                  <a:t>2</a:t>
                </a:r>
                <a:r>
                  <a:rPr lang="zh-CN" altLang="zh-CN" sz="2800" dirty="0"/>
                  <a:t>个六边形面围成的十四面体</a:t>
                </a:r>
                <a:r>
                  <a:rPr lang="en-US" altLang="zh-CN" sz="2800" dirty="0"/>
                  <a:t>(</a:t>
                </a:r>
                <a14:m>
                  <m:oMath xmlns:m="http://schemas.openxmlformats.org/officeDocument/2006/math">
                    <m:r>
                      <a:rPr lang="en-US" altLang="zh-CN" sz="2800" i="1" dirty="0" smtClean="0">
                        <a:latin typeface="Cambria Math" panose="02040503050406030204" pitchFamily="18" charset="0"/>
                      </a:rPr>
                      <m:t>6</m:t>
                    </m:r>
                    <m:r>
                      <a:rPr lang="en-US" altLang="zh-CN" sz="2800" i="1" baseline="30000" dirty="0">
                        <a:latin typeface="Cambria Math" panose="02040503050406030204" pitchFamily="18" charset="0"/>
                      </a:rPr>
                      <m:t>2</m:t>
                    </m:r>
                    <m:r>
                      <a:rPr lang="en-US" altLang="zh-CN" sz="2800" i="1" dirty="0">
                        <a:latin typeface="Cambria Math" panose="02040503050406030204" pitchFamily="18" charset="0"/>
                      </a:rPr>
                      <m:t>5</m:t>
                    </m:r>
                    <m:r>
                      <a:rPr lang="en-US" altLang="zh-CN" sz="2800" i="1" baseline="30000" dirty="0">
                        <a:latin typeface="Cambria Math" panose="02040503050406030204" pitchFamily="18" charset="0"/>
                      </a:rPr>
                      <m:t>12</m:t>
                    </m:r>
                  </m:oMath>
                </a14:m>
                <a:r>
                  <a:rPr lang="zh-CN" altLang="zh-CN" sz="2800" dirty="0"/>
                  <a:t>），分别如图</a:t>
                </a:r>
                <a:r>
                  <a:rPr lang="en-US" altLang="zh-CN" sz="2800" dirty="0"/>
                  <a:t>(a)</a:t>
                </a:r>
                <a:r>
                  <a:rPr lang="zh-CN" altLang="zh-CN" sz="2800" dirty="0"/>
                  <a:t>和</a:t>
                </a:r>
                <a:r>
                  <a:rPr lang="en-US" altLang="zh-CN" sz="2800" dirty="0"/>
                  <a:t>(b)</a:t>
                </a:r>
                <a:r>
                  <a:rPr lang="zh-CN" altLang="zh-CN" sz="2800" dirty="0"/>
                  <a:t>所示。</a:t>
                </a:r>
                <a:endParaRPr lang="zh-CN" altLang="en-US" sz="2800" dirty="0"/>
              </a:p>
            </p:txBody>
          </p:sp>
        </mc:Choice>
        <mc:Fallback xmlns="">
          <p:sp>
            <p:nvSpPr>
              <p:cNvPr id="12" name="文本框 11">
                <a:extLst>
                  <a:ext uri="{FF2B5EF4-FFF2-40B4-BE49-F238E27FC236}">
                    <a16:creationId xmlns:a16="http://schemas.microsoft.com/office/drawing/2014/main" id="{DF8ECA9B-7859-4FB8-B3EB-D704E311EBC1}"/>
                  </a:ext>
                </a:extLst>
              </p:cNvPr>
              <p:cNvSpPr txBox="1">
                <a:spLocks noRot="1" noChangeAspect="1" noMove="1" noResize="1" noEditPoints="1" noAdjustHandles="1" noChangeArrowheads="1" noChangeShapeType="1" noTextEdit="1"/>
              </p:cNvSpPr>
              <p:nvPr/>
            </p:nvSpPr>
            <p:spPr>
              <a:xfrm>
                <a:off x="3817856" y="1608487"/>
                <a:ext cx="7682845" cy="4503325"/>
              </a:xfrm>
              <a:prstGeom prst="rect">
                <a:avLst/>
              </a:prstGeom>
              <a:blipFill>
                <a:blip r:embed="rId3"/>
                <a:stretch>
                  <a:fillRect l="-1586" t="-1759" r="-5868" b="-6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B00C68B2-66A8-4EB7-B95C-469553B1BEEF}"/>
                  </a:ext>
                </a:extLst>
              </p:cNvPr>
              <p:cNvSpPr txBox="1"/>
              <p:nvPr/>
            </p:nvSpPr>
            <p:spPr>
              <a:xfrm>
                <a:off x="929224" y="5565604"/>
                <a:ext cx="2395015" cy="923330"/>
              </a:xfrm>
              <a:prstGeom prst="rect">
                <a:avLst/>
              </a:prstGeom>
              <a:noFill/>
            </p:spPr>
            <p:txBody>
              <a:bodyPr wrap="none" rtlCol="0">
                <a:spAutoFit/>
              </a:bodyPr>
              <a:lstStyle/>
              <a:p>
                <a:pPr algn="ctr"/>
                <a:r>
                  <a:rPr lang="en-US" altLang="zh-CN" dirty="0"/>
                  <a:t>(a)</a:t>
                </a:r>
                <a:r>
                  <a:rPr lang="zh-CN" altLang="en-US" dirty="0"/>
                  <a:t>五角十二面体</a:t>
                </a:r>
                <a:r>
                  <a:rPr lang="en-US" altLang="zh-CN" dirty="0"/>
                  <a:t>(</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5</m:t>
                        </m:r>
                      </m:e>
                      <m:sup>
                        <m:r>
                          <a:rPr lang="en-US" altLang="zh-CN" b="0" i="1" smtClean="0">
                            <a:latin typeface="Cambria Math" panose="02040503050406030204" pitchFamily="18" charset="0"/>
                          </a:rPr>
                          <m:t>12</m:t>
                        </m:r>
                      </m:sup>
                    </m:sSup>
                  </m:oMath>
                </a14:m>
                <a:r>
                  <a:rPr lang="en-US" altLang="zh-CN" dirty="0"/>
                  <a:t>)</a:t>
                </a:r>
              </a:p>
              <a:p>
                <a:pPr algn="ctr"/>
                <a:r>
                  <a:rPr lang="en-US" altLang="zh-CN" dirty="0"/>
                  <a:t>(b)</a:t>
                </a:r>
                <a:r>
                  <a:rPr lang="zh-CN" altLang="en-US" dirty="0"/>
                  <a:t>十四面体</a:t>
                </a:r>
                <a:r>
                  <a:rPr lang="en-US" altLang="zh-CN" dirty="0"/>
                  <a:t>(</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6</m:t>
                        </m:r>
                      </m:e>
                      <m:sup>
                        <m:r>
                          <a:rPr lang="en-US" altLang="zh-CN" b="0" i="1" smtClean="0">
                            <a:latin typeface="Cambria Math" panose="02040503050406030204" pitchFamily="18" charset="0"/>
                          </a:rPr>
                          <m:t>2</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5</m:t>
                        </m:r>
                      </m:e>
                      <m:sup>
                        <m:r>
                          <a:rPr lang="en-US" altLang="zh-CN" b="0" i="1" smtClean="0">
                            <a:latin typeface="Cambria Math" panose="02040503050406030204" pitchFamily="18" charset="0"/>
                          </a:rPr>
                          <m:t>12</m:t>
                        </m:r>
                      </m:sup>
                    </m:sSup>
                  </m:oMath>
                </a14:m>
                <a:r>
                  <a:rPr lang="en-US" altLang="zh-CN" dirty="0"/>
                  <a:t>)</a:t>
                </a:r>
              </a:p>
              <a:p>
                <a:pPr algn="ctr"/>
                <a:r>
                  <a:rPr lang="zh-CN" altLang="en-US" dirty="0"/>
                  <a:t>小球代表</a:t>
                </a:r>
                <a14:m>
                  <m:oMath xmlns:m="http://schemas.openxmlformats.org/officeDocument/2006/math">
                    <m:r>
                      <a:rPr lang="zh-CN" altLang="en-US" i="1" dirty="0">
                        <a:latin typeface="Cambria Math" panose="02040503050406030204" pitchFamily="18" charset="0"/>
                      </a:rPr>
                      <m:t>氧</m:t>
                    </m:r>
                  </m:oMath>
                </a14:m>
                <a:r>
                  <a:rPr lang="zh-CN" altLang="en-US" dirty="0"/>
                  <a:t>原子</a:t>
                </a:r>
              </a:p>
            </p:txBody>
          </p:sp>
        </mc:Choice>
        <mc:Fallback xmlns="">
          <p:sp>
            <p:nvSpPr>
              <p:cNvPr id="14" name="文本框 13">
                <a:extLst>
                  <a:ext uri="{FF2B5EF4-FFF2-40B4-BE49-F238E27FC236}">
                    <a16:creationId xmlns:a16="http://schemas.microsoft.com/office/drawing/2014/main" id="{B00C68B2-66A8-4EB7-B95C-469553B1BEEF}"/>
                  </a:ext>
                </a:extLst>
              </p:cNvPr>
              <p:cNvSpPr txBox="1">
                <a:spLocks noRot="1" noChangeAspect="1" noMove="1" noResize="1" noEditPoints="1" noAdjustHandles="1" noChangeArrowheads="1" noChangeShapeType="1" noTextEdit="1"/>
              </p:cNvSpPr>
              <p:nvPr/>
            </p:nvSpPr>
            <p:spPr>
              <a:xfrm>
                <a:off x="929224" y="5565604"/>
                <a:ext cx="2395015" cy="923330"/>
              </a:xfrm>
              <a:prstGeom prst="rect">
                <a:avLst/>
              </a:prstGeom>
              <a:blipFill>
                <a:blip r:embed="rId4"/>
                <a:stretch>
                  <a:fillRect l="-2036" t="-5298" r="-2036" b="-86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0776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A5CF565B-0D60-470A-B8DD-FA297993E8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8269" y="640911"/>
            <a:ext cx="4567598" cy="4902397"/>
          </a:xfr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FE3E606-6A12-4049-A34C-60623C67E4C2}"/>
                  </a:ext>
                </a:extLst>
              </p:cNvPr>
              <p:cNvSpPr txBox="1"/>
              <p:nvPr/>
            </p:nvSpPr>
            <p:spPr>
              <a:xfrm>
                <a:off x="303929" y="5543308"/>
                <a:ext cx="5136278" cy="646331"/>
              </a:xfrm>
              <a:prstGeom prst="rect">
                <a:avLst/>
              </a:prstGeom>
              <a:noFill/>
            </p:spPr>
            <p:txBody>
              <a:bodyPr wrap="none" rtlCol="0">
                <a:spAutoFit/>
              </a:bodyPr>
              <a:lstStyle/>
              <a:p>
                <a:pPr algn="ctr"/>
                <a:r>
                  <a:rPr lang="en-US" altLang="zh-CN" dirty="0"/>
                  <a:t>(c)</a:t>
                </a:r>
                <a:r>
                  <a:rPr lang="zh-CN" altLang="en-US" dirty="0"/>
                  <a:t>晶胞前面多面体连接情况</a:t>
                </a:r>
                <a:endParaRPr lang="en-US" altLang="zh-CN" dirty="0"/>
              </a:p>
              <a:p>
                <a:pPr algn="ctr"/>
                <a:r>
                  <a:rPr lang="en-US" altLang="zh-CN" dirty="0"/>
                  <a:t>(</a:t>
                </a:r>
                <a:r>
                  <a:rPr lang="zh-CN" altLang="en-US" dirty="0"/>
                  <a:t>多面体顶点代表氧原子未知，大球代表</a:t>
                </a:r>
                <a14:m>
                  <m:oMath xmlns:m="http://schemas.openxmlformats.org/officeDocument/2006/math">
                    <m:r>
                      <m:rPr>
                        <m:sty m:val="p"/>
                      </m:rPr>
                      <a:rPr lang="en-US" altLang="zh-CN" b="0" i="0" smtClean="0">
                        <a:latin typeface="Cambria Math" panose="02040503050406030204" pitchFamily="18" charset="0"/>
                      </a:rPr>
                      <m:t>C</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H</m:t>
                        </m:r>
                      </m:e>
                      <m:sub>
                        <m:r>
                          <a:rPr lang="en-US" altLang="zh-CN" b="0" i="0" smtClean="0">
                            <a:latin typeface="Cambria Math" panose="02040503050406030204" pitchFamily="18" charset="0"/>
                          </a:rPr>
                          <m:t>4</m:t>
                        </m:r>
                      </m:sub>
                    </m:sSub>
                    <m:r>
                      <a:rPr lang="zh-CN" altLang="en-US" i="1">
                        <a:latin typeface="Cambria Math" panose="02040503050406030204" pitchFamily="18" charset="0"/>
                      </a:rPr>
                      <m:t>晶体</m:t>
                    </m:r>
                  </m:oMath>
                </a14:m>
                <a:r>
                  <a:rPr lang="en-US" altLang="zh-CN" dirty="0"/>
                  <a:t>)</a:t>
                </a:r>
              </a:p>
            </p:txBody>
          </p:sp>
        </mc:Choice>
        <mc:Fallback xmlns="">
          <p:sp>
            <p:nvSpPr>
              <p:cNvPr id="9" name="文本框 8">
                <a:extLst>
                  <a:ext uri="{FF2B5EF4-FFF2-40B4-BE49-F238E27FC236}">
                    <a16:creationId xmlns:a16="http://schemas.microsoft.com/office/drawing/2014/main" id="{2FE3E606-6A12-4049-A34C-60623C67E4C2}"/>
                  </a:ext>
                </a:extLst>
              </p:cNvPr>
              <p:cNvSpPr txBox="1">
                <a:spLocks noRot="1" noChangeAspect="1" noMove="1" noResize="1" noEditPoints="1" noAdjustHandles="1" noChangeArrowheads="1" noChangeShapeType="1" noTextEdit="1"/>
              </p:cNvSpPr>
              <p:nvPr/>
            </p:nvSpPr>
            <p:spPr>
              <a:xfrm>
                <a:off x="303929" y="5543308"/>
                <a:ext cx="5136278" cy="646331"/>
              </a:xfrm>
              <a:prstGeom prst="rect">
                <a:avLst/>
              </a:prstGeom>
              <a:blipFill>
                <a:blip r:embed="rId3"/>
                <a:stretch>
                  <a:fillRect l="-713" t="-6604" r="-713" b="-14151"/>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EE0978A5-2B94-4B2A-B3BF-329358E4C048}"/>
              </a:ext>
            </a:extLst>
          </p:cNvPr>
          <p:cNvSpPr txBox="1"/>
          <p:nvPr/>
        </p:nvSpPr>
        <p:spPr>
          <a:xfrm>
            <a:off x="5683698" y="508279"/>
            <a:ext cx="5920033" cy="5366679"/>
          </a:xfrm>
          <a:prstGeom prst="rect">
            <a:avLst/>
          </a:prstGeom>
          <a:noFill/>
        </p:spPr>
        <p:txBody>
          <a:bodyPr wrap="square" rtlCol="0">
            <a:noAutofit/>
          </a:bodyPr>
          <a:lstStyle/>
          <a:p>
            <a:r>
              <a:rPr lang="zh-CN" altLang="zh-CN" sz="2400" dirty="0"/>
              <a:t>甲烷水合物的晶体结构，可看作在晶胞的顶点和中心上分别安放五角十二面体</a:t>
            </a:r>
            <a:r>
              <a:rPr lang="en-US" altLang="zh-CN" sz="2400" dirty="0"/>
              <a:t>(5</a:t>
            </a:r>
            <a:r>
              <a:rPr lang="en-US" altLang="zh-CN" sz="2400" baseline="30000" dirty="0"/>
              <a:t>12</a:t>
            </a:r>
            <a:r>
              <a:rPr lang="en-US" altLang="zh-CN" sz="2400" dirty="0"/>
              <a:t>)</a:t>
            </a:r>
            <a:r>
              <a:rPr lang="zh-CN" altLang="zh-CN" sz="2400" dirty="0"/>
              <a:t>，但彼此取向不同；在</a:t>
            </a:r>
            <a:r>
              <a:rPr lang="en-US" altLang="zh-CN" sz="2400" dirty="0"/>
              <a:t>6</a:t>
            </a:r>
            <a:r>
              <a:rPr lang="zh-CN" altLang="zh-CN" sz="2400" dirty="0"/>
              <a:t>个面的中心线上放</a:t>
            </a:r>
            <a:r>
              <a:rPr lang="en-US" altLang="zh-CN" sz="2400" dirty="0"/>
              <a:t>2</a:t>
            </a:r>
            <a:r>
              <a:rPr lang="zh-CN" altLang="zh-CN" sz="2400" dirty="0"/>
              <a:t>个共面连接的十四面体</a:t>
            </a:r>
            <a:r>
              <a:rPr lang="en-US" altLang="zh-CN" sz="2400" dirty="0"/>
              <a:t>(6</a:t>
            </a:r>
            <a:r>
              <a:rPr lang="en-US" altLang="zh-CN" sz="2400" baseline="30000" dirty="0"/>
              <a:t>2</a:t>
            </a:r>
            <a:r>
              <a:rPr lang="en-US" altLang="zh-CN" sz="2400" dirty="0"/>
              <a:t>5</a:t>
            </a:r>
            <a:r>
              <a:rPr lang="en-US" altLang="zh-CN" sz="2400" baseline="30000" dirty="0"/>
              <a:t>12</a:t>
            </a:r>
            <a:r>
              <a:rPr lang="en-US" altLang="zh-CN" sz="2400" dirty="0"/>
              <a:t>)</a:t>
            </a:r>
            <a:r>
              <a:rPr lang="zh-CN" altLang="zh-CN" sz="2400" dirty="0"/>
              <a:t>，如图</a:t>
            </a:r>
            <a:r>
              <a:rPr lang="en-US" altLang="zh-CN" sz="2400" dirty="0"/>
              <a:t>(c)</a:t>
            </a:r>
            <a:r>
              <a:rPr lang="zh-CN" altLang="zh-CN" sz="2400" dirty="0"/>
              <a:t>所示。</a:t>
            </a:r>
            <a:endParaRPr lang="en-US" altLang="zh-CN" sz="2400" dirty="0"/>
          </a:p>
          <a:p>
            <a:r>
              <a:rPr lang="zh-CN" altLang="zh-CN" sz="2400" dirty="0"/>
              <a:t>对这个立方晶胞而言，由于顶点处和面上的晶胞间的共用，实际上顶点上的一个分子只相当于</a:t>
            </a:r>
            <a:r>
              <a:rPr lang="en-US" altLang="zh-CN" sz="2400" dirty="0"/>
              <a:t>1/8</a:t>
            </a:r>
            <a:r>
              <a:rPr lang="zh-CN" altLang="zh-CN" sz="2400" dirty="0"/>
              <a:t>个分子；面上的一个分子只相当于</a:t>
            </a:r>
            <a:r>
              <a:rPr lang="en-US" altLang="zh-CN" sz="2400" dirty="0"/>
              <a:t>1/2</a:t>
            </a:r>
            <a:r>
              <a:rPr lang="zh-CN" altLang="zh-CN" sz="2400" dirty="0"/>
              <a:t>个分子，所以晶胞中含</a:t>
            </a:r>
            <a:r>
              <a:rPr lang="en-US" altLang="zh-CN" sz="2400" dirty="0"/>
              <a:t>2</a:t>
            </a:r>
            <a:r>
              <a:rPr lang="zh-CN" altLang="zh-CN" sz="2400" dirty="0"/>
              <a:t>个</a:t>
            </a:r>
            <a:r>
              <a:rPr lang="en-US" altLang="zh-CN" sz="2400" dirty="0"/>
              <a:t>(5</a:t>
            </a:r>
            <a:r>
              <a:rPr lang="en-US" altLang="zh-CN" sz="2400" baseline="30000" dirty="0"/>
              <a:t>12</a:t>
            </a:r>
            <a:r>
              <a:rPr lang="en-US" altLang="zh-CN" sz="2400" dirty="0"/>
              <a:t>)</a:t>
            </a:r>
            <a:r>
              <a:rPr lang="zh-CN" altLang="zh-CN" sz="2400" dirty="0"/>
              <a:t>和</a:t>
            </a:r>
            <a:r>
              <a:rPr lang="en-US" altLang="zh-CN" sz="2400" dirty="0"/>
              <a:t>6</a:t>
            </a:r>
            <a:r>
              <a:rPr lang="zh-CN" altLang="zh-CN" sz="2400" dirty="0"/>
              <a:t>个</a:t>
            </a:r>
            <a:r>
              <a:rPr lang="en-US" altLang="zh-CN" sz="2400" dirty="0"/>
              <a:t>(6</a:t>
            </a:r>
            <a:r>
              <a:rPr lang="en-US" altLang="zh-CN" sz="2400" baseline="30000" dirty="0"/>
              <a:t>2</a:t>
            </a:r>
            <a:r>
              <a:rPr lang="en-US" altLang="zh-CN" sz="2400" dirty="0"/>
              <a:t>5</a:t>
            </a:r>
            <a:r>
              <a:rPr lang="en-US" altLang="zh-CN" sz="2400" baseline="30000" dirty="0"/>
              <a:t>12</a:t>
            </a:r>
            <a:r>
              <a:rPr lang="en-US" altLang="zh-CN" sz="2400" dirty="0"/>
              <a:t>)</a:t>
            </a:r>
            <a:r>
              <a:rPr lang="zh-CN" altLang="zh-CN" sz="2400" dirty="0"/>
              <a:t>，每个多面体中放一个</a:t>
            </a:r>
            <a:r>
              <a:rPr lang="en-US" altLang="zh-CN" sz="2400" dirty="0"/>
              <a:t>CH</a:t>
            </a:r>
            <a:r>
              <a:rPr lang="en-US" altLang="zh-CN" sz="2400" baseline="-25000" dirty="0"/>
              <a:t>4</a:t>
            </a:r>
            <a:r>
              <a:rPr lang="zh-CN" altLang="zh-CN" sz="2400" dirty="0"/>
              <a:t>分子。晶胞的组成为</a:t>
            </a:r>
            <a:r>
              <a:rPr lang="en-US" altLang="zh-CN" sz="2400" dirty="0"/>
              <a:t>8CH</a:t>
            </a:r>
            <a:r>
              <a:rPr lang="en-US" altLang="zh-CN" sz="2400" baseline="-25000" dirty="0"/>
              <a:t>4</a:t>
            </a:r>
            <a:r>
              <a:rPr lang="en-US" altLang="zh-CN" sz="2400" dirty="0"/>
              <a:t>·2(5</a:t>
            </a:r>
            <a:r>
              <a:rPr lang="en-US" altLang="zh-CN" sz="2400" baseline="30000" dirty="0"/>
              <a:t>12</a:t>
            </a:r>
            <a:r>
              <a:rPr lang="en-US" altLang="zh-CN" sz="2400" dirty="0"/>
              <a:t>)·6(6</a:t>
            </a:r>
            <a:r>
              <a:rPr lang="en-US" altLang="zh-CN" sz="2400" baseline="30000" dirty="0"/>
              <a:t>2</a:t>
            </a:r>
            <a:r>
              <a:rPr lang="en-US" altLang="zh-CN" sz="2400" dirty="0"/>
              <a:t>5</a:t>
            </a:r>
            <a:r>
              <a:rPr lang="en-US" altLang="zh-CN" sz="2400" baseline="30000" dirty="0"/>
              <a:t>12</a:t>
            </a:r>
            <a:r>
              <a:rPr lang="zh-CN" altLang="zh-CN" sz="2400" dirty="0"/>
              <a:t>）或</a:t>
            </a:r>
            <a:r>
              <a:rPr lang="en-US" altLang="zh-CN" sz="2400" dirty="0"/>
              <a:t>8CH</a:t>
            </a:r>
            <a:r>
              <a:rPr lang="en-US" altLang="zh-CN" sz="2400" baseline="-25000" dirty="0"/>
              <a:t>4</a:t>
            </a:r>
            <a:r>
              <a:rPr lang="en-US" altLang="zh-CN" sz="2400" dirty="0"/>
              <a:t>·46H</a:t>
            </a:r>
            <a:r>
              <a:rPr lang="en-US" altLang="zh-CN" sz="2400" baseline="-25000" dirty="0"/>
              <a:t>2</a:t>
            </a:r>
            <a:r>
              <a:rPr lang="en-US" altLang="zh-CN" sz="2400" dirty="0"/>
              <a:t>O</a:t>
            </a:r>
            <a:r>
              <a:rPr lang="zh-CN" altLang="zh-CN" sz="2400" dirty="0"/>
              <a:t>。</a:t>
            </a:r>
            <a:endParaRPr lang="en-US" altLang="zh-CN" sz="2400" dirty="0"/>
          </a:p>
          <a:p>
            <a:r>
              <a:rPr lang="zh-CN" altLang="zh-CN" sz="2400" dirty="0"/>
              <a:t>理论上，</a:t>
            </a:r>
            <a:r>
              <a:rPr lang="en-US" altLang="zh-CN" sz="2400" dirty="0"/>
              <a:t>1m</a:t>
            </a:r>
            <a:r>
              <a:rPr lang="en-US" altLang="zh-CN" sz="2400" baseline="30000" dirty="0"/>
              <a:t>3</a:t>
            </a:r>
            <a:r>
              <a:rPr lang="zh-CN" altLang="zh-CN" sz="2400" dirty="0"/>
              <a:t>甲烷水合物在标准温度和压力下可释放出</a:t>
            </a:r>
            <a:r>
              <a:rPr lang="en-US" altLang="zh-CN" sz="2400" dirty="0"/>
              <a:t>170m</a:t>
            </a:r>
            <a:r>
              <a:rPr lang="en-US" altLang="zh-CN" sz="2400" baseline="30000" dirty="0"/>
              <a:t>3</a:t>
            </a:r>
            <a:r>
              <a:rPr lang="zh-CN" altLang="zh-CN" sz="2400" dirty="0"/>
              <a:t>的</a:t>
            </a:r>
            <a:r>
              <a:rPr lang="en-US" altLang="zh-CN" sz="2400" dirty="0"/>
              <a:t>CH</a:t>
            </a:r>
            <a:r>
              <a:rPr lang="en-US" altLang="zh-CN" sz="2400" baseline="-25000" dirty="0"/>
              <a:t>4</a:t>
            </a:r>
            <a:r>
              <a:rPr lang="zh-CN" altLang="zh-CN" sz="2400" dirty="0"/>
              <a:t>气体和</a:t>
            </a:r>
            <a:r>
              <a:rPr lang="en-US" altLang="zh-CN" sz="2400" dirty="0"/>
              <a:t>0.8m</a:t>
            </a:r>
            <a:r>
              <a:rPr lang="en-US" altLang="zh-CN" sz="2400" baseline="30000" dirty="0"/>
              <a:t>3</a:t>
            </a:r>
            <a:r>
              <a:rPr lang="zh-CN" altLang="zh-CN" sz="2400" dirty="0"/>
              <a:t>的淡水。</a:t>
            </a:r>
            <a:endParaRPr lang="zh-CN" altLang="en-US" sz="3600" dirty="0"/>
          </a:p>
        </p:txBody>
      </p:sp>
    </p:spTree>
    <p:extLst>
      <p:ext uri="{BB962C8B-B14F-4D97-AF65-F5344CB8AC3E}">
        <p14:creationId xmlns:p14="http://schemas.microsoft.com/office/powerpoint/2010/main" val="2444893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ormAutofit/>
          </a:bodyPr>
          <a:lstStyle/>
          <a:p>
            <a:pPr algn="ctr" rtl="0"/>
            <a:r>
              <a:rPr lang="zh-CN" altLang="en-US" dirty="0"/>
              <a:t>可燃冰的应用</a:t>
            </a:r>
            <a:endParaRPr lang="zh-cn" dirty="0"/>
          </a:p>
        </p:txBody>
      </p:sp>
      <p:sp>
        <p:nvSpPr>
          <p:cNvPr id="4" name="内容占位符 3">
            <a:extLst>
              <a:ext uri="{FF2B5EF4-FFF2-40B4-BE49-F238E27FC236}">
                <a16:creationId xmlns:a16="http://schemas.microsoft.com/office/drawing/2014/main" id="{9B1A07B3-960A-4AC6-ACA9-0266659DA0EE}"/>
              </a:ext>
            </a:extLst>
          </p:cNvPr>
          <p:cNvSpPr>
            <a:spLocks noGrp="1"/>
          </p:cNvSpPr>
          <p:nvPr>
            <p:ph idx="1"/>
          </p:nvPr>
        </p:nvSpPr>
        <p:spPr/>
        <p:txBody>
          <a:bodyPr>
            <a:normAutofit/>
          </a:bodyPr>
          <a:lstStyle/>
          <a:p>
            <a:pPr marL="0" indent="0">
              <a:buNone/>
            </a:pPr>
            <a:r>
              <a:rPr lang="en-US" altLang="zh-CN" sz="2400" dirty="0">
                <a:latin typeface="+mj-ea"/>
                <a:ea typeface="+mj-ea"/>
              </a:rPr>
              <a:t>	</a:t>
            </a:r>
            <a:r>
              <a:rPr lang="zh-CN" altLang="en-US" sz="2400" dirty="0">
                <a:latin typeface="+mj-ea"/>
                <a:ea typeface="+mj-ea"/>
              </a:rPr>
              <a:t>说到可燃冰的应用价值，大家最熟悉的当然就是“可燃冰是一种潜在能源”。据估计，全球可燃冰中甲烷的含量是现已探明的矿物燃料总存储量的两倍以上。可燃冰的能量密度是传统天然气的</a:t>
            </a:r>
            <a:r>
              <a:rPr lang="en-US" altLang="zh-CN" sz="2400" dirty="0">
                <a:latin typeface="+mj-ea"/>
                <a:ea typeface="+mj-ea"/>
              </a:rPr>
              <a:t>2-5</a:t>
            </a:r>
            <a:r>
              <a:rPr lang="zh-CN" altLang="en-US" sz="2400" dirty="0">
                <a:latin typeface="+mj-ea"/>
                <a:ea typeface="+mj-ea"/>
              </a:rPr>
              <a:t>倍，如此大的储量和如此高的能量密度对于能源需求日益增长并且面临能 源危机的人类来说 </a:t>
            </a:r>
            <a:r>
              <a:rPr lang="en-US" altLang="zh-CN" sz="2400" dirty="0">
                <a:latin typeface="+mj-ea"/>
                <a:ea typeface="+mj-ea"/>
              </a:rPr>
              <a:t>,</a:t>
            </a:r>
            <a:r>
              <a:rPr lang="zh-CN" altLang="en-US" sz="2400" dirty="0">
                <a:latin typeface="+mj-ea"/>
                <a:ea typeface="+mj-ea"/>
              </a:rPr>
              <a:t>无疑具有极大的吸引力。</a:t>
            </a:r>
            <a:endParaRPr lang="en-US" altLang="zh-CN" sz="2400" dirty="0">
              <a:latin typeface="+mj-ea"/>
              <a:ea typeface="+mj-ea"/>
            </a:endParaRPr>
          </a:p>
          <a:p>
            <a:pPr marL="0" indent="0">
              <a:buNone/>
            </a:pPr>
            <a:r>
              <a:rPr lang="en-US" altLang="zh-CN" sz="2400" dirty="0">
                <a:latin typeface="+mj-ea"/>
                <a:ea typeface="+mj-ea"/>
              </a:rPr>
              <a:t>	</a:t>
            </a:r>
            <a:r>
              <a:rPr lang="zh-CN" altLang="en-US" sz="2400" dirty="0">
                <a:latin typeface="+mj-ea"/>
                <a:ea typeface="+mj-ea"/>
              </a:rPr>
              <a:t>只不过，可燃冰</a:t>
            </a:r>
            <a:r>
              <a:rPr lang="zh-CN" altLang="en-US" sz="2400" dirty="0">
                <a:latin typeface="宋体" panose="02010600030101010101" pitchFamily="2" charset="-122"/>
                <a:ea typeface="宋体" panose="02010600030101010101" pitchFamily="2" charset="-122"/>
              </a:rPr>
              <a:t>大多分布在永冻土层和沿海海底的沉积层中，开采难度较大，这就需要我们不断改进现有的开采技术，来减小开采过程中的损耗和对环境的破坏。</a:t>
            </a:r>
          </a:p>
        </p:txBody>
      </p:sp>
    </p:spTree>
    <p:extLst>
      <p:ext uri="{BB962C8B-B14F-4D97-AF65-F5344CB8AC3E}">
        <p14:creationId xmlns:p14="http://schemas.microsoft.com/office/powerpoint/2010/main" val="18324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B21DC14-ABA4-48B4-B4D6-B8C8DE04D78F}"/>
              </a:ext>
            </a:extLst>
          </p:cNvPr>
          <p:cNvSpPr>
            <a:spLocks noGrp="1"/>
          </p:cNvSpPr>
          <p:nvPr>
            <p:ph idx="1"/>
          </p:nvPr>
        </p:nvSpPr>
        <p:spPr>
          <a:xfrm>
            <a:off x="1066800" y="772998"/>
            <a:ext cx="10058400" cy="5179746"/>
          </a:xfrm>
        </p:spPr>
        <p:txBody>
          <a:bodyPr>
            <a:normAutofit/>
          </a:bodyPr>
          <a:lstStyle/>
          <a:p>
            <a:pPr marL="0" indent="0">
              <a:buNone/>
            </a:pPr>
            <a:r>
              <a:rPr lang="zh-CN" altLang="en-US" sz="2400" dirty="0">
                <a:latin typeface="宋体" panose="02010600030101010101" pitchFamily="2" charset="-122"/>
                <a:ea typeface="宋体" panose="02010600030101010101" pitchFamily="2" charset="-122"/>
              </a:rPr>
              <a:t>为了研究可燃冰的形成机理，一些科学家通过在实验室模拟天然可燃冰的形成环境，研究人工合成可燃冰，取得了显著的成果。</a:t>
            </a:r>
            <a:endParaRPr lang="en-US" altLang="zh-CN" sz="2400" dirty="0">
              <a:latin typeface="宋体" panose="02010600030101010101" pitchFamily="2" charset="-122"/>
              <a:ea typeface="宋体" panose="02010600030101010101" pitchFamily="2" charset="-122"/>
            </a:endParaRPr>
          </a:p>
          <a:p>
            <a:pPr marL="0" indent="0">
              <a:buNone/>
            </a:pPr>
            <a:r>
              <a:rPr lang="zh-CN" altLang="en-US" sz="2400" dirty="0">
                <a:latin typeface="宋体" panose="02010600030101010101" pitchFamily="2" charset="-122"/>
                <a:ea typeface="宋体" panose="02010600030101010101" pitchFamily="2" charset="-122"/>
              </a:rPr>
              <a:t>人工可燃冰也是一种天然气水合物，它是在一定温度和压力的条件下，在动力学添加剂和热力学添加剂的作用下，将天然气中的甲烷分子与游离水混合后，人工结合形成的结晶笼状晶体。</a:t>
            </a:r>
            <a:endParaRPr lang="en-US" altLang="zh-CN" sz="2400" dirty="0">
              <a:latin typeface="宋体" panose="02010600030101010101" pitchFamily="2" charset="-122"/>
              <a:ea typeface="宋体" panose="02010600030101010101" pitchFamily="2" charset="-122"/>
            </a:endParaRPr>
          </a:p>
          <a:p>
            <a:pPr marL="0" indent="0">
              <a:buNone/>
            </a:pPr>
            <a:r>
              <a:rPr lang="zh-CN" altLang="en-US" sz="2400" dirty="0">
                <a:latin typeface="宋体" panose="02010600030101010101" pitchFamily="2" charset="-122"/>
                <a:ea typeface="宋体" panose="02010600030101010101" pitchFamily="2" charset="-122"/>
              </a:rPr>
              <a:t>相比于天然可燃冰，人工可燃冰的能源密度相对较高。青海冻土地带采集到的天然可燃冰，每平方米含气量只有四、五十立方米；而人工可燃冰每平方米含气量可以达到</a:t>
            </a:r>
            <a:r>
              <a:rPr lang="en-US" altLang="zh-CN" sz="2400" dirty="0">
                <a:latin typeface="宋体" panose="02010600030101010101" pitchFamily="2" charset="-122"/>
                <a:ea typeface="宋体" panose="02010600030101010101" pitchFamily="2" charset="-122"/>
              </a:rPr>
              <a:t>160</a:t>
            </a:r>
            <a:r>
              <a:rPr lang="zh-CN" altLang="en-US" sz="2400" dirty="0">
                <a:latin typeface="宋体" panose="02010600030101010101" pitchFamily="2" charset="-122"/>
                <a:ea typeface="宋体" panose="02010600030101010101" pitchFamily="2" charset="-122"/>
              </a:rPr>
              <a:t>立方米。</a:t>
            </a:r>
            <a:endParaRPr lang="en-US" altLang="zh-CN" sz="2400" dirty="0">
              <a:latin typeface="宋体" panose="02010600030101010101" pitchFamily="2" charset="-122"/>
              <a:ea typeface="宋体" panose="02010600030101010101" pitchFamily="2" charset="-122"/>
            </a:endParaRPr>
          </a:p>
          <a:p>
            <a:pPr marL="0" indent="0">
              <a:buNone/>
            </a:pPr>
            <a:r>
              <a:rPr lang="zh-CN" altLang="en-US" sz="2400" dirty="0">
                <a:latin typeface="宋体" panose="02010600030101010101" pitchFamily="2" charset="-122"/>
                <a:ea typeface="宋体" panose="02010600030101010101" pitchFamily="2" charset="-122"/>
              </a:rPr>
              <a:t>人工可燃冰是在低浓度瓦斯的基础上通过提纯等工艺合成的，是一种废弃资源的再生产物，在保护环境的同时又可以作为能源，未来很可能成为我国能源转型升级中的一种特殊的开发利用方式。</a:t>
            </a:r>
          </a:p>
        </p:txBody>
      </p:sp>
    </p:spTree>
    <p:extLst>
      <p:ext uri="{BB962C8B-B14F-4D97-AF65-F5344CB8AC3E}">
        <p14:creationId xmlns:p14="http://schemas.microsoft.com/office/powerpoint/2010/main" val="923811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0493F5EB-15C0-4818-9AE8-B5BB18F66750}"/>
              </a:ext>
            </a:extLst>
          </p:cNvPr>
          <p:cNvPicPr>
            <a:picLocks noGrp="1" noChangeAspect="1"/>
          </p:cNvPicPr>
          <p:nvPr>
            <p:ph idx="1"/>
          </p:nvPr>
        </p:nvPicPr>
        <p:blipFill>
          <a:blip r:embed="rId2"/>
          <a:stretch>
            <a:fillRect/>
          </a:stretch>
        </p:blipFill>
        <p:spPr>
          <a:xfrm>
            <a:off x="895733" y="603112"/>
            <a:ext cx="5760275" cy="5708911"/>
          </a:xfrm>
          <a:prstGeom prst="rect">
            <a:avLst/>
          </a:prstGeom>
        </p:spPr>
      </p:pic>
      <p:sp>
        <p:nvSpPr>
          <p:cNvPr id="6" name="内容占位符 2">
            <a:extLst>
              <a:ext uri="{FF2B5EF4-FFF2-40B4-BE49-F238E27FC236}">
                <a16:creationId xmlns:a16="http://schemas.microsoft.com/office/drawing/2014/main" id="{178D6548-55A8-4C03-ACF2-33CF035EE8E9}"/>
              </a:ext>
            </a:extLst>
          </p:cNvPr>
          <p:cNvSpPr txBox="1">
            <a:spLocks/>
          </p:cNvSpPr>
          <p:nvPr/>
        </p:nvSpPr>
        <p:spPr>
          <a:xfrm>
            <a:off x="6951216" y="2645546"/>
            <a:ext cx="4173984" cy="3307198"/>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icrosoft YaHei UI" panose="020B0503020204020204" pitchFamily="34" charset="-122"/>
                <a:ea typeface="Microsoft YaHei UI" panose="020B0503020204020204" pitchFamily="34" charset="-122"/>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icrosoft YaHei UI" panose="020B0503020204020204" pitchFamily="34" charset="-122"/>
                <a:ea typeface="Microsoft YaHei UI" panose="020B0503020204020204" pitchFamily="34" charset="-122"/>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zh-CN" altLang="en-US" sz="2400" dirty="0">
                <a:latin typeface="宋体" panose="02010600030101010101" pitchFamily="2" charset="-122"/>
                <a:ea typeface="宋体" panose="02010600030101010101" pitchFamily="2" charset="-122"/>
              </a:rPr>
              <a:t>可以看出，人工可燃冰技术的储运成本相较于其他运输方式比较低，在成本控制方面具有无可比拟的优势。</a:t>
            </a:r>
          </a:p>
        </p:txBody>
      </p:sp>
    </p:spTree>
    <p:extLst>
      <p:ext uri="{BB962C8B-B14F-4D97-AF65-F5344CB8AC3E}">
        <p14:creationId xmlns:p14="http://schemas.microsoft.com/office/powerpoint/2010/main" val="125181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920DF5-7A71-4CF1-93E8-C2806663E460}"/>
              </a:ext>
            </a:extLst>
          </p:cNvPr>
          <p:cNvSpPr>
            <a:spLocks noGrp="1"/>
          </p:cNvSpPr>
          <p:nvPr>
            <p:ph idx="1"/>
          </p:nvPr>
        </p:nvSpPr>
        <p:spPr>
          <a:xfrm>
            <a:off x="1066800" y="922789"/>
            <a:ext cx="10058400" cy="5029955"/>
          </a:xfrm>
        </p:spPr>
        <p:txBody>
          <a:bodyPr>
            <a:normAutofit/>
          </a:bodyPr>
          <a:lstStyle/>
          <a:p>
            <a:pPr marL="0" indent="0">
              <a:buNone/>
            </a:pPr>
            <a:r>
              <a:rPr lang="zh-CN" altLang="en-US" sz="2400" dirty="0">
                <a:latin typeface="宋体" panose="02010600030101010101" pitchFamily="2" charset="-122"/>
                <a:ea typeface="宋体" panose="02010600030101010101" pitchFamily="2" charset="-122"/>
              </a:rPr>
              <a:t>可燃冰除了作为一种潜在能源，还有许多其他的应用。通过研究它，我们可以了解水合物的一些性质，从而为水合物技术打下一些理论基础。</a:t>
            </a:r>
            <a:endParaRPr lang="en-US" altLang="zh-CN" sz="2400" dirty="0">
              <a:latin typeface="宋体" panose="02010600030101010101" pitchFamily="2" charset="-122"/>
              <a:ea typeface="宋体" panose="02010600030101010101" pitchFamily="2" charset="-122"/>
            </a:endParaRPr>
          </a:p>
          <a:p>
            <a:pPr marL="0" indent="0">
              <a:buNone/>
            </a:pPr>
            <a:r>
              <a:rPr lang="zh-CN" altLang="en-US" sz="2400" dirty="0">
                <a:latin typeface="宋体" panose="02010600030101010101" pitchFamily="2" charset="-122"/>
                <a:ea typeface="宋体" panose="02010600030101010101" pitchFamily="2" charset="-122"/>
              </a:rPr>
              <a:t>天然气水合物技术的应用领域主要为以下三个方面：</a:t>
            </a:r>
            <a:endParaRPr lang="en-US" altLang="zh-CN" sz="2400" dirty="0">
              <a:latin typeface="宋体" panose="02010600030101010101" pitchFamily="2" charset="-122"/>
              <a:ea typeface="宋体" panose="02010600030101010101" pitchFamily="2" charset="-122"/>
            </a:endParaRPr>
          </a:p>
          <a:p>
            <a:pPr marL="0" indent="0">
              <a:buNone/>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）天然气的储存和运输</a:t>
            </a:r>
            <a:endParaRPr lang="en-US" altLang="zh-CN" sz="2400" dirty="0">
              <a:latin typeface="宋体" panose="02010600030101010101" pitchFamily="2" charset="-122"/>
              <a:ea typeface="宋体" panose="02010600030101010101" pitchFamily="2" charset="-122"/>
            </a:endParaRPr>
          </a:p>
          <a:p>
            <a:pPr marL="0" indent="0">
              <a:buNone/>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）气体混合物分离</a:t>
            </a:r>
            <a:endParaRPr lang="en-US" altLang="zh-CN" sz="2400" dirty="0">
              <a:latin typeface="宋体" panose="02010600030101010101" pitchFamily="2" charset="-122"/>
              <a:ea typeface="宋体" panose="02010600030101010101" pitchFamily="2" charset="-122"/>
            </a:endParaRPr>
          </a:p>
          <a:p>
            <a:pPr marL="0" indent="0">
              <a:buNone/>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）二氧化碳深海贮藏</a:t>
            </a:r>
            <a:endParaRPr lang="en-US" altLang="zh-CN" sz="2400" dirty="0">
              <a:latin typeface="宋体" panose="02010600030101010101" pitchFamily="2" charset="-122"/>
              <a:ea typeface="宋体" panose="02010600030101010101" pitchFamily="2" charset="-122"/>
            </a:endParaRPr>
          </a:p>
          <a:p>
            <a:pPr marL="0" indent="0">
              <a:buNone/>
            </a:pPr>
            <a:r>
              <a:rPr lang="zh-CN" altLang="en-US" sz="2400" dirty="0">
                <a:latin typeface="宋体" panose="02010600030101010101" pitchFamily="2" charset="-122"/>
                <a:ea typeface="宋体" panose="02010600030101010101" pitchFamily="2" charset="-122"/>
              </a:rPr>
              <a:t>除此之外，</a:t>
            </a:r>
            <a:r>
              <a:rPr lang="zh-CN" altLang="en-US" sz="2400" dirty="0">
                <a:latin typeface="+mj-ea"/>
                <a:ea typeface="+mj-ea"/>
              </a:rPr>
              <a:t>水合物技术还在有机水溶液的浓缩和海水淡化、冷能贮藏、汽车驱动、近临界和超临界萃取、生物酶活性控制及纳米半导体微晶合成等领域得到研究 。 </a:t>
            </a:r>
          </a:p>
        </p:txBody>
      </p:sp>
    </p:spTree>
    <p:extLst>
      <p:ext uri="{BB962C8B-B14F-4D97-AF65-F5344CB8AC3E}">
        <p14:creationId xmlns:p14="http://schemas.microsoft.com/office/powerpoint/2010/main" val="2265814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6B29C5BC-B598-4EE8-9B6E-1DD835AE4F77}"/>
              </a:ext>
            </a:extLst>
          </p:cNvPr>
          <p:cNvSpPr>
            <a:spLocks noGrp="1"/>
          </p:cNvSpPr>
          <p:nvPr>
            <p:ph idx="1"/>
          </p:nvPr>
        </p:nvSpPr>
        <p:spPr>
          <a:xfrm>
            <a:off x="1066800" y="716437"/>
            <a:ext cx="10058400" cy="5236307"/>
          </a:xfrm>
        </p:spPr>
        <p:txBody>
          <a:bodyPr>
            <a:normAutofit/>
          </a:bodyPr>
          <a:lstStyle/>
          <a:p>
            <a:pPr marL="0" indent="0">
              <a:buNone/>
            </a:pPr>
            <a:r>
              <a:rPr lang="en-US" altLang="zh-CN" sz="3200" dirty="0">
                <a:latin typeface="+mj-ea"/>
                <a:ea typeface="+mj-ea"/>
              </a:rPr>
              <a:t>2017</a:t>
            </a:r>
            <a:r>
              <a:rPr lang="zh-CN" altLang="en-US" sz="3200" dirty="0">
                <a:latin typeface="+mj-ea"/>
                <a:ea typeface="+mj-ea"/>
              </a:rPr>
              <a:t>年</a:t>
            </a:r>
            <a:r>
              <a:rPr lang="en-US" altLang="zh-CN" sz="3200" dirty="0">
                <a:latin typeface="+mj-ea"/>
                <a:ea typeface="+mj-ea"/>
              </a:rPr>
              <a:t>5</a:t>
            </a:r>
            <a:r>
              <a:rPr lang="zh-CN" altLang="en-US" sz="3200" dirty="0">
                <a:latin typeface="+mj-ea"/>
                <a:ea typeface="+mj-ea"/>
              </a:rPr>
              <a:t>月</a:t>
            </a:r>
            <a:r>
              <a:rPr lang="en-US" altLang="zh-CN" sz="3200" dirty="0">
                <a:latin typeface="+mj-ea"/>
                <a:ea typeface="+mj-ea"/>
              </a:rPr>
              <a:t>18</a:t>
            </a:r>
            <a:r>
              <a:rPr lang="zh-CN" altLang="en-US" sz="3200" dirty="0">
                <a:latin typeface="+mj-ea"/>
                <a:ea typeface="+mj-ea"/>
              </a:rPr>
              <a:t>日，我国宣布在南海神狐海域成功试采天然气水合物，连续一周以上日产气（甲烷含量</a:t>
            </a:r>
            <a:r>
              <a:rPr lang="en-US" altLang="zh-CN" sz="3200" dirty="0">
                <a:latin typeface="+mj-ea"/>
                <a:ea typeface="+mj-ea"/>
              </a:rPr>
              <a:t>99.5%</a:t>
            </a:r>
            <a:r>
              <a:rPr lang="zh-CN" altLang="en-US" sz="3200" dirty="0">
                <a:latin typeface="+mj-ea"/>
                <a:ea typeface="+mj-ea"/>
              </a:rPr>
              <a:t>）超过</a:t>
            </a:r>
            <a:r>
              <a:rPr lang="en-US" altLang="zh-CN" sz="3200" dirty="0">
                <a:latin typeface="+mj-ea"/>
                <a:ea typeface="+mj-ea"/>
              </a:rPr>
              <a:t>1</a:t>
            </a:r>
            <a:r>
              <a:rPr lang="zh-CN" altLang="en-US" sz="3200" dirty="0">
                <a:latin typeface="+mj-ea"/>
                <a:ea typeface="+mj-ea"/>
              </a:rPr>
              <a:t>万立方米，成为全球第一个实现在海域可燃冰试开采中获得连续稳定产气的国家。</a:t>
            </a:r>
            <a:endParaRPr lang="en-US" altLang="zh-CN" sz="3200" dirty="0">
              <a:latin typeface="+mj-ea"/>
              <a:ea typeface="+mj-ea"/>
            </a:endParaRPr>
          </a:p>
          <a:p>
            <a:pPr marL="0" indent="0">
              <a:buNone/>
            </a:pPr>
            <a:r>
              <a:rPr lang="zh-CN" altLang="en-US" sz="3200" dirty="0">
                <a:latin typeface="+mj-ea"/>
                <a:ea typeface="+mj-ea"/>
              </a:rPr>
              <a:t>尽管可燃冰开采领域还存在一系列不可忽视的技术难题有待克服，可燃冰商业化开采已经并非遥不可及，而且中国有望在开采国家中跻身第一梯队。在影响度上将会超越“页岩油革命”的“可燃冰革命”已经拉开了帷幕。</a:t>
            </a:r>
          </a:p>
        </p:txBody>
      </p:sp>
    </p:spTree>
    <p:extLst>
      <p:ext uri="{BB962C8B-B14F-4D97-AF65-F5344CB8AC3E}">
        <p14:creationId xmlns:p14="http://schemas.microsoft.com/office/powerpoint/2010/main" val="181403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C5107A4-D023-4A00-BD8D-4D78394F9BE1}"/>
              </a:ext>
            </a:extLst>
          </p:cNvPr>
          <p:cNvSpPr txBox="1"/>
          <p:nvPr/>
        </p:nvSpPr>
        <p:spPr>
          <a:xfrm>
            <a:off x="4464784" y="2767280"/>
            <a:ext cx="3262432" cy="1323439"/>
          </a:xfrm>
          <a:prstGeom prst="rect">
            <a:avLst/>
          </a:prstGeom>
          <a:noFill/>
        </p:spPr>
        <p:txBody>
          <a:bodyPr wrap="none" rtlCol="0">
            <a:spAutoFit/>
          </a:bodyPr>
          <a:lstStyle/>
          <a:p>
            <a:r>
              <a:rPr lang="zh-CN" altLang="en-US" sz="8000" dirty="0"/>
              <a:t>谢谢！</a:t>
            </a:r>
          </a:p>
        </p:txBody>
      </p:sp>
    </p:spTree>
    <p:extLst>
      <p:ext uri="{BB962C8B-B14F-4D97-AF65-F5344CB8AC3E}">
        <p14:creationId xmlns:p14="http://schemas.microsoft.com/office/powerpoint/2010/main" val="30009957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644_TF78438558.potx" id="{227AFF08-FC5F-4BA3-AF05-2635D9D2187B}" vid="{81FF9C36-32E8-4856-B9E7-3CC82E9CD62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{04C0D59A-878F-413C-9825-79C0EC9167D6}tf78438558</Template>
  <TotalTime>0</TotalTime>
  <Words>914</Words>
  <Application>Microsoft Office PowerPoint</Application>
  <PresentationFormat>宽屏</PresentationFormat>
  <Paragraphs>30</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Microsoft YaHei UI</vt:lpstr>
      <vt:lpstr>宋体</vt:lpstr>
      <vt:lpstr>Calibri</vt:lpstr>
      <vt:lpstr>Cambria Math</vt:lpstr>
      <vt:lpstr>Century Gothic</vt:lpstr>
      <vt:lpstr>Garamond</vt:lpstr>
      <vt:lpstr>SavonVTI</vt:lpstr>
      <vt:lpstr>可燃冰的结构 与应用前景</vt:lpstr>
      <vt:lpstr>天然气水合物的结构</vt:lpstr>
      <vt:lpstr>PowerPoint 演示文稿</vt:lpstr>
      <vt:lpstr>可燃冰的应用</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2020-05-11T06:49:05Z</dcterms:created>
  <dcterms:modified xsi:type="dcterms:W3CDTF">2020-05-12T06:35:52Z</dcterms:modified>
</cp:coreProperties>
</file>