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33FEF-A580-4A33-8257-C99E1707EE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A723F6-C59E-4827-9BC6-82426E35E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07342F1-2E5F-4A7B-92C5-D00DBD85C388}"/>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8B6C63CB-D99C-4BC2-B3C8-F6F1B71B94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60275B-4F0A-44F7-9210-02867D72CE33}"/>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202685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96FF9-206C-4093-A73B-5D96C2B709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F733F4-D51E-4A9F-912D-67B298629A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DF6D08-BA24-4962-903C-7CC10249BC43}"/>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C30D8AA7-8125-4EBC-BC2C-3D2A623DED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CF979C-1E1D-4D66-B1D2-E02AC67843D1}"/>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277367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FB06CB-D19C-4B4A-A6A0-6B77ECA19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59E9AE-C2F7-46FA-83D9-6FA8585679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855378-1B10-49C0-8EFA-F97DF33045B2}"/>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F10225CE-49F4-4BA0-94CA-DBCEE8B9B9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04DA13-E5BA-4BF0-86BD-DCCC55A71BCE}"/>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21697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8335B-05DB-424B-9FFC-758A288672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E63617-C3D3-4397-8838-37D56DF9F09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A024C1-E72E-4287-B231-41F4ADE2FF84}"/>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1ABE4F0B-A1EA-4328-B5CF-739557AA7E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E75FFA-3522-4395-AE7C-B66DC60564B3}"/>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71216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FFFB5-CDA7-45A0-BC61-D14FB4D49D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E72C603-0372-46E3-AC52-3973D90E9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8FAF35A-7E64-4158-9C0C-2266E83CAB07}"/>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9B1F8F9D-755D-4974-ACA2-BEE3EEDEAC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0A7564-3FF3-4CFA-A911-932C28754F38}"/>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131245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48982-9E25-4203-B478-939053B3DE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776408-7DBF-4FD9-AAE4-0D4DC6BE05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BAA311-7CB1-4D7E-A6E4-116901EA09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6AAE796-E8B6-4397-8595-01AB9E01BDB2}"/>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6" name="页脚占位符 5">
            <a:extLst>
              <a:ext uri="{FF2B5EF4-FFF2-40B4-BE49-F238E27FC236}">
                <a16:creationId xmlns:a16="http://schemas.microsoft.com/office/drawing/2014/main" id="{312500A0-CB98-4193-97CB-E9FF8DC981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AE93B5-A0F5-4A7F-8C16-D819EB0F9323}"/>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398134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65ADA-93B9-4D4A-A33C-A4DFCC3E22F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16F545-F867-4663-9AA3-420E693EC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FD17FE3-C7C9-4F0A-BDE1-F7786D5C71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51847FD-E9DD-4A8C-BC89-6D4699A98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DACA03-8575-4308-8459-81641808694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BE16C5-B17C-4DC3-9878-7A9DE96EFAE7}"/>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8" name="页脚占位符 7">
            <a:extLst>
              <a:ext uri="{FF2B5EF4-FFF2-40B4-BE49-F238E27FC236}">
                <a16:creationId xmlns:a16="http://schemas.microsoft.com/office/drawing/2014/main" id="{10D7AD4F-6550-49F4-B933-C2DCEBF4B7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11F12AB-35CA-411D-BC1C-447869878B11}"/>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13687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39CC4-555B-48C4-8182-AE299F437A6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7E0130-D9B4-431B-9102-79C8C30105BA}"/>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4" name="页脚占位符 3">
            <a:extLst>
              <a:ext uri="{FF2B5EF4-FFF2-40B4-BE49-F238E27FC236}">
                <a16:creationId xmlns:a16="http://schemas.microsoft.com/office/drawing/2014/main" id="{F96C239E-25CE-4506-B41B-C7EBA91DAD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A3F255-EF6A-420A-AD26-A6FADCACBF97}"/>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346965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1BFBD08-4888-45F8-A67B-20FB3BBF0F08}"/>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3" name="页脚占位符 2">
            <a:extLst>
              <a:ext uri="{FF2B5EF4-FFF2-40B4-BE49-F238E27FC236}">
                <a16:creationId xmlns:a16="http://schemas.microsoft.com/office/drawing/2014/main" id="{4DB86A62-BC91-4067-92A0-823B09BA61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3E7BC3-636D-4725-BE05-36FAA77E7146}"/>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126532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76655-2869-4AB4-9B4E-86074C69CA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31F84B7-D784-4EB9-B6B3-8C2730EBB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B28CE45-88F2-4EBF-B610-C2DBDD01E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AA46AC-2CF0-42F6-A633-817715C65E80}"/>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6" name="页脚占位符 5">
            <a:extLst>
              <a:ext uri="{FF2B5EF4-FFF2-40B4-BE49-F238E27FC236}">
                <a16:creationId xmlns:a16="http://schemas.microsoft.com/office/drawing/2014/main" id="{F1132602-086B-4503-B111-A240DEE127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931648-167E-48C6-B842-17F932F887C8}"/>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178201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BFBA0-923E-4561-A292-704E2A1CC0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737C6E-0D94-4A01-8828-DDA4BD274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75CB9C-F49B-4C2D-B8AC-70E032742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4482F3-501F-472F-9BBF-3919DF916552}"/>
              </a:ext>
            </a:extLst>
          </p:cNvPr>
          <p:cNvSpPr>
            <a:spLocks noGrp="1"/>
          </p:cNvSpPr>
          <p:nvPr>
            <p:ph type="dt" sz="half" idx="10"/>
          </p:nvPr>
        </p:nvSpPr>
        <p:spPr/>
        <p:txBody>
          <a:bodyPr/>
          <a:lstStyle/>
          <a:p>
            <a:fld id="{1DDFEF11-7182-4A3F-8260-1294CCD9FA9B}" type="datetimeFigureOut">
              <a:rPr lang="zh-CN" altLang="en-US" smtClean="0"/>
              <a:t>2020/5/21</a:t>
            </a:fld>
            <a:endParaRPr lang="zh-CN" altLang="en-US"/>
          </a:p>
        </p:txBody>
      </p:sp>
      <p:sp>
        <p:nvSpPr>
          <p:cNvPr id="6" name="页脚占位符 5">
            <a:extLst>
              <a:ext uri="{FF2B5EF4-FFF2-40B4-BE49-F238E27FC236}">
                <a16:creationId xmlns:a16="http://schemas.microsoft.com/office/drawing/2014/main" id="{218E226F-C9A7-434F-8B01-7DDB6B894F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81A994-2715-4386-B949-679C9D701419}"/>
              </a:ext>
            </a:extLst>
          </p:cNvPr>
          <p:cNvSpPr>
            <a:spLocks noGrp="1"/>
          </p:cNvSpPr>
          <p:nvPr>
            <p:ph type="sldNum" sz="quarter" idx="12"/>
          </p:nvPr>
        </p:nvSpPr>
        <p:spPr/>
        <p:txBody>
          <a:body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419697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5FE7B8-2867-4665-AB27-BAA564E06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2FA8F13-4D39-4974-A9A2-B448DA2FD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6DF797-DDFF-4451-A418-65F0B1539C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FEF11-7182-4A3F-8260-1294CCD9FA9B}" type="datetimeFigureOut">
              <a:rPr lang="zh-CN" altLang="en-US" smtClean="0"/>
              <a:t>2020/5/21</a:t>
            </a:fld>
            <a:endParaRPr lang="zh-CN" altLang="en-US"/>
          </a:p>
        </p:txBody>
      </p:sp>
      <p:sp>
        <p:nvSpPr>
          <p:cNvPr id="5" name="页脚占位符 4">
            <a:extLst>
              <a:ext uri="{FF2B5EF4-FFF2-40B4-BE49-F238E27FC236}">
                <a16:creationId xmlns:a16="http://schemas.microsoft.com/office/drawing/2014/main" id="{AD325150-3015-42C4-AEC5-E4A609E03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252F774-F29B-4C35-9C0B-73763C3BCA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734E0-5C83-444B-B11D-262B4206BC70}" type="slidenum">
              <a:rPr lang="zh-CN" altLang="en-US" smtClean="0"/>
              <a:t>‹#›</a:t>
            </a:fld>
            <a:endParaRPr lang="zh-CN" altLang="en-US"/>
          </a:p>
        </p:txBody>
      </p:sp>
    </p:spTree>
    <p:extLst>
      <p:ext uri="{BB962C8B-B14F-4D97-AF65-F5344CB8AC3E}">
        <p14:creationId xmlns:p14="http://schemas.microsoft.com/office/powerpoint/2010/main" val="1005516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0C8CB-D904-4AED-85D4-7C3CB3A0D756}"/>
              </a:ext>
            </a:extLst>
          </p:cNvPr>
          <p:cNvSpPr>
            <a:spLocks noGrp="1"/>
          </p:cNvSpPr>
          <p:nvPr>
            <p:ph type="ctrTitle"/>
          </p:nvPr>
        </p:nvSpPr>
        <p:spPr>
          <a:xfrm>
            <a:off x="1524000" y="1600199"/>
            <a:ext cx="9144000" cy="1909763"/>
          </a:xfrm>
        </p:spPr>
        <p:txBody>
          <a:bodyPr/>
          <a:lstStyle/>
          <a:p>
            <a:r>
              <a:rPr lang="zh-CN" altLang="en-US" dirty="0"/>
              <a:t>工业废气、废渣</a:t>
            </a:r>
            <a:br>
              <a:rPr lang="en-US" altLang="zh-CN" dirty="0"/>
            </a:br>
            <a:r>
              <a:rPr lang="zh-CN" altLang="en-US" dirty="0"/>
              <a:t>污染物的治理</a:t>
            </a:r>
          </a:p>
        </p:txBody>
      </p:sp>
      <p:sp>
        <p:nvSpPr>
          <p:cNvPr id="3" name="副标题 2">
            <a:extLst>
              <a:ext uri="{FF2B5EF4-FFF2-40B4-BE49-F238E27FC236}">
                <a16:creationId xmlns:a16="http://schemas.microsoft.com/office/drawing/2014/main" id="{2AD8BFD8-E6C2-49A1-B42D-DD003FAF195D}"/>
              </a:ext>
            </a:extLst>
          </p:cNvPr>
          <p:cNvSpPr>
            <a:spLocks noGrp="1"/>
          </p:cNvSpPr>
          <p:nvPr>
            <p:ph type="subTitle" idx="1"/>
          </p:nvPr>
        </p:nvSpPr>
        <p:spPr>
          <a:xfrm>
            <a:off x="1524000" y="4110360"/>
            <a:ext cx="9144000" cy="1147439"/>
          </a:xfrm>
        </p:spPr>
        <p:txBody>
          <a:bodyPr/>
          <a:lstStyle/>
          <a:p>
            <a:r>
              <a:rPr lang="zh-CN" altLang="en-US" dirty="0"/>
              <a:t>第七组</a:t>
            </a:r>
          </a:p>
        </p:txBody>
      </p:sp>
    </p:spTree>
    <p:extLst>
      <p:ext uri="{BB962C8B-B14F-4D97-AF65-F5344CB8AC3E}">
        <p14:creationId xmlns:p14="http://schemas.microsoft.com/office/powerpoint/2010/main" val="421311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0202F-B4ED-4066-B1A4-38F899716099}"/>
              </a:ext>
            </a:extLst>
          </p:cNvPr>
          <p:cNvSpPr>
            <a:spLocks noGrp="1"/>
          </p:cNvSpPr>
          <p:nvPr>
            <p:ph type="title"/>
          </p:nvPr>
        </p:nvSpPr>
        <p:spPr>
          <a:xfrm>
            <a:off x="838200" y="684722"/>
            <a:ext cx="10515600" cy="797850"/>
          </a:xfrm>
        </p:spPr>
        <p:txBody>
          <a:bodyPr/>
          <a:lstStyle/>
          <a:p>
            <a:r>
              <a:rPr lang="zh-CN" altLang="en-US" dirty="0"/>
              <a:t>在陶瓷工业中的应用</a:t>
            </a:r>
          </a:p>
        </p:txBody>
      </p:sp>
      <p:sp>
        <p:nvSpPr>
          <p:cNvPr id="3" name="内容占位符 2">
            <a:extLst>
              <a:ext uri="{FF2B5EF4-FFF2-40B4-BE49-F238E27FC236}">
                <a16:creationId xmlns:a16="http://schemas.microsoft.com/office/drawing/2014/main" id="{BA73FE9A-22FD-4A2D-8C81-55BFBFC67480}"/>
              </a:ext>
            </a:extLst>
          </p:cNvPr>
          <p:cNvSpPr>
            <a:spLocks noGrp="1"/>
          </p:cNvSpPr>
          <p:nvPr>
            <p:ph idx="1"/>
          </p:nvPr>
        </p:nvSpPr>
        <p:spPr>
          <a:xfrm>
            <a:off x="838200" y="1695635"/>
            <a:ext cx="10515600" cy="985421"/>
          </a:xfrm>
        </p:spPr>
        <p:txBody>
          <a:bodyPr/>
          <a:lstStyle/>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由于与粘土化学成分的相似性，粉煤灰可直接代替天然粘土制备陶瓷，降低了天然粘土的消耗，节约了生产成本。</a:t>
            </a:r>
          </a:p>
        </p:txBody>
      </p:sp>
      <p:sp>
        <p:nvSpPr>
          <p:cNvPr id="4" name="标题 1">
            <a:extLst>
              <a:ext uri="{FF2B5EF4-FFF2-40B4-BE49-F238E27FC236}">
                <a16:creationId xmlns:a16="http://schemas.microsoft.com/office/drawing/2014/main" id="{5CCB6415-996C-40C1-9AE7-EBF84438C8C7}"/>
              </a:ext>
            </a:extLst>
          </p:cNvPr>
          <p:cNvSpPr txBox="1">
            <a:spLocks/>
          </p:cNvSpPr>
          <p:nvPr/>
        </p:nvSpPr>
        <p:spPr>
          <a:xfrm>
            <a:off x="838200" y="3145484"/>
            <a:ext cx="10515600" cy="797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在催化剂中的应用</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8D016F5C-BF8E-46E3-B33B-94E2743421D6}"/>
                  </a:ext>
                </a:extLst>
              </p:cNvPr>
              <p:cNvSpPr txBox="1">
                <a:spLocks/>
              </p:cNvSpPr>
              <p:nvPr/>
            </p:nvSpPr>
            <p:spPr>
              <a:xfrm>
                <a:off x="838200" y="4144159"/>
                <a:ext cx="10515600" cy="2475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zh-CN" altLang="en-US" dirty="0">
                    <a:latin typeface="宋体" panose="02010600030101010101" pitchFamily="2" charset="-122"/>
                    <a:ea typeface="宋体" panose="02010600030101010101" pitchFamily="2" charset="-122"/>
                  </a:rPr>
                  <a:t>目前粉煤灰在多相催化中的应用受到了极大的关注。</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14:m>
                  <m:oMath xmlns:m="http://schemas.openxmlformats.org/officeDocument/2006/math">
                    <m:r>
                      <m:rPr>
                        <m:sty m:val="p"/>
                      </m:rPr>
                      <a:rPr lang="en-US" altLang="zh-CN" i="0" dirty="0" smtClean="0">
                        <a:latin typeface="Cambria Math" panose="02040503050406030204" pitchFamily="18" charset="0"/>
                      </a:rPr>
                      <m:t>A</m:t>
                    </m:r>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l</m:t>
                        </m:r>
                      </m:e>
                      <m:sub>
                        <m:r>
                          <a:rPr lang="en-US" altLang="zh-CN" i="0" dirty="0" smtClean="0">
                            <a:latin typeface="Cambria Math" panose="02040503050406030204" pitchFamily="18" charset="0"/>
                          </a:rPr>
                          <m:t>2</m:t>
                        </m:r>
                      </m:sub>
                    </m:sSub>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O</m:t>
                        </m:r>
                      </m:e>
                      <m:sub>
                        <m:r>
                          <a:rPr lang="en-US" altLang="zh-CN" i="0" dirty="0" smtClean="0">
                            <a:latin typeface="Cambria Math" panose="02040503050406030204" pitchFamily="18" charset="0"/>
                          </a:rPr>
                          <m:t>3</m:t>
                        </m:r>
                      </m:sub>
                    </m:sSub>
                    <m:r>
                      <a:rPr lang="en-US" altLang="zh-CN" i="0" dirty="0" smtClean="0">
                        <a:latin typeface="Cambria Math" panose="02040503050406030204" pitchFamily="18" charset="0"/>
                      </a:rPr>
                      <m:t> </m:t>
                    </m:r>
                    <m:r>
                      <a:rPr lang="zh-CN" altLang="en-US" i="0" dirty="0" smtClean="0">
                        <a:latin typeface="Cambria Math" panose="02040503050406030204" pitchFamily="18" charset="0"/>
                      </a:rPr>
                      <m:t>、</m:t>
                    </m:r>
                    <m:r>
                      <m:rPr>
                        <m:sty m:val="p"/>
                      </m:rPr>
                      <a:rPr lang="en-US" altLang="zh-CN" i="0" dirty="0" smtClean="0">
                        <a:latin typeface="Cambria Math" panose="02040503050406030204" pitchFamily="18" charset="0"/>
                      </a:rPr>
                      <m:t>Si</m:t>
                    </m:r>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O</m:t>
                        </m:r>
                      </m:e>
                      <m:sub>
                        <m:r>
                          <a:rPr lang="en-US" altLang="zh-CN" i="0" dirty="0" smtClean="0">
                            <a:latin typeface="Cambria Math" panose="02040503050406030204" pitchFamily="18" charset="0"/>
                          </a:rPr>
                          <m:t>2</m:t>
                        </m:r>
                      </m:sub>
                    </m:sSub>
                    <m:r>
                      <a:rPr lang="en-US" altLang="zh-CN" i="0" dirty="0" smtClean="0">
                        <a:latin typeface="Cambria Math" panose="02040503050406030204" pitchFamily="18" charset="0"/>
                      </a:rPr>
                      <m:t> </m:t>
                    </m:r>
                    <m:r>
                      <a:rPr lang="zh-CN" altLang="en-US" i="0" dirty="0" smtClean="0">
                        <a:latin typeface="Cambria Math" panose="02040503050406030204" pitchFamily="18" charset="0"/>
                      </a:rPr>
                      <m:t>、</m:t>
                    </m:r>
                    <m:r>
                      <m:rPr>
                        <m:sty m:val="p"/>
                      </m:rPr>
                      <a:rPr lang="en-US" altLang="zh-CN" i="0" dirty="0" smtClean="0">
                        <a:latin typeface="Cambria Math" panose="02040503050406030204" pitchFamily="18" charset="0"/>
                      </a:rPr>
                      <m:t>Ti</m:t>
                    </m:r>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O</m:t>
                        </m:r>
                      </m:e>
                      <m:sub>
                        <m:r>
                          <a:rPr lang="en-US" altLang="zh-CN" i="0" dirty="0" smtClean="0">
                            <a:latin typeface="Cambria Math" panose="02040503050406030204" pitchFamily="18" charset="0"/>
                          </a:rPr>
                          <m:t>2</m:t>
                        </m:r>
                      </m:sub>
                    </m:sSub>
                    <m:r>
                      <a:rPr lang="en-US" altLang="zh-CN" i="0" dirty="0" smtClean="0">
                        <a:latin typeface="Cambria Math" panose="02040503050406030204" pitchFamily="18" charset="0"/>
                      </a:rPr>
                      <m:t> </m:t>
                    </m:r>
                    <m:r>
                      <a:rPr lang="zh-CN" altLang="en-US" i="0" dirty="0" smtClean="0">
                        <a:latin typeface="Cambria Math" panose="02040503050406030204" pitchFamily="18" charset="0"/>
                      </a:rPr>
                      <m:t>、</m:t>
                    </m:r>
                    <m:r>
                      <m:rPr>
                        <m:sty m:val="p"/>
                      </m:rPr>
                      <a:rPr lang="en-US" altLang="zh-CN" i="0" dirty="0" smtClean="0">
                        <a:latin typeface="Cambria Math" panose="02040503050406030204" pitchFamily="18" charset="0"/>
                      </a:rPr>
                      <m:t>MgO</m:t>
                    </m:r>
                  </m:oMath>
                </a14:m>
                <a:r>
                  <a:rPr lang="zh-CN" altLang="en-US" dirty="0">
                    <a:latin typeface="宋体" panose="02010600030101010101" pitchFamily="2" charset="-122"/>
                    <a:ea typeface="宋体" panose="02010600030101010101" pitchFamily="2" charset="-122"/>
                  </a:rPr>
                  <a:t>是常用的催化剂载体，而粉煤灰中含有大量的 </a:t>
                </a:r>
                <a14:m>
                  <m:oMath xmlns:m="http://schemas.openxmlformats.org/officeDocument/2006/math">
                    <m:r>
                      <m:rPr>
                        <m:sty m:val="p"/>
                      </m:rPr>
                      <a:rPr lang="en-US" altLang="zh-CN" i="0" dirty="0" smtClean="0">
                        <a:latin typeface="Cambria Math" panose="02040503050406030204" pitchFamily="18" charset="0"/>
                      </a:rPr>
                      <m:t>A</m:t>
                    </m:r>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l</m:t>
                        </m:r>
                      </m:e>
                      <m:sub>
                        <m:r>
                          <a:rPr lang="en-US" altLang="zh-CN" i="0" dirty="0" smtClean="0">
                            <a:latin typeface="Cambria Math" panose="02040503050406030204" pitchFamily="18" charset="0"/>
                          </a:rPr>
                          <m:t>2</m:t>
                        </m:r>
                      </m:sub>
                    </m:sSub>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O</m:t>
                        </m:r>
                      </m:e>
                      <m:sub>
                        <m:r>
                          <a:rPr lang="en-US" altLang="zh-CN" i="0" dirty="0" smtClean="0">
                            <a:latin typeface="Cambria Math" panose="02040503050406030204" pitchFamily="18" charset="0"/>
                          </a:rPr>
                          <m:t>3</m:t>
                        </m:r>
                      </m:sub>
                    </m:sSub>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和 </a:t>
                </a:r>
                <a14:m>
                  <m:oMath xmlns:m="http://schemas.openxmlformats.org/officeDocument/2006/math">
                    <m:r>
                      <m:rPr>
                        <m:sty m:val="p"/>
                      </m:rPr>
                      <a:rPr lang="en-US" altLang="zh-CN" i="0" dirty="0" smtClean="0">
                        <a:latin typeface="Cambria Math" panose="02040503050406030204" pitchFamily="18" charset="0"/>
                      </a:rPr>
                      <m:t>Si</m:t>
                    </m:r>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O</m:t>
                        </m:r>
                      </m:e>
                      <m:sub>
                        <m:r>
                          <a:rPr lang="en-US" altLang="zh-CN" i="0" dirty="0" smtClean="0">
                            <a:latin typeface="Cambria Math" panose="02040503050406030204" pitchFamily="18" charset="0"/>
                          </a:rPr>
                          <m:t>2</m:t>
                        </m:r>
                      </m:sub>
                    </m:sSub>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，且在高温燃烧后具有较强的热稳定性，因此粉煤灰可作为优质的催化剂载体。</a:t>
                </a:r>
              </a:p>
            </p:txBody>
          </p:sp>
        </mc:Choice>
        <mc:Fallback xmlns="">
          <p:sp>
            <p:nvSpPr>
              <p:cNvPr id="5" name="内容占位符 2">
                <a:extLst>
                  <a:ext uri="{FF2B5EF4-FFF2-40B4-BE49-F238E27FC236}">
                    <a16:creationId xmlns:a16="http://schemas.microsoft.com/office/drawing/2014/main" id="{8D016F5C-BF8E-46E3-B33B-94E2743421D6}"/>
                  </a:ext>
                </a:extLst>
              </p:cNvPr>
              <p:cNvSpPr txBox="1">
                <a:spLocks noRot="1" noChangeAspect="1" noMove="1" noResize="1" noEditPoints="1" noAdjustHandles="1" noChangeArrowheads="1" noChangeShapeType="1" noTextEdit="1"/>
              </p:cNvSpPr>
              <p:nvPr/>
            </p:nvSpPr>
            <p:spPr>
              <a:xfrm>
                <a:off x="838200" y="4144159"/>
                <a:ext cx="10515600" cy="2475391"/>
              </a:xfrm>
              <a:prstGeom prst="rect">
                <a:avLst/>
              </a:prstGeom>
              <a:blipFill>
                <a:blip r:embed="rId2"/>
                <a:stretch>
                  <a:fillRect l="-1217" t="-5419"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414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07BB2-B224-4669-BA18-409A54BFFE7D}"/>
              </a:ext>
            </a:extLst>
          </p:cNvPr>
          <p:cNvSpPr>
            <a:spLocks noGrp="1"/>
          </p:cNvSpPr>
          <p:nvPr>
            <p:ph type="title"/>
          </p:nvPr>
        </p:nvSpPr>
        <p:spPr>
          <a:xfrm>
            <a:off x="4343030" y="2705470"/>
            <a:ext cx="3505940" cy="1447060"/>
          </a:xfrm>
        </p:spPr>
        <p:txBody>
          <a:bodyPr>
            <a:normAutofit/>
          </a:bodyPr>
          <a:lstStyle/>
          <a:p>
            <a:pPr algn="ctr"/>
            <a:r>
              <a:rPr lang="zh-CN" altLang="en-US" sz="8000" dirty="0"/>
              <a:t>谢谢！</a:t>
            </a:r>
          </a:p>
        </p:txBody>
      </p:sp>
    </p:spTree>
    <p:extLst>
      <p:ext uri="{BB962C8B-B14F-4D97-AF65-F5344CB8AC3E}">
        <p14:creationId xmlns:p14="http://schemas.microsoft.com/office/powerpoint/2010/main" val="82110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E0A10-492B-468F-A21F-FCDA85951BAF}"/>
              </a:ext>
            </a:extLst>
          </p:cNvPr>
          <p:cNvSpPr>
            <a:spLocks noGrp="1"/>
          </p:cNvSpPr>
          <p:nvPr>
            <p:ph type="title"/>
          </p:nvPr>
        </p:nvSpPr>
        <p:spPr>
          <a:xfrm>
            <a:off x="838200" y="746866"/>
            <a:ext cx="10515600" cy="851116"/>
          </a:xfrm>
        </p:spPr>
        <p:txBody>
          <a:bodyPr/>
          <a:lstStyle/>
          <a:p>
            <a:r>
              <a:rPr lang="en-US" altLang="zh-CN" b="1" dirty="0"/>
              <a:t>1. </a:t>
            </a:r>
            <a:r>
              <a:rPr lang="zh-CN" altLang="en-US" b="1" dirty="0"/>
              <a:t>处理烟气中的氮氧化物和硫氧化物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F8C4411-F944-46DC-B485-B355D2655F59}"/>
                  </a:ext>
                </a:extLst>
              </p:cNvPr>
              <p:cNvSpPr>
                <a:spLocks noGrp="1"/>
              </p:cNvSpPr>
              <p:nvPr>
                <p:ph idx="1"/>
              </p:nvPr>
            </p:nvSpPr>
            <p:spPr>
              <a:xfrm>
                <a:off x="838200" y="2095130"/>
                <a:ext cx="10515600" cy="3941685"/>
              </a:xfrm>
            </p:spPr>
            <p:txBody>
              <a:bodyPr>
                <a:normAutofit/>
              </a:bodyPr>
              <a:lstStyle/>
              <a:p>
                <a:pPr marL="0" indent="0">
                  <a:buNone/>
                </a:pPr>
                <a14:m>
                  <m:oMath xmlns:m="http://schemas.openxmlformats.org/officeDocument/2006/math">
                    <m:r>
                      <a:rPr lang="en-US" altLang="zh-CN" i="1" dirty="0" smtClean="0">
                        <a:latin typeface="Cambria Math" panose="02040503050406030204" pitchFamily="18" charset="0"/>
                      </a:rPr>
                      <m:t>𝑆</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𝑂</m:t>
                        </m:r>
                      </m:e>
                      <m:sub>
                        <m:r>
                          <a:rPr lang="en-US" altLang="zh-CN" i="1" dirty="0" smtClean="0">
                            <a:latin typeface="Cambria Math" panose="02040503050406030204" pitchFamily="18" charset="0"/>
                          </a:rPr>
                          <m:t>𝑋</m:t>
                        </m:r>
                      </m:sub>
                    </m:sSub>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和 </a:t>
                </a:r>
                <a14:m>
                  <m:oMath xmlns:m="http://schemas.openxmlformats.org/officeDocument/2006/math">
                    <m:r>
                      <a:rPr lang="en-US" altLang="zh-CN" i="1" dirty="0" smtClean="0">
                        <a:latin typeface="Cambria Math" panose="02040503050406030204" pitchFamily="18" charset="0"/>
                      </a:rPr>
                      <m:t>𝑁</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𝑂</m:t>
                        </m:r>
                      </m:e>
                      <m:sub>
                        <m:r>
                          <a:rPr lang="en-US" altLang="zh-CN" i="1" dirty="0" smtClean="0">
                            <a:latin typeface="Cambria Math" panose="02040503050406030204" pitchFamily="18" charset="0"/>
                          </a:rPr>
                          <m:t>𝑋</m:t>
                        </m:r>
                      </m:sub>
                    </m:sSub>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是大气污染的主要物质。</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二氧化硫的主要来源是</a:t>
                </a:r>
                <a:r>
                  <a:rPr lang="zh-CN" altLang="en-US" dirty="0">
                    <a:solidFill>
                      <a:srgbClr val="FF0000"/>
                    </a:solidFill>
                    <a:latin typeface="宋体" panose="02010600030101010101" pitchFamily="2" charset="-122"/>
                    <a:ea typeface="宋体" panose="02010600030101010101" pitchFamily="2" charset="-122"/>
                  </a:rPr>
                  <a:t>金属冶炼工业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包括铁及有色金属铜 、锌和铅等</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和</a:t>
                </a:r>
                <a:r>
                  <a:rPr lang="zh-CN" altLang="en-US" dirty="0">
                    <a:solidFill>
                      <a:srgbClr val="FF0000"/>
                    </a:solidFill>
                    <a:latin typeface="宋体" panose="02010600030101010101" pitchFamily="2" charset="-122"/>
                    <a:ea typeface="宋体" panose="02010600030101010101" pitchFamily="2" charset="-122"/>
                  </a:rPr>
                  <a:t>能源工业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包括煤 、石油和天然气，尤其是燃煤火力发电厂和工业锅炉。</a:t>
                </a:r>
                <a:endParaRPr lang="en-US" altLang="zh-CN" dirty="0">
                  <a:latin typeface="宋体" panose="02010600030101010101" pitchFamily="2" charset="-122"/>
                  <a:ea typeface="宋体" panose="02010600030101010101" pitchFamily="2" charset="-122"/>
                </a:endParaRPr>
              </a:p>
              <a:p>
                <a:pPr marL="0" indent="0">
                  <a:buNone/>
                </a:pPr>
                <a14:m>
                  <m:oMath xmlns:m="http://schemas.openxmlformats.org/officeDocument/2006/math">
                    <m:r>
                      <a:rPr lang="en-US" altLang="zh-CN" i="1" dirty="0" smtClean="0">
                        <a:latin typeface="Cambria Math" panose="02040503050406030204" pitchFamily="18" charset="0"/>
                      </a:rPr>
                      <m:t>𝑁</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𝑂</m:t>
                        </m:r>
                      </m:e>
                      <m:sub>
                        <m:r>
                          <a:rPr lang="en-US" altLang="zh-CN" i="1" dirty="0" smtClean="0">
                            <a:latin typeface="Cambria Math" panose="02040503050406030204" pitchFamily="18" charset="0"/>
                          </a:rPr>
                          <m:t>𝑋</m:t>
                        </m:r>
                      </m:sub>
                    </m:sSub>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主要来自</a:t>
                </a:r>
                <a:r>
                  <a:rPr lang="zh-CN" altLang="en-US" dirty="0">
                    <a:solidFill>
                      <a:srgbClr val="FF0000"/>
                    </a:solidFill>
                    <a:latin typeface="宋体" panose="02010600030101010101" pitchFamily="2" charset="-122"/>
                    <a:ea typeface="宋体" panose="02010600030101010101" pitchFamily="2" charset="-122"/>
                  </a:rPr>
                  <a:t>化石燃料</a:t>
                </a:r>
                <a:r>
                  <a:rPr lang="zh-CN" altLang="en-US" dirty="0">
                    <a:latin typeface="宋体" panose="02010600030101010101" pitchFamily="2" charset="-122"/>
                    <a:ea typeface="宋体" panose="02010600030101010101" pitchFamily="2" charset="-122"/>
                  </a:rPr>
                  <a:t>和硝酸、电镀等</a:t>
                </a:r>
                <a:r>
                  <a:rPr lang="zh-CN" altLang="en-US" dirty="0">
                    <a:solidFill>
                      <a:srgbClr val="FF0000"/>
                    </a:solidFill>
                    <a:latin typeface="宋体" panose="02010600030101010101" pitchFamily="2" charset="-122"/>
                    <a:ea typeface="宋体" panose="02010600030101010101" pitchFamily="2" charset="-122"/>
                  </a:rPr>
                  <a:t>工业废气</a:t>
                </a:r>
                <a:r>
                  <a:rPr lang="zh-CN" altLang="en-US" dirty="0">
                    <a:latin typeface="宋体" panose="02010600030101010101" pitchFamily="2" charset="-122"/>
                    <a:ea typeface="宋体" panose="02010600030101010101" pitchFamily="2" charset="-122"/>
                  </a:rPr>
                  <a:t>及</a:t>
                </a:r>
                <a:r>
                  <a:rPr lang="zh-CN" altLang="en-US" dirty="0">
                    <a:solidFill>
                      <a:srgbClr val="FF0000"/>
                    </a:solidFill>
                    <a:latin typeface="宋体" panose="02010600030101010101" pitchFamily="2" charset="-122"/>
                    <a:ea typeface="宋体" panose="02010600030101010101" pitchFamily="2" charset="-122"/>
                  </a:rPr>
                  <a:t>汽车尾气</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其中</a:t>
                </a:r>
                <a14:m>
                  <m:oMath xmlns:m="http://schemas.openxmlformats.org/officeDocument/2006/math">
                    <m:r>
                      <a:rPr lang="en-US" altLang="zh-CN" i="1" dirty="0" smtClean="0">
                        <a:latin typeface="Cambria Math" panose="02040503050406030204" pitchFamily="18" charset="0"/>
                      </a:rPr>
                      <m:t>𝑆</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𝑂</m:t>
                        </m:r>
                      </m:e>
                      <m:sub>
                        <m:r>
                          <a:rPr lang="en-US" altLang="zh-CN" i="1" dirty="0" smtClean="0">
                            <a:latin typeface="Cambria Math" panose="02040503050406030204" pitchFamily="18" charset="0"/>
                          </a:rPr>
                          <m:t>𝑋</m:t>
                        </m:r>
                      </m:sub>
                    </m:sSub>
                  </m:oMath>
                </a14:m>
                <a:r>
                  <a:rPr lang="zh-CN" altLang="en-US" dirty="0">
                    <a:latin typeface="宋体" panose="02010600030101010101" pitchFamily="2" charset="-122"/>
                    <a:ea typeface="宋体" panose="02010600030101010101" pitchFamily="2" charset="-122"/>
                  </a:rPr>
                  <a:t>中的 </a:t>
                </a:r>
                <a14:m>
                  <m:oMath xmlns:m="http://schemas.openxmlformats.org/officeDocument/2006/math">
                    <m:r>
                      <a:rPr lang="en-US" altLang="zh-CN" i="1" dirty="0" smtClean="0">
                        <a:latin typeface="Cambria Math" panose="02040503050406030204" pitchFamily="18" charset="0"/>
                      </a:rPr>
                      <m:t>𝑆</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𝑂</m:t>
                        </m:r>
                      </m:e>
                      <m:sub>
                        <m:r>
                          <a:rPr lang="en-US" altLang="zh-CN" i="1" dirty="0" smtClean="0">
                            <a:latin typeface="Cambria Math" panose="02040503050406030204" pitchFamily="18" charset="0"/>
                          </a:rPr>
                          <m:t>2</m:t>
                        </m:r>
                      </m:sub>
                    </m:sSub>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i="1" dirty="0" smtClean="0">
                        <a:latin typeface="Cambria Math" panose="02040503050406030204" pitchFamily="18" charset="0"/>
                      </a:rPr>
                      <m:t>𝑆</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𝑂</m:t>
                        </m:r>
                      </m:e>
                      <m:sub>
                        <m:r>
                          <a:rPr lang="en-US" altLang="zh-CN" i="1" dirty="0" smtClean="0">
                            <a:latin typeface="Cambria Math" panose="02040503050406030204" pitchFamily="18" charset="0"/>
                          </a:rPr>
                          <m:t>3</m:t>
                        </m:r>
                      </m:sub>
                    </m:sSub>
                  </m:oMath>
                </a14:m>
                <a:r>
                  <a:rPr lang="zh-CN" altLang="en-US" dirty="0">
                    <a:latin typeface="宋体" panose="02010600030101010101" pitchFamily="2" charset="-122"/>
                    <a:ea typeface="宋体" panose="02010600030101010101" pitchFamily="2" charset="-122"/>
                  </a:rPr>
                  <a:t>，</a:t>
                </a:r>
                <a14:m>
                  <m:oMath xmlns:m="http://schemas.openxmlformats.org/officeDocument/2006/math">
                    <m:r>
                      <a:rPr lang="en-US" altLang="zh-CN" i="1" dirty="0" smtClean="0">
                        <a:latin typeface="Cambria Math" panose="02040503050406030204" pitchFamily="18" charset="0"/>
                      </a:rPr>
                      <m:t>𝑁</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𝑂</m:t>
                        </m:r>
                      </m:e>
                      <m:sub>
                        <m:r>
                          <a:rPr lang="en-US" altLang="zh-CN" i="1" dirty="0" smtClean="0">
                            <a:latin typeface="Cambria Math" panose="02040503050406030204" pitchFamily="18" charset="0"/>
                          </a:rPr>
                          <m:t>𝑋</m:t>
                        </m:r>
                      </m:sub>
                    </m:sSub>
                  </m:oMath>
                </a14:m>
                <a:r>
                  <a:rPr lang="zh-CN" altLang="en-US" dirty="0">
                    <a:latin typeface="宋体" panose="02010600030101010101" pitchFamily="2" charset="-122"/>
                    <a:ea typeface="宋体" panose="02010600030101010101" pitchFamily="2" charset="-122"/>
                  </a:rPr>
                  <a:t>中的</a:t>
                </a:r>
                <a14:m>
                  <m:oMath xmlns:m="http://schemas.openxmlformats.org/officeDocument/2006/math">
                    <m:r>
                      <a:rPr lang="en-US" altLang="zh-CN" i="1" dirty="0" smtClean="0">
                        <a:latin typeface="Cambria Math" panose="02040503050406030204" pitchFamily="18" charset="0"/>
                      </a:rPr>
                      <m:t>𝑁𝑂</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i="1" dirty="0" smtClean="0">
                        <a:latin typeface="Cambria Math" panose="02040503050406030204" pitchFamily="18" charset="0"/>
                      </a:rPr>
                      <m:t>𝑁</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𝑂</m:t>
                        </m:r>
                      </m:e>
                      <m:sub>
                        <m:r>
                          <a:rPr lang="en-US" altLang="zh-CN" i="1" dirty="0" smtClean="0">
                            <a:latin typeface="Cambria Math" panose="02040503050406030204" pitchFamily="18" charset="0"/>
                          </a:rPr>
                          <m:t>2</m:t>
                        </m:r>
                      </m:sub>
                    </m:sSub>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是</a:t>
                </a:r>
                <a:r>
                  <a:rPr lang="zh-CN" altLang="en-US" dirty="0">
                    <a:solidFill>
                      <a:srgbClr val="FF0000"/>
                    </a:solidFill>
                    <a:latin typeface="宋体" panose="02010600030101010101" pitchFamily="2" charset="-122"/>
                    <a:ea typeface="宋体" panose="02010600030101010101" pitchFamily="2" charset="-122"/>
                  </a:rPr>
                  <a:t>污染大气</a:t>
                </a:r>
                <a:r>
                  <a:rPr lang="zh-CN" altLang="en-US" dirty="0">
                    <a:latin typeface="宋体" panose="02010600030101010101" pitchFamily="2" charset="-122"/>
                    <a:ea typeface="宋体" panose="02010600030101010101" pitchFamily="2" charset="-122"/>
                  </a:rPr>
                  <a:t>的主要成分，能引起</a:t>
                </a:r>
                <a:r>
                  <a:rPr lang="zh-CN" altLang="en-US" dirty="0">
                    <a:solidFill>
                      <a:srgbClr val="FF0000"/>
                    </a:solidFill>
                    <a:latin typeface="宋体" panose="02010600030101010101" pitchFamily="2" charset="-122"/>
                    <a:ea typeface="宋体" panose="02010600030101010101" pitchFamily="2" charset="-122"/>
                  </a:rPr>
                  <a:t>人体中毒</a:t>
                </a:r>
                <a:r>
                  <a:rPr lang="zh-CN" altLang="en-US" dirty="0">
                    <a:latin typeface="宋体" panose="02010600030101010101" pitchFamily="2" charset="-122"/>
                    <a:ea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rPr>
                  <a:t>植物损害</a:t>
                </a:r>
                <a:r>
                  <a:rPr lang="zh-CN" altLang="en-US" dirty="0">
                    <a:latin typeface="宋体" panose="02010600030101010101" pitchFamily="2" charset="-122"/>
                    <a:ea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rPr>
                  <a:t>酸雨酸雾</a:t>
                </a:r>
                <a:r>
                  <a:rPr lang="zh-CN" altLang="en-US" dirty="0">
                    <a:latin typeface="宋体" panose="02010600030101010101" pitchFamily="2" charset="-122"/>
                    <a:ea typeface="宋体" panose="02010600030101010101" pitchFamily="2" charset="-122"/>
                  </a:rPr>
                  <a:t>等，并与碳氢化合物形成</a:t>
                </a:r>
                <a:r>
                  <a:rPr lang="zh-CN" altLang="en-US" dirty="0">
                    <a:solidFill>
                      <a:srgbClr val="FF0000"/>
                    </a:solidFill>
                    <a:latin typeface="宋体" panose="02010600030101010101" pitchFamily="2" charset="-122"/>
                    <a:ea typeface="宋体" panose="02010600030101010101" pitchFamily="2" charset="-122"/>
                  </a:rPr>
                  <a:t>光化学烟雾</a:t>
                </a:r>
                <a:r>
                  <a:rPr lang="zh-CN" altLang="en-US" dirty="0">
                    <a:latin typeface="宋体" panose="02010600030101010101" pitchFamily="2" charset="-122"/>
                    <a:ea typeface="宋体" panose="02010600030101010101" pitchFamily="2" charset="-122"/>
                  </a:rPr>
                  <a:t>，造成臭氧层的破坏。</a:t>
                </a:r>
              </a:p>
            </p:txBody>
          </p:sp>
        </mc:Choice>
        <mc:Fallback xmlns="">
          <p:sp>
            <p:nvSpPr>
              <p:cNvPr id="3" name="内容占位符 2">
                <a:extLst>
                  <a:ext uri="{FF2B5EF4-FFF2-40B4-BE49-F238E27FC236}">
                    <a16:creationId xmlns:a16="http://schemas.microsoft.com/office/drawing/2014/main" id="{9F8C4411-F944-46DC-B485-B355D2655F59}"/>
                  </a:ext>
                </a:extLst>
              </p:cNvPr>
              <p:cNvSpPr>
                <a:spLocks noGrp="1" noRot="1" noChangeAspect="1" noMove="1" noResize="1" noEditPoints="1" noAdjustHandles="1" noChangeArrowheads="1" noChangeShapeType="1" noTextEdit="1"/>
              </p:cNvSpPr>
              <p:nvPr>
                <p:ph idx="1"/>
              </p:nvPr>
            </p:nvSpPr>
            <p:spPr>
              <a:xfrm>
                <a:off x="838200" y="2095130"/>
                <a:ext cx="10515600" cy="3941685"/>
              </a:xfrm>
              <a:blipFill>
                <a:blip r:embed="rId2"/>
                <a:stretch>
                  <a:fillRect l="-1217" t="-3096"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669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B0FC1-8E53-40B7-A9EA-C33FA49F911B}"/>
              </a:ext>
            </a:extLst>
          </p:cNvPr>
          <p:cNvSpPr>
            <a:spLocks noGrp="1"/>
          </p:cNvSpPr>
          <p:nvPr>
            <p:ph type="title"/>
          </p:nvPr>
        </p:nvSpPr>
        <p:spPr>
          <a:xfrm>
            <a:off x="838200" y="365125"/>
            <a:ext cx="10515600" cy="859993"/>
          </a:xfrm>
        </p:spPr>
        <p:txBody>
          <a:bodyPr/>
          <a:lstStyle/>
          <a:p>
            <a:r>
              <a:rPr lang="zh-CN" altLang="en-US" dirty="0"/>
              <a:t>烟气脱硫技术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0D91A0-A95C-4A76-A82C-323022D8F60E}"/>
                  </a:ext>
                </a:extLst>
              </p:cNvPr>
              <p:cNvSpPr>
                <a:spLocks noGrp="1"/>
              </p:cNvSpPr>
              <p:nvPr>
                <p:ph idx="1"/>
              </p:nvPr>
            </p:nvSpPr>
            <p:spPr>
              <a:xfrm>
                <a:off x="838200" y="1501435"/>
                <a:ext cx="10596239" cy="1455938"/>
              </a:xfrm>
            </p:spPr>
            <p:txBody>
              <a:bodyPr>
                <a:normAutofit lnSpcReduction="10000"/>
              </a:bodyPr>
              <a:lstStyle/>
              <a:p>
                <a:pPr marL="0" indent="0">
                  <a:lnSpc>
                    <a:spcPct val="100000"/>
                  </a:lnSpc>
                  <a:buNone/>
                </a:pP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石灰石</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石灰 </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石膏法</a:t>
                </a:r>
                <a:endParaRPr lang="en-US" altLang="zh-CN" dirty="0">
                  <a:latin typeface="宋体" panose="02010600030101010101" pitchFamily="2" charset="-122"/>
                  <a:ea typeface="宋体" panose="02010600030101010101" pitchFamily="2"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zh-CN" i="0" dirty="0" smtClean="0">
                          <a:latin typeface="Cambria Math" panose="02040503050406030204" pitchFamily="18" charset="0"/>
                        </a:rPr>
                        <m:t>CaO</m:t>
                      </m:r>
                      <m:r>
                        <a:rPr lang="en-US" altLang="zh-CN" i="0" dirty="0" smtClean="0">
                          <a:latin typeface="Cambria Math" panose="02040503050406030204" pitchFamily="18" charset="0"/>
                        </a:rPr>
                        <m:t>+</m:t>
                      </m:r>
                      <m:r>
                        <m:rPr>
                          <m:sty m:val="p"/>
                        </m:rPr>
                        <a:rPr lang="en-US" altLang="zh-CN" i="0" dirty="0" smtClean="0">
                          <a:latin typeface="Cambria Math" panose="02040503050406030204" pitchFamily="18" charset="0"/>
                        </a:rPr>
                        <m:t>S</m:t>
                      </m:r>
                      <m:sSub>
                        <m:sSubPr>
                          <m:ctrlPr>
                            <a:rPr lang="en-US" altLang="zh-CN" b="0" i="1" dirty="0" smtClean="0">
                              <a:latin typeface="Cambria Math" panose="02040503050406030204" pitchFamily="18" charset="0"/>
                            </a:rPr>
                          </m:ctrlPr>
                        </m:sSubPr>
                        <m:e>
                          <m:r>
                            <a:rPr lang="en-US" altLang="zh-CN" i="0" dirty="0" smtClean="0">
                              <a:latin typeface="Cambria Math" panose="02040503050406030204" pitchFamily="18" charset="0"/>
                            </a:rPr>
                            <m:t>0</m:t>
                          </m:r>
                        </m:e>
                        <m:sub>
                          <m:r>
                            <a:rPr lang="en-US" altLang="zh-CN" i="0" dirty="0" smtClean="0">
                              <a:latin typeface="Cambria Math" panose="02040503050406030204" pitchFamily="18" charset="0"/>
                            </a:rPr>
                            <m:t>2</m:t>
                          </m:r>
                        </m:sub>
                      </m:sSub>
                      <m:r>
                        <a:rPr lang="en-US" altLang="zh-CN" i="0" dirty="0" smtClean="0">
                          <a:latin typeface="Cambria Math" panose="02040503050406030204" pitchFamily="18" charset="0"/>
                        </a:rPr>
                        <m:t>+0</m:t>
                      </m:r>
                      <m:r>
                        <a:rPr lang="en-US" altLang="zh-CN" b="0" i="0" dirty="0" smtClean="0">
                          <a:latin typeface="Cambria Math" panose="02040503050406030204" pitchFamily="18" charset="0"/>
                        </a:rPr>
                        <m:t>.</m:t>
                      </m:r>
                      <m:r>
                        <a:rPr lang="en-US" altLang="zh-CN" i="0" dirty="0" smtClean="0">
                          <a:latin typeface="Cambria Math" panose="02040503050406030204" pitchFamily="18" charset="0"/>
                        </a:rPr>
                        <m:t>5</m:t>
                      </m:r>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H</m:t>
                          </m:r>
                        </m:e>
                        <m:sub>
                          <m:r>
                            <a:rPr lang="en-US" altLang="zh-CN" i="0" dirty="0" smtClean="0">
                              <a:latin typeface="Cambria Math" panose="02040503050406030204" pitchFamily="18" charset="0"/>
                            </a:rPr>
                            <m:t>2</m:t>
                          </m:r>
                        </m:sub>
                      </m:sSub>
                      <m:r>
                        <a:rPr lang="en-US" altLang="zh-CN" i="0" dirty="0" smtClean="0">
                          <a:latin typeface="Cambria Math" panose="02040503050406030204" pitchFamily="18" charset="0"/>
                        </a:rPr>
                        <m:t>0</m:t>
                      </m:r>
                      <m:r>
                        <a:rPr lang="en-US" altLang="zh-CN" i="0" dirty="0" smtClean="0">
                          <a:latin typeface="Cambria Math" panose="02040503050406030204" pitchFamily="18" charset="0"/>
                          <a:ea typeface="Cambria Math" panose="02040503050406030204" pitchFamily="18" charset="0"/>
                        </a:rPr>
                        <m:t>→</m:t>
                      </m:r>
                      <m:r>
                        <m:rPr>
                          <m:sty m:val="p"/>
                        </m:rPr>
                        <a:rPr lang="en-US" altLang="zh-CN" i="0" dirty="0" smtClean="0">
                          <a:latin typeface="Cambria Math" panose="02040503050406030204" pitchFamily="18" charset="0"/>
                        </a:rPr>
                        <m:t>CaS</m:t>
                      </m:r>
                      <m:sSub>
                        <m:sSubPr>
                          <m:ctrlPr>
                            <a:rPr lang="en-US" altLang="zh-CN" b="0" i="1" dirty="0" smtClean="0">
                              <a:latin typeface="Cambria Math" panose="02040503050406030204" pitchFamily="18" charset="0"/>
                            </a:rPr>
                          </m:ctrlPr>
                        </m:sSubPr>
                        <m:e>
                          <m:r>
                            <a:rPr lang="en-US" altLang="zh-CN" i="0" dirty="0" smtClean="0">
                              <a:latin typeface="Cambria Math" panose="02040503050406030204" pitchFamily="18" charset="0"/>
                            </a:rPr>
                            <m:t>0</m:t>
                          </m:r>
                        </m:e>
                        <m:sub>
                          <m:r>
                            <a:rPr lang="en-US" altLang="zh-CN" i="0" dirty="0" smtClean="0">
                              <a:latin typeface="Cambria Math" panose="02040503050406030204" pitchFamily="18" charset="0"/>
                            </a:rPr>
                            <m:t>3</m:t>
                          </m:r>
                        </m:sub>
                      </m:sSub>
                      <m:r>
                        <a:rPr lang="en-US" altLang="zh-CN" i="0" dirty="0" smtClean="0">
                          <a:latin typeface="Cambria Math" panose="02040503050406030204" pitchFamily="18" charset="0"/>
                        </a:rPr>
                        <m:t>·0</m:t>
                      </m:r>
                      <m:r>
                        <a:rPr lang="en-US" altLang="zh-CN" b="0" i="0" dirty="0" smtClean="0">
                          <a:latin typeface="Cambria Math" panose="02040503050406030204" pitchFamily="18" charset="0"/>
                        </a:rPr>
                        <m:t>.</m:t>
                      </m:r>
                      <m:r>
                        <a:rPr lang="en-US" altLang="zh-CN" i="0" dirty="0" smtClean="0">
                          <a:latin typeface="Cambria Math" panose="02040503050406030204" pitchFamily="18" charset="0"/>
                        </a:rPr>
                        <m:t>5</m:t>
                      </m:r>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H</m:t>
                          </m:r>
                        </m:e>
                        <m:sub>
                          <m:r>
                            <a:rPr lang="en-US" altLang="zh-CN" i="0" dirty="0" smtClean="0">
                              <a:latin typeface="Cambria Math" panose="02040503050406030204" pitchFamily="18" charset="0"/>
                            </a:rPr>
                            <m:t>2</m:t>
                          </m:r>
                        </m:sub>
                      </m:sSub>
                      <m:r>
                        <a:rPr lang="en-US" altLang="zh-CN" i="0" dirty="0" smtClean="0">
                          <a:latin typeface="Cambria Math" panose="02040503050406030204" pitchFamily="18" charset="0"/>
                        </a:rPr>
                        <m:t>0</m:t>
                      </m:r>
                    </m:oMath>
                  </m:oMathPara>
                </a14:m>
                <a:endParaRPr lang="en-US" altLang="zh-CN" dirty="0">
                  <a:latin typeface="宋体" panose="02010600030101010101" pitchFamily="2" charset="-122"/>
                  <a:ea typeface="宋体" panose="02010600030101010101" pitchFamily="2" charset="-122"/>
                </a:endParaRPr>
              </a:p>
              <a:p>
                <a:pPr marL="0" indent="0">
                  <a:lnSpc>
                    <a:spcPct val="100000"/>
                  </a:lnSpc>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这是开发最早、目前最为广泛的一种脱硫技术。</a:t>
                </a:r>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FB0D91A0-A95C-4A76-A82C-323022D8F60E}"/>
                  </a:ext>
                </a:extLst>
              </p:cNvPr>
              <p:cNvSpPr>
                <a:spLocks noGrp="1" noRot="1" noChangeAspect="1" noMove="1" noResize="1" noEditPoints="1" noAdjustHandles="1" noChangeArrowheads="1" noChangeShapeType="1" noTextEdit="1"/>
              </p:cNvSpPr>
              <p:nvPr>
                <p:ph idx="1"/>
              </p:nvPr>
            </p:nvSpPr>
            <p:spPr>
              <a:xfrm>
                <a:off x="838200" y="1501435"/>
                <a:ext cx="10596239" cy="1455938"/>
              </a:xfrm>
              <a:blipFill>
                <a:blip r:embed="rId2"/>
                <a:stretch>
                  <a:fillRect l="-1208" t="-7113" b="-87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704E0A5-977C-45E0-B286-AE59E5F3051A}"/>
                  </a:ext>
                </a:extLst>
              </p:cNvPr>
              <p:cNvSpPr txBox="1"/>
              <p:nvPr/>
            </p:nvSpPr>
            <p:spPr>
              <a:xfrm>
                <a:off x="838200" y="3429000"/>
                <a:ext cx="10596238" cy="2424253"/>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 </a:t>
                </a:r>
                <a:r>
                  <a:rPr lang="zh-CN" altLang="en-US" sz="2800" dirty="0">
                    <a:latin typeface="宋体" panose="02010600030101010101" pitchFamily="2" charset="-122"/>
                    <a:ea typeface="宋体" panose="02010600030101010101" pitchFamily="2" charset="-122"/>
                  </a:rPr>
                  <a:t>氨法</a:t>
                </a:r>
                <a:endParaRPr lang="en-US" altLang="zh-CN" sz="2800"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2800" b="0" i="0" dirty="0" smtClean="0">
                          <a:latin typeface="Cambria Math" panose="02040503050406030204" pitchFamily="18" charset="0"/>
                          <a:ea typeface="宋体" panose="02010600030101010101" pitchFamily="2" charset="-122"/>
                        </a:rPr>
                        <m:t>2</m:t>
                      </m:r>
                      <m:sSub>
                        <m:sSubPr>
                          <m:ctrlPr>
                            <a:rPr lang="en-US" altLang="zh-CN" sz="2800" b="0" i="1" dirty="0" smtClean="0">
                              <a:latin typeface="Cambria Math" panose="02040503050406030204" pitchFamily="18" charset="0"/>
                              <a:ea typeface="宋体" panose="02010600030101010101" pitchFamily="2" charset="-122"/>
                            </a:rPr>
                          </m:ctrlPr>
                        </m:sSubPr>
                        <m:e>
                          <m:r>
                            <m:rPr>
                              <m:sty m:val="p"/>
                            </m:rPr>
                            <a:rPr lang="en-US" altLang="zh-CN" sz="2800" i="0" dirty="0">
                              <a:latin typeface="Cambria Math" panose="02040503050406030204" pitchFamily="18" charset="0"/>
                              <a:ea typeface="宋体" panose="02010600030101010101" pitchFamily="2" charset="-122"/>
                            </a:rPr>
                            <m:t>NH</m:t>
                          </m:r>
                        </m:e>
                        <m:sub>
                          <m:r>
                            <a:rPr lang="en-US" altLang="zh-CN" sz="2800" b="0" i="0" dirty="0" smtClean="0">
                              <a:latin typeface="Cambria Math" panose="02040503050406030204" pitchFamily="18" charset="0"/>
                              <a:ea typeface="宋体" panose="02010600030101010101" pitchFamily="2" charset="-122"/>
                            </a:rPr>
                            <m:t>3</m:t>
                          </m:r>
                        </m:sub>
                      </m:sSub>
                      <m:r>
                        <a:rPr lang="en-US" altLang="zh-CN" sz="2800" b="0" i="0" dirty="0" smtClean="0">
                          <a:latin typeface="Cambria Math" panose="02040503050406030204" pitchFamily="18" charset="0"/>
                          <a:ea typeface="宋体" panose="02010600030101010101" pitchFamily="2" charset="-122"/>
                        </a:rPr>
                        <m:t> ∙</m:t>
                      </m:r>
                      <m:sSub>
                        <m:sSubPr>
                          <m:ctrlPr>
                            <a:rPr lang="en-US" altLang="zh-CN" sz="2800" b="0" i="1" dirty="0" smtClean="0">
                              <a:latin typeface="Cambria Math" panose="02040503050406030204" pitchFamily="18" charset="0"/>
                              <a:ea typeface="宋体" panose="02010600030101010101" pitchFamily="2" charset="-122"/>
                            </a:rPr>
                          </m:ctrlPr>
                        </m:sSubPr>
                        <m:e>
                          <m:r>
                            <m:rPr>
                              <m:sty m:val="p"/>
                            </m:rPr>
                            <a:rPr lang="en-US" altLang="zh-CN" sz="2800" b="0" i="0" dirty="0" smtClean="0">
                              <a:latin typeface="Cambria Math" panose="02040503050406030204" pitchFamily="18" charset="0"/>
                              <a:ea typeface="宋体" panose="02010600030101010101" pitchFamily="2" charset="-122"/>
                            </a:rPr>
                            <m:t>H</m:t>
                          </m:r>
                        </m:e>
                        <m:sub>
                          <m:r>
                            <a:rPr lang="en-US" altLang="zh-CN" sz="2800" b="0" i="0" dirty="0" smtClean="0">
                              <a:latin typeface="Cambria Math" panose="02040503050406030204" pitchFamily="18" charset="0"/>
                              <a:ea typeface="宋体" panose="02010600030101010101" pitchFamily="2" charset="-122"/>
                            </a:rPr>
                            <m:t>2</m:t>
                          </m:r>
                        </m:sub>
                      </m:sSub>
                      <m:r>
                        <m:rPr>
                          <m:sty m:val="p"/>
                        </m:rPr>
                        <a:rPr lang="en-US" altLang="zh-CN" sz="2800" b="0" i="0" dirty="0" smtClean="0">
                          <a:latin typeface="Cambria Math" panose="02040503050406030204" pitchFamily="18" charset="0"/>
                          <a:ea typeface="宋体" panose="02010600030101010101" pitchFamily="2" charset="-122"/>
                        </a:rPr>
                        <m:t>O</m:t>
                      </m:r>
                      <m:r>
                        <a:rPr lang="en-US" altLang="zh-CN" sz="2800" b="0" i="0" dirty="0" smtClean="0">
                          <a:latin typeface="Cambria Math" panose="02040503050406030204" pitchFamily="18" charset="0"/>
                          <a:ea typeface="宋体" panose="02010600030101010101" pitchFamily="2" charset="-122"/>
                        </a:rPr>
                        <m:t>+</m:t>
                      </m:r>
                      <m:r>
                        <m:rPr>
                          <m:sty m:val="p"/>
                        </m:rPr>
                        <a:rPr lang="en-US" altLang="zh-CN" sz="2800" b="0" i="0" dirty="0" smtClean="0">
                          <a:latin typeface="Cambria Math" panose="02040503050406030204" pitchFamily="18" charset="0"/>
                          <a:ea typeface="宋体" panose="02010600030101010101" pitchFamily="2" charset="-122"/>
                        </a:rPr>
                        <m:t>S</m:t>
                      </m:r>
                      <m:sSub>
                        <m:sSubPr>
                          <m:ctrlPr>
                            <a:rPr lang="en-US" altLang="zh-CN" sz="2800" b="0" i="1" dirty="0" smtClean="0">
                              <a:latin typeface="Cambria Math" panose="02040503050406030204" pitchFamily="18" charset="0"/>
                              <a:ea typeface="宋体" panose="02010600030101010101" pitchFamily="2" charset="-122"/>
                            </a:rPr>
                          </m:ctrlPr>
                        </m:sSubPr>
                        <m:e>
                          <m:r>
                            <m:rPr>
                              <m:sty m:val="p"/>
                            </m:rPr>
                            <a:rPr lang="en-US" altLang="zh-CN" sz="2800" b="0" i="0" dirty="0" smtClean="0">
                              <a:latin typeface="Cambria Math" panose="02040503050406030204" pitchFamily="18" charset="0"/>
                              <a:ea typeface="宋体" panose="02010600030101010101" pitchFamily="2" charset="-122"/>
                            </a:rPr>
                            <m:t>O</m:t>
                          </m:r>
                        </m:e>
                        <m:sub>
                          <m:r>
                            <a:rPr lang="en-US" altLang="zh-CN" sz="2800" b="0" i="0" dirty="0" smtClean="0">
                              <a:latin typeface="Cambria Math" panose="02040503050406030204" pitchFamily="18" charset="0"/>
                              <a:ea typeface="宋体" panose="02010600030101010101" pitchFamily="2" charset="-122"/>
                            </a:rPr>
                            <m:t>2</m:t>
                          </m:r>
                        </m:sub>
                      </m:sSub>
                      <m:r>
                        <a:rPr lang="en-US" altLang="zh-CN" sz="2800" b="0" i="0" dirty="0" smtClean="0">
                          <a:latin typeface="Cambria Math" panose="02040503050406030204" pitchFamily="18" charset="0"/>
                          <a:ea typeface="Cambria Math" panose="02040503050406030204" pitchFamily="18" charset="0"/>
                        </a:rPr>
                        <m:t>→</m:t>
                      </m:r>
                      <m:sSub>
                        <m:sSubPr>
                          <m:ctrlPr>
                            <a:rPr lang="en-US" altLang="zh-CN" sz="2800" b="0" i="1" dirty="0" smtClean="0">
                              <a:latin typeface="Cambria Math" panose="02040503050406030204" pitchFamily="18" charset="0"/>
                              <a:ea typeface="Cambria Math" panose="02040503050406030204" pitchFamily="18" charset="0"/>
                            </a:rPr>
                          </m:ctrlPr>
                        </m:sSubPr>
                        <m:e>
                          <m:d>
                            <m:dPr>
                              <m:ctrlPr>
                                <a:rPr lang="en-US" altLang="zh-CN" sz="2800" b="0" i="1" dirty="0" smtClean="0">
                                  <a:latin typeface="Cambria Math" panose="02040503050406030204" pitchFamily="18" charset="0"/>
                                  <a:ea typeface="Cambria Math" panose="02040503050406030204" pitchFamily="18" charset="0"/>
                                </a:rPr>
                              </m:ctrlPr>
                            </m:dPr>
                            <m:e>
                              <m:r>
                                <m:rPr>
                                  <m:sty m:val="p"/>
                                </m:rPr>
                                <a:rPr lang="en-US" altLang="zh-CN" sz="2800" b="0" i="0" dirty="0" smtClean="0">
                                  <a:latin typeface="Cambria Math" panose="02040503050406030204" pitchFamily="18" charset="0"/>
                                  <a:ea typeface="Cambria Math" panose="02040503050406030204" pitchFamily="18" charset="0"/>
                                </a:rPr>
                                <m:t>N</m:t>
                              </m:r>
                              <m:sSub>
                                <m:sSubPr>
                                  <m:ctrlPr>
                                    <a:rPr lang="en-US" altLang="zh-CN" sz="2800" b="0" i="1" dirty="0" smtClean="0">
                                      <a:latin typeface="Cambria Math" panose="02040503050406030204" pitchFamily="18" charset="0"/>
                                      <a:ea typeface="Cambria Math" panose="02040503050406030204" pitchFamily="18" charset="0"/>
                                    </a:rPr>
                                  </m:ctrlPr>
                                </m:sSubPr>
                                <m:e>
                                  <m:r>
                                    <m:rPr>
                                      <m:sty m:val="p"/>
                                    </m:rPr>
                                    <a:rPr lang="en-US" altLang="zh-CN" sz="2800" b="0" i="0" dirty="0" smtClean="0">
                                      <a:latin typeface="Cambria Math" panose="02040503050406030204" pitchFamily="18" charset="0"/>
                                      <a:ea typeface="Cambria Math" panose="02040503050406030204" pitchFamily="18" charset="0"/>
                                    </a:rPr>
                                    <m:t>H</m:t>
                                  </m:r>
                                </m:e>
                                <m:sub>
                                  <m:r>
                                    <a:rPr lang="en-US" altLang="zh-CN" sz="2800" b="0" i="0" dirty="0" smtClean="0">
                                      <a:latin typeface="Cambria Math" panose="02040503050406030204" pitchFamily="18" charset="0"/>
                                      <a:ea typeface="Cambria Math" panose="02040503050406030204" pitchFamily="18" charset="0"/>
                                    </a:rPr>
                                    <m:t>4</m:t>
                                  </m:r>
                                </m:sub>
                              </m:sSub>
                            </m:e>
                          </m:d>
                        </m:e>
                        <m:sub>
                          <m:r>
                            <a:rPr lang="en-US" altLang="zh-CN" sz="2800" b="0" i="0" dirty="0" smtClean="0">
                              <a:latin typeface="Cambria Math" panose="02040503050406030204" pitchFamily="18" charset="0"/>
                              <a:ea typeface="Cambria Math" panose="02040503050406030204" pitchFamily="18" charset="0"/>
                            </a:rPr>
                            <m:t>2</m:t>
                          </m:r>
                        </m:sub>
                      </m:sSub>
                      <m:r>
                        <m:rPr>
                          <m:sty m:val="p"/>
                        </m:rPr>
                        <a:rPr lang="en-US" altLang="zh-CN" sz="2800" b="0" i="0" dirty="0" smtClean="0">
                          <a:latin typeface="Cambria Math" panose="02040503050406030204" pitchFamily="18" charset="0"/>
                          <a:ea typeface="Cambria Math" panose="02040503050406030204" pitchFamily="18" charset="0"/>
                        </a:rPr>
                        <m:t>S</m:t>
                      </m:r>
                      <m:sSub>
                        <m:sSubPr>
                          <m:ctrlPr>
                            <a:rPr lang="en-US" altLang="zh-CN" sz="2800" b="0" i="1" dirty="0" smtClean="0">
                              <a:latin typeface="Cambria Math" panose="02040503050406030204" pitchFamily="18" charset="0"/>
                              <a:ea typeface="Cambria Math" panose="02040503050406030204" pitchFamily="18" charset="0"/>
                            </a:rPr>
                          </m:ctrlPr>
                        </m:sSubPr>
                        <m:e>
                          <m:r>
                            <m:rPr>
                              <m:sty m:val="p"/>
                            </m:rPr>
                            <a:rPr lang="en-US" altLang="zh-CN" sz="2800" b="0" i="0" dirty="0" smtClean="0">
                              <a:latin typeface="Cambria Math" panose="02040503050406030204" pitchFamily="18" charset="0"/>
                              <a:ea typeface="Cambria Math" panose="02040503050406030204" pitchFamily="18" charset="0"/>
                            </a:rPr>
                            <m:t>O</m:t>
                          </m:r>
                        </m:e>
                        <m:sub>
                          <m:r>
                            <a:rPr lang="en-US" altLang="zh-CN" sz="2800" b="0" i="0" dirty="0" smtClean="0">
                              <a:latin typeface="Cambria Math" panose="02040503050406030204" pitchFamily="18" charset="0"/>
                              <a:ea typeface="Cambria Math" panose="02040503050406030204" pitchFamily="18" charset="0"/>
                            </a:rPr>
                            <m:t>3</m:t>
                          </m:r>
                        </m:sub>
                      </m:sSub>
                    </m:oMath>
                  </m:oMathPara>
                </a14:m>
                <a:endParaRPr lang="en-US" altLang="zh-CN" sz="2800" b="0" dirty="0">
                  <a:latin typeface="宋体" panose="02010600030101010101" pitchFamily="2" charset="-122"/>
                  <a:ea typeface="Cambria Math" panose="02040503050406030204" pitchFamily="18" charset="0"/>
                </a:endParaRPr>
              </a:p>
              <a:p>
                <a:pPr algn="ctr"/>
                <a14:m>
                  <m:oMath xmlns:m="http://schemas.openxmlformats.org/officeDocument/2006/math">
                    <m:sSub>
                      <m:sSubPr>
                        <m:ctrlPr>
                          <a:rPr lang="en-US" altLang="zh-CN" sz="2800" b="0" i="1" dirty="0" smtClean="0">
                            <a:latin typeface="Cambria Math" panose="02040503050406030204" pitchFamily="18" charset="0"/>
                            <a:ea typeface="Cambria Math" panose="02040503050406030204" pitchFamily="18" charset="0"/>
                          </a:rPr>
                        </m:ctrlPr>
                      </m:sSubPr>
                      <m:e>
                        <m:d>
                          <m:dPr>
                            <m:ctrlPr>
                              <a:rPr lang="en-US" altLang="zh-CN" sz="2800" b="0" i="1" dirty="0" smtClean="0">
                                <a:latin typeface="Cambria Math" panose="02040503050406030204" pitchFamily="18" charset="0"/>
                                <a:ea typeface="Cambria Math" panose="02040503050406030204" pitchFamily="18" charset="0"/>
                              </a:rPr>
                            </m:ctrlPr>
                          </m:dPr>
                          <m:e>
                            <m:r>
                              <m:rPr>
                                <m:sty m:val="p"/>
                              </m:rPr>
                              <a:rPr lang="en-US" altLang="zh-CN" sz="2800" b="0" i="0" dirty="0" smtClean="0">
                                <a:latin typeface="Cambria Math" panose="02040503050406030204" pitchFamily="18" charset="0"/>
                                <a:ea typeface="Cambria Math" panose="02040503050406030204" pitchFamily="18" charset="0"/>
                              </a:rPr>
                              <m:t>N</m:t>
                            </m:r>
                            <m:sSub>
                              <m:sSubPr>
                                <m:ctrlPr>
                                  <a:rPr lang="en-US" altLang="zh-CN" sz="2800" b="0" i="1" dirty="0" smtClean="0">
                                    <a:latin typeface="Cambria Math" panose="02040503050406030204" pitchFamily="18" charset="0"/>
                                    <a:ea typeface="Cambria Math" panose="02040503050406030204" pitchFamily="18" charset="0"/>
                                  </a:rPr>
                                </m:ctrlPr>
                              </m:sSubPr>
                              <m:e>
                                <m:r>
                                  <m:rPr>
                                    <m:sty m:val="p"/>
                                  </m:rPr>
                                  <a:rPr lang="en-US" altLang="zh-CN" sz="2800" b="0" i="0" dirty="0" smtClean="0">
                                    <a:latin typeface="Cambria Math" panose="02040503050406030204" pitchFamily="18" charset="0"/>
                                    <a:ea typeface="Cambria Math" panose="02040503050406030204" pitchFamily="18" charset="0"/>
                                  </a:rPr>
                                  <m:t>H</m:t>
                                </m:r>
                              </m:e>
                              <m:sub>
                                <m:r>
                                  <a:rPr lang="en-US" altLang="zh-CN" sz="2800" b="0" i="0" dirty="0" smtClean="0">
                                    <a:latin typeface="Cambria Math" panose="02040503050406030204" pitchFamily="18" charset="0"/>
                                    <a:ea typeface="Cambria Math" panose="02040503050406030204" pitchFamily="18" charset="0"/>
                                  </a:rPr>
                                  <m:t>4</m:t>
                                </m:r>
                              </m:sub>
                            </m:sSub>
                          </m:e>
                        </m:d>
                      </m:e>
                      <m:sub>
                        <m:r>
                          <a:rPr lang="en-US" altLang="zh-CN" sz="2800" b="0" i="0" dirty="0" smtClean="0">
                            <a:latin typeface="Cambria Math" panose="02040503050406030204" pitchFamily="18" charset="0"/>
                            <a:ea typeface="Cambria Math" panose="02040503050406030204" pitchFamily="18" charset="0"/>
                          </a:rPr>
                          <m:t>2</m:t>
                        </m:r>
                      </m:sub>
                    </m:sSub>
                    <m:r>
                      <m:rPr>
                        <m:sty m:val="p"/>
                      </m:rPr>
                      <a:rPr lang="en-US" altLang="zh-CN" sz="2800" b="0" i="0" dirty="0" smtClean="0">
                        <a:latin typeface="Cambria Math" panose="02040503050406030204" pitchFamily="18" charset="0"/>
                        <a:ea typeface="Cambria Math" panose="02040503050406030204" pitchFamily="18" charset="0"/>
                      </a:rPr>
                      <m:t>S</m:t>
                    </m:r>
                    <m:sSub>
                      <m:sSubPr>
                        <m:ctrlPr>
                          <a:rPr lang="en-US" altLang="zh-CN" sz="2800" b="0" i="1" dirty="0" smtClean="0">
                            <a:latin typeface="Cambria Math" panose="02040503050406030204" pitchFamily="18" charset="0"/>
                            <a:ea typeface="Cambria Math" panose="02040503050406030204" pitchFamily="18" charset="0"/>
                          </a:rPr>
                        </m:ctrlPr>
                      </m:sSubPr>
                      <m:e>
                        <m:r>
                          <m:rPr>
                            <m:sty m:val="p"/>
                          </m:rPr>
                          <a:rPr lang="en-US" altLang="zh-CN" sz="2800" b="0" i="0" dirty="0" smtClean="0">
                            <a:latin typeface="Cambria Math" panose="02040503050406030204" pitchFamily="18" charset="0"/>
                            <a:ea typeface="Cambria Math" panose="02040503050406030204" pitchFamily="18" charset="0"/>
                          </a:rPr>
                          <m:t>O</m:t>
                        </m:r>
                      </m:e>
                      <m:sub>
                        <m:r>
                          <a:rPr lang="en-US" altLang="zh-CN" sz="2800" b="0" i="0" dirty="0" smtClean="0">
                            <a:latin typeface="Cambria Math" panose="02040503050406030204" pitchFamily="18" charset="0"/>
                            <a:ea typeface="Cambria Math" panose="02040503050406030204" pitchFamily="18" charset="0"/>
                          </a:rPr>
                          <m:t>3</m:t>
                        </m:r>
                      </m:sub>
                    </m:sSub>
                    <m:r>
                      <a:rPr lang="en-US" altLang="zh-CN" sz="2800" b="0" i="0" dirty="0" smtClean="0">
                        <a:latin typeface="Cambria Math" panose="02040503050406030204" pitchFamily="18" charset="0"/>
                        <a:ea typeface="Cambria Math" panose="02040503050406030204" pitchFamily="18" charset="0"/>
                      </a:rPr>
                      <m:t>+</m:t>
                    </m:r>
                    <m:f>
                      <m:fPr>
                        <m:ctrlPr>
                          <a:rPr lang="en-US" altLang="zh-CN" sz="2800" b="0" i="1" dirty="0" smtClean="0">
                            <a:latin typeface="Cambria Math" panose="02040503050406030204" pitchFamily="18" charset="0"/>
                            <a:ea typeface="Cambria Math" panose="02040503050406030204" pitchFamily="18" charset="0"/>
                          </a:rPr>
                        </m:ctrlPr>
                      </m:fPr>
                      <m:num>
                        <m:r>
                          <a:rPr lang="en-US" altLang="zh-CN" sz="2800" b="0" i="0" dirty="0" smtClean="0">
                            <a:latin typeface="Cambria Math" panose="02040503050406030204" pitchFamily="18" charset="0"/>
                            <a:ea typeface="Cambria Math" panose="02040503050406030204" pitchFamily="18" charset="0"/>
                          </a:rPr>
                          <m:t>1</m:t>
                        </m:r>
                      </m:num>
                      <m:den>
                        <m:r>
                          <a:rPr lang="en-US" altLang="zh-CN" sz="2800" b="0" i="0" dirty="0" smtClean="0">
                            <a:latin typeface="Cambria Math" panose="02040503050406030204" pitchFamily="18" charset="0"/>
                            <a:ea typeface="Cambria Math" panose="02040503050406030204" pitchFamily="18" charset="0"/>
                          </a:rPr>
                          <m:t>2</m:t>
                        </m:r>
                      </m:den>
                    </m:f>
                    <m:sSub>
                      <m:sSubPr>
                        <m:ctrlPr>
                          <a:rPr lang="en-US" altLang="zh-CN" sz="2800" b="0" i="1" dirty="0" smtClean="0">
                            <a:latin typeface="Cambria Math" panose="02040503050406030204" pitchFamily="18" charset="0"/>
                            <a:ea typeface="Cambria Math" panose="02040503050406030204" pitchFamily="18" charset="0"/>
                          </a:rPr>
                        </m:ctrlPr>
                      </m:sSubPr>
                      <m:e>
                        <m:r>
                          <m:rPr>
                            <m:sty m:val="p"/>
                          </m:rPr>
                          <a:rPr lang="en-US" altLang="zh-CN" sz="2800" b="0" i="0" dirty="0" smtClean="0">
                            <a:latin typeface="Cambria Math" panose="02040503050406030204" pitchFamily="18" charset="0"/>
                            <a:ea typeface="Cambria Math" panose="02040503050406030204" pitchFamily="18" charset="0"/>
                          </a:rPr>
                          <m:t>O</m:t>
                        </m:r>
                      </m:e>
                      <m:sub>
                        <m:r>
                          <a:rPr lang="en-US" altLang="zh-CN" sz="2800" b="0" i="0" dirty="0" smtClean="0">
                            <a:latin typeface="Cambria Math" panose="02040503050406030204" pitchFamily="18" charset="0"/>
                            <a:ea typeface="Cambria Math" panose="02040503050406030204" pitchFamily="18" charset="0"/>
                          </a:rPr>
                          <m:t>2</m:t>
                        </m:r>
                      </m:sub>
                    </m:sSub>
                    <m:r>
                      <a:rPr lang="en-US" altLang="zh-CN" sz="2800" b="0" i="0" dirty="0" smtClean="0">
                        <a:latin typeface="Cambria Math" panose="02040503050406030204" pitchFamily="18" charset="0"/>
                        <a:ea typeface="Cambria Math" panose="02040503050406030204" pitchFamily="18" charset="0"/>
                      </a:rPr>
                      <m:t>→</m:t>
                    </m:r>
                    <m:sSub>
                      <m:sSubPr>
                        <m:ctrlPr>
                          <a:rPr lang="en-US" altLang="zh-CN" sz="2800" b="0" i="1" dirty="0" smtClean="0">
                            <a:latin typeface="Cambria Math" panose="02040503050406030204" pitchFamily="18" charset="0"/>
                            <a:ea typeface="Cambria Math" panose="02040503050406030204" pitchFamily="18" charset="0"/>
                          </a:rPr>
                        </m:ctrlPr>
                      </m:sSubPr>
                      <m:e>
                        <m:d>
                          <m:dPr>
                            <m:ctrlPr>
                              <a:rPr lang="en-US" altLang="zh-CN" sz="2800" b="0" i="1" dirty="0" smtClean="0">
                                <a:latin typeface="Cambria Math" panose="02040503050406030204" pitchFamily="18" charset="0"/>
                                <a:ea typeface="Cambria Math" panose="02040503050406030204" pitchFamily="18" charset="0"/>
                              </a:rPr>
                            </m:ctrlPr>
                          </m:dPr>
                          <m:e>
                            <m:r>
                              <m:rPr>
                                <m:sty m:val="p"/>
                              </m:rPr>
                              <a:rPr lang="en-US" altLang="zh-CN" sz="2800" b="0" i="0" dirty="0" smtClean="0">
                                <a:latin typeface="Cambria Math" panose="02040503050406030204" pitchFamily="18" charset="0"/>
                                <a:ea typeface="Cambria Math" panose="02040503050406030204" pitchFamily="18" charset="0"/>
                              </a:rPr>
                              <m:t>N</m:t>
                            </m:r>
                            <m:sSub>
                              <m:sSubPr>
                                <m:ctrlPr>
                                  <a:rPr lang="en-US" altLang="zh-CN" sz="2800" b="0" i="1" dirty="0" smtClean="0">
                                    <a:latin typeface="Cambria Math" panose="02040503050406030204" pitchFamily="18" charset="0"/>
                                    <a:ea typeface="Cambria Math" panose="02040503050406030204" pitchFamily="18" charset="0"/>
                                  </a:rPr>
                                </m:ctrlPr>
                              </m:sSubPr>
                              <m:e>
                                <m:r>
                                  <m:rPr>
                                    <m:sty m:val="p"/>
                                  </m:rPr>
                                  <a:rPr lang="en-US" altLang="zh-CN" sz="2800" b="0" i="0" dirty="0" smtClean="0">
                                    <a:latin typeface="Cambria Math" panose="02040503050406030204" pitchFamily="18" charset="0"/>
                                    <a:ea typeface="Cambria Math" panose="02040503050406030204" pitchFamily="18" charset="0"/>
                                  </a:rPr>
                                  <m:t>H</m:t>
                                </m:r>
                              </m:e>
                              <m:sub>
                                <m:r>
                                  <a:rPr lang="en-US" altLang="zh-CN" sz="2800" b="0" i="0" dirty="0" smtClean="0">
                                    <a:latin typeface="Cambria Math" panose="02040503050406030204" pitchFamily="18" charset="0"/>
                                    <a:ea typeface="Cambria Math" panose="02040503050406030204" pitchFamily="18" charset="0"/>
                                  </a:rPr>
                                  <m:t>4</m:t>
                                </m:r>
                              </m:sub>
                            </m:sSub>
                          </m:e>
                        </m:d>
                      </m:e>
                      <m:sub>
                        <m:r>
                          <a:rPr lang="en-US" altLang="zh-CN" sz="2800" b="0" i="0" dirty="0" smtClean="0">
                            <a:latin typeface="Cambria Math" panose="02040503050406030204" pitchFamily="18" charset="0"/>
                            <a:ea typeface="Cambria Math" panose="02040503050406030204" pitchFamily="18" charset="0"/>
                          </a:rPr>
                          <m:t>2</m:t>
                        </m:r>
                      </m:sub>
                    </m:sSub>
                    <m:r>
                      <m:rPr>
                        <m:sty m:val="p"/>
                      </m:rPr>
                      <a:rPr lang="en-US" altLang="zh-CN" sz="2800" b="0" i="0" dirty="0" smtClean="0">
                        <a:latin typeface="Cambria Math" panose="02040503050406030204" pitchFamily="18" charset="0"/>
                        <a:ea typeface="Cambria Math" panose="02040503050406030204" pitchFamily="18" charset="0"/>
                      </a:rPr>
                      <m:t>S</m:t>
                    </m:r>
                    <m:sSub>
                      <m:sSubPr>
                        <m:ctrlPr>
                          <a:rPr lang="en-US" altLang="zh-CN" sz="2800" b="0" i="1" dirty="0" smtClean="0">
                            <a:latin typeface="Cambria Math" panose="02040503050406030204" pitchFamily="18" charset="0"/>
                            <a:ea typeface="Cambria Math" panose="02040503050406030204" pitchFamily="18" charset="0"/>
                          </a:rPr>
                        </m:ctrlPr>
                      </m:sSubPr>
                      <m:e>
                        <m:r>
                          <m:rPr>
                            <m:sty m:val="p"/>
                          </m:rPr>
                          <a:rPr lang="en-US" altLang="zh-CN" sz="2800" b="0" i="0" dirty="0" smtClean="0">
                            <a:latin typeface="Cambria Math" panose="02040503050406030204" pitchFamily="18" charset="0"/>
                            <a:ea typeface="Cambria Math" panose="02040503050406030204" pitchFamily="18" charset="0"/>
                          </a:rPr>
                          <m:t>O</m:t>
                        </m:r>
                      </m:e>
                      <m:sub>
                        <m:r>
                          <a:rPr lang="en-US" altLang="zh-CN" sz="2800" b="0" i="0" dirty="0" smtClean="0">
                            <a:latin typeface="Cambria Math" panose="02040503050406030204" pitchFamily="18" charset="0"/>
                            <a:ea typeface="Cambria Math" panose="02040503050406030204" pitchFamily="18" charset="0"/>
                          </a:rPr>
                          <m:t>4</m:t>
                        </m:r>
                      </m:sub>
                    </m:sSub>
                    <m:r>
                      <a:rPr lang="zh-CN" altLang="en-US" sz="2800" i="1" dirty="0">
                        <a:latin typeface="Cambria Math" panose="02040503050406030204" pitchFamily="18" charset="0"/>
                        <a:ea typeface="Cambria Math" panose="02040503050406030204" pitchFamily="18" charset="0"/>
                      </a:rPr>
                      <m:t>（可</m:t>
                    </m:r>
                  </m:oMath>
                </a14:m>
                <a:r>
                  <a:rPr lang="zh-CN" altLang="en-US" sz="2800" dirty="0">
                    <a:latin typeface="宋体" panose="02010600030101010101" pitchFamily="2" charset="-122"/>
                    <a:ea typeface="宋体" panose="02010600030101010101" pitchFamily="2" charset="-122"/>
                  </a:rPr>
                  <a:t>用作肥料）</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该法的优点是：氨水与</a:t>
                </a:r>
                <a14:m>
                  <m:oMath xmlns:m="http://schemas.openxmlformats.org/officeDocument/2006/math">
                    <m:r>
                      <m:rPr>
                        <m:sty m:val="p"/>
                      </m:rPr>
                      <a:rPr lang="en-US" altLang="zh-CN" sz="2800" b="0" i="0" dirty="0" smtClean="0">
                        <a:latin typeface="Cambria Math" panose="02040503050406030204" pitchFamily="18" charset="0"/>
                        <a:ea typeface="宋体" panose="02010600030101010101" pitchFamily="2" charset="-122"/>
                      </a:rPr>
                      <m:t>S</m:t>
                    </m:r>
                    <m:sSub>
                      <m:sSubPr>
                        <m:ctrlPr>
                          <a:rPr lang="en-US" altLang="zh-CN" sz="2800" b="0" i="1" dirty="0" smtClean="0">
                            <a:latin typeface="Cambria Math" panose="02040503050406030204" pitchFamily="18" charset="0"/>
                            <a:ea typeface="宋体" panose="02010600030101010101" pitchFamily="2" charset="-122"/>
                          </a:rPr>
                        </m:ctrlPr>
                      </m:sSubPr>
                      <m:e>
                        <m:r>
                          <m:rPr>
                            <m:sty m:val="p"/>
                          </m:rPr>
                          <a:rPr lang="en-US" altLang="zh-CN" sz="2800" b="0" i="0" dirty="0" smtClean="0">
                            <a:latin typeface="Cambria Math" panose="02040503050406030204" pitchFamily="18" charset="0"/>
                            <a:ea typeface="宋体" panose="02010600030101010101" pitchFamily="2" charset="-122"/>
                          </a:rPr>
                          <m:t>O</m:t>
                        </m:r>
                      </m:e>
                      <m:sub>
                        <m:r>
                          <a:rPr lang="en-US" altLang="zh-CN" sz="2800" b="0" i="0" dirty="0" smtClean="0">
                            <a:latin typeface="Cambria Math" panose="02040503050406030204" pitchFamily="18" charset="0"/>
                            <a:ea typeface="宋体" panose="02010600030101010101" pitchFamily="2" charset="-122"/>
                          </a:rPr>
                          <m:t>2</m:t>
                        </m:r>
                      </m:sub>
                    </m:sSub>
                  </m:oMath>
                </a14:m>
                <a:r>
                  <a:rPr lang="zh-CN" altLang="en-US" sz="2800" dirty="0">
                    <a:latin typeface="宋体" panose="02010600030101010101" pitchFamily="2" charset="-122"/>
                    <a:ea typeface="宋体" panose="02010600030101010101" pitchFamily="2" charset="-122"/>
                  </a:rPr>
                  <a:t>的反应速度很快</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无论烟气中的</a:t>
                </a:r>
                <a14:m>
                  <m:oMath xmlns:m="http://schemas.openxmlformats.org/officeDocument/2006/math">
                    <m:r>
                      <m:rPr>
                        <m:sty m:val="p"/>
                      </m:rPr>
                      <a:rPr lang="en-US" altLang="zh-CN" sz="2800" b="0" i="0" dirty="0" smtClean="0">
                        <a:latin typeface="Cambria Math" panose="02040503050406030204" pitchFamily="18" charset="0"/>
                        <a:ea typeface="宋体" panose="02010600030101010101" pitchFamily="2" charset="-122"/>
                      </a:rPr>
                      <m:t>S</m:t>
                    </m:r>
                    <m:sSub>
                      <m:sSubPr>
                        <m:ctrlPr>
                          <a:rPr lang="en-US" altLang="zh-CN" sz="2800" b="0" i="1" dirty="0" smtClean="0">
                            <a:latin typeface="Cambria Math" panose="02040503050406030204" pitchFamily="18" charset="0"/>
                            <a:ea typeface="宋体" panose="02010600030101010101" pitchFamily="2" charset="-122"/>
                          </a:rPr>
                        </m:ctrlPr>
                      </m:sSubPr>
                      <m:e>
                        <m:r>
                          <m:rPr>
                            <m:sty m:val="p"/>
                          </m:rPr>
                          <a:rPr lang="en-US" altLang="zh-CN" sz="2800" b="0" i="0" dirty="0" smtClean="0">
                            <a:latin typeface="Cambria Math" panose="02040503050406030204" pitchFamily="18" charset="0"/>
                            <a:ea typeface="宋体" panose="02010600030101010101" pitchFamily="2" charset="-122"/>
                          </a:rPr>
                          <m:t>O</m:t>
                        </m:r>
                      </m:e>
                      <m:sub>
                        <m:r>
                          <a:rPr lang="en-US" altLang="zh-CN" sz="2800" b="0" i="0" dirty="0" smtClean="0">
                            <a:latin typeface="Cambria Math" panose="02040503050406030204" pitchFamily="18" charset="0"/>
                            <a:ea typeface="宋体" panose="02010600030101010101" pitchFamily="2" charset="-122"/>
                          </a:rPr>
                          <m:t>2</m:t>
                        </m:r>
                      </m:sub>
                    </m:sSub>
                  </m:oMath>
                </a14:m>
                <a:r>
                  <a:rPr lang="zh-CN" altLang="en-US" sz="2800" dirty="0">
                    <a:latin typeface="宋体" panose="02010600030101010101" pitchFamily="2" charset="-122"/>
                    <a:ea typeface="宋体" panose="02010600030101010101" pitchFamily="2" charset="-122"/>
                  </a:rPr>
                  <a:t>浓度的高低</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均可达到很高的脱硫效率</a:t>
                </a:r>
                <a:r>
                  <a:rPr lang="en-US" altLang="zh-CN" sz="2800" dirty="0">
                    <a:latin typeface="宋体" panose="02010600030101010101" pitchFamily="2" charset="-122"/>
                    <a:ea typeface="宋体" panose="02010600030101010101" pitchFamily="2" charset="-122"/>
                  </a:rPr>
                  <a:t>(95%</a:t>
                </a:r>
                <a:r>
                  <a:rPr lang="zh-CN" altLang="en-US" sz="2800" dirty="0">
                    <a:latin typeface="宋体" panose="02010600030101010101" pitchFamily="2" charset="-122"/>
                    <a:ea typeface="宋体" panose="02010600030101010101" pitchFamily="2" charset="-122"/>
                  </a:rPr>
                  <a:t>以上</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a:t>
                </a:r>
              </a:p>
            </p:txBody>
          </p:sp>
        </mc:Choice>
        <mc:Fallback xmlns="">
          <p:sp>
            <p:nvSpPr>
              <p:cNvPr id="4" name="文本框 3">
                <a:extLst>
                  <a:ext uri="{FF2B5EF4-FFF2-40B4-BE49-F238E27FC236}">
                    <a16:creationId xmlns:a16="http://schemas.microsoft.com/office/drawing/2014/main" id="{D704E0A5-977C-45E0-B286-AE59E5F3051A}"/>
                  </a:ext>
                </a:extLst>
              </p:cNvPr>
              <p:cNvSpPr txBox="1">
                <a:spLocks noRot="1" noChangeAspect="1" noMove="1" noResize="1" noEditPoints="1" noAdjustHandles="1" noChangeArrowheads="1" noChangeShapeType="1" noTextEdit="1"/>
              </p:cNvSpPr>
              <p:nvPr/>
            </p:nvSpPr>
            <p:spPr>
              <a:xfrm>
                <a:off x="838200" y="3429000"/>
                <a:ext cx="10596238" cy="2424253"/>
              </a:xfrm>
              <a:prstGeom prst="rect">
                <a:avLst/>
              </a:prstGeom>
              <a:blipFill>
                <a:blip r:embed="rId3"/>
                <a:stretch>
                  <a:fillRect l="-1208" t="-2771" r="-806" b="-60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911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102139C-3B7B-4276-AEA4-4B1907129AEF}"/>
                  </a:ext>
                </a:extLst>
              </p:cNvPr>
              <p:cNvSpPr>
                <a:spLocks noGrp="1"/>
              </p:cNvSpPr>
              <p:nvPr>
                <p:ph idx="1"/>
              </p:nvPr>
            </p:nvSpPr>
            <p:spPr>
              <a:xfrm>
                <a:off x="838200" y="852256"/>
                <a:ext cx="10515600" cy="3204839"/>
              </a:xfrm>
            </p:spPr>
            <p:txBody>
              <a:bodyPr>
                <a:normAutofit lnSpcReduction="10000"/>
              </a:bodyPr>
              <a:lstStyle/>
              <a:p>
                <a:pPr marL="0" indent="0">
                  <a:lnSpc>
                    <a:spcPct val="100000"/>
                  </a:lnSpc>
                  <a:buNone/>
                </a:pP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双碱法</a:t>
                </a:r>
                <a:endParaRPr lang="en-US" altLang="zh-CN" dirty="0">
                  <a:latin typeface="宋体" panose="02010600030101010101" pitchFamily="2" charset="-122"/>
                  <a:ea typeface="宋体" panose="02010600030101010101" pitchFamily="2" charset="-122"/>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ea typeface="宋体" panose="02010600030101010101" pitchFamily="2" charset="-122"/>
                            </a:rPr>
                          </m:ctrlPr>
                        </m:sSubPr>
                        <m:e>
                          <m:r>
                            <m:rPr>
                              <m:sty m:val="p"/>
                            </m:rPr>
                            <a:rPr lang="en-US" altLang="zh-CN" i="0" dirty="0" smtClean="0">
                              <a:latin typeface="Cambria Math" panose="02040503050406030204" pitchFamily="18" charset="0"/>
                              <a:ea typeface="宋体" panose="02010600030101010101" pitchFamily="2" charset="-122"/>
                            </a:rPr>
                            <m:t>Na</m:t>
                          </m:r>
                        </m:e>
                        <m:sub>
                          <m:r>
                            <a:rPr lang="en-US" altLang="zh-CN" b="0" i="1" dirty="0" smtClean="0">
                              <a:latin typeface="Cambria Math" panose="02040503050406030204" pitchFamily="18" charset="0"/>
                              <a:ea typeface="宋体" panose="02010600030101010101" pitchFamily="2" charset="-122"/>
                            </a:rPr>
                            <m:t>2</m:t>
                          </m:r>
                        </m:sub>
                      </m:sSub>
                      <m:sSub>
                        <m:sSubPr>
                          <m:ctrlPr>
                            <a:rPr lang="en-US" altLang="zh-CN" b="0" i="1" dirty="0" smtClean="0">
                              <a:latin typeface="Cambria Math" panose="02040503050406030204" pitchFamily="18" charset="0"/>
                              <a:ea typeface="宋体" panose="02010600030101010101" pitchFamily="2" charset="-122"/>
                            </a:rPr>
                          </m:ctrlPr>
                        </m:sSubPr>
                        <m:e>
                          <m:r>
                            <m:rPr>
                              <m:sty m:val="p"/>
                            </m:rPr>
                            <a:rPr lang="en-US" altLang="zh-CN" i="0" dirty="0" smtClean="0">
                              <a:latin typeface="Cambria Math" panose="02040503050406030204" pitchFamily="18" charset="0"/>
                              <a:ea typeface="宋体" panose="02010600030101010101" pitchFamily="2" charset="-122"/>
                            </a:rPr>
                            <m:t>CO</m:t>
                          </m:r>
                        </m:e>
                        <m:sub>
                          <m:r>
                            <a:rPr lang="en-US" altLang="zh-CN" i="1" dirty="0" smtClean="0">
                              <a:latin typeface="Cambria Math" panose="02040503050406030204" pitchFamily="18" charset="0"/>
                              <a:ea typeface="宋体" panose="02010600030101010101" pitchFamily="2" charset="-122"/>
                            </a:rPr>
                            <m:t>3</m:t>
                          </m:r>
                        </m:sub>
                      </m:sSub>
                      <m:r>
                        <a:rPr lang="en-US" altLang="zh-CN" i="1" dirty="0" smtClean="0">
                          <a:latin typeface="Cambria Math" panose="02040503050406030204" pitchFamily="18" charset="0"/>
                          <a:ea typeface="宋体" panose="02010600030101010101" pitchFamily="2" charset="-122"/>
                        </a:rPr>
                        <m:t> + </m:t>
                      </m:r>
                      <m:sSub>
                        <m:sSubPr>
                          <m:ctrlPr>
                            <a:rPr lang="en-US" altLang="zh-CN" b="0" i="1" dirty="0" smtClean="0">
                              <a:latin typeface="Cambria Math" panose="02040503050406030204" pitchFamily="18" charset="0"/>
                              <a:ea typeface="宋体" panose="02010600030101010101" pitchFamily="2" charset="-122"/>
                            </a:rPr>
                          </m:ctrlPr>
                        </m:sSubPr>
                        <m:e>
                          <m:r>
                            <m:rPr>
                              <m:sty m:val="p"/>
                            </m:rPr>
                            <a:rPr lang="en-US" altLang="zh-CN" i="0" dirty="0" smtClean="0">
                              <a:latin typeface="Cambria Math" panose="02040503050406030204" pitchFamily="18" charset="0"/>
                              <a:ea typeface="宋体" panose="02010600030101010101" pitchFamily="2" charset="-122"/>
                            </a:rPr>
                            <m:t>SO</m:t>
                          </m:r>
                        </m:e>
                        <m:sub>
                          <m:r>
                            <a:rPr lang="en-US" altLang="zh-CN" i="1" dirty="0" smtClean="0">
                              <a:latin typeface="Cambria Math" panose="02040503050406030204" pitchFamily="18" charset="0"/>
                              <a:ea typeface="宋体" panose="02010600030101010101" pitchFamily="2" charset="-122"/>
                            </a:rPr>
                            <m:t>2</m:t>
                          </m:r>
                        </m:sub>
                      </m:sSub>
                      <m:r>
                        <a:rPr lang="en-US" altLang="zh-CN" i="1" dirty="0" smtClean="0">
                          <a:latin typeface="Cambria Math" panose="02040503050406030204" pitchFamily="18" charset="0"/>
                          <a:ea typeface="宋体" panose="02010600030101010101" pitchFamily="2" charset="-122"/>
                        </a:rPr>
                        <m:t> → </m:t>
                      </m:r>
                      <m:sSub>
                        <m:sSubPr>
                          <m:ctrlPr>
                            <a:rPr lang="en-US" altLang="zh-CN" b="0" i="1" dirty="0" smtClean="0">
                              <a:latin typeface="Cambria Math" panose="02040503050406030204" pitchFamily="18" charset="0"/>
                              <a:ea typeface="宋体" panose="02010600030101010101" pitchFamily="2" charset="-122"/>
                            </a:rPr>
                          </m:ctrlPr>
                        </m:sSubPr>
                        <m:e>
                          <m:r>
                            <m:rPr>
                              <m:sty m:val="p"/>
                            </m:rPr>
                            <a:rPr lang="en-US" altLang="zh-CN" i="0" dirty="0" smtClean="0">
                              <a:latin typeface="Cambria Math" panose="02040503050406030204" pitchFamily="18" charset="0"/>
                              <a:ea typeface="宋体" panose="02010600030101010101" pitchFamily="2" charset="-122"/>
                            </a:rPr>
                            <m:t>Na</m:t>
                          </m:r>
                        </m:e>
                        <m:sub>
                          <m:r>
                            <a:rPr lang="en-US" altLang="zh-CN" i="1" dirty="0" smtClean="0">
                              <a:latin typeface="Cambria Math" panose="02040503050406030204" pitchFamily="18" charset="0"/>
                              <a:ea typeface="宋体" panose="02010600030101010101" pitchFamily="2" charset="-122"/>
                            </a:rPr>
                            <m:t>2</m:t>
                          </m:r>
                        </m:sub>
                      </m:sSub>
                      <m:sSub>
                        <m:sSubPr>
                          <m:ctrlPr>
                            <a:rPr lang="en-US" altLang="zh-CN" b="0" i="1" dirty="0" smtClean="0">
                              <a:latin typeface="Cambria Math" panose="02040503050406030204" pitchFamily="18" charset="0"/>
                              <a:ea typeface="宋体" panose="02010600030101010101" pitchFamily="2" charset="-122"/>
                            </a:rPr>
                          </m:ctrlPr>
                        </m:sSubPr>
                        <m:e>
                          <m:r>
                            <m:rPr>
                              <m:sty m:val="p"/>
                            </m:rPr>
                            <a:rPr lang="en-US" altLang="zh-CN" i="0" dirty="0" smtClean="0">
                              <a:latin typeface="Cambria Math" panose="02040503050406030204" pitchFamily="18" charset="0"/>
                              <a:ea typeface="宋体" panose="02010600030101010101" pitchFamily="2" charset="-122"/>
                            </a:rPr>
                            <m:t>SO</m:t>
                          </m:r>
                        </m:e>
                        <m:sub>
                          <m:r>
                            <a:rPr lang="en-US" altLang="zh-CN" i="1" dirty="0" smtClean="0">
                              <a:latin typeface="Cambria Math" panose="02040503050406030204" pitchFamily="18" charset="0"/>
                              <a:ea typeface="宋体" panose="02010600030101010101" pitchFamily="2" charset="-122"/>
                            </a:rPr>
                            <m:t>3</m:t>
                          </m:r>
                        </m:sub>
                      </m:sSub>
                      <m:r>
                        <a:rPr lang="en-US" altLang="zh-CN" i="1" dirty="0" smtClean="0">
                          <a:latin typeface="Cambria Math" panose="02040503050406030204" pitchFamily="18" charset="0"/>
                          <a:ea typeface="宋体" panose="02010600030101010101" pitchFamily="2" charset="-122"/>
                        </a:rPr>
                        <m:t> + </m:t>
                      </m:r>
                      <m:sSub>
                        <m:sSubPr>
                          <m:ctrlPr>
                            <a:rPr lang="en-US" altLang="zh-CN" b="0" i="1" dirty="0" smtClean="0">
                              <a:latin typeface="Cambria Math" panose="02040503050406030204" pitchFamily="18" charset="0"/>
                              <a:ea typeface="宋体" panose="02010600030101010101" pitchFamily="2" charset="-122"/>
                            </a:rPr>
                          </m:ctrlPr>
                        </m:sSubPr>
                        <m:e>
                          <m:r>
                            <m:rPr>
                              <m:sty m:val="p"/>
                            </m:rPr>
                            <a:rPr lang="en-US" altLang="zh-CN" i="0" dirty="0" smtClean="0">
                              <a:latin typeface="Cambria Math" panose="02040503050406030204" pitchFamily="18" charset="0"/>
                              <a:ea typeface="宋体" panose="02010600030101010101" pitchFamily="2" charset="-122"/>
                            </a:rPr>
                            <m:t>CO</m:t>
                          </m:r>
                        </m:e>
                        <m:sub>
                          <m:r>
                            <a:rPr lang="en-US" altLang="zh-CN" i="1" dirty="0" smtClean="0">
                              <a:latin typeface="Cambria Math" panose="02040503050406030204" pitchFamily="18" charset="0"/>
                              <a:ea typeface="宋体" panose="02010600030101010101" pitchFamily="2" charset="-122"/>
                            </a:rPr>
                            <m:t>2</m:t>
                          </m:r>
                        </m:sub>
                      </m:sSub>
                      <m:r>
                        <a:rPr lang="en-US" altLang="zh-CN" i="1" dirty="0" smtClean="0">
                          <a:latin typeface="Cambria Math" panose="02040503050406030204" pitchFamily="18" charset="0"/>
                          <a:ea typeface="宋体" panose="02010600030101010101" pitchFamily="2" charset="-122"/>
                        </a:rPr>
                        <m:t>↑ </m:t>
                      </m:r>
                    </m:oMath>
                  </m:oMathPara>
                </a14:m>
                <a:endParaRPr lang="en-US" altLang="zh-CN" dirty="0">
                  <a:latin typeface="宋体" panose="02010600030101010101" pitchFamily="2" charset="-122"/>
                  <a:ea typeface="宋体" panose="02010600030101010101" pitchFamily="2"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rPr>
                        <m:t>2</m:t>
                      </m:r>
                      <m:r>
                        <m:rPr>
                          <m:sty m:val="p"/>
                        </m:rPr>
                        <a:rPr lang="en-US" altLang="zh-CN" i="1" dirty="0" smtClean="0">
                          <a:latin typeface="Cambria Math" panose="02040503050406030204" pitchFamily="18" charset="0"/>
                          <a:ea typeface="宋体" panose="02010600030101010101" pitchFamily="2" charset="-122"/>
                        </a:rPr>
                        <m:t>NaOH</m:t>
                      </m:r>
                      <m:r>
                        <a:rPr lang="en-US" altLang="zh-CN" i="1" dirty="0" smtClean="0">
                          <a:latin typeface="Cambria Math" panose="02040503050406030204" pitchFamily="18" charset="0"/>
                          <a:ea typeface="宋体" panose="02010600030101010101" pitchFamily="2" charset="-122"/>
                        </a:rPr>
                        <m:t> +</m:t>
                      </m:r>
                      <m:sSub>
                        <m:sSubPr>
                          <m:ctrlPr>
                            <a:rPr lang="en-US" altLang="zh-CN" i="1" dirty="0">
                              <a:latin typeface="Cambria Math" panose="02040503050406030204" pitchFamily="18" charset="0"/>
                              <a:ea typeface="宋体" panose="02010600030101010101" pitchFamily="2" charset="-122"/>
                            </a:rPr>
                          </m:ctrlPr>
                        </m:sSubPr>
                        <m:e>
                          <m:r>
                            <m:rPr>
                              <m:sty m:val="p"/>
                            </m:rPr>
                            <a:rPr lang="en-US" altLang="zh-CN" dirty="0">
                              <a:latin typeface="Cambria Math" panose="02040503050406030204" pitchFamily="18" charset="0"/>
                              <a:ea typeface="宋体" panose="02010600030101010101" pitchFamily="2" charset="-122"/>
                            </a:rPr>
                            <m:t>SO</m:t>
                          </m:r>
                        </m:e>
                        <m:sub>
                          <m:r>
                            <a:rPr lang="en-US" altLang="zh-CN" i="1" dirty="0">
                              <a:latin typeface="Cambria Math" panose="02040503050406030204" pitchFamily="18" charset="0"/>
                              <a:ea typeface="宋体" panose="02010600030101010101" pitchFamily="2" charset="-122"/>
                            </a:rPr>
                            <m:t>2</m:t>
                          </m:r>
                        </m:sub>
                      </m:sSub>
                      <m:r>
                        <a:rPr lang="en-US" altLang="zh-CN" i="1" dirty="0" smtClean="0">
                          <a:latin typeface="Cambria Math" panose="02040503050406030204" pitchFamily="18" charset="0"/>
                          <a:ea typeface="宋体" panose="02010600030101010101" pitchFamily="2" charset="-122"/>
                        </a:rPr>
                        <m:t>→</m:t>
                      </m:r>
                      <m:sSub>
                        <m:sSubPr>
                          <m:ctrlPr>
                            <a:rPr lang="en-US" altLang="zh-CN" i="1" dirty="0">
                              <a:latin typeface="Cambria Math" panose="02040503050406030204" pitchFamily="18" charset="0"/>
                              <a:ea typeface="宋体" panose="02010600030101010101" pitchFamily="2" charset="-122"/>
                            </a:rPr>
                          </m:ctrlPr>
                        </m:sSubPr>
                        <m:e>
                          <m:r>
                            <m:rPr>
                              <m:sty m:val="p"/>
                            </m:rPr>
                            <a:rPr lang="en-US" altLang="zh-CN" dirty="0">
                              <a:latin typeface="Cambria Math" panose="02040503050406030204" pitchFamily="18" charset="0"/>
                              <a:ea typeface="宋体" panose="02010600030101010101" pitchFamily="2" charset="-122"/>
                            </a:rPr>
                            <m:t>Na</m:t>
                          </m:r>
                        </m:e>
                        <m:sub>
                          <m:r>
                            <a:rPr lang="en-US" altLang="zh-CN" i="1" dirty="0">
                              <a:latin typeface="Cambria Math" panose="02040503050406030204" pitchFamily="18" charset="0"/>
                              <a:ea typeface="宋体" panose="02010600030101010101" pitchFamily="2" charset="-122"/>
                            </a:rPr>
                            <m:t>2</m:t>
                          </m:r>
                        </m:sub>
                      </m:sSub>
                      <m:sSub>
                        <m:sSubPr>
                          <m:ctrlPr>
                            <a:rPr lang="en-US" altLang="zh-CN" i="1" dirty="0">
                              <a:latin typeface="Cambria Math" panose="02040503050406030204" pitchFamily="18" charset="0"/>
                              <a:ea typeface="宋体" panose="02010600030101010101" pitchFamily="2" charset="-122"/>
                            </a:rPr>
                          </m:ctrlPr>
                        </m:sSubPr>
                        <m:e>
                          <m:r>
                            <m:rPr>
                              <m:sty m:val="p"/>
                            </m:rPr>
                            <a:rPr lang="en-US" altLang="zh-CN" dirty="0">
                              <a:latin typeface="Cambria Math" panose="02040503050406030204" pitchFamily="18" charset="0"/>
                              <a:ea typeface="宋体" panose="02010600030101010101" pitchFamily="2" charset="-122"/>
                            </a:rPr>
                            <m:t>SO</m:t>
                          </m:r>
                        </m:e>
                        <m:sub>
                          <m:r>
                            <a:rPr lang="en-US" altLang="zh-CN" i="1" dirty="0">
                              <a:latin typeface="Cambria Math" panose="02040503050406030204" pitchFamily="18" charset="0"/>
                              <a:ea typeface="宋体" panose="02010600030101010101" pitchFamily="2" charset="-122"/>
                            </a:rPr>
                            <m:t>3</m:t>
                          </m:r>
                        </m:sub>
                      </m:sSub>
                      <m:r>
                        <a:rPr lang="en-US" altLang="zh-CN" i="1" dirty="0" smtClean="0">
                          <a:latin typeface="Cambria Math" panose="02040503050406030204" pitchFamily="18" charset="0"/>
                          <a:ea typeface="宋体" panose="02010600030101010101" pitchFamily="2" charset="-122"/>
                        </a:rPr>
                        <m:t>+ </m:t>
                      </m:r>
                      <m:sSub>
                        <m:sSubPr>
                          <m:ctrlPr>
                            <a:rPr lang="en-US" altLang="zh-CN" i="1" dirty="0" smtClean="0">
                              <a:latin typeface="Cambria Math" panose="02040503050406030204" pitchFamily="18" charset="0"/>
                              <a:ea typeface="宋体" panose="02010600030101010101" pitchFamily="2" charset="-122"/>
                            </a:rPr>
                          </m:ctrlPr>
                        </m:sSubPr>
                        <m:e>
                          <m:r>
                            <m:rPr>
                              <m:sty m:val="p"/>
                            </m:rPr>
                            <a:rPr lang="en-US" altLang="zh-CN" b="0" i="0" dirty="0" smtClean="0">
                              <a:latin typeface="Cambria Math" panose="02040503050406030204" pitchFamily="18" charset="0"/>
                              <a:ea typeface="宋体" panose="02010600030101010101" pitchFamily="2" charset="-122"/>
                            </a:rPr>
                            <m:t>H</m:t>
                          </m:r>
                        </m:e>
                        <m:sub>
                          <m:r>
                            <a:rPr lang="en-US" altLang="zh-CN" b="0" i="0" dirty="0" smtClean="0">
                              <a:latin typeface="Cambria Math" panose="02040503050406030204" pitchFamily="18" charset="0"/>
                              <a:ea typeface="宋体" panose="02010600030101010101" pitchFamily="2" charset="-122"/>
                            </a:rPr>
                            <m:t>2</m:t>
                          </m:r>
                        </m:sub>
                      </m:sSub>
                      <m:r>
                        <m:rPr>
                          <m:sty m:val="p"/>
                        </m:rPr>
                        <a:rPr lang="en-US" altLang="zh-CN" i="0" dirty="0" smtClean="0">
                          <a:latin typeface="Cambria Math" panose="02040503050406030204" pitchFamily="18" charset="0"/>
                          <a:ea typeface="宋体" panose="02010600030101010101" pitchFamily="2" charset="-122"/>
                        </a:rPr>
                        <m:t>O</m:t>
                      </m:r>
                      <m:r>
                        <a:rPr lang="en-US" altLang="zh-CN" i="0" dirty="0" smtClean="0">
                          <a:latin typeface="Cambria Math" panose="02040503050406030204" pitchFamily="18" charset="0"/>
                          <a:ea typeface="宋体" panose="02010600030101010101" pitchFamily="2" charset="-122"/>
                        </a:rPr>
                        <m:t> </m:t>
                      </m:r>
                    </m:oMath>
                  </m:oMathPara>
                </a14:m>
                <a:endParaRPr lang="en-US" altLang="zh-CN" dirty="0">
                  <a:latin typeface="宋体" panose="02010600030101010101" pitchFamily="2" charset="-122"/>
                  <a:ea typeface="宋体" panose="02010600030101010101" pitchFamily="2" charset="-122"/>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ea typeface="宋体" panose="02010600030101010101" pitchFamily="2" charset="-122"/>
                            </a:rPr>
                          </m:ctrlPr>
                        </m:sSubPr>
                        <m:e>
                          <m:r>
                            <m:rPr>
                              <m:sty m:val="p"/>
                            </m:rPr>
                            <a:rPr lang="en-US" altLang="zh-CN" dirty="0">
                              <a:latin typeface="Cambria Math" panose="02040503050406030204" pitchFamily="18" charset="0"/>
                              <a:ea typeface="宋体" panose="02010600030101010101" pitchFamily="2" charset="-122"/>
                            </a:rPr>
                            <m:t>Na</m:t>
                          </m:r>
                        </m:e>
                        <m:sub>
                          <m:r>
                            <a:rPr lang="en-US" altLang="zh-CN" i="1" dirty="0">
                              <a:latin typeface="Cambria Math" panose="02040503050406030204" pitchFamily="18" charset="0"/>
                              <a:ea typeface="宋体" panose="02010600030101010101" pitchFamily="2" charset="-122"/>
                            </a:rPr>
                            <m:t>2</m:t>
                          </m:r>
                        </m:sub>
                      </m:sSub>
                      <m:sSub>
                        <m:sSubPr>
                          <m:ctrlPr>
                            <a:rPr lang="en-US" altLang="zh-CN" i="1" dirty="0">
                              <a:latin typeface="Cambria Math" panose="02040503050406030204" pitchFamily="18" charset="0"/>
                              <a:ea typeface="宋体" panose="02010600030101010101" pitchFamily="2" charset="-122"/>
                            </a:rPr>
                          </m:ctrlPr>
                        </m:sSubPr>
                        <m:e>
                          <m:r>
                            <m:rPr>
                              <m:sty m:val="p"/>
                            </m:rPr>
                            <a:rPr lang="en-US" altLang="zh-CN" dirty="0">
                              <a:latin typeface="Cambria Math" panose="02040503050406030204" pitchFamily="18" charset="0"/>
                              <a:ea typeface="宋体" panose="02010600030101010101" pitchFamily="2" charset="-122"/>
                            </a:rPr>
                            <m:t>SO</m:t>
                          </m:r>
                        </m:e>
                        <m:sub>
                          <m:r>
                            <a:rPr lang="en-US" altLang="zh-CN" i="1" dirty="0">
                              <a:latin typeface="Cambria Math" panose="02040503050406030204" pitchFamily="18" charset="0"/>
                              <a:ea typeface="宋体" panose="02010600030101010101" pitchFamily="2" charset="-122"/>
                            </a:rPr>
                            <m:t>3</m:t>
                          </m:r>
                        </m:sub>
                      </m:sSub>
                      <m:r>
                        <a:rPr lang="en-US" altLang="zh-CN" i="1" dirty="0" smtClean="0">
                          <a:latin typeface="Cambria Math" panose="02040503050406030204" pitchFamily="18" charset="0"/>
                          <a:ea typeface="宋体" panose="02010600030101010101" pitchFamily="2" charset="-122"/>
                        </a:rPr>
                        <m:t>+</m:t>
                      </m:r>
                      <m:sSub>
                        <m:sSubPr>
                          <m:ctrlPr>
                            <a:rPr lang="en-US" altLang="zh-CN" i="1" dirty="0">
                              <a:latin typeface="Cambria Math" panose="02040503050406030204" pitchFamily="18" charset="0"/>
                              <a:ea typeface="宋体" panose="02010600030101010101" pitchFamily="2" charset="-122"/>
                            </a:rPr>
                          </m:ctrlPr>
                        </m:sSubPr>
                        <m:e>
                          <m:r>
                            <m:rPr>
                              <m:sty m:val="p"/>
                            </m:rPr>
                            <a:rPr lang="en-US" altLang="zh-CN" dirty="0">
                              <a:latin typeface="Cambria Math" panose="02040503050406030204" pitchFamily="18" charset="0"/>
                              <a:ea typeface="宋体" panose="02010600030101010101" pitchFamily="2" charset="-122"/>
                            </a:rPr>
                            <m:t>SO</m:t>
                          </m:r>
                        </m:e>
                        <m:sub>
                          <m:r>
                            <a:rPr lang="en-US" altLang="zh-CN" i="1" dirty="0">
                              <a:latin typeface="Cambria Math" panose="02040503050406030204" pitchFamily="18" charset="0"/>
                              <a:ea typeface="宋体" panose="02010600030101010101" pitchFamily="2" charset="-122"/>
                            </a:rPr>
                            <m:t>2</m:t>
                          </m:r>
                        </m:sub>
                      </m:sSub>
                      <m:r>
                        <a:rPr lang="en-US" altLang="zh-CN" i="1" dirty="0" smtClean="0">
                          <a:latin typeface="Cambria Math" panose="02040503050406030204" pitchFamily="18" charset="0"/>
                          <a:ea typeface="宋体" panose="02010600030101010101" pitchFamily="2" charset="-122"/>
                        </a:rPr>
                        <m:t>+</m:t>
                      </m:r>
                      <m:sSub>
                        <m:sSubPr>
                          <m:ctrlPr>
                            <a:rPr lang="en-US" altLang="zh-CN" i="1" dirty="0">
                              <a:latin typeface="Cambria Math" panose="02040503050406030204" pitchFamily="18" charset="0"/>
                              <a:ea typeface="宋体" panose="02010600030101010101" pitchFamily="2" charset="-122"/>
                            </a:rPr>
                          </m:ctrlPr>
                        </m:sSubPr>
                        <m:e>
                          <m:r>
                            <m:rPr>
                              <m:sty m:val="p"/>
                            </m:rPr>
                            <a:rPr lang="en-US" altLang="zh-CN" dirty="0">
                              <a:latin typeface="Cambria Math" panose="02040503050406030204" pitchFamily="18" charset="0"/>
                              <a:ea typeface="宋体" panose="02010600030101010101" pitchFamily="2" charset="-122"/>
                            </a:rPr>
                            <m:t>H</m:t>
                          </m:r>
                        </m:e>
                        <m:sub>
                          <m:r>
                            <a:rPr lang="en-US" altLang="zh-CN" dirty="0">
                              <a:latin typeface="Cambria Math" panose="02040503050406030204" pitchFamily="18" charset="0"/>
                              <a:ea typeface="宋体" panose="02010600030101010101" pitchFamily="2" charset="-122"/>
                            </a:rPr>
                            <m:t>2</m:t>
                          </m:r>
                        </m:sub>
                      </m:sSub>
                      <m:r>
                        <m:rPr>
                          <m:sty m:val="p"/>
                        </m:rPr>
                        <a:rPr lang="en-US" altLang="zh-CN" dirty="0">
                          <a:latin typeface="Cambria Math" panose="02040503050406030204" pitchFamily="18" charset="0"/>
                          <a:ea typeface="宋体" panose="02010600030101010101" pitchFamily="2" charset="-122"/>
                        </a:rPr>
                        <m:t>O</m:t>
                      </m:r>
                      <m:r>
                        <a:rPr lang="en-US" altLang="zh-CN" i="1" dirty="0" smtClean="0">
                          <a:latin typeface="Cambria Math" panose="02040503050406030204" pitchFamily="18" charset="0"/>
                          <a:ea typeface="宋体" panose="02010600030101010101" pitchFamily="2" charset="-122"/>
                        </a:rPr>
                        <m:t>→ 2</m:t>
                      </m:r>
                      <m:r>
                        <m:rPr>
                          <m:sty m:val="p"/>
                        </m:rPr>
                        <a:rPr lang="en-US" altLang="zh-CN" i="1" dirty="0" smtClean="0">
                          <a:latin typeface="Cambria Math" panose="02040503050406030204" pitchFamily="18" charset="0"/>
                          <a:ea typeface="宋体" panose="02010600030101010101" pitchFamily="2" charset="-122"/>
                        </a:rPr>
                        <m:t>NaH</m:t>
                      </m:r>
                      <m:sSub>
                        <m:sSubPr>
                          <m:ctrlPr>
                            <a:rPr lang="en-US" altLang="zh-CN" i="1" dirty="0">
                              <a:latin typeface="Cambria Math" panose="02040503050406030204" pitchFamily="18" charset="0"/>
                              <a:ea typeface="宋体" panose="02010600030101010101" pitchFamily="2" charset="-122"/>
                            </a:rPr>
                          </m:ctrlPr>
                        </m:sSubPr>
                        <m:e>
                          <m:r>
                            <m:rPr>
                              <m:sty m:val="p"/>
                            </m:rPr>
                            <a:rPr lang="en-US" altLang="zh-CN" dirty="0">
                              <a:latin typeface="Cambria Math" panose="02040503050406030204" pitchFamily="18" charset="0"/>
                              <a:ea typeface="宋体" panose="02010600030101010101" pitchFamily="2" charset="-122"/>
                            </a:rPr>
                            <m:t>SO</m:t>
                          </m:r>
                        </m:e>
                        <m:sub>
                          <m:r>
                            <a:rPr lang="en-US" altLang="zh-CN" i="1" dirty="0">
                              <a:latin typeface="Cambria Math" panose="02040503050406030204" pitchFamily="18" charset="0"/>
                              <a:ea typeface="宋体" panose="02010600030101010101" pitchFamily="2" charset="-122"/>
                            </a:rPr>
                            <m:t>3</m:t>
                          </m:r>
                        </m:sub>
                      </m:sSub>
                    </m:oMath>
                  </m:oMathPara>
                </a14:m>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双碱法优点在于生成的固体的反应不在吸收塔中进行，这样避免了塔的堵塞和磨损，提高了运行的可靠性，降低了操作费用，同时提高了脱硫效率。它的缺点主要是多了一道工序，增加了投资。</a:t>
                </a:r>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2102139C-3B7B-4276-AEA4-4B1907129AEF}"/>
                  </a:ext>
                </a:extLst>
              </p:cNvPr>
              <p:cNvSpPr>
                <a:spLocks noGrp="1" noRot="1" noChangeAspect="1" noMove="1" noResize="1" noEditPoints="1" noAdjustHandles="1" noChangeArrowheads="1" noChangeShapeType="1" noTextEdit="1"/>
              </p:cNvSpPr>
              <p:nvPr>
                <p:ph idx="1"/>
              </p:nvPr>
            </p:nvSpPr>
            <p:spPr>
              <a:xfrm>
                <a:off x="838200" y="852256"/>
                <a:ext cx="10515600" cy="3204839"/>
              </a:xfrm>
              <a:blipFill>
                <a:blip r:embed="rId2"/>
                <a:stretch>
                  <a:fillRect l="-1217" t="-3422" r="-696"/>
                </a:stretch>
              </a:blipFill>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097DEF6-2CF7-4F1F-89B0-F82ABFBD41A4}"/>
              </a:ext>
            </a:extLst>
          </p:cNvPr>
          <p:cNvSpPr txBox="1">
            <a:spLocks/>
          </p:cNvSpPr>
          <p:nvPr/>
        </p:nvSpPr>
        <p:spPr>
          <a:xfrm>
            <a:off x="838200" y="4216894"/>
            <a:ext cx="10515600" cy="1713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dirty="0">
                <a:latin typeface="宋体" panose="02010600030101010101" pitchFamily="2" charset="-122"/>
                <a:ea typeface="宋体" panose="02010600030101010101" pitchFamily="2" charset="-122"/>
              </a:rPr>
              <a:t>4. </a:t>
            </a:r>
            <a:r>
              <a:rPr lang="zh-CN" altLang="zh-CN" dirty="0">
                <a:latin typeface="宋体" panose="02010600030101010101" pitchFamily="2" charset="-122"/>
                <a:ea typeface="宋体" panose="02010600030101010101" pitchFamily="2" charset="-122"/>
              </a:rPr>
              <a:t>氧化镁法</a:t>
            </a:r>
          </a:p>
          <a:p>
            <a:pPr marL="0" indent="0">
              <a:lnSpc>
                <a:spcPct val="100000"/>
              </a:lnSpc>
              <a:buNone/>
            </a:pPr>
            <a:r>
              <a:rPr lang="zh-CN" altLang="zh-CN" dirty="0">
                <a:latin typeface="宋体" panose="02010600030101010101" pitchFamily="2" charset="-122"/>
                <a:ea typeface="宋体" panose="02010600030101010101" pitchFamily="2" charset="-122"/>
              </a:rPr>
              <a:t>氧化镁法比较复杂，费用也比较高但有发展前景：脱硫率较高（一般在</a:t>
            </a:r>
            <a:r>
              <a:rPr lang="en-US" altLang="zh-CN" dirty="0">
                <a:latin typeface="宋体" panose="02010600030101010101" pitchFamily="2" charset="-122"/>
                <a:ea typeface="宋体" panose="02010600030101010101" pitchFamily="2" charset="-122"/>
              </a:rPr>
              <a:t>90%</a:t>
            </a:r>
            <a:r>
              <a:rPr lang="zh-CN" altLang="zh-CN" dirty="0">
                <a:latin typeface="宋体" panose="02010600030101010101" pitchFamily="2" charset="-122"/>
                <a:ea typeface="宋体" panose="02010600030101010101" pitchFamily="2" charset="-122"/>
              </a:rPr>
              <a:t>以上）；有很大的溶解度，因此不会出现结垢现象</a:t>
            </a:r>
            <a:r>
              <a:rPr lang="zh-CN" altLang="en-US" dirty="0">
                <a:latin typeface="宋体" panose="02010600030101010101" pitchFamily="2" charset="-122"/>
                <a:ea typeface="宋体" panose="02010600030101010101" pitchFamily="2" charset="-122"/>
              </a:rPr>
              <a:t>。</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749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15E0B-E84B-4AEC-B137-AB28F324CEE6}"/>
              </a:ext>
            </a:extLst>
          </p:cNvPr>
          <p:cNvSpPr>
            <a:spLocks noGrp="1"/>
          </p:cNvSpPr>
          <p:nvPr>
            <p:ph type="title"/>
          </p:nvPr>
        </p:nvSpPr>
        <p:spPr>
          <a:xfrm>
            <a:off x="838200" y="365126"/>
            <a:ext cx="10515600" cy="886626"/>
          </a:xfrm>
        </p:spPr>
        <p:txBody>
          <a:bodyPr/>
          <a:lstStyle/>
          <a:p>
            <a:r>
              <a:rPr lang="zh-CN" altLang="en-US" dirty="0"/>
              <a:t>烟气脱硝技术</a:t>
            </a: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82F5C271-86E7-4FEB-ABB5-CB3C88CAA4EF}"/>
                  </a:ext>
                </a:extLst>
              </p:cNvPr>
              <p:cNvSpPr>
                <a:spLocks noGrp="1"/>
              </p:cNvSpPr>
              <p:nvPr>
                <p:ph idx="1"/>
              </p:nvPr>
            </p:nvSpPr>
            <p:spPr>
              <a:xfrm>
                <a:off x="838200" y="1434484"/>
                <a:ext cx="10515600" cy="2343705"/>
              </a:xfrm>
            </p:spPr>
            <p:txBody>
              <a:bodyPr>
                <a:normAutofit lnSpcReduction="10000"/>
              </a:bodyPr>
              <a:lstStyle/>
              <a:p>
                <a:pPr marL="0" indent="0">
                  <a:lnSpc>
                    <a:spcPct val="100000"/>
                  </a:lnSpc>
                  <a:buNone/>
                </a:pP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选择性催化还原法</a:t>
                </a:r>
                <a:r>
                  <a:rPr lang="en-US" altLang="zh-CN" dirty="0">
                    <a:latin typeface="宋体" panose="02010600030101010101" pitchFamily="2" charset="-122"/>
                    <a:ea typeface="宋体" panose="02010600030101010101" pitchFamily="2" charset="-122"/>
                  </a:rPr>
                  <a:t>(SCR</a:t>
                </a:r>
                <a:r>
                  <a:rPr lang="zh-CN" altLang="en-US" dirty="0">
                    <a:latin typeface="宋体" panose="02010600030101010101" pitchFamily="2" charset="-122"/>
                    <a:ea typeface="宋体" panose="02010600030101010101" pitchFamily="2" charset="-122"/>
                  </a:rPr>
                  <a:t>法</a:t>
                </a:r>
                <a:r>
                  <a:rPr lang="en-US" altLang="zh-CN" dirty="0">
                    <a:latin typeface="宋体" panose="02010600030101010101" pitchFamily="2" charset="-122"/>
                    <a:ea typeface="宋体" panose="02010600030101010101" pitchFamily="2" charset="-122"/>
                  </a:rPr>
                  <a:t>)</a:t>
                </a:r>
              </a:p>
              <a:p>
                <a:pPr marL="0" indent="0">
                  <a:lnSpc>
                    <a:spcPct val="100000"/>
                  </a:lnSpc>
                  <a:buNone/>
                </a:pPr>
                <a14:m>
                  <m:oMathPara xmlns:m="http://schemas.openxmlformats.org/officeDocument/2006/math">
                    <m:oMathParaPr>
                      <m:jc m:val="centerGroup"/>
                    </m:oMathParaPr>
                    <m:oMath xmlns:m="http://schemas.openxmlformats.org/officeDocument/2006/math">
                      <m:r>
                        <a:rPr lang="pt-BR" altLang="zh-CN" i="0" dirty="0" smtClean="0">
                          <a:latin typeface="Cambria Math" panose="02040503050406030204" pitchFamily="18" charset="0"/>
                        </a:rPr>
                        <m:t>4</m:t>
                      </m:r>
                      <m:r>
                        <m:rPr>
                          <m:sty m:val="p"/>
                        </m:rPr>
                        <a:rPr lang="pt-BR" altLang="zh-CN" i="0" dirty="0" smtClean="0">
                          <a:latin typeface="Cambria Math" panose="02040503050406030204" pitchFamily="18" charset="0"/>
                        </a:rPr>
                        <m:t>NO</m:t>
                      </m:r>
                      <m:r>
                        <a:rPr lang="pt-BR" altLang="zh-CN" i="0" dirty="0" smtClean="0">
                          <a:latin typeface="Cambria Math" panose="02040503050406030204" pitchFamily="18" charset="0"/>
                        </a:rPr>
                        <m:t> +4</m:t>
                      </m:r>
                      <m:sSub>
                        <m:sSubPr>
                          <m:ctrlPr>
                            <a:rPr lang="pt-BR" altLang="zh-CN" i="1" dirty="0" smtClean="0">
                              <a:latin typeface="Cambria Math" panose="02040503050406030204" pitchFamily="18" charset="0"/>
                            </a:rPr>
                          </m:ctrlPr>
                        </m:sSubPr>
                        <m:e>
                          <m:r>
                            <m:rPr>
                              <m:sty m:val="p"/>
                            </m:rPr>
                            <a:rPr lang="pt-BR" altLang="zh-CN" i="0" dirty="0">
                              <a:latin typeface="Cambria Math" panose="02040503050406030204" pitchFamily="18" charset="0"/>
                            </a:rPr>
                            <m:t>NH</m:t>
                          </m:r>
                        </m:e>
                        <m:sub>
                          <m:r>
                            <a:rPr lang="en-US" altLang="zh-CN" b="0" i="0" dirty="0" smtClean="0">
                              <a:latin typeface="Cambria Math" panose="02040503050406030204" pitchFamily="18" charset="0"/>
                            </a:rPr>
                            <m:t>3</m:t>
                          </m:r>
                        </m:sub>
                      </m:sSub>
                      <m:r>
                        <a:rPr lang="en-US" altLang="zh-CN" b="0" i="0" dirty="0" smtClean="0">
                          <a:latin typeface="Cambria Math" panose="02040503050406030204" pitchFamily="18" charset="0"/>
                        </a:rPr>
                        <m:t> </m:t>
                      </m:r>
                      <m:r>
                        <a:rPr lang="pt-BR" altLang="zh-CN" i="0" dirty="0" smtClean="0">
                          <a:latin typeface="Cambria Math" panose="02040503050406030204" pitchFamily="18" charset="0"/>
                        </a:rPr>
                        <m:t> +</m:t>
                      </m:r>
                      <m:sSub>
                        <m:sSubPr>
                          <m:ctrlPr>
                            <a:rPr lang="pt-BR" altLang="zh-CN" i="1" dirty="0" smtClean="0">
                              <a:latin typeface="Cambria Math" panose="02040503050406030204" pitchFamily="18" charset="0"/>
                            </a:rPr>
                          </m:ctrlPr>
                        </m:sSubPr>
                        <m:e>
                          <m:r>
                            <m:rPr>
                              <m:sty m:val="p"/>
                            </m:rPr>
                            <a:rPr lang="pt-BR" altLang="zh-CN" i="0" dirty="0">
                              <a:latin typeface="Cambria Math" panose="02040503050406030204" pitchFamily="18" charset="0"/>
                            </a:rPr>
                            <m:t>O</m:t>
                          </m:r>
                        </m:e>
                        <m:sub>
                          <m:r>
                            <a:rPr lang="en-US" altLang="zh-CN" b="0" i="0" dirty="0" smtClean="0">
                              <a:latin typeface="Cambria Math" panose="02040503050406030204" pitchFamily="18" charset="0"/>
                            </a:rPr>
                            <m:t>2</m:t>
                          </m:r>
                        </m:sub>
                      </m:sSub>
                      <m:r>
                        <a:rPr lang="pt-BR" altLang="zh-CN" i="0" dirty="0" smtClean="0">
                          <a:latin typeface="Cambria Math" panose="02040503050406030204" pitchFamily="18" charset="0"/>
                        </a:rPr>
                        <m:t> </m:t>
                      </m:r>
                      <m:r>
                        <a:rPr lang="en-US" altLang="zh-CN" b="0" i="0" dirty="0" smtClean="0">
                          <a:latin typeface="Cambria Math" panose="02040503050406030204" pitchFamily="18" charset="0"/>
                        </a:rPr>
                        <m:t> </m:t>
                      </m:r>
                      <m:r>
                        <a:rPr lang="pt-BR" altLang="zh-CN" i="0" dirty="0" smtClean="0">
                          <a:latin typeface="Cambria Math" panose="02040503050406030204" pitchFamily="18" charset="0"/>
                          <a:ea typeface="Cambria Math" panose="02040503050406030204" pitchFamily="18" charset="0"/>
                        </a:rPr>
                        <m:t>→</m:t>
                      </m:r>
                      <m:r>
                        <a:rPr lang="en-US" altLang="zh-CN" b="0" i="0" dirty="0" smtClean="0">
                          <a:latin typeface="Cambria Math" panose="02040503050406030204" pitchFamily="18" charset="0"/>
                          <a:ea typeface="Cambria Math" panose="02040503050406030204" pitchFamily="18" charset="0"/>
                        </a:rPr>
                        <m:t> </m:t>
                      </m:r>
                      <m:r>
                        <a:rPr lang="pt-BR" altLang="zh-CN" i="0" dirty="0" smtClean="0">
                          <a:latin typeface="Cambria Math" panose="02040503050406030204" pitchFamily="18" charset="0"/>
                        </a:rPr>
                        <m:t>4</m:t>
                      </m:r>
                      <m:sSub>
                        <m:sSubPr>
                          <m:ctrlPr>
                            <a:rPr lang="pt-BR" altLang="zh-CN" i="1" dirty="0">
                              <a:latin typeface="Cambria Math" panose="02040503050406030204" pitchFamily="18" charset="0"/>
                            </a:rPr>
                          </m:ctrlPr>
                        </m:sSubPr>
                        <m:e>
                          <m:r>
                            <m:rPr>
                              <m:sty m:val="p"/>
                            </m:rPr>
                            <a:rPr lang="en-US" altLang="zh-CN" b="0" i="0" dirty="0" smtClean="0">
                              <a:latin typeface="Cambria Math" panose="02040503050406030204" pitchFamily="18" charset="0"/>
                            </a:rPr>
                            <m:t>N</m:t>
                          </m:r>
                        </m:e>
                        <m:sub>
                          <m:r>
                            <a:rPr lang="en-US" altLang="zh-CN" i="0" dirty="0">
                              <a:latin typeface="Cambria Math" panose="02040503050406030204" pitchFamily="18" charset="0"/>
                            </a:rPr>
                            <m:t>2</m:t>
                          </m:r>
                        </m:sub>
                      </m:sSub>
                      <m:r>
                        <a:rPr lang="pt-BR" altLang="zh-CN" i="0" dirty="0" smtClean="0">
                          <a:latin typeface="Cambria Math" panose="02040503050406030204" pitchFamily="18" charset="0"/>
                        </a:rPr>
                        <m:t>+6</m:t>
                      </m:r>
                      <m:sSub>
                        <m:sSubPr>
                          <m:ctrlPr>
                            <a:rPr lang="pt-BR" altLang="zh-CN"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H</m:t>
                          </m:r>
                        </m:e>
                        <m:sub>
                          <m:r>
                            <a:rPr lang="en-US" altLang="zh-CN" b="0" i="0" dirty="0" smtClean="0">
                              <a:latin typeface="Cambria Math" panose="02040503050406030204" pitchFamily="18" charset="0"/>
                            </a:rPr>
                            <m:t>2</m:t>
                          </m:r>
                        </m:sub>
                      </m:sSub>
                      <m:r>
                        <m:rPr>
                          <m:sty m:val="p"/>
                        </m:rPr>
                        <a:rPr lang="pt-BR" altLang="zh-CN" i="0" dirty="0" smtClean="0">
                          <a:latin typeface="Cambria Math" panose="02040503050406030204" pitchFamily="18" charset="0"/>
                        </a:rPr>
                        <m:t>O</m:t>
                      </m:r>
                    </m:oMath>
                  </m:oMathPara>
                </a14:m>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pt-BR" altLang="zh-CN" i="1" dirty="0">
                              <a:latin typeface="Cambria Math" panose="02040503050406030204" pitchFamily="18" charset="0"/>
                            </a:rPr>
                          </m:ctrlPr>
                        </m:sSubPr>
                        <m:e>
                          <m:r>
                            <a:rPr lang="en-US" altLang="zh-CN" b="0" i="0" dirty="0" smtClean="0">
                              <a:latin typeface="Cambria Math" panose="02040503050406030204" pitchFamily="18" charset="0"/>
                            </a:rPr>
                            <m:t>8</m:t>
                          </m:r>
                          <m:r>
                            <m:rPr>
                              <m:sty m:val="p"/>
                            </m:rPr>
                            <a:rPr lang="pt-BR" altLang="zh-CN" i="0" dirty="0">
                              <a:latin typeface="Cambria Math" panose="02040503050406030204" pitchFamily="18" charset="0"/>
                            </a:rPr>
                            <m:t>NH</m:t>
                          </m:r>
                        </m:e>
                        <m:sub>
                          <m:r>
                            <a:rPr lang="en-US" altLang="zh-CN" i="0" dirty="0">
                              <a:latin typeface="Cambria Math" panose="02040503050406030204" pitchFamily="18" charset="0"/>
                            </a:rPr>
                            <m:t>3</m:t>
                          </m:r>
                        </m:sub>
                      </m:sSub>
                      <m:r>
                        <a:rPr lang="pt-BR" altLang="zh-CN" i="0" dirty="0" smtClean="0">
                          <a:latin typeface="Cambria Math" panose="02040503050406030204" pitchFamily="18" charset="0"/>
                        </a:rPr>
                        <m:t>+6</m:t>
                      </m:r>
                      <m:sSub>
                        <m:sSubPr>
                          <m:ctrlPr>
                            <a:rPr lang="pt-BR" altLang="zh-CN" i="1" dirty="0">
                              <a:latin typeface="Cambria Math" panose="02040503050406030204" pitchFamily="18" charset="0"/>
                            </a:rPr>
                          </m:ctrlPr>
                        </m:sSubPr>
                        <m:e>
                          <m:r>
                            <m:rPr>
                              <m:sty m:val="p"/>
                            </m:rPr>
                            <a:rPr lang="en-US" altLang="zh-CN" i="0" dirty="0">
                              <a:latin typeface="Cambria Math" panose="02040503050406030204" pitchFamily="18" charset="0"/>
                            </a:rPr>
                            <m:t>N</m:t>
                          </m:r>
                          <m:r>
                            <m:rPr>
                              <m:sty m:val="p"/>
                            </m:rPr>
                            <a:rPr lang="en-US" altLang="zh-CN" b="0" i="0" dirty="0" smtClean="0">
                              <a:latin typeface="Cambria Math" panose="02040503050406030204" pitchFamily="18" charset="0"/>
                            </a:rPr>
                            <m:t>O</m:t>
                          </m:r>
                        </m:e>
                        <m:sub>
                          <m:r>
                            <a:rPr lang="en-US" altLang="zh-CN" i="0" dirty="0">
                              <a:latin typeface="Cambria Math" panose="02040503050406030204" pitchFamily="18" charset="0"/>
                            </a:rPr>
                            <m:t>2</m:t>
                          </m:r>
                        </m:sub>
                      </m:sSub>
                      <m:r>
                        <a:rPr lang="en-US" altLang="zh-CN" b="0" i="0" dirty="0" smtClean="0">
                          <a:latin typeface="Cambria Math" panose="02040503050406030204" pitchFamily="18" charset="0"/>
                        </a:rPr>
                        <m:t> </m:t>
                      </m:r>
                      <m:r>
                        <a:rPr lang="pt-BR" altLang="zh-CN" i="0" dirty="0" smtClean="0">
                          <a:latin typeface="Cambria Math" panose="02040503050406030204" pitchFamily="18" charset="0"/>
                          <a:ea typeface="Cambria Math" panose="02040503050406030204" pitchFamily="18" charset="0"/>
                        </a:rPr>
                        <m:t>→</m:t>
                      </m:r>
                      <m:r>
                        <a:rPr lang="en-US" altLang="zh-CN" b="0" i="0" dirty="0" smtClean="0">
                          <a:latin typeface="Cambria Math" panose="02040503050406030204" pitchFamily="18" charset="0"/>
                          <a:ea typeface="Cambria Math" panose="02040503050406030204" pitchFamily="18" charset="0"/>
                        </a:rPr>
                        <m:t> </m:t>
                      </m:r>
                      <m:r>
                        <a:rPr lang="pt-BR" altLang="zh-CN" i="0" dirty="0" smtClean="0">
                          <a:latin typeface="Cambria Math" panose="02040503050406030204" pitchFamily="18" charset="0"/>
                        </a:rPr>
                        <m:t>7</m:t>
                      </m:r>
                      <m:sSub>
                        <m:sSubPr>
                          <m:ctrlPr>
                            <a:rPr lang="pt-BR" altLang="zh-CN" i="1" dirty="0">
                              <a:latin typeface="Cambria Math" panose="02040503050406030204" pitchFamily="18" charset="0"/>
                            </a:rPr>
                          </m:ctrlPr>
                        </m:sSubPr>
                        <m:e>
                          <m:r>
                            <m:rPr>
                              <m:sty m:val="p"/>
                            </m:rPr>
                            <a:rPr lang="en-US" altLang="zh-CN" i="0" dirty="0">
                              <a:latin typeface="Cambria Math" panose="02040503050406030204" pitchFamily="18" charset="0"/>
                            </a:rPr>
                            <m:t>N</m:t>
                          </m:r>
                        </m:e>
                        <m:sub>
                          <m:r>
                            <a:rPr lang="en-US" altLang="zh-CN" i="0" dirty="0">
                              <a:latin typeface="Cambria Math" panose="02040503050406030204" pitchFamily="18" charset="0"/>
                            </a:rPr>
                            <m:t>2</m:t>
                          </m:r>
                        </m:sub>
                      </m:sSub>
                      <m:r>
                        <a:rPr lang="pt-BR" altLang="zh-CN" i="0" dirty="0" smtClean="0">
                          <a:latin typeface="Cambria Math" panose="02040503050406030204" pitchFamily="18" charset="0"/>
                        </a:rPr>
                        <m:t>+2</m:t>
                      </m:r>
                      <m:sSub>
                        <m:sSubPr>
                          <m:ctrlPr>
                            <a:rPr lang="pt-BR" altLang="zh-CN" i="1" dirty="0">
                              <a:latin typeface="Cambria Math" panose="02040503050406030204" pitchFamily="18" charset="0"/>
                            </a:rPr>
                          </m:ctrlPr>
                        </m:sSubPr>
                        <m:e>
                          <m:r>
                            <m:rPr>
                              <m:sty m:val="p"/>
                            </m:rPr>
                            <a:rPr lang="en-US" altLang="zh-CN" i="0" dirty="0">
                              <a:latin typeface="Cambria Math" panose="02040503050406030204" pitchFamily="18" charset="0"/>
                            </a:rPr>
                            <m:t>H</m:t>
                          </m:r>
                        </m:e>
                        <m:sub>
                          <m:r>
                            <a:rPr lang="en-US" altLang="zh-CN" i="0" dirty="0">
                              <a:latin typeface="Cambria Math" panose="02040503050406030204" pitchFamily="18" charset="0"/>
                            </a:rPr>
                            <m:t>2</m:t>
                          </m:r>
                        </m:sub>
                      </m:sSub>
                      <m:r>
                        <m:rPr>
                          <m:sty m:val="p"/>
                        </m:rPr>
                        <a:rPr lang="pt-BR" altLang="zh-CN" i="0" dirty="0">
                          <a:latin typeface="Cambria Math" panose="02040503050406030204" pitchFamily="18" charset="0"/>
                        </a:rPr>
                        <m:t>O</m:t>
                      </m:r>
                    </m:oMath>
                  </m:oMathPara>
                </a14:m>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此法具有净化率高，无二次污染等特点，但投资与运行费用较高，氮氧化物不能回收。</a:t>
                </a:r>
              </a:p>
            </p:txBody>
          </p:sp>
        </mc:Choice>
        <mc:Fallback xmlns="">
          <p:sp>
            <p:nvSpPr>
              <p:cNvPr id="4" name="内容占位符 2">
                <a:extLst>
                  <a:ext uri="{FF2B5EF4-FFF2-40B4-BE49-F238E27FC236}">
                    <a16:creationId xmlns:a16="http://schemas.microsoft.com/office/drawing/2014/main" id="{82F5C271-86E7-4FEB-ABB5-CB3C88CAA4EF}"/>
                  </a:ext>
                </a:extLst>
              </p:cNvPr>
              <p:cNvSpPr>
                <a:spLocks noGrp="1" noRot="1" noChangeAspect="1" noMove="1" noResize="1" noEditPoints="1" noAdjustHandles="1" noChangeArrowheads="1" noChangeShapeType="1" noTextEdit="1"/>
              </p:cNvSpPr>
              <p:nvPr>
                <p:ph idx="1"/>
              </p:nvPr>
            </p:nvSpPr>
            <p:spPr>
              <a:xfrm>
                <a:off x="838200" y="1434484"/>
                <a:ext cx="10515600" cy="2343705"/>
              </a:xfrm>
              <a:blipFill>
                <a:blip r:embed="rId2"/>
                <a:stretch>
                  <a:fillRect l="-1217" t="-4416" r="-696" b="-20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32E4DB34-1E60-454E-AC9F-56F123FCA232}"/>
                  </a:ext>
                </a:extLst>
              </p:cNvPr>
              <p:cNvSpPr txBox="1">
                <a:spLocks/>
              </p:cNvSpPr>
              <p:nvPr/>
            </p:nvSpPr>
            <p:spPr>
              <a:xfrm>
                <a:off x="838200" y="3925409"/>
                <a:ext cx="10515600" cy="234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非催化选择性还原性</a:t>
                </a:r>
                <a:r>
                  <a:rPr lang="en-US" altLang="zh-CN" dirty="0">
                    <a:latin typeface="宋体" panose="02010600030101010101" pitchFamily="2" charset="-122"/>
                    <a:ea typeface="宋体" panose="02010600030101010101" pitchFamily="2" charset="-122"/>
                  </a:rPr>
                  <a:t>(SNCR </a:t>
                </a:r>
                <a:r>
                  <a:rPr lang="zh-CN" altLang="en-US" dirty="0">
                    <a:latin typeface="宋体" panose="02010600030101010101" pitchFamily="2" charset="-122"/>
                    <a:ea typeface="宋体" panose="02010600030101010101" pitchFamily="2" charset="-122"/>
                  </a:rPr>
                  <a:t>法</a:t>
                </a:r>
                <a:r>
                  <a:rPr lang="en-US" altLang="zh-CN" dirty="0">
                    <a:latin typeface="宋体" panose="02010600030101010101" pitchFamily="2" charset="-122"/>
                    <a:ea typeface="宋体" panose="02010600030101010101" pitchFamily="2" charset="-122"/>
                  </a:rPr>
                  <a:t>)</a:t>
                </a:r>
              </a:p>
              <a:p>
                <a:pPr marL="0" indent="0">
                  <a:lnSpc>
                    <a:spcPct val="100000"/>
                  </a:lnSpc>
                  <a:buNone/>
                </a:pPr>
                <a14:m>
                  <m:oMathPara xmlns:m="http://schemas.openxmlformats.org/officeDocument/2006/math">
                    <m:oMathParaPr>
                      <m:jc m:val="centerGroup"/>
                    </m:oMathParaPr>
                    <m:oMath xmlns:m="http://schemas.openxmlformats.org/officeDocument/2006/math">
                      <m:r>
                        <a:rPr lang="pt-BR" altLang="zh-CN" i="1" dirty="0" smtClean="0">
                          <a:latin typeface="Cambria Math" panose="02040503050406030204" pitchFamily="18" charset="0"/>
                        </a:rPr>
                        <m:t>4</m:t>
                      </m:r>
                      <m:sSub>
                        <m:sSubPr>
                          <m:ctrlPr>
                            <a:rPr lang="pt-BR" altLang="zh-CN" i="1" dirty="0">
                              <a:latin typeface="Cambria Math" panose="02040503050406030204" pitchFamily="18" charset="0"/>
                            </a:rPr>
                          </m:ctrlPr>
                        </m:sSubPr>
                        <m:e>
                          <m:r>
                            <m:rPr>
                              <m:sty m:val="p"/>
                            </m:rPr>
                            <a:rPr lang="pt-BR" altLang="zh-CN" dirty="0">
                              <a:latin typeface="Cambria Math" panose="02040503050406030204" pitchFamily="18" charset="0"/>
                            </a:rPr>
                            <m:t>NH</m:t>
                          </m:r>
                        </m:e>
                        <m:sub>
                          <m:r>
                            <a:rPr lang="en-US" altLang="zh-CN" dirty="0">
                              <a:latin typeface="Cambria Math" panose="02040503050406030204" pitchFamily="18" charset="0"/>
                            </a:rPr>
                            <m:t>3</m:t>
                          </m:r>
                        </m:sub>
                      </m:sSub>
                      <m:r>
                        <a:rPr lang="zh-CN" altLang="pt-BR" i="1" dirty="0" smtClean="0">
                          <a:latin typeface="Cambria Math" panose="02040503050406030204" pitchFamily="18" charset="0"/>
                        </a:rPr>
                        <m:t>十</m:t>
                      </m:r>
                      <m:r>
                        <a:rPr lang="zh-CN" altLang="pt-BR" i="1" dirty="0" smtClean="0">
                          <a:latin typeface="Cambria Math" panose="02040503050406030204" pitchFamily="18" charset="0"/>
                        </a:rPr>
                        <m:t> 6</m:t>
                      </m:r>
                      <m:r>
                        <m:rPr>
                          <m:sty m:val="p"/>
                        </m:rPr>
                        <a:rPr lang="pt-BR" altLang="zh-CN" i="1" dirty="0" smtClean="0">
                          <a:latin typeface="Cambria Math" panose="02040503050406030204" pitchFamily="18" charset="0"/>
                        </a:rPr>
                        <m:t>NO</m:t>
                      </m:r>
                      <m:r>
                        <a:rPr lang="pt-BR" altLang="zh-CN" i="1" dirty="0" smtClean="0">
                          <a:latin typeface="Cambria Math" panose="02040503050406030204" pitchFamily="18" charset="0"/>
                        </a:rPr>
                        <m:t> → 5</m:t>
                      </m:r>
                      <m:sSub>
                        <m:sSubPr>
                          <m:ctrlPr>
                            <a:rPr lang="pt-BR" altLang="zh-CN" i="1" dirty="0">
                              <a:latin typeface="Cambria Math" panose="02040503050406030204" pitchFamily="18" charset="0"/>
                            </a:rPr>
                          </m:ctrlPr>
                        </m:sSubPr>
                        <m:e>
                          <m:r>
                            <m:rPr>
                              <m:sty m:val="p"/>
                            </m:rPr>
                            <a:rPr lang="en-US" altLang="zh-CN" dirty="0">
                              <a:latin typeface="Cambria Math" panose="02040503050406030204" pitchFamily="18" charset="0"/>
                            </a:rPr>
                            <m:t>N</m:t>
                          </m:r>
                        </m:e>
                        <m:sub>
                          <m:r>
                            <a:rPr lang="en-US" altLang="zh-CN" dirty="0">
                              <a:latin typeface="Cambria Math" panose="02040503050406030204" pitchFamily="18" charset="0"/>
                            </a:rPr>
                            <m:t>2</m:t>
                          </m:r>
                        </m:sub>
                      </m:sSub>
                      <m:r>
                        <a:rPr lang="zh-CN" altLang="pt-BR" i="1" dirty="0" smtClean="0">
                          <a:latin typeface="Cambria Math" panose="02040503050406030204" pitchFamily="18" charset="0"/>
                        </a:rPr>
                        <m:t>十</m:t>
                      </m:r>
                      <m:r>
                        <a:rPr lang="zh-CN" altLang="pt-BR" i="1" dirty="0" smtClean="0">
                          <a:latin typeface="Cambria Math" panose="02040503050406030204" pitchFamily="18" charset="0"/>
                        </a:rPr>
                        <m:t> 6</m:t>
                      </m:r>
                      <m:sSub>
                        <m:sSubPr>
                          <m:ctrlPr>
                            <a:rPr lang="pt-BR" altLang="zh-CN" i="1" dirty="0">
                              <a:latin typeface="Cambria Math" panose="02040503050406030204" pitchFamily="18" charset="0"/>
                            </a:rPr>
                          </m:ctrlPr>
                        </m:sSubPr>
                        <m:e>
                          <m:r>
                            <m:rPr>
                              <m:sty m:val="p"/>
                            </m:rPr>
                            <a:rPr lang="en-US" altLang="zh-CN" dirty="0">
                              <a:latin typeface="Cambria Math" panose="02040503050406030204" pitchFamily="18" charset="0"/>
                            </a:rPr>
                            <m:t>H</m:t>
                          </m:r>
                        </m:e>
                        <m:sub>
                          <m:r>
                            <a:rPr lang="en-US" altLang="zh-CN" dirty="0">
                              <a:latin typeface="Cambria Math" panose="02040503050406030204" pitchFamily="18" charset="0"/>
                            </a:rPr>
                            <m:t>2</m:t>
                          </m:r>
                        </m:sub>
                      </m:sSub>
                      <m:r>
                        <m:rPr>
                          <m:sty m:val="p"/>
                        </m:rPr>
                        <a:rPr lang="pt-BR" altLang="zh-CN" dirty="0">
                          <a:latin typeface="Cambria Math" panose="02040503050406030204" pitchFamily="18" charset="0"/>
                        </a:rPr>
                        <m:t>O</m:t>
                      </m:r>
                    </m:oMath>
                  </m:oMathPara>
                </a14:m>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此法的反应温度较高，净化率较低，但是不需要催化剂，旧设备改造少，投资较</a:t>
                </a:r>
                <a:r>
                  <a:rPr lang="en-US" altLang="zh-CN" dirty="0">
                    <a:latin typeface="宋体" panose="02010600030101010101" pitchFamily="2" charset="-122"/>
                    <a:ea typeface="宋体" panose="02010600030101010101" pitchFamily="2" charset="-122"/>
                  </a:rPr>
                  <a:t>SCR</a:t>
                </a:r>
                <a:r>
                  <a:rPr lang="zh-CN" altLang="en-US" dirty="0">
                    <a:latin typeface="宋体" panose="02010600030101010101" pitchFamily="2" charset="-122"/>
                    <a:ea typeface="宋体" panose="02010600030101010101" pitchFamily="2" charset="-122"/>
                  </a:rPr>
                  <a:t>法小。</a:t>
                </a:r>
                <a:endParaRPr lang="en-US" altLang="zh-CN" dirty="0">
                  <a:latin typeface="宋体" panose="02010600030101010101" pitchFamily="2" charset="-122"/>
                  <a:ea typeface="宋体" panose="02010600030101010101" pitchFamily="2" charset="-122"/>
                </a:endParaRPr>
              </a:p>
            </p:txBody>
          </p:sp>
        </mc:Choice>
        <mc:Fallback xmlns="">
          <p:sp>
            <p:nvSpPr>
              <p:cNvPr id="5" name="内容占位符 2">
                <a:extLst>
                  <a:ext uri="{FF2B5EF4-FFF2-40B4-BE49-F238E27FC236}">
                    <a16:creationId xmlns:a16="http://schemas.microsoft.com/office/drawing/2014/main" id="{32E4DB34-1E60-454E-AC9F-56F123FCA232}"/>
                  </a:ext>
                </a:extLst>
              </p:cNvPr>
              <p:cNvSpPr txBox="1">
                <a:spLocks noRot="1" noChangeAspect="1" noMove="1" noResize="1" noEditPoints="1" noAdjustHandles="1" noChangeArrowheads="1" noChangeShapeType="1" noTextEdit="1"/>
              </p:cNvSpPr>
              <p:nvPr/>
            </p:nvSpPr>
            <p:spPr>
              <a:xfrm>
                <a:off x="838200" y="3925409"/>
                <a:ext cx="10515600" cy="2343705"/>
              </a:xfrm>
              <a:prstGeom prst="rect">
                <a:avLst/>
              </a:prstGeom>
              <a:blipFill>
                <a:blip r:embed="rId3"/>
                <a:stretch>
                  <a:fillRect l="-1217" t="-2865"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1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5755E-BB1B-45AF-B56F-0A7D32752CFE}"/>
              </a:ext>
            </a:extLst>
          </p:cNvPr>
          <p:cNvSpPr>
            <a:spLocks noGrp="1"/>
          </p:cNvSpPr>
          <p:nvPr>
            <p:ph type="title"/>
          </p:nvPr>
        </p:nvSpPr>
        <p:spPr>
          <a:xfrm>
            <a:off x="838200" y="671405"/>
            <a:ext cx="10515600" cy="806727"/>
          </a:xfrm>
        </p:spPr>
        <p:txBody>
          <a:bodyPr/>
          <a:lstStyle/>
          <a:p>
            <a:r>
              <a:rPr lang="en-US" altLang="zh-CN" b="1" dirty="0"/>
              <a:t>2. </a:t>
            </a:r>
            <a:r>
              <a:rPr lang="zh-CN" altLang="en-US" b="1" dirty="0"/>
              <a:t>粉煤灰的应用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8E774F-042D-4774-9164-0EAC01307029}"/>
                  </a:ext>
                </a:extLst>
              </p:cNvPr>
              <p:cNvSpPr>
                <a:spLocks noGrp="1"/>
              </p:cNvSpPr>
              <p:nvPr>
                <p:ph idx="1"/>
              </p:nvPr>
            </p:nvSpPr>
            <p:spPr>
              <a:xfrm>
                <a:off x="838200" y="1882066"/>
                <a:ext cx="10515600" cy="3497802"/>
              </a:xfrm>
            </p:spPr>
            <p:txBody>
              <a:bodyPr>
                <a:normAutofit fontScale="77500" lnSpcReduction="20000"/>
              </a:bodyPr>
              <a:lstStyle/>
              <a:p>
                <a:pPr marL="0" indent="0">
                  <a:lnSpc>
                    <a:spcPct val="120000"/>
                  </a:lnSpc>
                  <a:buNone/>
                </a:pPr>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粉煤灰是煤在 </a:t>
                </a:r>
                <a:r>
                  <a:rPr lang="en-US" altLang="zh-CN" sz="4000" dirty="0">
                    <a:latin typeface="宋体" panose="02010600030101010101" pitchFamily="2" charset="-122"/>
                    <a:ea typeface="宋体" panose="02010600030101010101" pitchFamily="2" charset="-122"/>
                  </a:rPr>
                  <a:t>1100 ℃ </a:t>
                </a:r>
                <a:r>
                  <a:rPr lang="zh-CN" altLang="en-US" sz="4000" dirty="0">
                    <a:latin typeface="宋体" panose="02010600030101010101" pitchFamily="2" charset="-122"/>
                    <a:ea typeface="宋体" panose="02010600030101010101" pitchFamily="2" charset="-122"/>
                  </a:rPr>
                  <a:t>到 </a:t>
                </a:r>
                <a:r>
                  <a:rPr lang="en-US" altLang="zh-CN" sz="4000" dirty="0">
                    <a:latin typeface="宋体" panose="02010600030101010101" pitchFamily="2" charset="-122"/>
                    <a:ea typeface="宋体" panose="02010600030101010101" pitchFamily="2" charset="-122"/>
                  </a:rPr>
                  <a:t>1400 ℃ </a:t>
                </a:r>
                <a:r>
                  <a:rPr lang="zh-CN" altLang="en-US" sz="4000" dirty="0">
                    <a:latin typeface="宋体" panose="02010600030101010101" pitchFamily="2" charset="-122"/>
                    <a:ea typeface="宋体" panose="02010600030101010101" pitchFamily="2" charset="-122"/>
                  </a:rPr>
                  <a:t>燃烧后，在燃烧炉的烟道气中通过静电或机械沉淀等方式。捕获的类似灰尘的粉状颗粒。</a:t>
                </a:r>
                <a:endParaRPr lang="en-US" altLang="zh-CN" sz="4000" dirty="0">
                  <a:latin typeface="宋体" panose="02010600030101010101" pitchFamily="2" charset="-122"/>
                  <a:ea typeface="宋体" panose="02010600030101010101" pitchFamily="2" charset="-122"/>
                </a:endParaRPr>
              </a:p>
              <a:p>
                <a:pPr marL="0" indent="0">
                  <a:lnSpc>
                    <a:spcPct val="120000"/>
                  </a:lnSpc>
                  <a:buNone/>
                </a:pPr>
                <a:r>
                  <a:rPr lang="zh-CN" altLang="en-US" sz="4000" dirty="0">
                    <a:latin typeface="宋体" panose="02010600030101010101" pitchFamily="2" charset="-122"/>
                    <a:ea typeface="宋体" panose="02010600030101010101" pitchFamily="2" charset="-122"/>
                  </a:rPr>
                  <a:t>化学成分上，粉煤灰主要由 </a:t>
                </a:r>
                <a:endParaRPr lang="en-US" altLang="zh-CN" sz="4000" i="0"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sz="4000" i="0" dirty="0" smtClean="0">
                          <a:latin typeface="Cambria Math" panose="02040503050406030204" pitchFamily="18" charset="0"/>
                        </a:rPr>
                        <m:t>Si</m:t>
                      </m:r>
                      <m:sSub>
                        <m:sSubPr>
                          <m:ctrlPr>
                            <a:rPr lang="en-US" altLang="zh-CN" sz="4000" b="0" i="1" dirty="0" smtClean="0">
                              <a:latin typeface="Cambria Math" panose="02040503050406030204" pitchFamily="18" charset="0"/>
                            </a:rPr>
                          </m:ctrlPr>
                        </m:sSubPr>
                        <m:e>
                          <m:r>
                            <m:rPr>
                              <m:sty m:val="p"/>
                            </m:rPr>
                            <a:rPr lang="en-US" altLang="zh-CN" sz="4000" i="0" dirty="0" smtClean="0">
                              <a:latin typeface="Cambria Math" panose="02040503050406030204" pitchFamily="18" charset="0"/>
                            </a:rPr>
                            <m:t>O</m:t>
                          </m:r>
                        </m:e>
                        <m:sub>
                          <m:r>
                            <a:rPr lang="en-US" altLang="zh-CN" sz="4000" i="0" dirty="0" smtClean="0">
                              <a:latin typeface="Cambria Math" panose="02040503050406030204" pitchFamily="18" charset="0"/>
                            </a:rPr>
                            <m:t>2</m:t>
                          </m:r>
                        </m:sub>
                      </m:sSub>
                      <m:r>
                        <a:rPr lang="en-US" altLang="zh-CN" sz="4000" b="0" i="0" dirty="0" smtClean="0">
                          <a:latin typeface="Cambria Math" panose="02040503050406030204" pitchFamily="18" charset="0"/>
                        </a:rPr>
                        <m:t>,</m:t>
                      </m:r>
                      <m:r>
                        <m:rPr>
                          <m:sty m:val="p"/>
                        </m:rPr>
                        <a:rPr lang="en-US" altLang="zh-CN" sz="4000" i="0" dirty="0">
                          <a:latin typeface="Cambria Math" panose="02040503050406030204" pitchFamily="18" charset="0"/>
                        </a:rPr>
                        <m:t>A</m:t>
                      </m:r>
                      <m:sSub>
                        <m:sSubPr>
                          <m:ctrlPr>
                            <a:rPr lang="en-US" altLang="zh-CN" sz="4000" b="0" i="1" dirty="0" smtClean="0">
                              <a:latin typeface="Cambria Math" panose="02040503050406030204" pitchFamily="18" charset="0"/>
                            </a:rPr>
                          </m:ctrlPr>
                        </m:sSubPr>
                        <m:e>
                          <m:r>
                            <m:rPr>
                              <m:sty m:val="p"/>
                            </m:rPr>
                            <a:rPr lang="en-US" altLang="zh-CN" sz="4000" i="0" dirty="0">
                              <a:latin typeface="Cambria Math" panose="02040503050406030204" pitchFamily="18" charset="0"/>
                            </a:rPr>
                            <m:t>l</m:t>
                          </m:r>
                        </m:e>
                        <m:sub>
                          <m:r>
                            <a:rPr lang="en-US" altLang="zh-CN" sz="4000" i="0" dirty="0">
                              <a:latin typeface="Cambria Math" panose="02040503050406030204" pitchFamily="18" charset="0"/>
                            </a:rPr>
                            <m:t>2</m:t>
                          </m:r>
                        </m:sub>
                      </m:sSub>
                      <m:sSub>
                        <m:sSubPr>
                          <m:ctrlPr>
                            <a:rPr lang="en-US" altLang="zh-CN" sz="4000" b="0" i="1" dirty="0" smtClean="0">
                              <a:latin typeface="Cambria Math" panose="02040503050406030204" pitchFamily="18" charset="0"/>
                            </a:rPr>
                          </m:ctrlPr>
                        </m:sSubPr>
                        <m:e>
                          <m:r>
                            <m:rPr>
                              <m:sty m:val="p"/>
                            </m:rPr>
                            <a:rPr lang="en-US" altLang="zh-CN" sz="4000" i="0" dirty="0">
                              <a:latin typeface="Cambria Math" panose="02040503050406030204" pitchFamily="18" charset="0"/>
                            </a:rPr>
                            <m:t>O</m:t>
                          </m:r>
                        </m:e>
                        <m:sub>
                          <m:r>
                            <a:rPr lang="en-US" altLang="zh-CN" sz="4000" i="0" dirty="0">
                              <a:latin typeface="Cambria Math" panose="02040503050406030204" pitchFamily="18" charset="0"/>
                            </a:rPr>
                            <m:t>3</m:t>
                          </m:r>
                        </m:sub>
                      </m:sSub>
                      <m:r>
                        <a:rPr lang="en-US" altLang="zh-CN" sz="4000" b="0" i="0" dirty="0" smtClean="0">
                          <a:latin typeface="Cambria Math" panose="02040503050406030204" pitchFamily="18" charset="0"/>
                        </a:rPr>
                        <m:t>,</m:t>
                      </m:r>
                      <m:r>
                        <m:rPr>
                          <m:sty m:val="p"/>
                        </m:rPr>
                        <a:rPr lang="en-US" altLang="zh-CN" sz="4000" i="0" dirty="0">
                          <a:latin typeface="Cambria Math" panose="02040503050406030204" pitchFamily="18" charset="0"/>
                        </a:rPr>
                        <m:t>F</m:t>
                      </m:r>
                      <m:sSub>
                        <m:sSubPr>
                          <m:ctrlPr>
                            <a:rPr lang="en-US" altLang="zh-CN" sz="4000" b="0" i="1" dirty="0" smtClean="0">
                              <a:latin typeface="Cambria Math" panose="02040503050406030204" pitchFamily="18" charset="0"/>
                            </a:rPr>
                          </m:ctrlPr>
                        </m:sSubPr>
                        <m:e>
                          <m:r>
                            <m:rPr>
                              <m:sty m:val="p"/>
                            </m:rPr>
                            <a:rPr lang="en-US" altLang="zh-CN" sz="4000" i="0" dirty="0">
                              <a:latin typeface="Cambria Math" panose="02040503050406030204" pitchFamily="18" charset="0"/>
                            </a:rPr>
                            <m:t>e</m:t>
                          </m:r>
                        </m:e>
                        <m:sub>
                          <m:r>
                            <a:rPr lang="en-US" altLang="zh-CN" sz="4000" i="0" dirty="0">
                              <a:latin typeface="Cambria Math" panose="02040503050406030204" pitchFamily="18" charset="0"/>
                            </a:rPr>
                            <m:t>2</m:t>
                          </m:r>
                        </m:sub>
                      </m:sSub>
                      <m:sSub>
                        <m:sSubPr>
                          <m:ctrlPr>
                            <a:rPr lang="en-US" altLang="zh-CN" sz="4000" b="0" i="1" dirty="0" smtClean="0">
                              <a:latin typeface="Cambria Math" panose="02040503050406030204" pitchFamily="18" charset="0"/>
                            </a:rPr>
                          </m:ctrlPr>
                        </m:sSubPr>
                        <m:e>
                          <m:r>
                            <m:rPr>
                              <m:sty m:val="p"/>
                            </m:rPr>
                            <a:rPr lang="en-US" altLang="zh-CN" sz="4000" i="0" dirty="0">
                              <a:latin typeface="Cambria Math" panose="02040503050406030204" pitchFamily="18" charset="0"/>
                            </a:rPr>
                            <m:t>O</m:t>
                          </m:r>
                        </m:e>
                        <m:sub>
                          <m:r>
                            <a:rPr lang="en-US" altLang="zh-CN" sz="4000" i="0" dirty="0">
                              <a:latin typeface="Cambria Math" panose="02040503050406030204" pitchFamily="18" charset="0"/>
                            </a:rPr>
                            <m:t>3</m:t>
                          </m:r>
                        </m:sub>
                      </m:sSub>
                      <m:r>
                        <a:rPr lang="en-US" altLang="zh-CN" sz="4000" b="0" i="0" dirty="0" smtClean="0">
                          <a:latin typeface="Cambria Math" panose="02040503050406030204" pitchFamily="18" charset="0"/>
                        </a:rPr>
                        <m:t>,</m:t>
                      </m:r>
                      <m:r>
                        <m:rPr>
                          <m:sty m:val="p"/>
                        </m:rPr>
                        <a:rPr lang="en-US" altLang="zh-CN" sz="4000" i="0" dirty="0" err="1">
                          <a:latin typeface="Cambria Math" panose="02040503050406030204" pitchFamily="18" charset="0"/>
                        </a:rPr>
                        <m:t>CaO</m:t>
                      </m:r>
                      <m:r>
                        <a:rPr lang="en-US" altLang="zh-CN" sz="4000" b="0" i="0" dirty="0" smtClean="0">
                          <a:latin typeface="Cambria Math" panose="02040503050406030204" pitchFamily="18" charset="0"/>
                        </a:rPr>
                        <m:t>,</m:t>
                      </m:r>
                      <m:r>
                        <m:rPr>
                          <m:sty m:val="p"/>
                        </m:rPr>
                        <a:rPr lang="en-US" altLang="zh-CN" sz="4000" i="0" dirty="0">
                          <a:latin typeface="Cambria Math" panose="02040503050406030204" pitchFamily="18" charset="0"/>
                        </a:rPr>
                        <m:t>MgO</m:t>
                      </m:r>
                      <m:r>
                        <a:rPr lang="en-US" altLang="zh-CN" sz="4000" b="0" i="0" dirty="0" smtClean="0">
                          <a:latin typeface="Cambria Math" panose="02040503050406030204" pitchFamily="18" charset="0"/>
                        </a:rPr>
                        <m:t>,</m:t>
                      </m:r>
                      <m:sSub>
                        <m:sSubPr>
                          <m:ctrlPr>
                            <a:rPr lang="en-US" altLang="zh-CN" sz="4000" b="0" i="1" dirty="0" smtClean="0">
                              <a:latin typeface="Cambria Math" panose="02040503050406030204" pitchFamily="18" charset="0"/>
                            </a:rPr>
                          </m:ctrlPr>
                        </m:sSubPr>
                        <m:e>
                          <m:r>
                            <m:rPr>
                              <m:sty m:val="p"/>
                            </m:rPr>
                            <a:rPr lang="en-US" altLang="zh-CN" sz="4000" i="0" dirty="0">
                              <a:latin typeface="Cambria Math" panose="02040503050406030204" pitchFamily="18" charset="0"/>
                            </a:rPr>
                            <m:t>K</m:t>
                          </m:r>
                        </m:e>
                        <m:sub>
                          <m:r>
                            <a:rPr lang="en-US" altLang="zh-CN" sz="4000" i="0" dirty="0">
                              <a:latin typeface="Cambria Math" panose="02040503050406030204" pitchFamily="18" charset="0"/>
                            </a:rPr>
                            <m:t>2</m:t>
                          </m:r>
                        </m:sub>
                      </m:sSub>
                      <m:r>
                        <m:rPr>
                          <m:sty m:val="p"/>
                        </m:rPr>
                        <a:rPr lang="en-US" altLang="zh-CN" sz="4000" i="0" dirty="0">
                          <a:latin typeface="Cambria Math" panose="02040503050406030204" pitchFamily="18" charset="0"/>
                        </a:rPr>
                        <m:t>O</m:t>
                      </m:r>
                      <m:r>
                        <a:rPr lang="en-US" altLang="zh-CN" sz="4000" b="0" i="0" dirty="0" smtClean="0">
                          <a:latin typeface="Cambria Math" panose="02040503050406030204" pitchFamily="18" charset="0"/>
                        </a:rPr>
                        <m:t>,</m:t>
                      </m:r>
                      <m:r>
                        <m:rPr>
                          <m:sty m:val="p"/>
                        </m:rPr>
                        <a:rPr lang="en-US" altLang="zh-CN" sz="4000" i="0" dirty="0">
                          <a:latin typeface="Cambria Math" panose="02040503050406030204" pitchFamily="18" charset="0"/>
                        </a:rPr>
                        <m:t>N</m:t>
                      </m:r>
                      <m:sSub>
                        <m:sSubPr>
                          <m:ctrlPr>
                            <a:rPr lang="en-US" altLang="zh-CN" sz="4000" b="0" i="1" dirty="0" smtClean="0">
                              <a:latin typeface="Cambria Math" panose="02040503050406030204" pitchFamily="18" charset="0"/>
                            </a:rPr>
                          </m:ctrlPr>
                        </m:sSubPr>
                        <m:e>
                          <m:r>
                            <m:rPr>
                              <m:sty m:val="p"/>
                            </m:rPr>
                            <a:rPr lang="en-US" altLang="zh-CN" sz="4000" i="0" dirty="0">
                              <a:latin typeface="Cambria Math" panose="02040503050406030204" pitchFamily="18" charset="0"/>
                            </a:rPr>
                            <m:t>a</m:t>
                          </m:r>
                        </m:e>
                        <m:sub>
                          <m:r>
                            <a:rPr lang="en-US" altLang="zh-CN" sz="4000" i="0" dirty="0">
                              <a:latin typeface="Cambria Math" panose="02040503050406030204" pitchFamily="18" charset="0"/>
                            </a:rPr>
                            <m:t>2</m:t>
                          </m:r>
                        </m:sub>
                      </m:sSub>
                      <m:r>
                        <m:rPr>
                          <m:sty m:val="p"/>
                        </m:rPr>
                        <a:rPr lang="en-US" altLang="zh-CN" sz="4000" i="0" dirty="0">
                          <a:latin typeface="Cambria Math" panose="02040503050406030204" pitchFamily="18" charset="0"/>
                        </a:rPr>
                        <m:t>O</m:t>
                      </m:r>
                      <m:r>
                        <a:rPr lang="en-US" altLang="zh-CN" sz="4000" i="0" dirty="0">
                          <a:latin typeface="Cambria Math" panose="02040503050406030204" pitchFamily="18" charset="0"/>
                        </a:rPr>
                        <m:t> </m:t>
                      </m:r>
                    </m:oMath>
                  </m:oMathPara>
                </a14:m>
                <a:endParaRPr lang="en-US" altLang="zh-CN" sz="4000" dirty="0">
                  <a:latin typeface="宋体" panose="02010600030101010101" pitchFamily="2" charset="-122"/>
                  <a:ea typeface="宋体" panose="02010600030101010101" pitchFamily="2" charset="-122"/>
                </a:endParaRPr>
              </a:p>
              <a:p>
                <a:pPr marL="0" indent="0">
                  <a:lnSpc>
                    <a:spcPct val="120000"/>
                  </a:lnSpc>
                  <a:buNone/>
                </a:pPr>
                <a:r>
                  <a:rPr lang="zh-CN" altLang="en-US" sz="4000" dirty="0">
                    <a:latin typeface="宋体" panose="02010600030101010101" pitchFamily="2" charset="-122"/>
                    <a:ea typeface="宋体" panose="02010600030101010101" pitchFamily="2" charset="-122"/>
                  </a:rPr>
                  <a:t>等金属氧化物组成，并含有一定比例的未燃尽的残炭。</a:t>
                </a:r>
              </a:p>
            </p:txBody>
          </p:sp>
        </mc:Choice>
        <mc:Fallback xmlns="">
          <p:sp>
            <p:nvSpPr>
              <p:cNvPr id="3" name="内容占位符 2">
                <a:extLst>
                  <a:ext uri="{FF2B5EF4-FFF2-40B4-BE49-F238E27FC236}">
                    <a16:creationId xmlns:a16="http://schemas.microsoft.com/office/drawing/2014/main" id="{1E8E774F-042D-4774-9164-0EAC01307029}"/>
                  </a:ext>
                </a:extLst>
              </p:cNvPr>
              <p:cNvSpPr>
                <a:spLocks noGrp="1" noRot="1" noChangeAspect="1" noMove="1" noResize="1" noEditPoints="1" noAdjustHandles="1" noChangeArrowheads="1" noChangeShapeType="1" noTextEdit="1"/>
              </p:cNvSpPr>
              <p:nvPr>
                <p:ph idx="1"/>
              </p:nvPr>
            </p:nvSpPr>
            <p:spPr>
              <a:xfrm>
                <a:off x="838200" y="1882066"/>
                <a:ext cx="10515600" cy="3497802"/>
              </a:xfrm>
              <a:blipFill>
                <a:blip r:embed="rId2"/>
                <a:stretch>
                  <a:fillRect l="-1449" t="-2265"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506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805E8-8643-4C34-8279-3C27B64DC541}"/>
              </a:ext>
            </a:extLst>
          </p:cNvPr>
          <p:cNvSpPr>
            <a:spLocks noGrp="1"/>
          </p:cNvSpPr>
          <p:nvPr>
            <p:ph type="title"/>
          </p:nvPr>
        </p:nvSpPr>
        <p:spPr>
          <a:xfrm>
            <a:off x="838200" y="365125"/>
            <a:ext cx="10515600" cy="824483"/>
          </a:xfrm>
        </p:spPr>
        <p:txBody>
          <a:bodyPr/>
          <a:lstStyle/>
          <a:p>
            <a:r>
              <a:rPr lang="zh-CN" altLang="en-US" dirty="0"/>
              <a:t>在建筑工程中的应用</a:t>
            </a:r>
          </a:p>
        </p:txBody>
      </p:sp>
      <p:sp>
        <p:nvSpPr>
          <p:cNvPr id="3" name="内容占位符 2">
            <a:extLst>
              <a:ext uri="{FF2B5EF4-FFF2-40B4-BE49-F238E27FC236}">
                <a16:creationId xmlns:a16="http://schemas.microsoft.com/office/drawing/2014/main" id="{6BF71C89-AB0E-4858-821E-F059E9775E29}"/>
              </a:ext>
            </a:extLst>
          </p:cNvPr>
          <p:cNvSpPr>
            <a:spLocks noGrp="1"/>
          </p:cNvSpPr>
          <p:nvPr>
            <p:ph idx="1"/>
          </p:nvPr>
        </p:nvSpPr>
        <p:spPr>
          <a:xfrm>
            <a:off x="838198" y="1405523"/>
            <a:ext cx="10702771" cy="1467990"/>
          </a:xfrm>
        </p:spPr>
        <p:txBody>
          <a:bodyPr/>
          <a:lstStyle/>
          <a:p>
            <a:pPr marL="0" indent="0">
              <a:buNone/>
            </a:pPr>
            <a:r>
              <a:rPr lang="en-US" altLang="zh-CN" b="1" dirty="0">
                <a:latin typeface="宋体" panose="02010600030101010101" pitchFamily="2" charset="-122"/>
                <a:ea typeface="宋体" panose="02010600030101010101" pitchFamily="2" charset="-122"/>
              </a:rPr>
              <a:t>1. </a:t>
            </a:r>
            <a:r>
              <a:rPr lang="zh-CN" altLang="en-US" b="1" dirty="0">
                <a:latin typeface="宋体" panose="02010600030101010101" pitchFamily="2" charset="-122"/>
                <a:ea typeface="宋体" panose="02010600030101010101" pitchFamily="2" charset="-122"/>
              </a:rPr>
              <a:t>水泥生产</a:t>
            </a:r>
            <a:endParaRPr lang="en-US" altLang="zh-CN" b="1"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由于与粘土化学成分的相似性，粉煤灰可代替天然富粘土材料用作水泥生产的原材料。</a:t>
            </a:r>
            <a:endParaRPr lang="en-US" altLang="zh-CN" dirty="0">
              <a:latin typeface="宋体" panose="02010600030101010101" pitchFamily="2" charset="-122"/>
              <a:ea typeface="宋体" panose="02010600030101010101" pitchFamily="2" charset="-122"/>
            </a:endParaRPr>
          </a:p>
        </p:txBody>
      </p:sp>
      <p:sp>
        <p:nvSpPr>
          <p:cNvPr id="4" name="内容占位符 2">
            <a:extLst>
              <a:ext uri="{FF2B5EF4-FFF2-40B4-BE49-F238E27FC236}">
                <a16:creationId xmlns:a16="http://schemas.microsoft.com/office/drawing/2014/main" id="{0581AE56-6B8E-4C1D-8AD7-389988BFCCF8}"/>
              </a:ext>
            </a:extLst>
          </p:cNvPr>
          <p:cNvSpPr txBox="1">
            <a:spLocks/>
          </p:cNvSpPr>
          <p:nvPr/>
        </p:nvSpPr>
        <p:spPr>
          <a:xfrm>
            <a:off x="838198" y="3089429"/>
            <a:ext cx="10702771" cy="1874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宋体" panose="02010600030101010101" pitchFamily="2" charset="-122"/>
                <a:ea typeface="宋体" panose="02010600030101010101" pitchFamily="2" charset="-122"/>
              </a:rPr>
              <a:t>2. </a:t>
            </a:r>
            <a:r>
              <a:rPr lang="zh-CN" altLang="zh-CN" b="1" dirty="0">
                <a:latin typeface="宋体" panose="02010600030101010101" pitchFamily="2" charset="-122"/>
                <a:ea typeface="宋体" panose="02010600030101010101" pitchFamily="2" charset="-122"/>
              </a:rPr>
              <a:t>混凝土添加剂</a:t>
            </a:r>
            <a:endParaRPr lang="zh-CN"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粉煤灰由于体积稳定性好、耐久性好的特点，可作为 混凝土生产中一种优质的活性掺和料，代替一定比例的水泥从而降低水泥的消耗量。</a:t>
            </a:r>
            <a:endParaRPr lang="zh-CN" altLang="zh-CN" dirty="0">
              <a:effectLst/>
              <a:latin typeface="宋体" panose="02010600030101010101" pitchFamily="2" charset="-122"/>
              <a:ea typeface="宋体" panose="02010600030101010101" pitchFamily="2" charset="-122"/>
            </a:endParaRPr>
          </a:p>
        </p:txBody>
      </p:sp>
      <p:sp>
        <p:nvSpPr>
          <p:cNvPr id="5" name="内容占位符 2">
            <a:extLst>
              <a:ext uri="{FF2B5EF4-FFF2-40B4-BE49-F238E27FC236}">
                <a16:creationId xmlns:a16="http://schemas.microsoft.com/office/drawing/2014/main" id="{74CD0C93-70B3-43DF-9C00-01AE0178EE93}"/>
              </a:ext>
            </a:extLst>
          </p:cNvPr>
          <p:cNvSpPr txBox="1">
            <a:spLocks/>
          </p:cNvSpPr>
          <p:nvPr/>
        </p:nvSpPr>
        <p:spPr>
          <a:xfrm>
            <a:off x="838198" y="5053090"/>
            <a:ext cx="10702771" cy="1170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宋体" panose="02010600030101010101" pitchFamily="2" charset="-122"/>
                <a:ea typeface="宋体" panose="02010600030101010101" pitchFamily="2" charset="-122"/>
              </a:rPr>
              <a:t>3. </a:t>
            </a:r>
            <a:r>
              <a:rPr lang="zh-CN" altLang="en-US" b="1" dirty="0">
                <a:latin typeface="宋体" panose="02010600030101010101" pitchFamily="2" charset="-122"/>
                <a:ea typeface="宋体" panose="02010600030101010101" pitchFamily="2" charset="-122"/>
              </a:rPr>
              <a:t>道路建设</a:t>
            </a:r>
            <a:endParaRPr lang="en-US" altLang="zh-CN" b="1" dirty="0">
              <a:latin typeface="宋体" panose="02010600030101010101" pitchFamily="2" charset="-122"/>
              <a:ea typeface="宋体" panose="02010600030101010101" pitchFamily="2" charset="-122"/>
            </a:endParaRPr>
          </a:p>
          <a:p>
            <a:pPr marL="0" indent="0">
              <a:buNone/>
            </a:pPr>
            <a:r>
              <a:rPr lang="en-US" altLang="zh-CN" b="1" dirty="0">
                <a:latin typeface="宋体" panose="02010600030101010101" pitchFamily="2" charset="-122"/>
                <a:ea typeface="宋体" panose="02010600030101010101" pitchFamily="2" charset="-122"/>
              </a:rPr>
              <a:t>4. </a:t>
            </a:r>
            <a:r>
              <a:rPr lang="zh-CN" altLang="en-US" b="1" dirty="0">
                <a:latin typeface="宋体" panose="02010600030101010101" pitchFamily="2" charset="-122"/>
                <a:ea typeface="宋体" panose="02010600030101010101" pitchFamily="2" charset="-122"/>
              </a:rPr>
              <a:t>建筑物建造</a:t>
            </a:r>
            <a:endParaRPr lang="en-US"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50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300CD-51DA-4582-B8A8-16477127E4B5}"/>
              </a:ext>
            </a:extLst>
          </p:cNvPr>
          <p:cNvSpPr>
            <a:spLocks noGrp="1"/>
          </p:cNvSpPr>
          <p:nvPr>
            <p:ph type="title"/>
          </p:nvPr>
        </p:nvSpPr>
        <p:spPr>
          <a:xfrm>
            <a:off x="838200" y="365126"/>
            <a:ext cx="10515600" cy="744584"/>
          </a:xfrm>
        </p:spPr>
        <p:txBody>
          <a:bodyPr/>
          <a:lstStyle/>
          <a:p>
            <a:r>
              <a:rPr lang="zh-CN" altLang="en-US" dirty="0"/>
              <a:t>在农业中的应用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BCF182E-5220-44C1-9218-AB77C09EB13C}"/>
                  </a:ext>
                </a:extLst>
              </p:cNvPr>
              <p:cNvSpPr>
                <a:spLocks noGrp="1"/>
              </p:cNvSpPr>
              <p:nvPr>
                <p:ph idx="1"/>
              </p:nvPr>
            </p:nvSpPr>
            <p:spPr>
              <a:xfrm>
                <a:off x="838200" y="1207362"/>
                <a:ext cx="10515600" cy="1935333"/>
              </a:xfrm>
            </p:spPr>
            <p:txBody>
              <a:bodyPr>
                <a:normAutofit/>
              </a:bodyPr>
              <a:lstStyle/>
              <a:p>
                <a:pPr marL="0" indent="0">
                  <a:buNone/>
                </a:pPr>
                <a:r>
                  <a:rPr lang="en-US" altLang="zh-CN" b="1" dirty="0">
                    <a:latin typeface="宋体" panose="02010600030101010101" pitchFamily="2" charset="-122"/>
                    <a:ea typeface="宋体" panose="02010600030101010101" pitchFamily="2" charset="-122"/>
                  </a:rPr>
                  <a:t>1. </a:t>
                </a:r>
                <a:r>
                  <a:rPr lang="zh-CN" altLang="en-US" b="1" dirty="0">
                    <a:latin typeface="宋体" panose="02010600030101010101" pitchFamily="2" charset="-122"/>
                    <a:ea typeface="宋体" panose="02010600030101010101" pitchFamily="2" charset="-122"/>
                  </a:rPr>
                  <a:t>改良土壤</a:t>
                </a:r>
                <a:endParaRPr lang="en-US" altLang="zh-CN" b="1"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粉煤灰中含大量的 </a:t>
                </a:r>
                <a14:m>
                  <m:oMath xmlns:m="http://schemas.openxmlformats.org/officeDocument/2006/math">
                    <m:r>
                      <m:rPr>
                        <m:sty m:val="p"/>
                      </m:rPr>
                      <a:rPr lang="en-US" altLang="zh-CN" i="0" dirty="0" smtClean="0">
                        <a:latin typeface="Cambria Math" panose="02040503050406030204" pitchFamily="18" charset="0"/>
                      </a:rPr>
                      <m:t>Ca</m:t>
                    </m:r>
                  </m:oMath>
                </a14:m>
                <a:r>
                  <a:rPr lang="zh-CN" altLang="en-US" dirty="0">
                    <a:latin typeface="宋体" panose="02010600030101010101" pitchFamily="2" charset="-122"/>
                    <a:ea typeface="宋体" panose="02010600030101010101" pitchFamily="2" charset="-122"/>
                  </a:rPr>
                  <a:t>、</a:t>
                </a:r>
                <a14:m>
                  <m:oMath xmlns:m="http://schemas.openxmlformats.org/officeDocument/2006/math">
                    <m:r>
                      <m:rPr>
                        <m:sty m:val="p"/>
                      </m:rPr>
                      <a:rPr lang="en-US" altLang="zh-CN" i="0" dirty="0" smtClean="0">
                        <a:latin typeface="Cambria Math" panose="02040503050406030204" pitchFamily="18" charset="0"/>
                      </a:rPr>
                      <m:t>Fe</m:t>
                    </m:r>
                  </m:oMath>
                </a14:m>
                <a:r>
                  <a:rPr lang="zh-CN" altLang="en-US" dirty="0">
                    <a:latin typeface="宋体" panose="02010600030101010101" pitchFamily="2" charset="-122"/>
                    <a:ea typeface="宋体" panose="02010600030101010101" pitchFamily="2" charset="-122"/>
                  </a:rPr>
                  <a:t>、</a:t>
                </a:r>
                <a14:m>
                  <m:oMath xmlns:m="http://schemas.openxmlformats.org/officeDocument/2006/math">
                    <m:r>
                      <m:rPr>
                        <m:sty m:val="p"/>
                      </m:rPr>
                      <a:rPr lang="en-US" altLang="zh-CN" i="0" dirty="0" smtClean="0">
                        <a:latin typeface="Cambria Math" panose="02040503050406030204" pitchFamily="18" charset="0"/>
                      </a:rPr>
                      <m:t>Mg</m:t>
                    </m:r>
                  </m:oMath>
                </a14:m>
                <a:r>
                  <a:rPr lang="zh-CN" altLang="en-US" dirty="0">
                    <a:latin typeface="宋体" panose="02010600030101010101" pitchFamily="2" charset="-122"/>
                    <a:ea typeface="宋体" panose="02010600030101010101" pitchFamily="2" charset="-122"/>
                  </a:rPr>
                  <a:t>、</a:t>
                </a:r>
                <a14:m>
                  <m:oMath xmlns:m="http://schemas.openxmlformats.org/officeDocument/2006/math">
                    <m:r>
                      <m:rPr>
                        <m:sty m:val="p"/>
                      </m:rPr>
                      <a:rPr lang="en-US" altLang="zh-CN" i="0" dirty="0" smtClean="0">
                        <a:latin typeface="Cambria Math" panose="02040503050406030204" pitchFamily="18" charset="0"/>
                      </a:rPr>
                      <m:t>Cu</m:t>
                    </m:r>
                  </m:oMath>
                </a14:m>
                <a:r>
                  <a:rPr lang="zh-CN" altLang="en-US" dirty="0">
                    <a:latin typeface="宋体" panose="02010600030101010101" pitchFamily="2" charset="-122"/>
                    <a:ea typeface="宋体" panose="02010600030101010101" pitchFamily="2" charset="-122"/>
                  </a:rPr>
                  <a:t>、 </a:t>
                </a:r>
                <a14:m>
                  <m:oMath xmlns:m="http://schemas.openxmlformats.org/officeDocument/2006/math">
                    <m:r>
                      <m:rPr>
                        <m:sty m:val="p"/>
                      </m:rPr>
                      <a:rPr lang="en-US" altLang="zh-CN" i="0" dirty="0" smtClean="0">
                        <a:latin typeface="Cambria Math" panose="02040503050406030204" pitchFamily="18" charset="0"/>
                      </a:rPr>
                      <m:t>Zn</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等微量元素，可以改良土壤，调节土壤温度和 </a:t>
                </a:r>
                <a:r>
                  <a:rPr lang="en-US" altLang="zh-CN" dirty="0">
                    <a:latin typeface="宋体" panose="02010600030101010101" pitchFamily="2" charset="-122"/>
                    <a:ea typeface="宋体" panose="02010600030101010101" pitchFamily="2" charset="-122"/>
                  </a:rPr>
                  <a:t>pH </a:t>
                </a:r>
                <a:r>
                  <a:rPr lang="zh-CN" altLang="en-US" dirty="0">
                    <a:latin typeface="宋体" panose="02010600030101010101" pitchFamily="2" charset="-122"/>
                    <a:ea typeface="宋体" panose="02010600030101010101" pitchFamily="2" charset="-122"/>
                  </a:rPr>
                  <a:t>值，补充土壤的营养成分，为 作物生长提供良好的土壤环境。</a:t>
                </a:r>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ABCF182E-5220-44C1-9218-AB77C09EB13C}"/>
                  </a:ext>
                </a:extLst>
              </p:cNvPr>
              <p:cNvSpPr>
                <a:spLocks noGrp="1" noRot="1" noChangeAspect="1" noMove="1" noResize="1" noEditPoints="1" noAdjustHandles="1" noChangeArrowheads="1" noChangeShapeType="1" noTextEdit="1"/>
              </p:cNvSpPr>
              <p:nvPr>
                <p:ph idx="1"/>
              </p:nvPr>
            </p:nvSpPr>
            <p:spPr>
              <a:xfrm>
                <a:off x="838200" y="1207362"/>
                <a:ext cx="10515600" cy="1935333"/>
              </a:xfrm>
              <a:blipFill>
                <a:blip r:embed="rId2"/>
                <a:stretch>
                  <a:fillRect l="-1217" t="-53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9597EF25-C160-4916-899D-96575B6D4743}"/>
                  </a:ext>
                </a:extLst>
              </p:cNvPr>
              <p:cNvSpPr txBox="1">
                <a:spLocks/>
              </p:cNvSpPr>
              <p:nvPr/>
            </p:nvSpPr>
            <p:spPr>
              <a:xfrm>
                <a:off x="838200" y="3013969"/>
                <a:ext cx="10515600" cy="1463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宋体" panose="02010600030101010101" pitchFamily="2" charset="-122"/>
                    <a:ea typeface="宋体" panose="02010600030101010101" pitchFamily="2" charset="-122"/>
                  </a:rPr>
                  <a:t>2. </a:t>
                </a:r>
                <a:r>
                  <a:rPr lang="zh-CN" altLang="zh-CN" b="1" dirty="0">
                    <a:latin typeface="宋体" panose="02010600030101010101" pitchFamily="2" charset="-122"/>
                    <a:ea typeface="宋体" panose="02010600030101010101" pitchFamily="2" charset="-122"/>
                  </a:rPr>
                  <a:t>生产肥料</a:t>
                </a:r>
                <a:endParaRPr lang="zh-CN" altLang="zh-CN" dirty="0">
                  <a:effectLst/>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粉煤灰中有含 </a:t>
                </a:r>
                <a14:m>
                  <m:oMath xmlns:m="http://schemas.openxmlformats.org/officeDocument/2006/math">
                    <m:r>
                      <m:rPr>
                        <m:sty m:val="p"/>
                      </m:rPr>
                      <a:rPr lang="en-US" altLang="zh-CN">
                        <a:latin typeface="Cambria Math" panose="02040503050406030204" pitchFamily="18" charset="0"/>
                      </a:rPr>
                      <m:t>P</m:t>
                    </m:r>
                  </m:oMath>
                </a14:m>
                <a:r>
                  <a:rPr lang="zh-CN" altLang="zh-CN" dirty="0">
                    <a:latin typeface="宋体" panose="02010600030101010101" pitchFamily="2" charset="-122"/>
                    <a:ea typeface="宋体" panose="02010600030101010101" pitchFamily="2" charset="-122"/>
                  </a:rPr>
                  <a:t>、</a:t>
                </a:r>
                <a14:m>
                  <m:oMath xmlns:m="http://schemas.openxmlformats.org/officeDocument/2006/math">
                    <m:r>
                      <m:rPr>
                        <m:sty m:val="p"/>
                      </m:rPr>
                      <a:rPr lang="en-US" altLang="zh-CN">
                        <a:latin typeface="Cambria Math" panose="02040503050406030204" pitchFamily="18" charset="0"/>
                      </a:rPr>
                      <m:t>N</m:t>
                    </m:r>
                  </m:oMath>
                </a14:m>
                <a:r>
                  <a:rPr lang="zh-CN" altLang="zh-CN" dirty="0">
                    <a:latin typeface="宋体" panose="02010600030101010101" pitchFamily="2" charset="-122"/>
                    <a:ea typeface="宋体" panose="02010600030101010101" pitchFamily="2" charset="-122"/>
                  </a:rPr>
                  <a:t>、</a:t>
                </a:r>
                <a14:m>
                  <m:oMath xmlns:m="http://schemas.openxmlformats.org/officeDocument/2006/math">
                    <m:r>
                      <m:rPr>
                        <m:sty m:val="p"/>
                      </m:rPr>
                      <a:rPr lang="en-US" altLang="zh-CN">
                        <a:latin typeface="Cambria Math" panose="02040503050406030204" pitchFamily="18" charset="0"/>
                      </a:rPr>
                      <m:t>K</m:t>
                    </m:r>
                  </m:oMath>
                </a14:m>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的化合物使其可通用于加工制作化肥，促进农作物生长。</a:t>
                </a:r>
                <a:endParaRPr lang="zh-CN" altLang="zh-CN" dirty="0">
                  <a:effectLst/>
                  <a:latin typeface="宋体" panose="02010600030101010101" pitchFamily="2" charset="-122"/>
                  <a:ea typeface="宋体" panose="02010600030101010101" pitchFamily="2" charset="-122"/>
                </a:endParaRPr>
              </a:p>
            </p:txBody>
          </p:sp>
        </mc:Choice>
        <mc:Fallback xmlns="">
          <p:sp>
            <p:nvSpPr>
              <p:cNvPr id="4" name="内容占位符 2">
                <a:extLst>
                  <a:ext uri="{FF2B5EF4-FFF2-40B4-BE49-F238E27FC236}">
                    <a16:creationId xmlns:a16="http://schemas.microsoft.com/office/drawing/2014/main" id="{9597EF25-C160-4916-899D-96575B6D4743}"/>
                  </a:ext>
                </a:extLst>
              </p:cNvPr>
              <p:cNvSpPr txBox="1">
                <a:spLocks noRot="1" noChangeAspect="1" noMove="1" noResize="1" noEditPoints="1" noAdjustHandles="1" noChangeArrowheads="1" noChangeShapeType="1" noTextEdit="1"/>
              </p:cNvSpPr>
              <p:nvPr/>
            </p:nvSpPr>
            <p:spPr>
              <a:xfrm>
                <a:off x="838200" y="3013969"/>
                <a:ext cx="10515600" cy="1463336"/>
              </a:xfrm>
              <a:prstGeom prst="rect">
                <a:avLst/>
              </a:prstGeom>
              <a:blipFill>
                <a:blip r:embed="rId3"/>
                <a:stretch>
                  <a:fillRect l="-1217" t="-7083" b="-5417"/>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D1AFCFB1-45EB-4969-A5EB-96FA8D38DCAD}"/>
              </a:ext>
            </a:extLst>
          </p:cNvPr>
          <p:cNvSpPr txBox="1">
            <a:spLocks/>
          </p:cNvSpPr>
          <p:nvPr/>
        </p:nvSpPr>
        <p:spPr>
          <a:xfrm>
            <a:off x="838200" y="4477305"/>
            <a:ext cx="10515600" cy="1864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宋体" panose="02010600030101010101" pitchFamily="2" charset="-122"/>
                <a:ea typeface="宋体" panose="02010600030101010101" pitchFamily="2" charset="-122"/>
              </a:rPr>
              <a:t>3. </a:t>
            </a:r>
            <a:r>
              <a:rPr lang="zh-CN" altLang="zh-CN" b="1" dirty="0">
                <a:latin typeface="宋体" panose="02010600030101010101" pitchFamily="2" charset="-122"/>
                <a:ea typeface="宋体" panose="02010600030101010101" pitchFamily="2" charset="-122"/>
              </a:rPr>
              <a:t>矿井回填</a:t>
            </a:r>
            <a:endParaRPr lang="zh-CN"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代替传统砂子用于地下矿井回填是粉煤灰的在农业上的另一应用，尤其在砂子稀有的地区具有广泛的应用前景，回填后土地可用作耕地。</a:t>
            </a:r>
            <a:endParaRPr lang="zh-CN" altLang="zh-CN"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681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3D02C-8E4B-4BBA-878E-2DBE259F8267}"/>
              </a:ext>
            </a:extLst>
          </p:cNvPr>
          <p:cNvSpPr>
            <a:spLocks noGrp="1"/>
          </p:cNvSpPr>
          <p:nvPr>
            <p:ph type="title"/>
          </p:nvPr>
        </p:nvSpPr>
        <p:spPr>
          <a:xfrm>
            <a:off x="838200" y="516044"/>
            <a:ext cx="10515600" cy="815605"/>
          </a:xfrm>
        </p:spPr>
        <p:txBody>
          <a:bodyPr/>
          <a:lstStyle/>
          <a:p>
            <a:r>
              <a:rPr lang="zh-CN" altLang="en-US" dirty="0"/>
              <a:t>在环境保护中的应用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1A2E48C-ED16-44E0-AE78-A01118501D1C}"/>
                  </a:ext>
                </a:extLst>
              </p:cNvPr>
              <p:cNvSpPr>
                <a:spLocks noGrp="1"/>
              </p:cNvSpPr>
              <p:nvPr>
                <p:ph idx="1"/>
              </p:nvPr>
            </p:nvSpPr>
            <p:spPr>
              <a:xfrm>
                <a:off x="958788" y="1720048"/>
                <a:ext cx="10395012" cy="1944210"/>
              </a:xfrm>
            </p:spPr>
            <p:txBody>
              <a:bodyPr>
                <a:noAutofit/>
              </a:bodyPr>
              <a:lstStyle/>
              <a:p>
                <a:pPr marL="0" indent="0">
                  <a:buNone/>
                </a:pPr>
                <a:r>
                  <a:rPr lang="en-US" altLang="zh-CN" b="1" dirty="0">
                    <a:latin typeface="宋体" panose="02010600030101010101" pitchFamily="2" charset="-122"/>
                    <a:ea typeface="宋体" panose="02010600030101010101" pitchFamily="2" charset="-122"/>
                  </a:rPr>
                  <a:t>1. </a:t>
                </a:r>
                <a:r>
                  <a:rPr lang="zh-CN" altLang="en-US" b="1" dirty="0">
                    <a:latin typeface="宋体" panose="02010600030101010101" pitchFamily="2" charset="-122"/>
                    <a:ea typeface="宋体" panose="02010600030101010101" pitchFamily="2" charset="-122"/>
                  </a:rPr>
                  <a:t>废水处理</a:t>
                </a:r>
                <a:endParaRPr lang="en-US" altLang="zh-CN" b="1"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粉煤灰良好的吸附性能使其可作为一种低成本的吸附剂吸附并脱除废水中的重金属离子，</a:t>
                </a:r>
                <a14:m>
                  <m:oMath xmlns:m="http://schemas.openxmlformats.org/officeDocument/2006/math">
                    <m:r>
                      <a:rPr lang="en-US" altLang="zh-CN" i="1" dirty="0" smtClean="0">
                        <a:latin typeface="Cambria Math" panose="02040503050406030204" pitchFamily="18" charset="0"/>
                      </a:rPr>
                      <m:t>𝑃</m:t>
                    </m:r>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𝐹</m:t>
                    </m:r>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𝐵</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等无机质以及 </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二氯酚、</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二氯苯酚、五氯苯酚等有机化合物。</a:t>
                </a:r>
              </a:p>
            </p:txBody>
          </p:sp>
        </mc:Choice>
        <mc:Fallback xmlns="">
          <p:sp>
            <p:nvSpPr>
              <p:cNvPr id="3" name="内容占位符 2">
                <a:extLst>
                  <a:ext uri="{FF2B5EF4-FFF2-40B4-BE49-F238E27FC236}">
                    <a16:creationId xmlns:a16="http://schemas.microsoft.com/office/drawing/2014/main" id="{51A2E48C-ED16-44E0-AE78-A01118501D1C}"/>
                  </a:ext>
                </a:extLst>
              </p:cNvPr>
              <p:cNvSpPr>
                <a:spLocks noGrp="1" noRot="1" noChangeAspect="1" noMove="1" noResize="1" noEditPoints="1" noAdjustHandles="1" noChangeArrowheads="1" noChangeShapeType="1" noTextEdit="1"/>
              </p:cNvSpPr>
              <p:nvPr>
                <p:ph idx="1"/>
              </p:nvPr>
            </p:nvSpPr>
            <p:spPr>
              <a:xfrm>
                <a:off x="958788" y="1720048"/>
                <a:ext cx="10395012" cy="1944210"/>
              </a:xfrm>
              <a:blipFill>
                <a:blip r:embed="rId2"/>
                <a:stretch>
                  <a:fillRect l="-1172" t="-5329" r="-46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B2C626C6-AA9F-454A-8EB1-248F066CC9CD}"/>
                  </a:ext>
                </a:extLst>
              </p:cNvPr>
              <p:cNvSpPr txBox="1">
                <a:spLocks/>
              </p:cNvSpPr>
              <p:nvPr/>
            </p:nvSpPr>
            <p:spPr>
              <a:xfrm>
                <a:off x="958788" y="3821838"/>
                <a:ext cx="10395012" cy="26011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latin typeface="宋体" panose="02010600030101010101" pitchFamily="2" charset="-122"/>
                    <a:ea typeface="宋体" panose="02010600030101010101" pitchFamily="2" charset="-122"/>
                  </a:rPr>
                  <a:t>2. </a:t>
                </a:r>
                <a:r>
                  <a:rPr lang="zh-CN" altLang="en-US" b="1" dirty="0">
                    <a:latin typeface="宋体" panose="02010600030101010101" pitchFamily="2" charset="-122"/>
                    <a:ea typeface="宋体" panose="02010600030101010101" pitchFamily="2" charset="-122"/>
                  </a:rPr>
                  <a:t>废气处理</a:t>
                </a:r>
                <a:endParaRPr lang="en-US" altLang="zh-CN" b="1"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粉煤灰可以通过化学反应和物理吸附的方式用于烟道气脱硫，且粉煤灰脱硫剂的脱硫效率要高于纯的石灰脱硫剂。</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此外，粉煤灰中含有的残炭在一定条件下可吸附废气中的 </a:t>
                </a:r>
                <a14:m>
                  <m:oMath xmlns:m="http://schemas.openxmlformats.org/officeDocument/2006/math">
                    <m:r>
                      <a:rPr lang="en-US" altLang="zh-CN" i="1" dirty="0" smtClean="0">
                        <a:latin typeface="Cambria Math" panose="02040503050406030204" pitchFamily="18" charset="0"/>
                      </a:rPr>
                      <m:t>𝑁</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𝑂</m:t>
                        </m:r>
                      </m:e>
                      <m:sub>
                        <m:r>
                          <a:rPr lang="en-US" altLang="zh-CN" i="1" dirty="0" smtClean="0">
                            <a:latin typeface="Cambria Math" panose="02040503050406030204" pitchFamily="18" charset="0"/>
                          </a:rPr>
                          <m:t>𝑥</m:t>
                        </m:r>
                      </m:sub>
                    </m:sSub>
                  </m:oMath>
                </a14:m>
                <a:r>
                  <a:rPr lang="zh-CN" altLang="en-US" dirty="0">
                    <a:latin typeface="宋体" panose="02010600030101010101" pitchFamily="2" charset="-122"/>
                    <a:ea typeface="宋体" panose="02010600030101010101" pitchFamily="2" charset="-122"/>
                  </a:rPr>
                  <a:t>、</a:t>
                </a:r>
                <a14:m>
                  <m:oMath xmlns:m="http://schemas.openxmlformats.org/officeDocument/2006/math">
                    <m:r>
                      <a:rPr lang="en-US" altLang="zh-CN" i="1" dirty="0" smtClean="0">
                        <a:latin typeface="Cambria Math" panose="02040503050406030204" pitchFamily="18" charset="0"/>
                      </a:rPr>
                      <m:t>𝐻𝑔</m:t>
                    </m:r>
                  </m:oMath>
                </a14:m>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蒸气以及甲苯、二甲苯、芳香烃等有机成分。</a:t>
                </a:r>
              </a:p>
            </p:txBody>
          </p:sp>
        </mc:Choice>
        <mc:Fallback xmlns="">
          <p:sp>
            <p:nvSpPr>
              <p:cNvPr id="4" name="内容占位符 2">
                <a:extLst>
                  <a:ext uri="{FF2B5EF4-FFF2-40B4-BE49-F238E27FC236}">
                    <a16:creationId xmlns:a16="http://schemas.microsoft.com/office/drawing/2014/main" id="{B2C626C6-AA9F-454A-8EB1-248F066CC9CD}"/>
                  </a:ext>
                </a:extLst>
              </p:cNvPr>
              <p:cNvSpPr txBox="1">
                <a:spLocks noRot="1" noChangeAspect="1" noMove="1" noResize="1" noEditPoints="1" noAdjustHandles="1" noChangeArrowheads="1" noChangeShapeType="1" noTextEdit="1"/>
              </p:cNvSpPr>
              <p:nvPr/>
            </p:nvSpPr>
            <p:spPr>
              <a:xfrm>
                <a:off x="958788" y="3821838"/>
                <a:ext cx="10395012" cy="2601157"/>
              </a:xfrm>
              <a:prstGeom prst="rect">
                <a:avLst/>
              </a:prstGeom>
              <a:blipFill>
                <a:blip r:embed="rId3"/>
                <a:stretch>
                  <a:fillRect l="-1172" t="-4215" r="-11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002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995</Words>
  <Application>Microsoft Office PowerPoint</Application>
  <PresentationFormat>宽屏</PresentationFormat>
  <Paragraphs>61</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宋体</vt:lpstr>
      <vt:lpstr>Arial</vt:lpstr>
      <vt:lpstr>Cambria Math</vt:lpstr>
      <vt:lpstr>Office 主题​​</vt:lpstr>
      <vt:lpstr>工业废气、废渣 污染物的治理</vt:lpstr>
      <vt:lpstr>1. 处理烟气中的氮氧化物和硫氧化物</vt:lpstr>
      <vt:lpstr>烟气脱硫技术</vt:lpstr>
      <vt:lpstr>PowerPoint 演示文稿</vt:lpstr>
      <vt:lpstr>烟气脱硝技术</vt:lpstr>
      <vt:lpstr>2. 粉煤灰的应用</vt:lpstr>
      <vt:lpstr>在建筑工程中的应用</vt:lpstr>
      <vt:lpstr>在农业中的应用</vt:lpstr>
      <vt:lpstr>在环境保护中的应用</vt:lpstr>
      <vt:lpstr>在陶瓷工业中的应用</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工业废气、废渣中 污染物的治理</dc:title>
  <dc:creator>刘 正浩</dc:creator>
  <cp:lastModifiedBy>刘 正浩</cp:lastModifiedBy>
  <cp:revision>24</cp:revision>
  <dcterms:created xsi:type="dcterms:W3CDTF">2020-05-18T12:22:31Z</dcterms:created>
  <dcterms:modified xsi:type="dcterms:W3CDTF">2020-05-21T00:26:04Z</dcterms:modified>
</cp:coreProperties>
</file>