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4722" y="2104008"/>
            <a:ext cx="7766936" cy="1464815"/>
          </a:xfrm>
        </p:spPr>
        <p:txBody>
          <a:bodyPr/>
          <a:lstStyle/>
          <a:p>
            <a:pPr algn="ctr"/>
            <a:r>
              <a:rPr lang="zh-CN" altLang="en-US" sz="4400" b="1" dirty="0"/>
              <a:t>纳米材料的性质</a:t>
            </a:r>
            <a:br>
              <a:rPr lang="en-US" altLang="zh-CN" sz="4400" b="1" dirty="0"/>
            </a:br>
            <a:r>
              <a:rPr lang="zh-CN" altLang="en-US" sz="4400" b="1" dirty="0"/>
              <a:t>基于生物炭的纳米复合材料</a:t>
            </a:r>
            <a:endParaRPr lang="zh-CN" altLang="en-US" dirty="0"/>
          </a:p>
        </p:txBody>
      </p:sp>
      <p:sp>
        <p:nvSpPr>
          <p:cNvPr id="3" name="文本框 2">
            <a:extLst>
              <a:ext uri="{FF2B5EF4-FFF2-40B4-BE49-F238E27FC236}">
                <a16:creationId xmlns:a16="http://schemas.microsoft.com/office/drawing/2014/main" id="{133648A6-954C-4338-B91C-312CEB3B3796}"/>
              </a:ext>
            </a:extLst>
          </p:cNvPr>
          <p:cNvSpPr txBox="1"/>
          <p:nvPr/>
        </p:nvSpPr>
        <p:spPr>
          <a:xfrm>
            <a:off x="5128643" y="3844030"/>
            <a:ext cx="1742673" cy="584775"/>
          </a:xfrm>
          <a:prstGeom prst="rect">
            <a:avLst/>
          </a:prstGeom>
          <a:noFill/>
        </p:spPr>
        <p:txBody>
          <a:bodyPr wrap="square" rtlCol="0">
            <a:spAutoFit/>
          </a:bodyPr>
          <a:lstStyle/>
          <a:p>
            <a:r>
              <a:rPr lang="zh-CN" altLang="en-US" sz="3200" dirty="0"/>
              <a:t>第七组</a:t>
            </a:r>
          </a:p>
        </p:txBody>
      </p:sp>
    </p:spTree>
    <p:extLst>
      <p:ext uri="{BB962C8B-B14F-4D97-AF65-F5344CB8AC3E}">
        <p14:creationId xmlns:p14="http://schemas.microsoft.com/office/powerpoint/2010/main" val="137308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j-ea"/>
              </a:rPr>
              <a:t>纳米材料的简介</a:t>
            </a:r>
            <a:br>
              <a:rPr lang="zh-CN" altLang="en-US" b="1" dirty="0">
                <a:latin typeface="+mj-ea"/>
              </a:rPr>
            </a:br>
            <a:endParaRPr lang="zh-CN" altLang="en-US" dirty="0"/>
          </a:p>
        </p:txBody>
      </p:sp>
      <p:sp>
        <p:nvSpPr>
          <p:cNvPr id="3" name="内容占位符 2"/>
          <p:cNvSpPr>
            <a:spLocks noGrp="1"/>
          </p:cNvSpPr>
          <p:nvPr>
            <p:ph idx="1"/>
          </p:nvPr>
        </p:nvSpPr>
        <p:spPr>
          <a:xfrm>
            <a:off x="677334" y="1734461"/>
            <a:ext cx="8596668" cy="3880773"/>
          </a:xfrm>
        </p:spPr>
        <p:txBody>
          <a:bodyPr/>
          <a:lstStyle/>
          <a:p>
            <a:pPr>
              <a:lnSpc>
                <a:spcPts val="2800"/>
              </a:lnSpc>
            </a:pPr>
            <a:r>
              <a:rPr lang="zh-CN" altLang="zh-CN" sz="2400" dirty="0"/>
              <a:t>纳米材料广义上是三维空间中至少有一维处于纳米尺度范围或者由该尺度范围的物质为基本结构单元所构成的</a:t>
            </a:r>
            <a:r>
              <a:rPr lang="zh-CN" altLang="en-US" sz="2400" dirty="0"/>
              <a:t>材料</a:t>
            </a:r>
            <a:r>
              <a:rPr lang="zh-CN" altLang="zh-CN" sz="2400" dirty="0"/>
              <a:t>的总称。</a:t>
            </a:r>
            <a:r>
              <a:rPr lang="zh-CN" altLang="en-US" sz="2400" dirty="0"/>
              <a:t>纳米材料基本颗粒的</a:t>
            </a:r>
            <a:r>
              <a:rPr lang="zh-CN" altLang="zh-CN" sz="2400" dirty="0"/>
              <a:t>三维尺寸在</a:t>
            </a:r>
            <a:r>
              <a:rPr lang="en-US" altLang="zh-CN" sz="2400" dirty="0"/>
              <a:t>1</a:t>
            </a:r>
            <a:r>
              <a:rPr lang="zh-CN" altLang="zh-CN" sz="2400" dirty="0"/>
              <a:t>纳米至</a:t>
            </a:r>
            <a:r>
              <a:rPr lang="en-US" altLang="zh-CN" sz="2400" dirty="0"/>
              <a:t>100</a:t>
            </a:r>
            <a:r>
              <a:rPr lang="zh-CN" altLang="zh-CN" sz="2400" dirty="0"/>
              <a:t>纳米之间。</a:t>
            </a:r>
          </a:p>
          <a:p>
            <a:pPr>
              <a:lnSpc>
                <a:spcPts val="2800"/>
              </a:lnSpc>
            </a:pPr>
            <a:r>
              <a:rPr lang="zh-CN" altLang="zh-CN" sz="2400" dirty="0"/>
              <a:t>根据物理形态划分，纳米材料大致可分为纳米粉末（</a:t>
            </a:r>
            <a:r>
              <a:rPr lang="zh-CN" altLang="en-US" sz="2400" dirty="0"/>
              <a:t>纳米颗粒）</a:t>
            </a:r>
            <a:r>
              <a:rPr lang="zh-CN" altLang="zh-CN" sz="2400" dirty="0"/>
              <a:t>、纳米纤维（</a:t>
            </a:r>
            <a:r>
              <a:rPr lang="zh-CN" altLang="en-US" sz="2400" dirty="0"/>
              <a:t>纳米管</a:t>
            </a:r>
            <a:r>
              <a:rPr lang="zh-CN" altLang="zh-CN" sz="2400" dirty="0"/>
              <a:t>、</a:t>
            </a:r>
            <a:r>
              <a:rPr lang="zh-CN" altLang="en-US" sz="2400" dirty="0"/>
              <a:t>纳米线</a:t>
            </a:r>
            <a:r>
              <a:rPr lang="zh-CN" altLang="zh-CN" sz="2400" dirty="0"/>
              <a:t>）、纳米膜、纳米块体和纳米相分离液体等五类。目前</a:t>
            </a:r>
            <a:r>
              <a:rPr lang="zh-CN" altLang="en-US" sz="2400" dirty="0"/>
              <a:t>碳纳米管</a:t>
            </a:r>
            <a:r>
              <a:rPr lang="zh-CN" altLang="zh-CN" sz="2400" dirty="0"/>
              <a:t>是</a:t>
            </a:r>
            <a:r>
              <a:rPr lang="zh-CN" altLang="en-US" sz="2400" dirty="0"/>
              <a:t>纳米科技</a:t>
            </a:r>
            <a:r>
              <a:rPr lang="zh-CN" altLang="zh-CN" sz="2400" dirty="0"/>
              <a:t>的研究热点之一。</a:t>
            </a:r>
          </a:p>
          <a:p>
            <a:pPr>
              <a:lnSpc>
                <a:spcPts val="2800"/>
              </a:lnSpc>
            </a:pPr>
            <a:r>
              <a:rPr lang="zh-CN" altLang="zh-CN" sz="2400" dirty="0"/>
              <a:t>目前只有纳米粉末实现了工业化生产（如</a:t>
            </a:r>
            <a:r>
              <a:rPr lang="zh-CN" altLang="en-US" sz="2400" dirty="0"/>
              <a:t>碳酸钙</a:t>
            </a:r>
            <a:r>
              <a:rPr lang="zh-CN" altLang="zh-CN" sz="2400" dirty="0"/>
              <a:t>、</a:t>
            </a:r>
            <a:r>
              <a:rPr lang="zh-CN" altLang="en-US" sz="2400" dirty="0"/>
              <a:t>白炭黑</a:t>
            </a:r>
            <a:r>
              <a:rPr lang="zh-CN" altLang="zh-CN" sz="2400" dirty="0"/>
              <a:t>、</a:t>
            </a:r>
            <a:r>
              <a:rPr lang="zh-CN" altLang="en-US" sz="2400" dirty="0"/>
              <a:t>氧化锌</a:t>
            </a:r>
            <a:r>
              <a:rPr lang="zh-CN" altLang="zh-CN" sz="2400" dirty="0"/>
              <a:t>等），其它纳米材料基本上还处于实验室研究阶段。</a:t>
            </a:r>
          </a:p>
          <a:p>
            <a:endParaRPr lang="zh-CN" altLang="en-US" dirty="0"/>
          </a:p>
        </p:txBody>
      </p:sp>
    </p:spTree>
    <p:extLst>
      <p:ext uri="{BB962C8B-B14F-4D97-AF65-F5344CB8AC3E}">
        <p14:creationId xmlns:p14="http://schemas.microsoft.com/office/powerpoint/2010/main" val="29618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纳米材料的性质</a:t>
            </a:r>
            <a:endParaRPr lang="zh-CN" altLang="en-US" dirty="0"/>
          </a:p>
        </p:txBody>
      </p:sp>
      <p:sp>
        <p:nvSpPr>
          <p:cNvPr id="3" name="内容占位符 2"/>
          <p:cNvSpPr>
            <a:spLocks noGrp="1"/>
          </p:cNvSpPr>
          <p:nvPr>
            <p:ph idx="1"/>
          </p:nvPr>
        </p:nvSpPr>
        <p:spPr>
          <a:xfrm>
            <a:off x="677334" y="1450376"/>
            <a:ext cx="8596668" cy="4568685"/>
          </a:xfrm>
        </p:spPr>
        <p:txBody>
          <a:bodyPr>
            <a:normAutofit fontScale="92500"/>
          </a:bodyPr>
          <a:lstStyle/>
          <a:p>
            <a:pPr>
              <a:lnSpc>
                <a:spcPts val="2700"/>
              </a:lnSpc>
            </a:pPr>
            <a:r>
              <a:rPr lang="en-US" altLang="zh-CN" sz="3100" b="1" dirty="0"/>
              <a:t>1</a:t>
            </a:r>
            <a:r>
              <a:rPr lang="zh-CN" altLang="zh-CN" sz="3100" b="1" dirty="0"/>
              <a:t>、表面效应</a:t>
            </a:r>
            <a:endParaRPr lang="en-US" altLang="zh-CN" sz="3100" b="1" dirty="0"/>
          </a:p>
          <a:p>
            <a:pPr>
              <a:lnSpc>
                <a:spcPts val="2700"/>
              </a:lnSpc>
            </a:pPr>
            <a:endParaRPr lang="zh-CN" altLang="zh-CN" sz="3100" b="1" dirty="0"/>
          </a:p>
          <a:p>
            <a:pPr>
              <a:lnSpc>
                <a:spcPts val="2700"/>
              </a:lnSpc>
            </a:pPr>
            <a:r>
              <a:rPr lang="en-US" altLang="zh-CN" sz="2600" dirty="0"/>
              <a:t>       </a:t>
            </a:r>
            <a:r>
              <a:rPr lang="zh-CN" altLang="zh-CN" sz="2600" dirty="0"/>
              <a:t>纳米材料的表面效应是指纳米粒子的表面原子数与总原子数之比随粒径的变小而急剧增大后所引起的性质上的变化。随着粒径变小，表面原子所占百分数将会显著增加</a:t>
            </a:r>
            <a:r>
              <a:rPr lang="zh-CN" altLang="en-US" sz="2600" dirty="0"/>
              <a:t>表面原子数迅速增加，表面积会急剧变大</a:t>
            </a:r>
            <a:r>
              <a:rPr lang="zh-CN" altLang="zh-CN" sz="2600" dirty="0"/>
              <a:t>。当粒径降到</a:t>
            </a:r>
            <a:r>
              <a:rPr lang="en-US" altLang="zh-CN" sz="2600" dirty="0"/>
              <a:t>1nm</a:t>
            </a:r>
            <a:r>
              <a:rPr lang="zh-CN" altLang="zh-CN" sz="2600" dirty="0"/>
              <a:t>时，表面原子数比例达到约</a:t>
            </a:r>
            <a:r>
              <a:rPr lang="en-US" altLang="zh-CN" sz="2600" dirty="0"/>
              <a:t>90%</a:t>
            </a:r>
            <a:r>
              <a:rPr lang="zh-CN" altLang="zh-CN" sz="2600" dirty="0"/>
              <a:t>以上，原子几乎全部集中到纳米粒子表面</a:t>
            </a:r>
            <a:r>
              <a:rPr lang="zh-CN" altLang="en-US" sz="2600" dirty="0"/>
              <a:t>。</a:t>
            </a:r>
            <a:r>
              <a:rPr lang="zh-CN" altLang="zh-CN" sz="2600" dirty="0"/>
              <a:t>由于表面原子数增多，原子配位不足及高的表面能，使这些表面原子具有高的活性，极不稳定，很容易与其它原子结合</a:t>
            </a:r>
            <a:r>
              <a:rPr lang="zh-CN" altLang="en-US" sz="2600" dirty="0"/>
              <a:t>，</a:t>
            </a:r>
            <a:r>
              <a:rPr lang="zh-CN" altLang="zh-CN" sz="2600" dirty="0"/>
              <a:t>故具有很高的化学活性。</a:t>
            </a:r>
          </a:p>
          <a:p>
            <a:pPr>
              <a:lnSpc>
                <a:spcPts val="2700"/>
              </a:lnSpc>
            </a:pPr>
            <a:r>
              <a:rPr lang="en-US" altLang="zh-CN" sz="2600" dirty="0"/>
              <a:t>       </a:t>
            </a:r>
            <a:r>
              <a:rPr lang="zh-CN" altLang="zh-CN" sz="2600" dirty="0"/>
              <a:t>例如：金属的纳米粒子在空气中会燃烧</a:t>
            </a:r>
            <a:r>
              <a:rPr lang="zh-CN" altLang="en-US" sz="2600" dirty="0"/>
              <a:t>。</a:t>
            </a:r>
          </a:p>
          <a:p>
            <a:endParaRPr lang="zh-CN" altLang="en-US" dirty="0"/>
          </a:p>
        </p:txBody>
      </p:sp>
    </p:spTree>
    <p:extLst>
      <p:ext uri="{BB962C8B-B14F-4D97-AF65-F5344CB8AC3E}">
        <p14:creationId xmlns:p14="http://schemas.microsoft.com/office/powerpoint/2010/main" val="17009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14734"/>
            <a:ext cx="8596668" cy="644054"/>
          </a:xfrm>
        </p:spPr>
        <p:txBody>
          <a:bodyPr>
            <a:normAutofit/>
          </a:bodyPr>
          <a:lstStyle/>
          <a:p>
            <a:r>
              <a:rPr lang="en-US" altLang="zh-CN" b="1" dirty="0">
                <a:solidFill>
                  <a:schemeClr val="tx1"/>
                </a:solidFill>
                <a:latin typeface="+mn-ea"/>
                <a:ea typeface="+mn-ea"/>
              </a:rPr>
              <a:t>2</a:t>
            </a:r>
            <a:r>
              <a:rPr lang="zh-CN" altLang="zh-CN" b="1" dirty="0">
                <a:solidFill>
                  <a:schemeClr val="tx1"/>
                </a:solidFill>
                <a:latin typeface="+mn-ea"/>
                <a:ea typeface="+mn-ea"/>
              </a:rPr>
              <a:t>、小尺寸效应</a:t>
            </a:r>
            <a:endParaRPr lang="zh-CN" altLang="en-US" b="1" dirty="0">
              <a:latin typeface="+mn-ea"/>
              <a:ea typeface="+mn-ea"/>
            </a:endParaRPr>
          </a:p>
        </p:txBody>
      </p:sp>
      <p:sp>
        <p:nvSpPr>
          <p:cNvPr id="3" name="内容占位符 2"/>
          <p:cNvSpPr>
            <a:spLocks noGrp="1"/>
          </p:cNvSpPr>
          <p:nvPr>
            <p:ph idx="1"/>
          </p:nvPr>
        </p:nvSpPr>
        <p:spPr>
          <a:xfrm>
            <a:off x="677333" y="1047002"/>
            <a:ext cx="10162301" cy="5407063"/>
          </a:xfrm>
        </p:spPr>
        <p:txBody>
          <a:bodyPr>
            <a:normAutofit lnSpcReduction="10000"/>
          </a:bodyPr>
          <a:lstStyle/>
          <a:p>
            <a:r>
              <a:rPr lang="en-US" altLang="zh-CN" sz="2000" dirty="0"/>
              <a:t>      </a:t>
            </a:r>
            <a:r>
              <a:rPr lang="zh-CN" altLang="zh-CN" sz="2000" dirty="0"/>
              <a:t>由于颗粒尺寸变小所引起的宏观物理性质的变化称为小尺寸效应。当超细微粒的尺寸与光波波长、德布罗意波长以及超导态的相干长度或透射深度等物理特征尺寸相当或更小时，晶体周期性的边界条件将被破坏</a:t>
            </a:r>
            <a:r>
              <a:rPr lang="zh-CN" altLang="en-US" sz="2000" dirty="0"/>
              <a:t>，从而产生一系列新奇的性质：</a:t>
            </a:r>
            <a:endParaRPr lang="zh-CN" altLang="zh-CN" sz="2000" dirty="0"/>
          </a:p>
          <a:p>
            <a:r>
              <a:rPr lang="zh-CN" altLang="en-US" sz="2000" b="1" dirty="0"/>
              <a:t>（</a:t>
            </a:r>
            <a:r>
              <a:rPr lang="en-US" altLang="zh-CN" sz="2000" b="1" dirty="0"/>
              <a:t>1</a:t>
            </a:r>
            <a:r>
              <a:rPr lang="zh-CN" altLang="en-US" sz="2000" b="1" dirty="0"/>
              <a:t>）</a:t>
            </a:r>
            <a:r>
              <a:rPr lang="zh-CN" altLang="zh-CN" sz="2000" b="1" dirty="0"/>
              <a:t>热学性质</a:t>
            </a:r>
            <a:endParaRPr lang="zh-CN" altLang="zh-CN" sz="2000" dirty="0"/>
          </a:p>
          <a:p>
            <a:r>
              <a:rPr lang="en-US" altLang="zh-CN" sz="2000" dirty="0"/>
              <a:t>       </a:t>
            </a:r>
            <a:r>
              <a:rPr lang="zh-CN" altLang="zh-CN" sz="2000" dirty="0"/>
              <a:t>纳米材料的比热和热膨胀系数都大于同类粗晶材料和非晶体材料的值，这是由于界面原子排列较为混乱、原子密度低、界面原子耦合作用变弱的结果。因此在储热材料、纳米复合材料的机械耦合性能应用方面有其广泛的应用前景。</a:t>
            </a:r>
          </a:p>
          <a:p>
            <a:r>
              <a:rPr lang="zh-CN" altLang="zh-CN" sz="2000" b="1" dirty="0"/>
              <a:t>（</a:t>
            </a:r>
            <a:r>
              <a:rPr lang="en-US" altLang="zh-CN" sz="2000" b="1" dirty="0"/>
              <a:t>2</a:t>
            </a:r>
            <a:r>
              <a:rPr lang="zh-CN" altLang="zh-CN" sz="2000" b="1" dirty="0"/>
              <a:t>）电学性质</a:t>
            </a:r>
            <a:endParaRPr lang="zh-CN" altLang="zh-CN" sz="2000" dirty="0"/>
          </a:p>
          <a:p>
            <a:r>
              <a:rPr lang="en-US" altLang="zh-CN" sz="2000" dirty="0"/>
              <a:t>       </a:t>
            </a:r>
            <a:r>
              <a:rPr lang="zh-CN" altLang="zh-CN" sz="2000" dirty="0"/>
              <a:t>由于晶界面上原子体积分数增大，纳米材料的电阻高于同类粗晶材料，甚至发生尺寸诱导金属</a:t>
            </a:r>
            <a:r>
              <a:rPr lang="en-US" altLang="zh-CN" sz="2000" dirty="0"/>
              <a:t>――</a:t>
            </a:r>
            <a:r>
              <a:rPr lang="zh-CN" altLang="zh-CN" sz="2000" dirty="0"/>
              <a:t>绝缘体转变。利用纳米粒子的隧道量子效应和库仑堵塞效应制成的纳米电子器件具有超高速、超容量、超微型低能耗的特点，有可能在不久的将来全面取代目前的常规半导体器件。</a:t>
            </a:r>
          </a:p>
          <a:p>
            <a:r>
              <a:rPr lang="zh-CN" altLang="zh-CN" sz="2000" b="1" dirty="0"/>
              <a:t>（</a:t>
            </a:r>
            <a:r>
              <a:rPr lang="en-US" altLang="zh-CN" sz="2000" b="1" dirty="0"/>
              <a:t>3</a:t>
            </a:r>
            <a:r>
              <a:rPr lang="zh-CN" altLang="zh-CN" sz="2000" b="1" dirty="0"/>
              <a:t>）磁学性质</a:t>
            </a:r>
            <a:endParaRPr lang="zh-CN" altLang="zh-CN" sz="2000" dirty="0"/>
          </a:p>
          <a:p>
            <a:r>
              <a:rPr lang="en-US" altLang="zh-CN" sz="2000" dirty="0"/>
              <a:t>       </a:t>
            </a:r>
            <a:r>
              <a:rPr lang="zh-CN" altLang="zh-CN" sz="2000" dirty="0"/>
              <a:t>小尺寸的超微颗粒磁性与大块材料显著的不同，呈现出超顺磁性。利用磁性超微颗粒具有高矫顽力的特性，已做成高贮存密度的磁记录磁粉，大量应用于磁带、磁盘、磁卡等。利用超顺磁性，人们已将磁性超微颗粒制成用途广泛的磁性液体</a:t>
            </a:r>
            <a:r>
              <a:rPr lang="zh-CN" altLang="en-US" sz="2000" dirty="0"/>
              <a:t>。</a:t>
            </a:r>
            <a:endParaRPr lang="zh-CN" altLang="zh-CN" sz="2000" dirty="0"/>
          </a:p>
        </p:txBody>
      </p:sp>
    </p:spTree>
    <p:extLst>
      <p:ext uri="{BB962C8B-B14F-4D97-AF65-F5344CB8AC3E}">
        <p14:creationId xmlns:p14="http://schemas.microsoft.com/office/powerpoint/2010/main" val="172581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基于生物炭的纳米复合材料</a:t>
            </a:r>
            <a:br>
              <a:rPr lang="zh-CN" altLang="en-US" b="1" dirty="0"/>
            </a:br>
            <a:endParaRPr lang="zh-CN" altLang="en-US" dirty="0"/>
          </a:p>
        </p:txBody>
      </p:sp>
      <p:sp>
        <p:nvSpPr>
          <p:cNvPr id="3" name="内容占位符 2"/>
          <p:cNvSpPr>
            <a:spLocks noGrp="1"/>
          </p:cNvSpPr>
          <p:nvPr>
            <p:ph idx="1"/>
          </p:nvPr>
        </p:nvSpPr>
        <p:spPr>
          <a:xfrm>
            <a:off x="677334" y="1633491"/>
            <a:ext cx="8596668" cy="4407871"/>
          </a:xfrm>
        </p:spPr>
        <p:txBody>
          <a:bodyPr>
            <a:normAutofit lnSpcReduction="10000"/>
          </a:bodyPr>
          <a:lstStyle/>
          <a:p>
            <a:r>
              <a:rPr lang="zh-CN" altLang="en-US" sz="2800" dirty="0"/>
              <a:t>传统生物炭的弊端：</a:t>
            </a:r>
            <a:endParaRPr lang="en-US" altLang="zh-CN" sz="2800" dirty="0"/>
          </a:p>
          <a:p>
            <a:endParaRPr lang="en-US" altLang="zh-CN" sz="2400" dirty="0"/>
          </a:p>
          <a:p>
            <a:r>
              <a:rPr lang="en-US" altLang="zh-CN" sz="2400" dirty="0"/>
              <a:t>        </a:t>
            </a:r>
            <a:r>
              <a:rPr lang="zh-CN" altLang="en-US" sz="2800" dirty="0"/>
              <a:t>生物炭通常是由农作物的残渣，动物粪便和固体废物通过各种热化学过程而得到的。通常用来改良土壤，净化水质。</a:t>
            </a:r>
            <a:endParaRPr lang="en-US" altLang="zh-CN" sz="2800" dirty="0"/>
          </a:p>
          <a:p>
            <a:r>
              <a:rPr lang="en-US" altLang="zh-CN" sz="2800" dirty="0"/>
              <a:t>       </a:t>
            </a:r>
            <a:r>
              <a:rPr lang="zh-CN" altLang="en-US" sz="2800" dirty="0"/>
              <a:t>但是，由于生物炭对各种污染物的去除能力取决于其物理和化学性质，这些性质受原料、热解技术和热解条件的影响很大。而且生物炭从水溶液中吸附污染物，特别是高浓度的污水的能力不足，粉末状的生物炭也较难分离。</a:t>
            </a:r>
          </a:p>
          <a:p>
            <a:endParaRPr lang="zh-CN" altLang="en-US" sz="2800" dirty="0"/>
          </a:p>
        </p:txBody>
      </p:sp>
    </p:spTree>
    <p:extLst>
      <p:ext uri="{BB962C8B-B14F-4D97-AF65-F5344CB8AC3E}">
        <p14:creationId xmlns:p14="http://schemas.microsoft.com/office/powerpoint/2010/main" val="15246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317131"/>
            <a:ext cx="8596668" cy="1320800"/>
          </a:xfrm>
        </p:spPr>
        <p:txBody>
          <a:bodyPr/>
          <a:lstStyle/>
          <a:p>
            <a:r>
              <a:rPr lang="zh-CN" altLang="en-US" b="1" dirty="0"/>
              <a:t>生物炭基纳米材料</a:t>
            </a:r>
            <a:br>
              <a:rPr lang="zh-CN" altLang="en-US" b="1" dirty="0"/>
            </a:br>
            <a:endParaRPr lang="zh-CN" altLang="en-US" dirty="0"/>
          </a:p>
        </p:txBody>
      </p:sp>
      <p:sp>
        <p:nvSpPr>
          <p:cNvPr id="4" name="内容占位符 3"/>
          <p:cNvSpPr>
            <a:spLocks noGrp="1"/>
          </p:cNvSpPr>
          <p:nvPr>
            <p:ph sz="half" idx="1"/>
          </p:nvPr>
        </p:nvSpPr>
        <p:spPr>
          <a:xfrm>
            <a:off x="677335" y="1216241"/>
            <a:ext cx="4924476" cy="5424256"/>
          </a:xfrm>
        </p:spPr>
        <p:txBody>
          <a:bodyPr>
            <a:normAutofit/>
          </a:bodyPr>
          <a:lstStyle/>
          <a:p>
            <a:r>
              <a:rPr lang="zh-CN" altLang="en-US" sz="3200" dirty="0"/>
              <a:t>用于制造生物炭基纳米材料的不同方法的类别如图所示。</a:t>
            </a:r>
            <a:endParaRPr lang="en-US" altLang="zh-CN" sz="3200" dirty="0"/>
          </a:p>
          <a:p>
            <a:r>
              <a:rPr lang="zh-CN" altLang="en-US" sz="3200" dirty="0"/>
              <a:t>通常，这些生物炭基纳米复合材料可分为以下三类，即纳米金属氧化物</a:t>
            </a:r>
            <a:r>
              <a:rPr lang="en-US" altLang="zh-CN" sz="3200" dirty="0"/>
              <a:t>/</a:t>
            </a:r>
            <a:r>
              <a:rPr lang="zh-CN" altLang="en-US" sz="3200" dirty="0"/>
              <a:t>氢氧化物生物炭复合材料，磁性生物炭复合材料和功能性纳米颗粒涂层生物炭复合材料。</a:t>
            </a:r>
          </a:p>
        </p:txBody>
      </p:sp>
      <p:pic>
        <p:nvPicPr>
          <p:cNvPr id="6" name="内容占位符 5">
            <a:extLst>
              <a:ext uri="{FF2B5EF4-FFF2-40B4-BE49-F238E27FC236}">
                <a16:creationId xmlns:a16="http://schemas.microsoft.com/office/drawing/2014/main" id="{FD972B04-38CD-4CBD-83CA-FE8D0996217D}"/>
              </a:ext>
            </a:extLst>
          </p:cNvPr>
          <p:cNvPicPr>
            <a:picLocks noGrp="1" noChangeAspect="1"/>
          </p:cNvPicPr>
          <p:nvPr>
            <p:ph sz="half" idx="2"/>
          </p:nvPr>
        </p:nvPicPr>
        <p:blipFill>
          <a:blip r:embed="rId2"/>
          <a:stretch>
            <a:fillRect/>
          </a:stretch>
        </p:blipFill>
        <p:spPr>
          <a:xfrm>
            <a:off x="5699106" y="1379354"/>
            <a:ext cx="6305416" cy="4044902"/>
          </a:xfrm>
          <a:prstGeom prst="rect">
            <a:avLst/>
          </a:prstGeom>
        </p:spPr>
      </p:pic>
    </p:spTree>
    <p:extLst>
      <p:ext uri="{BB962C8B-B14F-4D97-AF65-F5344CB8AC3E}">
        <p14:creationId xmlns:p14="http://schemas.microsoft.com/office/powerpoint/2010/main" val="150460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生物炭基纳米材料的优点</a:t>
            </a:r>
            <a:br>
              <a:rPr lang="en-US" altLang="zh-CN" dirty="0"/>
            </a:br>
            <a:endParaRPr lang="zh-CN" altLang="en-US" dirty="0"/>
          </a:p>
        </p:txBody>
      </p:sp>
      <p:sp>
        <p:nvSpPr>
          <p:cNvPr id="6" name="内容占位符 5"/>
          <p:cNvSpPr>
            <a:spLocks noGrp="1"/>
          </p:cNvSpPr>
          <p:nvPr>
            <p:ph idx="1"/>
          </p:nvPr>
        </p:nvSpPr>
        <p:spPr>
          <a:xfrm>
            <a:off x="952542" y="1488613"/>
            <a:ext cx="8596668" cy="5054230"/>
          </a:xfrm>
        </p:spPr>
        <p:txBody>
          <a:bodyPr>
            <a:normAutofit/>
          </a:bodyPr>
          <a:lstStyle/>
          <a:p>
            <a:pPr marL="0" indent="0">
              <a:buNone/>
            </a:pPr>
            <a:r>
              <a:rPr lang="zh-CN" altLang="en-US" sz="2400" dirty="0"/>
              <a:t>生物炭磁化之后比表面积和孔径增大</a:t>
            </a:r>
            <a:r>
              <a:rPr lang="en-US" altLang="zh-CN" sz="2400" dirty="0"/>
              <a:t>,</a:t>
            </a:r>
            <a:r>
              <a:rPr lang="zh-CN" altLang="en-US" sz="2400" dirty="0"/>
              <a:t>表面官能团增加</a:t>
            </a:r>
            <a:r>
              <a:rPr lang="en-US" altLang="zh-CN" sz="2400" dirty="0"/>
              <a:t>,</a:t>
            </a:r>
            <a:r>
              <a:rPr lang="zh-CN" altLang="en-US" sz="2400" dirty="0"/>
              <a:t>这些都是吸附污染物过程中的主要机制</a:t>
            </a:r>
            <a:r>
              <a:rPr lang="en-US" altLang="zh-CN" sz="2400" dirty="0"/>
              <a:t>,</a:t>
            </a:r>
            <a:r>
              <a:rPr lang="zh-CN" altLang="en-US" sz="2400" dirty="0"/>
              <a:t>因此磁性复合材料对污染物的去除能力显著提高</a:t>
            </a:r>
            <a:r>
              <a:rPr lang="en-US" altLang="zh-CN" sz="2400" dirty="0"/>
              <a:t>,</a:t>
            </a:r>
            <a:r>
              <a:rPr lang="zh-CN" altLang="en-US" sz="2400" dirty="0"/>
              <a:t>且吸附之后易于固液分离</a:t>
            </a:r>
            <a:r>
              <a:rPr lang="en-US" altLang="zh-CN" sz="2400" dirty="0"/>
              <a:t>,</a:t>
            </a:r>
            <a:r>
              <a:rPr lang="zh-CN" altLang="en-US" sz="2400" dirty="0"/>
              <a:t>只需外加磁场即可。在试验中，水中悬浮着的纳米磁性材料在磁场作用下都被移出了溶液，只剩下净化水，可以使饮用水中污染物含量降低到美国环保署要求的水平。</a:t>
            </a:r>
            <a:endParaRPr lang="en-US" altLang="zh-CN" sz="2400" dirty="0"/>
          </a:p>
          <a:p>
            <a:pPr marL="0" indent="0">
              <a:buNone/>
            </a:pPr>
            <a:r>
              <a:rPr lang="zh-CN" altLang="en-US" sz="2400" dirty="0"/>
              <a:t>生物炭基纳米材料不仅具有大的比表面积可有效吸附各类污染物</a:t>
            </a:r>
            <a:r>
              <a:rPr lang="en-US" altLang="zh-CN" sz="2400" dirty="0"/>
              <a:t>,</a:t>
            </a:r>
            <a:r>
              <a:rPr lang="zh-CN" altLang="en-US" sz="2400" dirty="0"/>
              <a:t>而且其表面的化学官能团</a:t>
            </a:r>
            <a:r>
              <a:rPr lang="en-US" altLang="zh-CN" sz="2400" dirty="0"/>
              <a:t>(</a:t>
            </a:r>
            <a:r>
              <a:rPr lang="zh-CN" altLang="en-US" sz="2400" dirty="0"/>
              <a:t>羧基、羟基、胺基等</a:t>
            </a:r>
            <a:r>
              <a:rPr lang="en-US" altLang="zh-CN" sz="2400" dirty="0"/>
              <a:t>)</a:t>
            </a:r>
            <a:r>
              <a:rPr lang="zh-CN" altLang="en-US" sz="2400" dirty="0"/>
              <a:t>提供的高亲和性的吸附位点</a:t>
            </a:r>
            <a:r>
              <a:rPr lang="en-US" altLang="zh-CN" sz="2400" dirty="0"/>
              <a:t>,</a:t>
            </a:r>
            <a:r>
              <a:rPr lang="zh-CN" altLang="en-US" sz="2400" dirty="0"/>
              <a:t>能够增加纳米材料对污染物的结合能力。虽然纳米材料溶解性差</a:t>
            </a:r>
            <a:r>
              <a:rPr lang="en-US" altLang="zh-CN" sz="2400" dirty="0"/>
              <a:t>,</a:t>
            </a:r>
            <a:r>
              <a:rPr lang="zh-CN" altLang="en-US" sz="2400" dirty="0"/>
              <a:t>且在环境中容易团聚</a:t>
            </a:r>
            <a:r>
              <a:rPr lang="en-US" altLang="zh-CN" sz="2400" dirty="0"/>
              <a:t>,</a:t>
            </a:r>
            <a:r>
              <a:rPr lang="zh-CN" altLang="en-US" sz="2400" dirty="0"/>
              <a:t>但将其与富含亲水基团且价格低廉的生物炭复合</a:t>
            </a:r>
            <a:r>
              <a:rPr lang="en-US" altLang="zh-CN" sz="2400" dirty="0"/>
              <a:t>,</a:t>
            </a:r>
            <a:r>
              <a:rPr lang="zh-CN" altLang="en-US" sz="2400" dirty="0"/>
              <a:t>提高复合材料的性能</a:t>
            </a:r>
            <a:r>
              <a:rPr lang="en-US" altLang="zh-CN" sz="2400" dirty="0"/>
              <a:t>,</a:t>
            </a:r>
            <a:r>
              <a:rPr lang="zh-CN" altLang="en-US" sz="2400" dirty="0"/>
              <a:t>具有实际的环境意义。</a:t>
            </a:r>
          </a:p>
          <a:p>
            <a:endParaRPr lang="zh-CN" altLang="en-US" sz="2400" dirty="0"/>
          </a:p>
        </p:txBody>
      </p:sp>
    </p:spTree>
    <p:extLst>
      <p:ext uri="{BB962C8B-B14F-4D97-AF65-F5344CB8AC3E}">
        <p14:creationId xmlns:p14="http://schemas.microsoft.com/office/powerpoint/2010/main" val="36863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TotalTime>
  <Words>907</Words>
  <Application>Microsoft Office PowerPoint</Application>
  <PresentationFormat>宽屏</PresentationFormat>
  <Paragraphs>30</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方正姚体</vt:lpstr>
      <vt:lpstr>华文新魏</vt:lpstr>
      <vt:lpstr>Arial</vt:lpstr>
      <vt:lpstr>Trebuchet MS</vt:lpstr>
      <vt:lpstr>Wingdings 3</vt:lpstr>
      <vt:lpstr>平面</vt:lpstr>
      <vt:lpstr>纳米材料的性质 基于生物炭的纳米复合材料</vt:lpstr>
      <vt:lpstr>纳米材料的简介 </vt:lpstr>
      <vt:lpstr>纳米材料的性质</vt:lpstr>
      <vt:lpstr>2、小尺寸效应</vt:lpstr>
      <vt:lpstr>基于生物炭的纳米复合材料 </vt:lpstr>
      <vt:lpstr>生物炭基纳米材料 </vt:lpstr>
      <vt:lpstr>生物炭基纳米材料的优点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纳米材料的性质 基于生物炭的纳米复合材料 </dc:title>
  <dc:creator>罗霄</dc:creator>
  <cp:lastModifiedBy>刘 正浩</cp:lastModifiedBy>
  <cp:revision>5</cp:revision>
  <dcterms:created xsi:type="dcterms:W3CDTF">2020-06-03T14:22:59Z</dcterms:created>
  <dcterms:modified xsi:type="dcterms:W3CDTF">2020-06-03T14:38:39Z</dcterms:modified>
</cp:coreProperties>
</file>