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C85943-F0C0-4F6E-A8D3-68CEFE9A8C4A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6C13B-BD21-4B80-938C-32EFDDB696FF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CDE75C-B71D-40C1-B819-91C9FA9D7E53}" type="datetime1">
              <a:rPr lang="zh-CN" altLang="en-US" smtClean="0"/>
              <a:t>2020/4/28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69617-53A9-406A-817D-C94A5C246153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5DA5-4C9D-4D4A-AB08-30D0EBD192B1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7809-0EA1-4261-AE7A-8956509DBB23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6061C7C-6751-4636-8DE1-8458C05064A7}" type="datetime1">
              <a:rPr lang="zh-CN" altLang="en-US" smtClean="0"/>
              <a:t>2020/4/28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1DAD-13E2-42E6-B9D8-ACD801D84229}" type="datetime1">
              <a:rPr lang="zh-CN" altLang="en-US" smtClean="0"/>
              <a:t>2020/4/28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49154-3FC3-4E99-B1C7-806A1BE810AD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F6B1-AB2C-4FE9-9465-A12169B9FE93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E604B-F6EE-4DE3-9F26-10AAFE4A8162}" type="datetime1">
              <a:rPr lang="zh-CN" altLang="en-US" smtClean="0"/>
              <a:t>2020/4/28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FDE3E57-7890-4A1C-9346-1B43487A6F43}" type="datetime1">
              <a:rPr lang="zh-CN" altLang="en-US" smtClean="0"/>
              <a:t>2020/4/28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197156-3C99-457F-8943-2278A8613E02}" type="datetime1">
              <a:rPr lang="zh-CN" altLang="en-US" smtClean="0"/>
              <a:t>2020/4/28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D77E9-5805-4003-AF46-590DFDEAE27A}" type="datetime1">
              <a:rPr lang="zh-CN" altLang="en-US" smtClean="0"/>
              <a:t>2020/4/28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64" name="长方形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长方形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105912"/>
            <a:ext cx="4775075" cy="188463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应用</a:t>
            </a:r>
            <a:r>
              <a:rPr lang="en-US" altLang="zh-CN" sz="4400" dirty="0">
                <a:solidFill>
                  <a:schemeClr val="tx1"/>
                </a:solidFill>
              </a:rPr>
              <a:t>CNN</a:t>
            </a:r>
            <a:r>
              <a:rPr lang="zh-CN" altLang="en-US" sz="4400" dirty="0">
                <a:solidFill>
                  <a:schemeClr val="tx1"/>
                </a:solidFill>
              </a:rPr>
              <a:t>和</a:t>
            </a:r>
            <a:r>
              <a:rPr lang="en-US" altLang="zh-CN" sz="4400" dirty="0">
                <a:solidFill>
                  <a:schemeClr val="tx1"/>
                </a:solidFill>
              </a:rPr>
              <a:t>mnist</a:t>
            </a:r>
            <a:r>
              <a:rPr lang="zh-CN" altLang="en-US" sz="4400" dirty="0">
                <a:solidFill>
                  <a:schemeClr val="tx1"/>
                </a:solidFill>
              </a:rPr>
              <a:t>数据集的</a:t>
            </a:r>
            <a:br>
              <a:rPr lang="en-US" altLang="zh-CN" sz="4400" dirty="0">
                <a:solidFill>
                  <a:schemeClr val="tx1"/>
                </a:solidFill>
              </a:rPr>
            </a:br>
            <a:r>
              <a:rPr lang="zh-CN" altLang="en-US" sz="4400" dirty="0">
                <a:solidFill>
                  <a:schemeClr val="tx1"/>
                </a:solidFill>
              </a:rPr>
              <a:t>手写数字识别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156892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/>
                </a:solidFill>
              </a:rPr>
              <a:t>刘正浩 唐晨烨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140224F-8537-4BAF-AC28-5B789E2CF3F9}"/>
              </a:ext>
            </a:extLst>
          </p:cNvPr>
          <p:cNvSpPr txBox="1"/>
          <p:nvPr/>
        </p:nvSpPr>
        <p:spPr>
          <a:xfrm>
            <a:off x="2131488" y="4360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双层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615824-53B5-4426-871E-F114B6A2464C}"/>
              </a:ext>
            </a:extLst>
          </p:cNvPr>
          <p:cNvSpPr txBox="1"/>
          <p:nvPr/>
        </p:nvSpPr>
        <p:spPr>
          <a:xfrm>
            <a:off x="8952518" y="4360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三层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A60E90-486A-4D19-9E58-9B62E3CA182B}"/>
              </a:ext>
            </a:extLst>
          </p:cNvPr>
          <p:cNvCxnSpPr/>
          <p:nvPr/>
        </p:nvCxnSpPr>
        <p:spPr>
          <a:xfrm>
            <a:off x="4299919" y="1781547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CE7284-A41B-4B0A-8470-C96FE507EFDC}"/>
              </a:ext>
            </a:extLst>
          </p:cNvPr>
          <p:cNvCxnSpPr/>
          <p:nvPr/>
        </p:nvCxnSpPr>
        <p:spPr>
          <a:xfrm>
            <a:off x="4299919" y="2502453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E51072-518C-494D-B18E-C943738AE123}"/>
              </a:ext>
            </a:extLst>
          </p:cNvPr>
          <p:cNvCxnSpPr/>
          <p:nvPr/>
        </p:nvCxnSpPr>
        <p:spPr>
          <a:xfrm>
            <a:off x="4293154" y="3599904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0AE335-ECEF-49F8-BCFA-BD10A7F557DF}"/>
              </a:ext>
            </a:extLst>
          </p:cNvPr>
          <p:cNvCxnSpPr/>
          <p:nvPr/>
        </p:nvCxnSpPr>
        <p:spPr>
          <a:xfrm>
            <a:off x="6256383" y="1605561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9E1113E-9363-43A2-81D7-43ADF0845835}"/>
              </a:ext>
            </a:extLst>
          </p:cNvPr>
          <p:cNvCxnSpPr/>
          <p:nvPr/>
        </p:nvCxnSpPr>
        <p:spPr>
          <a:xfrm>
            <a:off x="6256382" y="2171788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934BDA-D573-495E-97BE-B1AEAF0DDE59}"/>
              </a:ext>
            </a:extLst>
          </p:cNvPr>
          <p:cNvCxnSpPr/>
          <p:nvPr/>
        </p:nvCxnSpPr>
        <p:spPr>
          <a:xfrm>
            <a:off x="6256381" y="3080327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8B8EE0-43DE-4BA5-BED2-B780B91AEB8A}"/>
              </a:ext>
            </a:extLst>
          </p:cNvPr>
          <p:cNvCxnSpPr/>
          <p:nvPr/>
        </p:nvCxnSpPr>
        <p:spPr>
          <a:xfrm>
            <a:off x="6256380" y="4901236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90603F-E2EB-4820-A173-0CB82E9D8986}"/>
              </a:ext>
            </a:extLst>
          </p:cNvPr>
          <p:cNvCxnSpPr/>
          <p:nvPr/>
        </p:nvCxnSpPr>
        <p:spPr>
          <a:xfrm>
            <a:off x="6288806" y="5469493"/>
            <a:ext cx="163004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9112421-B40D-4D67-9513-B90A199DFD81}"/>
              </a:ext>
            </a:extLst>
          </p:cNvPr>
          <p:cNvSpPr txBox="1"/>
          <p:nvPr/>
        </p:nvSpPr>
        <p:spPr>
          <a:xfrm>
            <a:off x="4827622" y="1412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90%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74E925-157A-488B-B60C-8FE134A1CB64}"/>
              </a:ext>
            </a:extLst>
          </p:cNvPr>
          <p:cNvSpPr txBox="1"/>
          <p:nvPr/>
        </p:nvSpPr>
        <p:spPr>
          <a:xfrm>
            <a:off x="6256379" y="1236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90%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466E4E-B55C-4ABE-AA83-41F872A5664C}"/>
              </a:ext>
            </a:extLst>
          </p:cNvPr>
          <p:cNvSpPr txBox="1"/>
          <p:nvPr/>
        </p:nvSpPr>
        <p:spPr>
          <a:xfrm>
            <a:off x="4827622" y="2115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95%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255ED2-50AE-43F8-8D84-E377AD1FD793}"/>
              </a:ext>
            </a:extLst>
          </p:cNvPr>
          <p:cNvSpPr txBox="1"/>
          <p:nvPr/>
        </p:nvSpPr>
        <p:spPr>
          <a:xfrm>
            <a:off x="6256379" y="1773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95%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FBAC10-7AB1-4659-AB66-B68CCE3AFFEA}"/>
              </a:ext>
            </a:extLst>
          </p:cNvPr>
          <p:cNvSpPr txBox="1"/>
          <p:nvPr/>
        </p:nvSpPr>
        <p:spPr>
          <a:xfrm>
            <a:off x="4820857" y="32494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97%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480D18-5ED6-4E6B-92EB-A6DB71FF3568}"/>
              </a:ext>
            </a:extLst>
          </p:cNvPr>
          <p:cNvSpPr txBox="1"/>
          <p:nvPr/>
        </p:nvSpPr>
        <p:spPr>
          <a:xfrm>
            <a:off x="6256379" y="264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97%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34FBA3-5A1D-45E3-ABE1-D32480D749DD}"/>
              </a:ext>
            </a:extLst>
          </p:cNvPr>
          <p:cNvSpPr txBox="1"/>
          <p:nvPr/>
        </p:nvSpPr>
        <p:spPr>
          <a:xfrm>
            <a:off x="6256379" y="4500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98%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01EFBF-1AB6-4154-B3C7-D6F052725EC4}"/>
              </a:ext>
            </a:extLst>
          </p:cNvPr>
          <p:cNvSpPr txBox="1"/>
          <p:nvPr/>
        </p:nvSpPr>
        <p:spPr>
          <a:xfrm>
            <a:off x="6286365" y="51066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97%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AC125B6-967B-4F89-8A08-B993B38B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00" y="1230299"/>
            <a:ext cx="4394630" cy="457735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394C880-8EAE-4DFB-8E88-0069ABDD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8" y="1230298"/>
            <a:ext cx="4404098" cy="4577345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58BB402-7BC1-4B42-B7D7-0FAAA06E8071}"/>
              </a:ext>
            </a:extLst>
          </p:cNvPr>
          <p:cNvCxnSpPr/>
          <p:nvPr/>
        </p:nvCxnSpPr>
        <p:spPr>
          <a:xfrm>
            <a:off x="4268828" y="5452646"/>
            <a:ext cx="1630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D23EC02-4763-4EE5-BD16-9E630DE73CC4}"/>
              </a:ext>
            </a:extLst>
          </p:cNvPr>
          <p:cNvSpPr txBox="1"/>
          <p:nvPr/>
        </p:nvSpPr>
        <p:spPr>
          <a:xfrm>
            <a:off x="4827622" y="5083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达到</a:t>
            </a:r>
            <a:r>
              <a:rPr lang="en-US" altLang="zh-CN" dirty="0"/>
              <a:t>98%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61A7DF-B222-47B4-8867-D6F62E749FC8}"/>
              </a:ext>
            </a:extLst>
          </p:cNvPr>
          <p:cNvSpPr txBox="1"/>
          <p:nvPr/>
        </p:nvSpPr>
        <p:spPr>
          <a:xfrm>
            <a:off x="1710700" y="5876925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总用时</a:t>
            </a:r>
            <a:r>
              <a:rPr lang="en-US" altLang="zh-CN" sz="2400" dirty="0"/>
              <a:t>145</a:t>
            </a:r>
            <a:r>
              <a:rPr lang="zh-CN" altLang="en-US" sz="2400" dirty="0"/>
              <a:t>秒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CBDCF6-F1B0-4D1D-94ED-1A63179A23FA}"/>
              </a:ext>
            </a:extLst>
          </p:cNvPr>
          <p:cNvSpPr txBox="1"/>
          <p:nvPr/>
        </p:nvSpPr>
        <p:spPr>
          <a:xfrm>
            <a:off x="8531729" y="587692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总用时</a:t>
            </a:r>
            <a:r>
              <a:rPr lang="en-US" altLang="zh-CN" sz="2400" dirty="0"/>
              <a:t>216</a:t>
            </a:r>
            <a:r>
              <a:rPr lang="zh-CN" altLang="en-US" sz="2400" dirty="0"/>
              <a:t>秒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292093F-4545-40AD-8711-E4061BA59216}"/>
              </a:ext>
            </a:extLst>
          </p:cNvPr>
          <p:cNvCxnSpPr>
            <a:cxnSpLocks/>
          </p:cNvCxnSpPr>
          <p:nvPr/>
        </p:nvCxnSpPr>
        <p:spPr>
          <a:xfrm flipV="1">
            <a:off x="5896430" y="1605563"/>
            <a:ext cx="359949" cy="175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DC1EFF2-426C-4988-9D2A-016187002E22}"/>
              </a:ext>
            </a:extLst>
          </p:cNvPr>
          <p:cNvCxnSpPr>
            <a:cxnSpLocks/>
          </p:cNvCxnSpPr>
          <p:nvPr/>
        </p:nvCxnSpPr>
        <p:spPr>
          <a:xfrm flipV="1">
            <a:off x="5923197" y="2165301"/>
            <a:ext cx="347451" cy="344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946AFAF-8638-49AC-B1ED-0FA88AE3307D}"/>
              </a:ext>
            </a:extLst>
          </p:cNvPr>
          <p:cNvCxnSpPr>
            <a:cxnSpLocks/>
          </p:cNvCxnSpPr>
          <p:nvPr/>
        </p:nvCxnSpPr>
        <p:spPr>
          <a:xfrm flipV="1">
            <a:off x="5910368" y="3080327"/>
            <a:ext cx="360280" cy="536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D7A46E6-847C-43B7-A8F2-C85239111ADD}"/>
              </a:ext>
            </a:extLst>
          </p:cNvPr>
          <p:cNvCxnSpPr>
            <a:cxnSpLocks/>
          </p:cNvCxnSpPr>
          <p:nvPr/>
        </p:nvCxnSpPr>
        <p:spPr>
          <a:xfrm flipV="1">
            <a:off x="5896426" y="4901236"/>
            <a:ext cx="372784" cy="551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7271682-7C29-4AE1-87D4-08D7536539A0}"/>
              </a:ext>
            </a:extLst>
          </p:cNvPr>
          <p:cNvSpPr txBox="1"/>
          <p:nvPr/>
        </p:nvSpPr>
        <p:spPr>
          <a:xfrm>
            <a:off x="5612355" y="87255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准确率</a:t>
            </a:r>
          </a:p>
        </p:txBody>
      </p:sp>
    </p:spTree>
    <p:extLst>
      <p:ext uri="{BB962C8B-B14F-4D97-AF65-F5344CB8AC3E}">
        <p14:creationId xmlns:p14="http://schemas.microsoft.com/office/powerpoint/2010/main" val="184877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CED04-291B-4D08-9E9C-0A83C029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27862"/>
            <a:ext cx="10058400" cy="738531"/>
          </a:xfrm>
        </p:spPr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539F-C0AC-4DC0-BA45-0F89327F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62301"/>
            <a:ext cx="10058400" cy="163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+mj-ea"/>
                <a:ea typeface="+mj-ea"/>
              </a:rPr>
              <a:t>增加一个卷积层之后，要达到相同的训练准确率所需要的</a:t>
            </a:r>
            <a:r>
              <a:rPr lang="en-US" altLang="zh-CN" sz="2800" dirty="0">
                <a:latin typeface="+mj-ea"/>
                <a:ea typeface="+mj-ea"/>
              </a:rPr>
              <a:t>batch</a:t>
            </a:r>
            <a:r>
              <a:rPr lang="zh-CN" altLang="en-US" sz="2800" dirty="0">
                <a:latin typeface="+mj-ea"/>
                <a:ea typeface="+mj-ea"/>
              </a:rPr>
              <a:t>数明显减少，但训练一个</a:t>
            </a:r>
            <a:r>
              <a:rPr lang="en-US" altLang="zh-CN" sz="2800" dirty="0">
                <a:latin typeface="+mj-ea"/>
                <a:ea typeface="+mj-ea"/>
              </a:rPr>
              <a:t>batch</a:t>
            </a:r>
            <a:r>
              <a:rPr lang="zh-CN" altLang="en-US" sz="2800" dirty="0">
                <a:latin typeface="+mj-ea"/>
                <a:ea typeface="+mj-ea"/>
              </a:rPr>
              <a:t>的时间却大大增加了。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ea"/>
                <a:ea typeface="+mj-ea"/>
              </a:rPr>
              <a:t>也就是说，这是一种“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以时间换空间</a:t>
            </a:r>
            <a:r>
              <a:rPr lang="zh-CN" altLang="en-US" sz="2800" dirty="0">
                <a:latin typeface="+mj-ea"/>
                <a:ea typeface="+mj-ea"/>
              </a:rPr>
              <a:t>”的策略。</a:t>
            </a:r>
          </a:p>
        </p:txBody>
      </p:sp>
    </p:spTree>
    <p:extLst>
      <p:ext uri="{BB962C8B-B14F-4D97-AF65-F5344CB8AC3E}">
        <p14:creationId xmlns:p14="http://schemas.microsoft.com/office/powerpoint/2010/main" val="352876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E792-B491-4851-AB43-92F8FCF4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4519"/>
            <a:ext cx="10058400" cy="715689"/>
          </a:xfrm>
        </p:spPr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数据集、数据预处理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1BFB-61D7-45F6-A249-7112C26B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1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MNIST</a:t>
            </a:r>
            <a:r>
              <a:rPr lang="zh-CN" altLang="en-US" sz="2400" dirty="0">
                <a:latin typeface="+mj-ea"/>
                <a:ea typeface="+mj-ea"/>
              </a:rPr>
              <a:t>数据集是</a:t>
            </a:r>
            <a:r>
              <a:rPr lang="en-US" altLang="zh-CN" sz="2400" dirty="0">
                <a:latin typeface="+mj-ea"/>
                <a:ea typeface="+mj-ea"/>
                <a:hlinkClick r:id="rId2"/>
              </a:rPr>
              <a:t>Yann LeCun</a:t>
            </a:r>
            <a:r>
              <a:rPr lang="zh-CN" altLang="en-US" sz="2400" dirty="0">
                <a:latin typeface="+mj-ea"/>
                <a:ea typeface="+mj-ea"/>
              </a:rPr>
              <a:t>等人创建的著名的手写数字识别数据集，里面包含</a:t>
            </a:r>
            <a:r>
              <a:rPr lang="en-US" altLang="zh-CN" sz="2400" dirty="0">
                <a:latin typeface="+mj-ea"/>
                <a:ea typeface="+mj-ea"/>
              </a:rPr>
              <a:t>60000</a:t>
            </a:r>
            <a:r>
              <a:rPr lang="zh-CN" altLang="en-US" sz="2400" dirty="0">
                <a:latin typeface="+mj-ea"/>
                <a:ea typeface="+mj-ea"/>
              </a:rPr>
              <a:t>个训练数据和</a:t>
            </a:r>
            <a:r>
              <a:rPr lang="en-US" altLang="zh-CN" sz="2400" dirty="0">
                <a:latin typeface="+mj-ea"/>
                <a:ea typeface="+mj-ea"/>
              </a:rPr>
              <a:t>10000</a:t>
            </a:r>
            <a:r>
              <a:rPr lang="zh-CN" altLang="en-US" sz="2400" dirty="0">
                <a:latin typeface="+mj-ea"/>
                <a:ea typeface="+mj-ea"/>
              </a:rPr>
              <a:t>个测试数据，图片用字节的形式进行存储。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在我的代码中，我用</a:t>
            </a:r>
            <a:r>
              <a:rPr lang="en-US" altLang="zh-CN" sz="2400" dirty="0">
                <a:latin typeface="+mj-ea"/>
                <a:ea typeface="+mj-ea"/>
              </a:rPr>
              <a:t>torchvision</a:t>
            </a:r>
            <a:r>
              <a:rPr lang="zh-CN" altLang="en-US" sz="2400" dirty="0">
                <a:latin typeface="+mj-ea"/>
                <a:ea typeface="+mj-ea"/>
              </a:rPr>
              <a:t>中的</a:t>
            </a:r>
            <a:r>
              <a:rPr lang="en-US" altLang="zh-CN" sz="2400" dirty="0">
                <a:latin typeface="+mj-ea"/>
                <a:ea typeface="+mj-ea"/>
              </a:rPr>
              <a:t>torchvision.datasets.MNIST()</a:t>
            </a:r>
            <a:r>
              <a:rPr lang="zh-CN" altLang="en-US" sz="2400" dirty="0">
                <a:latin typeface="+mj-ea"/>
                <a:ea typeface="+mj-ea"/>
              </a:rPr>
              <a:t>这个函数来加载和处理数据集中的训练数据和测试数据；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其中的</a:t>
            </a:r>
            <a:r>
              <a:rPr lang="en-US" altLang="zh-CN" sz="2400" dirty="0">
                <a:latin typeface="+mj-ea"/>
                <a:ea typeface="+mj-ea"/>
              </a:rPr>
              <a:t>transform</a:t>
            </a:r>
            <a:r>
              <a:rPr lang="zh-CN" altLang="en-US" sz="2400" dirty="0">
                <a:latin typeface="+mj-ea"/>
                <a:ea typeface="+mj-ea"/>
              </a:rPr>
              <a:t>参数用</a:t>
            </a:r>
            <a:r>
              <a:rPr lang="en-US" altLang="zh-CN" sz="2400" dirty="0">
                <a:latin typeface="+mn-ea"/>
                <a:ea typeface="+mn-ea"/>
              </a:rPr>
              <a:t>torchvision.transforms.ToTensor()</a:t>
            </a:r>
            <a:r>
              <a:rPr lang="zh-CN" altLang="en-US" sz="2400" dirty="0">
                <a:latin typeface="+mn-ea"/>
                <a:ea typeface="+mn-ea"/>
              </a:rPr>
              <a:t> 把数据原来的数据格式“</a:t>
            </a:r>
            <a:r>
              <a:rPr lang="en-US" altLang="zh-CN" sz="2400" dirty="0">
                <a:latin typeface="+mn-ea"/>
                <a:ea typeface="+mn-ea"/>
              </a:rPr>
              <a:t>PIL.image</a:t>
            </a:r>
            <a:r>
              <a:rPr lang="zh-CN" altLang="en-US" sz="2400" dirty="0">
                <a:latin typeface="+mn-ea"/>
                <a:ea typeface="+mn-ea"/>
              </a:rPr>
              <a:t>”转换成“</a:t>
            </a:r>
            <a:r>
              <a:rPr lang="en-US" altLang="zh-CN" sz="2400" dirty="0">
                <a:latin typeface="+mj-ea"/>
                <a:ea typeface="+mj-ea"/>
              </a:rPr>
              <a:t>torch.FloatTensor</a:t>
            </a:r>
            <a:r>
              <a:rPr lang="zh-CN" altLang="en-US" sz="2400" dirty="0">
                <a:latin typeface="+mj-ea"/>
                <a:ea typeface="+mj-ea"/>
              </a:rPr>
              <a:t>”这样一个张量的形式，张量的形状是（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*</a:t>
            </a:r>
            <a:r>
              <a:rPr lang="en-US" altLang="zh-CN" sz="2400" dirty="0">
                <a:latin typeface="+mj-ea"/>
                <a:ea typeface="+mj-ea"/>
              </a:rPr>
              <a:t>28</a:t>
            </a:r>
            <a:r>
              <a:rPr lang="zh-CN" altLang="en-US" sz="2400" dirty="0">
                <a:latin typeface="+mj-ea"/>
                <a:ea typeface="+mj-ea"/>
              </a:rPr>
              <a:t>*</a:t>
            </a:r>
            <a:r>
              <a:rPr lang="en-US" altLang="zh-CN" sz="2400" dirty="0">
                <a:latin typeface="+mj-ea"/>
                <a:ea typeface="+mj-ea"/>
              </a:rPr>
              <a:t>28</a:t>
            </a:r>
            <a:r>
              <a:rPr lang="zh-CN" altLang="en-US" sz="2400" dirty="0">
                <a:latin typeface="+mj-ea"/>
                <a:ea typeface="+mj-ea"/>
              </a:rPr>
              <a:t>），也就是图片的长和宽都为</a:t>
            </a:r>
            <a:r>
              <a:rPr lang="en-US" altLang="zh-CN" sz="2400" dirty="0">
                <a:latin typeface="+mj-ea"/>
                <a:ea typeface="+mj-ea"/>
              </a:rPr>
              <a:t>28</a:t>
            </a:r>
            <a:r>
              <a:rPr lang="zh-CN" altLang="en-US" sz="2400" dirty="0">
                <a:latin typeface="+mj-ea"/>
                <a:ea typeface="+mj-ea"/>
              </a:rPr>
              <a:t>个像素，一个通道；并且数据的大小从</a:t>
            </a:r>
            <a:r>
              <a:rPr lang="en-US" altLang="zh-CN" sz="2400" dirty="0">
                <a:latin typeface="+mj-ea"/>
                <a:ea typeface="+mj-ea"/>
              </a:rPr>
              <a:t>[0,255]</a:t>
            </a:r>
            <a:r>
              <a:rPr lang="zh-CN" altLang="en-US" sz="2400" dirty="0">
                <a:latin typeface="+mj-ea"/>
                <a:ea typeface="+mj-ea"/>
              </a:rPr>
              <a:t>变为</a:t>
            </a:r>
            <a:r>
              <a:rPr lang="en-US" altLang="zh-CN" sz="2400" dirty="0">
                <a:latin typeface="+mj-ea"/>
                <a:ea typeface="+mj-ea"/>
              </a:rPr>
              <a:t>[0.0,1.0]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5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AABC1-14D5-4D3C-A2E8-9E62AD3D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1844"/>
            <a:ext cx="10058400" cy="813344"/>
          </a:xfrm>
        </p:spPr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FE95F-5A97-48F3-9B2B-6BBAE2DF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5189"/>
            <a:ext cx="10058400" cy="148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在神经网络方面，使用了两次卷积、两次池化、一次全连接的设置，并且使用了</a:t>
            </a:r>
            <a:r>
              <a:rPr lang="en-US" altLang="zh-CN" sz="2400" dirty="0">
                <a:latin typeface="+mj-ea"/>
                <a:ea typeface="+mj-ea"/>
              </a:rPr>
              <a:t>ReLU()</a:t>
            </a:r>
            <a:r>
              <a:rPr lang="zh-CN" altLang="en-US" sz="2400" dirty="0">
                <a:latin typeface="+mj-ea"/>
                <a:ea typeface="+mj-ea"/>
              </a:rPr>
              <a:t>作为激活函数。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关于超参数的设置，</a:t>
            </a:r>
            <a:r>
              <a:rPr lang="en-US" altLang="zh-CN" sz="2400" dirty="0">
                <a:latin typeface="+mj-ea"/>
                <a:ea typeface="+mj-ea"/>
              </a:rPr>
              <a:t>batch</a:t>
            </a:r>
            <a:r>
              <a:rPr lang="zh-CN" altLang="en-US" sz="2400" dirty="0">
                <a:latin typeface="+mj-ea"/>
                <a:ea typeface="+mj-ea"/>
              </a:rPr>
              <a:t>数设置为</a:t>
            </a:r>
            <a:r>
              <a:rPr lang="en-US" altLang="zh-CN" sz="2400" dirty="0">
                <a:latin typeface="+mj-ea"/>
                <a:ea typeface="+mj-ea"/>
              </a:rPr>
              <a:t>50</a:t>
            </a:r>
            <a:r>
              <a:rPr lang="zh-CN" altLang="en-US" sz="2400" dirty="0">
                <a:latin typeface="+mj-ea"/>
                <a:ea typeface="+mj-ea"/>
              </a:rPr>
              <a:t>，学习率为</a:t>
            </a:r>
            <a:r>
              <a:rPr lang="en-US" altLang="zh-CN" sz="2400" dirty="0">
                <a:latin typeface="+mj-ea"/>
                <a:ea typeface="+mj-ea"/>
              </a:rPr>
              <a:t>0.01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018F7-62D8-4F4C-BA1A-6C9D03F4FC21}"/>
              </a:ext>
            </a:extLst>
          </p:cNvPr>
          <p:cNvSpPr txBox="1"/>
          <p:nvPr/>
        </p:nvSpPr>
        <p:spPr>
          <a:xfrm>
            <a:off x="962025" y="5057775"/>
            <a:ext cx="178125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原始数据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A284940-A3D4-4C78-B6EC-745EA4B40EA2}"/>
              </a:ext>
            </a:extLst>
          </p:cNvPr>
          <p:cNvCxnSpPr/>
          <p:nvPr/>
        </p:nvCxnSpPr>
        <p:spPr>
          <a:xfrm>
            <a:off x="3000375" y="5380940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C737CBD-C450-441F-9FB7-9083A0AD687F}"/>
              </a:ext>
            </a:extLst>
          </p:cNvPr>
          <p:cNvSpPr txBox="1"/>
          <p:nvPr/>
        </p:nvSpPr>
        <p:spPr>
          <a:xfrm>
            <a:off x="3014739" y="5019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40C522-A830-4686-9713-DBE60BE77C86}"/>
              </a:ext>
            </a:extLst>
          </p:cNvPr>
          <p:cNvSpPr txBox="1"/>
          <p:nvPr/>
        </p:nvSpPr>
        <p:spPr>
          <a:xfrm>
            <a:off x="4714792" y="5196274"/>
            <a:ext cx="19159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D6BFFCE-ED21-40A2-AE80-2CC17A420CC5}"/>
              </a:ext>
            </a:extLst>
          </p:cNvPr>
          <p:cNvCxnSpPr>
            <a:cxnSpLocks/>
          </p:cNvCxnSpPr>
          <p:nvPr/>
        </p:nvCxnSpPr>
        <p:spPr>
          <a:xfrm>
            <a:off x="6896100" y="5361205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4DCD05-B63B-4121-B2A4-AB45ED97F727}"/>
              </a:ext>
            </a:extLst>
          </p:cNvPr>
          <p:cNvSpPr txBox="1"/>
          <p:nvPr/>
        </p:nvSpPr>
        <p:spPr>
          <a:xfrm>
            <a:off x="6934809" y="5019703"/>
            <a:ext cx="7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32150F-D840-4F2E-8DA1-2CD8DA770EC3}"/>
              </a:ext>
            </a:extLst>
          </p:cNvPr>
          <p:cNvCxnSpPr/>
          <p:nvPr/>
        </p:nvCxnSpPr>
        <p:spPr>
          <a:xfrm>
            <a:off x="7839075" y="5361205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55C8C68-1937-47CF-9B8C-800EEDA2EBF7}"/>
              </a:ext>
            </a:extLst>
          </p:cNvPr>
          <p:cNvSpPr txBox="1"/>
          <p:nvPr/>
        </p:nvSpPr>
        <p:spPr>
          <a:xfrm>
            <a:off x="8050331" y="4991873"/>
            <a:ext cx="10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F12A01-8B11-418B-94C2-361466CAE099}"/>
              </a:ext>
            </a:extLst>
          </p:cNvPr>
          <p:cNvSpPr txBox="1"/>
          <p:nvPr/>
        </p:nvSpPr>
        <p:spPr>
          <a:xfrm>
            <a:off x="9473786" y="5196274"/>
            <a:ext cx="19159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58FAF57-A9C0-4FB1-83B8-36D6DB6B9B25}"/>
              </a:ext>
            </a:extLst>
          </p:cNvPr>
          <p:cNvSpPr txBox="1">
            <a:spLocks/>
          </p:cNvSpPr>
          <p:nvPr/>
        </p:nvSpPr>
        <p:spPr>
          <a:xfrm>
            <a:off x="1066800" y="3152688"/>
            <a:ext cx="10058400" cy="160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400" dirty="0">
                <a:latin typeface="+mj-ea"/>
                <a:ea typeface="+mj-ea"/>
              </a:rPr>
              <a:t>在第一个卷积层中，卷积核的数量为</a:t>
            </a:r>
            <a:r>
              <a:rPr lang="en-US" altLang="zh-CN" sz="2400" dirty="0">
                <a:latin typeface="+mj-ea"/>
                <a:ea typeface="+mj-ea"/>
              </a:rPr>
              <a:t>16</a:t>
            </a:r>
            <a:r>
              <a:rPr lang="zh-CN" altLang="zh-CN" sz="2400" dirty="0">
                <a:latin typeface="+mj-ea"/>
                <a:ea typeface="+mj-ea"/>
              </a:rPr>
              <a:t>，大小为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zh-CN" sz="2400" dirty="0">
                <a:latin typeface="+mj-ea"/>
                <a:ea typeface="+mj-ea"/>
              </a:rPr>
              <a:t>*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zh-CN" sz="2400" dirty="0">
                <a:latin typeface="+mj-ea"/>
                <a:ea typeface="+mj-ea"/>
              </a:rPr>
              <a:t>，步长为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zh-CN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padding</a:t>
            </a:r>
            <a:r>
              <a:rPr lang="zh-CN" altLang="zh-CN" sz="2400" dirty="0">
                <a:latin typeface="+mj-ea"/>
                <a:ea typeface="+mj-ea"/>
              </a:rPr>
              <a:t>为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zh-CN" sz="2400" dirty="0">
                <a:latin typeface="+mj-ea"/>
                <a:ea typeface="+mj-ea"/>
              </a:rPr>
              <a:t>，这样输出中长和宽不变，高变为</a:t>
            </a:r>
            <a:r>
              <a:rPr lang="en-US" altLang="zh-CN" sz="2400" dirty="0">
                <a:latin typeface="+mj-ea"/>
                <a:ea typeface="+mj-ea"/>
              </a:rPr>
              <a:t>16</a:t>
            </a:r>
            <a:r>
              <a:rPr lang="zh-CN" altLang="zh-CN" sz="2400" dirty="0">
                <a:latin typeface="+mj-ea"/>
                <a:ea typeface="+mj-ea"/>
              </a:rPr>
              <a:t>；</a:t>
            </a:r>
          </a:p>
          <a:p>
            <a:pPr marL="0" indent="0">
              <a:buNone/>
            </a:pPr>
            <a:r>
              <a:rPr lang="zh-CN" altLang="zh-CN" sz="2400" dirty="0">
                <a:latin typeface="+mj-ea"/>
                <a:ea typeface="+mj-ea"/>
              </a:rPr>
              <a:t>最大池化的</a:t>
            </a:r>
            <a:r>
              <a:rPr lang="en-US" altLang="zh-CN" sz="2400" dirty="0">
                <a:latin typeface="+mj-ea"/>
                <a:ea typeface="+mj-ea"/>
              </a:rPr>
              <a:t>kernel</a:t>
            </a:r>
            <a:r>
              <a:rPr lang="zh-CN" altLang="zh-CN" sz="2400" dirty="0">
                <a:latin typeface="+mj-ea"/>
                <a:ea typeface="+mj-ea"/>
              </a:rPr>
              <a:t>为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zh-CN" sz="2400" dirty="0">
                <a:latin typeface="+mj-ea"/>
                <a:ea typeface="+mj-ea"/>
              </a:rPr>
              <a:t>，池化后数据形状长和宽为</a:t>
            </a:r>
            <a:r>
              <a:rPr lang="en-US" altLang="zh-CN" sz="2400" dirty="0">
                <a:latin typeface="+mj-ea"/>
                <a:ea typeface="+mj-ea"/>
              </a:rPr>
              <a:t>14</a:t>
            </a:r>
            <a:r>
              <a:rPr lang="zh-CN" altLang="zh-CN" sz="2400" dirty="0">
                <a:latin typeface="+mj-ea"/>
                <a:ea typeface="+mj-ea"/>
              </a:rPr>
              <a:t>，高为</a:t>
            </a:r>
            <a:r>
              <a:rPr lang="en-US" altLang="zh-CN" sz="2400" dirty="0">
                <a:latin typeface="+mj-ea"/>
                <a:ea typeface="+mj-ea"/>
              </a:rPr>
              <a:t>16</a:t>
            </a:r>
            <a:r>
              <a:rPr lang="zh-CN" altLang="zh-CN" sz="2400" dirty="0">
                <a:latin typeface="+mj-ea"/>
                <a:ea typeface="+mj-ea"/>
              </a:rPr>
              <a:t>。</a:t>
            </a:r>
          </a:p>
          <a:p>
            <a:pPr marL="0" indent="0">
              <a:buFont typeface="Garamond" pitchFamily="18" charset="0"/>
              <a:buNone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8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2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B3368-AE04-4A89-8200-6CEF7AA9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8250"/>
            <a:ext cx="10058400" cy="135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在第二个卷积层中，卷积核的数量为</a:t>
            </a:r>
            <a:r>
              <a:rPr lang="en-US" altLang="zh-CN" sz="2400" dirty="0">
                <a:latin typeface="+mj-ea"/>
                <a:ea typeface="+mj-ea"/>
              </a:rPr>
              <a:t>32</a:t>
            </a:r>
            <a:r>
              <a:rPr lang="zh-CN" altLang="en-US" sz="2400" dirty="0">
                <a:latin typeface="+mj-ea"/>
                <a:ea typeface="+mj-ea"/>
              </a:rPr>
              <a:t>，大小、步长和</a:t>
            </a:r>
            <a:r>
              <a:rPr lang="en-US" altLang="zh-CN" sz="2400" dirty="0">
                <a:latin typeface="+mj-ea"/>
                <a:ea typeface="+mj-ea"/>
              </a:rPr>
              <a:t>padding</a:t>
            </a:r>
            <a:r>
              <a:rPr lang="zh-CN" altLang="en-US" sz="2400" dirty="0">
                <a:latin typeface="+mj-ea"/>
                <a:ea typeface="+mj-ea"/>
              </a:rPr>
              <a:t>都和第一个卷积层相同，这样输出数据的形状为长和宽都是</a:t>
            </a:r>
            <a:r>
              <a:rPr lang="en-US" altLang="zh-CN" sz="2400" dirty="0">
                <a:latin typeface="+mj-ea"/>
                <a:ea typeface="+mj-ea"/>
              </a:rPr>
              <a:t>14</a:t>
            </a:r>
            <a:r>
              <a:rPr lang="zh-CN" altLang="en-US" sz="2400" dirty="0">
                <a:latin typeface="+mj-ea"/>
                <a:ea typeface="+mj-ea"/>
              </a:rPr>
              <a:t>，高为</a:t>
            </a:r>
            <a:r>
              <a:rPr lang="en-US" altLang="zh-CN" sz="2400" dirty="0">
                <a:latin typeface="+mj-ea"/>
                <a:ea typeface="+mj-ea"/>
              </a:rPr>
              <a:t>32</a:t>
            </a:r>
            <a:r>
              <a:rPr lang="zh-CN" altLang="en-US" sz="2400" dirty="0">
                <a:latin typeface="+mj-ea"/>
                <a:ea typeface="+mj-ea"/>
              </a:rPr>
              <a:t>；接下来池化的</a:t>
            </a:r>
            <a:r>
              <a:rPr lang="en-US" altLang="zh-CN" sz="2400" dirty="0">
                <a:latin typeface="+mj-ea"/>
                <a:ea typeface="+mj-ea"/>
              </a:rPr>
              <a:t>kernel</a:t>
            </a:r>
            <a:r>
              <a:rPr lang="zh-CN" altLang="en-US" sz="2400" dirty="0">
                <a:latin typeface="+mj-ea"/>
                <a:ea typeface="+mj-ea"/>
              </a:rPr>
              <a:t>仍然是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，数据的形状变为（</a:t>
            </a:r>
            <a:r>
              <a:rPr lang="en-US" altLang="zh-CN" sz="2400" dirty="0">
                <a:latin typeface="+mj-ea"/>
                <a:ea typeface="+mj-ea"/>
              </a:rPr>
              <a:t>32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）。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3C51DE-2337-4462-921B-B63848CA117E}"/>
              </a:ext>
            </a:extLst>
          </p:cNvPr>
          <p:cNvSpPr txBox="1"/>
          <p:nvPr/>
        </p:nvSpPr>
        <p:spPr>
          <a:xfrm>
            <a:off x="806432" y="2809188"/>
            <a:ext cx="191590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第一层的输出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9C4D3A-B4F6-4EBC-9BBD-2F03E7157859}"/>
              </a:ext>
            </a:extLst>
          </p:cNvPr>
          <p:cNvCxnSpPr/>
          <p:nvPr/>
        </p:nvCxnSpPr>
        <p:spPr>
          <a:xfrm>
            <a:off x="2981325" y="3152090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E41173-626F-46BD-A4BD-A546D67D1744}"/>
              </a:ext>
            </a:extLst>
          </p:cNvPr>
          <p:cNvSpPr txBox="1"/>
          <p:nvPr/>
        </p:nvSpPr>
        <p:spPr>
          <a:xfrm>
            <a:off x="2995689" y="279085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B24ED-2AB1-4EB9-9583-B8381065A337}"/>
              </a:ext>
            </a:extLst>
          </p:cNvPr>
          <p:cNvSpPr txBox="1"/>
          <p:nvPr/>
        </p:nvSpPr>
        <p:spPr>
          <a:xfrm>
            <a:off x="4695742" y="2967424"/>
            <a:ext cx="19159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BFF34A-C86A-4B78-BF0B-92A3CC17154F}"/>
              </a:ext>
            </a:extLst>
          </p:cNvPr>
          <p:cNvCxnSpPr>
            <a:cxnSpLocks/>
          </p:cNvCxnSpPr>
          <p:nvPr/>
        </p:nvCxnSpPr>
        <p:spPr>
          <a:xfrm>
            <a:off x="6877050" y="3132355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A64634-03B7-4DB3-A30C-A2856EC94E22}"/>
              </a:ext>
            </a:extLst>
          </p:cNvPr>
          <p:cNvSpPr txBox="1"/>
          <p:nvPr/>
        </p:nvSpPr>
        <p:spPr>
          <a:xfrm>
            <a:off x="6915759" y="2790853"/>
            <a:ext cx="7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7EE604-6656-4B95-B51E-A4BBEFE8708D}"/>
              </a:ext>
            </a:extLst>
          </p:cNvPr>
          <p:cNvCxnSpPr/>
          <p:nvPr/>
        </p:nvCxnSpPr>
        <p:spPr>
          <a:xfrm>
            <a:off x="7820025" y="3132355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2D069CE-9AB0-4E99-A67D-669FAFEFEAA6}"/>
              </a:ext>
            </a:extLst>
          </p:cNvPr>
          <p:cNvSpPr txBox="1"/>
          <p:nvPr/>
        </p:nvSpPr>
        <p:spPr>
          <a:xfrm>
            <a:off x="8031281" y="2763023"/>
            <a:ext cx="10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A6525F-0C2B-4604-8A40-D472A54890ED}"/>
              </a:ext>
            </a:extLst>
          </p:cNvPr>
          <p:cNvSpPr txBox="1"/>
          <p:nvPr/>
        </p:nvSpPr>
        <p:spPr>
          <a:xfrm>
            <a:off x="9589387" y="2967424"/>
            <a:ext cx="16466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679DC2F-60D6-4B13-9A12-FD3F940FEF9D}"/>
              </a:ext>
            </a:extLst>
          </p:cNvPr>
          <p:cNvSpPr txBox="1">
            <a:spLocks/>
          </p:cNvSpPr>
          <p:nvPr/>
        </p:nvSpPr>
        <p:spPr>
          <a:xfrm>
            <a:off x="1582452" y="4448222"/>
            <a:ext cx="10058400" cy="135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在全连接层，只保留</a:t>
            </a:r>
            <a:r>
              <a:rPr lang="en-US" altLang="zh-CN" sz="2400" dirty="0">
                <a:latin typeface="+mj-ea"/>
                <a:ea typeface="+mj-ea"/>
              </a:rPr>
              <a:t>batch</a:t>
            </a:r>
            <a:r>
              <a:rPr lang="zh-CN" altLang="en-US" sz="2400" dirty="0">
                <a:latin typeface="+mj-ea"/>
                <a:ea typeface="+mj-ea"/>
              </a:rPr>
              <a:t>数，将（</a:t>
            </a:r>
            <a:r>
              <a:rPr lang="en-US" altLang="zh-CN" sz="2400" dirty="0">
                <a:latin typeface="+mj-ea"/>
                <a:ea typeface="+mj-ea"/>
              </a:rPr>
              <a:t>32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）的矩阵展平后，用</a:t>
            </a:r>
            <a:r>
              <a:rPr lang="en-US" altLang="zh-CN" sz="2400" dirty="0">
                <a:latin typeface="+mj-ea"/>
                <a:ea typeface="+mj-ea"/>
              </a:rPr>
              <a:t>nn.Linear()</a:t>
            </a:r>
            <a:r>
              <a:rPr lang="zh-CN" altLang="en-US" sz="2400" dirty="0">
                <a:latin typeface="+mj-ea"/>
                <a:ea typeface="+mj-ea"/>
              </a:rPr>
              <a:t>输出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en-US" sz="2400" dirty="0">
                <a:latin typeface="+mj-ea"/>
                <a:ea typeface="+mj-ea"/>
              </a:rPr>
              <a:t>个数，后面将利用这些数字来判断是哪个数字。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Font typeface="Garamond" pitchFamily="18" charset="0"/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5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537830-8FF8-402D-AEA1-5F9177DC72EF}"/>
              </a:ext>
            </a:extLst>
          </p:cNvPr>
          <p:cNvSpPr txBox="1"/>
          <p:nvPr/>
        </p:nvSpPr>
        <p:spPr>
          <a:xfrm>
            <a:off x="979781" y="1719772"/>
            <a:ext cx="178125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原始数据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34E217E-B229-433C-9617-D6BBE7550CF6}"/>
              </a:ext>
            </a:extLst>
          </p:cNvPr>
          <p:cNvCxnSpPr/>
          <p:nvPr/>
        </p:nvCxnSpPr>
        <p:spPr>
          <a:xfrm>
            <a:off x="3018131" y="2042937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2DB64AF-6F86-41FE-8EBE-5FC3A84FBDFD}"/>
              </a:ext>
            </a:extLst>
          </p:cNvPr>
          <p:cNvSpPr txBox="1"/>
          <p:nvPr/>
        </p:nvSpPr>
        <p:spPr>
          <a:xfrm>
            <a:off x="2996998" y="16817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3D66D3-2C71-4995-A5F5-D910CBC88F6B}"/>
              </a:ext>
            </a:extLst>
          </p:cNvPr>
          <p:cNvSpPr txBox="1"/>
          <p:nvPr/>
        </p:nvSpPr>
        <p:spPr>
          <a:xfrm>
            <a:off x="4732548" y="1858271"/>
            <a:ext cx="19159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2C8B6E-2881-485F-8BF7-1A10C504A00B}"/>
              </a:ext>
            </a:extLst>
          </p:cNvPr>
          <p:cNvCxnSpPr>
            <a:cxnSpLocks/>
          </p:cNvCxnSpPr>
          <p:nvPr/>
        </p:nvCxnSpPr>
        <p:spPr>
          <a:xfrm>
            <a:off x="6913856" y="2023202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9462DC0-66BE-4526-808F-D8E234BA8464}"/>
              </a:ext>
            </a:extLst>
          </p:cNvPr>
          <p:cNvSpPr txBox="1"/>
          <p:nvPr/>
        </p:nvSpPr>
        <p:spPr>
          <a:xfrm>
            <a:off x="6859714" y="1681700"/>
            <a:ext cx="86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415033-9C46-44F6-BEBC-681CF717204F}"/>
              </a:ext>
            </a:extLst>
          </p:cNvPr>
          <p:cNvCxnSpPr/>
          <p:nvPr/>
        </p:nvCxnSpPr>
        <p:spPr>
          <a:xfrm>
            <a:off x="7856831" y="2023202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C95BDD9-09D3-497F-953C-0AF08DC14DB7}"/>
              </a:ext>
            </a:extLst>
          </p:cNvPr>
          <p:cNvSpPr txBox="1"/>
          <p:nvPr/>
        </p:nvSpPr>
        <p:spPr>
          <a:xfrm>
            <a:off x="8068086" y="1653870"/>
            <a:ext cx="124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40103B-24B9-487E-B313-EEA71552E166}"/>
              </a:ext>
            </a:extLst>
          </p:cNvPr>
          <p:cNvSpPr txBox="1"/>
          <p:nvPr/>
        </p:nvSpPr>
        <p:spPr>
          <a:xfrm>
            <a:off x="9491542" y="1858271"/>
            <a:ext cx="19159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7D384F-3311-4947-9B58-F6F8BF99692A}"/>
              </a:ext>
            </a:extLst>
          </p:cNvPr>
          <p:cNvSpPr txBox="1"/>
          <p:nvPr/>
        </p:nvSpPr>
        <p:spPr>
          <a:xfrm>
            <a:off x="9491542" y="3750942"/>
            <a:ext cx="191590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第一层的输出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E693C9-5B2C-4F4F-9374-DFCB4B91E3A9}"/>
              </a:ext>
            </a:extLst>
          </p:cNvPr>
          <p:cNvCxnSpPr>
            <a:cxnSpLocks/>
          </p:cNvCxnSpPr>
          <p:nvPr/>
        </p:nvCxnSpPr>
        <p:spPr>
          <a:xfrm flipH="1">
            <a:off x="7719565" y="4093842"/>
            <a:ext cx="160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BBE9F76-D520-4F71-A941-70EBAC96A2FB}"/>
              </a:ext>
            </a:extLst>
          </p:cNvPr>
          <p:cNvSpPr txBox="1"/>
          <p:nvPr/>
        </p:nvSpPr>
        <p:spPr>
          <a:xfrm>
            <a:off x="7762192" y="372451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024EE4-1B8F-4907-8A20-94246BDFFDB2}"/>
              </a:ext>
            </a:extLst>
          </p:cNvPr>
          <p:cNvSpPr txBox="1"/>
          <p:nvPr/>
        </p:nvSpPr>
        <p:spPr>
          <a:xfrm>
            <a:off x="5637553" y="3892126"/>
            <a:ext cx="19159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32AAB5A-ABFC-4ABC-8736-BD06F3FE5DE0}"/>
              </a:ext>
            </a:extLst>
          </p:cNvPr>
          <p:cNvCxnSpPr>
            <a:cxnSpLocks/>
          </p:cNvCxnSpPr>
          <p:nvPr/>
        </p:nvCxnSpPr>
        <p:spPr>
          <a:xfrm flipH="1">
            <a:off x="4475456" y="4074107"/>
            <a:ext cx="90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7EC3937-8EE6-4B3A-963B-D46FC22C7479}"/>
              </a:ext>
            </a:extLst>
          </p:cNvPr>
          <p:cNvSpPr txBox="1"/>
          <p:nvPr/>
        </p:nvSpPr>
        <p:spPr>
          <a:xfrm>
            <a:off x="4497162" y="3724510"/>
            <a:ext cx="86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3F1152-FC76-4ED5-9A59-BD53FE2B2CD4}"/>
              </a:ext>
            </a:extLst>
          </p:cNvPr>
          <p:cNvCxnSpPr>
            <a:cxnSpLocks/>
          </p:cNvCxnSpPr>
          <p:nvPr/>
        </p:nvCxnSpPr>
        <p:spPr>
          <a:xfrm flipH="1">
            <a:off x="2996998" y="4074107"/>
            <a:ext cx="133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2A03E4-3A08-4905-8FB4-316994DF2BD8}"/>
              </a:ext>
            </a:extLst>
          </p:cNvPr>
          <p:cNvSpPr txBox="1"/>
          <p:nvPr/>
        </p:nvSpPr>
        <p:spPr>
          <a:xfrm>
            <a:off x="3147706" y="3704775"/>
            <a:ext cx="120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pooling2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8E19B9-8A29-4441-B592-5128016D6C39}"/>
              </a:ext>
            </a:extLst>
          </p:cNvPr>
          <p:cNvSpPr txBox="1"/>
          <p:nvPr/>
        </p:nvSpPr>
        <p:spPr>
          <a:xfrm>
            <a:off x="1113130" y="3889441"/>
            <a:ext cx="16466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C3059D-5EEC-4B42-A508-1534C1E9C78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449497" y="2227603"/>
            <a:ext cx="0" cy="152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DEF9BC6-2F37-46E8-AD0D-9AC88B9F676D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1936433" y="4258773"/>
            <a:ext cx="4177397" cy="121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529D105-97ED-40F5-AF57-8473C2201FA8}"/>
              </a:ext>
            </a:extLst>
          </p:cNvPr>
          <p:cNvSpPr txBox="1"/>
          <p:nvPr/>
        </p:nvSpPr>
        <p:spPr>
          <a:xfrm>
            <a:off x="5790664" y="5478680"/>
            <a:ext cx="64633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467534-204A-4AA1-9066-7FE6E8B033FD}"/>
              </a:ext>
            </a:extLst>
          </p:cNvPr>
          <p:cNvSpPr txBox="1"/>
          <p:nvPr/>
        </p:nvSpPr>
        <p:spPr>
          <a:xfrm>
            <a:off x="3393643" y="4991634"/>
            <a:ext cx="9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全连接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B4703D3A-74C7-43F6-BF54-5ECDD081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1844"/>
            <a:ext cx="10058400" cy="813344"/>
          </a:xfrm>
        </p:spPr>
        <p:txBody>
          <a:bodyPr/>
          <a:lstStyle/>
          <a:p>
            <a:r>
              <a:rPr lang="zh-CN" altLang="en-US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174558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2" grpId="0"/>
      <p:bldP spid="13" grpId="0" animBg="1"/>
      <p:bldP spid="14" grpId="0" animBg="1"/>
      <p:bldP spid="16" grpId="0"/>
      <p:bldP spid="17" grpId="0" animBg="1"/>
      <p:bldP spid="19" grpId="0"/>
      <p:bldP spid="21" grpId="0"/>
      <p:bldP spid="2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8A2F7-D06B-45F4-9BF9-00D276D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4697"/>
            <a:ext cx="10058400" cy="709956"/>
          </a:xfrm>
        </p:spPr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B7CD4-5749-4FCD-9523-BA50072C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7400"/>
            <a:ext cx="10058400" cy="203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在训练方面，使用</a:t>
            </a:r>
            <a:r>
              <a:rPr lang="en-US" altLang="zh-CN" sz="2400" dirty="0">
                <a:latin typeface="+mj-ea"/>
                <a:ea typeface="+mj-ea"/>
              </a:rPr>
              <a:t>torch.optim.Adam()</a:t>
            </a:r>
            <a:r>
              <a:rPr lang="zh-CN" altLang="en-US" sz="2400" dirty="0">
                <a:latin typeface="+mj-ea"/>
                <a:ea typeface="+mj-ea"/>
              </a:rPr>
              <a:t>作为优化器。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Adam</a:t>
            </a:r>
            <a:r>
              <a:rPr lang="zh-CN" altLang="en-US" sz="2400" dirty="0">
                <a:latin typeface="+mj-ea"/>
                <a:ea typeface="+mj-ea"/>
              </a:rPr>
              <a:t>算法是一种优化算法，相较于传统的随机梯度下降算法，</a:t>
            </a:r>
            <a:r>
              <a:rPr lang="en-US" altLang="zh-CN" sz="2400" dirty="0">
                <a:latin typeface="+mj-ea"/>
                <a:ea typeface="+mj-ea"/>
              </a:rPr>
              <a:t>Adam</a:t>
            </a:r>
            <a:r>
              <a:rPr lang="zh-CN" altLang="en-US" sz="2400" dirty="0">
                <a:latin typeface="+mj-ea"/>
                <a:ea typeface="+mj-ea"/>
              </a:rPr>
              <a:t>可以为不同的参数设置独立的自适应学习率。这样的计算更加高效，调参过程也不会很漫长。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EF670B2-BB90-483D-BD02-02E26E338399}"/>
              </a:ext>
            </a:extLst>
          </p:cNvPr>
          <p:cNvSpPr txBox="1">
            <a:spLocks/>
          </p:cNvSpPr>
          <p:nvPr/>
        </p:nvSpPr>
        <p:spPr>
          <a:xfrm>
            <a:off x="1066800" y="4600575"/>
            <a:ext cx="100584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zh-CN" altLang="en-US" sz="2400" dirty="0">
                <a:latin typeface="+mj-ea"/>
                <a:ea typeface="+mj-ea"/>
              </a:rPr>
              <a:t>在损失函数方面，选用交叉熵损失函数</a:t>
            </a:r>
            <a:r>
              <a:rPr lang="en-US" altLang="zh-CN" sz="2400" dirty="0">
                <a:latin typeface="+mj-ea"/>
                <a:ea typeface="+mj-ea"/>
              </a:rPr>
              <a:t>nn.CrossEntorpyLoss()</a:t>
            </a:r>
          </a:p>
        </p:txBody>
      </p:sp>
    </p:spTree>
    <p:extLst>
      <p:ext uri="{BB962C8B-B14F-4D97-AF65-F5344CB8AC3E}">
        <p14:creationId xmlns:p14="http://schemas.microsoft.com/office/powerpoint/2010/main" val="6905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FAC4EA-FCB5-46F9-80F1-8526E007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3" y="518122"/>
            <a:ext cx="5318917" cy="5821756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BBC6297D-064A-4970-8DED-E10B878D680B}"/>
              </a:ext>
            </a:extLst>
          </p:cNvPr>
          <p:cNvSpPr/>
          <p:nvPr/>
        </p:nvSpPr>
        <p:spPr>
          <a:xfrm>
            <a:off x="6181725" y="518122"/>
            <a:ext cx="314325" cy="5330228"/>
          </a:xfrm>
          <a:prstGeom prst="rightBrac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B04B76-ABEC-4190-A716-A8C27D6E4DA0}"/>
              </a:ext>
            </a:extLst>
          </p:cNvPr>
          <p:cNvSpPr txBox="1"/>
          <p:nvPr/>
        </p:nvSpPr>
        <p:spPr>
          <a:xfrm>
            <a:off x="7691964" y="2798515"/>
            <a:ext cx="2545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训练过程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998A5F4-438B-4CA1-8EDE-CF55E589191E}"/>
              </a:ext>
            </a:extLst>
          </p:cNvPr>
          <p:cNvCxnSpPr/>
          <p:nvPr/>
        </p:nvCxnSpPr>
        <p:spPr>
          <a:xfrm>
            <a:off x="6181725" y="6115050"/>
            <a:ext cx="1075069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95C773-744D-42C5-B371-E56B529E30F7}"/>
              </a:ext>
            </a:extLst>
          </p:cNvPr>
          <p:cNvSpPr txBox="1"/>
          <p:nvPr/>
        </p:nvSpPr>
        <p:spPr>
          <a:xfrm>
            <a:off x="7256794" y="5543550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在测试数据中</a:t>
            </a:r>
            <a:endParaRPr lang="en-US" altLang="zh-CN" sz="2800" dirty="0"/>
          </a:p>
          <a:p>
            <a:pPr algn="ctr"/>
            <a:r>
              <a:rPr lang="zh-CN" altLang="en-US" sz="2800" dirty="0"/>
              <a:t>随机出十个进行识别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D56DFEB-67AA-4A96-8F73-96F9318622C7}"/>
              </a:ext>
            </a:extLst>
          </p:cNvPr>
          <p:cNvCxnSpPr/>
          <p:nvPr/>
        </p:nvCxnSpPr>
        <p:spPr>
          <a:xfrm>
            <a:off x="6616895" y="3173710"/>
            <a:ext cx="1075069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804B-F169-4BB0-9B52-218F3621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37029"/>
            <a:ext cx="10058400" cy="976656"/>
          </a:xfrm>
        </p:spPr>
        <p:txBody>
          <a:bodyPr/>
          <a:lstStyle/>
          <a:p>
            <a:pPr algn="ctr"/>
            <a:r>
              <a:rPr lang="zh-CN" altLang="en-US" dirty="0"/>
              <a:t>提出一个问题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4953C-2B81-4D4A-994D-88B78CA5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90875"/>
            <a:ext cx="10058400" cy="180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j-ea"/>
                <a:ea typeface="+mj-ea"/>
              </a:rPr>
              <a:t>如果在原来的神经网络基础上再加一层卷积层，训练过程会不会发生什么变化？达到相同水平所需的时间会怎样变化，还是基本不变？</a:t>
            </a:r>
            <a:endParaRPr lang="en-US" altLang="zh-CN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1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FBC43-F652-4254-AF7C-43BA6989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7826"/>
            <a:ext cx="10058400" cy="1628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在原来的网络基础上，我们在第二个池化层后面添加第三层卷积层，在这层中，我们仍然使用大小为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*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的卷积核，步长也设置为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，</a:t>
            </a:r>
            <a:r>
              <a:rPr lang="en-US" altLang="zh-CN" sz="2400" dirty="0">
                <a:latin typeface="+mj-ea"/>
                <a:ea typeface="+mj-ea"/>
              </a:rPr>
              <a:t>padding</a:t>
            </a:r>
            <a:r>
              <a:rPr lang="zh-CN" altLang="en-US" sz="2400" dirty="0">
                <a:latin typeface="+mj-ea"/>
                <a:ea typeface="+mj-ea"/>
              </a:rPr>
              <a:t>仍为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；唯一不同的是，这次设置了</a:t>
            </a:r>
            <a:r>
              <a:rPr lang="en-US" altLang="zh-CN" sz="2400" dirty="0">
                <a:latin typeface="+mj-ea"/>
                <a:ea typeface="+mj-ea"/>
              </a:rPr>
              <a:t>64</a:t>
            </a:r>
            <a:r>
              <a:rPr lang="zh-CN" altLang="en-US" sz="2400" dirty="0">
                <a:latin typeface="+mj-ea"/>
                <a:ea typeface="+mj-ea"/>
              </a:rPr>
              <a:t>个卷积核，并且在最后没有进行池化。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7F0515-DA31-4A45-A7F7-4B4DA5EB46D6}"/>
              </a:ext>
            </a:extLst>
          </p:cNvPr>
          <p:cNvSpPr txBox="1"/>
          <p:nvPr/>
        </p:nvSpPr>
        <p:spPr>
          <a:xfrm>
            <a:off x="1626326" y="3848100"/>
            <a:ext cx="176202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第二层的输出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 32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7 </a:t>
            </a:r>
            <a:r>
              <a:rPr lang="zh-CN" altLang="en-US" dirty="0"/>
              <a:t>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E9DE61-3F15-4DF3-B2BF-BA16E1096AFB}"/>
              </a:ext>
            </a:extLst>
          </p:cNvPr>
          <p:cNvCxnSpPr/>
          <p:nvPr/>
        </p:nvCxnSpPr>
        <p:spPr>
          <a:xfrm>
            <a:off x="3724275" y="4191002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9EF8553-7068-4556-9FBD-C37BBAD849A4}"/>
              </a:ext>
            </a:extLst>
          </p:cNvPr>
          <p:cNvSpPr txBox="1"/>
          <p:nvPr/>
        </p:nvSpPr>
        <p:spPr>
          <a:xfrm>
            <a:off x="3738639" y="382976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F362CF-FDE7-41AE-8901-6F3AC11385E8}"/>
              </a:ext>
            </a:extLst>
          </p:cNvPr>
          <p:cNvSpPr txBox="1"/>
          <p:nvPr/>
        </p:nvSpPr>
        <p:spPr>
          <a:xfrm>
            <a:off x="5515635" y="4006336"/>
            <a:ext cx="176202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 64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7 </a:t>
            </a:r>
            <a:r>
              <a:rPr lang="zh-CN" altLang="en-US" dirty="0"/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D6E5B2-0B02-4CF1-907C-9A3D8FC4F8AE}"/>
              </a:ext>
            </a:extLst>
          </p:cNvPr>
          <p:cNvCxnSpPr>
            <a:cxnSpLocks/>
          </p:cNvCxnSpPr>
          <p:nvPr/>
        </p:nvCxnSpPr>
        <p:spPr>
          <a:xfrm>
            <a:off x="7620000" y="4171267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94A2B90-DC76-4297-B73B-C0E99EA352EA}"/>
              </a:ext>
            </a:extLst>
          </p:cNvPr>
          <p:cNvSpPr txBox="1"/>
          <p:nvPr/>
        </p:nvSpPr>
        <p:spPr>
          <a:xfrm>
            <a:off x="7658709" y="3829765"/>
            <a:ext cx="7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657AA5-04A1-47F5-AB5B-EF3AF9387026}"/>
              </a:ext>
            </a:extLst>
          </p:cNvPr>
          <p:cNvSpPr txBox="1"/>
          <p:nvPr/>
        </p:nvSpPr>
        <p:spPr>
          <a:xfrm>
            <a:off x="8810677" y="4006336"/>
            <a:ext cx="16466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07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7_TF56410444.potx" id="{B7366D43-3606-4A69-B5DE-5B41DECDEEC0}" vid="{BB120CEC-A989-4AF1-952A-762C102269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{1D0B9801-1CCE-4BB4-811C-81EAC789887C}tf56410444</Template>
  <TotalTime>0</TotalTime>
  <Words>800</Words>
  <Application>Microsoft Office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Microsoft YaHei UI</vt:lpstr>
      <vt:lpstr>宋体</vt:lpstr>
      <vt:lpstr>Avenir Next LT Pro</vt:lpstr>
      <vt:lpstr>Avenir Next LT Pro Light</vt:lpstr>
      <vt:lpstr>Calibri</vt:lpstr>
      <vt:lpstr>Garamond</vt:lpstr>
      <vt:lpstr>SavonVTI</vt:lpstr>
      <vt:lpstr>应用CNN和mnist数据集的 手写数字识别</vt:lpstr>
      <vt:lpstr>MNIST数据集、数据预处理</vt:lpstr>
      <vt:lpstr>神经网络</vt:lpstr>
      <vt:lpstr>PowerPoint 演示文稿</vt:lpstr>
      <vt:lpstr>网络结构</vt:lpstr>
      <vt:lpstr>训练</vt:lpstr>
      <vt:lpstr>PowerPoint 演示文稿</vt:lpstr>
      <vt:lpstr>提出一个问题</vt:lpstr>
      <vt:lpstr>PowerPoint 演示文稿</vt:lpstr>
      <vt:lpstr>PowerPoint 演示文稿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2020-04-21T06:00:26Z</dcterms:created>
  <dcterms:modified xsi:type="dcterms:W3CDTF">2020-04-29T01:26:53Z</dcterms:modified>
</cp:coreProperties>
</file>