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4" r:id="rId2"/>
    <p:sldId id="259" r:id="rId3"/>
    <p:sldId id="307" r:id="rId4"/>
    <p:sldId id="323" r:id="rId5"/>
    <p:sldId id="308" r:id="rId6"/>
    <p:sldId id="325" r:id="rId7"/>
    <p:sldId id="327" r:id="rId8"/>
    <p:sldId id="297" r:id="rId9"/>
    <p:sldId id="317" r:id="rId10"/>
    <p:sldId id="311" r:id="rId11"/>
    <p:sldId id="312" r:id="rId12"/>
    <p:sldId id="326" r:id="rId13"/>
    <p:sldId id="319" r:id="rId14"/>
    <p:sldId id="320" r:id="rId15"/>
    <p:sldId id="321" r:id="rId16"/>
    <p:sldId id="316" r:id="rId17"/>
    <p:sldId id="322" r:id="rId18"/>
    <p:sldId id="328" r:id="rId19"/>
    <p:sldId id="329" r:id="rId20"/>
    <p:sldId id="278" r:id="rId21"/>
    <p:sldId id="306" r:id="rId22"/>
    <p:sldId id="305"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A9"/>
    <a:srgbClr val="66CAC8"/>
    <a:srgbClr val="F87A24"/>
    <a:srgbClr val="BDE4FF"/>
    <a:srgbClr val="F98637"/>
    <a:srgbClr val="FFFFFF"/>
    <a:srgbClr val="009E9A"/>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80788" autoAdjust="0"/>
  </p:normalViewPr>
  <p:slideViewPr>
    <p:cSldViewPr>
      <p:cViewPr varScale="1">
        <p:scale>
          <a:sx n="124" d="100"/>
          <a:sy n="124" d="100"/>
        </p:scale>
        <p:origin x="1134"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emf"/><Relationship Id="rId7" Type="http://schemas.openxmlformats.org/officeDocument/2006/relationships/image" Target="../media/image14.w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3.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wmf"/><Relationship Id="rId2" Type="http://schemas.openxmlformats.org/officeDocument/2006/relationships/image" Target="../media/image26.emf"/><Relationship Id="rId1" Type="http://schemas.openxmlformats.org/officeDocument/2006/relationships/image" Target="../media/image25.e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28.emf"/><Relationship Id="rId4"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2020/12/2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26081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3032209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设空间</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点散度计算流程如下：</a:t>
            </a:r>
          </a:p>
          <a:p>
            <a:pPr marL="228600" lvl="0" indent="-228600">
              <a:buFont typeface="+mj-lt"/>
              <a:buAutoNum type="arabicPeriod"/>
            </a:pPr>
            <a:r>
              <a:rPr lang="zh-CN" altLang="zh-CN" sz="1200" kern="1200" dirty="0" smtClean="0">
                <a:solidFill>
                  <a:schemeClr val="tx1"/>
                </a:solidFill>
                <a:effectLst/>
                <a:latin typeface="+mn-lt"/>
                <a:ea typeface="+mn-ea"/>
                <a:cs typeface="+mn-cs"/>
              </a:rPr>
              <a:t>建立直角坐标系，则任意</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点由其坐标（</a:t>
            </a:r>
            <a:r>
              <a:rPr lang="en-US" altLang="zh-CN" sz="1200" kern="1200" dirty="0" smtClean="0">
                <a:solidFill>
                  <a:schemeClr val="tx1"/>
                </a:solidFill>
                <a:effectLst/>
                <a:latin typeface="+mn-lt"/>
                <a:ea typeface="+mn-ea"/>
                <a:cs typeface="+mn-cs"/>
              </a:rPr>
              <a:t>x0,y0,z0</a:t>
            </a:r>
            <a:r>
              <a:rPr lang="zh-CN" altLang="zh-CN" sz="1200" kern="1200" dirty="0" smtClean="0">
                <a:solidFill>
                  <a:schemeClr val="tx1"/>
                </a:solidFill>
                <a:effectLst/>
                <a:latin typeface="+mn-lt"/>
                <a:ea typeface="+mn-ea"/>
                <a:cs typeface="+mn-cs"/>
              </a:rPr>
              <a:t>）给出；</a:t>
            </a:r>
          </a:p>
          <a:p>
            <a:pPr marL="228600" lvl="0" indent="-228600">
              <a:buFont typeface="+mj-lt"/>
              <a:buAutoNum type="arabicPeriod"/>
            </a:pPr>
            <a:r>
              <a:rPr lang="zh-CN" altLang="zh-CN" sz="1200" kern="1200" dirty="0" smtClean="0">
                <a:solidFill>
                  <a:schemeClr val="tx1"/>
                </a:solidFill>
                <a:effectLst/>
                <a:latin typeface="+mn-lt"/>
                <a:ea typeface="+mn-ea"/>
                <a:cs typeface="+mn-cs"/>
              </a:rPr>
              <a:t>取一立方体积元</a:t>
            </a:r>
            <a:r>
              <a:rPr lang="en-US" altLang="zh-CN" sz="1200" kern="1200" dirty="0" err="1" smtClean="0">
                <a:solidFill>
                  <a:schemeClr val="tx1"/>
                </a:solidFill>
                <a:effectLst/>
                <a:latin typeface="+mn-lt"/>
                <a:ea typeface="+mn-ea"/>
                <a:cs typeface="+mn-cs"/>
              </a:rPr>
              <a:t>dV</a:t>
            </a:r>
            <a:r>
              <a:rPr lang="zh-CN" altLang="zh-CN" sz="1200" kern="1200" dirty="0" smtClean="0">
                <a:solidFill>
                  <a:schemeClr val="tx1"/>
                </a:solidFill>
                <a:effectLst/>
                <a:latin typeface="+mn-lt"/>
                <a:ea typeface="+mn-ea"/>
                <a:cs typeface="+mn-cs"/>
              </a:rPr>
              <a:t>，使</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点位于其中心位置；</a:t>
            </a:r>
          </a:p>
          <a:p>
            <a:pPr marL="228600" lvl="0" indent="-228600">
              <a:buFont typeface="+mj-lt"/>
              <a:buAutoNum type="arabicPeriod"/>
            </a:pPr>
            <a:r>
              <a:rPr lang="zh-CN" altLang="zh-CN" sz="1200" kern="1200" dirty="0" smtClean="0">
                <a:solidFill>
                  <a:schemeClr val="tx1"/>
                </a:solidFill>
                <a:effectLst/>
                <a:latin typeface="+mn-lt"/>
                <a:ea typeface="+mn-ea"/>
                <a:cs typeface="+mn-cs"/>
              </a:rPr>
              <a:t>计算立方体各包围面的外向通量并求和，得</a:t>
            </a:r>
            <a:r>
              <a:rPr lang="en-US" altLang="zh-CN" sz="1200" kern="1200" dirty="0" err="1" smtClean="0">
                <a:solidFill>
                  <a:schemeClr val="tx1"/>
                </a:solidFill>
                <a:effectLst/>
                <a:latin typeface="+mn-lt"/>
                <a:ea typeface="+mn-ea"/>
                <a:cs typeface="+mn-cs"/>
              </a:rPr>
              <a:t>dV</a:t>
            </a:r>
            <a:r>
              <a:rPr lang="zh-CN" altLang="zh-CN" sz="1200" kern="1200" dirty="0" smtClean="0">
                <a:solidFill>
                  <a:schemeClr val="tx1"/>
                </a:solidFill>
                <a:effectLst/>
                <a:latin typeface="+mn-lt"/>
                <a:ea typeface="+mn-ea"/>
                <a:cs typeface="+mn-cs"/>
              </a:rPr>
              <a:t>的外向总通量；</a:t>
            </a:r>
          </a:p>
          <a:p>
            <a:pPr marL="228600" lvl="0" indent="-228600">
              <a:buFont typeface="+mj-lt"/>
              <a:buAutoNum type="arabicPeriod"/>
            </a:pPr>
            <a:r>
              <a:rPr lang="zh-CN" altLang="zh-CN" sz="1200" kern="1200" dirty="0" smtClean="0">
                <a:solidFill>
                  <a:schemeClr val="tx1"/>
                </a:solidFill>
                <a:effectLst/>
                <a:latin typeface="+mn-lt"/>
                <a:ea typeface="+mn-ea"/>
                <a:cs typeface="+mn-cs"/>
              </a:rPr>
              <a:t>求通量体密度，得</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点处的散度：</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13</a:t>
            </a:fld>
            <a:endParaRPr lang="zh-CN" altLang="en-US"/>
          </a:p>
        </p:txBody>
      </p:sp>
    </p:spTree>
    <p:extLst>
      <p:ext uri="{BB962C8B-B14F-4D97-AF65-F5344CB8AC3E}">
        <p14:creationId xmlns:p14="http://schemas.microsoft.com/office/powerpoint/2010/main" val="2146536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14</a:t>
            </a:fld>
            <a:endParaRPr lang="zh-CN" altLang="en-US"/>
          </a:p>
        </p:txBody>
      </p:sp>
    </p:spTree>
    <p:extLst>
      <p:ext uri="{BB962C8B-B14F-4D97-AF65-F5344CB8AC3E}">
        <p14:creationId xmlns:p14="http://schemas.microsoft.com/office/powerpoint/2010/main" val="43114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15</a:t>
            </a:fld>
            <a:endParaRPr lang="zh-CN" altLang="en-US"/>
          </a:p>
        </p:txBody>
      </p:sp>
    </p:spTree>
    <p:extLst>
      <p:ext uri="{BB962C8B-B14F-4D97-AF65-F5344CB8AC3E}">
        <p14:creationId xmlns:p14="http://schemas.microsoft.com/office/powerpoint/2010/main" val="568400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17</a:t>
            </a:fld>
            <a:endParaRPr lang="zh-CN" altLang="en-US"/>
          </a:p>
        </p:txBody>
      </p:sp>
    </p:spTree>
    <p:extLst>
      <p:ext uri="{BB962C8B-B14F-4D97-AF65-F5344CB8AC3E}">
        <p14:creationId xmlns:p14="http://schemas.microsoft.com/office/powerpoint/2010/main" val="1525180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20</a:t>
            </a:fld>
            <a:endParaRPr lang="zh-CN" altLang="en-US"/>
          </a:p>
        </p:txBody>
      </p:sp>
    </p:spTree>
    <p:extLst>
      <p:ext uri="{BB962C8B-B14F-4D97-AF65-F5344CB8AC3E}">
        <p14:creationId xmlns:p14="http://schemas.microsoft.com/office/powerpoint/2010/main" val="2137881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22</a:t>
            </a:fld>
            <a:endParaRPr lang="zh-CN" altLang="en-US"/>
          </a:p>
        </p:txBody>
      </p:sp>
    </p:spTree>
    <p:extLst>
      <p:ext uri="{BB962C8B-B14F-4D97-AF65-F5344CB8AC3E}">
        <p14:creationId xmlns:p14="http://schemas.microsoft.com/office/powerpoint/2010/main" val="310249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a:t>
            </a:fld>
            <a:endParaRPr lang="zh-CN" altLang="en-US"/>
          </a:p>
        </p:txBody>
      </p:sp>
    </p:spTree>
    <p:extLst>
      <p:ext uri="{BB962C8B-B14F-4D97-AF65-F5344CB8AC3E}">
        <p14:creationId xmlns:p14="http://schemas.microsoft.com/office/powerpoint/2010/main" val="2166814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分析的目的：获悉矢量场分布的空间变化状况、特征、特性、规律等；</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目标：建立分析方法，形成分析能力，得到分布变化结果。</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427388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于矢量场具有矢量特征，因此，矢量场分析存有不同于标量场分析的特殊复杂性，并主要体现于两个方面。一方面，任意位置处的场，不仅可以存在场量大小的变化，还可以存在场方向的变化。另一方面，空间中矢量场的分布，存在着两种独立的分布类型。一种是发散状特征的场分布，一种是涡旋状特征的场分布。因此，适宜于标量场分析的简单求导方法，不再适用于矢量场分析。要获知矢量场的空间分布变化情况，应该对矢量场分类建立相宜的变化分析方法。</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用矢量线来表示矢量场的空间分布，可以形象地理解矢量场的“发散”和“涡旋”。即所谓“发散”，是指当进入一定空间包围面的矢量线总和与离开该空间矢量线总和不相等时，则称该空间中的矢量场呈发散分布。与此类似，当在一定空间中的任意区域内，矢量线存有一定程度的环绕时，则称该空间的矢量场呈涡旋分布。由此可知，空间中矢量场的分布变化直接关联着矢量场的发散特性和发散程度，以及矢量场的涡旋特性和涡旋程度。于是，矢量场分析可通过分析反映矢量场发散与涡旋特性和程度的物理量入手。</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2737290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6</a:t>
            </a:fld>
            <a:endParaRPr lang="zh-CN" altLang="en-US"/>
          </a:p>
        </p:txBody>
      </p:sp>
    </p:spTree>
    <p:extLst>
      <p:ext uri="{BB962C8B-B14F-4D97-AF65-F5344CB8AC3E}">
        <p14:creationId xmlns:p14="http://schemas.microsoft.com/office/powerpoint/2010/main" val="2541370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矢量场的通量是为分析一定空间中矢量场发散变化特性和程度而引入的物理量。</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根据矢量线的定义，矢量线在空间的分布密度，表示该处矢量场的大小</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mn-ea"/>
                            <a:cs typeface="+mn-cs"/>
                          </a:rPr>
                        </m:ctrlPr>
                      </m:dPr>
                      <m:e>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𝐹</m:t>
                            </m:r>
                          </m:e>
                        </m:acc>
                      </m:e>
                    </m:d>
                  </m:oMath>
                </a14:m>
                <a:r>
                  <a:rPr lang="zh-CN" altLang="zh-CN" sz="1200" kern="1200" dirty="0">
                    <a:solidFill>
                      <a:schemeClr val="tx1"/>
                    </a:solidFill>
                    <a:effectLst/>
                    <a:latin typeface="+mn-lt"/>
                    <a:ea typeface="+mn-ea"/>
                    <a:cs typeface="+mn-cs"/>
                  </a:rPr>
                  <a:t>。也即，</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mn-ea"/>
                            <a:cs typeface="+mn-cs"/>
                          </a:rPr>
                        </m:ctrlPr>
                      </m:dPr>
                      <m:e>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𝐹</m:t>
                            </m:r>
                          </m:e>
                        </m:acc>
                      </m:e>
                    </m:d>
                  </m:oMath>
                </a14:m>
                <a:r>
                  <a:rPr lang="zh-CN" altLang="zh-CN" sz="1200" kern="1200" dirty="0">
                    <a:solidFill>
                      <a:schemeClr val="tx1"/>
                    </a:solidFill>
                    <a:effectLst/>
                    <a:latin typeface="+mn-lt"/>
                    <a:ea typeface="+mn-ea"/>
                    <a:cs typeface="+mn-cs"/>
                  </a:rPr>
                  <a:t>是矢量线的分布面密度。由此可得，通过空间任意位置矢量线的数量</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为该处的密度函数与该处矢量线垂平面面元</a:t>
                </a:r>
                <a:r>
                  <a:rPr lang="en-US" altLang="zh-CN" sz="1200" kern="1200" dirty="0" err="1">
                    <a:solidFill>
                      <a:schemeClr val="tx1"/>
                    </a:solidFill>
                    <a:effectLst/>
                    <a:latin typeface="+mn-lt"/>
                    <a:ea typeface="+mn-ea"/>
                    <a:cs typeface="+mn-cs"/>
                  </a:rPr>
                  <a:t>dS</a:t>
                </a:r>
                <a:r>
                  <a:rPr lang="zh-CN" altLang="zh-CN" sz="1200" kern="1200" dirty="0">
                    <a:solidFill>
                      <a:schemeClr val="tx1"/>
                    </a:solidFill>
                    <a:effectLst/>
                    <a:latin typeface="+mn-lt"/>
                    <a:ea typeface="+mn-ea"/>
                    <a:cs typeface="+mn-cs"/>
                  </a:rPr>
                  <a:t>之积，即，</a:t>
                </a:r>
                <a:r>
                  <a:rPr lang="en-US" altLang="zh-CN" sz="1200" kern="1200" dirty="0">
                    <a:solidFill>
                      <a:schemeClr val="tx1"/>
                    </a:solidFill>
                    <a:effectLst/>
                    <a:latin typeface="+mn-lt"/>
                    <a:ea typeface="+mn-ea"/>
                    <a:cs typeface="+mn-cs"/>
                  </a:rPr>
                  <a:t>n=</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mn-ea"/>
                            <a:cs typeface="+mn-cs"/>
                          </a:rPr>
                        </m:ctrlPr>
                      </m:dPr>
                      <m:e>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𝐹</m:t>
                            </m:r>
                          </m:e>
                        </m:acc>
                      </m:e>
                    </m:d>
                  </m:oMath>
                </a14:m>
                <a:r>
                  <a:rPr lang="en-US" altLang="zh-CN" sz="1200" kern="1200" dirty="0" err="1">
                    <a:solidFill>
                      <a:schemeClr val="tx1"/>
                    </a:solidFill>
                    <a:effectLst/>
                    <a:latin typeface="+mn-lt"/>
                    <a:ea typeface="+mn-ea"/>
                    <a:cs typeface="+mn-cs"/>
                  </a:rPr>
                  <a:t>dS</a:t>
                </a:r>
                <a:r>
                  <a:rPr lang="zh-CN" altLang="zh-CN" sz="1200" kern="1200" dirty="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因此，对于任意指向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𝑒</m:t>
                            </m:r>
                          </m:e>
                        </m:acc>
                      </m:e>
                      <m:sub>
                        <m:r>
                          <a:rPr lang="en-US" altLang="zh-CN" sz="1200" i="1" kern="1200">
                            <a:solidFill>
                              <a:schemeClr val="tx1"/>
                            </a:solidFill>
                            <a:effectLst/>
                            <a:latin typeface="Cambria Math" panose="02040503050406030204" pitchFamily="18" charset="0"/>
                            <a:ea typeface="+mn-ea"/>
                            <a:cs typeface="+mn-cs"/>
                          </a:rPr>
                          <m:t>𝑛</m:t>
                        </m:r>
                      </m:sub>
                    </m:sSub>
                  </m:oMath>
                </a14:m>
                <a:r>
                  <a:rPr lang="zh-CN" altLang="zh-CN" sz="1200" kern="1200" dirty="0">
                    <a:solidFill>
                      <a:schemeClr val="tx1"/>
                    </a:solidFill>
                    <a:effectLst/>
                    <a:latin typeface="+mn-lt"/>
                    <a:ea typeface="+mn-ea"/>
                    <a:cs typeface="+mn-cs"/>
                  </a:rPr>
                  <a:t>的面元</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𝑑</m:t>
                    </m:r>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𝑠</m:t>
                        </m:r>
                      </m:e>
                    </m:acc>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𝑒</m:t>
                            </m:r>
                          </m:e>
                        </m:acc>
                      </m:e>
                      <m:sub>
                        <m:r>
                          <a:rPr lang="en-US" altLang="zh-CN" sz="1200" i="1" kern="1200">
                            <a:solidFill>
                              <a:schemeClr val="tx1"/>
                            </a:solidFill>
                            <a:effectLst/>
                            <a:latin typeface="Cambria Math" panose="02040503050406030204" pitchFamily="18" charset="0"/>
                            <a:ea typeface="+mn-ea"/>
                            <a:cs typeface="+mn-cs"/>
                          </a:rPr>
                          <m:t>𝑛</m:t>
                        </m:r>
                      </m:sub>
                    </m:sSub>
                    <m:r>
                      <a:rPr lang="en-US" altLang="zh-CN" sz="1200" i="1" kern="1200">
                        <a:solidFill>
                          <a:schemeClr val="tx1"/>
                        </a:solidFill>
                        <a:effectLst/>
                        <a:latin typeface="Cambria Math" panose="02040503050406030204" pitchFamily="18" charset="0"/>
                        <a:ea typeface="+mn-ea"/>
                        <a:cs typeface="+mn-cs"/>
                      </a:rPr>
                      <m:t>𝑑𝑠</m:t>
                    </m:r>
                  </m:oMath>
                </a14:m>
                <a:r>
                  <a:rPr lang="zh-CN" altLang="zh-CN" sz="1200" kern="1200" dirty="0">
                    <a:solidFill>
                      <a:schemeClr val="tx1"/>
                    </a:solidFill>
                    <a:effectLst/>
                    <a:latin typeface="+mn-lt"/>
                    <a:ea typeface="+mn-ea"/>
                    <a:cs typeface="+mn-cs"/>
                  </a:rPr>
                  <a:t>，其上矢量线的通过量则为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𝑛</m:t>
                    </m:r>
                    <m:r>
                      <a:rPr lang="en-US" altLang="zh-CN" sz="1200" i="1" kern="1200">
                        <a:solidFill>
                          <a:schemeClr val="tx1"/>
                        </a:solidFill>
                        <a:effectLst/>
                        <a:latin typeface="Cambria Math" panose="02040503050406030204" pitchFamily="18" charset="0"/>
                        <a:ea typeface="+mn-ea"/>
                        <a:cs typeface="+mn-cs"/>
                      </a:rPr>
                      <m:t>=</m:t>
                    </m:r>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𝐹</m:t>
                        </m:r>
                      </m:e>
                    </m:acc>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𝑑</m:t>
                    </m:r>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𝑠</m:t>
                        </m:r>
                      </m:e>
                    </m:acc>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。于是，矢量场通过任意曲面</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的通量为：</a:t>
                </a:r>
              </a:p>
              <a:p>
                <a:pPr/>
                <a14:m>
                  <m:oMathPara xmlns:m="http://schemas.openxmlformats.org/officeDocument/2006/math">
                    <m:oMathParaPr>
                      <m:jc m:val="centerGroup"/>
                    </m:oMathParaPr>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𝛷</m:t>
                      </m:r>
                      <m:r>
                        <a:rPr lang="en-US" altLang="zh-CN" sz="1200" i="1" kern="1200">
                          <a:solidFill>
                            <a:schemeClr val="tx1"/>
                          </a:solidFill>
                          <a:effectLst/>
                          <a:latin typeface="Cambria Math" panose="02040503050406030204" pitchFamily="18" charset="0"/>
                          <a:ea typeface="+mn-ea"/>
                          <a:cs typeface="+mn-cs"/>
                        </a:rPr>
                        <m:t>=</m:t>
                      </m:r>
                      <m:nary>
                        <m:naryPr>
                          <m:limLoc m:val="subSup"/>
                          <m:ctrlPr>
                            <a:rPr lang="zh-CN" altLang="zh-CN" sz="1200" i="1" kern="1200">
                              <a:solidFill>
                                <a:schemeClr val="tx1"/>
                              </a:solidFill>
                              <a:effectLst/>
                              <a:latin typeface="Cambria Math" panose="02040503050406030204" pitchFamily="18" charset="0"/>
                              <a:ea typeface="+mn-ea"/>
                              <a:cs typeface="+mn-cs"/>
                            </a:rPr>
                          </m:ctrlPr>
                        </m:naryPr>
                        <m:sub>
                          <m:r>
                            <a:rPr lang="en-US" altLang="zh-CN" sz="1200" i="1" kern="1200">
                              <a:solidFill>
                                <a:schemeClr val="tx1"/>
                              </a:solidFill>
                              <a:effectLst/>
                              <a:latin typeface="Cambria Math" panose="02040503050406030204" pitchFamily="18" charset="0"/>
                              <a:ea typeface="+mn-ea"/>
                              <a:cs typeface="+mn-cs"/>
                            </a:rPr>
                            <m:t>𝑠</m:t>
                          </m:r>
                        </m:sub>
                        <m:sup/>
                        <m:e>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𝐹</m:t>
                              </m:r>
                            </m:e>
                          </m:acc>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𝑑</m:t>
                          </m:r>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𝑠</m:t>
                              </m:r>
                            </m:e>
                          </m:acc>
                        </m:e>
                      </m:nary>
                    </m:oMath>
                  </m:oMathPara>
                </a14:m>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由上述分析可知，矢量场通量的物理含义是矢量场在一定面积区域矢量线的通过数量。</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利用通量的计算，可进而定量分析矢量场的发散程度。</a:t>
                </a:r>
              </a:p>
              <a:p>
                <a:r>
                  <a:rPr lang="zh-CN" altLang="zh-CN" sz="1200" kern="1200" dirty="0">
                    <a:solidFill>
                      <a:schemeClr val="tx1"/>
                    </a:solidFill>
                    <a:effectLst/>
                    <a:latin typeface="+mn-lt"/>
                    <a:ea typeface="+mn-ea"/>
                    <a:cs typeface="+mn-cs"/>
                  </a:rPr>
                  <a:t>首先分析一定空间中矢量场的发散程度。由于一定空间中矢量场的发散程度，由进出该空间两者矢量线数量总和之差决定，因此若取体积包围面的外法向，作为通量计算时曲面的参考方向，则定量反映该空间矢量场向外发散程度的计算式，可由该空间矢量场的向外总通量给出，</a:t>
                </a: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𝛷</m:t>
                          </m:r>
                        </m:e>
                        <m:sub>
                          <m:r>
                            <a:rPr lang="en-US" altLang="zh-CN" sz="1200" i="1" kern="1200">
                              <a:solidFill>
                                <a:schemeClr val="tx1"/>
                              </a:solidFill>
                              <a:effectLst/>
                              <a:latin typeface="Cambria Math" panose="02040503050406030204" pitchFamily="18" charset="0"/>
                              <a:ea typeface="+mn-ea"/>
                              <a:cs typeface="+mn-cs"/>
                            </a:rPr>
                            <m:t>𝑣</m:t>
                          </m:r>
                        </m:sub>
                      </m:sSub>
                      <m:r>
                        <a:rPr lang="en-US" altLang="zh-CN" sz="1200" i="1" kern="1200">
                          <a:solidFill>
                            <a:schemeClr val="tx1"/>
                          </a:solidFill>
                          <a:effectLst/>
                          <a:latin typeface="Cambria Math" panose="02040503050406030204" pitchFamily="18" charset="0"/>
                          <a:ea typeface="+mn-ea"/>
                          <a:cs typeface="+mn-cs"/>
                        </a:rPr>
                        <m:t>=</m:t>
                      </m:r>
                      <m:nary>
                        <m:naryPr>
                          <m:chr m:val="∮"/>
                          <m:limLoc m:val="subSup"/>
                          <m:ctrlPr>
                            <a:rPr lang="zh-CN" altLang="zh-CN" sz="1200" i="1" kern="1200">
                              <a:solidFill>
                                <a:schemeClr val="tx1"/>
                              </a:solidFill>
                              <a:effectLst/>
                              <a:latin typeface="Cambria Math" panose="02040503050406030204" pitchFamily="18" charset="0"/>
                              <a:ea typeface="+mn-ea"/>
                              <a:cs typeface="+mn-cs"/>
                            </a:rPr>
                          </m:ctrlPr>
                        </m:naryPr>
                        <m:sub>
                          <m:r>
                            <a:rPr lang="en-US" altLang="zh-CN" sz="1200" i="1" kern="1200">
                              <a:solidFill>
                                <a:schemeClr val="tx1"/>
                              </a:solidFill>
                              <a:effectLst/>
                              <a:latin typeface="Cambria Math" panose="02040503050406030204" pitchFamily="18" charset="0"/>
                              <a:ea typeface="+mn-ea"/>
                              <a:cs typeface="+mn-cs"/>
                            </a:rPr>
                            <m:t>𝑠</m:t>
                          </m:r>
                        </m:sub>
                        <m:sup/>
                        <m:e>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𝐹</m:t>
                              </m:r>
                            </m:e>
                          </m:acc>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𝑑</m:t>
                          </m:r>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𝑠</m:t>
                              </m:r>
                            </m:e>
                          </m:acc>
                        </m:e>
                      </m:nary>
                    </m:oMath>
                  </m:oMathPara>
                </a14:m>
                <a:endParaRPr lang="zh-CN" altLang="zh-CN" sz="1200" kern="1200" dirty="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矢量场的通量是为分析一定空间中矢量场发散变化特性和程度而引入的物理量。</a:t>
                </a:r>
              </a:p>
              <a:p>
                <a:r>
                  <a:rPr lang="zh-CN" altLang="zh-CN" sz="1200" kern="1200" dirty="0" smtClean="0">
                    <a:solidFill>
                      <a:schemeClr val="tx1"/>
                    </a:solidFill>
                    <a:effectLst/>
                    <a:latin typeface="+mn-lt"/>
                    <a:ea typeface="+mn-ea"/>
                    <a:cs typeface="+mn-cs"/>
                  </a:rPr>
                  <a:t>根据矢量线的定义，矢量线在空间的分布密度，表示该处矢量场的大小</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𝐹</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。也即，</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𝐹</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是矢量线的分布面密度。由此可得，通过空间任意位置矢量线的数量</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为该处的密度函数与该处矢量线垂平面面元</a:t>
                </a:r>
                <a:r>
                  <a:rPr lang="en-US" altLang="zh-CN" sz="1200" kern="1200" dirty="0" err="1">
                    <a:solidFill>
                      <a:schemeClr val="tx1"/>
                    </a:solidFill>
                    <a:effectLst/>
                    <a:latin typeface="+mn-lt"/>
                    <a:ea typeface="+mn-ea"/>
                    <a:cs typeface="+mn-cs"/>
                  </a:rPr>
                  <a:t>dS</a:t>
                </a:r>
                <a:r>
                  <a:rPr lang="zh-CN" altLang="zh-CN" sz="1200" kern="1200" dirty="0">
                    <a:solidFill>
                      <a:schemeClr val="tx1"/>
                    </a:solidFill>
                    <a:effectLst/>
                    <a:latin typeface="+mn-lt"/>
                    <a:ea typeface="+mn-ea"/>
                    <a:cs typeface="+mn-cs"/>
                  </a:rPr>
                  <a:t>之积，即，</a:t>
                </a:r>
                <a:r>
                  <a:rPr lang="en-US" altLang="zh-CN" sz="1200" kern="1200" dirty="0">
                    <a:solidFill>
                      <a:schemeClr val="tx1"/>
                    </a:solidFill>
                    <a:effectLst/>
                    <a:latin typeface="+mn-lt"/>
                    <a:ea typeface="+mn-ea"/>
                    <a:cs typeface="+mn-cs"/>
                  </a:rPr>
                  <a:t>n=</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𝐹</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dS</a:t>
                </a:r>
                <a:r>
                  <a:rPr lang="zh-CN" altLang="zh-CN" sz="1200" kern="1200" dirty="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因此，对于任意指向</a:t>
                </a:r>
                <a:r>
                  <a:rPr lang="en-US" altLang="zh-CN" sz="1200" i="0" kern="1200">
                    <a:solidFill>
                      <a:schemeClr val="tx1"/>
                    </a:solidFill>
                    <a:effectLst/>
                    <a:latin typeface="+mn-lt"/>
                    <a:ea typeface="+mn-ea"/>
                    <a:cs typeface="+mn-cs"/>
                  </a:rPr>
                  <a:t>𝑒</a:t>
                </a:r>
                <a:r>
                  <a:rPr lang="zh-CN" altLang="zh-CN" sz="1200" i="0" kern="1200">
                    <a:solidFill>
                      <a:schemeClr val="tx1"/>
                    </a:solidFill>
                    <a:effectLst/>
                    <a:latin typeface="+mn-lt"/>
                    <a:ea typeface="+mn-ea"/>
                    <a:cs typeface="+mn-cs"/>
                  </a:rPr>
                  <a:t> ⃗_</a:t>
                </a:r>
                <a:r>
                  <a:rPr lang="en-US" altLang="zh-CN" sz="1200" i="0" kern="1200">
                    <a:solidFill>
                      <a:schemeClr val="tx1"/>
                    </a:solidFill>
                    <a:effectLst/>
                    <a:latin typeface="+mn-lt"/>
                    <a:ea typeface="+mn-ea"/>
                    <a:cs typeface="+mn-cs"/>
                  </a:rPr>
                  <a:t>𝑛</a:t>
                </a:r>
                <a:r>
                  <a:rPr lang="zh-CN" altLang="zh-CN" sz="1200" kern="1200" dirty="0">
                    <a:solidFill>
                      <a:schemeClr val="tx1"/>
                    </a:solidFill>
                    <a:effectLst/>
                    <a:latin typeface="+mn-lt"/>
                    <a:ea typeface="+mn-ea"/>
                    <a:cs typeface="+mn-cs"/>
                  </a:rPr>
                  <a:t>的面元</a:t>
                </a:r>
                <a:r>
                  <a:rPr lang="en-US" altLang="zh-CN" sz="1200" i="0" kern="1200">
                    <a:solidFill>
                      <a:schemeClr val="tx1"/>
                    </a:solidFill>
                    <a:effectLst/>
                    <a:latin typeface="+mn-lt"/>
                    <a:ea typeface="+mn-ea"/>
                    <a:cs typeface="+mn-cs"/>
                  </a:rPr>
                  <a:t>𝑑𝑠</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=𝑒</a:t>
                </a:r>
                <a:r>
                  <a:rPr lang="zh-CN" altLang="zh-CN" sz="1200" i="0" kern="1200">
                    <a:solidFill>
                      <a:schemeClr val="tx1"/>
                    </a:solidFill>
                    <a:effectLst/>
                    <a:latin typeface="+mn-lt"/>
                    <a:ea typeface="+mn-ea"/>
                    <a:cs typeface="+mn-cs"/>
                  </a:rPr>
                  <a:t> ⃗_</a:t>
                </a:r>
                <a:r>
                  <a:rPr lang="en-US" altLang="zh-CN" sz="1200" i="0" kern="1200">
                    <a:solidFill>
                      <a:schemeClr val="tx1"/>
                    </a:solidFill>
                    <a:effectLst/>
                    <a:latin typeface="+mn-lt"/>
                    <a:ea typeface="+mn-ea"/>
                    <a:cs typeface="+mn-cs"/>
                  </a:rPr>
                  <a:t>𝑛 𝑑𝑠</a:t>
                </a:r>
                <a:r>
                  <a:rPr lang="zh-CN" altLang="zh-CN" sz="1200" kern="1200" dirty="0">
                    <a:solidFill>
                      <a:schemeClr val="tx1"/>
                    </a:solidFill>
                    <a:effectLst/>
                    <a:latin typeface="+mn-lt"/>
                    <a:ea typeface="+mn-ea"/>
                    <a:cs typeface="+mn-cs"/>
                  </a:rPr>
                  <a:t>，其上矢量线的通过量则为</a:t>
                </a:r>
                <a:r>
                  <a:rPr lang="en-US" altLang="zh-CN" sz="1200" i="0" kern="1200">
                    <a:solidFill>
                      <a:schemeClr val="tx1"/>
                    </a:solidFill>
                    <a:effectLst/>
                    <a:latin typeface="+mn-lt"/>
                    <a:ea typeface="+mn-ea"/>
                    <a:cs typeface="+mn-cs"/>
                  </a:rPr>
                  <a:t>𝑛=𝐹</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∙𝑑𝑠</a:t>
                </a:r>
                <a:r>
                  <a:rPr lang="zh-CN" altLang="zh-CN" sz="1200" i="0" kern="120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。于是，矢量场通过任意曲面</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的通量为：</a:t>
                </a:r>
              </a:p>
              <a:p>
                <a:r>
                  <a:rPr lang="en-US" altLang="zh-CN" sz="1200" i="0" kern="1200">
                    <a:solidFill>
                      <a:schemeClr val="tx1"/>
                    </a:solidFill>
                    <a:effectLst/>
                    <a:latin typeface="+mn-lt"/>
                    <a:ea typeface="+mn-ea"/>
                    <a:cs typeface="+mn-cs"/>
                  </a:rPr>
                  <a:t>𝛷=</a:t>
                </a:r>
                <a:r>
                  <a:rPr lang="zh-CN" altLang="zh-CN" sz="1200" i="0" kern="1200">
                    <a:solidFill>
                      <a:schemeClr val="tx1"/>
                    </a:solidFill>
                    <a:effectLst/>
                    <a:latin typeface="+mn-lt"/>
                    <a:ea typeface="+mn-ea"/>
                    <a:cs typeface="+mn-cs"/>
                  </a:rPr>
                  <a:t>∫18</a:t>
                </a:r>
                <a:r>
                  <a:rPr lang="en-US" altLang="zh-CN" sz="1200" i="0" kern="1200">
                    <a:solidFill>
                      <a:schemeClr val="tx1"/>
                    </a:solidFill>
                    <a:effectLst/>
                    <a:latin typeface="+mn-lt"/>
                    <a:ea typeface="+mn-ea"/>
                    <a:cs typeface="+mn-cs"/>
                  </a:rPr>
                  <a:t>_𝑠▒</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𝐹</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∙𝑑𝑠</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 </a:t>
                </a:r>
                <a:r>
                  <a:rPr lang="zh-CN" altLang="zh-CN" sz="1200" i="0" kern="120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由上述分析可知，矢量场通量的物理含义是矢量场在一定面积区域矢量线的通过数量。</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利用通量的计算，可进而定量分析矢量场的发散程度。</a:t>
                </a:r>
              </a:p>
              <a:p>
                <a:r>
                  <a:rPr lang="zh-CN" altLang="zh-CN" sz="1200" kern="1200" dirty="0">
                    <a:solidFill>
                      <a:schemeClr val="tx1"/>
                    </a:solidFill>
                    <a:effectLst/>
                    <a:latin typeface="+mn-lt"/>
                    <a:ea typeface="+mn-ea"/>
                    <a:cs typeface="+mn-cs"/>
                  </a:rPr>
                  <a:t>首先分析一定空间中矢量场的发散程度。由于一定空间中矢量场的发散程度，由进出该空间两者矢量线数量总和之差决定，因此若取体积包围面的外法向，作为通量计算时曲面的参考方向，则定量反映该空间矢量场向外发散程度的计算式，可由该空间矢量场的向外总通量给出，</a:t>
                </a:r>
              </a:p>
              <a:p>
                <a:r>
                  <a:rPr lang="en-US" altLang="zh-CN" sz="1200" i="0" kern="1200">
                    <a:solidFill>
                      <a:schemeClr val="tx1"/>
                    </a:solidFill>
                    <a:effectLst/>
                    <a:latin typeface="+mn-lt"/>
                    <a:ea typeface="+mn-ea"/>
                    <a:cs typeface="+mn-cs"/>
                  </a:rPr>
                  <a:t>𝛷</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∮18</a:t>
                </a:r>
                <a:r>
                  <a:rPr lang="en-US" altLang="zh-CN" sz="1200" i="0" kern="1200">
                    <a:solidFill>
                      <a:schemeClr val="tx1"/>
                    </a:solidFill>
                    <a:effectLst/>
                    <a:latin typeface="+mn-lt"/>
                    <a:ea typeface="+mn-ea"/>
                    <a:cs typeface="+mn-cs"/>
                  </a:rPr>
                  <a:t>_𝑠▒</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𝐹</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∙𝑑𝑠</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 </a:t>
                </a:r>
                <a:r>
                  <a:rPr lang="zh-CN" altLang="zh-CN" sz="1200" i="0" kern="120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AB19CCDE-0485-440D-AAF8-0102124FEAB8}" type="slidenum">
              <a:rPr lang="zh-CN" altLang="en-US" smtClean="0"/>
              <a:t>8</a:t>
            </a:fld>
            <a:endParaRPr lang="zh-CN" altLang="en-US"/>
          </a:p>
        </p:txBody>
      </p:sp>
    </p:spTree>
    <p:extLst>
      <p:ext uri="{BB962C8B-B14F-4D97-AF65-F5344CB8AC3E}">
        <p14:creationId xmlns:p14="http://schemas.microsoft.com/office/powerpoint/2010/main" val="94545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𝛷</m:t>
                        </m:r>
                      </m:e>
                      <m:sub>
                        <m:r>
                          <a:rPr lang="en-US" altLang="zh-CN" sz="1200" i="1" kern="1200">
                            <a:solidFill>
                              <a:schemeClr val="tx1"/>
                            </a:solidFill>
                            <a:effectLst/>
                            <a:latin typeface="Cambria Math" panose="02040503050406030204" pitchFamily="18" charset="0"/>
                            <a:ea typeface="+mn-ea"/>
                            <a:cs typeface="+mn-cs"/>
                          </a:rPr>
                          <m:t>𝑣</m:t>
                        </m:r>
                      </m:sub>
                    </m:sSub>
                    <m:r>
                      <a:rPr lang="en-US" altLang="zh-CN" sz="1200" i="1" kern="1200">
                        <a:solidFill>
                          <a:schemeClr val="tx1"/>
                        </a:solidFill>
                        <a:effectLst/>
                        <a:latin typeface="Cambria Math" panose="02040503050406030204" pitchFamily="18" charset="0"/>
                        <a:ea typeface="+mn-ea"/>
                        <a:cs typeface="+mn-cs"/>
                      </a:rPr>
                      <m:t>&gt;0 </m:t>
                    </m:r>
                  </m:oMath>
                </a14:m>
                <a:r>
                  <a:rPr lang="zh-CN" altLang="zh-CN" sz="1200" kern="1200" dirty="0">
                    <a:solidFill>
                      <a:schemeClr val="tx1"/>
                    </a:solidFill>
                    <a:effectLst/>
                    <a:latin typeface="+mn-lt"/>
                    <a:ea typeface="+mn-ea"/>
                    <a:cs typeface="+mn-cs"/>
                  </a:rPr>
                  <a:t>时，表明该空间中存在产生向外发散的场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源</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𝛷</m:t>
                        </m:r>
                      </m:e>
                      <m:sub>
                        <m:r>
                          <a:rPr lang="en-US" altLang="zh-CN" sz="1200" i="1" kern="1200">
                            <a:solidFill>
                              <a:schemeClr val="tx1"/>
                            </a:solidFill>
                            <a:effectLst/>
                            <a:latin typeface="Cambria Math" panose="02040503050406030204" pitchFamily="18" charset="0"/>
                            <a:ea typeface="+mn-ea"/>
                            <a:cs typeface="+mn-cs"/>
                          </a:rPr>
                          <m:t>𝑣</m:t>
                        </m:r>
                      </m:sub>
                    </m:sSub>
                    <m:r>
                      <a:rPr lang="en-US" altLang="zh-CN" sz="1200" i="1" kern="1200">
                        <a:solidFill>
                          <a:schemeClr val="tx1"/>
                        </a:solidFill>
                        <a:effectLst/>
                        <a:latin typeface="Cambria Math" panose="02040503050406030204" pitchFamily="18" charset="0"/>
                        <a:ea typeface="+mn-ea"/>
                        <a:cs typeface="+mn-cs"/>
                      </a:rPr>
                      <m:t>&lt;0 </m:t>
                    </m:r>
                  </m:oMath>
                </a14:m>
                <a:r>
                  <a:rPr lang="zh-CN" altLang="zh-CN" sz="1200" kern="1200" dirty="0">
                    <a:solidFill>
                      <a:schemeClr val="tx1"/>
                    </a:solidFill>
                    <a:effectLst/>
                    <a:latin typeface="+mn-lt"/>
                    <a:ea typeface="+mn-ea"/>
                    <a:cs typeface="+mn-cs"/>
                  </a:rPr>
                  <a:t>时，表明该空间中存在吸收向内发散的场 </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𝛷</m:t>
                        </m:r>
                      </m:e>
                      <m:sub>
                        <m:r>
                          <a:rPr lang="en-US" altLang="zh-CN" sz="1200" i="1" kern="1200">
                            <a:solidFill>
                              <a:schemeClr val="tx1"/>
                            </a:solidFill>
                            <a:effectLst/>
                            <a:latin typeface="Cambria Math" panose="02040503050406030204" pitchFamily="18" charset="0"/>
                            <a:ea typeface="+mn-ea"/>
                            <a:cs typeface="+mn-cs"/>
                          </a:rPr>
                          <m:t>𝑣</m:t>
                        </m:r>
                      </m:sub>
                    </m:sSub>
                    <m:r>
                      <a:rPr lang="en-US" altLang="zh-CN" sz="1200" i="1" kern="1200">
                        <a:solidFill>
                          <a:schemeClr val="tx1"/>
                        </a:solidFill>
                        <a:effectLst/>
                        <a:latin typeface="Cambria Math" panose="02040503050406030204" pitchFamily="18" charset="0"/>
                        <a:ea typeface="+mn-ea"/>
                        <a:cs typeface="+mn-cs"/>
                      </a:rPr>
                      <m:t>=0 </m:t>
                    </m:r>
                  </m:oMath>
                </a14:m>
                <a:r>
                  <a:rPr lang="zh-CN" altLang="zh-CN" sz="1200" kern="1200" dirty="0">
                    <a:solidFill>
                      <a:schemeClr val="tx1"/>
                    </a:solidFill>
                    <a:effectLst/>
                    <a:latin typeface="+mn-lt"/>
                    <a:ea typeface="+mn-ea"/>
                    <a:cs typeface="+mn-cs"/>
                  </a:rPr>
                  <a:t>时，表明该空间中或即无“源”也无“漏”，或其中的“源”与“漏”强度相等。</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当</a:t>
                </a:r>
                <a:r>
                  <a:rPr lang="en-US" altLang="zh-CN" sz="1200" i="0" kern="1200">
                    <a:solidFill>
                      <a:schemeClr val="tx1"/>
                    </a:solidFill>
                    <a:effectLst/>
                    <a:latin typeface="+mn-lt"/>
                    <a:ea typeface="+mn-ea"/>
                    <a:cs typeface="+mn-cs"/>
                  </a:rPr>
                  <a:t>𝛷</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𝑣&gt;0 </a:t>
                </a:r>
                <a:r>
                  <a:rPr lang="zh-CN" altLang="zh-CN" sz="1200" kern="1200" dirty="0">
                    <a:solidFill>
                      <a:schemeClr val="tx1"/>
                    </a:solidFill>
                    <a:effectLst/>
                    <a:latin typeface="+mn-lt"/>
                    <a:ea typeface="+mn-ea"/>
                    <a:cs typeface="+mn-cs"/>
                  </a:rPr>
                  <a:t>时，表明该空间中存在产生向外发散的场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源</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当</a:t>
                </a:r>
                <a:r>
                  <a:rPr lang="en-US" altLang="zh-CN" sz="1200" i="0" kern="1200">
                    <a:solidFill>
                      <a:schemeClr val="tx1"/>
                    </a:solidFill>
                    <a:effectLst/>
                    <a:latin typeface="+mn-lt"/>
                    <a:ea typeface="+mn-ea"/>
                    <a:cs typeface="+mn-cs"/>
                  </a:rPr>
                  <a:t>𝛷</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𝑣&lt;0 </a:t>
                </a:r>
                <a:r>
                  <a:rPr lang="zh-CN" altLang="zh-CN" sz="1200" kern="1200" dirty="0">
                    <a:solidFill>
                      <a:schemeClr val="tx1"/>
                    </a:solidFill>
                    <a:effectLst/>
                    <a:latin typeface="+mn-lt"/>
                    <a:ea typeface="+mn-ea"/>
                    <a:cs typeface="+mn-cs"/>
                  </a:rPr>
                  <a:t>时，表明该空间中存在吸收向内发散的场 </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当</a:t>
                </a:r>
                <a:r>
                  <a:rPr lang="en-US" altLang="zh-CN" sz="1200" i="0" kern="1200">
                    <a:solidFill>
                      <a:schemeClr val="tx1"/>
                    </a:solidFill>
                    <a:effectLst/>
                    <a:latin typeface="+mn-lt"/>
                    <a:ea typeface="+mn-ea"/>
                    <a:cs typeface="+mn-cs"/>
                  </a:rPr>
                  <a:t>𝛷</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𝑣=0 </a:t>
                </a:r>
                <a:r>
                  <a:rPr lang="zh-CN" altLang="zh-CN" sz="1200" kern="1200" dirty="0">
                    <a:solidFill>
                      <a:schemeClr val="tx1"/>
                    </a:solidFill>
                    <a:effectLst/>
                    <a:latin typeface="+mn-lt"/>
                    <a:ea typeface="+mn-ea"/>
                    <a:cs typeface="+mn-cs"/>
                  </a:rPr>
                  <a:t>时，表明该空间中或即无“源”也无“漏”，或其中的“源”与“漏”强度相等。</a:t>
                </a:r>
              </a:p>
              <a:p>
                <a:endParaRPr lang="zh-CN" altLang="en-US" dirty="0"/>
              </a:p>
            </p:txBody>
          </p:sp>
        </mc:Fallback>
      </mc:AlternateContent>
      <p:sp>
        <p:nvSpPr>
          <p:cNvPr id="4" name="灯片编号占位符 3"/>
          <p:cNvSpPr>
            <a:spLocks noGrp="1"/>
          </p:cNvSpPr>
          <p:nvPr>
            <p:ph type="sldNum" sz="quarter" idx="10"/>
          </p:nvPr>
        </p:nvSpPr>
        <p:spPr/>
        <p:txBody>
          <a:bodyPr/>
          <a:lstStyle/>
          <a:p>
            <a:fld id="{AB19CCDE-0485-440D-AAF8-0102124FEAB8}" type="slidenum">
              <a:rPr lang="zh-CN" altLang="en-US" smtClean="0"/>
              <a:t>9</a:t>
            </a:fld>
            <a:endParaRPr lang="zh-CN" altLang="en-US"/>
          </a:p>
        </p:txBody>
      </p:sp>
    </p:spTree>
    <p:extLst>
      <p:ext uri="{BB962C8B-B14F-4D97-AF65-F5344CB8AC3E}">
        <p14:creationId xmlns:p14="http://schemas.microsoft.com/office/powerpoint/2010/main" val="74353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以上对一定空间区域外向总通量的计算，虽能一定程度的揭示该区域中反映影响场发散程度的“源”“漏”存在情况，但是当该区域中同时存在“源”和“漏”时，该计算却既不能给出“源”与“漏”分别各自的强度，也不能确定它们所在的位置。因此，为了完整全面地揭示空间中“源”与“漏”的分布情况，则需要在场分布的全部空间，逐点计算各处场的发散程度，以揭示出各位置处的源强分布。</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10</a:t>
            </a:fld>
            <a:endParaRPr lang="zh-CN" altLang="en-US"/>
          </a:p>
        </p:txBody>
      </p:sp>
    </p:spTree>
    <p:extLst>
      <p:ext uri="{BB962C8B-B14F-4D97-AF65-F5344CB8AC3E}">
        <p14:creationId xmlns:p14="http://schemas.microsoft.com/office/powerpoint/2010/main" val="1811096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矢量场的散度是为分析空间任意位置处矢量场发散变化规律而引入的物理量。</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11</a:t>
            </a:fld>
            <a:endParaRPr lang="zh-CN" altLang="en-US"/>
          </a:p>
        </p:txBody>
      </p:sp>
    </p:spTree>
    <p:extLst>
      <p:ext uri="{BB962C8B-B14F-4D97-AF65-F5344CB8AC3E}">
        <p14:creationId xmlns:p14="http://schemas.microsoft.com/office/powerpoint/2010/main" val="868381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7078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15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72790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a:grpSpLocks/>
          </p:cNvGrpSpPr>
          <p:nvPr userDrawn="1"/>
        </p:nvGrpSpPr>
        <p:grpSpPr bwMode="auto">
          <a:xfrm>
            <a:off x="323528" y="292895"/>
            <a:ext cx="390372" cy="205979"/>
            <a:chOff x="0" y="0"/>
            <a:chExt cx="1041399" cy="549275"/>
          </a:xfrm>
        </p:grpSpPr>
        <p:sp>
          <p:nvSpPr>
            <p:cNvPr id="14"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43646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16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9.wmf"/><Relationship Id="rId3" Type="http://schemas.openxmlformats.org/officeDocument/2006/relationships/notesSlide" Target="../notesSlides/notesSlide10.xml"/><Relationship Id="rId7" Type="http://schemas.openxmlformats.org/officeDocument/2006/relationships/image" Target="../media/image26.emf"/><Relationship Id="rId12" Type="http://schemas.openxmlformats.org/officeDocument/2006/relationships/oleObject" Target="../embeddings/oleObject18.bin"/><Relationship Id="rId17" Type="http://schemas.openxmlformats.org/officeDocument/2006/relationships/image" Target="../media/image31.wmf"/><Relationship Id="rId2" Type="http://schemas.openxmlformats.org/officeDocument/2006/relationships/slideLayout" Target="../slideLayouts/slideLayout2.xml"/><Relationship Id="rId16" Type="http://schemas.openxmlformats.org/officeDocument/2006/relationships/oleObject" Target="../embeddings/oleObject20.bin"/><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image" Target="../media/image28.emf"/><Relationship Id="rId5" Type="http://schemas.openxmlformats.org/officeDocument/2006/relationships/image" Target="../media/image25.emf"/><Relationship Id="rId15" Type="http://schemas.openxmlformats.org/officeDocument/2006/relationships/image" Target="../media/image30.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7.emf"/><Relationship Id="rId14"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8.emf"/><Relationship Id="rId3" Type="http://schemas.openxmlformats.org/officeDocument/2006/relationships/notesSlide" Target="../notesSlides/notesSlide11.xml"/><Relationship Id="rId7" Type="http://schemas.openxmlformats.org/officeDocument/2006/relationships/image" Target="../media/image33.wmf"/><Relationship Id="rId12"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2.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4.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2.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7.bin"/><Relationship Id="rId5" Type="http://schemas.openxmlformats.org/officeDocument/2006/relationships/image" Target="../media/image36.wmf"/><Relationship Id="rId4" Type="http://schemas.openxmlformats.org/officeDocument/2006/relationships/oleObject" Target="../embeddings/oleObject26.bin"/><Relationship Id="rId9" Type="http://schemas.openxmlformats.org/officeDocument/2006/relationships/image" Target="../media/image3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9.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0.wmf"/><Relationship Id="rId4"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2.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4.bin"/><Relationship Id="rId14" Type="http://schemas.openxmlformats.org/officeDocument/2006/relationships/image" Target="../media/image46.wmf"/></Relationships>
</file>

<file path=ppt/slides/_rels/slide19.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7.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oleObject" Target="../embeddings/oleObject40.bin"/><Relationship Id="rId14" Type="http://schemas.openxmlformats.org/officeDocument/2006/relationships/image" Target="../media/image51.w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18" Type="http://schemas.openxmlformats.org/officeDocument/2006/relationships/oleObject" Target="../embeddings/oleObject8.bin"/><Relationship Id="rId3" Type="http://schemas.openxmlformats.org/officeDocument/2006/relationships/notesSlide" Target="../notesSlides/notesSlide6.xml"/><Relationship Id="rId21" Type="http://schemas.openxmlformats.org/officeDocument/2006/relationships/image" Target="../media/image16.wmf"/><Relationship Id="rId7" Type="http://schemas.openxmlformats.org/officeDocument/2006/relationships/image" Target="../media/image9.emf"/><Relationship Id="rId12" Type="http://schemas.openxmlformats.org/officeDocument/2006/relationships/oleObject" Target="../embeddings/oleObject5.bin"/><Relationship Id="rId17" Type="http://schemas.openxmlformats.org/officeDocument/2006/relationships/image" Target="../media/image14.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5" Type="http://schemas.openxmlformats.org/officeDocument/2006/relationships/image" Target="../media/image8.emf"/><Relationship Id="rId15" Type="http://schemas.openxmlformats.org/officeDocument/2006/relationships/image" Target="../media/image13.wmf"/><Relationship Id="rId10" Type="http://schemas.openxmlformats.org/officeDocument/2006/relationships/oleObject" Target="../embeddings/oleObject4.bin"/><Relationship Id="rId19"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image" Target="../media/image10.emf"/><Relationship Id="rId1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7.xml"/><Relationship Id="rId7" Type="http://schemas.openxmlformats.org/officeDocument/2006/relationships/image" Target="../media/image18.wmf"/><Relationship Id="rId12"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7.jpeg"/><Relationship Id="rId5" Type="http://schemas.openxmlformats.org/officeDocument/2006/relationships/image" Target="../media/image17.wmf"/><Relationship Id="rId10" Type="http://schemas.openxmlformats.org/officeDocument/2006/relationships/image" Target="../media/image20.jpeg"/><Relationship Id="rId4" Type="http://schemas.openxmlformats.org/officeDocument/2006/relationships/oleObject" Target="../embeddings/oleObject10.bin"/><Relationship Id="rId9"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0" y="555526"/>
            <a:ext cx="9131460" cy="4032448"/>
          </a:xfrm>
          <a:prstGeom prst="rect">
            <a:avLst/>
          </a:prstGeom>
        </p:spPr>
      </p:pic>
      <p:sp>
        <p:nvSpPr>
          <p:cNvPr id="4" name="TextBox 10"/>
          <p:cNvSpPr txBox="1"/>
          <p:nvPr/>
        </p:nvSpPr>
        <p:spPr>
          <a:xfrm>
            <a:off x="1833261" y="1867192"/>
            <a:ext cx="5547051" cy="992590"/>
          </a:xfrm>
          <a:prstGeom prst="rect">
            <a:avLst/>
          </a:prstGeom>
          <a:noFill/>
        </p:spPr>
        <p:txBody>
          <a:bodyPr wrap="none" lIns="68589" tIns="34295" rIns="68589" bIns="34295" rtlCol="0">
            <a:spAutoFit/>
          </a:bodyPr>
          <a:lstStyle/>
          <a:p>
            <a:pPr algn="ctr"/>
            <a:r>
              <a:rPr lang="zh-CN" altLang="en-US" sz="6000" b="1" dirty="0">
                <a:solidFill>
                  <a:schemeClr val="bg1"/>
                </a:solidFill>
                <a:latin typeface="黑体" panose="02010609060101010101" pitchFamily="49" charset="-122"/>
                <a:ea typeface="黑体" panose="02010609060101010101" pitchFamily="49" charset="-122"/>
              </a:rPr>
              <a:t>电磁场与电磁波</a:t>
            </a:r>
          </a:p>
        </p:txBody>
      </p:sp>
    </p:spTree>
    <p:extLst>
      <p:ext uri="{BB962C8B-B14F-4D97-AF65-F5344CB8AC3E}">
        <p14:creationId xmlns:p14="http://schemas.microsoft.com/office/powerpoint/2010/main" val="1702809343"/>
      </p:ext>
    </p:extLst>
  </p:cSld>
  <p:clrMapOvr>
    <a:masterClrMapping/>
  </p:clrMapOvr>
  <mc:AlternateContent xmlns:mc="http://schemas.openxmlformats.org/markup-compatibility/2006" xmlns:p14="http://schemas.microsoft.com/office/powerpoint/2010/main">
    <mc:Choice Requires="p14">
      <p:transition p14:dur="10" advTm="10592"/>
    </mc:Choice>
    <mc:Fallback xmlns="">
      <p:transition advTm="1059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3"/>
          <p:cNvSpPr>
            <a:spLocks noEditPoints="1"/>
          </p:cNvSpPr>
          <p:nvPr/>
        </p:nvSpPr>
        <p:spPr bwMode="auto">
          <a:xfrm>
            <a:off x="1115616" y="1098753"/>
            <a:ext cx="1835150" cy="216944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lIns="68585" tIns="34293" rIns="68585" bIns="34293"/>
          <a:lstStyle/>
          <a:p>
            <a:pPr algn="just">
              <a:lnSpc>
                <a:spcPct val="120000"/>
              </a:lnSpc>
              <a:spcBef>
                <a:spcPts val="0"/>
              </a:spcBef>
              <a:spcAft>
                <a:spcPts val="0"/>
              </a:spcAft>
              <a:defRPr/>
            </a:pPr>
            <a:endParaRPr lang="id-ID" sz="600" dirty="0">
              <a:ea typeface="微软雅黑" panose="020B0503020204020204" pitchFamily="34" charset="-122"/>
              <a:cs typeface="+mn-ea"/>
              <a:sym typeface="Arial" panose="020B0604020202020204" pitchFamily="34" charset="0"/>
            </a:endParaRPr>
          </a:p>
        </p:txBody>
      </p:sp>
      <p:sp>
        <p:nvSpPr>
          <p:cNvPr id="3" name="Freeform 16"/>
          <p:cNvSpPr>
            <a:spLocks noEditPoints="1"/>
          </p:cNvSpPr>
          <p:nvPr/>
        </p:nvSpPr>
        <p:spPr bwMode="auto">
          <a:xfrm>
            <a:off x="1564879" y="3330089"/>
            <a:ext cx="938212" cy="753829"/>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lIns="68585" tIns="34293" rIns="68585" bIns="34293"/>
          <a:lstStyle/>
          <a:p>
            <a:pPr algn="just">
              <a:lnSpc>
                <a:spcPct val="120000"/>
              </a:lnSpc>
              <a:spcBef>
                <a:spcPts val="0"/>
              </a:spcBef>
              <a:spcAft>
                <a:spcPts val="0"/>
              </a:spcAft>
              <a:defRPr/>
            </a:pPr>
            <a:endParaRPr lang="id-ID" sz="600" dirty="0">
              <a:ea typeface="微软雅黑" panose="020B0503020204020204" pitchFamily="34" charset="-122"/>
              <a:cs typeface="+mn-ea"/>
              <a:sym typeface="Arial" panose="020B0604020202020204" pitchFamily="34" charset="0"/>
            </a:endParaRPr>
          </a:p>
        </p:txBody>
      </p:sp>
      <p:grpSp>
        <p:nvGrpSpPr>
          <p:cNvPr id="4" name="Group 12"/>
          <p:cNvGrpSpPr/>
          <p:nvPr/>
        </p:nvGrpSpPr>
        <p:grpSpPr>
          <a:xfrm>
            <a:off x="1275200" y="1242844"/>
            <a:ext cx="1517298" cy="1358128"/>
            <a:chOff x="8169276" y="952501"/>
            <a:chExt cx="3781424" cy="3384550"/>
          </a:xfrm>
          <a:solidFill>
            <a:schemeClr val="accent1"/>
          </a:solidFill>
        </p:grpSpPr>
        <p:sp>
          <p:nvSpPr>
            <p:cNvPr id="5" name="Freeform 10"/>
            <p:cNvSpPr>
              <a:spLocks/>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lIns="96435" tIns="48218" rIns="96435" bIns="48218"/>
            <a:lstStyle/>
            <a:p>
              <a:pPr algn="just">
                <a:lnSpc>
                  <a:spcPct val="120000"/>
                </a:lnSpc>
                <a:spcBef>
                  <a:spcPts val="0"/>
                </a:spcBef>
                <a:spcAft>
                  <a:spcPts val="0"/>
                </a:spcAft>
                <a:defRPr/>
              </a:pPr>
              <a:endParaRPr lang="id-ID" sz="600" dirty="0">
                <a:ea typeface="微软雅黑" panose="020B0503020204020204" pitchFamily="34" charset="-122"/>
                <a:cs typeface="+mn-ea"/>
                <a:sym typeface="Arial" panose="020B0604020202020204" pitchFamily="34" charset="0"/>
              </a:endParaRPr>
            </a:p>
          </p:txBody>
        </p:sp>
        <p:sp>
          <p:nvSpPr>
            <p:cNvPr id="6" name="Freeform 11"/>
            <p:cNvSpPr>
              <a:spLocks/>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lIns="96435" tIns="48218" rIns="96435" bIns="48218"/>
            <a:lstStyle/>
            <a:p>
              <a:pPr algn="just">
                <a:lnSpc>
                  <a:spcPct val="120000"/>
                </a:lnSpc>
                <a:spcBef>
                  <a:spcPts val="0"/>
                </a:spcBef>
                <a:spcAft>
                  <a:spcPts val="0"/>
                </a:spcAft>
                <a:defRPr/>
              </a:pPr>
              <a:endParaRPr lang="id-ID" sz="600" dirty="0">
                <a:ea typeface="微软雅黑" panose="020B0503020204020204" pitchFamily="34" charset="-122"/>
                <a:cs typeface="+mn-ea"/>
                <a:sym typeface="Arial" panose="020B0604020202020204" pitchFamily="34" charset="0"/>
              </a:endParaRPr>
            </a:p>
          </p:txBody>
        </p:sp>
      </p:grpSp>
      <p:sp>
        <p:nvSpPr>
          <p:cNvPr id="8" name="Rectangle 18"/>
          <p:cNvSpPr>
            <a:spLocks noChangeArrowheads="1"/>
          </p:cNvSpPr>
          <p:nvPr/>
        </p:nvSpPr>
        <p:spPr bwMode="auto">
          <a:xfrm>
            <a:off x="3203848" y="1747757"/>
            <a:ext cx="5040560" cy="176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10000"/>
              </a:spcBef>
            </a:pPr>
            <a:r>
              <a:rPr kumimoji="1" lang="zh-CN" altLang="en-US" sz="2400" b="1" dirty="0" smtClean="0">
                <a:latin typeface="宋体" panose="02010600030101010101" pitchFamily="2" charset="-122"/>
                <a:cs typeface="Times New Roman" panose="02020603050405020304" pitchFamily="18" charset="0"/>
              </a:rPr>
              <a:t>如何确定</a:t>
            </a:r>
            <a:endParaRPr kumimoji="1" lang="en-US" altLang="zh-CN" sz="2400" b="1" dirty="0" smtClean="0">
              <a:latin typeface="宋体" panose="02010600030101010101" pitchFamily="2" charset="-122"/>
              <a:cs typeface="Times New Roman" panose="02020603050405020304" pitchFamily="18" charset="0"/>
            </a:endParaRPr>
          </a:p>
          <a:p>
            <a:pPr marL="723900" lvl="1" indent="-266700">
              <a:lnSpc>
                <a:spcPct val="150000"/>
              </a:lnSpc>
              <a:spcBef>
                <a:spcPct val="50000"/>
              </a:spcBef>
              <a:buFont typeface="Arial" panose="020B0604020202020204" pitchFamily="34" charset="0"/>
              <a:buChar char="•"/>
            </a:pPr>
            <a:r>
              <a:rPr lang="zh-CN" altLang="zh-CN" sz="2400" b="1" dirty="0">
                <a:solidFill>
                  <a:schemeClr val="accent3"/>
                </a:solidFill>
                <a:latin typeface="楷体_GB2312" pitchFamily="49" charset="-122"/>
              </a:rPr>
              <a:t>“源”与“漏”各自的强度</a:t>
            </a:r>
            <a:r>
              <a:rPr lang="zh-CN" altLang="en-US" sz="2400" b="1" dirty="0">
                <a:solidFill>
                  <a:schemeClr val="accent3"/>
                </a:solidFill>
                <a:latin typeface="楷体_GB2312" pitchFamily="49" charset="-122"/>
              </a:rPr>
              <a:t>？</a:t>
            </a:r>
            <a:endParaRPr lang="en-US" altLang="zh-CN" sz="2400" b="1" dirty="0">
              <a:solidFill>
                <a:schemeClr val="accent3"/>
              </a:solidFill>
              <a:latin typeface="楷体_GB2312" pitchFamily="49" charset="-122"/>
            </a:endParaRPr>
          </a:p>
          <a:p>
            <a:pPr marL="723900" lvl="1" indent="-266700">
              <a:lnSpc>
                <a:spcPct val="150000"/>
              </a:lnSpc>
              <a:spcBef>
                <a:spcPct val="50000"/>
              </a:spcBef>
              <a:buFont typeface="Arial" panose="020B0604020202020204" pitchFamily="34" charset="0"/>
              <a:buChar char="•"/>
            </a:pPr>
            <a:r>
              <a:rPr lang="zh-CN" altLang="zh-CN" sz="2400" b="1" dirty="0">
                <a:solidFill>
                  <a:schemeClr val="accent3"/>
                </a:solidFill>
                <a:latin typeface="楷体_GB2312" pitchFamily="49" charset="-122"/>
              </a:rPr>
              <a:t>“源”与“漏” </a:t>
            </a:r>
            <a:r>
              <a:rPr lang="zh-CN" altLang="en-US" sz="2400" b="1" dirty="0">
                <a:solidFill>
                  <a:schemeClr val="accent3"/>
                </a:solidFill>
                <a:latin typeface="楷体_GB2312" pitchFamily="49" charset="-122"/>
              </a:rPr>
              <a:t>所在的位置</a:t>
            </a:r>
            <a:r>
              <a:rPr lang="zh-CN" altLang="en-US" sz="2400" b="1" dirty="0" smtClean="0">
                <a:solidFill>
                  <a:schemeClr val="accent3"/>
                </a:solidFill>
                <a:latin typeface="楷体_GB2312" pitchFamily="49" charset="-122"/>
              </a:rPr>
              <a:t>？</a:t>
            </a:r>
            <a:endParaRPr kumimoji="1" lang="zh-CN" altLang="en-US" sz="2400" b="1" dirty="0">
              <a:latin typeface="宋体" panose="02010600030101010101" pitchFamily="2" charset="-122"/>
              <a:cs typeface="Times New Roman" panose="02020603050405020304" pitchFamily="18" charset="0"/>
            </a:endParaRPr>
          </a:p>
        </p:txBody>
      </p:sp>
      <p:sp>
        <p:nvSpPr>
          <p:cNvPr id="15" name="文本框 14"/>
          <p:cNvSpPr txBox="1"/>
          <p:nvPr/>
        </p:nvSpPr>
        <p:spPr>
          <a:xfrm>
            <a:off x="1636887" y="1601897"/>
            <a:ext cx="936104" cy="1200329"/>
          </a:xfrm>
          <a:prstGeom prst="rect">
            <a:avLst/>
          </a:prstGeom>
          <a:noFill/>
        </p:spPr>
        <p:txBody>
          <a:bodyPr wrap="square" rtlCol="0">
            <a:spAutoFit/>
          </a:bodyPr>
          <a:lstStyle/>
          <a:p>
            <a:r>
              <a:rPr lang="en-US" altLang="zh-CN" sz="7200" b="1" dirty="0" smtClean="0">
                <a:solidFill>
                  <a:srgbClr val="F87A24"/>
                </a:solidFill>
                <a:latin typeface="Arial" panose="020B0604020202020204" pitchFamily="34" charset="0"/>
                <a:ea typeface="华文新魏" panose="02010800040101010101" pitchFamily="2" charset="-122"/>
                <a:cs typeface="Arial" panose="020B0604020202020204" pitchFamily="34" charset="0"/>
              </a:rPr>
              <a:t>?</a:t>
            </a:r>
            <a:endParaRPr lang="zh-CN" altLang="en-US" sz="7200" b="1" dirty="0">
              <a:solidFill>
                <a:srgbClr val="F87A24"/>
              </a:solidFill>
              <a:latin typeface="Arial" panose="020B0604020202020204" pitchFamily="34" charset="0"/>
              <a:ea typeface="华文新魏" panose="02010800040101010101" pitchFamily="2" charset="-122"/>
              <a:cs typeface="Arial" panose="020B0604020202020204" pitchFamily="34" charset="0"/>
            </a:endParaRPr>
          </a:p>
        </p:txBody>
      </p:sp>
    </p:spTree>
    <p:extLst>
      <p:ext uri="{BB962C8B-B14F-4D97-AF65-F5344CB8AC3E}">
        <p14:creationId xmlns:p14="http://schemas.microsoft.com/office/powerpoint/2010/main" val="4159084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2"/>
          <p:cNvSpPr txBox="1">
            <a:spLocks noChangeArrowheads="1"/>
          </p:cNvSpPr>
          <p:nvPr/>
        </p:nvSpPr>
        <p:spPr bwMode="auto">
          <a:xfrm>
            <a:off x="539552" y="261722"/>
            <a:ext cx="7416824" cy="576248"/>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a:t>二</a:t>
            </a:r>
            <a:r>
              <a:rPr lang="zh-CN" altLang="en-US" dirty="0" smtClean="0"/>
              <a:t>、散度（通量体密度</a:t>
            </a:r>
            <a:r>
              <a:rPr lang="en-US" altLang="zh-CN" dirty="0" smtClean="0"/>
              <a:t>divergence</a:t>
            </a:r>
            <a:r>
              <a:rPr lang="zh-CN" altLang="en-US" dirty="0" smtClean="0"/>
              <a:t>）</a:t>
            </a:r>
            <a:endParaRPr lang="zh-CN" altLang="en-US" dirty="0"/>
          </a:p>
        </p:txBody>
      </p:sp>
      <p:graphicFrame>
        <p:nvGraphicFramePr>
          <p:cNvPr id="14" name="Object 40"/>
          <p:cNvGraphicFramePr>
            <a:graphicFrameLocks noChangeAspect="1"/>
          </p:cNvGraphicFramePr>
          <p:nvPr>
            <p:extLst>
              <p:ext uri="{D42A27DB-BD31-4B8C-83A1-F6EECF244321}">
                <p14:modId xmlns:p14="http://schemas.microsoft.com/office/powerpoint/2010/main" val="2932135710"/>
              </p:ext>
            </p:extLst>
          </p:nvPr>
        </p:nvGraphicFramePr>
        <p:xfrm>
          <a:off x="2843808" y="1946383"/>
          <a:ext cx="3475577" cy="841391"/>
        </p:xfrm>
        <a:graphic>
          <a:graphicData uri="http://schemas.openxmlformats.org/presentationml/2006/ole">
            <mc:AlternateContent xmlns:mc="http://schemas.openxmlformats.org/markup-compatibility/2006">
              <mc:Choice xmlns:v="urn:schemas-microsoft-com:vml" Requires="v">
                <p:oleObj spid="_x0000_s8394" name="Equation" r:id="rId4" imgW="2374560" imgH="482400" progId="Equation.DSMT4">
                  <p:embed/>
                </p:oleObj>
              </mc:Choice>
              <mc:Fallback>
                <p:oleObj name="Equation" r:id="rId4" imgW="2374560" imgH="482400" progId="Equation.DSMT4">
                  <p:embed/>
                  <p:pic>
                    <p:nvPicPr>
                      <p:cNvPr id="218152" name="Object 40"/>
                      <p:cNvPicPr>
                        <a:picLocks noChangeAspect="1" noChangeArrowheads="1"/>
                      </p:cNvPicPr>
                      <p:nvPr/>
                    </p:nvPicPr>
                    <p:blipFill>
                      <a:blip r:embed="rId5"/>
                      <a:srcRect/>
                      <a:stretch>
                        <a:fillRect/>
                      </a:stretch>
                    </p:blipFill>
                    <p:spPr bwMode="auto">
                      <a:xfrm>
                        <a:off x="2843808" y="1946383"/>
                        <a:ext cx="3475577" cy="841391"/>
                      </a:xfrm>
                      <a:prstGeom prst="rect">
                        <a:avLst/>
                      </a:prstGeom>
                      <a:noFill/>
                      <a:ln>
                        <a:noFill/>
                      </a:ln>
                      <a:effectLst/>
                    </p:spPr>
                  </p:pic>
                </p:oleObj>
              </mc:Fallback>
            </mc:AlternateContent>
          </a:graphicData>
        </a:graphic>
      </p:graphicFrame>
      <p:sp>
        <p:nvSpPr>
          <p:cNvPr id="15" name="内容占位符 2"/>
          <p:cNvSpPr txBox="1">
            <a:spLocks/>
          </p:cNvSpPr>
          <p:nvPr/>
        </p:nvSpPr>
        <p:spPr>
          <a:xfrm>
            <a:off x="899592" y="1018780"/>
            <a:ext cx="7885113" cy="112092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ct val="0"/>
              </a:spcBef>
              <a:buClr>
                <a:srgbClr val="1D77C9"/>
              </a:buClr>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rPr>
              <a:t>定义</a:t>
            </a:r>
            <a:r>
              <a:rPr lang="zh-CN" altLang="en-US" sz="2200" b="1" dirty="0" smtClean="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矢量场空间中某处单位体积的外向总通量，也即</a:t>
            </a:r>
            <a:r>
              <a:rPr lang="zh-CN" altLang="zh-CN" sz="2200" b="1" dirty="0" smtClean="0">
                <a:latin typeface="宋体" panose="02010600030101010101" pitchFamily="2" charset="-122"/>
                <a:ea typeface="宋体" panose="02010600030101010101" pitchFamily="2" charset="-122"/>
              </a:rPr>
              <a:t>外向</a:t>
            </a:r>
            <a:r>
              <a:rPr lang="en-US" altLang="zh-CN" sz="2200" b="1" dirty="0" smtClean="0">
                <a:latin typeface="宋体" panose="02010600030101010101" pitchFamily="2" charset="-122"/>
                <a:ea typeface="宋体" panose="02010600030101010101" pitchFamily="2" charset="-122"/>
              </a:rPr>
              <a:t> </a:t>
            </a:r>
          </a:p>
          <a:p>
            <a:pPr marL="0" indent="0">
              <a:lnSpc>
                <a:spcPct val="130000"/>
              </a:lnSpc>
              <a:spcBef>
                <a:spcPct val="0"/>
              </a:spcBef>
              <a:buClr>
                <a:srgbClr val="1D77C9"/>
              </a:buClr>
              <a:buNone/>
            </a:pPr>
            <a:r>
              <a:rPr lang="en-US" altLang="zh-CN" sz="2200" b="1" dirty="0" smtClean="0">
                <a:latin typeface="宋体" panose="02010600030101010101" pitchFamily="2" charset="-122"/>
                <a:ea typeface="宋体" panose="02010600030101010101" pitchFamily="2" charset="-122"/>
              </a:rPr>
              <a:t>        </a:t>
            </a:r>
            <a:r>
              <a:rPr lang="zh-CN" altLang="zh-CN" sz="2200" b="1" dirty="0" smtClean="0">
                <a:latin typeface="宋体" panose="02010600030101010101" pitchFamily="2" charset="-122"/>
                <a:ea typeface="宋体" panose="02010600030101010101" pitchFamily="2" charset="-122"/>
              </a:rPr>
              <a:t>总</a:t>
            </a:r>
            <a:r>
              <a:rPr lang="zh-CN" altLang="zh-CN" sz="2200" b="1" dirty="0">
                <a:latin typeface="宋体" panose="02010600030101010101" pitchFamily="2" charset="-122"/>
                <a:ea typeface="宋体" panose="02010600030101010101" pitchFamily="2" charset="-122"/>
              </a:rPr>
              <a:t>通量体密度，称为矢量场在该处的散度。</a:t>
            </a:r>
            <a:endParaRPr lang="zh-CN" altLang="en-US" sz="22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5" name="内容占位符 2"/>
              <p:cNvSpPr txBox="1">
                <a:spLocks/>
              </p:cNvSpPr>
              <p:nvPr/>
            </p:nvSpPr>
            <p:spPr>
              <a:xfrm>
                <a:off x="899592" y="2787774"/>
                <a:ext cx="7885113" cy="187220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ct val="0"/>
                  </a:spcBef>
                  <a:buClr>
                    <a:srgbClr val="1D77C9"/>
                  </a:buClr>
                  <a:buFont typeface="Wingdings" panose="05000000000000000000" pitchFamily="2" charset="2"/>
                  <a:buChar char="l"/>
                </a:pPr>
                <a:r>
                  <a:rPr lang="zh-CN" altLang="en-US" sz="2200" b="1" dirty="0" smtClean="0">
                    <a:latin typeface="宋体" panose="02010600030101010101" pitchFamily="2" charset="-122"/>
                    <a:ea typeface="宋体" panose="02010600030101010101" pitchFamily="2" charset="-122"/>
                  </a:rPr>
                  <a:t>物理意义：</a:t>
                </a:r>
                <a:endParaRPr lang="en-US" altLang="zh-CN" sz="2200" b="1" dirty="0" smtClean="0">
                  <a:latin typeface="宋体" panose="02010600030101010101" pitchFamily="2" charset="-122"/>
                  <a:ea typeface="宋体" panose="02010600030101010101" pitchFamily="2" charset="-122"/>
                </a:endParaRPr>
              </a:p>
              <a:p>
                <a:pPr marL="800100" lvl="1" indent="-342900">
                  <a:lnSpc>
                    <a:spcPct val="130000"/>
                  </a:lnSpc>
                  <a:spcBef>
                    <a:spcPct val="0"/>
                  </a:spcBef>
                  <a:buClr>
                    <a:srgbClr val="1D77C9"/>
                  </a:buClr>
                  <a:buFont typeface="+mj-ea"/>
                  <a:buAutoNum type="circleNumDbPlain"/>
                </a:pPr>
                <a:r>
                  <a:rPr lang="zh-CN" altLang="en-US" sz="2000" b="1" dirty="0">
                    <a:latin typeface="宋体" panose="02010600030101010101" pitchFamily="2" charset="-122"/>
                    <a:ea typeface="宋体" panose="02010600030101010101" pitchFamily="2" charset="-122"/>
                  </a:rPr>
                  <a:t>某</a:t>
                </a:r>
                <a:r>
                  <a:rPr lang="zh-CN" altLang="en-US" sz="2000" b="1" dirty="0" smtClean="0">
                    <a:latin typeface="宋体" panose="02010600030101010101" pitchFamily="2" charset="-122"/>
                    <a:ea typeface="宋体" panose="02010600030101010101" pitchFamily="2" charset="-122"/>
                  </a:rPr>
                  <a:t>点的</a:t>
                </a:r>
                <a:r>
                  <a:rPr lang="zh-CN" altLang="zh-CN" sz="2000" b="1" dirty="0" smtClean="0"/>
                  <a:t>散度</a:t>
                </a:r>
                <a:r>
                  <a:rPr lang="zh-CN" altLang="zh-CN" sz="2000" b="1" dirty="0"/>
                  <a:t>值给出了</a:t>
                </a:r>
                <a:r>
                  <a:rPr lang="zh-CN" altLang="zh-CN" sz="2000" b="1" dirty="0" smtClean="0"/>
                  <a:t>该</a:t>
                </a:r>
                <a:r>
                  <a:rPr lang="zh-CN" altLang="en-US" sz="2000" b="1" dirty="0" smtClean="0"/>
                  <a:t>点</a:t>
                </a:r>
                <a:r>
                  <a:rPr lang="zh-CN" altLang="zh-CN" sz="2000" b="1" dirty="0" smtClean="0"/>
                  <a:t>矢量场</a:t>
                </a:r>
                <a14:m>
                  <m:oMath xmlns:m="http://schemas.openxmlformats.org/officeDocument/2006/math">
                    <m:acc>
                      <m:accPr>
                        <m:chr m:val="⃗"/>
                        <m:ctrlPr>
                          <a:rPr lang="zh-CN" altLang="zh-CN" sz="2000" b="1" i="1" smtClean="0">
                            <a:latin typeface="Cambria Math" panose="02040503050406030204" pitchFamily="18" charset="0"/>
                          </a:rPr>
                        </m:ctrlPr>
                      </m:accPr>
                      <m:e>
                        <m:r>
                          <a:rPr lang="en-US" altLang="zh-CN" sz="2000" b="1" i="1" smtClean="0">
                            <a:latin typeface="Cambria Math" panose="02040503050406030204" pitchFamily="18" charset="0"/>
                          </a:rPr>
                          <m:t>𝑭</m:t>
                        </m:r>
                      </m:e>
                    </m:acc>
                  </m:oMath>
                </a14:m>
                <a:r>
                  <a:rPr lang="zh-CN" altLang="zh-CN" sz="2000" b="1" dirty="0" smtClean="0"/>
                  <a:t>的发散程度</a:t>
                </a:r>
                <a:r>
                  <a:rPr lang="zh-CN" altLang="en-US" sz="2000" b="1" dirty="0" smtClean="0"/>
                  <a:t>；</a:t>
                </a:r>
                <a:endParaRPr lang="en-US" altLang="zh-CN" sz="2000" b="1" dirty="0" smtClean="0"/>
              </a:p>
              <a:p>
                <a:pPr marL="800100" lvl="1" indent="-342900">
                  <a:lnSpc>
                    <a:spcPct val="130000"/>
                  </a:lnSpc>
                  <a:spcBef>
                    <a:spcPct val="0"/>
                  </a:spcBef>
                  <a:buClr>
                    <a:srgbClr val="1D77C9"/>
                  </a:buClr>
                  <a:buFont typeface="+mj-ea"/>
                  <a:buAutoNum type="circleNumDbPlain"/>
                </a:pPr>
                <a:r>
                  <a:rPr lang="zh-CN" altLang="en-US" sz="2000" b="1" dirty="0">
                    <a:latin typeface="宋体" panose="02010600030101010101" pitchFamily="2" charset="-122"/>
                    <a:ea typeface="宋体" panose="02010600030101010101" pitchFamily="2" charset="-122"/>
                  </a:rPr>
                  <a:t>某点</a:t>
                </a:r>
                <a:r>
                  <a:rPr lang="zh-CN" altLang="zh-CN" sz="2000" b="1" dirty="0">
                    <a:latin typeface="宋体" panose="02010600030101010101" pitchFamily="2" charset="-122"/>
                    <a:ea typeface="宋体" panose="02010600030101010101" pitchFamily="2" charset="-122"/>
                  </a:rPr>
                  <a:t>的散度值是该</a:t>
                </a:r>
                <a:r>
                  <a:rPr lang="zh-CN" altLang="en-US" sz="2000" b="1" dirty="0">
                    <a:latin typeface="宋体" panose="02010600030101010101" pitchFamily="2" charset="-122"/>
                    <a:ea typeface="宋体" panose="02010600030101010101" pitchFamily="2" charset="-122"/>
                  </a:rPr>
                  <a:t>点</a:t>
                </a:r>
                <a:r>
                  <a:rPr lang="zh-CN" altLang="zh-CN" sz="2000" b="1" dirty="0">
                    <a:latin typeface="宋体" panose="02010600030101010101" pitchFamily="2" charset="-122"/>
                    <a:ea typeface="宋体" panose="02010600030101010101" pitchFamily="2" charset="-122"/>
                  </a:rPr>
                  <a:t>矢量场</a:t>
                </a:r>
                <a14:m>
                  <m:oMath xmlns:m="http://schemas.openxmlformats.org/officeDocument/2006/math">
                    <m:acc>
                      <m:accPr>
                        <m:chr m:val="⃗"/>
                        <m:ctrlPr>
                          <a:rPr lang="zh-CN" altLang="zh-CN" sz="2000" b="1" i="1">
                            <a:latin typeface="Cambria Math" panose="02040503050406030204" pitchFamily="18" charset="0"/>
                            <a:ea typeface="宋体" panose="02010600030101010101" pitchFamily="2" charset="-122"/>
                          </a:rPr>
                        </m:ctrlPr>
                      </m:accPr>
                      <m:e>
                        <m:r>
                          <a:rPr lang="en-US" altLang="zh-CN" sz="2000" b="1" i="1">
                            <a:latin typeface="Cambria Math" panose="02040503050406030204" pitchFamily="18" charset="0"/>
                            <a:ea typeface="宋体" panose="02010600030101010101" pitchFamily="2" charset="-122"/>
                          </a:rPr>
                          <m:t>𝑭</m:t>
                        </m:r>
                      </m:e>
                    </m:acc>
                  </m:oMath>
                </a14:m>
                <a:r>
                  <a:rPr lang="zh-CN" altLang="zh-CN" sz="2000" b="1" dirty="0">
                    <a:latin typeface="宋体" panose="02010600030101010101" pitchFamily="2" charset="-122"/>
                    <a:ea typeface="宋体" panose="02010600030101010101" pitchFamily="2" charset="-122"/>
                  </a:rPr>
                  <a:t>的外向通量体密度</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00100" lvl="1" indent="-342900">
                  <a:lnSpc>
                    <a:spcPct val="130000"/>
                  </a:lnSpc>
                  <a:spcBef>
                    <a:spcPct val="0"/>
                  </a:spcBef>
                  <a:buClr>
                    <a:srgbClr val="1D77C9"/>
                  </a:buClr>
                  <a:buFont typeface="+mj-ea"/>
                  <a:buAutoNum type="circleNumDbPlain"/>
                </a:pPr>
                <a:r>
                  <a:rPr lang="zh-CN" altLang="en-US" sz="2000" b="1" dirty="0">
                    <a:latin typeface="宋体" panose="02010600030101010101" pitchFamily="2" charset="-122"/>
                    <a:ea typeface="宋体" panose="02010600030101010101" pitchFamily="2" charset="-122"/>
                  </a:rPr>
                  <a:t>某点</a:t>
                </a:r>
                <a:r>
                  <a:rPr lang="zh-CN" altLang="zh-CN" sz="2000" b="1" dirty="0">
                    <a:latin typeface="宋体" panose="02010600030101010101" pitchFamily="2" charset="-122"/>
                    <a:ea typeface="宋体" panose="02010600030101010101" pitchFamily="2" charset="-122"/>
                  </a:rPr>
                  <a:t>的散度值是该</a:t>
                </a:r>
                <a:r>
                  <a:rPr lang="zh-CN" altLang="en-US" sz="2000" b="1" dirty="0">
                    <a:latin typeface="宋体" panose="02010600030101010101" pitchFamily="2" charset="-122"/>
                    <a:ea typeface="宋体" panose="02010600030101010101" pitchFamily="2" charset="-122"/>
                  </a:rPr>
                  <a:t>点</a:t>
                </a:r>
                <a:r>
                  <a:rPr lang="zh-CN" altLang="zh-CN" sz="2000" b="1" dirty="0">
                    <a:latin typeface="宋体" panose="02010600030101010101" pitchFamily="2" charset="-122"/>
                    <a:ea typeface="宋体" panose="02010600030101010101" pitchFamily="2" charset="-122"/>
                  </a:rPr>
                  <a:t>矢量线数量的</a:t>
                </a:r>
                <a:r>
                  <a:rPr lang="zh-CN" altLang="zh-CN" sz="2000" b="1" dirty="0" smtClean="0">
                    <a:latin typeface="宋体" panose="02010600030101010101" pitchFamily="2" charset="-122"/>
                    <a:ea typeface="宋体" panose="02010600030101010101" pitchFamily="2" charset="-122"/>
                  </a:rPr>
                  <a:t>体密度</a:t>
                </a:r>
                <a:r>
                  <a:rPr lang="zh-CN" altLang="en-US"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00100" lvl="1" indent="-342900">
                  <a:lnSpc>
                    <a:spcPct val="130000"/>
                  </a:lnSpc>
                  <a:spcBef>
                    <a:spcPct val="0"/>
                  </a:spcBef>
                  <a:buClr>
                    <a:srgbClr val="1D77C9"/>
                  </a:buClr>
                  <a:buFont typeface="+mj-ea"/>
                  <a:buAutoNum type="circleNumDbPlain"/>
                </a:pPr>
                <a:endParaRPr lang="en-US" altLang="zh-CN" sz="2000" b="1" dirty="0">
                  <a:latin typeface="宋体" panose="02010600030101010101" pitchFamily="2" charset="-122"/>
                  <a:ea typeface="宋体" panose="02010600030101010101" pitchFamily="2" charset="-122"/>
                </a:endParaRPr>
              </a:p>
            </p:txBody>
          </p:sp>
        </mc:Choice>
        <mc:Fallback xmlns="">
          <p:sp>
            <p:nvSpPr>
              <p:cNvPr id="35" name="内容占位符 2"/>
              <p:cNvSpPr txBox="1">
                <a:spLocks noRot="1" noChangeAspect="1" noMove="1" noResize="1" noEditPoints="1" noAdjustHandles="1" noChangeArrowheads="1" noChangeShapeType="1" noTextEdit="1"/>
              </p:cNvSpPr>
              <p:nvPr/>
            </p:nvSpPr>
            <p:spPr>
              <a:xfrm>
                <a:off x="899592" y="2787774"/>
                <a:ext cx="7885113" cy="1872208"/>
              </a:xfrm>
              <a:prstGeom prst="rect">
                <a:avLst/>
              </a:prstGeom>
              <a:blipFill rotWithShape="0">
                <a:blip r:embed="rId6"/>
                <a:stretch>
                  <a:fillRect l="-8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619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532440" y="4587974"/>
            <a:ext cx="432048" cy="432834"/>
            <a:chOff x="6084168" y="1274820"/>
            <a:chExt cx="432048" cy="432834"/>
          </a:xfrm>
        </p:grpSpPr>
        <p:sp>
          <p:nvSpPr>
            <p:cNvPr id="3"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4"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5" name="组合 4"/>
          <p:cNvGrpSpPr/>
          <p:nvPr/>
        </p:nvGrpSpPr>
        <p:grpSpPr>
          <a:xfrm>
            <a:off x="7236296" y="4587581"/>
            <a:ext cx="432048" cy="432048"/>
            <a:chOff x="4788024" y="1275213"/>
            <a:chExt cx="432048" cy="432048"/>
          </a:xfrm>
        </p:grpSpPr>
        <p:sp>
          <p:nvSpPr>
            <p:cNvPr id="6"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7"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8" name="组合 7"/>
          <p:cNvGrpSpPr/>
          <p:nvPr/>
        </p:nvGrpSpPr>
        <p:grpSpPr>
          <a:xfrm>
            <a:off x="7884368" y="4587188"/>
            <a:ext cx="432833" cy="432834"/>
            <a:chOff x="5436096" y="1274820"/>
            <a:chExt cx="432833" cy="432834"/>
          </a:xfrm>
        </p:grpSpPr>
        <p:sp>
          <p:nvSpPr>
            <p:cNvPr id="9" name="椭圆 8"/>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0"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 name="组合 10"/>
          <p:cNvGrpSpPr/>
          <p:nvPr/>
        </p:nvGrpSpPr>
        <p:grpSpPr>
          <a:xfrm>
            <a:off x="5940152" y="4587188"/>
            <a:ext cx="432833" cy="432834"/>
            <a:chOff x="3491880" y="1274820"/>
            <a:chExt cx="432833" cy="432834"/>
          </a:xfrm>
        </p:grpSpPr>
        <p:sp>
          <p:nvSpPr>
            <p:cNvPr id="12"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3"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4" name="组合 13"/>
          <p:cNvGrpSpPr/>
          <p:nvPr/>
        </p:nvGrpSpPr>
        <p:grpSpPr>
          <a:xfrm>
            <a:off x="6588224" y="4587188"/>
            <a:ext cx="432833" cy="432834"/>
            <a:chOff x="4139952" y="1274820"/>
            <a:chExt cx="432833" cy="432834"/>
          </a:xfrm>
        </p:grpSpPr>
        <p:sp>
          <p:nvSpPr>
            <p:cNvPr id="15"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6"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pic>
        <p:nvPicPr>
          <p:cNvPr id="17" name="Picture 10"/>
          <p:cNvPicPr>
            <a:picLocks noChangeAspect="1" noChangeArrowheads="1"/>
          </p:cNvPicPr>
          <p:nvPr/>
        </p:nvPicPr>
        <p:blipFill>
          <a:blip r:embed="rId2">
            <a:lum contrast="40000"/>
            <a:extLst>
              <a:ext uri="{28A0092B-C50C-407E-A947-70E740481C1C}">
                <a14:useLocalDpi xmlns:a14="http://schemas.microsoft.com/office/drawing/2010/main" val="0"/>
              </a:ext>
            </a:extLst>
          </a:blip>
          <a:srcRect/>
          <a:stretch>
            <a:fillRect/>
          </a:stretch>
        </p:blipFill>
        <p:spPr bwMode="auto">
          <a:xfrm>
            <a:off x="1718739" y="448767"/>
            <a:ext cx="6165629" cy="1574003"/>
          </a:xfrm>
          <a:prstGeom prst="rect">
            <a:avLst/>
          </a:prstGeom>
          <a:noFill/>
          <a:ln>
            <a:noFill/>
          </a:ln>
        </p:spPr>
      </p:pic>
      <mc:AlternateContent xmlns:mc="http://schemas.openxmlformats.org/markup-compatibility/2006" xmlns:a14="http://schemas.microsoft.com/office/drawing/2010/main">
        <mc:Choice Requires="a14">
          <p:sp>
            <p:nvSpPr>
              <p:cNvPr id="18" name="内容占位符 2"/>
              <p:cNvSpPr txBox="1">
                <a:spLocks/>
              </p:cNvSpPr>
              <p:nvPr/>
            </p:nvSpPr>
            <p:spPr>
              <a:xfrm>
                <a:off x="743461" y="411510"/>
                <a:ext cx="7885113" cy="377658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1" indent="-457200">
                  <a:lnSpc>
                    <a:spcPct val="130000"/>
                  </a:lnSpc>
                  <a:spcBef>
                    <a:spcPct val="0"/>
                  </a:spcBef>
                  <a:buClr>
                    <a:srgbClr val="1D77C9"/>
                  </a:buClr>
                  <a:buFont typeface="+mj-ea"/>
                  <a:buAutoNum type="circleNumDbPlain" startAt="4"/>
                </a:pPr>
                <a:r>
                  <a:rPr lang="en-US" altLang="zh-CN" sz="2000" b="1" dirty="0" smtClean="0">
                    <a:latin typeface="宋体" panose="02010600030101010101" pitchFamily="2" charset="-122"/>
                    <a:ea typeface="宋体" panose="02010600030101010101" pitchFamily="2" charset="-122"/>
                  </a:rPr>
                  <a:t>    </a:t>
                </a:r>
              </a:p>
              <a:p>
                <a:pPr marL="914400" lvl="1" indent="-457200">
                  <a:lnSpc>
                    <a:spcPct val="130000"/>
                  </a:lnSpc>
                  <a:spcBef>
                    <a:spcPct val="0"/>
                  </a:spcBef>
                  <a:buClr>
                    <a:srgbClr val="1D77C9"/>
                  </a:buClr>
                  <a:buFont typeface="+mj-ea"/>
                  <a:buAutoNum type="circleNumDbPlain" startAt="4"/>
                </a:pPr>
                <a:endParaRPr lang="en-US" altLang="zh-CN" sz="2000" b="1" dirty="0">
                  <a:latin typeface="宋体" panose="02010600030101010101" pitchFamily="2" charset="-122"/>
                  <a:ea typeface="宋体" panose="02010600030101010101" pitchFamily="2" charset="-122"/>
                </a:endParaRPr>
              </a:p>
              <a:p>
                <a:pPr marL="914400" lvl="1" indent="-457200">
                  <a:lnSpc>
                    <a:spcPct val="130000"/>
                  </a:lnSpc>
                  <a:spcBef>
                    <a:spcPct val="0"/>
                  </a:spcBef>
                  <a:buClr>
                    <a:srgbClr val="1D77C9"/>
                  </a:buClr>
                  <a:buFont typeface="+mj-ea"/>
                  <a:buAutoNum type="circleNumDbPlain" startAt="4"/>
                </a:pPr>
                <a:endParaRPr lang="en-US" altLang="zh-CN" sz="2000" b="1" dirty="0" smtClean="0">
                  <a:latin typeface="宋体" panose="02010600030101010101" pitchFamily="2" charset="-122"/>
                  <a:ea typeface="宋体" panose="02010600030101010101" pitchFamily="2" charset="-122"/>
                </a:endParaRPr>
              </a:p>
              <a:p>
                <a:pPr marL="914400" lvl="1" indent="-457200">
                  <a:lnSpc>
                    <a:spcPct val="130000"/>
                  </a:lnSpc>
                  <a:spcBef>
                    <a:spcPct val="0"/>
                  </a:spcBef>
                  <a:buClr>
                    <a:srgbClr val="1D77C9"/>
                  </a:buClr>
                  <a:buFont typeface="+mj-ea"/>
                  <a:buAutoNum type="circleNumDbPlain" startAt="4"/>
                </a:pPr>
                <a:endParaRPr lang="en-US" altLang="zh-CN" sz="2000" b="1" dirty="0">
                  <a:latin typeface="宋体" panose="02010600030101010101" pitchFamily="2" charset="-122"/>
                  <a:ea typeface="宋体" panose="02010600030101010101" pitchFamily="2" charset="-122"/>
                </a:endParaRPr>
              </a:p>
              <a:p>
                <a:pPr marL="914400" lvl="1" indent="-457200">
                  <a:lnSpc>
                    <a:spcPct val="130000"/>
                  </a:lnSpc>
                  <a:spcBef>
                    <a:spcPct val="0"/>
                  </a:spcBef>
                  <a:buClr>
                    <a:srgbClr val="1D77C9"/>
                  </a:buClr>
                  <a:buFont typeface="+mj-ea"/>
                  <a:buAutoNum type="circleNumDbPlain" startAt="4"/>
                </a:pPr>
                <a:r>
                  <a:rPr lang="zh-CN" altLang="zh-CN" sz="2000" b="1" dirty="0" smtClean="0"/>
                  <a:t>散度</a:t>
                </a:r>
                <a:r>
                  <a:rPr lang="zh-CN" altLang="zh-CN" sz="2000" b="1" dirty="0"/>
                  <a:t>不为</a:t>
                </a:r>
                <a:r>
                  <a:rPr lang="zh-CN" altLang="zh-CN" sz="2000" b="1" dirty="0" smtClean="0"/>
                  <a:t>零</a:t>
                </a:r>
                <a:r>
                  <a:rPr lang="zh-CN" altLang="en-US" sz="2000" b="1" dirty="0" smtClean="0"/>
                  <a:t>的点</a:t>
                </a:r>
                <a:r>
                  <a:rPr lang="zh-CN" altLang="zh-CN" sz="2000" b="1" dirty="0" smtClean="0"/>
                  <a:t>，</a:t>
                </a:r>
                <a:r>
                  <a:rPr lang="zh-CN" altLang="zh-CN" sz="2000" b="1" dirty="0"/>
                  <a:t>也是场源所在之处，且散度值正比例于源强大小；</a:t>
                </a:r>
              </a:p>
              <a:p>
                <a:pPr marL="914400" lvl="1" indent="-457200">
                  <a:lnSpc>
                    <a:spcPct val="130000"/>
                  </a:lnSpc>
                  <a:spcBef>
                    <a:spcPct val="0"/>
                  </a:spcBef>
                  <a:buClr>
                    <a:srgbClr val="1D77C9"/>
                  </a:buClr>
                  <a:buFont typeface="+mj-ea"/>
                  <a:buAutoNum type="circleNumDbPlain" startAt="4"/>
                </a:pPr>
                <a:r>
                  <a:rPr lang="zh-CN" altLang="zh-CN" sz="2000" b="1" dirty="0"/>
                  <a:t>对于给定的矢量场</a:t>
                </a:r>
                <a14:m>
                  <m:oMath xmlns:m="http://schemas.openxmlformats.org/officeDocument/2006/math">
                    <m:acc>
                      <m:accPr>
                        <m:chr m:val="⃗"/>
                        <m:ctrlPr>
                          <a:rPr lang="zh-CN" altLang="zh-CN" sz="2000" b="1" i="1">
                            <a:latin typeface="Cambria Math" panose="02040503050406030204" pitchFamily="18" charset="0"/>
                          </a:rPr>
                        </m:ctrlPr>
                      </m:accPr>
                      <m:e>
                        <m:r>
                          <a:rPr lang="en-US" altLang="zh-CN" sz="2000" b="1" i="1">
                            <a:latin typeface="Cambria Math" panose="02040503050406030204" pitchFamily="18" charset="0"/>
                          </a:rPr>
                          <m:t>𝑭</m:t>
                        </m:r>
                      </m:e>
                    </m:acc>
                  </m:oMath>
                </a14:m>
                <a:r>
                  <a:rPr lang="zh-CN" altLang="zh-CN" sz="2000" b="1" dirty="0"/>
                  <a:t>，可通过计算</a:t>
                </a:r>
                <a14:m>
                  <m:oMath xmlns:m="http://schemas.openxmlformats.org/officeDocument/2006/math">
                    <m:r>
                      <a:rPr lang="en-US" altLang="zh-CN" sz="2000" b="1" i="1">
                        <a:latin typeface="Cambria Math" panose="02040503050406030204" pitchFamily="18" charset="0"/>
                      </a:rPr>
                      <m:t>𝒅𝒊𝒗</m:t>
                    </m:r>
                    <m:r>
                      <a:rPr lang="en-US" altLang="zh-CN" sz="2000" b="1" i="1">
                        <a:latin typeface="Cambria Math" panose="02040503050406030204" pitchFamily="18" charset="0"/>
                      </a:rPr>
                      <m:t> </m:t>
                    </m:r>
                    <m:acc>
                      <m:accPr>
                        <m:chr m:val="⃗"/>
                        <m:ctrlPr>
                          <a:rPr lang="zh-CN" altLang="zh-CN" sz="2000" b="1" i="1">
                            <a:latin typeface="Cambria Math" panose="02040503050406030204" pitchFamily="18" charset="0"/>
                          </a:rPr>
                        </m:ctrlPr>
                      </m:accPr>
                      <m:e>
                        <m:r>
                          <a:rPr lang="en-US" altLang="zh-CN" sz="2000" b="1" i="1">
                            <a:latin typeface="Cambria Math" panose="02040503050406030204" pitchFamily="18" charset="0"/>
                          </a:rPr>
                          <m:t>𝑭</m:t>
                        </m:r>
                      </m:e>
                    </m:acc>
                    <m:r>
                      <a:rPr lang="en-US" altLang="zh-CN" sz="2000" b="1" i="1">
                        <a:latin typeface="Cambria Math" panose="02040503050406030204" pitchFamily="18" charset="0"/>
                      </a:rPr>
                      <m:t> </m:t>
                    </m:r>
                  </m:oMath>
                </a14:m>
                <a:r>
                  <a:rPr lang="zh-CN" altLang="zh-CN" sz="2000" b="1" dirty="0"/>
                  <a:t>搜寻空间中“源”和“漏”的空间分布位置并给出相应位置发散场的源强。因此，</a:t>
                </a:r>
                <a14:m>
                  <m:oMath xmlns:m="http://schemas.openxmlformats.org/officeDocument/2006/math">
                    <m:r>
                      <a:rPr lang="en-US" altLang="zh-CN" sz="2000" b="1" i="1">
                        <a:latin typeface="Cambria Math" panose="02040503050406030204" pitchFamily="18" charset="0"/>
                      </a:rPr>
                      <m:t>𝒅𝒊𝒗</m:t>
                    </m:r>
                    <m:r>
                      <a:rPr lang="en-US" altLang="zh-CN" sz="2000" b="1" i="1">
                        <a:latin typeface="Cambria Math" panose="02040503050406030204" pitchFamily="18" charset="0"/>
                      </a:rPr>
                      <m:t> </m:t>
                    </m:r>
                    <m:acc>
                      <m:accPr>
                        <m:chr m:val="⃗"/>
                        <m:ctrlPr>
                          <a:rPr lang="zh-CN" altLang="zh-CN" sz="2000" b="1" i="1">
                            <a:latin typeface="Cambria Math" panose="02040503050406030204" pitchFamily="18" charset="0"/>
                          </a:rPr>
                        </m:ctrlPr>
                      </m:accPr>
                      <m:e>
                        <m:r>
                          <a:rPr lang="en-US" altLang="zh-CN" sz="2000" b="1" i="1">
                            <a:latin typeface="Cambria Math" panose="02040503050406030204" pitchFamily="18" charset="0"/>
                          </a:rPr>
                          <m:t>𝑭</m:t>
                        </m:r>
                      </m:e>
                    </m:acc>
                    <m:r>
                      <a:rPr lang="en-US" altLang="zh-CN" sz="2000" b="1" i="1">
                        <a:latin typeface="Cambria Math" panose="02040503050406030204" pitchFamily="18" charset="0"/>
                      </a:rPr>
                      <m:t> </m:t>
                    </m:r>
                  </m:oMath>
                </a14:m>
                <a:r>
                  <a:rPr lang="zh-CN" altLang="zh-CN" sz="2000" b="1" dirty="0"/>
                  <a:t>也叫散度源</a:t>
                </a:r>
                <a:r>
                  <a:rPr lang="zh-CN" altLang="zh-CN" sz="2000" b="1" dirty="0" smtClean="0"/>
                  <a:t>。</a:t>
                </a:r>
                <a:endParaRPr lang="en-US" altLang="zh-CN" sz="2000" b="1" dirty="0">
                  <a:latin typeface="宋体" panose="02010600030101010101" pitchFamily="2" charset="-122"/>
                  <a:ea typeface="宋体" panose="02010600030101010101" pitchFamily="2" charset="-122"/>
                </a:endParaRPr>
              </a:p>
            </p:txBody>
          </p:sp>
        </mc:Choice>
        <mc:Fallback xmlns="">
          <p:sp>
            <p:nvSpPr>
              <p:cNvPr id="18" name="内容占位符 2"/>
              <p:cNvSpPr txBox="1">
                <a:spLocks noRot="1" noChangeAspect="1" noMove="1" noResize="1" noEditPoints="1" noAdjustHandles="1" noChangeArrowheads="1" noChangeShapeType="1" noTextEdit="1"/>
              </p:cNvSpPr>
              <p:nvPr/>
            </p:nvSpPr>
            <p:spPr>
              <a:xfrm>
                <a:off x="743461" y="411510"/>
                <a:ext cx="7885113" cy="3776587"/>
              </a:xfrm>
              <a:prstGeom prst="rect">
                <a:avLst/>
              </a:prstGeom>
              <a:blipFill>
                <a:blip r:embed="rId3"/>
                <a:stretch>
                  <a:fillRect r="-2243" b="-6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3456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899592" y="195486"/>
            <a:ext cx="7885113" cy="6477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ct val="0"/>
              </a:spcBef>
              <a:buClr>
                <a:srgbClr val="1D77C9"/>
              </a:buClr>
              <a:buFont typeface="Wingdings" panose="05000000000000000000" pitchFamily="2" charset="2"/>
              <a:buChar char="l"/>
            </a:pPr>
            <a:r>
              <a:rPr lang="zh-CN" altLang="en-US" sz="2200" b="1" dirty="0" smtClean="0">
                <a:latin typeface="宋体" panose="02010600030101010101" pitchFamily="2" charset="-122"/>
                <a:ea typeface="宋体" panose="02010600030101010101" pitchFamily="2" charset="-122"/>
              </a:rPr>
              <a:t>散度的计算</a:t>
            </a:r>
            <a:endParaRPr lang="zh-CN" altLang="en-US" sz="2200" b="1" dirty="0">
              <a:latin typeface="宋体" panose="02010600030101010101" pitchFamily="2" charset="-122"/>
              <a:ea typeface="宋体" panose="02010600030101010101" pitchFamily="2" charset="-122"/>
            </a:endParaRPr>
          </a:p>
        </p:txBody>
      </p:sp>
      <p:sp>
        <p:nvSpPr>
          <p:cNvPr id="3" name="Rectangle 5"/>
          <p:cNvSpPr>
            <a:spLocks noChangeArrowheads="1"/>
          </p:cNvSpPr>
          <p:nvPr/>
        </p:nvSpPr>
        <p:spPr bwMode="auto">
          <a:xfrm>
            <a:off x="1043608" y="771550"/>
            <a:ext cx="2094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zh-CN" altLang="en-US" sz="2000" b="1" dirty="0">
                <a:solidFill>
                  <a:srgbClr val="0070C0"/>
                </a:solidFill>
                <a:latin typeface="宋体" panose="02010600030101010101" pitchFamily="2" charset="-122"/>
                <a:ea typeface="宋体" panose="02010600030101010101" pitchFamily="2" charset="-122"/>
              </a:rPr>
              <a:t>直角坐标系</a:t>
            </a:r>
          </a:p>
        </p:txBody>
      </p:sp>
      <p:graphicFrame>
        <p:nvGraphicFramePr>
          <p:cNvPr id="4" name="Object 49"/>
          <p:cNvGraphicFramePr>
            <a:graphicFrameLocks noChangeAspect="1"/>
          </p:cNvGraphicFramePr>
          <p:nvPr>
            <p:extLst>
              <p:ext uri="{D42A27DB-BD31-4B8C-83A1-F6EECF244321}">
                <p14:modId xmlns:p14="http://schemas.microsoft.com/office/powerpoint/2010/main" val="351799977"/>
              </p:ext>
            </p:extLst>
          </p:nvPr>
        </p:nvGraphicFramePr>
        <p:xfrm>
          <a:off x="683568" y="2099597"/>
          <a:ext cx="5256584" cy="889787"/>
        </p:xfrm>
        <a:graphic>
          <a:graphicData uri="http://schemas.openxmlformats.org/presentationml/2006/ole">
            <mc:AlternateContent xmlns:mc="http://schemas.openxmlformats.org/markup-compatibility/2006">
              <mc:Choice xmlns:v="urn:schemas-microsoft-com:vml" Requires="v">
                <p:oleObj spid="_x0000_s14793" name="Equation" r:id="rId4" imgW="2629004" imgH="314178" progId="Equation.DSMT4">
                  <p:embed/>
                </p:oleObj>
              </mc:Choice>
              <mc:Fallback>
                <p:oleObj name="Equation" r:id="rId4" imgW="2629004" imgH="314178" progId="Equation.DSMT4">
                  <p:embed/>
                  <p:pic>
                    <p:nvPicPr>
                      <p:cNvPr id="312324"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099597"/>
                        <a:ext cx="5256584" cy="889787"/>
                      </a:xfrm>
                      <a:prstGeom prst="rect">
                        <a:avLst/>
                      </a:prstGeom>
                      <a:noFill/>
                      <a:ln>
                        <a:noFill/>
                      </a:ln>
                      <a:effectLst/>
                    </p:spPr>
                  </p:pic>
                </p:oleObj>
              </mc:Fallback>
            </mc:AlternateContent>
          </a:graphicData>
        </a:graphic>
      </p:graphicFrame>
      <p:graphicFrame>
        <p:nvGraphicFramePr>
          <p:cNvPr id="5" name="Object 50"/>
          <p:cNvGraphicFramePr>
            <a:graphicFrameLocks noChangeAspect="1"/>
          </p:cNvGraphicFramePr>
          <p:nvPr>
            <p:extLst>
              <p:ext uri="{D42A27DB-BD31-4B8C-83A1-F6EECF244321}">
                <p14:modId xmlns:p14="http://schemas.microsoft.com/office/powerpoint/2010/main" val="3364220576"/>
              </p:ext>
            </p:extLst>
          </p:nvPr>
        </p:nvGraphicFramePr>
        <p:xfrm>
          <a:off x="683568" y="2859782"/>
          <a:ext cx="5256584" cy="878510"/>
        </p:xfrm>
        <a:graphic>
          <a:graphicData uri="http://schemas.openxmlformats.org/presentationml/2006/ole">
            <mc:AlternateContent xmlns:mc="http://schemas.openxmlformats.org/markup-compatibility/2006">
              <mc:Choice xmlns:v="urn:schemas-microsoft-com:vml" Requires="v">
                <p:oleObj spid="_x0000_s14794" name="Equation" r:id="rId6" imgW="2609745" imgH="314178" progId="Equation.DSMT4">
                  <p:embed/>
                </p:oleObj>
              </mc:Choice>
              <mc:Fallback>
                <p:oleObj name="Equation" r:id="rId6" imgW="2609745" imgH="314178" progId="Equation.DSMT4">
                  <p:embed/>
                  <p:pic>
                    <p:nvPicPr>
                      <p:cNvPr id="312325"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2859782"/>
                        <a:ext cx="5256584" cy="878510"/>
                      </a:xfrm>
                      <a:prstGeom prst="rect">
                        <a:avLst/>
                      </a:prstGeom>
                      <a:noFill/>
                      <a:ln>
                        <a:noFill/>
                      </a:ln>
                      <a:effectLst/>
                      <a:extLst/>
                    </p:spPr>
                  </p:pic>
                </p:oleObj>
              </mc:Fallback>
            </mc:AlternateContent>
          </a:graphicData>
        </a:graphic>
      </p:graphicFrame>
      <p:graphicFrame>
        <p:nvGraphicFramePr>
          <p:cNvPr id="6" name="Object 53"/>
          <p:cNvGraphicFramePr>
            <a:graphicFrameLocks noChangeAspect="1"/>
          </p:cNvGraphicFramePr>
          <p:nvPr>
            <p:extLst>
              <p:ext uri="{D42A27DB-BD31-4B8C-83A1-F6EECF244321}">
                <p14:modId xmlns:p14="http://schemas.microsoft.com/office/powerpoint/2010/main" val="3092205330"/>
              </p:ext>
            </p:extLst>
          </p:nvPr>
        </p:nvGraphicFramePr>
        <p:xfrm>
          <a:off x="1043608" y="4257917"/>
          <a:ext cx="6912768" cy="690097"/>
        </p:xfrm>
        <a:graphic>
          <a:graphicData uri="http://schemas.openxmlformats.org/presentationml/2006/ole">
            <mc:AlternateContent xmlns:mc="http://schemas.openxmlformats.org/markup-compatibility/2006">
              <mc:Choice xmlns:v="urn:schemas-microsoft-com:vml" Requires="v">
                <p:oleObj spid="_x0000_s14795" name="Equation" r:id="rId8" imgW="3181391" imgH="238213" progId="Equation.DSMT4">
                  <p:embed/>
                </p:oleObj>
              </mc:Choice>
              <mc:Fallback>
                <p:oleObj name="Equation" r:id="rId8" imgW="3181391" imgH="238213" progId="Equation.DSMT4">
                  <p:embed/>
                  <p:pic>
                    <p:nvPicPr>
                      <p:cNvPr id="312326" name="Object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3608" y="4257917"/>
                        <a:ext cx="6912768" cy="690097"/>
                      </a:xfrm>
                      <a:prstGeom prst="rect">
                        <a:avLst/>
                      </a:prstGeom>
                      <a:noFill/>
                      <a:ln>
                        <a:noFill/>
                      </a:ln>
                      <a:effectLst/>
                      <a:extLst/>
                    </p:spPr>
                  </p:pic>
                </p:oleObj>
              </mc:Fallback>
            </mc:AlternateContent>
          </a:graphicData>
        </a:graphic>
      </p:graphicFrame>
      <p:sp>
        <p:nvSpPr>
          <p:cNvPr id="7" name="Text Box 58"/>
          <p:cNvSpPr txBox="1">
            <a:spLocks noChangeArrowheads="1"/>
          </p:cNvSpPr>
          <p:nvPr/>
        </p:nvSpPr>
        <p:spPr bwMode="auto">
          <a:xfrm>
            <a:off x="539552" y="1224197"/>
            <a:ext cx="563954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lnSpc>
                <a:spcPct val="130000"/>
              </a:lnSpc>
              <a:spcBef>
                <a:spcPct val="0"/>
              </a:spcBef>
              <a:buClrTx/>
              <a:buSzTx/>
              <a:buFontTx/>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不失一般性，令包围</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P</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点的体积元</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V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为一直平行六面体，如图所示。则</a:t>
            </a:r>
          </a:p>
        </p:txBody>
      </p:sp>
      <p:grpSp>
        <p:nvGrpSpPr>
          <p:cNvPr id="8" name="Group 61"/>
          <p:cNvGrpSpPr>
            <a:grpSpLocks/>
          </p:cNvGrpSpPr>
          <p:nvPr/>
        </p:nvGrpSpPr>
        <p:grpSpPr bwMode="auto">
          <a:xfrm>
            <a:off x="6156176" y="123478"/>
            <a:ext cx="2844106" cy="2664296"/>
            <a:chOff x="3787" y="720"/>
            <a:chExt cx="1973" cy="1895"/>
          </a:xfrm>
        </p:grpSpPr>
        <p:sp>
          <p:nvSpPr>
            <p:cNvPr id="9" name="AutoShape 9"/>
            <p:cNvSpPr>
              <a:spLocks noChangeAspect="1" noChangeArrowheads="1" noTextEdit="1"/>
            </p:cNvSpPr>
            <p:nvPr/>
          </p:nvSpPr>
          <p:spPr bwMode="auto">
            <a:xfrm>
              <a:off x="3787" y="720"/>
              <a:ext cx="1973" cy="1895"/>
            </a:xfrm>
            <a:prstGeom prst="rect">
              <a:avLst/>
            </a:prstGeom>
            <a:solidFill>
              <a:srgbClr val="66CAC8"/>
            </a:solidFill>
            <a:ln w="9525">
              <a:solidFill>
                <a:srgbClr val="00ADA9"/>
              </a:solidFill>
              <a:miter lim="800000"/>
              <a:headEnd/>
              <a:tailEnd/>
            </a:ln>
          </p:spPr>
          <p:txBody>
            <a:bodyPr/>
            <a:lstStyle/>
            <a:p>
              <a:endParaRPr lang="zh-CN" altLang="en-US" sz="1600"/>
            </a:p>
          </p:txBody>
        </p:sp>
        <p:sp>
          <p:nvSpPr>
            <p:cNvPr id="10" name="Freeform 11"/>
            <p:cNvSpPr>
              <a:spLocks noEditPoints="1"/>
            </p:cNvSpPr>
            <p:nvPr/>
          </p:nvSpPr>
          <p:spPr bwMode="auto">
            <a:xfrm>
              <a:off x="3814" y="1980"/>
              <a:ext cx="470" cy="373"/>
            </a:xfrm>
            <a:custGeom>
              <a:avLst/>
              <a:gdLst>
                <a:gd name="T0" fmla="*/ 31 w 589"/>
                <a:gd name="T1" fmla="*/ 3 h 432"/>
                <a:gd name="T2" fmla="*/ 6 w 589"/>
                <a:gd name="T3" fmla="*/ 54 h 432"/>
                <a:gd name="T4" fmla="*/ 5 w 589"/>
                <a:gd name="T5" fmla="*/ 52 h 432"/>
                <a:gd name="T6" fmla="*/ 31 w 589"/>
                <a:gd name="T7" fmla="*/ 0 h 432"/>
                <a:gd name="T8" fmla="*/ 31 w 589"/>
                <a:gd name="T9" fmla="*/ 3 h 432"/>
                <a:gd name="T10" fmla="*/ 7 w 589"/>
                <a:gd name="T11" fmla="*/ 54 h 432"/>
                <a:gd name="T12" fmla="*/ 0 w 589"/>
                <a:gd name="T13" fmla="*/ 64 h 432"/>
                <a:gd name="T14" fmla="*/ 5 w 589"/>
                <a:gd name="T15" fmla="*/ 49 h 432"/>
                <a:gd name="T16" fmla="*/ 7 w 589"/>
                <a:gd name="T17" fmla="*/ 54 h 4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9"/>
                <a:gd name="T28" fmla="*/ 0 h 432"/>
                <a:gd name="T29" fmla="*/ 589 w 589"/>
                <a:gd name="T30" fmla="*/ 432 h 4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9" h="432">
                  <a:moveTo>
                    <a:pt x="589" y="12"/>
                  </a:moveTo>
                  <a:lnTo>
                    <a:pt x="107" y="365"/>
                  </a:lnTo>
                  <a:lnTo>
                    <a:pt x="95" y="352"/>
                  </a:lnTo>
                  <a:lnTo>
                    <a:pt x="578" y="0"/>
                  </a:lnTo>
                  <a:lnTo>
                    <a:pt x="589" y="12"/>
                  </a:lnTo>
                  <a:close/>
                  <a:moveTo>
                    <a:pt x="131" y="370"/>
                  </a:moveTo>
                  <a:lnTo>
                    <a:pt x="0" y="432"/>
                  </a:lnTo>
                  <a:lnTo>
                    <a:pt x="93" y="331"/>
                  </a:lnTo>
                  <a:lnTo>
                    <a:pt x="131" y="370"/>
                  </a:lnTo>
                  <a:close/>
                </a:path>
              </a:pathLst>
            </a:custGeom>
            <a:solidFill>
              <a:srgbClr val="000000"/>
            </a:solidFill>
            <a:ln w="3175">
              <a:solidFill>
                <a:srgbClr val="000000"/>
              </a:solidFill>
              <a:bevel/>
              <a:headEnd/>
              <a:tailEnd/>
            </a:ln>
          </p:spPr>
          <p:txBody>
            <a:bodyPr/>
            <a:lstStyle/>
            <a:p>
              <a:endParaRPr lang="zh-CN" altLang="en-US" sz="1600"/>
            </a:p>
          </p:txBody>
        </p:sp>
        <p:sp>
          <p:nvSpPr>
            <p:cNvPr id="11" name="Rectangle 14"/>
            <p:cNvSpPr>
              <a:spLocks noChangeArrowheads="1"/>
            </p:cNvSpPr>
            <p:nvPr/>
          </p:nvSpPr>
          <p:spPr bwMode="auto">
            <a:xfrm>
              <a:off x="3878" y="2297"/>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600" i="1">
                  <a:latin typeface="Times New Roman" panose="02020603050405020304" pitchFamily="18" charset="0"/>
                  <a:ea typeface="宋体" panose="02010600030101010101" pitchFamily="2" charset="-122"/>
                </a:rPr>
                <a:t>x</a:t>
              </a:r>
              <a:endParaRPr lang="en-US" altLang="zh-CN" sz="1600">
                <a:latin typeface="Arial" panose="020B0604020202020204" pitchFamily="34" charset="0"/>
                <a:ea typeface="宋体" panose="02010600030101010101" pitchFamily="2" charset="-122"/>
              </a:endParaRPr>
            </a:p>
          </p:txBody>
        </p:sp>
        <p:sp>
          <p:nvSpPr>
            <p:cNvPr id="12" name="Rectangle 16"/>
            <p:cNvSpPr>
              <a:spLocks noChangeArrowheads="1"/>
            </p:cNvSpPr>
            <p:nvPr/>
          </p:nvSpPr>
          <p:spPr bwMode="auto">
            <a:xfrm>
              <a:off x="4104" y="2399"/>
              <a:ext cx="14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zh-CN" altLang="en-US" sz="1400" dirty="0">
                  <a:latin typeface="宋体" panose="02010600030101010101" pitchFamily="2" charset="-122"/>
                  <a:ea typeface="宋体" panose="02010600030101010101" pitchFamily="2" charset="-122"/>
                </a:rPr>
                <a:t>在直角坐标系中计算</a:t>
              </a:r>
              <a:endParaRPr lang="zh-CN" altLang="en-US" sz="1400" dirty="0">
                <a:latin typeface="Arial" panose="020B0604020202020204" pitchFamily="34" charset="0"/>
                <a:ea typeface="宋体" panose="02010600030101010101" pitchFamily="2" charset="-122"/>
              </a:endParaRPr>
            </a:p>
          </p:txBody>
        </p:sp>
        <p:grpSp>
          <p:nvGrpSpPr>
            <p:cNvPr id="13" name="Group 59"/>
            <p:cNvGrpSpPr>
              <a:grpSpLocks/>
            </p:cNvGrpSpPr>
            <p:nvPr/>
          </p:nvGrpSpPr>
          <p:grpSpPr bwMode="auto">
            <a:xfrm>
              <a:off x="4241" y="720"/>
              <a:ext cx="1461" cy="1425"/>
              <a:chOff x="4241" y="720"/>
              <a:chExt cx="1461" cy="1425"/>
            </a:xfrm>
          </p:grpSpPr>
          <p:sp>
            <p:nvSpPr>
              <p:cNvPr id="15" name="Freeform 10"/>
              <p:cNvSpPr>
                <a:spLocks noEditPoints="1"/>
              </p:cNvSpPr>
              <p:nvPr/>
            </p:nvSpPr>
            <p:spPr bwMode="auto">
              <a:xfrm>
                <a:off x="4241" y="808"/>
                <a:ext cx="56" cy="1185"/>
              </a:xfrm>
              <a:custGeom>
                <a:avLst/>
                <a:gdLst>
                  <a:gd name="T0" fmla="*/ 9 w 59"/>
                  <a:gd name="T1" fmla="*/ 1185 h 1185"/>
                  <a:gd name="T2" fmla="*/ 9 w 59"/>
                  <a:gd name="T3" fmla="*/ 115 h 1185"/>
                  <a:gd name="T4" fmla="*/ 20 w 59"/>
                  <a:gd name="T5" fmla="*/ 115 h 1185"/>
                  <a:gd name="T6" fmla="*/ 20 w 59"/>
                  <a:gd name="T7" fmla="*/ 1185 h 1185"/>
                  <a:gd name="T8" fmla="*/ 9 w 59"/>
                  <a:gd name="T9" fmla="*/ 1185 h 1185"/>
                  <a:gd name="T10" fmla="*/ 0 w 59"/>
                  <a:gd name="T11" fmla="*/ 127 h 1185"/>
                  <a:gd name="T12" fmla="*/ 16 w 59"/>
                  <a:gd name="T13" fmla="*/ 0 h 1185"/>
                  <a:gd name="T14" fmla="*/ 29 w 59"/>
                  <a:gd name="T15" fmla="*/ 127 h 1185"/>
                  <a:gd name="T16" fmla="*/ 0 w 59"/>
                  <a:gd name="T17" fmla="*/ 127 h 11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1185"/>
                  <a:gd name="T29" fmla="*/ 59 w 59"/>
                  <a:gd name="T30" fmla="*/ 1185 h 11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1185">
                    <a:moveTo>
                      <a:pt x="19" y="1185"/>
                    </a:moveTo>
                    <a:lnTo>
                      <a:pt x="20" y="115"/>
                    </a:lnTo>
                    <a:lnTo>
                      <a:pt x="38" y="115"/>
                    </a:lnTo>
                    <a:lnTo>
                      <a:pt x="38" y="1185"/>
                    </a:lnTo>
                    <a:lnTo>
                      <a:pt x="19" y="1185"/>
                    </a:lnTo>
                    <a:close/>
                    <a:moveTo>
                      <a:pt x="0" y="127"/>
                    </a:moveTo>
                    <a:lnTo>
                      <a:pt x="29" y="0"/>
                    </a:lnTo>
                    <a:lnTo>
                      <a:pt x="59" y="127"/>
                    </a:lnTo>
                    <a:lnTo>
                      <a:pt x="0" y="127"/>
                    </a:lnTo>
                    <a:close/>
                  </a:path>
                </a:pathLst>
              </a:custGeom>
              <a:solidFill>
                <a:srgbClr val="000000"/>
              </a:solidFill>
              <a:ln w="0">
                <a:solidFill>
                  <a:srgbClr val="000000"/>
                </a:solidFill>
                <a:bevel/>
                <a:headEnd/>
                <a:tailEnd/>
              </a:ln>
            </p:spPr>
            <p:txBody>
              <a:bodyPr/>
              <a:lstStyle/>
              <a:p>
                <a:endParaRPr lang="zh-CN" altLang="en-US" sz="1600"/>
              </a:p>
            </p:txBody>
          </p:sp>
          <p:sp>
            <p:nvSpPr>
              <p:cNvPr id="16" name="Freeform 12"/>
              <p:cNvSpPr>
                <a:spLocks noEditPoints="1"/>
              </p:cNvSpPr>
              <p:nvPr/>
            </p:nvSpPr>
            <p:spPr bwMode="auto">
              <a:xfrm>
                <a:off x="4259" y="1974"/>
                <a:ext cx="1422" cy="51"/>
              </a:xfrm>
              <a:custGeom>
                <a:avLst/>
                <a:gdLst>
                  <a:gd name="T0" fmla="*/ 0 w 1485"/>
                  <a:gd name="T1" fmla="*/ 17 h 51"/>
                  <a:gd name="T2" fmla="*/ 771 w 1485"/>
                  <a:gd name="T3" fmla="*/ 18 h 51"/>
                  <a:gd name="T4" fmla="*/ 771 w 1485"/>
                  <a:gd name="T5" fmla="*/ 33 h 51"/>
                  <a:gd name="T6" fmla="*/ 0 w 1485"/>
                  <a:gd name="T7" fmla="*/ 33 h 51"/>
                  <a:gd name="T8" fmla="*/ 0 w 1485"/>
                  <a:gd name="T9" fmla="*/ 17 h 51"/>
                  <a:gd name="T10" fmla="*/ 761 w 1485"/>
                  <a:gd name="T11" fmla="*/ 0 h 51"/>
                  <a:gd name="T12" fmla="*/ 845 w 1485"/>
                  <a:gd name="T13" fmla="*/ 26 h 51"/>
                  <a:gd name="T14" fmla="*/ 761 w 1485"/>
                  <a:gd name="T15" fmla="*/ 51 h 51"/>
                  <a:gd name="T16" fmla="*/ 761 w 1485"/>
                  <a:gd name="T17" fmla="*/ 0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5"/>
                  <a:gd name="T28" fmla="*/ 0 h 51"/>
                  <a:gd name="T29" fmla="*/ 1485 w 1485"/>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5" h="51">
                    <a:moveTo>
                      <a:pt x="0" y="17"/>
                    </a:moveTo>
                    <a:lnTo>
                      <a:pt x="1353" y="18"/>
                    </a:lnTo>
                    <a:lnTo>
                      <a:pt x="1353" y="33"/>
                    </a:lnTo>
                    <a:lnTo>
                      <a:pt x="0" y="33"/>
                    </a:lnTo>
                    <a:lnTo>
                      <a:pt x="0" y="17"/>
                    </a:lnTo>
                    <a:close/>
                    <a:moveTo>
                      <a:pt x="1338" y="0"/>
                    </a:moveTo>
                    <a:lnTo>
                      <a:pt x="1485" y="26"/>
                    </a:lnTo>
                    <a:lnTo>
                      <a:pt x="1338" y="51"/>
                    </a:lnTo>
                    <a:lnTo>
                      <a:pt x="1338" y="0"/>
                    </a:lnTo>
                    <a:close/>
                  </a:path>
                </a:pathLst>
              </a:custGeom>
              <a:solidFill>
                <a:srgbClr val="000000"/>
              </a:solidFill>
              <a:ln w="3175">
                <a:solidFill>
                  <a:srgbClr val="000000"/>
                </a:solidFill>
                <a:bevel/>
                <a:headEnd/>
                <a:tailEnd/>
              </a:ln>
            </p:spPr>
            <p:txBody>
              <a:bodyPr/>
              <a:lstStyle/>
              <a:p>
                <a:endParaRPr lang="zh-CN" altLang="en-US" sz="1600"/>
              </a:p>
            </p:txBody>
          </p:sp>
          <p:sp>
            <p:nvSpPr>
              <p:cNvPr id="17" name="Rectangle 13"/>
              <p:cNvSpPr>
                <a:spLocks noChangeArrowheads="1"/>
              </p:cNvSpPr>
              <p:nvPr/>
            </p:nvSpPr>
            <p:spPr bwMode="auto">
              <a:xfrm>
                <a:off x="4269" y="1990"/>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600" i="1">
                    <a:latin typeface="Times New Roman" panose="02020603050405020304" pitchFamily="18" charset="0"/>
                    <a:ea typeface="宋体" panose="02010600030101010101" pitchFamily="2" charset="-122"/>
                  </a:rPr>
                  <a:t>o</a:t>
                </a:r>
                <a:endParaRPr lang="en-US" altLang="zh-CN" sz="1600">
                  <a:latin typeface="Arial" panose="020B0604020202020204" pitchFamily="34" charset="0"/>
                  <a:ea typeface="宋体" panose="02010600030101010101" pitchFamily="2" charset="-122"/>
                </a:endParaRPr>
              </a:p>
            </p:txBody>
          </p:sp>
          <p:sp>
            <p:nvSpPr>
              <p:cNvPr id="18" name="Rectangle 15"/>
              <p:cNvSpPr>
                <a:spLocks noChangeArrowheads="1"/>
              </p:cNvSpPr>
              <p:nvPr/>
            </p:nvSpPr>
            <p:spPr bwMode="auto">
              <a:xfrm>
                <a:off x="5644" y="1944"/>
                <a:ext cx="5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600" i="1">
                    <a:latin typeface="Times New Roman" panose="02020603050405020304" pitchFamily="18" charset="0"/>
                    <a:ea typeface="宋体" panose="02010600030101010101" pitchFamily="2" charset="-122"/>
                  </a:rPr>
                  <a:t>y</a:t>
                </a:r>
                <a:endParaRPr lang="en-US" altLang="zh-CN" sz="1600">
                  <a:latin typeface="Arial" panose="020B0604020202020204" pitchFamily="34" charset="0"/>
                  <a:ea typeface="宋体" panose="02010600030101010101" pitchFamily="2" charset="-122"/>
                </a:endParaRPr>
              </a:p>
            </p:txBody>
          </p:sp>
          <p:sp>
            <p:nvSpPr>
              <p:cNvPr id="19" name="Rectangle 19"/>
              <p:cNvSpPr>
                <a:spLocks noChangeArrowheads="1"/>
              </p:cNvSpPr>
              <p:nvPr/>
            </p:nvSpPr>
            <p:spPr bwMode="auto">
              <a:xfrm>
                <a:off x="4311" y="720"/>
                <a:ext cx="5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600" i="1">
                    <a:latin typeface="Times New Roman" panose="02020603050405020304" pitchFamily="18" charset="0"/>
                    <a:ea typeface="宋体" panose="02010600030101010101" pitchFamily="2" charset="-122"/>
                  </a:rPr>
                  <a:t>z</a:t>
                </a:r>
                <a:endParaRPr lang="en-US" altLang="zh-CN" sz="1600" i="1">
                  <a:latin typeface="Arial" panose="020B0604020202020204" pitchFamily="34" charset="0"/>
                  <a:ea typeface="宋体" panose="02010600030101010101" pitchFamily="2" charset="-122"/>
                </a:endParaRPr>
              </a:p>
            </p:txBody>
          </p:sp>
          <p:grpSp>
            <p:nvGrpSpPr>
              <p:cNvPr id="20" name="Group 21"/>
              <p:cNvGrpSpPr>
                <a:grpSpLocks/>
              </p:cNvGrpSpPr>
              <p:nvPr/>
            </p:nvGrpSpPr>
            <p:grpSpPr bwMode="auto">
              <a:xfrm>
                <a:off x="5169" y="1130"/>
                <a:ext cx="239" cy="579"/>
                <a:chOff x="4605" y="1195"/>
                <a:chExt cx="208" cy="540"/>
              </a:xfrm>
            </p:grpSpPr>
            <p:sp>
              <p:nvSpPr>
                <p:cNvPr id="48" name="Freeform 22"/>
                <p:cNvSpPr>
                  <a:spLocks/>
                </p:cNvSpPr>
                <p:nvPr/>
              </p:nvSpPr>
              <p:spPr bwMode="auto">
                <a:xfrm>
                  <a:off x="4605" y="1195"/>
                  <a:ext cx="208" cy="540"/>
                </a:xfrm>
                <a:custGeom>
                  <a:avLst/>
                  <a:gdLst>
                    <a:gd name="T0" fmla="*/ 208 w 208"/>
                    <a:gd name="T1" fmla="*/ 405 h 540"/>
                    <a:gd name="T2" fmla="*/ 0 w 208"/>
                    <a:gd name="T3" fmla="*/ 540 h 540"/>
                    <a:gd name="T4" fmla="*/ 0 w 208"/>
                    <a:gd name="T5" fmla="*/ 135 h 540"/>
                    <a:gd name="T6" fmla="*/ 208 w 208"/>
                    <a:gd name="T7" fmla="*/ 0 h 540"/>
                    <a:gd name="T8" fmla="*/ 208 w 208"/>
                    <a:gd name="T9" fmla="*/ 405 h 540"/>
                    <a:gd name="T10" fmla="*/ 0 60000 65536"/>
                    <a:gd name="T11" fmla="*/ 0 60000 65536"/>
                    <a:gd name="T12" fmla="*/ 0 60000 65536"/>
                    <a:gd name="T13" fmla="*/ 0 60000 65536"/>
                    <a:gd name="T14" fmla="*/ 0 60000 65536"/>
                    <a:gd name="T15" fmla="*/ 0 w 208"/>
                    <a:gd name="T16" fmla="*/ 0 h 540"/>
                    <a:gd name="T17" fmla="*/ 208 w 208"/>
                    <a:gd name="T18" fmla="*/ 540 h 540"/>
                  </a:gdLst>
                  <a:ahLst/>
                  <a:cxnLst>
                    <a:cxn ang="T10">
                      <a:pos x="T0" y="T1"/>
                    </a:cxn>
                    <a:cxn ang="T11">
                      <a:pos x="T2" y="T3"/>
                    </a:cxn>
                    <a:cxn ang="T12">
                      <a:pos x="T4" y="T5"/>
                    </a:cxn>
                    <a:cxn ang="T13">
                      <a:pos x="T6" y="T7"/>
                    </a:cxn>
                    <a:cxn ang="T14">
                      <a:pos x="T8" y="T9"/>
                    </a:cxn>
                  </a:cxnLst>
                  <a:rect l="T15" t="T16" r="T17" b="T18"/>
                  <a:pathLst>
                    <a:path w="208" h="540">
                      <a:moveTo>
                        <a:pt x="208" y="405"/>
                      </a:moveTo>
                      <a:lnTo>
                        <a:pt x="0" y="540"/>
                      </a:lnTo>
                      <a:lnTo>
                        <a:pt x="0" y="135"/>
                      </a:lnTo>
                      <a:lnTo>
                        <a:pt x="208" y="0"/>
                      </a:lnTo>
                      <a:lnTo>
                        <a:pt x="208" y="405"/>
                      </a:lnTo>
                      <a:close/>
                    </a:path>
                  </a:pathLst>
                </a:custGeom>
                <a:solidFill>
                  <a:srgbClr val="D2D2D2"/>
                </a:solidFill>
                <a:ln w="9525">
                  <a:solidFill>
                    <a:srgbClr val="000099"/>
                  </a:solidFill>
                  <a:round/>
                  <a:headEnd/>
                  <a:tailEnd/>
                </a:ln>
              </p:spPr>
              <p:txBody>
                <a:bodyPr/>
                <a:lstStyle/>
                <a:p>
                  <a:endParaRPr lang="zh-CN" altLang="en-US" sz="1600"/>
                </a:p>
              </p:txBody>
            </p:sp>
            <p:sp>
              <p:nvSpPr>
                <p:cNvPr id="49" name="Freeform 23"/>
                <p:cNvSpPr>
                  <a:spLocks/>
                </p:cNvSpPr>
                <p:nvPr/>
              </p:nvSpPr>
              <p:spPr bwMode="auto">
                <a:xfrm>
                  <a:off x="4605" y="1195"/>
                  <a:ext cx="208" cy="540"/>
                </a:xfrm>
                <a:custGeom>
                  <a:avLst/>
                  <a:gdLst>
                    <a:gd name="T0" fmla="*/ 208 w 208"/>
                    <a:gd name="T1" fmla="*/ 405 h 540"/>
                    <a:gd name="T2" fmla="*/ 0 w 208"/>
                    <a:gd name="T3" fmla="*/ 540 h 540"/>
                    <a:gd name="T4" fmla="*/ 0 w 208"/>
                    <a:gd name="T5" fmla="*/ 135 h 540"/>
                    <a:gd name="T6" fmla="*/ 208 w 208"/>
                    <a:gd name="T7" fmla="*/ 0 h 540"/>
                    <a:gd name="T8" fmla="*/ 208 w 208"/>
                    <a:gd name="T9" fmla="*/ 405 h 540"/>
                    <a:gd name="T10" fmla="*/ 0 60000 65536"/>
                    <a:gd name="T11" fmla="*/ 0 60000 65536"/>
                    <a:gd name="T12" fmla="*/ 0 60000 65536"/>
                    <a:gd name="T13" fmla="*/ 0 60000 65536"/>
                    <a:gd name="T14" fmla="*/ 0 60000 65536"/>
                    <a:gd name="T15" fmla="*/ 0 w 208"/>
                    <a:gd name="T16" fmla="*/ 0 h 540"/>
                    <a:gd name="T17" fmla="*/ 208 w 208"/>
                    <a:gd name="T18" fmla="*/ 540 h 540"/>
                  </a:gdLst>
                  <a:ahLst/>
                  <a:cxnLst>
                    <a:cxn ang="T10">
                      <a:pos x="T0" y="T1"/>
                    </a:cxn>
                    <a:cxn ang="T11">
                      <a:pos x="T2" y="T3"/>
                    </a:cxn>
                    <a:cxn ang="T12">
                      <a:pos x="T4" y="T5"/>
                    </a:cxn>
                    <a:cxn ang="T13">
                      <a:pos x="T6" y="T7"/>
                    </a:cxn>
                    <a:cxn ang="T14">
                      <a:pos x="T8" y="T9"/>
                    </a:cxn>
                  </a:cxnLst>
                  <a:rect l="T15" t="T16" r="T17" b="T18"/>
                  <a:pathLst>
                    <a:path w="208" h="540">
                      <a:moveTo>
                        <a:pt x="208" y="405"/>
                      </a:moveTo>
                      <a:lnTo>
                        <a:pt x="0" y="540"/>
                      </a:lnTo>
                      <a:lnTo>
                        <a:pt x="0" y="135"/>
                      </a:lnTo>
                      <a:lnTo>
                        <a:pt x="208" y="0"/>
                      </a:lnTo>
                      <a:lnTo>
                        <a:pt x="208" y="405"/>
                      </a:lnTo>
                      <a:close/>
                    </a:path>
                  </a:pathLst>
                </a:custGeom>
                <a:solidFill>
                  <a:srgbClr val="33CCCC"/>
                </a:solidFill>
                <a:ln w="23876" cap="rnd">
                  <a:solidFill>
                    <a:srgbClr val="000099"/>
                  </a:solidFill>
                  <a:round/>
                  <a:headEnd/>
                  <a:tailEnd/>
                </a:ln>
              </p:spPr>
              <p:txBody>
                <a:bodyPr/>
                <a:lstStyle/>
                <a:p>
                  <a:endParaRPr lang="zh-CN" altLang="en-US" sz="1600"/>
                </a:p>
              </p:txBody>
            </p:sp>
          </p:grpSp>
          <p:grpSp>
            <p:nvGrpSpPr>
              <p:cNvPr id="21" name="Group 24"/>
              <p:cNvGrpSpPr>
                <a:grpSpLocks/>
              </p:cNvGrpSpPr>
              <p:nvPr/>
            </p:nvGrpSpPr>
            <p:grpSpPr bwMode="auto">
              <a:xfrm>
                <a:off x="4464" y="1141"/>
                <a:ext cx="942" cy="152"/>
                <a:chOff x="3950" y="1194"/>
                <a:chExt cx="874" cy="144"/>
              </a:xfrm>
            </p:grpSpPr>
            <p:sp>
              <p:nvSpPr>
                <p:cNvPr id="46" name="Freeform 25"/>
                <p:cNvSpPr>
                  <a:spLocks/>
                </p:cNvSpPr>
                <p:nvPr/>
              </p:nvSpPr>
              <p:spPr bwMode="auto">
                <a:xfrm>
                  <a:off x="3950" y="1194"/>
                  <a:ext cx="874" cy="144"/>
                </a:xfrm>
                <a:custGeom>
                  <a:avLst/>
                  <a:gdLst>
                    <a:gd name="T0" fmla="*/ 219 w 874"/>
                    <a:gd name="T1" fmla="*/ 0 h 144"/>
                    <a:gd name="T2" fmla="*/ 0 w 874"/>
                    <a:gd name="T3" fmla="*/ 144 h 144"/>
                    <a:gd name="T4" fmla="*/ 656 w 874"/>
                    <a:gd name="T5" fmla="*/ 144 h 144"/>
                    <a:gd name="T6" fmla="*/ 874 w 874"/>
                    <a:gd name="T7" fmla="*/ 0 h 144"/>
                    <a:gd name="T8" fmla="*/ 219 w 874"/>
                    <a:gd name="T9" fmla="*/ 0 h 144"/>
                    <a:gd name="T10" fmla="*/ 0 60000 65536"/>
                    <a:gd name="T11" fmla="*/ 0 60000 65536"/>
                    <a:gd name="T12" fmla="*/ 0 60000 65536"/>
                    <a:gd name="T13" fmla="*/ 0 60000 65536"/>
                    <a:gd name="T14" fmla="*/ 0 60000 65536"/>
                    <a:gd name="T15" fmla="*/ 0 w 874"/>
                    <a:gd name="T16" fmla="*/ 0 h 144"/>
                    <a:gd name="T17" fmla="*/ 874 w 874"/>
                    <a:gd name="T18" fmla="*/ 144 h 144"/>
                  </a:gdLst>
                  <a:ahLst/>
                  <a:cxnLst>
                    <a:cxn ang="T10">
                      <a:pos x="T0" y="T1"/>
                    </a:cxn>
                    <a:cxn ang="T11">
                      <a:pos x="T2" y="T3"/>
                    </a:cxn>
                    <a:cxn ang="T12">
                      <a:pos x="T4" y="T5"/>
                    </a:cxn>
                    <a:cxn ang="T13">
                      <a:pos x="T6" y="T7"/>
                    </a:cxn>
                    <a:cxn ang="T14">
                      <a:pos x="T8" y="T9"/>
                    </a:cxn>
                  </a:cxnLst>
                  <a:rect l="T15" t="T16" r="T17" b="T18"/>
                  <a:pathLst>
                    <a:path w="874" h="144">
                      <a:moveTo>
                        <a:pt x="219" y="0"/>
                      </a:moveTo>
                      <a:lnTo>
                        <a:pt x="0" y="144"/>
                      </a:lnTo>
                      <a:lnTo>
                        <a:pt x="656" y="144"/>
                      </a:lnTo>
                      <a:lnTo>
                        <a:pt x="874" y="0"/>
                      </a:lnTo>
                      <a:lnTo>
                        <a:pt x="219" y="0"/>
                      </a:lnTo>
                      <a:close/>
                    </a:path>
                  </a:pathLst>
                </a:custGeom>
                <a:solidFill>
                  <a:srgbClr val="B4B4B4"/>
                </a:solidFill>
                <a:ln w="9525">
                  <a:solidFill>
                    <a:srgbClr val="000099"/>
                  </a:solidFill>
                  <a:round/>
                  <a:headEnd/>
                  <a:tailEnd/>
                </a:ln>
              </p:spPr>
              <p:txBody>
                <a:bodyPr/>
                <a:lstStyle/>
                <a:p>
                  <a:endParaRPr lang="zh-CN" altLang="en-US" sz="1600"/>
                </a:p>
              </p:txBody>
            </p:sp>
            <p:sp>
              <p:nvSpPr>
                <p:cNvPr id="47" name="Freeform 26"/>
                <p:cNvSpPr>
                  <a:spLocks/>
                </p:cNvSpPr>
                <p:nvPr/>
              </p:nvSpPr>
              <p:spPr bwMode="auto">
                <a:xfrm>
                  <a:off x="3950" y="1194"/>
                  <a:ext cx="874" cy="144"/>
                </a:xfrm>
                <a:custGeom>
                  <a:avLst/>
                  <a:gdLst>
                    <a:gd name="T0" fmla="*/ 219 w 874"/>
                    <a:gd name="T1" fmla="*/ 0 h 144"/>
                    <a:gd name="T2" fmla="*/ 0 w 874"/>
                    <a:gd name="T3" fmla="*/ 144 h 144"/>
                    <a:gd name="T4" fmla="*/ 656 w 874"/>
                    <a:gd name="T5" fmla="*/ 144 h 144"/>
                    <a:gd name="T6" fmla="*/ 874 w 874"/>
                    <a:gd name="T7" fmla="*/ 0 h 144"/>
                    <a:gd name="T8" fmla="*/ 219 w 874"/>
                    <a:gd name="T9" fmla="*/ 0 h 144"/>
                    <a:gd name="T10" fmla="*/ 0 60000 65536"/>
                    <a:gd name="T11" fmla="*/ 0 60000 65536"/>
                    <a:gd name="T12" fmla="*/ 0 60000 65536"/>
                    <a:gd name="T13" fmla="*/ 0 60000 65536"/>
                    <a:gd name="T14" fmla="*/ 0 60000 65536"/>
                    <a:gd name="T15" fmla="*/ 0 w 874"/>
                    <a:gd name="T16" fmla="*/ 0 h 144"/>
                    <a:gd name="T17" fmla="*/ 874 w 874"/>
                    <a:gd name="T18" fmla="*/ 144 h 144"/>
                  </a:gdLst>
                  <a:ahLst/>
                  <a:cxnLst>
                    <a:cxn ang="T10">
                      <a:pos x="T0" y="T1"/>
                    </a:cxn>
                    <a:cxn ang="T11">
                      <a:pos x="T2" y="T3"/>
                    </a:cxn>
                    <a:cxn ang="T12">
                      <a:pos x="T4" y="T5"/>
                    </a:cxn>
                    <a:cxn ang="T13">
                      <a:pos x="T6" y="T7"/>
                    </a:cxn>
                    <a:cxn ang="T14">
                      <a:pos x="T8" y="T9"/>
                    </a:cxn>
                  </a:cxnLst>
                  <a:rect l="T15" t="T16" r="T17" b="T18"/>
                  <a:pathLst>
                    <a:path w="874" h="144">
                      <a:moveTo>
                        <a:pt x="219" y="0"/>
                      </a:moveTo>
                      <a:lnTo>
                        <a:pt x="0" y="144"/>
                      </a:lnTo>
                      <a:lnTo>
                        <a:pt x="656" y="144"/>
                      </a:lnTo>
                      <a:lnTo>
                        <a:pt x="874" y="0"/>
                      </a:lnTo>
                      <a:lnTo>
                        <a:pt x="219" y="0"/>
                      </a:lnTo>
                      <a:close/>
                    </a:path>
                  </a:pathLst>
                </a:custGeom>
                <a:solidFill>
                  <a:srgbClr val="00CCFF"/>
                </a:solidFill>
                <a:ln w="23876" cap="rnd">
                  <a:solidFill>
                    <a:srgbClr val="000099"/>
                  </a:solidFill>
                  <a:miter lim="800000"/>
                  <a:headEnd/>
                  <a:tailEnd/>
                </a:ln>
              </p:spPr>
              <p:txBody>
                <a:bodyPr/>
                <a:lstStyle/>
                <a:p>
                  <a:endParaRPr lang="zh-CN" altLang="en-US" sz="1600"/>
                </a:p>
              </p:txBody>
            </p:sp>
          </p:grpSp>
          <p:grpSp>
            <p:nvGrpSpPr>
              <p:cNvPr id="22" name="Group 27"/>
              <p:cNvGrpSpPr>
                <a:grpSpLocks/>
              </p:cNvGrpSpPr>
              <p:nvPr/>
            </p:nvGrpSpPr>
            <p:grpSpPr bwMode="auto">
              <a:xfrm>
                <a:off x="4465" y="1296"/>
                <a:ext cx="707" cy="411"/>
                <a:chOff x="3944" y="1338"/>
                <a:chExt cx="665" cy="396"/>
              </a:xfrm>
            </p:grpSpPr>
            <p:sp>
              <p:nvSpPr>
                <p:cNvPr id="44" name="Rectangle 28"/>
                <p:cNvSpPr>
                  <a:spLocks noChangeArrowheads="1"/>
                </p:cNvSpPr>
                <p:nvPr/>
              </p:nvSpPr>
              <p:spPr bwMode="auto">
                <a:xfrm>
                  <a:off x="3944" y="1338"/>
                  <a:ext cx="665" cy="396"/>
                </a:xfrm>
                <a:prstGeom prst="rect">
                  <a:avLst/>
                </a:prstGeom>
                <a:solidFill>
                  <a:srgbClr val="C9C9C9"/>
                </a:solidFill>
                <a:ln w="9525">
                  <a:solidFill>
                    <a:srgbClr val="000099"/>
                  </a:solidFill>
                  <a:miter lim="800000"/>
                  <a:headEnd/>
                  <a:tailEnd/>
                </a:ln>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600">
                    <a:latin typeface="Times New Roman" panose="02020603050405020304" pitchFamily="18" charset="0"/>
                    <a:ea typeface="幼圆" panose="02010509060101010101" pitchFamily="49" charset="-122"/>
                  </a:endParaRPr>
                </a:p>
              </p:txBody>
            </p:sp>
            <p:sp>
              <p:nvSpPr>
                <p:cNvPr id="45" name="Rectangle 29"/>
                <p:cNvSpPr>
                  <a:spLocks noChangeArrowheads="1"/>
                </p:cNvSpPr>
                <p:nvPr/>
              </p:nvSpPr>
              <p:spPr bwMode="auto">
                <a:xfrm>
                  <a:off x="3944" y="1338"/>
                  <a:ext cx="665" cy="396"/>
                </a:xfrm>
                <a:prstGeom prst="rect">
                  <a:avLst/>
                </a:prstGeom>
                <a:solidFill>
                  <a:srgbClr val="FF99CC"/>
                </a:solidFill>
                <a:ln w="23876" cap="rnd">
                  <a:solidFill>
                    <a:srgbClr val="000099"/>
                  </a:solidFill>
                  <a:miter lim="800000"/>
                  <a:headEnd/>
                  <a:tailEnd/>
                </a:ln>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600">
                    <a:latin typeface="Times New Roman" panose="02020603050405020304" pitchFamily="18" charset="0"/>
                    <a:ea typeface="幼圆" panose="02010509060101010101" pitchFamily="49" charset="-122"/>
                  </a:endParaRPr>
                </a:p>
              </p:txBody>
            </p:sp>
          </p:grpSp>
          <p:grpSp>
            <p:nvGrpSpPr>
              <p:cNvPr id="23" name="Group 30"/>
              <p:cNvGrpSpPr>
                <a:grpSpLocks/>
              </p:cNvGrpSpPr>
              <p:nvPr/>
            </p:nvGrpSpPr>
            <p:grpSpPr bwMode="auto">
              <a:xfrm>
                <a:off x="5409" y="1152"/>
                <a:ext cx="146" cy="156"/>
                <a:chOff x="4785" y="1106"/>
                <a:chExt cx="139" cy="150"/>
              </a:xfrm>
            </p:grpSpPr>
            <p:sp>
              <p:nvSpPr>
                <p:cNvPr id="42" name="Rectangle 31"/>
                <p:cNvSpPr>
                  <a:spLocks noChangeArrowheads="1"/>
                </p:cNvSpPr>
                <p:nvPr/>
              </p:nvSpPr>
              <p:spPr bwMode="auto">
                <a:xfrm>
                  <a:off x="4876" y="1106"/>
                  <a:ext cx="4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600" i="1">
                      <a:latin typeface="Times New Roman" panose="02020603050405020304" pitchFamily="18" charset="0"/>
                      <a:ea typeface="宋体" panose="02010600030101010101" pitchFamily="2" charset="-122"/>
                    </a:rPr>
                    <a:t>z</a:t>
                  </a:r>
                  <a:endParaRPr lang="en-US" altLang="zh-CN" sz="1600" i="1">
                    <a:latin typeface="Arial" panose="020B0604020202020204" pitchFamily="34" charset="0"/>
                    <a:ea typeface="宋体" panose="02010600030101010101" pitchFamily="2" charset="-122"/>
                  </a:endParaRPr>
                </a:p>
              </p:txBody>
            </p:sp>
            <p:sp>
              <p:nvSpPr>
                <p:cNvPr id="43" name="Rectangle 32"/>
                <p:cNvSpPr>
                  <a:spLocks noChangeArrowheads="1"/>
                </p:cNvSpPr>
                <p:nvPr/>
              </p:nvSpPr>
              <p:spPr bwMode="auto">
                <a:xfrm>
                  <a:off x="4785" y="1106"/>
                  <a:ext cx="7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600" b="0" i="1">
                      <a:latin typeface="Symbol" panose="05050102010706020507" pitchFamily="18" charset="2"/>
                      <a:ea typeface="宋体" panose="02010600030101010101" pitchFamily="2" charset="-122"/>
                    </a:rPr>
                    <a:t>D</a:t>
                  </a:r>
                  <a:endParaRPr lang="en-US" altLang="zh-CN" sz="1600" b="0" i="1">
                    <a:latin typeface="Arial" panose="020B0604020202020204" pitchFamily="34" charset="0"/>
                    <a:ea typeface="宋体" panose="02010600030101010101" pitchFamily="2" charset="-122"/>
                  </a:endParaRPr>
                </a:p>
              </p:txBody>
            </p:sp>
          </p:grpSp>
          <p:grpSp>
            <p:nvGrpSpPr>
              <p:cNvPr id="24" name="Group 33"/>
              <p:cNvGrpSpPr>
                <a:grpSpLocks/>
              </p:cNvGrpSpPr>
              <p:nvPr/>
            </p:nvGrpSpPr>
            <p:grpSpPr bwMode="auto">
              <a:xfrm>
                <a:off x="5291" y="1580"/>
                <a:ext cx="186" cy="155"/>
                <a:chOff x="5103" y="1706"/>
                <a:chExt cx="175" cy="149"/>
              </a:xfrm>
            </p:grpSpPr>
            <p:sp>
              <p:nvSpPr>
                <p:cNvPr id="40" name="Rectangle 34"/>
                <p:cNvSpPr>
                  <a:spLocks noChangeArrowheads="1"/>
                </p:cNvSpPr>
                <p:nvPr/>
              </p:nvSpPr>
              <p:spPr bwMode="auto">
                <a:xfrm>
                  <a:off x="5217" y="1706"/>
                  <a:ext cx="61"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600" i="1">
                      <a:latin typeface="Times New Roman" panose="02020603050405020304" pitchFamily="18" charset="0"/>
                      <a:ea typeface="宋体" panose="02010600030101010101" pitchFamily="2" charset="-122"/>
                    </a:rPr>
                    <a:t>x</a:t>
                  </a:r>
                  <a:endParaRPr lang="en-US" altLang="zh-CN" sz="1600">
                    <a:latin typeface="Arial" panose="020B0604020202020204" pitchFamily="34" charset="0"/>
                    <a:ea typeface="宋体" panose="02010600030101010101" pitchFamily="2" charset="-122"/>
                  </a:endParaRPr>
                </a:p>
              </p:txBody>
            </p:sp>
            <p:sp>
              <p:nvSpPr>
                <p:cNvPr id="41" name="Rectangle 35"/>
                <p:cNvSpPr>
                  <a:spLocks noChangeArrowheads="1"/>
                </p:cNvSpPr>
                <p:nvPr/>
              </p:nvSpPr>
              <p:spPr bwMode="auto">
                <a:xfrm>
                  <a:off x="5103" y="1706"/>
                  <a:ext cx="7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600" b="0">
                      <a:latin typeface="Symbol" panose="05050102010706020507" pitchFamily="18" charset="2"/>
                      <a:ea typeface="宋体" panose="02010600030101010101" pitchFamily="2" charset="-122"/>
                    </a:rPr>
                    <a:t>D</a:t>
                  </a:r>
                  <a:endParaRPr lang="en-US" altLang="zh-CN" sz="1600" b="0">
                    <a:latin typeface="Arial" panose="020B0604020202020204" pitchFamily="34" charset="0"/>
                    <a:ea typeface="宋体" panose="02010600030101010101" pitchFamily="2" charset="-122"/>
                  </a:endParaRPr>
                </a:p>
              </p:txBody>
            </p:sp>
          </p:grpSp>
          <p:grpSp>
            <p:nvGrpSpPr>
              <p:cNvPr id="25" name="Group 36"/>
              <p:cNvGrpSpPr>
                <a:grpSpLocks/>
              </p:cNvGrpSpPr>
              <p:nvPr/>
            </p:nvGrpSpPr>
            <p:grpSpPr bwMode="auto">
              <a:xfrm>
                <a:off x="4646" y="1691"/>
                <a:ext cx="185" cy="156"/>
                <a:chOff x="4059" y="2296"/>
                <a:chExt cx="174" cy="150"/>
              </a:xfrm>
            </p:grpSpPr>
            <p:sp>
              <p:nvSpPr>
                <p:cNvPr id="38" name="Rectangle 37"/>
                <p:cNvSpPr>
                  <a:spLocks noChangeArrowheads="1"/>
                </p:cNvSpPr>
                <p:nvPr/>
              </p:nvSpPr>
              <p:spPr bwMode="auto">
                <a:xfrm>
                  <a:off x="4179" y="2296"/>
                  <a:ext cx="5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600" i="1">
                      <a:latin typeface="Times New Roman" panose="02020603050405020304" pitchFamily="18" charset="0"/>
                      <a:ea typeface="宋体" panose="02010600030101010101" pitchFamily="2" charset="-122"/>
                    </a:rPr>
                    <a:t>y</a:t>
                  </a:r>
                  <a:endParaRPr lang="en-US" altLang="zh-CN" sz="1600">
                    <a:latin typeface="Arial" panose="020B0604020202020204" pitchFamily="34" charset="0"/>
                    <a:ea typeface="宋体" panose="02010600030101010101" pitchFamily="2" charset="-122"/>
                  </a:endParaRPr>
                </a:p>
              </p:txBody>
            </p:sp>
            <p:sp>
              <p:nvSpPr>
                <p:cNvPr id="39" name="Rectangle 38"/>
                <p:cNvSpPr>
                  <a:spLocks noChangeArrowheads="1"/>
                </p:cNvSpPr>
                <p:nvPr/>
              </p:nvSpPr>
              <p:spPr bwMode="auto">
                <a:xfrm>
                  <a:off x="4059" y="2296"/>
                  <a:ext cx="7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600" b="0">
                      <a:latin typeface="Symbol" panose="05050102010706020507" pitchFamily="18" charset="2"/>
                      <a:ea typeface="宋体" panose="02010600030101010101" pitchFamily="2" charset="-122"/>
                    </a:rPr>
                    <a:t>D</a:t>
                  </a:r>
                  <a:endParaRPr lang="en-US" altLang="zh-CN" sz="1600" b="0">
                    <a:latin typeface="Arial" panose="020B0604020202020204" pitchFamily="34" charset="0"/>
                    <a:ea typeface="宋体" panose="02010600030101010101" pitchFamily="2" charset="-122"/>
                  </a:endParaRPr>
                </a:p>
              </p:txBody>
            </p:sp>
          </p:grpSp>
          <p:sp>
            <p:nvSpPr>
              <p:cNvPr id="26" name="Line 39"/>
              <p:cNvSpPr>
                <a:spLocks noChangeAspect="1" noChangeShapeType="1"/>
              </p:cNvSpPr>
              <p:nvPr/>
            </p:nvSpPr>
            <p:spPr bwMode="auto">
              <a:xfrm flipH="1">
                <a:off x="5015" y="1091"/>
                <a:ext cx="521" cy="346"/>
              </a:xfrm>
              <a:prstGeom prst="line">
                <a:avLst/>
              </a:prstGeom>
              <a:noFill/>
              <a:ln w="2222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27" name="Line 40"/>
              <p:cNvSpPr>
                <a:spLocks noChangeAspect="1" noChangeShapeType="1"/>
              </p:cNvSpPr>
              <p:nvPr/>
            </p:nvSpPr>
            <p:spPr bwMode="auto">
              <a:xfrm flipH="1">
                <a:off x="4377" y="1491"/>
                <a:ext cx="478" cy="318"/>
              </a:xfrm>
              <a:prstGeom prst="line">
                <a:avLst/>
              </a:prstGeom>
              <a:noFill/>
              <a:ln w="222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28" name="Line 41"/>
              <p:cNvSpPr>
                <a:spLocks noChangeAspect="1" noChangeShapeType="1"/>
              </p:cNvSpPr>
              <p:nvPr/>
            </p:nvSpPr>
            <p:spPr bwMode="auto">
              <a:xfrm flipH="1">
                <a:off x="5423" y="1045"/>
                <a:ext cx="180" cy="119"/>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9" name="Line 42"/>
              <p:cNvSpPr>
                <a:spLocks noChangeAspect="1" noChangeShapeType="1"/>
              </p:cNvSpPr>
              <p:nvPr/>
            </p:nvSpPr>
            <p:spPr bwMode="auto">
              <a:xfrm rot="10800000" flipH="1">
                <a:off x="4464" y="1531"/>
                <a:ext cx="261" cy="173"/>
              </a:xfrm>
              <a:prstGeom prst="line">
                <a:avLst/>
              </a:prstGeom>
              <a:noFill/>
              <a:ln w="22225">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 name="Line 43"/>
              <p:cNvSpPr>
                <a:spLocks noChangeShapeType="1"/>
              </p:cNvSpPr>
              <p:nvPr/>
            </p:nvSpPr>
            <p:spPr bwMode="auto">
              <a:xfrm>
                <a:off x="4712" y="1552"/>
                <a:ext cx="694" cy="0"/>
              </a:xfrm>
              <a:prstGeom prst="line">
                <a:avLst/>
              </a:prstGeom>
              <a:noFill/>
              <a:ln w="22225">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1" name="Line 44"/>
              <p:cNvSpPr>
                <a:spLocks noChangeShapeType="1"/>
              </p:cNvSpPr>
              <p:nvPr/>
            </p:nvSpPr>
            <p:spPr bwMode="auto">
              <a:xfrm>
                <a:off x="4712" y="1144"/>
                <a:ext cx="0" cy="408"/>
              </a:xfrm>
              <a:prstGeom prst="line">
                <a:avLst/>
              </a:prstGeom>
              <a:noFill/>
              <a:ln w="22225">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2" name="Line 45"/>
              <p:cNvSpPr>
                <a:spLocks noChangeShapeType="1"/>
              </p:cNvSpPr>
              <p:nvPr/>
            </p:nvSpPr>
            <p:spPr bwMode="auto">
              <a:xfrm flipV="1">
                <a:off x="5291" y="1416"/>
                <a:ext cx="289" cy="0"/>
              </a:xfrm>
              <a:prstGeom prst="line">
                <a:avLst/>
              </a:prstGeom>
              <a:noFill/>
              <a:ln w="222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33" name="Line 46"/>
              <p:cNvSpPr>
                <a:spLocks noChangeShapeType="1"/>
              </p:cNvSpPr>
              <p:nvPr/>
            </p:nvSpPr>
            <p:spPr bwMode="auto">
              <a:xfrm flipV="1">
                <a:off x="4336" y="1416"/>
                <a:ext cx="289" cy="0"/>
              </a:xfrm>
              <a:prstGeom prst="line">
                <a:avLst/>
              </a:prstGeom>
              <a:noFill/>
              <a:ln w="222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34" name="Line 47"/>
              <p:cNvSpPr>
                <a:spLocks noChangeShapeType="1"/>
              </p:cNvSpPr>
              <p:nvPr/>
            </p:nvSpPr>
            <p:spPr bwMode="auto">
              <a:xfrm flipV="1">
                <a:off x="4934" y="901"/>
                <a:ext cx="0" cy="317"/>
              </a:xfrm>
              <a:prstGeom prst="line">
                <a:avLst/>
              </a:prstGeom>
              <a:noFill/>
              <a:ln w="222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35" name="Line 48"/>
              <p:cNvSpPr>
                <a:spLocks noChangeShapeType="1"/>
              </p:cNvSpPr>
              <p:nvPr/>
            </p:nvSpPr>
            <p:spPr bwMode="auto">
              <a:xfrm flipV="1">
                <a:off x="4943" y="1612"/>
                <a:ext cx="0" cy="317"/>
              </a:xfrm>
              <a:prstGeom prst="line">
                <a:avLst/>
              </a:prstGeom>
              <a:noFill/>
              <a:ln w="222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36" name="Oval 55"/>
              <p:cNvSpPr>
                <a:spLocks noChangeAspect="1" noChangeArrowheads="1"/>
              </p:cNvSpPr>
              <p:nvPr/>
            </p:nvSpPr>
            <p:spPr bwMode="auto">
              <a:xfrm>
                <a:off x="4921" y="1445"/>
                <a:ext cx="45" cy="46"/>
              </a:xfrm>
              <a:prstGeom prst="ellipse">
                <a:avLst/>
              </a:prstGeom>
              <a:solidFill>
                <a:schemeClr val="tx1"/>
              </a:solidFill>
              <a:ln w="9525">
                <a:solidFill>
                  <a:srgbClr val="000099"/>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600">
                  <a:latin typeface="Times New Roman" panose="02020603050405020304" pitchFamily="18" charset="0"/>
                  <a:ea typeface="幼圆" panose="02010509060101010101" pitchFamily="49" charset="-122"/>
                </a:endParaRPr>
              </a:p>
            </p:txBody>
          </p:sp>
          <p:sp>
            <p:nvSpPr>
              <p:cNvPr id="37" name="Rectangle 56"/>
              <p:cNvSpPr>
                <a:spLocks noChangeArrowheads="1"/>
              </p:cNvSpPr>
              <p:nvPr/>
            </p:nvSpPr>
            <p:spPr bwMode="auto">
              <a:xfrm>
                <a:off x="4830" y="1309"/>
                <a:ext cx="1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600" i="1" dirty="0">
                    <a:latin typeface="Times New Roman" panose="02020603050405020304" pitchFamily="18" charset="0"/>
                    <a:ea typeface="宋体" panose="02010600030101010101" pitchFamily="2" charset="-122"/>
                  </a:rPr>
                  <a:t>P</a:t>
                </a:r>
                <a:endParaRPr lang="en-US" altLang="zh-CN" sz="1600" dirty="0">
                  <a:latin typeface="Arial" panose="020B0604020202020204" pitchFamily="34" charset="0"/>
                  <a:ea typeface="宋体" panose="02010600030101010101" pitchFamily="2" charset="-122"/>
                </a:endParaRPr>
              </a:p>
            </p:txBody>
          </p:sp>
        </p:grpSp>
        <p:graphicFrame>
          <p:nvGraphicFramePr>
            <p:cNvPr id="14" name="Object 62"/>
            <p:cNvGraphicFramePr>
              <a:graphicFrameLocks noChangeAspect="1"/>
            </p:cNvGraphicFramePr>
            <p:nvPr>
              <p:extLst>
                <p:ext uri="{D42A27DB-BD31-4B8C-83A1-F6EECF244321}">
                  <p14:modId xmlns:p14="http://schemas.microsoft.com/office/powerpoint/2010/main" val="2490379952"/>
                </p:ext>
              </p:extLst>
            </p:nvPr>
          </p:nvGraphicFramePr>
          <p:xfrm>
            <a:off x="5231" y="2395"/>
            <a:ext cx="263" cy="159"/>
          </p:xfrm>
          <a:graphic>
            <a:graphicData uri="http://schemas.openxmlformats.org/presentationml/2006/ole">
              <mc:AlternateContent xmlns:mc="http://schemas.openxmlformats.org/markup-compatibility/2006">
                <mc:Choice xmlns:v="urn:schemas-microsoft-com:vml" Requires="v">
                  <p:oleObj spid="_x0000_s14796" name="Equation" r:id="rId10" imgW="209494" imgH="85813" progId="Equation.DSMT4">
                    <p:embed/>
                  </p:oleObj>
                </mc:Choice>
                <mc:Fallback>
                  <p:oleObj name="Equation" r:id="rId10" imgW="209494" imgH="85813" progId="Equation.DSMT4">
                    <p:embed/>
                    <p:pic>
                      <p:nvPicPr>
                        <p:cNvPr id="48147" name="Object 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1" y="2395"/>
                          <a:ext cx="263" cy="159"/>
                        </a:xfrm>
                        <a:prstGeom prst="rect">
                          <a:avLst/>
                        </a:prstGeom>
                        <a:noFill/>
                        <a:ln>
                          <a:noFill/>
                        </a:ln>
                        <a:effectLst/>
                        <a:extLst/>
                      </p:spPr>
                    </p:pic>
                  </p:oleObj>
                </mc:Fallback>
              </mc:AlternateContent>
            </a:graphicData>
          </a:graphic>
        </p:graphicFrame>
      </p:grpSp>
      <p:grpSp>
        <p:nvGrpSpPr>
          <p:cNvPr id="50" name="Group 64"/>
          <p:cNvGrpSpPr>
            <a:grpSpLocks/>
          </p:cNvGrpSpPr>
          <p:nvPr/>
        </p:nvGrpSpPr>
        <p:grpSpPr bwMode="auto">
          <a:xfrm>
            <a:off x="611560" y="3651870"/>
            <a:ext cx="7767638" cy="647700"/>
            <a:chOff x="150" y="2731"/>
            <a:chExt cx="4893" cy="408"/>
          </a:xfrm>
        </p:grpSpPr>
        <p:sp>
          <p:nvSpPr>
            <p:cNvPr id="51" name="Rectangle 54"/>
            <p:cNvSpPr>
              <a:spLocks noChangeArrowheads="1"/>
            </p:cNvSpPr>
            <p:nvPr/>
          </p:nvSpPr>
          <p:spPr bwMode="auto">
            <a:xfrm>
              <a:off x="150" y="2800"/>
              <a:ext cx="489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lnSpc>
                  <a:spcPct val="130000"/>
                </a:lnSpc>
                <a:spcBef>
                  <a:spcPct val="0"/>
                </a:spcBef>
                <a:buClrTx/>
                <a:buSzTx/>
                <a:buFontTx/>
                <a:buNone/>
              </a:pP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即流出                    和                    前后一对面元的通量为：</a:t>
              </a:r>
            </a:p>
          </p:txBody>
        </p:sp>
        <p:graphicFrame>
          <p:nvGraphicFramePr>
            <p:cNvPr id="52" name="Object 62"/>
            <p:cNvGraphicFramePr>
              <a:graphicFrameLocks noChangeAspect="1"/>
            </p:cNvGraphicFramePr>
            <p:nvPr>
              <p:extLst>
                <p:ext uri="{D42A27DB-BD31-4B8C-83A1-F6EECF244321}">
                  <p14:modId xmlns:p14="http://schemas.microsoft.com/office/powerpoint/2010/main" val="3576182433"/>
                </p:ext>
              </p:extLst>
            </p:nvPr>
          </p:nvGraphicFramePr>
          <p:xfrm>
            <a:off x="694" y="2731"/>
            <a:ext cx="802" cy="408"/>
          </p:xfrm>
          <a:graphic>
            <a:graphicData uri="http://schemas.openxmlformats.org/presentationml/2006/ole">
              <mc:AlternateContent xmlns:mc="http://schemas.openxmlformats.org/markup-compatibility/2006">
                <mc:Choice xmlns:v="urn:schemas-microsoft-com:vml" Requires="v">
                  <p:oleObj spid="_x0000_s14797" name="Equation" r:id="rId12" imgW="672808" imgH="342751" progId="Equation.DSMT4">
                    <p:embed/>
                  </p:oleObj>
                </mc:Choice>
                <mc:Fallback>
                  <p:oleObj name="Equation" r:id="rId12" imgW="672808" imgH="342751" progId="Equation.DSMT4">
                    <p:embed/>
                    <p:pic>
                      <p:nvPicPr>
                        <p:cNvPr id="48140" name="Object 6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4" y="2731"/>
                          <a:ext cx="802" cy="408"/>
                        </a:xfrm>
                        <a:prstGeom prst="rect">
                          <a:avLst/>
                        </a:prstGeom>
                        <a:noFill/>
                        <a:ln>
                          <a:noFill/>
                        </a:ln>
                        <a:effectLst/>
                        <a:extLst/>
                      </p:spPr>
                    </p:pic>
                  </p:oleObj>
                </mc:Fallback>
              </mc:AlternateContent>
            </a:graphicData>
          </a:graphic>
        </p:graphicFrame>
        <p:graphicFrame>
          <p:nvGraphicFramePr>
            <p:cNvPr id="53" name="Object 63"/>
            <p:cNvGraphicFramePr>
              <a:graphicFrameLocks noChangeAspect="1"/>
            </p:cNvGraphicFramePr>
            <p:nvPr>
              <p:extLst>
                <p:ext uri="{D42A27DB-BD31-4B8C-83A1-F6EECF244321}">
                  <p14:modId xmlns:p14="http://schemas.microsoft.com/office/powerpoint/2010/main" val="2340577680"/>
                </p:ext>
              </p:extLst>
            </p:nvPr>
          </p:nvGraphicFramePr>
          <p:xfrm>
            <a:off x="1692" y="2731"/>
            <a:ext cx="802" cy="408"/>
          </p:xfrm>
          <a:graphic>
            <a:graphicData uri="http://schemas.openxmlformats.org/presentationml/2006/ole">
              <mc:AlternateContent xmlns:mc="http://schemas.openxmlformats.org/markup-compatibility/2006">
                <mc:Choice xmlns:v="urn:schemas-microsoft-com:vml" Requires="v">
                  <p:oleObj spid="_x0000_s14798" name="Equation" r:id="rId14" imgW="672808" imgH="342751" progId="Equation.DSMT4">
                    <p:embed/>
                  </p:oleObj>
                </mc:Choice>
                <mc:Fallback>
                  <p:oleObj name="Equation" r:id="rId14" imgW="672808" imgH="342751" progId="Equation.DSMT4">
                    <p:embed/>
                    <p:pic>
                      <p:nvPicPr>
                        <p:cNvPr id="48141" name="Object 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2" y="2731"/>
                          <a:ext cx="802" cy="408"/>
                        </a:xfrm>
                        <a:prstGeom prst="rect">
                          <a:avLst/>
                        </a:prstGeom>
                        <a:noFill/>
                        <a:ln>
                          <a:noFill/>
                        </a:ln>
                        <a:effectLst/>
                        <a:extLst/>
                      </p:spPr>
                    </p:pic>
                  </p:oleObj>
                </mc:Fallback>
              </mc:AlternateContent>
            </a:graphicData>
          </a:graphic>
        </p:graphicFrame>
      </p:grpSp>
      <p:graphicFrame>
        <p:nvGraphicFramePr>
          <p:cNvPr id="54" name="对象 53"/>
          <p:cNvGraphicFramePr>
            <a:graphicFrameLocks noChangeAspect="1"/>
          </p:cNvGraphicFramePr>
          <p:nvPr>
            <p:extLst>
              <p:ext uri="{D42A27DB-BD31-4B8C-83A1-F6EECF244321}">
                <p14:modId xmlns:p14="http://schemas.microsoft.com/office/powerpoint/2010/main" val="2078276323"/>
              </p:ext>
            </p:extLst>
          </p:nvPr>
        </p:nvGraphicFramePr>
        <p:xfrm>
          <a:off x="2771800" y="771550"/>
          <a:ext cx="2196244" cy="456363"/>
        </p:xfrm>
        <a:graphic>
          <a:graphicData uri="http://schemas.openxmlformats.org/presentationml/2006/ole">
            <mc:AlternateContent xmlns:mc="http://schemas.openxmlformats.org/markup-compatibility/2006">
              <mc:Choice xmlns:v="urn:schemas-microsoft-com:vml" Requires="v">
                <p:oleObj spid="_x0000_s14799" name="Equation" r:id="rId16" imgW="1511280" imgH="266400" progId="Equation.DSMT4">
                  <p:embed/>
                </p:oleObj>
              </mc:Choice>
              <mc:Fallback>
                <p:oleObj name="Equation" r:id="rId16" imgW="1511280" imgH="266400" progId="Equation.DSMT4">
                  <p:embed/>
                  <p:pic>
                    <p:nvPicPr>
                      <p:cNvPr id="2" name="对象 1"/>
                      <p:cNvPicPr/>
                      <p:nvPr/>
                    </p:nvPicPr>
                    <p:blipFill>
                      <a:blip r:embed="rId17"/>
                      <a:stretch>
                        <a:fillRect/>
                      </a:stretch>
                    </p:blipFill>
                    <p:spPr>
                      <a:xfrm>
                        <a:off x="2771800" y="771550"/>
                        <a:ext cx="2196244" cy="456363"/>
                      </a:xfrm>
                      <a:prstGeom prst="rect">
                        <a:avLst/>
                      </a:prstGeom>
                    </p:spPr>
                  </p:pic>
                </p:oleObj>
              </mc:Fallback>
            </mc:AlternateContent>
          </a:graphicData>
        </a:graphic>
      </p:graphicFrame>
    </p:spTree>
    <p:extLst>
      <p:ext uri="{BB962C8B-B14F-4D97-AF65-F5344CB8AC3E}">
        <p14:creationId xmlns:p14="http://schemas.microsoft.com/office/powerpoint/2010/main" val="2607734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6"/>
          <p:cNvGraphicFramePr>
            <a:graphicFrameLocks noChangeAspect="1"/>
          </p:cNvGraphicFramePr>
          <p:nvPr>
            <p:extLst>
              <p:ext uri="{D42A27DB-BD31-4B8C-83A1-F6EECF244321}">
                <p14:modId xmlns:p14="http://schemas.microsoft.com/office/powerpoint/2010/main" val="1260387159"/>
              </p:ext>
            </p:extLst>
          </p:nvPr>
        </p:nvGraphicFramePr>
        <p:xfrm>
          <a:off x="2187971" y="3990274"/>
          <a:ext cx="5336357" cy="813724"/>
        </p:xfrm>
        <a:graphic>
          <a:graphicData uri="http://schemas.openxmlformats.org/presentationml/2006/ole">
            <mc:AlternateContent xmlns:mc="http://schemas.openxmlformats.org/markup-compatibility/2006">
              <mc:Choice xmlns:v="urn:schemas-microsoft-com:vml" Requires="v">
                <p:oleObj spid="_x0000_s15677" name="Equation" r:id="rId4" imgW="2831760" imgH="431640" progId="Equation.DSMT4">
                  <p:embed/>
                </p:oleObj>
              </mc:Choice>
              <mc:Fallback>
                <p:oleObj name="Equation" r:id="rId4" imgW="2831760" imgH="431640" progId="Equation.DSMT4">
                  <p:embed/>
                  <p:pic>
                    <p:nvPicPr>
                      <p:cNvPr id="555024" name="Object 16"/>
                      <p:cNvPicPr>
                        <a:picLocks noGrp="1" noChangeAspect="1" noChangeArrowheads="1"/>
                      </p:cNvPicPr>
                      <p:nvPr/>
                    </p:nvPicPr>
                    <p:blipFill>
                      <a:blip r:embed="rId5"/>
                      <a:srcRect/>
                      <a:stretch>
                        <a:fillRect/>
                      </a:stretch>
                    </p:blipFill>
                    <p:spPr bwMode="auto">
                      <a:xfrm>
                        <a:off x="2187971" y="3990274"/>
                        <a:ext cx="5336357" cy="813724"/>
                      </a:xfrm>
                      <a:prstGeom prst="rect">
                        <a:avLst/>
                      </a:prstGeom>
                      <a:noFill/>
                      <a:ln>
                        <a:noFill/>
                      </a:ln>
                      <a:effectLst/>
                    </p:spPr>
                  </p:pic>
                </p:oleObj>
              </mc:Fallback>
            </mc:AlternateContent>
          </a:graphicData>
        </a:graphic>
      </p:graphicFrame>
      <p:sp>
        <p:nvSpPr>
          <p:cNvPr id="3" name="Rectangle 8"/>
          <p:cNvSpPr>
            <a:spLocks noChangeArrowheads="1"/>
          </p:cNvSpPr>
          <p:nvPr/>
        </p:nvSpPr>
        <p:spPr bwMode="auto">
          <a:xfrm>
            <a:off x="609600" y="1779662"/>
            <a:ext cx="723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于是根据定义求得散度为：</a:t>
            </a:r>
          </a:p>
        </p:txBody>
      </p:sp>
      <p:sp>
        <p:nvSpPr>
          <p:cNvPr id="4" name="Text Box 11"/>
          <p:cNvSpPr txBox="1">
            <a:spLocks noChangeArrowheads="1"/>
          </p:cNvSpPr>
          <p:nvPr/>
        </p:nvSpPr>
        <p:spPr bwMode="auto">
          <a:xfrm>
            <a:off x="641350" y="267494"/>
            <a:ext cx="75120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lnSpc>
                <a:spcPct val="130000"/>
              </a:lnSpc>
              <a:spcBef>
                <a:spcPct val="0"/>
              </a:spcBef>
              <a:buClrTx/>
              <a:buSzTx/>
              <a:buFontTx/>
              <a:buNone/>
            </a:pP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同理，可计算出应流出另两组侧面的通量，最后得：</a:t>
            </a:r>
          </a:p>
        </p:txBody>
      </p:sp>
      <p:graphicFrame>
        <p:nvGraphicFramePr>
          <p:cNvPr id="5" name="Object 13"/>
          <p:cNvGraphicFramePr>
            <a:graphicFrameLocks noChangeAspect="1"/>
          </p:cNvGraphicFramePr>
          <p:nvPr>
            <p:extLst>
              <p:ext uri="{D42A27DB-BD31-4B8C-83A1-F6EECF244321}">
                <p14:modId xmlns:p14="http://schemas.microsoft.com/office/powerpoint/2010/main" val="1776005217"/>
              </p:ext>
            </p:extLst>
          </p:nvPr>
        </p:nvGraphicFramePr>
        <p:xfrm>
          <a:off x="1519983" y="2283718"/>
          <a:ext cx="2763985" cy="1710829"/>
        </p:xfrm>
        <a:graphic>
          <a:graphicData uri="http://schemas.openxmlformats.org/presentationml/2006/ole">
            <mc:AlternateContent xmlns:mc="http://schemas.openxmlformats.org/markup-compatibility/2006">
              <mc:Choice xmlns:v="urn:schemas-microsoft-com:vml" Requires="v">
                <p:oleObj spid="_x0000_s15678" name="Equation" r:id="rId6" imgW="1612800" imgH="939600" progId="Equation.DSMT4">
                  <p:embed/>
                </p:oleObj>
              </mc:Choice>
              <mc:Fallback>
                <p:oleObj name="Equation" r:id="rId6" imgW="1612800" imgH="939600" progId="Equation.DSMT4">
                  <p:embed/>
                  <p:pic>
                    <p:nvPicPr>
                      <p:cNvPr id="555021" name="Object 13"/>
                      <p:cNvPicPr>
                        <a:picLocks noChangeAspect="1" noChangeArrowheads="1"/>
                      </p:cNvPicPr>
                      <p:nvPr/>
                    </p:nvPicPr>
                    <p:blipFill>
                      <a:blip r:embed="rId7"/>
                      <a:srcRect/>
                      <a:stretch>
                        <a:fillRect/>
                      </a:stretch>
                    </p:blipFill>
                    <p:spPr bwMode="auto">
                      <a:xfrm>
                        <a:off x="1519983" y="2283718"/>
                        <a:ext cx="2763985" cy="1710829"/>
                      </a:xfrm>
                      <a:prstGeom prst="rect">
                        <a:avLst/>
                      </a:prstGeom>
                      <a:noFill/>
                      <a:ln>
                        <a:noFill/>
                      </a:ln>
                      <a:effectLst/>
                    </p:spPr>
                  </p:pic>
                </p:oleObj>
              </mc:Fallback>
            </mc:AlternateContent>
          </a:graphicData>
        </a:graphic>
      </p:graphicFrame>
      <p:graphicFrame>
        <p:nvGraphicFramePr>
          <p:cNvPr id="6" name="Object 14"/>
          <p:cNvGraphicFramePr>
            <a:graphicFrameLocks noChangeAspect="1"/>
          </p:cNvGraphicFramePr>
          <p:nvPr>
            <p:extLst>
              <p:ext uri="{D42A27DB-BD31-4B8C-83A1-F6EECF244321}">
                <p14:modId xmlns:p14="http://schemas.microsoft.com/office/powerpoint/2010/main" val="3757458911"/>
              </p:ext>
            </p:extLst>
          </p:nvPr>
        </p:nvGraphicFramePr>
        <p:xfrm>
          <a:off x="1556787" y="771550"/>
          <a:ext cx="5463485" cy="793042"/>
        </p:xfrm>
        <a:graphic>
          <a:graphicData uri="http://schemas.openxmlformats.org/presentationml/2006/ole">
            <mc:AlternateContent xmlns:mc="http://schemas.openxmlformats.org/markup-compatibility/2006">
              <mc:Choice xmlns:v="urn:schemas-microsoft-com:vml" Requires="v">
                <p:oleObj spid="_x0000_s15679" name="Equation" r:id="rId8" imgW="3377880" imgH="444240" progId="Equation.DSMT4">
                  <p:embed/>
                </p:oleObj>
              </mc:Choice>
              <mc:Fallback>
                <p:oleObj name="Equation" r:id="rId8" imgW="3377880" imgH="444240" progId="Equation.DSMT4">
                  <p:embed/>
                  <p:pic>
                    <p:nvPicPr>
                      <p:cNvPr id="555022" name="Object 14"/>
                      <p:cNvPicPr>
                        <a:picLocks noChangeAspect="1" noChangeArrowheads="1"/>
                      </p:cNvPicPr>
                      <p:nvPr/>
                    </p:nvPicPr>
                    <p:blipFill>
                      <a:blip r:embed="rId9"/>
                      <a:srcRect/>
                      <a:stretch>
                        <a:fillRect/>
                      </a:stretch>
                    </p:blipFill>
                    <p:spPr bwMode="auto">
                      <a:xfrm>
                        <a:off x="1556787" y="771550"/>
                        <a:ext cx="5463485" cy="793042"/>
                      </a:xfrm>
                      <a:prstGeom prst="rect">
                        <a:avLst/>
                      </a:prstGeom>
                      <a:noFill/>
                      <a:ln>
                        <a:noFill/>
                      </a:ln>
                      <a:effectLst/>
                    </p:spPr>
                  </p:pic>
                </p:oleObj>
              </mc:Fallback>
            </mc:AlternateContent>
          </a:graphicData>
        </a:graphic>
      </p:graphicFrame>
      <p:graphicFrame>
        <p:nvGraphicFramePr>
          <p:cNvPr id="7" name="Object 51"/>
          <p:cNvGraphicFramePr>
            <a:graphicFrameLocks noChangeAspect="1"/>
          </p:cNvGraphicFramePr>
          <p:nvPr>
            <p:extLst>
              <p:ext uri="{D42A27DB-BD31-4B8C-83A1-F6EECF244321}">
                <p14:modId xmlns:p14="http://schemas.microsoft.com/office/powerpoint/2010/main" val="3722289501"/>
              </p:ext>
            </p:extLst>
          </p:nvPr>
        </p:nvGraphicFramePr>
        <p:xfrm>
          <a:off x="7524328" y="4155926"/>
          <a:ext cx="901894" cy="403638"/>
        </p:xfrm>
        <a:graphic>
          <a:graphicData uri="http://schemas.openxmlformats.org/presentationml/2006/ole">
            <mc:AlternateContent xmlns:mc="http://schemas.openxmlformats.org/markup-compatibility/2006">
              <mc:Choice xmlns:v="urn:schemas-microsoft-com:vml" Requires="v">
                <p:oleObj spid="_x0000_s15680" name="Equation" r:id="rId10" imgW="482400" imgH="215640" progId="Equation.DSMT4">
                  <p:embed/>
                </p:oleObj>
              </mc:Choice>
              <mc:Fallback>
                <p:oleObj name="Equation" r:id="rId10" imgW="482400" imgH="215640" progId="Equation.DSMT4">
                  <p:embed/>
                  <p:pic>
                    <p:nvPicPr>
                      <p:cNvPr id="313395" name="Object 51"/>
                      <p:cNvPicPr>
                        <a:picLocks noChangeAspect="1" noChangeArrowheads="1"/>
                      </p:cNvPicPr>
                      <p:nvPr/>
                    </p:nvPicPr>
                    <p:blipFill>
                      <a:blip r:embed="rId11"/>
                      <a:srcRect/>
                      <a:stretch>
                        <a:fillRect/>
                      </a:stretch>
                    </p:blipFill>
                    <p:spPr bwMode="auto">
                      <a:xfrm>
                        <a:off x="7524328" y="4155926"/>
                        <a:ext cx="901894" cy="403638"/>
                      </a:xfrm>
                      <a:prstGeom prst="rect">
                        <a:avLst/>
                      </a:prstGeom>
                      <a:noFill/>
                      <a:ln>
                        <a:noFill/>
                      </a:ln>
                      <a:effectLst/>
                    </p:spPr>
                  </p:pic>
                </p:oleObj>
              </mc:Fallback>
            </mc:AlternateContent>
          </a:graphicData>
        </a:graphic>
      </p:graphicFrame>
      <p:grpSp>
        <p:nvGrpSpPr>
          <p:cNvPr id="48" name="Group 61"/>
          <p:cNvGrpSpPr>
            <a:grpSpLocks/>
          </p:cNvGrpSpPr>
          <p:nvPr/>
        </p:nvGrpSpPr>
        <p:grpSpPr bwMode="auto">
          <a:xfrm>
            <a:off x="6156176" y="1419622"/>
            <a:ext cx="2592288" cy="2592288"/>
            <a:chOff x="3787" y="720"/>
            <a:chExt cx="1973" cy="1895"/>
          </a:xfrm>
        </p:grpSpPr>
        <p:sp>
          <p:nvSpPr>
            <p:cNvPr id="49" name="AutoShape 9"/>
            <p:cNvSpPr>
              <a:spLocks noChangeAspect="1" noChangeArrowheads="1" noTextEdit="1"/>
            </p:cNvSpPr>
            <p:nvPr/>
          </p:nvSpPr>
          <p:spPr bwMode="auto">
            <a:xfrm>
              <a:off x="3787" y="720"/>
              <a:ext cx="1973" cy="1895"/>
            </a:xfrm>
            <a:prstGeom prst="rect">
              <a:avLst/>
            </a:prstGeom>
            <a:solidFill>
              <a:srgbClr val="66CAC8"/>
            </a:solidFill>
            <a:ln w="9525">
              <a:solidFill>
                <a:srgbClr val="00ADA9"/>
              </a:solidFill>
              <a:miter lim="800000"/>
              <a:headEnd/>
              <a:tailEnd/>
            </a:ln>
          </p:spPr>
          <p:txBody>
            <a:bodyPr/>
            <a:lstStyle/>
            <a:p>
              <a:endParaRPr lang="zh-CN" altLang="en-US" sz="1400"/>
            </a:p>
          </p:txBody>
        </p:sp>
        <p:sp>
          <p:nvSpPr>
            <p:cNvPr id="50" name="Freeform 11"/>
            <p:cNvSpPr>
              <a:spLocks noEditPoints="1"/>
            </p:cNvSpPr>
            <p:nvPr/>
          </p:nvSpPr>
          <p:spPr bwMode="auto">
            <a:xfrm>
              <a:off x="3814" y="1980"/>
              <a:ext cx="470" cy="373"/>
            </a:xfrm>
            <a:custGeom>
              <a:avLst/>
              <a:gdLst>
                <a:gd name="T0" fmla="*/ 31 w 589"/>
                <a:gd name="T1" fmla="*/ 3 h 432"/>
                <a:gd name="T2" fmla="*/ 6 w 589"/>
                <a:gd name="T3" fmla="*/ 54 h 432"/>
                <a:gd name="T4" fmla="*/ 5 w 589"/>
                <a:gd name="T5" fmla="*/ 52 h 432"/>
                <a:gd name="T6" fmla="*/ 31 w 589"/>
                <a:gd name="T7" fmla="*/ 0 h 432"/>
                <a:gd name="T8" fmla="*/ 31 w 589"/>
                <a:gd name="T9" fmla="*/ 3 h 432"/>
                <a:gd name="T10" fmla="*/ 7 w 589"/>
                <a:gd name="T11" fmla="*/ 54 h 432"/>
                <a:gd name="T12" fmla="*/ 0 w 589"/>
                <a:gd name="T13" fmla="*/ 64 h 432"/>
                <a:gd name="T14" fmla="*/ 5 w 589"/>
                <a:gd name="T15" fmla="*/ 49 h 432"/>
                <a:gd name="T16" fmla="*/ 7 w 589"/>
                <a:gd name="T17" fmla="*/ 54 h 4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9"/>
                <a:gd name="T28" fmla="*/ 0 h 432"/>
                <a:gd name="T29" fmla="*/ 589 w 589"/>
                <a:gd name="T30" fmla="*/ 432 h 4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9" h="432">
                  <a:moveTo>
                    <a:pt x="589" y="12"/>
                  </a:moveTo>
                  <a:lnTo>
                    <a:pt x="107" y="365"/>
                  </a:lnTo>
                  <a:lnTo>
                    <a:pt x="95" y="352"/>
                  </a:lnTo>
                  <a:lnTo>
                    <a:pt x="578" y="0"/>
                  </a:lnTo>
                  <a:lnTo>
                    <a:pt x="589" y="12"/>
                  </a:lnTo>
                  <a:close/>
                  <a:moveTo>
                    <a:pt x="131" y="370"/>
                  </a:moveTo>
                  <a:lnTo>
                    <a:pt x="0" y="432"/>
                  </a:lnTo>
                  <a:lnTo>
                    <a:pt x="93" y="331"/>
                  </a:lnTo>
                  <a:lnTo>
                    <a:pt x="131" y="370"/>
                  </a:lnTo>
                  <a:close/>
                </a:path>
              </a:pathLst>
            </a:custGeom>
            <a:solidFill>
              <a:srgbClr val="000000"/>
            </a:solidFill>
            <a:ln w="3175">
              <a:solidFill>
                <a:srgbClr val="000000"/>
              </a:solidFill>
              <a:bevel/>
              <a:headEnd/>
              <a:tailEnd/>
            </a:ln>
          </p:spPr>
          <p:txBody>
            <a:bodyPr/>
            <a:lstStyle/>
            <a:p>
              <a:endParaRPr lang="zh-CN" altLang="en-US" sz="1400"/>
            </a:p>
          </p:txBody>
        </p:sp>
        <p:sp>
          <p:nvSpPr>
            <p:cNvPr id="51" name="Rectangle 14"/>
            <p:cNvSpPr>
              <a:spLocks noChangeArrowheads="1"/>
            </p:cNvSpPr>
            <p:nvPr/>
          </p:nvSpPr>
          <p:spPr bwMode="auto">
            <a:xfrm>
              <a:off x="3878" y="2297"/>
              <a:ext cx="6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400" i="1">
                  <a:latin typeface="Times New Roman" panose="02020603050405020304" pitchFamily="18" charset="0"/>
                  <a:ea typeface="宋体" panose="02010600030101010101" pitchFamily="2" charset="-122"/>
                </a:rPr>
                <a:t>x</a:t>
              </a:r>
              <a:endParaRPr lang="en-US" altLang="zh-CN" sz="1400">
                <a:latin typeface="Arial" panose="020B0604020202020204" pitchFamily="34" charset="0"/>
                <a:ea typeface="宋体" panose="02010600030101010101" pitchFamily="2" charset="-122"/>
              </a:endParaRPr>
            </a:p>
          </p:txBody>
        </p:sp>
        <p:sp>
          <p:nvSpPr>
            <p:cNvPr id="52" name="Rectangle 16"/>
            <p:cNvSpPr>
              <a:spLocks noChangeArrowheads="1"/>
            </p:cNvSpPr>
            <p:nvPr/>
          </p:nvSpPr>
          <p:spPr bwMode="auto">
            <a:xfrm>
              <a:off x="4027" y="2399"/>
              <a:ext cx="145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zh-CN" altLang="en-US" sz="1400" dirty="0">
                  <a:latin typeface="宋体" panose="02010600030101010101" pitchFamily="2" charset="-122"/>
                  <a:ea typeface="宋体" panose="02010600030101010101" pitchFamily="2" charset="-122"/>
                </a:rPr>
                <a:t>在直角坐标系中计算</a:t>
              </a:r>
              <a:endParaRPr lang="zh-CN" altLang="en-US" sz="1400" dirty="0">
                <a:latin typeface="Arial" panose="020B0604020202020204" pitchFamily="34" charset="0"/>
                <a:ea typeface="宋体" panose="02010600030101010101" pitchFamily="2" charset="-122"/>
              </a:endParaRPr>
            </a:p>
          </p:txBody>
        </p:sp>
        <p:grpSp>
          <p:nvGrpSpPr>
            <p:cNvPr id="53" name="Group 59"/>
            <p:cNvGrpSpPr>
              <a:grpSpLocks/>
            </p:cNvGrpSpPr>
            <p:nvPr/>
          </p:nvGrpSpPr>
          <p:grpSpPr bwMode="auto">
            <a:xfrm>
              <a:off x="4241" y="720"/>
              <a:ext cx="1464" cy="1427"/>
              <a:chOff x="4241" y="720"/>
              <a:chExt cx="1464" cy="1427"/>
            </a:xfrm>
          </p:grpSpPr>
          <p:sp>
            <p:nvSpPr>
              <p:cNvPr id="55" name="Freeform 10"/>
              <p:cNvSpPr>
                <a:spLocks noEditPoints="1"/>
              </p:cNvSpPr>
              <p:nvPr/>
            </p:nvSpPr>
            <p:spPr bwMode="auto">
              <a:xfrm>
                <a:off x="4241" y="808"/>
                <a:ext cx="56" cy="1185"/>
              </a:xfrm>
              <a:custGeom>
                <a:avLst/>
                <a:gdLst>
                  <a:gd name="T0" fmla="*/ 9 w 59"/>
                  <a:gd name="T1" fmla="*/ 1185 h 1185"/>
                  <a:gd name="T2" fmla="*/ 9 w 59"/>
                  <a:gd name="T3" fmla="*/ 115 h 1185"/>
                  <a:gd name="T4" fmla="*/ 20 w 59"/>
                  <a:gd name="T5" fmla="*/ 115 h 1185"/>
                  <a:gd name="T6" fmla="*/ 20 w 59"/>
                  <a:gd name="T7" fmla="*/ 1185 h 1185"/>
                  <a:gd name="T8" fmla="*/ 9 w 59"/>
                  <a:gd name="T9" fmla="*/ 1185 h 1185"/>
                  <a:gd name="T10" fmla="*/ 0 w 59"/>
                  <a:gd name="T11" fmla="*/ 127 h 1185"/>
                  <a:gd name="T12" fmla="*/ 16 w 59"/>
                  <a:gd name="T13" fmla="*/ 0 h 1185"/>
                  <a:gd name="T14" fmla="*/ 29 w 59"/>
                  <a:gd name="T15" fmla="*/ 127 h 1185"/>
                  <a:gd name="T16" fmla="*/ 0 w 59"/>
                  <a:gd name="T17" fmla="*/ 127 h 11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1185"/>
                  <a:gd name="T29" fmla="*/ 59 w 59"/>
                  <a:gd name="T30" fmla="*/ 1185 h 11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1185">
                    <a:moveTo>
                      <a:pt x="19" y="1185"/>
                    </a:moveTo>
                    <a:lnTo>
                      <a:pt x="20" y="115"/>
                    </a:lnTo>
                    <a:lnTo>
                      <a:pt x="38" y="115"/>
                    </a:lnTo>
                    <a:lnTo>
                      <a:pt x="38" y="1185"/>
                    </a:lnTo>
                    <a:lnTo>
                      <a:pt x="19" y="1185"/>
                    </a:lnTo>
                    <a:close/>
                    <a:moveTo>
                      <a:pt x="0" y="127"/>
                    </a:moveTo>
                    <a:lnTo>
                      <a:pt x="29" y="0"/>
                    </a:lnTo>
                    <a:lnTo>
                      <a:pt x="59" y="127"/>
                    </a:lnTo>
                    <a:lnTo>
                      <a:pt x="0" y="127"/>
                    </a:lnTo>
                    <a:close/>
                  </a:path>
                </a:pathLst>
              </a:custGeom>
              <a:solidFill>
                <a:srgbClr val="000000"/>
              </a:solidFill>
              <a:ln w="0">
                <a:solidFill>
                  <a:srgbClr val="000000"/>
                </a:solidFill>
                <a:bevel/>
                <a:headEnd/>
                <a:tailEnd/>
              </a:ln>
            </p:spPr>
            <p:txBody>
              <a:bodyPr/>
              <a:lstStyle/>
              <a:p>
                <a:endParaRPr lang="zh-CN" altLang="en-US" sz="1400"/>
              </a:p>
            </p:txBody>
          </p:sp>
          <p:sp>
            <p:nvSpPr>
              <p:cNvPr id="56" name="Freeform 12"/>
              <p:cNvSpPr>
                <a:spLocks noEditPoints="1"/>
              </p:cNvSpPr>
              <p:nvPr/>
            </p:nvSpPr>
            <p:spPr bwMode="auto">
              <a:xfrm>
                <a:off x="4259" y="1974"/>
                <a:ext cx="1422" cy="51"/>
              </a:xfrm>
              <a:custGeom>
                <a:avLst/>
                <a:gdLst>
                  <a:gd name="T0" fmla="*/ 0 w 1485"/>
                  <a:gd name="T1" fmla="*/ 17 h 51"/>
                  <a:gd name="T2" fmla="*/ 771 w 1485"/>
                  <a:gd name="T3" fmla="*/ 18 h 51"/>
                  <a:gd name="T4" fmla="*/ 771 w 1485"/>
                  <a:gd name="T5" fmla="*/ 33 h 51"/>
                  <a:gd name="T6" fmla="*/ 0 w 1485"/>
                  <a:gd name="T7" fmla="*/ 33 h 51"/>
                  <a:gd name="T8" fmla="*/ 0 w 1485"/>
                  <a:gd name="T9" fmla="*/ 17 h 51"/>
                  <a:gd name="T10" fmla="*/ 761 w 1485"/>
                  <a:gd name="T11" fmla="*/ 0 h 51"/>
                  <a:gd name="T12" fmla="*/ 845 w 1485"/>
                  <a:gd name="T13" fmla="*/ 26 h 51"/>
                  <a:gd name="T14" fmla="*/ 761 w 1485"/>
                  <a:gd name="T15" fmla="*/ 51 h 51"/>
                  <a:gd name="T16" fmla="*/ 761 w 1485"/>
                  <a:gd name="T17" fmla="*/ 0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5"/>
                  <a:gd name="T28" fmla="*/ 0 h 51"/>
                  <a:gd name="T29" fmla="*/ 1485 w 1485"/>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5" h="51">
                    <a:moveTo>
                      <a:pt x="0" y="17"/>
                    </a:moveTo>
                    <a:lnTo>
                      <a:pt x="1353" y="18"/>
                    </a:lnTo>
                    <a:lnTo>
                      <a:pt x="1353" y="33"/>
                    </a:lnTo>
                    <a:lnTo>
                      <a:pt x="0" y="33"/>
                    </a:lnTo>
                    <a:lnTo>
                      <a:pt x="0" y="17"/>
                    </a:lnTo>
                    <a:close/>
                    <a:moveTo>
                      <a:pt x="1338" y="0"/>
                    </a:moveTo>
                    <a:lnTo>
                      <a:pt x="1485" y="26"/>
                    </a:lnTo>
                    <a:lnTo>
                      <a:pt x="1338" y="51"/>
                    </a:lnTo>
                    <a:lnTo>
                      <a:pt x="1338" y="0"/>
                    </a:lnTo>
                    <a:close/>
                  </a:path>
                </a:pathLst>
              </a:custGeom>
              <a:solidFill>
                <a:srgbClr val="000000"/>
              </a:solidFill>
              <a:ln w="3175">
                <a:solidFill>
                  <a:srgbClr val="000000"/>
                </a:solidFill>
                <a:bevel/>
                <a:headEnd/>
                <a:tailEnd/>
              </a:ln>
            </p:spPr>
            <p:txBody>
              <a:bodyPr/>
              <a:lstStyle/>
              <a:p>
                <a:endParaRPr lang="zh-CN" altLang="en-US" sz="1400"/>
              </a:p>
            </p:txBody>
          </p:sp>
          <p:sp>
            <p:nvSpPr>
              <p:cNvPr id="57" name="Rectangle 13"/>
              <p:cNvSpPr>
                <a:spLocks noChangeArrowheads="1"/>
              </p:cNvSpPr>
              <p:nvPr/>
            </p:nvSpPr>
            <p:spPr bwMode="auto">
              <a:xfrm>
                <a:off x="4269" y="1990"/>
                <a:ext cx="6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400" i="1">
                    <a:latin typeface="Times New Roman" panose="02020603050405020304" pitchFamily="18" charset="0"/>
                    <a:ea typeface="宋体" panose="02010600030101010101" pitchFamily="2" charset="-122"/>
                  </a:rPr>
                  <a:t>o</a:t>
                </a:r>
                <a:endParaRPr lang="en-US" altLang="zh-CN" sz="1400">
                  <a:latin typeface="Arial" panose="020B0604020202020204" pitchFamily="34" charset="0"/>
                  <a:ea typeface="宋体" panose="02010600030101010101" pitchFamily="2" charset="-122"/>
                </a:endParaRPr>
              </a:p>
            </p:txBody>
          </p:sp>
          <p:sp>
            <p:nvSpPr>
              <p:cNvPr id="58" name="Rectangle 15"/>
              <p:cNvSpPr>
                <a:spLocks noChangeArrowheads="1"/>
              </p:cNvSpPr>
              <p:nvPr/>
            </p:nvSpPr>
            <p:spPr bwMode="auto">
              <a:xfrm>
                <a:off x="5644" y="1944"/>
                <a:ext cx="6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400" i="1">
                    <a:latin typeface="Times New Roman" panose="02020603050405020304" pitchFamily="18" charset="0"/>
                    <a:ea typeface="宋体" panose="02010600030101010101" pitchFamily="2" charset="-122"/>
                  </a:rPr>
                  <a:t>y</a:t>
                </a:r>
                <a:endParaRPr lang="en-US" altLang="zh-CN" sz="1400">
                  <a:latin typeface="Arial" panose="020B0604020202020204" pitchFamily="34" charset="0"/>
                  <a:ea typeface="宋体" panose="02010600030101010101" pitchFamily="2" charset="-122"/>
                </a:endParaRPr>
              </a:p>
            </p:txBody>
          </p:sp>
          <p:sp>
            <p:nvSpPr>
              <p:cNvPr id="59" name="Rectangle 19"/>
              <p:cNvSpPr>
                <a:spLocks noChangeArrowheads="1"/>
              </p:cNvSpPr>
              <p:nvPr/>
            </p:nvSpPr>
            <p:spPr bwMode="auto">
              <a:xfrm>
                <a:off x="4311" y="720"/>
                <a:ext cx="5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400" i="1">
                    <a:latin typeface="Times New Roman" panose="02020603050405020304" pitchFamily="18" charset="0"/>
                    <a:ea typeface="宋体" panose="02010600030101010101" pitchFamily="2" charset="-122"/>
                  </a:rPr>
                  <a:t>z</a:t>
                </a:r>
                <a:endParaRPr lang="en-US" altLang="zh-CN" sz="1400" i="1">
                  <a:latin typeface="Arial" panose="020B0604020202020204" pitchFamily="34" charset="0"/>
                  <a:ea typeface="宋体" panose="02010600030101010101" pitchFamily="2" charset="-122"/>
                </a:endParaRPr>
              </a:p>
            </p:txBody>
          </p:sp>
          <p:grpSp>
            <p:nvGrpSpPr>
              <p:cNvPr id="60" name="Group 21"/>
              <p:cNvGrpSpPr>
                <a:grpSpLocks/>
              </p:cNvGrpSpPr>
              <p:nvPr/>
            </p:nvGrpSpPr>
            <p:grpSpPr bwMode="auto">
              <a:xfrm>
                <a:off x="5169" y="1130"/>
                <a:ext cx="239" cy="579"/>
                <a:chOff x="4605" y="1195"/>
                <a:chExt cx="208" cy="540"/>
              </a:xfrm>
            </p:grpSpPr>
            <p:sp>
              <p:nvSpPr>
                <p:cNvPr id="88" name="Freeform 22"/>
                <p:cNvSpPr>
                  <a:spLocks/>
                </p:cNvSpPr>
                <p:nvPr/>
              </p:nvSpPr>
              <p:spPr bwMode="auto">
                <a:xfrm>
                  <a:off x="4605" y="1195"/>
                  <a:ext cx="208" cy="540"/>
                </a:xfrm>
                <a:custGeom>
                  <a:avLst/>
                  <a:gdLst>
                    <a:gd name="T0" fmla="*/ 208 w 208"/>
                    <a:gd name="T1" fmla="*/ 405 h 540"/>
                    <a:gd name="T2" fmla="*/ 0 w 208"/>
                    <a:gd name="T3" fmla="*/ 540 h 540"/>
                    <a:gd name="T4" fmla="*/ 0 w 208"/>
                    <a:gd name="T5" fmla="*/ 135 h 540"/>
                    <a:gd name="T6" fmla="*/ 208 w 208"/>
                    <a:gd name="T7" fmla="*/ 0 h 540"/>
                    <a:gd name="T8" fmla="*/ 208 w 208"/>
                    <a:gd name="T9" fmla="*/ 405 h 540"/>
                    <a:gd name="T10" fmla="*/ 0 60000 65536"/>
                    <a:gd name="T11" fmla="*/ 0 60000 65536"/>
                    <a:gd name="T12" fmla="*/ 0 60000 65536"/>
                    <a:gd name="T13" fmla="*/ 0 60000 65536"/>
                    <a:gd name="T14" fmla="*/ 0 60000 65536"/>
                    <a:gd name="T15" fmla="*/ 0 w 208"/>
                    <a:gd name="T16" fmla="*/ 0 h 540"/>
                    <a:gd name="T17" fmla="*/ 208 w 208"/>
                    <a:gd name="T18" fmla="*/ 540 h 540"/>
                  </a:gdLst>
                  <a:ahLst/>
                  <a:cxnLst>
                    <a:cxn ang="T10">
                      <a:pos x="T0" y="T1"/>
                    </a:cxn>
                    <a:cxn ang="T11">
                      <a:pos x="T2" y="T3"/>
                    </a:cxn>
                    <a:cxn ang="T12">
                      <a:pos x="T4" y="T5"/>
                    </a:cxn>
                    <a:cxn ang="T13">
                      <a:pos x="T6" y="T7"/>
                    </a:cxn>
                    <a:cxn ang="T14">
                      <a:pos x="T8" y="T9"/>
                    </a:cxn>
                  </a:cxnLst>
                  <a:rect l="T15" t="T16" r="T17" b="T18"/>
                  <a:pathLst>
                    <a:path w="208" h="540">
                      <a:moveTo>
                        <a:pt x="208" y="405"/>
                      </a:moveTo>
                      <a:lnTo>
                        <a:pt x="0" y="540"/>
                      </a:lnTo>
                      <a:lnTo>
                        <a:pt x="0" y="135"/>
                      </a:lnTo>
                      <a:lnTo>
                        <a:pt x="208" y="0"/>
                      </a:lnTo>
                      <a:lnTo>
                        <a:pt x="208" y="405"/>
                      </a:lnTo>
                      <a:close/>
                    </a:path>
                  </a:pathLst>
                </a:custGeom>
                <a:solidFill>
                  <a:srgbClr val="D2D2D2"/>
                </a:solidFill>
                <a:ln w="9525">
                  <a:solidFill>
                    <a:srgbClr val="000099"/>
                  </a:solidFill>
                  <a:round/>
                  <a:headEnd/>
                  <a:tailEnd/>
                </a:ln>
              </p:spPr>
              <p:txBody>
                <a:bodyPr/>
                <a:lstStyle/>
                <a:p>
                  <a:endParaRPr lang="zh-CN" altLang="en-US" sz="1400"/>
                </a:p>
              </p:txBody>
            </p:sp>
            <p:sp>
              <p:nvSpPr>
                <p:cNvPr id="89" name="Freeform 23"/>
                <p:cNvSpPr>
                  <a:spLocks/>
                </p:cNvSpPr>
                <p:nvPr/>
              </p:nvSpPr>
              <p:spPr bwMode="auto">
                <a:xfrm>
                  <a:off x="4605" y="1195"/>
                  <a:ext cx="208" cy="540"/>
                </a:xfrm>
                <a:custGeom>
                  <a:avLst/>
                  <a:gdLst>
                    <a:gd name="T0" fmla="*/ 208 w 208"/>
                    <a:gd name="T1" fmla="*/ 405 h 540"/>
                    <a:gd name="T2" fmla="*/ 0 w 208"/>
                    <a:gd name="T3" fmla="*/ 540 h 540"/>
                    <a:gd name="T4" fmla="*/ 0 w 208"/>
                    <a:gd name="T5" fmla="*/ 135 h 540"/>
                    <a:gd name="T6" fmla="*/ 208 w 208"/>
                    <a:gd name="T7" fmla="*/ 0 h 540"/>
                    <a:gd name="T8" fmla="*/ 208 w 208"/>
                    <a:gd name="T9" fmla="*/ 405 h 540"/>
                    <a:gd name="T10" fmla="*/ 0 60000 65536"/>
                    <a:gd name="T11" fmla="*/ 0 60000 65536"/>
                    <a:gd name="T12" fmla="*/ 0 60000 65536"/>
                    <a:gd name="T13" fmla="*/ 0 60000 65536"/>
                    <a:gd name="T14" fmla="*/ 0 60000 65536"/>
                    <a:gd name="T15" fmla="*/ 0 w 208"/>
                    <a:gd name="T16" fmla="*/ 0 h 540"/>
                    <a:gd name="T17" fmla="*/ 208 w 208"/>
                    <a:gd name="T18" fmla="*/ 540 h 540"/>
                  </a:gdLst>
                  <a:ahLst/>
                  <a:cxnLst>
                    <a:cxn ang="T10">
                      <a:pos x="T0" y="T1"/>
                    </a:cxn>
                    <a:cxn ang="T11">
                      <a:pos x="T2" y="T3"/>
                    </a:cxn>
                    <a:cxn ang="T12">
                      <a:pos x="T4" y="T5"/>
                    </a:cxn>
                    <a:cxn ang="T13">
                      <a:pos x="T6" y="T7"/>
                    </a:cxn>
                    <a:cxn ang="T14">
                      <a:pos x="T8" y="T9"/>
                    </a:cxn>
                  </a:cxnLst>
                  <a:rect l="T15" t="T16" r="T17" b="T18"/>
                  <a:pathLst>
                    <a:path w="208" h="540">
                      <a:moveTo>
                        <a:pt x="208" y="405"/>
                      </a:moveTo>
                      <a:lnTo>
                        <a:pt x="0" y="540"/>
                      </a:lnTo>
                      <a:lnTo>
                        <a:pt x="0" y="135"/>
                      </a:lnTo>
                      <a:lnTo>
                        <a:pt x="208" y="0"/>
                      </a:lnTo>
                      <a:lnTo>
                        <a:pt x="208" y="405"/>
                      </a:lnTo>
                      <a:close/>
                    </a:path>
                  </a:pathLst>
                </a:custGeom>
                <a:solidFill>
                  <a:srgbClr val="33CCCC"/>
                </a:solidFill>
                <a:ln w="23876" cap="rnd">
                  <a:solidFill>
                    <a:srgbClr val="000099"/>
                  </a:solidFill>
                  <a:round/>
                  <a:headEnd/>
                  <a:tailEnd/>
                </a:ln>
              </p:spPr>
              <p:txBody>
                <a:bodyPr/>
                <a:lstStyle/>
                <a:p>
                  <a:endParaRPr lang="zh-CN" altLang="en-US" sz="1400"/>
                </a:p>
              </p:txBody>
            </p:sp>
          </p:grpSp>
          <p:grpSp>
            <p:nvGrpSpPr>
              <p:cNvPr id="61" name="Group 24"/>
              <p:cNvGrpSpPr>
                <a:grpSpLocks/>
              </p:cNvGrpSpPr>
              <p:nvPr/>
            </p:nvGrpSpPr>
            <p:grpSpPr bwMode="auto">
              <a:xfrm>
                <a:off x="4464" y="1141"/>
                <a:ext cx="942" cy="152"/>
                <a:chOff x="3950" y="1194"/>
                <a:chExt cx="874" cy="144"/>
              </a:xfrm>
            </p:grpSpPr>
            <p:sp>
              <p:nvSpPr>
                <p:cNvPr id="86" name="Freeform 25"/>
                <p:cNvSpPr>
                  <a:spLocks/>
                </p:cNvSpPr>
                <p:nvPr/>
              </p:nvSpPr>
              <p:spPr bwMode="auto">
                <a:xfrm>
                  <a:off x="3950" y="1194"/>
                  <a:ext cx="874" cy="144"/>
                </a:xfrm>
                <a:custGeom>
                  <a:avLst/>
                  <a:gdLst>
                    <a:gd name="T0" fmla="*/ 219 w 874"/>
                    <a:gd name="T1" fmla="*/ 0 h 144"/>
                    <a:gd name="T2" fmla="*/ 0 w 874"/>
                    <a:gd name="T3" fmla="*/ 144 h 144"/>
                    <a:gd name="T4" fmla="*/ 656 w 874"/>
                    <a:gd name="T5" fmla="*/ 144 h 144"/>
                    <a:gd name="T6" fmla="*/ 874 w 874"/>
                    <a:gd name="T7" fmla="*/ 0 h 144"/>
                    <a:gd name="T8" fmla="*/ 219 w 874"/>
                    <a:gd name="T9" fmla="*/ 0 h 144"/>
                    <a:gd name="T10" fmla="*/ 0 60000 65536"/>
                    <a:gd name="T11" fmla="*/ 0 60000 65536"/>
                    <a:gd name="T12" fmla="*/ 0 60000 65536"/>
                    <a:gd name="T13" fmla="*/ 0 60000 65536"/>
                    <a:gd name="T14" fmla="*/ 0 60000 65536"/>
                    <a:gd name="T15" fmla="*/ 0 w 874"/>
                    <a:gd name="T16" fmla="*/ 0 h 144"/>
                    <a:gd name="T17" fmla="*/ 874 w 874"/>
                    <a:gd name="T18" fmla="*/ 144 h 144"/>
                  </a:gdLst>
                  <a:ahLst/>
                  <a:cxnLst>
                    <a:cxn ang="T10">
                      <a:pos x="T0" y="T1"/>
                    </a:cxn>
                    <a:cxn ang="T11">
                      <a:pos x="T2" y="T3"/>
                    </a:cxn>
                    <a:cxn ang="T12">
                      <a:pos x="T4" y="T5"/>
                    </a:cxn>
                    <a:cxn ang="T13">
                      <a:pos x="T6" y="T7"/>
                    </a:cxn>
                    <a:cxn ang="T14">
                      <a:pos x="T8" y="T9"/>
                    </a:cxn>
                  </a:cxnLst>
                  <a:rect l="T15" t="T16" r="T17" b="T18"/>
                  <a:pathLst>
                    <a:path w="874" h="144">
                      <a:moveTo>
                        <a:pt x="219" y="0"/>
                      </a:moveTo>
                      <a:lnTo>
                        <a:pt x="0" y="144"/>
                      </a:lnTo>
                      <a:lnTo>
                        <a:pt x="656" y="144"/>
                      </a:lnTo>
                      <a:lnTo>
                        <a:pt x="874" y="0"/>
                      </a:lnTo>
                      <a:lnTo>
                        <a:pt x="219" y="0"/>
                      </a:lnTo>
                      <a:close/>
                    </a:path>
                  </a:pathLst>
                </a:custGeom>
                <a:solidFill>
                  <a:srgbClr val="B4B4B4"/>
                </a:solidFill>
                <a:ln w="9525">
                  <a:solidFill>
                    <a:srgbClr val="000099"/>
                  </a:solidFill>
                  <a:round/>
                  <a:headEnd/>
                  <a:tailEnd/>
                </a:ln>
              </p:spPr>
              <p:txBody>
                <a:bodyPr/>
                <a:lstStyle/>
                <a:p>
                  <a:endParaRPr lang="zh-CN" altLang="en-US" sz="1400"/>
                </a:p>
              </p:txBody>
            </p:sp>
            <p:sp>
              <p:nvSpPr>
                <p:cNvPr id="87" name="Freeform 26"/>
                <p:cNvSpPr>
                  <a:spLocks/>
                </p:cNvSpPr>
                <p:nvPr/>
              </p:nvSpPr>
              <p:spPr bwMode="auto">
                <a:xfrm>
                  <a:off x="3950" y="1194"/>
                  <a:ext cx="874" cy="144"/>
                </a:xfrm>
                <a:custGeom>
                  <a:avLst/>
                  <a:gdLst>
                    <a:gd name="T0" fmla="*/ 219 w 874"/>
                    <a:gd name="T1" fmla="*/ 0 h 144"/>
                    <a:gd name="T2" fmla="*/ 0 w 874"/>
                    <a:gd name="T3" fmla="*/ 144 h 144"/>
                    <a:gd name="T4" fmla="*/ 656 w 874"/>
                    <a:gd name="T5" fmla="*/ 144 h 144"/>
                    <a:gd name="T6" fmla="*/ 874 w 874"/>
                    <a:gd name="T7" fmla="*/ 0 h 144"/>
                    <a:gd name="T8" fmla="*/ 219 w 874"/>
                    <a:gd name="T9" fmla="*/ 0 h 144"/>
                    <a:gd name="T10" fmla="*/ 0 60000 65536"/>
                    <a:gd name="T11" fmla="*/ 0 60000 65536"/>
                    <a:gd name="T12" fmla="*/ 0 60000 65536"/>
                    <a:gd name="T13" fmla="*/ 0 60000 65536"/>
                    <a:gd name="T14" fmla="*/ 0 60000 65536"/>
                    <a:gd name="T15" fmla="*/ 0 w 874"/>
                    <a:gd name="T16" fmla="*/ 0 h 144"/>
                    <a:gd name="T17" fmla="*/ 874 w 874"/>
                    <a:gd name="T18" fmla="*/ 144 h 144"/>
                  </a:gdLst>
                  <a:ahLst/>
                  <a:cxnLst>
                    <a:cxn ang="T10">
                      <a:pos x="T0" y="T1"/>
                    </a:cxn>
                    <a:cxn ang="T11">
                      <a:pos x="T2" y="T3"/>
                    </a:cxn>
                    <a:cxn ang="T12">
                      <a:pos x="T4" y="T5"/>
                    </a:cxn>
                    <a:cxn ang="T13">
                      <a:pos x="T6" y="T7"/>
                    </a:cxn>
                    <a:cxn ang="T14">
                      <a:pos x="T8" y="T9"/>
                    </a:cxn>
                  </a:cxnLst>
                  <a:rect l="T15" t="T16" r="T17" b="T18"/>
                  <a:pathLst>
                    <a:path w="874" h="144">
                      <a:moveTo>
                        <a:pt x="219" y="0"/>
                      </a:moveTo>
                      <a:lnTo>
                        <a:pt x="0" y="144"/>
                      </a:lnTo>
                      <a:lnTo>
                        <a:pt x="656" y="144"/>
                      </a:lnTo>
                      <a:lnTo>
                        <a:pt x="874" y="0"/>
                      </a:lnTo>
                      <a:lnTo>
                        <a:pt x="219" y="0"/>
                      </a:lnTo>
                      <a:close/>
                    </a:path>
                  </a:pathLst>
                </a:custGeom>
                <a:solidFill>
                  <a:srgbClr val="00CCFF"/>
                </a:solidFill>
                <a:ln w="23876" cap="rnd">
                  <a:solidFill>
                    <a:srgbClr val="000099"/>
                  </a:solidFill>
                  <a:miter lim="800000"/>
                  <a:headEnd/>
                  <a:tailEnd/>
                </a:ln>
              </p:spPr>
              <p:txBody>
                <a:bodyPr/>
                <a:lstStyle/>
                <a:p>
                  <a:endParaRPr lang="zh-CN" altLang="en-US" sz="1400"/>
                </a:p>
              </p:txBody>
            </p:sp>
          </p:grpSp>
          <p:grpSp>
            <p:nvGrpSpPr>
              <p:cNvPr id="62" name="Group 27"/>
              <p:cNvGrpSpPr>
                <a:grpSpLocks/>
              </p:cNvGrpSpPr>
              <p:nvPr/>
            </p:nvGrpSpPr>
            <p:grpSpPr bwMode="auto">
              <a:xfrm>
                <a:off x="4465" y="1296"/>
                <a:ext cx="707" cy="411"/>
                <a:chOff x="3944" y="1338"/>
                <a:chExt cx="665" cy="396"/>
              </a:xfrm>
            </p:grpSpPr>
            <p:sp>
              <p:nvSpPr>
                <p:cNvPr id="84" name="Rectangle 28"/>
                <p:cNvSpPr>
                  <a:spLocks noChangeArrowheads="1"/>
                </p:cNvSpPr>
                <p:nvPr/>
              </p:nvSpPr>
              <p:spPr bwMode="auto">
                <a:xfrm>
                  <a:off x="3944" y="1338"/>
                  <a:ext cx="665" cy="396"/>
                </a:xfrm>
                <a:prstGeom prst="rect">
                  <a:avLst/>
                </a:prstGeom>
                <a:solidFill>
                  <a:srgbClr val="C9C9C9"/>
                </a:solidFill>
                <a:ln w="9525">
                  <a:solidFill>
                    <a:srgbClr val="000099"/>
                  </a:solidFill>
                  <a:miter lim="800000"/>
                  <a:headEnd/>
                  <a:tailEnd/>
                </a:ln>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400">
                    <a:latin typeface="Times New Roman" panose="02020603050405020304" pitchFamily="18" charset="0"/>
                    <a:ea typeface="幼圆" panose="02010509060101010101" pitchFamily="49" charset="-122"/>
                  </a:endParaRPr>
                </a:p>
              </p:txBody>
            </p:sp>
            <p:sp>
              <p:nvSpPr>
                <p:cNvPr id="85" name="Rectangle 29"/>
                <p:cNvSpPr>
                  <a:spLocks noChangeArrowheads="1"/>
                </p:cNvSpPr>
                <p:nvPr/>
              </p:nvSpPr>
              <p:spPr bwMode="auto">
                <a:xfrm>
                  <a:off x="3944" y="1338"/>
                  <a:ext cx="665" cy="396"/>
                </a:xfrm>
                <a:prstGeom prst="rect">
                  <a:avLst/>
                </a:prstGeom>
                <a:solidFill>
                  <a:srgbClr val="FF99CC"/>
                </a:solidFill>
                <a:ln w="23876" cap="rnd">
                  <a:solidFill>
                    <a:srgbClr val="000099"/>
                  </a:solidFill>
                  <a:miter lim="800000"/>
                  <a:headEnd/>
                  <a:tailEnd/>
                </a:ln>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400">
                    <a:latin typeface="Times New Roman" panose="02020603050405020304" pitchFamily="18" charset="0"/>
                    <a:ea typeface="幼圆" panose="02010509060101010101" pitchFamily="49" charset="-122"/>
                  </a:endParaRPr>
                </a:p>
              </p:txBody>
            </p:sp>
          </p:grpSp>
          <p:grpSp>
            <p:nvGrpSpPr>
              <p:cNvPr id="63" name="Group 30"/>
              <p:cNvGrpSpPr>
                <a:grpSpLocks/>
              </p:cNvGrpSpPr>
              <p:nvPr/>
            </p:nvGrpSpPr>
            <p:grpSpPr bwMode="auto">
              <a:xfrm>
                <a:off x="5404" y="1152"/>
                <a:ext cx="149" cy="157"/>
                <a:chOff x="4785" y="1106"/>
                <a:chExt cx="142" cy="151"/>
              </a:xfrm>
            </p:grpSpPr>
            <p:sp>
              <p:nvSpPr>
                <p:cNvPr id="82" name="Rectangle 31"/>
                <p:cNvSpPr>
                  <a:spLocks noChangeArrowheads="1"/>
                </p:cNvSpPr>
                <p:nvPr/>
              </p:nvSpPr>
              <p:spPr bwMode="auto">
                <a:xfrm>
                  <a:off x="4876" y="1106"/>
                  <a:ext cx="5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400" i="1">
                      <a:latin typeface="Times New Roman" panose="02020603050405020304" pitchFamily="18" charset="0"/>
                      <a:ea typeface="宋体" panose="02010600030101010101" pitchFamily="2" charset="-122"/>
                    </a:rPr>
                    <a:t>z</a:t>
                  </a:r>
                  <a:endParaRPr lang="en-US" altLang="zh-CN" sz="1400" i="1">
                    <a:latin typeface="Arial" panose="020B0604020202020204" pitchFamily="34" charset="0"/>
                    <a:ea typeface="宋体" panose="02010600030101010101" pitchFamily="2" charset="-122"/>
                  </a:endParaRPr>
                </a:p>
              </p:txBody>
            </p:sp>
            <p:sp>
              <p:nvSpPr>
                <p:cNvPr id="83" name="Rectangle 32"/>
                <p:cNvSpPr>
                  <a:spLocks noChangeArrowheads="1"/>
                </p:cNvSpPr>
                <p:nvPr/>
              </p:nvSpPr>
              <p:spPr bwMode="auto">
                <a:xfrm>
                  <a:off x="4785" y="1106"/>
                  <a:ext cx="8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400" b="0" i="1">
                      <a:latin typeface="Symbol" panose="05050102010706020507" pitchFamily="18" charset="2"/>
                      <a:ea typeface="宋体" panose="02010600030101010101" pitchFamily="2" charset="-122"/>
                    </a:rPr>
                    <a:t>D</a:t>
                  </a:r>
                  <a:endParaRPr lang="en-US" altLang="zh-CN" sz="1400" b="0" i="1">
                    <a:latin typeface="Arial" panose="020B0604020202020204" pitchFamily="34" charset="0"/>
                    <a:ea typeface="宋体" panose="02010600030101010101" pitchFamily="2" charset="-122"/>
                  </a:endParaRPr>
                </a:p>
              </p:txBody>
            </p:sp>
          </p:grpSp>
          <p:grpSp>
            <p:nvGrpSpPr>
              <p:cNvPr id="64" name="Group 33"/>
              <p:cNvGrpSpPr>
                <a:grpSpLocks/>
              </p:cNvGrpSpPr>
              <p:nvPr/>
            </p:nvGrpSpPr>
            <p:grpSpPr bwMode="auto">
              <a:xfrm>
                <a:off x="5286" y="1579"/>
                <a:ext cx="189" cy="157"/>
                <a:chOff x="5103" y="1706"/>
                <a:chExt cx="178" cy="151"/>
              </a:xfrm>
            </p:grpSpPr>
            <p:sp>
              <p:nvSpPr>
                <p:cNvPr id="80" name="Rectangle 34"/>
                <p:cNvSpPr>
                  <a:spLocks noChangeArrowheads="1"/>
                </p:cNvSpPr>
                <p:nvPr/>
              </p:nvSpPr>
              <p:spPr bwMode="auto">
                <a:xfrm>
                  <a:off x="5217" y="1706"/>
                  <a:ext cx="64"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400" i="1">
                      <a:latin typeface="Times New Roman" panose="02020603050405020304" pitchFamily="18" charset="0"/>
                      <a:ea typeface="宋体" panose="02010600030101010101" pitchFamily="2" charset="-122"/>
                    </a:rPr>
                    <a:t>x</a:t>
                  </a:r>
                  <a:endParaRPr lang="en-US" altLang="zh-CN" sz="1400">
                    <a:latin typeface="Arial" panose="020B0604020202020204" pitchFamily="34" charset="0"/>
                    <a:ea typeface="宋体" panose="02010600030101010101" pitchFamily="2" charset="-122"/>
                  </a:endParaRPr>
                </a:p>
              </p:txBody>
            </p:sp>
            <p:sp>
              <p:nvSpPr>
                <p:cNvPr id="81" name="Rectangle 35"/>
                <p:cNvSpPr>
                  <a:spLocks noChangeArrowheads="1"/>
                </p:cNvSpPr>
                <p:nvPr/>
              </p:nvSpPr>
              <p:spPr bwMode="auto">
                <a:xfrm>
                  <a:off x="5103" y="1706"/>
                  <a:ext cx="7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400" b="0">
                      <a:latin typeface="Symbol" panose="05050102010706020507" pitchFamily="18" charset="2"/>
                      <a:ea typeface="宋体" panose="02010600030101010101" pitchFamily="2" charset="-122"/>
                    </a:rPr>
                    <a:t>D</a:t>
                  </a:r>
                  <a:endParaRPr lang="en-US" altLang="zh-CN" sz="1400" b="0">
                    <a:latin typeface="Arial" panose="020B0604020202020204" pitchFamily="34" charset="0"/>
                    <a:ea typeface="宋体" panose="02010600030101010101" pitchFamily="2" charset="-122"/>
                  </a:endParaRPr>
                </a:p>
              </p:txBody>
            </p:sp>
          </p:grpSp>
          <p:grpSp>
            <p:nvGrpSpPr>
              <p:cNvPr id="65" name="Group 36"/>
              <p:cNvGrpSpPr>
                <a:grpSpLocks/>
              </p:cNvGrpSpPr>
              <p:nvPr/>
            </p:nvGrpSpPr>
            <p:grpSpPr bwMode="auto">
              <a:xfrm>
                <a:off x="4642" y="1690"/>
                <a:ext cx="188" cy="157"/>
                <a:chOff x="4059" y="2296"/>
                <a:chExt cx="177" cy="151"/>
              </a:xfrm>
            </p:grpSpPr>
            <p:sp>
              <p:nvSpPr>
                <p:cNvPr id="78" name="Rectangle 37"/>
                <p:cNvSpPr>
                  <a:spLocks noChangeArrowheads="1"/>
                </p:cNvSpPr>
                <p:nvPr/>
              </p:nvSpPr>
              <p:spPr bwMode="auto">
                <a:xfrm>
                  <a:off x="4179" y="2296"/>
                  <a:ext cx="57"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400" i="1">
                      <a:latin typeface="Times New Roman" panose="02020603050405020304" pitchFamily="18" charset="0"/>
                      <a:ea typeface="宋体" panose="02010600030101010101" pitchFamily="2" charset="-122"/>
                    </a:rPr>
                    <a:t>y</a:t>
                  </a:r>
                  <a:endParaRPr lang="en-US" altLang="zh-CN" sz="1400">
                    <a:latin typeface="Arial" panose="020B0604020202020204" pitchFamily="34" charset="0"/>
                    <a:ea typeface="宋体" panose="02010600030101010101" pitchFamily="2" charset="-122"/>
                  </a:endParaRPr>
                </a:p>
              </p:txBody>
            </p:sp>
            <p:sp>
              <p:nvSpPr>
                <p:cNvPr id="79" name="Rectangle 38"/>
                <p:cNvSpPr>
                  <a:spLocks noChangeArrowheads="1"/>
                </p:cNvSpPr>
                <p:nvPr/>
              </p:nvSpPr>
              <p:spPr bwMode="auto">
                <a:xfrm>
                  <a:off x="4059" y="2296"/>
                  <a:ext cx="7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400" b="0">
                      <a:latin typeface="Symbol" panose="05050102010706020507" pitchFamily="18" charset="2"/>
                      <a:ea typeface="宋体" panose="02010600030101010101" pitchFamily="2" charset="-122"/>
                    </a:rPr>
                    <a:t>D</a:t>
                  </a:r>
                  <a:endParaRPr lang="en-US" altLang="zh-CN" sz="1400" b="0">
                    <a:latin typeface="Arial" panose="020B0604020202020204" pitchFamily="34" charset="0"/>
                    <a:ea typeface="宋体" panose="02010600030101010101" pitchFamily="2" charset="-122"/>
                  </a:endParaRPr>
                </a:p>
              </p:txBody>
            </p:sp>
          </p:grpSp>
          <p:sp>
            <p:nvSpPr>
              <p:cNvPr id="66" name="Line 39"/>
              <p:cNvSpPr>
                <a:spLocks noChangeAspect="1" noChangeShapeType="1"/>
              </p:cNvSpPr>
              <p:nvPr/>
            </p:nvSpPr>
            <p:spPr bwMode="auto">
              <a:xfrm flipH="1">
                <a:off x="5015" y="1091"/>
                <a:ext cx="521" cy="346"/>
              </a:xfrm>
              <a:prstGeom prst="line">
                <a:avLst/>
              </a:prstGeom>
              <a:noFill/>
              <a:ln w="2222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67" name="Line 40"/>
              <p:cNvSpPr>
                <a:spLocks noChangeAspect="1" noChangeShapeType="1"/>
              </p:cNvSpPr>
              <p:nvPr/>
            </p:nvSpPr>
            <p:spPr bwMode="auto">
              <a:xfrm flipH="1">
                <a:off x="4377" y="1491"/>
                <a:ext cx="478" cy="318"/>
              </a:xfrm>
              <a:prstGeom prst="line">
                <a:avLst/>
              </a:prstGeom>
              <a:noFill/>
              <a:ln w="222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68" name="Line 41"/>
              <p:cNvSpPr>
                <a:spLocks noChangeAspect="1" noChangeShapeType="1"/>
              </p:cNvSpPr>
              <p:nvPr/>
            </p:nvSpPr>
            <p:spPr bwMode="auto">
              <a:xfrm flipH="1">
                <a:off x="5423" y="1045"/>
                <a:ext cx="180" cy="119"/>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69" name="Line 42"/>
              <p:cNvSpPr>
                <a:spLocks noChangeAspect="1" noChangeShapeType="1"/>
              </p:cNvSpPr>
              <p:nvPr/>
            </p:nvSpPr>
            <p:spPr bwMode="auto">
              <a:xfrm rot="10800000" flipH="1">
                <a:off x="4464" y="1531"/>
                <a:ext cx="261" cy="173"/>
              </a:xfrm>
              <a:prstGeom prst="line">
                <a:avLst/>
              </a:prstGeom>
              <a:noFill/>
              <a:ln w="22225">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70" name="Line 43"/>
              <p:cNvSpPr>
                <a:spLocks noChangeShapeType="1"/>
              </p:cNvSpPr>
              <p:nvPr/>
            </p:nvSpPr>
            <p:spPr bwMode="auto">
              <a:xfrm>
                <a:off x="4712" y="1552"/>
                <a:ext cx="694" cy="0"/>
              </a:xfrm>
              <a:prstGeom prst="line">
                <a:avLst/>
              </a:prstGeom>
              <a:noFill/>
              <a:ln w="22225">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71" name="Line 44"/>
              <p:cNvSpPr>
                <a:spLocks noChangeShapeType="1"/>
              </p:cNvSpPr>
              <p:nvPr/>
            </p:nvSpPr>
            <p:spPr bwMode="auto">
              <a:xfrm>
                <a:off x="4712" y="1144"/>
                <a:ext cx="0" cy="408"/>
              </a:xfrm>
              <a:prstGeom prst="line">
                <a:avLst/>
              </a:prstGeom>
              <a:noFill/>
              <a:ln w="22225">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72" name="Line 45"/>
              <p:cNvSpPr>
                <a:spLocks noChangeShapeType="1"/>
              </p:cNvSpPr>
              <p:nvPr/>
            </p:nvSpPr>
            <p:spPr bwMode="auto">
              <a:xfrm flipV="1">
                <a:off x="5291" y="1416"/>
                <a:ext cx="289" cy="0"/>
              </a:xfrm>
              <a:prstGeom prst="line">
                <a:avLst/>
              </a:prstGeom>
              <a:noFill/>
              <a:ln w="222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73" name="Line 46"/>
              <p:cNvSpPr>
                <a:spLocks noChangeShapeType="1"/>
              </p:cNvSpPr>
              <p:nvPr/>
            </p:nvSpPr>
            <p:spPr bwMode="auto">
              <a:xfrm flipV="1">
                <a:off x="4336" y="1416"/>
                <a:ext cx="289" cy="0"/>
              </a:xfrm>
              <a:prstGeom prst="line">
                <a:avLst/>
              </a:prstGeom>
              <a:noFill/>
              <a:ln w="222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74" name="Line 47"/>
              <p:cNvSpPr>
                <a:spLocks noChangeShapeType="1"/>
              </p:cNvSpPr>
              <p:nvPr/>
            </p:nvSpPr>
            <p:spPr bwMode="auto">
              <a:xfrm flipV="1">
                <a:off x="4934" y="901"/>
                <a:ext cx="0" cy="317"/>
              </a:xfrm>
              <a:prstGeom prst="line">
                <a:avLst/>
              </a:prstGeom>
              <a:noFill/>
              <a:ln w="222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75" name="Line 48"/>
              <p:cNvSpPr>
                <a:spLocks noChangeShapeType="1"/>
              </p:cNvSpPr>
              <p:nvPr/>
            </p:nvSpPr>
            <p:spPr bwMode="auto">
              <a:xfrm flipV="1">
                <a:off x="4943" y="1612"/>
                <a:ext cx="0" cy="317"/>
              </a:xfrm>
              <a:prstGeom prst="line">
                <a:avLst/>
              </a:prstGeom>
              <a:noFill/>
              <a:ln w="222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76" name="Oval 55"/>
              <p:cNvSpPr>
                <a:spLocks noChangeAspect="1" noChangeArrowheads="1"/>
              </p:cNvSpPr>
              <p:nvPr/>
            </p:nvSpPr>
            <p:spPr bwMode="auto">
              <a:xfrm>
                <a:off x="4921" y="1445"/>
                <a:ext cx="45" cy="46"/>
              </a:xfrm>
              <a:prstGeom prst="ellipse">
                <a:avLst/>
              </a:prstGeom>
              <a:solidFill>
                <a:schemeClr val="tx1"/>
              </a:solidFill>
              <a:ln w="9525">
                <a:solidFill>
                  <a:srgbClr val="000099"/>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400">
                  <a:latin typeface="Times New Roman" panose="02020603050405020304" pitchFamily="18" charset="0"/>
                  <a:ea typeface="幼圆" panose="02010509060101010101" pitchFamily="49" charset="-122"/>
                </a:endParaRPr>
              </a:p>
            </p:txBody>
          </p:sp>
          <p:sp>
            <p:nvSpPr>
              <p:cNvPr id="77" name="Rectangle 56"/>
              <p:cNvSpPr>
                <a:spLocks noChangeArrowheads="1"/>
              </p:cNvSpPr>
              <p:nvPr/>
            </p:nvSpPr>
            <p:spPr bwMode="auto">
              <a:xfrm>
                <a:off x="4830" y="1309"/>
                <a:ext cx="182"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en-US" altLang="zh-CN" sz="1400" i="1">
                    <a:latin typeface="Times New Roman" panose="02020603050405020304" pitchFamily="18" charset="0"/>
                    <a:ea typeface="宋体" panose="02010600030101010101" pitchFamily="2" charset="-122"/>
                  </a:rPr>
                  <a:t>P</a:t>
                </a:r>
                <a:endParaRPr lang="en-US" altLang="zh-CN" sz="1400">
                  <a:latin typeface="Arial" panose="020B0604020202020204" pitchFamily="34" charset="0"/>
                  <a:ea typeface="宋体" panose="02010600030101010101" pitchFamily="2" charset="-122"/>
                </a:endParaRPr>
              </a:p>
            </p:txBody>
          </p:sp>
        </p:grpSp>
        <p:graphicFrame>
          <p:nvGraphicFramePr>
            <p:cNvPr id="54" name="Object 62"/>
            <p:cNvGraphicFramePr>
              <a:graphicFrameLocks noChangeAspect="1"/>
            </p:cNvGraphicFramePr>
            <p:nvPr>
              <p:extLst>
                <p:ext uri="{D42A27DB-BD31-4B8C-83A1-F6EECF244321}">
                  <p14:modId xmlns:p14="http://schemas.microsoft.com/office/powerpoint/2010/main" val="4266199673"/>
                </p:ext>
              </p:extLst>
            </p:nvPr>
          </p:nvGraphicFramePr>
          <p:xfrm>
            <a:off x="5267" y="2359"/>
            <a:ext cx="354" cy="214"/>
          </p:xfrm>
          <a:graphic>
            <a:graphicData uri="http://schemas.openxmlformats.org/presentationml/2006/ole">
              <mc:AlternateContent xmlns:mc="http://schemas.openxmlformats.org/markup-compatibility/2006">
                <mc:Choice xmlns:v="urn:schemas-microsoft-com:vml" Requires="v">
                  <p:oleObj spid="_x0000_s15681" name="Equation" r:id="rId12" imgW="209494" imgH="85813" progId="Equation.DSMT4">
                    <p:embed/>
                  </p:oleObj>
                </mc:Choice>
                <mc:Fallback>
                  <p:oleObj name="Equation" r:id="rId12" imgW="209494" imgH="85813" progId="Equation.DSMT4">
                    <p:embed/>
                    <p:pic>
                      <p:nvPicPr>
                        <p:cNvPr id="14" name="Object 6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67" y="2359"/>
                          <a:ext cx="35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055668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39750" y="2223664"/>
            <a:ext cx="201612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marL="1047750" indent="-285750">
              <a:spcBef>
                <a:spcPct val="0"/>
              </a:spcBef>
              <a:defRPr>
                <a:solidFill>
                  <a:schemeClr val="tx1"/>
                </a:solidFill>
                <a:latin typeface="Arial" panose="020B0604020202020204" pitchFamily="34" charset="0"/>
                <a:ea typeface="宋体" panose="02010600030101010101" pitchFamily="2" charset="-122"/>
              </a:defRPr>
            </a:lvl2pPr>
            <a:lvl3pPr marL="1466850" indent="-228600">
              <a:spcBef>
                <a:spcPct val="0"/>
              </a:spcBef>
              <a:defRPr>
                <a:solidFill>
                  <a:schemeClr val="tx1"/>
                </a:solidFill>
                <a:latin typeface="Arial" panose="020B0604020202020204" pitchFamily="34" charset="0"/>
                <a:ea typeface="宋体" panose="02010600030101010101" pitchFamily="2" charset="-122"/>
              </a:defRPr>
            </a:lvl3pPr>
            <a:lvl4pPr marL="1885950" indent="-228600">
              <a:spcBef>
                <a:spcPct val="0"/>
              </a:spcBef>
              <a:defRPr>
                <a:solidFill>
                  <a:schemeClr val="tx1"/>
                </a:solidFill>
                <a:latin typeface="Arial" panose="020B0604020202020204" pitchFamily="34" charset="0"/>
                <a:ea typeface="宋体" panose="02010600030101010101" pitchFamily="2" charset="-122"/>
              </a:defRPr>
            </a:lvl4pPr>
            <a:lvl5pPr marL="2305050" indent="-228600">
              <a:spcBef>
                <a:spcPct val="0"/>
              </a:spcBef>
              <a:defRPr>
                <a:solidFill>
                  <a:schemeClr val="tx1"/>
                </a:solidFill>
                <a:latin typeface="Arial" panose="020B0604020202020204" pitchFamily="34" charset="0"/>
                <a:ea typeface="宋体" panose="02010600030101010101" pitchFamily="2" charset="-122"/>
              </a:defRPr>
            </a:lvl5pPr>
            <a:lvl6pPr marL="27622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4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766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338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000" b="1">
                <a:solidFill>
                  <a:srgbClr val="00ADA9"/>
                </a:solidFill>
                <a:latin typeface="+mn-ea"/>
                <a:ea typeface="+mn-ea"/>
              </a:rPr>
              <a:t>柱面坐标系</a:t>
            </a:r>
          </a:p>
        </p:txBody>
      </p:sp>
      <p:graphicFrame>
        <p:nvGraphicFramePr>
          <p:cNvPr id="3" name="Object 6"/>
          <p:cNvGraphicFramePr>
            <a:graphicFrameLocks noChangeAspect="1"/>
          </p:cNvGraphicFramePr>
          <p:nvPr>
            <p:extLst>
              <p:ext uri="{D42A27DB-BD31-4B8C-83A1-F6EECF244321}">
                <p14:modId xmlns:p14="http://schemas.microsoft.com/office/powerpoint/2010/main" val="2462115936"/>
              </p:ext>
            </p:extLst>
          </p:nvPr>
        </p:nvGraphicFramePr>
        <p:xfrm>
          <a:off x="2281808" y="2933328"/>
          <a:ext cx="6610672" cy="809747"/>
        </p:xfrm>
        <a:graphic>
          <a:graphicData uri="http://schemas.openxmlformats.org/presentationml/2006/ole">
            <mc:AlternateContent xmlns:mc="http://schemas.openxmlformats.org/markup-compatibility/2006">
              <mc:Choice xmlns:v="urn:schemas-microsoft-com:vml" Requires="v">
                <p:oleObj spid="_x0000_s16572" name="Equation" r:id="rId4" imgW="3682800" imgH="431640" progId="Equation.DSMT4">
                  <p:embed/>
                </p:oleObj>
              </mc:Choice>
              <mc:Fallback>
                <p:oleObj name="Equation" r:id="rId4" imgW="3682800" imgH="431640" progId="Equation.DSMT4">
                  <p:embed/>
                  <p:pic>
                    <p:nvPicPr>
                      <p:cNvPr id="400390" name="Object 6"/>
                      <p:cNvPicPr>
                        <a:picLocks noChangeAspect="1" noChangeArrowheads="1"/>
                      </p:cNvPicPr>
                      <p:nvPr/>
                    </p:nvPicPr>
                    <p:blipFill>
                      <a:blip r:embed="rId5"/>
                      <a:srcRect/>
                      <a:stretch>
                        <a:fillRect/>
                      </a:stretch>
                    </p:blipFill>
                    <p:spPr bwMode="auto">
                      <a:xfrm>
                        <a:off x="2281808" y="2933328"/>
                        <a:ext cx="6610672" cy="809747"/>
                      </a:xfrm>
                      <a:prstGeom prst="rect">
                        <a:avLst/>
                      </a:prstGeom>
                      <a:noFill/>
                    </p:spPr>
                  </p:pic>
                </p:oleObj>
              </mc:Fallback>
            </mc:AlternateContent>
          </a:graphicData>
        </a:graphic>
      </p:graphicFrame>
      <p:graphicFrame>
        <p:nvGraphicFramePr>
          <p:cNvPr id="4" name="Object 8"/>
          <p:cNvGraphicFramePr>
            <a:graphicFrameLocks noChangeAspect="1"/>
          </p:cNvGraphicFramePr>
          <p:nvPr>
            <p:extLst>
              <p:ext uri="{D42A27DB-BD31-4B8C-83A1-F6EECF244321}">
                <p14:modId xmlns:p14="http://schemas.microsoft.com/office/powerpoint/2010/main" val="4022855263"/>
              </p:ext>
            </p:extLst>
          </p:nvPr>
        </p:nvGraphicFramePr>
        <p:xfrm>
          <a:off x="2270125" y="2044277"/>
          <a:ext cx="3848100" cy="827087"/>
        </p:xfrm>
        <a:graphic>
          <a:graphicData uri="http://schemas.openxmlformats.org/presentationml/2006/ole">
            <mc:AlternateContent xmlns:mc="http://schemas.openxmlformats.org/markup-compatibility/2006">
              <mc:Choice xmlns:v="urn:schemas-microsoft-com:vml" Requires="v">
                <p:oleObj spid="_x0000_s16573" name="Equation" r:id="rId6" imgW="1841400" imgH="444240" progId="Equation.DSMT4">
                  <p:embed/>
                </p:oleObj>
              </mc:Choice>
              <mc:Fallback>
                <p:oleObj name="Equation" r:id="rId6" imgW="1841400" imgH="444240" progId="Equation.DSMT4">
                  <p:embed/>
                  <p:pic>
                    <p:nvPicPr>
                      <p:cNvPr id="400392" name="Object 8"/>
                      <p:cNvPicPr>
                        <a:picLocks noChangeAspect="1" noChangeArrowheads="1"/>
                      </p:cNvPicPr>
                      <p:nvPr/>
                    </p:nvPicPr>
                    <p:blipFill>
                      <a:blip r:embed="rId7"/>
                      <a:srcRect/>
                      <a:stretch>
                        <a:fillRect/>
                      </a:stretch>
                    </p:blipFill>
                    <p:spPr bwMode="auto">
                      <a:xfrm>
                        <a:off x="2270125" y="2044277"/>
                        <a:ext cx="3848100"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16"/>
          <p:cNvSpPr>
            <a:spLocks noChangeArrowheads="1"/>
          </p:cNvSpPr>
          <p:nvPr/>
        </p:nvSpPr>
        <p:spPr bwMode="auto">
          <a:xfrm>
            <a:off x="539750" y="3088852"/>
            <a:ext cx="24479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marL="1047750" indent="-285750">
              <a:spcBef>
                <a:spcPct val="0"/>
              </a:spcBef>
              <a:defRPr>
                <a:solidFill>
                  <a:schemeClr val="tx1"/>
                </a:solidFill>
                <a:latin typeface="Arial" panose="020B0604020202020204" pitchFamily="34" charset="0"/>
                <a:ea typeface="宋体" panose="02010600030101010101" pitchFamily="2" charset="-122"/>
              </a:defRPr>
            </a:lvl2pPr>
            <a:lvl3pPr marL="1466850" indent="-228600">
              <a:spcBef>
                <a:spcPct val="0"/>
              </a:spcBef>
              <a:defRPr>
                <a:solidFill>
                  <a:schemeClr val="tx1"/>
                </a:solidFill>
                <a:latin typeface="Arial" panose="020B0604020202020204" pitchFamily="34" charset="0"/>
                <a:ea typeface="宋体" panose="02010600030101010101" pitchFamily="2" charset="-122"/>
              </a:defRPr>
            </a:lvl3pPr>
            <a:lvl4pPr marL="1885950" indent="-228600">
              <a:spcBef>
                <a:spcPct val="0"/>
              </a:spcBef>
              <a:defRPr>
                <a:solidFill>
                  <a:schemeClr val="tx1"/>
                </a:solidFill>
                <a:latin typeface="Arial" panose="020B0604020202020204" pitchFamily="34" charset="0"/>
                <a:ea typeface="宋体" panose="02010600030101010101" pitchFamily="2" charset="-122"/>
              </a:defRPr>
            </a:lvl4pPr>
            <a:lvl5pPr marL="2305050" indent="-228600">
              <a:spcBef>
                <a:spcPct val="0"/>
              </a:spcBef>
              <a:defRPr>
                <a:solidFill>
                  <a:schemeClr val="tx1"/>
                </a:solidFill>
                <a:latin typeface="Arial" panose="020B0604020202020204" pitchFamily="34" charset="0"/>
                <a:ea typeface="宋体" panose="02010600030101010101" pitchFamily="2" charset="-122"/>
              </a:defRPr>
            </a:lvl5pPr>
            <a:lvl6pPr marL="27622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4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766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338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000" b="1">
                <a:solidFill>
                  <a:srgbClr val="00ADA9"/>
                </a:solidFill>
                <a:latin typeface="+mn-ea"/>
                <a:ea typeface="+mn-ea"/>
              </a:rPr>
              <a:t>球面坐标系</a:t>
            </a:r>
          </a:p>
        </p:txBody>
      </p:sp>
      <p:graphicFrame>
        <p:nvGraphicFramePr>
          <p:cNvPr id="6" name="Object 21"/>
          <p:cNvGraphicFramePr>
            <a:graphicFrameLocks noChangeAspect="1"/>
          </p:cNvGraphicFramePr>
          <p:nvPr>
            <p:extLst>
              <p:ext uri="{D42A27DB-BD31-4B8C-83A1-F6EECF244321}">
                <p14:modId xmlns:p14="http://schemas.microsoft.com/office/powerpoint/2010/main" val="42937008"/>
              </p:ext>
            </p:extLst>
          </p:nvPr>
        </p:nvGraphicFramePr>
        <p:xfrm>
          <a:off x="2267744" y="1131590"/>
          <a:ext cx="3456384" cy="830509"/>
        </p:xfrm>
        <a:graphic>
          <a:graphicData uri="http://schemas.openxmlformats.org/presentationml/2006/ole">
            <mc:AlternateContent xmlns:mc="http://schemas.openxmlformats.org/markup-compatibility/2006">
              <mc:Choice xmlns:v="urn:schemas-microsoft-com:vml" Requires="v">
                <p:oleObj spid="_x0000_s16574" name="Equation" r:id="rId8" imgW="1574640" imgH="444240" progId="Equation.DSMT4">
                  <p:embed/>
                </p:oleObj>
              </mc:Choice>
              <mc:Fallback>
                <p:oleObj name="Equation" r:id="rId8" imgW="1574640" imgH="444240" progId="Equation.DSMT4">
                  <p:embed/>
                  <p:pic>
                    <p:nvPicPr>
                      <p:cNvPr id="400405" name="Object 21"/>
                      <p:cNvPicPr>
                        <a:picLocks noChangeAspect="1" noChangeArrowheads="1"/>
                      </p:cNvPicPr>
                      <p:nvPr/>
                    </p:nvPicPr>
                    <p:blipFill>
                      <a:blip r:embed="rId9"/>
                      <a:srcRect/>
                      <a:stretch>
                        <a:fillRect/>
                      </a:stretch>
                    </p:blipFill>
                    <p:spPr bwMode="auto">
                      <a:xfrm>
                        <a:off x="2267744" y="1131590"/>
                        <a:ext cx="3456384" cy="830509"/>
                      </a:xfrm>
                      <a:prstGeom prst="rect">
                        <a:avLst/>
                      </a:prstGeom>
                      <a:noFill/>
                      <a:ln>
                        <a:noFill/>
                      </a:ln>
                      <a:effectLst/>
                    </p:spPr>
                  </p:pic>
                </p:oleObj>
              </mc:Fallback>
            </mc:AlternateContent>
          </a:graphicData>
        </a:graphic>
      </p:graphicFrame>
      <p:sp>
        <p:nvSpPr>
          <p:cNvPr id="7" name="Rectangle 24"/>
          <p:cNvSpPr>
            <a:spLocks noChangeArrowheads="1"/>
          </p:cNvSpPr>
          <p:nvPr/>
        </p:nvSpPr>
        <p:spPr bwMode="auto">
          <a:xfrm>
            <a:off x="539750" y="1314027"/>
            <a:ext cx="2303463"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0"/>
              </a:spcBef>
              <a:defRPr>
                <a:solidFill>
                  <a:schemeClr val="tx1"/>
                </a:solidFill>
                <a:latin typeface="Arial" panose="020B0604020202020204" pitchFamily="34" charset="0"/>
                <a:ea typeface="宋体" panose="02010600030101010101" pitchFamily="2" charset="-122"/>
              </a:defRPr>
            </a:lvl1pPr>
            <a:lvl2pPr marL="1047750" indent="-285750">
              <a:spcBef>
                <a:spcPct val="0"/>
              </a:spcBef>
              <a:defRPr>
                <a:solidFill>
                  <a:schemeClr val="tx1"/>
                </a:solidFill>
                <a:latin typeface="Arial" panose="020B0604020202020204" pitchFamily="34" charset="0"/>
                <a:ea typeface="宋体" panose="02010600030101010101" pitchFamily="2" charset="-122"/>
              </a:defRPr>
            </a:lvl2pPr>
            <a:lvl3pPr marL="1466850" indent="-228600">
              <a:spcBef>
                <a:spcPct val="0"/>
              </a:spcBef>
              <a:defRPr>
                <a:solidFill>
                  <a:schemeClr val="tx1"/>
                </a:solidFill>
                <a:latin typeface="Arial" panose="020B0604020202020204" pitchFamily="34" charset="0"/>
                <a:ea typeface="宋体" panose="02010600030101010101" pitchFamily="2" charset="-122"/>
              </a:defRPr>
            </a:lvl3pPr>
            <a:lvl4pPr marL="1885950" indent="-228600">
              <a:spcBef>
                <a:spcPct val="0"/>
              </a:spcBef>
              <a:defRPr>
                <a:solidFill>
                  <a:schemeClr val="tx1"/>
                </a:solidFill>
                <a:latin typeface="Arial" panose="020B0604020202020204" pitchFamily="34" charset="0"/>
                <a:ea typeface="宋体" panose="02010600030101010101" pitchFamily="2" charset="-122"/>
              </a:defRPr>
            </a:lvl4pPr>
            <a:lvl5pPr marL="2305050" indent="-228600">
              <a:spcBef>
                <a:spcPct val="0"/>
              </a:spcBef>
              <a:defRPr>
                <a:solidFill>
                  <a:schemeClr val="tx1"/>
                </a:solidFill>
                <a:latin typeface="Arial" panose="020B0604020202020204" pitchFamily="34" charset="0"/>
                <a:ea typeface="宋体" panose="02010600030101010101" pitchFamily="2" charset="-122"/>
              </a:defRPr>
            </a:lvl5pPr>
            <a:lvl6pPr marL="27622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4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766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338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000" b="1">
                <a:solidFill>
                  <a:srgbClr val="00ADA9"/>
                </a:solidFill>
                <a:latin typeface="+mn-ea"/>
                <a:ea typeface="+mn-ea"/>
              </a:rPr>
              <a:t>直角坐标系</a:t>
            </a:r>
          </a:p>
        </p:txBody>
      </p:sp>
      <p:grpSp>
        <p:nvGrpSpPr>
          <p:cNvPr id="8" name="组合 7"/>
          <p:cNvGrpSpPr/>
          <p:nvPr/>
        </p:nvGrpSpPr>
        <p:grpSpPr>
          <a:xfrm>
            <a:off x="8532440" y="4587974"/>
            <a:ext cx="432048" cy="432834"/>
            <a:chOff x="6084168" y="1274820"/>
            <a:chExt cx="432048" cy="432834"/>
          </a:xfrm>
        </p:grpSpPr>
        <p:sp>
          <p:nvSpPr>
            <p:cNvPr id="9"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0"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 name="组合 10"/>
          <p:cNvGrpSpPr/>
          <p:nvPr/>
        </p:nvGrpSpPr>
        <p:grpSpPr>
          <a:xfrm>
            <a:off x="7236296" y="4587581"/>
            <a:ext cx="432048" cy="432048"/>
            <a:chOff x="4788024" y="1275213"/>
            <a:chExt cx="432048" cy="432048"/>
          </a:xfrm>
        </p:grpSpPr>
        <p:sp>
          <p:nvSpPr>
            <p:cNvPr id="12"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3"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4" name="组合 13"/>
          <p:cNvGrpSpPr/>
          <p:nvPr/>
        </p:nvGrpSpPr>
        <p:grpSpPr>
          <a:xfrm>
            <a:off x="7884368" y="4587188"/>
            <a:ext cx="432833" cy="432834"/>
            <a:chOff x="5436096" y="1274820"/>
            <a:chExt cx="432833" cy="432834"/>
          </a:xfrm>
        </p:grpSpPr>
        <p:sp>
          <p:nvSpPr>
            <p:cNvPr id="15" name="椭圆 14"/>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6"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7" name="组合 16"/>
          <p:cNvGrpSpPr/>
          <p:nvPr/>
        </p:nvGrpSpPr>
        <p:grpSpPr>
          <a:xfrm>
            <a:off x="5940152" y="4587188"/>
            <a:ext cx="432833" cy="432834"/>
            <a:chOff x="3491880" y="1274820"/>
            <a:chExt cx="432833" cy="432834"/>
          </a:xfrm>
        </p:grpSpPr>
        <p:sp>
          <p:nvSpPr>
            <p:cNvPr id="18"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9"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0" name="组合 19"/>
          <p:cNvGrpSpPr/>
          <p:nvPr/>
        </p:nvGrpSpPr>
        <p:grpSpPr>
          <a:xfrm>
            <a:off x="6588224" y="4587188"/>
            <a:ext cx="432833" cy="432834"/>
            <a:chOff x="4139952" y="1274820"/>
            <a:chExt cx="432833" cy="432834"/>
          </a:xfrm>
        </p:grpSpPr>
        <p:sp>
          <p:nvSpPr>
            <p:cNvPr id="2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
        <p:nvSpPr>
          <p:cNvPr id="23" name="矩形 22"/>
          <p:cNvSpPr/>
          <p:nvPr/>
        </p:nvSpPr>
        <p:spPr>
          <a:xfrm>
            <a:off x="875366" y="339502"/>
            <a:ext cx="3935693" cy="532453"/>
          </a:xfrm>
          <a:prstGeom prst="rect">
            <a:avLst/>
          </a:prstGeom>
        </p:spPr>
        <p:txBody>
          <a:bodyPr wrap="none">
            <a:spAutoFit/>
          </a:bodyPr>
          <a:lstStyle/>
          <a:p>
            <a:pPr marL="342900" indent="-342900">
              <a:lnSpc>
                <a:spcPct val="130000"/>
              </a:lnSpc>
              <a:spcBef>
                <a:spcPct val="0"/>
              </a:spcBef>
              <a:buClr>
                <a:srgbClr val="1D77C9"/>
              </a:buClr>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rPr>
              <a:t>不同坐标系中</a:t>
            </a:r>
            <a:r>
              <a:rPr lang="zh-CN" altLang="en-US" sz="2200" b="1" dirty="0" smtClean="0">
                <a:latin typeface="宋体" panose="02010600030101010101" pitchFamily="2" charset="-122"/>
                <a:ea typeface="宋体" panose="02010600030101010101" pitchFamily="2" charset="-122"/>
              </a:rPr>
              <a:t>的</a:t>
            </a:r>
            <a:r>
              <a:rPr lang="zh-CN" altLang="en-US" sz="2200" b="1" dirty="0">
                <a:latin typeface="宋体" panose="02010600030101010101" pitchFamily="2" charset="-122"/>
                <a:ea typeface="宋体" panose="02010600030101010101" pitchFamily="2" charset="-122"/>
              </a:rPr>
              <a:t>散</a:t>
            </a:r>
            <a:r>
              <a:rPr lang="zh-CN" altLang="en-US" sz="2200" b="1" dirty="0" smtClean="0">
                <a:latin typeface="宋体" panose="02010600030101010101" pitchFamily="2" charset="-122"/>
                <a:ea typeface="宋体" panose="02010600030101010101" pitchFamily="2" charset="-122"/>
              </a:rPr>
              <a:t>度</a:t>
            </a:r>
            <a:r>
              <a:rPr lang="zh-CN" altLang="en-US" sz="2200" b="1" dirty="0">
                <a:latin typeface="宋体" panose="02010600030101010101" pitchFamily="2" charset="-122"/>
                <a:ea typeface="宋体" panose="02010600030101010101" pitchFamily="2" charset="-122"/>
              </a:rPr>
              <a:t>计算式</a:t>
            </a:r>
          </a:p>
        </p:txBody>
      </p:sp>
    </p:spTree>
    <p:extLst>
      <p:ext uri="{BB962C8B-B14F-4D97-AF65-F5344CB8AC3E}">
        <p14:creationId xmlns:p14="http://schemas.microsoft.com/office/powerpoint/2010/main" val="1847957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a:spLocks noChangeArrowheads="1"/>
          </p:cNvSpPr>
          <p:nvPr/>
        </p:nvSpPr>
        <p:spPr bwMode="auto">
          <a:xfrm>
            <a:off x="887760" y="383113"/>
            <a:ext cx="5196408"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30000"/>
              </a:lnSpc>
              <a:spcBef>
                <a:spcPct val="0"/>
              </a:spcBef>
              <a:buClr>
                <a:srgbClr val="1D77C9"/>
              </a:buClr>
              <a:buFont typeface="Wingdings" panose="05000000000000000000" pitchFamily="2" charset="2"/>
              <a:buChar char="l"/>
            </a:pPr>
            <a:r>
              <a:rPr lang="zh-CN" altLang="en-US" sz="2200" b="1" dirty="0">
                <a:latin typeface="宋体" panose="02010600030101010101" pitchFamily="2" charset="-122"/>
              </a:rPr>
              <a:t>散</a:t>
            </a:r>
            <a:r>
              <a:rPr lang="zh-CN" altLang="en-US" sz="2200" b="1" dirty="0" smtClean="0">
                <a:latin typeface="宋体" panose="02010600030101010101" pitchFamily="2" charset="-122"/>
              </a:rPr>
              <a:t>度的基本运算关系</a:t>
            </a:r>
            <a:endParaRPr lang="zh-CN" altLang="en-US" sz="2200" b="1" dirty="0">
              <a:latin typeface="宋体" panose="02010600030101010101" pitchFamily="2" charset="-122"/>
              <a:ea typeface="宋体" panose="02010600030101010101" pitchFamily="2" charset="-122"/>
            </a:endParaRPr>
          </a:p>
        </p:txBody>
      </p:sp>
      <p:grpSp>
        <p:nvGrpSpPr>
          <p:cNvPr id="13" name="组合 12"/>
          <p:cNvGrpSpPr/>
          <p:nvPr/>
        </p:nvGrpSpPr>
        <p:grpSpPr>
          <a:xfrm>
            <a:off x="8532440" y="4587188"/>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5"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7236296" y="4587581"/>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8"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7884368" y="4587188"/>
            <a:ext cx="432833" cy="432834"/>
            <a:chOff x="5436096" y="1274820"/>
            <a:chExt cx="432833" cy="432834"/>
          </a:xfrm>
        </p:grpSpPr>
        <p:sp>
          <p:nvSpPr>
            <p:cNvPr id="20" name="椭圆 19"/>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5940152" y="4587188"/>
            <a:ext cx="432833" cy="432834"/>
            <a:chOff x="3491880" y="1274820"/>
            <a:chExt cx="432833" cy="432834"/>
          </a:xfrm>
        </p:grpSpPr>
        <p:sp>
          <p:nvSpPr>
            <p:cNvPr id="23"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4"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5" name="组合 24"/>
          <p:cNvGrpSpPr/>
          <p:nvPr/>
        </p:nvGrpSpPr>
        <p:grpSpPr>
          <a:xfrm>
            <a:off x="6588224" y="4587188"/>
            <a:ext cx="432833" cy="432834"/>
            <a:chOff x="4139952" y="1274820"/>
            <a:chExt cx="432833" cy="432834"/>
          </a:xfrm>
        </p:grpSpPr>
        <p:sp>
          <p:nvSpPr>
            <p:cNvPr id="26"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7"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aphicFrame>
        <p:nvGraphicFramePr>
          <p:cNvPr id="28" name="Object 10"/>
          <p:cNvGraphicFramePr>
            <a:graphicFrameLocks noChangeAspect="1"/>
          </p:cNvGraphicFramePr>
          <p:nvPr>
            <p:extLst>
              <p:ext uri="{D42A27DB-BD31-4B8C-83A1-F6EECF244321}">
                <p14:modId xmlns:p14="http://schemas.microsoft.com/office/powerpoint/2010/main" val="3105244923"/>
              </p:ext>
            </p:extLst>
          </p:nvPr>
        </p:nvGraphicFramePr>
        <p:xfrm>
          <a:off x="2843808" y="1131590"/>
          <a:ext cx="3706813" cy="2879725"/>
        </p:xfrm>
        <a:graphic>
          <a:graphicData uri="http://schemas.openxmlformats.org/presentationml/2006/ole">
            <mc:AlternateContent xmlns:mc="http://schemas.openxmlformats.org/markup-compatibility/2006">
              <mc:Choice xmlns:v="urn:schemas-microsoft-com:vml" Requires="v">
                <p:oleObj spid="_x0000_s12377" name="Equation" r:id="rId3" imgW="1803240" imgH="1358640" progId="Equation.DSMT4">
                  <p:embed/>
                </p:oleObj>
              </mc:Choice>
              <mc:Fallback>
                <p:oleObj name="Equation" r:id="rId3" imgW="1803240" imgH="1358640" progId="Equation.DSMT4">
                  <p:embed/>
                  <p:pic>
                    <p:nvPicPr>
                      <p:cNvPr id="3" name="Object 10"/>
                      <p:cNvPicPr>
                        <a:picLocks noChangeAspect="1" noChangeArrowheads="1"/>
                      </p:cNvPicPr>
                      <p:nvPr/>
                    </p:nvPicPr>
                    <p:blipFill>
                      <a:blip r:embed="rId4"/>
                      <a:srcRect/>
                      <a:stretch>
                        <a:fillRect/>
                      </a:stretch>
                    </p:blipFill>
                    <p:spPr bwMode="auto">
                      <a:xfrm>
                        <a:off x="2843808" y="1131590"/>
                        <a:ext cx="3706813" cy="28797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88905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49353" y="311105"/>
            <a:ext cx="4802767"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30000"/>
              </a:lnSpc>
              <a:spcBef>
                <a:spcPct val="0"/>
              </a:spcBef>
              <a:buClr>
                <a:srgbClr val="1D77C9"/>
              </a:buClr>
              <a:buFont typeface="Wingdings" panose="05000000000000000000" pitchFamily="2" charset="2"/>
              <a:buChar char="l"/>
              <a:defRPr sz="2200" b="1">
                <a:latin typeface="宋体" panose="02010600030101010101" pitchFamily="2" charset="-122"/>
              </a:defRPr>
            </a:lvl1pPr>
          </a:lstStyle>
          <a:p>
            <a:r>
              <a:rPr lang="zh-CN" altLang="en-US" dirty="0" smtClean="0"/>
              <a:t>散度</a:t>
            </a:r>
            <a:r>
              <a:rPr lang="zh-CN" altLang="en-US" dirty="0"/>
              <a:t>定理</a:t>
            </a:r>
          </a:p>
        </p:txBody>
      </p:sp>
      <p:sp>
        <p:nvSpPr>
          <p:cNvPr id="3" name="Text Box 313"/>
          <p:cNvSpPr txBox="1">
            <a:spLocks noChangeArrowheads="1"/>
          </p:cNvSpPr>
          <p:nvPr/>
        </p:nvSpPr>
        <p:spPr bwMode="auto">
          <a:xfrm>
            <a:off x="539552" y="883915"/>
            <a:ext cx="452517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0"/>
              </a:spcBef>
            </a:pPr>
            <a:r>
              <a:rPr lang="en-US" altLang="zh-CN" sz="2200" b="1" dirty="0"/>
              <a:t>       </a:t>
            </a:r>
            <a:r>
              <a:rPr lang="zh-CN" altLang="en-US" sz="2200" b="1" dirty="0"/>
              <a:t>从散度的定义出发，可以</a:t>
            </a:r>
            <a:r>
              <a:rPr lang="zh-CN" altLang="en-US" sz="2200" b="1" dirty="0" smtClean="0"/>
              <a:t>得到</a:t>
            </a:r>
            <a:r>
              <a:rPr lang="zh-CN" altLang="en-US" sz="2200" b="1" dirty="0"/>
              <a:t>闭合曲面积分与体积分之间的一个变换关系</a:t>
            </a:r>
            <a:r>
              <a:rPr lang="zh-CN" altLang="en-US" sz="2200" b="1" dirty="0" smtClean="0"/>
              <a:t>，</a:t>
            </a:r>
            <a:r>
              <a:rPr lang="zh-CN" altLang="en-US" sz="2200" b="1" dirty="0"/>
              <a:t>即</a:t>
            </a:r>
          </a:p>
        </p:txBody>
      </p:sp>
      <p:graphicFrame>
        <p:nvGraphicFramePr>
          <p:cNvPr id="4" name="Object 3"/>
          <p:cNvGraphicFramePr>
            <a:graphicFrameLocks noChangeAspect="1"/>
          </p:cNvGraphicFramePr>
          <p:nvPr>
            <p:extLst>
              <p:ext uri="{D42A27DB-BD31-4B8C-83A1-F6EECF244321}">
                <p14:modId xmlns:p14="http://schemas.microsoft.com/office/powerpoint/2010/main" val="3661233344"/>
              </p:ext>
            </p:extLst>
          </p:nvPr>
        </p:nvGraphicFramePr>
        <p:xfrm>
          <a:off x="1691680" y="2499742"/>
          <a:ext cx="2592288" cy="536121"/>
        </p:xfrm>
        <a:graphic>
          <a:graphicData uri="http://schemas.openxmlformats.org/presentationml/2006/ole">
            <mc:AlternateContent xmlns:mc="http://schemas.openxmlformats.org/markup-compatibility/2006">
              <mc:Choice xmlns:v="urn:schemas-microsoft-com:vml" Requires="v">
                <p:oleObj spid="_x0000_s17466" name="Equation" r:id="rId4" imgW="1460160" imgH="317160" progId="Equation.DSMT4">
                  <p:embed/>
                </p:oleObj>
              </mc:Choice>
              <mc:Fallback>
                <p:oleObj name="Equation" r:id="rId4" imgW="1460160" imgH="317160" progId="Equation.DSMT4">
                  <p:embed/>
                  <p:pic>
                    <p:nvPicPr>
                      <p:cNvPr id="142" name="Object 3"/>
                      <p:cNvPicPr>
                        <a:picLocks noChangeAspect="1" noChangeArrowheads="1"/>
                      </p:cNvPicPr>
                      <p:nvPr/>
                    </p:nvPicPr>
                    <p:blipFill>
                      <a:blip r:embed="rId5"/>
                      <a:srcRect/>
                      <a:stretch>
                        <a:fillRect/>
                      </a:stretch>
                    </p:blipFill>
                    <p:spPr bwMode="auto">
                      <a:xfrm>
                        <a:off x="1691680" y="2499742"/>
                        <a:ext cx="2592288" cy="536121"/>
                      </a:xfrm>
                      <a:prstGeom prst="rect">
                        <a:avLst/>
                      </a:prstGeom>
                      <a:noFill/>
                      <a:ln>
                        <a:noFill/>
                      </a:ln>
                    </p:spPr>
                  </p:pic>
                </p:oleObj>
              </mc:Fallback>
            </mc:AlternateContent>
          </a:graphicData>
        </a:graphic>
      </p:graphicFrame>
      <p:grpSp>
        <p:nvGrpSpPr>
          <p:cNvPr id="5" name="Group 4"/>
          <p:cNvGrpSpPr>
            <a:grpSpLocks/>
          </p:cNvGrpSpPr>
          <p:nvPr/>
        </p:nvGrpSpPr>
        <p:grpSpPr bwMode="auto">
          <a:xfrm>
            <a:off x="5148064" y="627534"/>
            <a:ext cx="3707904" cy="2663825"/>
            <a:chOff x="2881" y="2115"/>
            <a:chExt cx="2857" cy="1678"/>
          </a:xfrm>
        </p:grpSpPr>
        <p:sp>
          <p:nvSpPr>
            <p:cNvPr id="6" name="Rectangle 5"/>
            <p:cNvSpPr>
              <a:spLocks noChangeArrowheads="1"/>
            </p:cNvSpPr>
            <p:nvPr/>
          </p:nvSpPr>
          <p:spPr bwMode="auto">
            <a:xfrm>
              <a:off x="2881" y="2115"/>
              <a:ext cx="2857" cy="1678"/>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a:solidFill>
                    <a:schemeClr val="tx1"/>
                  </a:solidFill>
                  <a:latin typeface="Arial" panose="020B0604020202020204" pitchFamily="34" charset="0"/>
                  <a:ea typeface="宋体" panose="02010600030101010101" pitchFamily="2" charset="-122"/>
                </a:defRPr>
              </a:lvl1pPr>
              <a:lvl2pPr marL="742950" indent="-285750">
                <a:defRPr sz="2200">
                  <a:solidFill>
                    <a:schemeClr val="tx1"/>
                  </a:solidFill>
                  <a:latin typeface="Arial" panose="020B0604020202020204" pitchFamily="34" charset="0"/>
                  <a:ea typeface="宋体" panose="02010600030101010101" pitchFamily="2" charset="-122"/>
                </a:defRPr>
              </a:lvl2pPr>
              <a:lvl3pPr marL="1143000" indent="-228600">
                <a:defRPr sz="2200">
                  <a:solidFill>
                    <a:schemeClr val="tx1"/>
                  </a:solidFill>
                  <a:latin typeface="Arial" panose="020B0604020202020204" pitchFamily="34" charset="0"/>
                  <a:ea typeface="宋体" panose="02010600030101010101" pitchFamily="2" charset="-122"/>
                </a:defRPr>
              </a:lvl3pPr>
              <a:lvl4pPr marL="1600200" indent="-228600">
                <a:defRPr sz="2200">
                  <a:solidFill>
                    <a:schemeClr val="tx1"/>
                  </a:solidFill>
                  <a:latin typeface="Arial" panose="020B0604020202020204" pitchFamily="34" charset="0"/>
                  <a:ea typeface="宋体" panose="02010600030101010101" pitchFamily="2" charset="-122"/>
                </a:defRPr>
              </a:lvl4pPr>
              <a:lvl5pPr marL="2057400" indent="-228600">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grpSp>
          <p:nvGrpSpPr>
            <p:cNvPr id="7" name="Group 6"/>
            <p:cNvGrpSpPr>
              <a:grpSpLocks/>
            </p:cNvGrpSpPr>
            <p:nvPr/>
          </p:nvGrpSpPr>
          <p:grpSpPr bwMode="auto">
            <a:xfrm>
              <a:off x="2972" y="2206"/>
              <a:ext cx="1587" cy="989"/>
              <a:chOff x="7479" y="6494"/>
              <a:chExt cx="4057" cy="2767"/>
            </a:xfrm>
          </p:grpSpPr>
          <p:sp>
            <p:nvSpPr>
              <p:cNvPr id="36" name="Freeform 7"/>
              <p:cNvSpPr>
                <a:spLocks/>
              </p:cNvSpPr>
              <p:nvPr/>
            </p:nvSpPr>
            <p:spPr bwMode="auto">
              <a:xfrm>
                <a:off x="7479" y="6494"/>
                <a:ext cx="4057" cy="2767"/>
              </a:xfrm>
              <a:custGeom>
                <a:avLst/>
                <a:gdLst>
                  <a:gd name="T0" fmla="*/ 2567 w 4057"/>
                  <a:gd name="T1" fmla="*/ 2579 h 2767"/>
                  <a:gd name="T2" fmla="*/ 1478 w 4057"/>
                  <a:gd name="T3" fmla="*/ 2684 h 2767"/>
                  <a:gd name="T4" fmla="*/ 251 w 4057"/>
                  <a:gd name="T5" fmla="*/ 2080 h 2767"/>
                  <a:gd name="T6" fmla="*/ 416 w 4057"/>
                  <a:gd name="T7" fmla="*/ 725 h 2767"/>
                  <a:gd name="T8" fmla="*/ 2748 w 4057"/>
                  <a:gd name="T9" fmla="*/ 12 h 2767"/>
                  <a:gd name="T10" fmla="*/ 3915 w 4057"/>
                  <a:gd name="T11" fmla="*/ 797 h 2767"/>
                  <a:gd name="T12" fmla="*/ 3598 w 4057"/>
                  <a:gd name="T13" fmla="*/ 2036 h 2767"/>
                  <a:gd name="T14" fmla="*/ 2567 w 4057"/>
                  <a:gd name="T15" fmla="*/ 2579 h 27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057" h="2767">
                    <a:moveTo>
                      <a:pt x="2567" y="2579"/>
                    </a:moveTo>
                    <a:cubicBezTo>
                      <a:pt x="2214" y="2687"/>
                      <a:pt x="1864" y="2767"/>
                      <a:pt x="1478" y="2684"/>
                    </a:cubicBezTo>
                    <a:cubicBezTo>
                      <a:pt x="1092" y="2601"/>
                      <a:pt x="428" y="2406"/>
                      <a:pt x="251" y="2080"/>
                    </a:cubicBezTo>
                    <a:cubicBezTo>
                      <a:pt x="74" y="1754"/>
                      <a:pt x="0" y="1069"/>
                      <a:pt x="416" y="725"/>
                    </a:cubicBezTo>
                    <a:cubicBezTo>
                      <a:pt x="833" y="380"/>
                      <a:pt x="2165" y="0"/>
                      <a:pt x="2748" y="12"/>
                    </a:cubicBezTo>
                    <a:cubicBezTo>
                      <a:pt x="3332" y="24"/>
                      <a:pt x="3773" y="460"/>
                      <a:pt x="3915" y="797"/>
                    </a:cubicBezTo>
                    <a:cubicBezTo>
                      <a:pt x="4057" y="1135"/>
                      <a:pt x="3823" y="1739"/>
                      <a:pt x="3598" y="2036"/>
                    </a:cubicBezTo>
                    <a:cubicBezTo>
                      <a:pt x="3373" y="2333"/>
                      <a:pt x="2920" y="2471"/>
                      <a:pt x="2567" y="2579"/>
                    </a:cubicBezTo>
                    <a:close/>
                  </a:path>
                </a:pathLst>
              </a:custGeom>
              <a:gradFill rotWithShape="1">
                <a:gsLst>
                  <a:gs pos="0">
                    <a:srgbClr val="359AFF"/>
                  </a:gs>
                  <a:gs pos="100000">
                    <a:srgbClr val="256BB1"/>
                  </a:gs>
                </a:gsLst>
                <a:path path="rect">
                  <a:fillToRect l="50000" t="50000" r="50000" b="50000"/>
                </a:path>
              </a:gradFill>
              <a:ln w="222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37" name="Freeform 8"/>
              <p:cNvSpPr>
                <a:spLocks/>
              </p:cNvSpPr>
              <p:nvPr/>
            </p:nvSpPr>
            <p:spPr bwMode="auto">
              <a:xfrm>
                <a:off x="8994" y="7503"/>
                <a:ext cx="1038" cy="207"/>
              </a:xfrm>
              <a:custGeom>
                <a:avLst/>
                <a:gdLst>
                  <a:gd name="T0" fmla="*/ 0 w 735"/>
                  <a:gd name="T1" fmla="*/ 235 h 182"/>
                  <a:gd name="T2" fmla="*/ 628 w 735"/>
                  <a:gd name="T3" fmla="*/ 34 h 182"/>
                  <a:gd name="T4" fmla="*/ 1466 w 735"/>
                  <a:gd name="T5" fmla="*/ 34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38" name="Freeform 9"/>
              <p:cNvSpPr>
                <a:spLocks/>
              </p:cNvSpPr>
              <p:nvPr/>
            </p:nvSpPr>
            <p:spPr bwMode="auto">
              <a:xfrm>
                <a:off x="9333" y="7771"/>
                <a:ext cx="1038" cy="207"/>
              </a:xfrm>
              <a:custGeom>
                <a:avLst/>
                <a:gdLst>
                  <a:gd name="T0" fmla="*/ 0 w 735"/>
                  <a:gd name="T1" fmla="*/ 235 h 182"/>
                  <a:gd name="T2" fmla="*/ 628 w 735"/>
                  <a:gd name="T3" fmla="*/ 34 h 182"/>
                  <a:gd name="T4" fmla="*/ 1466 w 735"/>
                  <a:gd name="T5" fmla="*/ 34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39" name="Line 10"/>
              <p:cNvSpPr>
                <a:spLocks noChangeAspect="1" noChangeShapeType="1"/>
              </p:cNvSpPr>
              <p:nvPr/>
            </p:nvSpPr>
            <p:spPr bwMode="auto">
              <a:xfrm>
                <a:off x="9439" y="7533"/>
                <a:ext cx="445" cy="26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40" name="Freeform 11"/>
              <p:cNvSpPr>
                <a:spLocks/>
              </p:cNvSpPr>
              <p:nvPr/>
            </p:nvSpPr>
            <p:spPr bwMode="auto">
              <a:xfrm>
                <a:off x="9164" y="7990"/>
                <a:ext cx="1038" cy="207"/>
              </a:xfrm>
              <a:custGeom>
                <a:avLst/>
                <a:gdLst>
                  <a:gd name="T0" fmla="*/ 0 w 735"/>
                  <a:gd name="T1" fmla="*/ 235 h 182"/>
                  <a:gd name="T2" fmla="*/ 628 w 735"/>
                  <a:gd name="T3" fmla="*/ 34 h 182"/>
                  <a:gd name="T4" fmla="*/ 1466 w 735"/>
                  <a:gd name="T5" fmla="*/ 34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41" name="Freeform 12"/>
              <p:cNvSpPr>
                <a:spLocks/>
              </p:cNvSpPr>
              <p:nvPr/>
            </p:nvSpPr>
            <p:spPr bwMode="auto">
              <a:xfrm>
                <a:off x="9503" y="8258"/>
                <a:ext cx="1038" cy="207"/>
              </a:xfrm>
              <a:custGeom>
                <a:avLst/>
                <a:gdLst>
                  <a:gd name="T0" fmla="*/ 0 w 735"/>
                  <a:gd name="T1" fmla="*/ 235 h 182"/>
                  <a:gd name="T2" fmla="*/ 628 w 735"/>
                  <a:gd name="T3" fmla="*/ 34 h 182"/>
                  <a:gd name="T4" fmla="*/ 1466 w 735"/>
                  <a:gd name="T5" fmla="*/ 34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42" name="Line 13"/>
              <p:cNvSpPr>
                <a:spLocks noChangeAspect="1" noChangeShapeType="1"/>
              </p:cNvSpPr>
              <p:nvPr/>
            </p:nvSpPr>
            <p:spPr bwMode="auto">
              <a:xfrm>
                <a:off x="9164" y="8197"/>
                <a:ext cx="444" cy="26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43" name="Line 14"/>
              <p:cNvSpPr>
                <a:spLocks noChangeAspect="1" noChangeShapeType="1"/>
              </p:cNvSpPr>
              <p:nvPr/>
            </p:nvSpPr>
            <p:spPr bwMode="auto">
              <a:xfrm>
                <a:off x="9608" y="8019"/>
                <a:ext cx="445" cy="26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nvGrpSpPr>
              <p:cNvPr id="44" name="Group 15"/>
              <p:cNvGrpSpPr>
                <a:grpSpLocks/>
              </p:cNvGrpSpPr>
              <p:nvPr/>
            </p:nvGrpSpPr>
            <p:grpSpPr bwMode="auto">
              <a:xfrm>
                <a:off x="8994" y="7710"/>
                <a:ext cx="572" cy="737"/>
                <a:chOff x="7896" y="3686"/>
                <a:chExt cx="405" cy="648"/>
              </a:xfrm>
            </p:grpSpPr>
            <p:sp>
              <p:nvSpPr>
                <p:cNvPr id="138" name="Line 16"/>
                <p:cNvSpPr>
                  <a:spLocks noChangeAspect="1" noChangeShapeType="1"/>
                </p:cNvSpPr>
                <p:nvPr/>
              </p:nvSpPr>
              <p:spPr bwMode="auto">
                <a:xfrm>
                  <a:off x="7896" y="3686"/>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39" name="Line 17"/>
                <p:cNvSpPr>
                  <a:spLocks noChangeShapeType="1"/>
                </p:cNvSpPr>
                <p:nvPr/>
              </p:nvSpPr>
              <p:spPr bwMode="auto">
                <a:xfrm>
                  <a:off x="7896" y="368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40" name="Line 18"/>
                <p:cNvSpPr>
                  <a:spLocks noChangeShapeType="1"/>
                </p:cNvSpPr>
                <p:nvPr/>
              </p:nvSpPr>
              <p:spPr bwMode="auto">
                <a:xfrm>
                  <a:off x="8196" y="386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sp>
            <p:nvSpPr>
              <p:cNvPr id="45" name="Line 19"/>
              <p:cNvSpPr>
                <a:spLocks noChangeShapeType="1"/>
              </p:cNvSpPr>
              <p:nvPr/>
            </p:nvSpPr>
            <p:spPr bwMode="auto">
              <a:xfrm>
                <a:off x="9884" y="7755"/>
                <a:ext cx="148" cy="533"/>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46" name="Line 20"/>
              <p:cNvSpPr>
                <a:spLocks noChangeShapeType="1"/>
              </p:cNvSpPr>
              <p:nvPr/>
            </p:nvSpPr>
            <p:spPr bwMode="auto">
              <a:xfrm>
                <a:off x="9474" y="7533"/>
                <a:ext cx="149" cy="532"/>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nvGrpSpPr>
              <p:cNvPr id="47" name="Group 21"/>
              <p:cNvGrpSpPr>
                <a:grpSpLocks/>
              </p:cNvGrpSpPr>
              <p:nvPr/>
            </p:nvGrpSpPr>
            <p:grpSpPr bwMode="auto">
              <a:xfrm>
                <a:off x="9997" y="7505"/>
                <a:ext cx="572" cy="737"/>
                <a:chOff x="7896" y="3686"/>
                <a:chExt cx="405" cy="648"/>
              </a:xfrm>
            </p:grpSpPr>
            <p:sp>
              <p:nvSpPr>
                <p:cNvPr id="135" name="Line 22"/>
                <p:cNvSpPr>
                  <a:spLocks noChangeAspect="1" noChangeShapeType="1"/>
                </p:cNvSpPr>
                <p:nvPr/>
              </p:nvSpPr>
              <p:spPr bwMode="auto">
                <a:xfrm>
                  <a:off x="7896" y="3686"/>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36" name="Line 23"/>
                <p:cNvSpPr>
                  <a:spLocks noChangeShapeType="1"/>
                </p:cNvSpPr>
                <p:nvPr/>
              </p:nvSpPr>
              <p:spPr bwMode="auto">
                <a:xfrm>
                  <a:off x="7896" y="368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37" name="Line 24"/>
                <p:cNvSpPr>
                  <a:spLocks noChangeShapeType="1"/>
                </p:cNvSpPr>
                <p:nvPr/>
              </p:nvSpPr>
              <p:spPr bwMode="auto">
                <a:xfrm>
                  <a:off x="8196" y="386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sp>
            <p:nvSpPr>
              <p:cNvPr id="48" name="Line 25"/>
              <p:cNvSpPr>
                <a:spLocks noChangeAspect="1" noChangeShapeType="1"/>
              </p:cNvSpPr>
              <p:nvPr/>
            </p:nvSpPr>
            <p:spPr bwMode="auto">
              <a:xfrm>
                <a:off x="10132" y="7978"/>
                <a:ext cx="445" cy="26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49" name="Freeform 26"/>
              <p:cNvSpPr>
                <a:spLocks/>
              </p:cNvSpPr>
              <p:nvPr/>
            </p:nvSpPr>
            <p:spPr bwMode="auto">
              <a:xfrm>
                <a:off x="7964" y="7679"/>
                <a:ext cx="1038" cy="207"/>
              </a:xfrm>
              <a:custGeom>
                <a:avLst/>
                <a:gdLst>
                  <a:gd name="T0" fmla="*/ 0 w 735"/>
                  <a:gd name="T1" fmla="*/ 235 h 182"/>
                  <a:gd name="T2" fmla="*/ 628 w 735"/>
                  <a:gd name="T3" fmla="*/ 34 h 182"/>
                  <a:gd name="T4" fmla="*/ 1466 w 735"/>
                  <a:gd name="T5" fmla="*/ 34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50" name="Freeform 27"/>
              <p:cNvSpPr>
                <a:spLocks/>
              </p:cNvSpPr>
              <p:nvPr/>
            </p:nvSpPr>
            <p:spPr bwMode="auto">
              <a:xfrm>
                <a:off x="8303" y="7947"/>
                <a:ext cx="1038" cy="207"/>
              </a:xfrm>
              <a:custGeom>
                <a:avLst/>
                <a:gdLst>
                  <a:gd name="T0" fmla="*/ 0 w 735"/>
                  <a:gd name="T1" fmla="*/ 235 h 182"/>
                  <a:gd name="T2" fmla="*/ 628 w 735"/>
                  <a:gd name="T3" fmla="*/ 34 h 182"/>
                  <a:gd name="T4" fmla="*/ 1466 w 735"/>
                  <a:gd name="T5" fmla="*/ 34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51" name="Line 28"/>
              <p:cNvSpPr>
                <a:spLocks noChangeAspect="1" noChangeShapeType="1"/>
              </p:cNvSpPr>
              <p:nvPr/>
            </p:nvSpPr>
            <p:spPr bwMode="auto">
              <a:xfrm>
                <a:off x="8409" y="7709"/>
                <a:ext cx="445" cy="26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52" name="Freeform 29"/>
              <p:cNvSpPr>
                <a:spLocks/>
              </p:cNvSpPr>
              <p:nvPr/>
            </p:nvSpPr>
            <p:spPr bwMode="auto">
              <a:xfrm>
                <a:off x="8134" y="8166"/>
                <a:ext cx="1038" cy="207"/>
              </a:xfrm>
              <a:custGeom>
                <a:avLst/>
                <a:gdLst>
                  <a:gd name="T0" fmla="*/ 0 w 735"/>
                  <a:gd name="T1" fmla="*/ 235 h 182"/>
                  <a:gd name="T2" fmla="*/ 628 w 735"/>
                  <a:gd name="T3" fmla="*/ 34 h 182"/>
                  <a:gd name="T4" fmla="*/ 1466 w 735"/>
                  <a:gd name="T5" fmla="*/ 34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53" name="Line 30"/>
              <p:cNvSpPr>
                <a:spLocks noChangeAspect="1" noChangeShapeType="1"/>
              </p:cNvSpPr>
              <p:nvPr/>
            </p:nvSpPr>
            <p:spPr bwMode="auto">
              <a:xfrm>
                <a:off x="8134" y="8373"/>
                <a:ext cx="444" cy="26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54" name="Line 31"/>
              <p:cNvSpPr>
                <a:spLocks noChangeAspect="1" noChangeShapeType="1"/>
              </p:cNvSpPr>
              <p:nvPr/>
            </p:nvSpPr>
            <p:spPr bwMode="auto">
              <a:xfrm>
                <a:off x="8578" y="8195"/>
                <a:ext cx="445" cy="26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nvGrpSpPr>
              <p:cNvPr id="55" name="Group 32"/>
              <p:cNvGrpSpPr>
                <a:grpSpLocks/>
              </p:cNvGrpSpPr>
              <p:nvPr/>
            </p:nvGrpSpPr>
            <p:grpSpPr bwMode="auto">
              <a:xfrm>
                <a:off x="7964" y="7886"/>
                <a:ext cx="572" cy="737"/>
                <a:chOff x="7896" y="3686"/>
                <a:chExt cx="405" cy="648"/>
              </a:xfrm>
            </p:grpSpPr>
            <p:sp>
              <p:nvSpPr>
                <p:cNvPr id="132" name="Line 33"/>
                <p:cNvSpPr>
                  <a:spLocks noChangeAspect="1" noChangeShapeType="1"/>
                </p:cNvSpPr>
                <p:nvPr/>
              </p:nvSpPr>
              <p:spPr bwMode="auto">
                <a:xfrm>
                  <a:off x="7896" y="3686"/>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33" name="Line 34"/>
                <p:cNvSpPr>
                  <a:spLocks noChangeShapeType="1"/>
                </p:cNvSpPr>
                <p:nvPr/>
              </p:nvSpPr>
              <p:spPr bwMode="auto">
                <a:xfrm>
                  <a:off x="7896" y="368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34" name="Line 35"/>
                <p:cNvSpPr>
                  <a:spLocks noChangeShapeType="1"/>
                </p:cNvSpPr>
                <p:nvPr/>
              </p:nvSpPr>
              <p:spPr bwMode="auto">
                <a:xfrm>
                  <a:off x="8196" y="386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sp>
            <p:nvSpPr>
              <p:cNvPr id="56" name="Line 36"/>
              <p:cNvSpPr>
                <a:spLocks noChangeShapeType="1"/>
              </p:cNvSpPr>
              <p:nvPr/>
            </p:nvSpPr>
            <p:spPr bwMode="auto">
              <a:xfrm>
                <a:off x="8854" y="7931"/>
                <a:ext cx="148" cy="533"/>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57" name="Line 37"/>
              <p:cNvSpPr>
                <a:spLocks noChangeShapeType="1"/>
              </p:cNvSpPr>
              <p:nvPr/>
            </p:nvSpPr>
            <p:spPr bwMode="auto">
              <a:xfrm>
                <a:off x="8444" y="7709"/>
                <a:ext cx="149" cy="532"/>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58" name="Freeform 38"/>
              <p:cNvSpPr>
                <a:spLocks/>
              </p:cNvSpPr>
              <p:nvPr/>
            </p:nvSpPr>
            <p:spPr bwMode="auto">
              <a:xfrm>
                <a:off x="9503" y="6548"/>
                <a:ext cx="1159" cy="285"/>
              </a:xfrm>
              <a:custGeom>
                <a:avLst/>
                <a:gdLst>
                  <a:gd name="T0" fmla="*/ 0 w 1159"/>
                  <a:gd name="T1" fmla="*/ 285 h 285"/>
                  <a:gd name="T2" fmla="*/ 506 w 1159"/>
                  <a:gd name="T3" fmla="*/ 41 h 285"/>
                  <a:gd name="T4" fmla="*/ 1159 w 1159"/>
                  <a:gd name="T5" fmla="*/ 41 h 285"/>
                  <a:gd name="T6" fmla="*/ 0 60000 65536"/>
                  <a:gd name="T7" fmla="*/ 0 60000 65536"/>
                  <a:gd name="T8" fmla="*/ 0 60000 65536"/>
                </a:gdLst>
                <a:ahLst/>
                <a:cxnLst>
                  <a:cxn ang="T6">
                    <a:pos x="T0" y="T1"/>
                  </a:cxn>
                  <a:cxn ang="T7">
                    <a:pos x="T2" y="T3"/>
                  </a:cxn>
                  <a:cxn ang="T8">
                    <a:pos x="T4" y="T5"/>
                  </a:cxn>
                </a:cxnLst>
                <a:rect l="0" t="0" r="r" b="b"/>
                <a:pathLst>
                  <a:path w="1159" h="285">
                    <a:moveTo>
                      <a:pt x="0" y="285"/>
                    </a:moveTo>
                    <a:cubicBezTo>
                      <a:pt x="81" y="244"/>
                      <a:pt x="313" y="82"/>
                      <a:pt x="506" y="41"/>
                    </a:cubicBezTo>
                    <a:cubicBezTo>
                      <a:pt x="699" y="0"/>
                      <a:pt x="927" y="30"/>
                      <a:pt x="1159" y="41"/>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59" name="Line 39"/>
              <p:cNvSpPr>
                <a:spLocks noChangeAspect="1" noChangeShapeType="1"/>
              </p:cNvSpPr>
              <p:nvPr/>
            </p:nvSpPr>
            <p:spPr bwMode="auto">
              <a:xfrm>
                <a:off x="9859" y="6567"/>
                <a:ext cx="500" cy="299"/>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60" name="Freeform 40"/>
              <p:cNvSpPr>
                <a:spLocks/>
              </p:cNvSpPr>
              <p:nvPr/>
            </p:nvSpPr>
            <p:spPr bwMode="auto">
              <a:xfrm>
                <a:off x="9889" y="8587"/>
                <a:ext cx="1094" cy="45"/>
              </a:xfrm>
              <a:custGeom>
                <a:avLst/>
                <a:gdLst>
                  <a:gd name="T0" fmla="*/ 0 w 1094"/>
                  <a:gd name="T1" fmla="*/ 45 h 45"/>
                  <a:gd name="T2" fmla="*/ 614 w 1094"/>
                  <a:gd name="T3" fmla="*/ 6 h 45"/>
                  <a:gd name="T4" fmla="*/ 1094 w 1094"/>
                  <a:gd name="T5" fmla="*/ 6 h 45"/>
                  <a:gd name="T6" fmla="*/ 0 60000 65536"/>
                  <a:gd name="T7" fmla="*/ 0 60000 65536"/>
                  <a:gd name="T8" fmla="*/ 0 60000 65536"/>
                </a:gdLst>
                <a:ahLst/>
                <a:cxnLst>
                  <a:cxn ang="T6">
                    <a:pos x="T0" y="T1"/>
                  </a:cxn>
                  <a:cxn ang="T7">
                    <a:pos x="T2" y="T3"/>
                  </a:cxn>
                  <a:cxn ang="T8">
                    <a:pos x="T4" y="T5"/>
                  </a:cxn>
                </a:cxnLst>
                <a:rect l="0" t="0" r="r" b="b"/>
                <a:pathLst>
                  <a:path w="1094" h="45">
                    <a:moveTo>
                      <a:pt x="0" y="45"/>
                    </a:moveTo>
                    <a:cubicBezTo>
                      <a:pt x="102" y="39"/>
                      <a:pt x="432" y="12"/>
                      <a:pt x="614" y="6"/>
                    </a:cubicBezTo>
                    <a:cubicBezTo>
                      <a:pt x="796" y="0"/>
                      <a:pt x="994" y="6"/>
                      <a:pt x="1094" y="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61" name="Line 41"/>
              <p:cNvSpPr>
                <a:spLocks noChangeAspect="1" noChangeShapeType="1"/>
              </p:cNvSpPr>
              <p:nvPr/>
            </p:nvSpPr>
            <p:spPr bwMode="auto">
              <a:xfrm>
                <a:off x="9224" y="6683"/>
                <a:ext cx="444" cy="26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62" name="Line 42"/>
              <p:cNvSpPr>
                <a:spLocks noChangeAspect="1" noChangeShapeType="1"/>
              </p:cNvSpPr>
              <p:nvPr/>
            </p:nvSpPr>
            <p:spPr bwMode="auto">
              <a:xfrm>
                <a:off x="10629" y="8243"/>
                <a:ext cx="445" cy="26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63" name="Line 43"/>
              <p:cNvSpPr>
                <a:spLocks noChangeAspect="1" noChangeShapeType="1"/>
              </p:cNvSpPr>
              <p:nvPr/>
            </p:nvSpPr>
            <p:spPr bwMode="auto">
              <a:xfrm>
                <a:off x="10044" y="8283"/>
                <a:ext cx="445" cy="26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64" name="Line 44"/>
              <p:cNvSpPr>
                <a:spLocks noChangeShapeType="1"/>
              </p:cNvSpPr>
              <p:nvPr/>
            </p:nvSpPr>
            <p:spPr bwMode="auto">
              <a:xfrm>
                <a:off x="10464" y="8595"/>
                <a:ext cx="105" cy="312"/>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65" name="Line 45"/>
              <p:cNvSpPr>
                <a:spLocks noChangeShapeType="1"/>
              </p:cNvSpPr>
              <p:nvPr/>
            </p:nvSpPr>
            <p:spPr bwMode="auto">
              <a:xfrm>
                <a:off x="10884" y="7659"/>
                <a:ext cx="210" cy="780"/>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66" name="Line 46"/>
              <p:cNvSpPr>
                <a:spLocks noChangeAspect="1" noChangeShapeType="1"/>
              </p:cNvSpPr>
              <p:nvPr/>
            </p:nvSpPr>
            <p:spPr bwMode="auto">
              <a:xfrm>
                <a:off x="7629" y="8127"/>
                <a:ext cx="445" cy="26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67" name="Line 47"/>
              <p:cNvSpPr>
                <a:spLocks noChangeShapeType="1"/>
              </p:cNvSpPr>
              <p:nvPr/>
            </p:nvSpPr>
            <p:spPr bwMode="auto">
              <a:xfrm>
                <a:off x="8154" y="8439"/>
                <a:ext cx="148" cy="532"/>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68" name="Line 48"/>
              <p:cNvSpPr>
                <a:spLocks noChangeAspect="1" noChangeShapeType="1"/>
              </p:cNvSpPr>
              <p:nvPr/>
            </p:nvSpPr>
            <p:spPr bwMode="auto">
              <a:xfrm>
                <a:off x="7629" y="7659"/>
                <a:ext cx="445" cy="26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69" name="Freeform 49"/>
              <p:cNvSpPr>
                <a:spLocks/>
              </p:cNvSpPr>
              <p:nvPr/>
            </p:nvSpPr>
            <p:spPr bwMode="auto">
              <a:xfrm>
                <a:off x="9859" y="6879"/>
                <a:ext cx="1022" cy="193"/>
              </a:xfrm>
              <a:custGeom>
                <a:avLst/>
                <a:gdLst>
                  <a:gd name="T0" fmla="*/ 0 w 735"/>
                  <a:gd name="T1" fmla="*/ 205 h 182"/>
                  <a:gd name="T2" fmla="*/ 609 w 735"/>
                  <a:gd name="T3" fmla="*/ 30 h 182"/>
                  <a:gd name="T4" fmla="*/ 1421 w 735"/>
                  <a:gd name="T5" fmla="*/ 30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70" name="Freeform 50"/>
              <p:cNvSpPr>
                <a:spLocks/>
              </p:cNvSpPr>
              <p:nvPr/>
            </p:nvSpPr>
            <p:spPr bwMode="auto">
              <a:xfrm>
                <a:off x="10193" y="7129"/>
                <a:ext cx="1021" cy="193"/>
              </a:xfrm>
              <a:custGeom>
                <a:avLst/>
                <a:gdLst>
                  <a:gd name="T0" fmla="*/ 0 w 735"/>
                  <a:gd name="T1" fmla="*/ 205 h 182"/>
                  <a:gd name="T2" fmla="*/ 608 w 735"/>
                  <a:gd name="T3" fmla="*/ 30 h 182"/>
                  <a:gd name="T4" fmla="*/ 1418 w 735"/>
                  <a:gd name="T5" fmla="*/ 30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71" name="Line 51"/>
              <p:cNvSpPr>
                <a:spLocks noChangeAspect="1" noChangeShapeType="1"/>
              </p:cNvSpPr>
              <p:nvPr/>
            </p:nvSpPr>
            <p:spPr bwMode="auto">
              <a:xfrm>
                <a:off x="10297" y="6907"/>
                <a:ext cx="438" cy="247"/>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72" name="Freeform 52"/>
              <p:cNvSpPr>
                <a:spLocks/>
              </p:cNvSpPr>
              <p:nvPr/>
            </p:nvSpPr>
            <p:spPr bwMode="auto">
              <a:xfrm>
                <a:off x="10026" y="7332"/>
                <a:ext cx="1022" cy="193"/>
              </a:xfrm>
              <a:custGeom>
                <a:avLst/>
                <a:gdLst>
                  <a:gd name="T0" fmla="*/ 0 w 735"/>
                  <a:gd name="T1" fmla="*/ 205 h 182"/>
                  <a:gd name="T2" fmla="*/ 609 w 735"/>
                  <a:gd name="T3" fmla="*/ 30 h 182"/>
                  <a:gd name="T4" fmla="*/ 1421 w 735"/>
                  <a:gd name="T5" fmla="*/ 30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73" name="Freeform 53"/>
              <p:cNvSpPr>
                <a:spLocks/>
              </p:cNvSpPr>
              <p:nvPr/>
            </p:nvSpPr>
            <p:spPr bwMode="auto">
              <a:xfrm>
                <a:off x="10359" y="7582"/>
                <a:ext cx="1022" cy="193"/>
              </a:xfrm>
              <a:custGeom>
                <a:avLst/>
                <a:gdLst>
                  <a:gd name="T0" fmla="*/ 0 w 735"/>
                  <a:gd name="T1" fmla="*/ 205 h 182"/>
                  <a:gd name="T2" fmla="*/ 609 w 735"/>
                  <a:gd name="T3" fmla="*/ 30 h 182"/>
                  <a:gd name="T4" fmla="*/ 1421 w 735"/>
                  <a:gd name="T5" fmla="*/ 30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74" name="Line 54"/>
              <p:cNvSpPr>
                <a:spLocks noChangeAspect="1" noChangeShapeType="1"/>
              </p:cNvSpPr>
              <p:nvPr/>
            </p:nvSpPr>
            <p:spPr bwMode="auto">
              <a:xfrm>
                <a:off x="10026" y="7525"/>
                <a:ext cx="438" cy="24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75" name="Line 55"/>
              <p:cNvSpPr>
                <a:spLocks noChangeAspect="1" noChangeShapeType="1"/>
              </p:cNvSpPr>
              <p:nvPr/>
            </p:nvSpPr>
            <p:spPr bwMode="auto">
              <a:xfrm>
                <a:off x="10464" y="7360"/>
                <a:ext cx="438" cy="24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nvGrpSpPr>
              <p:cNvPr id="76" name="Group 56"/>
              <p:cNvGrpSpPr>
                <a:grpSpLocks/>
              </p:cNvGrpSpPr>
              <p:nvPr/>
            </p:nvGrpSpPr>
            <p:grpSpPr bwMode="auto">
              <a:xfrm>
                <a:off x="9859" y="7072"/>
                <a:ext cx="563" cy="686"/>
                <a:chOff x="7896" y="3686"/>
                <a:chExt cx="405" cy="648"/>
              </a:xfrm>
            </p:grpSpPr>
            <p:sp>
              <p:nvSpPr>
                <p:cNvPr id="129" name="Line 57"/>
                <p:cNvSpPr>
                  <a:spLocks noChangeAspect="1" noChangeShapeType="1"/>
                </p:cNvSpPr>
                <p:nvPr/>
              </p:nvSpPr>
              <p:spPr bwMode="auto">
                <a:xfrm>
                  <a:off x="7896" y="3686"/>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30" name="Line 58"/>
                <p:cNvSpPr>
                  <a:spLocks noChangeShapeType="1"/>
                </p:cNvSpPr>
                <p:nvPr/>
              </p:nvSpPr>
              <p:spPr bwMode="auto">
                <a:xfrm>
                  <a:off x="7896" y="368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31" name="Line 59"/>
                <p:cNvSpPr>
                  <a:spLocks noChangeShapeType="1"/>
                </p:cNvSpPr>
                <p:nvPr/>
              </p:nvSpPr>
              <p:spPr bwMode="auto">
                <a:xfrm>
                  <a:off x="8196" y="386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sp>
            <p:nvSpPr>
              <p:cNvPr id="77" name="Line 60"/>
              <p:cNvSpPr>
                <a:spLocks noChangeShapeType="1"/>
              </p:cNvSpPr>
              <p:nvPr/>
            </p:nvSpPr>
            <p:spPr bwMode="auto">
              <a:xfrm>
                <a:off x="10735" y="7114"/>
                <a:ext cx="146" cy="49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78" name="Line 61"/>
              <p:cNvSpPr>
                <a:spLocks noChangeShapeType="1"/>
              </p:cNvSpPr>
              <p:nvPr/>
            </p:nvSpPr>
            <p:spPr bwMode="auto">
              <a:xfrm>
                <a:off x="10332" y="6907"/>
                <a:ext cx="146" cy="495"/>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nvGrpSpPr>
              <p:cNvPr id="79" name="Group 62"/>
              <p:cNvGrpSpPr>
                <a:grpSpLocks/>
              </p:cNvGrpSpPr>
              <p:nvPr/>
            </p:nvGrpSpPr>
            <p:grpSpPr bwMode="auto">
              <a:xfrm>
                <a:off x="10846" y="6881"/>
                <a:ext cx="563" cy="686"/>
                <a:chOff x="7896" y="3686"/>
                <a:chExt cx="405" cy="648"/>
              </a:xfrm>
            </p:grpSpPr>
            <p:sp>
              <p:nvSpPr>
                <p:cNvPr id="126" name="Line 63"/>
                <p:cNvSpPr>
                  <a:spLocks noChangeAspect="1" noChangeShapeType="1"/>
                </p:cNvSpPr>
                <p:nvPr/>
              </p:nvSpPr>
              <p:spPr bwMode="auto">
                <a:xfrm>
                  <a:off x="7896" y="3686"/>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27" name="Line 64"/>
                <p:cNvSpPr>
                  <a:spLocks noChangeShapeType="1"/>
                </p:cNvSpPr>
                <p:nvPr/>
              </p:nvSpPr>
              <p:spPr bwMode="auto">
                <a:xfrm>
                  <a:off x="7896" y="368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28" name="Line 65"/>
                <p:cNvSpPr>
                  <a:spLocks noChangeShapeType="1"/>
                </p:cNvSpPr>
                <p:nvPr/>
              </p:nvSpPr>
              <p:spPr bwMode="auto">
                <a:xfrm>
                  <a:off x="8196" y="386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sp>
            <p:nvSpPr>
              <p:cNvPr id="80" name="Line 66"/>
              <p:cNvSpPr>
                <a:spLocks noChangeAspect="1" noChangeShapeType="1"/>
              </p:cNvSpPr>
              <p:nvPr/>
            </p:nvSpPr>
            <p:spPr bwMode="auto">
              <a:xfrm>
                <a:off x="10881" y="7322"/>
                <a:ext cx="438" cy="24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nvGrpSpPr>
              <p:cNvPr id="81" name="Group 67"/>
              <p:cNvGrpSpPr>
                <a:grpSpLocks/>
              </p:cNvGrpSpPr>
              <p:nvPr/>
            </p:nvGrpSpPr>
            <p:grpSpPr bwMode="auto">
              <a:xfrm>
                <a:off x="8569" y="8413"/>
                <a:ext cx="1470" cy="806"/>
                <a:chOff x="7896" y="3504"/>
                <a:chExt cx="1115" cy="846"/>
              </a:xfrm>
            </p:grpSpPr>
            <p:sp>
              <p:nvSpPr>
                <p:cNvPr id="108" name="Freeform 68"/>
                <p:cNvSpPr>
                  <a:spLocks/>
                </p:cNvSpPr>
                <p:nvPr/>
              </p:nvSpPr>
              <p:spPr bwMode="auto">
                <a:xfrm>
                  <a:off x="7896" y="3504"/>
                  <a:ext cx="735" cy="182"/>
                </a:xfrm>
                <a:custGeom>
                  <a:avLst/>
                  <a:gdLst>
                    <a:gd name="T0" fmla="*/ 0 w 735"/>
                    <a:gd name="T1" fmla="*/ 182 h 182"/>
                    <a:gd name="T2" fmla="*/ 315 w 735"/>
                    <a:gd name="T3" fmla="*/ 26 h 182"/>
                    <a:gd name="T4" fmla="*/ 735 w 735"/>
                    <a:gd name="T5" fmla="*/ 26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09" name="Freeform 69"/>
                <p:cNvSpPr>
                  <a:spLocks/>
                </p:cNvSpPr>
                <p:nvPr/>
              </p:nvSpPr>
              <p:spPr bwMode="auto">
                <a:xfrm>
                  <a:off x="8136" y="3740"/>
                  <a:ext cx="735" cy="182"/>
                </a:xfrm>
                <a:custGeom>
                  <a:avLst/>
                  <a:gdLst>
                    <a:gd name="T0" fmla="*/ 0 w 735"/>
                    <a:gd name="T1" fmla="*/ 182 h 182"/>
                    <a:gd name="T2" fmla="*/ 315 w 735"/>
                    <a:gd name="T3" fmla="*/ 26 h 182"/>
                    <a:gd name="T4" fmla="*/ 735 w 735"/>
                    <a:gd name="T5" fmla="*/ 26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10" name="Line 70"/>
                <p:cNvSpPr>
                  <a:spLocks noChangeAspect="1" noChangeShapeType="1"/>
                </p:cNvSpPr>
                <p:nvPr/>
              </p:nvSpPr>
              <p:spPr bwMode="auto">
                <a:xfrm>
                  <a:off x="8211" y="3530"/>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11" name="Freeform 71"/>
                <p:cNvSpPr>
                  <a:spLocks/>
                </p:cNvSpPr>
                <p:nvPr/>
              </p:nvSpPr>
              <p:spPr bwMode="auto">
                <a:xfrm>
                  <a:off x="8016" y="3932"/>
                  <a:ext cx="735" cy="182"/>
                </a:xfrm>
                <a:custGeom>
                  <a:avLst/>
                  <a:gdLst>
                    <a:gd name="T0" fmla="*/ 0 w 735"/>
                    <a:gd name="T1" fmla="*/ 182 h 182"/>
                    <a:gd name="T2" fmla="*/ 315 w 735"/>
                    <a:gd name="T3" fmla="*/ 26 h 182"/>
                    <a:gd name="T4" fmla="*/ 735 w 735"/>
                    <a:gd name="T5" fmla="*/ 26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12" name="Freeform 72"/>
                <p:cNvSpPr>
                  <a:spLocks/>
                </p:cNvSpPr>
                <p:nvPr/>
              </p:nvSpPr>
              <p:spPr bwMode="auto">
                <a:xfrm>
                  <a:off x="8256" y="4168"/>
                  <a:ext cx="735" cy="182"/>
                </a:xfrm>
                <a:custGeom>
                  <a:avLst/>
                  <a:gdLst>
                    <a:gd name="T0" fmla="*/ 0 w 735"/>
                    <a:gd name="T1" fmla="*/ 182 h 182"/>
                    <a:gd name="T2" fmla="*/ 315 w 735"/>
                    <a:gd name="T3" fmla="*/ 26 h 182"/>
                    <a:gd name="T4" fmla="*/ 735 w 735"/>
                    <a:gd name="T5" fmla="*/ 26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13" name="Line 73"/>
                <p:cNvSpPr>
                  <a:spLocks noChangeAspect="1" noChangeShapeType="1"/>
                </p:cNvSpPr>
                <p:nvPr/>
              </p:nvSpPr>
              <p:spPr bwMode="auto">
                <a:xfrm>
                  <a:off x="8016" y="4114"/>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14" name="Line 74"/>
                <p:cNvSpPr>
                  <a:spLocks noChangeAspect="1" noChangeShapeType="1"/>
                </p:cNvSpPr>
                <p:nvPr/>
              </p:nvSpPr>
              <p:spPr bwMode="auto">
                <a:xfrm>
                  <a:off x="8331" y="3958"/>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nvGrpSpPr>
                <p:cNvPr id="115" name="Group 75"/>
                <p:cNvGrpSpPr>
                  <a:grpSpLocks/>
                </p:cNvGrpSpPr>
                <p:nvPr/>
              </p:nvGrpSpPr>
              <p:grpSpPr bwMode="auto">
                <a:xfrm>
                  <a:off x="7896" y="3686"/>
                  <a:ext cx="405" cy="648"/>
                  <a:chOff x="7896" y="3686"/>
                  <a:chExt cx="405" cy="648"/>
                </a:xfrm>
              </p:grpSpPr>
              <p:sp>
                <p:nvSpPr>
                  <p:cNvPr id="123" name="Line 76"/>
                  <p:cNvSpPr>
                    <a:spLocks noChangeAspect="1" noChangeShapeType="1"/>
                  </p:cNvSpPr>
                  <p:nvPr/>
                </p:nvSpPr>
                <p:spPr bwMode="auto">
                  <a:xfrm>
                    <a:off x="7896" y="3686"/>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24" name="Line 77"/>
                  <p:cNvSpPr>
                    <a:spLocks noChangeShapeType="1"/>
                  </p:cNvSpPr>
                  <p:nvPr/>
                </p:nvSpPr>
                <p:spPr bwMode="auto">
                  <a:xfrm>
                    <a:off x="7896" y="368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25" name="Line 78"/>
                  <p:cNvSpPr>
                    <a:spLocks noChangeShapeType="1"/>
                  </p:cNvSpPr>
                  <p:nvPr/>
                </p:nvSpPr>
                <p:spPr bwMode="auto">
                  <a:xfrm>
                    <a:off x="8196" y="386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sp>
              <p:nvSpPr>
                <p:cNvPr id="116" name="Line 79"/>
                <p:cNvSpPr>
                  <a:spLocks noChangeShapeType="1"/>
                </p:cNvSpPr>
                <p:nvPr/>
              </p:nvSpPr>
              <p:spPr bwMode="auto">
                <a:xfrm>
                  <a:off x="8526" y="372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17" name="Line 80"/>
                <p:cNvSpPr>
                  <a:spLocks noChangeShapeType="1"/>
                </p:cNvSpPr>
                <p:nvPr/>
              </p:nvSpPr>
              <p:spPr bwMode="auto">
                <a:xfrm>
                  <a:off x="8236" y="3530"/>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nvGrpSpPr>
                <p:cNvPr id="118" name="Group 81"/>
                <p:cNvGrpSpPr>
                  <a:grpSpLocks/>
                </p:cNvGrpSpPr>
                <p:nvPr/>
              </p:nvGrpSpPr>
              <p:grpSpPr bwMode="auto">
                <a:xfrm>
                  <a:off x="8606" y="3506"/>
                  <a:ext cx="405" cy="648"/>
                  <a:chOff x="7896" y="3686"/>
                  <a:chExt cx="405" cy="648"/>
                </a:xfrm>
              </p:grpSpPr>
              <p:sp>
                <p:nvSpPr>
                  <p:cNvPr id="120" name="Line 82"/>
                  <p:cNvSpPr>
                    <a:spLocks noChangeAspect="1" noChangeShapeType="1"/>
                  </p:cNvSpPr>
                  <p:nvPr/>
                </p:nvSpPr>
                <p:spPr bwMode="auto">
                  <a:xfrm>
                    <a:off x="7896" y="3686"/>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21" name="Line 83"/>
                  <p:cNvSpPr>
                    <a:spLocks noChangeShapeType="1"/>
                  </p:cNvSpPr>
                  <p:nvPr/>
                </p:nvSpPr>
                <p:spPr bwMode="auto">
                  <a:xfrm>
                    <a:off x="7896" y="368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22" name="Line 84"/>
                  <p:cNvSpPr>
                    <a:spLocks noChangeShapeType="1"/>
                  </p:cNvSpPr>
                  <p:nvPr/>
                </p:nvSpPr>
                <p:spPr bwMode="auto">
                  <a:xfrm>
                    <a:off x="8196" y="386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sp>
              <p:nvSpPr>
                <p:cNvPr id="119" name="Line 85"/>
                <p:cNvSpPr>
                  <a:spLocks noChangeAspect="1" noChangeShapeType="1"/>
                </p:cNvSpPr>
                <p:nvPr/>
              </p:nvSpPr>
              <p:spPr bwMode="auto">
                <a:xfrm>
                  <a:off x="8631" y="3922"/>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sp>
            <p:nvSpPr>
              <p:cNvPr id="82" name="Freeform 86"/>
              <p:cNvSpPr>
                <a:spLocks/>
              </p:cNvSpPr>
              <p:nvPr/>
            </p:nvSpPr>
            <p:spPr bwMode="auto">
              <a:xfrm>
                <a:off x="8044" y="7015"/>
                <a:ext cx="761" cy="168"/>
              </a:xfrm>
              <a:custGeom>
                <a:avLst/>
                <a:gdLst>
                  <a:gd name="T0" fmla="*/ 0 w 735"/>
                  <a:gd name="T1" fmla="*/ 155 h 182"/>
                  <a:gd name="T2" fmla="*/ 338 w 735"/>
                  <a:gd name="T3" fmla="*/ 22 h 182"/>
                  <a:gd name="T4" fmla="*/ 788 w 735"/>
                  <a:gd name="T5" fmla="*/ 22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83" name="Freeform 87"/>
              <p:cNvSpPr>
                <a:spLocks/>
              </p:cNvSpPr>
              <p:nvPr/>
            </p:nvSpPr>
            <p:spPr bwMode="auto">
              <a:xfrm>
                <a:off x="8293" y="7232"/>
                <a:ext cx="761" cy="168"/>
              </a:xfrm>
              <a:custGeom>
                <a:avLst/>
                <a:gdLst>
                  <a:gd name="T0" fmla="*/ 0 w 735"/>
                  <a:gd name="T1" fmla="*/ 155 h 182"/>
                  <a:gd name="T2" fmla="*/ 338 w 735"/>
                  <a:gd name="T3" fmla="*/ 22 h 182"/>
                  <a:gd name="T4" fmla="*/ 788 w 735"/>
                  <a:gd name="T5" fmla="*/ 22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84" name="Freeform 88"/>
              <p:cNvSpPr>
                <a:spLocks/>
              </p:cNvSpPr>
              <p:nvPr/>
            </p:nvSpPr>
            <p:spPr bwMode="auto">
              <a:xfrm>
                <a:off x="8169" y="7410"/>
                <a:ext cx="761" cy="168"/>
              </a:xfrm>
              <a:custGeom>
                <a:avLst/>
                <a:gdLst>
                  <a:gd name="T0" fmla="*/ 0 w 735"/>
                  <a:gd name="T1" fmla="*/ 155 h 182"/>
                  <a:gd name="T2" fmla="*/ 338 w 735"/>
                  <a:gd name="T3" fmla="*/ 22 h 182"/>
                  <a:gd name="T4" fmla="*/ 788 w 735"/>
                  <a:gd name="T5" fmla="*/ 22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85" name="Line 89"/>
              <p:cNvSpPr>
                <a:spLocks noChangeAspect="1" noChangeShapeType="1"/>
              </p:cNvSpPr>
              <p:nvPr/>
            </p:nvSpPr>
            <p:spPr bwMode="auto">
              <a:xfrm>
                <a:off x="8169" y="7578"/>
                <a:ext cx="325" cy="215"/>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nvGrpSpPr>
              <p:cNvPr id="86" name="Group 90"/>
              <p:cNvGrpSpPr>
                <a:grpSpLocks/>
              </p:cNvGrpSpPr>
              <p:nvPr/>
            </p:nvGrpSpPr>
            <p:grpSpPr bwMode="auto">
              <a:xfrm>
                <a:off x="8044" y="7183"/>
                <a:ext cx="419" cy="597"/>
                <a:chOff x="7896" y="3686"/>
                <a:chExt cx="405" cy="648"/>
              </a:xfrm>
            </p:grpSpPr>
            <p:sp>
              <p:nvSpPr>
                <p:cNvPr id="105" name="Line 91"/>
                <p:cNvSpPr>
                  <a:spLocks noChangeAspect="1" noChangeShapeType="1"/>
                </p:cNvSpPr>
                <p:nvPr/>
              </p:nvSpPr>
              <p:spPr bwMode="auto">
                <a:xfrm>
                  <a:off x="7896" y="3686"/>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06" name="Line 92"/>
                <p:cNvSpPr>
                  <a:spLocks noChangeShapeType="1"/>
                </p:cNvSpPr>
                <p:nvPr/>
              </p:nvSpPr>
              <p:spPr bwMode="auto">
                <a:xfrm>
                  <a:off x="7896" y="368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07" name="Line 93"/>
                <p:cNvSpPr>
                  <a:spLocks noChangeShapeType="1"/>
                </p:cNvSpPr>
                <p:nvPr/>
              </p:nvSpPr>
              <p:spPr bwMode="auto">
                <a:xfrm>
                  <a:off x="8196" y="386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sp>
            <p:nvSpPr>
              <p:cNvPr id="87" name="Line 94"/>
              <p:cNvSpPr>
                <a:spLocks noChangeAspect="1" noChangeShapeType="1"/>
              </p:cNvSpPr>
              <p:nvPr/>
            </p:nvSpPr>
            <p:spPr bwMode="auto">
              <a:xfrm>
                <a:off x="8780" y="7017"/>
                <a:ext cx="326" cy="21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88" name="Line 95"/>
              <p:cNvSpPr>
                <a:spLocks noChangeShapeType="1"/>
              </p:cNvSpPr>
              <p:nvPr/>
            </p:nvSpPr>
            <p:spPr bwMode="auto">
              <a:xfrm flipH="1">
                <a:off x="8736" y="7017"/>
                <a:ext cx="44" cy="413"/>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89" name="Line 96"/>
              <p:cNvSpPr>
                <a:spLocks noChangeShapeType="1"/>
              </p:cNvSpPr>
              <p:nvPr/>
            </p:nvSpPr>
            <p:spPr bwMode="auto">
              <a:xfrm flipH="1">
                <a:off x="9051" y="7183"/>
                <a:ext cx="39" cy="559"/>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90" name="Freeform 97"/>
              <p:cNvSpPr>
                <a:spLocks/>
              </p:cNvSpPr>
              <p:nvPr/>
            </p:nvSpPr>
            <p:spPr bwMode="auto">
              <a:xfrm>
                <a:off x="8809" y="6879"/>
                <a:ext cx="761" cy="168"/>
              </a:xfrm>
              <a:custGeom>
                <a:avLst/>
                <a:gdLst>
                  <a:gd name="T0" fmla="*/ 0 w 735"/>
                  <a:gd name="T1" fmla="*/ 155 h 182"/>
                  <a:gd name="T2" fmla="*/ 338 w 735"/>
                  <a:gd name="T3" fmla="*/ 22 h 182"/>
                  <a:gd name="T4" fmla="*/ 788 w 735"/>
                  <a:gd name="T5" fmla="*/ 22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91" name="Freeform 98"/>
              <p:cNvSpPr>
                <a:spLocks/>
              </p:cNvSpPr>
              <p:nvPr/>
            </p:nvSpPr>
            <p:spPr bwMode="auto">
              <a:xfrm>
                <a:off x="9058" y="7096"/>
                <a:ext cx="761" cy="168"/>
              </a:xfrm>
              <a:custGeom>
                <a:avLst/>
                <a:gdLst>
                  <a:gd name="T0" fmla="*/ 0 w 735"/>
                  <a:gd name="T1" fmla="*/ 155 h 182"/>
                  <a:gd name="T2" fmla="*/ 338 w 735"/>
                  <a:gd name="T3" fmla="*/ 22 h 182"/>
                  <a:gd name="T4" fmla="*/ 788 w 735"/>
                  <a:gd name="T5" fmla="*/ 22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92" name="Freeform 99"/>
              <p:cNvSpPr>
                <a:spLocks/>
              </p:cNvSpPr>
              <p:nvPr/>
            </p:nvSpPr>
            <p:spPr bwMode="auto">
              <a:xfrm>
                <a:off x="8934" y="7274"/>
                <a:ext cx="761" cy="168"/>
              </a:xfrm>
              <a:custGeom>
                <a:avLst/>
                <a:gdLst>
                  <a:gd name="T0" fmla="*/ 0 w 735"/>
                  <a:gd name="T1" fmla="*/ 155 h 182"/>
                  <a:gd name="T2" fmla="*/ 338 w 735"/>
                  <a:gd name="T3" fmla="*/ 22 h 182"/>
                  <a:gd name="T4" fmla="*/ 788 w 735"/>
                  <a:gd name="T5" fmla="*/ 22 h 182"/>
                  <a:gd name="T6" fmla="*/ 0 60000 65536"/>
                  <a:gd name="T7" fmla="*/ 0 60000 65536"/>
                  <a:gd name="T8" fmla="*/ 0 60000 65536"/>
                </a:gdLst>
                <a:ahLst/>
                <a:cxnLst>
                  <a:cxn ang="T6">
                    <a:pos x="T0" y="T1"/>
                  </a:cxn>
                  <a:cxn ang="T7">
                    <a:pos x="T2" y="T3"/>
                  </a:cxn>
                  <a:cxn ang="T8">
                    <a:pos x="T4" y="T5"/>
                  </a:cxn>
                </a:cxnLst>
                <a:rect l="0" t="0" r="r" b="b"/>
                <a:pathLst>
                  <a:path w="735" h="182">
                    <a:moveTo>
                      <a:pt x="0" y="182"/>
                    </a:moveTo>
                    <a:cubicBezTo>
                      <a:pt x="96" y="117"/>
                      <a:pt x="193" y="52"/>
                      <a:pt x="315" y="26"/>
                    </a:cubicBezTo>
                    <a:cubicBezTo>
                      <a:pt x="437" y="0"/>
                      <a:pt x="586" y="13"/>
                      <a:pt x="735" y="26"/>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93" name="Line 100"/>
              <p:cNvSpPr>
                <a:spLocks noChangeShapeType="1"/>
              </p:cNvSpPr>
              <p:nvPr/>
            </p:nvSpPr>
            <p:spPr bwMode="auto">
              <a:xfrm>
                <a:off x="8736" y="7430"/>
                <a:ext cx="275" cy="292"/>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nvGrpSpPr>
              <p:cNvPr id="94" name="Group 101"/>
              <p:cNvGrpSpPr>
                <a:grpSpLocks/>
              </p:cNvGrpSpPr>
              <p:nvPr/>
            </p:nvGrpSpPr>
            <p:grpSpPr bwMode="auto">
              <a:xfrm>
                <a:off x="9545" y="6881"/>
                <a:ext cx="419" cy="597"/>
                <a:chOff x="7896" y="3686"/>
                <a:chExt cx="405" cy="648"/>
              </a:xfrm>
            </p:grpSpPr>
            <p:sp>
              <p:nvSpPr>
                <p:cNvPr id="102" name="Line 102"/>
                <p:cNvSpPr>
                  <a:spLocks noChangeAspect="1" noChangeShapeType="1"/>
                </p:cNvSpPr>
                <p:nvPr/>
              </p:nvSpPr>
              <p:spPr bwMode="auto">
                <a:xfrm>
                  <a:off x="7896" y="3686"/>
                  <a:ext cx="315" cy="234"/>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03" name="Line 103"/>
                <p:cNvSpPr>
                  <a:spLocks noChangeShapeType="1"/>
                </p:cNvSpPr>
                <p:nvPr/>
              </p:nvSpPr>
              <p:spPr bwMode="auto">
                <a:xfrm>
                  <a:off x="7896" y="368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04" name="Line 104"/>
                <p:cNvSpPr>
                  <a:spLocks noChangeShapeType="1"/>
                </p:cNvSpPr>
                <p:nvPr/>
              </p:nvSpPr>
              <p:spPr bwMode="auto">
                <a:xfrm>
                  <a:off x="8196" y="3866"/>
                  <a:ext cx="105" cy="468"/>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sp>
            <p:nvSpPr>
              <p:cNvPr id="95" name="Line 105"/>
              <p:cNvSpPr>
                <a:spLocks noChangeAspect="1" noChangeShapeType="1"/>
              </p:cNvSpPr>
              <p:nvPr/>
            </p:nvSpPr>
            <p:spPr bwMode="auto">
              <a:xfrm>
                <a:off x="9570" y="7264"/>
                <a:ext cx="327" cy="21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96" name="Line 106"/>
              <p:cNvSpPr>
                <a:spLocks noChangeAspect="1" noChangeShapeType="1"/>
              </p:cNvSpPr>
              <p:nvPr/>
            </p:nvSpPr>
            <p:spPr bwMode="auto">
              <a:xfrm>
                <a:off x="10279" y="6567"/>
                <a:ext cx="500" cy="299"/>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97" name="Freeform 107"/>
              <p:cNvSpPr>
                <a:spLocks/>
              </p:cNvSpPr>
              <p:nvPr/>
            </p:nvSpPr>
            <p:spPr bwMode="auto">
              <a:xfrm>
                <a:off x="10359" y="7967"/>
                <a:ext cx="979" cy="337"/>
              </a:xfrm>
              <a:custGeom>
                <a:avLst/>
                <a:gdLst>
                  <a:gd name="T0" fmla="*/ 0 w 979"/>
                  <a:gd name="T1" fmla="*/ 337 h 337"/>
                  <a:gd name="T2" fmla="*/ 464 w 979"/>
                  <a:gd name="T3" fmla="*/ 186 h 337"/>
                  <a:gd name="T4" fmla="*/ 979 w 979"/>
                  <a:gd name="T5" fmla="*/ 0 h 337"/>
                  <a:gd name="T6" fmla="*/ 0 60000 65536"/>
                  <a:gd name="T7" fmla="*/ 0 60000 65536"/>
                  <a:gd name="T8" fmla="*/ 0 60000 65536"/>
                </a:gdLst>
                <a:ahLst/>
                <a:cxnLst>
                  <a:cxn ang="T6">
                    <a:pos x="T0" y="T1"/>
                  </a:cxn>
                  <a:cxn ang="T7">
                    <a:pos x="T2" y="T3"/>
                  </a:cxn>
                  <a:cxn ang="T8">
                    <a:pos x="T4" y="T5"/>
                  </a:cxn>
                </a:cxnLst>
                <a:rect l="0" t="0" r="r" b="b"/>
                <a:pathLst>
                  <a:path w="979" h="337">
                    <a:moveTo>
                      <a:pt x="0" y="337"/>
                    </a:moveTo>
                    <a:cubicBezTo>
                      <a:pt x="77" y="312"/>
                      <a:pt x="301" y="242"/>
                      <a:pt x="464" y="186"/>
                    </a:cubicBezTo>
                    <a:cubicBezTo>
                      <a:pt x="627" y="130"/>
                      <a:pt x="872" y="39"/>
                      <a:pt x="979" y="0"/>
                    </a:cubicBezTo>
                  </a:path>
                </a:pathLst>
              </a:custGeom>
              <a:noFill/>
              <a:ln w="9525" cap="flat" cmpd="sng">
                <a:solidFill>
                  <a:srgbClr val="41414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98" name="Line 108"/>
              <p:cNvSpPr>
                <a:spLocks noChangeShapeType="1"/>
              </p:cNvSpPr>
              <p:nvPr/>
            </p:nvSpPr>
            <p:spPr bwMode="auto">
              <a:xfrm flipV="1">
                <a:off x="7629" y="7500"/>
                <a:ext cx="525" cy="15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99" name="Line 109"/>
              <p:cNvSpPr>
                <a:spLocks noChangeShapeType="1"/>
              </p:cNvSpPr>
              <p:nvPr/>
            </p:nvSpPr>
            <p:spPr bwMode="auto">
              <a:xfrm>
                <a:off x="9471" y="7118"/>
                <a:ext cx="66" cy="403"/>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00" name="Line 110"/>
              <p:cNvSpPr>
                <a:spLocks noChangeAspect="1" noChangeShapeType="1"/>
              </p:cNvSpPr>
              <p:nvPr/>
            </p:nvSpPr>
            <p:spPr bwMode="auto">
              <a:xfrm>
                <a:off x="9145" y="6902"/>
                <a:ext cx="326" cy="216"/>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01" name="Line 111"/>
              <p:cNvSpPr>
                <a:spLocks noChangeShapeType="1"/>
              </p:cNvSpPr>
              <p:nvPr/>
            </p:nvSpPr>
            <p:spPr bwMode="auto">
              <a:xfrm>
                <a:off x="9196" y="7274"/>
                <a:ext cx="275" cy="292"/>
              </a:xfrm>
              <a:prstGeom prst="line">
                <a:avLst/>
              </a:prstGeom>
              <a:noFill/>
              <a:ln w="9525">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sp>
          <p:nvSpPr>
            <p:cNvPr id="8" name="Text Box 112"/>
            <p:cNvSpPr txBox="1">
              <a:spLocks noChangeArrowheads="1"/>
            </p:cNvSpPr>
            <p:nvPr/>
          </p:nvSpPr>
          <p:spPr bwMode="auto">
            <a:xfrm>
              <a:off x="3652" y="3521"/>
              <a:ext cx="13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Arial" panose="020B0604020202020204" pitchFamily="34" charset="0"/>
                  <a:ea typeface="宋体" panose="02010600030101010101" pitchFamily="2" charset="-122"/>
                </a:defRPr>
              </a:lvl1pPr>
              <a:lvl2pPr marL="742950" indent="-285750">
                <a:defRPr sz="2200">
                  <a:solidFill>
                    <a:schemeClr val="tx1"/>
                  </a:solidFill>
                  <a:latin typeface="Arial" panose="020B0604020202020204" pitchFamily="34" charset="0"/>
                  <a:ea typeface="宋体" panose="02010600030101010101" pitchFamily="2" charset="-122"/>
                </a:defRPr>
              </a:lvl2pPr>
              <a:lvl3pPr marL="1143000" indent="-228600">
                <a:defRPr sz="2200">
                  <a:solidFill>
                    <a:schemeClr val="tx1"/>
                  </a:solidFill>
                  <a:latin typeface="Arial" panose="020B0604020202020204" pitchFamily="34" charset="0"/>
                  <a:ea typeface="宋体" panose="02010600030101010101" pitchFamily="2" charset="-122"/>
                </a:defRPr>
              </a:lvl3pPr>
              <a:lvl4pPr marL="1600200" indent="-228600">
                <a:defRPr sz="2200">
                  <a:solidFill>
                    <a:schemeClr val="tx1"/>
                  </a:solidFill>
                  <a:latin typeface="Arial" panose="020B0604020202020204" pitchFamily="34" charset="0"/>
                  <a:ea typeface="宋体" panose="02010600030101010101" pitchFamily="2" charset="-122"/>
                </a:defRPr>
              </a:lvl4pPr>
              <a:lvl5pPr marL="2057400" indent="-228600">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rPr>
                <a:t>体积的剖分</a:t>
              </a:r>
              <a:endParaRPr kumimoji="1" lang="zh-CN" altLang="en-US" sz="1600" b="1" i="1">
                <a:latin typeface="Times New Roman" panose="02020603050405020304" pitchFamily="18" charset="0"/>
              </a:endParaRPr>
            </a:p>
          </p:txBody>
        </p:sp>
        <p:sp>
          <p:nvSpPr>
            <p:cNvPr id="9" name="Text Box 113"/>
            <p:cNvSpPr txBox="1">
              <a:spLocks noChangeArrowheads="1"/>
            </p:cNvSpPr>
            <p:nvPr/>
          </p:nvSpPr>
          <p:spPr bwMode="auto">
            <a:xfrm>
              <a:off x="4058" y="2251"/>
              <a:ext cx="2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panose="020B0604020202020204" pitchFamily="34" charset="0"/>
                  <a:ea typeface="宋体" panose="02010600030101010101" pitchFamily="2" charset="-122"/>
                </a:defRPr>
              </a:lvl1pPr>
              <a:lvl2pPr marL="742950" indent="-285750">
                <a:defRPr sz="2200">
                  <a:solidFill>
                    <a:schemeClr val="tx1"/>
                  </a:solidFill>
                  <a:latin typeface="Arial" panose="020B0604020202020204" pitchFamily="34" charset="0"/>
                  <a:ea typeface="宋体" panose="02010600030101010101" pitchFamily="2" charset="-122"/>
                </a:defRPr>
              </a:lvl2pPr>
              <a:lvl3pPr marL="1143000" indent="-228600">
                <a:defRPr sz="2200">
                  <a:solidFill>
                    <a:schemeClr val="tx1"/>
                  </a:solidFill>
                  <a:latin typeface="Arial" panose="020B0604020202020204" pitchFamily="34" charset="0"/>
                  <a:ea typeface="宋体" panose="02010600030101010101" pitchFamily="2" charset="-122"/>
                </a:defRPr>
              </a:lvl3pPr>
              <a:lvl4pPr marL="1600200" indent="-228600">
                <a:defRPr sz="2200">
                  <a:solidFill>
                    <a:schemeClr val="tx1"/>
                  </a:solidFill>
                  <a:latin typeface="Arial" panose="020B0604020202020204" pitchFamily="34" charset="0"/>
                  <a:ea typeface="宋体" panose="02010600030101010101" pitchFamily="2" charset="-122"/>
                </a:defRPr>
              </a:lvl4pPr>
              <a:lvl5pPr marL="2057400" indent="-228600">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i="1" dirty="0">
                  <a:latin typeface="Times New Roman" panose="02020603050405020304" pitchFamily="18" charset="0"/>
                </a:rPr>
                <a:t>V</a:t>
              </a:r>
            </a:p>
          </p:txBody>
        </p:sp>
        <p:sp>
          <p:nvSpPr>
            <p:cNvPr id="10" name="Oval 114"/>
            <p:cNvSpPr>
              <a:spLocks noChangeArrowheads="1"/>
            </p:cNvSpPr>
            <p:nvPr/>
          </p:nvSpPr>
          <p:spPr bwMode="auto">
            <a:xfrm>
              <a:off x="3561" y="2432"/>
              <a:ext cx="635" cy="590"/>
            </a:xfrm>
            <a:prstGeom prst="ellipse">
              <a:avLst/>
            </a:prstGeom>
            <a:noFill/>
            <a:ln w="952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a:solidFill>
                    <a:schemeClr val="tx1"/>
                  </a:solidFill>
                  <a:latin typeface="Arial" panose="020B0604020202020204" pitchFamily="34" charset="0"/>
                  <a:ea typeface="宋体" panose="02010600030101010101" pitchFamily="2" charset="-122"/>
                </a:defRPr>
              </a:lvl1pPr>
              <a:lvl2pPr marL="742950" indent="-285750">
                <a:defRPr sz="2200">
                  <a:solidFill>
                    <a:schemeClr val="tx1"/>
                  </a:solidFill>
                  <a:latin typeface="Arial" panose="020B0604020202020204" pitchFamily="34" charset="0"/>
                  <a:ea typeface="宋体" panose="02010600030101010101" pitchFamily="2" charset="-122"/>
                </a:defRPr>
              </a:lvl2pPr>
              <a:lvl3pPr marL="1143000" indent="-228600">
                <a:defRPr sz="2200">
                  <a:solidFill>
                    <a:schemeClr val="tx1"/>
                  </a:solidFill>
                  <a:latin typeface="Arial" panose="020B0604020202020204" pitchFamily="34" charset="0"/>
                  <a:ea typeface="宋体" panose="02010600030101010101" pitchFamily="2" charset="-122"/>
                </a:defRPr>
              </a:lvl3pPr>
              <a:lvl4pPr marL="1600200" indent="-228600">
                <a:defRPr sz="2200">
                  <a:solidFill>
                    <a:schemeClr val="tx1"/>
                  </a:solidFill>
                  <a:latin typeface="Arial" panose="020B0604020202020204" pitchFamily="34" charset="0"/>
                  <a:ea typeface="宋体" panose="02010600030101010101" pitchFamily="2" charset="-122"/>
                </a:defRPr>
              </a:lvl4pPr>
              <a:lvl5pPr marL="2057400" indent="-228600">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11" name="Freeform 115"/>
            <p:cNvSpPr>
              <a:spLocks/>
            </p:cNvSpPr>
            <p:nvPr/>
          </p:nvSpPr>
          <p:spPr bwMode="auto">
            <a:xfrm>
              <a:off x="4196" y="2750"/>
              <a:ext cx="590" cy="227"/>
            </a:xfrm>
            <a:custGeom>
              <a:avLst/>
              <a:gdLst>
                <a:gd name="T0" fmla="*/ 0 w 862"/>
                <a:gd name="T1" fmla="*/ 23 h 318"/>
                <a:gd name="T2" fmla="*/ 234 w 862"/>
                <a:gd name="T3" fmla="*/ 23 h 318"/>
                <a:gd name="T4" fmla="*/ 404 w 862"/>
                <a:gd name="T5" fmla="*/ 162 h 318"/>
                <a:gd name="T6" fmla="*/ 0 60000 65536"/>
                <a:gd name="T7" fmla="*/ 0 60000 65536"/>
                <a:gd name="T8" fmla="*/ 0 60000 65536"/>
              </a:gdLst>
              <a:ahLst/>
              <a:cxnLst>
                <a:cxn ang="T6">
                  <a:pos x="T0" y="T1"/>
                </a:cxn>
                <a:cxn ang="T7">
                  <a:pos x="T2" y="T3"/>
                </a:cxn>
                <a:cxn ang="T8">
                  <a:pos x="T4" y="T5"/>
                </a:cxn>
              </a:cxnLst>
              <a:rect l="0" t="0" r="r" b="b"/>
              <a:pathLst>
                <a:path w="862" h="318">
                  <a:moveTo>
                    <a:pt x="0" y="45"/>
                  </a:moveTo>
                  <a:cubicBezTo>
                    <a:pt x="177" y="22"/>
                    <a:pt x="355" y="0"/>
                    <a:pt x="499" y="45"/>
                  </a:cubicBezTo>
                  <a:cubicBezTo>
                    <a:pt x="643" y="90"/>
                    <a:pt x="802" y="272"/>
                    <a:pt x="862" y="318"/>
                  </a:cubicBezTo>
                </a:path>
              </a:pathLst>
            </a:custGeom>
            <a:noFill/>
            <a:ln w="9525" cap="flat" cmpd="sng">
              <a:solidFill>
                <a:srgbClr val="FF00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 name="Freeform 116"/>
            <p:cNvSpPr>
              <a:spLocks/>
            </p:cNvSpPr>
            <p:nvPr/>
          </p:nvSpPr>
          <p:spPr bwMode="auto">
            <a:xfrm>
              <a:off x="4922" y="2886"/>
              <a:ext cx="227" cy="544"/>
            </a:xfrm>
            <a:custGeom>
              <a:avLst/>
              <a:gdLst>
                <a:gd name="T0" fmla="*/ 0 w 227"/>
                <a:gd name="T1" fmla="*/ 544 h 544"/>
                <a:gd name="T2" fmla="*/ 0 w 227"/>
                <a:gd name="T3" fmla="*/ 181 h 544"/>
                <a:gd name="T4" fmla="*/ 227 w 227"/>
                <a:gd name="T5" fmla="*/ 0 h 544"/>
                <a:gd name="T6" fmla="*/ 227 w 227"/>
                <a:gd name="T7" fmla="*/ 317 h 544"/>
                <a:gd name="T8" fmla="*/ 0 w 227"/>
                <a:gd name="T9" fmla="*/ 544 h 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544">
                  <a:moveTo>
                    <a:pt x="0" y="544"/>
                  </a:moveTo>
                  <a:lnTo>
                    <a:pt x="0" y="181"/>
                  </a:lnTo>
                  <a:lnTo>
                    <a:pt x="227" y="0"/>
                  </a:lnTo>
                  <a:lnTo>
                    <a:pt x="227" y="317"/>
                  </a:lnTo>
                  <a:lnTo>
                    <a:pt x="0" y="544"/>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 name="Freeform 117"/>
            <p:cNvSpPr>
              <a:spLocks/>
            </p:cNvSpPr>
            <p:nvPr/>
          </p:nvSpPr>
          <p:spPr bwMode="auto">
            <a:xfrm rot="-477106">
              <a:off x="4765" y="2826"/>
              <a:ext cx="734" cy="146"/>
            </a:xfrm>
            <a:custGeom>
              <a:avLst/>
              <a:gdLst>
                <a:gd name="T0" fmla="*/ 0 w 632"/>
                <a:gd name="T1" fmla="*/ 0 h 134"/>
                <a:gd name="T2" fmla="*/ 425 w 632"/>
                <a:gd name="T3" fmla="*/ 51 h 134"/>
                <a:gd name="T4" fmla="*/ 852 w 632"/>
                <a:gd name="T5" fmla="*/ 159 h 134"/>
                <a:gd name="T6" fmla="*/ 0 60000 65536"/>
                <a:gd name="T7" fmla="*/ 0 60000 65536"/>
                <a:gd name="T8" fmla="*/ 0 60000 65536"/>
              </a:gdLst>
              <a:ahLst/>
              <a:cxnLst>
                <a:cxn ang="T6">
                  <a:pos x="T0" y="T1"/>
                </a:cxn>
                <a:cxn ang="T7">
                  <a:pos x="T2" y="T3"/>
                </a:cxn>
                <a:cxn ang="T8">
                  <a:pos x="T4" y="T5"/>
                </a:cxn>
              </a:cxnLst>
              <a:rect l="0" t="0" r="r" b="b"/>
              <a:pathLst>
                <a:path w="632" h="134">
                  <a:moveTo>
                    <a:pt x="0" y="0"/>
                  </a:moveTo>
                  <a:cubicBezTo>
                    <a:pt x="52" y="6"/>
                    <a:pt x="210" y="21"/>
                    <a:pt x="315" y="43"/>
                  </a:cubicBezTo>
                  <a:cubicBezTo>
                    <a:pt x="420" y="65"/>
                    <a:pt x="579" y="119"/>
                    <a:pt x="632" y="134"/>
                  </a:cubicBezTo>
                </a:path>
              </a:pathLst>
            </a:custGeom>
            <a:noFill/>
            <a:ln w="9525" cap="flat" cmpd="sng">
              <a:solidFill>
                <a:srgbClr val="333333"/>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 name="Freeform 118"/>
            <p:cNvSpPr>
              <a:spLocks/>
            </p:cNvSpPr>
            <p:nvPr/>
          </p:nvSpPr>
          <p:spPr bwMode="auto">
            <a:xfrm rot="-477106">
              <a:off x="4568" y="3020"/>
              <a:ext cx="716" cy="114"/>
            </a:xfrm>
            <a:custGeom>
              <a:avLst/>
              <a:gdLst>
                <a:gd name="T0" fmla="*/ 0 w 651"/>
                <a:gd name="T1" fmla="*/ 0 h 106"/>
                <a:gd name="T2" fmla="*/ 390 w 651"/>
                <a:gd name="T3" fmla="*/ 48 h 106"/>
                <a:gd name="T4" fmla="*/ 787 w 651"/>
                <a:gd name="T5" fmla="*/ 123 h 106"/>
                <a:gd name="T6" fmla="*/ 0 60000 65536"/>
                <a:gd name="T7" fmla="*/ 0 60000 65536"/>
                <a:gd name="T8" fmla="*/ 0 60000 65536"/>
              </a:gdLst>
              <a:ahLst/>
              <a:cxnLst>
                <a:cxn ang="T6">
                  <a:pos x="T0" y="T1"/>
                </a:cxn>
                <a:cxn ang="T7">
                  <a:pos x="T2" y="T3"/>
                </a:cxn>
                <a:cxn ang="T8">
                  <a:pos x="T4" y="T5"/>
                </a:cxn>
              </a:cxnLst>
              <a:rect l="0" t="0" r="r" b="b"/>
              <a:pathLst>
                <a:path w="651" h="106">
                  <a:moveTo>
                    <a:pt x="0" y="0"/>
                  </a:moveTo>
                  <a:cubicBezTo>
                    <a:pt x="54" y="7"/>
                    <a:pt x="215" y="24"/>
                    <a:pt x="323" y="42"/>
                  </a:cubicBezTo>
                  <a:cubicBezTo>
                    <a:pt x="431" y="60"/>
                    <a:pt x="583" y="93"/>
                    <a:pt x="651" y="106"/>
                  </a:cubicBezTo>
                </a:path>
              </a:pathLst>
            </a:custGeom>
            <a:noFill/>
            <a:ln w="9525" cap="flat" cmpd="sng">
              <a:solidFill>
                <a:srgbClr val="80808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 name="Freeform 119"/>
            <p:cNvSpPr>
              <a:spLocks/>
            </p:cNvSpPr>
            <p:nvPr/>
          </p:nvSpPr>
          <p:spPr bwMode="auto">
            <a:xfrm rot="-477106">
              <a:off x="4589" y="3398"/>
              <a:ext cx="649" cy="97"/>
            </a:xfrm>
            <a:custGeom>
              <a:avLst/>
              <a:gdLst>
                <a:gd name="T0" fmla="*/ 0 w 635"/>
                <a:gd name="T1" fmla="*/ 13 h 106"/>
                <a:gd name="T2" fmla="*/ 332 w 635"/>
                <a:gd name="T3" fmla="*/ 13 h 106"/>
                <a:gd name="T4" fmla="*/ 663 w 635"/>
                <a:gd name="T5" fmla="*/ 89 h 106"/>
                <a:gd name="T6" fmla="*/ 0 60000 65536"/>
                <a:gd name="T7" fmla="*/ 0 60000 65536"/>
                <a:gd name="T8" fmla="*/ 0 60000 65536"/>
              </a:gdLst>
              <a:ahLst/>
              <a:cxnLst>
                <a:cxn ang="T6">
                  <a:pos x="T0" y="T1"/>
                </a:cxn>
                <a:cxn ang="T7">
                  <a:pos x="T2" y="T3"/>
                </a:cxn>
                <a:cxn ang="T8">
                  <a:pos x="T4" y="T5"/>
                </a:cxn>
              </a:cxnLst>
              <a:rect l="0" t="0" r="r" b="b"/>
              <a:pathLst>
                <a:path w="635" h="106">
                  <a:moveTo>
                    <a:pt x="0" y="15"/>
                  </a:moveTo>
                  <a:cubicBezTo>
                    <a:pt x="106" y="7"/>
                    <a:pt x="212" y="0"/>
                    <a:pt x="318" y="15"/>
                  </a:cubicBezTo>
                  <a:cubicBezTo>
                    <a:pt x="424" y="30"/>
                    <a:pt x="582" y="91"/>
                    <a:pt x="635" y="106"/>
                  </a:cubicBezTo>
                </a:path>
              </a:pathLst>
            </a:custGeom>
            <a:noFill/>
            <a:ln w="9525" cap="flat" cmpd="sng">
              <a:solidFill>
                <a:srgbClr val="80808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 name="Freeform 120"/>
            <p:cNvSpPr>
              <a:spLocks/>
            </p:cNvSpPr>
            <p:nvPr/>
          </p:nvSpPr>
          <p:spPr bwMode="auto">
            <a:xfrm rot="-477106">
              <a:off x="4770" y="3159"/>
              <a:ext cx="704" cy="135"/>
            </a:xfrm>
            <a:custGeom>
              <a:avLst/>
              <a:gdLst>
                <a:gd name="T0" fmla="*/ 0 w 640"/>
                <a:gd name="T1" fmla="*/ 0 h 125"/>
                <a:gd name="T2" fmla="*/ 391 w 640"/>
                <a:gd name="T3" fmla="*/ 40 h 125"/>
                <a:gd name="T4" fmla="*/ 774 w 640"/>
                <a:gd name="T5" fmla="*/ 146 h 125"/>
                <a:gd name="T6" fmla="*/ 0 60000 65536"/>
                <a:gd name="T7" fmla="*/ 0 60000 65536"/>
                <a:gd name="T8" fmla="*/ 0 60000 65536"/>
              </a:gdLst>
              <a:ahLst/>
              <a:cxnLst>
                <a:cxn ang="T6">
                  <a:pos x="T0" y="T1"/>
                </a:cxn>
                <a:cxn ang="T7">
                  <a:pos x="T2" y="T3"/>
                </a:cxn>
                <a:cxn ang="T8">
                  <a:pos x="T4" y="T5"/>
                </a:cxn>
              </a:cxnLst>
              <a:rect l="0" t="0" r="r" b="b"/>
              <a:pathLst>
                <a:path w="640" h="125">
                  <a:moveTo>
                    <a:pt x="0" y="0"/>
                  </a:moveTo>
                  <a:cubicBezTo>
                    <a:pt x="54" y="7"/>
                    <a:pt x="216" y="13"/>
                    <a:pt x="323" y="34"/>
                  </a:cubicBezTo>
                  <a:cubicBezTo>
                    <a:pt x="430" y="55"/>
                    <a:pt x="587" y="110"/>
                    <a:pt x="640" y="125"/>
                  </a:cubicBezTo>
                </a:path>
              </a:pathLst>
            </a:custGeom>
            <a:noFill/>
            <a:ln w="9525" cap="flat" cmpd="sng">
              <a:solidFill>
                <a:srgbClr val="80808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 name="Line 121"/>
            <p:cNvSpPr>
              <a:spLocks noChangeShapeType="1"/>
            </p:cNvSpPr>
            <p:nvPr/>
          </p:nvSpPr>
          <p:spPr bwMode="auto">
            <a:xfrm rot="21122894" flipV="1">
              <a:off x="5281" y="2935"/>
              <a:ext cx="250" cy="14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 name="Line 122"/>
            <p:cNvSpPr>
              <a:spLocks noChangeShapeType="1"/>
            </p:cNvSpPr>
            <p:nvPr/>
          </p:nvSpPr>
          <p:spPr bwMode="auto">
            <a:xfrm rot="21122894" flipV="1">
              <a:off x="5229" y="3270"/>
              <a:ext cx="262" cy="1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 name="Line 123"/>
            <p:cNvSpPr>
              <a:spLocks noChangeShapeType="1"/>
            </p:cNvSpPr>
            <p:nvPr/>
          </p:nvSpPr>
          <p:spPr bwMode="auto">
            <a:xfrm rot="21122894" flipH="1">
              <a:off x="5218" y="3103"/>
              <a:ext cx="99" cy="3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 name="Line 124"/>
            <p:cNvSpPr>
              <a:spLocks noChangeShapeType="1"/>
            </p:cNvSpPr>
            <p:nvPr/>
          </p:nvSpPr>
          <p:spPr bwMode="auto">
            <a:xfrm rot="21122894" flipH="1">
              <a:off x="5456" y="2923"/>
              <a:ext cx="87" cy="326"/>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1" name="Line 125"/>
            <p:cNvSpPr>
              <a:spLocks noChangeShapeType="1"/>
            </p:cNvSpPr>
            <p:nvPr/>
          </p:nvSpPr>
          <p:spPr bwMode="auto">
            <a:xfrm rot="21122894" flipV="1">
              <a:off x="4910" y="2887"/>
              <a:ext cx="262" cy="1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2" name="Line 126"/>
            <p:cNvSpPr>
              <a:spLocks noChangeShapeType="1"/>
            </p:cNvSpPr>
            <p:nvPr/>
          </p:nvSpPr>
          <p:spPr bwMode="auto">
            <a:xfrm rot="21122894" flipV="1">
              <a:off x="4920" y="3219"/>
              <a:ext cx="234" cy="189"/>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3" name="Line 127"/>
            <p:cNvSpPr>
              <a:spLocks noChangeShapeType="1"/>
            </p:cNvSpPr>
            <p:nvPr/>
          </p:nvSpPr>
          <p:spPr bwMode="auto">
            <a:xfrm rot="21122894" flipH="1">
              <a:off x="4901" y="3068"/>
              <a:ext cx="36" cy="326"/>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4" name="Line 128"/>
            <p:cNvSpPr>
              <a:spLocks noChangeShapeType="1"/>
            </p:cNvSpPr>
            <p:nvPr/>
          </p:nvSpPr>
          <p:spPr bwMode="auto">
            <a:xfrm rot="21122894" flipH="1">
              <a:off x="5121" y="2871"/>
              <a:ext cx="57" cy="329"/>
            </a:xfrm>
            <a:prstGeom prst="line">
              <a:avLst/>
            </a:prstGeom>
            <a:noFill/>
            <a:ln w="9525">
              <a:solidFill>
                <a:srgbClr val="808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5" name="Line 129"/>
            <p:cNvSpPr>
              <a:spLocks noChangeShapeType="1"/>
            </p:cNvSpPr>
            <p:nvPr/>
          </p:nvSpPr>
          <p:spPr bwMode="auto">
            <a:xfrm rot="21122894" flipV="1">
              <a:off x="4558" y="2891"/>
              <a:ext cx="213" cy="1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6" name="Line 130"/>
            <p:cNvSpPr>
              <a:spLocks noChangeShapeType="1"/>
            </p:cNvSpPr>
            <p:nvPr/>
          </p:nvSpPr>
          <p:spPr bwMode="auto">
            <a:xfrm rot="21122894" flipV="1">
              <a:off x="4572" y="3219"/>
              <a:ext cx="212" cy="23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7" name="Line 131"/>
            <p:cNvSpPr>
              <a:spLocks noChangeShapeType="1"/>
            </p:cNvSpPr>
            <p:nvPr/>
          </p:nvSpPr>
          <p:spPr bwMode="auto">
            <a:xfrm rot="21122894" flipH="1">
              <a:off x="4560" y="3069"/>
              <a:ext cx="37" cy="37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8" name="Line 132"/>
            <p:cNvSpPr>
              <a:spLocks noChangeShapeType="1"/>
            </p:cNvSpPr>
            <p:nvPr/>
          </p:nvSpPr>
          <p:spPr bwMode="auto">
            <a:xfrm rot="21122894" flipH="1">
              <a:off x="4731" y="2879"/>
              <a:ext cx="51" cy="326"/>
            </a:xfrm>
            <a:prstGeom prst="line">
              <a:avLst/>
            </a:prstGeom>
            <a:noFill/>
            <a:ln w="9525">
              <a:solidFill>
                <a:srgbClr val="808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9" name="Text Box 133"/>
            <p:cNvSpPr txBox="1">
              <a:spLocks noChangeArrowheads="1"/>
            </p:cNvSpPr>
            <p:nvPr/>
          </p:nvSpPr>
          <p:spPr bwMode="auto">
            <a:xfrm>
              <a:off x="4803" y="2614"/>
              <a:ext cx="2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panose="020B0604020202020204" pitchFamily="34" charset="0"/>
                  <a:ea typeface="宋体" panose="02010600030101010101" pitchFamily="2" charset="-122"/>
                </a:defRPr>
              </a:lvl1pPr>
              <a:lvl2pPr marL="742950" indent="-285750">
                <a:defRPr sz="2200">
                  <a:solidFill>
                    <a:schemeClr val="tx1"/>
                  </a:solidFill>
                  <a:latin typeface="Arial" panose="020B0604020202020204" pitchFamily="34" charset="0"/>
                  <a:ea typeface="宋体" panose="02010600030101010101" pitchFamily="2" charset="-122"/>
                </a:defRPr>
              </a:lvl2pPr>
              <a:lvl3pPr marL="1143000" indent="-228600">
                <a:defRPr sz="2200">
                  <a:solidFill>
                    <a:schemeClr val="tx1"/>
                  </a:solidFill>
                  <a:latin typeface="Arial" panose="020B0604020202020204" pitchFamily="34" charset="0"/>
                  <a:ea typeface="宋体" panose="02010600030101010101" pitchFamily="2" charset="-122"/>
                </a:defRPr>
              </a:lvl3pPr>
              <a:lvl4pPr marL="1600200" indent="-228600">
                <a:defRPr sz="2200">
                  <a:solidFill>
                    <a:schemeClr val="tx1"/>
                  </a:solidFill>
                  <a:latin typeface="Arial" panose="020B0604020202020204" pitchFamily="34" charset="0"/>
                  <a:ea typeface="宋体" panose="02010600030101010101" pitchFamily="2" charset="-122"/>
                </a:defRPr>
              </a:lvl4pPr>
              <a:lvl5pPr marL="2057400" indent="-228600">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rPr>
                <a:t>S</a:t>
              </a:r>
              <a:r>
                <a:rPr kumimoji="1" lang="en-US" altLang="zh-CN" sz="1600" b="1" baseline="-25000">
                  <a:latin typeface="Times New Roman" panose="02020603050405020304" pitchFamily="18" charset="0"/>
                </a:rPr>
                <a:t>1</a:t>
              </a:r>
            </a:p>
          </p:txBody>
        </p:sp>
        <p:sp>
          <p:nvSpPr>
            <p:cNvPr id="30" name="Text Box 134"/>
            <p:cNvSpPr txBox="1">
              <a:spLocks noChangeArrowheads="1"/>
            </p:cNvSpPr>
            <p:nvPr/>
          </p:nvSpPr>
          <p:spPr bwMode="auto">
            <a:xfrm>
              <a:off x="5256" y="2659"/>
              <a:ext cx="2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panose="020B0604020202020204" pitchFamily="34" charset="0"/>
                  <a:ea typeface="宋体" panose="02010600030101010101" pitchFamily="2" charset="-122"/>
                </a:defRPr>
              </a:lvl1pPr>
              <a:lvl2pPr marL="742950" indent="-285750">
                <a:defRPr sz="2200">
                  <a:solidFill>
                    <a:schemeClr val="tx1"/>
                  </a:solidFill>
                  <a:latin typeface="Arial" panose="020B0604020202020204" pitchFamily="34" charset="0"/>
                  <a:ea typeface="宋体" panose="02010600030101010101" pitchFamily="2" charset="-122"/>
                </a:defRPr>
              </a:lvl2pPr>
              <a:lvl3pPr marL="1143000" indent="-228600">
                <a:defRPr sz="2200">
                  <a:solidFill>
                    <a:schemeClr val="tx1"/>
                  </a:solidFill>
                  <a:latin typeface="Arial" panose="020B0604020202020204" pitchFamily="34" charset="0"/>
                  <a:ea typeface="宋体" panose="02010600030101010101" pitchFamily="2" charset="-122"/>
                </a:defRPr>
              </a:lvl3pPr>
              <a:lvl4pPr marL="1600200" indent="-228600">
                <a:defRPr sz="2200">
                  <a:solidFill>
                    <a:schemeClr val="tx1"/>
                  </a:solidFill>
                  <a:latin typeface="Arial" panose="020B0604020202020204" pitchFamily="34" charset="0"/>
                  <a:ea typeface="宋体" panose="02010600030101010101" pitchFamily="2" charset="-122"/>
                </a:defRPr>
              </a:lvl4pPr>
              <a:lvl5pPr marL="2057400" indent="-228600">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rPr>
                <a:t>S</a:t>
              </a:r>
              <a:r>
                <a:rPr kumimoji="1" lang="en-US" altLang="zh-CN" sz="1600" b="1" baseline="-25000">
                  <a:latin typeface="Times New Roman" panose="02020603050405020304" pitchFamily="18" charset="0"/>
                </a:rPr>
                <a:t>2</a:t>
              </a:r>
            </a:p>
          </p:txBody>
        </p:sp>
        <p:sp>
          <p:nvSpPr>
            <p:cNvPr id="31" name="Line 135"/>
            <p:cNvSpPr>
              <a:spLocks noChangeShapeType="1"/>
            </p:cNvSpPr>
            <p:nvPr/>
          </p:nvSpPr>
          <p:spPr bwMode="auto">
            <a:xfrm>
              <a:off x="5034" y="3142"/>
              <a:ext cx="182" cy="0"/>
            </a:xfrm>
            <a:prstGeom prst="line">
              <a:avLst/>
            </a:prstGeom>
            <a:noFill/>
            <a:ln w="158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2" name="Line 136"/>
            <p:cNvSpPr>
              <a:spLocks noChangeShapeType="1"/>
            </p:cNvSpPr>
            <p:nvPr/>
          </p:nvSpPr>
          <p:spPr bwMode="auto">
            <a:xfrm flipH="1">
              <a:off x="4814" y="3150"/>
              <a:ext cx="182" cy="0"/>
            </a:xfrm>
            <a:prstGeom prst="line">
              <a:avLst/>
            </a:prstGeom>
            <a:noFill/>
            <a:ln w="158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3" name="Text Box 137"/>
            <p:cNvSpPr txBox="1">
              <a:spLocks noChangeArrowheads="1"/>
            </p:cNvSpPr>
            <p:nvPr/>
          </p:nvSpPr>
          <p:spPr bwMode="auto">
            <a:xfrm>
              <a:off x="4593" y="3052"/>
              <a:ext cx="3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panose="020B0604020202020204" pitchFamily="34" charset="0"/>
                  <a:ea typeface="宋体" panose="02010600030101010101" pitchFamily="2" charset="-122"/>
                </a:defRPr>
              </a:lvl1pPr>
              <a:lvl2pPr marL="742950" indent="-285750">
                <a:defRPr sz="2200">
                  <a:solidFill>
                    <a:schemeClr val="tx1"/>
                  </a:solidFill>
                  <a:latin typeface="Arial" panose="020B0604020202020204" pitchFamily="34" charset="0"/>
                  <a:ea typeface="宋体" panose="02010600030101010101" pitchFamily="2" charset="-122"/>
                </a:defRPr>
              </a:lvl2pPr>
              <a:lvl3pPr marL="1143000" indent="-228600">
                <a:defRPr sz="2200">
                  <a:solidFill>
                    <a:schemeClr val="tx1"/>
                  </a:solidFill>
                  <a:latin typeface="Arial" panose="020B0604020202020204" pitchFamily="34" charset="0"/>
                  <a:ea typeface="宋体" panose="02010600030101010101" pitchFamily="2" charset="-122"/>
                </a:defRPr>
              </a:lvl3pPr>
              <a:lvl4pPr marL="1600200" indent="-228600">
                <a:defRPr sz="2200">
                  <a:solidFill>
                    <a:schemeClr val="tx1"/>
                  </a:solidFill>
                  <a:latin typeface="Arial" panose="020B0604020202020204" pitchFamily="34" charset="0"/>
                  <a:ea typeface="宋体" panose="02010600030101010101" pitchFamily="2" charset="-122"/>
                </a:defRPr>
              </a:lvl4pPr>
              <a:lvl5pPr marL="2057400" indent="-228600">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i="1" dirty="0">
                  <a:latin typeface="Times New Roman" panose="02020603050405020304" pitchFamily="18" charset="0"/>
                </a:rPr>
                <a:t>e</a:t>
              </a:r>
              <a:r>
                <a:rPr kumimoji="1" lang="en-US" altLang="zh-CN" sz="1600" b="1" baseline="-25000" dirty="0">
                  <a:latin typeface="Times New Roman" panose="02020603050405020304" pitchFamily="18" charset="0"/>
                </a:rPr>
                <a:t>n2</a:t>
              </a:r>
            </a:p>
          </p:txBody>
        </p:sp>
        <p:sp>
          <p:nvSpPr>
            <p:cNvPr id="34" name="Text Box 138"/>
            <p:cNvSpPr txBox="1">
              <a:spLocks noChangeArrowheads="1"/>
            </p:cNvSpPr>
            <p:nvPr/>
          </p:nvSpPr>
          <p:spPr bwMode="auto">
            <a:xfrm>
              <a:off x="5108" y="3067"/>
              <a:ext cx="3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panose="020B0604020202020204" pitchFamily="34" charset="0"/>
                  <a:ea typeface="宋体" panose="02010600030101010101" pitchFamily="2" charset="-122"/>
                </a:defRPr>
              </a:lvl1pPr>
              <a:lvl2pPr marL="742950" indent="-285750">
                <a:defRPr sz="2200">
                  <a:solidFill>
                    <a:schemeClr val="tx1"/>
                  </a:solidFill>
                  <a:latin typeface="Arial" panose="020B0604020202020204" pitchFamily="34" charset="0"/>
                  <a:ea typeface="宋体" panose="02010600030101010101" pitchFamily="2" charset="-122"/>
                </a:defRPr>
              </a:lvl2pPr>
              <a:lvl3pPr marL="1143000" indent="-228600">
                <a:defRPr sz="2200">
                  <a:solidFill>
                    <a:schemeClr val="tx1"/>
                  </a:solidFill>
                  <a:latin typeface="Arial" panose="020B0604020202020204" pitchFamily="34" charset="0"/>
                  <a:ea typeface="宋体" panose="02010600030101010101" pitchFamily="2" charset="-122"/>
                </a:defRPr>
              </a:lvl3pPr>
              <a:lvl4pPr marL="1600200" indent="-228600">
                <a:defRPr sz="2200">
                  <a:solidFill>
                    <a:schemeClr val="tx1"/>
                  </a:solidFill>
                  <a:latin typeface="Arial" panose="020B0604020202020204" pitchFamily="34" charset="0"/>
                  <a:ea typeface="宋体" panose="02010600030101010101" pitchFamily="2" charset="-122"/>
                </a:defRPr>
              </a:lvl4pPr>
              <a:lvl5pPr marL="2057400" indent="-228600">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i="1">
                  <a:latin typeface="Times New Roman" panose="02020603050405020304" pitchFamily="18" charset="0"/>
                </a:rPr>
                <a:t>e</a:t>
              </a:r>
              <a:r>
                <a:rPr kumimoji="1" lang="en-US" altLang="zh-CN" sz="1600" b="1" baseline="-25000">
                  <a:latin typeface="Times New Roman" panose="02020603050405020304" pitchFamily="18" charset="0"/>
                </a:rPr>
                <a:t>n1</a:t>
              </a:r>
            </a:p>
          </p:txBody>
        </p:sp>
        <p:sp>
          <p:nvSpPr>
            <p:cNvPr id="35" name="Text Box 139"/>
            <p:cNvSpPr txBox="1">
              <a:spLocks noChangeArrowheads="1"/>
            </p:cNvSpPr>
            <p:nvPr/>
          </p:nvSpPr>
          <p:spPr bwMode="auto">
            <a:xfrm>
              <a:off x="4465" y="2296"/>
              <a:ext cx="2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panose="020B0604020202020204" pitchFamily="34" charset="0"/>
                  <a:ea typeface="宋体" panose="02010600030101010101" pitchFamily="2" charset="-122"/>
                </a:defRPr>
              </a:lvl1pPr>
              <a:lvl2pPr marL="742950" indent="-285750">
                <a:defRPr sz="2200">
                  <a:solidFill>
                    <a:schemeClr val="tx1"/>
                  </a:solidFill>
                  <a:latin typeface="Arial" panose="020B0604020202020204" pitchFamily="34" charset="0"/>
                  <a:ea typeface="宋体" panose="02010600030101010101" pitchFamily="2" charset="-122"/>
                </a:defRPr>
              </a:lvl2pPr>
              <a:lvl3pPr marL="1143000" indent="-228600">
                <a:defRPr sz="2200">
                  <a:solidFill>
                    <a:schemeClr val="tx1"/>
                  </a:solidFill>
                  <a:latin typeface="Arial" panose="020B0604020202020204" pitchFamily="34" charset="0"/>
                  <a:ea typeface="宋体" panose="02010600030101010101" pitchFamily="2" charset="-122"/>
                </a:defRPr>
              </a:lvl3pPr>
              <a:lvl4pPr marL="1600200" indent="-228600">
                <a:defRPr sz="2200">
                  <a:solidFill>
                    <a:schemeClr val="tx1"/>
                  </a:solidFill>
                  <a:latin typeface="Arial" panose="020B0604020202020204" pitchFamily="34" charset="0"/>
                  <a:ea typeface="宋体" panose="02010600030101010101" pitchFamily="2" charset="-122"/>
                </a:defRPr>
              </a:lvl4pPr>
              <a:lvl5pPr marL="2057400" indent="-228600">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i="1">
                  <a:latin typeface="Times New Roman" panose="02020603050405020304" pitchFamily="18" charset="0"/>
                </a:rPr>
                <a:t>S</a:t>
              </a:r>
            </a:p>
          </p:txBody>
        </p:sp>
      </p:grpSp>
      <p:sp>
        <p:nvSpPr>
          <p:cNvPr id="141" name="矩形 140"/>
          <p:cNvSpPr/>
          <p:nvPr/>
        </p:nvSpPr>
        <p:spPr>
          <a:xfrm>
            <a:off x="611560" y="3435846"/>
            <a:ext cx="8274171" cy="1323439"/>
          </a:xfrm>
          <a:prstGeom prst="rect">
            <a:avLst/>
          </a:prstGeom>
          <a:noFill/>
          <a:ln>
            <a:noFill/>
          </a:ln>
        </p:spPr>
        <p:txBody>
          <a:bodyPr wrap="square" lIns="0" tIns="0" rIns="0" bIns="0">
            <a:spAutoFit/>
          </a:bodyPr>
          <a:lstStyle/>
          <a:p>
            <a:pPr>
              <a:spcBef>
                <a:spcPts val="600"/>
              </a:spcBef>
              <a:spcAft>
                <a:spcPts val="600"/>
              </a:spcAft>
            </a:pPr>
            <a:r>
              <a:rPr lang="zh-CN" altLang="zh-CN" sz="2200" b="1" dirty="0">
                <a:solidFill>
                  <a:srgbClr val="00ADA9"/>
                </a:solidFill>
                <a:latin typeface="楷体_GB2312" pitchFamily="49" charset="-122"/>
              </a:rPr>
              <a:t>散度定理的物理内涵：</a:t>
            </a:r>
          </a:p>
          <a:p>
            <a:pPr marL="800100" lvl="1" indent="-342900">
              <a:spcBef>
                <a:spcPts val="600"/>
              </a:spcBef>
              <a:spcAft>
                <a:spcPts val="600"/>
              </a:spcAft>
              <a:buClr>
                <a:schemeClr val="accent1"/>
              </a:buClr>
              <a:buSzPct val="70000"/>
              <a:buFont typeface="Wingdings" panose="05000000000000000000" pitchFamily="2" charset="2"/>
              <a:buChar char="l"/>
            </a:pPr>
            <a:r>
              <a:rPr lang="zh-CN" altLang="zh-CN" sz="2200" b="1" dirty="0">
                <a:latin typeface="楷体_GB2312" pitchFamily="49" charset="-122"/>
              </a:rPr>
              <a:t>矢量场通过一体积的通量等于通量体密度的体积分；</a:t>
            </a:r>
          </a:p>
          <a:p>
            <a:pPr marL="800100" lvl="1" indent="-342900">
              <a:spcBef>
                <a:spcPts val="600"/>
              </a:spcBef>
              <a:spcAft>
                <a:spcPts val="600"/>
              </a:spcAft>
              <a:buClr>
                <a:schemeClr val="accent1"/>
              </a:buClr>
              <a:buSzPct val="70000"/>
              <a:buFont typeface="Wingdings" panose="05000000000000000000" pitchFamily="2" charset="2"/>
              <a:buChar char="l"/>
            </a:pPr>
            <a:r>
              <a:rPr lang="zh-CN" altLang="zh-CN" sz="2200" b="1" dirty="0">
                <a:latin typeface="楷体_GB2312" pitchFamily="49" charset="-122"/>
              </a:rPr>
              <a:t>一定体积</a:t>
            </a:r>
            <a:r>
              <a:rPr lang="en-US" altLang="zh-CN" sz="2200" b="1" i="1" dirty="0">
                <a:latin typeface="Times New Roman" panose="02020603050405020304" pitchFamily="18" charset="0"/>
                <a:cs typeface="Times New Roman" panose="02020603050405020304" pitchFamily="18" charset="0"/>
              </a:rPr>
              <a:t>V</a:t>
            </a:r>
            <a:r>
              <a:rPr lang="zh-CN" altLang="zh-CN" sz="2200" b="1" dirty="0">
                <a:latin typeface="楷体_GB2312" pitchFamily="49" charset="-122"/>
              </a:rPr>
              <a:t>中矢量场的发散程度是其中各点处发散程度的和。</a:t>
            </a:r>
          </a:p>
        </p:txBody>
      </p:sp>
    </p:spTree>
    <p:extLst>
      <p:ext uri="{BB962C8B-B14F-4D97-AF65-F5344CB8AC3E}">
        <p14:creationId xmlns:p14="http://schemas.microsoft.com/office/powerpoint/2010/main" val="267952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7255" y="228083"/>
            <a:ext cx="8785225" cy="1615827"/>
            <a:chOff x="202" y="228083"/>
            <a:chExt cx="8785225" cy="1615827"/>
          </a:xfrm>
        </p:grpSpPr>
        <p:sp>
          <p:nvSpPr>
            <p:cNvPr id="2" name="Text Box 19"/>
            <p:cNvSpPr txBox="1">
              <a:spLocks noChangeArrowheads="1"/>
            </p:cNvSpPr>
            <p:nvPr/>
          </p:nvSpPr>
          <p:spPr bwMode="auto">
            <a:xfrm>
              <a:off x="202" y="228083"/>
              <a:ext cx="8785225"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just" latinLnBrk="1">
                <a:lnSpc>
                  <a:spcPct val="150000"/>
                </a:lnSpc>
                <a:spcBef>
                  <a:spcPct val="0"/>
                </a:spcBef>
                <a:buClrTx/>
                <a:buSzTx/>
                <a:buNone/>
              </a:pPr>
              <a:r>
                <a:rPr kumimoji="1" lang="en-US" altLang="zh-CN" sz="2200" dirty="0" smtClean="0">
                  <a:solidFill>
                    <a:srgbClr val="F87A24"/>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dirty="0" smtClean="0">
                  <a:solidFill>
                    <a:srgbClr val="F87A24"/>
                  </a:solidFill>
                  <a:latin typeface="Times New Roman" panose="02020603050405020304" pitchFamily="18" charset="0"/>
                  <a:ea typeface="宋体" panose="02010600030101010101" pitchFamily="2" charset="-122"/>
                  <a:cs typeface="Times New Roman" panose="02020603050405020304" pitchFamily="18" charset="0"/>
                </a:rPr>
                <a:t>例题巩固</a:t>
              </a:r>
              <a:r>
                <a:rPr kumimoji="1" lang="en-US" altLang="zh-CN" sz="2200" dirty="0" smtClean="0">
                  <a:solidFill>
                    <a:srgbClr val="F87A24"/>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 </a:t>
              </a:r>
              <a:r>
                <a:rPr lang="zh-CN" altLang="zh-CN" sz="2200" dirty="0">
                  <a:latin typeface="Times New Roman" panose="02020603050405020304" pitchFamily="18" charset="0"/>
                  <a:ea typeface="+mn-ea"/>
                  <a:cs typeface="Times New Roman" panose="02020603050405020304" pitchFamily="18" charset="0"/>
                </a:rPr>
                <a:t>求（</a:t>
              </a:r>
              <a:r>
                <a:rPr lang="en-US" altLang="zh-CN" sz="2200" dirty="0">
                  <a:latin typeface="Times New Roman" panose="02020603050405020304" pitchFamily="18" charset="0"/>
                  <a:ea typeface="+mn-ea"/>
                  <a:cs typeface="Times New Roman" panose="02020603050405020304" pitchFamily="18" charset="0"/>
                </a:rPr>
                <a:t>1</a:t>
              </a:r>
              <a:r>
                <a:rPr lang="zh-CN" altLang="zh-CN" sz="2200" dirty="0" smtClean="0">
                  <a:latin typeface="Times New Roman" panose="02020603050405020304" pitchFamily="18" charset="0"/>
                  <a:ea typeface="+mn-ea"/>
                  <a:cs typeface="Times New Roman" panose="02020603050405020304" pitchFamily="18" charset="0"/>
                </a:rPr>
                <a:t>）矢量</a:t>
              </a:r>
              <a:r>
                <a:rPr lang="en-US" altLang="zh-CN" sz="2200" dirty="0" smtClean="0">
                  <a:latin typeface="Times New Roman" panose="02020603050405020304" pitchFamily="18" charset="0"/>
                  <a:ea typeface="+mn-ea"/>
                  <a:cs typeface="Times New Roman" panose="02020603050405020304" pitchFamily="18" charset="0"/>
                </a:rPr>
                <a:t>                                             </a:t>
              </a:r>
              <a:r>
                <a:rPr lang="zh-CN" altLang="zh-CN" sz="2200" dirty="0" smtClean="0">
                  <a:latin typeface="Times New Roman" panose="02020603050405020304" pitchFamily="18" charset="0"/>
                  <a:cs typeface="Times New Roman" panose="02020603050405020304" pitchFamily="18" charset="0"/>
                </a:rPr>
                <a:t>的</a:t>
              </a:r>
              <a:r>
                <a:rPr lang="zh-CN" altLang="zh-CN" sz="2200" dirty="0">
                  <a:latin typeface="Times New Roman" panose="02020603050405020304" pitchFamily="18" charset="0"/>
                  <a:cs typeface="Times New Roman" panose="02020603050405020304" pitchFamily="18" charset="0"/>
                </a:rPr>
                <a:t>散度；（</a:t>
              </a:r>
              <a:r>
                <a:rPr lang="en-US" altLang="zh-CN" sz="2200" dirty="0">
                  <a:latin typeface="Times New Roman" panose="02020603050405020304" pitchFamily="18" charset="0"/>
                  <a:cs typeface="Times New Roman" panose="02020603050405020304" pitchFamily="18" charset="0"/>
                </a:rPr>
                <a:t>2</a:t>
              </a:r>
              <a:r>
                <a:rPr lang="zh-CN" altLang="zh-CN" sz="2200" dirty="0">
                  <a:latin typeface="Times New Roman" panose="02020603050405020304" pitchFamily="18" charset="0"/>
                  <a:cs typeface="Times New Roman" panose="02020603050405020304" pitchFamily="18" charset="0"/>
                </a:rPr>
                <a:t>）</a:t>
              </a:r>
              <a:r>
                <a:rPr lang="zh-CN" altLang="zh-CN" sz="2200" dirty="0" smtClean="0">
                  <a:latin typeface="Times New Roman" panose="02020603050405020304" pitchFamily="18" charset="0"/>
                  <a:cs typeface="Times New Roman" panose="02020603050405020304" pitchFamily="18" charset="0"/>
                </a:rPr>
                <a:t>求</a:t>
              </a:r>
              <a:endParaRPr lang="en-US" altLang="zh-CN" sz="2200" dirty="0" smtClean="0">
                <a:latin typeface="Times New Roman" panose="02020603050405020304" pitchFamily="18" charset="0"/>
                <a:cs typeface="Times New Roman" panose="02020603050405020304" pitchFamily="18" charset="0"/>
              </a:endParaRPr>
            </a:p>
            <a:p>
              <a:pPr algn="just" latinLnBrk="1">
                <a:lnSpc>
                  <a:spcPct val="150000"/>
                </a:lnSpc>
                <a:spcBef>
                  <a:spcPct val="0"/>
                </a:spcBef>
                <a:buClrTx/>
                <a:buSzTx/>
                <a:buNone/>
              </a:pPr>
              <a:r>
                <a:rPr lang="en-US" altLang="zh-CN" sz="2200" dirty="0" smtClean="0">
                  <a:latin typeface="Times New Roman" panose="02020603050405020304" pitchFamily="18" charset="0"/>
                  <a:cs typeface="Times New Roman" panose="02020603050405020304" pitchFamily="18" charset="0"/>
                </a:rPr>
                <a:t>        </a:t>
              </a:r>
              <a:r>
                <a:rPr lang="zh-CN" altLang="zh-CN" sz="2200" dirty="0" smtClean="0">
                  <a:latin typeface="Times New Roman" panose="02020603050405020304" pitchFamily="18" charset="0"/>
                  <a:cs typeface="Times New Roman" panose="02020603050405020304" pitchFamily="18" charset="0"/>
                </a:rPr>
                <a:t>对</a:t>
              </a:r>
              <a:r>
                <a:rPr lang="zh-CN" altLang="zh-CN" sz="2200" dirty="0">
                  <a:latin typeface="Times New Roman" panose="02020603050405020304" pitchFamily="18" charset="0"/>
                  <a:cs typeface="Times New Roman" panose="02020603050405020304" pitchFamily="18" charset="0"/>
                </a:rPr>
                <a:t>中心在原点的一个单位立方体的积分；（</a:t>
              </a:r>
              <a:r>
                <a:rPr lang="en-US" altLang="zh-CN" sz="2200" dirty="0">
                  <a:latin typeface="Times New Roman" panose="02020603050405020304" pitchFamily="18" charset="0"/>
                  <a:cs typeface="Times New Roman" panose="02020603050405020304" pitchFamily="18" charset="0"/>
                </a:rPr>
                <a:t>3</a:t>
              </a:r>
              <a:r>
                <a:rPr lang="zh-CN" altLang="zh-CN" sz="2200" dirty="0">
                  <a:latin typeface="Times New Roman" panose="02020603050405020304" pitchFamily="18" charset="0"/>
                  <a:cs typeface="Times New Roman" panose="02020603050405020304" pitchFamily="18" charset="0"/>
                </a:rPr>
                <a:t>）</a:t>
              </a:r>
              <a:r>
                <a:rPr lang="zh-CN" altLang="zh-CN" sz="2200" dirty="0" smtClean="0">
                  <a:latin typeface="Times New Roman" panose="02020603050405020304" pitchFamily="18" charset="0"/>
                  <a:cs typeface="Times New Roman" panose="02020603050405020304" pitchFamily="18" charset="0"/>
                </a:rPr>
                <a:t>求</a:t>
              </a:r>
              <a:r>
                <a:rPr lang="en-US" altLang="zh-CN" sz="2200" dirty="0" smtClean="0">
                  <a:latin typeface="Times New Roman" panose="02020603050405020304" pitchFamily="18" charset="0"/>
                  <a:cs typeface="Times New Roman" panose="02020603050405020304" pitchFamily="18" charset="0"/>
                </a:rPr>
                <a:t>  </a:t>
              </a:r>
              <a:r>
                <a:rPr lang="zh-CN" altLang="zh-CN" sz="2200" dirty="0" smtClean="0">
                  <a:latin typeface="Times New Roman" panose="02020603050405020304" pitchFamily="18" charset="0"/>
                  <a:cs typeface="Times New Roman" panose="02020603050405020304" pitchFamily="18" charset="0"/>
                </a:rPr>
                <a:t>对此</a:t>
              </a:r>
              <a:r>
                <a:rPr lang="zh-CN" altLang="zh-CN" sz="2200" dirty="0">
                  <a:latin typeface="Times New Roman" panose="02020603050405020304" pitchFamily="18" charset="0"/>
                  <a:cs typeface="Times New Roman" panose="02020603050405020304" pitchFamily="18" charset="0"/>
                </a:rPr>
                <a:t>立方体表面的积分，验证散度定理。</a:t>
              </a:r>
              <a:endParaRPr kumimoji="1" lang="zh-CN" altLang="en-US" sz="22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4" name="对象 3"/>
            <p:cNvGraphicFramePr>
              <a:graphicFrameLocks noChangeAspect="1"/>
            </p:cNvGraphicFramePr>
            <p:nvPr>
              <p:extLst/>
            </p:nvPr>
          </p:nvGraphicFramePr>
          <p:xfrm>
            <a:off x="3491880" y="339502"/>
            <a:ext cx="3066453" cy="403324"/>
          </p:xfrm>
          <a:graphic>
            <a:graphicData uri="http://schemas.openxmlformats.org/presentationml/2006/ole">
              <mc:AlternateContent xmlns:mc="http://schemas.openxmlformats.org/markup-compatibility/2006">
                <mc:Choice xmlns:v="urn:schemas-microsoft-com:vml" Requires="v">
                  <p:oleObj spid="_x0000_s18434" name="Equation" r:id="rId3" imgW="2044440" imgH="241200" progId="Equation.DSMT4">
                    <p:embed/>
                  </p:oleObj>
                </mc:Choice>
                <mc:Fallback>
                  <p:oleObj name="Equation" r:id="rId3" imgW="2044440" imgH="241200" progId="Equation.DSMT4">
                    <p:embed/>
                    <p:pic>
                      <p:nvPicPr>
                        <p:cNvPr id="0" name=""/>
                        <p:cNvPicPr>
                          <a:picLocks noChangeAspect="1" noChangeArrowheads="1"/>
                        </p:cNvPicPr>
                        <p:nvPr/>
                      </p:nvPicPr>
                      <p:blipFill>
                        <a:blip r:embed="rId4"/>
                        <a:srcRect/>
                        <a:stretch>
                          <a:fillRect/>
                        </a:stretch>
                      </p:blipFill>
                      <p:spPr bwMode="auto">
                        <a:xfrm>
                          <a:off x="3491880" y="339502"/>
                          <a:ext cx="3066453" cy="403324"/>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nvPr>
          </p:nvGraphicFramePr>
          <p:xfrm>
            <a:off x="144467" y="843559"/>
            <a:ext cx="529470" cy="360040"/>
          </p:xfrm>
          <a:graphic>
            <a:graphicData uri="http://schemas.openxmlformats.org/presentationml/2006/ole">
              <mc:AlternateContent xmlns:mc="http://schemas.openxmlformats.org/markup-compatibility/2006">
                <mc:Choice xmlns:v="urn:schemas-microsoft-com:vml" Requires="v">
                  <p:oleObj spid="_x0000_s18435" name="Equation" r:id="rId5" imgW="317160" imgH="215640" progId="Equation.DSMT4">
                    <p:embed/>
                  </p:oleObj>
                </mc:Choice>
                <mc:Fallback>
                  <p:oleObj name="Equation" r:id="rId5" imgW="317160" imgH="215640" progId="Equation.DSMT4">
                    <p:embed/>
                    <p:pic>
                      <p:nvPicPr>
                        <p:cNvPr id="0" name=""/>
                        <p:cNvPicPr/>
                        <p:nvPr/>
                      </p:nvPicPr>
                      <p:blipFill>
                        <a:blip r:embed="rId6"/>
                        <a:stretch>
                          <a:fillRect/>
                        </a:stretch>
                      </p:blipFill>
                      <p:spPr>
                        <a:xfrm>
                          <a:off x="144467" y="843559"/>
                          <a:ext cx="529470" cy="360040"/>
                        </a:xfrm>
                        <a:prstGeom prst="rect">
                          <a:avLst/>
                        </a:prstGeom>
                      </p:spPr>
                    </p:pic>
                  </p:oleObj>
                </mc:Fallback>
              </mc:AlternateContent>
            </a:graphicData>
          </a:graphic>
        </p:graphicFrame>
        <p:graphicFrame>
          <p:nvGraphicFramePr>
            <p:cNvPr id="6" name="对象 5"/>
            <p:cNvGraphicFramePr>
              <a:graphicFrameLocks noChangeAspect="1"/>
            </p:cNvGraphicFramePr>
            <p:nvPr>
              <p:extLst/>
            </p:nvPr>
          </p:nvGraphicFramePr>
          <p:xfrm>
            <a:off x="6697195" y="826941"/>
            <a:ext cx="306034" cy="376657"/>
          </p:xfrm>
          <a:graphic>
            <a:graphicData uri="http://schemas.openxmlformats.org/presentationml/2006/ole">
              <mc:AlternateContent xmlns:mc="http://schemas.openxmlformats.org/markup-compatibility/2006">
                <mc:Choice xmlns:v="urn:schemas-microsoft-com:vml" Requires="v">
                  <p:oleObj spid="_x0000_s18436" name="Equation" r:id="rId7" imgW="164880" imgH="203040" progId="Equation.DSMT4">
                    <p:embed/>
                  </p:oleObj>
                </mc:Choice>
                <mc:Fallback>
                  <p:oleObj name="Equation" r:id="rId7" imgW="164880" imgH="203040" progId="Equation.DSMT4">
                    <p:embed/>
                    <p:pic>
                      <p:nvPicPr>
                        <p:cNvPr id="0" name=""/>
                        <p:cNvPicPr/>
                        <p:nvPr/>
                      </p:nvPicPr>
                      <p:blipFill>
                        <a:blip r:embed="rId8"/>
                        <a:stretch>
                          <a:fillRect/>
                        </a:stretch>
                      </p:blipFill>
                      <p:spPr>
                        <a:xfrm>
                          <a:off x="6697195" y="826941"/>
                          <a:ext cx="306034" cy="376657"/>
                        </a:xfrm>
                        <a:prstGeom prst="rect">
                          <a:avLst/>
                        </a:prstGeom>
                      </p:spPr>
                    </p:pic>
                  </p:oleObj>
                </mc:Fallback>
              </mc:AlternateContent>
            </a:graphicData>
          </a:graphic>
        </p:graphicFrame>
      </p:grpSp>
      <p:sp>
        <p:nvSpPr>
          <p:cNvPr id="8" name="Text Box 9"/>
          <p:cNvSpPr txBox="1">
            <a:spLocks noChangeArrowheads="1"/>
          </p:cNvSpPr>
          <p:nvPr/>
        </p:nvSpPr>
        <p:spPr bwMode="auto">
          <a:xfrm>
            <a:off x="179512" y="1923678"/>
            <a:ext cx="8001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latinLnBrk="1" hangingPunct="1">
              <a:spcBef>
                <a:spcPct val="50000"/>
              </a:spcBef>
              <a:buClrTx/>
              <a:buSzTx/>
              <a:buFontTx/>
              <a:buNone/>
            </a:pP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r>
              <a:rPr kumimoji="1"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(1</a:t>
            </a:r>
            <a:r>
              <a:rPr kumimoji="1" lang="en-US" altLang="zh-CN"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nvPr>
        </p:nvGraphicFramePr>
        <p:xfrm>
          <a:off x="1259632" y="2211710"/>
          <a:ext cx="7200800" cy="775471"/>
        </p:xfrm>
        <a:graphic>
          <a:graphicData uri="http://schemas.openxmlformats.org/presentationml/2006/ole">
            <mc:AlternateContent xmlns:mc="http://schemas.openxmlformats.org/markup-compatibility/2006">
              <mc:Choice xmlns:v="urn:schemas-microsoft-com:vml" Requires="v">
                <p:oleObj spid="_x0000_s18437" name="Equation" r:id="rId9" imgW="3962160" imgH="444240" progId="Equation.DSMT4">
                  <p:embed/>
                </p:oleObj>
              </mc:Choice>
              <mc:Fallback>
                <p:oleObj name="Equation" r:id="rId9" imgW="3962160" imgH="444240" progId="Equation.DSMT4">
                  <p:embed/>
                  <p:pic>
                    <p:nvPicPr>
                      <p:cNvPr id="0" name=""/>
                      <p:cNvPicPr/>
                      <p:nvPr/>
                    </p:nvPicPr>
                    <p:blipFill>
                      <a:blip r:embed="rId10"/>
                      <a:stretch>
                        <a:fillRect/>
                      </a:stretch>
                    </p:blipFill>
                    <p:spPr>
                      <a:xfrm>
                        <a:off x="1259632" y="2211710"/>
                        <a:ext cx="7200800" cy="775471"/>
                      </a:xfrm>
                      <a:prstGeom prst="rect">
                        <a:avLst/>
                      </a:prstGeom>
                    </p:spPr>
                  </p:pic>
                </p:oleObj>
              </mc:Fallback>
            </mc:AlternateContent>
          </a:graphicData>
        </a:graphic>
      </p:graphicFrame>
      <p:grpSp>
        <p:nvGrpSpPr>
          <p:cNvPr id="14" name="组合 13"/>
          <p:cNvGrpSpPr/>
          <p:nvPr/>
        </p:nvGrpSpPr>
        <p:grpSpPr>
          <a:xfrm>
            <a:off x="827584" y="3148975"/>
            <a:ext cx="6271091" cy="502895"/>
            <a:chOff x="827584" y="3148975"/>
            <a:chExt cx="6271091" cy="502895"/>
          </a:xfrm>
        </p:grpSpPr>
        <p:sp>
          <p:nvSpPr>
            <p:cNvPr id="10" name="Text Box 9"/>
            <p:cNvSpPr txBox="1">
              <a:spLocks noChangeArrowheads="1"/>
            </p:cNvSpPr>
            <p:nvPr/>
          </p:nvSpPr>
          <p:spPr bwMode="auto">
            <a:xfrm>
              <a:off x="827584" y="3148975"/>
              <a:ext cx="597666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latinLnBrk="1" hangingPunct="1">
                <a:spcBef>
                  <a:spcPct val="50000"/>
                </a:spcBef>
                <a:buClrTx/>
                <a:buSzTx/>
                <a:buFontTx/>
                <a:buNone/>
              </a:pPr>
              <a:r>
                <a:rPr kumimoji="1" lang="en-US" altLang="zh-CN"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1" name="对象 10"/>
            <p:cNvGraphicFramePr>
              <a:graphicFrameLocks noChangeAspect="1"/>
            </p:cNvGraphicFramePr>
            <p:nvPr>
              <p:extLst/>
            </p:nvPr>
          </p:nvGraphicFramePr>
          <p:xfrm>
            <a:off x="1331640" y="3220983"/>
            <a:ext cx="529470" cy="360040"/>
          </p:xfrm>
          <a:graphic>
            <a:graphicData uri="http://schemas.openxmlformats.org/presentationml/2006/ole">
              <mc:AlternateContent xmlns:mc="http://schemas.openxmlformats.org/markup-compatibility/2006">
                <mc:Choice xmlns:v="urn:schemas-microsoft-com:vml" Requires="v">
                  <p:oleObj spid="_x0000_s18438" name="Equation" r:id="rId11" imgW="317160" imgH="215640" progId="Equation.DSMT4">
                    <p:embed/>
                  </p:oleObj>
                </mc:Choice>
                <mc:Fallback>
                  <p:oleObj name="Equation" r:id="rId11" imgW="317160" imgH="215640" progId="Equation.DSMT4">
                    <p:embed/>
                    <p:pic>
                      <p:nvPicPr>
                        <p:cNvPr id="0" name=""/>
                        <p:cNvPicPr/>
                        <p:nvPr/>
                      </p:nvPicPr>
                      <p:blipFill>
                        <a:blip r:embed="rId12"/>
                        <a:stretch>
                          <a:fillRect/>
                        </a:stretch>
                      </p:blipFill>
                      <p:spPr>
                        <a:xfrm>
                          <a:off x="1331640" y="3220983"/>
                          <a:ext cx="529470" cy="360040"/>
                        </a:xfrm>
                        <a:prstGeom prst="rect">
                          <a:avLst/>
                        </a:prstGeom>
                      </p:spPr>
                    </p:pic>
                  </p:oleObj>
                </mc:Fallback>
              </mc:AlternateContent>
            </a:graphicData>
          </a:graphic>
        </p:graphicFrame>
        <p:sp>
          <p:nvSpPr>
            <p:cNvPr id="12" name="矩形 11"/>
            <p:cNvSpPr/>
            <p:nvPr/>
          </p:nvSpPr>
          <p:spPr>
            <a:xfrm>
              <a:off x="1835696" y="3220983"/>
              <a:ext cx="5262979" cy="430887"/>
            </a:xfrm>
            <a:prstGeom prst="rect">
              <a:avLst/>
            </a:prstGeom>
          </p:spPr>
          <p:txBody>
            <a:bodyPr wrap="none">
              <a:spAutoFit/>
            </a:bodyPr>
            <a:lstStyle/>
            <a:p>
              <a:r>
                <a:rPr lang="zh-CN" altLang="zh-CN" sz="2200" b="1" dirty="0">
                  <a:latin typeface="Times New Roman" panose="02020603050405020304" pitchFamily="18" charset="0"/>
                  <a:cs typeface="Times New Roman" panose="02020603050405020304" pitchFamily="18" charset="0"/>
                </a:rPr>
                <a:t>对中心在原点的一个单位立方体的积分为</a:t>
              </a:r>
              <a:endParaRPr lang="zh-CN" altLang="en-US" sz="2200" b="1" dirty="0"/>
            </a:p>
          </p:txBody>
        </p:sp>
      </p:grpSp>
      <p:graphicFrame>
        <p:nvGraphicFramePr>
          <p:cNvPr id="13" name="对象 12"/>
          <p:cNvGraphicFramePr>
            <a:graphicFrameLocks noChangeAspect="1"/>
          </p:cNvGraphicFramePr>
          <p:nvPr>
            <p:extLst/>
          </p:nvPr>
        </p:nvGraphicFramePr>
        <p:xfrm>
          <a:off x="1259632" y="3878362"/>
          <a:ext cx="6980758" cy="709612"/>
        </p:xfrm>
        <a:graphic>
          <a:graphicData uri="http://schemas.openxmlformats.org/presentationml/2006/ole">
            <mc:AlternateContent xmlns:mc="http://schemas.openxmlformats.org/markup-compatibility/2006">
              <mc:Choice xmlns:v="urn:schemas-microsoft-com:vml" Requires="v">
                <p:oleObj spid="_x0000_s18439" name="Equation" r:id="rId13" imgW="4038480" imgH="406080" progId="Equation.DSMT4">
                  <p:embed/>
                </p:oleObj>
              </mc:Choice>
              <mc:Fallback>
                <p:oleObj name="Equation" r:id="rId13" imgW="4038480" imgH="406080" progId="Equation.DSMT4">
                  <p:embed/>
                  <p:pic>
                    <p:nvPicPr>
                      <p:cNvPr id="0" name=""/>
                      <p:cNvPicPr/>
                      <p:nvPr/>
                    </p:nvPicPr>
                    <p:blipFill>
                      <a:blip r:embed="rId14"/>
                      <a:stretch>
                        <a:fillRect/>
                      </a:stretch>
                    </p:blipFill>
                    <p:spPr>
                      <a:xfrm>
                        <a:off x="1259632" y="3878362"/>
                        <a:ext cx="6980758" cy="709612"/>
                      </a:xfrm>
                      <a:prstGeom prst="rect">
                        <a:avLst/>
                      </a:prstGeom>
                    </p:spPr>
                  </p:pic>
                </p:oleObj>
              </mc:Fallback>
            </mc:AlternateContent>
          </a:graphicData>
        </a:graphic>
      </p:graphicFrame>
    </p:spTree>
    <p:extLst>
      <p:ext uri="{BB962C8B-B14F-4D97-AF65-F5344CB8AC3E}">
        <p14:creationId xmlns:p14="http://schemas.microsoft.com/office/powerpoint/2010/main" val="341712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55576" y="267494"/>
            <a:ext cx="5976664" cy="430887"/>
            <a:chOff x="755576" y="267494"/>
            <a:chExt cx="5976664" cy="430887"/>
          </a:xfrm>
        </p:grpSpPr>
        <p:sp>
          <p:nvSpPr>
            <p:cNvPr id="2" name="Text Box 9"/>
            <p:cNvSpPr txBox="1">
              <a:spLocks noChangeArrowheads="1"/>
            </p:cNvSpPr>
            <p:nvPr/>
          </p:nvSpPr>
          <p:spPr bwMode="auto">
            <a:xfrm>
              <a:off x="755576" y="267494"/>
              <a:ext cx="597666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latinLnBrk="1">
                <a:spcBef>
                  <a:spcPct val="50000"/>
                </a:spcBef>
                <a:buClrTx/>
                <a:buSzTx/>
                <a:buNone/>
              </a:pPr>
              <a:r>
                <a:rPr kumimoji="1" lang="en-US" altLang="zh-CN"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zh-CN" sz="2200" dirty="0" smtClean="0"/>
                <a:t>对此</a:t>
              </a:r>
              <a:r>
                <a:rPr lang="zh-CN" altLang="zh-CN" sz="2200" dirty="0"/>
                <a:t>立方体表面的积分</a:t>
              </a:r>
              <a:endPar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nvPr>
          </p:nvGraphicFramePr>
          <p:xfrm>
            <a:off x="1259631" y="267494"/>
            <a:ext cx="292533" cy="360040"/>
          </p:xfrm>
          <a:graphic>
            <a:graphicData uri="http://schemas.openxmlformats.org/presentationml/2006/ole">
              <mc:AlternateContent xmlns:mc="http://schemas.openxmlformats.org/markup-compatibility/2006">
                <mc:Choice xmlns:v="urn:schemas-microsoft-com:vml" Requires="v">
                  <p:oleObj spid="_x0000_s19458" name="Equation" r:id="rId3" imgW="164880" imgH="203040" progId="Equation.DSMT4">
                    <p:embed/>
                  </p:oleObj>
                </mc:Choice>
                <mc:Fallback>
                  <p:oleObj name="Equation" r:id="rId3" imgW="164880" imgH="203040" progId="Equation.DSMT4">
                    <p:embed/>
                    <p:pic>
                      <p:nvPicPr>
                        <p:cNvPr id="0" name=""/>
                        <p:cNvPicPr/>
                        <p:nvPr/>
                      </p:nvPicPr>
                      <p:blipFill>
                        <a:blip r:embed="rId4"/>
                        <a:stretch>
                          <a:fillRect/>
                        </a:stretch>
                      </p:blipFill>
                      <p:spPr>
                        <a:xfrm>
                          <a:off x="1259631" y="267494"/>
                          <a:ext cx="292533" cy="360040"/>
                        </a:xfrm>
                        <a:prstGeom prst="rect">
                          <a:avLst/>
                        </a:prstGeom>
                      </p:spPr>
                    </p:pic>
                  </p:oleObj>
                </mc:Fallback>
              </mc:AlternateContent>
            </a:graphicData>
          </a:graphic>
        </p:graphicFrame>
      </p:grpSp>
      <p:graphicFrame>
        <p:nvGraphicFramePr>
          <p:cNvPr id="5" name="对象 4"/>
          <p:cNvGraphicFramePr>
            <a:graphicFrameLocks noChangeAspect="1"/>
          </p:cNvGraphicFramePr>
          <p:nvPr>
            <p:extLst/>
          </p:nvPr>
        </p:nvGraphicFramePr>
        <p:xfrm>
          <a:off x="1403648" y="915566"/>
          <a:ext cx="6053173" cy="720080"/>
        </p:xfrm>
        <a:graphic>
          <a:graphicData uri="http://schemas.openxmlformats.org/presentationml/2006/ole">
            <mc:AlternateContent xmlns:mc="http://schemas.openxmlformats.org/markup-compatibility/2006">
              <mc:Choice xmlns:v="urn:schemas-microsoft-com:vml" Requires="v">
                <p:oleObj spid="_x0000_s19459" name="Equation" r:id="rId5" imgW="3416040" imgH="406080" progId="Equation.DSMT4">
                  <p:embed/>
                </p:oleObj>
              </mc:Choice>
              <mc:Fallback>
                <p:oleObj name="Equation" r:id="rId5" imgW="3416040" imgH="406080" progId="Equation.DSMT4">
                  <p:embed/>
                  <p:pic>
                    <p:nvPicPr>
                      <p:cNvPr id="0" name=""/>
                      <p:cNvPicPr/>
                      <p:nvPr/>
                    </p:nvPicPr>
                    <p:blipFill>
                      <a:blip r:embed="rId6"/>
                      <a:stretch>
                        <a:fillRect/>
                      </a:stretch>
                    </p:blipFill>
                    <p:spPr>
                      <a:xfrm>
                        <a:off x="1403648" y="915566"/>
                        <a:ext cx="6053173" cy="720080"/>
                      </a:xfrm>
                      <a:prstGeom prst="rect">
                        <a:avLst/>
                      </a:prstGeom>
                    </p:spPr>
                  </p:pic>
                </p:oleObj>
              </mc:Fallback>
            </mc:AlternateContent>
          </a:graphicData>
        </a:graphic>
      </p:graphicFrame>
      <p:graphicFrame>
        <p:nvGraphicFramePr>
          <p:cNvPr id="6" name="对象 5"/>
          <p:cNvGraphicFramePr>
            <a:graphicFrameLocks noChangeAspect="1"/>
          </p:cNvGraphicFramePr>
          <p:nvPr>
            <p:extLst/>
          </p:nvPr>
        </p:nvGraphicFramePr>
        <p:xfrm>
          <a:off x="2627784" y="1707654"/>
          <a:ext cx="5945584" cy="743198"/>
        </p:xfrm>
        <a:graphic>
          <a:graphicData uri="http://schemas.openxmlformats.org/presentationml/2006/ole">
            <mc:AlternateContent xmlns:mc="http://schemas.openxmlformats.org/markup-compatibility/2006">
              <mc:Choice xmlns:v="urn:schemas-microsoft-com:vml" Requires="v">
                <p:oleObj spid="_x0000_s19460" name="Equation" r:id="rId7" imgW="3251160" imgH="406080" progId="Equation.DSMT4">
                  <p:embed/>
                </p:oleObj>
              </mc:Choice>
              <mc:Fallback>
                <p:oleObj name="Equation" r:id="rId7" imgW="3251160" imgH="406080" progId="Equation.DSMT4">
                  <p:embed/>
                  <p:pic>
                    <p:nvPicPr>
                      <p:cNvPr id="0" name=""/>
                      <p:cNvPicPr/>
                      <p:nvPr/>
                    </p:nvPicPr>
                    <p:blipFill>
                      <a:blip r:embed="rId8"/>
                      <a:stretch>
                        <a:fillRect/>
                      </a:stretch>
                    </p:blipFill>
                    <p:spPr>
                      <a:xfrm>
                        <a:off x="2627784" y="1707654"/>
                        <a:ext cx="5945584" cy="743198"/>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2667446" y="2499742"/>
          <a:ext cx="6369050" cy="720725"/>
        </p:xfrm>
        <a:graphic>
          <a:graphicData uri="http://schemas.openxmlformats.org/presentationml/2006/ole">
            <mc:AlternateContent xmlns:mc="http://schemas.openxmlformats.org/markup-compatibility/2006">
              <mc:Choice xmlns:v="urn:schemas-microsoft-com:vml" Requires="v">
                <p:oleObj spid="_x0000_s19461" name="Equation" r:id="rId9" imgW="3568680" imgH="406080" progId="Equation.DSMT4">
                  <p:embed/>
                </p:oleObj>
              </mc:Choice>
              <mc:Fallback>
                <p:oleObj name="Equation" r:id="rId9" imgW="3568680" imgH="406080" progId="Equation.DSMT4">
                  <p:embed/>
                  <p:pic>
                    <p:nvPicPr>
                      <p:cNvPr id="0" name=""/>
                      <p:cNvPicPr>
                        <a:picLocks noChangeAspect="1" noChangeArrowheads="1"/>
                      </p:cNvPicPr>
                      <p:nvPr/>
                    </p:nvPicPr>
                    <p:blipFill>
                      <a:blip r:embed="rId10"/>
                      <a:srcRect/>
                      <a:stretch>
                        <a:fillRect/>
                      </a:stretch>
                    </p:blipFill>
                    <p:spPr bwMode="auto">
                      <a:xfrm>
                        <a:off x="2667446" y="2499742"/>
                        <a:ext cx="6369050" cy="720725"/>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nvPr>
        </p:nvGraphicFramePr>
        <p:xfrm>
          <a:off x="2411760" y="3219822"/>
          <a:ext cx="612775" cy="720725"/>
        </p:xfrm>
        <a:graphic>
          <a:graphicData uri="http://schemas.openxmlformats.org/presentationml/2006/ole">
            <mc:AlternateContent xmlns:mc="http://schemas.openxmlformats.org/markup-compatibility/2006">
              <mc:Choice xmlns:v="urn:schemas-microsoft-com:vml" Requires="v">
                <p:oleObj spid="_x0000_s19462" name="Equation" r:id="rId11" imgW="342720" imgH="406080" progId="Equation.DSMT4">
                  <p:embed/>
                </p:oleObj>
              </mc:Choice>
              <mc:Fallback>
                <p:oleObj name="Equation" r:id="rId11" imgW="342720" imgH="406080" progId="Equation.DSMT4">
                  <p:embed/>
                  <p:pic>
                    <p:nvPicPr>
                      <p:cNvPr id="0" name=""/>
                      <p:cNvPicPr>
                        <a:picLocks noChangeAspect="1" noChangeArrowheads="1"/>
                      </p:cNvPicPr>
                      <p:nvPr/>
                    </p:nvPicPr>
                    <p:blipFill>
                      <a:blip r:embed="rId12"/>
                      <a:srcRect/>
                      <a:stretch>
                        <a:fillRect/>
                      </a:stretch>
                    </p:blipFill>
                    <p:spPr bwMode="auto">
                      <a:xfrm>
                        <a:off x="2411760" y="3219822"/>
                        <a:ext cx="612775" cy="720725"/>
                      </a:xfrm>
                      <a:prstGeom prst="rect">
                        <a:avLst/>
                      </a:prstGeom>
                      <a:noFill/>
                    </p:spPr>
                  </p:pic>
                </p:oleObj>
              </mc:Fallback>
            </mc:AlternateContent>
          </a:graphicData>
        </a:graphic>
      </p:graphicFrame>
      <p:sp>
        <p:nvSpPr>
          <p:cNvPr id="10" name="矩形 9"/>
          <p:cNvSpPr/>
          <p:nvPr/>
        </p:nvSpPr>
        <p:spPr>
          <a:xfrm>
            <a:off x="1238677" y="4155926"/>
            <a:ext cx="813043" cy="430887"/>
          </a:xfrm>
          <a:prstGeom prst="rect">
            <a:avLst/>
          </a:prstGeom>
        </p:spPr>
        <p:txBody>
          <a:bodyPr wrap="none">
            <a:spAutoFit/>
          </a:bodyPr>
          <a:lstStyle/>
          <a:p>
            <a:r>
              <a:rPr lang="zh-CN" altLang="zh-CN" sz="2200" b="1" dirty="0">
                <a:latin typeface="Times New Roman" panose="02020603050405020304" pitchFamily="18" charset="0"/>
                <a:cs typeface="Times New Roman" panose="02020603050405020304" pitchFamily="18" charset="0"/>
              </a:rPr>
              <a:t>故有</a:t>
            </a:r>
            <a:r>
              <a:rPr lang="zh-CN" altLang="zh-CN" sz="2200" b="1" dirty="0">
                <a:ea typeface="Times New Roman" panose="02020603050405020304" pitchFamily="18" charset="0"/>
              </a:rPr>
              <a:t> </a:t>
            </a:r>
            <a:endParaRPr lang="zh-CN" altLang="en-US" sz="2200" b="1" dirty="0"/>
          </a:p>
        </p:txBody>
      </p:sp>
      <p:graphicFrame>
        <p:nvGraphicFramePr>
          <p:cNvPr id="11" name="对象 10"/>
          <p:cNvGraphicFramePr>
            <a:graphicFrameLocks noChangeAspect="1"/>
          </p:cNvGraphicFramePr>
          <p:nvPr>
            <p:extLst/>
          </p:nvPr>
        </p:nvGraphicFramePr>
        <p:xfrm>
          <a:off x="2181151" y="4011613"/>
          <a:ext cx="3182937" cy="742950"/>
        </p:xfrm>
        <a:graphic>
          <a:graphicData uri="http://schemas.openxmlformats.org/presentationml/2006/ole">
            <mc:AlternateContent xmlns:mc="http://schemas.openxmlformats.org/markup-compatibility/2006">
              <mc:Choice xmlns:v="urn:schemas-microsoft-com:vml" Requires="v">
                <p:oleObj spid="_x0000_s19463" name="Equation" r:id="rId13" imgW="1739880" imgH="406080" progId="Equation.DSMT4">
                  <p:embed/>
                </p:oleObj>
              </mc:Choice>
              <mc:Fallback>
                <p:oleObj name="Equation" r:id="rId13" imgW="1739880" imgH="406080" progId="Equation.DSMT4">
                  <p:embed/>
                  <p:pic>
                    <p:nvPicPr>
                      <p:cNvPr id="0" name=""/>
                      <p:cNvPicPr/>
                      <p:nvPr/>
                    </p:nvPicPr>
                    <p:blipFill>
                      <a:blip r:embed="rId14"/>
                      <a:stretch>
                        <a:fillRect/>
                      </a:stretch>
                    </p:blipFill>
                    <p:spPr>
                      <a:xfrm>
                        <a:off x="2181151" y="4011613"/>
                        <a:ext cx="3182937" cy="742950"/>
                      </a:xfrm>
                      <a:prstGeom prst="rect">
                        <a:avLst/>
                      </a:prstGeom>
                    </p:spPr>
                  </p:pic>
                </p:oleObj>
              </mc:Fallback>
            </mc:AlternateContent>
          </a:graphicData>
        </a:graphic>
      </p:graphicFrame>
    </p:spTree>
    <p:extLst>
      <p:ext uri="{BB962C8B-B14F-4D97-AF65-F5344CB8AC3E}">
        <p14:creationId xmlns:p14="http://schemas.microsoft.com/office/powerpoint/2010/main" val="423166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 Placeholder 4"/>
          <p:cNvSpPr txBox="1">
            <a:spLocks/>
          </p:cNvSpPr>
          <p:nvPr/>
        </p:nvSpPr>
        <p:spPr>
          <a:xfrm>
            <a:off x="467544" y="285453"/>
            <a:ext cx="5502194" cy="579390"/>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b="1" dirty="0" smtClean="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物理量的</a:t>
            </a:r>
            <a:r>
              <a:rPr kumimoji="0" lang="zh-CN" altLang="en-US" sz="3200" b="1" i="0" u="none" strike="noStrike" kern="1200" cap="none" spc="0" normalizeH="0" baseline="0" noProof="0" dirty="0" smtClean="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分析方法</a:t>
            </a:r>
            <a:r>
              <a:rPr kumimoji="0" lang="en-US" altLang="zh-CN" sz="3200" b="1" i="0" u="none" strike="noStrike" kern="1200" cap="none" spc="0" normalizeH="0" baseline="0" noProof="0" dirty="0" smtClean="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smtClean="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Analysis</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2" name="直接连接符 91"/>
          <p:cNvCxnSpPr/>
          <p:nvPr/>
        </p:nvCxnSpPr>
        <p:spPr>
          <a:xfrm>
            <a:off x="666564" y="843558"/>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2411761" y="1400458"/>
            <a:ext cx="894259" cy="523220"/>
            <a:chOff x="2215144" y="927951"/>
            <a:chExt cx="1244730" cy="959254"/>
          </a:xfrm>
        </p:grpSpPr>
        <p:sp>
          <p:nvSpPr>
            <p:cNvPr id="94" name="平行四边形 93"/>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5"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6" name="组合 95"/>
          <p:cNvGrpSpPr/>
          <p:nvPr/>
        </p:nvGrpSpPr>
        <p:grpSpPr>
          <a:xfrm>
            <a:off x="2411761" y="2237308"/>
            <a:ext cx="894259" cy="523220"/>
            <a:chOff x="2215144" y="1952311"/>
            <a:chExt cx="1244730" cy="959257"/>
          </a:xfrm>
        </p:grpSpPr>
        <p:sp>
          <p:nvSpPr>
            <p:cNvPr id="97" name="平行四边形 96"/>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8"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9" name="组合 98"/>
          <p:cNvGrpSpPr/>
          <p:nvPr/>
        </p:nvGrpSpPr>
        <p:grpSpPr>
          <a:xfrm>
            <a:off x="2411761" y="3101404"/>
            <a:ext cx="894259" cy="523220"/>
            <a:chOff x="2215144" y="3018134"/>
            <a:chExt cx="1244730" cy="959255"/>
          </a:xfrm>
        </p:grpSpPr>
        <p:sp>
          <p:nvSpPr>
            <p:cNvPr id="100" name="平行四边形 99"/>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01" name="文本框 100"/>
            <p:cNvSpPr txBox="1"/>
            <p:nvPr/>
          </p:nvSpPr>
          <p:spPr>
            <a:xfrm>
              <a:off x="2393075" y="3018134"/>
              <a:ext cx="1066799" cy="9592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102" name="组合 101"/>
          <p:cNvGrpSpPr/>
          <p:nvPr/>
        </p:nvGrpSpPr>
        <p:grpSpPr>
          <a:xfrm>
            <a:off x="2411761" y="3920738"/>
            <a:ext cx="894259" cy="523220"/>
            <a:chOff x="2215144" y="4047041"/>
            <a:chExt cx="1244730" cy="959256"/>
          </a:xfrm>
        </p:grpSpPr>
        <p:sp>
          <p:nvSpPr>
            <p:cNvPr id="103" name="平行四边形 102"/>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04" name="文本框 12"/>
            <p:cNvSpPr txBox="1"/>
            <p:nvPr/>
          </p:nvSpPr>
          <p:spPr>
            <a:xfrm>
              <a:off x="2393075" y="4047041"/>
              <a:ext cx="1066799" cy="9592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05" name="矩形 104"/>
          <p:cNvSpPr/>
          <p:nvPr/>
        </p:nvSpPr>
        <p:spPr>
          <a:xfrm>
            <a:off x="3203848" y="1484132"/>
            <a:ext cx="3194808" cy="377026"/>
          </a:xfrm>
          <a:prstGeom prst="rect">
            <a:avLst/>
          </a:prstGeom>
          <a:ln w="15875">
            <a:noFill/>
          </a:ln>
        </p:spPr>
        <p:txBody>
          <a:bodyPr wrap="square" lIns="68580" tIns="34290" rIns="68580" bIns="3429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物理量与场及其形象化表</a:t>
            </a:r>
            <a:r>
              <a:rPr lang="zh-CN" altLang="en-US" sz="2000" b="1" noProof="0" dirty="0" smtClean="0">
                <a:solidFill>
                  <a:schemeClr val="tx1">
                    <a:lumMod val="50000"/>
                    <a:lumOff val="50000"/>
                  </a:schemeClr>
                </a:solidFill>
                <a:latin typeface="微软雅黑" panose="020B0503020204020204" pitchFamily="34" charset="-122"/>
                <a:ea typeface="微软雅黑" panose="020B0503020204020204" pitchFamily="34" charset="-122"/>
              </a:rPr>
              <a:t>示</a:t>
            </a:r>
            <a:endParaRPr kumimoji="0" lang="en-GB" altLang="zh-CN" sz="2000" b="1" i="0"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6" name="平行四边形 105"/>
          <p:cNvSpPr/>
          <p:nvPr/>
        </p:nvSpPr>
        <p:spPr>
          <a:xfrm>
            <a:off x="3091014" y="1413769"/>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7" name="矩形 106"/>
          <p:cNvSpPr/>
          <p:nvPr/>
        </p:nvSpPr>
        <p:spPr>
          <a:xfrm>
            <a:off x="3329029" y="2338562"/>
            <a:ext cx="3194808" cy="377026"/>
          </a:xfrm>
          <a:prstGeom prst="rect">
            <a:avLst/>
          </a:prstGeom>
          <a:ln w="15875">
            <a:noFill/>
          </a:ln>
        </p:spPr>
        <p:txBody>
          <a:bodyPr wrap="square" lIns="68580" tIns="34290" rIns="68580" bIns="34290">
            <a:spAutoFit/>
          </a:bodyPr>
          <a:lstStyle/>
          <a:p>
            <a:pPr algn="ctr">
              <a:defRPr/>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标量场分析</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8" name="平行四边形 107"/>
          <p:cNvSpPr/>
          <p:nvPr/>
        </p:nvSpPr>
        <p:spPr>
          <a:xfrm>
            <a:off x="3091014" y="2265158"/>
            <a:ext cx="3497210"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9" name="矩形 108"/>
          <p:cNvSpPr/>
          <p:nvPr/>
        </p:nvSpPr>
        <p:spPr>
          <a:xfrm>
            <a:off x="3275855" y="3205435"/>
            <a:ext cx="3194807" cy="377026"/>
          </a:xfrm>
          <a:prstGeom prst="rect">
            <a:avLst/>
          </a:prstGeom>
          <a:ln w="15875">
            <a:noFill/>
          </a:ln>
        </p:spPr>
        <p:txBody>
          <a:bodyPr wrap="square" lIns="68580" tIns="34290" rIns="68580" bIns="34290">
            <a:spAutoFit/>
          </a:bodyPr>
          <a:lstStyle/>
          <a:p>
            <a:pPr algn="ct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矢量场分析</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0" name="平行四边形 109"/>
          <p:cNvSpPr/>
          <p:nvPr/>
        </p:nvSpPr>
        <p:spPr>
          <a:xfrm>
            <a:off x="3091014" y="3121558"/>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11" name="矩形 110"/>
          <p:cNvSpPr/>
          <p:nvPr/>
        </p:nvSpPr>
        <p:spPr>
          <a:xfrm>
            <a:off x="3305442" y="3958796"/>
            <a:ext cx="3194808" cy="438582"/>
          </a:xfrm>
          <a:prstGeom prst="rect">
            <a:avLst/>
          </a:prstGeom>
          <a:ln w="15875">
            <a:noFill/>
          </a:ln>
        </p:spPr>
        <p:txBody>
          <a:bodyPr wrap="square" lIns="68580" tIns="34290" rIns="68580" bIns="34290">
            <a:spAutoFit/>
          </a:bodyPr>
          <a:lstStyle/>
          <a:p>
            <a:pPr algn="ctr">
              <a:lnSpc>
                <a:spcPct val="120000"/>
              </a:lnSpc>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物理量分析的数</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学</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基础</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2" name="平行四边形 111"/>
          <p:cNvSpPr/>
          <p:nvPr/>
        </p:nvSpPr>
        <p:spPr>
          <a:xfrm>
            <a:off x="3091014" y="3952553"/>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7884368" y="346817"/>
            <a:ext cx="432048" cy="432834"/>
            <a:chOff x="6084168" y="1274820"/>
            <a:chExt cx="432048" cy="432834"/>
          </a:xfrm>
        </p:grpSpPr>
        <p:sp>
          <p:nvSpPr>
            <p:cNvPr id="1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15"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6" name="组合 115"/>
          <p:cNvGrpSpPr/>
          <p:nvPr/>
        </p:nvGrpSpPr>
        <p:grpSpPr>
          <a:xfrm>
            <a:off x="6876256" y="347210"/>
            <a:ext cx="432048" cy="432048"/>
            <a:chOff x="4788024" y="1275213"/>
            <a:chExt cx="432048" cy="432048"/>
          </a:xfrm>
        </p:grpSpPr>
        <p:sp>
          <p:nvSpPr>
            <p:cNvPr id="1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18"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9" name="组合 118"/>
          <p:cNvGrpSpPr/>
          <p:nvPr/>
        </p:nvGrpSpPr>
        <p:grpSpPr>
          <a:xfrm>
            <a:off x="7379527" y="346817"/>
            <a:ext cx="432833" cy="432834"/>
            <a:chOff x="5436096" y="1274820"/>
            <a:chExt cx="432833" cy="432834"/>
          </a:xfrm>
        </p:grpSpPr>
        <p:sp>
          <p:nvSpPr>
            <p:cNvPr id="120"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2" name="组合 121"/>
          <p:cNvGrpSpPr/>
          <p:nvPr/>
        </p:nvGrpSpPr>
        <p:grpSpPr>
          <a:xfrm>
            <a:off x="5723343" y="346817"/>
            <a:ext cx="432833" cy="432834"/>
            <a:chOff x="3491880" y="1274820"/>
            <a:chExt cx="432833" cy="432834"/>
          </a:xfrm>
        </p:grpSpPr>
        <p:sp>
          <p:nvSpPr>
            <p:cNvPr id="123"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4"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5" name="组合 124"/>
          <p:cNvGrpSpPr/>
          <p:nvPr/>
        </p:nvGrpSpPr>
        <p:grpSpPr>
          <a:xfrm>
            <a:off x="6299407" y="346817"/>
            <a:ext cx="432833" cy="432834"/>
            <a:chOff x="4139952" y="1274820"/>
            <a:chExt cx="432833" cy="432834"/>
          </a:xfrm>
        </p:grpSpPr>
        <p:sp>
          <p:nvSpPr>
            <p:cNvPr id="126"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7"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pic>
        <p:nvPicPr>
          <p:cNvPr id="39"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696520" y="1413769"/>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2" descr="u=2454598576,2208575018&amp;fm=26&amp;gp=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6863626" y="3095872"/>
            <a:ext cx="37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732240" y="2197967"/>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975134"/>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10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4"/>
          <p:cNvSpPr txBox="1"/>
          <p:nvPr/>
        </p:nvSpPr>
        <p:spPr>
          <a:xfrm>
            <a:off x="374947" y="352203"/>
            <a:ext cx="6285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a:solidFill>
                  <a:srgbClr val="005DA2"/>
                </a:solidFill>
                <a:latin typeface="微软雅黑" panose="020B0503020204020204" pitchFamily="34" charset="-122"/>
                <a:ea typeface="微软雅黑" panose="020B0503020204020204" pitchFamily="34" charset="-122"/>
              </a:rPr>
              <a:t>总</a:t>
            </a:r>
            <a:r>
              <a:rPr kumimoji="0" lang="zh-CN" altLang="en-US" sz="2800" b="1" i="0" u="none" strike="noStrike" kern="1200" cap="none" spc="0" normalizeH="0" baseline="0" noProof="0" dirty="0">
                <a:ln>
                  <a:noFill/>
                </a:ln>
                <a:solidFill>
                  <a:srgbClr val="005DA2"/>
                </a:solidFill>
                <a:effectLst/>
                <a:uLnTx/>
                <a:uFillTx/>
                <a:latin typeface="微软雅黑" panose="020B0503020204020204" pitchFamily="34" charset="-122"/>
                <a:ea typeface="微软雅黑" panose="020B0503020204020204" pitchFamily="34" charset="-122"/>
                <a:cs typeface="+mn-cs"/>
              </a:rPr>
              <a:t> 结</a:t>
            </a:r>
            <a:r>
              <a:rPr kumimoji="0" lang="zh-CN" altLang="en-US" sz="2800" b="1" i="0" u="none" strike="noStrike" kern="1200" cap="none" spc="0" normalizeH="0" baseline="0" noProof="0" dirty="0" smtClean="0">
                <a:ln>
                  <a:noFill/>
                </a:ln>
                <a:solidFill>
                  <a:srgbClr val="005DA2"/>
                </a:solidFill>
                <a:effectLst/>
                <a:uLnTx/>
                <a:uFillTx/>
                <a:latin typeface="微软雅黑" panose="020B0503020204020204" pitchFamily="34" charset="-122"/>
                <a:ea typeface="微软雅黑" panose="020B0503020204020204" pitchFamily="34" charset="-122"/>
                <a:cs typeface="+mn-cs"/>
              </a:rPr>
              <a:t>：</a:t>
            </a:r>
            <a:r>
              <a:rPr lang="zh-CN" altLang="en-US" sz="2800" b="1" dirty="0">
                <a:solidFill>
                  <a:srgbClr val="005DA2"/>
                </a:solidFill>
                <a:latin typeface="微软雅黑" panose="020B0503020204020204" pitchFamily="34" charset="-122"/>
                <a:ea typeface="微软雅黑" panose="020B0503020204020204" pitchFamily="34" charset="-122"/>
              </a:rPr>
              <a:t>矢量场的通量或</a:t>
            </a:r>
            <a:r>
              <a:rPr lang="zh-CN" altLang="en-US" sz="2800" b="1" dirty="0" smtClean="0">
                <a:solidFill>
                  <a:srgbClr val="005DA2"/>
                </a:solidFill>
                <a:latin typeface="微软雅黑" panose="020B0503020204020204" pitchFamily="34" charset="-122"/>
                <a:ea typeface="微软雅黑" panose="020B0503020204020204" pitchFamily="34" charset="-122"/>
              </a:rPr>
              <a:t>散度</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95736" y="3291830"/>
            <a:ext cx="2232248" cy="646331"/>
          </a:xfrm>
          <a:prstGeom prst="rect">
            <a:avLst/>
          </a:prstGeom>
          <a:noFill/>
        </p:spPr>
        <p:txBody>
          <a:bodyPr wrap="square" rtlCol="0">
            <a:spAutoFit/>
          </a:bodyPr>
          <a:lstStyle>
            <a:defPPr>
              <a:defRPr lang="zh-CN"/>
            </a:defPPr>
            <a:lvl1pPr algn="ctr">
              <a:defRPr b="1">
                <a:solidFill>
                  <a:srgbClr val="F87A24"/>
                </a:solidFill>
                <a:latin typeface="宋体" panose="02010600030101010101" pitchFamily="2" charset="-122"/>
              </a:defRPr>
            </a:lvl1pPr>
          </a:lstStyle>
          <a:p>
            <a:r>
              <a:rPr lang="zh-CN" altLang="en-US" dirty="0" smtClean="0"/>
              <a:t>分析矢量场的发散特性和程度</a:t>
            </a:r>
            <a:endParaRPr lang="zh-CN" altLang="en-US" dirty="0"/>
          </a:p>
        </p:txBody>
      </p:sp>
      <p:sp>
        <p:nvSpPr>
          <p:cNvPr id="21" name="文本框 20"/>
          <p:cNvSpPr txBox="1"/>
          <p:nvPr/>
        </p:nvSpPr>
        <p:spPr>
          <a:xfrm>
            <a:off x="4723717" y="3291830"/>
            <a:ext cx="2312682" cy="646331"/>
          </a:xfrm>
          <a:prstGeom prst="rect">
            <a:avLst/>
          </a:prstGeom>
          <a:noFill/>
        </p:spPr>
        <p:txBody>
          <a:bodyPr wrap="square" rtlCol="0">
            <a:spAutoFit/>
          </a:bodyPr>
          <a:lstStyle>
            <a:defPPr>
              <a:defRPr lang="zh-CN"/>
            </a:defPPr>
            <a:lvl1pPr algn="ctr">
              <a:defRPr b="1">
                <a:solidFill>
                  <a:srgbClr val="F87A24"/>
                </a:solidFill>
                <a:latin typeface="宋体" panose="02010600030101010101" pitchFamily="2" charset="-122"/>
              </a:defRPr>
            </a:lvl1pPr>
          </a:lstStyle>
          <a:p>
            <a:r>
              <a:rPr lang="zh-CN" altLang="en-US" dirty="0"/>
              <a:t>分析</a:t>
            </a:r>
            <a:r>
              <a:rPr lang="zh-CN" altLang="zh-CN" dirty="0"/>
              <a:t>空间任意位置处矢量场发散变化</a:t>
            </a:r>
            <a:r>
              <a:rPr lang="zh-CN" altLang="zh-CN" dirty="0" smtClean="0"/>
              <a:t>规律</a:t>
            </a:r>
            <a:endParaRPr lang="zh-CN" altLang="en-US" dirty="0"/>
          </a:p>
        </p:txBody>
      </p:sp>
      <p:sp>
        <p:nvSpPr>
          <p:cNvPr id="20" name="Rectangle 18"/>
          <p:cNvSpPr>
            <a:spLocks noChangeArrowheads="1"/>
          </p:cNvSpPr>
          <p:nvPr/>
        </p:nvSpPr>
        <p:spPr bwMode="auto">
          <a:xfrm>
            <a:off x="107504" y="4011910"/>
            <a:ext cx="8856984" cy="984885"/>
          </a:xfrm>
          <a:prstGeom prst="rect">
            <a:avLst/>
          </a:prstGeom>
          <a:solidFill>
            <a:schemeClr val="accent1"/>
          </a:solidFill>
          <a:ln>
            <a:noFill/>
          </a:ln>
          <a:extLst/>
        </p:spPr>
        <p:txBody>
          <a:bodyPr wrap="square" lIns="0" tIns="0" rIns="0" bIns="0">
            <a:spAutoFit/>
          </a:bodyPr>
          <a:lstStyle/>
          <a:p>
            <a:pPr algn="ctr">
              <a:spcBef>
                <a:spcPct val="50000"/>
              </a:spcBef>
            </a:pPr>
            <a:r>
              <a:rPr lang="zh-CN" altLang="en-US" sz="2800" b="1" dirty="0" smtClean="0">
                <a:solidFill>
                  <a:schemeClr val="bg1"/>
                </a:solidFill>
                <a:latin typeface="楷体_GB2312" pitchFamily="49" charset="-122"/>
              </a:rPr>
              <a:t>散度的能力</a:t>
            </a:r>
            <a:endParaRPr lang="en-US" altLang="zh-CN" sz="2800" b="1" dirty="0" smtClean="0">
              <a:solidFill>
                <a:schemeClr val="bg1"/>
              </a:solidFill>
              <a:latin typeface="楷体_GB2312" pitchFamily="49" charset="-122"/>
            </a:endParaRPr>
          </a:p>
          <a:p>
            <a:pPr algn="ctr">
              <a:spcBef>
                <a:spcPct val="50000"/>
              </a:spcBef>
            </a:pPr>
            <a:r>
              <a:rPr lang="zh-CN" altLang="zh-CN" sz="2400" b="1" dirty="0" smtClean="0">
                <a:solidFill>
                  <a:schemeClr val="bg1"/>
                </a:solidFill>
                <a:latin typeface="楷体_GB2312" pitchFamily="49" charset="-122"/>
              </a:rPr>
              <a:t>空间</a:t>
            </a:r>
            <a:r>
              <a:rPr lang="zh-CN" altLang="zh-CN" sz="2400" b="1" dirty="0">
                <a:solidFill>
                  <a:schemeClr val="bg1"/>
                </a:solidFill>
                <a:latin typeface="楷体_GB2312" pitchFamily="49" charset="-122"/>
              </a:rPr>
              <a:t>中矢量场的发散变化</a:t>
            </a:r>
            <a:r>
              <a:rPr lang="zh-CN" altLang="zh-CN" sz="2400" b="1" dirty="0" smtClean="0">
                <a:solidFill>
                  <a:schemeClr val="bg1"/>
                </a:solidFill>
                <a:latin typeface="楷体_GB2312" pitchFamily="49" charset="-122"/>
              </a:rPr>
              <a:t>规律</a:t>
            </a:r>
            <a:r>
              <a:rPr lang="zh-CN" altLang="en-US" sz="2400" b="1" dirty="0">
                <a:solidFill>
                  <a:schemeClr val="bg1"/>
                </a:solidFill>
                <a:latin typeface="楷体_GB2312" pitchFamily="49" charset="-122"/>
              </a:rPr>
              <a:t>可以</a:t>
            </a:r>
            <a:r>
              <a:rPr lang="zh-CN" altLang="zh-CN" sz="2400" b="1" dirty="0" smtClean="0">
                <a:solidFill>
                  <a:schemeClr val="bg1"/>
                </a:solidFill>
                <a:latin typeface="楷体_GB2312" pitchFamily="49" charset="-122"/>
              </a:rPr>
              <a:t>通过</a:t>
            </a:r>
            <a:r>
              <a:rPr lang="zh-CN" altLang="zh-CN" sz="2400" b="1" dirty="0">
                <a:solidFill>
                  <a:schemeClr val="bg1"/>
                </a:solidFill>
                <a:latin typeface="楷体_GB2312" pitchFamily="49" charset="-122"/>
              </a:rPr>
              <a:t>对矢量场的散度</a:t>
            </a:r>
            <a:r>
              <a:rPr lang="zh-CN" altLang="zh-CN" sz="2400" b="1" dirty="0" smtClean="0">
                <a:solidFill>
                  <a:schemeClr val="bg1"/>
                </a:solidFill>
                <a:latin typeface="楷体_GB2312" pitchFamily="49" charset="-122"/>
              </a:rPr>
              <a:t>分析得到</a:t>
            </a:r>
            <a:r>
              <a:rPr lang="zh-CN" altLang="en-US" sz="2400" b="1" dirty="0" smtClean="0">
                <a:solidFill>
                  <a:schemeClr val="bg1"/>
                </a:solidFill>
                <a:latin typeface="楷体_GB2312" pitchFamily="49" charset="-122"/>
              </a:rPr>
              <a:t>！</a:t>
            </a:r>
            <a:endParaRPr lang="zh-CN" altLang="zh-CN" sz="2400" b="1" dirty="0">
              <a:solidFill>
                <a:schemeClr val="bg1"/>
              </a:solidFill>
              <a:latin typeface="楷体_GB2312" pitchFamily="49" charset="-122"/>
            </a:endParaRPr>
          </a:p>
        </p:txBody>
      </p:sp>
      <p:sp>
        <p:nvSpPr>
          <p:cNvPr id="15" name="Hexagon 59"/>
          <p:cNvSpPr/>
          <p:nvPr/>
        </p:nvSpPr>
        <p:spPr>
          <a:xfrm rot="5400000">
            <a:off x="4987900" y="1312667"/>
            <a:ext cx="1581504" cy="136336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700" dirty="0">
              <a:latin typeface="Lato Light" charset="0"/>
            </a:endParaRPr>
          </a:p>
        </p:txBody>
      </p:sp>
      <p:sp>
        <p:nvSpPr>
          <p:cNvPr id="16" name="Hexagon 62"/>
          <p:cNvSpPr/>
          <p:nvPr/>
        </p:nvSpPr>
        <p:spPr>
          <a:xfrm rot="5400000">
            <a:off x="2590723" y="1352950"/>
            <a:ext cx="1581504" cy="13633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700" dirty="0">
              <a:latin typeface="Lato Light" charset="0"/>
            </a:endParaRPr>
          </a:p>
        </p:txBody>
      </p:sp>
      <p:sp>
        <p:nvSpPr>
          <p:cNvPr id="17" name="Shape 2641"/>
          <p:cNvSpPr/>
          <p:nvPr/>
        </p:nvSpPr>
        <p:spPr>
          <a:xfrm>
            <a:off x="3137758" y="1879540"/>
            <a:ext cx="487436" cy="310186"/>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14280" tIns="14280" rIns="14280" bIns="14280" anchor="ctr"/>
          <a:lstStyle/>
          <a:p>
            <a:pPr defTabSz="17134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dirty="0">
              <a:latin typeface="Lato Regular" charset="0"/>
              <a:ea typeface="Lato Regular" charset="0"/>
              <a:cs typeface="Lato Regular" charset="0"/>
            </a:endParaRPr>
          </a:p>
        </p:txBody>
      </p:sp>
      <p:sp>
        <p:nvSpPr>
          <p:cNvPr id="22" name="Shape 2787"/>
          <p:cNvSpPr/>
          <p:nvPr/>
        </p:nvSpPr>
        <p:spPr>
          <a:xfrm>
            <a:off x="5535087" y="1750609"/>
            <a:ext cx="487133" cy="48745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4280" tIns="14280" rIns="14280" bIns="14280" anchor="ctr"/>
          <a:lstStyle/>
          <a:p>
            <a:pPr defTabSz="17134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dirty="0">
              <a:latin typeface="Lato Regular" charset="0"/>
              <a:ea typeface="Lato Regular" charset="0"/>
              <a:cs typeface="Lato Regular" charset="0"/>
            </a:endParaRPr>
          </a:p>
        </p:txBody>
      </p:sp>
      <p:sp>
        <p:nvSpPr>
          <p:cNvPr id="23" name="TextBox 69"/>
          <p:cNvSpPr txBox="1"/>
          <p:nvPr/>
        </p:nvSpPr>
        <p:spPr>
          <a:xfrm>
            <a:off x="3055772" y="2895762"/>
            <a:ext cx="654667" cy="377026"/>
          </a:xfrm>
          <a:prstGeom prst="rect">
            <a:avLst/>
          </a:prstGeom>
          <a:noFill/>
        </p:spPr>
        <p:txBody>
          <a:bodyPr wrap="none" lIns="68580" tIns="34290" rIns="68580" bIns="34290" rtlCol="0" anchor="ctr" anchorCtr="0">
            <a:spAutoFit/>
          </a:bodyPr>
          <a:lstStyle/>
          <a:p>
            <a:pPr algn="ctr"/>
            <a:r>
              <a:rPr lang="zh-CN" altLang="en-US" sz="2000" b="1" dirty="0">
                <a:latin typeface="宋体" pitchFamily="2" charset="-122"/>
                <a:ea typeface="宋体" pitchFamily="2" charset="-122"/>
                <a:cs typeface="Microsoft JhengHei Light" panose="020B0304030504040204" pitchFamily="34" charset="-122"/>
              </a:rPr>
              <a:t>通量</a:t>
            </a:r>
          </a:p>
        </p:txBody>
      </p:sp>
      <p:sp>
        <p:nvSpPr>
          <p:cNvPr id="24" name="TextBox 70"/>
          <p:cNvSpPr txBox="1"/>
          <p:nvPr/>
        </p:nvSpPr>
        <p:spPr>
          <a:xfrm>
            <a:off x="5494283" y="2914804"/>
            <a:ext cx="654666" cy="377026"/>
          </a:xfrm>
          <a:prstGeom prst="rect">
            <a:avLst/>
          </a:prstGeom>
          <a:noFill/>
        </p:spPr>
        <p:txBody>
          <a:bodyPr wrap="none" lIns="68580" tIns="34290" rIns="68580" bIns="34290" rtlCol="0" anchor="ctr" anchorCtr="0">
            <a:spAutoFit/>
          </a:bodyPr>
          <a:lstStyle/>
          <a:p>
            <a:pPr algn="ctr"/>
            <a:r>
              <a:rPr lang="zh-CN" altLang="en-US" sz="2000" b="1" dirty="0" smtClean="0">
                <a:latin typeface="宋体" pitchFamily="2" charset="-122"/>
                <a:ea typeface="宋体" pitchFamily="2" charset="-122"/>
                <a:cs typeface="Microsoft JhengHei Light" panose="020B0304030504040204" pitchFamily="34" charset="-122"/>
              </a:rPr>
              <a:t>散度</a:t>
            </a:r>
            <a:endParaRPr lang="zh-CN" altLang="en-US" sz="2000" b="1" dirty="0">
              <a:latin typeface="宋体" pitchFamily="2" charset="-122"/>
              <a:ea typeface="宋体" pitchFamily="2" charset="-122"/>
              <a:cs typeface="Microsoft JhengHei Light" panose="020B0304030504040204" pitchFamily="34" charset="-122"/>
            </a:endParaRPr>
          </a:p>
        </p:txBody>
      </p:sp>
    </p:spTree>
    <p:extLst>
      <p:ext uri="{BB962C8B-B14F-4D97-AF65-F5344CB8AC3E}">
        <p14:creationId xmlns:p14="http://schemas.microsoft.com/office/powerpoint/2010/main" val="3748390862"/>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p:nvPr/>
        </p:nvSpPr>
        <p:spPr>
          <a:xfrm>
            <a:off x="374947" y="352203"/>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800" b="1" dirty="0" smtClean="0">
                <a:solidFill>
                  <a:srgbClr val="005DA2"/>
                </a:solidFill>
                <a:latin typeface="微软雅黑" panose="020B0503020204020204" pitchFamily="34" charset="-122"/>
                <a:ea typeface="微软雅黑" panose="020B0503020204020204" pitchFamily="34" charset="-122"/>
              </a:rPr>
              <a:t>思 考</a:t>
            </a:r>
            <a:r>
              <a:rPr kumimoji="0" lang="zh-CN" altLang="en-US" sz="2800" b="1" i="0" u="none" strike="noStrike" kern="1200" cap="none" spc="0" normalizeH="0" baseline="0" noProof="0" dirty="0" smtClean="0">
                <a:ln>
                  <a:noFill/>
                </a:ln>
                <a:solidFill>
                  <a:srgbClr val="005DA2"/>
                </a:solidFill>
                <a:effectLst/>
                <a:uLnTx/>
                <a:uFillTx/>
                <a:latin typeface="微软雅黑" panose="020B0503020204020204" pitchFamily="34" charset="-122"/>
                <a:ea typeface="微软雅黑" panose="020B0503020204020204" pitchFamily="34" charset="-122"/>
                <a:cs typeface="+mn-cs"/>
              </a:rPr>
              <a:t>：</a:t>
            </a:r>
            <a:endParaRPr kumimoji="0" lang="en-GB" sz="2800" b="1" i="0" u="none" strike="noStrike" kern="1200" cap="none" spc="0" normalizeH="0" baseline="0" noProof="0" dirty="0">
              <a:ln>
                <a:noFill/>
              </a:ln>
              <a:solidFill>
                <a:srgbClr val="005DA2"/>
              </a:solidFill>
              <a:effectLst/>
              <a:uLnTx/>
              <a:uFillTx/>
              <a:latin typeface="微软雅黑" panose="020B0503020204020204" pitchFamily="34" charset="-122"/>
              <a:ea typeface="微软雅黑" panose="020B0503020204020204" pitchFamily="34" charset="-122"/>
              <a:cs typeface="+mn-cs"/>
            </a:endParaRPr>
          </a:p>
        </p:txBody>
      </p:sp>
      <p:grpSp>
        <p:nvGrpSpPr>
          <p:cNvPr id="2" name="组合 1"/>
          <p:cNvGrpSpPr/>
          <p:nvPr/>
        </p:nvGrpSpPr>
        <p:grpSpPr>
          <a:xfrm>
            <a:off x="1329165" y="1550872"/>
            <a:ext cx="3530867" cy="2088232"/>
            <a:chOff x="1329165" y="1550872"/>
            <a:chExt cx="3530867" cy="2088232"/>
          </a:xfrm>
        </p:grpSpPr>
        <p:pic>
          <p:nvPicPr>
            <p:cNvPr id="32"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43441" t="770"/>
            <a:stretch/>
          </p:blipFill>
          <p:spPr bwMode="auto">
            <a:xfrm>
              <a:off x="3250826" y="1753030"/>
              <a:ext cx="1609206" cy="135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组合 32"/>
            <p:cNvGrpSpPr/>
            <p:nvPr/>
          </p:nvGrpSpPr>
          <p:grpSpPr>
            <a:xfrm>
              <a:off x="1329165" y="1550872"/>
              <a:ext cx="1772617" cy="2088232"/>
              <a:chOff x="4778233" y="1275606"/>
              <a:chExt cx="2432052" cy="2787987"/>
            </a:xfrm>
          </p:grpSpPr>
          <p:grpSp>
            <p:nvGrpSpPr>
              <p:cNvPr id="34" name="Group 45"/>
              <p:cNvGrpSpPr>
                <a:grpSpLocks/>
              </p:cNvGrpSpPr>
              <p:nvPr/>
            </p:nvGrpSpPr>
            <p:grpSpPr bwMode="auto">
              <a:xfrm>
                <a:off x="4778233" y="1275606"/>
                <a:ext cx="2386055" cy="2448272"/>
                <a:chOff x="2129" y="532"/>
                <a:chExt cx="1266" cy="958"/>
              </a:xfrm>
            </p:grpSpPr>
            <p:sp>
              <p:nvSpPr>
                <p:cNvPr id="36" name="Line 46"/>
                <p:cNvSpPr>
                  <a:spLocks noChangeShapeType="1"/>
                </p:cNvSpPr>
                <p:nvPr/>
              </p:nvSpPr>
              <p:spPr bwMode="auto">
                <a:xfrm>
                  <a:off x="2762" y="532"/>
                  <a:ext cx="0" cy="36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nvGrpSpPr>
                <p:cNvPr id="37" name="Group 47"/>
                <p:cNvGrpSpPr>
                  <a:grpSpLocks/>
                </p:cNvGrpSpPr>
                <p:nvPr/>
              </p:nvGrpSpPr>
              <p:grpSpPr bwMode="auto">
                <a:xfrm>
                  <a:off x="2129" y="825"/>
                  <a:ext cx="1266" cy="280"/>
                  <a:chOff x="2961" y="970"/>
                  <a:chExt cx="3600" cy="2340"/>
                </a:xfrm>
              </p:grpSpPr>
              <p:sp>
                <p:nvSpPr>
                  <p:cNvPr id="44" name="Oval 48"/>
                  <p:cNvSpPr>
                    <a:spLocks noChangeArrowheads="1"/>
                  </p:cNvSpPr>
                  <p:nvPr/>
                </p:nvSpPr>
                <p:spPr bwMode="auto">
                  <a:xfrm>
                    <a:off x="4131" y="1906"/>
                    <a:ext cx="1260" cy="468"/>
                  </a:xfrm>
                  <a:prstGeom prst="ellipse">
                    <a:avLst/>
                  </a:pr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45" name="Oval 49"/>
                  <p:cNvSpPr>
                    <a:spLocks noChangeArrowheads="1"/>
                  </p:cNvSpPr>
                  <p:nvPr/>
                </p:nvSpPr>
                <p:spPr bwMode="auto">
                  <a:xfrm>
                    <a:off x="3771" y="1594"/>
                    <a:ext cx="1980" cy="1092"/>
                  </a:xfrm>
                  <a:prstGeom prst="ellipse">
                    <a:avLst/>
                  </a:pr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46" name="Oval 50"/>
                  <p:cNvSpPr>
                    <a:spLocks noChangeArrowheads="1"/>
                  </p:cNvSpPr>
                  <p:nvPr/>
                </p:nvSpPr>
                <p:spPr bwMode="auto">
                  <a:xfrm>
                    <a:off x="3411" y="1360"/>
                    <a:ext cx="2700" cy="1560"/>
                  </a:xfrm>
                  <a:prstGeom prst="ellipse">
                    <a:avLst/>
                  </a:pr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47" name="Oval 51"/>
                  <p:cNvSpPr>
                    <a:spLocks noChangeArrowheads="1"/>
                  </p:cNvSpPr>
                  <p:nvPr/>
                </p:nvSpPr>
                <p:spPr bwMode="auto">
                  <a:xfrm>
                    <a:off x="2961" y="970"/>
                    <a:ext cx="3600" cy="2340"/>
                  </a:xfrm>
                  <a:prstGeom prst="ellipse">
                    <a:avLst/>
                  </a:pr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grpSp>
            <p:sp>
              <p:nvSpPr>
                <p:cNvPr id="38" name="Line 52"/>
                <p:cNvSpPr>
                  <a:spLocks noChangeShapeType="1"/>
                </p:cNvSpPr>
                <p:nvPr/>
              </p:nvSpPr>
              <p:spPr bwMode="auto">
                <a:xfrm>
                  <a:off x="2762" y="948"/>
                  <a:ext cx="0" cy="160"/>
                </a:xfrm>
                <a:prstGeom prst="line">
                  <a:avLst/>
                </a:prstGeom>
                <a:noFill/>
                <a:ln w="28575">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a:p>
              </p:txBody>
            </p:sp>
            <p:sp>
              <p:nvSpPr>
                <p:cNvPr id="39" name="Line 53"/>
                <p:cNvSpPr>
                  <a:spLocks noChangeShapeType="1"/>
                </p:cNvSpPr>
                <p:nvPr/>
              </p:nvSpPr>
              <p:spPr bwMode="auto">
                <a:xfrm>
                  <a:off x="2762" y="1129"/>
                  <a:ext cx="0" cy="36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0" name="Line 54"/>
                <p:cNvSpPr>
                  <a:spLocks noChangeShapeType="1"/>
                </p:cNvSpPr>
                <p:nvPr/>
              </p:nvSpPr>
              <p:spPr bwMode="auto">
                <a:xfrm>
                  <a:off x="2762" y="991"/>
                  <a:ext cx="127"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a:p>
              </p:txBody>
            </p:sp>
            <p:sp>
              <p:nvSpPr>
                <p:cNvPr id="41" name="Line 55"/>
                <p:cNvSpPr>
                  <a:spLocks noChangeShapeType="1"/>
                </p:cNvSpPr>
                <p:nvPr/>
              </p:nvSpPr>
              <p:spPr bwMode="auto">
                <a:xfrm>
                  <a:off x="2762" y="590"/>
                  <a:ext cx="0" cy="36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2" name="Line 56"/>
                <p:cNvSpPr>
                  <a:spLocks noChangeShapeType="1"/>
                </p:cNvSpPr>
                <p:nvPr/>
              </p:nvSpPr>
              <p:spPr bwMode="auto">
                <a:xfrm>
                  <a:off x="2846" y="1053"/>
                  <a:ext cx="127"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a:p>
              </p:txBody>
            </p:sp>
            <p:sp>
              <p:nvSpPr>
                <p:cNvPr id="43" name="Line 57"/>
                <p:cNvSpPr>
                  <a:spLocks noChangeShapeType="1"/>
                </p:cNvSpPr>
                <p:nvPr/>
              </p:nvSpPr>
              <p:spPr bwMode="auto">
                <a:xfrm>
                  <a:off x="2909" y="1102"/>
                  <a:ext cx="127"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a:p>
              </p:txBody>
            </p:sp>
          </p:grpSp>
          <p:sp>
            <p:nvSpPr>
              <p:cNvPr id="35" name="矩形 34"/>
              <p:cNvSpPr/>
              <p:nvPr/>
            </p:nvSpPr>
            <p:spPr>
              <a:xfrm>
                <a:off x="4871183" y="3755816"/>
                <a:ext cx="2339102" cy="307777"/>
              </a:xfrm>
              <a:prstGeom prst="rect">
                <a:avLst/>
              </a:prstGeom>
            </p:spPr>
            <p:txBody>
              <a:bodyPr wrap="none">
                <a:spAutoFit/>
              </a:bodyPr>
              <a:lstStyle/>
              <a:p>
                <a:pPr algn="ctr"/>
                <a:r>
                  <a:rPr lang="zh-CN" altLang="en-US" sz="1400" dirty="0" smtClean="0">
                    <a:solidFill>
                      <a:srgbClr val="009E9A"/>
                    </a:solidFill>
                    <a:latin typeface="Times New Roman" panose="02020603050405020304" pitchFamily="18" charset="0"/>
                    <a:ea typeface="微软雅黑" panose="020B0503020204020204" pitchFamily="34" charset="-122"/>
                    <a:cs typeface="Times New Roman" panose="02020603050405020304" pitchFamily="18" charset="0"/>
                  </a:rPr>
                  <a:t>通电直导线周围的磁场分布</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4" name="矩形 3"/>
          <p:cNvSpPr/>
          <p:nvPr/>
        </p:nvSpPr>
        <p:spPr>
          <a:xfrm>
            <a:off x="5220072" y="1866692"/>
            <a:ext cx="2520280" cy="1137106"/>
          </a:xfrm>
          <a:prstGeom prst="rect">
            <a:avLst/>
          </a:prstGeom>
        </p:spPr>
        <p:txBody>
          <a:bodyPr wrap="square">
            <a:spAutoFit/>
          </a:bodyPr>
          <a:lstStyle/>
          <a:p>
            <a:pPr algn="ctr">
              <a:lnSpc>
                <a:spcPct val="150000"/>
              </a:lnSpc>
            </a:pPr>
            <a:r>
              <a:rPr lang="zh-CN" altLang="en-US" sz="2400" b="1" dirty="0" smtClean="0">
                <a:cs typeface="Times New Roman" panose="02020603050405020304" pitchFamily="18" charset="0"/>
              </a:rPr>
              <a:t>如何分析矢量场的</a:t>
            </a:r>
            <a:r>
              <a:rPr lang="zh-CN" altLang="zh-CN" sz="2400" b="1" dirty="0" smtClean="0">
                <a:cs typeface="Times New Roman" panose="02020603050405020304" pitchFamily="18" charset="0"/>
              </a:rPr>
              <a:t>涡旋特性</a:t>
            </a:r>
            <a:r>
              <a:rPr lang="zh-CN" altLang="en-US" sz="2400" b="1" dirty="0" smtClean="0">
                <a:cs typeface="Times New Roman" panose="02020603050405020304" pitchFamily="18" charset="0"/>
              </a:rPr>
              <a:t>？</a:t>
            </a:r>
            <a:endParaRPr lang="zh-CN" altLang="en-US" sz="2400" b="1" dirty="0"/>
          </a:p>
        </p:txBody>
      </p:sp>
    </p:spTree>
    <p:extLst>
      <p:ext uri="{BB962C8B-B14F-4D97-AF65-F5344CB8AC3E}">
        <p14:creationId xmlns:p14="http://schemas.microsoft.com/office/powerpoint/2010/main" val="3010269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829235" y="1740753"/>
            <a:ext cx="3406703" cy="830997"/>
          </a:xfrm>
          <a:prstGeom prst="rect">
            <a:avLst/>
          </a:prstGeom>
        </p:spPr>
        <p:txBody>
          <a:bodyPr wrap="none">
            <a:spAutoFit/>
          </a:bodyPr>
          <a:lstStyle/>
          <a:p>
            <a:pPr algn="ctr"/>
            <a:r>
              <a:rPr lang="zh-CN" altLang="en-US" sz="4400" b="1" dirty="0"/>
              <a:t> </a:t>
            </a:r>
            <a:r>
              <a:rPr lang="zh-CN" altLang="en-US" sz="4800" b="1" dirty="0"/>
              <a:t>谢谢倾听</a:t>
            </a:r>
            <a:r>
              <a:rPr lang="zh-CN" altLang="en-US" sz="4800" b="1" dirty="0">
                <a:latin typeface="+mj-ea"/>
              </a:rPr>
              <a:t>！</a:t>
            </a:r>
          </a:p>
        </p:txBody>
      </p:sp>
    </p:spTree>
    <p:extLst>
      <p:ext uri="{BB962C8B-B14F-4D97-AF65-F5344CB8AC3E}">
        <p14:creationId xmlns:p14="http://schemas.microsoft.com/office/powerpoint/2010/main" val="43256034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0" normalizeH="0" baseline="0" noProof="0" dirty="0" smtClean="0">
                  <a:ln>
                    <a:noFill/>
                  </a:ln>
                  <a:solidFill>
                    <a:prstClr val="white">
                      <a:lumMod val="95000"/>
                    </a:prstClr>
                  </a:solidFill>
                  <a:effectLst/>
                  <a:uLnTx/>
                  <a:uFillTx/>
                  <a:latin typeface="Impact" panose="020B0806030902050204" pitchFamily="34" charset="0"/>
                  <a:ea typeface="宋体" panose="02010600030101010101" pitchFamily="2" charset="-122"/>
                  <a:cs typeface="+mn-cs"/>
                </a:rPr>
                <a:t>03</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2627784" y="2236532"/>
            <a:ext cx="5513085" cy="623250"/>
          </a:xfrm>
          <a:prstGeom prst="rect">
            <a:avLst/>
          </a:prstGeom>
          <a:noFill/>
        </p:spPr>
        <p:txBody>
          <a:bodyPr wrap="square" lIns="68584" tIns="34291" rIns="68584" bIns="34291" rtlCol="0">
            <a:spAutoFit/>
          </a:bodyPr>
          <a:lstStyle/>
          <a:p>
            <a:pPr algn="ctr">
              <a:defRPr/>
            </a:pPr>
            <a:r>
              <a:rPr lang="zh-CN" altLang="en-US" sz="3600" b="1" dirty="0" smtClean="0">
                <a:solidFill>
                  <a:schemeClr val="bg1"/>
                </a:solidFill>
                <a:latin typeface="微软雅黑" panose="020B0503020204020204" pitchFamily="34" charset="-122"/>
                <a:ea typeface="微软雅黑" panose="020B0503020204020204" pitchFamily="34" charset="-122"/>
              </a:rPr>
              <a:t>矢量场分析</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46643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l="43441" t="770"/>
          <a:stretch/>
        </p:blipFill>
        <p:spPr bwMode="auto">
          <a:xfrm>
            <a:off x="7254456" y="1771132"/>
            <a:ext cx="1609206" cy="135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组合 19"/>
          <p:cNvGrpSpPr/>
          <p:nvPr/>
        </p:nvGrpSpPr>
        <p:grpSpPr>
          <a:xfrm>
            <a:off x="1573763" y="1203598"/>
            <a:ext cx="2854221" cy="2921550"/>
            <a:chOff x="1187624" y="1203598"/>
            <a:chExt cx="2854221" cy="292155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1203598"/>
              <a:ext cx="2854221" cy="2579667"/>
            </a:xfrm>
            <a:prstGeom prst="rect">
              <a:avLst/>
            </a:prstGeom>
          </p:spPr>
        </p:pic>
        <p:sp>
          <p:nvSpPr>
            <p:cNvPr id="17" name="矩形 16"/>
            <p:cNvSpPr/>
            <p:nvPr/>
          </p:nvSpPr>
          <p:spPr>
            <a:xfrm>
              <a:off x="1519064" y="3755816"/>
              <a:ext cx="2262159" cy="369332"/>
            </a:xfrm>
            <a:prstGeom prst="rect">
              <a:avLst/>
            </a:prstGeom>
          </p:spPr>
          <p:txBody>
            <a:bodyPr wrap="none">
              <a:spAutoFit/>
            </a:bodyPr>
            <a:lstStyle/>
            <a:p>
              <a:pPr algn="ctr"/>
              <a:r>
                <a:rPr lang="zh-CN" altLang="zh-CN" dirty="0">
                  <a:solidFill>
                    <a:srgbClr val="009E9A"/>
                  </a:solidFill>
                  <a:latin typeface="Times New Roman" panose="02020603050405020304" pitchFamily="18" charset="0"/>
                  <a:ea typeface="微软雅黑" panose="020B0503020204020204" pitchFamily="34" charset="-122"/>
                  <a:cs typeface="Times New Roman" panose="02020603050405020304" pitchFamily="18" charset="0"/>
                </a:rPr>
                <a:t>发散状特征的场分布</a:t>
              </a:r>
              <a:endParaRPr lang="zh-CN" altLang="en-US" dirty="0">
                <a:solidFill>
                  <a:srgbClr val="009E9A"/>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1" name="组合 20"/>
          <p:cNvGrpSpPr/>
          <p:nvPr/>
        </p:nvGrpSpPr>
        <p:grpSpPr>
          <a:xfrm>
            <a:off x="4856507" y="1275606"/>
            <a:ext cx="2393579" cy="2849542"/>
            <a:chOff x="4778233" y="1275606"/>
            <a:chExt cx="2393579" cy="2849542"/>
          </a:xfrm>
        </p:grpSpPr>
        <p:grpSp>
          <p:nvGrpSpPr>
            <p:cNvPr id="3" name="Group 45"/>
            <p:cNvGrpSpPr>
              <a:grpSpLocks/>
            </p:cNvGrpSpPr>
            <p:nvPr/>
          </p:nvGrpSpPr>
          <p:grpSpPr bwMode="auto">
            <a:xfrm>
              <a:off x="4778233" y="1275606"/>
              <a:ext cx="2386055" cy="2448272"/>
              <a:chOff x="2129" y="532"/>
              <a:chExt cx="1266" cy="958"/>
            </a:xfrm>
          </p:grpSpPr>
          <p:sp>
            <p:nvSpPr>
              <p:cNvPr id="4" name="Line 46"/>
              <p:cNvSpPr>
                <a:spLocks noChangeShapeType="1"/>
              </p:cNvSpPr>
              <p:nvPr/>
            </p:nvSpPr>
            <p:spPr bwMode="auto">
              <a:xfrm>
                <a:off x="2762" y="532"/>
                <a:ext cx="0" cy="36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47"/>
              <p:cNvGrpSpPr>
                <a:grpSpLocks/>
              </p:cNvGrpSpPr>
              <p:nvPr/>
            </p:nvGrpSpPr>
            <p:grpSpPr bwMode="auto">
              <a:xfrm>
                <a:off x="2129" y="825"/>
                <a:ext cx="1266" cy="280"/>
                <a:chOff x="2961" y="970"/>
                <a:chExt cx="3600" cy="2340"/>
              </a:xfrm>
            </p:grpSpPr>
            <p:sp>
              <p:nvSpPr>
                <p:cNvPr id="12" name="Oval 48"/>
                <p:cNvSpPr>
                  <a:spLocks noChangeArrowheads="1"/>
                </p:cNvSpPr>
                <p:nvPr/>
              </p:nvSpPr>
              <p:spPr bwMode="auto">
                <a:xfrm>
                  <a:off x="4131" y="1906"/>
                  <a:ext cx="1260" cy="468"/>
                </a:xfrm>
                <a:prstGeom prst="ellipse">
                  <a:avLst/>
                </a:pr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Oval 49"/>
                <p:cNvSpPr>
                  <a:spLocks noChangeArrowheads="1"/>
                </p:cNvSpPr>
                <p:nvPr/>
              </p:nvSpPr>
              <p:spPr bwMode="auto">
                <a:xfrm>
                  <a:off x="3771" y="1594"/>
                  <a:ext cx="1980" cy="1092"/>
                </a:xfrm>
                <a:prstGeom prst="ellipse">
                  <a:avLst/>
                </a:pr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Oval 50"/>
                <p:cNvSpPr>
                  <a:spLocks noChangeArrowheads="1"/>
                </p:cNvSpPr>
                <p:nvPr/>
              </p:nvSpPr>
              <p:spPr bwMode="auto">
                <a:xfrm>
                  <a:off x="3411" y="1360"/>
                  <a:ext cx="2700" cy="1560"/>
                </a:xfrm>
                <a:prstGeom prst="ellipse">
                  <a:avLst/>
                </a:pr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Oval 51"/>
                <p:cNvSpPr>
                  <a:spLocks noChangeArrowheads="1"/>
                </p:cNvSpPr>
                <p:nvPr/>
              </p:nvSpPr>
              <p:spPr bwMode="auto">
                <a:xfrm>
                  <a:off x="2961" y="970"/>
                  <a:ext cx="3600" cy="2340"/>
                </a:xfrm>
                <a:prstGeom prst="ellipse">
                  <a:avLst/>
                </a:pr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 name="Line 52"/>
              <p:cNvSpPr>
                <a:spLocks noChangeShapeType="1"/>
              </p:cNvSpPr>
              <p:nvPr/>
            </p:nvSpPr>
            <p:spPr bwMode="auto">
              <a:xfrm>
                <a:off x="2762" y="948"/>
                <a:ext cx="0" cy="160"/>
              </a:xfrm>
              <a:prstGeom prst="line">
                <a:avLst/>
              </a:prstGeom>
              <a:noFill/>
              <a:ln w="28575">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 name="Line 53"/>
              <p:cNvSpPr>
                <a:spLocks noChangeShapeType="1"/>
              </p:cNvSpPr>
              <p:nvPr/>
            </p:nvSpPr>
            <p:spPr bwMode="auto">
              <a:xfrm>
                <a:off x="2762" y="1129"/>
                <a:ext cx="0" cy="36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54"/>
              <p:cNvSpPr>
                <a:spLocks noChangeShapeType="1"/>
              </p:cNvSpPr>
              <p:nvPr/>
            </p:nvSpPr>
            <p:spPr bwMode="auto">
              <a:xfrm>
                <a:off x="2762" y="991"/>
                <a:ext cx="127"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Line 55"/>
              <p:cNvSpPr>
                <a:spLocks noChangeShapeType="1"/>
              </p:cNvSpPr>
              <p:nvPr/>
            </p:nvSpPr>
            <p:spPr bwMode="auto">
              <a:xfrm>
                <a:off x="2762" y="590"/>
                <a:ext cx="0" cy="36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56"/>
              <p:cNvSpPr>
                <a:spLocks noChangeShapeType="1"/>
              </p:cNvSpPr>
              <p:nvPr/>
            </p:nvSpPr>
            <p:spPr bwMode="auto">
              <a:xfrm>
                <a:off x="2846" y="1053"/>
                <a:ext cx="127"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Line 57"/>
              <p:cNvSpPr>
                <a:spLocks noChangeShapeType="1"/>
              </p:cNvSpPr>
              <p:nvPr/>
            </p:nvSpPr>
            <p:spPr bwMode="auto">
              <a:xfrm>
                <a:off x="2909" y="1102"/>
                <a:ext cx="127"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8" name="矩形 17"/>
            <p:cNvSpPr/>
            <p:nvPr/>
          </p:nvSpPr>
          <p:spPr>
            <a:xfrm>
              <a:off x="4909654" y="3755816"/>
              <a:ext cx="2262158" cy="369332"/>
            </a:xfrm>
            <a:prstGeom prst="rect">
              <a:avLst/>
            </a:prstGeom>
          </p:spPr>
          <p:txBody>
            <a:bodyPr wrap="none">
              <a:spAutoFit/>
            </a:bodyPr>
            <a:lstStyle/>
            <a:p>
              <a:pPr algn="ctr"/>
              <a:r>
                <a:rPr lang="zh-CN" altLang="zh-CN" dirty="0" smtClean="0">
                  <a:solidFill>
                    <a:srgbClr val="009E9A"/>
                  </a:solidFill>
                  <a:latin typeface="Times New Roman" panose="02020603050405020304" pitchFamily="18" charset="0"/>
                  <a:ea typeface="微软雅黑" panose="020B0503020204020204" pitchFamily="34" charset="-122"/>
                  <a:cs typeface="Times New Roman" panose="02020603050405020304" pitchFamily="18" charset="0"/>
                </a:rPr>
                <a:t>涡旋</a:t>
              </a:r>
              <a:r>
                <a:rPr lang="zh-CN" altLang="zh-CN" dirty="0">
                  <a:solidFill>
                    <a:srgbClr val="009E9A"/>
                  </a:solidFill>
                  <a:latin typeface="Times New Roman" panose="02020603050405020304" pitchFamily="18" charset="0"/>
                  <a:ea typeface="微软雅黑" panose="020B0503020204020204" pitchFamily="34" charset="-122"/>
                  <a:cs typeface="Times New Roman" panose="02020603050405020304" pitchFamily="18" charset="0"/>
                </a:rPr>
                <a:t>状特征的场分布</a:t>
              </a:r>
              <a:endParaRPr lang="zh-CN" altLang="en-US" dirty="0">
                <a:solidFill>
                  <a:srgbClr val="009E9A"/>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9" name="Picture 35" descr="未标题-2 副本"/>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923678"/>
            <a:ext cx="1484297"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86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4"/>
          <p:cNvSpPr txBox="1"/>
          <p:nvPr/>
        </p:nvSpPr>
        <p:spPr>
          <a:xfrm>
            <a:off x="374947" y="339502"/>
            <a:ext cx="4917133"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smtClean="0">
                <a:solidFill>
                  <a:srgbClr val="005DA2"/>
                </a:solidFill>
                <a:latin typeface="微软雅黑" panose="020B0503020204020204" pitchFamily="34" charset="-122"/>
                <a:ea typeface="微软雅黑" panose="020B0503020204020204" pitchFamily="34" charset="-122"/>
              </a:rPr>
              <a:t>矢量场分析的两个方面</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271489" y="1437650"/>
            <a:ext cx="1724447" cy="2502252"/>
            <a:chOff x="2271489" y="1365642"/>
            <a:chExt cx="1724447" cy="2502252"/>
          </a:xfrm>
        </p:grpSpPr>
        <p:sp>
          <p:nvSpPr>
            <p:cNvPr id="10" name="Shape 1452"/>
            <p:cNvSpPr/>
            <p:nvPr/>
          </p:nvSpPr>
          <p:spPr>
            <a:xfrm>
              <a:off x="2271489" y="1995686"/>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11" name="Shape 1460"/>
            <p:cNvSpPr/>
            <p:nvPr/>
          </p:nvSpPr>
          <p:spPr>
            <a:xfrm>
              <a:off x="2493170" y="1365642"/>
              <a:ext cx="1266825" cy="12664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12" name="Group 20"/>
            <p:cNvGrpSpPr>
              <a:grpSpLocks/>
            </p:cNvGrpSpPr>
            <p:nvPr/>
          </p:nvGrpSpPr>
          <p:grpSpPr bwMode="auto">
            <a:xfrm>
              <a:off x="2439194" y="1395796"/>
              <a:ext cx="355600" cy="355490"/>
              <a:chOff x="1369087" y="2088729"/>
              <a:chExt cx="474017" cy="474016"/>
            </a:xfrm>
          </p:grpSpPr>
          <p:sp>
            <p:nvSpPr>
              <p:cNvPr id="15"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16" name="Shape 1464"/>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13" name="Text Placeholder 5"/>
            <p:cNvSpPr txBox="1">
              <a:spLocks/>
            </p:cNvSpPr>
            <p:nvPr/>
          </p:nvSpPr>
          <p:spPr>
            <a:xfrm>
              <a:off x="2627784" y="1707654"/>
              <a:ext cx="981075" cy="502872"/>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40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Text Placeholder 6"/>
            <p:cNvSpPr txBox="1">
              <a:spLocks/>
            </p:cNvSpPr>
            <p:nvPr/>
          </p:nvSpPr>
          <p:spPr>
            <a:xfrm>
              <a:off x="2284638" y="2835213"/>
              <a:ext cx="1711298" cy="85063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None/>
              </a:pPr>
              <a:r>
                <a:rPr lang="zh-CN" altLang="zh-CN" sz="2400" b="1" dirty="0">
                  <a:latin typeface="华文新魏" panose="02010800040101010101" pitchFamily="2" charset="-122"/>
                  <a:ea typeface="华文新魏" panose="02010800040101010101" pitchFamily="2" charset="-122"/>
                  <a:cs typeface="Segoe UI Semilight" panose="020B0402040204020203" pitchFamily="34" charset="0"/>
                </a:rPr>
                <a:t>矢量场的通量与散度</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grpSp>
      <p:grpSp>
        <p:nvGrpSpPr>
          <p:cNvPr id="2" name="组合 1"/>
          <p:cNvGrpSpPr/>
          <p:nvPr/>
        </p:nvGrpSpPr>
        <p:grpSpPr>
          <a:xfrm>
            <a:off x="5148064" y="1439237"/>
            <a:ext cx="1728192" cy="2492252"/>
            <a:chOff x="5148064" y="1367229"/>
            <a:chExt cx="1728192" cy="2492252"/>
          </a:xfrm>
        </p:grpSpPr>
        <p:sp>
          <p:nvSpPr>
            <p:cNvPr id="20" name="Shape 1452"/>
            <p:cNvSpPr/>
            <p:nvPr/>
          </p:nvSpPr>
          <p:spPr>
            <a:xfrm>
              <a:off x="5148064" y="1987273"/>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23" name="组合 22"/>
            <p:cNvGrpSpPr/>
            <p:nvPr/>
          </p:nvGrpSpPr>
          <p:grpSpPr>
            <a:xfrm>
              <a:off x="5199311" y="1367229"/>
              <a:ext cx="1676945" cy="2356649"/>
              <a:chOff x="5199311" y="1367229"/>
              <a:chExt cx="1676945" cy="2356649"/>
            </a:xfrm>
          </p:grpSpPr>
          <p:sp>
            <p:nvSpPr>
              <p:cNvPr id="25"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26" name="Group 40"/>
              <p:cNvGrpSpPr>
                <a:grpSpLocks/>
              </p:cNvGrpSpPr>
              <p:nvPr/>
            </p:nvGrpSpPr>
            <p:grpSpPr bwMode="auto">
              <a:xfrm>
                <a:off x="5324276" y="1395796"/>
                <a:ext cx="355600" cy="355490"/>
                <a:chOff x="8994965" y="2088733"/>
                <a:chExt cx="474017" cy="474017"/>
              </a:xfrm>
            </p:grpSpPr>
            <p:sp>
              <p:nvSpPr>
                <p:cNvPr id="29"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30"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27" name="Text Placeholder 5"/>
              <p:cNvSpPr txBox="1">
                <a:spLocks/>
              </p:cNvSpPr>
              <p:nvPr/>
            </p:nvSpPr>
            <p:spPr>
              <a:xfrm>
                <a:off x="5652119" y="1847692"/>
                <a:ext cx="802859" cy="279162"/>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 Placeholder 6"/>
              <p:cNvSpPr txBox="1">
                <a:spLocks/>
              </p:cNvSpPr>
              <p:nvPr/>
            </p:nvSpPr>
            <p:spPr>
              <a:xfrm>
                <a:off x="5199311" y="2873241"/>
                <a:ext cx="1676945" cy="850637"/>
              </a:xfrm>
              <a:prstGeom prst="rect">
                <a:avLst/>
              </a:prstGeom>
            </p:spPr>
            <p:txBody>
              <a:bodyPr lIns="65032" tIns="32516" rIns="65032" bIns="32516" anchor="ctr"/>
              <a:lstStyle>
                <a:defPPr>
                  <a:defRPr lang="zh-CN"/>
                </a:defPPr>
                <a:lvl1pPr indent="0" algn="ctr">
                  <a:lnSpc>
                    <a:spcPct val="12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zh-CN" dirty="0"/>
                  <a:t>矢量场的环流与旋度</a:t>
                </a:r>
                <a:endParaRPr lang="en-US" altLang="zh-CN" dirty="0"/>
              </a:p>
            </p:txBody>
          </p:sp>
        </p:grpSp>
      </p:grpSp>
    </p:spTree>
    <p:extLst>
      <p:ext uri="{BB962C8B-B14F-4D97-AF65-F5344CB8AC3E}">
        <p14:creationId xmlns:p14="http://schemas.microsoft.com/office/powerpoint/2010/main" val="3527917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0" normalizeH="0" baseline="0" noProof="0" dirty="0" smtClean="0">
                  <a:ln>
                    <a:noFill/>
                  </a:ln>
                  <a:solidFill>
                    <a:prstClr val="white">
                      <a:lumMod val="95000"/>
                    </a:prstClr>
                  </a:solidFill>
                  <a:effectLst/>
                  <a:uLnTx/>
                  <a:uFillTx/>
                  <a:latin typeface="Impact" panose="020B0806030902050204" pitchFamily="34" charset="0"/>
                  <a:ea typeface="宋体" panose="02010600030101010101" pitchFamily="2" charset="-122"/>
                  <a:cs typeface="+mn-cs"/>
                </a:rPr>
                <a:t>03</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2627784" y="2236532"/>
            <a:ext cx="6336704" cy="1177247"/>
          </a:xfrm>
          <a:prstGeom prst="rect">
            <a:avLst/>
          </a:prstGeom>
          <a:noFill/>
        </p:spPr>
        <p:txBody>
          <a:bodyPr wrap="square" lIns="68584" tIns="34291" rIns="68584" bIns="34291" rtlCol="0">
            <a:spAutoFit/>
          </a:bodyPr>
          <a:lstStyle/>
          <a:p>
            <a:pPr algn="ctr">
              <a:defRPr/>
            </a:pPr>
            <a:r>
              <a:rPr lang="zh-CN" altLang="en-US" sz="3600" b="1" dirty="0" smtClean="0">
                <a:solidFill>
                  <a:schemeClr val="bg1"/>
                </a:solidFill>
                <a:latin typeface="微软雅黑" panose="020B0503020204020204" pitchFamily="34" charset="-122"/>
                <a:ea typeface="微软雅黑" panose="020B0503020204020204" pitchFamily="34" charset="-122"/>
              </a:rPr>
              <a:t>矢量场分析</a:t>
            </a:r>
            <a:r>
              <a:rPr lang="en-US" altLang="zh-CN" sz="3600" b="1" dirty="0" smtClean="0">
                <a:solidFill>
                  <a:schemeClr val="bg1"/>
                </a:solidFill>
                <a:latin typeface="微软雅黑" panose="020B0503020204020204" pitchFamily="34" charset="-122"/>
                <a:ea typeface="微软雅黑" panose="020B0503020204020204" pitchFamily="34" charset="-122"/>
              </a:rPr>
              <a:t>——</a:t>
            </a:r>
            <a:r>
              <a:rPr lang="zh-CN" altLang="zh-CN" sz="2400" b="1" dirty="0">
                <a:solidFill>
                  <a:schemeClr val="bg1"/>
                </a:solidFill>
                <a:latin typeface="微软雅黑" panose="020B0503020204020204" pitchFamily="34" charset="-122"/>
                <a:ea typeface="微软雅黑" panose="020B0503020204020204" pitchFamily="34" charset="-122"/>
              </a:rPr>
              <a:t>矢量场的通量与散度</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defRPr/>
            </a:pPr>
            <a:endParaRPr lang="en-GB" altLang="zh-CN"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1070180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txBox="1"/>
          <p:nvPr/>
        </p:nvSpPr>
        <p:spPr>
          <a:xfrm>
            <a:off x="374947" y="346774"/>
            <a:ext cx="4917133"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smtClean="0">
                <a:solidFill>
                  <a:srgbClr val="005DA2"/>
                </a:solidFill>
                <a:latin typeface="微软雅黑" panose="020B0503020204020204" pitchFamily="34" charset="-122"/>
                <a:ea typeface="微软雅黑" panose="020B0503020204020204" pitchFamily="34" charset="-122"/>
              </a:rPr>
              <a:t>主要知识点</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sp>
        <p:nvSpPr>
          <p:cNvPr id="7" name="Freeform 6"/>
          <p:cNvSpPr>
            <a:spLocks/>
          </p:cNvSpPr>
          <p:nvPr/>
        </p:nvSpPr>
        <p:spPr bwMode="auto">
          <a:xfrm>
            <a:off x="2555776" y="1635646"/>
            <a:ext cx="1959539" cy="1961577"/>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rgbClr val="00ADA9"/>
          </a:solidFill>
          <a:ln w="28575">
            <a:solidFill>
              <a:schemeClr val="accent3">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sz="2800" b="1">
              <a:latin typeface="华文新魏" panose="02010800040101010101" pitchFamily="2" charset="-122"/>
              <a:ea typeface="华文新魏" panose="02010800040101010101" pitchFamily="2" charset="-122"/>
            </a:endParaRPr>
          </a:p>
        </p:txBody>
      </p:sp>
      <p:sp>
        <p:nvSpPr>
          <p:cNvPr id="8" name="矩形 7"/>
          <p:cNvSpPr/>
          <p:nvPr/>
        </p:nvSpPr>
        <p:spPr>
          <a:xfrm>
            <a:off x="2843729" y="2336787"/>
            <a:ext cx="1383632" cy="587963"/>
          </a:xfrm>
          <a:prstGeom prst="rect">
            <a:avLst/>
          </a:prstGeom>
        </p:spPr>
        <p:txBody>
          <a:bodyPr wrap="square" lIns="91431" tIns="45716" rIns="91431" bIns="45716">
            <a:spAutoFit/>
          </a:bodyPr>
          <a:lstStyle/>
          <a:p>
            <a:pPr algn="ctr" defTabSz="1600040">
              <a:spcBef>
                <a:spcPct val="0"/>
              </a:spcBef>
            </a:pPr>
            <a:r>
              <a:rPr lang="zh-CN" altLang="en-US" sz="2800" b="1" dirty="0" smtClean="0">
                <a:solidFill>
                  <a:schemeClr val="bg1"/>
                </a:solidFill>
                <a:latin typeface="华文新魏" panose="02010800040101010101" pitchFamily="2" charset="-122"/>
                <a:ea typeface="华文新魏" panose="02010800040101010101" pitchFamily="2" charset="-122"/>
              </a:rPr>
              <a:t>通量</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Freeform 6"/>
          <p:cNvSpPr>
            <a:spLocks/>
          </p:cNvSpPr>
          <p:nvPr/>
        </p:nvSpPr>
        <p:spPr bwMode="auto">
          <a:xfrm>
            <a:off x="4716016" y="1618285"/>
            <a:ext cx="1959539" cy="1961577"/>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4"/>
          </a:solidFill>
          <a:ln w="28575">
            <a:solidFill>
              <a:schemeClr val="accent4">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sz="2800" b="1">
              <a:latin typeface="华文新魏" panose="02010800040101010101" pitchFamily="2" charset="-122"/>
              <a:ea typeface="华文新魏" panose="02010800040101010101" pitchFamily="2" charset="-122"/>
            </a:endParaRPr>
          </a:p>
        </p:txBody>
      </p:sp>
      <p:sp>
        <p:nvSpPr>
          <p:cNvPr id="11" name="矩形 10"/>
          <p:cNvSpPr/>
          <p:nvPr/>
        </p:nvSpPr>
        <p:spPr>
          <a:xfrm>
            <a:off x="5123491" y="2193716"/>
            <a:ext cx="1120016" cy="954099"/>
          </a:xfrm>
          <a:prstGeom prst="rect">
            <a:avLst/>
          </a:prstGeom>
        </p:spPr>
        <p:txBody>
          <a:bodyPr wrap="square" lIns="91431" tIns="45716" rIns="91431" bIns="45716">
            <a:spAutoFit/>
          </a:bodyPr>
          <a:lstStyle/>
          <a:p>
            <a:pPr algn="ctr" defTabSz="1600040">
              <a:spcBef>
                <a:spcPct val="0"/>
              </a:spcBef>
            </a:pPr>
            <a:r>
              <a:rPr lang="zh-CN" altLang="en-US" sz="2800" b="1" dirty="0" smtClean="0">
                <a:solidFill>
                  <a:schemeClr val="bg1"/>
                </a:solidFill>
                <a:latin typeface="华文新魏" panose="02010800040101010101" pitchFamily="2" charset="-122"/>
                <a:ea typeface="华文新魏" panose="02010800040101010101" pitchFamily="2" charset="-122"/>
              </a:rPr>
              <a:t>散度定理</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83467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2"/>
          <p:cNvSpPr txBox="1">
            <a:spLocks noChangeArrowheads="1"/>
          </p:cNvSpPr>
          <p:nvPr/>
        </p:nvSpPr>
        <p:spPr bwMode="auto">
          <a:xfrm>
            <a:off x="539552" y="123294"/>
            <a:ext cx="7416824" cy="576248"/>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smtClean="0"/>
              <a:t>一、通量</a:t>
            </a:r>
            <a:endParaRPr lang="zh-CN" altLang="en-US" dirty="0"/>
          </a:p>
        </p:txBody>
      </p:sp>
      <p:sp>
        <p:nvSpPr>
          <p:cNvPr id="73" name="Text Box 11"/>
          <p:cNvSpPr txBox="1">
            <a:spLocks noChangeArrowheads="1"/>
          </p:cNvSpPr>
          <p:nvPr/>
        </p:nvSpPr>
        <p:spPr bwMode="auto">
          <a:xfrm>
            <a:off x="899592" y="637650"/>
            <a:ext cx="7920880"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30000"/>
              </a:lnSpc>
              <a:spcBef>
                <a:spcPct val="0"/>
              </a:spcBef>
              <a:buClr>
                <a:srgbClr val="1D77C9"/>
              </a:buClr>
              <a:buSzTx/>
              <a:buFont typeface="Wingdings" panose="05000000000000000000" pitchFamily="2" charset="2"/>
              <a:buChar char="l"/>
              <a:defRPr sz="2200" b="1">
                <a:latin typeface="宋体" panose="02010600030101010101" pitchFamily="2" charset="-122"/>
                <a:ea typeface="宋体" panose="02010600030101010101" pitchFamily="2"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smtClean="0"/>
              <a:t>定义：</a:t>
            </a:r>
            <a:r>
              <a:rPr lang="zh-CN" altLang="zh-CN" dirty="0"/>
              <a:t>矢量场空间</a:t>
            </a:r>
            <a:r>
              <a:rPr lang="zh-CN" altLang="zh-CN" dirty="0" smtClean="0"/>
              <a:t>中任意</a:t>
            </a:r>
            <a:r>
              <a:rPr lang="zh-CN" altLang="zh-CN" dirty="0"/>
              <a:t>曲面矢量线的通过数量</a:t>
            </a:r>
            <a:r>
              <a:rPr lang="zh-CN" altLang="zh-CN" dirty="0" smtClean="0"/>
              <a:t>，称为</a:t>
            </a:r>
            <a:r>
              <a:rPr lang="zh-CN" altLang="zh-CN" dirty="0"/>
              <a:t>该</a:t>
            </a:r>
            <a:r>
              <a:rPr lang="zh-CN" altLang="zh-CN" dirty="0" smtClean="0"/>
              <a:t>矢</a:t>
            </a:r>
            <a:endParaRPr lang="en-US" altLang="zh-CN" dirty="0" smtClean="0"/>
          </a:p>
          <a:p>
            <a:pPr marL="0" indent="0">
              <a:buNone/>
            </a:pPr>
            <a:r>
              <a:rPr lang="en-US" altLang="zh-CN" dirty="0" smtClean="0"/>
              <a:t>        </a:t>
            </a:r>
            <a:r>
              <a:rPr lang="zh-CN" altLang="zh-CN" dirty="0" smtClean="0"/>
              <a:t>量</a:t>
            </a:r>
            <a:r>
              <a:rPr lang="zh-CN" altLang="zh-CN" dirty="0"/>
              <a:t>场通过该曲面的</a:t>
            </a:r>
            <a:r>
              <a:rPr lang="zh-CN" altLang="zh-CN" dirty="0" smtClean="0"/>
              <a:t>通量</a:t>
            </a:r>
            <a:r>
              <a:rPr lang="zh-CN" altLang="en-US" dirty="0" smtClean="0"/>
              <a:t>。</a:t>
            </a:r>
            <a:endParaRPr lang="zh-CN" altLang="en-US" dirty="0"/>
          </a:p>
        </p:txBody>
      </p:sp>
      <p:grpSp>
        <p:nvGrpSpPr>
          <p:cNvPr id="4" name="组合 3"/>
          <p:cNvGrpSpPr/>
          <p:nvPr/>
        </p:nvGrpSpPr>
        <p:grpSpPr>
          <a:xfrm>
            <a:off x="593254" y="1635826"/>
            <a:ext cx="2034530" cy="2160060"/>
            <a:chOff x="7020272" y="267089"/>
            <a:chExt cx="2034530" cy="2160060"/>
          </a:xfrm>
        </p:grpSpPr>
        <p:grpSp>
          <p:nvGrpSpPr>
            <p:cNvPr id="75" name="Group 35"/>
            <p:cNvGrpSpPr>
              <a:grpSpLocks/>
            </p:cNvGrpSpPr>
            <p:nvPr/>
          </p:nvGrpSpPr>
          <p:grpSpPr bwMode="auto">
            <a:xfrm>
              <a:off x="7020272" y="267089"/>
              <a:ext cx="2034530" cy="2160060"/>
              <a:chOff x="3937" y="473"/>
              <a:chExt cx="1326" cy="1449"/>
            </a:xfrm>
            <a:solidFill>
              <a:srgbClr val="66CAC8"/>
            </a:solidFill>
          </p:grpSpPr>
          <p:sp>
            <p:nvSpPr>
              <p:cNvPr id="76" name="Rectangle 30"/>
              <p:cNvSpPr>
                <a:spLocks noChangeArrowheads="1"/>
              </p:cNvSpPr>
              <p:nvPr/>
            </p:nvSpPr>
            <p:spPr bwMode="auto">
              <a:xfrm>
                <a:off x="3937" y="473"/>
                <a:ext cx="1326" cy="1443"/>
              </a:xfrm>
              <a:prstGeom prst="rect">
                <a:avLst/>
              </a:prstGeom>
              <a:grpFill/>
              <a:ln w="28575">
                <a:solidFill>
                  <a:srgbClr val="00ADA9"/>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7" name="Object 41"/>
              <p:cNvGraphicFramePr>
                <a:graphicFrameLocks noChangeAspect="1"/>
              </p:cNvGraphicFramePr>
              <p:nvPr>
                <p:extLst>
                  <p:ext uri="{D42A27DB-BD31-4B8C-83A1-F6EECF244321}">
                    <p14:modId xmlns:p14="http://schemas.microsoft.com/office/powerpoint/2010/main" val="2019077113"/>
                  </p:ext>
                </p:extLst>
              </p:nvPr>
            </p:nvGraphicFramePr>
            <p:xfrm>
              <a:off x="4609" y="512"/>
              <a:ext cx="461" cy="185"/>
            </p:xfrm>
            <a:graphic>
              <a:graphicData uri="http://schemas.openxmlformats.org/presentationml/2006/ole">
                <mc:AlternateContent xmlns:mc="http://schemas.openxmlformats.org/markup-compatibility/2006">
                  <mc:Choice xmlns:v="urn:schemas-microsoft-com:vml" Requires="v">
                    <p:oleObj spid="_x0000_s8127" name="Equation" r:id="rId4" imgW="590434" imgH="161778" progId="Equation.DSMT4">
                      <p:embed/>
                    </p:oleObj>
                  </mc:Choice>
                  <mc:Fallback>
                    <p:oleObj name="Equation" r:id="rId4" imgW="590434" imgH="161778" progId="Equation.DSMT4">
                      <p:embed/>
                      <p:pic>
                        <p:nvPicPr>
                          <p:cNvPr id="42016"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9" y="512"/>
                            <a:ext cx="461" cy="185"/>
                          </a:xfrm>
                          <a:prstGeom prst="rect">
                            <a:avLst/>
                          </a:prstGeom>
                          <a:noFill/>
                          <a:ln>
                            <a:noFill/>
                          </a:ln>
                        </p:spPr>
                      </p:pic>
                    </p:oleObj>
                  </mc:Fallback>
                </mc:AlternateContent>
              </a:graphicData>
            </a:graphic>
          </p:graphicFrame>
          <p:graphicFrame>
            <p:nvGraphicFramePr>
              <p:cNvPr id="79" name="Object 64"/>
              <p:cNvGraphicFramePr>
                <a:graphicFrameLocks noChangeAspect="1"/>
              </p:cNvGraphicFramePr>
              <p:nvPr>
                <p:extLst>
                  <p:ext uri="{D42A27DB-BD31-4B8C-83A1-F6EECF244321}">
                    <p14:modId xmlns:p14="http://schemas.microsoft.com/office/powerpoint/2010/main" val="700333767"/>
                  </p:ext>
                </p:extLst>
              </p:nvPr>
            </p:nvGraphicFramePr>
            <p:xfrm>
              <a:off x="4870" y="808"/>
              <a:ext cx="173" cy="246"/>
            </p:xfrm>
            <a:graphic>
              <a:graphicData uri="http://schemas.openxmlformats.org/presentationml/2006/ole">
                <mc:AlternateContent xmlns:mc="http://schemas.openxmlformats.org/markup-compatibility/2006">
                  <mc:Choice xmlns:v="urn:schemas-microsoft-com:vml" Requires="v">
                    <p:oleObj spid="_x0000_s8128" name="Equation" r:id="rId6" imgW="47441" imgH="123796" progId="Equation.DSMT4">
                      <p:embed/>
                    </p:oleObj>
                  </mc:Choice>
                  <mc:Fallback>
                    <p:oleObj name="Equation" r:id="rId6" imgW="47441" imgH="123796" progId="Equation.DSMT4">
                      <p:embed/>
                      <p:pic>
                        <p:nvPicPr>
                          <p:cNvPr id="42018" name="Object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0" y="808"/>
                            <a:ext cx="173" cy="246"/>
                          </a:xfrm>
                          <a:prstGeom prst="rect">
                            <a:avLst/>
                          </a:prstGeom>
                          <a:noFill/>
                          <a:ln>
                            <a:noFill/>
                          </a:ln>
                        </p:spPr>
                      </p:pic>
                    </p:oleObj>
                  </mc:Fallback>
                </mc:AlternateContent>
              </a:graphicData>
            </a:graphic>
          </p:graphicFrame>
          <p:sp>
            <p:nvSpPr>
              <p:cNvPr id="80" name="Freeform 79"/>
              <p:cNvSpPr>
                <a:spLocks/>
              </p:cNvSpPr>
              <p:nvPr/>
            </p:nvSpPr>
            <p:spPr bwMode="auto">
              <a:xfrm>
                <a:off x="4389" y="1067"/>
                <a:ext cx="681" cy="635"/>
              </a:xfrm>
              <a:custGeom>
                <a:avLst/>
                <a:gdLst>
                  <a:gd name="T0" fmla="*/ 0 w 644"/>
                  <a:gd name="T1" fmla="*/ 814 h 622"/>
                  <a:gd name="T2" fmla="*/ 394 w 644"/>
                  <a:gd name="T3" fmla="*/ 476 h 622"/>
                  <a:gd name="T4" fmla="*/ 861 w 644"/>
                  <a:gd name="T5" fmla="*/ 177 h 622"/>
                  <a:gd name="T6" fmla="*/ 1331 w 644"/>
                  <a:gd name="T7" fmla="*/ 0 h 622"/>
                  <a:gd name="T8" fmla="*/ 0 60000 65536"/>
                  <a:gd name="T9" fmla="*/ 0 60000 65536"/>
                  <a:gd name="T10" fmla="*/ 0 60000 65536"/>
                  <a:gd name="T11" fmla="*/ 0 60000 65536"/>
                  <a:gd name="T12" fmla="*/ 0 w 644"/>
                  <a:gd name="T13" fmla="*/ 0 h 622"/>
                  <a:gd name="T14" fmla="*/ 644 w 644"/>
                  <a:gd name="T15" fmla="*/ 622 h 622"/>
                </a:gdLst>
                <a:ahLst/>
                <a:cxnLst>
                  <a:cxn ang="T8">
                    <a:pos x="T0" y="T1"/>
                  </a:cxn>
                  <a:cxn ang="T9">
                    <a:pos x="T2" y="T3"/>
                  </a:cxn>
                  <a:cxn ang="T10">
                    <a:pos x="T4" y="T5"/>
                  </a:cxn>
                  <a:cxn ang="T11">
                    <a:pos x="T6" y="T7"/>
                  </a:cxn>
                </a:cxnLst>
                <a:rect l="T12" t="T13" r="T14" b="T15"/>
                <a:pathLst>
                  <a:path w="644" h="622">
                    <a:moveTo>
                      <a:pt x="0" y="622"/>
                    </a:moveTo>
                    <a:cubicBezTo>
                      <a:pt x="31" y="579"/>
                      <a:pt x="122" y="444"/>
                      <a:pt x="191" y="363"/>
                    </a:cubicBezTo>
                    <a:cubicBezTo>
                      <a:pt x="260" y="282"/>
                      <a:pt x="342" y="196"/>
                      <a:pt x="417" y="136"/>
                    </a:cubicBezTo>
                    <a:cubicBezTo>
                      <a:pt x="492" y="76"/>
                      <a:pt x="568" y="38"/>
                      <a:pt x="644" y="0"/>
                    </a:cubicBezTo>
                  </a:path>
                </a:pathLst>
              </a:custGeom>
              <a:grpFill/>
              <a:ln w="38100">
                <a:solidFill>
                  <a:srgbClr val="0000FF"/>
                </a:solidFill>
                <a:round/>
                <a:headEnd/>
                <a:tailEnd type="triangle" w="sm" len="lg"/>
              </a:ln>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 name="Freeform 82"/>
              <p:cNvSpPr>
                <a:spLocks/>
              </p:cNvSpPr>
              <p:nvPr/>
            </p:nvSpPr>
            <p:spPr bwMode="auto">
              <a:xfrm>
                <a:off x="4080" y="704"/>
                <a:ext cx="573" cy="741"/>
              </a:xfrm>
              <a:custGeom>
                <a:avLst/>
                <a:gdLst>
                  <a:gd name="T0" fmla="*/ 0 w 573"/>
                  <a:gd name="T1" fmla="*/ 741 h 741"/>
                  <a:gd name="T2" fmla="*/ 247 w 573"/>
                  <a:gd name="T3" fmla="*/ 544 h 741"/>
                  <a:gd name="T4" fmla="*/ 447 w 573"/>
                  <a:gd name="T5" fmla="*/ 312 h 741"/>
                  <a:gd name="T6" fmla="*/ 573 w 573"/>
                  <a:gd name="T7" fmla="*/ 0 h 741"/>
                  <a:gd name="T8" fmla="*/ 0 60000 65536"/>
                  <a:gd name="T9" fmla="*/ 0 60000 65536"/>
                  <a:gd name="T10" fmla="*/ 0 60000 65536"/>
                  <a:gd name="T11" fmla="*/ 0 60000 65536"/>
                  <a:gd name="T12" fmla="*/ 0 w 573"/>
                  <a:gd name="T13" fmla="*/ 0 h 741"/>
                  <a:gd name="T14" fmla="*/ 573 w 573"/>
                  <a:gd name="T15" fmla="*/ 741 h 741"/>
                </a:gdLst>
                <a:ahLst/>
                <a:cxnLst>
                  <a:cxn ang="T8">
                    <a:pos x="T0" y="T1"/>
                  </a:cxn>
                  <a:cxn ang="T9">
                    <a:pos x="T2" y="T3"/>
                  </a:cxn>
                  <a:cxn ang="T10">
                    <a:pos x="T4" y="T5"/>
                  </a:cxn>
                  <a:cxn ang="T11">
                    <a:pos x="T6" y="T7"/>
                  </a:cxn>
                </a:cxnLst>
                <a:rect l="T12" t="T13" r="T14" b="T15"/>
                <a:pathLst>
                  <a:path w="573" h="741">
                    <a:moveTo>
                      <a:pt x="0" y="741"/>
                    </a:moveTo>
                    <a:cubicBezTo>
                      <a:pt x="41" y="708"/>
                      <a:pt x="173" y="616"/>
                      <a:pt x="247" y="544"/>
                    </a:cubicBezTo>
                    <a:cubicBezTo>
                      <a:pt x="321" y="472"/>
                      <a:pt x="393" y="403"/>
                      <a:pt x="447" y="312"/>
                    </a:cubicBezTo>
                    <a:cubicBezTo>
                      <a:pt x="501" y="221"/>
                      <a:pt x="547" y="65"/>
                      <a:pt x="573" y="0"/>
                    </a:cubicBezTo>
                  </a:path>
                </a:pathLst>
              </a:custGeom>
              <a:grpFill/>
              <a:ln w="38100">
                <a:solidFill>
                  <a:srgbClr val="0000FF"/>
                </a:solidFill>
                <a:round/>
                <a:headEnd/>
                <a:tailEnd type="triangle" w="sm" len="lg"/>
              </a:ln>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2" name="Freeform 83"/>
              <p:cNvSpPr>
                <a:spLocks/>
              </p:cNvSpPr>
              <p:nvPr/>
            </p:nvSpPr>
            <p:spPr bwMode="auto">
              <a:xfrm>
                <a:off x="4215" y="749"/>
                <a:ext cx="628" cy="849"/>
              </a:xfrm>
              <a:custGeom>
                <a:avLst/>
                <a:gdLst>
                  <a:gd name="T0" fmla="*/ 0 w 600"/>
                  <a:gd name="T1" fmla="*/ 3309 h 758"/>
                  <a:gd name="T2" fmla="*/ 433 w 600"/>
                  <a:gd name="T3" fmla="*/ 2233 h 758"/>
                  <a:gd name="T4" fmla="*/ 800 w 600"/>
                  <a:gd name="T5" fmla="*/ 1221 h 758"/>
                  <a:gd name="T6" fmla="*/ 1085 w 600"/>
                  <a:gd name="T7" fmla="*/ 0 h 758"/>
                  <a:gd name="T8" fmla="*/ 0 60000 65536"/>
                  <a:gd name="T9" fmla="*/ 0 60000 65536"/>
                  <a:gd name="T10" fmla="*/ 0 60000 65536"/>
                  <a:gd name="T11" fmla="*/ 0 60000 65536"/>
                  <a:gd name="T12" fmla="*/ 0 w 600"/>
                  <a:gd name="T13" fmla="*/ 0 h 758"/>
                  <a:gd name="T14" fmla="*/ 600 w 600"/>
                  <a:gd name="T15" fmla="*/ 758 h 758"/>
                </a:gdLst>
                <a:ahLst/>
                <a:cxnLst>
                  <a:cxn ang="T8">
                    <a:pos x="T0" y="T1"/>
                  </a:cxn>
                  <a:cxn ang="T9">
                    <a:pos x="T2" y="T3"/>
                  </a:cxn>
                  <a:cxn ang="T10">
                    <a:pos x="T4" y="T5"/>
                  </a:cxn>
                  <a:cxn ang="T11">
                    <a:pos x="T6" y="T7"/>
                  </a:cxn>
                </a:cxnLst>
                <a:rect l="T12" t="T13" r="T14" b="T15"/>
                <a:pathLst>
                  <a:path w="600" h="758">
                    <a:moveTo>
                      <a:pt x="0" y="758"/>
                    </a:moveTo>
                    <a:cubicBezTo>
                      <a:pt x="41" y="717"/>
                      <a:pt x="167" y="592"/>
                      <a:pt x="240" y="512"/>
                    </a:cubicBezTo>
                    <a:cubicBezTo>
                      <a:pt x="313" y="432"/>
                      <a:pt x="380" y="365"/>
                      <a:pt x="440" y="280"/>
                    </a:cubicBezTo>
                    <a:cubicBezTo>
                      <a:pt x="500" y="195"/>
                      <a:pt x="567" y="58"/>
                      <a:pt x="600" y="0"/>
                    </a:cubicBezTo>
                  </a:path>
                </a:pathLst>
              </a:custGeom>
              <a:grpFill/>
              <a:ln w="38100">
                <a:solidFill>
                  <a:srgbClr val="0000FF"/>
                </a:solidFill>
                <a:round/>
                <a:headEnd/>
                <a:tailEnd type="triangle" w="sm" len="lg"/>
              </a:ln>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3" name="Oval 84"/>
              <p:cNvSpPr>
                <a:spLocks noChangeArrowheads="1"/>
              </p:cNvSpPr>
              <p:nvPr/>
            </p:nvSpPr>
            <p:spPr bwMode="auto">
              <a:xfrm rot="2448175">
                <a:off x="4208" y="1063"/>
                <a:ext cx="680" cy="367"/>
              </a:xfrm>
              <a:prstGeom prst="ellipse">
                <a:avLst/>
              </a:prstGeom>
              <a:grpFill/>
              <a:ln w="22225">
                <a:solidFill>
                  <a:srgbClr val="FF9900"/>
                </a:solidFill>
                <a:round/>
                <a:headEnd/>
                <a:tailEnd/>
              </a:ln>
              <a:effectLst/>
            </p:spPr>
            <p:txBody>
              <a:bodyPr wrap="none" anchor="ctr"/>
              <a:lstStyle/>
              <a:p>
                <a:pPr algn="ctr" eaLnBrk="1" hangingPunct="1">
                  <a:defRPr/>
                </a:pPr>
                <a:endParaRPr lang="zh-CN" altLang="en-US" sz="1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84" name="Line 85"/>
              <p:cNvSpPr>
                <a:spLocks noChangeShapeType="1"/>
              </p:cNvSpPr>
              <p:nvPr/>
            </p:nvSpPr>
            <p:spPr bwMode="auto">
              <a:xfrm rot="2448175" flipV="1">
                <a:off x="4707" y="931"/>
                <a:ext cx="42" cy="388"/>
              </a:xfrm>
              <a:prstGeom prst="line">
                <a:avLst/>
              </a:prstGeom>
              <a:grpFill/>
              <a:ln w="38100">
                <a:solidFill>
                  <a:srgbClr val="CC3300"/>
                </a:solidFill>
                <a:round/>
                <a:headEnd/>
                <a:tailEnd type="triangle" w="sm" len="lg"/>
              </a:ln>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5" name="Freeform 86"/>
              <p:cNvSpPr>
                <a:spLocks/>
              </p:cNvSpPr>
              <p:nvPr/>
            </p:nvSpPr>
            <p:spPr bwMode="auto">
              <a:xfrm>
                <a:off x="4422" y="942"/>
                <a:ext cx="145" cy="218"/>
              </a:xfrm>
              <a:custGeom>
                <a:avLst/>
                <a:gdLst>
                  <a:gd name="T0" fmla="*/ 25 w 145"/>
                  <a:gd name="T1" fmla="*/ 200 h 218"/>
                  <a:gd name="T2" fmla="*/ 10 w 145"/>
                  <a:gd name="T3" fmla="*/ 205 h 218"/>
                  <a:gd name="T4" fmla="*/ 83 w 145"/>
                  <a:gd name="T5" fmla="*/ 120 h 218"/>
                  <a:gd name="T6" fmla="*/ 145 w 145"/>
                  <a:gd name="T7" fmla="*/ 0 h 218"/>
                  <a:gd name="T8" fmla="*/ 0 60000 65536"/>
                  <a:gd name="T9" fmla="*/ 0 60000 65536"/>
                  <a:gd name="T10" fmla="*/ 0 60000 65536"/>
                  <a:gd name="T11" fmla="*/ 0 60000 65536"/>
                  <a:gd name="T12" fmla="*/ 0 w 145"/>
                  <a:gd name="T13" fmla="*/ 0 h 218"/>
                  <a:gd name="T14" fmla="*/ 145 w 145"/>
                  <a:gd name="T15" fmla="*/ 218 h 218"/>
                </a:gdLst>
                <a:ahLst/>
                <a:cxnLst>
                  <a:cxn ang="T8">
                    <a:pos x="T0" y="T1"/>
                  </a:cxn>
                  <a:cxn ang="T9">
                    <a:pos x="T2" y="T3"/>
                  </a:cxn>
                  <a:cxn ang="T10">
                    <a:pos x="T4" y="T5"/>
                  </a:cxn>
                  <a:cxn ang="T11">
                    <a:pos x="T6" y="T7"/>
                  </a:cxn>
                </a:cxnLst>
                <a:rect l="T12" t="T13" r="T14" b="T15"/>
                <a:pathLst>
                  <a:path w="145" h="218">
                    <a:moveTo>
                      <a:pt x="25" y="200"/>
                    </a:moveTo>
                    <a:cubicBezTo>
                      <a:pt x="23" y="200"/>
                      <a:pt x="0" y="218"/>
                      <a:pt x="10" y="205"/>
                    </a:cubicBezTo>
                    <a:cubicBezTo>
                      <a:pt x="20" y="192"/>
                      <a:pt x="61" y="154"/>
                      <a:pt x="83" y="120"/>
                    </a:cubicBezTo>
                    <a:cubicBezTo>
                      <a:pt x="105" y="86"/>
                      <a:pt x="132" y="25"/>
                      <a:pt x="145" y="0"/>
                    </a:cubicBezTo>
                  </a:path>
                </a:pathLst>
              </a:custGeom>
              <a:grpFill/>
              <a:ln w="38100">
                <a:solidFill>
                  <a:srgbClr val="0000FF"/>
                </a:solidFill>
                <a:round/>
                <a:headEnd/>
                <a:tailEnd type="none" w="sm" len="lg"/>
              </a:ln>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 name="Freeform 87"/>
              <p:cNvSpPr>
                <a:spLocks/>
              </p:cNvSpPr>
              <p:nvPr/>
            </p:nvSpPr>
            <p:spPr bwMode="auto">
              <a:xfrm>
                <a:off x="4495" y="1030"/>
                <a:ext cx="200" cy="264"/>
              </a:xfrm>
              <a:custGeom>
                <a:avLst/>
                <a:gdLst>
                  <a:gd name="T0" fmla="*/ 0 w 200"/>
                  <a:gd name="T1" fmla="*/ 264 h 264"/>
                  <a:gd name="T2" fmla="*/ 49 w 200"/>
                  <a:gd name="T3" fmla="*/ 212 h 264"/>
                  <a:gd name="T4" fmla="*/ 122 w 200"/>
                  <a:gd name="T5" fmla="*/ 127 h 264"/>
                  <a:gd name="T6" fmla="*/ 200 w 200"/>
                  <a:gd name="T7" fmla="*/ 0 h 264"/>
                  <a:gd name="T8" fmla="*/ 0 60000 65536"/>
                  <a:gd name="T9" fmla="*/ 0 60000 65536"/>
                  <a:gd name="T10" fmla="*/ 0 60000 65536"/>
                  <a:gd name="T11" fmla="*/ 0 60000 65536"/>
                  <a:gd name="T12" fmla="*/ 0 w 200"/>
                  <a:gd name="T13" fmla="*/ 0 h 264"/>
                  <a:gd name="T14" fmla="*/ 200 w 200"/>
                  <a:gd name="T15" fmla="*/ 264 h 264"/>
                </a:gdLst>
                <a:ahLst/>
                <a:cxnLst>
                  <a:cxn ang="T8">
                    <a:pos x="T0" y="T1"/>
                  </a:cxn>
                  <a:cxn ang="T9">
                    <a:pos x="T2" y="T3"/>
                  </a:cxn>
                  <a:cxn ang="T10">
                    <a:pos x="T4" y="T5"/>
                  </a:cxn>
                  <a:cxn ang="T11">
                    <a:pos x="T6" y="T7"/>
                  </a:cxn>
                </a:cxnLst>
                <a:rect l="T12" t="T13" r="T14" b="T15"/>
                <a:pathLst>
                  <a:path w="200" h="264">
                    <a:moveTo>
                      <a:pt x="0" y="264"/>
                    </a:moveTo>
                    <a:cubicBezTo>
                      <a:pt x="7" y="255"/>
                      <a:pt x="29" y="235"/>
                      <a:pt x="49" y="212"/>
                    </a:cubicBezTo>
                    <a:cubicBezTo>
                      <a:pt x="69" y="189"/>
                      <a:pt x="97" y="162"/>
                      <a:pt x="122" y="127"/>
                    </a:cubicBezTo>
                    <a:cubicBezTo>
                      <a:pt x="147" y="92"/>
                      <a:pt x="184" y="26"/>
                      <a:pt x="200" y="0"/>
                    </a:cubicBezTo>
                  </a:path>
                </a:pathLst>
              </a:custGeom>
              <a:grpFill/>
              <a:ln w="38100">
                <a:solidFill>
                  <a:srgbClr val="0000FF"/>
                </a:solidFill>
                <a:round/>
                <a:headEnd/>
                <a:tailEnd type="none" w="sm" len="lg"/>
              </a:ln>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 name="Freeform 90"/>
              <p:cNvSpPr>
                <a:spLocks/>
              </p:cNvSpPr>
              <p:nvPr/>
            </p:nvSpPr>
            <p:spPr bwMode="auto">
              <a:xfrm rot="-9887498">
                <a:off x="4727" y="1136"/>
                <a:ext cx="145" cy="218"/>
              </a:xfrm>
              <a:custGeom>
                <a:avLst/>
                <a:gdLst>
                  <a:gd name="T0" fmla="*/ 25 w 145"/>
                  <a:gd name="T1" fmla="*/ 200 h 218"/>
                  <a:gd name="T2" fmla="*/ 10 w 145"/>
                  <a:gd name="T3" fmla="*/ 205 h 218"/>
                  <a:gd name="T4" fmla="*/ 83 w 145"/>
                  <a:gd name="T5" fmla="*/ 120 h 218"/>
                  <a:gd name="T6" fmla="*/ 145 w 145"/>
                  <a:gd name="T7" fmla="*/ 0 h 218"/>
                  <a:gd name="T8" fmla="*/ 0 60000 65536"/>
                  <a:gd name="T9" fmla="*/ 0 60000 65536"/>
                  <a:gd name="T10" fmla="*/ 0 60000 65536"/>
                  <a:gd name="T11" fmla="*/ 0 60000 65536"/>
                  <a:gd name="T12" fmla="*/ 0 w 145"/>
                  <a:gd name="T13" fmla="*/ 0 h 218"/>
                  <a:gd name="T14" fmla="*/ 145 w 145"/>
                  <a:gd name="T15" fmla="*/ 218 h 218"/>
                </a:gdLst>
                <a:ahLst/>
                <a:cxnLst>
                  <a:cxn ang="T8">
                    <a:pos x="T0" y="T1"/>
                  </a:cxn>
                  <a:cxn ang="T9">
                    <a:pos x="T2" y="T3"/>
                  </a:cxn>
                  <a:cxn ang="T10">
                    <a:pos x="T4" y="T5"/>
                  </a:cxn>
                  <a:cxn ang="T11">
                    <a:pos x="T6" y="T7"/>
                  </a:cxn>
                </a:cxnLst>
                <a:rect l="T12" t="T13" r="T14" b="T15"/>
                <a:pathLst>
                  <a:path w="145" h="218">
                    <a:moveTo>
                      <a:pt x="25" y="200"/>
                    </a:moveTo>
                    <a:cubicBezTo>
                      <a:pt x="23" y="200"/>
                      <a:pt x="0" y="218"/>
                      <a:pt x="10" y="205"/>
                    </a:cubicBezTo>
                    <a:cubicBezTo>
                      <a:pt x="20" y="192"/>
                      <a:pt x="61" y="154"/>
                      <a:pt x="83" y="120"/>
                    </a:cubicBezTo>
                    <a:cubicBezTo>
                      <a:pt x="105" y="86"/>
                      <a:pt x="132" y="25"/>
                      <a:pt x="145" y="0"/>
                    </a:cubicBezTo>
                  </a:path>
                </a:pathLst>
              </a:custGeom>
              <a:grpFill/>
              <a:ln w="38100">
                <a:solidFill>
                  <a:srgbClr val="0000FF"/>
                </a:solidFill>
                <a:round/>
                <a:headEnd/>
                <a:tailEnd type="none" w="sm" len="lg"/>
              </a:ln>
              <a:extLst/>
            </p:spPr>
            <p:txBody>
              <a:bodyPr rot="10800000"/>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8" name="Rectangle 94"/>
              <p:cNvSpPr>
                <a:spLocks noChangeArrowheads="1"/>
              </p:cNvSpPr>
              <p:nvPr/>
            </p:nvSpPr>
            <p:spPr bwMode="auto">
              <a:xfrm>
                <a:off x="4219" y="1724"/>
                <a:ext cx="798" cy="19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lnSpc>
                    <a:spcPct val="130000"/>
                  </a:lnSpc>
                  <a:spcBef>
                    <a:spcPct val="0"/>
                  </a:spcBef>
                  <a:buClrTx/>
                  <a:buSzTx/>
                  <a:buFontTx/>
                  <a:buNone/>
                </a:pPr>
                <a:r>
                  <a:rPr lang="zh-CN" altLang="en-US"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面积元矢量</a:t>
                </a:r>
                <a:endParaRPr lang="zh-CN" altLang="en-US" sz="1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8" name="Object 42"/>
              <p:cNvGraphicFramePr>
                <a:graphicFrameLocks noChangeAspect="1"/>
              </p:cNvGraphicFramePr>
              <p:nvPr>
                <p:extLst>
                  <p:ext uri="{D42A27DB-BD31-4B8C-83A1-F6EECF244321}">
                    <p14:modId xmlns:p14="http://schemas.microsoft.com/office/powerpoint/2010/main" val="1348714015"/>
                  </p:ext>
                </p:extLst>
              </p:nvPr>
            </p:nvGraphicFramePr>
            <p:xfrm>
              <a:off x="4470" y="1257"/>
              <a:ext cx="199" cy="163"/>
            </p:xfrm>
            <a:graphic>
              <a:graphicData uri="http://schemas.openxmlformats.org/presentationml/2006/ole">
                <mc:AlternateContent xmlns:mc="http://schemas.openxmlformats.org/markup-compatibility/2006">
                  <mc:Choice xmlns:v="urn:schemas-microsoft-com:vml" Requires="v">
                    <p:oleObj spid="_x0000_s8129" name="Equation" r:id="rId8" imgW="124005" imgH="114417" progId="Equation.DSMT4">
                      <p:embed/>
                    </p:oleObj>
                  </mc:Choice>
                  <mc:Fallback>
                    <p:oleObj name="Equation" r:id="rId8" imgW="124005" imgH="114417" progId="Equation.DSMT4">
                      <p:embed/>
                      <p:pic>
                        <p:nvPicPr>
                          <p:cNvPr id="42017"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0" y="1257"/>
                            <a:ext cx="199" cy="163"/>
                          </a:xfrm>
                          <a:prstGeom prst="rect">
                            <a:avLst/>
                          </a:prstGeom>
                          <a:noFill/>
                          <a:ln>
                            <a:noFill/>
                          </a:ln>
                        </p:spPr>
                      </p:pic>
                    </p:oleObj>
                  </mc:Fallback>
                </mc:AlternateContent>
              </a:graphicData>
            </a:graphic>
          </p:graphicFrame>
        </p:grpSp>
        <p:sp>
          <p:nvSpPr>
            <p:cNvPr id="26" name="文本框 25"/>
            <p:cNvSpPr txBox="1"/>
            <p:nvPr/>
          </p:nvSpPr>
          <p:spPr>
            <a:xfrm>
              <a:off x="8172400" y="1698362"/>
              <a:ext cx="288032" cy="369332"/>
            </a:xfrm>
            <a:prstGeom prst="rect">
              <a:avLst/>
            </a:prstGeom>
            <a:noFill/>
          </p:spPr>
          <p:txBody>
            <a:bodyPr wrap="square" rtlCol="0">
              <a:spAutoFit/>
            </a:bodyPr>
            <a:lstStyle/>
            <a:p>
              <a:r>
                <a:rPr lang="en-US" altLang="zh-CN" b="1" i="1" dirty="0" smtClean="0">
                  <a:latin typeface="Times" panose="02020603050405020304" pitchFamily="18" charset="0"/>
                  <a:cs typeface="Times" panose="02020603050405020304" pitchFamily="18" charset="0"/>
                </a:rPr>
                <a:t>C</a:t>
              </a:r>
              <a:endParaRPr lang="zh-CN" altLang="en-US" b="1" i="1" dirty="0">
                <a:latin typeface="Times" panose="02020603050405020304" pitchFamily="18" charset="0"/>
                <a:cs typeface="Times" panose="02020603050405020304" pitchFamily="18" charset="0"/>
              </a:endParaRPr>
            </a:p>
          </p:txBody>
        </p:sp>
      </p:grpSp>
      <p:graphicFrame>
        <p:nvGraphicFramePr>
          <p:cNvPr id="36" name="Object 50"/>
          <p:cNvGraphicFramePr>
            <a:graphicFrameLocks noChangeAspect="1"/>
          </p:cNvGraphicFramePr>
          <p:nvPr>
            <p:extLst>
              <p:ext uri="{D42A27DB-BD31-4B8C-83A1-F6EECF244321}">
                <p14:modId xmlns:p14="http://schemas.microsoft.com/office/powerpoint/2010/main" val="2693585249"/>
              </p:ext>
            </p:extLst>
          </p:nvPr>
        </p:nvGraphicFramePr>
        <p:xfrm>
          <a:off x="3272934" y="1706885"/>
          <a:ext cx="3747338" cy="529559"/>
        </p:xfrm>
        <a:graphic>
          <a:graphicData uri="http://schemas.openxmlformats.org/presentationml/2006/ole">
            <mc:AlternateContent xmlns:mc="http://schemas.openxmlformats.org/markup-compatibility/2006">
              <mc:Choice xmlns:v="urn:schemas-microsoft-com:vml" Requires="v">
                <p:oleObj spid="_x0000_s8130" name="Equation" r:id="rId10" imgW="2019240" imgH="291960" progId="Equation.DSMT4">
                  <p:embed/>
                </p:oleObj>
              </mc:Choice>
              <mc:Fallback>
                <p:oleObj name="Equation" r:id="rId10" imgW="2019240" imgH="291960" progId="Equation.DSMT4">
                  <p:embed/>
                  <p:pic>
                    <p:nvPicPr>
                      <p:cNvPr id="213042" name="Object 50"/>
                      <p:cNvPicPr>
                        <a:picLocks noChangeAspect="1" noChangeArrowheads="1"/>
                      </p:cNvPicPr>
                      <p:nvPr/>
                    </p:nvPicPr>
                    <p:blipFill>
                      <a:blip r:embed="rId11"/>
                      <a:srcRect/>
                      <a:stretch>
                        <a:fillRect/>
                      </a:stretch>
                    </p:blipFill>
                    <p:spPr bwMode="auto">
                      <a:xfrm>
                        <a:off x="3272934" y="1706885"/>
                        <a:ext cx="3747338" cy="529559"/>
                      </a:xfrm>
                      <a:prstGeom prst="rect">
                        <a:avLst/>
                      </a:prstGeom>
                      <a:noFill/>
                    </p:spPr>
                  </p:pic>
                </p:oleObj>
              </mc:Fallback>
            </mc:AlternateContent>
          </a:graphicData>
        </a:graphic>
      </p:graphicFrame>
      <p:grpSp>
        <p:nvGrpSpPr>
          <p:cNvPr id="38" name="Group 78"/>
          <p:cNvGrpSpPr>
            <a:grpSpLocks/>
          </p:cNvGrpSpPr>
          <p:nvPr/>
        </p:nvGrpSpPr>
        <p:grpSpPr bwMode="auto">
          <a:xfrm>
            <a:off x="3203848" y="2282949"/>
            <a:ext cx="3671888" cy="506413"/>
            <a:chOff x="295" y="1887"/>
            <a:chExt cx="2313" cy="319"/>
          </a:xfrm>
        </p:grpSpPr>
        <p:graphicFrame>
          <p:nvGraphicFramePr>
            <p:cNvPr id="39" name="Object 17"/>
            <p:cNvGraphicFramePr>
              <a:graphicFrameLocks noChangeAspect="1"/>
            </p:cNvGraphicFramePr>
            <p:nvPr>
              <p:extLst>
                <p:ext uri="{D42A27DB-BD31-4B8C-83A1-F6EECF244321}">
                  <p14:modId xmlns:p14="http://schemas.microsoft.com/office/powerpoint/2010/main" val="2763514337"/>
                </p:ext>
              </p:extLst>
            </p:nvPr>
          </p:nvGraphicFramePr>
          <p:xfrm>
            <a:off x="817" y="1934"/>
            <a:ext cx="611" cy="230"/>
          </p:xfrm>
          <a:graphic>
            <a:graphicData uri="http://schemas.openxmlformats.org/presentationml/2006/ole">
              <mc:AlternateContent xmlns:mc="http://schemas.openxmlformats.org/markup-compatibility/2006">
                <mc:Choice xmlns:v="urn:schemas-microsoft-com:vml" Requires="v">
                  <p:oleObj spid="_x0000_s8131" name="Equation" r:id="rId12" imgW="685800" imgH="253800" progId="Equation.DSMT4">
                    <p:embed/>
                  </p:oleObj>
                </mc:Choice>
                <mc:Fallback>
                  <p:oleObj name="Equation" r:id="rId12" imgW="685800" imgH="253800" progId="Equation.DSMT4">
                    <p:embed/>
                    <p:pic>
                      <p:nvPicPr>
                        <p:cNvPr id="213009" name="Object 17"/>
                        <p:cNvPicPr>
                          <a:picLocks noChangeAspect="1" noChangeArrowheads="1"/>
                        </p:cNvPicPr>
                        <p:nvPr/>
                      </p:nvPicPr>
                      <p:blipFill>
                        <a:blip r:embed="rId13"/>
                        <a:srcRect/>
                        <a:stretch>
                          <a:fillRect/>
                        </a:stretch>
                      </p:blipFill>
                      <p:spPr bwMode="auto">
                        <a:xfrm>
                          <a:off x="817" y="1934"/>
                          <a:ext cx="611" cy="230"/>
                        </a:xfrm>
                        <a:prstGeom prst="rect">
                          <a:avLst/>
                        </a:prstGeom>
                        <a:noFill/>
                        <a:ln>
                          <a:noFill/>
                        </a:ln>
                      </p:spPr>
                    </p:pic>
                  </p:oleObj>
                </mc:Fallback>
              </mc:AlternateContent>
            </a:graphicData>
          </a:graphic>
        </p:graphicFrame>
        <p:sp>
          <p:nvSpPr>
            <p:cNvPr id="40" name="Rectangle 29"/>
            <p:cNvSpPr>
              <a:spLocks noChangeArrowheads="1"/>
            </p:cNvSpPr>
            <p:nvPr/>
          </p:nvSpPr>
          <p:spPr bwMode="auto">
            <a:xfrm>
              <a:off x="295" y="1887"/>
              <a:ext cx="793"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0"/>
                </a:spcBef>
                <a:defRPr>
                  <a:solidFill>
                    <a:schemeClr val="tx1"/>
                  </a:solidFill>
                  <a:latin typeface="Arial" panose="020B0604020202020204" pitchFamily="34" charset="0"/>
                  <a:ea typeface="宋体" panose="02010600030101010101" pitchFamily="2" charset="-122"/>
                </a:defRPr>
              </a:lvl1pPr>
              <a:lvl2pPr marL="1295400" indent="-533400">
                <a:spcBef>
                  <a:spcPct val="0"/>
                </a:spcBef>
                <a:defRPr>
                  <a:solidFill>
                    <a:schemeClr val="tx1"/>
                  </a:solidFill>
                  <a:latin typeface="Arial" panose="020B0604020202020204" pitchFamily="34" charset="0"/>
                  <a:ea typeface="宋体" panose="02010600030101010101" pitchFamily="2" charset="-122"/>
                </a:defRPr>
              </a:lvl2pPr>
              <a:lvl3pPr marL="1943100" indent="-457200">
                <a:spcBef>
                  <a:spcPct val="0"/>
                </a:spcBef>
                <a:defRPr>
                  <a:solidFill>
                    <a:schemeClr val="tx1"/>
                  </a:solidFill>
                  <a:latin typeface="Arial" panose="020B0604020202020204" pitchFamily="34" charset="0"/>
                  <a:ea typeface="宋体" panose="02010600030101010101" pitchFamily="2" charset="-122"/>
                </a:defRPr>
              </a:lvl3pPr>
              <a:lvl4pPr marL="2514600" indent="-381000">
                <a:spcBef>
                  <a:spcPct val="0"/>
                </a:spcBef>
                <a:defRPr>
                  <a:solidFill>
                    <a:schemeClr val="tx1"/>
                  </a:solidFill>
                  <a:latin typeface="Arial" panose="020B0604020202020204" pitchFamily="34" charset="0"/>
                  <a:ea typeface="宋体" panose="02010600030101010101" pitchFamily="2" charset="-122"/>
                </a:defRPr>
              </a:lvl4pPr>
              <a:lvl5pPr marL="3086100" indent="-381000">
                <a:spcBef>
                  <a:spcPct val="0"/>
                </a:spcBef>
                <a:defRPr>
                  <a:solidFill>
                    <a:schemeClr val="tx1"/>
                  </a:solidFill>
                  <a:latin typeface="Arial" panose="020B0604020202020204" pitchFamily="34" charset="0"/>
                  <a:ea typeface="宋体" panose="02010600030101010101" pitchFamily="2" charset="-122"/>
                </a:defRPr>
              </a:lvl5pPr>
              <a:lvl6pPr marL="35433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40005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577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9149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b="1" dirty="0">
                  <a:ea typeface="楷体_GB2312" pitchFamily="49" charset="-122"/>
                </a:rPr>
                <a:t>其中：</a:t>
              </a:r>
              <a:endParaRPr lang="zh-CN" altLang="en-US" dirty="0">
                <a:ea typeface="楷体_GB2312" pitchFamily="49" charset="-122"/>
              </a:endParaRPr>
            </a:p>
          </p:txBody>
        </p:sp>
        <p:sp>
          <p:nvSpPr>
            <p:cNvPr id="41" name="Rectangle 65"/>
            <p:cNvSpPr>
              <a:spLocks noChangeArrowheads="1"/>
            </p:cNvSpPr>
            <p:nvPr/>
          </p:nvSpPr>
          <p:spPr bwMode="auto">
            <a:xfrm>
              <a:off x="1383" y="1888"/>
              <a:ext cx="1225"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0"/>
                </a:spcBef>
                <a:defRPr>
                  <a:solidFill>
                    <a:schemeClr val="tx1"/>
                  </a:solidFill>
                  <a:latin typeface="Arial" panose="020B0604020202020204" pitchFamily="34" charset="0"/>
                  <a:ea typeface="宋体" panose="02010600030101010101" pitchFamily="2" charset="-122"/>
                </a:defRPr>
              </a:lvl1pPr>
              <a:lvl2pPr marL="1295400" indent="-533400">
                <a:spcBef>
                  <a:spcPct val="0"/>
                </a:spcBef>
                <a:defRPr>
                  <a:solidFill>
                    <a:schemeClr val="tx1"/>
                  </a:solidFill>
                  <a:latin typeface="Arial" panose="020B0604020202020204" pitchFamily="34" charset="0"/>
                  <a:ea typeface="宋体" panose="02010600030101010101" pitchFamily="2" charset="-122"/>
                </a:defRPr>
              </a:lvl2pPr>
              <a:lvl3pPr marL="1943100" indent="-457200">
                <a:spcBef>
                  <a:spcPct val="0"/>
                </a:spcBef>
                <a:defRPr>
                  <a:solidFill>
                    <a:schemeClr val="tx1"/>
                  </a:solidFill>
                  <a:latin typeface="Arial" panose="020B0604020202020204" pitchFamily="34" charset="0"/>
                  <a:ea typeface="宋体" panose="02010600030101010101" pitchFamily="2" charset="-122"/>
                </a:defRPr>
              </a:lvl3pPr>
              <a:lvl4pPr marL="2514600" indent="-381000">
                <a:spcBef>
                  <a:spcPct val="0"/>
                </a:spcBef>
                <a:defRPr>
                  <a:solidFill>
                    <a:schemeClr val="tx1"/>
                  </a:solidFill>
                  <a:latin typeface="Arial" panose="020B0604020202020204" pitchFamily="34" charset="0"/>
                  <a:ea typeface="宋体" panose="02010600030101010101" pitchFamily="2" charset="-122"/>
                </a:defRPr>
              </a:lvl4pPr>
              <a:lvl5pPr marL="3086100" indent="-381000">
                <a:spcBef>
                  <a:spcPct val="0"/>
                </a:spcBef>
                <a:defRPr>
                  <a:solidFill>
                    <a:schemeClr val="tx1"/>
                  </a:solidFill>
                  <a:latin typeface="Arial" panose="020B0604020202020204" pitchFamily="34" charset="0"/>
                  <a:ea typeface="宋体" panose="02010600030101010101" pitchFamily="2" charset="-122"/>
                </a:defRPr>
              </a:lvl5pPr>
              <a:lvl6pPr marL="35433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40005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577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9149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b="1" dirty="0">
                  <a:ea typeface="楷体_GB2312" pitchFamily="49" charset="-122"/>
                </a:rPr>
                <a:t>——</a:t>
              </a:r>
              <a:r>
                <a:rPr lang="zh-CN" altLang="en-US" b="1" dirty="0">
                  <a:ea typeface="楷体_GB2312" pitchFamily="49" charset="-122"/>
                </a:rPr>
                <a:t>面积元矢量；</a:t>
              </a:r>
              <a:endParaRPr lang="zh-CN" altLang="en-US" dirty="0">
                <a:ea typeface="楷体_GB2312" pitchFamily="49" charset="-122"/>
              </a:endParaRPr>
            </a:p>
          </p:txBody>
        </p:sp>
      </p:grpSp>
      <p:grpSp>
        <p:nvGrpSpPr>
          <p:cNvPr id="42" name="Group 77"/>
          <p:cNvGrpSpPr>
            <a:grpSpLocks/>
          </p:cNvGrpSpPr>
          <p:nvPr/>
        </p:nvGrpSpPr>
        <p:grpSpPr bwMode="auto">
          <a:xfrm>
            <a:off x="4069804" y="2714997"/>
            <a:ext cx="3238500" cy="504825"/>
            <a:chOff x="886" y="2205"/>
            <a:chExt cx="2040" cy="318"/>
          </a:xfrm>
        </p:grpSpPr>
        <p:graphicFrame>
          <p:nvGraphicFramePr>
            <p:cNvPr id="43" name="Object 70"/>
            <p:cNvGraphicFramePr>
              <a:graphicFrameLocks noChangeAspect="1"/>
            </p:cNvGraphicFramePr>
            <p:nvPr>
              <p:extLst>
                <p:ext uri="{D42A27DB-BD31-4B8C-83A1-F6EECF244321}">
                  <p14:modId xmlns:p14="http://schemas.microsoft.com/office/powerpoint/2010/main" val="1336659601"/>
                </p:ext>
              </p:extLst>
            </p:nvPr>
          </p:nvGraphicFramePr>
          <p:xfrm>
            <a:off x="886" y="2238"/>
            <a:ext cx="179" cy="251"/>
          </p:xfrm>
          <a:graphic>
            <a:graphicData uri="http://schemas.openxmlformats.org/presentationml/2006/ole">
              <mc:AlternateContent xmlns:mc="http://schemas.openxmlformats.org/markup-compatibility/2006">
                <mc:Choice xmlns:v="urn:schemas-microsoft-com:vml" Requires="v">
                  <p:oleObj spid="_x0000_s8132" name="Equation" r:id="rId14" imgW="164880" imgH="228600" progId="Equation.DSMT4">
                    <p:embed/>
                  </p:oleObj>
                </mc:Choice>
                <mc:Fallback>
                  <p:oleObj name="Equation" r:id="rId14" imgW="164880" imgH="228600" progId="Equation.DSMT4">
                    <p:embed/>
                    <p:pic>
                      <p:nvPicPr>
                        <p:cNvPr id="213062" name="Object 70"/>
                        <p:cNvPicPr>
                          <a:picLocks noChangeAspect="1" noChangeArrowheads="1"/>
                        </p:cNvPicPr>
                        <p:nvPr/>
                      </p:nvPicPr>
                      <p:blipFill>
                        <a:blip r:embed="rId15"/>
                        <a:srcRect/>
                        <a:stretch>
                          <a:fillRect/>
                        </a:stretch>
                      </p:blipFill>
                      <p:spPr bwMode="auto">
                        <a:xfrm>
                          <a:off x="886" y="2238"/>
                          <a:ext cx="179" cy="251"/>
                        </a:xfrm>
                        <a:prstGeom prst="rect">
                          <a:avLst/>
                        </a:prstGeom>
                        <a:noFill/>
                        <a:ln>
                          <a:noFill/>
                        </a:ln>
                      </p:spPr>
                    </p:pic>
                  </p:oleObj>
                </mc:Fallback>
              </mc:AlternateContent>
            </a:graphicData>
          </a:graphic>
        </p:graphicFrame>
        <p:sp>
          <p:nvSpPr>
            <p:cNvPr id="44" name="Rectangle 71"/>
            <p:cNvSpPr>
              <a:spLocks noChangeArrowheads="1"/>
            </p:cNvSpPr>
            <p:nvPr/>
          </p:nvSpPr>
          <p:spPr bwMode="auto">
            <a:xfrm>
              <a:off x="975" y="2205"/>
              <a:ext cx="1951"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0"/>
                </a:spcBef>
                <a:defRPr>
                  <a:solidFill>
                    <a:schemeClr val="tx1"/>
                  </a:solidFill>
                  <a:latin typeface="Arial" panose="020B0604020202020204" pitchFamily="34" charset="0"/>
                  <a:ea typeface="宋体" panose="02010600030101010101" pitchFamily="2" charset="-122"/>
                </a:defRPr>
              </a:lvl1pPr>
              <a:lvl2pPr marL="1295400" indent="-533400">
                <a:spcBef>
                  <a:spcPct val="0"/>
                </a:spcBef>
                <a:defRPr>
                  <a:solidFill>
                    <a:schemeClr val="tx1"/>
                  </a:solidFill>
                  <a:latin typeface="Arial" panose="020B0604020202020204" pitchFamily="34" charset="0"/>
                  <a:ea typeface="宋体" panose="02010600030101010101" pitchFamily="2" charset="-122"/>
                </a:defRPr>
              </a:lvl2pPr>
              <a:lvl3pPr marL="1943100" indent="-457200">
                <a:spcBef>
                  <a:spcPct val="0"/>
                </a:spcBef>
                <a:defRPr>
                  <a:solidFill>
                    <a:schemeClr val="tx1"/>
                  </a:solidFill>
                  <a:latin typeface="Arial" panose="020B0604020202020204" pitchFamily="34" charset="0"/>
                  <a:ea typeface="宋体" panose="02010600030101010101" pitchFamily="2" charset="-122"/>
                </a:defRPr>
              </a:lvl3pPr>
              <a:lvl4pPr marL="2514600" indent="-381000">
                <a:spcBef>
                  <a:spcPct val="0"/>
                </a:spcBef>
                <a:defRPr>
                  <a:solidFill>
                    <a:schemeClr val="tx1"/>
                  </a:solidFill>
                  <a:latin typeface="Arial" panose="020B0604020202020204" pitchFamily="34" charset="0"/>
                  <a:ea typeface="宋体" panose="02010600030101010101" pitchFamily="2" charset="-122"/>
                </a:defRPr>
              </a:lvl4pPr>
              <a:lvl5pPr marL="3086100" indent="-381000">
                <a:spcBef>
                  <a:spcPct val="0"/>
                </a:spcBef>
                <a:defRPr>
                  <a:solidFill>
                    <a:schemeClr val="tx1"/>
                  </a:solidFill>
                  <a:latin typeface="Arial" panose="020B0604020202020204" pitchFamily="34" charset="0"/>
                  <a:ea typeface="宋体" panose="02010600030101010101" pitchFamily="2" charset="-122"/>
                </a:defRPr>
              </a:lvl5pPr>
              <a:lvl6pPr marL="35433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40005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577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9149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b="1" dirty="0">
                  <a:ea typeface="楷体_GB2312" pitchFamily="49" charset="-122"/>
                </a:rPr>
                <a:t>——</a:t>
              </a:r>
              <a:r>
                <a:rPr lang="zh-CN" altLang="en-US" b="1" dirty="0">
                  <a:ea typeface="楷体_GB2312" pitchFamily="49" charset="-122"/>
                </a:rPr>
                <a:t>面积元的法向单位矢量；</a:t>
              </a:r>
              <a:endParaRPr lang="zh-CN" altLang="en-US" dirty="0">
                <a:ea typeface="楷体_GB2312" pitchFamily="49" charset="-122"/>
              </a:endParaRPr>
            </a:p>
          </p:txBody>
        </p:sp>
      </p:grpSp>
      <p:grpSp>
        <p:nvGrpSpPr>
          <p:cNvPr id="3" name="组合 2"/>
          <p:cNvGrpSpPr/>
          <p:nvPr/>
        </p:nvGrpSpPr>
        <p:grpSpPr>
          <a:xfrm>
            <a:off x="4072727" y="3147045"/>
            <a:ext cx="4178473" cy="504825"/>
            <a:chOff x="3347865" y="4155926"/>
            <a:chExt cx="4178473" cy="504825"/>
          </a:xfrm>
        </p:grpSpPr>
        <p:graphicFrame>
          <p:nvGraphicFramePr>
            <p:cNvPr id="49" name="Object 68"/>
            <p:cNvGraphicFramePr>
              <a:graphicFrameLocks noChangeAspect="1"/>
            </p:cNvGraphicFramePr>
            <p:nvPr>
              <p:extLst>
                <p:ext uri="{D42A27DB-BD31-4B8C-83A1-F6EECF244321}">
                  <p14:modId xmlns:p14="http://schemas.microsoft.com/office/powerpoint/2010/main" val="508461496"/>
                </p:ext>
              </p:extLst>
            </p:nvPr>
          </p:nvGraphicFramePr>
          <p:xfrm>
            <a:off x="3347865" y="4213451"/>
            <a:ext cx="1287463" cy="374651"/>
          </p:xfrm>
          <a:graphic>
            <a:graphicData uri="http://schemas.openxmlformats.org/presentationml/2006/ole">
              <mc:AlternateContent xmlns:mc="http://schemas.openxmlformats.org/markup-compatibility/2006">
                <mc:Choice xmlns:v="urn:schemas-microsoft-com:vml" Requires="v">
                  <p:oleObj spid="_x0000_s8133" name="Equation" r:id="rId16" imgW="888840" imgH="253800" progId="Equation.DSMT4">
                    <p:embed/>
                  </p:oleObj>
                </mc:Choice>
                <mc:Fallback>
                  <p:oleObj name="Equation" r:id="rId16" imgW="888840" imgH="253800" progId="Equation.DSMT4">
                    <p:embed/>
                    <p:pic>
                      <p:nvPicPr>
                        <p:cNvPr id="213060" name="Object 68"/>
                        <p:cNvPicPr>
                          <a:picLocks noChangeAspect="1" noChangeArrowheads="1"/>
                        </p:cNvPicPr>
                        <p:nvPr/>
                      </p:nvPicPr>
                      <p:blipFill>
                        <a:blip r:embed="rId17"/>
                        <a:srcRect/>
                        <a:stretch>
                          <a:fillRect/>
                        </a:stretch>
                      </p:blipFill>
                      <p:spPr bwMode="auto">
                        <a:xfrm>
                          <a:off x="3347865" y="4213451"/>
                          <a:ext cx="1287463" cy="374651"/>
                        </a:xfrm>
                        <a:prstGeom prst="rect">
                          <a:avLst/>
                        </a:prstGeom>
                        <a:noFill/>
                        <a:ln>
                          <a:noFill/>
                        </a:ln>
                      </p:spPr>
                    </p:pic>
                  </p:oleObj>
                </mc:Fallback>
              </mc:AlternateContent>
            </a:graphicData>
          </a:graphic>
        </p:graphicFrame>
        <p:grpSp>
          <p:nvGrpSpPr>
            <p:cNvPr id="2" name="组合 1"/>
            <p:cNvGrpSpPr/>
            <p:nvPr/>
          </p:nvGrpSpPr>
          <p:grpSpPr>
            <a:xfrm>
              <a:off x="4572000" y="4155926"/>
              <a:ext cx="2954338" cy="504825"/>
              <a:chOff x="4734666" y="4178329"/>
              <a:chExt cx="2954338" cy="504825"/>
            </a:xfrm>
          </p:grpSpPr>
          <p:sp>
            <p:nvSpPr>
              <p:cNvPr id="47" name="Rectangle 72"/>
              <p:cNvSpPr>
                <a:spLocks noChangeArrowheads="1"/>
              </p:cNvSpPr>
              <p:nvPr/>
            </p:nvSpPr>
            <p:spPr bwMode="auto">
              <a:xfrm>
                <a:off x="4734666" y="4178329"/>
                <a:ext cx="295433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0"/>
                  </a:spcBef>
                  <a:defRPr>
                    <a:solidFill>
                      <a:schemeClr val="tx1"/>
                    </a:solidFill>
                    <a:latin typeface="Arial" panose="020B0604020202020204" pitchFamily="34" charset="0"/>
                    <a:ea typeface="宋体" panose="02010600030101010101" pitchFamily="2" charset="-122"/>
                  </a:defRPr>
                </a:lvl1pPr>
                <a:lvl2pPr marL="1295400" indent="-533400">
                  <a:spcBef>
                    <a:spcPct val="0"/>
                  </a:spcBef>
                  <a:defRPr>
                    <a:solidFill>
                      <a:schemeClr val="tx1"/>
                    </a:solidFill>
                    <a:latin typeface="Arial" panose="020B0604020202020204" pitchFamily="34" charset="0"/>
                    <a:ea typeface="宋体" panose="02010600030101010101" pitchFamily="2" charset="-122"/>
                  </a:defRPr>
                </a:lvl2pPr>
                <a:lvl3pPr marL="1943100" indent="-457200">
                  <a:spcBef>
                    <a:spcPct val="0"/>
                  </a:spcBef>
                  <a:defRPr>
                    <a:solidFill>
                      <a:schemeClr val="tx1"/>
                    </a:solidFill>
                    <a:latin typeface="Arial" panose="020B0604020202020204" pitchFamily="34" charset="0"/>
                    <a:ea typeface="宋体" panose="02010600030101010101" pitchFamily="2" charset="-122"/>
                  </a:defRPr>
                </a:lvl3pPr>
                <a:lvl4pPr marL="2514600" indent="-381000">
                  <a:spcBef>
                    <a:spcPct val="0"/>
                  </a:spcBef>
                  <a:defRPr>
                    <a:solidFill>
                      <a:schemeClr val="tx1"/>
                    </a:solidFill>
                    <a:latin typeface="Arial" panose="020B0604020202020204" pitchFamily="34" charset="0"/>
                    <a:ea typeface="宋体" panose="02010600030101010101" pitchFamily="2" charset="-122"/>
                  </a:defRPr>
                </a:lvl4pPr>
                <a:lvl5pPr marL="3086100" indent="-381000">
                  <a:spcBef>
                    <a:spcPct val="0"/>
                  </a:spcBef>
                  <a:defRPr>
                    <a:solidFill>
                      <a:schemeClr val="tx1"/>
                    </a:solidFill>
                    <a:latin typeface="Arial" panose="020B0604020202020204" pitchFamily="34" charset="0"/>
                    <a:ea typeface="宋体" panose="02010600030101010101" pitchFamily="2" charset="-122"/>
                  </a:defRPr>
                </a:lvl5pPr>
                <a:lvl6pPr marL="35433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40005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577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9149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b="1" dirty="0">
                    <a:ea typeface="楷体_GB2312" pitchFamily="49" charset="-122"/>
                  </a:rPr>
                  <a:t>——</a:t>
                </a:r>
                <a:r>
                  <a:rPr lang="zh-CN" altLang="en-US" b="1" dirty="0">
                    <a:ea typeface="楷体_GB2312" pitchFamily="49" charset="-122"/>
                  </a:rPr>
                  <a:t>穿过面积元    </a:t>
                </a:r>
                <a:r>
                  <a:rPr lang="zh-CN" altLang="en-US" b="1" dirty="0" smtClean="0">
                    <a:ea typeface="楷体_GB2312" pitchFamily="49" charset="-122"/>
                  </a:rPr>
                  <a:t>的</a:t>
                </a:r>
                <a:r>
                  <a:rPr lang="zh-CN" altLang="en-US" b="1" dirty="0">
                    <a:ea typeface="楷体_GB2312" pitchFamily="49" charset="-122"/>
                  </a:rPr>
                  <a:t>通量；</a:t>
                </a:r>
                <a:endParaRPr lang="zh-CN" altLang="en-US" dirty="0">
                  <a:ea typeface="楷体_GB2312" pitchFamily="49" charset="-122"/>
                </a:endParaRPr>
              </a:p>
            </p:txBody>
          </p:sp>
          <p:graphicFrame>
            <p:nvGraphicFramePr>
              <p:cNvPr id="50" name="Object 66"/>
              <p:cNvGraphicFramePr>
                <a:graphicFrameLocks noChangeAspect="1"/>
              </p:cNvGraphicFramePr>
              <p:nvPr>
                <p:extLst>
                  <p:ext uri="{D42A27DB-BD31-4B8C-83A1-F6EECF244321}">
                    <p14:modId xmlns:p14="http://schemas.microsoft.com/office/powerpoint/2010/main" val="3177093389"/>
                  </p:ext>
                </p:extLst>
              </p:nvPr>
            </p:nvGraphicFramePr>
            <p:xfrm>
              <a:off x="6438236" y="4253788"/>
              <a:ext cx="273443" cy="262178"/>
            </p:xfrm>
            <a:graphic>
              <a:graphicData uri="http://schemas.openxmlformats.org/presentationml/2006/ole">
                <mc:AlternateContent xmlns:mc="http://schemas.openxmlformats.org/markup-compatibility/2006">
                  <mc:Choice xmlns:v="urn:schemas-microsoft-com:vml" Requires="v">
                    <p:oleObj spid="_x0000_s8134" name="Equation" r:id="rId18" imgW="228600" imgH="215640" progId="Equation.DSMT4">
                      <p:embed/>
                    </p:oleObj>
                  </mc:Choice>
                  <mc:Fallback>
                    <p:oleObj name="Equation" r:id="rId18" imgW="228600" imgH="215640" progId="Equation.DSMT4">
                      <p:embed/>
                      <p:pic>
                        <p:nvPicPr>
                          <p:cNvPr id="213058" name="Object 66"/>
                          <p:cNvPicPr>
                            <a:picLocks noChangeAspect="1" noChangeArrowheads="1"/>
                          </p:cNvPicPr>
                          <p:nvPr/>
                        </p:nvPicPr>
                        <p:blipFill>
                          <a:blip r:embed="rId19"/>
                          <a:srcRect/>
                          <a:stretch>
                            <a:fillRect/>
                          </a:stretch>
                        </p:blipFill>
                        <p:spPr bwMode="auto">
                          <a:xfrm>
                            <a:off x="6438236" y="4253788"/>
                            <a:ext cx="273443" cy="262178"/>
                          </a:xfrm>
                          <a:prstGeom prst="rect">
                            <a:avLst/>
                          </a:prstGeom>
                          <a:noFill/>
                          <a:ln>
                            <a:noFill/>
                          </a:ln>
                        </p:spPr>
                      </p:pic>
                    </p:oleObj>
                  </mc:Fallback>
                </mc:AlternateContent>
              </a:graphicData>
            </a:graphic>
          </p:graphicFrame>
        </p:grpSp>
      </p:grpSp>
      <p:sp>
        <p:nvSpPr>
          <p:cNvPr id="54" name="Rectangle 74"/>
          <p:cNvSpPr>
            <a:spLocks noChangeArrowheads="1"/>
          </p:cNvSpPr>
          <p:nvPr/>
        </p:nvSpPr>
        <p:spPr bwMode="auto">
          <a:xfrm>
            <a:off x="251520" y="3824152"/>
            <a:ext cx="8568952" cy="979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a:solidFill>
                  <a:schemeClr val="tx1"/>
                </a:solidFill>
                <a:latin typeface="Arial" panose="020B0604020202020204" pitchFamily="34" charset="0"/>
                <a:ea typeface="宋体" panose="02010600030101010101" pitchFamily="2" charset="-122"/>
              </a:defRPr>
            </a:lvl1pPr>
            <a:lvl2pPr marL="762000" indent="-285750">
              <a:spcBef>
                <a:spcPct val="0"/>
              </a:spcBef>
              <a:defRPr>
                <a:solidFill>
                  <a:schemeClr val="tx1"/>
                </a:solidFill>
                <a:latin typeface="Arial" panose="020B0604020202020204" pitchFamily="34" charset="0"/>
                <a:ea typeface="宋体" panose="02010600030101010101" pitchFamily="2" charset="-122"/>
              </a:defRPr>
            </a:lvl2pPr>
            <a:lvl3pPr marL="11811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b="1" dirty="0" smtClean="0">
                <a:latin typeface="宋体" panose="02010600030101010101" pitchFamily="2" charset="-122"/>
              </a:rPr>
              <a:t>    如果曲面</a:t>
            </a:r>
            <a:r>
              <a:rPr lang="en-US" altLang="zh-CN" sz="2000" b="1" i="1" dirty="0" smtClean="0">
                <a:latin typeface="Times New Roman" panose="02020603050405020304" pitchFamily="18" charset="0"/>
                <a:cs typeface="Times New Roman" panose="02020603050405020304" pitchFamily="18" charset="0"/>
              </a:rPr>
              <a:t>S</a:t>
            </a:r>
            <a:r>
              <a:rPr lang="zh-CN" altLang="en-US" sz="2000" b="1" dirty="0" smtClean="0">
                <a:latin typeface="宋体" panose="02010600030101010101" pitchFamily="2" charset="-122"/>
              </a:rPr>
              <a:t>是</a:t>
            </a:r>
            <a:r>
              <a:rPr lang="zh-CN" altLang="en-US" sz="2000" b="1" dirty="0">
                <a:latin typeface="宋体" panose="02010600030101010101" pitchFamily="2" charset="-122"/>
              </a:rPr>
              <a:t>闭合的，则规定曲面法矢由闭合曲面内指向外，矢量场对闭合曲面的通量是：</a:t>
            </a:r>
          </a:p>
        </p:txBody>
      </p:sp>
      <p:graphicFrame>
        <p:nvGraphicFramePr>
          <p:cNvPr id="55" name="Object 33"/>
          <p:cNvGraphicFramePr>
            <a:graphicFrameLocks noChangeAspect="1"/>
          </p:cNvGraphicFramePr>
          <p:nvPr>
            <p:extLst>
              <p:ext uri="{D42A27DB-BD31-4B8C-83A1-F6EECF244321}">
                <p14:modId xmlns:p14="http://schemas.microsoft.com/office/powerpoint/2010/main" val="1894226096"/>
              </p:ext>
            </p:extLst>
          </p:nvPr>
        </p:nvGraphicFramePr>
        <p:xfrm>
          <a:off x="3059831" y="4371950"/>
          <a:ext cx="3384377" cy="523990"/>
        </p:xfrm>
        <a:graphic>
          <a:graphicData uri="http://schemas.openxmlformats.org/presentationml/2006/ole">
            <mc:AlternateContent xmlns:mc="http://schemas.openxmlformats.org/markup-compatibility/2006">
              <mc:Choice xmlns:v="urn:schemas-microsoft-com:vml" Requires="v">
                <p:oleObj spid="_x0000_s8135" name="Equation" r:id="rId20" imgW="2222280" imgH="317160" progId="Equation.DSMT4">
                  <p:embed/>
                </p:oleObj>
              </mc:Choice>
              <mc:Fallback>
                <p:oleObj name="Equation" r:id="rId20" imgW="2222280" imgH="317160" progId="Equation.DSMT4">
                  <p:embed/>
                  <p:pic>
                    <p:nvPicPr>
                      <p:cNvPr id="3" name="Object 33"/>
                      <p:cNvPicPr>
                        <a:picLocks noChangeAspect="1" noChangeArrowheads="1"/>
                      </p:cNvPicPr>
                      <p:nvPr/>
                    </p:nvPicPr>
                    <p:blipFill>
                      <a:blip r:embed="rId21"/>
                      <a:srcRect/>
                      <a:stretch>
                        <a:fillRect/>
                      </a:stretch>
                    </p:blipFill>
                    <p:spPr bwMode="auto">
                      <a:xfrm>
                        <a:off x="3059831" y="4371950"/>
                        <a:ext cx="3384377" cy="52399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31308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2000"/>
                                        <p:tgtEl>
                                          <p:spTgt spid="38"/>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up)">
                                      <p:cBhvr>
                                        <p:cTn id="11" dur="20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up)">
                                      <p:cBhvr>
                                        <p:cTn id="16"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899592" y="339502"/>
            <a:ext cx="3971925"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342900" indent="-342900">
              <a:lnSpc>
                <a:spcPct val="130000"/>
              </a:lnSpc>
              <a:spcBef>
                <a:spcPct val="0"/>
              </a:spcBef>
              <a:buClr>
                <a:srgbClr val="1D77C9"/>
              </a:buClr>
              <a:buSzTx/>
              <a:buFont typeface="Wingdings" panose="05000000000000000000" pitchFamily="2" charset="2"/>
              <a:buChar char="l"/>
              <a:defRPr sz="2200" b="1">
                <a:latin typeface="宋体" panose="02010600030101010101" pitchFamily="2" charset="-122"/>
                <a:ea typeface="宋体" panose="02010600030101010101" pitchFamily="2"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smtClean="0"/>
              <a:t>物理意义</a:t>
            </a:r>
            <a:endParaRPr lang="zh-CN" altLang="en-US" dirty="0"/>
          </a:p>
        </p:txBody>
      </p:sp>
      <p:graphicFrame>
        <p:nvGraphicFramePr>
          <p:cNvPr id="3" name="Object 11"/>
          <p:cNvGraphicFramePr>
            <a:graphicFrameLocks noChangeAspect="1"/>
          </p:cNvGraphicFramePr>
          <p:nvPr>
            <p:extLst>
              <p:ext uri="{D42A27DB-BD31-4B8C-83A1-F6EECF244321}">
                <p14:modId xmlns:p14="http://schemas.microsoft.com/office/powerpoint/2010/main" val="1369558123"/>
              </p:ext>
            </p:extLst>
          </p:nvPr>
        </p:nvGraphicFramePr>
        <p:xfrm>
          <a:off x="1463675" y="2424113"/>
          <a:ext cx="754063" cy="352425"/>
        </p:xfrm>
        <a:graphic>
          <a:graphicData uri="http://schemas.openxmlformats.org/presentationml/2006/ole">
            <mc:AlternateContent xmlns:mc="http://schemas.openxmlformats.org/markup-compatibility/2006">
              <mc:Choice xmlns:v="urn:schemas-microsoft-com:vml" Requires="v">
                <p:oleObj spid="_x0000_s13530" name="Equation" r:id="rId4" imgW="380880" imgH="203040" progId="Equation.DSMT4">
                  <p:embed/>
                </p:oleObj>
              </mc:Choice>
              <mc:Fallback>
                <p:oleObj name="Equation" r:id="rId4" imgW="380880" imgH="203040" progId="Equation.DSMT4">
                  <p:embed/>
                  <p:pic>
                    <p:nvPicPr>
                      <p:cNvPr id="217099" name="Object 11"/>
                      <p:cNvPicPr>
                        <a:picLocks noChangeAspect="1" noChangeArrowheads="1"/>
                      </p:cNvPicPr>
                      <p:nvPr/>
                    </p:nvPicPr>
                    <p:blipFill>
                      <a:blip r:embed="rId5"/>
                      <a:srcRect/>
                      <a:stretch>
                        <a:fillRect/>
                      </a:stretch>
                    </p:blipFill>
                    <p:spPr bwMode="auto">
                      <a:xfrm>
                        <a:off x="1463675" y="2424113"/>
                        <a:ext cx="754063" cy="352425"/>
                      </a:xfrm>
                      <a:prstGeom prst="rect">
                        <a:avLst/>
                      </a:prstGeom>
                      <a:noFill/>
                      <a:ln w="9525">
                        <a:solidFill>
                          <a:schemeClr val="bg1"/>
                        </a:solidFill>
                        <a:miter lim="800000"/>
                        <a:headEnd/>
                        <a:tailEnd/>
                      </a:ln>
                    </p:spPr>
                  </p:pic>
                </p:oleObj>
              </mc:Fallback>
            </mc:AlternateContent>
          </a:graphicData>
        </a:graphic>
      </p:graphicFrame>
      <p:sp>
        <p:nvSpPr>
          <p:cNvPr id="4" name="Text Box 12"/>
          <p:cNvSpPr txBox="1">
            <a:spLocks noChangeArrowheads="1"/>
          </p:cNvSpPr>
          <p:nvPr/>
        </p:nvSpPr>
        <p:spPr bwMode="auto">
          <a:xfrm>
            <a:off x="828303" y="2861523"/>
            <a:ext cx="2087513" cy="646331"/>
          </a:xfrm>
          <a:prstGeom prst="rect">
            <a:avLst/>
          </a:prstGeom>
          <a:noFill/>
          <a:ln w="28575">
            <a:solidFill>
              <a:srgbClr val="00ADA9"/>
            </a:solidFill>
            <a:miter lim="800000"/>
            <a:headEnd/>
            <a:tailEnd/>
          </a:ln>
          <a:effectLst/>
        </p:spPr>
        <p:txBody>
          <a:bodyPr wrap="square">
            <a:spAutoFit/>
          </a:bodyPr>
          <a:lstStyle/>
          <a:p>
            <a:pPr algn="ctr">
              <a:spcBef>
                <a:spcPct val="0"/>
              </a:spcBef>
            </a:pPr>
            <a:r>
              <a:rPr lang="zh-CN" altLang="zh-CN" b="1" dirty="0"/>
              <a:t>空间中存在产生向外发散的场</a:t>
            </a:r>
            <a:r>
              <a:rPr lang="en-US" altLang="zh-CN" b="1" dirty="0"/>
              <a:t>“</a:t>
            </a:r>
            <a:r>
              <a:rPr lang="zh-CN" altLang="zh-CN" b="1" dirty="0"/>
              <a:t>源</a:t>
            </a:r>
            <a:r>
              <a:rPr lang="en-US" altLang="zh-CN" b="1" dirty="0"/>
              <a:t>”</a:t>
            </a:r>
            <a:endParaRPr lang="zh-CN" altLang="en-US" b="1" dirty="0">
              <a:latin typeface="楷体_GB2312" pitchFamily="49" charset="-122"/>
            </a:endParaRPr>
          </a:p>
        </p:txBody>
      </p:sp>
      <p:graphicFrame>
        <p:nvGraphicFramePr>
          <p:cNvPr id="5" name="Object 13"/>
          <p:cNvGraphicFramePr>
            <a:graphicFrameLocks noChangeAspect="1"/>
          </p:cNvGraphicFramePr>
          <p:nvPr>
            <p:extLst>
              <p:ext uri="{D42A27DB-BD31-4B8C-83A1-F6EECF244321}">
                <p14:modId xmlns:p14="http://schemas.microsoft.com/office/powerpoint/2010/main" val="1519383372"/>
              </p:ext>
            </p:extLst>
          </p:nvPr>
        </p:nvGraphicFramePr>
        <p:xfrm>
          <a:off x="4264025" y="2438400"/>
          <a:ext cx="752475" cy="360363"/>
        </p:xfrm>
        <a:graphic>
          <a:graphicData uri="http://schemas.openxmlformats.org/presentationml/2006/ole">
            <mc:AlternateContent xmlns:mc="http://schemas.openxmlformats.org/markup-compatibility/2006">
              <mc:Choice xmlns:v="urn:schemas-microsoft-com:vml" Requires="v">
                <p:oleObj spid="_x0000_s13531" name="Equation" r:id="rId6" imgW="380880" imgH="203040" progId="Equation.DSMT4">
                  <p:embed/>
                </p:oleObj>
              </mc:Choice>
              <mc:Fallback>
                <p:oleObj name="Equation" r:id="rId6" imgW="380880" imgH="203040" progId="Equation.DSMT4">
                  <p:embed/>
                  <p:pic>
                    <p:nvPicPr>
                      <p:cNvPr id="217101" name="Object 13"/>
                      <p:cNvPicPr>
                        <a:picLocks noChangeAspect="1" noChangeArrowheads="1"/>
                      </p:cNvPicPr>
                      <p:nvPr/>
                    </p:nvPicPr>
                    <p:blipFill>
                      <a:blip r:embed="rId7"/>
                      <a:srcRect/>
                      <a:stretch>
                        <a:fillRect/>
                      </a:stretch>
                    </p:blipFill>
                    <p:spPr bwMode="auto">
                      <a:xfrm>
                        <a:off x="4264025" y="2438400"/>
                        <a:ext cx="752475" cy="360363"/>
                      </a:xfrm>
                      <a:prstGeom prst="rect">
                        <a:avLst/>
                      </a:prstGeom>
                      <a:noFill/>
                    </p:spPr>
                  </p:pic>
                </p:oleObj>
              </mc:Fallback>
            </mc:AlternateContent>
          </a:graphicData>
        </a:graphic>
      </p:graphicFrame>
      <p:sp>
        <p:nvSpPr>
          <p:cNvPr id="6" name="Text Box 18"/>
          <p:cNvSpPr txBox="1">
            <a:spLocks noChangeArrowheads="1"/>
          </p:cNvSpPr>
          <p:nvPr/>
        </p:nvSpPr>
        <p:spPr bwMode="auto">
          <a:xfrm>
            <a:off x="3635896" y="2861523"/>
            <a:ext cx="2016224" cy="646331"/>
          </a:xfrm>
          <a:prstGeom prst="rect">
            <a:avLst/>
          </a:prstGeom>
          <a:noFill/>
          <a:ln w="28575">
            <a:solidFill>
              <a:srgbClr val="00ADA9"/>
            </a:solidFill>
            <a:miter lim="800000"/>
            <a:headEnd/>
            <a:tailEnd/>
          </a:ln>
          <a:effectLst/>
        </p:spPr>
        <p:txBody>
          <a:bodyPr wrap="square">
            <a:spAutoFit/>
          </a:bodyPr>
          <a:lstStyle>
            <a:defPPr>
              <a:defRPr lang="zh-CN"/>
            </a:defPPr>
            <a:lvl1pPr algn="ctr">
              <a:spcBef>
                <a:spcPct val="0"/>
              </a:spcBef>
              <a:defRPr b="1"/>
            </a:lvl1pPr>
          </a:lstStyle>
          <a:p>
            <a:r>
              <a:rPr lang="zh-CN" altLang="zh-CN" dirty="0"/>
              <a:t>空间中存在吸收向内发散的场 </a:t>
            </a:r>
            <a:r>
              <a:rPr lang="en-US" altLang="zh-CN" dirty="0"/>
              <a:t>“</a:t>
            </a:r>
            <a:r>
              <a:rPr lang="zh-CN" altLang="zh-CN" dirty="0"/>
              <a:t>漏</a:t>
            </a:r>
            <a:r>
              <a:rPr lang="en-US" altLang="zh-CN" dirty="0"/>
              <a:t>”</a:t>
            </a:r>
            <a:endParaRPr lang="zh-CN" altLang="en-US" dirty="0"/>
          </a:p>
        </p:txBody>
      </p:sp>
      <p:graphicFrame>
        <p:nvGraphicFramePr>
          <p:cNvPr id="7" name="Object 22"/>
          <p:cNvGraphicFramePr>
            <a:graphicFrameLocks noChangeAspect="1"/>
          </p:cNvGraphicFramePr>
          <p:nvPr>
            <p:extLst>
              <p:ext uri="{D42A27DB-BD31-4B8C-83A1-F6EECF244321}">
                <p14:modId xmlns:p14="http://schemas.microsoft.com/office/powerpoint/2010/main" val="2799312829"/>
              </p:ext>
            </p:extLst>
          </p:nvPr>
        </p:nvGraphicFramePr>
        <p:xfrm>
          <a:off x="7269163" y="2384549"/>
          <a:ext cx="655637" cy="403225"/>
        </p:xfrm>
        <a:graphic>
          <a:graphicData uri="http://schemas.openxmlformats.org/presentationml/2006/ole">
            <mc:AlternateContent xmlns:mc="http://schemas.openxmlformats.org/markup-compatibility/2006">
              <mc:Choice xmlns:v="urn:schemas-microsoft-com:vml" Requires="v">
                <p:oleObj spid="_x0000_s13532" name="Equation" r:id="rId8" imgW="393480" imgH="203040" progId="Equation.DSMT4">
                  <p:embed/>
                </p:oleObj>
              </mc:Choice>
              <mc:Fallback>
                <p:oleObj name="Equation" r:id="rId8" imgW="393480" imgH="203040" progId="Equation.DSMT4">
                  <p:embed/>
                  <p:pic>
                    <p:nvPicPr>
                      <p:cNvPr id="217110" name="Object 22"/>
                      <p:cNvPicPr>
                        <a:picLocks noChangeAspect="1" noChangeArrowheads="1"/>
                      </p:cNvPicPr>
                      <p:nvPr/>
                    </p:nvPicPr>
                    <p:blipFill>
                      <a:blip r:embed="rId9"/>
                      <a:srcRect/>
                      <a:stretch>
                        <a:fillRect/>
                      </a:stretch>
                    </p:blipFill>
                    <p:spPr bwMode="auto">
                      <a:xfrm>
                        <a:off x="7269163" y="2384549"/>
                        <a:ext cx="655637" cy="403225"/>
                      </a:xfrm>
                      <a:prstGeom prst="rect">
                        <a:avLst/>
                      </a:prstGeom>
                      <a:noFill/>
                      <a:ln w="9525">
                        <a:solidFill>
                          <a:schemeClr val="bg1"/>
                        </a:solidFill>
                        <a:miter lim="800000"/>
                        <a:headEnd/>
                        <a:tailEnd/>
                      </a:ln>
                    </p:spPr>
                  </p:pic>
                </p:oleObj>
              </mc:Fallback>
            </mc:AlternateContent>
          </a:graphicData>
        </a:graphic>
      </p:graphicFrame>
      <p:sp>
        <p:nvSpPr>
          <p:cNvPr id="8" name="Text Box 23"/>
          <p:cNvSpPr txBox="1">
            <a:spLocks noChangeArrowheads="1"/>
          </p:cNvSpPr>
          <p:nvPr/>
        </p:nvSpPr>
        <p:spPr bwMode="auto">
          <a:xfrm>
            <a:off x="6228184" y="2861523"/>
            <a:ext cx="2736304" cy="923330"/>
          </a:xfrm>
          <a:prstGeom prst="rect">
            <a:avLst/>
          </a:prstGeom>
          <a:noFill/>
          <a:ln w="28575">
            <a:solidFill>
              <a:srgbClr val="00ADA9"/>
            </a:solidFill>
            <a:miter lim="800000"/>
            <a:headEnd/>
            <a:tailEnd/>
          </a:ln>
          <a:effectLst/>
        </p:spPr>
        <p:txBody>
          <a:bodyPr wrap="square">
            <a:spAutoFit/>
          </a:bodyPr>
          <a:lstStyle/>
          <a:p>
            <a:pPr algn="ctr">
              <a:spcBef>
                <a:spcPct val="50000"/>
              </a:spcBef>
            </a:pPr>
            <a:r>
              <a:rPr lang="zh-CN" altLang="zh-CN" b="1" dirty="0"/>
              <a:t>空间中或即无“源”也无“漏”，或其中的“源”与“漏”强度相等</a:t>
            </a:r>
            <a:endParaRPr lang="zh-CN" altLang="en-US" b="1" dirty="0">
              <a:latin typeface="宋体" panose="02010600030101010101" pitchFamily="2" charset="-122"/>
              <a:ea typeface="宋体" panose="02010600030101010101" pitchFamily="2" charset="-122"/>
            </a:endParaRPr>
          </a:p>
        </p:txBody>
      </p:sp>
      <p:pic>
        <p:nvPicPr>
          <p:cNvPr id="9" name="Picture 32" descr="未标题-1 副本"/>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841" y="987896"/>
            <a:ext cx="230822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5" descr="未标题-2 副本"/>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5153" y="987896"/>
            <a:ext cx="21590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8" descr="未标题-3 副本"/>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6316" y="987896"/>
            <a:ext cx="2089150" cy="1371600"/>
          </a:xfrm>
          <a:prstGeom prst="rect">
            <a:avLst/>
          </a:prstGeom>
          <a:solidFill>
            <a:srgbClr val="FFFFCC"/>
          </a:solidFill>
        </p:spPr>
      </p:pic>
      <p:sp>
        <p:nvSpPr>
          <p:cNvPr id="12" name="Rectangle 42"/>
          <p:cNvSpPr>
            <a:spLocks noChangeArrowheads="1"/>
          </p:cNvSpPr>
          <p:nvPr/>
        </p:nvSpPr>
        <p:spPr bwMode="auto">
          <a:xfrm>
            <a:off x="216024" y="3939902"/>
            <a:ext cx="874846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40000"/>
              </a:lnSpc>
              <a:spcBef>
                <a:spcPct val="20000"/>
              </a:spcBef>
            </a:pPr>
            <a:r>
              <a:rPr lang="en-US" altLang="zh-CN" sz="2000" b="1" dirty="0">
                <a:latin typeface="Times New Roman" panose="02020603050405020304" pitchFamily="18" charset="0"/>
                <a:ea typeface="楷体_GB2312" pitchFamily="49" charset="-122"/>
              </a:rPr>
              <a:t>         </a:t>
            </a:r>
            <a:r>
              <a:rPr lang="zh-CN" altLang="en-US" sz="2000" b="1" dirty="0" smtClean="0">
                <a:ea typeface="楷体_GB2312" pitchFamily="49" charset="-122"/>
              </a:rPr>
              <a:t>闭合</a:t>
            </a:r>
            <a:r>
              <a:rPr lang="zh-CN" altLang="en-US" sz="2000" b="1" dirty="0">
                <a:ea typeface="楷体_GB2312" pitchFamily="49" charset="-122"/>
              </a:rPr>
              <a:t>曲面的通量从</a:t>
            </a:r>
            <a:r>
              <a:rPr lang="zh-CN" altLang="en-US" sz="2000" b="1" dirty="0">
                <a:solidFill>
                  <a:srgbClr val="F87A24"/>
                </a:solidFill>
              </a:rPr>
              <a:t>宏观上</a:t>
            </a:r>
            <a:r>
              <a:rPr lang="zh-CN" altLang="en-US" sz="2000" b="1" dirty="0">
                <a:ea typeface="楷体_GB2312" pitchFamily="49" charset="-122"/>
              </a:rPr>
              <a:t>建立了矢量场通过闭合曲面的通量与曲面内产生矢量场的源的关系。</a:t>
            </a:r>
          </a:p>
        </p:txBody>
      </p:sp>
    </p:spTree>
    <p:extLst>
      <p:ext uri="{BB962C8B-B14F-4D97-AF65-F5344CB8AC3E}">
        <p14:creationId xmlns:p14="http://schemas.microsoft.com/office/powerpoint/2010/main" val="1421149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1626</TotalTime>
  <Words>1193</Words>
  <Application>Microsoft Office PowerPoint</Application>
  <PresentationFormat>全屏显示(16:9)</PresentationFormat>
  <Paragraphs>159</Paragraphs>
  <Slides>22</Slides>
  <Notes>15</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45" baseType="lpstr">
      <vt:lpstr>Gill Sans</vt:lpstr>
      <vt:lpstr>Lato Light</vt:lpstr>
      <vt:lpstr>Lato Regular</vt:lpstr>
      <vt:lpstr>Microsoft JhengHei Light</vt:lpstr>
      <vt:lpstr>Roboto Light</vt:lpstr>
      <vt:lpstr>黑体</vt:lpstr>
      <vt:lpstr>华文新魏</vt:lpstr>
      <vt:lpstr>楷体_GB2312</vt:lpstr>
      <vt:lpstr>宋体</vt:lpstr>
      <vt:lpstr>微软雅黑</vt:lpstr>
      <vt:lpstr>幼圆</vt:lpstr>
      <vt:lpstr>Arial</vt:lpstr>
      <vt:lpstr>Calibri</vt:lpstr>
      <vt:lpstr>Cambria Math</vt:lpstr>
      <vt:lpstr>Impact</vt:lpstr>
      <vt:lpstr>Segoe UI Semilight</vt:lpstr>
      <vt:lpstr>Symbol</vt:lpstr>
      <vt:lpstr>Times</vt:lpstr>
      <vt:lpstr>Times New Roman</vt:lpstr>
      <vt:lpstr>Verdana</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Administrator</cp:lastModifiedBy>
  <cp:revision>224</cp:revision>
  <dcterms:created xsi:type="dcterms:W3CDTF">2018-02-02T09:54:18Z</dcterms:created>
  <dcterms:modified xsi:type="dcterms:W3CDTF">2020-12-02T06:34:30Z</dcterms:modified>
</cp:coreProperties>
</file>